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5"/>
  </p:notesMasterIdLst>
  <p:sldIdLst>
    <p:sldId id="256" r:id="rId2"/>
    <p:sldId id="303" r:id="rId3"/>
    <p:sldId id="294" r:id="rId4"/>
    <p:sldId id="295" r:id="rId5"/>
    <p:sldId id="305" r:id="rId6"/>
    <p:sldId id="304" r:id="rId7"/>
    <p:sldId id="296" r:id="rId8"/>
    <p:sldId id="297" r:id="rId9"/>
    <p:sldId id="300" r:id="rId10"/>
    <p:sldId id="298" r:id="rId11"/>
    <p:sldId id="299" r:id="rId12"/>
    <p:sldId id="327" r:id="rId13"/>
    <p:sldId id="302" r:id="rId14"/>
    <p:sldId id="321" r:id="rId15"/>
    <p:sldId id="307" r:id="rId16"/>
    <p:sldId id="314" r:id="rId17"/>
    <p:sldId id="315" r:id="rId18"/>
    <p:sldId id="310" r:id="rId19"/>
    <p:sldId id="306" r:id="rId20"/>
    <p:sldId id="311" r:id="rId21"/>
    <p:sldId id="312" r:id="rId22"/>
    <p:sldId id="313" r:id="rId23"/>
    <p:sldId id="318"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346" autoAdjust="0"/>
  </p:normalViewPr>
  <p:slideViewPr>
    <p:cSldViewPr>
      <p:cViewPr varScale="1">
        <p:scale>
          <a:sx n="126" d="100"/>
          <a:sy n="126" d="100"/>
        </p:scale>
        <p:origin x="604" y="72"/>
      </p:cViewPr>
      <p:guideLst>
        <p:guide orient="horz" pos="2160"/>
        <p:guide pos="2880"/>
      </p:guideLst>
    </p:cSldViewPr>
  </p:slideViewPr>
  <p:outlineViewPr>
    <p:cViewPr>
      <p:scale>
        <a:sx n="33" d="100"/>
        <a:sy n="33" d="100"/>
      </p:scale>
      <p:origin x="0" y="11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5476B-DE7D-4D19-A98C-0004B1010FDB}" type="datetimeFigureOut">
              <a:rPr lang="zh-CN" altLang="en-US" smtClean="0"/>
              <a:pPr/>
              <a:t>2021-01-06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35B10-D95C-4F7E-BD4E-8E50E023B778}" type="slidenum">
              <a:rPr lang="zh-CN" altLang="en-US" smtClean="0"/>
              <a:pPr/>
              <a:t>‹#›</a:t>
            </a:fld>
            <a:endParaRPr lang="zh-CN" altLang="en-US"/>
          </a:p>
        </p:txBody>
      </p:sp>
    </p:spTree>
    <p:extLst>
      <p:ext uri="{BB962C8B-B14F-4D97-AF65-F5344CB8AC3E}">
        <p14:creationId xmlns:p14="http://schemas.microsoft.com/office/powerpoint/2010/main" val="259798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E93E78-4AC8-4593-B387-0A7E7EA5EEB6}"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C59410-C270-44FF-9CDA-1C58B23F817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5A9F43-3915-4834-80F1-FAFF30D8F4A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3DF0C3-FF75-4002-AE6D-F52D41C717D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937EC8-4452-4CD8-9244-D52A1986A7D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77EDD2C-62B9-4F6C-9812-10B57DCB97F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F7D6E6F-41B7-4902-B67D-94F5F6A3527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A9C2F3-91A7-4B68-8FF0-A4FEA705A5C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CD1E99B-C6D7-4F61-973A-CAA7F446823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D1A92C-1454-4F6D-8D18-E3CE8CE03C0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13B26C-EC35-453C-A3AD-11C87B7C18E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643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6436"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endParaRPr lang="en-US" altLang="zh-CN"/>
          </a:p>
        </p:txBody>
      </p:sp>
      <p:sp>
        <p:nvSpPr>
          <p:cNvPr id="146437"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endParaRPr lang="en-US" altLang="zh-CN"/>
          </a:p>
        </p:txBody>
      </p:sp>
      <p:sp>
        <p:nvSpPr>
          <p:cNvPr id="146438"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fld id="{EC46DE13-0237-4AA2-A8C2-86717D43E171}" type="slidenum">
              <a:rPr lang="en-US" altLang="zh-CN"/>
              <a:pPr/>
              <a:t>‹#›</a:t>
            </a:fld>
            <a:endParaRPr lang="en-US" altLang="zh-CN"/>
          </a:p>
        </p:txBody>
      </p:sp>
      <p:pic>
        <p:nvPicPr>
          <p:cNvPr id="146439" name="Picture 7" descr="PPT头(航母2)"/>
          <p:cNvPicPr>
            <a:picLocks noChangeAspect="1" noChangeArrowheads="1"/>
          </p:cNvPicPr>
          <p:nvPr/>
        </p:nvPicPr>
        <p:blipFill>
          <a:blip r:embed="rId13" cstate="print"/>
          <a:srcRect/>
          <a:stretch>
            <a:fillRect/>
          </a:stretch>
        </p:blipFill>
        <p:spPr bwMode="auto">
          <a:xfrm>
            <a:off x="0" y="0"/>
            <a:ext cx="9144000" cy="1374775"/>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微软雅黑" pitchFamily="34" charset="-122"/>
        </a:defRPr>
      </a:lvl2pPr>
      <a:lvl3pPr algn="ctr" rtl="0" fontAlgn="base">
        <a:spcBef>
          <a:spcPct val="0"/>
        </a:spcBef>
        <a:spcAft>
          <a:spcPct val="0"/>
        </a:spcAft>
        <a:defRPr sz="4400">
          <a:solidFill>
            <a:schemeClr val="tx2"/>
          </a:solidFill>
          <a:latin typeface="Arial" charset="0"/>
          <a:ea typeface="微软雅黑" pitchFamily="34" charset="-122"/>
        </a:defRPr>
      </a:lvl3pPr>
      <a:lvl4pPr algn="ctr" rtl="0" fontAlgn="base">
        <a:spcBef>
          <a:spcPct val="0"/>
        </a:spcBef>
        <a:spcAft>
          <a:spcPct val="0"/>
        </a:spcAft>
        <a:defRPr sz="4400">
          <a:solidFill>
            <a:schemeClr val="tx2"/>
          </a:solidFill>
          <a:latin typeface="Arial" charset="0"/>
          <a:ea typeface="微软雅黑" pitchFamily="34" charset="-122"/>
        </a:defRPr>
      </a:lvl4pPr>
      <a:lvl5pPr algn="ctr" rtl="0" fontAlgn="base">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560" y="2204864"/>
            <a:ext cx="7772400" cy="1296988"/>
          </a:xfrm>
        </p:spPr>
        <p:txBody>
          <a:bodyPr/>
          <a:lstStyle/>
          <a:p>
            <a:r>
              <a:rPr lang="zh-CN" altLang="en-US" sz="7200" dirty="0">
                <a:solidFill>
                  <a:schemeClr val="tx1"/>
                </a:solidFill>
              </a:rPr>
              <a:t>隐身伪装技术</a:t>
            </a:r>
          </a:p>
        </p:txBody>
      </p:sp>
      <p:sp>
        <p:nvSpPr>
          <p:cNvPr id="2051" name="Rectangle 3"/>
          <p:cNvSpPr>
            <a:spLocks noGrp="1" noChangeArrowheads="1"/>
          </p:cNvSpPr>
          <p:nvPr>
            <p:ph type="subTitle" idx="1"/>
          </p:nvPr>
        </p:nvSpPr>
        <p:spPr>
          <a:xfrm>
            <a:off x="755650" y="5229225"/>
            <a:ext cx="7920038" cy="1295400"/>
          </a:xfrm>
        </p:spPr>
        <p:txBody>
          <a:bodyPr/>
          <a:lstStyle/>
          <a:p>
            <a:r>
              <a:rPr lang="en-US" altLang="zh-CN" sz="4400">
                <a:solidFill>
                  <a:schemeClr val="accent2"/>
                </a:solidFill>
                <a:latin typeface="Verdana" pitchFamily="34" charset="0"/>
              </a:rPr>
              <a:t>Stealth and Camouflage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飞行器</a:t>
            </a:r>
          </a:p>
        </p:txBody>
      </p:sp>
      <p:sp>
        <p:nvSpPr>
          <p:cNvPr id="96259" name="Rectangle 3"/>
          <p:cNvSpPr>
            <a:spLocks noGrp="1" noChangeArrowheads="1"/>
          </p:cNvSpPr>
          <p:nvPr>
            <p:ph type="body" idx="1"/>
          </p:nvPr>
        </p:nvSpPr>
        <p:spPr>
          <a:xfrm>
            <a:off x="179388" y="1484312"/>
            <a:ext cx="8713787" cy="4969023"/>
          </a:xfrm>
        </p:spPr>
        <p:txBody>
          <a:bodyPr>
            <a:normAutofit fontScale="92500" lnSpcReduction="10000"/>
          </a:bodyPr>
          <a:lstStyle/>
          <a:p>
            <a:r>
              <a:rPr lang="zh-CN" altLang="en-US" dirty="0"/>
              <a:t>具体措施</a:t>
            </a:r>
          </a:p>
          <a:p>
            <a:pPr lvl="1"/>
            <a:r>
              <a:rPr lang="zh-CN" altLang="en-US" dirty="0"/>
              <a:t>采用散发热量少的高函道比的涡轮风扇发动机，减少或取消加力</a:t>
            </a:r>
          </a:p>
          <a:p>
            <a:pPr lvl="1"/>
            <a:r>
              <a:rPr lang="zh-CN" altLang="en-US" dirty="0"/>
              <a:t>表面涂敷红外隐身涂料</a:t>
            </a:r>
          </a:p>
          <a:p>
            <a:pPr lvl="1"/>
            <a:r>
              <a:rPr lang="zh-CN" altLang="en-US" dirty="0"/>
              <a:t>改进发动机喷管的设计</a:t>
            </a:r>
          </a:p>
          <a:p>
            <a:pPr lvl="1"/>
            <a:r>
              <a:rPr lang="zh-CN" altLang="en-US" dirty="0"/>
              <a:t>强化热排气与冷气流的混合，采用新型燃料</a:t>
            </a:r>
          </a:p>
          <a:p>
            <a:pPr lvl="1"/>
            <a:r>
              <a:rPr lang="zh-CN" altLang="en-US" dirty="0"/>
              <a:t>采用闭合回路冷却系统</a:t>
            </a:r>
          </a:p>
          <a:p>
            <a:pPr lvl="1"/>
            <a:r>
              <a:rPr lang="zh-CN" altLang="en-US" dirty="0"/>
              <a:t>采用红外干扰措施</a:t>
            </a:r>
            <a:endParaRPr lang="en-US" altLang="zh-CN" dirty="0"/>
          </a:p>
          <a:p>
            <a:r>
              <a:rPr lang="zh-CN" altLang="en-US" dirty="0"/>
              <a:t>几种动力系统的红外辐射强度：</a:t>
            </a:r>
            <a:endParaRPr lang="en-US" altLang="zh-CN" dirty="0"/>
          </a:p>
          <a:p>
            <a:pPr lvl="1"/>
            <a:r>
              <a:rPr lang="zh-CN" altLang="en-US" dirty="0"/>
              <a:t>火箭发动机 </a:t>
            </a:r>
            <a:r>
              <a:rPr lang="en-US" altLang="zh-CN" dirty="0"/>
              <a:t>&gt; </a:t>
            </a:r>
            <a:r>
              <a:rPr lang="zh-CN" altLang="en-US" dirty="0"/>
              <a:t>涡喷发动机 </a:t>
            </a:r>
            <a:r>
              <a:rPr lang="en-US" altLang="zh-CN" dirty="0"/>
              <a:t>&gt; </a:t>
            </a:r>
            <a:r>
              <a:rPr lang="zh-CN" altLang="en-US" dirty="0"/>
              <a:t>涡扇发动机</a:t>
            </a:r>
            <a:endParaRPr lang="en-US" altLang="zh-CN" dirty="0"/>
          </a:p>
          <a:p>
            <a:pPr lvl="1"/>
            <a:r>
              <a:rPr lang="zh-CN" altLang="en-US" dirty="0">
                <a:solidFill>
                  <a:schemeClr val="accent6"/>
                </a:solidFill>
              </a:rPr>
              <a:t>红外辐射强度越大，其红外隐身能力越差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坦克及装甲车</a:t>
            </a:r>
          </a:p>
        </p:txBody>
      </p:sp>
      <p:sp>
        <p:nvSpPr>
          <p:cNvPr id="97283" name="Rectangle 3"/>
          <p:cNvSpPr>
            <a:spLocks noGrp="1" noChangeArrowheads="1"/>
          </p:cNvSpPr>
          <p:nvPr>
            <p:ph type="body" idx="1"/>
          </p:nvPr>
        </p:nvSpPr>
        <p:spPr/>
        <p:txBody>
          <a:bodyPr/>
          <a:lstStyle/>
          <a:p>
            <a:r>
              <a:rPr lang="zh-CN" altLang="en-US" dirty="0"/>
              <a:t>红外辐射抑制措施：</a:t>
            </a:r>
          </a:p>
          <a:p>
            <a:pPr lvl="1"/>
            <a:r>
              <a:rPr lang="zh-CN" altLang="en-US" dirty="0"/>
              <a:t>采用陶瓷绝热发动机，以降低红外辐射强度</a:t>
            </a:r>
          </a:p>
          <a:p>
            <a:pPr lvl="1"/>
            <a:r>
              <a:rPr lang="zh-CN" altLang="en-US" dirty="0"/>
              <a:t>发动机排气和冷却空气出口指向后方</a:t>
            </a:r>
          </a:p>
          <a:p>
            <a:pPr lvl="1"/>
            <a:r>
              <a:rPr lang="zh-CN" altLang="en-US" dirty="0"/>
              <a:t>降低内部的热耗散，以减少红外辐射</a:t>
            </a:r>
          </a:p>
          <a:p>
            <a:pPr lvl="1"/>
            <a:r>
              <a:rPr lang="zh-CN" altLang="en-US" dirty="0"/>
              <a:t>采用红外迷彩，采用水幕遮挡</a:t>
            </a:r>
          </a:p>
        </p:txBody>
      </p:sp>
      <p:pic>
        <p:nvPicPr>
          <p:cNvPr id="97285" name="Picture 5" descr="Unprotected &amp; protected vehicle in the thermal range"/>
          <p:cNvPicPr>
            <a:picLocks noChangeAspect="1" noChangeArrowheads="1"/>
          </p:cNvPicPr>
          <p:nvPr/>
        </p:nvPicPr>
        <p:blipFill>
          <a:blip r:embed="rId2" cstate="print"/>
          <a:srcRect/>
          <a:stretch>
            <a:fillRect/>
          </a:stretch>
        </p:blipFill>
        <p:spPr bwMode="auto">
          <a:xfrm>
            <a:off x="1042988" y="4102100"/>
            <a:ext cx="7308850" cy="27559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a:t>声隐身</a:t>
            </a:r>
          </a:p>
        </p:txBody>
      </p:sp>
      <p:sp>
        <p:nvSpPr>
          <p:cNvPr id="148483" name="Rectangle 3"/>
          <p:cNvSpPr>
            <a:spLocks noGrp="1" noChangeArrowheads="1"/>
          </p:cNvSpPr>
          <p:nvPr>
            <p:ph type="body" idx="1"/>
          </p:nvPr>
        </p:nvSpPr>
        <p:spPr/>
        <p:txBody>
          <a:bodyPr/>
          <a:lstStyle/>
          <a:p>
            <a:pPr>
              <a:lnSpc>
                <a:spcPct val="90000"/>
              </a:lnSpc>
            </a:pPr>
            <a:r>
              <a:rPr lang="zh-CN" altLang="en-US"/>
              <a:t>目的：抑制武器系统噪声，降低对方声探测系统的探测概率</a:t>
            </a:r>
          </a:p>
          <a:p>
            <a:pPr>
              <a:lnSpc>
                <a:spcPct val="90000"/>
              </a:lnSpc>
            </a:pPr>
            <a:r>
              <a:rPr lang="zh-CN" altLang="en-US"/>
              <a:t>噪声源：</a:t>
            </a:r>
          </a:p>
          <a:p>
            <a:pPr lvl="1">
              <a:lnSpc>
                <a:spcPct val="90000"/>
              </a:lnSpc>
            </a:pPr>
            <a:r>
              <a:rPr lang="zh-CN" altLang="en-US"/>
              <a:t>机械工作噪声，武器部件的运动和排气对周围介质的扰动噪声，及武器构件的振动噪声</a:t>
            </a:r>
          </a:p>
          <a:p>
            <a:pPr>
              <a:lnSpc>
                <a:spcPct val="90000"/>
              </a:lnSpc>
            </a:pPr>
            <a:r>
              <a:rPr lang="zh-CN" altLang="en-US"/>
              <a:t>隐身方法：</a:t>
            </a:r>
          </a:p>
          <a:p>
            <a:pPr lvl="1">
              <a:lnSpc>
                <a:spcPct val="90000"/>
              </a:lnSpc>
            </a:pPr>
            <a:r>
              <a:rPr lang="zh-CN" altLang="en-US"/>
              <a:t>降低声响频率范围内的声功率</a:t>
            </a:r>
          </a:p>
          <a:p>
            <a:pPr lvl="1">
              <a:lnSpc>
                <a:spcPct val="90000"/>
              </a:lnSpc>
            </a:pPr>
            <a:r>
              <a:rPr lang="zh-CN" altLang="en-US"/>
              <a:t>修改噪声的频谱特性</a:t>
            </a:r>
            <a:r>
              <a:rPr lang="en-US" altLang="zh-CN"/>
              <a:t>(</a:t>
            </a:r>
            <a:r>
              <a:rPr lang="zh-CN" altLang="en-US"/>
              <a:t>幅值及频率</a:t>
            </a:r>
            <a:r>
              <a:rPr lang="en-US" altLang="zh-CN"/>
              <a:t>)</a:t>
            </a:r>
          </a:p>
          <a:p>
            <a:pPr lvl="1">
              <a:lnSpc>
                <a:spcPct val="90000"/>
              </a:lnSpc>
            </a:pPr>
            <a:r>
              <a:rPr lang="zh-CN" altLang="en-US"/>
              <a:t>增加噪声运行途径衰减</a:t>
            </a:r>
          </a:p>
          <a:p>
            <a:pPr lvl="1">
              <a:lnSpc>
                <a:spcPct val="90000"/>
              </a:lnSpc>
            </a:pPr>
            <a:r>
              <a:rPr lang="zh-CN" altLang="en-US"/>
              <a:t>对噪声采取遮挡和吸收措施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视频（可见光）隐身</a:t>
            </a:r>
            <a:r>
              <a:rPr lang="zh-CN" altLang="en-US" dirty="0"/>
              <a:t>技术</a:t>
            </a:r>
          </a:p>
        </p:txBody>
      </p:sp>
      <p:sp>
        <p:nvSpPr>
          <p:cNvPr id="100355" name="Rectangle 3"/>
          <p:cNvSpPr>
            <a:spLocks noGrp="1" noChangeArrowheads="1"/>
          </p:cNvSpPr>
          <p:nvPr>
            <p:ph type="body" idx="1"/>
          </p:nvPr>
        </p:nvSpPr>
        <p:spPr/>
        <p:txBody>
          <a:bodyPr/>
          <a:lstStyle/>
          <a:p>
            <a:r>
              <a:rPr lang="zh-CN" altLang="en-US"/>
              <a:t>视频隐身的目的是尽量降低目标与背景之间的反差</a:t>
            </a:r>
            <a:r>
              <a:rPr lang="zh-CN" altLang="en-US" sz="2800"/>
              <a:t>（色度、亮度、对比度）</a:t>
            </a:r>
            <a:r>
              <a:rPr lang="zh-CN" altLang="en-US"/>
              <a:t>及运动对比特征</a:t>
            </a:r>
            <a:endParaRPr lang="en-US" altLang="zh-CN"/>
          </a:p>
          <a:p>
            <a:endParaRPr lang="en-US" altLang="zh-CN"/>
          </a:p>
          <a:p>
            <a:r>
              <a:rPr lang="zh-CN" altLang="en-US"/>
              <a:t>特殊</a:t>
            </a:r>
            <a:r>
              <a:rPr lang="zh-CN" altLang="en-US" dirty="0"/>
              <a:t>照明系统 是一种主动伪装手段</a:t>
            </a:r>
          </a:p>
          <a:p>
            <a:r>
              <a:rPr lang="zh-CN" altLang="en-US" dirty="0"/>
              <a:t>适宜颜色</a:t>
            </a:r>
          </a:p>
          <a:p>
            <a:r>
              <a:rPr lang="zh-CN" altLang="en-US" dirty="0"/>
              <a:t>奇异蒙皮</a:t>
            </a:r>
          </a:p>
          <a:p>
            <a:r>
              <a:rPr lang="zh-CN" altLang="en-US" dirty="0"/>
              <a:t>电致变色薄膜</a:t>
            </a:r>
          </a:p>
          <a:p>
            <a:r>
              <a:rPr lang="zh-CN" altLang="en-US" dirty="0"/>
              <a:t>烟幕遮蔽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additive="base">
                                        <p:cTn id="31"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355">
                                            <p:txEl>
                                              <p:pRg st="6" end="6"/>
                                            </p:txEl>
                                          </p:spTgt>
                                        </p:tgtEl>
                                        <p:attrNameLst>
                                          <p:attrName>style.visibility</p:attrName>
                                        </p:attrNameLst>
                                      </p:cBhvr>
                                      <p:to>
                                        <p:strVal val="visible"/>
                                      </p:to>
                                    </p:set>
                                    <p:anim calcmode="lin" valueType="num">
                                      <p:cBhvr additive="base">
                                        <p:cTn id="37"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伪装</a:t>
            </a:r>
          </a:p>
        </p:txBody>
      </p:sp>
      <p:sp>
        <p:nvSpPr>
          <p:cNvPr id="126979" name="Rectangle 3"/>
          <p:cNvSpPr>
            <a:spLocks noGrp="1" noChangeArrowheads="1"/>
          </p:cNvSpPr>
          <p:nvPr>
            <p:ph type="body" idx="1"/>
          </p:nvPr>
        </p:nvSpPr>
        <p:spPr/>
        <p:txBody>
          <a:bodyPr/>
          <a:lstStyle/>
          <a:p>
            <a:r>
              <a:rPr lang="zh-CN" altLang="en-US" dirty="0"/>
              <a:t>植物伪装</a:t>
            </a:r>
          </a:p>
          <a:p>
            <a:r>
              <a:rPr lang="zh-CN" altLang="en-US" dirty="0"/>
              <a:t>迷彩伪装</a:t>
            </a:r>
          </a:p>
          <a:p>
            <a:r>
              <a:rPr lang="zh-CN" altLang="en-US" dirty="0"/>
              <a:t>假目标伪装</a:t>
            </a:r>
          </a:p>
          <a:p>
            <a:r>
              <a:rPr lang="zh-CN" altLang="en-US" dirty="0"/>
              <a:t>烟幕伪装</a:t>
            </a:r>
          </a:p>
          <a:p>
            <a:r>
              <a:rPr lang="zh-CN" altLang="en-US" dirty="0"/>
              <a:t>灯火伪装</a:t>
            </a:r>
          </a:p>
          <a:p>
            <a:r>
              <a:rPr lang="zh-CN" altLang="en-US" dirty="0"/>
              <a:t>音响伪装</a:t>
            </a:r>
          </a:p>
          <a:p>
            <a:r>
              <a:rPr lang="zh-CN" altLang="en-US" dirty="0"/>
              <a:t>电子伪装</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a:t>隐身技术及武器存在的问题</a:t>
            </a:r>
          </a:p>
        </p:txBody>
      </p:sp>
      <p:sp>
        <p:nvSpPr>
          <p:cNvPr id="105475" name="Rectangle 3"/>
          <p:cNvSpPr>
            <a:spLocks noGrp="1" noChangeArrowheads="1"/>
          </p:cNvSpPr>
          <p:nvPr>
            <p:ph type="body" idx="1"/>
          </p:nvPr>
        </p:nvSpPr>
        <p:spPr>
          <a:xfrm>
            <a:off x="179388" y="1484312"/>
            <a:ext cx="8857108" cy="5185048"/>
          </a:xfrm>
        </p:spPr>
        <p:txBody>
          <a:bodyPr>
            <a:normAutofit/>
          </a:bodyPr>
          <a:lstStyle/>
          <a:p>
            <a:pPr>
              <a:lnSpc>
                <a:spcPct val="90000"/>
              </a:lnSpc>
            </a:pPr>
            <a:r>
              <a:rPr lang="zh-CN" altLang="en-US" dirty="0"/>
              <a:t>隐身平台本身存在的问题</a:t>
            </a:r>
          </a:p>
          <a:p>
            <a:pPr lvl="1">
              <a:lnSpc>
                <a:spcPct val="90000"/>
              </a:lnSpc>
            </a:pPr>
            <a:r>
              <a:rPr lang="zh-CN" altLang="en-US" dirty="0"/>
              <a:t>为在平台内部携带弹药，体积会增大</a:t>
            </a:r>
          </a:p>
          <a:p>
            <a:pPr lvl="1">
              <a:lnSpc>
                <a:spcPct val="90000"/>
              </a:lnSpc>
            </a:pPr>
            <a:r>
              <a:rPr lang="zh-CN" altLang="en-US" dirty="0"/>
              <a:t>增加了制造难度，成本大幅攀升</a:t>
            </a:r>
          </a:p>
          <a:p>
            <a:pPr lvl="1">
              <a:lnSpc>
                <a:spcPct val="90000"/>
              </a:lnSpc>
            </a:pPr>
            <a:r>
              <a:rPr lang="zh-CN" altLang="en-US" dirty="0"/>
              <a:t>维护困难</a:t>
            </a:r>
          </a:p>
          <a:p>
            <a:pPr>
              <a:lnSpc>
                <a:spcPct val="90000"/>
              </a:lnSpc>
            </a:pPr>
            <a:r>
              <a:rPr lang="zh-CN" altLang="en-US" dirty="0"/>
              <a:t>隐身技术和武器系统作战方面的局限性</a:t>
            </a:r>
          </a:p>
          <a:p>
            <a:pPr lvl="1">
              <a:lnSpc>
                <a:spcPct val="90000"/>
              </a:lnSpc>
            </a:pPr>
            <a:r>
              <a:rPr lang="zh-CN" altLang="en-US" dirty="0"/>
              <a:t>现用或研制中的隐身飞机都以单站雷达为对抗目标</a:t>
            </a:r>
          </a:p>
          <a:p>
            <a:pPr lvl="1">
              <a:lnSpc>
                <a:spcPct val="90000"/>
              </a:lnSpc>
            </a:pPr>
            <a:r>
              <a:rPr lang="zh-CN" altLang="en-US" dirty="0"/>
              <a:t>难以在整个电磁及红外频谱保持相同的低可观测性</a:t>
            </a:r>
          </a:p>
          <a:p>
            <a:pPr lvl="1">
              <a:lnSpc>
                <a:spcPct val="90000"/>
              </a:lnSpc>
            </a:pPr>
            <a:r>
              <a:rPr lang="zh-CN" altLang="en-US" dirty="0"/>
              <a:t>需要外部为其提供数据，有可能被截获</a:t>
            </a:r>
          </a:p>
          <a:p>
            <a:pPr lvl="1">
              <a:lnSpc>
                <a:spcPct val="90000"/>
              </a:lnSpc>
            </a:pPr>
            <a:r>
              <a:rPr lang="zh-CN" altLang="en-US" dirty="0"/>
              <a:t>隐身飞机在投弹时打开弹舱，破坏了原有的隐身性能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判断题</a:t>
            </a:r>
          </a:p>
        </p:txBody>
      </p:sp>
      <p:sp>
        <p:nvSpPr>
          <p:cNvPr id="117763" name="Rectangle 3"/>
          <p:cNvSpPr>
            <a:spLocks noGrp="1" noChangeArrowheads="1"/>
          </p:cNvSpPr>
          <p:nvPr>
            <p:ph type="body" idx="1"/>
          </p:nvPr>
        </p:nvSpPr>
        <p:spPr/>
        <p:txBody>
          <a:bodyPr/>
          <a:lstStyle/>
          <a:p>
            <a:r>
              <a:rPr lang="zh-CN" altLang="en-US" dirty="0"/>
              <a:t>飞行器雷达隐身技术中最重要的措施是采用吸波涂料。</a:t>
            </a:r>
            <a:endParaRPr lang="en-US" altLang="zh-CN" dirty="0"/>
          </a:p>
          <a:p>
            <a:pPr lvl="1"/>
            <a:r>
              <a:rPr lang="en-US" altLang="zh-CN" dirty="0"/>
              <a:t>.F.</a:t>
            </a:r>
            <a:endParaRPr lang="zh-CN" altLang="en-US" dirty="0"/>
          </a:p>
          <a:p>
            <a:r>
              <a:rPr lang="zh-CN" altLang="en-US" dirty="0"/>
              <a:t>采用涡扇发动机的导弹的红外隐身性能优于采用火箭发动机的导弹。</a:t>
            </a:r>
            <a:endParaRPr lang="en-US" altLang="zh-CN" dirty="0"/>
          </a:p>
          <a:p>
            <a:pPr lvl="1"/>
            <a:r>
              <a:rPr lang="en-US" altLang="zh-CN" dirty="0"/>
              <a:t>.T.</a:t>
            </a:r>
            <a:endParaRPr lang="zh-CN" altLang="en-US" dirty="0"/>
          </a:p>
          <a:p>
            <a:r>
              <a:rPr lang="zh-CN" altLang="en-US" dirty="0"/>
              <a:t>所有雷达吸波材料都是吸收或衰减入射的电磁波并将它转化为热能而耗散掉。</a:t>
            </a:r>
          </a:p>
          <a:p>
            <a:pPr lvl="1"/>
            <a:r>
              <a:rPr lang="en-US" altLang="zh-CN" dirty="0"/>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不定选题</a:t>
            </a:r>
          </a:p>
        </p:txBody>
      </p:sp>
      <p:sp>
        <p:nvSpPr>
          <p:cNvPr id="118787" name="Rectangle 3"/>
          <p:cNvSpPr>
            <a:spLocks noGrp="1" noChangeArrowheads="1"/>
          </p:cNvSpPr>
          <p:nvPr>
            <p:ph type="body" idx="1"/>
          </p:nvPr>
        </p:nvSpPr>
        <p:spPr/>
        <p:txBody>
          <a:bodyPr/>
          <a:lstStyle/>
          <a:p>
            <a:r>
              <a:rPr lang="zh-CN" altLang="en-US"/>
              <a:t>雷达隐身的手段有： </a:t>
            </a:r>
          </a:p>
          <a:p>
            <a:pPr lvl="1"/>
            <a:r>
              <a:rPr lang="en-US" altLang="zh-CN"/>
              <a:t>a. </a:t>
            </a:r>
            <a:r>
              <a:rPr lang="zh-CN" altLang="en-US"/>
              <a:t>改变结构		  </a:t>
            </a:r>
            <a:r>
              <a:rPr lang="en-US" altLang="zh-CN"/>
              <a:t>b. </a:t>
            </a:r>
            <a:r>
              <a:rPr lang="zh-CN" altLang="en-US"/>
              <a:t>采用</a:t>
            </a:r>
            <a:r>
              <a:rPr lang="en-US" altLang="zh-CN"/>
              <a:t>RAM</a:t>
            </a:r>
          </a:p>
          <a:p>
            <a:pPr lvl="1"/>
            <a:r>
              <a:rPr lang="en-US" altLang="zh-CN"/>
              <a:t>c. </a:t>
            </a:r>
            <a:r>
              <a:rPr lang="zh-CN" altLang="en-US"/>
              <a:t>电子欺骗与干扰	  </a:t>
            </a:r>
            <a:r>
              <a:rPr lang="en-US" altLang="zh-CN"/>
              <a:t>d. </a:t>
            </a:r>
            <a:r>
              <a:rPr lang="zh-CN" altLang="en-US"/>
              <a:t>采用有源对消技术</a:t>
            </a:r>
          </a:p>
          <a:p>
            <a:pPr lvl="1"/>
            <a:r>
              <a:rPr lang="en-US" altLang="zh-CN"/>
              <a:t>(abcd)</a:t>
            </a:r>
          </a:p>
          <a:p>
            <a:r>
              <a:rPr lang="zh-CN" altLang="en-US"/>
              <a:t>提高坦克红外隐身性能的方法有：</a:t>
            </a:r>
          </a:p>
          <a:p>
            <a:pPr lvl="1"/>
            <a:r>
              <a:rPr lang="en-US" altLang="zh-CN"/>
              <a:t>a. </a:t>
            </a:r>
            <a:r>
              <a:rPr lang="zh-CN" altLang="en-US"/>
              <a:t>发动机绝热	  </a:t>
            </a:r>
            <a:r>
              <a:rPr lang="en-US" altLang="zh-CN"/>
              <a:t>b. </a:t>
            </a:r>
            <a:r>
              <a:rPr lang="zh-CN" altLang="en-US"/>
              <a:t>采用</a:t>
            </a:r>
            <a:r>
              <a:rPr lang="zh-CN" altLang="en-US">
                <a:latin typeface="微软雅黑"/>
              </a:rPr>
              <a:t>“</a:t>
            </a:r>
            <a:r>
              <a:rPr lang="zh-CN" altLang="en-US"/>
              <a:t>钻石</a:t>
            </a:r>
            <a:r>
              <a:rPr lang="zh-CN" altLang="en-US">
                <a:latin typeface="微软雅黑"/>
              </a:rPr>
              <a:t>”</a:t>
            </a:r>
            <a:r>
              <a:rPr lang="zh-CN" altLang="en-US"/>
              <a:t>外形</a:t>
            </a:r>
          </a:p>
          <a:p>
            <a:pPr lvl="1"/>
            <a:r>
              <a:rPr lang="en-US" altLang="zh-CN"/>
              <a:t>c. </a:t>
            </a:r>
            <a:r>
              <a:rPr lang="zh-CN" altLang="en-US"/>
              <a:t>降低内部热耗散	  </a:t>
            </a:r>
            <a:r>
              <a:rPr lang="en-US" altLang="zh-CN"/>
              <a:t>d. </a:t>
            </a:r>
            <a:r>
              <a:rPr lang="zh-CN" altLang="en-US"/>
              <a:t>采用红外迷彩</a:t>
            </a:r>
          </a:p>
          <a:p>
            <a:pPr lvl="1"/>
            <a:r>
              <a:rPr lang="en-US" altLang="zh-CN"/>
              <a:t>(acd)</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 calcmode="lin" valueType="num">
                                      <p:cBhvr additive="base">
                                        <p:cTn id="15"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8787">
                                            <p:txEl>
                                              <p:pRg st="3" end="3"/>
                                            </p:txEl>
                                          </p:spTgt>
                                        </p:tgtEl>
                                        <p:attrNameLst>
                                          <p:attrName>style.visibility</p:attrName>
                                        </p:attrNameLst>
                                      </p:cBhvr>
                                      <p:to>
                                        <p:strVal val="visible"/>
                                      </p:to>
                                    </p:set>
                                    <p:anim calcmode="lin" valueType="num">
                                      <p:cBhvr additive="base">
                                        <p:cTn id="21"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 calcmode="lin" valueType="num">
                                      <p:cBhvr additive="base">
                                        <p:cTn id="27"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87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anim calcmode="lin" valueType="num">
                                      <p:cBhvr additive="base">
                                        <p:cTn id="35"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787">
                                            <p:txEl>
                                              <p:pRg st="7" end="7"/>
                                            </p:txEl>
                                          </p:spTgt>
                                        </p:tgtEl>
                                        <p:attrNameLst>
                                          <p:attrName>style.visibility</p:attrName>
                                        </p:attrNameLst>
                                      </p:cBhvr>
                                      <p:to>
                                        <p:strVal val="visible"/>
                                      </p:to>
                                    </p:set>
                                    <p:anim calcmode="lin" valueType="num">
                                      <p:cBhvr additive="base">
                                        <p:cTn id="41"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反雷达隐身</a:t>
            </a:r>
            <a:r>
              <a:rPr lang="zh-CN" altLang="en-US" dirty="0"/>
              <a:t>技术</a:t>
            </a:r>
            <a:r>
              <a:rPr lang="en-US" altLang="zh-CN" dirty="0">
                <a:latin typeface="微软雅黑"/>
              </a:rPr>
              <a:t>——</a:t>
            </a:r>
            <a:r>
              <a:rPr lang="zh-CN" altLang="en-US" dirty="0"/>
              <a:t>途径</a:t>
            </a:r>
          </a:p>
        </p:txBody>
      </p:sp>
      <p:sp>
        <p:nvSpPr>
          <p:cNvPr id="111619" name="Rectangle 3"/>
          <p:cNvSpPr>
            <a:spLocks noGrp="1" noChangeArrowheads="1"/>
          </p:cNvSpPr>
          <p:nvPr>
            <p:ph type="body" idx="1"/>
          </p:nvPr>
        </p:nvSpPr>
        <p:spPr/>
        <p:txBody>
          <a:bodyPr/>
          <a:lstStyle/>
          <a:p>
            <a:r>
              <a:rPr lang="zh-CN" altLang="en-US" dirty="0"/>
              <a:t>常规探测</a:t>
            </a:r>
          </a:p>
          <a:p>
            <a:pPr lvl="1"/>
            <a:r>
              <a:rPr lang="zh-CN" altLang="en-US"/>
              <a:t>雷达探测（有源微波探测）</a:t>
            </a:r>
            <a:endParaRPr lang="zh-CN" altLang="en-US" dirty="0"/>
          </a:p>
          <a:p>
            <a:r>
              <a:rPr lang="zh-CN" altLang="en-US" dirty="0"/>
              <a:t>非常规探测</a:t>
            </a:r>
          </a:p>
          <a:p>
            <a:pPr lvl="1"/>
            <a:r>
              <a:rPr lang="zh-CN" altLang="en-US" dirty="0"/>
              <a:t>无源微波探测</a:t>
            </a:r>
          </a:p>
          <a:p>
            <a:pPr lvl="1"/>
            <a:r>
              <a:rPr lang="zh-CN" altLang="en-US" dirty="0"/>
              <a:t>光学探测</a:t>
            </a:r>
          </a:p>
          <a:p>
            <a:pPr lvl="1"/>
            <a:r>
              <a:rPr lang="zh-CN" altLang="en-US" dirty="0"/>
              <a:t>声学探测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79388" y="188913"/>
            <a:ext cx="7560964" cy="1143000"/>
          </a:xfrm>
        </p:spPr>
        <p:txBody>
          <a:bodyPr/>
          <a:lstStyle/>
          <a:p>
            <a:r>
              <a:rPr lang="zh-CN" altLang="en-US" dirty="0"/>
              <a:t>反雷达隐身技术</a:t>
            </a:r>
            <a:r>
              <a:rPr lang="en-US" altLang="zh-CN" sz="3200" dirty="0">
                <a:latin typeface="微软雅黑"/>
              </a:rPr>
              <a:t>——</a:t>
            </a:r>
            <a:r>
              <a:rPr lang="zh-CN" altLang="en-US" sz="3200" dirty="0">
                <a:latin typeface="微软雅黑"/>
              </a:rPr>
              <a:t>有源</a:t>
            </a:r>
            <a:r>
              <a:rPr lang="zh-CN" altLang="en-US" sz="3200" dirty="0"/>
              <a:t>雷达探测</a:t>
            </a:r>
          </a:p>
        </p:txBody>
      </p:sp>
      <p:sp>
        <p:nvSpPr>
          <p:cNvPr id="104451" name="Rectangle 3"/>
          <p:cNvSpPr>
            <a:spLocks noGrp="1" noChangeArrowheads="1"/>
          </p:cNvSpPr>
          <p:nvPr>
            <p:ph type="body" idx="1"/>
          </p:nvPr>
        </p:nvSpPr>
        <p:spPr>
          <a:xfrm>
            <a:off x="250825" y="1484313"/>
            <a:ext cx="8642350" cy="4824412"/>
          </a:xfrm>
        </p:spPr>
        <p:txBody>
          <a:bodyPr/>
          <a:lstStyle/>
          <a:p>
            <a:r>
              <a:rPr lang="zh-CN" altLang="en-US" dirty="0"/>
              <a:t>加紧研究高灵敏度雷达</a:t>
            </a:r>
          </a:p>
          <a:p>
            <a:pPr lvl="1"/>
            <a:r>
              <a:rPr lang="zh-CN" altLang="en-US" dirty="0"/>
              <a:t>宽</a:t>
            </a:r>
            <a:r>
              <a:rPr lang="en-US" altLang="zh-CN" dirty="0"/>
              <a:t>/</a:t>
            </a:r>
            <a:r>
              <a:rPr lang="zh-CN" altLang="en-US" dirty="0"/>
              <a:t>超宽</a:t>
            </a:r>
            <a:r>
              <a:rPr lang="en-US" altLang="zh-CN" dirty="0"/>
              <a:t>/</a:t>
            </a:r>
            <a:r>
              <a:rPr lang="zh-CN" altLang="en-US" dirty="0"/>
              <a:t>超视距雷达，毫米波雷达、激光雷达、相控阵雷达、合成孔径雷达、谐波雷达，等等</a:t>
            </a:r>
          </a:p>
          <a:p>
            <a:r>
              <a:rPr lang="zh-CN" altLang="en-US" dirty="0"/>
              <a:t>扩展雷达的</a:t>
            </a:r>
            <a:r>
              <a:rPr lang="zh-CN" altLang="en-US"/>
              <a:t>工作波段</a:t>
            </a:r>
            <a:r>
              <a:rPr lang="zh-CN" altLang="en-US" sz="2800" dirty="0"/>
              <a:t>（</a:t>
            </a:r>
            <a:r>
              <a:rPr lang="zh-CN" altLang="en-US" sz="2800"/>
              <a:t>米波</a:t>
            </a:r>
            <a:r>
              <a:rPr lang="zh-CN" altLang="en-US" sz="2800" dirty="0"/>
              <a:t>、</a:t>
            </a:r>
            <a:r>
              <a:rPr lang="zh-CN" altLang="en-US" sz="2800"/>
              <a:t>毫米波等</a:t>
            </a:r>
            <a:r>
              <a:rPr lang="zh-CN" altLang="en-US" sz="2800" dirty="0"/>
              <a:t>）</a:t>
            </a:r>
            <a:endParaRPr lang="en-US" altLang="zh-CN" sz="2800" dirty="0"/>
          </a:p>
          <a:p>
            <a:r>
              <a:rPr lang="zh-CN" altLang="en-US" dirty="0"/>
              <a:t>将雷达系统安装在空中或空间平台上</a:t>
            </a:r>
          </a:p>
          <a:p>
            <a:r>
              <a:rPr lang="zh-CN" altLang="en-US" dirty="0"/>
              <a:t>提高现有雷达的探测能力</a:t>
            </a:r>
          </a:p>
          <a:p>
            <a:pPr lvl="1"/>
            <a:r>
              <a:rPr lang="zh-CN" altLang="en-US" dirty="0"/>
              <a:t>频率捷变、低旁瓣、窄波束、多波束，等等</a:t>
            </a:r>
          </a:p>
          <a:p>
            <a:r>
              <a:rPr lang="zh-CN" altLang="en-US" dirty="0"/>
              <a:t>开展高功率微波武器的研究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t>隐身技术的种类</a:t>
            </a:r>
          </a:p>
        </p:txBody>
      </p:sp>
      <p:sp>
        <p:nvSpPr>
          <p:cNvPr id="101379" name="Rectangle 3"/>
          <p:cNvSpPr>
            <a:spLocks noGrp="1" noChangeArrowheads="1"/>
          </p:cNvSpPr>
          <p:nvPr>
            <p:ph type="body" idx="1"/>
          </p:nvPr>
        </p:nvSpPr>
        <p:spPr/>
        <p:txBody>
          <a:bodyPr/>
          <a:lstStyle/>
          <a:p>
            <a:r>
              <a:rPr lang="zh-CN" altLang="en-US"/>
              <a:t>雷达隐身</a:t>
            </a:r>
            <a:endParaRPr lang="en-US" altLang="zh-CN"/>
          </a:p>
          <a:p>
            <a:pPr lvl="1"/>
            <a:r>
              <a:rPr lang="zh-CN" altLang="en-US"/>
              <a:t>最受重视且发展最快</a:t>
            </a:r>
            <a:endParaRPr lang="en-US" altLang="zh-CN"/>
          </a:p>
          <a:p>
            <a:pPr lvl="1"/>
            <a:r>
              <a:rPr lang="zh-CN" altLang="en-US"/>
              <a:t>核心是减少雷达散射截面积（</a:t>
            </a:r>
            <a:r>
              <a:rPr lang="en-US" altLang="zh-CN"/>
              <a:t>RCS</a:t>
            </a:r>
            <a:r>
              <a:rPr lang="zh-CN" altLang="en-US"/>
              <a:t>）</a:t>
            </a:r>
          </a:p>
          <a:p>
            <a:r>
              <a:rPr lang="zh-CN" altLang="en-US"/>
              <a:t>红外隐身</a:t>
            </a:r>
          </a:p>
          <a:p>
            <a:r>
              <a:rPr lang="zh-CN" altLang="en-US"/>
              <a:t>声隐身</a:t>
            </a:r>
          </a:p>
          <a:p>
            <a:r>
              <a:rPr lang="zh-CN" altLang="en-US"/>
              <a:t>视频</a:t>
            </a:r>
            <a:r>
              <a:rPr lang="en-US" altLang="zh-CN"/>
              <a:t>(</a:t>
            </a:r>
            <a:r>
              <a:rPr lang="zh-CN" altLang="en-US"/>
              <a:t>可见光</a:t>
            </a:r>
            <a:r>
              <a:rPr lang="en-US" altLang="zh-CN"/>
              <a:t>)</a:t>
            </a:r>
            <a:r>
              <a:rPr lang="zh-CN" altLang="en-US"/>
              <a:t>隐身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79388" y="188913"/>
            <a:ext cx="7632700" cy="1143000"/>
          </a:xfrm>
        </p:spPr>
        <p:txBody>
          <a:bodyPr/>
          <a:lstStyle/>
          <a:p>
            <a:r>
              <a:rPr lang="zh-CN" altLang="en-US"/>
              <a:t>反雷达隐身技术</a:t>
            </a:r>
            <a:r>
              <a:rPr lang="en-US" altLang="zh-CN" sz="3200">
                <a:latin typeface="微软雅黑"/>
              </a:rPr>
              <a:t>——</a:t>
            </a:r>
            <a:r>
              <a:rPr lang="zh-CN" altLang="en-US" sz="3200" dirty="0"/>
              <a:t>无源微波探测</a:t>
            </a:r>
          </a:p>
        </p:txBody>
      </p:sp>
      <p:sp>
        <p:nvSpPr>
          <p:cNvPr id="112643" name="Rectangle 3"/>
          <p:cNvSpPr>
            <a:spLocks noGrp="1" noChangeArrowheads="1"/>
          </p:cNvSpPr>
          <p:nvPr>
            <p:ph type="body" idx="1"/>
          </p:nvPr>
        </p:nvSpPr>
        <p:spPr>
          <a:xfrm>
            <a:off x="179388" y="1484313"/>
            <a:ext cx="8496300" cy="4824412"/>
          </a:xfrm>
        </p:spPr>
        <p:txBody>
          <a:bodyPr/>
          <a:lstStyle/>
          <a:p>
            <a:r>
              <a:rPr lang="zh-CN" altLang="en-US"/>
              <a:t>通过接收被探测目标幅射的电磁信号对其跟踪和定位</a:t>
            </a:r>
          </a:p>
          <a:p>
            <a:r>
              <a:rPr lang="zh-CN" altLang="en-US"/>
              <a:t>利用电台、电视台甚至</a:t>
            </a:r>
            <a:br>
              <a:rPr lang="zh-CN" altLang="en-US"/>
            </a:br>
            <a:r>
              <a:rPr lang="zh-CN" altLang="en-US"/>
              <a:t>民用移动电话发射台在</a:t>
            </a:r>
            <a:br>
              <a:rPr lang="zh-CN" altLang="en-US"/>
            </a:br>
            <a:r>
              <a:rPr lang="zh-CN" altLang="en-US"/>
              <a:t>近地空间传输的电磁波</a:t>
            </a:r>
            <a:r>
              <a:rPr lang="en-US" altLang="zh-CN"/>
              <a:t>,</a:t>
            </a:r>
            <a:br>
              <a:rPr lang="en-US" altLang="zh-CN"/>
            </a:br>
            <a:r>
              <a:rPr lang="zh-CN" altLang="en-US"/>
              <a:t>通过区分和处理隐身目</a:t>
            </a:r>
            <a:br>
              <a:rPr lang="zh-CN" altLang="en-US"/>
            </a:br>
            <a:r>
              <a:rPr lang="zh-CN" altLang="en-US"/>
              <a:t>标反射的这些电磁波的</a:t>
            </a:r>
            <a:br>
              <a:rPr lang="zh-CN" altLang="en-US"/>
            </a:br>
            <a:r>
              <a:rPr lang="zh-CN" altLang="en-US"/>
              <a:t>信号，探测、识别和跟</a:t>
            </a:r>
            <a:br>
              <a:rPr lang="zh-CN" altLang="en-US"/>
            </a:br>
            <a:r>
              <a:rPr lang="zh-CN" altLang="en-US"/>
              <a:t>踪隐身目标</a:t>
            </a:r>
          </a:p>
        </p:txBody>
      </p:sp>
      <p:pic>
        <p:nvPicPr>
          <p:cNvPr id="112645" name="Picture 5" descr="手机基站探测隐身飞机"/>
          <p:cNvPicPr>
            <a:picLocks noChangeAspect="1" noChangeArrowheads="1"/>
          </p:cNvPicPr>
          <p:nvPr/>
        </p:nvPicPr>
        <p:blipFill>
          <a:blip r:embed="rId2" cstate="print"/>
          <a:srcRect/>
          <a:stretch>
            <a:fillRect/>
          </a:stretch>
        </p:blipFill>
        <p:spPr bwMode="auto">
          <a:xfrm>
            <a:off x="4859338" y="2205038"/>
            <a:ext cx="4260850" cy="431958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反雷达隐身技术</a:t>
            </a:r>
            <a:r>
              <a:rPr lang="en-US" altLang="zh-CN" sz="3200">
                <a:latin typeface="微软雅黑"/>
              </a:rPr>
              <a:t>——</a:t>
            </a:r>
            <a:r>
              <a:rPr lang="zh-CN" altLang="en-US" sz="3200" dirty="0"/>
              <a:t>光学探测</a:t>
            </a:r>
          </a:p>
        </p:txBody>
      </p:sp>
      <p:sp>
        <p:nvSpPr>
          <p:cNvPr id="113667" name="Rectangle 3"/>
          <p:cNvSpPr>
            <a:spLocks noGrp="1" noChangeArrowheads="1"/>
          </p:cNvSpPr>
          <p:nvPr>
            <p:ph type="body" idx="1"/>
          </p:nvPr>
        </p:nvSpPr>
        <p:spPr/>
        <p:txBody>
          <a:bodyPr/>
          <a:lstStyle/>
          <a:p>
            <a:r>
              <a:rPr lang="zh-CN" altLang="en-US"/>
              <a:t>美国进行的秘密研究表明，激光能有效对付目前的隐身飞机</a:t>
            </a:r>
          </a:p>
          <a:p>
            <a:r>
              <a:rPr lang="zh-CN" altLang="en-US"/>
              <a:t>采用大型面阵列的区域凝视技术的红外告警设备</a:t>
            </a:r>
          </a:p>
          <a:p>
            <a:r>
              <a:rPr lang="zh-CN" altLang="en-US"/>
              <a:t>以多元或面阵器件为核心探测器的导弹逼近紫外告警系统</a:t>
            </a:r>
          </a:p>
          <a:p>
            <a:r>
              <a:rPr lang="zh-CN" altLang="en-US"/>
              <a:t>激光雷达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反雷达隐身</a:t>
            </a:r>
            <a:r>
              <a:rPr lang="zh-CN" altLang="en-US" dirty="0"/>
              <a:t>技术</a:t>
            </a:r>
            <a:r>
              <a:rPr lang="en-US" altLang="zh-CN" sz="3200" dirty="0">
                <a:latin typeface="微软雅黑"/>
              </a:rPr>
              <a:t>——</a:t>
            </a:r>
            <a:r>
              <a:rPr lang="zh-CN" altLang="en-US" sz="3200" dirty="0"/>
              <a:t>声学探测</a:t>
            </a:r>
          </a:p>
        </p:txBody>
      </p:sp>
      <p:sp>
        <p:nvSpPr>
          <p:cNvPr id="114691" name="Rectangle 3"/>
          <p:cNvSpPr>
            <a:spLocks noGrp="1" noChangeArrowheads="1"/>
          </p:cNvSpPr>
          <p:nvPr>
            <p:ph type="body" idx="1"/>
          </p:nvPr>
        </p:nvSpPr>
        <p:spPr/>
        <p:txBody>
          <a:bodyPr/>
          <a:lstStyle/>
          <a:p>
            <a:r>
              <a:rPr lang="zh-CN" altLang="en-US"/>
              <a:t>利用声学探测装置探测隐身飞机和导弹</a:t>
            </a:r>
          </a:p>
          <a:p>
            <a:pPr lvl="1"/>
            <a:r>
              <a:rPr lang="zh-CN" altLang="en-US"/>
              <a:t>由</a:t>
            </a:r>
            <a:r>
              <a:rPr lang="en-US" altLang="zh-CN"/>
              <a:t>5</a:t>
            </a:r>
            <a:r>
              <a:rPr lang="zh-CN" altLang="en-US"/>
              <a:t>个麦克风组成的探测器阵列可以探测</a:t>
            </a:r>
            <a:r>
              <a:rPr lang="en-US" altLang="zh-CN"/>
              <a:t>8</a:t>
            </a:r>
            <a:r>
              <a:rPr lang="zh-CN" altLang="en-US"/>
              <a:t>千米外的</a:t>
            </a:r>
            <a:r>
              <a:rPr lang="en-US" altLang="zh-CN"/>
              <a:t>B-2</a:t>
            </a:r>
            <a:r>
              <a:rPr lang="zh-CN" altLang="en-US"/>
              <a:t>轰炸机的声音，能够粗略估计信号到达的方向</a:t>
            </a:r>
          </a:p>
          <a:p>
            <a:r>
              <a:rPr lang="zh-CN" altLang="en-US"/>
              <a:t>用声波探测潜艇和水面舰艇</a:t>
            </a:r>
          </a:p>
          <a:p>
            <a:pPr lvl="1"/>
            <a:r>
              <a:rPr lang="zh-CN" altLang="en-US"/>
              <a:t>中频主动／被动声纳</a:t>
            </a:r>
          </a:p>
          <a:p>
            <a:pPr lvl="1"/>
            <a:r>
              <a:rPr lang="zh-CN" altLang="en-US"/>
              <a:t>甚低频被动拖曳式阵列声纳</a:t>
            </a:r>
          </a:p>
          <a:p>
            <a:pPr lvl="1"/>
            <a:r>
              <a:rPr lang="zh-CN" altLang="en-US"/>
              <a:t>低频主动声纳系统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例题</a:t>
            </a:r>
          </a:p>
        </p:txBody>
      </p:sp>
      <p:sp>
        <p:nvSpPr>
          <p:cNvPr id="121859" name="Rectangle 3"/>
          <p:cNvSpPr>
            <a:spLocks noGrp="1" noChangeArrowheads="1"/>
          </p:cNvSpPr>
          <p:nvPr>
            <p:ph type="body" idx="1"/>
          </p:nvPr>
        </p:nvSpPr>
        <p:spPr>
          <a:xfrm>
            <a:off x="179388" y="1484312"/>
            <a:ext cx="8713787" cy="5184775"/>
          </a:xfrm>
        </p:spPr>
        <p:txBody>
          <a:bodyPr>
            <a:normAutofit fontScale="85000" lnSpcReduction="10000"/>
          </a:bodyPr>
          <a:lstStyle/>
          <a:p>
            <a:pPr marL="609600" indent="-609600">
              <a:lnSpc>
                <a:spcPct val="120000"/>
              </a:lnSpc>
            </a:pPr>
            <a:r>
              <a:rPr lang="zh-CN" altLang="en-US" dirty="0"/>
              <a:t>为探测隐身飞机，既可以用有源的也可用无源的微波探测方法。</a:t>
            </a:r>
            <a:r>
              <a:rPr lang="en-US" altLang="zh-CN" dirty="0"/>
              <a:t>………………………………………</a:t>
            </a:r>
            <a:r>
              <a:rPr lang="zh-CN" altLang="en-US" dirty="0"/>
              <a:t>（</a:t>
            </a:r>
            <a:r>
              <a:rPr lang="en-US" altLang="zh-CN" dirty="0"/>
              <a:t>.T.</a:t>
            </a:r>
            <a:r>
              <a:rPr lang="zh-CN" altLang="en-US" dirty="0"/>
              <a:t>）</a:t>
            </a:r>
            <a:endParaRPr lang="en-US" altLang="zh-CN" dirty="0"/>
          </a:p>
          <a:p>
            <a:pPr marL="609600" indent="-609600"/>
            <a:r>
              <a:rPr lang="zh-CN" altLang="en-US" dirty="0"/>
              <a:t>具有反隐身技术的雷达为：</a:t>
            </a:r>
            <a:r>
              <a:rPr lang="en-US" altLang="zh-CN" dirty="0"/>
              <a:t>……………………(</a:t>
            </a:r>
            <a:r>
              <a:rPr lang="en-US" altLang="zh-CN" dirty="0" err="1"/>
              <a:t>abcd</a:t>
            </a:r>
            <a:r>
              <a:rPr lang="en-US" altLang="zh-CN" dirty="0"/>
              <a:t>)</a:t>
            </a:r>
            <a:endParaRPr lang="zh-CN" altLang="en-US" dirty="0"/>
          </a:p>
          <a:p>
            <a:pPr marL="990600" lvl="1" indent="-533400"/>
            <a:r>
              <a:rPr lang="en-US" altLang="zh-CN" dirty="0"/>
              <a:t>a. </a:t>
            </a:r>
            <a:r>
              <a:rPr lang="zh-CN" altLang="en-US" dirty="0"/>
              <a:t>米波雷达	</a:t>
            </a:r>
            <a:r>
              <a:rPr lang="en-US" altLang="zh-CN" dirty="0"/>
              <a:t>	b. </a:t>
            </a:r>
            <a:r>
              <a:rPr lang="zh-CN" altLang="en-US" dirty="0"/>
              <a:t>谐波雷达</a:t>
            </a:r>
          </a:p>
          <a:p>
            <a:pPr marL="990600" lvl="1" indent="-533400"/>
            <a:r>
              <a:rPr lang="en-US" altLang="zh-CN" dirty="0"/>
              <a:t>c. </a:t>
            </a:r>
            <a:r>
              <a:rPr lang="zh-CN" altLang="en-US" dirty="0"/>
              <a:t>激光雷达	</a:t>
            </a:r>
            <a:r>
              <a:rPr lang="en-US" altLang="zh-CN" dirty="0"/>
              <a:t>	d. </a:t>
            </a:r>
            <a:r>
              <a:rPr lang="zh-CN" altLang="en-US" dirty="0"/>
              <a:t>超视距雷达</a:t>
            </a:r>
            <a:endParaRPr lang="zh-CN" altLang="en-US" sz="2000" dirty="0"/>
          </a:p>
          <a:p>
            <a:pPr marL="1390650" lvl="2" indent="-533400">
              <a:lnSpc>
                <a:spcPct val="140000"/>
              </a:lnSpc>
            </a:pPr>
            <a:r>
              <a:rPr lang="zh-CN" altLang="en-US" dirty="0"/>
              <a:t>（双基地</a:t>
            </a:r>
            <a:r>
              <a:rPr lang="en-US" altLang="zh-CN" dirty="0"/>
              <a:t>/</a:t>
            </a:r>
            <a:r>
              <a:rPr lang="zh-CN" altLang="en-US" dirty="0"/>
              <a:t>多基地雷达也具备反雷达隐身能力。）</a:t>
            </a:r>
            <a:endParaRPr lang="en-US" altLang="zh-CN" dirty="0"/>
          </a:p>
          <a:p>
            <a:pPr marL="590550" indent="-533400"/>
            <a:r>
              <a:rPr lang="zh-CN" altLang="en-US" dirty="0"/>
              <a:t>当今已服役的隐身空优战机有：</a:t>
            </a:r>
            <a:r>
              <a:rPr lang="en-US" altLang="zh-CN" dirty="0"/>
              <a:t>……………… (</a:t>
            </a:r>
            <a:r>
              <a:rPr lang="en-US" altLang="zh-CN" dirty="0" err="1"/>
              <a:t>bcd</a:t>
            </a:r>
            <a:r>
              <a:rPr lang="en-US" altLang="zh-CN" dirty="0"/>
              <a:t>)</a:t>
            </a:r>
          </a:p>
          <a:p>
            <a:pPr marL="990600" lvl="1" indent="-533400"/>
            <a:r>
              <a:rPr lang="en-US" altLang="zh-CN" dirty="0"/>
              <a:t>a. </a:t>
            </a:r>
            <a:r>
              <a:rPr lang="zh-CN" altLang="en-US" dirty="0"/>
              <a:t>美军的</a:t>
            </a:r>
            <a:r>
              <a:rPr lang="en-US" altLang="zh-CN" dirty="0"/>
              <a:t>F-117A		b. </a:t>
            </a:r>
            <a:r>
              <a:rPr lang="zh-CN" altLang="en-US" dirty="0"/>
              <a:t>美军的 </a:t>
            </a:r>
            <a:r>
              <a:rPr lang="en-US" altLang="zh-CN" dirty="0"/>
              <a:t>F22</a:t>
            </a:r>
          </a:p>
          <a:p>
            <a:pPr marL="990600" lvl="1" indent="-533400"/>
            <a:r>
              <a:rPr lang="en-US" altLang="zh-CN" dirty="0"/>
              <a:t>c. </a:t>
            </a:r>
            <a:r>
              <a:rPr lang="zh-CN" altLang="en-US" dirty="0"/>
              <a:t>美军的</a:t>
            </a:r>
            <a:r>
              <a:rPr lang="en-US" altLang="zh-CN" dirty="0"/>
              <a:t>F-35	d. </a:t>
            </a:r>
            <a:r>
              <a:rPr lang="zh-CN" altLang="en-US" dirty="0"/>
              <a:t>中国的 歼</a:t>
            </a:r>
            <a:r>
              <a:rPr lang="en-US" altLang="zh-CN" dirty="0"/>
              <a:t>-20</a:t>
            </a:r>
          </a:p>
          <a:p>
            <a:pPr lvl="1">
              <a:lnSpc>
                <a:spcPct val="140000"/>
              </a:lnSpc>
            </a:pPr>
            <a:endParaRPr lang="en-US" altLang="zh-CN" sz="2100" dirty="0"/>
          </a:p>
          <a:p>
            <a:pPr lvl="1">
              <a:lnSpc>
                <a:spcPct val="140000"/>
              </a:lnSpc>
            </a:pPr>
            <a:r>
              <a:rPr lang="zh-CN" altLang="en-US" sz="2100" dirty="0"/>
              <a:t>（空优战机指主要用于争夺制空权的战机，</a:t>
            </a:r>
            <a:r>
              <a:rPr lang="en-US" altLang="zh-CN" sz="2100" dirty="0"/>
              <a:t>B2</a:t>
            </a:r>
            <a:r>
              <a:rPr lang="zh-CN" altLang="en-US" sz="2100" dirty="0"/>
              <a:t>是正服役的隐形轰炸机，</a:t>
            </a:r>
            <a:r>
              <a:rPr lang="en-US" altLang="zh-CN" sz="2100" dirty="0"/>
              <a:t>F117A</a:t>
            </a:r>
            <a:r>
              <a:rPr lang="zh-CN" altLang="en-US" sz="2100" dirty="0"/>
              <a:t>也是隐形轰炸机且已退役）</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 calcmode="lin" valueType="num">
                                      <p:cBhvr additive="base">
                                        <p:cTn id="17"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1859">
                                            <p:txEl>
                                              <p:pRg st="3" end="3"/>
                                            </p:txEl>
                                          </p:spTgt>
                                        </p:tgtEl>
                                        <p:attrNameLst>
                                          <p:attrName>style.visibility</p:attrName>
                                        </p:attrNameLst>
                                      </p:cBhvr>
                                      <p:to>
                                        <p:strVal val="visible"/>
                                      </p:to>
                                    </p:set>
                                    <p:anim calcmode="lin" valueType="num">
                                      <p:cBhvr additive="base">
                                        <p:cTn id="21"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18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calcmode="lin" valueType="num">
                                      <p:cBhvr additive="base">
                                        <p:cTn id="25"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59">
                                            <p:txEl>
                                              <p:pRg st="5" end="5"/>
                                            </p:txEl>
                                          </p:spTgt>
                                        </p:tgtEl>
                                        <p:attrNameLst>
                                          <p:attrName>style.visibility</p:attrName>
                                        </p:attrNameLst>
                                      </p:cBhvr>
                                      <p:to>
                                        <p:strVal val="visible"/>
                                      </p:to>
                                    </p:set>
                                    <p:anim calcmode="lin" valueType="num">
                                      <p:cBhvr additive="base">
                                        <p:cTn id="3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1859">
                                            <p:txEl>
                                              <p:pRg st="6" end="6"/>
                                            </p:txEl>
                                          </p:spTgt>
                                        </p:tgtEl>
                                        <p:attrNameLst>
                                          <p:attrName>style.visibility</p:attrName>
                                        </p:attrNameLst>
                                      </p:cBhvr>
                                      <p:to>
                                        <p:strVal val="visible"/>
                                      </p:to>
                                    </p:set>
                                    <p:anim calcmode="lin" valueType="num">
                                      <p:cBhvr additive="base">
                                        <p:cTn id="35"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185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1859">
                                            <p:txEl>
                                              <p:pRg st="7" end="7"/>
                                            </p:txEl>
                                          </p:spTgt>
                                        </p:tgtEl>
                                        <p:attrNameLst>
                                          <p:attrName>style.visibility</p:attrName>
                                        </p:attrNameLst>
                                      </p:cBhvr>
                                      <p:to>
                                        <p:strVal val="visible"/>
                                      </p:to>
                                    </p:set>
                                    <p:anim calcmode="lin" valueType="num">
                                      <p:cBhvr additive="base">
                                        <p:cTn id="3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185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1859">
                                            <p:txEl>
                                              <p:pRg st="9" end="9"/>
                                            </p:txEl>
                                          </p:spTgt>
                                        </p:tgtEl>
                                        <p:attrNameLst>
                                          <p:attrName>style.visibility</p:attrName>
                                        </p:attrNameLst>
                                      </p:cBhvr>
                                      <p:to>
                                        <p:strVal val="visible"/>
                                      </p:to>
                                    </p:set>
                                    <p:anim calcmode="lin" valueType="num">
                                      <p:cBhvr additive="base">
                                        <p:cTn id="43" dur="500" fill="hold"/>
                                        <p:tgtEl>
                                          <p:spTgt spid="1218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8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外形</a:t>
            </a:r>
          </a:p>
        </p:txBody>
      </p:sp>
      <p:sp>
        <p:nvSpPr>
          <p:cNvPr id="86019" name="Rectangle 3"/>
          <p:cNvSpPr>
            <a:spLocks noGrp="1" noChangeArrowheads="1"/>
          </p:cNvSpPr>
          <p:nvPr>
            <p:ph type="body" idx="1"/>
          </p:nvPr>
        </p:nvSpPr>
        <p:spPr>
          <a:xfrm>
            <a:off x="179389" y="1484313"/>
            <a:ext cx="5976787" cy="4824412"/>
          </a:xfrm>
        </p:spPr>
        <p:txBody>
          <a:bodyPr>
            <a:normAutofit/>
          </a:bodyPr>
          <a:lstStyle/>
          <a:p>
            <a:pPr>
              <a:lnSpc>
                <a:spcPct val="90000"/>
              </a:lnSpc>
            </a:pPr>
            <a:r>
              <a:rPr lang="zh-CN" altLang="en-US" dirty="0"/>
              <a:t>外形设计对隐身飞行器隐身性能的贡献占</a:t>
            </a:r>
            <a:r>
              <a:rPr lang="en-US" altLang="zh-CN" dirty="0"/>
              <a:t>2/3</a:t>
            </a:r>
            <a:r>
              <a:rPr lang="zh-CN" altLang="en-US" dirty="0"/>
              <a:t>，材料占</a:t>
            </a:r>
            <a:r>
              <a:rPr lang="en-US" altLang="zh-CN" dirty="0"/>
              <a:t>1/3</a:t>
            </a:r>
          </a:p>
          <a:p>
            <a:pPr>
              <a:lnSpc>
                <a:spcPct val="90000"/>
              </a:lnSpc>
            </a:pPr>
            <a:r>
              <a:rPr lang="zh-CN" altLang="en-US" dirty="0"/>
              <a:t>现代典型的隐身外形</a:t>
            </a:r>
          </a:p>
          <a:p>
            <a:pPr lvl="1">
              <a:lnSpc>
                <a:spcPct val="90000"/>
              </a:lnSpc>
            </a:pPr>
            <a:r>
              <a:rPr lang="en-US" altLang="zh-CN" dirty="0"/>
              <a:t>F-117A</a:t>
            </a:r>
            <a:r>
              <a:rPr lang="zh-CN" altLang="en-US" dirty="0"/>
              <a:t>的</a:t>
            </a:r>
            <a:r>
              <a:rPr lang="zh-CN" altLang="en-US" dirty="0">
                <a:latin typeface="微软雅黑"/>
              </a:rPr>
              <a:t>“水晶（</a:t>
            </a:r>
            <a:r>
              <a:rPr lang="zh-CN" altLang="en-US" dirty="0"/>
              <a:t>钻石）</a:t>
            </a:r>
            <a:r>
              <a:rPr lang="zh-CN" altLang="en-US" dirty="0">
                <a:latin typeface="微软雅黑"/>
              </a:rPr>
              <a:t>”</a:t>
            </a:r>
            <a:r>
              <a:rPr lang="zh-CN" altLang="en-US" dirty="0"/>
              <a:t>型</a:t>
            </a:r>
          </a:p>
          <a:p>
            <a:pPr lvl="1">
              <a:lnSpc>
                <a:spcPct val="90000"/>
              </a:lnSpc>
            </a:pPr>
            <a:r>
              <a:rPr lang="en-US" altLang="zh-CN" dirty="0"/>
              <a:t>B-2</a:t>
            </a:r>
            <a:r>
              <a:rPr lang="zh-CN" altLang="en-US" dirty="0"/>
              <a:t>的</a:t>
            </a:r>
            <a:r>
              <a:rPr lang="zh-CN" altLang="en-US" dirty="0">
                <a:latin typeface="微软雅黑"/>
              </a:rPr>
              <a:t>“</a:t>
            </a:r>
            <a:r>
              <a:rPr lang="zh-CN" altLang="en-US" dirty="0"/>
              <a:t>飞行翼</a:t>
            </a:r>
            <a:r>
              <a:rPr lang="zh-CN" altLang="en-US" dirty="0">
                <a:latin typeface="微软雅黑"/>
              </a:rPr>
              <a:t>”</a:t>
            </a:r>
            <a:r>
              <a:rPr lang="zh-CN" altLang="en-US" dirty="0"/>
              <a:t>型</a:t>
            </a:r>
          </a:p>
          <a:p>
            <a:pPr>
              <a:lnSpc>
                <a:spcPct val="90000"/>
              </a:lnSpc>
            </a:pPr>
            <a:r>
              <a:rPr lang="zh-CN" altLang="en-US" dirty="0"/>
              <a:t>隐身外形设计的重点部位是：</a:t>
            </a:r>
            <a:endParaRPr lang="en-US" altLang="zh-CN" dirty="0"/>
          </a:p>
          <a:p>
            <a:pPr lvl="1">
              <a:lnSpc>
                <a:spcPct val="90000"/>
              </a:lnSpc>
            </a:pPr>
            <a:r>
              <a:rPr lang="zh-CN" altLang="en-US" dirty="0"/>
              <a:t>发动机进气口、排气口、座舱、外挂架、垂尾等</a:t>
            </a:r>
          </a:p>
          <a:p>
            <a:pPr>
              <a:lnSpc>
                <a:spcPct val="90000"/>
              </a:lnSpc>
            </a:pPr>
            <a:r>
              <a:rPr lang="zh-CN" altLang="en-US" dirty="0"/>
              <a:t>尽量避免角反射器结构</a:t>
            </a:r>
          </a:p>
        </p:txBody>
      </p:sp>
      <p:pic>
        <p:nvPicPr>
          <p:cNvPr id="86032" name="Picture 16" descr="stealth1"/>
          <p:cNvPicPr>
            <a:picLocks noChangeAspect="1" noChangeArrowheads="1"/>
          </p:cNvPicPr>
          <p:nvPr/>
        </p:nvPicPr>
        <p:blipFill>
          <a:blip r:embed="rId2" cstate="print"/>
          <a:srcRect/>
          <a:stretch>
            <a:fillRect/>
          </a:stretch>
        </p:blipFill>
        <p:spPr bwMode="auto">
          <a:xfrm>
            <a:off x="6012160" y="1484784"/>
            <a:ext cx="3024783" cy="2428268"/>
          </a:xfrm>
          <a:prstGeom prst="rect">
            <a:avLst/>
          </a:prstGeom>
          <a:noFill/>
        </p:spPr>
      </p:pic>
      <p:pic>
        <p:nvPicPr>
          <p:cNvPr id="86033" name="Picture 17" descr="stealth2"/>
          <p:cNvPicPr>
            <a:picLocks noChangeAspect="1" noChangeArrowheads="1"/>
          </p:cNvPicPr>
          <p:nvPr/>
        </p:nvPicPr>
        <p:blipFill>
          <a:blip r:embed="rId3" cstate="print"/>
          <a:srcRect/>
          <a:stretch>
            <a:fillRect/>
          </a:stretch>
        </p:blipFill>
        <p:spPr bwMode="auto">
          <a:xfrm>
            <a:off x="6012160" y="4037032"/>
            <a:ext cx="3046757" cy="206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6033"/>
                                        </p:tgtEl>
                                        <p:attrNameLst>
                                          <p:attrName>style.visibility</p:attrName>
                                        </p:attrNameLst>
                                      </p:cBhvr>
                                      <p:to>
                                        <p:strVal val="visible"/>
                                      </p:to>
                                    </p:set>
                                    <p:animEffect transition="in" filter="dissolve">
                                      <p:cBhvr>
                                        <p:cTn id="25" dur="500"/>
                                        <p:tgtEl>
                                          <p:spTgt spid="86033"/>
                                        </p:tgtEl>
                                      </p:cBhvr>
                                    </p:animEffect>
                                  </p:childTnLst>
                                  <p:subTnLst>
                                    <p:set>
                                      <p:cBhvr override="childStyle">
                                        <p:cTn dur="1" fill="hold" display="0" masterRel="nextClick" afterEffect="1"/>
                                        <p:tgtEl>
                                          <p:spTgt spid="86033"/>
                                        </p:tgtEl>
                                        <p:attrNameLst>
                                          <p:attrName>style.visibility</p:attrName>
                                        </p:attrNameLst>
                                      </p:cBhvr>
                                      <p:to>
                                        <p:strVal val="hidden"/>
                                      </p:to>
                                    </p:set>
                                  </p:subTnLst>
                                </p:cTn>
                              </p:par>
                              <p:par>
                                <p:cTn id="26" presetID="9" presetClass="entr" presetSubtype="0" fill="hold" nodeType="withEffect">
                                  <p:stCondLst>
                                    <p:cond delay="0"/>
                                  </p:stCondLst>
                                  <p:childTnLst>
                                    <p:set>
                                      <p:cBhvr>
                                        <p:cTn id="27" dur="1" fill="hold">
                                          <p:stCondLst>
                                            <p:cond delay="0"/>
                                          </p:stCondLst>
                                        </p:cTn>
                                        <p:tgtEl>
                                          <p:spTgt spid="86032"/>
                                        </p:tgtEl>
                                        <p:attrNameLst>
                                          <p:attrName>style.visibility</p:attrName>
                                        </p:attrNameLst>
                                      </p:cBhvr>
                                      <p:to>
                                        <p:strVal val="visible"/>
                                      </p:to>
                                    </p:set>
                                    <p:animEffect transition="in" filter="dissolve">
                                      <p:cBhvr>
                                        <p:cTn id="28" dur="500"/>
                                        <p:tgtEl>
                                          <p:spTgt spid="86032"/>
                                        </p:tgtEl>
                                      </p:cBhvr>
                                    </p:animEffect>
                                  </p:childTnLst>
                                  <p:subTnLst>
                                    <p:set>
                                      <p:cBhvr override="childStyle">
                                        <p:cTn dur="1" fill="hold" display="0" masterRel="nextClick" afterEffect="1"/>
                                        <p:tgtEl>
                                          <p:spTgt spid="8603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 calcmode="lin" valueType="num">
                                      <p:cBhvr additive="base">
                                        <p:cTn id="33"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6019">
                                            <p:txEl>
                                              <p:pRg st="4" end="4"/>
                                            </p:txEl>
                                          </p:spTgt>
                                        </p:tgtEl>
                                        <p:attrNameLst>
                                          <p:attrName>style.visibility</p:attrName>
                                        </p:attrNameLst>
                                      </p:cBhvr>
                                      <p:to>
                                        <p:strVal val="visible"/>
                                      </p:to>
                                    </p:set>
                                    <p:anim calcmode="lin" valueType="num">
                                      <p:cBhvr additive="base">
                                        <p:cTn id="3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6019">
                                            <p:txEl>
                                              <p:pRg st="5" end="5"/>
                                            </p:txEl>
                                          </p:spTgt>
                                        </p:tgtEl>
                                        <p:attrNameLst>
                                          <p:attrName>style.visibility</p:attrName>
                                        </p:attrNameLst>
                                      </p:cBhvr>
                                      <p:to>
                                        <p:strVal val="visible"/>
                                      </p:to>
                                    </p:set>
                                    <p:anim calcmode="lin" valueType="num">
                                      <p:cBhvr additive="base">
                                        <p:cTn id="43"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019">
                                            <p:txEl>
                                              <p:pRg st="6" end="6"/>
                                            </p:txEl>
                                          </p:spTgt>
                                        </p:tgtEl>
                                        <p:attrNameLst>
                                          <p:attrName>style.visibility</p:attrName>
                                        </p:attrNameLst>
                                      </p:cBhvr>
                                      <p:to>
                                        <p:strVal val="visible"/>
                                      </p:to>
                                    </p:set>
                                    <p:anim calcmode="lin" valueType="num">
                                      <p:cBhvr additive="base">
                                        <p:cTn id="49"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吸波材料</a:t>
            </a:r>
            <a:r>
              <a:rPr lang="en-US" altLang="zh-CN" dirty="0"/>
              <a:t>RAM</a:t>
            </a:r>
          </a:p>
        </p:txBody>
      </p:sp>
      <p:sp>
        <p:nvSpPr>
          <p:cNvPr id="87043" name="Rectangle 3"/>
          <p:cNvSpPr>
            <a:spLocks noGrp="1" noChangeArrowheads="1"/>
          </p:cNvSpPr>
          <p:nvPr>
            <p:ph type="body" idx="1"/>
          </p:nvPr>
        </p:nvSpPr>
        <p:spPr>
          <a:xfrm>
            <a:off x="250825" y="1484313"/>
            <a:ext cx="8642350" cy="4752975"/>
          </a:xfrm>
        </p:spPr>
        <p:txBody>
          <a:bodyPr/>
          <a:lstStyle/>
          <a:p>
            <a:r>
              <a:rPr lang="zh-CN" altLang="en-US" sz="2800" dirty="0"/>
              <a:t>作用：</a:t>
            </a:r>
          </a:p>
          <a:p>
            <a:pPr lvl="1"/>
            <a:r>
              <a:rPr lang="zh-CN" altLang="en-US" sz="2400" dirty="0"/>
              <a:t>吸收衰减入射的电磁波并将其转换成热能</a:t>
            </a:r>
          </a:p>
          <a:p>
            <a:pPr lvl="1"/>
            <a:r>
              <a:rPr lang="zh-CN" altLang="en-US" sz="2400" dirty="0"/>
              <a:t>或使电磁波因干涉而消失</a:t>
            </a:r>
          </a:p>
          <a:p>
            <a:pPr lvl="1"/>
            <a:r>
              <a:rPr lang="zh-CN" altLang="en-US" sz="2400" dirty="0"/>
              <a:t>或使电磁能量分散到另外方向上</a:t>
            </a:r>
          </a:p>
          <a:p>
            <a:r>
              <a:rPr lang="zh-CN" altLang="en-US" sz="2800" dirty="0"/>
              <a:t>按原理分：</a:t>
            </a:r>
          </a:p>
          <a:p>
            <a:pPr lvl="1"/>
            <a:r>
              <a:rPr lang="zh-CN" altLang="en-US" sz="2400" dirty="0"/>
              <a:t>转换型：产生磁滞损耗或介质损耗而生热</a:t>
            </a:r>
          </a:p>
          <a:p>
            <a:pPr lvl="1"/>
            <a:r>
              <a:rPr lang="zh-CN" altLang="en-US" sz="2400" dirty="0"/>
              <a:t>干涉型：利用相位差干涉而抵消</a:t>
            </a:r>
          </a:p>
          <a:p>
            <a:r>
              <a:rPr lang="zh-CN" altLang="en-US" sz="2800" dirty="0"/>
              <a:t>雷达吸波涂层、智能型隐身材料</a:t>
            </a:r>
          </a:p>
          <a:p>
            <a:r>
              <a:rPr lang="zh-CN" altLang="en-US" sz="2800" dirty="0"/>
              <a:t>现</a:t>
            </a:r>
            <a:r>
              <a:rPr lang="en-US" altLang="zh-CN" sz="2800" dirty="0"/>
              <a:t>RAM</a:t>
            </a:r>
            <a:r>
              <a:rPr lang="zh-CN" altLang="en-US" sz="2800" dirty="0"/>
              <a:t>只能有效对抗</a:t>
            </a:r>
            <a:r>
              <a:rPr lang="en-US" altLang="zh-CN" sz="2800" dirty="0"/>
              <a:t>0.2</a:t>
            </a:r>
            <a:r>
              <a:rPr lang="zh-CN" altLang="en-US" sz="2800" dirty="0"/>
              <a:t>～</a:t>
            </a:r>
            <a:r>
              <a:rPr lang="en-US" altLang="zh-CN" sz="2800" dirty="0"/>
              <a:t>29GHz</a:t>
            </a:r>
            <a:r>
              <a:rPr lang="zh-CN" altLang="en-US" sz="2800" dirty="0"/>
              <a:t>的厘米波雷达</a:t>
            </a:r>
            <a:endParaRPr lang="en-US" altLang="zh-CN" sz="2800" dirty="0"/>
          </a:p>
          <a:p>
            <a:pPr lvl="1"/>
            <a:r>
              <a:rPr lang="zh-CN" altLang="en-US" sz="2400" dirty="0">
                <a:solidFill>
                  <a:schemeClr val="accent6"/>
                </a:solidFill>
              </a:rPr>
              <a:t>意即对毫米波或米波等雷达波很少吸收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dirty="0"/>
              <a:t>雷达隐身材料－</a:t>
            </a:r>
            <a:r>
              <a:rPr lang="zh-CN" altLang="en-US" sz="4000" dirty="0"/>
              <a:t>结构型</a:t>
            </a:r>
          </a:p>
        </p:txBody>
      </p:sp>
      <p:sp>
        <p:nvSpPr>
          <p:cNvPr id="103427" name="Rectangle 3"/>
          <p:cNvSpPr>
            <a:spLocks noGrp="1" noChangeArrowheads="1"/>
          </p:cNvSpPr>
          <p:nvPr>
            <p:ph type="body" idx="1"/>
          </p:nvPr>
        </p:nvSpPr>
        <p:spPr/>
        <p:txBody>
          <a:bodyPr/>
          <a:lstStyle/>
          <a:p>
            <a:r>
              <a:rPr lang="zh-CN" altLang="en-US" sz="2800"/>
              <a:t>碳</a:t>
            </a:r>
            <a:r>
              <a:rPr lang="en-US" altLang="zh-CN" sz="2800"/>
              <a:t>-</a:t>
            </a:r>
            <a:r>
              <a:rPr lang="zh-CN" altLang="en-US" sz="2800"/>
              <a:t>碳复合材料</a:t>
            </a:r>
          </a:p>
          <a:p>
            <a:r>
              <a:rPr lang="zh-CN" altLang="en-US" sz="2800"/>
              <a:t>含铁氧体的玻璃钢材料</a:t>
            </a:r>
          </a:p>
          <a:p>
            <a:r>
              <a:rPr lang="zh-CN" altLang="en-US" sz="2800"/>
              <a:t>充填石墨的复合材料</a:t>
            </a:r>
          </a:p>
          <a:p>
            <a:r>
              <a:rPr lang="zh-CN" altLang="en-US" sz="2800"/>
              <a:t>玻塑材料</a:t>
            </a:r>
          </a:p>
          <a:p>
            <a:r>
              <a:rPr lang="zh-CN" altLang="en-US" sz="2800"/>
              <a:t>碳纤维复合材料</a:t>
            </a:r>
          </a:p>
          <a:p>
            <a:r>
              <a:rPr lang="zh-CN" altLang="en-US" sz="2800"/>
              <a:t>混杂纤维复合材料</a:t>
            </a:r>
          </a:p>
          <a:p>
            <a:r>
              <a:rPr lang="zh-CN" altLang="en-US" sz="2800"/>
              <a:t>特殊碳纤维增强的碳</a:t>
            </a:r>
            <a:r>
              <a:rPr lang="en-US" altLang="zh-CN" sz="2800"/>
              <a:t>-</a:t>
            </a:r>
            <a:r>
              <a:rPr lang="zh-CN" altLang="en-US" sz="2800"/>
              <a:t>热塑性树脂基复合材料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雷达隐身材料－</a:t>
            </a:r>
            <a:r>
              <a:rPr lang="zh-CN" altLang="en-US" sz="4000" dirty="0"/>
              <a:t>非结构型</a:t>
            </a:r>
          </a:p>
        </p:txBody>
      </p:sp>
      <p:sp>
        <p:nvSpPr>
          <p:cNvPr id="102403" name="Rectangle 3"/>
          <p:cNvSpPr>
            <a:spLocks noGrp="1" noChangeArrowheads="1"/>
          </p:cNvSpPr>
          <p:nvPr>
            <p:ph type="body" idx="1"/>
          </p:nvPr>
        </p:nvSpPr>
        <p:spPr/>
        <p:txBody>
          <a:bodyPr/>
          <a:lstStyle/>
          <a:p>
            <a:r>
              <a:rPr lang="zh-CN" altLang="en-US" dirty="0"/>
              <a:t>铁氧体吸波材料</a:t>
            </a:r>
          </a:p>
          <a:p>
            <a:r>
              <a:rPr lang="zh-CN" altLang="en-US" dirty="0"/>
              <a:t>纳米吸波材料</a:t>
            </a:r>
          </a:p>
          <a:p>
            <a:r>
              <a:rPr lang="zh-CN" altLang="en-US" dirty="0"/>
              <a:t>多晶铁纤维吸波材料</a:t>
            </a:r>
          </a:p>
          <a:p>
            <a:r>
              <a:rPr lang="zh-CN" altLang="en-US" dirty="0"/>
              <a:t>手征型吸波材料（</a:t>
            </a:r>
            <a:r>
              <a:rPr lang="en-US" altLang="zh-CN" dirty="0"/>
              <a:t>Chiral Material</a:t>
            </a:r>
            <a:r>
              <a:rPr lang="zh-CN" altLang="en-US" dirty="0"/>
              <a:t>）</a:t>
            </a:r>
          </a:p>
          <a:p>
            <a:r>
              <a:rPr lang="zh-CN" altLang="en-US" dirty="0"/>
              <a:t>智能型吸波材料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电子技术</a:t>
            </a:r>
          </a:p>
        </p:txBody>
      </p:sp>
      <p:sp>
        <p:nvSpPr>
          <p:cNvPr id="94211" name="Rectangle 3"/>
          <p:cNvSpPr>
            <a:spLocks noGrp="1" noChangeArrowheads="1"/>
          </p:cNvSpPr>
          <p:nvPr>
            <p:ph type="body" idx="1"/>
          </p:nvPr>
        </p:nvSpPr>
        <p:spPr/>
        <p:txBody>
          <a:bodyPr/>
          <a:lstStyle/>
          <a:p>
            <a:r>
              <a:rPr lang="zh-CN" altLang="en-US" dirty="0"/>
              <a:t>电子对抗措施</a:t>
            </a:r>
          </a:p>
          <a:p>
            <a:pPr lvl="1"/>
            <a:r>
              <a:rPr lang="zh-CN" altLang="en-US" dirty="0"/>
              <a:t>干扰措施有有源干扰和无源干扰两种</a:t>
            </a:r>
          </a:p>
          <a:p>
            <a:r>
              <a:rPr lang="zh-CN" altLang="en-US" dirty="0"/>
              <a:t>有源对消技术</a:t>
            </a:r>
          </a:p>
          <a:p>
            <a:pPr lvl="1"/>
            <a:r>
              <a:rPr lang="zh-CN" altLang="en-US" dirty="0"/>
              <a:t>采用相干手段使目标散射场和人为引入的辐射场在雷达探测方向相干对消，使敌方雷达接收机始终位于合成方向图的零点，从而抑制雷达对目标反射波的接收</a:t>
            </a:r>
          </a:p>
          <a:p>
            <a:pPr lvl="1"/>
            <a:r>
              <a:rPr lang="zh-CN" altLang="en-US" dirty="0"/>
              <a:t>实例：</a:t>
            </a:r>
            <a:r>
              <a:rPr lang="en-US" altLang="zh-CN" dirty="0"/>
              <a:t>B-2</a:t>
            </a:r>
            <a:r>
              <a:rPr lang="zh-CN" altLang="en-US" dirty="0"/>
              <a:t>上的</a:t>
            </a:r>
            <a:r>
              <a:rPr lang="en-US" altLang="zh-CN" dirty="0"/>
              <a:t>ZSR-63</a:t>
            </a:r>
            <a:r>
              <a:rPr lang="zh-CN" altLang="en-US" dirty="0"/>
              <a:t>电子战装备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等离子体隐身</a:t>
            </a:r>
          </a:p>
        </p:txBody>
      </p:sp>
      <p:sp>
        <p:nvSpPr>
          <p:cNvPr id="95235" name="Rectangle 3"/>
          <p:cNvSpPr>
            <a:spLocks noGrp="1" noChangeArrowheads="1"/>
          </p:cNvSpPr>
          <p:nvPr>
            <p:ph type="body" idx="1"/>
          </p:nvPr>
        </p:nvSpPr>
        <p:spPr>
          <a:xfrm>
            <a:off x="179388" y="1484312"/>
            <a:ext cx="8713787" cy="4825008"/>
          </a:xfrm>
        </p:spPr>
        <p:txBody>
          <a:bodyPr/>
          <a:lstStyle/>
          <a:p>
            <a:pPr>
              <a:lnSpc>
                <a:spcPct val="105000"/>
              </a:lnSpc>
            </a:pPr>
            <a:r>
              <a:rPr lang="zh-CN" altLang="en-US" sz="2800" dirty="0"/>
              <a:t>利用等离子体发生器、发生片，或者放射性同位素在武器表面形成一层等离子云，通过设计等离子体的特征参数，使照射到等离子云上的一部分雷达波被吸收，一部分改变传播方向，从而返回到雷达接收机的能量很少，达到隐身的目的</a:t>
            </a:r>
          </a:p>
          <a:p>
            <a:pPr>
              <a:lnSpc>
                <a:spcPct val="105000"/>
              </a:lnSpc>
            </a:pPr>
            <a:r>
              <a:rPr lang="zh-CN" altLang="en-US" sz="2800" dirty="0"/>
              <a:t>采用等离子体隐身技术的飞行器被敌方发现的概率可降低</a:t>
            </a:r>
            <a:r>
              <a:rPr lang="en-US" altLang="zh-CN" sz="2800" dirty="0"/>
              <a:t>99%</a:t>
            </a:r>
          </a:p>
          <a:p>
            <a:pPr>
              <a:lnSpc>
                <a:spcPct val="105000"/>
              </a:lnSpc>
            </a:pPr>
            <a:r>
              <a:rPr lang="zh-CN" altLang="en-US" sz="2800" dirty="0"/>
              <a:t>具有吸波频带宽、吸波率高、隐身效果好、使用简便、使用时间长，不改变飞机的气动外形设计、不影响飞行器的飞行性能等优点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a:t>红外隐身</a:t>
            </a:r>
          </a:p>
        </p:txBody>
      </p:sp>
      <p:sp>
        <p:nvSpPr>
          <p:cNvPr id="98307" name="Rectangle 3"/>
          <p:cNvSpPr>
            <a:spLocks noGrp="1" noChangeArrowheads="1"/>
          </p:cNvSpPr>
          <p:nvPr>
            <p:ph type="body" idx="1"/>
          </p:nvPr>
        </p:nvSpPr>
        <p:spPr>
          <a:xfrm>
            <a:off x="250825" y="1484313"/>
            <a:ext cx="8642350" cy="4897015"/>
          </a:xfrm>
        </p:spPr>
        <p:txBody>
          <a:bodyPr>
            <a:normAutofit/>
          </a:bodyPr>
          <a:lstStyle/>
          <a:p>
            <a:r>
              <a:rPr lang="zh-CN" altLang="en-US" dirty="0"/>
              <a:t>重要性仅次于雷达隐身；目前主要针对被动式红外探测系统，而未来的红外探测系统将是被动、主动双制式的</a:t>
            </a:r>
          </a:p>
          <a:p>
            <a:r>
              <a:rPr lang="zh-CN" altLang="en-US" dirty="0"/>
              <a:t>主要技术途径</a:t>
            </a:r>
          </a:p>
          <a:p>
            <a:pPr lvl="1"/>
            <a:r>
              <a:rPr lang="zh-CN" altLang="en-US" dirty="0"/>
              <a:t>改变目标的红外辐射波段</a:t>
            </a:r>
          </a:p>
          <a:p>
            <a:pPr lvl="1"/>
            <a:r>
              <a:rPr lang="zh-CN" altLang="en-US" dirty="0"/>
              <a:t>降低目标的红外辐射强度</a:t>
            </a:r>
          </a:p>
          <a:p>
            <a:pPr lvl="1"/>
            <a:r>
              <a:rPr lang="zh-CN" altLang="en-US" dirty="0"/>
              <a:t>调节目标红外辐射的传输过程（改变红外的辐射方向和</a:t>
            </a:r>
            <a:r>
              <a:rPr lang="zh-CN" altLang="en-US"/>
              <a:t>特征）</a:t>
            </a:r>
            <a:endParaRPr lang="en-US" altLang="zh-CN"/>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698</TotalTime>
  <Words>1381</Words>
  <Application>Microsoft Office PowerPoint</Application>
  <PresentationFormat>全屏显示(4:3)</PresentationFormat>
  <Paragraphs>167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微软雅黑</vt:lpstr>
      <vt:lpstr>Arial</vt:lpstr>
      <vt:lpstr>Calibri</vt:lpstr>
      <vt:lpstr>Verdana</vt:lpstr>
      <vt:lpstr>Wingdings</vt:lpstr>
      <vt:lpstr>default</vt:lpstr>
      <vt:lpstr>隐身伪装技术</vt:lpstr>
      <vt:lpstr>隐身技术的种类</vt:lpstr>
      <vt:lpstr>雷达隐身——外形</vt:lpstr>
      <vt:lpstr>雷达隐身——吸波材料RAM</vt:lpstr>
      <vt:lpstr>雷达隐身材料－结构型</vt:lpstr>
      <vt:lpstr>雷达隐身材料－非结构型</vt:lpstr>
      <vt:lpstr>雷达隐身——电子技术</vt:lpstr>
      <vt:lpstr>雷达隐身——等离子体隐身</vt:lpstr>
      <vt:lpstr>红外隐身</vt:lpstr>
      <vt:lpstr>红外隐身——飞行器</vt:lpstr>
      <vt:lpstr>红外隐身——坦克及装甲车</vt:lpstr>
      <vt:lpstr>声隐身</vt:lpstr>
      <vt:lpstr>视频（可见光）隐身技术</vt:lpstr>
      <vt:lpstr>伪装</vt:lpstr>
      <vt:lpstr>隐身技术及武器存在的问题</vt:lpstr>
      <vt:lpstr>例题——判断题</vt:lpstr>
      <vt:lpstr>例题——不定选题</vt:lpstr>
      <vt:lpstr>反雷达隐身技术——途径</vt:lpstr>
      <vt:lpstr>反雷达隐身技术——有源雷达探测</vt:lpstr>
      <vt:lpstr>反雷达隐身技术——无源微波探测</vt:lpstr>
      <vt:lpstr>反雷达隐身技术——光学探测</vt:lpstr>
      <vt:lpstr>反雷达隐身技术——声学探测</vt:lpstr>
      <vt:lpstr>例题</vt:lpstr>
    </vt:vector>
  </TitlesOfParts>
  <Company>浙江大学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隐身伪装技术</dc:title>
  <dc:creator>吕强</dc:creator>
  <cp:lastModifiedBy>Lyu Qiang</cp:lastModifiedBy>
  <cp:revision>48</cp:revision>
  <dcterms:created xsi:type="dcterms:W3CDTF">1900-12-31T16:00:00Z</dcterms:created>
  <dcterms:modified xsi:type="dcterms:W3CDTF">2021-01-06T13:29:08Z</dcterms:modified>
</cp:coreProperties>
</file>