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1"/>
  </p:sldMasterIdLst>
  <p:notesMasterIdLst>
    <p:notesMasterId r:id="rId24"/>
  </p:notesMasterIdLst>
  <p:sldIdLst>
    <p:sldId id="256" r:id="rId2"/>
    <p:sldId id="260" r:id="rId3"/>
    <p:sldId id="261" r:id="rId4"/>
    <p:sldId id="262" r:id="rId5"/>
    <p:sldId id="263" r:id="rId6"/>
    <p:sldId id="264" r:id="rId7"/>
    <p:sldId id="308" r:id="rId8"/>
    <p:sldId id="310" r:id="rId9"/>
    <p:sldId id="312" r:id="rId10"/>
    <p:sldId id="313" r:id="rId11"/>
    <p:sldId id="314" r:id="rId12"/>
    <p:sldId id="316" r:id="rId13"/>
    <p:sldId id="318" r:id="rId14"/>
    <p:sldId id="273" r:id="rId15"/>
    <p:sldId id="274" r:id="rId16"/>
    <p:sldId id="275" r:id="rId17"/>
    <p:sldId id="276" r:id="rId18"/>
    <p:sldId id="278" r:id="rId19"/>
    <p:sldId id="279" r:id="rId20"/>
    <p:sldId id="288" r:id="rId21"/>
    <p:sldId id="319" r:id="rId22"/>
    <p:sldId id="280"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微软雅黑" pitchFamily="34" charset="-122"/>
        <a:cs typeface="+mn-cs"/>
      </a:defRPr>
    </a:lvl1pPr>
    <a:lvl2pPr marL="457200" algn="l" rtl="0" fontAlgn="base">
      <a:spcBef>
        <a:spcPct val="0"/>
      </a:spcBef>
      <a:spcAft>
        <a:spcPct val="0"/>
      </a:spcAft>
      <a:defRPr kern="1200">
        <a:solidFill>
          <a:schemeClr val="tx1"/>
        </a:solidFill>
        <a:latin typeface="Arial" charset="0"/>
        <a:ea typeface="微软雅黑" pitchFamily="34" charset="-122"/>
        <a:cs typeface="+mn-cs"/>
      </a:defRPr>
    </a:lvl2pPr>
    <a:lvl3pPr marL="914400" algn="l" rtl="0" fontAlgn="base">
      <a:spcBef>
        <a:spcPct val="0"/>
      </a:spcBef>
      <a:spcAft>
        <a:spcPct val="0"/>
      </a:spcAft>
      <a:defRPr kern="1200">
        <a:solidFill>
          <a:schemeClr val="tx1"/>
        </a:solidFill>
        <a:latin typeface="Arial" charset="0"/>
        <a:ea typeface="微软雅黑" pitchFamily="34" charset="-122"/>
        <a:cs typeface="+mn-cs"/>
      </a:defRPr>
    </a:lvl3pPr>
    <a:lvl4pPr marL="1371600" algn="l" rtl="0" fontAlgn="base">
      <a:spcBef>
        <a:spcPct val="0"/>
      </a:spcBef>
      <a:spcAft>
        <a:spcPct val="0"/>
      </a:spcAft>
      <a:defRPr kern="1200">
        <a:solidFill>
          <a:schemeClr val="tx1"/>
        </a:solidFill>
        <a:latin typeface="Arial" charset="0"/>
        <a:ea typeface="微软雅黑" pitchFamily="34" charset="-122"/>
        <a:cs typeface="+mn-cs"/>
      </a:defRPr>
    </a:lvl4pPr>
    <a:lvl5pPr marL="1828800" algn="l"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5" autoAdjust="0"/>
    <p:restoredTop sz="86402" autoAdjust="0"/>
  </p:normalViewPr>
  <p:slideViewPr>
    <p:cSldViewPr>
      <p:cViewPr varScale="1">
        <p:scale>
          <a:sx n="126" d="100"/>
          <a:sy n="126" d="100"/>
        </p:scale>
        <p:origin x="604"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A209681-01EC-4C5E-BC1C-54FA465C0890}" type="datetimeFigureOut">
              <a:rPr lang="zh-CN" altLang="en-US"/>
              <a:pPr>
                <a:defRPr/>
              </a:pPr>
              <a:t>2021-01-06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B3624F6-5C8D-43D9-AF67-D9FB0DF8BB18}" type="slidenum">
              <a:rPr lang="zh-CN" altLang="en-US"/>
              <a:pPr>
                <a:defRPr/>
              </a:pPr>
              <a:t>‹#›</a:t>
            </a:fld>
            <a:endParaRPr lang="zh-CN" altLang="en-US"/>
          </a:p>
        </p:txBody>
      </p:sp>
    </p:spTree>
    <p:extLst>
      <p:ext uri="{BB962C8B-B14F-4D97-AF65-F5344CB8AC3E}">
        <p14:creationId xmlns:p14="http://schemas.microsoft.com/office/powerpoint/2010/main" val="3689233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D6BE4B-B3E5-4DE5-BA67-F8598FEF066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ACC4EE-4008-4BDB-AC74-AA9015F3DCF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EA5600-E8EE-4804-8B04-4B96FD619BF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1688" y="1484313"/>
            <a:ext cx="4281487" cy="2335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1688" y="3971925"/>
            <a:ext cx="4281487" cy="233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627D0B78-A72E-4364-8C35-DB8B38DB67D5}"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F7F9BC-49CA-4A57-8C20-7038FFC499F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D2C264-AC4D-4DAA-815E-B79D5003343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0C5C00-0414-486C-A759-28710550C9D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4E9480-3FD4-4D73-ACA7-8DE00B698B0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04012F9-7F2D-4E9B-97CA-E894041CA44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0722626-26C9-44CC-B65D-35FFB05EC95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8F06575-6532-450C-98A4-0C67056616F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312FBEC-4105-4919-80CB-56BB4684468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09C2EA8-B518-4C73-B171-806B0B60551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884"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ea"/>
              </a:defRPr>
            </a:lvl1pPr>
          </a:lstStyle>
          <a:p>
            <a:pPr>
              <a:defRPr/>
            </a:pPr>
            <a:endParaRPr lang="en-US" altLang="zh-CN"/>
          </a:p>
        </p:txBody>
      </p:sp>
      <p:sp>
        <p:nvSpPr>
          <p:cNvPr id="122885"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ea"/>
              </a:defRPr>
            </a:lvl1pPr>
          </a:lstStyle>
          <a:p>
            <a:pPr>
              <a:defRPr/>
            </a:pPr>
            <a:endParaRPr lang="en-US" altLang="zh-CN"/>
          </a:p>
        </p:txBody>
      </p:sp>
      <p:sp>
        <p:nvSpPr>
          <p:cNvPr id="122886"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ea"/>
              </a:defRPr>
            </a:lvl1pPr>
          </a:lstStyle>
          <a:p>
            <a:pPr>
              <a:defRPr/>
            </a:pPr>
            <a:fld id="{90236C2F-94F3-40AE-A60A-349D557B8DCF}" type="slidenum">
              <a:rPr lang="en-US" altLang="zh-CN"/>
              <a:pPr>
                <a:defRPr/>
              </a:pPr>
              <a:t>‹#›</a:t>
            </a:fld>
            <a:endParaRPr lang="en-US" altLang="zh-CN"/>
          </a:p>
        </p:txBody>
      </p:sp>
      <p:pic>
        <p:nvPicPr>
          <p:cNvPr id="3079" name="Picture 7" descr="PPT头(航母2)"/>
          <p:cNvPicPr>
            <a:picLocks noChangeAspect="1" noChangeArrowheads="1"/>
          </p:cNvPicPr>
          <p:nvPr/>
        </p:nvPicPr>
        <p:blipFill>
          <a:blip r:embed="rId15" cstate="print"/>
          <a:srcRect/>
          <a:stretch>
            <a:fillRect/>
          </a:stretch>
        </p:blipFill>
        <p:spPr bwMode="auto">
          <a:xfrm>
            <a:off x="0" y="0"/>
            <a:ext cx="9144000" cy="1374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微软雅黑" pitchFamily="34" charset="-122"/>
        </a:defRPr>
      </a:lvl2pPr>
      <a:lvl3pPr algn="ctr" rtl="0" eaLnBrk="0" fontAlgn="base" hangingPunct="0">
        <a:spcBef>
          <a:spcPct val="0"/>
        </a:spcBef>
        <a:spcAft>
          <a:spcPct val="0"/>
        </a:spcAft>
        <a:defRPr sz="4400">
          <a:solidFill>
            <a:schemeClr val="tx2"/>
          </a:solidFill>
          <a:latin typeface="Arial" charset="0"/>
          <a:ea typeface="微软雅黑" pitchFamily="34" charset="-122"/>
        </a:defRPr>
      </a:lvl3pPr>
      <a:lvl4pPr algn="ctr" rtl="0" eaLnBrk="0" fontAlgn="base" hangingPunct="0">
        <a:spcBef>
          <a:spcPct val="0"/>
        </a:spcBef>
        <a:spcAft>
          <a:spcPct val="0"/>
        </a:spcAft>
        <a:defRPr sz="4400">
          <a:solidFill>
            <a:schemeClr val="tx2"/>
          </a:solidFill>
          <a:latin typeface="Arial" charset="0"/>
          <a:ea typeface="微软雅黑" pitchFamily="34" charset="-122"/>
        </a:defRPr>
      </a:lvl4pPr>
      <a:lvl5pPr algn="ctr" rtl="0" eaLnBrk="0" fontAlgn="base" hangingPunct="0">
        <a:spcBef>
          <a:spcPct val="0"/>
        </a:spcBef>
        <a:spcAft>
          <a:spcPct val="0"/>
        </a:spcAft>
        <a:defRPr sz="4400">
          <a:solidFill>
            <a:schemeClr val="tx2"/>
          </a:solidFill>
          <a:latin typeface="Arial" charset="0"/>
          <a:ea typeface="微软雅黑" pitchFamily="34" charset="-122"/>
        </a:defRPr>
      </a:lvl5pPr>
      <a:lvl6pPr marL="457200" algn="ctr" rtl="0" fontAlgn="base">
        <a:spcBef>
          <a:spcPct val="0"/>
        </a:spcBef>
        <a:spcAft>
          <a:spcPct val="0"/>
        </a:spcAft>
        <a:defRPr sz="4400">
          <a:solidFill>
            <a:schemeClr val="tx2"/>
          </a:solidFill>
          <a:latin typeface="Arial" charset="0"/>
          <a:ea typeface="微软雅黑" pitchFamily="34" charset="-122"/>
        </a:defRPr>
      </a:lvl6pPr>
      <a:lvl7pPr marL="914400" algn="ctr" rtl="0" fontAlgn="base">
        <a:spcBef>
          <a:spcPct val="0"/>
        </a:spcBef>
        <a:spcAft>
          <a:spcPct val="0"/>
        </a:spcAft>
        <a:defRPr sz="4400">
          <a:solidFill>
            <a:schemeClr val="tx2"/>
          </a:solidFill>
          <a:latin typeface="Arial" charset="0"/>
          <a:ea typeface="微软雅黑" pitchFamily="34" charset="-122"/>
        </a:defRPr>
      </a:lvl7pPr>
      <a:lvl8pPr marL="1371600" algn="ctr" rtl="0" fontAlgn="base">
        <a:spcBef>
          <a:spcPct val="0"/>
        </a:spcBef>
        <a:spcAft>
          <a:spcPct val="0"/>
        </a:spcAft>
        <a:defRPr sz="4400">
          <a:solidFill>
            <a:schemeClr val="tx2"/>
          </a:solidFill>
          <a:latin typeface="Arial" charset="0"/>
          <a:ea typeface="微软雅黑" pitchFamily="34" charset="-122"/>
        </a:defRPr>
      </a:lvl8pPr>
      <a:lvl9pPr marL="1828800" algn="ctr" rtl="0" fontAlgn="base">
        <a:spcBef>
          <a:spcPct val="0"/>
        </a:spcBef>
        <a:spcAft>
          <a:spcPct val="0"/>
        </a:spcAft>
        <a:defRPr sz="4400">
          <a:solidFill>
            <a:schemeClr val="tx2"/>
          </a:solidFill>
          <a:latin typeface="Arial" charset="0"/>
          <a:ea typeface="微软雅黑" pitchFamily="34" charset="-122"/>
        </a:defRPr>
      </a:lvl9pPr>
    </p:titleStyle>
    <p:body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540296" y="2349178"/>
            <a:ext cx="7772400" cy="1008062"/>
          </a:xfrm>
        </p:spPr>
        <p:txBody>
          <a:bodyPr/>
          <a:lstStyle/>
          <a:p>
            <a:pPr eaLnBrk="1" hangingPunct="1"/>
            <a:r>
              <a:rPr lang="zh-CN" altLang="en-US" sz="6600" dirty="0"/>
              <a:t>电子对抗技术</a:t>
            </a:r>
          </a:p>
        </p:txBody>
      </p:sp>
      <p:sp>
        <p:nvSpPr>
          <p:cNvPr id="4100" name="Rectangle 3"/>
          <p:cNvSpPr>
            <a:spLocks noGrp="1" noChangeArrowheads="1"/>
          </p:cNvSpPr>
          <p:nvPr>
            <p:ph type="subTitle" idx="1"/>
          </p:nvPr>
        </p:nvSpPr>
        <p:spPr>
          <a:xfrm>
            <a:off x="1835696" y="3789040"/>
            <a:ext cx="4568825" cy="766763"/>
          </a:xfrm>
        </p:spPr>
        <p:txBody>
          <a:bodyPr/>
          <a:lstStyle/>
          <a:p>
            <a:pPr eaLnBrk="1" hangingPunct="1"/>
            <a:r>
              <a:rPr lang="en-US" altLang="zh-CN" sz="3600"/>
              <a:t>Electronic Warfare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无线电通信反干扰</a:t>
            </a:r>
          </a:p>
        </p:txBody>
      </p:sp>
      <p:sp>
        <p:nvSpPr>
          <p:cNvPr id="24579" name="Rectangle 3"/>
          <p:cNvSpPr>
            <a:spLocks noGrp="1" noChangeArrowheads="1"/>
          </p:cNvSpPr>
          <p:nvPr>
            <p:ph type="body" idx="1"/>
          </p:nvPr>
        </p:nvSpPr>
        <p:spPr/>
        <p:txBody>
          <a:bodyPr/>
          <a:lstStyle/>
          <a:p>
            <a:pPr eaLnBrk="1" hangingPunct="1"/>
            <a:r>
              <a:rPr lang="zh-CN" altLang="en-US" noProof="1">
                <a:latin typeface="Times New Roman" pitchFamily="18" charset="0"/>
              </a:rPr>
              <a:t>提高收信端信号强度</a:t>
            </a:r>
            <a:endParaRPr lang="zh-CN" altLang="en-US" dirty="0">
              <a:latin typeface="Times New Roman" pitchFamily="18" charset="0"/>
            </a:endParaRPr>
          </a:p>
          <a:p>
            <a:pPr lvl="1" eaLnBrk="1" hangingPunct="1"/>
            <a:r>
              <a:rPr lang="zh-CN" altLang="en-US" dirty="0">
                <a:latin typeface="Times New Roman" pitchFamily="18" charset="0"/>
              </a:rPr>
              <a:t>增大发射功率、增设中继站</a:t>
            </a:r>
          </a:p>
          <a:p>
            <a:pPr eaLnBrk="1" hangingPunct="1"/>
            <a:r>
              <a:rPr lang="zh-CN" altLang="en-US" noProof="1">
                <a:latin typeface="Times New Roman" pitchFamily="18" charset="0"/>
              </a:rPr>
              <a:t>采用抗干扰能力强的通信方式</a:t>
            </a:r>
            <a:endParaRPr lang="zh-CN" altLang="en-US" dirty="0">
              <a:latin typeface="Times New Roman" pitchFamily="18" charset="0"/>
            </a:endParaRPr>
          </a:p>
          <a:p>
            <a:pPr lvl="1" eaLnBrk="1" hangingPunct="1"/>
            <a:r>
              <a:rPr lang="zh-CN" altLang="en-US" dirty="0">
                <a:latin typeface="Times New Roman" pitchFamily="18" charset="0"/>
              </a:rPr>
              <a:t>数字保密通信（也可反侦察）、对流层散射通信等</a:t>
            </a:r>
          </a:p>
          <a:p>
            <a:pPr eaLnBrk="1" hangingPunct="1"/>
            <a:r>
              <a:rPr lang="zh-CN" altLang="en-US" noProof="1">
                <a:latin typeface="Times New Roman" pitchFamily="18" charset="0"/>
              </a:rPr>
              <a:t>采用扩频技术</a:t>
            </a:r>
            <a:endParaRPr lang="zh-CN" altLang="en-US" dirty="0">
              <a:latin typeface="Times New Roman" pitchFamily="18" charset="0"/>
            </a:endParaRPr>
          </a:p>
          <a:p>
            <a:pPr lvl="1" eaLnBrk="1" hangingPunct="1"/>
            <a:r>
              <a:rPr lang="zh-CN" altLang="en-US" dirty="0">
                <a:latin typeface="Times New Roman" pitchFamily="18" charset="0"/>
              </a:rPr>
              <a:t>宽频带通信</a:t>
            </a:r>
          </a:p>
          <a:p>
            <a:pPr lvl="1" eaLnBrk="1" hangingPunct="1"/>
            <a:r>
              <a:rPr lang="zh-CN" altLang="en-US" dirty="0">
                <a:latin typeface="Times New Roman" pitchFamily="18" charset="0"/>
              </a:rPr>
              <a:t>主要形式：直接序列式、跳频式</a:t>
            </a:r>
            <a:endParaRPr lang="en-US" altLang="zh-CN" dirty="0">
              <a:latin typeface="Times New Roman" pitchFamily="18" charset="0"/>
            </a:endParaRPr>
          </a:p>
          <a:p>
            <a:pPr lvl="1" eaLnBrk="1" hangingPunct="1"/>
            <a:r>
              <a:rPr lang="zh-CN" altLang="en-US" dirty="0">
                <a:latin typeface="Times New Roman" pitchFamily="18" charset="0"/>
              </a:rPr>
              <a:t>（同时也可反侦察）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a:t>判断题</a:t>
            </a:r>
          </a:p>
        </p:txBody>
      </p:sp>
      <p:sp>
        <p:nvSpPr>
          <p:cNvPr id="109571" name="Rectangle 3"/>
          <p:cNvSpPr>
            <a:spLocks noGrp="1" noChangeArrowheads="1"/>
          </p:cNvSpPr>
          <p:nvPr>
            <p:ph type="body" idx="1"/>
          </p:nvPr>
        </p:nvSpPr>
        <p:spPr>
          <a:xfrm>
            <a:off x="179388" y="1484312"/>
            <a:ext cx="8713787" cy="5113040"/>
          </a:xfrm>
        </p:spPr>
        <p:txBody>
          <a:bodyPr>
            <a:normAutofit fontScale="92500" lnSpcReduction="20000"/>
          </a:bodyPr>
          <a:lstStyle/>
          <a:p>
            <a:pPr eaLnBrk="1" hangingPunct="1"/>
            <a:r>
              <a:rPr lang="zh-CN" altLang="en-US" dirty="0"/>
              <a:t>当无线电通信受到干扰时，可通过增大发射功率的方法反干扰。</a:t>
            </a:r>
          </a:p>
          <a:p>
            <a:pPr lvl="1" eaLnBrk="1" hangingPunct="1"/>
            <a:r>
              <a:rPr lang="en-US" altLang="zh-CN" dirty="0"/>
              <a:t>.T.</a:t>
            </a:r>
            <a:endParaRPr lang="zh-CN" altLang="en-US" dirty="0"/>
          </a:p>
          <a:p>
            <a:pPr eaLnBrk="1" hangingPunct="1"/>
            <a:r>
              <a:rPr lang="zh-CN" altLang="en-US" dirty="0"/>
              <a:t>人工按键发报是无线电通信反侦察的一种手段。</a:t>
            </a:r>
          </a:p>
          <a:p>
            <a:pPr lvl="1" eaLnBrk="1" hangingPunct="1"/>
            <a:r>
              <a:rPr lang="en-US" altLang="zh-CN" dirty="0"/>
              <a:t>.F.</a:t>
            </a:r>
            <a:endParaRPr lang="zh-CN" altLang="en-US" dirty="0">
              <a:solidFill>
                <a:schemeClr val="hlink"/>
              </a:solidFill>
            </a:endParaRPr>
          </a:p>
          <a:p>
            <a:pPr eaLnBrk="1" hangingPunct="1"/>
            <a:r>
              <a:rPr lang="zh-CN" altLang="en-US" dirty="0"/>
              <a:t>使用无线电静默可以对付敌方的无线电干扰。 </a:t>
            </a:r>
          </a:p>
          <a:p>
            <a:pPr lvl="1" eaLnBrk="1" hangingPunct="1"/>
            <a:r>
              <a:rPr lang="en-US" altLang="zh-CN" dirty="0"/>
              <a:t>.F.</a:t>
            </a:r>
          </a:p>
          <a:p>
            <a:pPr eaLnBrk="1" hangingPunct="1"/>
            <a:r>
              <a:rPr lang="zh-CN" altLang="en-US" dirty="0"/>
              <a:t>采用宽频带通信是对付敌无线电干扰的有效措施。</a:t>
            </a:r>
          </a:p>
          <a:p>
            <a:pPr lvl="1" eaLnBrk="1" hangingPunct="1"/>
            <a:r>
              <a:rPr lang="en-US" altLang="zh-CN" dirty="0"/>
              <a:t>.T.</a:t>
            </a:r>
            <a:endParaRPr lang="zh-CN" altLang="en-US" dirty="0"/>
          </a:p>
          <a:p>
            <a:pPr eaLnBrk="1" hangingPunct="1"/>
            <a:r>
              <a:rPr lang="zh-CN" altLang="en-US" dirty="0"/>
              <a:t>对无线电通信的干扰，既可以是有源干扰，也可以是无源干扰。</a:t>
            </a:r>
          </a:p>
          <a:p>
            <a:pPr lvl="1" eaLnBrk="1" hangingPunct="1"/>
            <a:r>
              <a:rPr lang="en-US" altLang="zh-CN" dirty="0"/>
              <a:t>.F.</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dissolve">
                                      <p:cBhvr>
                                        <p:cTn id="7" dur="500"/>
                                        <p:tgtEl>
                                          <p:spTgt spid="109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dissolve">
                                      <p:cBhvr>
                                        <p:cTn id="12" dur="500"/>
                                        <p:tgtEl>
                                          <p:spTgt spid="109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Effect transition="in" filter="dissolve">
                                      <p:cBhvr>
                                        <p:cTn id="17" dur="500"/>
                                        <p:tgtEl>
                                          <p:spTgt spid="109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9571">
                                            <p:txEl>
                                              <p:pRg st="3" end="3"/>
                                            </p:txEl>
                                          </p:spTgt>
                                        </p:tgtEl>
                                        <p:attrNameLst>
                                          <p:attrName>style.visibility</p:attrName>
                                        </p:attrNameLst>
                                      </p:cBhvr>
                                      <p:to>
                                        <p:strVal val="visible"/>
                                      </p:to>
                                    </p:set>
                                    <p:animEffect transition="in" filter="dissolve">
                                      <p:cBhvr>
                                        <p:cTn id="22" dur="500"/>
                                        <p:tgtEl>
                                          <p:spTgt spid="1095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9571">
                                            <p:txEl>
                                              <p:pRg st="4" end="4"/>
                                            </p:txEl>
                                          </p:spTgt>
                                        </p:tgtEl>
                                        <p:attrNameLst>
                                          <p:attrName>style.visibility</p:attrName>
                                        </p:attrNameLst>
                                      </p:cBhvr>
                                      <p:to>
                                        <p:strVal val="visible"/>
                                      </p:to>
                                    </p:set>
                                    <p:animEffect transition="in" filter="dissolve">
                                      <p:cBhvr>
                                        <p:cTn id="27" dur="500"/>
                                        <p:tgtEl>
                                          <p:spTgt spid="1095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9571">
                                            <p:txEl>
                                              <p:pRg st="5" end="5"/>
                                            </p:txEl>
                                          </p:spTgt>
                                        </p:tgtEl>
                                        <p:attrNameLst>
                                          <p:attrName>style.visibility</p:attrName>
                                        </p:attrNameLst>
                                      </p:cBhvr>
                                      <p:to>
                                        <p:strVal val="visible"/>
                                      </p:to>
                                    </p:set>
                                    <p:animEffect transition="in" filter="dissolve">
                                      <p:cBhvr>
                                        <p:cTn id="32" dur="500"/>
                                        <p:tgtEl>
                                          <p:spTgt spid="1095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9571">
                                            <p:txEl>
                                              <p:pRg st="6" end="6"/>
                                            </p:txEl>
                                          </p:spTgt>
                                        </p:tgtEl>
                                        <p:attrNameLst>
                                          <p:attrName>style.visibility</p:attrName>
                                        </p:attrNameLst>
                                      </p:cBhvr>
                                      <p:to>
                                        <p:strVal val="visible"/>
                                      </p:to>
                                    </p:set>
                                    <p:animEffect transition="in" filter="dissolve">
                                      <p:cBhvr>
                                        <p:cTn id="37" dur="500"/>
                                        <p:tgtEl>
                                          <p:spTgt spid="109571">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9571">
                                            <p:txEl>
                                              <p:pRg st="7" end="7"/>
                                            </p:txEl>
                                          </p:spTgt>
                                        </p:tgtEl>
                                        <p:attrNameLst>
                                          <p:attrName>style.visibility</p:attrName>
                                        </p:attrNameLst>
                                      </p:cBhvr>
                                      <p:to>
                                        <p:strVal val="visible"/>
                                      </p:to>
                                    </p:set>
                                    <p:animEffect transition="in" filter="dissolve">
                                      <p:cBhvr>
                                        <p:cTn id="40" dur="500"/>
                                        <p:tgtEl>
                                          <p:spTgt spid="10957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09571">
                                            <p:txEl>
                                              <p:pRg st="8" end="8"/>
                                            </p:txEl>
                                          </p:spTgt>
                                        </p:tgtEl>
                                        <p:attrNameLst>
                                          <p:attrName>style.visibility</p:attrName>
                                        </p:attrNameLst>
                                      </p:cBhvr>
                                      <p:to>
                                        <p:strVal val="visible"/>
                                      </p:to>
                                    </p:set>
                                    <p:animEffect transition="in" filter="dissolve">
                                      <p:cBhvr>
                                        <p:cTn id="45" dur="500"/>
                                        <p:tgtEl>
                                          <p:spTgt spid="109571">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09571">
                                            <p:txEl>
                                              <p:pRg st="9" end="9"/>
                                            </p:txEl>
                                          </p:spTgt>
                                        </p:tgtEl>
                                        <p:attrNameLst>
                                          <p:attrName>style.visibility</p:attrName>
                                        </p:attrNameLst>
                                      </p:cBhvr>
                                      <p:to>
                                        <p:strVal val="visible"/>
                                      </p:to>
                                    </p:set>
                                    <p:animEffect transition="in" filter="dissolve">
                                      <p:cBhvr>
                                        <p:cTn id="48" dur="500"/>
                                        <p:tgtEl>
                                          <p:spTgt spid="1095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t>不定选题</a:t>
            </a:r>
          </a:p>
        </p:txBody>
      </p:sp>
      <p:sp>
        <p:nvSpPr>
          <p:cNvPr id="111619" name="Rectangle 3"/>
          <p:cNvSpPr>
            <a:spLocks noGrp="1" noChangeArrowheads="1"/>
          </p:cNvSpPr>
          <p:nvPr>
            <p:ph type="body" idx="1"/>
          </p:nvPr>
        </p:nvSpPr>
        <p:spPr>
          <a:xfrm>
            <a:off x="179388" y="1484312"/>
            <a:ext cx="8713787" cy="5185047"/>
          </a:xfrm>
        </p:spPr>
        <p:txBody>
          <a:bodyPr>
            <a:normAutofit fontScale="77500" lnSpcReduction="20000"/>
          </a:bodyPr>
          <a:lstStyle/>
          <a:p>
            <a:pPr eaLnBrk="1" hangingPunct="1"/>
            <a:r>
              <a:rPr lang="zh-CN" altLang="en-US" sz="3100" dirty="0"/>
              <a:t>无线电通信反干扰的方法有：</a:t>
            </a:r>
          </a:p>
          <a:p>
            <a:pPr lvl="1" eaLnBrk="1" hangingPunct="1"/>
            <a:r>
              <a:rPr lang="en-US" altLang="zh-CN" sz="2600" dirty="0"/>
              <a:t>a</a:t>
            </a:r>
            <a:r>
              <a:rPr lang="zh-CN" altLang="en-US" sz="2600" dirty="0"/>
              <a:t>、增大发射功率		</a:t>
            </a:r>
            <a:r>
              <a:rPr lang="en-US" altLang="zh-CN" sz="2600" dirty="0"/>
              <a:t>b</a:t>
            </a:r>
            <a:r>
              <a:rPr lang="zh-CN" altLang="en-US" sz="2600" dirty="0"/>
              <a:t>、改变工作频率</a:t>
            </a:r>
          </a:p>
          <a:p>
            <a:pPr lvl="1" eaLnBrk="1" hangingPunct="1"/>
            <a:r>
              <a:rPr lang="en-US" altLang="zh-CN" sz="2600" dirty="0"/>
              <a:t>c</a:t>
            </a:r>
            <a:r>
              <a:rPr lang="zh-CN" altLang="en-US" sz="2600" dirty="0"/>
              <a:t>、提高接受机的灵敏度	</a:t>
            </a:r>
            <a:r>
              <a:rPr lang="en-US" altLang="zh-CN" sz="2600" dirty="0"/>
              <a:t>d</a:t>
            </a:r>
            <a:r>
              <a:rPr lang="zh-CN" altLang="en-US" sz="2600" dirty="0"/>
              <a:t>、设置假电台</a:t>
            </a:r>
          </a:p>
          <a:p>
            <a:pPr lvl="1" eaLnBrk="1" hangingPunct="1"/>
            <a:r>
              <a:rPr lang="en-US" altLang="zh-CN" sz="2600" dirty="0"/>
              <a:t>(</a:t>
            </a:r>
            <a:r>
              <a:rPr lang="en-US" altLang="zh-CN" sz="2600" dirty="0" err="1"/>
              <a:t>ab</a:t>
            </a:r>
            <a:r>
              <a:rPr lang="en-US" altLang="zh-CN" sz="2600" dirty="0"/>
              <a:t>)</a:t>
            </a:r>
          </a:p>
          <a:p>
            <a:pPr eaLnBrk="1" hangingPunct="1"/>
            <a:r>
              <a:rPr lang="zh-CN" altLang="en-US" sz="3100" dirty="0"/>
              <a:t>对付敌电子干扰，无线电通信设备可采用的方法有：</a:t>
            </a:r>
          </a:p>
          <a:p>
            <a:pPr lvl="1" eaLnBrk="1" hangingPunct="1"/>
            <a:r>
              <a:rPr lang="en-US" altLang="zh-CN" sz="2600" dirty="0"/>
              <a:t>a</a:t>
            </a:r>
            <a:r>
              <a:rPr lang="zh-CN" altLang="en-US" sz="2600" dirty="0"/>
              <a:t>、采用跳频通信	  </a:t>
            </a:r>
            <a:r>
              <a:rPr lang="en-US" altLang="zh-CN" sz="2600" dirty="0"/>
              <a:t>	b</a:t>
            </a:r>
            <a:r>
              <a:rPr lang="zh-CN" altLang="en-US" sz="2600" dirty="0"/>
              <a:t>、增大发射功率</a:t>
            </a:r>
          </a:p>
          <a:p>
            <a:pPr lvl="1" eaLnBrk="1" hangingPunct="1"/>
            <a:r>
              <a:rPr lang="en-US" altLang="zh-CN" sz="2600" dirty="0"/>
              <a:t>c</a:t>
            </a:r>
            <a:r>
              <a:rPr lang="zh-CN" altLang="en-US" sz="2600" dirty="0"/>
              <a:t>、采用无线电静默	</a:t>
            </a:r>
            <a:r>
              <a:rPr lang="en-US" altLang="zh-CN" sz="2600" dirty="0"/>
              <a:t>d</a:t>
            </a:r>
            <a:r>
              <a:rPr lang="zh-CN" altLang="en-US" sz="2600" dirty="0"/>
              <a:t>、尽量采用有线电通信 </a:t>
            </a:r>
          </a:p>
          <a:p>
            <a:pPr lvl="1" eaLnBrk="1" hangingPunct="1"/>
            <a:r>
              <a:rPr lang="en-US" altLang="zh-CN" sz="2600" dirty="0"/>
              <a:t>(</a:t>
            </a:r>
            <a:r>
              <a:rPr lang="en-US" altLang="zh-CN" sz="2600" dirty="0" err="1"/>
              <a:t>ab</a:t>
            </a:r>
            <a:r>
              <a:rPr lang="en-US" altLang="zh-CN" sz="2600" dirty="0"/>
              <a:t>)</a:t>
            </a:r>
          </a:p>
          <a:p>
            <a:pPr eaLnBrk="1" hangingPunct="1">
              <a:lnSpc>
                <a:spcPct val="90000"/>
              </a:lnSpc>
            </a:pPr>
            <a:r>
              <a:rPr lang="zh-CN" altLang="en-US" sz="3100" dirty="0"/>
              <a:t>无线电通信反侦察的方法有：</a:t>
            </a:r>
          </a:p>
          <a:p>
            <a:pPr lvl="1" eaLnBrk="1" hangingPunct="1">
              <a:lnSpc>
                <a:spcPct val="90000"/>
              </a:lnSpc>
            </a:pPr>
            <a:r>
              <a:rPr lang="en-US" altLang="zh-CN" sz="2600" dirty="0"/>
              <a:t>a. </a:t>
            </a:r>
            <a:r>
              <a:rPr lang="zh-CN" altLang="en-US" sz="2600" dirty="0"/>
              <a:t>采用数字保密通信	</a:t>
            </a:r>
            <a:r>
              <a:rPr lang="en-US" altLang="zh-CN" sz="2600" dirty="0"/>
              <a:t>b. </a:t>
            </a:r>
            <a:r>
              <a:rPr lang="zh-CN" altLang="en-US" sz="2600" dirty="0"/>
              <a:t>采用微波接力通信</a:t>
            </a:r>
          </a:p>
          <a:p>
            <a:pPr lvl="1" eaLnBrk="1" hangingPunct="1">
              <a:lnSpc>
                <a:spcPct val="90000"/>
              </a:lnSpc>
            </a:pPr>
            <a:r>
              <a:rPr lang="en-US" altLang="zh-CN" sz="2600" dirty="0"/>
              <a:t>c. </a:t>
            </a:r>
            <a:r>
              <a:rPr lang="zh-CN" altLang="en-US" sz="2600" dirty="0"/>
              <a:t>采用有线电通信	</a:t>
            </a:r>
            <a:r>
              <a:rPr lang="en-US" altLang="zh-CN" sz="2600" dirty="0"/>
              <a:t>d. </a:t>
            </a:r>
            <a:r>
              <a:rPr lang="zh-CN" altLang="en-US" sz="2600" dirty="0"/>
              <a:t>采用快速电报通信</a:t>
            </a:r>
          </a:p>
          <a:p>
            <a:pPr lvl="1" eaLnBrk="1" hangingPunct="1">
              <a:lnSpc>
                <a:spcPct val="90000"/>
              </a:lnSpc>
            </a:pPr>
            <a:r>
              <a:rPr lang="en-US" altLang="zh-CN" sz="2600" dirty="0"/>
              <a:t>(</a:t>
            </a:r>
            <a:r>
              <a:rPr lang="en-US" altLang="zh-CN" sz="2600" dirty="0" err="1"/>
              <a:t>abd</a:t>
            </a:r>
            <a:r>
              <a:rPr lang="en-US" altLang="zh-CN" sz="2600" dirty="0"/>
              <a:t>)</a:t>
            </a:r>
          </a:p>
          <a:p>
            <a:pPr eaLnBrk="1" hangingPunct="1">
              <a:lnSpc>
                <a:spcPct val="90000"/>
              </a:lnSpc>
            </a:pPr>
            <a:r>
              <a:rPr lang="zh-CN" altLang="en-US" sz="3100" dirty="0"/>
              <a:t>对敌无线电通信实施瞄准式干扰的基本方法有：</a:t>
            </a:r>
          </a:p>
          <a:p>
            <a:pPr lvl="1" eaLnBrk="1" hangingPunct="1">
              <a:lnSpc>
                <a:spcPct val="90000"/>
              </a:lnSpc>
            </a:pPr>
            <a:r>
              <a:rPr lang="en-US" altLang="zh-CN" sz="2600" dirty="0"/>
              <a:t>a. </a:t>
            </a:r>
            <a:r>
              <a:rPr lang="zh-CN" altLang="en-US" sz="2600" dirty="0"/>
              <a:t>断续干扰		</a:t>
            </a:r>
            <a:r>
              <a:rPr lang="en-US" altLang="zh-CN" sz="2600" dirty="0"/>
              <a:t>b. </a:t>
            </a:r>
            <a:r>
              <a:rPr lang="zh-CN" altLang="en-US" sz="2600" dirty="0"/>
              <a:t>连续干扰</a:t>
            </a:r>
          </a:p>
          <a:p>
            <a:pPr lvl="1" eaLnBrk="1" hangingPunct="1">
              <a:lnSpc>
                <a:spcPct val="90000"/>
              </a:lnSpc>
            </a:pPr>
            <a:r>
              <a:rPr lang="en-US" altLang="zh-CN" sz="2600" dirty="0"/>
              <a:t>c. </a:t>
            </a:r>
            <a:r>
              <a:rPr lang="zh-CN" altLang="en-US" sz="2600" dirty="0"/>
              <a:t>自动干扰		</a:t>
            </a:r>
            <a:r>
              <a:rPr lang="en-US" altLang="zh-CN" sz="2600" dirty="0"/>
              <a:t>d. </a:t>
            </a:r>
            <a:r>
              <a:rPr lang="zh-CN" altLang="en-US" sz="2600" dirty="0"/>
              <a:t>试探性干扰</a:t>
            </a:r>
          </a:p>
          <a:p>
            <a:pPr lvl="1" eaLnBrk="1" hangingPunct="1">
              <a:lnSpc>
                <a:spcPct val="90000"/>
              </a:lnSpc>
            </a:pPr>
            <a:r>
              <a:rPr lang="en-US" altLang="zh-CN" sz="2600" dirty="0"/>
              <a:t>(</a:t>
            </a:r>
            <a:r>
              <a:rPr lang="en-US" altLang="zh-CN" sz="2600" dirty="0" err="1"/>
              <a:t>abcd</a:t>
            </a:r>
            <a:r>
              <a:rPr lang="en-US" altLang="zh-CN" sz="2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dissolve">
                                      <p:cBhvr>
                                        <p:cTn id="7" dur="500"/>
                                        <p:tgtEl>
                                          <p:spTgt spid="1116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619">
                                            <p:txEl>
                                              <p:pRg st="1" end="1"/>
                                            </p:txEl>
                                          </p:spTgt>
                                        </p:tgtEl>
                                        <p:attrNameLst>
                                          <p:attrName>style.visibility</p:attrName>
                                        </p:attrNameLst>
                                      </p:cBhvr>
                                      <p:to>
                                        <p:strVal val="visible"/>
                                      </p:to>
                                    </p:set>
                                    <p:animEffect transition="in" filter="dissolve">
                                      <p:cBhvr>
                                        <p:cTn id="10" dur="500"/>
                                        <p:tgtEl>
                                          <p:spTgt spid="1116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619">
                                            <p:txEl>
                                              <p:pRg st="2" end="2"/>
                                            </p:txEl>
                                          </p:spTgt>
                                        </p:tgtEl>
                                        <p:attrNameLst>
                                          <p:attrName>style.visibility</p:attrName>
                                        </p:attrNameLst>
                                      </p:cBhvr>
                                      <p:to>
                                        <p:strVal val="visible"/>
                                      </p:to>
                                    </p:set>
                                    <p:animEffect transition="in" filter="dissolve">
                                      <p:cBhvr>
                                        <p:cTn id="13" dur="500"/>
                                        <p:tgtEl>
                                          <p:spTgt spid="1116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1619">
                                            <p:txEl>
                                              <p:pRg st="3" end="3"/>
                                            </p:txEl>
                                          </p:spTgt>
                                        </p:tgtEl>
                                        <p:attrNameLst>
                                          <p:attrName>style.visibility</p:attrName>
                                        </p:attrNameLst>
                                      </p:cBhvr>
                                      <p:to>
                                        <p:strVal val="visible"/>
                                      </p:to>
                                    </p:set>
                                    <p:animEffect transition="in" filter="dissolve">
                                      <p:cBhvr>
                                        <p:cTn id="16" dur="500"/>
                                        <p:tgtEl>
                                          <p:spTgt spid="1116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1619">
                                            <p:txEl>
                                              <p:pRg st="4" end="4"/>
                                            </p:txEl>
                                          </p:spTgt>
                                        </p:tgtEl>
                                        <p:attrNameLst>
                                          <p:attrName>style.visibility</p:attrName>
                                        </p:attrNameLst>
                                      </p:cBhvr>
                                      <p:to>
                                        <p:strVal val="visible"/>
                                      </p:to>
                                    </p:set>
                                    <p:animEffect transition="in" filter="dissolve">
                                      <p:cBhvr>
                                        <p:cTn id="21" dur="500"/>
                                        <p:tgtEl>
                                          <p:spTgt spid="11161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1619">
                                            <p:txEl>
                                              <p:pRg st="5" end="5"/>
                                            </p:txEl>
                                          </p:spTgt>
                                        </p:tgtEl>
                                        <p:attrNameLst>
                                          <p:attrName>style.visibility</p:attrName>
                                        </p:attrNameLst>
                                      </p:cBhvr>
                                      <p:to>
                                        <p:strVal val="visible"/>
                                      </p:to>
                                    </p:set>
                                    <p:animEffect transition="in" filter="dissolve">
                                      <p:cBhvr>
                                        <p:cTn id="24" dur="500"/>
                                        <p:tgtEl>
                                          <p:spTgt spid="11161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1619">
                                            <p:txEl>
                                              <p:pRg st="6" end="6"/>
                                            </p:txEl>
                                          </p:spTgt>
                                        </p:tgtEl>
                                        <p:attrNameLst>
                                          <p:attrName>style.visibility</p:attrName>
                                        </p:attrNameLst>
                                      </p:cBhvr>
                                      <p:to>
                                        <p:strVal val="visible"/>
                                      </p:to>
                                    </p:set>
                                    <p:animEffect transition="in" filter="dissolve">
                                      <p:cBhvr>
                                        <p:cTn id="27" dur="500"/>
                                        <p:tgtEl>
                                          <p:spTgt spid="11161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1619">
                                            <p:txEl>
                                              <p:pRg st="7" end="7"/>
                                            </p:txEl>
                                          </p:spTgt>
                                        </p:tgtEl>
                                        <p:attrNameLst>
                                          <p:attrName>style.visibility</p:attrName>
                                        </p:attrNameLst>
                                      </p:cBhvr>
                                      <p:to>
                                        <p:strVal val="visible"/>
                                      </p:to>
                                    </p:set>
                                    <p:animEffect transition="in" filter="dissolve">
                                      <p:cBhvr>
                                        <p:cTn id="30" dur="500"/>
                                        <p:tgtEl>
                                          <p:spTgt spid="1116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1619">
                                            <p:txEl>
                                              <p:pRg st="8" end="8"/>
                                            </p:txEl>
                                          </p:spTgt>
                                        </p:tgtEl>
                                        <p:attrNameLst>
                                          <p:attrName>style.visibility</p:attrName>
                                        </p:attrNameLst>
                                      </p:cBhvr>
                                      <p:to>
                                        <p:strVal val="visible"/>
                                      </p:to>
                                    </p:set>
                                    <p:animEffect transition="in" filter="dissolve">
                                      <p:cBhvr>
                                        <p:cTn id="35" dur="500"/>
                                        <p:tgtEl>
                                          <p:spTgt spid="11161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1619">
                                            <p:txEl>
                                              <p:pRg st="9" end="9"/>
                                            </p:txEl>
                                          </p:spTgt>
                                        </p:tgtEl>
                                        <p:attrNameLst>
                                          <p:attrName>style.visibility</p:attrName>
                                        </p:attrNameLst>
                                      </p:cBhvr>
                                      <p:to>
                                        <p:strVal val="visible"/>
                                      </p:to>
                                    </p:set>
                                    <p:animEffect transition="in" filter="dissolve">
                                      <p:cBhvr>
                                        <p:cTn id="38" dur="500"/>
                                        <p:tgtEl>
                                          <p:spTgt spid="111619">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1619">
                                            <p:txEl>
                                              <p:pRg st="10" end="10"/>
                                            </p:txEl>
                                          </p:spTgt>
                                        </p:tgtEl>
                                        <p:attrNameLst>
                                          <p:attrName>style.visibility</p:attrName>
                                        </p:attrNameLst>
                                      </p:cBhvr>
                                      <p:to>
                                        <p:strVal val="visible"/>
                                      </p:to>
                                    </p:set>
                                    <p:animEffect transition="in" filter="dissolve">
                                      <p:cBhvr>
                                        <p:cTn id="41" dur="500"/>
                                        <p:tgtEl>
                                          <p:spTgt spid="111619">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1619">
                                            <p:txEl>
                                              <p:pRg st="11" end="11"/>
                                            </p:txEl>
                                          </p:spTgt>
                                        </p:tgtEl>
                                        <p:attrNameLst>
                                          <p:attrName>style.visibility</p:attrName>
                                        </p:attrNameLst>
                                      </p:cBhvr>
                                      <p:to>
                                        <p:strVal val="visible"/>
                                      </p:to>
                                    </p:set>
                                    <p:animEffect transition="in" filter="dissolve">
                                      <p:cBhvr>
                                        <p:cTn id="44" dur="500"/>
                                        <p:tgtEl>
                                          <p:spTgt spid="111619">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11619">
                                            <p:txEl>
                                              <p:pRg st="12" end="12"/>
                                            </p:txEl>
                                          </p:spTgt>
                                        </p:tgtEl>
                                        <p:attrNameLst>
                                          <p:attrName>style.visibility</p:attrName>
                                        </p:attrNameLst>
                                      </p:cBhvr>
                                      <p:to>
                                        <p:strVal val="visible"/>
                                      </p:to>
                                    </p:set>
                                    <p:animEffect transition="in" filter="dissolve">
                                      <p:cBhvr>
                                        <p:cTn id="49" dur="500"/>
                                        <p:tgtEl>
                                          <p:spTgt spid="111619">
                                            <p:txEl>
                                              <p:pRg st="12" end="12"/>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11619">
                                            <p:txEl>
                                              <p:pRg st="13" end="13"/>
                                            </p:txEl>
                                          </p:spTgt>
                                        </p:tgtEl>
                                        <p:attrNameLst>
                                          <p:attrName>style.visibility</p:attrName>
                                        </p:attrNameLst>
                                      </p:cBhvr>
                                      <p:to>
                                        <p:strVal val="visible"/>
                                      </p:to>
                                    </p:set>
                                    <p:animEffect transition="in" filter="dissolve">
                                      <p:cBhvr>
                                        <p:cTn id="52" dur="500"/>
                                        <p:tgtEl>
                                          <p:spTgt spid="111619">
                                            <p:txEl>
                                              <p:pRg st="13" end="13"/>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11619">
                                            <p:txEl>
                                              <p:pRg st="14" end="14"/>
                                            </p:txEl>
                                          </p:spTgt>
                                        </p:tgtEl>
                                        <p:attrNameLst>
                                          <p:attrName>style.visibility</p:attrName>
                                        </p:attrNameLst>
                                      </p:cBhvr>
                                      <p:to>
                                        <p:strVal val="visible"/>
                                      </p:to>
                                    </p:set>
                                    <p:animEffect transition="in" filter="dissolve">
                                      <p:cBhvr>
                                        <p:cTn id="55" dur="500"/>
                                        <p:tgtEl>
                                          <p:spTgt spid="111619">
                                            <p:txEl>
                                              <p:pRg st="14" end="14"/>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11619">
                                            <p:txEl>
                                              <p:pRg st="15" end="15"/>
                                            </p:txEl>
                                          </p:spTgt>
                                        </p:tgtEl>
                                        <p:attrNameLst>
                                          <p:attrName>style.visibility</p:attrName>
                                        </p:attrNameLst>
                                      </p:cBhvr>
                                      <p:to>
                                        <p:strVal val="visible"/>
                                      </p:to>
                                    </p:set>
                                    <p:animEffect transition="in" filter="dissolve">
                                      <p:cBhvr>
                                        <p:cTn id="58" dur="500"/>
                                        <p:tgtEl>
                                          <p:spTgt spid="11161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雷达对抗</a:t>
            </a:r>
          </a:p>
        </p:txBody>
      </p:sp>
      <p:sp>
        <p:nvSpPr>
          <p:cNvPr id="32771" name="Rectangle 3"/>
          <p:cNvSpPr>
            <a:spLocks noGrp="1" noChangeArrowheads="1"/>
          </p:cNvSpPr>
          <p:nvPr>
            <p:ph type="body" idx="1"/>
          </p:nvPr>
        </p:nvSpPr>
        <p:spPr/>
        <p:txBody>
          <a:bodyPr/>
          <a:lstStyle/>
          <a:p>
            <a:pPr eaLnBrk="1" hangingPunct="1"/>
            <a:r>
              <a:rPr lang="zh-CN" altLang="en-US">
                <a:solidFill>
                  <a:srgbClr val="FF3300"/>
                </a:solidFill>
                <a:ea typeface="黑体" pitchFamily="2" charset="-122"/>
              </a:rPr>
              <a:t>含义：</a:t>
            </a:r>
            <a:r>
              <a:rPr lang="zh-CN" altLang="en-US">
                <a:latin typeface="Times New Roman" pitchFamily="18" charset="0"/>
              </a:rPr>
              <a:t>对敌方雷达进行电子侦察、干扰、摧毁和己方雷达反侦察、反干扰、反摧毁的战斗行动。</a:t>
            </a:r>
          </a:p>
          <a:p>
            <a:pPr eaLnBrk="1" hangingPunct="1"/>
            <a:r>
              <a:rPr lang="zh-CN" altLang="en-US">
                <a:solidFill>
                  <a:srgbClr val="FF3300"/>
                </a:solidFill>
                <a:ea typeface="黑体" pitchFamily="2" charset="-122"/>
              </a:rPr>
              <a:t>目的：</a:t>
            </a:r>
            <a:r>
              <a:rPr lang="zh-CN" altLang="en-US">
                <a:latin typeface="Times New Roman" pitchFamily="18" charset="0"/>
              </a:rPr>
              <a:t>降低或破坏敌方雷达发现和跟踪目标的能力，保证己方雷达发挥正常效能。</a:t>
            </a:r>
          </a:p>
        </p:txBody>
      </p:sp>
      <p:pic>
        <p:nvPicPr>
          <p:cNvPr id="32772" name="Picture 4" descr="223579_0"/>
          <p:cNvPicPr>
            <a:picLocks noChangeAspect="1" noChangeArrowheads="1"/>
          </p:cNvPicPr>
          <p:nvPr/>
        </p:nvPicPr>
        <p:blipFill>
          <a:blip r:embed="rId2" cstate="print"/>
          <a:srcRect/>
          <a:stretch>
            <a:fillRect/>
          </a:stretch>
        </p:blipFill>
        <p:spPr bwMode="auto">
          <a:xfrm>
            <a:off x="5795963" y="4221163"/>
            <a:ext cx="2987675" cy="20415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t>雷达对抗的特点与要求</a:t>
            </a:r>
          </a:p>
        </p:txBody>
      </p:sp>
      <p:sp>
        <p:nvSpPr>
          <p:cNvPr id="35843" name="Rectangle 3"/>
          <p:cNvSpPr>
            <a:spLocks noGrp="1" noChangeArrowheads="1"/>
          </p:cNvSpPr>
          <p:nvPr>
            <p:ph type="body" idx="1"/>
          </p:nvPr>
        </p:nvSpPr>
        <p:spPr>
          <a:xfrm>
            <a:off x="179388" y="1484313"/>
            <a:ext cx="8785225" cy="4824412"/>
          </a:xfrm>
        </p:spPr>
        <p:txBody>
          <a:bodyPr/>
          <a:lstStyle/>
          <a:p>
            <a:pPr eaLnBrk="1" hangingPunct="1">
              <a:lnSpc>
                <a:spcPct val="80000"/>
              </a:lnSpc>
            </a:pPr>
            <a:r>
              <a:rPr lang="zh-CN" altLang="en-US" sz="3100">
                <a:latin typeface="宋体" charset="-122"/>
              </a:rPr>
              <a:t>宽频带。</a:t>
            </a:r>
          </a:p>
          <a:p>
            <a:pPr eaLnBrk="1" hangingPunct="1">
              <a:lnSpc>
                <a:spcPct val="80000"/>
              </a:lnSpc>
            </a:pPr>
            <a:r>
              <a:rPr lang="zh-CN" altLang="en-US" sz="3100">
                <a:latin typeface="宋体" charset="-122"/>
              </a:rPr>
              <a:t>圆极化和多种极化。</a:t>
            </a:r>
          </a:p>
          <a:p>
            <a:pPr eaLnBrk="1" hangingPunct="1">
              <a:lnSpc>
                <a:spcPct val="80000"/>
              </a:lnSpc>
            </a:pPr>
            <a:r>
              <a:rPr lang="zh-CN" altLang="en-US" sz="3100">
                <a:latin typeface="宋体" charset="-122"/>
              </a:rPr>
              <a:t>大功率。</a:t>
            </a:r>
          </a:p>
          <a:p>
            <a:pPr eaLnBrk="1" hangingPunct="1">
              <a:lnSpc>
                <a:spcPct val="80000"/>
              </a:lnSpc>
            </a:pPr>
            <a:r>
              <a:rPr lang="zh-CN" altLang="en-US" sz="3100">
                <a:latin typeface="宋体" charset="-122"/>
              </a:rPr>
              <a:t>全频段、全空域的侦察干扰能力。</a:t>
            </a:r>
          </a:p>
          <a:p>
            <a:pPr eaLnBrk="1" hangingPunct="1">
              <a:lnSpc>
                <a:spcPct val="80000"/>
              </a:lnSpc>
            </a:pPr>
            <a:r>
              <a:rPr lang="zh-CN" altLang="en-US" sz="3100">
                <a:latin typeface="宋体" charset="-122"/>
              </a:rPr>
              <a:t>实时快速的信号处理能力。</a:t>
            </a:r>
          </a:p>
          <a:p>
            <a:pPr eaLnBrk="1" hangingPunct="1">
              <a:lnSpc>
                <a:spcPct val="80000"/>
              </a:lnSpc>
            </a:pPr>
            <a:r>
              <a:rPr lang="zh-CN" altLang="en-US" sz="3100">
                <a:latin typeface="宋体" charset="-122"/>
              </a:rPr>
              <a:t>能准确获取雷达的各种参数，具有掌握各种雷达</a:t>
            </a:r>
            <a:r>
              <a:rPr lang="zh-CN" altLang="en-US" sz="3100">
                <a:latin typeface="Times New Roman" pitchFamily="18" charset="0"/>
              </a:rPr>
              <a:t>“</a:t>
            </a:r>
            <a:r>
              <a:rPr lang="zh-CN" altLang="en-US" sz="3100">
                <a:latin typeface="宋体" charset="-122"/>
              </a:rPr>
              <a:t>指纹</a:t>
            </a:r>
            <a:r>
              <a:rPr lang="zh-CN" altLang="en-US" sz="3100">
                <a:latin typeface="Times New Roman" pitchFamily="18" charset="0"/>
              </a:rPr>
              <a:t>”</a:t>
            </a:r>
            <a:r>
              <a:rPr lang="zh-CN" altLang="en-US" sz="3100">
                <a:latin typeface="宋体" charset="-122"/>
              </a:rPr>
              <a:t>的能力。</a:t>
            </a:r>
          </a:p>
          <a:p>
            <a:pPr eaLnBrk="1" hangingPunct="1">
              <a:lnSpc>
                <a:spcPct val="80000"/>
              </a:lnSpc>
            </a:pPr>
            <a:r>
              <a:rPr lang="zh-CN" altLang="en-US" sz="3100">
                <a:latin typeface="宋体" charset="-122"/>
              </a:rPr>
              <a:t>综合使用多种对抗技术、对付多部雷达的能力。</a:t>
            </a:r>
          </a:p>
          <a:p>
            <a:pPr eaLnBrk="1" hangingPunct="1">
              <a:lnSpc>
                <a:spcPct val="80000"/>
              </a:lnSpc>
            </a:pPr>
            <a:r>
              <a:rPr lang="zh-CN" altLang="en-US" sz="3100">
                <a:latin typeface="宋体" charset="-122"/>
              </a:rPr>
              <a:t>具有多种技术储备，技术新，换代快，对雷达技术发展具有快速反应能力。</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t>雷达侦察</a:t>
            </a:r>
          </a:p>
        </p:txBody>
      </p:sp>
      <p:sp>
        <p:nvSpPr>
          <p:cNvPr id="36867" name="Rectangle 3"/>
          <p:cNvSpPr>
            <a:spLocks noGrp="1" noChangeArrowheads="1"/>
          </p:cNvSpPr>
          <p:nvPr>
            <p:ph type="body" idx="1"/>
          </p:nvPr>
        </p:nvSpPr>
        <p:spPr/>
        <p:txBody>
          <a:bodyPr/>
          <a:lstStyle/>
          <a:p>
            <a:pPr eaLnBrk="1" hangingPunct="1">
              <a:lnSpc>
                <a:spcPct val="90000"/>
              </a:lnSpc>
            </a:pPr>
            <a:r>
              <a:rPr lang="zh-CN" altLang="en-US">
                <a:ea typeface="黑体" pitchFamily="2" charset="-122"/>
              </a:rPr>
              <a:t>特点</a:t>
            </a:r>
          </a:p>
          <a:p>
            <a:pPr lvl="1" eaLnBrk="1" hangingPunct="1">
              <a:lnSpc>
                <a:spcPct val="90000"/>
              </a:lnSpc>
            </a:pPr>
            <a:r>
              <a:rPr lang="zh-CN" altLang="en-US" noProof="1">
                <a:latin typeface="Times New Roman" pitchFamily="18" charset="0"/>
              </a:rPr>
              <a:t>作用距离远</a:t>
            </a:r>
            <a:r>
              <a:rPr lang="zh-CN" altLang="en-US" sz="2400" noProof="1">
                <a:latin typeface="Times New Roman" pitchFamily="18" charset="0"/>
              </a:rPr>
              <a:t>（接收的是雷达站的直射波）</a:t>
            </a:r>
            <a:endParaRPr lang="zh-CN" altLang="en-US">
              <a:latin typeface="Times New Roman" pitchFamily="18" charset="0"/>
            </a:endParaRPr>
          </a:p>
          <a:p>
            <a:pPr lvl="1" eaLnBrk="1" hangingPunct="1">
              <a:lnSpc>
                <a:spcPct val="90000"/>
              </a:lnSpc>
            </a:pPr>
            <a:r>
              <a:rPr lang="zh-CN" altLang="en-US" noProof="1">
                <a:latin typeface="Times New Roman" pitchFamily="18" charset="0"/>
              </a:rPr>
              <a:t>获取的目标多而准</a:t>
            </a:r>
            <a:endParaRPr lang="zh-CN" altLang="en-US">
              <a:latin typeface="Times New Roman" pitchFamily="18" charset="0"/>
            </a:endParaRPr>
          </a:p>
          <a:p>
            <a:pPr lvl="1" eaLnBrk="1" hangingPunct="1">
              <a:lnSpc>
                <a:spcPct val="90000"/>
              </a:lnSpc>
            </a:pPr>
            <a:r>
              <a:rPr lang="zh-CN" altLang="en-US" noProof="1">
                <a:latin typeface="Times New Roman" pitchFamily="18" charset="0"/>
              </a:rPr>
              <a:t>预警时间长</a:t>
            </a:r>
            <a:endParaRPr lang="zh-CN" altLang="en-US">
              <a:latin typeface="Times New Roman" pitchFamily="18" charset="0"/>
            </a:endParaRPr>
          </a:p>
          <a:p>
            <a:pPr lvl="1" eaLnBrk="1" hangingPunct="1">
              <a:lnSpc>
                <a:spcPct val="90000"/>
              </a:lnSpc>
            </a:pPr>
            <a:r>
              <a:rPr lang="zh-CN" altLang="en-US" noProof="1">
                <a:latin typeface="Times New Roman" pitchFamily="18" charset="0"/>
              </a:rPr>
              <a:t>隐蔽性好</a:t>
            </a:r>
          </a:p>
          <a:p>
            <a:pPr eaLnBrk="1" hangingPunct="1">
              <a:lnSpc>
                <a:spcPct val="90000"/>
              </a:lnSpc>
            </a:pPr>
            <a:r>
              <a:rPr lang="zh-CN" altLang="en-US">
                <a:ea typeface="黑体" pitchFamily="2" charset="-122"/>
              </a:rPr>
              <a:t>局限性</a:t>
            </a:r>
          </a:p>
          <a:p>
            <a:pPr lvl="1" eaLnBrk="1" hangingPunct="1">
              <a:lnSpc>
                <a:spcPct val="90000"/>
              </a:lnSpc>
            </a:pPr>
            <a:r>
              <a:rPr lang="zh-CN" altLang="en-US" noProof="1">
                <a:latin typeface="Times New Roman" pitchFamily="18" charset="0"/>
              </a:rPr>
              <a:t>获得情报完全依赖于雷达的发射</a:t>
            </a:r>
            <a:endParaRPr lang="zh-CN" altLang="en-US">
              <a:latin typeface="Times New Roman" pitchFamily="18" charset="0"/>
            </a:endParaRPr>
          </a:p>
          <a:p>
            <a:pPr lvl="1" eaLnBrk="1" hangingPunct="1">
              <a:lnSpc>
                <a:spcPct val="90000"/>
              </a:lnSpc>
            </a:pPr>
            <a:r>
              <a:rPr lang="zh-CN" altLang="en-US" noProof="1">
                <a:latin typeface="Times New Roman" pitchFamily="18" charset="0"/>
              </a:rPr>
              <a:t>只能测向，不能直接测距</a:t>
            </a:r>
            <a:endParaRPr lang="zh-CN" altLang="en-US">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t>雷达干扰</a:t>
            </a:r>
          </a:p>
        </p:txBody>
      </p:sp>
      <p:sp>
        <p:nvSpPr>
          <p:cNvPr id="37891" name="Rectangle 3"/>
          <p:cNvSpPr>
            <a:spLocks noGrp="1" noChangeArrowheads="1"/>
          </p:cNvSpPr>
          <p:nvPr>
            <p:ph type="body" idx="1"/>
          </p:nvPr>
        </p:nvSpPr>
        <p:spPr>
          <a:xfrm>
            <a:off x="179388" y="1484313"/>
            <a:ext cx="8785225" cy="4824412"/>
          </a:xfrm>
        </p:spPr>
        <p:txBody>
          <a:bodyPr/>
          <a:lstStyle/>
          <a:p>
            <a:pPr eaLnBrk="1" hangingPunct="1">
              <a:lnSpc>
                <a:spcPct val="120000"/>
              </a:lnSpc>
            </a:pPr>
            <a:r>
              <a:rPr lang="zh-CN" altLang="en-US">
                <a:solidFill>
                  <a:srgbClr val="FF3300"/>
                </a:solidFill>
                <a:ea typeface="黑体" pitchFamily="2" charset="-122"/>
              </a:rPr>
              <a:t>含义：</a:t>
            </a:r>
            <a:r>
              <a:rPr lang="zh-CN" altLang="en-US">
                <a:latin typeface="Times New Roman" pitchFamily="18" charset="0"/>
              </a:rPr>
              <a:t>利用雷达干扰设备发射干扰波，或利用能反射或能衰减无线电波的器材反射或衰减雷达波。</a:t>
            </a:r>
          </a:p>
          <a:p>
            <a:pPr eaLnBrk="1" hangingPunct="1">
              <a:lnSpc>
                <a:spcPct val="120000"/>
              </a:lnSpc>
            </a:pPr>
            <a:r>
              <a:rPr lang="zh-CN" altLang="en-US">
                <a:solidFill>
                  <a:srgbClr val="FF3300"/>
                </a:solidFill>
                <a:ea typeface="黑体" pitchFamily="2" charset="-122"/>
              </a:rPr>
              <a:t>分类：</a:t>
            </a:r>
          </a:p>
          <a:p>
            <a:pPr lvl="1" eaLnBrk="1" hangingPunct="1">
              <a:lnSpc>
                <a:spcPct val="110000"/>
              </a:lnSpc>
            </a:pPr>
            <a:r>
              <a:rPr lang="zh-CN" altLang="en-US">
                <a:latin typeface="Times New Roman" pitchFamily="18" charset="0"/>
              </a:rPr>
              <a:t>有意的有源的干扰</a:t>
            </a:r>
          </a:p>
          <a:p>
            <a:pPr lvl="1" eaLnBrk="1" hangingPunct="1">
              <a:lnSpc>
                <a:spcPct val="110000"/>
              </a:lnSpc>
            </a:pPr>
            <a:r>
              <a:rPr lang="zh-CN" altLang="en-US">
                <a:latin typeface="Times New Roman" pitchFamily="18" charset="0"/>
              </a:rPr>
              <a:t>有意的无源的干扰</a:t>
            </a:r>
            <a:r>
              <a:rPr lang="zh-CN" altLang="en-US" sz="2400">
                <a:latin typeface="Times New Roman" pitchFamily="18" charset="0"/>
              </a:rPr>
              <a:t>（金属箔条</a:t>
            </a:r>
            <a:r>
              <a:rPr lang="en-US" altLang="zh-CN" sz="2400">
                <a:latin typeface="Times New Roman" pitchFamily="18" charset="0"/>
              </a:rPr>
              <a:t>/</a:t>
            </a:r>
            <a:r>
              <a:rPr lang="zh-CN" altLang="en-US" sz="2400">
                <a:latin typeface="Times New Roman" pitchFamily="18" charset="0"/>
              </a:rPr>
              <a:t>干扰丝，角反射器等）</a:t>
            </a:r>
            <a:endParaRPr lang="zh-CN" altLang="en-US">
              <a:latin typeface="Times New Roman" pitchFamily="18" charset="0"/>
            </a:endParaRPr>
          </a:p>
          <a:p>
            <a:pPr lvl="1" eaLnBrk="1" hangingPunct="1">
              <a:lnSpc>
                <a:spcPct val="110000"/>
              </a:lnSpc>
            </a:pPr>
            <a:r>
              <a:rPr lang="zh-CN" altLang="en-US">
                <a:latin typeface="Times New Roman" pitchFamily="18" charset="0"/>
              </a:rPr>
              <a:t>无意的有源的干扰</a:t>
            </a:r>
          </a:p>
          <a:p>
            <a:pPr lvl="1" eaLnBrk="1" hangingPunct="1">
              <a:lnSpc>
                <a:spcPct val="110000"/>
              </a:lnSpc>
            </a:pPr>
            <a:r>
              <a:rPr lang="zh-CN" altLang="en-US">
                <a:latin typeface="Times New Roman" pitchFamily="18" charset="0"/>
              </a:rPr>
              <a:t>无意的无源的干扰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雷达干扰种类</a:t>
            </a:r>
          </a:p>
        </p:txBody>
      </p:sp>
      <p:graphicFrame>
        <p:nvGraphicFramePr>
          <p:cNvPr id="27653" name="Object 5"/>
          <p:cNvGraphicFramePr>
            <a:graphicFrameLocks noGrp="1" noChangeAspect="1"/>
          </p:cNvGraphicFramePr>
          <p:nvPr>
            <p:ph idx="1"/>
            <p:extLst>
              <p:ext uri="{D42A27DB-BD31-4B8C-83A1-F6EECF244321}">
                <p14:modId xmlns:p14="http://schemas.microsoft.com/office/powerpoint/2010/main" val="3067290015"/>
              </p:ext>
            </p:extLst>
          </p:nvPr>
        </p:nvGraphicFramePr>
        <p:xfrm>
          <a:off x="539552" y="1484784"/>
          <a:ext cx="8136904" cy="5373216"/>
        </p:xfrm>
        <a:graphic>
          <a:graphicData uri="http://schemas.openxmlformats.org/presentationml/2006/ole">
            <mc:AlternateContent xmlns:mc="http://schemas.openxmlformats.org/markup-compatibility/2006">
              <mc:Choice xmlns:v="urn:schemas-microsoft-com:vml" Requires="v">
                <p:oleObj name="文档" r:id="rId2" imgW="5414534" imgH="4009085" progId="Word.Document.8">
                  <p:embed/>
                </p:oleObj>
              </mc:Choice>
              <mc:Fallback>
                <p:oleObj name="文档" r:id="rId2" imgW="5414534" imgH="4009085"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4784"/>
                        <a:ext cx="8136904" cy="5373216"/>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500"/>
                                        <p:tgtEl>
                                          <p:spTgt spid="27650"/>
                                        </p:tgtEl>
                                      </p:cBhvr>
                                    </p:animEffect>
                                  </p:childTnLst>
                                  <p:subTnLst>
                                    <p:set>
                                      <p:cBhvr override="childStyle">
                                        <p:cTn dur="1" fill="hold" display="0" masterRel="nextClick" afterEffect="1"/>
                                        <p:tgtEl>
                                          <p:spTgt spid="2765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fade">
                                      <p:cBhvr>
                                        <p:cTn id="12" dur="10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雷达反侦察</a:t>
            </a:r>
          </a:p>
        </p:txBody>
      </p:sp>
      <p:sp>
        <p:nvSpPr>
          <p:cNvPr id="40963" name="Rectangle 3"/>
          <p:cNvSpPr>
            <a:spLocks noGrp="1" noChangeArrowheads="1"/>
          </p:cNvSpPr>
          <p:nvPr>
            <p:ph type="body" idx="1"/>
          </p:nvPr>
        </p:nvSpPr>
        <p:spPr/>
        <p:txBody>
          <a:bodyPr/>
          <a:lstStyle/>
          <a:p>
            <a:pPr eaLnBrk="1" hangingPunct="1"/>
            <a:r>
              <a:rPr lang="zh-CN" altLang="en-US" noProof="1">
                <a:latin typeface="Times New Roman" pitchFamily="18" charset="0"/>
              </a:rPr>
              <a:t>控制雷达开机时间</a:t>
            </a:r>
            <a:endParaRPr lang="zh-CN" altLang="en-US">
              <a:latin typeface="Times New Roman" pitchFamily="18" charset="0"/>
            </a:endParaRPr>
          </a:p>
          <a:p>
            <a:pPr eaLnBrk="1" hangingPunct="1"/>
            <a:r>
              <a:rPr lang="zh-CN" altLang="en-US" noProof="1">
                <a:latin typeface="Times New Roman" pitchFamily="18" charset="0"/>
              </a:rPr>
              <a:t>控制雷达工作频率的使用</a:t>
            </a:r>
            <a:endParaRPr lang="zh-CN" altLang="en-US">
              <a:latin typeface="Times New Roman" pitchFamily="18" charset="0"/>
            </a:endParaRPr>
          </a:p>
          <a:p>
            <a:pPr eaLnBrk="1" hangingPunct="1"/>
            <a:r>
              <a:rPr lang="zh-CN" altLang="en-US" noProof="1">
                <a:latin typeface="Times New Roman" pitchFamily="18" charset="0"/>
              </a:rPr>
              <a:t>隐蔽雷达和新式雷达的启用必须经过批准</a:t>
            </a:r>
            <a:endParaRPr lang="zh-CN" altLang="en-US">
              <a:latin typeface="Times New Roman" pitchFamily="18" charset="0"/>
            </a:endParaRPr>
          </a:p>
          <a:p>
            <a:pPr eaLnBrk="1" hangingPunct="1"/>
            <a:r>
              <a:rPr lang="zh-CN" altLang="en-US" noProof="1">
                <a:latin typeface="Times New Roman" pitchFamily="18" charset="0"/>
              </a:rPr>
              <a:t>实施更换可能被敌侦悉的雷达阵地</a:t>
            </a:r>
            <a:endParaRPr lang="zh-CN" altLang="en-US">
              <a:latin typeface="Times New Roman" pitchFamily="18" charset="0"/>
            </a:endParaRPr>
          </a:p>
          <a:p>
            <a:pPr eaLnBrk="1" hangingPunct="1"/>
            <a:r>
              <a:rPr lang="zh-CN" altLang="en-US" noProof="1">
                <a:latin typeface="Times New Roman" pitchFamily="18" charset="0"/>
              </a:rPr>
              <a:t>设置假雷达，并发射假的雷达信号</a:t>
            </a:r>
            <a:endParaRPr lang="zh-CN" altLang="en-US">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t>雷达反干扰</a:t>
            </a:r>
          </a:p>
        </p:txBody>
      </p:sp>
      <p:sp>
        <p:nvSpPr>
          <p:cNvPr id="41987" name="Rectangle 3"/>
          <p:cNvSpPr>
            <a:spLocks noGrp="1" noChangeArrowheads="1"/>
          </p:cNvSpPr>
          <p:nvPr>
            <p:ph type="body" idx="1"/>
          </p:nvPr>
        </p:nvSpPr>
        <p:spPr/>
        <p:txBody>
          <a:bodyPr>
            <a:normAutofit lnSpcReduction="10000"/>
          </a:bodyPr>
          <a:lstStyle/>
          <a:p>
            <a:pPr eaLnBrk="1" hangingPunct="1"/>
            <a:r>
              <a:rPr lang="zh-CN" altLang="en-US" noProof="1">
                <a:latin typeface="Times New Roman" pitchFamily="18" charset="0"/>
              </a:rPr>
              <a:t>增大雷达的发射功率或增大脉冲的宽度</a:t>
            </a:r>
            <a:endParaRPr lang="zh-CN" altLang="en-US" dirty="0">
              <a:latin typeface="Times New Roman" pitchFamily="18" charset="0"/>
            </a:endParaRPr>
          </a:p>
          <a:p>
            <a:pPr eaLnBrk="1" hangingPunct="1"/>
            <a:r>
              <a:rPr lang="zh-CN" altLang="en-US" noProof="1">
                <a:latin typeface="Times New Roman" pitchFamily="18" charset="0"/>
              </a:rPr>
              <a:t>改变雷达的工作频率</a:t>
            </a:r>
            <a:endParaRPr lang="en-US" altLang="zh-CN" noProof="1">
              <a:latin typeface="Times New Roman" pitchFamily="18" charset="0"/>
            </a:endParaRPr>
          </a:p>
          <a:p>
            <a:pPr lvl="1" eaLnBrk="1" hangingPunct="1"/>
            <a:r>
              <a:rPr lang="zh-CN" altLang="en-US" noProof="1">
                <a:latin typeface="Times New Roman" pitchFamily="18" charset="0"/>
              </a:rPr>
              <a:t>最常用，跳频、频率捷变反干扰</a:t>
            </a:r>
            <a:endParaRPr lang="zh-CN" altLang="en-US" dirty="0">
              <a:latin typeface="Times New Roman" pitchFamily="18" charset="0"/>
            </a:endParaRPr>
          </a:p>
          <a:p>
            <a:pPr eaLnBrk="1" hangingPunct="1"/>
            <a:r>
              <a:rPr lang="zh-CN" altLang="en-US" noProof="1">
                <a:latin typeface="Times New Roman" pitchFamily="18" charset="0"/>
              </a:rPr>
              <a:t>扩展雷达的工作频率</a:t>
            </a:r>
            <a:endParaRPr lang="en-US" altLang="zh-CN" noProof="1">
              <a:latin typeface="Times New Roman" pitchFamily="18" charset="0"/>
            </a:endParaRPr>
          </a:p>
          <a:p>
            <a:pPr lvl="1" eaLnBrk="1" hangingPunct="1"/>
            <a:r>
              <a:rPr lang="zh-CN" altLang="en-US" dirty="0">
                <a:latin typeface="Times New Roman" pitchFamily="18" charset="0"/>
              </a:rPr>
              <a:t>同时也可反侦察</a:t>
            </a:r>
          </a:p>
          <a:p>
            <a:pPr eaLnBrk="1" hangingPunct="1"/>
            <a:r>
              <a:rPr lang="zh-CN" altLang="en-US" noProof="1">
                <a:latin typeface="Times New Roman" pitchFamily="18" charset="0"/>
              </a:rPr>
              <a:t>采用隐蔽扫描</a:t>
            </a:r>
            <a:endParaRPr lang="en-US" altLang="zh-CN" noProof="1">
              <a:latin typeface="Times New Roman" pitchFamily="18" charset="0"/>
            </a:endParaRPr>
          </a:p>
          <a:p>
            <a:pPr lvl="1" eaLnBrk="1" hangingPunct="1"/>
            <a:r>
              <a:rPr lang="zh-CN" altLang="en-US" noProof="1">
                <a:latin typeface="Times New Roman" pitchFamily="18" charset="0"/>
              </a:rPr>
              <a:t>双基地、多基地雷达等</a:t>
            </a:r>
            <a:endParaRPr lang="en-US" altLang="zh-CN" noProof="1">
              <a:latin typeface="Times New Roman" pitchFamily="18" charset="0"/>
            </a:endParaRPr>
          </a:p>
          <a:p>
            <a:pPr eaLnBrk="1" hangingPunct="1"/>
            <a:r>
              <a:rPr lang="zh-CN" altLang="en-US" noProof="1">
                <a:latin typeface="Times New Roman" pitchFamily="18" charset="0"/>
              </a:rPr>
              <a:t>提高雷达天线的方向性</a:t>
            </a:r>
            <a:r>
              <a:rPr lang="zh-CN" altLang="en-US" sz="2400" noProof="1">
                <a:latin typeface="Times New Roman" pitchFamily="18" charset="0"/>
              </a:rPr>
              <a:t>（使雷达天线的波束变窄）</a:t>
            </a:r>
            <a:endParaRPr lang="zh-CN" altLang="en-US" dirty="0">
              <a:latin typeface="Times New Roman" pitchFamily="18" charset="0"/>
            </a:endParaRPr>
          </a:p>
          <a:p>
            <a:pPr eaLnBrk="1" hangingPunct="1"/>
            <a:r>
              <a:rPr lang="zh-CN" altLang="en-US" noProof="1">
                <a:latin typeface="Times New Roman" pitchFamily="18" charset="0"/>
              </a:rPr>
              <a:t>采用动目标显示</a:t>
            </a:r>
            <a:r>
              <a:rPr lang="zh-CN" altLang="en-US" sz="2400" noProof="1">
                <a:latin typeface="Times New Roman" pitchFamily="18" charset="0"/>
              </a:rPr>
              <a:t>（对抗无源干扰）</a:t>
            </a:r>
            <a:endParaRPr lang="zh-CN" altLang="en-US" sz="2400" dirty="0">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电子对抗的范围（按频谱）</a:t>
            </a:r>
          </a:p>
        </p:txBody>
      </p:sp>
      <p:sp>
        <p:nvSpPr>
          <p:cNvPr id="7171" name="Rectangle 3"/>
          <p:cNvSpPr>
            <a:spLocks noGrp="1" noChangeArrowheads="1"/>
          </p:cNvSpPr>
          <p:nvPr>
            <p:ph type="body" idx="1"/>
          </p:nvPr>
        </p:nvSpPr>
        <p:spPr/>
        <p:txBody>
          <a:bodyPr/>
          <a:lstStyle/>
          <a:p>
            <a:pPr eaLnBrk="1" hangingPunct="1"/>
            <a:r>
              <a:rPr lang="zh-CN" altLang="en-US"/>
              <a:t>水声对抗</a:t>
            </a:r>
          </a:p>
          <a:p>
            <a:pPr eaLnBrk="1" hangingPunct="1"/>
            <a:r>
              <a:rPr lang="zh-CN" altLang="en-US"/>
              <a:t>射频对抗</a:t>
            </a:r>
          </a:p>
          <a:p>
            <a:pPr lvl="1" eaLnBrk="1" hangingPunct="1"/>
            <a:r>
              <a:rPr lang="zh-CN" altLang="en-US"/>
              <a:t>电子侦察</a:t>
            </a:r>
            <a:r>
              <a:rPr lang="en-US" altLang="zh-CN"/>
              <a:t>/</a:t>
            </a:r>
            <a:r>
              <a:rPr lang="zh-CN" altLang="en-US"/>
              <a:t>反侦察</a:t>
            </a:r>
          </a:p>
          <a:p>
            <a:pPr lvl="2" eaLnBrk="1" hangingPunct="1"/>
            <a:r>
              <a:rPr lang="en-US" altLang="zh-CN">
                <a:solidFill>
                  <a:srgbClr val="5F5F5F"/>
                </a:solidFill>
              </a:rPr>
              <a:t>(</a:t>
            </a:r>
            <a:r>
              <a:rPr lang="zh-CN" altLang="en-US">
                <a:solidFill>
                  <a:srgbClr val="5F5F5F"/>
                </a:solidFill>
              </a:rPr>
              <a:t>隐身与反隐身</a:t>
            </a:r>
            <a:r>
              <a:rPr lang="en-US" altLang="zh-CN">
                <a:solidFill>
                  <a:srgbClr val="5F5F5F"/>
                </a:solidFill>
              </a:rPr>
              <a:t>)</a:t>
            </a:r>
          </a:p>
          <a:p>
            <a:pPr lvl="1" eaLnBrk="1" hangingPunct="1"/>
            <a:r>
              <a:rPr lang="zh-CN" altLang="en-US"/>
              <a:t>电子干扰</a:t>
            </a:r>
            <a:r>
              <a:rPr lang="en-US" altLang="zh-CN"/>
              <a:t>/</a:t>
            </a:r>
            <a:r>
              <a:rPr lang="zh-CN" altLang="en-US"/>
              <a:t>反干扰</a:t>
            </a:r>
          </a:p>
          <a:p>
            <a:pPr lvl="1" eaLnBrk="1" hangingPunct="1"/>
            <a:r>
              <a:rPr lang="zh-CN" altLang="en-US"/>
              <a:t>电子摧毁与反摧毁</a:t>
            </a:r>
          </a:p>
          <a:p>
            <a:pPr eaLnBrk="1" hangingPunct="1"/>
            <a:r>
              <a:rPr lang="zh-CN" altLang="en-US"/>
              <a:t>光电对抗</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t>判断题</a:t>
            </a:r>
          </a:p>
        </p:txBody>
      </p:sp>
      <p:sp>
        <p:nvSpPr>
          <p:cNvPr id="48131" name="Rectangle 3"/>
          <p:cNvSpPr>
            <a:spLocks noGrp="1" noChangeArrowheads="1"/>
          </p:cNvSpPr>
          <p:nvPr>
            <p:ph type="body" idx="1"/>
          </p:nvPr>
        </p:nvSpPr>
        <p:spPr>
          <a:xfrm>
            <a:off x="179388" y="1484313"/>
            <a:ext cx="8785225" cy="4897437"/>
          </a:xfrm>
        </p:spPr>
        <p:txBody>
          <a:bodyPr/>
          <a:lstStyle/>
          <a:p>
            <a:pPr eaLnBrk="1" hangingPunct="1"/>
            <a:r>
              <a:rPr lang="zh-CN" altLang="en-US" dirty="0">
                <a:latin typeface="Times New Roman" pitchFamily="18" charset="0"/>
              </a:rPr>
              <a:t>在雷达对抗中，通过改变频率的方式可对付无源干扰。</a:t>
            </a:r>
          </a:p>
          <a:p>
            <a:pPr lvl="1" eaLnBrk="1" hangingPunct="1"/>
            <a:r>
              <a:rPr lang="en-US" altLang="zh-CN" dirty="0"/>
              <a:t>.F.</a:t>
            </a:r>
          </a:p>
          <a:p>
            <a:pPr eaLnBrk="1" hangingPunct="1"/>
            <a:r>
              <a:rPr lang="zh-CN" altLang="en-US" dirty="0"/>
              <a:t>在雷达对抗中，动目标显示技术是用来对付有源干扰的一种技术。</a:t>
            </a:r>
          </a:p>
          <a:p>
            <a:pPr lvl="1" eaLnBrk="1" hangingPunct="1"/>
            <a:r>
              <a:rPr lang="en-US" altLang="zh-CN" dirty="0"/>
              <a:t>.F.</a:t>
            </a:r>
            <a:endParaRPr lang="zh-CN" altLang="en-US" dirty="0">
              <a:solidFill>
                <a:schemeClr val="hlink"/>
              </a:solidFill>
              <a:latin typeface="Times New Roman" pitchFamily="18" charset="0"/>
            </a:endParaRPr>
          </a:p>
          <a:p>
            <a:pPr eaLnBrk="1" hangingPunct="1"/>
            <a:r>
              <a:rPr lang="zh-CN" altLang="en-US" dirty="0"/>
              <a:t>对敌雷达或通信设备，都可采用欺骗性干扰或压制性干扰。</a:t>
            </a:r>
          </a:p>
          <a:p>
            <a:pPr lvl="1" eaLnBrk="1" hangingPunct="1"/>
            <a:r>
              <a:rPr lang="en-US" altLang="zh-CN"/>
              <a:t>.T.</a:t>
            </a:r>
            <a:endParaRPr lang="zh-CN" altLang="en-US" dirty="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fade">
                                      <p:cBhvr>
                                        <p:cTn id="10" dur="1000"/>
                                        <p:tgtEl>
                                          <p:spTgt spid="481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fade">
                                      <p:cBhvr>
                                        <p:cTn id="15" dur="1000"/>
                                        <p:tgtEl>
                                          <p:spTgt spid="481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131">
                                            <p:txEl>
                                              <p:pRg st="3" end="3"/>
                                            </p:txEl>
                                          </p:spTgt>
                                        </p:tgtEl>
                                        <p:attrNameLst>
                                          <p:attrName>style.visibility</p:attrName>
                                        </p:attrNameLst>
                                      </p:cBhvr>
                                      <p:to>
                                        <p:strVal val="visible"/>
                                      </p:to>
                                    </p:set>
                                    <p:animEffect transition="in" filter="fade">
                                      <p:cBhvr>
                                        <p:cTn id="20" dur="1000"/>
                                        <p:tgtEl>
                                          <p:spTgt spid="481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131">
                                            <p:txEl>
                                              <p:pRg st="4" end="4"/>
                                            </p:txEl>
                                          </p:spTgt>
                                        </p:tgtEl>
                                        <p:attrNameLst>
                                          <p:attrName>style.visibility</p:attrName>
                                        </p:attrNameLst>
                                      </p:cBhvr>
                                      <p:to>
                                        <p:strVal val="visible"/>
                                      </p:to>
                                    </p:set>
                                    <p:animEffect transition="in" filter="fade">
                                      <p:cBhvr>
                                        <p:cTn id="25" dur="1000"/>
                                        <p:tgtEl>
                                          <p:spTgt spid="4813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8131">
                                            <p:txEl>
                                              <p:pRg st="5" end="5"/>
                                            </p:txEl>
                                          </p:spTgt>
                                        </p:tgtEl>
                                        <p:attrNameLst>
                                          <p:attrName>style.visibility</p:attrName>
                                        </p:attrNameLst>
                                      </p:cBhvr>
                                      <p:to>
                                        <p:strVal val="visible"/>
                                      </p:to>
                                    </p:set>
                                    <p:animEffect transition="in" filter="fade">
                                      <p:cBhvr>
                                        <p:cTn id="30" dur="10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不定选题</a:t>
            </a:r>
          </a:p>
        </p:txBody>
      </p:sp>
      <p:sp>
        <p:nvSpPr>
          <p:cNvPr id="3" name="内容占位符 2"/>
          <p:cNvSpPr>
            <a:spLocks noGrp="1"/>
          </p:cNvSpPr>
          <p:nvPr>
            <p:ph idx="1"/>
          </p:nvPr>
        </p:nvSpPr>
        <p:spPr>
          <a:xfrm>
            <a:off x="179388" y="1484312"/>
            <a:ext cx="8713787" cy="5113039"/>
          </a:xfrm>
        </p:spPr>
        <p:txBody>
          <a:bodyPr>
            <a:normAutofit fontScale="77500" lnSpcReduction="20000"/>
          </a:bodyPr>
          <a:lstStyle/>
          <a:p>
            <a:pPr eaLnBrk="1" hangingPunct="1"/>
            <a:r>
              <a:rPr lang="zh-CN" altLang="en-US" sz="3400"/>
              <a:t>雷达有源干扰有以下等方法：	（</a:t>
            </a:r>
            <a:r>
              <a:rPr lang="en-US" altLang="zh-CN" sz="3400"/>
              <a:t>ab</a:t>
            </a:r>
            <a:r>
              <a:rPr lang="zh-CN" altLang="en-US" sz="3400"/>
              <a:t>）</a:t>
            </a:r>
            <a:endParaRPr lang="en-US" altLang="zh-CN" sz="3600"/>
          </a:p>
          <a:p>
            <a:pPr lvl="1" eaLnBrk="1" hangingPunct="1"/>
            <a:r>
              <a:rPr lang="en-US" altLang="zh-CN" sz="2900"/>
              <a:t>a. </a:t>
            </a:r>
            <a:r>
              <a:rPr lang="zh-CN" altLang="en-US" sz="2900"/>
              <a:t>扫频式干扰</a:t>
            </a:r>
            <a:r>
              <a:rPr lang="en-US" altLang="zh-CN" sz="2900"/>
              <a:t>		b. </a:t>
            </a:r>
            <a:r>
              <a:rPr lang="zh-CN" altLang="en-US" sz="2900"/>
              <a:t>距离欺骗</a:t>
            </a:r>
          </a:p>
          <a:p>
            <a:pPr lvl="1" eaLnBrk="1" hangingPunct="1"/>
            <a:r>
              <a:rPr lang="en-US" altLang="zh-CN" sz="2900"/>
              <a:t>c. </a:t>
            </a:r>
            <a:r>
              <a:rPr lang="zh-CN" altLang="en-US" sz="2900"/>
              <a:t>利用角反射器</a:t>
            </a:r>
            <a:r>
              <a:rPr lang="en-US" altLang="zh-CN" sz="2900"/>
              <a:t>		d. </a:t>
            </a:r>
            <a:r>
              <a:rPr lang="zh-CN" altLang="en-US" sz="2900"/>
              <a:t>利用箔条</a:t>
            </a:r>
            <a:endParaRPr lang="en-US" altLang="zh-CN" sz="2900"/>
          </a:p>
          <a:p>
            <a:pPr eaLnBrk="1" hangingPunct="1"/>
            <a:r>
              <a:rPr lang="zh-CN" altLang="en-US" sz="3400"/>
              <a:t>雷达对抗中，无源对抗的方法有：（</a:t>
            </a:r>
            <a:r>
              <a:rPr lang="en-US" altLang="zh-CN" sz="3400"/>
              <a:t>bcd</a:t>
            </a:r>
            <a:r>
              <a:rPr lang="zh-CN" altLang="en-US" sz="3400"/>
              <a:t>）</a:t>
            </a:r>
            <a:endParaRPr lang="en-US" altLang="zh-CN" sz="3600"/>
          </a:p>
          <a:p>
            <a:pPr lvl="1" eaLnBrk="1" hangingPunct="1"/>
            <a:r>
              <a:rPr lang="en-US" altLang="zh-CN" sz="2900"/>
              <a:t>a. </a:t>
            </a:r>
            <a:r>
              <a:rPr lang="zh-CN" altLang="en-US" sz="2900"/>
              <a:t>改变工作频率</a:t>
            </a:r>
            <a:r>
              <a:rPr lang="en-US" altLang="zh-CN" sz="2900"/>
              <a:t>		b. </a:t>
            </a:r>
            <a:r>
              <a:rPr lang="zh-CN" altLang="en-US" sz="2900"/>
              <a:t>利用反射性器材</a:t>
            </a:r>
          </a:p>
          <a:p>
            <a:pPr lvl="1" eaLnBrk="1" hangingPunct="1"/>
            <a:r>
              <a:rPr lang="en-US" altLang="zh-CN" sz="2900"/>
              <a:t>c. </a:t>
            </a:r>
            <a:r>
              <a:rPr lang="zh-CN" altLang="en-US" sz="2900"/>
              <a:t>利用吸收性器材	</a:t>
            </a:r>
            <a:r>
              <a:rPr lang="en-US" altLang="zh-CN" sz="2900"/>
              <a:t>d. </a:t>
            </a:r>
            <a:r>
              <a:rPr lang="zh-CN" altLang="en-US" sz="2900"/>
              <a:t>利用隐身技术</a:t>
            </a:r>
            <a:endParaRPr lang="en-US" altLang="zh-CN" sz="3000"/>
          </a:p>
          <a:p>
            <a:pPr eaLnBrk="1" hangingPunct="1"/>
            <a:r>
              <a:rPr lang="zh-CN" altLang="en-US" sz="3400"/>
              <a:t>雷达对付敌干扰丝干扰，可采用的方法是： （</a:t>
            </a:r>
            <a:r>
              <a:rPr lang="en-US" altLang="zh-CN" sz="3400"/>
              <a:t>d</a:t>
            </a:r>
            <a:r>
              <a:rPr lang="zh-CN" altLang="en-US" sz="3400"/>
              <a:t>）</a:t>
            </a:r>
            <a:endParaRPr lang="en-US" altLang="zh-CN"/>
          </a:p>
          <a:p>
            <a:pPr lvl="1" eaLnBrk="1" hangingPunct="1"/>
            <a:r>
              <a:rPr lang="en-US" altLang="zh-CN" sz="2600"/>
              <a:t>a. </a:t>
            </a:r>
            <a:r>
              <a:rPr lang="zh-CN" altLang="en-US" sz="2600"/>
              <a:t>无线电静默	</a:t>
            </a:r>
            <a:r>
              <a:rPr lang="en-US" altLang="zh-CN" sz="2600"/>
              <a:t>b. </a:t>
            </a:r>
            <a:r>
              <a:rPr lang="zh-CN" altLang="en-US" sz="2600"/>
              <a:t>增加发射功率 </a:t>
            </a:r>
            <a:r>
              <a:rPr lang="en-US" altLang="zh-CN" sz="2600"/>
              <a:t>c. </a:t>
            </a:r>
            <a:r>
              <a:rPr lang="zh-CN" altLang="en-US" sz="2600"/>
              <a:t>改变工作频率 </a:t>
            </a:r>
            <a:r>
              <a:rPr lang="en-US" altLang="zh-CN" sz="2600"/>
              <a:t>d. </a:t>
            </a:r>
            <a:r>
              <a:rPr lang="zh-CN" altLang="en-US" sz="2600"/>
              <a:t>动目标显示</a:t>
            </a:r>
            <a:endParaRPr lang="en-US" altLang="zh-CN" sz="2600"/>
          </a:p>
          <a:p>
            <a:pPr eaLnBrk="1" hangingPunct="1"/>
            <a:r>
              <a:rPr lang="zh-CN" altLang="en-US" sz="3400"/>
              <a:t>对付敌雷达侦察，可采用的方法有： （</a:t>
            </a:r>
            <a:r>
              <a:rPr lang="en-US" altLang="zh-CN" sz="3400"/>
              <a:t>ad</a:t>
            </a:r>
            <a:r>
              <a:rPr lang="zh-CN" altLang="en-US" sz="3400"/>
              <a:t>）</a:t>
            </a:r>
          </a:p>
          <a:p>
            <a:pPr marL="990600" lvl="1" indent="-533400" eaLnBrk="1" hangingPunct="1"/>
            <a:r>
              <a:rPr lang="en-US" altLang="zh-CN" sz="2600"/>
              <a:t>a. </a:t>
            </a:r>
            <a:r>
              <a:rPr lang="zh-CN" altLang="en-US" sz="2600"/>
              <a:t>关机				</a:t>
            </a:r>
            <a:r>
              <a:rPr lang="en-US" altLang="zh-CN" sz="2600"/>
              <a:t>b. </a:t>
            </a:r>
            <a:r>
              <a:rPr lang="zh-CN" altLang="en-US" sz="2600"/>
              <a:t>增大发射功率</a:t>
            </a:r>
          </a:p>
          <a:p>
            <a:pPr marL="990600" lvl="1" indent="-533400" eaLnBrk="1" hangingPunct="1"/>
            <a:r>
              <a:rPr lang="en-US" altLang="zh-CN" sz="2600"/>
              <a:t>c. </a:t>
            </a:r>
            <a:r>
              <a:rPr lang="zh-CN" altLang="en-US" sz="2600"/>
              <a:t>使用方向性好的天线		</a:t>
            </a:r>
            <a:r>
              <a:rPr lang="en-US" altLang="zh-CN" sz="2600"/>
              <a:t>d. </a:t>
            </a:r>
            <a:r>
              <a:rPr lang="zh-CN" altLang="en-US" sz="2600"/>
              <a:t>改变雷达工作频率</a:t>
            </a:r>
            <a:endParaRPr lang="en-US" altLang="zh-CN" sz="2600"/>
          </a:p>
          <a:p>
            <a:pPr marL="590550" indent="-533400" eaLnBrk="1" hangingPunct="1"/>
            <a:r>
              <a:rPr lang="zh-CN" altLang="en-US" sz="3500"/>
              <a:t>雷达对抗中的雷达侦察的特点有： （</a:t>
            </a:r>
            <a:r>
              <a:rPr lang="en-US" altLang="zh-CN" sz="3500"/>
              <a:t>abc</a:t>
            </a:r>
            <a:r>
              <a:rPr lang="zh-CN" altLang="en-US" sz="3500"/>
              <a:t>）</a:t>
            </a:r>
          </a:p>
          <a:p>
            <a:pPr marL="990600" lvl="1" indent="-533400" eaLnBrk="1" hangingPunct="1"/>
            <a:r>
              <a:rPr lang="en-US" altLang="zh-CN" sz="2600"/>
              <a:t>a. </a:t>
            </a:r>
            <a:r>
              <a:rPr lang="zh-CN" altLang="en-US" sz="2600"/>
              <a:t>作用距离远		</a:t>
            </a:r>
            <a:r>
              <a:rPr lang="en-US" altLang="zh-CN" sz="2600"/>
              <a:t>b. </a:t>
            </a:r>
            <a:r>
              <a:rPr lang="zh-CN" altLang="en-US" sz="2600"/>
              <a:t>隐蔽性好</a:t>
            </a:r>
          </a:p>
          <a:p>
            <a:pPr marL="990600" lvl="1" indent="-533400" eaLnBrk="1" hangingPunct="1"/>
            <a:r>
              <a:rPr lang="en-US" altLang="zh-CN" sz="2600"/>
              <a:t>c. </a:t>
            </a:r>
            <a:r>
              <a:rPr lang="zh-CN" altLang="en-US" sz="2600"/>
              <a:t>预警时间长		</a:t>
            </a:r>
            <a:r>
              <a:rPr lang="en-US" altLang="zh-CN" sz="2600"/>
              <a:t>d. </a:t>
            </a:r>
            <a:r>
              <a:rPr lang="zh-CN" altLang="en-US" sz="2600"/>
              <a:t>能够直接测距</a:t>
            </a:r>
            <a:endParaRPr lang="zh-CN" altLang="en-US" sz="3100"/>
          </a:p>
        </p:txBody>
      </p:sp>
    </p:spTree>
    <p:extLst>
      <p:ext uri="{BB962C8B-B14F-4D97-AF65-F5344CB8AC3E}">
        <p14:creationId xmlns:p14="http://schemas.microsoft.com/office/powerpoint/2010/main" val="240020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外层空间的电子对抗</a:t>
            </a:r>
          </a:p>
        </p:txBody>
      </p:sp>
      <p:sp>
        <p:nvSpPr>
          <p:cNvPr id="46083" name="Rectangle 3"/>
          <p:cNvSpPr>
            <a:spLocks noGrp="1" noChangeArrowheads="1"/>
          </p:cNvSpPr>
          <p:nvPr>
            <p:ph type="body" idx="1"/>
          </p:nvPr>
        </p:nvSpPr>
        <p:spPr/>
        <p:txBody>
          <a:bodyPr/>
          <a:lstStyle/>
          <a:p>
            <a:pPr eaLnBrk="1" hangingPunct="1">
              <a:lnSpc>
                <a:spcPct val="80000"/>
              </a:lnSpc>
            </a:pPr>
            <a:r>
              <a:rPr lang="zh-CN" altLang="en-US" sz="3000">
                <a:solidFill>
                  <a:srgbClr val="FF3300"/>
                </a:solidFill>
                <a:ea typeface="黑体" pitchFamily="2" charset="-122"/>
              </a:rPr>
              <a:t>特点：</a:t>
            </a:r>
            <a:r>
              <a:rPr lang="zh-CN" altLang="en-US" sz="3000">
                <a:latin typeface="Times New Roman" pitchFamily="18" charset="0"/>
              </a:rPr>
              <a:t>适于激光和红外光谱的传播。</a:t>
            </a:r>
          </a:p>
          <a:p>
            <a:pPr eaLnBrk="1" hangingPunct="1">
              <a:lnSpc>
                <a:spcPct val="80000"/>
              </a:lnSpc>
              <a:spcBef>
                <a:spcPct val="30000"/>
              </a:spcBef>
            </a:pPr>
            <a:r>
              <a:rPr lang="zh-CN" altLang="en-US" sz="3000">
                <a:solidFill>
                  <a:srgbClr val="FF3300"/>
                </a:solidFill>
                <a:ea typeface="黑体" pitchFamily="2" charset="-122"/>
              </a:rPr>
              <a:t>方法：</a:t>
            </a:r>
          </a:p>
          <a:p>
            <a:pPr lvl="1" eaLnBrk="1" hangingPunct="1">
              <a:lnSpc>
                <a:spcPct val="80000"/>
              </a:lnSpc>
              <a:spcBef>
                <a:spcPct val="30000"/>
              </a:spcBef>
            </a:pPr>
            <a:r>
              <a:rPr lang="zh-CN" altLang="en-US" sz="2400" noProof="1">
                <a:latin typeface="Times New Roman" pitchFamily="18" charset="0"/>
              </a:rPr>
              <a:t>对卫星的自爆系统的干扰</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对卫星机动发动机天线和电源的干扰</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夺取胶卷情报</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干扰光电系统</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制造假信号、欺骗卫星上的接收设备。</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干扰破坏靶场或基地的跟踪、遥控指令设备</a:t>
            </a:r>
            <a:endParaRPr lang="zh-CN" altLang="en-US">
              <a:latin typeface="Times New Roman" pitchFamily="18" charset="0"/>
            </a:endParaRPr>
          </a:p>
          <a:p>
            <a:pPr eaLnBrk="1" hangingPunct="1">
              <a:lnSpc>
                <a:spcPct val="80000"/>
              </a:lnSpc>
              <a:spcBef>
                <a:spcPct val="30000"/>
              </a:spcBef>
            </a:pPr>
            <a:r>
              <a:rPr lang="zh-CN" altLang="en-US" sz="3000">
                <a:solidFill>
                  <a:srgbClr val="FF3300"/>
                </a:solidFill>
                <a:ea typeface="黑体" pitchFamily="2" charset="-122"/>
              </a:rPr>
              <a:t>卫星的反干扰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t>电子对抗的手段</a:t>
            </a:r>
          </a:p>
        </p:txBody>
      </p:sp>
      <p:sp>
        <p:nvSpPr>
          <p:cNvPr id="10243" name="Rectangle 3"/>
          <p:cNvSpPr>
            <a:spLocks noGrp="1" noChangeArrowheads="1"/>
          </p:cNvSpPr>
          <p:nvPr>
            <p:ph type="body" idx="1"/>
          </p:nvPr>
        </p:nvSpPr>
        <p:spPr/>
        <p:txBody>
          <a:bodyPr/>
          <a:lstStyle/>
          <a:p>
            <a:pPr eaLnBrk="1" hangingPunct="1"/>
            <a:r>
              <a:rPr lang="zh-CN" altLang="en-US">
                <a:latin typeface="Times New Roman" pitchFamily="18" charset="0"/>
              </a:rPr>
              <a:t>电子侦察与反侦察</a:t>
            </a:r>
          </a:p>
          <a:p>
            <a:pPr lvl="1" eaLnBrk="1" hangingPunct="1"/>
            <a:r>
              <a:rPr lang="zh-CN" altLang="en-US">
                <a:latin typeface="Times New Roman" pitchFamily="18" charset="0"/>
              </a:rPr>
              <a:t>（隐身与反隐身）</a:t>
            </a:r>
          </a:p>
          <a:p>
            <a:pPr lvl="1" eaLnBrk="1" hangingPunct="1"/>
            <a:r>
              <a:rPr lang="zh-CN" altLang="en-US">
                <a:latin typeface="Times New Roman" pitchFamily="18" charset="0"/>
              </a:rPr>
              <a:t>（制导与反制导）</a:t>
            </a:r>
          </a:p>
          <a:p>
            <a:pPr eaLnBrk="1" hangingPunct="1"/>
            <a:r>
              <a:rPr lang="zh-CN" altLang="en-US">
                <a:latin typeface="Times New Roman" pitchFamily="18" charset="0"/>
              </a:rPr>
              <a:t>电子干扰与反干扰</a:t>
            </a:r>
          </a:p>
          <a:p>
            <a:pPr lvl="1" eaLnBrk="1" hangingPunct="1"/>
            <a:r>
              <a:rPr lang="zh-CN" altLang="en-US">
                <a:latin typeface="Times New Roman" pitchFamily="18" charset="0"/>
              </a:rPr>
              <a:t>（电子欺骗与反欺骗）</a:t>
            </a:r>
            <a:endParaRPr lang="zh-CN" altLang="en-US" sz="3300">
              <a:latin typeface="Times New Roman" pitchFamily="18" charset="0"/>
            </a:endParaRPr>
          </a:p>
          <a:p>
            <a:pPr eaLnBrk="1" hangingPunct="1"/>
            <a:r>
              <a:rPr lang="zh-CN" altLang="en-US">
                <a:latin typeface="Times New Roman" pitchFamily="18" charset="0"/>
              </a:rPr>
              <a:t>火力摧毁与反摧毁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无线电通信对抗</a:t>
            </a:r>
          </a:p>
        </p:txBody>
      </p:sp>
      <p:sp>
        <p:nvSpPr>
          <p:cNvPr id="11267" name="Rectangle 3"/>
          <p:cNvSpPr>
            <a:spLocks noGrp="1" noChangeArrowheads="1"/>
          </p:cNvSpPr>
          <p:nvPr>
            <p:ph type="body" idx="1"/>
          </p:nvPr>
        </p:nvSpPr>
        <p:spPr>
          <a:xfrm>
            <a:off x="250825" y="1484313"/>
            <a:ext cx="8415338" cy="4897437"/>
          </a:xfrm>
        </p:spPr>
        <p:txBody>
          <a:bodyPr/>
          <a:lstStyle/>
          <a:p>
            <a:pPr eaLnBrk="1" hangingPunct="1"/>
            <a:r>
              <a:rPr lang="zh-CN" altLang="en-US">
                <a:solidFill>
                  <a:srgbClr val="FF3300"/>
                </a:solidFill>
                <a:latin typeface="Times New Roman" pitchFamily="18" charset="0"/>
                <a:ea typeface="黑体" pitchFamily="2" charset="-122"/>
              </a:rPr>
              <a:t>含义：</a:t>
            </a:r>
            <a:r>
              <a:rPr lang="zh-CN" altLang="en-US">
                <a:latin typeface="Times New Roman" pitchFamily="18" charset="0"/>
              </a:rPr>
              <a:t>对敌方无线电通信进行电子侦察、干扰和己方无线电通信设备实施反侦察、反干扰进行的电磁斗争。</a:t>
            </a:r>
          </a:p>
          <a:p>
            <a:pPr eaLnBrk="1" hangingPunct="1"/>
            <a:r>
              <a:rPr lang="zh-CN" altLang="en-US">
                <a:solidFill>
                  <a:srgbClr val="FF3300"/>
                </a:solidFill>
                <a:latin typeface="Times New Roman" pitchFamily="18" charset="0"/>
                <a:ea typeface="黑体" pitchFamily="2" charset="-122"/>
              </a:rPr>
              <a:t>目的：</a:t>
            </a:r>
            <a:r>
              <a:rPr lang="zh-CN" altLang="en-US">
                <a:latin typeface="Times New Roman" pitchFamily="18" charset="0"/>
              </a:rPr>
              <a:t>阻碍或削弱</a:t>
            </a:r>
            <a:br>
              <a:rPr lang="zh-CN" altLang="en-US">
                <a:latin typeface="Times New Roman" pitchFamily="18" charset="0"/>
              </a:rPr>
            </a:br>
            <a:r>
              <a:rPr lang="zh-CN" altLang="en-US">
                <a:latin typeface="Times New Roman" pitchFamily="18" charset="0"/>
              </a:rPr>
              <a:t>敌方无线电通信，</a:t>
            </a:r>
            <a:br>
              <a:rPr lang="zh-CN" altLang="en-US">
                <a:latin typeface="Times New Roman" pitchFamily="18" charset="0"/>
              </a:rPr>
            </a:br>
            <a:r>
              <a:rPr lang="zh-CN" altLang="en-US">
                <a:latin typeface="Times New Roman" pitchFamily="18" charset="0"/>
              </a:rPr>
              <a:t>同时保护己方无线</a:t>
            </a:r>
            <a:br>
              <a:rPr lang="zh-CN" altLang="en-US">
                <a:latin typeface="Times New Roman" pitchFamily="18" charset="0"/>
              </a:rPr>
            </a:br>
            <a:r>
              <a:rPr lang="zh-CN" altLang="en-US">
                <a:latin typeface="Times New Roman" pitchFamily="18" charset="0"/>
              </a:rPr>
              <a:t>电通信设备的效能</a:t>
            </a:r>
            <a:br>
              <a:rPr lang="zh-CN" altLang="en-US">
                <a:latin typeface="Times New Roman" pitchFamily="18" charset="0"/>
              </a:rPr>
            </a:br>
            <a:r>
              <a:rPr lang="zh-CN" altLang="en-US">
                <a:latin typeface="Times New Roman" pitchFamily="18" charset="0"/>
              </a:rPr>
              <a:t>得到充分发挥。</a:t>
            </a:r>
          </a:p>
        </p:txBody>
      </p:sp>
      <p:pic>
        <p:nvPicPr>
          <p:cNvPr id="11268" name="Picture 5" descr="217045_0"/>
          <p:cNvPicPr>
            <a:picLocks noChangeAspect="1" noChangeArrowheads="1"/>
          </p:cNvPicPr>
          <p:nvPr/>
        </p:nvPicPr>
        <p:blipFill>
          <a:blip r:embed="rId2" cstate="print"/>
          <a:srcRect/>
          <a:stretch>
            <a:fillRect/>
          </a:stretch>
        </p:blipFill>
        <p:spPr bwMode="auto">
          <a:xfrm>
            <a:off x="4140200" y="3068638"/>
            <a:ext cx="4787900" cy="32083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t>无线电通信侦察</a:t>
            </a:r>
          </a:p>
        </p:txBody>
      </p:sp>
      <p:sp>
        <p:nvSpPr>
          <p:cNvPr id="14339" name="Rectangle 3"/>
          <p:cNvSpPr>
            <a:spLocks noGrp="1" noChangeArrowheads="1"/>
          </p:cNvSpPr>
          <p:nvPr>
            <p:ph type="body" idx="1"/>
          </p:nvPr>
        </p:nvSpPr>
        <p:spPr/>
        <p:txBody>
          <a:bodyPr>
            <a:normAutofit/>
          </a:bodyPr>
          <a:lstStyle/>
          <a:p>
            <a:pPr eaLnBrk="1" hangingPunct="1"/>
            <a:r>
              <a:rPr lang="zh-CN" altLang="en-US" dirty="0">
                <a:solidFill>
                  <a:srgbClr val="FF3300"/>
                </a:solidFill>
                <a:latin typeface="Times New Roman" pitchFamily="18" charset="0"/>
                <a:ea typeface="黑体" pitchFamily="2" charset="-122"/>
              </a:rPr>
              <a:t>内容：</a:t>
            </a:r>
            <a:r>
              <a:rPr lang="zh-CN" altLang="en-US" dirty="0">
                <a:latin typeface="Times New Roman" pitchFamily="18" charset="0"/>
              </a:rPr>
              <a:t>对敌方各种无线电通信设施所发射的无线电通信信号和指挥联络信号进行搜索、定位、检测、识别、记录和分析，从而获取敌方电子设备的技术参数、类别、用途、配置等。</a:t>
            </a:r>
            <a:endParaRPr lang="en-US" altLang="zh-CN" dirty="0">
              <a:latin typeface="Times New Roman" pitchFamily="18" charset="0"/>
            </a:endParaRPr>
          </a:p>
          <a:p>
            <a:pPr eaLnBrk="1" hangingPunct="1"/>
            <a:r>
              <a:rPr lang="zh-CN" altLang="en-US" dirty="0">
                <a:solidFill>
                  <a:srgbClr val="FF3300"/>
                </a:solidFill>
                <a:latin typeface="Times New Roman" pitchFamily="18" charset="0"/>
                <a:ea typeface="黑体" pitchFamily="2" charset="-122"/>
              </a:rPr>
              <a:t>基本任务：</a:t>
            </a:r>
            <a:r>
              <a:rPr lang="zh-CN" altLang="en-US" dirty="0">
                <a:latin typeface="Times New Roman" pitchFamily="18" charset="0"/>
              </a:rPr>
              <a:t>情报侦察、技术侦察</a:t>
            </a:r>
          </a:p>
          <a:p>
            <a:pPr eaLnBrk="1" hangingPunct="1"/>
            <a:r>
              <a:rPr lang="zh-CN" altLang="en-US" dirty="0">
                <a:solidFill>
                  <a:srgbClr val="FF3300"/>
                </a:solidFill>
                <a:latin typeface="Times New Roman" pitchFamily="18" charset="0"/>
                <a:ea typeface="黑体" pitchFamily="2" charset="-122"/>
              </a:rPr>
              <a:t>侦察设备：</a:t>
            </a:r>
            <a:r>
              <a:rPr lang="zh-CN" altLang="en-US" dirty="0">
                <a:latin typeface="Times New Roman" pitchFamily="18" charset="0"/>
              </a:rPr>
              <a:t>各种长波、短波、超短波和微波无线电接受机、测向机以及各类信号分析设备等；使用这些侦察设备组成地面侦察站、电子侦察飞机、电子侦察船、电子侦察卫星等。</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4200" dirty="0">
                <a:solidFill>
                  <a:schemeClr val="tx1"/>
                </a:solidFill>
                <a:latin typeface="Times New Roman" pitchFamily="18" charset="0"/>
              </a:rPr>
              <a:t>无线电通信侦察过程</a:t>
            </a:r>
          </a:p>
        </p:txBody>
      </p:sp>
      <p:sp>
        <p:nvSpPr>
          <p:cNvPr id="15363" name="Text Box 4"/>
          <p:cNvSpPr txBox="1">
            <a:spLocks noChangeArrowheads="1"/>
          </p:cNvSpPr>
          <p:nvPr/>
        </p:nvSpPr>
        <p:spPr bwMode="auto">
          <a:xfrm>
            <a:off x="1679575" y="1674813"/>
            <a:ext cx="803275" cy="466725"/>
          </a:xfrm>
          <a:prstGeom prst="rect">
            <a:avLst/>
          </a:prstGeom>
          <a:noFill/>
          <a:ln w="9525">
            <a:solidFill>
              <a:schemeClr val="tx1"/>
            </a:solidFill>
            <a:miter lim="800000"/>
            <a:headEnd/>
            <a:tailEnd/>
          </a:ln>
        </p:spPr>
        <p:txBody>
          <a:bodyPr wrap="none">
            <a:spAutoFit/>
          </a:bodyPr>
          <a:lstStyle/>
          <a:p>
            <a:r>
              <a:rPr kumimoji="1" lang="zh-CN" altLang="en-US" sz="2400">
                <a:latin typeface="微软雅黑" pitchFamily="34" charset="-122"/>
              </a:rPr>
              <a:t>开始</a:t>
            </a:r>
          </a:p>
        </p:txBody>
      </p:sp>
      <p:sp>
        <p:nvSpPr>
          <p:cNvPr id="15364" name="AutoShape 5"/>
          <p:cNvSpPr>
            <a:spLocks noChangeArrowheads="1"/>
          </p:cNvSpPr>
          <p:nvPr/>
        </p:nvSpPr>
        <p:spPr bwMode="auto">
          <a:xfrm>
            <a:off x="1450975" y="24161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收到</a:t>
            </a:r>
          </a:p>
        </p:txBody>
      </p:sp>
      <p:sp>
        <p:nvSpPr>
          <p:cNvPr id="15365" name="Rectangle 6"/>
          <p:cNvSpPr>
            <a:spLocks noChangeArrowheads="1"/>
          </p:cNvSpPr>
          <p:nvPr/>
        </p:nvSpPr>
        <p:spPr bwMode="auto">
          <a:xfrm>
            <a:off x="1603375" y="3940175"/>
            <a:ext cx="914400" cy="533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锁定</a:t>
            </a:r>
          </a:p>
        </p:txBody>
      </p:sp>
      <p:sp>
        <p:nvSpPr>
          <p:cNvPr id="15366" name="Rectangle 7"/>
          <p:cNvSpPr>
            <a:spLocks noChangeArrowheads="1"/>
          </p:cNvSpPr>
          <p:nvPr/>
        </p:nvSpPr>
        <p:spPr bwMode="auto">
          <a:xfrm>
            <a:off x="1527175" y="4778375"/>
            <a:ext cx="914400" cy="533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破译</a:t>
            </a:r>
          </a:p>
        </p:txBody>
      </p:sp>
      <p:sp>
        <p:nvSpPr>
          <p:cNvPr id="15367" name="AutoShape 8"/>
          <p:cNvSpPr>
            <a:spLocks noChangeArrowheads="1"/>
          </p:cNvSpPr>
          <p:nvPr/>
        </p:nvSpPr>
        <p:spPr bwMode="auto">
          <a:xfrm>
            <a:off x="3355975" y="45497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成功</a:t>
            </a:r>
          </a:p>
        </p:txBody>
      </p:sp>
      <p:sp>
        <p:nvSpPr>
          <p:cNvPr id="15368" name="Rectangle 9"/>
          <p:cNvSpPr>
            <a:spLocks noChangeArrowheads="1"/>
          </p:cNvSpPr>
          <p:nvPr/>
        </p:nvSpPr>
        <p:spPr bwMode="auto">
          <a:xfrm>
            <a:off x="3279775" y="3559175"/>
            <a:ext cx="1371600" cy="685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通知上级</a:t>
            </a:r>
          </a:p>
        </p:txBody>
      </p:sp>
      <p:sp>
        <p:nvSpPr>
          <p:cNvPr id="15369" name="Rectangle 10"/>
          <p:cNvSpPr>
            <a:spLocks noChangeArrowheads="1"/>
          </p:cNvSpPr>
          <p:nvPr/>
        </p:nvSpPr>
        <p:spPr bwMode="auto">
          <a:xfrm>
            <a:off x="4956175" y="4854575"/>
            <a:ext cx="1524000" cy="685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通知干扰机</a:t>
            </a:r>
          </a:p>
        </p:txBody>
      </p:sp>
      <p:sp>
        <p:nvSpPr>
          <p:cNvPr id="15370" name="AutoShape 11"/>
          <p:cNvSpPr>
            <a:spLocks noChangeArrowheads="1"/>
          </p:cNvSpPr>
          <p:nvPr/>
        </p:nvSpPr>
        <p:spPr bwMode="auto">
          <a:xfrm>
            <a:off x="7165975" y="45497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收完</a:t>
            </a:r>
          </a:p>
        </p:txBody>
      </p:sp>
      <p:sp>
        <p:nvSpPr>
          <p:cNvPr id="15371" name="Line 12"/>
          <p:cNvSpPr>
            <a:spLocks noChangeShapeType="1"/>
          </p:cNvSpPr>
          <p:nvPr/>
        </p:nvSpPr>
        <p:spPr bwMode="auto">
          <a:xfrm>
            <a:off x="2060575" y="2187575"/>
            <a:ext cx="0" cy="228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2" name="Line 13"/>
          <p:cNvSpPr>
            <a:spLocks noChangeShapeType="1"/>
          </p:cNvSpPr>
          <p:nvPr/>
        </p:nvSpPr>
        <p:spPr bwMode="auto">
          <a:xfrm>
            <a:off x="2060575" y="36353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3" name="Line 14"/>
          <p:cNvSpPr>
            <a:spLocks noChangeShapeType="1"/>
          </p:cNvSpPr>
          <p:nvPr/>
        </p:nvSpPr>
        <p:spPr bwMode="auto">
          <a:xfrm>
            <a:off x="2060575" y="44735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4" name="Line 15"/>
          <p:cNvSpPr>
            <a:spLocks noChangeShapeType="1"/>
          </p:cNvSpPr>
          <p:nvPr/>
        </p:nvSpPr>
        <p:spPr bwMode="auto">
          <a:xfrm>
            <a:off x="2441575" y="5159375"/>
            <a:ext cx="914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5" name="Line 16"/>
          <p:cNvSpPr>
            <a:spLocks noChangeShapeType="1"/>
          </p:cNvSpPr>
          <p:nvPr/>
        </p:nvSpPr>
        <p:spPr bwMode="auto">
          <a:xfrm>
            <a:off x="4575175" y="5159375"/>
            <a:ext cx="3810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6" name="Line 17"/>
          <p:cNvSpPr>
            <a:spLocks noChangeShapeType="1"/>
          </p:cNvSpPr>
          <p:nvPr/>
        </p:nvSpPr>
        <p:spPr bwMode="auto">
          <a:xfrm>
            <a:off x="6480175" y="5159375"/>
            <a:ext cx="685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7" name="Line 18"/>
          <p:cNvSpPr>
            <a:spLocks noChangeShapeType="1"/>
          </p:cNvSpPr>
          <p:nvPr/>
        </p:nvSpPr>
        <p:spPr bwMode="auto">
          <a:xfrm flipV="1">
            <a:off x="3965575" y="42449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8" name="Line 19"/>
          <p:cNvSpPr>
            <a:spLocks noChangeShapeType="1"/>
          </p:cNvSpPr>
          <p:nvPr/>
        </p:nvSpPr>
        <p:spPr bwMode="auto">
          <a:xfrm>
            <a:off x="7775575" y="5768975"/>
            <a:ext cx="0" cy="228600"/>
          </a:xfrm>
          <a:prstGeom prst="line">
            <a:avLst/>
          </a:prstGeom>
          <a:noFill/>
          <a:ln w="9525">
            <a:solidFill>
              <a:schemeClr val="tx1"/>
            </a:solidFill>
            <a:round/>
            <a:headEnd/>
            <a:tailEnd/>
          </a:ln>
        </p:spPr>
        <p:txBody>
          <a:bodyPr wrap="none" anchor="ctr"/>
          <a:lstStyle/>
          <a:p>
            <a:endParaRPr lang="zh-CN" altLang="en-US"/>
          </a:p>
        </p:txBody>
      </p:sp>
      <p:sp>
        <p:nvSpPr>
          <p:cNvPr id="15379" name="Line 20"/>
          <p:cNvSpPr>
            <a:spLocks noChangeShapeType="1"/>
          </p:cNvSpPr>
          <p:nvPr/>
        </p:nvSpPr>
        <p:spPr bwMode="auto">
          <a:xfrm flipH="1">
            <a:off x="1146175" y="5997575"/>
            <a:ext cx="6629400" cy="0"/>
          </a:xfrm>
          <a:prstGeom prst="line">
            <a:avLst/>
          </a:prstGeom>
          <a:noFill/>
          <a:ln w="9525">
            <a:solidFill>
              <a:schemeClr val="tx1"/>
            </a:solidFill>
            <a:round/>
            <a:headEnd/>
            <a:tailEnd/>
          </a:ln>
        </p:spPr>
        <p:txBody>
          <a:bodyPr wrap="none" anchor="ctr"/>
          <a:lstStyle/>
          <a:p>
            <a:endParaRPr lang="zh-CN" altLang="en-US"/>
          </a:p>
        </p:txBody>
      </p:sp>
      <p:sp>
        <p:nvSpPr>
          <p:cNvPr id="15380" name="Line 21"/>
          <p:cNvSpPr>
            <a:spLocks noChangeShapeType="1"/>
          </p:cNvSpPr>
          <p:nvPr/>
        </p:nvSpPr>
        <p:spPr bwMode="auto">
          <a:xfrm flipV="1">
            <a:off x="1146175" y="4244975"/>
            <a:ext cx="0" cy="1752600"/>
          </a:xfrm>
          <a:prstGeom prst="line">
            <a:avLst/>
          </a:prstGeom>
          <a:noFill/>
          <a:ln w="9525">
            <a:solidFill>
              <a:schemeClr val="tx1"/>
            </a:solidFill>
            <a:round/>
            <a:headEnd/>
            <a:tailEnd/>
          </a:ln>
        </p:spPr>
        <p:txBody>
          <a:bodyPr wrap="none" anchor="ctr"/>
          <a:lstStyle/>
          <a:p>
            <a:endParaRPr lang="zh-CN" altLang="en-US"/>
          </a:p>
        </p:txBody>
      </p:sp>
      <p:sp>
        <p:nvSpPr>
          <p:cNvPr id="15381" name="Line 22"/>
          <p:cNvSpPr>
            <a:spLocks noChangeShapeType="1"/>
          </p:cNvSpPr>
          <p:nvPr/>
        </p:nvSpPr>
        <p:spPr bwMode="auto">
          <a:xfrm>
            <a:off x="1146175" y="4244975"/>
            <a:ext cx="457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2" name="Line 23"/>
          <p:cNvSpPr>
            <a:spLocks noChangeShapeType="1"/>
          </p:cNvSpPr>
          <p:nvPr/>
        </p:nvSpPr>
        <p:spPr bwMode="auto">
          <a:xfrm flipV="1">
            <a:off x="7775575" y="1806575"/>
            <a:ext cx="0" cy="2743200"/>
          </a:xfrm>
          <a:prstGeom prst="line">
            <a:avLst/>
          </a:prstGeom>
          <a:noFill/>
          <a:ln w="9525">
            <a:solidFill>
              <a:schemeClr val="tx1"/>
            </a:solidFill>
            <a:round/>
            <a:headEnd/>
            <a:tailEnd/>
          </a:ln>
        </p:spPr>
        <p:txBody>
          <a:bodyPr wrap="none" anchor="ctr"/>
          <a:lstStyle/>
          <a:p>
            <a:endParaRPr lang="zh-CN" altLang="en-US"/>
          </a:p>
        </p:txBody>
      </p:sp>
      <p:sp>
        <p:nvSpPr>
          <p:cNvPr id="15383" name="Line 24"/>
          <p:cNvSpPr>
            <a:spLocks noChangeShapeType="1"/>
          </p:cNvSpPr>
          <p:nvPr/>
        </p:nvSpPr>
        <p:spPr bwMode="auto">
          <a:xfrm flipH="1">
            <a:off x="2517775" y="1806575"/>
            <a:ext cx="5257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4" name="Line 25"/>
          <p:cNvSpPr>
            <a:spLocks noChangeShapeType="1"/>
          </p:cNvSpPr>
          <p:nvPr/>
        </p:nvSpPr>
        <p:spPr bwMode="auto">
          <a:xfrm>
            <a:off x="4651375" y="3863975"/>
            <a:ext cx="2057400" cy="0"/>
          </a:xfrm>
          <a:prstGeom prst="line">
            <a:avLst/>
          </a:prstGeom>
          <a:noFill/>
          <a:ln w="9525">
            <a:solidFill>
              <a:schemeClr val="tx1"/>
            </a:solidFill>
            <a:round/>
            <a:headEnd/>
            <a:tailEnd/>
          </a:ln>
        </p:spPr>
        <p:txBody>
          <a:bodyPr wrap="none" anchor="ctr"/>
          <a:lstStyle/>
          <a:p>
            <a:endParaRPr lang="zh-CN" altLang="en-US"/>
          </a:p>
        </p:txBody>
      </p:sp>
      <p:sp>
        <p:nvSpPr>
          <p:cNvPr id="15385" name="Line 26"/>
          <p:cNvSpPr>
            <a:spLocks noChangeShapeType="1"/>
          </p:cNvSpPr>
          <p:nvPr/>
        </p:nvSpPr>
        <p:spPr bwMode="auto">
          <a:xfrm>
            <a:off x="6708775" y="3863975"/>
            <a:ext cx="0" cy="1295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6" name="Rectangle 27"/>
          <p:cNvSpPr>
            <a:spLocks noChangeArrowheads="1"/>
          </p:cNvSpPr>
          <p:nvPr/>
        </p:nvSpPr>
        <p:spPr bwMode="auto">
          <a:xfrm>
            <a:off x="3203575" y="2492375"/>
            <a:ext cx="2133600" cy="914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改变频率、方向</a:t>
            </a:r>
          </a:p>
          <a:p>
            <a:pPr algn="ctr"/>
            <a:r>
              <a:rPr kumimoji="1" lang="zh-CN" altLang="en-US" sz="2400">
                <a:latin typeface="微软雅黑" pitchFamily="34" charset="-122"/>
              </a:rPr>
              <a:t>解调方式</a:t>
            </a:r>
          </a:p>
        </p:txBody>
      </p:sp>
      <p:sp>
        <p:nvSpPr>
          <p:cNvPr id="15387" name="Line 28"/>
          <p:cNvSpPr>
            <a:spLocks noChangeShapeType="1"/>
          </p:cNvSpPr>
          <p:nvPr/>
        </p:nvSpPr>
        <p:spPr bwMode="auto">
          <a:xfrm>
            <a:off x="2670175" y="3101975"/>
            <a:ext cx="457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8" name="Line 29"/>
          <p:cNvSpPr>
            <a:spLocks noChangeShapeType="1"/>
          </p:cNvSpPr>
          <p:nvPr/>
        </p:nvSpPr>
        <p:spPr bwMode="auto">
          <a:xfrm flipV="1">
            <a:off x="4117975" y="1806575"/>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9" name="Text Box 30"/>
          <p:cNvSpPr txBox="1">
            <a:spLocks noChangeArrowheads="1"/>
          </p:cNvSpPr>
          <p:nvPr/>
        </p:nvSpPr>
        <p:spPr bwMode="auto">
          <a:xfrm>
            <a:off x="1587500" y="33718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
        <p:nvSpPr>
          <p:cNvPr id="15390" name="Text Box 31"/>
          <p:cNvSpPr txBox="1">
            <a:spLocks noChangeArrowheads="1"/>
          </p:cNvSpPr>
          <p:nvPr/>
        </p:nvSpPr>
        <p:spPr bwMode="auto">
          <a:xfrm>
            <a:off x="2593975" y="3101975"/>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1" name="Text Box 32"/>
          <p:cNvSpPr txBox="1">
            <a:spLocks noChangeArrowheads="1"/>
          </p:cNvSpPr>
          <p:nvPr/>
        </p:nvSpPr>
        <p:spPr bwMode="auto">
          <a:xfrm>
            <a:off x="4406900" y="4591050"/>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2" name="Text Box 33"/>
          <p:cNvSpPr txBox="1">
            <a:spLocks noChangeArrowheads="1"/>
          </p:cNvSpPr>
          <p:nvPr/>
        </p:nvSpPr>
        <p:spPr bwMode="auto">
          <a:xfrm>
            <a:off x="3416300" y="42100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
        <p:nvSpPr>
          <p:cNvPr id="15393" name="Text Box 34"/>
          <p:cNvSpPr txBox="1">
            <a:spLocks noChangeArrowheads="1"/>
          </p:cNvSpPr>
          <p:nvPr/>
        </p:nvSpPr>
        <p:spPr bwMode="auto">
          <a:xfrm>
            <a:off x="7988300" y="5581650"/>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4" name="Text Box 35"/>
          <p:cNvSpPr txBox="1">
            <a:spLocks noChangeArrowheads="1"/>
          </p:cNvSpPr>
          <p:nvPr/>
        </p:nvSpPr>
        <p:spPr bwMode="auto">
          <a:xfrm>
            <a:off x="7988300" y="41338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无线电通信干扰</a:t>
            </a:r>
          </a:p>
        </p:txBody>
      </p:sp>
      <p:sp>
        <p:nvSpPr>
          <p:cNvPr id="19459" name="Rectangle 3"/>
          <p:cNvSpPr>
            <a:spLocks noGrp="1" noChangeArrowheads="1"/>
          </p:cNvSpPr>
          <p:nvPr>
            <p:ph type="body" idx="1"/>
          </p:nvPr>
        </p:nvSpPr>
        <p:spPr/>
        <p:txBody>
          <a:bodyPr/>
          <a:lstStyle/>
          <a:p>
            <a:pPr eaLnBrk="1" hangingPunct="1"/>
            <a:r>
              <a:rPr lang="zh-CN" altLang="en-US" sz="3400" dirty="0">
                <a:solidFill>
                  <a:srgbClr val="FF3300"/>
                </a:solidFill>
                <a:ea typeface="黑体" pitchFamily="2" charset="-122"/>
              </a:rPr>
              <a:t>概念：</a:t>
            </a:r>
            <a:r>
              <a:rPr lang="zh-CN" altLang="en-US" sz="3000" dirty="0">
                <a:latin typeface="Times New Roman" pitchFamily="18" charset="0"/>
              </a:rPr>
              <a:t>发射干扰信号，使敌方的无线电通信设备不能正常工作。是无线电通信对抗的核心。</a:t>
            </a:r>
            <a:endParaRPr lang="zh-CN" altLang="en-US" sz="3400" dirty="0">
              <a:latin typeface="Times New Roman" pitchFamily="18" charset="0"/>
            </a:endParaRPr>
          </a:p>
          <a:p>
            <a:pPr eaLnBrk="1" hangingPunct="1"/>
            <a:r>
              <a:rPr lang="zh-CN" altLang="en-US" sz="3400" dirty="0">
                <a:solidFill>
                  <a:srgbClr val="FF3300"/>
                </a:solidFill>
                <a:ea typeface="黑体" pitchFamily="2" charset="-122"/>
              </a:rPr>
              <a:t>种类：</a:t>
            </a:r>
            <a:endParaRPr lang="zh-CN" altLang="en-US" sz="3600" dirty="0">
              <a:latin typeface="Times New Roman" pitchFamily="18" charset="0"/>
            </a:endParaRPr>
          </a:p>
          <a:p>
            <a:pPr lvl="2" eaLnBrk="1" hangingPunct="1"/>
            <a:r>
              <a:rPr lang="zh-CN" altLang="en-US" sz="2800" dirty="0">
                <a:latin typeface="Times New Roman" pitchFamily="18" charset="0"/>
              </a:rPr>
              <a:t>压制性干扰</a:t>
            </a:r>
          </a:p>
          <a:p>
            <a:pPr lvl="3" eaLnBrk="1" hangingPunct="1"/>
            <a:r>
              <a:rPr lang="zh-CN" altLang="en-US" sz="2400" noProof="1">
                <a:latin typeface="Times New Roman" pitchFamily="18" charset="0"/>
              </a:rPr>
              <a:t>瞄准式干扰</a:t>
            </a:r>
            <a:r>
              <a:rPr lang="zh-CN" altLang="zh-CN" sz="2400" noProof="1">
                <a:latin typeface="Times New Roman" pitchFamily="18" charset="0"/>
              </a:rPr>
              <a:t>：</a:t>
            </a:r>
            <a:r>
              <a:rPr lang="zh-CN" altLang="en-US" sz="2400" noProof="1">
                <a:latin typeface="Times New Roman" pitchFamily="18" charset="0"/>
              </a:rPr>
              <a:t>针对敌方某个通信网（专向）的工作频率施放干扰。</a:t>
            </a:r>
          </a:p>
          <a:p>
            <a:pPr lvl="3" eaLnBrk="1" hangingPunct="1"/>
            <a:r>
              <a:rPr lang="zh-CN" altLang="en-US" sz="2400" noProof="1">
                <a:latin typeface="Times New Roman" pitchFamily="18" charset="0"/>
              </a:rPr>
              <a:t>阻塞式干扰：能同时干扰一个频段范围内的不同工作频率的多部电台。</a:t>
            </a:r>
          </a:p>
          <a:p>
            <a:pPr lvl="3" eaLnBrk="1" hangingPunct="1"/>
            <a:r>
              <a:rPr lang="zh-CN" altLang="en-US" sz="2400" noProof="1">
                <a:latin typeface="Times New Roman" pitchFamily="18" charset="0"/>
              </a:rPr>
              <a:t>半瞄准式干扰（</a:t>
            </a:r>
            <a:r>
              <a:rPr lang="zh-CN" altLang="en-US" sz="2400" noProof="1">
                <a:solidFill>
                  <a:schemeClr val="accent2"/>
                </a:solidFill>
                <a:latin typeface="Times New Roman" pitchFamily="18" charset="0"/>
              </a:rPr>
              <a:t>扫频式干扰</a:t>
            </a:r>
            <a:r>
              <a:rPr lang="zh-CN" altLang="en-US" sz="2400" noProof="1">
                <a:latin typeface="Times New Roman" pitchFamily="18" charset="0"/>
              </a:rPr>
              <a:t>）：介于两者之间。</a:t>
            </a:r>
            <a:endParaRPr lang="zh-CN" altLang="en-US" sz="2400" dirty="0">
              <a:latin typeface="Times New Roman" pitchFamily="18" charset="0"/>
            </a:endParaRPr>
          </a:p>
          <a:p>
            <a:pPr lvl="2" eaLnBrk="1" hangingPunct="1"/>
            <a:r>
              <a:rPr lang="zh-CN" altLang="en-US" sz="2800" dirty="0">
                <a:latin typeface="Times New Roman" pitchFamily="18" charset="0"/>
              </a:rPr>
              <a:t>欺骗性干扰</a:t>
            </a:r>
            <a:r>
              <a:rPr lang="zh-CN" altLang="en-US" dirty="0">
                <a:latin typeface="Times New Roman" pitchFamily="18" charset="0"/>
              </a:rPr>
              <a:t>（无线电冒充）</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t>无线电通信压制性干扰</a:t>
            </a:r>
          </a:p>
        </p:txBody>
      </p:sp>
      <p:sp>
        <p:nvSpPr>
          <p:cNvPr id="21507" name="Rectangle 3"/>
          <p:cNvSpPr>
            <a:spLocks noGrp="1" noChangeArrowheads="1"/>
          </p:cNvSpPr>
          <p:nvPr>
            <p:ph type="body" idx="1"/>
          </p:nvPr>
        </p:nvSpPr>
        <p:spPr/>
        <p:txBody>
          <a:bodyPr/>
          <a:lstStyle/>
          <a:p>
            <a:pPr eaLnBrk="1" hangingPunct="1"/>
            <a:r>
              <a:rPr lang="zh-CN" altLang="en-US" dirty="0"/>
              <a:t>瞄准式干扰</a:t>
            </a:r>
          </a:p>
          <a:p>
            <a:pPr lvl="1" eaLnBrk="1" hangingPunct="1"/>
            <a:r>
              <a:rPr lang="zh-CN" altLang="en-US" dirty="0"/>
              <a:t>通常用于干扰敌短波通信</a:t>
            </a:r>
          </a:p>
          <a:p>
            <a:pPr lvl="1" eaLnBrk="1" hangingPunct="1"/>
            <a:r>
              <a:rPr lang="zh-CN" altLang="en-US" dirty="0"/>
              <a:t>种类：断续、连续、自动、试探性</a:t>
            </a:r>
          </a:p>
          <a:p>
            <a:pPr eaLnBrk="1" hangingPunct="1"/>
            <a:r>
              <a:rPr lang="zh-CN" altLang="en-US" dirty="0"/>
              <a:t>阻塞式干扰</a:t>
            </a:r>
          </a:p>
          <a:p>
            <a:pPr lvl="1" eaLnBrk="1" hangingPunct="1"/>
            <a:r>
              <a:rPr lang="zh-CN" altLang="en-US" dirty="0"/>
              <a:t>通常用于干扰敌超短波通信</a:t>
            </a:r>
          </a:p>
          <a:p>
            <a:pPr eaLnBrk="1" hangingPunct="1"/>
            <a:r>
              <a:rPr lang="zh-CN" altLang="en-US" dirty="0"/>
              <a:t>半瞄准式干扰（扫频式</a:t>
            </a:r>
            <a:r>
              <a:rPr lang="en-US" altLang="zh-CN" dirty="0"/>
              <a:t>/</a:t>
            </a:r>
            <a:r>
              <a:rPr lang="zh-CN" altLang="en-US" dirty="0"/>
              <a:t>扫描式干扰）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无线电通信反侦察</a:t>
            </a:r>
          </a:p>
        </p:txBody>
      </p:sp>
      <p:sp>
        <p:nvSpPr>
          <p:cNvPr id="23555" name="Rectangle 3"/>
          <p:cNvSpPr>
            <a:spLocks noGrp="1" noChangeArrowheads="1"/>
          </p:cNvSpPr>
          <p:nvPr>
            <p:ph type="body" idx="1"/>
          </p:nvPr>
        </p:nvSpPr>
        <p:spPr/>
        <p:txBody>
          <a:bodyPr>
            <a:normAutofit fontScale="92500" lnSpcReduction="10000"/>
          </a:bodyPr>
          <a:lstStyle/>
          <a:p>
            <a:pPr eaLnBrk="1" hangingPunct="1"/>
            <a:r>
              <a:rPr lang="zh-CN" altLang="en-US" noProof="1">
                <a:latin typeface="Times New Roman" pitchFamily="18" charset="0"/>
              </a:rPr>
              <a:t>控制无线电波发射的时机</a:t>
            </a:r>
            <a:endParaRPr lang="zh-CN" altLang="en-US" dirty="0">
              <a:latin typeface="Times New Roman" pitchFamily="18" charset="0"/>
            </a:endParaRPr>
          </a:p>
          <a:p>
            <a:pPr eaLnBrk="1" hangingPunct="1"/>
            <a:r>
              <a:rPr lang="zh-CN" altLang="en-US" noProof="1">
                <a:latin typeface="Times New Roman" pitchFamily="18" charset="0"/>
              </a:rPr>
              <a:t>控制无线电波的发射方向、范围</a:t>
            </a:r>
            <a:endParaRPr lang="en-US" altLang="zh-CN" noProof="1">
              <a:latin typeface="Times New Roman" pitchFamily="18" charset="0"/>
            </a:endParaRPr>
          </a:p>
          <a:p>
            <a:pPr lvl="1" eaLnBrk="1" hangingPunct="1"/>
            <a:r>
              <a:rPr lang="zh-CN" altLang="en-US" noProof="1">
                <a:latin typeface="Times New Roman" pitchFamily="18" charset="0"/>
              </a:rPr>
              <a:t>发射功率越小，敌方越难侦察到</a:t>
            </a:r>
            <a:endParaRPr lang="zh-CN" altLang="en-US" dirty="0">
              <a:latin typeface="Times New Roman" pitchFamily="18" charset="0"/>
            </a:endParaRPr>
          </a:p>
          <a:p>
            <a:pPr eaLnBrk="1" hangingPunct="1"/>
            <a:r>
              <a:rPr lang="zh-CN" altLang="en-US" noProof="1">
                <a:latin typeface="Times New Roman" pitchFamily="18" charset="0"/>
              </a:rPr>
              <a:t>采用快速电报通信</a:t>
            </a:r>
            <a:endParaRPr lang="en-US" altLang="zh-CN" noProof="1">
              <a:latin typeface="Times New Roman" pitchFamily="18" charset="0"/>
            </a:endParaRPr>
          </a:p>
          <a:p>
            <a:pPr lvl="1" eaLnBrk="1" hangingPunct="1"/>
            <a:r>
              <a:rPr lang="zh-CN" altLang="en-US" noProof="1">
                <a:latin typeface="Times New Roman" pitchFamily="18" charset="0"/>
              </a:rPr>
              <a:t>缩短电波暴露在空中的时间</a:t>
            </a:r>
            <a:endParaRPr lang="zh-CN" altLang="en-US" dirty="0">
              <a:latin typeface="Times New Roman" pitchFamily="18" charset="0"/>
            </a:endParaRPr>
          </a:p>
          <a:p>
            <a:pPr eaLnBrk="1" hangingPunct="1"/>
            <a:r>
              <a:rPr lang="zh-CN" altLang="en-US" noProof="1">
                <a:latin typeface="Times New Roman" pitchFamily="18" charset="0"/>
              </a:rPr>
              <a:t>采用保密通信</a:t>
            </a:r>
            <a:endParaRPr lang="en-US" altLang="zh-CN" noProof="1">
              <a:latin typeface="Times New Roman" pitchFamily="18" charset="0"/>
            </a:endParaRPr>
          </a:p>
          <a:p>
            <a:pPr lvl="1" eaLnBrk="1" hangingPunct="1"/>
            <a:r>
              <a:rPr lang="zh-CN" altLang="en-US" dirty="0">
                <a:latin typeface="Times New Roman" pitchFamily="18" charset="0"/>
              </a:rPr>
              <a:t>防情报侦察</a:t>
            </a:r>
          </a:p>
          <a:p>
            <a:pPr eaLnBrk="1" hangingPunct="1"/>
            <a:r>
              <a:rPr lang="zh-CN" altLang="en-US" noProof="1">
                <a:latin typeface="Times New Roman" pitchFamily="18" charset="0"/>
              </a:rPr>
              <a:t>采用不易被侦收的通信体制</a:t>
            </a:r>
            <a:endParaRPr lang="en-US" altLang="zh-CN" noProof="1">
              <a:latin typeface="Times New Roman" pitchFamily="18" charset="0"/>
            </a:endParaRPr>
          </a:p>
          <a:p>
            <a:pPr lvl="1" eaLnBrk="1" hangingPunct="1"/>
            <a:r>
              <a:rPr lang="zh-CN" altLang="en-US" noProof="1">
                <a:latin typeface="Times New Roman" pitchFamily="18" charset="0"/>
              </a:rPr>
              <a:t>激光通信、微波</a:t>
            </a:r>
            <a:r>
              <a:rPr lang="zh-CN" altLang="zh-CN" dirty="0">
                <a:latin typeface="Times New Roman" pitchFamily="18" charset="0"/>
              </a:rPr>
              <a:t>接力</a:t>
            </a:r>
            <a:r>
              <a:rPr lang="zh-CN" dirty="0">
                <a:latin typeface="Times New Roman" pitchFamily="18" charset="0"/>
              </a:rPr>
              <a:t>通信等</a:t>
            </a:r>
            <a:endParaRPr lang="en-US" altLang="zh-CN" dirty="0">
              <a:latin typeface="Times New Roman" pitchFamily="18" charset="0"/>
            </a:endParaRPr>
          </a:p>
          <a:p>
            <a:pPr eaLnBrk="1" hangingPunct="1"/>
            <a:r>
              <a:rPr lang="zh-CN" altLang="en-US" dirty="0">
                <a:latin typeface="Times New Roman" pitchFamily="18" charset="0"/>
              </a:rPr>
              <a:t>设置假电台</a:t>
            </a:r>
          </a:p>
        </p:txBody>
      </p:sp>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我的课件</Template>
  <TotalTime>0</TotalTime>
  <Words>1329</Words>
  <Application>Microsoft Office PowerPoint</Application>
  <PresentationFormat>全屏显示(4:3)</PresentationFormat>
  <Paragraphs>181</Paragraphs>
  <Slides>22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0" baseType="lpstr">
      <vt:lpstr>宋体</vt:lpstr>
      <vt:lpstr>微软雅黑</vt:lpstr>
      <vt:lpstr>Arial</vt:lpstr>
      <vt:lpstr>Calibri</vt:lpstr>
      <vt:lpstr>Times New Roman</vt:lpstr>
      <vt:lpstr>Wingdings</vt:lpstr>
      <vt:lpstr>default</vt:lpstr>
      <vt:lpstr>文档</vt:lpstr>
      <vt:lpstr>电子对抗技术</vt:lpstr>
      <vt:lpstr>电子对抗的范围（按频谱）</vt:lpstr>
      <vt:lpstr>电子对抗的手段</vt:lpstr>
      <vt:lpstr>无线电通信对抗</vt:lpstr>
      <vt:lpstr>无线电通信侦察</vt:lpstr>
      <vt:lpstr>无线电通信侦察过程</vt:lpstr>
      <vt:lpstr>无线电通信干扰</vt:lpstr>
      <vt:lpstr>无线电通信压制性干扰</vt:lpstr>
      <vt:lpstr>无线电通信反侦察</vt:lpstr>
      <vt:lpstr>无线电通信反干扰</vt:lpstr>
      <vt:lpstr>判断题</vt:lpstr>
      <vt:lpstr>不定选题</vt:lpstr>
      <vt:lpstr>雷达对抗</vt:lpstr>
      <vt:lpstr>雷达对抗的特点与要求</vt:lpstr>
      <vt:lpstr>雷达侦察</vt:lpstr>
      <vt:lpstr>雷达干扰</vt:lpstr>
      <vt:lpstr>雷达干扰种类</vt:lpstr>
      <vt:lpstr>雷达反侦察</vt:lpstr>
      <vt:lpstr>雷达反干扰</vt:lpstr>
      <vt:lpstr>判断题</vt:lpstr>
      <vt:lpstr>不定选题</vt:lpstr>
      <vt:lpstr>外层空间的电子对抗</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电子对抗技术</dc:title>
  <dc:creator/>
  <cp:lastModifiedBy/>
  <cp:revision>6</cp:revision>
  <dcterms:created xsi:type="dcterms:W3CDTF">1900-12-31T16:00:00Z</dcterms:created>
  <dcterms:modified xsi:type="dcterms:W3CDTF">2021-01-06T13:33:01Z</dcterms:modified>
</cp:coreProperties>
</file>