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5"/>
  </p:notesMasterIdLst>
  <p:handoutMasterIdLst>
    <p:handoutMasterId r:id="rId16"/>
  </p:handoutMasterIdLst>
  <p:sldIdLst>
    <p:sldId id="267" r:id="rId3"/>
    <p:sldId id="268" r:id="rId4"/>
    <p:sldId id="270" r:id="rId5"/>
    <p:sldId id="271" r:id="rId6"/>
    <p:sldId id="272" r:id="rId7"/>
    <p:sldId id="278" r:id="rId8"/>
    <p:sldId id="279" r:id="rId9"/>
    <p:sldId id="277" r:id="rId10"/>
    <p:sldId id="280" r:id="rId11"/>
    <p:sldId id="281" r:id="rId12"/>
    <p:sldId id="282" r:id="rId13"/>
    <p:sldId id="28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15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556" autoAdjust="0"/>
  </p:normalViewPr>
  <p:slideViewPr>
    <p:cSldViewPr>
      <p:cViewPr varScale="1">
        <p:scale>
          <a:sx n="101" d="100"/>
          <a:sy n="101" d="100"/>
        </p:scale>
        <p:origin x="876" y="96"/>
      </p:cViewPr>
      <p:guideLst>
        <p:guide orient="horz" pos="2160"/>
        <p:guide orient="horz" pos="1015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-21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0E6E22E-288A-414B-A8DE-E4DBD03D5FC0}" type="datetimeFigureOut">
              <a:rPr lang="en-US" altLang="zh-TW"/>
              <a:t>11/1/2016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1114579-D02A-4B51-B5DF-8EC449F77AC7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9A9AE7E-E0F9-4C51-AD9A-F4C3A6E23BBF}" type="datetimeFigureOut">
              <a:t>2016/11/1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6074690-7256-4BB9-AC0F-97AEAE8CDEC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分佈式消息發布訂閱系統</a:t>
            </a:r>
            <a:endParaRPr lang="en-US" altLang="zh-TW" dirty="0" smtClean="0"/>
          </a:p>
          <a:p>
            <a:endParaRPr lang="en-US" altLang="zh-TW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Real-time </a:t>
            </a:r>
          </a:p>
          <a:p>
            <a:endParaRPr lang="en-US" altLang="zh-TW" dirty="0" smtClean="0">
              <a:latin typeface="Microsoft JhengHei" pitchFamily="34" charset="-120"/>
              <a:ea typeface="Microsoft JhengHei" pitchFamily="34" charset="-120"/>
            </a:endParaRPr>
          </a:p>
          <a:p>
            <a:endParaRPr lang="en-US" altLang="zh-TW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dirty="0" smtClean="0">
                <a:latin typeface="Microsoft JhengHei" pitchFamily="34" charset="-120"/>
                <a:ea typeface="Microsoft JhengHei" pitchFamily="34" charset="-120"/>
              </a:rPr>
              <a:t>它允許您以容錯方式存儲 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stream</a:t>
            </a:r>
          </a:p>
          <a:p>
            <a:endParaRPr lang="en-US" altLang="zh-CN" dirty="0" smtClean="0">
              <a:latin typeface="Microsoft JhengHei" pitchFamily="34" charset="-120"/>
              <a:ea typeface="Microsoft JhengHei" pitchFamily="34" charset="-120"/>
            </a:endParaRPr>
          </a:p>
          <a:p>
            <a:endParaRPr lang="zh-CN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=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"192.168.2."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rnd.nextInt</a:t>
            </a:r>
            <a:r>
              <a:rPr lang="en-US" altLang="zh-TW" dirty="0" smtClean="0"/>
              <a:t>(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TW" dirty="0" smtClean="0"/>
              <a:t>)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dirty="0" smtClean="0"/>
              <a:t>String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 = runtime +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nEvents</a:t>
            </a:r>
            <a:r>
              <a:rPr lang="en-US" altLang="zh-TW" dirty="0" smtClean="0"/>
              <a:t> +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",www.example.com,"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ip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KeyedMessage</a:t>
            </a:r>
            <a:r>
              <a:rPr lang="en-US" altLang="zh-TW" dirty="0" smtClean="0"/>
              <a:t>&lt;String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dirty="0" smtClean="0"/>
              <a:t>String&gt; data =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TW" dirty="0" err="1" smtClean="0"/>
              <a:t>KeyedMessage</a:t>
            </a:r>
            <a:r>
              <a:rPr lang="en-US" altLang="zh-TW" dirty="0" smtClean="0"/>
              <a:t>&lt;String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dirty="0" smtClean="0"/>
              <a:t>String&gt;(topic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dirty="0" err="1" smtClean="0"/>
              <a:t>ip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1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2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Broker</a:t>
            </a:r>
            <a:r>
              <a:rPr lang="zh-TW" altLang="zh-TW" sz="1600" b="1" dirty="0" smtClean="0"/>
              <a:t/>
            </a:r>
            <a:br>
              <a:rPr lang="zh-TW" altLang="zh-TW" sz="1600" b="1" dirty="0" smtClean="0"/>
            </a:br>
            <a:r>
              <a:rPr lang="zh-TW" altLang="zh-TW" sz="1600" dirty="0" smtClean="0"/>
              <a:t>Kafka集群包含一個或多個服務器，這種服務器被稱為broker</a:t>
            </a:r>
          </a:p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Topic</a:t>
            </a:r>
            <a:r>
              <a:rPr lang="zh-TW" altLang="zh-TW" sz="1600" b="1" dirty="0" smtClean="0"/>
              <a:t/>
            </a:r>
            <a:br>
              <a:rPr lang="zh-TW" altLang="zh-TW" sz="1600" b="1" dirty="0" smtClean="0"/>
            </a:br>
            <a:r>
              <a:rPr lang="zh-TW" altLang="zh-TW" sz="1600" dirty="0" smtClean="0"/>
              <a:t>每條發佈到Kafka集群的消息都有</a:t>
            </a:r>
            <a:r>
              <a:rPr lang="zh-TW" altLang="en-US" sz="1600" dirty="0" smtClean="0"/>
              <a:t>屬於</a:t>
            </a:r>
            <a:r>
              <a:rPr lang="zh-TW" altLang="zh-TW" sz="1600" dirty="0" smtClean="0"/>
              <a:t>一個類別，這個類別被稱為topic。</a:t>
            </a:r>
            <a:endParaRPr lang="en-US" altLang="zh-TW" sz="1600" dirty="0" smtClean="0"/>
          </a:p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Producer</a:t>
            </a:r>
            <a:r>
              <a:rPr lang="zh-TW" altLang="zh-TW" sz="1600" b="1" dirty="0" smtClean="0"/>
              <a:t/>
            </a:r>
            <a:br>
              <a:rPr lang="zh-TW" altLang="zh-TW" sz="1600" b="1" dirty="0" smtClean="0"/>
            </a:br>
            <a:r>
              <a:rPr lang="zh-TW" altLang="zh-TW" sz="1600" dirty="0" smtClean="0"/>
              <a:t>負責發布消息到Kafka broker</a:t>
            </a:r>
          </a:p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Consumer</a:t>
            </a:r>
            <a:r>
              <a:rPr lang="zh-TW" altLang="zh-TW" sz="1600" b="1" dirty="0" smtClean="0"/>
              <a:t/>
            </a:r>
            <a:br>
              <a:rPr lang="zh-TW" altLang="zh-TW" sz="1600" b="1" dirty="0" smtClean="0"/>
            </a:br>
            <a:r>
              <a:rPr lang="zh-TW" altLang="zh-TW" sz="1600" dirty="0" smtClean="0"/>
              <a:t>訂閱消息並處理發佈的消息的種子的對象稱之為話題消費者</a:t>
            </a:r>
            <a:endParaRPr lang="en-US" altLang="zh-TW" sz="1600" dirty="0" smtClean="0"/>
          </a:p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Zookeeper</a:t>
            </a:r>
            <a:r>
              <a:rPr lang="zh-TW" altLang="zh-TW" sz="1600" dirty="0" smtClean="0"/>
              <a:t> </a:t>
            </a:r>
            <a:endParaRPr lang="en-US" altLang="zh-TW" sz="1600" dirty="0" smtClean="0"/>
          </a:p>
          <a:p>
            <a:pPr marL="301752" lvl="1" indent="0" fontAlgn="ctr">
              <a:buNone/>
            </a:pPr>
            <a:r>
              <a:rPr lang="zh-TW" altLang="zh-TW" sz="1700" dirty="0" smtClean="0"/>
              <a:t>Kafka通過Zookeeper管理集群配置，選舉leader，以及在consumer group發生變化時進行rebalance。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9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</a:t>
            </a:r>
            <a:r>
              <a:rPr lang="zh-TW" altLang="zh-TW" dirty="0" smtClean="0"/>
              <a:t>opic</a:t>
            </a:r>
            <a:r>
              <a:rPr lang="zh-TW" altLang="en-US" dirty="0" smtClean="0"/>
              <a:t>可以</a:t>
            </a:r>
            <a:r>
              <a:rPr lang="zh-TW" altLang="zh-TW" dirty="0" smtClean="0"/>
              <a:t>分成一個或多個partiti</a:t>
            </a:r>
            <a:r>
              <a:rPr lang="zh-TW" altLang="zh-TW" smtClean="0"/>
              <a:t>on每</a:t>
            </a:r>
            <a:r>
              <a:rPr lang="zh-TW" altLang="zh-TW" dirty="0" smtClean="0"/>
              <a:t>個partition對應一個文件夾，該文件夾下存儲這個partition的所有消息和索引文件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每</a:t>
            </a:r>
            <a:r>
              <a:rPr lang="zh-TW" altLang="zh-TW" dirty="0" smtClean="0"/>
              <a:t>一個Partition都是一個順序的、不可變的消息隊列，並且可以持續的添加。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任何發佈到此partition的消息都會被直接追加到log文件的尾部，每條消息在文件中的位置稱為offset（偏移量），offset為一個long型數字，它是唯一標記一條消息。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對於consumer而言,它需要保存消費消息的offset,對於offset的保存和使​​用,有consumer來控制;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正常情況當消費者消費消息的時候，偏移量也線性的增加。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但是實際偏移量由消費者控制，消費者可以將偏移量重置為更老的一個偏移量，重新讀取消息。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2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（可為每個consumer指定group name，若不指定group name則屬於默認的group）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在kafka中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一個partition中的消息只會被group中的一個consumer消費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每個group中consumer消息消費互相獨立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+mj-lt"/>
              <a:buNone/>
            </a:pP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如果所有的consumer都具有相同的group, 消息將會在consumers之間負載均衡.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+mj-lt"/>
              <a:buNone/>
            </a:pP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如果所有的consumer都具有不同的group, 消息將會廣播給所有的消費者.</a:t>
            </a:r>
          </a:p>
          <a:p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Kafka的保證(Guarantees)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生產者發送到一個特定的Topic的分區上的消息將會按照它們發送的順序依次加入</a:t>
            </a:r>
          </a:p>
          <a:p>
            <a:pPr rtl="0" fontAlgn="ctr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消費者收到的消息也是此順序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90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一個partition中的消息只會被group中的一個consumer消費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每個group中可以有多個consumer.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因為Topic分區中消息只能由消費者組中的唯一一個消費者處理，所以消息肯定是按照先後順序進行處理的。但是它也僅僅是保證Topic的一個分區順序處理，不能保證跨分區的消息先後處理順序。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所以，如果你想要順序的處理Topic的所有消息，那就只提供一個分區。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9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生產者往某個Topic上發布消息。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生產者也負責選擇發佈到這此Topic上的哪一個分區。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最簡單的方式從分區列表中輪流選擇。也可以根據某種算法依照權重選擇分區。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94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第一行給出了分區的匯總信息。每個分區行給出分區信息。</a:t>
            </a:r>
          </a:p>
          <a:p>
            <a:r>
              <a:rPr lang="en-US" altLang="zh-TW" dirty="0" smtClean="0"/>
              <a:t>"leader"</a:t>
            </a:r>
            <a:r>
              <a:rPr lang="zh-TW" altLang="en-US" dirty="0" smtClean="0"/>
              <a:t>節點是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"replicas"</a:t>
            </a:r>
            <a:r>
              <a:rPr lang="zh-TW" altLang="en-US" dirty="0" smtClean="0"/>
              <a:t>信息，在節點</a:t>
            </a:r>
            <a:r>
              <a:rPr lang="en-US" altLang="zh-TW" dirty="0" smtClean="0"/>
              <a:t>1,2,0</a:t>
            </a:r>
            <a:r>
              <a:rPr lang="zh-TW" altLang="en-US" dirty="0" smtClean="0"/>
              <a:t>上，不管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死活，只是列出信息而已</a:t>
            </a:r>
          </a:p>
          <a:p>
            <a:r>
              <a:rPr lang="en-US" altLang="zh-TW" dirty="0" smtClean="0"/>
              <a:t>"</a:t>
            </a:r>
            <a:r>
              <a:rPr lang="en-US" altLang="zh-TW" dirty="0" err="1" smtClean="0"/>
              <a:t>isr</a:t>
            </a:r>
            <a:r>
              <a:rPr lang="en-US" altLang="zh-TW" dirty="0" smtClean="0"/>
              <a:t>"</a:t>
            </a:r>
            <a:r>
              <a:rPr lang="zh-TW" altLang="en-US" dirty="0" smtClean="0"/>
              <a:t>工作中的複制節點的集合</a:t>
            </a:r>
            <a:r>
              <a:rPr lang="en-US" altLang="zh-TW" dirty="0" smtClean="0"/>
              <a:t>.</a:t>
            </a:r>
            <a:r>
              <a:rPr lang="zh-TW" altLang="en-US" dirty="0" smtClean="0"/>
              <a:t>也就是活的節點的集合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4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第一行給出了分區的匯總信息。</a:t>
            </a:r>
            <a:endParaRPr lang="en-US" altLang="zh-TW" dirty="0" smtClean="0"/>
          </a:p>
          <a:p>
            <a:r>
              <a:rPr lang="zh-TW" altLang="en-US" dirty="0" smtClean="0"/>
              <a:t>每個分區行給出分區信息。 </a:t>
            </a:r>
            <a:endParaRPr lang="en-US" altLang="zh-TW" dirty="0" smtClean="0"/>
          </a:p>
          <a:p>
            <a:r>
              <a:rPr lang="en-US" altLang="zh-TW" dirty="0" smtClean="0"/>
              <a:t>"leader"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r>
              <a:rPr lang="en-US" altLang="zh-TW" dirty="0" smtClean="0"/>
              <a:t>“replicas”</a:t>
            </a:r>
            <a:r>
              <a:rPr lang="zh-TW" altLang="en-US" dirty="0" smtClean="0"/>
              <a:t>信息，所在節點</a:t>
            </a:r>
            <a:r>
              <a:rPr lang="en-US" altLang="zh-TW" dirty="0" smtClean="0"/>
              <a:t>1,2,3</a:t>
            </a:r>
            <a:r>
              <a:rPr lang="zh-TW" altLang="en-US" dirty="0" smtClean="0"/>
              <a:t>上，不管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死活，只是列出信息而已 </a:t>
            </a:r>
            <a:endParaRPr lang="en-US" altLang="zh-TW" dirty="0" smtClean="0"/>
          </a:p>
          <a:p>
            <a:r>
              <a:rPr lang="en-US" altLang="zh-TW" dirty="0" smtClean="0"/>
              <a:t>"</a:t>
            </a:r>
            <a:r>
              <a:rPr lang="en-US" altLang="zh-TW" dirty="0" err="1" smtClean="0"/>
              <a:t>isr</a:t>
            </a:r>
            <a:r>
              <a:rPr lang="en-US" altLang="zh-TW" dirty="0" smtClean="0"/>
              <a:t>"</a:t>
            </a:r>
            <a:r>
              <a:rPr lang="zh-TW" altLang="en-US" dirty="0" smtClean="0"/>
              <a:t>工作中的複制節點的集合</a:t>
            </a:r>
            <a:r>
              <a:rPr lang="en-US" altLang="zh-TW" dirty="0" smtClean="0"/>
              <a:t>.</a:t>
            </a:r>
            <a:r>
              <a:rPr lang="zh-TW" altLang="en-US" dirty="0" smtClean="0"/>
              <a:t>也就是活的節點的集合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3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查看 </a:t>
            </a:r>
            <a:r>
              <a:rPr lang="en-US" altLang="zh-TW" dirty="0" smtClean="0"/>
              <a:t>consumer group 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Topic partition </a:t>
            </a:r>
            <a:r>
              <a:rPr lang="zh-TW" altLang="en-US" dirty="0" smtClean="0"/>
              <a:t>是誰擁有的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5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 latinLnBrk="0">
              <a:lnSpc>
                <a:spcPct val="90000"/>
              </a:lnSpc>
              <a:defRPr lang="zh-TW" sz="48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tx2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pPr/>
              <a:t>2016/11/1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zh-TW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橢圓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橢圓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 latinLnBrk="0">
              <a:lnSpc>
                <a:spcPct val="90000"/>
              </a:lnSpc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TW"/>
              </a:pPr>
              <a:endParaRPr kumimoji="0" lang="zh-TW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TW"/>
              </a:pPr>
              <a:endParaRPr kumimoji="0" lang="zh-TW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 baseline="0"/>
            </a:lvl8pPr>
            <a:lvl9pPr latinLnBrk="0">
              <a:defRPr lang="zh-TW" sz="18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 baseline="0"/>
            </a:lvl8pPr>
            <a:lvl9pPr latinLnBrk="0">
              <a:defRPr lang="zh-TW" sz="16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2016/11/1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240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10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11/1/2016</a:t>
            </a:fld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10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10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TW" sz="32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lang="zh-TW" sz="24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lobu.com/images/2014-08-06/log_anatomy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bu.com/images/2014-08-06/consumer-groups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Kafka</a:t>
            </a:r>
            <a:r>
              <a:rPr lang="zh-TW" altLang="en-US" dirty="0"/>
              <a:t> </a:t>
            </a:r>
            <a:r>
              <a:rPr lang="en-US" altLang="zh-TW" dirty="0" smtClean="0"/>
              <a:t>Introduction</a:t>
            </a:r>
            <a:endParaRPr lang="zh-TW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Presented : </a:t>
            </a:r>
            <a:r>
              <a:rPr lang="zh-TW" altLang="en-US" dirty="0" smtClean="0"/>
              <a:t>卓</a:t>
            </a:r>
            <a:r>
              <a:rPr lang="zh-TW" altLang="en-US" dirty="0"/>
              <a:t>峰</a:t>
            </a:r>
            <a:r>
              <a:rPr lang="zh-TW" altLang="en-US" dirty="0" smtClean="0"/>
              <a:t>民</a:t>
            </a:r>
            <a:endParaRPr lang="zh-TW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7828" y="170603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b07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啟動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68" y="4617060"/>
            <a:ext cx="6336704" cy="16423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7828" y="422108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條隨機生成的消息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78" y="2122666"/>
            <a:ext cx="10553700" cy="173838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974732" y="2420888"/>
            <a:ext cx="79208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3961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909836" y="934048"/>
            <a:ext cx="7488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1474911"/>
            <a:ext cx="5822837" cy="220268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15" y="1469579"/>
            <a:ext cx="5549669" cy="39585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65096" y="3212976"/>
            <a:ext cx="555348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6018583" y="2813346"/>
            <a:ext cx="5826657" cy="615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718148" y="5229200"/>
            <a:ext cx="288032" cy="734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750596" y="3448831"/>
            <a:ext cx="36004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26060" y="60165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條訊息給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消費了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174532" y="449247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條訊息給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b07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消費了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3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53" y="858868"/>
            <a:ext cx="10553700" cy="17383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53" y="3139821"/>
            <a:ext cx="10677525" cy="187220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615507" y="1107784"/>
            <a:ext cx="2013764" cy="143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文字方塊 6"/>
          <p:cNvSpPr txBox="1"/>
          <p:nvPr/>
        </p:nvSpPr>
        <p:spPr>
          <a:xfrm>
            <a:off x="919931" y="404664"/>
            <a:ext cx="28702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Before 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9353" y="2645003"/>
            <a:ext cx="2726209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After :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640956" y="3501008"/>
            <a:ext cx="2013764" cy="143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919931" y="5041524"/>
            <a:ext cx="16561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782044" y="5078966"/>
            <a:ext cx="24014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B07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375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Kafka</a:t>
            </a:r>
            <a:r>
              <a:rPr lang="zh-TW" altLang="en-US" b="1" dirty="0"/>
              <a:t> </a:t>
            </a:r>
            <a:r>
              <a:rPr lang="en-US" altLang="zh-TW" b="1" dirty="0"/>
              <a:t>Introduction</a:t>
            </a:r>
            <a:endParaRPr 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PUBLISH </a:t>
            </a:r>
            <a:r>
              <a:rPr lang="en-US" altLang="zh-TW" dirty="0">
                <a:solidFill>
                  <a:srgbClr val="002060"/>
                </a:solidFill>
              </a:rPr>
              <a:t>&amp; SUBSCRIBE</a:t>
            </a:r>
          </a:p>
          <a:p>
            <a:pPr lvl="1"/>
            <a:r>
              <a:rPr lang="en-US" altLang="zh-TW" dirty="0" smtClean="0"/>
              <a:t>Publish </a:t>
            </a:r>
            <a:r>
              <a:rPr lang="en-US" altLang="zh-TW" dirty="0"/>
              <a:t>&amp; </a:t>
            </a:r>
            <a:r>
              <a:rPr lang="en-US" altLang="zh-TW" dirty="0" smtClean="0"/>
              <a:t>Subscribe to </a:t>
            </a:r>
            <a:r>
              <a:rPr lang="en-US" altLang="zh-TW" dirty="0"/>
              <a:t>streams of data like a messaging system</a:t>
            </a:r>
          </a:p>
          <a:p>
            <a:endParaRPr lang="en-US" altLang="zh-TW" cap="all" dirty="0" smtClean="0"/>
          </a:p>
          <a:p>
            <a:r>
              <a:rPr lang="en-US" altLang="zh-TW" cap="all" dirty="0" smtClean="0">
                <a:solidFill>
                  <a:srgbClr val="002060"/>
                </a:solidFill>
              </a:rPr>
              <a:t>PROCESS</a:t>
            </a:r>
            <a:endParaRPr lang="en-US" altLang="zh-TW" cap="all" dirty="0">
              <a:solidFill>
                <a:srgbClr val="002060"/>
              </a:solidFill>
            </a:endParaRPr>
          </a:p>
          <a:p>
            <a:pPr lvl="1"/>
            <a:r>
              <a:rPr lang="en-US" altLang="zh-TW" dirty="0" smtClean="0"/>
              <a:t>Process streams of data efficiently and in real time</a:t>
            </a:r>
          </a:p>
          <a:p>
            <a:endParaRPr lang="en-US" altLang="zh-TW" cap="all" dirty="0" smtClean="0"/>
          </a:p>
          <a:p>
            <a:r>
              <a:rPr lang="en-US" altLang="zh-TW" cap="all" dirty="0" smtClean="0">
                <a:solidFill>
                  <a:srgbClr val="002060"/>
                </a:solidFill>
              </a:rPr>
              <a:t>STORE</a:t>
            </a:r>
            <a:endParaRPr lang="en-US" altLang="zh-TW" cap="all" dirty="0">
              <a:solidFill>
                <a:srgbClr val="002060"/>
              </a:solidFill>
            </a:endParaRPr>
          </a:p>
          <a:p>
            <a:pPr lvl="1"/>
            <a:r>
              <a:rPr lang="en-US" altLang="zh-TW" dirty="0" smtClean="0"/>
              <a:t>Store streams </a:t>
            </a:r>
            <a:r>
              <a:rPr lang="en-US" altLang="zh-TW" dirty="0"/>
              <a:t>of data safely in a distributed replicated cluster</a:t>
            </a:r>
          </a:p>
          <a:p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0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Kafka</a:t>
            </a:r>
            <a:r>
              <a:rPr lang="zh-TW" altLang="zh-TW" b="1" dirty="0" smtClean="0"/>
              <a:t>架構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5616624" cy="4518333"/>
          </a:xfrm>
        </p:spPr>
        <p:txBody>
          <a:bodyPr>
            <a:noAutofit/>
          </a:bodyPr>
          <a:lstStyle/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Broker</a:t>
            </a:r>
            <a:r>
              <a:rPr lang="zh-TW" altLang="zh-TW" sz="1600" b="1" dirty="0"/>
              <a:t/>
            </a:r>
            <a:br>
              <a:rPr lang="zh-TW" altLang="zh-TW" sz="1600" b="1" dirty="0"/>
            </a:br>
            <a:r>
              <a:rPr lang="en-US" altLang="zh-TW" sz="1600" dirty="0" smtClean="0"/>
              <a:t>The servers in </a:t>
            </a:r>
            <a:r>
              <a:rPr lang="en-US" altLang="zh-TW" sz="1600" dirty="0" err="1" smtClean="0"/>
              <a:t>kafka</a:t>
            </a:r>
            <a:r>
              <a:rPr lang="en-US" altLang="zh-TW" sz="1600" dirty="0" smtClean="0"/>
              <a:t> cluster</a:t>
            </a:r>
            <a:endParaRPr lang="zh-TW" altLang="zh-TW" sz="1600" dirty="0"/>
          </a:p>
          <a:p>
            <a:pPr fontAlgn="ctr"/>
            <a:r>
              <a:rPr lang="zh-TW" altLang="zh-TW" sz="1600" b="1" dirty="0">
                <a:solidFill>
                  <a:srgbClr val="002060"/>
                </a:solidFill>
              </a:rPr>
              <a:t>Topic</a:t>
            </a:r>
            <a:r>
              <a:rPr lang="zh-TW" altLang="zh-TW" sz="1600" b="1" dirty="0"/>
              <a:t/>
            </a:r>
            <a:br>
              <a:rPr lang="zh-TW" altLang="zh-TW" sz="1600" b="1" dirty="0"/>
            </a:br>
            <a:r>
              <a:rPr lang="en-US" altLang="zh-TW" sz="1600" dirty="0"/>
              <a:t>The Kafka cluster stores streams of records in categories called </a:t>
            </a:r>
            <a:r>
              <a:rPr lang="en-US" altLang="zh-TW" sz="1600" i="1" dirty="0" smtClean="0"/>
              <a:t>topics</a:t>
            </a:r>
          </a:p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Producer</a:t>
            </a:r>
            <a:r>
              <a:rPr lang="zh-TW" altLang="zh-TW" sz="1600" b="1" dirty="0" smtClean="0"/>
              <a:t/>
            </a:r>
            <a:br>
              <a:rPr lang="zh-TW" altLang="zh-TW" sz="1600" b="1" dirty="0" smtClean="0"/>
            </a:br>
            <a:r>
              <a:rPr lang="en-US" altLang="zh-TW" sz="1600" dirty="0"/>
              <a:t>an application </a:t>
            </a:r>
            <a:r>
              <a:rPr lang="en-US" altLang="zh-TW" sz="1600" dirty="0" smtClean="0"/>
              <a:t>publishes </a:t>
            </a:r>
            <a:r>
              <a:rPr lang="en-US" altLang="zh-TW" sz="1600" dirty="0"/>
              <a:t>a stream records to one or more Kafka topics</a:t>
            </a:r>
            <a:r>
              <a:rPr lang="en-US" altLang="zh-TW" sz="1600" dirty="0" smtClean="0"/>
              <a:t>.</a:t>
            </a:r>
          </a:p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Consumer</a:t>
            </a:r>
            <a:r>
              <a:rPr lang="zh-TW" altLang="zh-TW" sz="1600" b="1" dirty="0" smtClean="0"/>
              <a:t/>
            </a:r>
            <a:br>
              <a:rPr lang="zh-TW" altLang="zh-TW" sz="1600" b="1" dirty="0" smtClean="0"/>
            </a:br>
            <a:r>
              <a:rPr lang="en-US" altLang="zh-TW" sz="1600" dirty="0"/>
              <a:t> an </a:t>
            </a:r>
            <a:r>
              <a:rPr lang="en-US" altLang="zh-TW" sz="1600" dirty="0" smtClean="0"/>
              <a:t>application subscribes </a:t>
            </a:r>
            <a:r>
              <a:rPr lang="en-US" altLang="zh-TW" sz="1600" dirty="0"/>
              <a:t>to one or more topics and process the stream of records produced to them</a:t>
            </a:r>
            <a:r>
              <a:rPr lang="en-US" altLang="zh-TW" sz="1600" dirty="0" smtClean="0"/>
              <a:t>.</a:t>
            </a:r>
          </a:p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Zookeeper</a:t>
            </a:r>
            <a:r>
              <a:rPr lang="zh-TW" altLang="zh-TW" sz="1600" dirty="0" smtClean="0"/>
              <a:t> </a:t>
            </a:r>
            <a:endParaRPr lang="en-US" altLang="zh-TW" sz="1600" dirty="0" smtClean="0"/>
          </a:p>
          <a:p>
            <a:pPr marL="301752" lvl="1" indent="0" fontAlgn="ctr">
              <a:buNone/>
            </a:pPr>
            <a:r>
              <a:rPr lang="en-US" altLang="zh-TW" sz="1600" dirty="0" smtClean="0"/>
              <a:t>Manager the cluster and</a:t>
            </a:r>
            <a:r>
              <a:rPr lang="en-US" altLang="zh-TW" sz="1600" dirty="0"/>
              <a:t> </a:t>
            </a:r>
            <a:r>
              <a:rPr lang="zh-TW" altLang="zh-TW" sz="1600" dirty="0" smtClean="0"/>
              <a:t>rebalance</a:t>
            </a:r>
            <a:r>
              <a:rPr lang="en-US" altLang="zh-TW" sz="1600" dirty="0" smtClean="0"/>
              <a:t> the </a:t>
            </a:r>
            <a:r>
              <a:rPr lang="en-US" altLang="zh-TW" sz="1600" smtClean="0"/>
              <a:t>consumer group.</a:t>
            </a:r>
            <a:endParaRPr lang="zh-TW" altLang="zh-TW" sz="1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30" y="2060847"/>
            <a:ext cx="4965157" cy="35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Topic &amp; Partition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2060"/>
                </a:solidFill>
              </a:rPr>
              <a:t>Partition</a:t>
            </a:r>
            <a:endParaRPr lang="zh-TW" dirty="0">
              <a:solidFill>
                <a:srgbClr val="00206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5515050" cy="3556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each topic, the Kafka cluster maintains a partitioned </a:t>
            </a:r>
            <a:r>
              <a:rPr lang="en-US" altLang="zh-TW" dirty="0" smtClean="0"/>
              <a:t>log.</a:t>
            </a:r>
          </a:p>
          <a:p>
            <a:r>
              <a:rPr lang="en-US" altLang="zh-TW" dirty="0"/>
              <a:t>Each partition is an ordered, immutable sequence of </a:t>
            </a:r>
            <a:r>
              <a:rPr lang="en-US" altLang="zh-TW" dirty="0" smtClean="0"/>
              <a:t>records. </a:t>
            </a:r>
          </a:p>
          <a:p>
            <a:r>
              <a:rPr lang="en-US" altLang="zh-TW" dirty="0"/>
              <a:t>The records in the partitions are each assigned a sequential id number called the </a:t>
            </a:r>
            <a:r>
              <a:rPr lang="en-US" altLang="zh-TW" dirty="0" smtClean="0"/>
              <a:t>offset.</a:t>
            </a:r>
            <a:r>
              <a:rPr lang="en-US" altLang="zh-TW" dirty="0"/>
              <a:t> 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074" name="Picture 2" descr="Kafka集群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2060848"/>
            <a:ext cx="52863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Consumer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5861" y="1844824"/>
            <a:ext cx="10297144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Consumers label themselves with a consumer group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 published to a topic is delivered to one consumer instance within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subscribing consumer group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all the consumer instances have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same consumer group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then the records will effectively be load balanced over the consumer instances.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all the consumer instances have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consumer groups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then each record will be broadcast to all the consumer processes.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Consumer</a:t>
            </a:r>
            <a:endParaRPr lang="zh-TW" altLang="en-US" dirty="0"/>
          </a:p>
        </p:txBody>
      </p:sp>
      <p:pic>
        <p:nvPicPr>
          <p:cNvPr id="4102" name="Picture 6" descr="A two server Kafka cluster hosting four partitions (P0-P3) with two consumer groups. Consumer group A has two consumer instances and group B has four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772816"/>
            <a:ext cx="7704856" cy="40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Producers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18883" y="1844824"/>
            <a:ext cx="10204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Producers publish data to the topics of their choice.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is responsible for choosing which record to assign to which partition within the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 be done in a round-robin fashion simply to balance load or it can be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done according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some semantic partition function 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DEMO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18883" y="1844824"/>
            <a:ext cx="65317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列出有哪些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bin/kafka-topics.sh --list --zookeeper localhost:2181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bin/kafka-topics.sh --describe --zookeeper localhost:2181 --topic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kafka_test-1.0-SNAPSHOT.jar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kafka.examples.ConsumerExample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localhost:2181 group1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test_topic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kafka_test-1.0-SNAPSHOT.jar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kafka.examples.ProducerExample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test_topic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localhost:9092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5900" y="4149080"/>
            <a:ext cx="8596304" cy="18002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447589" y="37797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538840"/>
            <a:ext cx="8246828" cy="109779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413892" y="20755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查看有哪些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5901" y="3212976"/>
            <a:ext cx="1728192" cy="423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070076" y="4397283"/>
            <a:ext cx="1476164" cy="177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6562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Classic_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770035-53AD-43BC-9BF9-4253FE0A4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傳統書本式簡報 (寬螢幕)</Template>
  <TotalTime>0</TotalTime>
  <Words>1128</Words>
  <Application>Microsoft Office PowerPoint</Application>
  <PresentationFormat>自訂</PresentationFormat>
  <Paragraphs>139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Microsoft JhengHei</vt:lpstr>
      <vt:lpstr>Microsoft JhengHei</vt:lpstr>
      <vt:lpstr>Arial</vt:lpstr>
      <vt:lpstr>Constantia</vt:lpstr>
      <vt:lpstr>BooksClassic_16x9</vt:lpstr>
      <vt:lpstr>Kafka Introduction</vt:lpstr>
      <vt:lpstr>Kafka Introduction</vt:lpstr>
      <vt:lpstr>Kafka架構</vt:lpstr>
      <vt:lpstr>Topic &amp; Partition</vt:lpstr>
      <vt:lpstr>Consumer</vt:lpstr>
      <vt:lpstr>Consumer</vt:lpstr>
      <vt:lpstr>Producers</vt:lpstr>
      <vt:lpstr>DEMO</vt:lpstr>
      <vt:lpstr>DEMO</vt:lpstr>
      <vt:lpstr>DEMO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2016-10-14T12:08:11Z</dcterms:created>
  <dcterms:modified xsi:type="dcterms:W3CDTF">2016-11-01T07:27:36Z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