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2"/>
  </p:sldMasterIdLst>
  <p:notesMasterIdLst>
    <p:notesMasterId r:id="rId12"/>
  </p:notesMasterIdLst>
  <p:handoutMasterIdLst>
    <p:handoutMasterId r:id="rId13"/>
  </p:handoutMasterIdLst>
  <p:sldIdLst>
    <p:sldId id="267" r:id="rId3"/>
    <p:sldId id="268" r:id="rId4"/>
    <p:sldId id="270" r:id="rId5"/>
    <p:sldId id="271" r:id="rId6"/>
    <p:sldId id="272" r:id="rId7"/>
    <p:sldId id="278" r:id="rId8"/>
    <p:sldId id="279" r:id="rId9"/>
    <p:sldId id="274" r:id="rId10"/>
    <p:sldId id="277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15">
          <p15:clr>
            <a:srgbClr val="A4A3A4"/>
          </p15:clr>
        </p15:guide>
        <p15:guide id="3" orient="horz" pos="274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39">
          <p15:clr>
            <a:srgbClr val="A4A3A4"/>
          </p15:clr>
        </p15:guide>
        <p15:guide id="6" pos="6911">
          <p15:clr>
            <a:srgbClr val="A4A3A4"/>
          </p15:clr>
        </p15:guide>
        <p15:guide id="7" pos="7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6778" autoAdjust="0"/>
  </p:normalViewPr>
  <p:slideViewPr>
    <p:cSldViewPr>
      <p:cViewPr varScale="1">
        <p:scale>
          <a:sx n="104" d="100"/>
          <a:sy n="104" d="100"/>
        </p:scale>
        <p:origin x="756" y="114"/>
      </p:cViewPr>
      <p:guideLst>
        <p:guide orient="horz" pos="2160"/>
        <p:guide orient="horz" pos="1015"/>
        <p:guide orient="horz" pos="274"/>
        <p:guide orient="horz" pos="3840"/>
        <p:guide pos="3839"/>
        <p:guide pos="6911"/>
        <p:guide pos="76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1" d="100"/>
          <a:sy n="71" d="100"/>
        </p:scale>
        <p:origin x="-219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30E6E22E-288A-414B-A8DE-E4DBD03D5FC0}" type="datetimeFigureOut">
              <a:rPr lang="en-US" altLang="zh-TW"/>
              <a:t>10/17/2016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1114579-D02A-4B51-B5DF-8EC449F77AC7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39A9AE7E-E0F9-4C51-AD9A-F4C3A6E23BBF}" type="datetimeFigureOut">
              <a:t>2016/10/17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C6074690-7256-4BB9-AC0F-97AEAE8CDEC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對於consumer而言,它需要保存消費消息的offset,對於offset的保存和使​​用,有consumer來控制;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正常情況當消費者消費消息的時候，偏移量也線性的增加。但是實際偏移量由消費者控制，消費者可以將偏移量重置為更老的一個偏移量，重新讀取消息。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任何發佈到此partition的消息都會被直接追加到log文件的尾部，每條消息在文件中的位置稱為offset（偏移量），offset為一個long型數字，它是唯一標記一條消息。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kafka集群幾乎不需要維護任何consumer和producer狀態信息,這些信息有zookeeper保存;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因此producer和consumer的客戶端實現非常輕量級,它們可以隨意離開,而不會對集群造成額外的影響.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altLang="zh-TW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82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 smtClean="0"/>
              <a:t>（可為每個consumer指定group name，若不指定group name則屬於默認的group）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Kafka的保證(Guarantees)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生產者發送到一個特定的Topic的分區上的消息將會按照它們發送的順序依次加入</a:t>
            </a:r>
          </a:p>
          <a:p>
            <a:pPr rtl="0" fontAlgn="ctr"/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消費者收到的消息也是此順序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908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一個partition中的消息只會被group中的一個consumer消費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每個group中可以有多個consumer.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因為Topic分區中消息只能由消費者組中的唯一一個消費者處理，所以消息肯定是按照先後順序進行處理的。但是它也僅僅是保證Topic的一個分區順序處理，不能保證跨分區的消息先後處理順序。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所以，如果你想要順序的處理Topic的所有消息，那就只提供一個分區。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49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 smtClean="0"/>
              <a:t>（可為每個consumer指定group name，若不指定group name則屬於默認的group）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941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 smtClean="0"/>
              <a:t>zookeeper</a:t>
            </a:r>
            <a:r>
              <a:rPr lang="zh-TW" altLang="zh-TW" sz="1200" dirty="0" smtClean="0"/>
              <a:t>發現meta信息的變更並作出相應的動作(比如consumer失效,觸發負載均衡等)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817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第一行給出了分區的匯總信息。每個分區行給出分區信息。</a:t>
            </a:r>
          </a:p>
          <a:p>
            <a:r>
              <a:rPr lang="en-US" altLang="zh-TW" dirty="0" smtClean="0"/>
              <a:t>"leader"</a:t>
            </a:r>
            <a:r>
              <a:rPr lang="zh-TW" altLang="en-US" dirty="0" smtClean="0"/>
              <a:t>節點是</a:t>
            </a:r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"replicas"</a:t>
            </a:r>
            <a:r>
              <a:rPr lang="zh-TW" altLang="en-US" dirty="0" smtClean="0"/>
              <a:t>信息，在節點</a:t>
            </a:r>
            <a:r>
              <a:rPr lang="en-US" altLang="zh-TW" dirty="0" smtClean="0"/>
              <a:t>1,2,0</a:t>
            </a:r>
            <a:r>
              <a:rPr lang="zh-TW" altLang="en-US" dirty="0" smtClean="0"/>
              <a:t>上，不管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死活，只是列出信息而已</a:t>
            </a:r>
          </a:p>
          <a:p>
            <a:r>
              <a:rPr lang="en-US" altLang="zh-TW" dirty="0" smtClean="0"/>
              <a:t>"</a:t>
            </a:r>
            <a:r>
              <a:rPr lang="en-US" altLang="zh-TW" dirty="0" err="1" smtClean="0"/>
              <a:t>isr</a:t>
            </a:r>
            <a:r>
              <a:rPr lang="en-US" altLang="zh-TW" dirty="0" smtClean="0"/>
              <a:t>"</a:t>
            </a:r>
            <a:r>
              <a:rPr lang="zh-TW" altLang="en-US" dirty="0" smtClean="0"/>
              <a:t>工作中的複制節點的集合</a:t>
            </a:r>
            <a:r>
              <a:rPr lang="en-US" altLang="zh-TW" dirty="0" smtClean="0"/>
              <a:t>.</a:t>
            </a:r>
            <a:r>
              <a:rPr lang="zh-TW" altLang="en-US" dirty="0" smtClean="0"/>
              <a:t>也就是活的節點的集合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44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 latinLnBrk="0">
              <a:lnSpc>
                <a:spcPct val="90000"/>
              </a:lnSpc>
              <a:defRPr lang="zh-TW" sz="48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2000" cap="all" baseline="0">
                <a:solidFill>
                  <a:schemeClr val="tx2"/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pPr/>
              <a:t>2016/10/17</a:t>
            </a:fld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pPr/>
              <a:t>‹#›</a:t>
            </a:fld>
            <a:endParaRPr lang="zh-TW"/>
          </a:p>
        </p:txBody>
      </p:sp>
      <p:grpSp>
        <p:nvGrpSpPr>
          <p:cNvPr id="7" name="群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橢圓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9" name="橢圓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線接點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群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橢圓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橢圓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線接點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2016/10/17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2016/10/17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2016/10/17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 latinLnBrk="0">
              <a:lnSpc>
                <a:spcPct val="90000"/>
              </a:lnSpc>
              <a:defRPr lang="zh-TW" sz="48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TW" sz="2000" cap="all" baseline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2016/10/17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TW"/>
          </a:p>
        </p:txBody>
      </p:sp>
      <p:grpSp>
        <p:nvGrpSpPr>
          <p:cNvPr id="13" name="群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橢圓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TW"/>
              </a:pPr>
              <a:endParaRPr kumimoji="0" lang="zh-TW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TW"/>
              </a:pPr>
              <a:endParaRPr kumimoji="0" lang="zh-TW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線接點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 baseline="0"/>
            </a:lvl8pPr>
            <a:lvl9pPr latinLnBrk="0">
              <a:defRPr lang="zh-TW" sz="1800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2016/10/17</a:t>
            </a:fld>
            <a:endParaRPr 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0"/>
              </a:spcBef>
              <a:buNone/>
              <a:defRPr lang="zh-TW" sz="20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 latinLnBrk="0">
              <a:spcBef>
                <a:spcPts val="1600"/>
              </a:spcBef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0"/>
              </a:spcBef>
              <a:buNone/>
              <a:defRPr lang="zh-TW" sz="20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 latinLnBrk="0">
              <a:spcBef>
                <a:spcPts val="1600"/>
              </a:spcBef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2016/10/17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2016/10/17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2016/10/17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anchor="b">
            <a:normAutofit/>
          </a:bodyPr>
          <a:lstStyle>
            <a:lvl1pPr algn="l" latinLnBrk="0">
              <a:defRPr lang="zh-TW"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 baseline="0"/>
            </a:lvl8pPr>
            <a:lvl9pPr latinLnBrk="0">
              <a:defRPr lang="zh-TW" sz="1600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 latinLnBrk="0">
              <a:spcBef>
                <a:spcPts val="160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2016/10/17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anchor="b">
            <a:normAutofit/>
          </a:bodyPr>
          <a:lstStyle>
            <a:lvl1pPr algn="l" latinLnBrk="0">
              <a:defRPr lang="zh-TW"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 latinLnBrk="0">
              <a:spcBef>
                <a:spcPts val="160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2016/10/17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240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10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defRPr>
            </a:lvl1pPr>
          </a:lstStyle>
          <a:p>
            <a:fld id="{8E36636D-D922-432D-A958-524484B5923D}" type="datetimeFigureOut">
              <a:rPr lang="en-US" altLang="zh-CN" smtClean="0"/>
              <a:pPr/>
              <a:t>10/17/2016</a:t>
            </a:fld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10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10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zh-TW" sz="3200" kern="1200">
          <a:solidFill>
            <a:schemeClr val="tx1"/>
          </a:solidFill>
          <a:latin typeface="Microsoft JhengHei" pitchFamily="34" charset="-120"/>
          <a:ea typeface="Microsoft JhengHei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lang="zh-TW" sz="2400" kern="1200">
          <a:solidFill>
            <a:schemeClr val="tx1"/>
          </a:solidFill>
          <a:latin typeface="Microsoft JhengHei" pitchFamily="34" charset="-120"/>
          <a:ea typeface="Microsoft JhengHei" pitchFamily="34" charset="-120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TW" sz="2000" kern="1200">
          <a:solidFill>
            <a:schemeClr val="tx1"/>
          </a:solidFill>
          <a:latin typeface="Microsoft JhengHei" pitchFamily="34" charset="-120"/>
          <a:ea typeface="Microsoft JhengHei" pitchFamily="34" charset="-120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TW" sz="1800" kern="1200">
          <a:solidFill>
            <a:schemeClr val="tx1"/>
          </a:solidFill>
          <a:latin typeface="Microsoft JhengHei" pitchFamily="34" charset="-120"/>
          <a:ea typeface="Microsoft JhengHei" pitchFamily="34" charset="-120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Microsoft JhengHei" pitchFamily="34" charset="-120"/>
          <a:ea typeface="Microsoft JhengHei" pitchFamily="34" charset="-120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Microsoft JhengHei" pitchFamily="34" charset="-120"/>
          <a:ea typeface="Microsoft JhengHei" pitchFamily="34" charset="-120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TW"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TW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TW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TW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lobu.com/images/2014-08-06/log_anatomy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lobu.com/images/2014-08-06/consumer-groups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Kafka</a:t>
            </a:r>
            <a:r>
              <a:rPr lang="zh-TW" altLang="en-US" dirty="0" smtClean="0"/>
              <a:t>簡介</a:t>
            </a:r>
            <a:endParaRPr lang="zh-TW" altLang="en-US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Presented : </a:t>
            </a:r>
            <a:r>
              <a:rPr lang="zh-TW" altLang="en-US" dirty="0" smtClean="0"/>
              <a:t>卓</a:t>
            </a:r>
            <a:r>
              <a:rPr lang="zh-TW" altLang="en-US" dirty="0"/>
              <a:t>峰</a:t>
            </a:r>
            <a:r>
              <a:rPr lang="zh-TW" altLang="en-US" dirty="0" smtClean="0"/>
              <a:t>民</a:t>
            </a:r>
            <a:endParaRPr lang="zh-TW" altLang="en-US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/>
              <a:t>Kafka</a:t>
            </a:r>
            <a:r>
              <a:rPr lang="zh-TW" altLang="en-US" b="1" dirty="0"/>
              <a:t>簡介</a:t>
            </a:r>
            <a:endParaRPr lang="zh-TW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分佈</a:t>
            </a:r>
            <a:r>
              <a:rPr lang="zh-TW" altLang="zh-TW" dirty="0"/>
              <a:t>式消息發布訂閱</a:t>
            </a:r>
            <a:r>
              <a:rPr lang="zh-TW" altLang="zh-TW" dirty="0" smtClean="0"/>
              <a:t>系統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/>
              <a:t>它支持多訂閱者，當失敗時能自動平衡</a:t>
            </a:r>
            <a:r>
              <a:rPr lang="zh-TW" altLang="zh-TW" dirty="0" smtClean="0"/>
              <a:t>消費者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/>
              <a:t>它將消息持久化到磁盤，因此可用於批量消費</a:t>
            </a:r>
            <a:endParaRPr lang="en-US" altLang="zh-TW" dirty="0" smtClean="0"/>
          </a:p>
          <a:p>
            <a:endParaRPr lang="zh-TW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703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Kafka</a:t>
            </a:r>
            <a:r>
              <a:rPr lang="zh-TW" altLang="zh-TW" b="1" dirty="0" smtClean="0"/>
              <a:t>架構</a:t>
            </a:r>
            <a:endParaRPr lang="zh-TW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5616624" cy="4518333"/>
          </a:xfrm>
        </p:spPr>
        <p:txBody>
          <a:bodyPr>
            <a:noAutofit/>
          </a:bodyPr>
          <a:lstStyle/>
          <a:p>
            <a:pPr fontAlgn="ctr"/>
            <a:r>
              <a:rPr lang="zh-TW" altLang="zh-TW" sz="1600" b="1" dirty="0" smtClean="0">
                <a:solidFill>
                  <a:srgbClr val="002060"/>
                </a:solidFill>
              </a:rPr>
              <a:t>Broker</a:t>
            </a:r>
            <a:r>
              <a:rPr lang="zh-TW" altLang="zh-TW" sz="1600" b="1" dirty="0"/>
              <a:t/>
            </a:r>
            <a:br>
              <a:rPr lang="zh-TW" altLang="zh-TW" sz="1600" b="1" dirty="0"/>
            </a:br>
            <a:r>
              <a:rPr lang="zh-TW" altLang="zh-TW" sz="1600" dirty="0"/>
              <a:t>Kafka集群包含一個或多個服務器，這種服務器被稱為broker</a:t>
            </a:r>
          </a:p>
          <a:p>
            <a:pPr fontAlgn="ctr"/>
            <a:r>
              <a:rPr lang="zh-TW" altLang="zh-TW" sz="1600" b="1" dirty="0">
                <a:solidFill>
                  <a:srgbClr val="002060"/>
                </a:solidFill>
              </a:rPr>
              <a:t>Topic</a:t>
            </a:r>
            <a:r>
              <a:rPr lang="zh-TW" altLang="zh-TW" sz="1600" b="1" dirty="0"/>
              <a:t/>
            </a:r>
            <a:br>
              <a:rPr lang="zh-TW" altLang="zh-TW" sz="1600" b="1" dirty="0"/>
            </a:br>
            <a:r>
              <a:rPr lang="zh-TW" altLang="zh-TW" sz="1600" dirty="0"/>
              <a:t>每條發佈到Kafka集群的消息都</a:t>
            </a:r>
            <a:r>
              <a:rPr lang="zh-TW" altLang="zh-TW" sz="1600" dirty="0" smtClean="0"/>
              <a:t>有</a:t>
            </a:r>
            <a:r>
              <a:rPr lang="zh-TW" altLang="en-US" sz="1600" dirty="0" smtClean="0"/>
              <a:t>屬於</a:t>
            </a:r>
            <a:r>
              <a:rPr lang="zh-TW" altLang="zh-TW" sz="1600" dirty="0" smtClean="0"/>
              <a:t>一個</a:t>
            </a:r>
            <a:r>
              <a:rPr lang="zh-TW" altLang="zh-TW" sz="1600" dirty="0"/>
              <a:t>類別，這個類別被稱為topic</a:t>
            </a:r>
            <a:r>
              <a:rPr lang="zh-TW" altLang="zh-TW" sz="1600" dirty="0" smtClean="0"/>
              <a:t>。</a:t>
            </a:r>
            <a:endParaRPr lang="en-US" altLang="zh-TW" sz="1600" dirty="0" smtClean="0"/>
          </a:p>
          <a:p>
            <a:pPr fontAlgn="ctr"/>
            <a:r>
              <a:rPr lang="zh-TW" altLang="zh-TW" sz="1600" b="1" dirty="0">
                <a:solidFill>
                  <a:srgbClr val="002060"/>
                </a:solidFill>
              </a:rPr>
              <a:t>Producer</a:t>
            </a:r>
            <a:r>
              <a:rPr lang="zh-TW" altLang="zh-TW" sz="1600" b="1" dirty="0"/>
              <a:t/>
            </a:r>
            <a:br>
              <a:rPr lang="zh-TW" altLang="zh-TW" sz="1600" b="1" dirty="0"/>
            </a:br>
            <a:r>
              <a:rPr lang="zh-TW" altLang="zh-TW" sz="1600" dirty="0"/>
              <a:t>負責發布消息到Kafka broker</a:t>
            </a:r>
          </a:p>
          <a:p>
            <a:pPr fontAlgn="ctr"/>
            <a:r>
              <a:rPr lang="zh-TW" altLang="zh-TW" sz="1600" b="1" dirty="0">
                <a:solidFill>
                  <a:srgbClr val="002060"/>
                </a:solidFill>
              </a:rPr>
              <a:t>Consumer</a:t>
            </a:r>
            <a:r>
              <a:rPr lang="zh-TW" altLang="zh-TW" sz="1600" b="1" dirty="0"/>
              <a:t/>
            </a:r>
            <a:br>
              <a:rPr lang="zh-TW" altLang="zh-TW" sz="1600" b="1" dirty="0"/>
            </a:br>
            <a:r>
              <a:rPr lang="zh-TW" altLang="zh-TW" sz="1600" dirty="0"/>
              <a:t>訂閱消息並處理發佈的消息的種子的對象稱之為話題</a:t>
            </a:r>
            <a:r>
              <a:rPr lang="zh-TW" altLang="zh-TW" sz="1600" dirty="0" smtClean="0"/>
              <a:t>消費者</a:t>
            </a:r>
            <a:endParaRPr lang="en-US" altLang="zh-TW" sz="1600" dirty="0" smtClean="0"/>
          </a:p>
          <a:p>
            <a:pPr fontAlgn="ctr"/>
            <a:r>
              <a:rPr lang="zh-TW" altLang="zh-TW" sz="1600" b="1" dirty="0">
                <a:solidFill>
                  <a:srgbClr val="002060"/>
                </a:solidFill>
              </a:rPr>
              <a:t>Zookeeper</a:t>
            </a:r>
            <a:r>
              <a:rPr lang="zh-TW" altLang="zh-TW" sz="1600" dirty="0"/>
              <a:t> </a:t>
            </a:r>
            <a:endParaRPr lang="en-US" altLang="zh-TW" sz="1600" dirty="0" smtClean="0"/>
          </a:p>
          <a:p>
            <a:pPr marL="301752" lvl="1" indent="0" fontAlgn="ctr">
              <a:buNone/>
            </a:pPr>
            <a:r>
              <a:rPr lang="zh-TW" altLang="zh-TW" sz="1700" dirty="0" smtClean="0"/>
              <a:t>K</a:t>
            </a:r>
            <a:r>
              <a:rPr lang="zh-TW" altLang="zh-TW" sz="1700" dirty="0"/>
              <a:t>afka通過Zookeeper管理集群配置，</a:t>
            </a:r>
            <a:r>
              <a:rPr lang="zh-TW" altLang="zh-TW" sz="1700" dirty="0" smtClean="0"/>
              <a:t>選舉lead</a:t>
            </a:r>
            <a:r>
              <a:rPr lang="zh-TW" altLang="zh-TW" sz="1700" dirty="0"/>
              <a:t>er</a:t>
            </a:r>
            <a:r>
              <a:rPr lang="zh-TW" altLang="zh-TW" sz="1700" dirty="0" smtClean="0"/>
              <a:t>，以及在consumer group發生變化時進行rebalance。</a:t>
            </a:r>
            <a:endParaRPr lang="zh-TW" altLang="zh-TW" sz="17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30" y="2060847"/>
            <a:ext cx="4965157" cy="35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Topic &amp; Partition</a:t>
            </a:r>
            <a:endParaRPr lang="zh-TW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zh-TW" dirty="0"/>
              <a:t>Partition</a:t>
            </a:r>
            <a:endParaRPr lang="zh-TW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5515050" cy="3556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</a:t>
            </a:r>
            <a:r>
              <a:rPr lang="zh-TW" altLang="zh-TW" dirty="0" smtClean="0"/>
              <a:t>opic</a:t>
            </a:r>
            <a:r>
              <a:rPr lang="zh-TW" altLang="en-US" dirty="0" smtClean="0"/>
              <a:t>可</a:t>
            </a:r>
            <a:r>
              <a:rPr lang="zh-TW" altLang="en-US" dirty="0"/>
              <a:t>以</a:t>
            </a:r>
            <a:r>
              <a:rPr lang="zh-TW" altLang="zh-TW" dirty="0" smtClean="0"/>
              <a:t>分成</a:t>
            </a:r>
            <a:r>
              <a:rPr lang="zh-TW" altLang="zh-TW" dirty="0"/>
              <a:t>一個或多個partitio</a:t>
            </a:r>
            <a:r>
              <a:rPr lang="zh-TW" altLang="zh-TW" dirty="0" smtClean="0"/>
              <a:t>n</a:t>
            </a:r>
            <a:endParaRPr lang="en-US" altLang="zh-TW" dirty="0"/>
          </a:p>
          <a:p>
            <a:r>
              <a:rPr lang="zh-TW" altLang="zh-TW" dirty="0" smtClean="0"/>
              <a:t>每</a:t>
            </a:r>
            <a:r>
              <a:rPr lang="zh-TW" altLang="zh-TW" dirty="0"/>
              <a:t>個partitio</a:t>
            </a:r>
            <a:r>
              <a:rPr lang="zh-TW" altLang="zh-TW" dirty="0" smtClean="0"/>
              <a:t>n對應</a:t>
            </a:r>
            <a:r>
              <a:rPr lang="zh-TW" altLang="zh-TW" dirty="0"/>
              <a:t>一個文件夾，該文件夾下存儲這個partition的所有消息和索引文件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每</a:t>
            </a:r>
            <a:r>
              <a:rPr lang="zh-TW" altLang="zh-TW" dirty="0" smtClean="0"/>
              <a:t>一個</a:t>
            </a:r>
            <a:r>
              <a:rPr lang="zh-TW" altLang="zh-TW" dirty="0"/>
              <a:t>Partitio</a:t>
            </a:r>
            <a:r>
              <a:rPr lang="zh-TW" altLang="zh-TW" dirty="0" smtClean="0"/>
              <a:t>n都</a:t>
            </a:r>
            <a:r>
              <a:rPr lang="zh-TW" altLang="zh-TW" dirty="0"/>
              <a:t>是一個順序的、不可變的消息隊列，</a:t>
            </a:r>
            <a:r>
              <a:rPr lang="zh-TW" altLang="zh-TW" dirty="0" smtClean="0"/>
              <a:t>並且</a:t>
            </a:r>
            <a:r>
              <a:rPr lang="zh-TW" altLang="zh-TW" dirty="0"/>
              <a:t>可以持續的添加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partition</a:t>
            </a:r>
            <a:r>
              <a:rPr lang="zh-TW" altLang="zh-TW" dirty="0" smtClean="0"/>
              <a:t>中的</a:t>
            </a:r>
            <a:r>
              <a:rPr lang="zh-TW" altLang="zh-TW" dirty="0"/>
              <a:t>消息都被分配了一個序列號，稱之為偏移量(offset)</a:t>
            </a:r>
            <a:r>
              <a:rPr lang="zh-TW" altLang="zh-TW" dirty="0" smtClean="0"/>
              <a:t>,</a:t>
            </a:r>
            <a:r>
              <a:rPr lang="zh-TW" altLang="zh-TW" dirty="0"/>
              <a:t>在每個分區中此偏移量都是唯一的</a:t>
            </a:r>
            <a:endParaRPr lang="zh-TW" dirty="0"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3074" name="Picture 2" descr="Kafka集群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2060848"/>
            <a:ext cx="52863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Consumer</a:t>
            </a:r>
            <a:endParaRPr lang="zh-TW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25861" y="1844824"/>
            <a:ext cx="10297144" cy="370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每個consumer屬於一個特定的consumer 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個group中可以有多個consumer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在kafka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partition中的消息只會被group中的一個consumer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個group中consumer消息消費互相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獨立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所有的consumer都具有相同的group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消息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將會在consumers之間負載均衡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所有的consumer都具有不同的grou</a:t>
            </a:r>
            <a:r>
              <a:rPr lang="zh-TW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消息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將會廣播給所有的消費者.</a:t>
            </a:r>
          </a:p>
          <a:p>
            <a:pPr>
              <a:lnSpc>
                <a:spcPct val="90000"/>
              </a:lnSpc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Consumer</a:t>
            </a:r>
            <a:endParaRPr lang="zh-TW" altLang="en-US" dirty="0"/>
          </a:p>
        </p:txBody>
      </p:sp>
      <p:pic>
        <p:nvPicPr>
          <p:cNvPr id="4102" name="Picture 6" descr="A two server Kafka cluster hosting four partitions (P0-P3) with two consumer groups. Consumer group A has two consumer instances and group B has four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1772816"/>
            <a:ext cx="7704856" cy="409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93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Producers</a:t>
            </a:r>
            <a:endParaRPr lang="zh-TW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18883" y="1844824"/>
            <a:ext cx="10204121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生產者往某個Topic上發布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消息。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生產者也負責選擇發佈到這此Topic上的哪一個分區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簡單的方式從分區列表中輪流選擇。也可以根據某種算法依照權重選擇分區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53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zookeeper</a:t>
            </a:r>
            <a:endParaRPr 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218883" y="1803400"/>
            <a:ext cx="10132113" cy="4267201"/>
          </a:xfrm>
        </p:spPr>
        <p:txBody>
          <a:bodyPr>
            <a:noAutofit/>
          </a:bodyPr>
          <a:lstStyle/>
          <a:p>
            <a:r>
              <a:rPr lang="en-US" altLang="zh-TW" sz="1800" dirty="0" smtClean="0"/>
              <a:t>K</a:t>
            </a:r>
            <a:r>
              <a:rPr lang="zh-TW" altLang="zh-TW" sz="1800" dirty="0" smtClean="0"/>
              <a:t>afka</a:t>
            </a:r>
            <a:r>
              <a:rPr lang="zh-TW" altLang="en-US" sz="1800" dirty="0" smtClean="0"/>
              <a:t>會</a:t>
            </a:r>
            <a:r>
              <a:rPr lang="zh-TW" altLang="zh-TW" sz="1800" dirty="0" smtClean="0"/>
              <a:t>使用</a:t>
            </a:r>
            <a:r>
              <a:rPr lang="zh-TW" altLang="zh-TW" sz="1800" dirty="0"/>
              <a:t>zookeeper來存儲一些meta</a:t>
            </a:r>
            <a:r>
              <a:rPr lang="zh-TW" altLang="zh-TW" sz="1800" dirty="0" smtClean="0"/>
              <a:t>信息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zh-TW" altLang="en-US" sz="1800" dirty="0" smtClean="0"/>
              <a:t>舉例：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zh-TW" sz="1800" dirty="0" smtClean="0"/>
              <a:t> </a:t>
            </a:r>
            <a:r>
              <a:rPr lang="zh-TW" altLang="zh-TW" sz="1800" dirty="0"/>
              <a:t>1) Producer端使用zookeeper用來"發現"broker列表,以及和Topic下每個partition leader建立socket連接並發送消息.</a:t>
            </a:r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r>
              <a:rPr lang="zh-TW" altLang="zh-TW" sz="1800" dirty="0" smtClean="0"/>
              <a:t> </a:t>
            </a:r>
            <a:r>
              <a:rPr lang="zh-TW" altLang="zh-TW" sz="1800" dirty="0"/>
              <a:t>2) Broker端使用zookeeper用來註冊broker信息,已經監測partitionleader存活性.</a:t>
            </a:r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r>
              <a:rPr lang="zh-TW" altLang="zh-TW" sz="1800" dirty="0" smtClean="0"/>
              <a:t> </a:t>
            </a:r>
            <a:r>
              <a:rPr lang="zh-TW" altLang="zh-TW" sz="1800" dirty="0"/>
              <a:t>3) Consumer端使用zookeeper用來註冊consumer信息,其中包括consumer消費的partition列表等,同時也用來發現broker列表,並和partition leader建立socket連接,</a:t>
            </a:r>
            <a:r>
              <a:rPr lang="en-US" altLang="zh-TW" sz="1800" dirty="0"/>
              <a:t> </a:t>
            </a:r>
            <a:r>
              <a:rPr lang="zh-TW" altLang="zh-TW" sz="1800" dirty="0" smtClean="0"/>
              <a:t>並</a:t>
            </a:r>
            <a:r>
              <a:rPr lang="zh-TW" altLang="zh-TW" sz="1800" dirty="0"/>
              <a:t>獲取消息.</a:t>
            </a: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6564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" pitchFamily="34" charset="-120"/>
                <a:ea typeface="Microsoft JhengHei" pitchFamily="34" charset="-120"/>
              </a:rPr>
              <a:t>DEMO</a:t>
            </a:r>
            <a:endParaRPr lang="zh-TW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18883" y="1844824"/>
            <a:ext cx="653171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列出有哪些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Topic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bin/kafka-topics.sh --list --zookeeper localhost:2181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Topic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狀況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bin/kafka-topics.sh --describe --zookeeper localhost:2181 --topic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consumer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-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cp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kafka_test-1.0-SNAPSHOT.jar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kafka.examples.ConsumerExample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localhost:2181 group1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test_topic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3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Producer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-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cp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kafka_test-1.0-SNAPSHOT.jar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kafka.examples.ProducerExample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10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test_topic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localhost:9092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94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Classic_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BooksClassic_16x9">
      <a:majorFont>
        <a:latin typeface="Constantia"/>
        <a:ea typeface=""/>
        <a:cs typeface=""/>
      </a:majorFont>
      <a:minorFont>
        <a:latin typeface="Constantia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BooksClassic_16x9">
      <a:majorFont>
        <a:latin typeface="Constantia"/>
        <a:ea typeface=""/>
        <a:cs typeface=""/>
      </a:majorFont>
      <a:minorFont>
        <a:latin typeface="Constantia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BooksClassic_16x9">
      <a:majorFont>
        <a:latin typeface="Constantia"/>
        <a:ea typeface=""/>
        <a:cs typeface=""/>
      </a:majorFont>
      <a:minorFont>
        <a:latin typeface="Constantia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5770035-53AD-43BC-9BF9-4253FE0A4B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傳統書本式簡報 (寬螢幕)</Template>
  <TotalTime>0</TotalTime>
  <Words>1297</Words>
  <Application>Microsoft Office PowerPoint</Application>
  <PresentationFormat>自訂</PresentationFormat>
  <Paragraphs>88</Paragraphs>
  <Slides>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Microsoft JhengHei</vt:lpstr>
      <vt:lpstr>Microsoft JhengHei</vt:lpstr>
      <vt:lpstr>Arial</vt:lpstr>
      <vt:lpstr>Constantia</vt:lpstr>
      <vt:lpstr>BooksClassic_16x9</vt:lpstr>
      <vt:lpstr>Kafka簡介</vt:lpstr>
      <vt:lpstr>Kafka簡介</vt:lpstr>
      <vt:lpstr>Kafka架構</vt:lpstr>
      <vt:lpstr>Topic &amp; Partition</vt:lpstr>
      <vt:lpstr>Consumer</vt:lpstr>
      <vt:lpstr>Consumer</vt:lpstr>
      <vt:lpstr>Producers</vt:lpstr>
      <vt:lpstr>zookeeper</vt:lpstr>
      <vt:lpstr>DEMO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2016-10-14T12:08:11Z</dcterms:created>
  <dcterms:modified xsi:type="dcterms:W3CDTF">2016-10-17T15:13:39Z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TC028010599991</vt:lpwstr>
  </property>
</Properties>
</file>