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8" r:id="rId3"/>
    <p:sldId id="268" r:id="rId4"/>
    <p:sldId id="262" r:id="rId5"/>
    <p:sldId id="263" r:id="rId6"/>
    <p:sldId id="264" r:id="rId7"/>
    <p:sldId id="271" r:id="rId8"/>
    <p:sldId id="266" r:id="rId9"/>
    <p:sldId id="269" r:id="rId10"/>
    <p:sldId id="270" r:id="rId11"/>
    <p:sldId id="272" r:id="rId12"/>
    <p:sldId id="260" r:id="rId13"/>
    <p:sldId id="265"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6409C06-D197-4F9B-A4C3-41F8915B5EA4}">
          <p14:sldIdLst/>
        </p14:section>
        <p14:section name="Untitled Section" id="{A47CD570-600E-483E-82E4-B38FBC579DA8}">
          <p14:sldIdLst>
            <p14:sldId id="256"/>
          </p14:sldIdLst>
        </p14:section>
        <p14:section name="Untitled Section" id="{FFE52A04-8F42-459E-A845-952B561D8068}">
          <p14:sldIdLst>
            <p14:sldId id="258"/>
            <p14:sldId id="268"/>
            <p14:sldId id="262"/>
            <p14:sldId id="263"/>
            <p14:sldId id="264"/>
            <p14:sldId id="271"/>
            <p14:sldId id="266"/>
            <p14:sldId id="269"/>
            <p14:sldId id="270"/>
            <p14:sldId id="272"/>
            <p14:sldId id="260"/>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DE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0C7-F8A7-4CC3-9FD5-BB7D124E2370}" type="datetimeFigureOut">
              <a:rPr lang="en-US" smtClean="0"/>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A6031-9F5C-41B3-A438-6D5DAE7C7484}" type="slidenum">
              <a:rPr lang="en-US" smtClean="0"/>
              <a:t>‹#›</a:t>
            </a:fld>
            <a:endParaRPr lang="en-US"/>
          </a:p>
        </p:txBody>
      </p:sp>
    </p:spTree>
    <p:extLst>
      <p:ext uri="{BB962C8B-B14F-4D97-AF65-F5344CB8AC3E}">
        <p14:creationId xmlns:p14="http://schemas.microsoft.com/office/powerpoint/2010/main" val="34541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1BF004-D6A8-4C77-AC83-495BAFFA6134}"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1871950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0DDA5-54EB-4920-B082-8724F9F96D9E}"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362306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C7C75-F145-448B-8D7F-C2564DED6632}"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62808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88592B-1CB1-41C1-84EF-2EAA669C50E3}"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235209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BAB83-3FB5-4BC2-BB21-14109EEC5982}"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34003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39FAB-9136-425A-B23A-8BA538A64740}"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160334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32430-85F2-4C4F-8400-08F36DDD5478}" type="datetime1">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26092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9CD470-7F7C-452C-A6AA-305FA7CD7D63}" type="datetime1">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313188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7D852-270D-494E-A0CB-2102FCF6E0FC}" type="datetime1">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358644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D01164-10D2-4CFD-9C20-1BC82B4E1F0A}"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413687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F77975-B946-4384-B902-EC61F29FAD5D}"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416CF-417F-483D-84E6-67781FA70A77}" type="slidenum">
              <a:rPr lang="en-US" smtClean="0"/>
              <a:t>‹#›</a:t>
            </a:fld>
            <a:endParaRPr lang="en-US"/>
          </a:p>
        </p:txBody>
      </p:sp>
    </p:spTree>
    <p:extLst>
      <p:ext uri="{BB962C8B-B14F-4D97-AF65-F5344CB8AC3E}">
        <p14:creationId xmlns:p14="http://schemas.microsoft.com/office/powerpoint/2010/main" val="426477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gs>
            <a:gs pos="0">
              <a:schemeClr val="accent1">
                <a:tint val="23500"/>
                <a:satMod val="1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7C379-1E1A-4133-99AB-31A30BB0C151}" type="datetime1">
              <a:rPr lang="en-US" smtClean="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416CF-417F-483D-84E6-67781FA70A77}" type="slidenum">
              <a:rPr lang="en-US" smtClean="0"/>
              <a:t>‹#›</a:t>
            </a:fld>
            <a:endParaRPr lang="en-US"/>
          </a:p>
        </p:txBody>
      </p:sp>
    </p:spTree>
    <p:extLst>
      <p:ext uri="{BB962C8B-B14F-4D97-AF65-F5344CB8AC3E}">
        <p14:creationId xmlns:p14="http://schemas.microsoft.com/office/powerpoint/2010/main" val="2917532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9000" b="-9000"/>
          </a:stretch>
        </a:blipFill>
        <a:effectLst/>
      </p:bgPr>
    </p:bg>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4D86C016-7C9A-CDAC-8C06-1FF0AA7A48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74183" y="741447"/>
            <a:ext cx="4477451" cy="5375105"/>
          </a:xfrm>
        </p:spPr>
      </p:pic>
      <p:sp>
        <p:nvSpPr>
          <p:cNvPr id="9" name="Title 8">
            <a:extLst>
              <a:ext uri="{FF2B5EF4-FFF2-40B4-BE49-F238E27FC236}">
                <a16:creationId xmlns:a16="http://schemas.microsoft.com/office/drawing/2014/main" id="{AC0A0290-D9FF-7321-5303-AB37E1EB7548}"/>
              </a:ext>
            </a:extLst>
          </p:cNvPr>
          <p:cNvSpPr>
            <a:spLocks noGrp="1"/>
          </p:cNvSpPr>
          <p:nvPr>
            <p:ph type="title"/>
          </p:nvPr>
        </p:nvSpPr>
        <p:spPr>
          <a:xfrm>
            <a:off x="3476742" y="2102048"/>
            <a:ext cx="5472332" cy="826643"/>
          </a:xfrm>
          <a:gradFill flip="none" rotWithShape="1">
            <a:gsLst>
              <a:gs pos="0">
                <a:srgbClr val="FF0000"/>
              </a:gs>
              <a:gs pos="25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a:bodyPr>
          <a:lstStyle/>
          <a:p>
            <a:pPr algn="ctr"/>
            <a:r>
              <a:rPr lang="en-US" dirty="0">
                <a:solidFill>
                  <a:schemeClr val="bg1"/>
                </a:solidFill>
              </a:rPr>
              <a:t>STATISTIC REPORT</a:t>
            </a:r>
          </a:p>
        </p:txBody>
      </p:sp>
    </p:spTree>
    <p:extLst>
      <p:ext uri="{BB962C8B-B14F-4D97-AF65-F5344CB8AC3E}">
        <p14:creationId xmlns:p14="http://schemas.microsoft.com/office/powerpoint/2010/main" val="241384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096292E-D0DA-FA46-05D0-0A2687D1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516" y="4187692"/>
            <a:ext cx="3738747" cy="2346920"/>
          </a:xfrm>
          <a:prstGeom prst="rect">
            <a:avLst/>
          </a:prstGeom>
        </p:spPr>
      </p:pic>
      <p:sp>
        <p:nvSpPr>
          <p:cNvPr id="9" name="Title 1">
            <a:extLst>
              <a:ext uri="{FF2B5EF4-FFF2-40B4-BE49-F238E27FC236}">
                <a16:creationId xmlns:a16="http://schemas.microsoft.com/office/drawing/2014/main" id="{D9183FD1-DD44-C9BA-C5FA-B466ADC33266}"/>
              </a:ext>
            </a:extLst>
          </p:cNvPr>
          <p:cNvSpPr txBox="1">
            <a:spLocks/>
          </p:cNvSpPr>
          <p:nvPr/>
        </p:nvSpPr>
        <p:spPr>
          <a:xfrm>
            <a:off x="665595" y="609472"/>
            <a:ext cx="6480792"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at in the Assortment</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-9-</a:t>
            </a:r>
            <a:endParaRPr lang="en-US" dirty="0"/>
          </a:p>
        </p:txBody>
      </p:sp>
      <p:pic>
        <p:nvPicPr>
          <p:cNvPr id="35" name="Picture 34">
            <a:extLst>
              <a:ext uri="{FF2B5EF4-FFF2-40B4-BE49-F238E27FC236}">
                <a16:creationId xmlns:a16="http://schemas.microsoft.com/office/drawing/2014/main" id="{8B1033C2-966E-AEF9-42D9-9711711B8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4776" y="1191667"/>
            <a:ext cx="3662887" cy="2329268"/>
          </a:xfrm>
          <a:prstGeom prst="rect">
            <a:avLst/>
          </a:prstGeom>
        </p:spPr>
      </p:pic>
      <p:sp>
        <p:nvSpPr>
          <p:cNvPr id="5" name="Text Placeholder 3">
            <a:extLst>
              <a:ext uri="{FF2B5EF4-FFF2-40B4-BE49-F238E27FC236}">
                <a16:creationId xmlns:a16="http://schemas.microsoft.com/office/drawing/2014/main" id="{009BFF9F-D047-A22E-9D46-6D2CC479E1E9}"/>
              </a:ext>
            </a:extLst>
          </p:cNvPr>
          <p:cNvSpPr txBox="1">
            <a:spLocks/>
          </p:cNvSpPr>
          <p:nvPr/>
        </p:nvSpPr>
        <p:spPr>
          <a:xfrm>
            <a:off x="582424" y="1366498"/>
            <a:ext cx="5976848" cy="46109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7000"/>
              </a:lnSpc>
              <a:spcBef>
                <a:spcPts val="0"/>
              </a:spcBef>
              <a:spcAft>
                <a:spcPts val="800"/>
              </a:spcAft>
            </a:pPr>
            <a:endPar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a:t>
            </a:r>
            <a:r>
              <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 JP region: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sales volume of most popular games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6,5 to 1,3 hundred pieces.</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maximal popularity range of games is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6,04 to 0,55.</a:t>
            </a:r>
          </a:p>
          <a:p>
            <a:pPr marL="0" marR="0">
              <a:lnSpc>
                <a:spcPct val="107000"/>
              </a:lnSpc>
              <a:spcBef>
                <a:spcPts val="0"/>
              </a:spcBef>
              <a:spcAft>
                <a:spcPts val="800"/>
              </a:spcAft>
            </a:pPr>
            <a:r>
              <a:rPr lang="en-US" sz="2000" i="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game assortment revision is recommended</a:t>
            </a:r>
          </a:p>
        </p:txBody>
      </p:sp>
      <p:cxnSp>
        <p:nvCxnSpPr>
          <p:cNvPr id="6" name="Straight Connector 5">
            <a:extLst>
              <a:ext uri="{FF2B5EF4-FFF2-40B4-BE49-F238E27FC236}">
                <a16:creationId xmlns:a16="http://schemas.microsoft.com/office/drawing/2014/main" id="{8336C72E-D107-9DD3-5769-81869F706155}"/>
              </a:ext>
            </a:extLst>
          </p:cNvPr>
          <p:cNvCxnSpPr>
            <a:cxnSpLocks/>
          </p:cNvCxnSpPr>
          <p:nvPr/>
        </p:nvCxnSpPr>
        <p:spPr>
          <a:xfrm>
            <a:off x="7946335" y="1788888"/>
            <a:ext cx="2915317"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E22A26D-2148-8D7C-8DEF-B0B3D3D67D37}"/>
              </a:ext>
            </a:extLst>
          </p:cNvPr>
          <p:cNvCxnSpPr>
            <a:cxnSpLocks/>
          </p:cNvCxnSpPr>
          <p:nvPr/>
        </p:nvCxnSpPr>
        <p:spPr>
          <a:xfrm>
            <a:off x="7913512" y="4771114"/>
            <a:ext cx="3004585"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924929F9-BE6A-A26F-E109-6D100D4223F3}"/>
              </a:ext>
            </a:extLst>
          </p:cNvPr>
          <p:cNvCxnSpPr>
            <a:cxnSpLocks/>
          </p:cNvCxnSpPr>
          <p:nvPr/>
        </p:nvCxnSpPr>
        <p:spPr>
          <a:xfrm flipH="1">
            <a:off x="10099561" y="3292494"/>
            <a:ext cx="753663"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43E3F88-5914-ED88-E32B-7F9098EF9833}"/>
              </a:ext>
            </a:extLst>
          </p:cNvPr>
          <p:cNvCxnSpPr>
            <a:cxnSpLocks/>
          </p:cNvCxnSpPr>
          <p:nvPr/>
        </p:nvCxnSpPr>
        <p:spPr>
          <a:xfrm flipH="1">
            <a:off x="10099561" y="6309926"/>
            <a:ext cx="8862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427A7A9B-BD91-0E6A-EA7A-32970AC43C87}"/>
              </a:ext>
            </a:extLst>
          </p:cNvPr>
          <p:cNvSpPr txBox="1">
            <a:spLocks/>
          </p:cNvSpPr>
          <p:nvPr/>
        </p:nvSpPr>
        <p:spPr>
          <a:xfrm>
            <a:off x="7494775" y="1000111"/>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9.1</a:t>
            </a:r>
            <a:r>
              <a:rPr lang="en-US" sz="1400" b="1" dirty="0"/>
              <a:t>:  </a:t>
            </a:r>
            <a:r>
              <a:rPr lang="en-US" sz="1600" b="1" dirty="0"/>
              <a:t>The Assortment of JP Sales 2016(in hundred pieces for popularity range)</a:t>
            </a:r>
          </a:p>
          <a:p>
            <a:r>
              <a:rPr lang="en-US" sz="1600" b="1" dirty="0"/>
              <a:t> </a:t>
            </a:r>
          </a:p>
        </p:txBody>
      </p:sp>
      <p:sp>
        <p:nvSpPr>
          <p:cNvPr id="2" name="Title 1">
            <a:extLst>
              <a:ext uri="{FF2B5EF4-FFF2-40B4-BE49-F238E27FC236}">
                <a16:creationId xmlns:a16="http://schemas.microsoft.com/office/drawing/2014/main" id="{889DAC69-E04A-59AA-544B-713EA5F5871A}"/>
              </a:ext>
            </a:extLst>
          </p:cNvPr>
          <p:cNvSpPr txBox="1">
            <a:spLocks/>
          </p:cNvSpPr>
          <p:nvPr/>
        </p:nvSpPr>
        <p:spPr>
          <a:xfrm>
            <a:off x="7393174" y="4018089"/>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9.2</a:t>
            </a:r>
            <a:r>
              <a:rPr lang="en-US" sz="1400" b="1" dirty="0"/>
              <a:t>:  </a:t>
            </a:r>
            <a:r>
              <a:rPr lang="en-US" sz="1600" b="1" dirty="0"/>
              <a:t>The Assortment of JP Sales 2009 (in hundred pieces for popularity range)</a:t>
            </a:r>
          </a:p>
          <a:p>
            <a:endParaRPr lang="en-US" sz="1600" b="1" dirty="0"/>
          </a:p>
        </p:txBody>
      </p:sp>
    </p:spTree>
    <p:extLst>
      <p:ext uri="{BB962C8B-B14F-4D97-AF65-F5344CB8AC3E}">
        <p14:creationId xmlns:p14="http://schemas.microsoft.com/office/powerpoint/2010/main" val="52522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C804151-799A-8E1B-B720-220CE4432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814" y="4065666"/>
            <a:ext cx="3852590" cy="2473246"/>
          </a:xfrm>
          <a:prstGeom prst="rect">
            <a:avLst/>
          </a:prstGeom>
        </p:spPr>
      </p:pic>
      <p:pic>
        <p:nvPicPr>
          <p:cNvPr id="3" name="Picture 2">
            <a:extLst>
              <a:ext uri="{FF2B5EF4-FFF2-40B4-BE49-F238E27FC236}">
                <a16:creationId xmlns:a16="http://schemas.microsoft.com/office/drawing/2014/main" id="{AC7977F7-F4E2-454C-AC12-BCA6DAD1B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813" y="949371"/>
            <a:ext cx="3852591" cy="2474728"/>
          </a:xfrm>
          <a:prstGeom prst="rect">
            <a:avLst/>
          </a:prstGeom>
        </p:spPr>
      </p:pic>
      <p:sp>
        <p:nvSpPr>
          <p:cNvPr id="9" name="Title 1">
            <a:extLst>
              <a:ext uri="{FF2B5EF4-FFF2-40B4-BE49-F238E27FC236}">
                <a16:creationId xmlns:a16="http://schemas.microsoft.com/office/drawing/2014/main" id="{D9183FD1-DD44-C9BA-C5FA-B466ADC33266}"/>
              </a:ext>
            </a:extLst>
          </p:cNvPr>
          <p:cNvSpPr txBox="1">
            <a:spLocks/>
          </p:cNvSpPr>
          <p:nvPr/>
        </p:nvSpPr>
        <p:spPr>
          <a:xfrm>
            <a:off x="665595" y="609472"/>
            <a:ext cx="6480792"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at in the Assortment</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-10-</a:t>
            </a:r>
            <a:endParaRPr lang="en-US" dirty="0"/>
          </a:p>
        </p:txBody>
      </p:sp>
      <p:sp>
        <p:nvSpPr>
          <p:cNvPr id="5" name="Text Placeholder 3">
            <a:extLst>
              <a:ext uri="{FF2B5EF4-FFF2-40B4-BE49-F238E27FC236}">
                <a16:creationId xmlns:a16="http://schemas.microsoft.com/office/drawing/2014/main" id="{009BFF9F-D047-A22E-9D46-6D2CC479E1E9}"/>
              </a:ext>
            </a:extLst>
          </p:cNvPr>
          <p:cNvSpPr txBox="1">
            <a:spLocks/>
          </p:cNvSpPr>
          <p:nvPr/>
        </p:nvSpPr>
        <p:spPr>
          <a:xfrm>
            <a:off x="665594" y="1070451"/>
            <a:ext cx="5976848" cy="46109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7000"/>
              </a:lnSpc>
              <a:spcBef>
                <a:spcPts val="0"/>
              </a:spcBef>
              <a:spcAft>
                <a:spcPts val="800"/>
              </a:spcAft>
            </a:pPr>
            <a:endPar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a:t>
            </a:r>
            <a:r>
              <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 Others region: </a:t>
            </a:r>
          </a:p>
          <a:p>
            <a:pPr>
              <a:lnSpc>
                <a:spcPct val="107000"/>
              </a:lnSpc>
              <a:spcBef>
                <a:spcPts val="0"/>
              </a:spcBef>
              <a:spcAft>
                <a:spcPts val="800"/>
              </a:spcAft>
            </a:pPr>
            <a:r>
              <a:rPr lang="en-US" sz="20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Sales are concentrated in the area of small quantity sales.</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sales volume of most popular games is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421 to 184 hundred pieces.</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maximal popularity range of games is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0,02 to 0,10.</a:t>
            </a:r>
          </a:p>
          <a:p>
            <a:pPr>
              <a:lnSpc>
                <a:spcPct val="107000"/>
              </a:lnSpc>
              <a:spcBef>
                <a:spcPts val="0"/>
              </a:spcBef>
              <a:spcAft>
                <a:spcPts val="800"/>
              </a:spcAft>
            </a:pPr>
            <a:r>
              <a:rPr lang="en-US" sz="2000" i="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sales strategy revision is recommended</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i="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game assortment revision is recommended</a:t>
            </a:r>
          </a:p>
        </p:txBody>
      </p:sp>
      <p:cxnSp>
        <p:nvCxnSpPr>
          <p:cNvPr id="6" name="Straight Connector 5">
            <a:extLst>
              <a:ext uri="{FF2B5EF4-FFF2-40B4-BE49-F238E27FC236}">
                <a16:creationId xmlns:a16="http://schemas.microsoft.com/office/drawing/2014/main" id="{8336C72E-D107-9DD3-5769-81869F706155}"/>
              </a:ext>
            </a:extLst>
          </p:cNvPr>
          <p:cNvCxnSpPr>
            <a:cxnSpLocks/>
          </p:cNvCxnSpPr>
          <p:nvPr/>
        </p:nvCxnSpPr>
        <p:spPr>
          <a:xfrm>
            <a:off x="8008878" y="1924354"/>
            <a:ext cx="2915317"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E22A26D-2148-8D7C-8DEF-B0B3D3D67D37}"/>
              </a:ext>
            </a:extLst>
          </p:cNvPr>
          <p:cNvCxnSpPr>
            <a:cxnSpLocks/>
          </p:cNvCxnSpPr>
          <p:nvPr/>
        </p:nvCxnSpPr>
        <p:spPr>
          <a:xfrm>
            <a:off x="8153400" y="5064625"/>
            <a:ext cx="2713074"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924929F9-BE6A-A26F-E109-6D100D4223F3}"/>
              </a:ext>
            </a:extLst>
          </p:cNvPr>
          <p:cNvCxnSpPr>
            <a:cxnSpLocks/>
          </p:cNvCxnSpPr>
          <p:nvPr/>
        </p:nvCxnSpPr>
        <p:spPr>
          <a:xfrm flipH="1">
            <a:off x="8153400" y="3134449"/>
            <a:ext cx="912173"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43E3F88-5914-ED88-E32B-7F9098EF9833}"/>
              </a:ext>
            </a:extLst>
          </p:cNvPr>
          <p:cNvCxnSpPr>
            <a:cxnSpLocks/>
          </p:cNvCxnSpPr>
          <p:nvPr/>
        </p:nvCxnSpPr>
        <p:spPr>
          <a:xfrm flipH="1">
            <a:off x="8129632" y="6264064"/>
            <a:ext cx="74343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A5DA2ED9-EFA8-F8FA-1D3A-3AB8E11A7A5D}"/>
              </a:ext>
            </a:extLst>
          </p:cNvPr>
          <p:cNvSpPr txBox="1">
            <a:spLocks/>
          </p:cNvSpPr>
          <p:nvPr/>
        </p:nvSpPr>
        <p:spPr>
          <a:xfrm>
            <a:off x="7594532" y="3609015"/>
            <a:ext cx="4011152"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10.2</a:t>
            </a:r>
            <a:r>
              <a:rPr lang="en-US" sz="1400" b="1" dirty="0"/>
              <a:t>:  </a:t>
            </a:r>
            <a:r>
              <a:rPr lang="en-US" sz="1600" b="1" dirty="0"/>
              <a:t>The Assortment of Other Sales 2009 </a:t>
            </a:r>
            <a:r>
              <a:rPr lang="en-US" sz="1400" b="1" dirty="0"/>
              <a:t>(in hundred pieces for popularity range)</a:t>
            </a:r>
          </a:p>
        </p:txBody>
      </p:sp>
      <p:sp>
        <p:nvSpPr>
          <p:cNvPr id="12" name="Title 1">
            <a:extLst>
              <a:ext uri="{FF2B5EF4-FFF2-40B4-BE49-F238E27FC236}">
                <a16:creationId xmlns:a16="http://schemas.microsoft.com/office/drawing/2014/main" id="{2292731A-7F30-58FF-1F1E-52821B11C9D5}"/>
              </a:ext>
            </a:extLst>
          </p:cNvPr>
          <p:cNvSpPr txBox="1">
            <a:spLocks/>
          </p:cNvSpPr>
          <p:nvPr/>
        </p:nvSpPr>
        <p:spPr>
          <a:xfrm>
            <a:off x="7594532" y="593935"/>
            <a:ext cx="4011152"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10.1</a:t>
            </a:r>
            <a:r>
              <a:rPr lang="en-US" sz="1400" b="1" dirty="0"/>
              <a:t>:  </a:t>
            </a:r>
            <a:r>
              <a:rPr lang="en-US" sz="1600" b="1" dirty="0"/>
              <a:t>The Assortment of Other Sales 2016 (in hundred pieces for popularity range) </a:t>
            </a:r>
            <a:r>
              <a:rPr lang="en-US" sz="1400" b="1" dirty="0"/>
              <a:t> </a:t>
            </a:r>
          </a:p>
        </p:txBody>
      </p:sp>
    </p:spTree>
    <p:extLst>
      <p:ext uri="{BB962C8B-B14F-4D97-AF65-F5344CB8AC3E}">
        <p14:creationId xmlns:p14="http://schemas.microsoft.com/office/powerpoint/2010/main" val="247454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A21CA36-644E-CCB1-4A45-F4B2775A4438}"/>
              </a:ext>
            </a:extLst>
          </p:cNvPr>
          <p:cNvSpPr>
            <a:spLocks noGrp="1"/>
          </p:cNvSpPr>
          <p:nvPr>
            <p:ph type="ftr" sz="quarter" idx="11"/>
          </p:nvPr>
        </p:nvSpPr>
        <p:spPr/>
        <p:txBody>
          <a:bodyPr/>
          <a:lstStyle/>
          <a:p>
            <a:r>
              <a:rPr lang="en-US" dirty="0"/>
              <a:t>.11.</a:t>
            </a:r>
          </a:p>
        </p:txBody>
      </p:sp>
      <p:sp>
        <p:nvSpPr>
          <p:cNvPr id="31" name="TextBox 30">
            <a:extLst>
              <a:ext uri="{FF2B5EF4-FFF2-40B4-BE49-F238E27FC236}">
                <a16:creationId xmlns:a16="http://schemas.microsoft.com/office/drawing/2014/main" id="{DAE23A9A-C6CC-CD42-3C20-B3991D91C33F}"/>
              </a:ext>
            </a:extLst>
          </p:cNvPr>
          <p:cNvSpPr txBox="1"/>
          <p:nvPr/>
        </p:nvSpPr>
        <p:spPr>
          <a:xfrm>
            <a:off x="721869" y="544418"/>
            <a:ext cx="4654848" cy="461665"/>
          </a:xfrm>
          <a:prstGeom prst="rect">
            <a:avLst/>
          </a:prstGeom>
          <a:noFill/>
        </p:spPr>
        <p:txBody>
          <a:bodyPr wrap="square" rtlCol="0">
            <a:spAutoFit/>
          </a:bodyPr>
          <a:lstStyle/>
          <a:p>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Do customers return?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AE416980-16B1-5DF1-D531-D2ABCD737F3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63401" y="3349704"/>
            <a:ext cx="5460670" cy="3437269"/>
          </a:xfrm>
        </p:spPr>
      </p:pic>
      <p:sp>
        <p:nvSpPr>
          <p:cNvPr id="19" name="Text Placeholder 3">
            <a:extLst>
              <a:ext uri="{FF2B5EF4-FFF2-40B4-BE49-F238E27FC236}">
                <a16:creationId xmlns:a16="http://schemas.microsoft.com/office/drawing/2014/main" id="{11B29E0C-A942-0604-120C-188D6AA43052}"/>
              </a:ext>
            </a:extLst>
          </p:cNvPr>
          <p:cNvSpPr txBox="1">
            <a:spLocks/>
          </p:cNvSpPr>
          <p:nvPr/>
        </p:nvSpPr>
        <p:spPr>
          <a:xfrm>
            <a:off x="604911" y="1061802"/>
            <a:ext cx="4654848" cy="532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Bef>
                <a:spcPts val="0"/>
              </a:spcBef>
              <a:spcAft>
                <a:spcPts val="800"/>
              </a:spcAft>
              <a:buNone/>
            </a:pPr>
            <a:r>
              <a:rPr lang="en-US" sz="1700" kern="100" dirty="0">
                <a:latin typeface="Calibri" panose="020F0502020204030204" pitchFamily="34" charset="0"/>
                <a:ea typeface="Calibri" panose="020F0502020204030204" pitchFamily="34" charset="0"/>
                <a:cs typeface="Times New Roman" panose="02020603050405020304" pitchFamily="18" charset="0"/>
              </a:rPr>
              <a:t>    In this part, we compare changes in </a:t>
            </a:r>
            <a:r>
              <a:rPr lang="en-US" sz="1700" b="1" kern="100" dirty="0">
                <a:latin typeface="Calibri" panose="020F0502020204030204" pitchFamily="34" charset="0"/>
                <a:ea typeface="Calibri" panose="020F0502020204030204" pitchFamily="34" charset="0"/>
                <a:cs typeface="Times New Roman" panose="02020603050405020304" pitchFamily="18" charset="0"/>
              </a:rPr>
              <a:t>Platform popularity </a:t>
            </a:r>
            <a:r>
              <a:rPr lang="en-US" sz="1700" kern="100" dirty="0">
                <a:latin typeface="Calibri" panose="020F0502020204030204" pitchFamily="34" charset="0"/>
                <a:ea typeface="Calibri" panose="020F0502020204030204" pitchFamily="34" charset="0"/>
                <a:cs typeface="Times New Roman" panose="02020603050405020304" pitchFamily="18" charset="0"/>
              </a:rPr>
              <a:t>(sales by platform) in two shot periods each of 3 years for all 3 regions (see Video 1).</a:t>
            </a:r>
          </a:p>
          <a:p>
            <a:pPr marL="0" indent="0" algn="just">
              <a:lnSpc>
                <a:spcPct val="107000"/>
              </a:lnSpc>
              <a:spcBef>
                <a:spcPts val="0"/>
              </a:spcBef>
              <a:spcAft>
                <a:spcPts val="800"/>
              </a:spcAft>
              <a:buNone/>
            </a:pPr>
            <a:r>
              <a:rPr lang="en-US" sz="1700" kern="100" dirty="0">
                <a:latin typeface="Calibri" panose="020F0502020204030204" pitchFamily="34" charset="0"/>
                <a:ea typeface="Calibri" panose="020F0502020204030204" pitchFamily="34" charset="0"/>
                <a:cs typeface="Times New Roman" panose="02020603050405020304" pitchFamily="18" charset="0"/>
              </a:rPr>
              <a:t>     The period 2011-2013 is shown in yellow. The period 2014 - 2016 is shown in blue. </a:t>
            </a:r>
          </a:p>
          <a:p>
            <a:pPr marL="0" indent="0" algn="just">
              <a:lnSpc>
                <a:spcPct val="107000"/>
              </a:lnSpc>
              <a:spcBef>
                <a:spcPts val="0"/>
              </a:spcBef>
              <a:spcAft>
                <a:spcPts val="800"/>
              </a:spcAft>
              <a:buNone/>
            </a:pPr>
            <a:r>
              <a:rPr lang="en-US" sz="1700" kern="100" dirty="0">
                <a:latin typeface="Calibri" panose="020F0502020204030204" pitchFamily="34" charset="0"/>
                <a:ea typeface="Calibri" panose="020F0502020204030204" pitchFamily="34" charset="0"/>
                <a:cs typeface="Times New Roman" panose="02020603050405020304" pitchFamily="18" charset="0"/>
              </a:rPr>
              <a:t>     The video shows the volume of sales is changed by all platforms and by each region in its way.</a:t>
            </a:r>
          </a:p>
          <a:p>
            <a:pPr marL="0" indent="0" algn="just">
              <a:lnSpc>
                <a:spcPct val="107000"/>
              </a:lnSpc>
              <a:spcBef>
                <a:spcPts val="0"/>
              </a:spcBef>
              <a:spcAft>
                <a:spcPts val="800"/>
              </a:spcAft>
              <a:buNone/>
            </a:pPr>
            <a:r>
              <a:rPr lang="en-US" sz="1700" kern="100" dirty="0">
                <a:latin typeface="Calibri" panose="020F0502020204030204" pitchFamily="34" charset="0"/>
                <a:ea typeface="Calibri" panose="020F0502020204030204" pitchFamily="34" charset="0"/>
                <a:cs typeface="Times New Roman" panose="02020603050405020304" pitchFamily="18" charset="0"/>
              </a:rPr>
              <a:t>The alarming data of customer changing platforms might be typical for the global market in the gaming industry. </a:t>
            </a:r>
          </a:p>
          <a:p>
            <a:pPr marL="0" indent="0" algn="just">
              <a:lnSpc>
                <a:spcPct val="107000"/>
              </a:lnSpc>
              <a:spcBef>
                <a:spcPts val="0"/>
              </a:spcBef>
              <a:spcAft>
                <a:spcPts val="800"/>
              </a:spcAft>
              <a:buNone/>
            </a:pPr>
            <a:r>
              <a:rPr lang="en-US" sz="1700" kern="100" dirty="0">
                <a:latin typeface="Calibri" panose="020F0502020204030204" pitchFamily="34" charset="0"/>
                <a:ea typeface="Calibri" panose="020F0502020204030204" pitchFamily="34" charset="0"/>
                <a:cs typeface="Times New Roman" panose="02020603050405020304" pitchFamily="18" charset="0"/>
              </a:rPr>
              <a:t>But according to the dataset, the life cycle of a platform seems to be about 10 years (see figure 10.2). However, it is necessary to conduct additional research on customer loyalty to evaluate customer care and the customer support we provide.</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800"/>
              </a:spcAft>
              <a:buNone/>
            </a:pPr>
            <a:r>
              <a:rPr lang="en-US" sz="1700" i="1" kern="100" dirty="0">
                <a:solidFill>
                  <a:schemeClr val="accent5">
                    <a:lumMod val="75000"/>
                  </a:schemeClr>
                </a:solidFill>
                <a:latin typeface="Calibri" panose="020F0502020204030204" pitchFamily="34" charset="0"/>
                <a:cs typeface="Times New Roman" panose="02020603050405020304" pitchFamily="18" charset="0"/>
              </a:rPr>
              <a:t>Customer loyalty research is due to conduct.</a:t>
            </a:r>
            <a:endParaRPr lang="en-US" sz="1700" i="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0" name="WhatsApp Video 2023-03-29 at 00.57.18">
            <a:hlinkClick r:id="" action="ppaction://media"/>
            <a:extLst>
              <a:ext uri="{FF2B5EF4-FFF2-40B4-BE49-F238E27FC236}">
                <a16:creationId xmlns:a16="http://schemas.microsoft.com/office/drawing/2014/main" id="{375BAD68-459C-6609-A678-4990597C009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472291" y="544418"/>
            <a:ext cx="3340374" cy="2139542"/>
          </a:xfrm>
          <a:prstGeom prst="rect">
            <a:avLst/>
          </a:prstGeom>
        </p:spPr>
      </p:pic>
      <p:sp>
        <p:nvSpPr>
          <p:cNvPr id="21" name="Title 1">
            <a:extLst>
              <a:ext uri="{FF2B5EF4-FFF2-40B4-BE49-F238E27FC236}">
                <a16:creationId xmlns:a16="http://schemas.microsoft.com/office/drawing/2014/main" id="{550F3285-E030-C5BC-0725-62309E8F3437}"/>
              </a:ext>
            </a:extLst>
          </p:cNvPr>
          <p:cNvSpPr txBox="1">
            <a:spLocks/>
          </p:cNvSpPr>
          <p:nvPr/>
        </p:nvSpPr>
        <p:spPr>
          <a:xfrm>
            <a:off x="7655817" y="71027"/>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Video 1</a:t>
            </a:r>
            <a:r>
              <a:rPr lang="en-US" sz="1400" b="1" dirty="0"/>
              <a:t>:  Platform changing in two periods</a:t>
            </a:r>
          </a:p>
        </p:txBody>
      </p:sp>
      <p:sp>
        <p:nvSpPr>
          <p:cNvPr id="22" name="Title 1">
            <a:extLst>
              <a:ext uri="{FF2B5EF4-FFF2-40B4-BE49-F238E27FC236}">
                <a16:creationId xmlns:a16="http://schemas.microsoft.com/office/drawing/2014/main" id="{A87D83BF-0161-8A02-A1A0-6547E1F22A12}"/>
              </a:ext>
            </a:extLst>
          </p:cNvPr>
          <p:cNvSpPr txBox="1">
            <a:spLocks/>
          </p:cNvSpPr>
          <p:nvPr/>
        </p:nvSpPr>
        <p:spPr>
          <a:xfrm>
            <a:off x="7655816" y="2984578"/>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10.2:</a:t>
            </a:r>
            <a:r>
              <a:rPr lang="en-US" sz="1400" b="1" dirty="0"/>
              <a:t>  Platform life cycle </a:t>
            </a:r>
          </a:p>
        </p:txBody>
      </p:sp>
    </p:spTree>
    <p:extLst>
      <p:ext uri="{BB962C8B-B14F-4D97-AF65-F5344CB8AC3E}">
        <p14:creationId xmlns:p14="http://schemas.microsoft.com/office/powerpoint/2010/main" val="271658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50"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20"/>
                </p:tgtEl>
              </p:cMediaNode>
            </p:video>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A21CA36-644E-CCB1-4A45-F4B2775A4438}"/>
              </a:ext>
            </a:extLst>
          </p:cNvPr>
          <p:cNvSpPr>
            <a:spLocks noGrp="1"/>
          </p:cNvSpPr>
          <p:nvPr>
            <p:ph type="ftr" sz="quarter" idx="11"/>
          </p:nvPr>
        </p:nvSpPr>
        <p:spPr/>
        <p:txBody>
          <a:bodyPr/>
          <a:lstStyle/>
          <a:p>
            <a:r>
              <a:rPr lang="en-US" dirty="0"/>
              <a:t>.10.</a:t>
            </a:r>
          </a:p>
        </p:txBody>
      </p:sp>
      <p:sp>
        <p:nvSpPr>
          <p:cNvPr id="31" name="TextBox 30">
            <a:extLst>
              <a:ext uri="{FF2B5EF4-FFF2-40B4-BE49-F238E27FC236}">
                <a16:creationId xmlns:a16="http://schemas.microsoft.com/office/drawing/2014/main" id="{DAE23A9A-C6CC-CD42-3C20-B3991D91C33F}"/>
              </a:ext>
            </a:extLst>
          </p:cNvPr>
          <p:cNvSpPr txBox="1"/>
          <p:nvPr/>
        </p:nvSpPr>
        <p:spPr>
          <a:xfrm>
            <a:off x="939275" y="568966"/>
            <a:ext cx="4320484" cy="461665"/>
          </a:xfrm>
          <a:prstGeom prst="rect">
            <a:avLst/>
          </a:prstGeom>
          <a:noFill/>
        </p:spPr>
        <p:txBody>
          <a:bodyPr wrap="square" rtlCol="0">
            <a:spAutoFit/>
          </a:bodyPr>
          <a:lstStyle/>
          <a:p>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Conclusions: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48D4E0-18CA-0222-0FCE-E5DD77B8DB3B}"/>
              </a:ext>
            </a:extLst>
          </p:cNvPr>
          <p:cNvSpPr>
            <a:spLocks noGrp="1"/>
          </p:cNvSpPr>
          <p:nvPr>
            <p:ph sz="half" idx="1"/>
          </p:nvPr>
        </p:nvSpPr>
        <p:spPr>
          <a:xfrm>
            <a:off x="861216" y="1116264"/>
            <a:ext cx="10032562" cy="5172770"/>
          </a:xfrm>
        </p:spPr>
        <p:txBody>
          <a:bodyPr>
            <a:normAutofit fontScale="62500" lnSpcReduction="20000"/>
          </a:bodyPr>
          <a:lstStyle/>
          <a:p>
            <a:pPr marL="514350" indent="-514350">
              <a:buAutoNum type="arabicPeriod"/>
            </a:pPr>
            <a:r>
              <a:rPr lang="en-US" dirty="0"/>
              <a:t>The sales volume of NA, EU, and JP regions decrease since 2009 by more than 50%. </a:t>
            </a:r>
          </a:p>
          <a:p>
            <a:pPr marL="514350" indent="-514350">
              <a:buAutoNum type="arabicPeriod"/>
            </a:pPr>
            <a:r>
              <a:rPr lang="en-US" dirty="0"/>
              <a:t>The sales volume in 2016 continues to decrease exponentially. The sales volume in October 2016 is only 27% of the previous year’s sales volume.</a:t>
            </a:r>
          </a:p>
          <a:p>
            <a:pPr marL="0" indent="0">
              <a:buNone/>
            </a:pPr>
            <a:endParaRPr lang="en-US" sz="1000" u="sng" dirty="0"/>
          </a:p>
          <a:p>
            <a:pPr marL="0" indent="0">
              <a:buNone/>
            </a:pPr>
            <a:r>
              <a:rPr lang="en-US" i="1" u="sng" dirty="0"/>
              <a:t>Recommendations for marketing support by region:</a:t>
            </a:r>
          </a:p>
          <a:p>
            <a:pPr marL="0" indent="0">
              <a:buNone/>
            </a:pPr>
            <a:endParaRPr lang="en-US" sz="1000" i="1" u="sng" dirty="0"/>
          </a:p>
          <a:p>
            <a:r>
              <a:rPr lang="en-US" i="1" dirty="0"/>
              <a:t>The NA region needs Marketing support for Role-Playing game sales (actually 46% of the previous year’s sales).</a:t>
            </a:r>
          </a:p>
          <a:p>
            <a:r>
              <a:rPr lang="en-US" i="1" dirty="0"/>
              <a:t>The EU region needs stronger support for Role-Playing game sales and for Action games sales (actually 35% and 74 % of the previous year’s sales)</a:t>
            </a:r>
          </a:p>
          <a:p>
            <a:r>
              <a:rPr lang="en-US" i="1" dirty="0"/>
              <a:t>The JP region needs stronger marketing and management support for Role-playing game sales (in 2015 the sales decreased by 44%) and Fighting games (actually 39% from the previous year). </a:t>
            </a:r>
          </a:p>
          <a:p>
            <a:r>
              <a:rPr lang="en-US" i="1" dirty="0"/>
              <a:t>The Other regions need support for Role-Playing game sales (actually 60% from the previous year) and for Music genre games (the second year decreased by 57%). The revision of the sales strategy is recommended.</a:t>
            </a:r>
          </a:p>
          <a:p>
            <a:r>
              <a:rPr lang="en-US" i="1" dirty="0"/>
              <a:t>All regions need a strong Assortment revision</a:t>
            </a:r>
          </a:p>
          <a:p>
            <a:pPr marL="0" indent="0">
              <a:buNone/>
            </a:pPr>
            <a:endParaRPr lang="en-US" sz="1300" i="1" dirty="0"/>
          </a:p>
          <a:p>
            <a:pPr marL="0" indent="0">
              <a:buNone/>
            </a:pPr>
            <a:r>
              <a:rPr lang="en-US" i="1" u="sng" dirty="0"/>
              <a:t>Recommendations for further analysis:</a:t>
            </a:r>
          </a:p>
          <a:p>
            <a:pPr marL="0" indent="0">
              <a:buNone/>
            </a:pPr>
            <a:r>
              <a:rPr lang="en-US" i="1" dirty="0"/>
              <a:t>To conduct customer loyalty research to understand better business dynamics.</a:t>
            </a:r>
          </a:p>
          <a:p>
            <a:pPr marL="0" indent="0">
              <a:buNone/>
            </a:pPr>
            <a:endParaRPr lang="en-US" i="1" u="sng" dirty="0"/>
          </a:p>
          <a:p>
            <a:pPr marL="0" indent="0">
              <a:buNone/>
            </a:pPr>
            <a:endParaRPr lang="en-US" sz="1000" i="1" u="sng" dirty="0"/>
          </a:p>
          <a:p>
            <a:endParaRPr lang="en-US" i="1" dirty="0"/>
          </a:p>
          <a:p>
            <a:endParaRPr lang="en-US" i="1" dirty="0"/>
          </a:p>
          <a:p>
            <a:endParaRPr lang="en-US" dirty="0"/>
          </a:p>
        </p:txBody>
      </p:sp>
    </p:spTree>
    <p:extLst>
      <p:ext uri="{BB962C8B-B14F-4D97-AF65-F5344CB8AC3E}">
        <p14:creationId xmlns:p14="http://schemas.microsoft.com/office/powerpoint/2010/main" val="76981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9000" b="-9000"/>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0A0290-D9FF-7321-5303-AB37E1EB7548}"/>
              </a:ext>
            </a:extLst>
          </p:cNvPr>
          <p:cNvSpPr>
            <a:spLocks noGrp="1"/>
          </p:cNvSpPr>
          <p:nvPr>
            <p:ph type="title"/>
          </p:nvPr>
        </p:nvSpPr>
        <p:spPr>
          <a:xfrm>
            <a:off x="3359834" y="1975439"/>
            <a:ext cx="5472332" cy="1865041"/>
          </a:xfrm>
          <a:gradFill flip="none" rotWithShape="1">
            <a:gsLst>
              <a:gs pos="0">
                <a:srgbClr val="FF0000"/>
              </a:gs>
              <a:gs pos="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fontScale="90000"/>
          </a:bodyPr>
          <a:lstStyle/>
          <a:p>
            <a:pPr algn="ctr"/>
            <a:br>
              <a:rPr lang="en-US" dirty="0">
                <a:solidFill>
                  <a:schemeClr val="bg1"/>
                </a:solidFill>
              </a:rPr>
            </a:br>
            <a:r>
              <a:rPr lang="en-US" dirty="0">
                <a:solidFill>
                  <a:schemeClr val="bg1"/>
                </a:solidFill>
              </a:rPr>
              <a:t>Thank you for your attention!</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7373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120A-4CA7-4291-F83F-C5A95D800681}"/>
              </a:ext>
            </a:extLst>
          </p:cNvPr>
          <p:cNvSpPr>
            <a:spLocks noGrp="1"/>
          </p:cNvSpPr>
          <p:nvPr>
            <p:ph type="title"/>
          </p:nvPr>
        </p:nvSpPr>
        <p:spPr>
          <a:xfrm>
            <a:off x="6573533" y="517127"/>
            <a:ext cx="4611176" cy="265636"/>
          </a:xfrm>
        </p:spPr>
        <p:txBody>
          <a:bodyPr>
            <a:noAutofit/>
          </a:bodyPr>
          <a:lstStyle/>
          <a:p>
            <a:r>
              <a:rPr lang="en-US" sz="1600" dirty="0"/>
              <a:t>Figure 1,1</a:t>
            </a:r>
            <a:r>
              <a:rPr lang="en-US" sz="1600" b="1" dirty="0"/>
              <a:t>:  Sales by region and by the year 1981-2015 (in hundred of pieces) </a:t>
            </a:r>
          </a:p>
        </p:txBody>
      </p:sp>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850990" y="1411518"/>
            <a:ext cx="5165987" cy="4944832"/>
          </a:xfrm>
        </p:spPr>
        <p:txBody>
          <a:bodyPr>
            <a:normAutofit fontScale="92500" lnSpcReduction="20000"/>
          </a:bodyPr>
          <a:lstStyle/>
          <a:p>
            <a:pPr algn="just">
              <a:lnSpc>
                <a:spcPct val="150000"/>
              </a:lnSpc>
              <a:spcBef>
                <a:spcPts val="0"/>
              </a:spcBef>
              <a:spcAft>
                <a:spcPts val="800"/>
              </a:spcAft>
            </a:pPr>
            <a:r>
              <a:rPr lang="en-US" sz="1500" kern="100" dirty="0">
                <a:latin typeface="Calibri" panose="020F0502020204030204" pitchFamily="34" charset="0"/>
                <a:cs typeface="Times New Roman" panose="02020603050405020304" pitchFamily="18" charset="0"/>
              </a:rPr>
              <a:t>Game Co has been successfully selling video games in various regions for many years. The volume of sales from 1981 to 2015 is represented in Figure 1.1 </a:t>
            </a:r>
          </a:p>
          <a:p>
            <a:pPr algn="just">
              <a:lnSpc>
                <a:spcPct val="150000"/>
              </a:lnSpc>
              <a:spcBef>
                <a:spcPts val="0"/>
              </a:spcBef>
              <a:spcAft>
                <a:spcPts val="800"/>
              </a:spcAft>
            </a:pPr>
            <a:r>
              <a:rPr lang="en-US" sz="1500" kern="100" dirty="0">
                <a:latin typeface="Calibri" panose="020F0502020204030204" pitchFamily="34" charset="0"/>
                <a:cs typeface="Times New Roman" panose="02020603050405020304" pitchFamily="18" charset="0"/>
              </a:rPr>
              <a:t>As we can see the data does not confirm the assumption that sales for the various geographic regions have stayed the same over time. Opposite the data shows different dynamics.</a:t>
            </a:r>
          </a:p>
          <a:p>
            <a:pPr algn="just">
              <a:lnSpc>
                <a:spcPct val="150000"/>
              </a:lnSpc>
              <a:spcBef>
                <a:spcPts val="0"/>
              </a:spcBef>
              <a:spcAft>
                <a:spcPts val="800"/>
              </a:spcAft>
            </a:pPr>
            <a:r>
              <a:rPr lang="en-US" sz="1500" kern="100" dirty="0">
                <a:latin typeface="Calibri" panose="020F0502020204030204" pitchFamily="34" charset="0"/>
                <a:cs typeface="Times New Roman" panose="02020603050405020304" pitchFamily="18" charset="0"/>
              </a:rPr>
              <a:t>The sales grew in the EU and Other regions between 1996 and 2009 (from 1,1M to 66,8M in Global sales), the sales decreased in all regions between 2009 to 2015 (from 66.8M to 26,4 in Global sales) and there was stabilization in the EU and Others in 2014 only (on the level of33,8M of Global sales). </a:t>
            </a:r>
          </a:p>
          <a:p>
            <a:pPr algn="just">
              <a:lnSpc>
                <a:spcPct val="150000"/>
              </a:lnSpc>
              <a:spcBef>
                <a:spcPts val="0"/>
              </a:spcBef>
              <a:spcAft>
                <a:spcPts val="800"/>
              </a:spcAft>
            </a:pPr>
            <a:r>
              <a:rPr lang="en-US" sz="1500" kern="100" dirty="0">
                <a:latin typeface="Calibri" panose="020F0502020204030204" pitchFamily="34" charset="0"/>
                <a:cs typeface="Times New Roman" panose="02020603050405020304" pitchFamily="18" charset="0"/>
              </a:rPr>
              <a:t>Therefore to understand how it goes now, we will use data from 2014 as a reference for comparison.</a:t>
            </a:r>
          </a:p>
          <a:p>
            <a:pPr algn="just">
              <a:lnSpc>
                <a:spcPct val="150000"/>
              </a:lnSpc>
              <a:spcBef>
                <a:spcPts val="0"/>
              </a:spcBef>
              <a:spcAft>
                <a:spcPts val="800"/>
              </a:spcAft>
            </a:pPr>
            <a:r>
              <a:rPr lang="en-US" sz="1500" kern="100" dirty="0">
                <a:latin typeface="Calibri" panose="020F0502020204030204" pitchFamily="34" charset="0"/>
                <a:cs typeface="Times New Roman" panose="02020603050405020304" pitchFamily="18" charset="0"/>
              </a:rPr>
              <a:t>The sales data for the current year is not complete but it is included in the analysis to present the actual state.</a:t>
            </a: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850991" y="525496"/>
            <a:ext cx="6041658"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a:lnSpc>
                <a:spcPct val="107000"/>
              </a:lnSpc>
              <a:spcBef>
                <a:spcPts val="0"/>
              </a:spcBef>
              <a:spcAft>
                <a:spcPts val="800"/>
              </a:spcAft>
            </a:pPr>
            <a:r>
              <a:rPr lang="en-US" sz="2400" b="1" kern="100" dirty="0">
                <a:solidFill>
                  <a:srgbClr val="333333"/>
                </a:solidFill>
                <a:latin typeface="TradeGothicNextW01-Ligh 693250"/>
                <a:ea typeface="Calibri" panose="020F0502020204030204" pitchFamily="34" charset="0"/>
                <a:cs typeface="Times New Roman" panose="02020603050405020304" pitchFamily="18" charset="0"/>
              </a:rPr>
              <a:t>Dynamics of </a:t>
            </a:r>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region sales in the past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-1-</a:t>
            </a:r>
            <a:endParaRPr lang="en-US" dirty="0"/>
          </a:p>
        </p:txBody>
      </p:sp>
      <p:pic>
        <p:nvPicPr>
          <p:cNvPr id="25" name="Picture 24">
            <a:extLst>
              <a:ext uri="{FF2B5EF4-FFF2-40B4-BE49-F238E27FC236}">
                <a16:creationId xmlns:a16="http://schemas.microsoft.com/office/drawing/2014/main" id="{1CD4818B-40F5-31EC-F6A5-403CF8E37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276" y="4465729"/>
            <a:ext cx="4468836" cy="2186487"/>
          </a:xfrm>
          <a:prstGeom prst="rect">
            <a:avLst/>
          </a:prstGeom>
        </p:spPr>
      </p:pic>
      <p:sp>
        <p:nvSpPr>
          <p:cNvPr id="26" name="Title 1">
            <a:extLst>
              <a:ext uri="{FF2B5EF4-FFF2-40B4-BE49-F238E27FC236}">
                <a16:creationId xmlns:a16="http://schemas.microsoft.com/office/drawing/2014/main" id="{0D864F06-03F0-10DE-C055-DC5C16726A6D}"/>
              </a:ext>
            </a:extLst>
          </p:cNvPr>
          <p:cNvSpPr txBox="1">
            <a:spLocks/>
          </p:cNvSpPr>
          <p:nvPr/>
        </p:nvSpPr>
        <p:spPr>
          <a:xfrm>
            <a:off x="6573533" y="4041289"/>
            <a:ext cx="4889597" cy="2656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1.2</a:t>
            </a:r>
            <a:r>
              <a:rPr lang="en-US" sz="1600" b="1" dirty="0"/>
              <a:t>: Point of reference by comparison (sales in hundred of pieces)</a:t>
            </a:r>
          </a:p>
        </p:txBody>
      </p:sp>
      <p:cxnSp>
        <p:nvCxnSpPr>
          <p:cNvPr id="32" name="Straight Connector 31">
            <a:extLst>
              <a:ext uri="{FF2B5EF4-FFF2-40B4-BE49-F238E27FC236}">
                <a16:creationId xmlns:a16="http://schemas.microsoft.com/office/drawing/2014/main" id="{A36F7150-BBB8-A810-13EC-29B35CF90DA0}"/>
              </a:ext>
            </a:extLst>
          </p:cNvPr>
          <p:cNvCxnSpPr/>
          <p:nvPr/>
        </p:nvCxnSpPr>
        <p:spPr>
          <a:xfrm>
            <a:off x="9514439" y="1411518"/>
            <a:ext cx="0" cy="2206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927E58-88AE-2920-741D-E74425A1D965}"/>
              </a:ext>
            </a:extLst>
          </p:cNvPr>
          <p:cNvCxnSpPr>
            <a:cxnSpLocks/>
          </p:cNvCxnSpPr>
          <p:nvPr/>
        </p:nvCxnSpPr>
        <p:spPr>
          <a:xfrm>
            <a:off x="9943064" y="2667000"/>
            <a:ext cx="0" cy="950843"/>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EAA77ED-5DB8-FD91-CAF0-372EB9BC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276" y="941567"/>
            <a:ext cx="4486652" cy="2829347"/>
          </a:xfrm>
          <a:prstGeom prst="rect">
            <a:avLst/>
          </a:prstGeom>
        </p:spPr>
      </p:pic>
    </p:spTree>
    <p:extLst>
      <p:ext uri="{BB962C8B-B14F-4D97-AF65-F5344CB8AC3E}">
        <p14:creationId xmlns:p14="http://schemas.microsoft.com/office/powerpoint/2010/main" val="74331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120A-4CA7-4291-F83F-C5A95D800681}"/>
              </a:ext>
            </a:extLst>
          </p:cNvPr>
          <p:cNvSpPr>
            <a:spLocks noGrp="1"/>
          </p:cNvSpPr>
          <p:nvPr>
            <p:ph type="title"/>
          </p:nvPr>
        </p:nvSpPr>
        <p:spPr>
          <a:xfrm>
            <a:off x="7252136" y="1804131"/>
            <a:ext cx="4022280" cy="302454"/>
          </a:xfrm>
        </p:spPr>
        <p:txBody>
          <a:bodyPr>
            <a:noAutofit/>
          </a:bodyPr>
          <a:lstStyle/>
          <a:p>
            <a:r>
              <a:rPr lang="en-US" sz="1600" dirty="0"/>
              <a:t>Figure 2</a:t>
            </a:r>
            <a:r>
              <a:rPr lang="en-US" sz="1600" b="1" dirty="0"/>
              <a:t>:   Average for monthly sales by regions (in hundred of pieces) </a:t>
            </a:r>
          </a:p>
        </p:txBody>
      </p:sp>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756355" y="1230485"/>
            <a:ext cx="5870223" cy="5158615"/>
          </a:xfrm>
        </p:spPr>
        <p:txBody>
          <a:bodyPr>
            <a:normAutofit fontScale="85000" lnSpcReduction="10000"/>
          </a:bodyPr>
          <a:lstStyle/>
          <a:p>
            <a:pPr algn="just">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Was the stabilization of 2014 fixed or was the sales level of 2015 fixed at least? That is the question. Figure 2 represents sales for the month by the region where the blue columns are region sales of 2014: </a:t>
            </a:r>
          </a:p>
          <a:p>
            <a:pPr algn="just">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23000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NA,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22000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pieces/month for EU,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7000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each of JP and Others), the red line is the level of 2015:</a:t>
            </a:r>
          </a:p>
          <a:p>
            <a:pPr algn="just">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17000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NA,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16000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EU,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each of JP and Others), and the gray one is for the level of the current year:</a:t>
            </a:r>
          </a:p>
          <a:p>
            <a:pPr algn="just">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7000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NA,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8000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EU,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JP,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pieces/month for Others). Even though there are 3 months of 2016 including a Christmas period to complete, </a:t>
            </a:r>
            <a:r>
              <a:rPr lang="en-US" sz="1800" kern="100" dirty="0">
                <a:latin typeface="Calibri" panose="020F0502020204030204" pitchFamily="34" charset="0"/>
                <a:ea typeface="Calibri" panose="020F0502020204030204" pitchFamily="34" charset="0"/>
                <a:cs typeface="Times New Roman" panose="02020603050405020304" pitchFamily="18" charset="0"/>
              </a:rPr>
              <a:t>seems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 only JP could reach the level of 2015</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if the structure of sales is good, then Game Co. most likely can restore the sales volume in the next year.</a:t>
            </a:r>
            <a:endParaRPr lang="en-US" sz="18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805790" y="468900"/>
            <a:ext cx="6041658"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a:lnSpc>
                <a:spcPct val="107000"/>
              </a:lnSpc>
              <a:spcBef>
                <a:spcPts val="0"/>
              </a:spcBef>
              <a:spcAft>
                <a:spcPts val="800"/>
              </a:spcAft>
            </a:pPr>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The actual state of sales </a:t>
            </a:r>
            <a:r>
              <a:rPr lang="en-US" sz="2400" b="1" kern="100" dirty="0">
                <a:solidFill>
                  <a:srgbClr val="333333"/>
                </a:solidFill>
                <a:latin typeface="TradeGothicNextW01-Ligh 693250"/>
                <a:ea typeface="Calibri" panose="020F0502020204030204" pitchFamily="34" charset="0"/>
                <a:cs typeface="Times New Roman" panose="02020603050405020304" pitchFamily="18" charset="0"/>
              </a:rPr>
              <a:t>(October</a:t>
            </a:r>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 </a:t>
            </a:r>
            <a:r>
              <a:rPr lang="en-US" sz="2400" b="1" kern="100" dirty="0">
                <a:solidFill>
                  <a:srgbClr val="333333"/>
                </a:solidFill>
                <a:latin typeface="TradeGothicNextW01-Ligh 693250"/>
                <a:ea typeface="Calibri" panose="020F0502020204030204" pitchFamily="34" charset="0"/>
                <a:cs typeface="Times New Roman" panose="02020603050405020304" pitchFamily="18" charset="0"/>
              </a:rPr>
              <a:t>2016)</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-2-</a:t>
            </a:r>
            <a:endParaRPr lang="en-US" dirty="0"/>
          </a:p>
        </p:txBody>
      </p:sp>
      <p:pic>
        <p:nvPicPr>
          <p:cNvPr id="7" name="Content Placeholder 6">
            <a:extLst>
              <a:ext uri="{FF2B5EF4-FFF2-40B4-BE49-F238E27FC236}">
                <a16:creationId xmlns:a16="http://schemas.microsoft.com/office/drawing/2014/main" id="{FE536757-A7B3-145B-5980-5D3F48B53B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3098" y="2442871"/>
            <a:ext cx="4580357" cy="3240906"/>
          </a:xfrm>
        </p:spPr>
      </p:pic>
    </p:spTree>
    <p:extLst>
      <p:ext uri="{BB962C8B-B14F-4D97-AF65-F5344CB8AC3E}">
        <p14:creationId xmlns:p14="http://schemas.microsoft.com/office/powerpoint/2010/main" val="118379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663014" y="960777"/>
            <a:ext cx="5280587" cy="5573898"/>
          </a:xfrm>
        </p:spPr>
        <p:txBody>
          <a:bodyPr>
            <a:noAutofit/>
          </a:bodyPr>
          <a:lstStyle/>
          <a:p>
            <a:pPr marL="0" marR="0" algn="just">
              <a:lnSpc>
                <a:spcPct val="150000"/>
              </a:lnSpc>
              <a:spcBef>
                <a:spcPts val="0"/>
              </a:spcBef>
              <a:spcAft>
                <a:spcPts val="800"/>
              </a:spcAft>
            </a:pPr>
            <a:r>
              <a:rPr lang="en-US" sz="1400" i="1" kern="100" dirty="0">
                <a:latin typeface="TradeGothicNextW01-Ligh 693250"/>
                <a:ea typeface="Calibri" panose="020F0502020204030204" pitchFamily="34" charset="0"/>
                <a:cs typeface="Times New Roman" panose="02020603050405020304" pitchFamily="18" charset="0"/>
              </a:rPr>
              <a:t>The</a:t>
            </a:r>
            <a:r>
              <a:rPr lang="en-US" sz="1400" b="1" i="1" kern="100" dirty="0">
                <a:solidFill>
                  <a:srgbClr val="0070C0"/>
                </a:solidFill>
                <a:latin typeface="TradeGothicNextW01-Ligh 693250"/>
                <a:ea typeface="Calibri" panose="020F0502020204030204" pitchFamily="34" charset="0"/>
                <a:cs typeface="Times New Roman" panose="02020603050405020304" pitchFamily="18" charset="0"/>
              </a:rPr>
              <a:t> NA region </a:t>
            </a:r>
            <a:r>
              <a:rPr lang="en-US" sz="1400" i="1" kern="100" dirty="0">
                <a:solidFill>
                  <a:srgbClr val="333333"/>
                </a:solidFill>
                <a:latin typeface="TradeGothicNextW01-Ligh 693250"/>
                <a:ea typeface="Calibri" panose="020F0502020204030204" pitchFamily="34" charset="0"/>
                <a:cs typeface="Times New Roman" panose="02020603050405020304" pitchFamily="18" charset="0"/>
              </a:rPr>
              <a:t>is the leading region of game sales in the World. This region is also leading in Global sales of Game Co over the years.</a:t>
            </a:r>
          </a:p>
          <a:p>
            <a:pPr algn="just">
              <a:lnSpc>
                <a:spcPct val="150000"/>
              </a:lnSpc>
              <a:spcBef>
                <a:spcPts val="0"/>
              </a:spcBef>
              <a:spcAft>
                <a:spcPts val="800"/>
              </a:spcAft>
            </a:pPr>
            <a:r>
              <a:rPr lang="en-US" sz="1400" kern="100" dirty="0">
                <a:solidFill>
                  <a:srgbClr val="333333"/>
                </a:solidFill>
                <a:latin typeface="TradeGothicNextW01-Ligh 693250"/>
                <a:ea typeface="Calibri" panose="020F0502020204030204" pitchFamily="34" charset="0"/>
                <a:cs typeface="Times New Roman" panose="02020603050405020304" pitchFamily="18" charset="0"/>
              </a:rPr>
              <a:t>For the last years, the NA sales volume has decreased in all genres, while the sales structure by genre looks good except for Role-Playing games which part in NA sales is only half of the last year’s level:</a:t>
            </a:r>
          </a:p>
          <a:p>
            <a:pPr algn="just">
              <a:lnSpc>
                <a:spcPct val="150000"/>
              </a:lnSpc>
              <a:spcBef>
                <a:spcPts val="0"/>
              </a:spcBef>
              <a:spcAft>
                <a:spcPts val="800"/>
              </a:spcAft>
            </a:pPr>
            <a:r>
              <a:rPr lang="en-US" sz="1400" kern="100" dirty="0">
                <a:solidFill>
                  <a:srgbClr val="333333"/>
                </a:solidFill>
                <a:latin typeface="TradeGothicNextW01-Ligh 693250"/>
                <a:ea typeface="Calibri" panose="020F0502020204030204" pitchFamily="34" charset="0"/>
                <a:cs typeface="Times New Roman" panose="02020603050405020304" pitchFamily="18" charset="0"/>
              </a:rPr>
              <a:t>	            2014 – 2015 – Oct 2016</a:t>
            </a:r>
          </a:p>
          <a:p>
            <a:pPr marL="0" marR="0">
              <a:lnSpc>
                <a:spcPct val="150000"/>
              </a:lnSpc>
              <a:spcBef>
                <a:spcPts val="0"/>
              </a:spcBef>
              <a:spcAft>
                <a:spcPts val="800"/>
              </a:spcAft>
            </a:pPr>
            <a:r>
              <a:rPr lang="en-US" sz="1400" b="1" kern="100" dirty="0">
                <a:solidFill>
                  <a:srgbClr val="333333"/>
                </a:solidFill>
                <a:latin typeface="TradeGothicNextW01-Ligh 693250"/>
                <a:cs typeface="Times New Roman" panose="02020603050405020304" pitchFamily="18" charset="0"/>
              </a:rPr>
              <a:t>        Shooter: </a:t>
            </a:r>
            <a:r>
              <a:rPr lang="en-US" sz="1400" kern="100" dirty="0">
                <a:solidFill>
                  <a:srgbClr val="333333"/>
                </a:solidFill>
                <a:latin typeface="TradeGothicNextW01-Ligh 693250"/>
                <a:cs typeface="Times New Roman" panose="02020603050405020304" pitchFamily="18" charset="0"/>
              </a:rPr>
              <a:t>23,3% – 22,2%- 25.9%</a:t>
            </a:r>
          </a:p>
          <a:p>
            <a:pPr marL="0" marR="0">
              <a:lnSpc>
                <a:spcPct val="150000"/>
              </a:lnSpc>
              <a:spcBef>
                <a:spcPts val="0"/>
              </a:spcBef>
              <a:spcAft>
                <a:spcPts val="800"/>
              </a:spcAft>
            </a:pPr>
            <a:r>
              <a:rPr lang="en-US" sz="1400" b="1" kern="100" dirty="0">
                <a:solidFill>
                  <a:srgbClr val="333333"/>
                </a:solidFill>
                <a:latin typeface="TradeGothicNextW01-Ligh 693250"/>
                <a:cs typeface="Times New Roman" panose="02020603050405020304" pitchFamily="18" charset="0"/>
              </a:rPr>
              <a:t>         Action:  </a:t>
            </a:r>
            <a:r>
              <a:rPr lang="en-US" sz="1400" kern="100" dirty="0">
                <a:solidFill>
                  <a:srgbClr val="333333"/>
                </a:solidFill>
                <a:latin typeface="TradeGothicNextW01-Ligh 693250"/>
                <a:cs typeface="Times New Roman" panose="02020603050405020304" pitchFamily="18" charset="0"/>
              </a:rPr>
              <a:t> 29,3%  - 22,2% - 25,9%</a:t>
            </a:r>
          </a:p>
          <a:p>
            <a:pPr>
              <a:lnSpc>
                <a:spcPct val="150000"/>
              </a:lnSpc>
              <a:spcBef>
                <a:spcPts val="0"/>
              </a:spcBef>
              <a:spcAft>
                <a:spcPts val="800"/>
              </a:spcAft>
            </a:pPr>
            <a:r>
              <a:rPr lang="en-US" sz="1400" b="1" kern="100" dirty="0">
                <a:solidFill>
                  <a:srgbClr val="333333"/>
                </a:solidFill>
                <a:latin typeface="TradeGothicNextW01-Ligh 693250"/>
                <a:cs typeface="Times New Roman" panose="02020603050405020304" pitchFamily="18" charset="0"/>
              </a:rPr>
              <a:t>         Sport </a:t>
            </a:r>
            <a:r>
              <a:rPr lang="en-US" sz="1400" kern="100" dirty="0">
                <a:solidFill>
                  <a:srgbClr val="333333"/>
                </a:solidFill>
                <a:latin typeface="TradeGothicNextW01-Ligh 693250"/>
                <a:cs typeface="Times New Roman" panose="02020603050405020304" pitchFamily="18" charset="0"/>
              </a:rPr>
              <a:t>:   15,0% - 18,0% - 22,0%</a:t>
            </a:r>
          </a:p>
          <a:p>
            <a:pPr>
              <a:lnSpc>
                <a:spcPct val="150000"/>
              </a:lnSpc>
              <a:spcBef>
                <a:spcPts val="0"/>
              </a:spcBef>
              <a:spcAft>
                <a:spcPts val="800"/>
              </a:spcAft>
            </a:pPr>
            <a:r>
              <a:rPr lang="en-US" sz="1400" kern="100" dirty="0">
                <a:solidFill>
                  <a:srgbClr val="333333"/>
                </a:solidFill>
                <a:latin typeface="TradeGothicNextW01-Ligh 693250"/>
                <a:cs typeface="Times New Roman" panose="02020603050405020304" pitchFamily="18" charset="0"/>
              </a:rPr>
              <a:t>         </a:t>
            </a:r>
            <a:r>
              <a:rPr lang="en-US" sz="1400" b="1" kern="100" dirty="0">
                <a:solidFill>
                  <a:srgbClr val="333333"/>
                </a:solidFill>
                <a:latin typeface="TradeGothicNextW01-Ligh 693250"/>
                <a:cs typeface="Times New Roman" panose="02020603050405020304" pitchFamily="18" charset="0"/>
              </a:rPr>
              <a:t>Role-Playing </a:t>
            </a:r>
            <a:r>
              <a:rPr lang="en-US" sz="1400" kern="100" dirty="0">
                <a:solidFill>
                  <a:srgbClr val="333333"/>
                </a:solidFill>
                <a:latin typeface="TradeGothicNextW01-Ligh 693250"/>
                <a:cs typeface="Times New Roman" panose="02020603050405020304" pitchFamily="18" charset="0"/>
              </a:rPr>
              <a:t>: 10,3%</a:t>
            </a:r>
            <a:r>
              <a:rPr lang="en-US" sz="1400" b="1" kern="100" dirty="0">
                <a:solidFill>
                  <a:srgbClr val="333333"/>
                </a:solidFill>
                <a:latin typeface="TradeGothicNextW01-Ligh 693250"/>
                <a:cs typeface="Times New Roman" panose="02020603050405020304" pitchFamily="18" charset="0"/>
              </a:rPr>
              <a:t> - 13,0% - 6,1%</a:t>
            </a:r>
          </a:p>
          <a:p>
            <a:pPr>
              <a:lnSpc>
                <a:spcPct val="150000"/>
              </a:lnSpc>
              <a:spcBef>
                <a:spcPts val="0"/>
              </a:spcBef>
              <a:spcAft>
                <a:spcPts val="800"/>
              </a:spcAft>
            </a:pPr>
            <a:r>
              <a:rPr lang="en-US" sz="1400" i="1" kern="100" dirty="0">
                <a:solidFill>
                  <a:srgbClr val="333333"/>
                </a:solidFill>
                <a:latin typeface="TradeGothicNextW01-Ligh 693250"/>
                <a:cs typeface="Times New Roman" panose="02020603050405020304" pitchFamily="18" charset="0"/>
              </a:rPr>
              <a:t>Based on this data we have a good chance to recover sales volume in the future. </a:t>
            </a:r>
          </a:p>
          <a:p>
            <a:pPr>
              <a:lnSpc>
                <a:spcPct val="150000"/>
              </a:lnSpc>
              <a:spcBef>
                <a:spcPts val="0"/>
              </a:spcBef>
              <a:spcAft>
                <a:spcPts val="800"/>
              </a:spcAft>
            </a:pPr>
            <a:r>
              <a:rPr lang="en-US" sz="1400" i="1" kern="100" dirty="0">
                <a:solidFill>
                  <a:srgbClr val="0070C0"/>
                </a:solidFill>
                <a:latin typeface="TradeGothicNextW01-Ligh 693250"/>
                <a:cs typeface="Times New Roman" panose="02020603050405020304" pitchFamily="18" charset="0"/>
              </a:rPr>
              <a:t>Marketing support for sales of Role-Playing games is recommended</a:t>
            </a:r>
            <a:endParaRPr lang="en-US" sz="1400" kern="100" dirty="0">
              <a:solidFill>
                <a:srgbClr val="333333"/>
              </a:solidFill>
              <a:latin typeface="TradeGothicNextW01-Ligh 693250"/>
              <a:cs typeface="Times New Roman" panose="02020603050405020304" pitchFamily="18" charset="0"/>
            </a:endParaRP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721867" y="347663"/>
            <a:ext cx="7547421"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at in the sales structure in NA</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-3-</a:t>
            </a:r>
            <a:endParaRPr lang="en-US" dirty="0"/>
          </a:p>
        </p:txBody>
      </p:sp>
      <p:sp>
        <p:nvSpPr>
          <p:cNvPr id="24" name="Flowchart: Connector 23">
            <a:extLst>
              <a:ext uri="{FF2B5EF4-FFF2-40B4-BE49-F238E27FC236}">
                <a16:creationId xmlns:a16="http://schemas.microsoft.com/office/drawing/2014/main" id="{AE15D151-FA17-C0EB-A137-2C37AC36EC1D}"/>
              </a:ext>
            </a:extLst>
          </p:cNvPr>
          <p:cNvSpPr/>
          <p:nvPr/>
        </p:nvSpPr>
        <p:spPr>
          <a:xfrm>
            <a:off x="856941" y="3349977"/>
            <a:ext cx="187576" cy="18288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Flowchart: Connector 24">
            <a:extLst>
              <a:ext uri="{FF2B5EF4-FFF2-40B4-BE49-F238E27FC236}">
                <a16:creationId xmlns:a16="http://schemas.microsoft.com/office/drawing/2014/main" id="{425E28EE-7D39-865B-5015-1B7BDC1647A8}"/>
              </a:ext>
            </a:extLst>
          </p:cNvPr>
          <p:cNvSpPr/>
          <p:nvPr/>
        </p:nvSpPr>
        <p:spPr>
          <a:xfrm>
            <a:off x="856941" y="3728189"/>
            <a:ext cx="187576" cy="182879"/>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1D57F92A-AA7D-C430-60D3-9B94A4250344}"/>
              </a:ext>
            </a:extLst>
          </p:cNvPr>
          <p:cNvSpPr/>
          <p:nvPr/>
        </p:nvSpPr>
        <p:spPr>
          <a:xfrm>
            <a:off x="856941" y="4146703"/>
            <a:ext cx="187576" cy="182880"/>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9846F3E6-5CFC-286D-871E-FC698AC2DBBB}"/>
              </a:ext>
            </a:extLst>
          </p:cNvPr>
          <p:cNvSpPr/>
          <p:nvPr/>
        </p:nvSpPr>
        <p:spPr>
          <a:xfrm>
            <a:off x="856941" y="4609142"/>
            <a:ext cx="187576" cy="18288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53E499EB-633A-46DA-371C-8838BEC8D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757" y="4272898"/>
            <a:ext cx="2456756" cy="2292818"/>
          </a:xfrm>
        </p:spPr>
      </p:pic>
      <p:pic>
        <p:nvPicPr>
          <p:cNvPr id="11" name="Picture 10">
            <a:extLst>
              <a:ext uri="{FF2B5EF4-FFF2-40B4-BE49-F238E27FC236}">
                <a16:creationId xmlns:a16="http://schemas.microsoft.com/office/drawing/2014/main" id="{B891F104-84CA-8AB4-3483-45E5D8EE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5779" y="4248304"/>
            <a:ext cx="2456756" cy="2286371"/>
          </a:xfrm>
          <a:prstGeom prst="rect">
            <a:avLst/>
          </a:prstGeom>
        </p:spPr>
      </p:pic>
      <p:sp>
        <p:nvSpPr>
          <p:cNvPr id="14" name="Title 1">
            <a:extLst>
              <a:ext uri="{FF2B5EF4-FFF2-40B4-BE49-F238E27FC236}">
                <a16:creationId xmlns:a16="http://schemas.microsoft.com/office/drawing/2014/main" id="{85A7A436-911B-10E4-01BD-A2C5473BE64D}"/>
              </a:ext>
            </a:extLst>
          </p:cNvPr>
          <p:cNvSpPr txBox="1">
            <a:spLocks/>
          </p:cNvSpPr>
          <p:nvPr/>
        </p:nvSpPr>
        <p:spPr>
          <a:xfrm>
            <a:off x="9126321" y="3845029"/>
            <a:ext cx="2769251"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3.2</a:t>
            </a:r>
            <a:r>
              <a:rPr lang="en-US" sz="1600" b="1" dirty="0"/>
              <a:t>:  Composition of </a:t>
            </a:r>
          </a:p>
          <a:p>
            <a:r>
              <a:rPr lang="en-US" sz="1600" b="1" dirty="0"/>
              <a:t>NA sales in 2015 (top 5 genres)</a:t>
            </a:r>
          </a:p>
        </p:txBody>
      </p:sp>
      <p:sp>
        <p:nvSpPr>
          <p:cNvPr id="15" name="Title 1">
            <a:extLst>
              <a:ext uri="{FF2B5EF4-FFF2-40B4-BE49-F238E27FC236}">
                <a16:creationId xmlns:a16="http://schemas.microsoft.com/office/drawing/2014/main" id="{DC9557A8-D0F4-A179-1892-79431C1DA44A}"/>
              </a:ext>
            </a:extLst>
          </p:cNvPr>
          <p:cNvSpPr txBox="1">
            <a:spLocks/>
          </p:cNvSpPr>
          <p:nvPr/>
        </p:nvSpPr>
        <p:spPr>
          <a:xfrm>
            <a:off x="6248399" y="3936221"/>
            <a:ext cx="275026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3.1</a:t>
            </a:r>
            <a:r>
              <a:rPr lang="en-US" sz="1600" b="1" dirty="0"/>
              <a:t>:  Composition of </a:t>
            </a:r>
          </a:p>
          <a:p>
            <a:r>
              <a:rPr lang="en-US" sz="1600" b="1" dirty="0"/>
              <a:t>NA sales in 2014 (top 5 genres)</a:t>
            </a:r>
          </a:p>
        </p:txBody>
      </p:sp>
      <p:sp>
        <p:nvSpPr>
          <p:cNvPr id="18" name="Title 1">
            <a:extLst>
              <a:ext uri="{FF2B5EF4-FFF2-40B4-BE49-F238E27FC236}">
                <a16:creationId xmlns:a16="http://schemas.microsoft.com/office/drawing/2014/main" id="{8B47BB60-6434-E747-2D76-1FD82C444BC4}"/>
              </a:ext>
            </a:extLst>
          </p:cNvPr>
          <p:cNvSpPr txBox="1">
            <a:spLocks/>
          </p:cNvSpPr>
          <p:nvPr/>
        </p:nvSpPr>
        <p:spPr>
          <a:xfrm>
            <a:off x="8808488" y="712431"/>
            <a:ext cx="2769251"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3.3</a:t>
            </a:r>
            <a:r>
              <a:rPr lang="en-US" sz="1600" b="1" dirty="0"/>
              <a:t>:  Composition of </a:t>
            </a:r>
          </a:p>
          <a:p>
            <a:r>
              <a:rPr lang="en-US" sz="1600" b="1" dirty="0"/>
              <a:t>NA sales in 2016  </a:t>
            </a:r>
            <a:r>
              <a:rPr lang="ru-RU" sz="1600" b="1" dirty="0"/>
              <a:t>(</a:t>
            </a:r>
            <a:r>
              <a:rPr lang="en-US" sz="1600" b="1" dirty="0"/>
              <a:t>top 5 genres)</a:t>
            </a:r>
          </a:p>
        </p:txBody>
      </p:sp>
      <p:pic>
        <p:nvPicPr>
          <p:cNvPr id="5" name="Picture 4">
            <a:extLst>
              <a:ext uri="{FF2B5EF4-FFF2-40B4-BE49-F238E27FC236}">
                <a16:creationId xmlns:a16="http://schemas.microsoft.com/office/drawing/2014/main" id="{D7D34C29-CB6C-FE94-B55D-1F334C62B3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4621" y="1267577"/>
            <a:ext cx="2451418" cy="2292818"/>
          </a:xfrm>
          <a:prstGeom prst="rect">
            <a:avLst/>
          </a:prstGeom>
        </p:spPr>
      </p:pic>
    </p:spTree>
    <p:extLst>
      <p:ext uri="{BB962C8B-B14F-4D97-AF65-F5344CB8AC3E}">
        <p14:creationId xmlns:p14="http://schemas.microsoft.com/office/powerpoint/2010/main" val="249408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900332" y="1228955"/>
            <a:ext cx="4505252" cy="5309957"/>
          </a:xfrm>
        </p:spPr>
        <p:txBody>
          <a:bodyPr>
            <a:normAutofit fontScale="85000" lnSpcReduction="20000"/>
          </a:bodyPr>
          <a:lstStyle/>
          <a:p>
            <a:pPr marL="0" marR="0" algn="just">
              <a:lnSpc>
                <a:spcPct val="150000"/>
              </a:lnSpc>
              <a:spcBef>
                <a:spcPts val="0"/>
              </a:spcBef>
              <a:spcAft>
                <a:spcPts val="800"/>
              </a:spcAft>
            </a:pPr>
            <a:r>
              <a:rPr lang="en-US" sz="2000" i="1" kern="100" dirty="0">
                <a:latin typeface="TradeGothicNextW01-Ligh 693250"/>
                <a:ea typeface="Calibri" panose="020F0502020204030204" pitchFamily="34" charset="0"/>
                <a:cs typeface="Times New Roman" panose="02020603050405020304" pitchFamily="18" charset="0"/>
              </a:rPr>
              <a:t>The</a:t>
            </a:r>
            <a:r>
              <a:rPr lang="en-US" sz="2000" b="1" i="1" kern="100" dirty="0">
                <a:solidFill>
                  <a:srgbClr val="0070C0"/>
                </a:solidFill>
                <a:latin typeface="TradeGothicNextW01-Ligh 693250"/>
                <a:ea typeface="Calibri" panose="020F0502020204030204" pitchFamily="34" charset="0"/>
                <a:cs typeface="Times New Roman" panose="02020603050405020304" pitchFamily="18" charset="0"/>
              </a:rPr>
              <a:t> EU region</a:t>
            </a:r>
            <a:r>
              <a:rPr lang="en-US" sz="2000" b="1" i="1" kern="100" dirty="0">
                <a:solidFill>
                  <a:srgbClr val="333333"/>
                </a:solidFill>
                <a:latin typeface="TradeGothicNextW01-Ligh 693250"/>
                <a:ea typeface="Calibri" panose="020F0502020204030204" pitchFamily="34" charset="0"/>
                <a:cs typeface="Times New Roman" panose="02020603050405020304" pitchFamily="18" charset="0"/>
              </a:rPr>
              <a:t> </a:t>
            </a:r>
            <a:r>
              <a:rPr lang="en-US" sz="2000" i="1" kern="100" dirty="0">
                <a:solidFill>
                  <a:srgbClr val="333333"/>
                </a:solidFill>
                <a:latin typeface="TradeGothicNextW01-Ligh 693250"/>
                <a:ea typeface="Calibri" panose="020F0502020204030204" pitchFamily="34" charset="0"/>
                <a:cs typeface="Times New Roman" panose="02020603050405020304" pitchFamily="18" charset="0"/>
              </a:rPr>
              <a:t>is the second most relevant region of gaming in the World and the second most important region in Game Co sales.</a:t>
            </a:r>
          </a:p>
          <a:p>
            <a:pPr marL="0" marR="0"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The sales structure by genre shows a decrease in the Action and Role-Playing genres by almost half</a:t>
            </a:r>
            <a:r>
              <a:rPr lang="en-US" sz="2000" b="1" kern="100" dirty="0">
                <a:solidFill>
                  <a:srgbClr val="333333"/>
                </a:solidFill>
                <a:latin typeface="TradeGothicNextW01-Ligh 693250"/>
                <a:ea typeface="Calibri" panose="020F0502020204030204" pitchFamily="34" charset="0"/>
                <a:cs typeface="Times New Roman" panose="02020603050405020304" pitchFamily="18" charset="0"/>
              </a:rPr>
              <a:t>.</a:t>
            </a:r>
            <a:endParaRPr lang="en-US" sz="2000" kern="100" dirty="0">
              <a:solidFill>
                <a:srgbClr val="333333"/>
              </a:solidFill>
              <a:latin typeface="TradeGothicNextW01-Ligh 69325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              2014 – 2015 - 2016</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Shooter: </a:t>
            </a:r>
            <a:r>
              <a:rPr lang="en-US" sz="1800" kern="100" dirty="0">
                <a:solidFill>
                  <a:srgbClr val="333333"/>
                </a:solidFill>
                <a:latin typeface="TradeGothicNextW01-Ligh 693250"/>
                <a:cs typeface="Times New Roman" panose="02020603050405020304" pitchFamily="18" charset="0"/>
              </a:rPr>
              <a:t>20,5% – 24,8%- 28.2%</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Action</a:t>
            </a:r>
            <a:r>
              <a:rPr lang="en-US" sz="1800" kern="100" dirty="0">
                <a:solidFill>
                  <a:srgbClr val="333333"/>
                </a:solidFill>
                <a:latin typeface="TradeGothicNextW01-Ligh 693250"/>
                <a:cs typeface="Times New Roman" panose="02020603050405020304" pitchFamily="18" charset="0"/>
              </a:rPr>
              <a:t>:   </a:t>
            </a:r>
            <a:r>
              <a:rPr lang="en-US" sz="1800" b="1" kern="100" dirty="0">
                <a:solidFill>
                  <a:srgbClr val="333333"/>
                </a:solidFill>
                <a:latin typeface="TradeGothicNextW01-Ligh 693250"/>
                <a:cs typeface="Times New Roman" panose="02020603050405020304" pitchFamily="18" charset="0"/>
              </a:rPr>
              <a:t>32,2%</a:t>
            </a:r>
            <a:r>
              <a:rPr lang="en-US" sz="1800" kern="100" dirty="0">
                <a:solidFill>
                  <a:srgbClr val="333333"/>
                </a:solidFill>
                <a:latin typeface="TradeGothicNextW01-Ligh 693250"/>
                <a:cs typeface="Times New Roman" panose="02020603050405020304" pitchFamily="18" charset="0"/>
              </a:rPr>
              <a:t>  - 25,3% - </a:t>
            </a:r>
            <a:r>
              <a:rPr lang="en-US" sz="1800" b="1" kern="100" dirty="0">
                <a:solidFill>
                  <a:srgbClr val="333333"/>
                </a:solidFill>
                <a:latin typeface="TradeGothicNextW01-Ligh 693250"/>
                <a:cs typeface="Times New Roman" panose="02020603050405020304" pitchFamily="18" charset="0"/>
              </a:rPr>
              <a:t>23,7%</a:t>
            </a:r>
          </a:p>
          <a:p>
            <a:pPr>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Sport </a:t>
            </a:r>
            <a:r>
              <a:rPr lang="en-US" sz="1800" kern="100" dirty="0">
                <a:solidFill>
                  <a:srgbClr val="333333"/>
                </a:solidFill>
                <a:latin typeface="TradeGothicNextW01-Ligh 693250"/>
                <a:cs typeface="Times New Roman" panose="02020603050405020304" pitchFamily="18" charset="0"/>
              </a:rPr>
              <a:t>:   18,7% - 16,7% - 27,5%</a:t>
            </a:r>
          </a:p>
          <a:p>
            <a:pPr>
              <a:lnSpc>
                <a:spcPct val="150000"/>
              </a:lnSpc>
              <a:spcBef>
                <a:spcPts val="0"/>
              </a:spcBef>
              <a:spcAft>
                <a:spcPts val="800"/>
              </a:spcAft>
            </a:pPr>
            <a:r>
              <a:rPr lang="en-US" sz="1800" kern="100" dirty="0">
                <a:solidFill>
                  <a:srgbClr val="333333"/>
                </a:solidFill>
                <a:latin typeface="TradeGothicNextW01-Ligh 693250"/>
                <a:cs typeface="Times New Roman" panose="02020603050405020304" pitchFamily="18" charset="0"/>
              </a:rPr>
              <a:t>         </a:t>
            </a:r>
            <a:r>
              <a:rPr lang="en-US" sz="1800" b="1" kern="100" dirty="0">
                <a:solidFill>
                  <a:srgbClr val="333333"/>
                </a:solidFill>
                <a:latin typeface="TradeGothicNextW01-Ligh 693250"/>
                <a:cs typeface="Times New Roman" panose="02020603050405020304" pitchFamily="18" charset="0"/>
              </a:rPr>
              <a:t>Role-Playing </a:t>
            </a:r>
            <a:r>
              <a:rPr lang="en-US" sz="1800" kern="100" dirty="0">
                <a:solidFill>
                  <a:srgbClr val="333333"/>
                </a:solidFill>
                <a:latin typeface="TradeGothicNextW01-Ligh 693250"/>
                <a:cs typeface="Times New Roman" panose="02020603050405020304" pitchFamily="18" charset="0"/>
              </a:rPr>
              <a:t>: 9,0% </a:t>
            </a:r>
            <a:r>
              <a:rPr lang="en-US" sz="1800" b="1" kern="100" dirty="0">
                <a:solidFill>
                  <a:srgbClr val="333333"/>
                </a:solidFill>
                <a:latin typeface="TradeGothicNextW01-Ligh 693250"/>
                <a:cs typeface="Times New Roman" panose="02020603050405020304" pitchFamily="18" charset="0"/>
              </a:rPr>
              <a:t>- 13,8% - 4,8%</a:t>
            </a:r>
            <a:endParaRPr lang="en-US" sz="1800" kern="100" dirty="0">
              <a:solidFill>
                <a:srgbClr val="333333"/>
              </a:solidFill>
              <a:latin typeface="TradeGothicNextW01-Ligh 693250"/>
              <a:cs typeface="Times New Roman" panose="02020603050405020304" pitchFamily="18" charset="0"/>
            </a:endParaRPr>
          </a:p>
          <a:p>
            <a:pPr>
              <a:lnSpc>
                <a:spcPct val="150000"/>
              </a:lnSpc>
              <a:spcBef>
                <a:spcPts val="0"/>
              </a:spcBef>
              <a:spcAft>
                <a:spcPts val="800"/>
              </a:spcAft>
            </a:pPr>
            <a:r>
              <a:rPr lang="en-US" sz="1800" i="1" kern="100" dirty="0">
                <a:solidFill>
                  <a:srgbClr val="0070C0"/>
                </a:solidFill>
                <a:latin typeface="TradeGothicNextW01-Ligh 693250"/>
                <a:cs typeface="Times New Roman" panose="02020603050405020304" pitchFamily="18" charset="0"/>
              </a:rPr>
              <a:t>Marketing support for sales of Role-Playing and Action games is recommended.</a:t>
            </a:r>
          </a:p>
          <a:p>
            <a:pPr>
              <a:lnSpc>
                <a:spcPct val="150000"/>
              </a:lnSpc>
              <a:spcBef>
                <a:spcPts val="0"/>
              </a:spcBef>
              <a:spcAft>
                <a:spcPts val="800"/>
              </a:spcAft>
            </a:pPr>
            <a:endParaRPr lang="en-US" sz="1800" kern="100" dirty="0">
              <a:solidFill>
                <a:srgbClr val="333333"/>
              </a:solidFill>
              <a:latin typeface="TradeGothicNextW01-Ligh 693250"/>
              <a:cs typeface="Times New Roman" panose="02020603050405020304" pitchFamily="18" charset="0"/>
            </a:endParaRP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721867" y="347663"/>
            <a:ext cx="7547421"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-4-</a:t>
            </a:r>
            <a:endParaRPr lang="en-US" dirty="0"/>
          </a:p>
        </p:txBody>
      </p:sp>
      <p:sp>
        <p:nvSpPr>
          <p:cNvPr id="15" name="Flowchart: Connector 14">
            <a:extLst>
              <a:ext uri="{FF2B5EF4-FFF2-40B4-BE49-F238E27FC236}">
                <a16:creationId xmlns:a16="http://schemas.microsoft.com/office/drawing/2014/main" id="{9FFE229D-708B-CD8C-DB12-2E7ACDB8B476}"/>
              </a:ext>
            </a:extLst>
          </p:cNvPr>
          <p:cNvSpPr/>
          <p:nvPr/>
        </p:nvSpPr>
        <p:spPr>
          <a:xfrm>
            <a:off x="1053889" y="3948093"/>
            <a:ext cx="187576" cy="18288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Flowchart: Connector 15">
            <a:extLst>
              <a:ext uri="{FF2B5EF4-FFF2-40B4-BE49-F238E27FC236}">
                <a16:creationId xmlns:a16="http://schemas.microsoft.com/office/drawing/2014/main" id="{6E9A70DE-BB76-BBBC-D52D-81279F9F0EF4}"/>
              </a:ext>
            </a:extLst>
          </p:cNvPr>
          <p:cNvSpPr/>
          <p:nvPr/>
        </p:nvSpPr>
        <p:spPr>
          <a:xfrm>
            <a:off x="1053889" y="4396043"/>
            <a:ext cx="187576" cy="18288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17AD3F6E-89E2-6000-C0A2-A54793F4E825}"/>
              </a:ext>
            </a:extLst>
          </p:cNvPr>
          <p:cNvSpPr/>
          <p:nvPr/>
        </p:nvSpPr>
        <p:spPr>
          <a:xfrm>
            <a:off x="1052577" y="4810682"/>
            <a:ext cx="187576" cy="182880"/>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08223BED-3DAA-C15B-2672-01BB237C0FAA}"/>
              </a:ext>
            </a:extLst>
          </p:cNvPr>
          <p:cNvSpPr txBox="1">
            <a:spLocks/>
          </p:cNvSpPr>
          <p:nvPr/>
        </p:nvSpPr>
        <p:spPr>
          <a:xfrm>
            <a:off x="900332" y="375286"/>
            <a:ext cx="7547421"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for in sales structure in the EU</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85B75D32-A7CF-D357-3240-43B7C3F460D6}"/>
              </a:ext>
            </a:extLst>
          </p:cNvPr>
          <p:cNvSpPr txBox="1">
            <a:spLocks/>
          </p:cNvSpPr>
          <p:nvPr/>
        </p:nvSpPr>
        <p:spPr>
          <a:xfrm>
            <a:off x="8839980" y="628370"/>
            <a:ext cx="2657922"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4.3</a:t>
            </a:r>
            <a:r>
              <a:rPr lang="en-US" sz="1600" b="1" dirty="0"/>
              <a:t>:  Composition of </a:t>
            </a:r>
          </a:p>
          <a:p>
            <a:r>
              <a:rPr lang="en-US" sz="1600" b="1" dirty="0"/>
              <a:t>EU sales in 2016</a:t>
            </a:r>
            <a:r>
              <a:rPr lang="ru-RU" sz="1600" b="1" dirty="0"/>
              <a:t> (</a:t>
            </a:r>
            <a:r>
              <a:rPr lang="en-US" sz="1600" b="1" dirty="0"/>
              <a:t>top 5 genres)</a:t>
            </a:r>
          </a:p>
        </p:txBody>
      </p:sp>
      <p:sp>
        <p:nvSpPr>
          <p:cNvPr id="5" name="Title 1">
            <a:extLst>
              <a:ext uri="{FF2B5EF4-FFF2-40B4-BE49-F238E27FC236}">
                <a16:creationId xmlns:a16="http://schemas.microsoft.com/office/drawing/2014/main" id="{0266A1CB-2B27-17FC-2D48-C3A972C57F7C}"/>
              </a:ext>
            </a:extLst>
          </p:cNvPr>
          <p:cNvSpPr txBox="1">
            <a:spLocks/>
          </p:cNvSpPr>
          <p:nvPr/>
        </p:nvSpPr>
        <p:spPr>
          <a:xfrm>
            <a:off x="8896695" y="3609846"/>
            <a:ext cx="2798593"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4.2</a:t>
            </a:r>
            <a:r>
              <a:rPr lang="en-US" sz="1600" b="1" dirty="0"/>
              <a:t>:  Composition of </a:t>
            </a:r>
          </a:p>
          <a:p>
            <a:r>
              <a:rPr lang="en-US" sz="1600" b="1" dirty="0"/>
              <a:t>EU sales in 2015</a:t>
            </a:r>
            <a:r>
              <a:rPr lang="ru-RU" sz="1600" b="1" dirty="0"/>
              <a:t> (</a:t>
            </a:r>
            <a:r>
              <a:rPr lang="en-US" sz="1600" b="1" dirty="0"/>
              <a:t>top 5 genres)</a:t>
            </a:r>
          </a:p>
        </p:txBody>
      </p:sp>
      <p:sp>
        <p:nvSpPr>
          <p:cNvPr id="8" name="Title 1">
            <a:extLst>
              <a:ext uri="{FF2B5EF4-FFF2-40B4-BE49-F238E27FC236}">
                <a16:creationId xmlns:a16="http://schemas.microsoft.com/office/drawing/2014/main" id="{7F636D6D-BC65-ADA2-4A42-62298C7EF797}"/>
              </a:ext>
            </a:extLst>
          </p:cNvPr>
          <p:cNvSpPr txBox="1">
            <a:spLocks/>
          </p:cNvSpPr>
          <p:nvPr/>
        </p:nvSpPr>
        <p:spPr>
          <a:xfrm>
            <a:off x="6096000" y="3564308"/>
            <a:ext cx="2743980"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4.1</a:t>
            </a:r>
            <a:r>
              <a:rPr lang="en-US" sz="1600" b="1" dirty="0"/>
              <a:t>:  Composition of </a:t>
            </a:r>
          </a:p>
          <a:p>
            <a:r>
              <a:rPr lang="en-US" sz="1600" b="1" dirty="0"/>
              <a:t>EU sales in 2014</a:t>
            </a:r>
            <a:r>
              <a:rPr lang="ru-RU" sz="1600" b="1" dirty="0"/>
              <a:t> (</a:t>
            </a:r>
            <a:r>
              <a:rPr lang="en-US" sz="1600" b="1" dirty="0"/>
              <a:t>top 5 genres)</a:t>
            </a:r>
          </a:p>
        </p:txBody>
      </p:sp>
      <p:sp>
        <p:nvSpPr>
          <p:cNvPr id="10" name="Flowchart: Connector 9">
            <a:extLst>
              <a:ext uri="{FF2B5EF4-FFF2-40B4-BE49-F238E27FC236}">
                <a16:creationId xmlns:a16="http://schemas.microsoft.com/office/drawing/2014/main" id="{885F0011-D7BE-099B-32A1-571910AF42D5}"/>
              </a:ext>
            </a:extLst>
          </p:cNvPr>
          <p:cNvSpPr/>
          <p:nvPr/>
        </p:nvSpPr>
        <p:spPr>
          <a:xfrm>
            <a:off x="1076069" y="5285346"/>
            <a:ext cx="187576" cy="18288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DF9E7C5-5079-4D0F-D602-F078B84D4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564" y="3974973"/>
            <a:ext cx="2565338" cy="2392958"/>
          </a:xfrm>
          <a:prstGeom prst="rect">
            <a:avLst/>
          </a:prstGeom>
        </p:spPr>
      </p:pic>
      <p:pic>
        <p:nvPicPr>
          <p:cNvPr id="19" name="Content Placeholder 18">
            <a:extLst>
              <a:ext uri="{FF2B5EF4-FFF2-40B4-BE49-F238E27FC236}">
                <a16:creationId xmlns:a16="http://schemas.microsoft.com/office/drawing/2014/main" id="{3C78B595-249A-948F-0D64-531CC49410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4748" y="3974972"/>
            <a:ext cx="2525217" cy="2404162"/>
          </a:xfrm>
        </p:spPr>
      </p:pic>
      <p:pic>
        <p:nvPicPr>
          <p:cNvPr id="23" name="Picture 22">
            <a:extLst>
              <a:ext uri="{FF2B5EF4-FFF2-40B4-BE49-F238E27FC236}">
                <a16:creationId xmlns:a16="http://schemas.microsoft.com/office/drawing/2014/main" id="{0BA1F802-72F8-1348-C7A5-D41DE9BE4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2564" y="1002084"/>
            <a:ext cx="2565338" cy="2426916"/>
          </a:xfrm>
          <a:prstGeom prst="rect">
            <a:avLst/>
          </a:prstGeom>
        </p:spPr>
      </p:pic>
    </p:spTree>
    <p:extLst>
      <p:ext uri="{BB962C8B-B14F-4D97-AF65-F5344CB8AC3E}">
        <p14:creationId xmlns:p14="http://schemas.microsoft.com/office/powerpoint/2010/main" val="18490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721867" y="1059442"/>
            <a:ext cx="4114800" cy="5309957"/>
          </a:xfrm>
        </p:spPr>
        <p:txBody>
          <a:bodyPr>
            <a:normAutofit fontScale="85000" lnSpcReduction="20000"/>
          </a:bodyPr>
          <a:lstStyle/>
          <a:p>
            <a:pPr marL="0" marR="0" algn="just">
              <a:lnSpc>
                <a:spcPct val="150000"/>
              </a:lnSpc>
              <a:spcBef>
                <a:spcPts val="0"/>
              </a:spcBef>
              <a:spcAft>
                <a:spcPts val="800"/>
              </a:spcAft>
            </a:pPr>
            <a:r>
              <a:rPr lang="en-US" sz="2000" i="1" kern="100" dirty="0">
                <a:latin typeface="TradeGothicNextW01-Ligh 693250"/>
                <a:ea typeface="Calibri" panose="020F0502020204030204" pitchFamily="34" charset="0"/>
                <a:cs typeface="Times New Roman" panose="02020603050405020304" pitchFamily="18" charset="0"/>
              </a:rPr>
              <a:t>The</a:t>
            </a:r>
            <a:r>
              <a:rPr lang="en-US" sz="2000" b="1" i="1" kern="100" dirty="0">
                <a:solidFill>
                  <a:schemeClr val="accent5">
                    <a:lumMod val="75000"/>
                  </a:schemeClr>
                </a:solidFill>
                <a:latin typeface="TradeGothicNextW01-Ligh 693250"/>
                <a:ea typeface="Calibri" panose="020F0502020204030204" pitchFamily="34" charset="0"/>
                <a:cs typeface="Times New Roman" panose="02020603050405020304" pitchFamily="18" charset="0"/>
              </a:rPr>
              <a:t> Japan region</a:t>
            </a:r>
            <a:r>
              <a:rPr lang="en-US" sz="2000" b="1" i="1" kern="100" dirty="0">
                <a:solidFill>
                  <a:srgbClr val="333333"/>
                </a:solidFill>
                <a:latin typeface="TradeGothicNextW01-Ligh 693250"/>
                <a:ea typeface="Calibri" panose="020F0502020204030204" pitchFamily="34" charset="0"/>
                <a:cs typeface="Times New Roman" panose="02020603050405020304" pitchFamily="18" charset="0"/>
              </a:rPr>
              <a:t> </a:t>
            </a:r>
            <a:r>
              <a:rPr lang="en-US" sz="2000" i="1" kern="100" dirty="0">
                <a:solidFill>
                  <a:srgbClr val="333333"/>
                </a:solidFill>
                <a:latin typeface="TradeGothicNextW01-Ligh 693250"/>
                <a:ea typeface="Calibri" panose="020F0502020204030204" pitchFamily="34" charset="0"/>
                <a:cs typeface="Times New Roman" panose="02020603050405020304" pitchFamily="18" charset="0"/>
              </a:rPr>
              <a:t>is the third most relevant region of gaming in the World and it is one of the most important regions in Game Co sales.</a:t>
            </a: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Role-playing games are the </a:t>
            </a:r>
            <a:r>
              <a:rPr lang="en-US" sz="2000" b="1" kern="100" dirty="0">
                <a:solidFill>
                  <a:srgbClr val="333333"/>
                </a:solidFill>
                <a:latin typeface="TradeGothicNextW01-Ligh 693250"/>
                <a:ea typeface="Calibri" panose="020F0502020204030204" pitchFamily="34" charset="0"/>
                <a:cs typeface="Times New Roman" panose="02020603050405020304" pitchFamily="18" charset="0"/>
              </a:rPr>
              <a:t>leading genre</a:t>
            </a: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 in Japan market, but there is a decrease in our sales by 45%. See Figure 5.</a:t>
            </a: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                 2014 – 2015 - 2016</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Role-playing: </a:t>
            </a:r>
            <a:r>
              <a:rPr lang="en-US" sz="1800" b="1" kern="100" dirty="0">
                <a:latin typeface="TradeGothicNextW01-Ligh 693250"/>
                <a:cs typeface="Times New Roman" panose="02020603050405020304" pitchFamily="18" charset="0"/>
              </a:rPr>
              <a:t>44,9%</a:t>
            </a:r>
            <a:r>
              <a:rPr lang="en-US" sz="1800" kern="100" dirty="0">
                <a:latin typeface="TradeGothicNextW01-Ligh 693250"/>
                <a:cs typeface="Times New Roman" panose="02020603050405020304" pitchFamily="18" charset="0"/>
              </a:rPr>
              <a:t> – </a:t>
            </a:r>
            <a:r>
              <a:rPr lang="en-US" sz="1800" b="1" kern="100" dirty="0">
                <a:latin typeface="TradeGothicNextW01-Ligh 693250"/>
                <a:cs typeface="Times New Roman" panose="02020603050405020304" pitchFamily="18" charset="0"/>
              </a:rPr>
              <a:t>20,0% - 26.5%</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Action</a:t>
            </a:r>
            <a:r>
              <a:rPr lang="en-US" sz="1800" kern="100" dirty="0">
                <a:solidFill>
                  <a:srgbClr val="333333"/>
                </a:solidFill>
                <a:latin typeface="TradeGothicNextW01-Ligh 693250"/>
                <a:cs typeface="Times New Roman" panose="02020603050405020304" pitchFamily="18" charset="0"/>
              </a:rPr>
              <a:t>:   16,5%  - 47,0% - 42,3%</a:t>
            </a:r>
          </a:p>
          <a:p>
            <a:pPr>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Fighting </a:t>
            </a:r>
            <a:r>
              <a:rPr lang="en-US" sz="1800" kern="100" dirty="0">
                <a:solidFill>
                  <a:srgbClr val="333333"/>
                </a:solidFill>
                <a:latin typeface="TradeGothicNextW01-Ligh 693250"/>
                <a:cs typeface="Times New Roman" panose="02020603050405020304" pitchFamily="18" charset="0"/>
              </a:rPr>
              <a:t>:   </a:t>
            </a:r>
            <a:r>
              <a:rPr lang="en-US" sz="1800" b="1" kern="100" dirty="0">
                <a:solidFill>
                  <a:srgbClr val="333333"/>
                </a:solidFill>
                <a:latin typeface="TradeGothicNextW01-Ligh 693250"/>
                <a:cs typeface="Times New Roman" panose="02020603050405020304" pitchFamily="18" charset="0"/>
              </a:rPr>
              <a:t>12,2,% - </a:t>
            </a:r>
            <a:r>
              <a:rPr lang="en-US" sz="1800" kern="100" dirty="0">
                <a:solidFill>
                  <a:srgbClr val="333333"/>
                </a:solidFill>
                <a:latin typeface="TradeGothicNextW01-Ligh 693250"/>
                <a:cs typeface="Times New Roman" panose="02020603050405020304" pitchFamily="18" charset="0"/>
              </a:rPr>
              <a:t>2,4% </a:t>
            </a:r>
            <a:r>
              <a:rPr lang="en-US" sz="1800" b="1" kern="100" dirty="0">
                <a:solidFill>
                  <a:srgbClr val="333333"/>
                </a:solidFill>
                <a:latin typeface="TradeGothicNextW01-Ligh 693250"/>
                <a:cs typeface="Times New Roman" panose="02020603050405020304" pitchFamily="18" charset="0"/>
              </a:rPr>
              <a:t>- 4,7%</a:t>
            </a:r>
          </a:p>
          <a:p>
            <a:pPr algn="just">
              <a:lnSpc>
                <a:spcPct val="150000"/>
              </a:lnSpc>
              <a:spcBef>
                <a:spcPts val="0"/>
              </a:spcBef>
              <a:spcAft>
                <a:spcPts val="800"/>
              </a:spcAft>
            </a:pPr>
            <a:r>
              <a:rPr lang="en-US" sz="1800" i="1" kern="100" dirty="0">
                <a:solidFill>
                  <a:srgbClr val="0070C0"/>
                </a:solidFill>
                <a:latin typeface="TradeGothicNextW01-Ligh 693250"/>
                <a:cs typeface="Times New Roman" panose="02020603050405020304" pitchFamily="18" charset="0"/>
              </a:rPr>
              <a:t>Special marketing and management support for Role-Playing and Fighting games are highly recommended.</a:t>
            </a:r>
          </a:p>
          <a:p>
            <a:pPr algn="just">
              <a:lnSpc>
                <a:spcPct val="150000"/>
              </a:lnSpc>
              <a:spcBef>
                <a:spcPts val="0"/>
              </a:spcBef>
              <a:spcAft>
                <a:spcPts val="800"/>
              </a:spcAft>
            </a:pPr>
            <a:endParaRPr lang="en-US" sz="1800" kern="100" dirty="0">
              <a:solidFill>
                <a:srgbClr val="333333"/>
              </a:solidFill>
              <a:latin typeface="TradeGothicNextW01-Ligh 693250"/>
              <a:cs typeface="Times New Roman" panose="02020603050405020304" pitchFamily="18" charset="0"/>
            </a:endParaRPr>
          </a:p>
          <a:p>
            <a:pPr marL="0" marR="0" algn="just">
              <a:lnSpc>
                <a:spcPct val="150000"/>
              </a:lnSpc>
              <a:spcBef>
                <a:spcPts val="0"/>
              </a:spcBef>
              <a:spcAft>
                <a:spcPts val="800"/>
              </a:spcAft>
            </a:pPr>
            <a:endParaRPr lang="en-US" sz="1800" kern="100" dirty="0">
              <a:solidFill>
                <a:srgbClr val="333333"/>
              </a:solidFill>
              <a:latin typeface="TradeGothicNextW01-Ligh 693250"/>
              <a:cs typeface="Times New Roman" panose="02020603050405020304" pitchFamily="18" charset="0"/>
            </a:endParaRP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721867" y="347663"/>
            <a:ext cx="7547421"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for in the sales structure in Japan</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-5-</a:t>
            </a:r>
            <a:endParaRPr lang="en-US" dirty="0"/>
          </a:p>
        </p:txBody>
      </p:sp>
      <p:sp>
        <p:nvSpPr>
          <p:cNvPr id="18" name="Flowchart: Connector 17">
            <a:extLst>
              <a:ext uri="{FF2B5EF4-FFF2-40B4-BE49-F238E27FC236}">
                <a16:creationId xmlns:a16="http://schemas.microsoft.com/office/drawing/2014/main" id="{4FB4BA31-57B9-165C-FA20-7C75F4B57CA5}"/>
              </a:ext>
            </a:extLst>
          </p:cNvPr>
          <p:cNvSpPr/>
          <p:nvPr/>
        </p:nvSpPr>
        <p:spPr>
          <a:xfrm>
            <a:off x="837000" y="4188721"/>
            <a:ext cx="187576" cy="18288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Flowchart: Connector 18">
            <a:extLst>
              <a:ext uri="{FF2B5EF4-FFF2-40B4-BE49-F238E27FC236}">
                <a16:creationId xmlns:a16="http://schemas.microsoft.com/office/drawing/2014/main" id="{691B35CE-9D06-15A3-FA51-D54862F513C8}"/>
              </a:ext>
            </a:extLst>
          </p:cNvPr>
          <p:cNvSpPr/>
          <p:nvPr/>
        </p:nvSpPr>
        <p:spPr>
          <a:xfrm>
            <a:off x="853388" y="4612849"/>
            <a:ext cx="187576" cy="18288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Flowchart: Connector 19">
            <a:extLst>
              <a:ext uri="{FF2B5EF4-FFF2-40B4-BE49-F238E27FC236}">
                <a16:creationId xmlns:a16="http://schemas.microsoft.com/office/drawing/2014/main" id="{7A66DF55-37E7-0CAC-1ABA-D1B647E13536}"/>
              </a:ext>
            </a:extLst>
          </p:cNvPr>
          <p:cNvSpPr/>
          <p:nvPr/>
        </p:nvSpPr>
        <p:spPr>
          <a:xfrm>
            <a:off x="837000" y="4991298"/>
            <a:ext cx="187576" cy="182880"/>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a:extLst>
              <a:ext uri="{FF2B5EF4-FFF2-40B4-BE49-F238E27FC236}">
                <a16:creationId xmlns:a16="http://schemas.microsoft.com/office/drawing/2014/main" id="{6A6F7795-4CD0-29B3-A5E4-ECEF865F6D63}"/>
              </a:ext>
            </a:extLst>
          </p:cNvPr>
          <p:cNvSpPr txBox="1">
            <a:spLocks/>
          </p:cNvSpPr>
          <p:nvPr/>
        </p:nvSpPr>
        <p:spPr>
          <a:xfrm>
            <a:off x="8903581" y="609511"/>
            <a:ext cx="2746551"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5.3</a:t>
            </a:r>
            <a:r>
              <a:rPr lang="en-US" sz="1600" b="1" dirty="0"/>
              <a:t>:  Composition of </a:t>
            </a:r>
          </a:p>
          <a:p>
            <a:r>
              <a:rPr lang="en-US" sz="1600" b="1" dirty="0"/>
              <a:t>JP sales in 2016</a:t>
            </a:r>
            <a:r>
              <a:rPr lang="ru-RU" sz="1600" b="1" dirty="0"/>
              <a:t> (</a:t>
            </a:r>
            <a:r>
              <a:rPr lang="en-US" sz="1600" b="1" dirty="0"/>
              <a:t>top 5 genres)</a:t>
            </a:r>
          </a:p>
        </p:txBody>
      </p:sp>
      <p:sp>
        <p:nvSpPr>
          <p:cNvPr id="3" name="Title 1">
            <a:extLst>
              <a:ext uri="{FF2B5EF4-FFF2-40B4-BE49-F238E27FC236}">
                <a16:creationId xmlns:a16="http://schemas.microsoft.com/office/drawing/2014/main" id="{3F7109A1-3ABE-8F65-E2F5-54F40318CD6F}"/>
              </a:ext>
            </a:extLst>
          </p:cNvPr>
          <p:cNvSpPr txBox="1">
            <a:spLocks/>
          </p:cNvSpPr>
          <p:nvPr/>
        </p:nvSpPr>
        <p:spPr>
          <a:xfrm>
            <a:off x="6096000" y="3595616"/>
            <a:ext cx="2746550"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5.1</a:t>
            </a:r>
            <a:r>
              <a:rPr lang="en-US" sz="1600" b="1" dirty="0"/>
              <a:t>:  Composition of </a:t>
            </a:r>
          </a:p>
          <a:p>
            <a:r>
              <a:rPr lang="en-US" sz="1600" b="1" dirty="0"/>
              <a:t>JP sales in 2014</a:t>
            </a:r>
            <a:r>
              <a:rPr lang="ru-RU" sz="1600" b="1" dirty="0"/>
              <a:t> (</a:t>
            </a:r>
            <a:r>
              <a:rPr lang="en-US" sz="1600" b="1" dirty="0"/>
              <a:t>top 5 genres)</a:t>
            </a:r>
          </a:p>
        </p:txBody>
      </p:sp>
      <p:sp>
        <p:nvSpPr>
          <p:cNvPr id="5" name="Title 1">
            <a:extLst>
              <a:ext uri="{FF2B5EF4-FFF2-40B4-BE49-F238E27FC236}">
                <a16:creationId xmlns:a16="http://schemas.microsoft.com/office/drawing/2014/main" id="{69D4A4E0-D0C8-78F3-9FE0-89736344983C}"/>
              </a:ext>
            </a:extLst>
          </p:cNvPr>
          <p:cNvSpPr txBox="1">
            <a:spLocks/>
          </p:cNvSpPr>
          <p:nvPr/>
        </p:nvSpPr>
        <p:spPr>
          <a:xfrm>
            <a:off x="8903582" y="3595616"/>
            <a:ext cx="2746550"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5.2</a:t>
            </a:r>
            <a:r>
              <a:rPr lang="en-US" sz="1600" b="1" dirty="0"/>
              <a:t>:  Composition of </a:t>
            </a:r>
          </a:p>
          <a:p>
            <a:r>
              <a:rPr lang="en-US" sz="1600" b="1" dirty="0"/>
              <a:t>JP sales in 2015</a:t>
            </a:r>
            <a:r>
              <a:rPr lang="ru-RU" sz="1600" b="1" dirty="0"/>
              <a:t> (</a:t>
            </a:r>
            <a:r>
              <a:rPr lang="en-US" sz="1600" b="1" dirty="0"/>
              <a:t>top 5 genres)</a:t>
            </a:r>
          </a:p>
        </p:txBody>
      </p:sp>
      <p:pic>
        <p:nvPicPr>
          <p:cNvPr id="7" name="Picture 6">
            <a:extLst>
              <a:ext uri="{FF2B5EF4-FFF2-40B4-BE49-F238E27FC236}">
                <a16:creationId xmlns:a16="http://schemas.microsoft.com/office/drawing/2014/main" id="{67FE1CC3-9164-8CCF-0F90-9C742CA65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667" y="1031927"/>
            <a:ext cx="2477466" cy="2343543"/>
          </a:xfrm>
          <a:prstGeom prst="rect">
            <a:avLst/>
          </a:prstGeom>
        </p:spPr>
      </p:pic>
      <p:pic>
        <p:nvPicPr>
          <p:cNvPr id="12" name="Content Placeholder 11">
            <a:extLst>
              <a:ext uri="{FF2B5EF4-FFF2-40B4-BE49-F238E27FC236}">
                <a16:creationId xmlns:a16="http://schemas.microsoft.com/office/drawing/2014/main" id="{C82BD937-04C5-A49C-BC39-7FC1ECD541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2668" y="4018032"/>
            <a:ext cx="2477465" cy="2341181"/>
          </a:xfrm>
        </p:spPr>
      </p:pic>
      <p:pic>
        <p:nvPicPr>
          <p:cNvPr id="14" name="Picture 13">
            <a:extLst>
              <a:ext uri="{FF2B5EF4-FFF2-40B4-BE49-F238E27FC236}">
                <a16:creationId xmlns:a16="http://schemas.microsoft.com/office/drawing/2014/main" id="{DF66E7ED-4EEB-B8A2-0B05-25FEBDFE2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411" y="4017862"/>
            <a:ext cx="2477465" cy="2361992"/>
          </a:xfrm>
          <a:prstGeom prst="rect">
            <a:avLst/>
          </a:prstGeom>
        </p:spPr>
      </p:pic>
    </p:spTree>
    <p:extLst>
      <p:ext uri="{BB962C8B-B14F-4D97-AF65-F5344CB8AC3E}">
        <p14:creationId xmlns:p14="http://schemas.microsoft.com/office/powerpoint/2010/main" val="310535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721866" y="1059442"/>
            <a:ext cx="4797613" cy="5309957"/>
          </a:xfrm>
        </p:spPr>
        <p:txBody>
          <a:bodyPr>
            <a:normAutofit fontScale="85000" lnSpcReduction="20000"/>
          </a:bodyPr>
          <a:lstStyle/>
          <a:p>
            <a:pPr marL="0" marR="0" algn="just">
              <a:lnSpc>
                <a:spcPct val="150000"/>
              </a:lnSpc>
              <a:spcBef>
                <a:spcPts val="0"/>
              </a:spcBef>
              <a:spcAft>
                <a:spcPts val="800"/>
              </a:spcAft>
            </a:pPr>
            <a:r>
              <a:rPr lang="en-US" sz="2000" i="1" kern="100" dirty="0">
                <a:latin typeface="TradeGothicNextW01-Ligh 693250"/>
                <a:ea typeface="Calibri" panose="020F0502020204030204" pitchFamily="34" charset="0"/>
                <a:cs typeface="Times New Roman" panose="02020603050405020304" pitchFamily="18" charset="0"/>
              </a:rPr>
              <a:t>The</a:t>
            </a:r>
            <a:r>
              <a:rPr lang="en-US" sz="2000" b="1" i="1" kern="100" dirty="0">
                <a:solidFill>
                  <a:schemeClr val="accent5">
                    <a:lumMod val="75000"/>
                  </a:schemeClr>
                </a:solidFill>
                <a:latin typeface="TradeGothicNextW01-Ligh 693250"/>
                <a:ea typeface="Calibri" panose="020F0502020204030204" pitchFamily="34" charset="0"/>
                <a:cs typeface="Times New Roman" panose="02020603050405020304" pitchFamily="18" charset="0"/>
              </a:rPr>
              <a:t> Other region</a:t>
            </a:r>
            <a:r>
              <a:rPr lang="en-US" sz="2000" b="1" i="1" kern="100" dirty="0">
                <a:solidFill>
                  <a:srgbClr val="333333"/>
                </a:solidFill>
                <a:latin typeface="TradeGothicNextW01-Ligh 693250"/>
                <a:ea typeface="Calibri" panose="020F0502020204030204" pitchFamily="34" charset="0"/>
                <a:cs typeface="Times New Roman" panose="02020603050405020304" pitchFamily="18" charset="0"/>
              </a:rPr>
              <a:t> </a:t>
            </a:r>
            <a:r>
              <a:rPr lang="en-US" sz="2000" i="1" kern="100" dirty="0">
                <a:solidFill>
                  <a:srgbClr val="333333"/>
                </a:solidFill>
                <a:latin typeface="TradeGothicNextW01-Ligh 693250"/>
                <a:ea typeface="Calibri" panose="020F0502020204030204" pitchFamily="34" charset="0"/>
                <a:cs typeface="Times New Roman" panose="02020603050405020304" pitchFamily="18" charset="0"/>
              </a:rPr>
              <a:t>is the united data of some non-specified regions whose summarized sales volume is about 10% of Global sales.</a:t>
            </a: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The role-playing genre is one of the </a:t>
            </a:r>
            <a:r>
              <a:rPr lang="en-US" sz="2000" b="1" kern="100" dirty="0">
                <a:solidFill>
                  <a:srgbClr val="333333"/>
                </a:solidFill>
                <a:latin typeface="TradeGothicNextW01-Ligh 693250"/>
                <a:ea typeface="Calibri" panose="020F0502020204030204" pitchFamily="34" charset="0"/>
                <a:cs typeface="Times New Roman" panose="02020603050405020304" pitchFamily="18" charset="0"/>
              </a:rPr>
              <a:t>leading genres</a:t>
            </a: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 in Other regions, but there is actually a decrease from 12,6% to 7.7% (see Figure 6.2)</a:t>
            </a: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Music games decreased 2 consecutive years for 42%</a:t>
            </a:r>
          </a:p>
          <a:p>
            <a:pPr algn="just">
              <a:lnSpc>
                <a:spcPct val="150000"/>
              </a:lnSpc>
              <a:spcBef>
                <a:spcPts val="0"/>
              </a:spcBef>
              <a:spcAft>
                <a:spcPts val="800"/>
              </a:spcAft>
            </a:pPr>
            <a:r>
              <a:rPr lang="en-US" sz="2000" kern="100" dirty="0">
                <a:solidFill>
                  <a:srgbClr val="333333"/>
                </a:solidFill>
                <a:latin typeface="TradeGothicNextW01-Ligh 693250"/>
                <a:ea typeface="Calibri" panose="020F0502020204030204" pitchFamily="34" charset="0"/>
                <a:cs typeface="Times New Roman" panose="02020603050405020304" pitchFamily="18" charset="0"/>
              </a:rPr>
              <a:t>                 2014 – 2015 - 2016</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Role-playing</a:t>
            </a:r>
            <a:r>
              <a:rPr lang="en-US" sz="1800" kern="100" dirty="0">
                <a:solidFill>
                  <a:srgbClr val="333333"/>
                </a:solidFill>
                <a:latin typeface="TradeGothicNextW01-Ligh 693250"/>
                <a:cs typeface="Times New Roman" panose="02020603050405020304" pitchFamily="18" charset="0"/>
              </a:rPr>
              <a:t>: 9</a:t>
            </a:r>
            <a:r>
              <a:rPr lang="en-US" sz="1800" kern="100" dirty="0">
                <a:latin typeface="TradeGothicNextW01-Ligh 693250"/>
                <a:cs typeface="Times New Roman" panose="02020603050405020304" pitchFamily="18" charset="0"/>
              </a:rPr>
              <a:t>,4% – </a:t>
            </a:r>
            <a:r>
              <a:rPr lang="en-US" sz="1800" b="1" kern="100" dirty="0">
                <a:latin typeface="TradeGothicNextW01-Ligh 693250"/>
                <a:cs typeface="Times New Roman" panose="02020603050405020304" pitchFamily="18" charset="0"/>
              </a:rPr>
              <a:t>12,6% - 7.7%</a:t>
            </a:r>
          </a:p>
          <a:p>
            <a:pPr marL="0" marR="0">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Action</a:t>
            </a:r>
            <a:r>
              <a:rPr lang="en-US" sz="1800" kern="100" dirty="0">
                <a:solidFill>
                  <a:srgbClr val="333333"/>
                </a:solidFill>
                <a:latin typeface="TradeGothicNextW01-Ligh 693250"/>
                <a:cs typeface="Times New Roman" panose="02020603050405020304" pitchFamily="18" charset="0"/>
              </a:rPr>
              <a:t>:   32,8%  - 26,3% - 24,9%</a:t>
            </a:r>
          </a:p>
          <a:p>
            <a:pPr>
              <a:lnSpc>
                <a:spcPct val="150000"/>
              </a:lnSpc>
              <a:spcBef>
                <a:spcPts val="0"/>
              </a:spcBef>
              <a:spcAft>
                <a:spcPts val="800"/>
              </a:spcAft>
            </a:pPr>
            <a:r>
              <a:rPr lang="en-US" sz="1800" b="1" kern="100" dirty="0">
                <a:solidFill>
                  <a:srgbClr val="333333"/>
                </a:solidFill>
                <a:latin typeface="TradeGothicNextW01-Ligh 693250"/>
                <a:cs typeface="Times New Roman" panose="02020603050405020304" pitchFamily="18" charset="0"/>
              </a:rPr>
              <a:t>        Music </a:t>
            </a:r>
            <a:r>
              <a:rPr lang="en-US" sz="1800" kern="100" dirty="0">
                <a:solidFill>
                  <a:srgbClr val="333333"/>
                </a:solidFill>
                <a:latin typeface="TradeGothicNextW01-Ligh 693250"/>
                <a:cs typeface="Times New Roman" panose="02020603050405020304" pitchFamily="18" charset="0"/>
              </a:rPr>
              <a:t>:   </a:t>
            </a:r>
            <a:r>
              <a:rPr lang="en-US" sz="1800" b="1" kern="100" dirty="0">
                <a:solidFill>
                  <a:srgbClr val="333333"/>
                </a:solidFill>
                <a:latin typeface="TradeGothicNextW01-Ligh 693250"/>
                <a:cs typeface="Times New Roman" panose="02020603050405020304" pitchFamily="18" charset="0"/>
              </a:rPr>
              <a:t>7,6,% - 4,4% - 2,5%</a:t>
            </a:r>
          </a:p>
          <a:p>
            <a:pPr algn="just">
              <a:lnSpc>
                <a:spcPct val="150000"/>
              </a:lnSpc>
              <a:spcBef>
                <a:spcPts val="0"/>
              </a:spcBef>
              <a:spcAft>
                <a:spcPts val="800"/>
              </a:spcAft>
            </a:pPr>
            <a:r>
              <a:rPr lang="en-US" sz="1800" i="1" kern="100" dirty="0">
                <a:solidFill>
                  <a:srgbClr val="0070C0"/>
                </a:solidFill>
                <a:latin typeface="TradeGothicNextW01-Ligh 693250"/>
                <a:cs typeface="Times New Roman" panose="02020603050405020304" pitchFamily="18" charset="0"/>
              </a:rPr>
              <a:t>Special marketing and management support for Music games is highly recommended.</a:t>
            </a:r>
          </a:p>
          <a:p>
            <a:pPr algn="just">
              <a:lnSpc>
                <a:spcPct val="150000"/>
              </a:lnSpc>
              <a:spcBef>
                <a:spcPts val="0"/>
              </a:spcBef>
              <a:spcAft>
                <a:spcPts val="800"/>
              </a:spcAft>
            </a:pPr>
            <a:endParaRPr lang="en-US" sz="1800" kern="100" dirty="0">
              <a:solidFill>
                <a:srgbClr val="333333"/>
              </a:solidFill>
              <a:latin typeface="TradeGothicNextW01-Ligh 693250"/>
              <a:cs typeface="Times New Roman" panose="02020603050405020304" pitchFamily="18" charset="0"/>
            </a:endParaRPr>
          </a:p>
          <a:p>
            <a:pPr marL="0" marR="0" algn="just">
              <a:lnSpc>
                <a:spcPct val="150000"/>
              </a:lnSpc>
              <a:spcBef>
                <a:spcPts val="0"/>
              </a:spcBef>
              <a:spcAft>
                <a:spcPts val="800"/>
              </a:spcAft>
            </a:pPr>
            <a:endParaRPr lang="en-US" sz="1800" kern="100" dirty="0">
              <a:solidFill>
                <a:srgbClr val="333333"/>
              </a:solidFill>
              <a:latin typeface="TradeGothicNextW01-Ligh 693250"/>
              <a:cs typeface="Times New Roman" panose="02020603050405020304" pitchFamily="18" charset="0"/>
            </a:endParaRP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721867" y="347663"/>
            <a:ext cx="7547421"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a:lnSpc>
                <a:spcPct val="107000"/>
              </a:lnSpc>
              <a:spcBef>
                <a:spcPts val="0"/>
              </a:spcBef>
              <a:spcAft>
                <a:spcPts val="800"/>
              </a:spcAft>
            </a:pPr>
            <a:r>
              <a:rPr lang="en-US" sz="2400" b="1" kern="100" dirty="0">
                <a:solidFill>
                  <a:srgbClr val="333333"/>
                </a:solidFill>
                <a:latin typeface="TradeGothicNextW01-Ligh 693250"/>
                <a:ea typeface="Calibri" panose="020F0502020204030204" pitchFamily="34" charset="0"/>
                <a:cs typeface="Times New Roman" panose="02020603050405020304" pitchFamily="18" charset="0"/>
              </a:rPr>
              <a:t>What is to look for in the sales structure in Other regions</a:t>
            </a:r>
            <a:r>
              <a:rPr lang="en-US" sz="24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-6-</a:t>
            </a:r>
            <a:endParaRPr lang="en-US" dirty="0"/>
          </a:p>
        </p:txBody>
      </p:sp>
      <p:sp>
        <p:nvSpPr>
          <p:cNvPr id="18" name="Flowchart: Connector 17">
            <a:extLst>
              <a:ext uri="{FF2B5EF4-FFF2-40B4-BE49-F238E27FC236}">
                <a16:creationId xmlns:a16="http://schemas.microsoft.com/office/drawing/2014/main" id="{4FB4BA31-57B9-165C-FA20-7C75F4B57CA5}"/>
              </a:ext>
            </a:extLst>
          </p:cNvPr>
          <p:cNvSpPr/>
          <p:nvPr/>
        </p:nvSpPr>
        <p:spPr>
          <a:xfrm>
            <a:off x="837000" y="4244133"/>
            <a:ext cx="187576" cy="18288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Flowchart: Connector 18">
            <a:extLst>
              <a:ext uri="{FF2B5EF4-FFF2-40B4-BE49-F238E27FC236}">
                <a16:creationId xmlns:a16="http://schemas.microsoft.com/office/drawing/2014/main" id="{691B35CE-9D06-15A3-FA51-D54862F513C8}"/>
              </a:ext>
            </a:extLst>
          </p:cNvPr>
          <p:cNvSpPr/>
          <p:nvPr/>
        </p:nvSpPr>
        <p:spPr>
          <a:xfrm>
            <a:off x="853388" y="4723256"/>
            <a:ext cx="187576" cy="18288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Flowchart: Connector 19">
            <a:extLst>
              <a:ext uri="{FF2B5EF4-FFF2-40B4-BE49-F238E27FC236}">
                <a16:creationId xmlns:a16="http://schemas.microsoft.com/office/drawing/2014/main" id="{7A66DF55-37E7-0CAC-1ABA-D1B647E13536}"/>
              </a:ext>
            </a:extLst>
          </p:cNvPr>
          <p:cNvSpPr/>
          <p:nvPr/>
        </p:nvSpPr>
        <p:spPr>
          <a:xfrm>
            <a:off x="837000" y="5089729"/>
            <a:ext cx="187576" cy="182880"/>
          </a:xfrm>
          <a:prstGeom prst="flowChartConnector">
            <a:avLst/>
          </a:prstGeom>
          <a:solidFill>
            <a:srgbClr val="F5AD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a:extLst>
              <a:ext uri="{FF2B5EF4-FFF2-40B4-BE49-F238E27FC236}">
                <a16:creationId xmlns:a16="http://schemas.microsoft.com/office/drawing/2014/main" id="{6A6F7795-4CD0-29B3-A5E4-ECEF865F6D63}"/>
              </a:ext>
            </a:extLst>
          </p:cNvPr>
          <p:cNvSpPr txBox="1">
            <a:spLocks/>
          </p:cNvSpPr>
          <p:nvPr/>
        </p:nvSpPr>
        <p:spPr>
          <a:xfrm>
            <a:off x="8903582" y="609511"/>
            <a:ext cx="2500846"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6.3</a:t>
            </a:r>
            <a:r>
              <a:rPr lang="en-US" sz="1600" b="1" dirty="0"/>
              <a:t>:  Composition of </a:t>
            </a:r>
          </a:p>
          <a:p>
            <a:r>
              <a:rPr lang="en-US" sz="1600" b="1" dirty="0"/>
              <a:t>Other region’s sales in 2016</a:t>
            </a:r>
            <a:r>
              <a:rPr lang="ru-RU" sz="1600" b="1" dirty="0"/>
              <a:t> (</a:t>
            </a:r>
            <a:r>
              <a:rPr lang="en-US" sz="1600" b="1" dirty="0"/>
              <a:t>top 5 genres)</a:t>
            </a:r>
          </a:p>
        </p:txBody>
      </p:sp>
      <p:sp>
        <p:nvSpPr>
          <p:cNvPr id="6" name="Title 1">
            <a:extLst>
              <a:ext uri="{FF2B5EF4-FFF2-40B4-BE49-F238E27FC236}">
                <a16:creationId xmlns:a16="http://schemas.microsoft.com/office/drawing/2014/main" id="{5613A7AD-E920-35D7-B798-3DD5EAC7DD5E}"/>
              </a:ext>
            </a:extLst>
          </p:cNvPr>
          <p:cNvSpPr txBox="1">
            <a:spLocks/>
          </p:cNvSpPr>
          <p:nvPr/>
        </p:nvSpPr>
        <p:spPr>
          <a:xfrm>
            <a:off x="5983172" y="3652736"/>
            <a:ext cx="2451418"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6.1</a:t>
            </a:r>
            <a:r>
              <a:rPr lang="en-US" sz="1600" b="1" dirty="0"/>
              <a:t>:  Composition of </a:t>
            </a:r>
          </a:p>
          <a:p>
            <a:r>
              <a:rPr lang="en-US" sz="1600" b="1" dirty="0"/>
              <a:t>Other region’s sales in 2014</a:t>
            </a:r>
            <a:r>
              <a:rPr lang="ru-RU" sz="1600" b="1" dirty="0"/>
              <a:t> (</a:t>
            </a:r>
            <a:r>
              <a:rPr lang="en-US" sz="1600" b="1" dirty="0"/>
              <a:t>top 5 genres)</a:t>
            </a:r>
          </a:p>
        </p:txBody>
      </p:sp>
      <p:sp>
        <p:nvSpPr>
          <p:cNvPr id="8" name="Title 1">
            <a:extLst>
              <a:ext uri="{FF2B5EF4-FFF2-40B4-BE49-F238E27FC236}">
                <a16:creationId xmlns:a16="http://schemas.microsoft.com/office/drawing/2014/main" id="{DD5F7B09-8012-687D-AFA8-A2FD654AC268}"/>
              </a:ext>
            </a:extLst>
          </p:cNvPr>
          <p:cNvSpPr txBox="1">
            <a:spLocks/>
          </p:cNvSpPr>
          <p:nvPr/>
        </p:nvSpPr>
        <p:spPr>
          <a:xfrm>
            <a:off x="8992667" y="3647872"/>
            <a:ext cx="2451418"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600" dirty="0"/>
              <a:t>Figure 6.2</a:t>
            </a:r>
            <a:r>
              <a:rPr lang="en-US" sz="1600" b="1" dirty="0"/>
              <a:t>:  Composition of </a:t>
            </a:r>
          </a:p>
          <a:p>
            <a:r>
              <a:rPr lang="en-US" sz="1600" b="1" dirty="0"/>
              <a:t>Other region’s sales in 2015</a:t>
            </a:r>
            <a:r>
              <a:rPr lang="ru-RU" sz="1600" b="1" dirty="0"/>
              <a:t> (</a:t>
            </a:r>
            <a:r>
              <a:rPr lang="en-US" sz="1600" b="1" dirty="0"/>
              <a:t>top 5 genres)</a:t>
            </a:r>
          </a:p>
        </p:txBody>
      </p:sp>
      <p:pic>
        <p:nvPicPr>
          <p:cNvPr id="11" name="Picture 10">
            <a:extLst>
              <a:ext uri="{FF2B5EF4-FFF2-40B4-BE49-F238E27FC236}">
                <a16:creationId xmlns:a16="http://schemas.microsoft.com/office/drawing/2014/main" id="{A3096F5F-4F8F-BEDC-B5AD-80150B9B4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667" y="974638"/>
            <a:ext cx="2500847" cy="2341182"/>
          </a:xfrm>
          <a:prstGeom prst="rect">
            <a:avLst/>
          </a:prstGeom>
        </p:spPr>
      </p:pic>
      <p:pic>
        <p:nvPicPr>
          <p:cNvPr id="17" name="Content Placeholder 16">
            <a:extLst>
              <a:ext uri="{FF2B5EF4-FFF2-40B4-BE49-F238E27FC236}">
                <a16:creationId xmlns:a16="http://schemas.microsoft.com/office/drawing/2014/main" id="{36DEDC67-4E29-21A2-E02A-2A33964455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9626" y="4032420"/>
            <a:ext cx="2451418" cy="2336979"/>
          </a:xfrm>
        </p:spPr>
      </p:pic>
      <p:pic>
        <p:nvPicPr>
          <p:cNvPr id="23" name="Picture 22">
            <a:extLst>
              <a:ext uri="{FF2B5EF4-FFF2-40B4-BE49-F238E27FC236}">
                <a16:creationId xmlns:a16="http://schemas.microsoft.com/office/drawing/2014/main" id="{47BBBE88-6E55-464F-B180-8CCDF52127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4736" y="4000042"/>
            <a:ext cx="2448777" cy="2322644"/>
          </a:xfrm>
          <a:prstGeom prst="rect">
            <a:avLst/>
          </a:prstGeom>
        </p:spPr>
      </p:pic>
    </p:spTree>
    <p:extLst>
      <p:ext uri="{BB962C8B-B14F-4D97-AF65-F5344CB8AC3E}">
        <p14:creationId xmlns:p14="http://schemas.microsoft.com/office/powerpoint/2010/main" val="11757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CB8ADC-62DF-90AE-FC1D-8563B6F9597B}"/>
              </a:ext>
            </a:extLst>
          </p:cNvPr>
          <p:cNvSpPr>
            <a:spLocks noGrp="1"/>
          </p:cNvSpPr>
          <p:nvPr>
            <p:ph type="body" sz="half" idx="2"/>
          </p:nvPr>
        </p:nvSpPr>
        <p:spPr>
          <a:xfrm>
            <a:off x="750066" y="1443348"/>
            <a:ext cx="5982038" cy="4610937"/>
          </a:xfrm>
        </p:spPr>
        <p:txBody>
          <a:bodyPr>
            <a:normAutofit fontScale="92500" lnSpcReduction="10000"/>
          </a:bodyPr>
          <a:lstStyle/>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By “assortment” we mean games ranged by popularity (x) according to their sales volume (y).</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More well-selling games we will have in our assortment-higher the volume of sales we will have.</a:t>
            </a:r>
          </a:p>
          <a:p>
            <a:pPr marL="0" marR="0">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What changed specifically in assortment by each region?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We </a:t>
            </a:r>
            <a:r>
              <a:rPr lang="en-US" sz="2000" kern="100" dirty="0">
                <a:latin typeface="Calibri" panose="020F0502020204030204" pitchFamily="34" charset="0"/>
                <a:ea typeface="Calibri" panose="020F0502020204030204" pitchFamily="34" charset="0"/>
                <a:cs typeface="Times New Roman" panose="02020603050405020304" pitchFamily="18" charset="0"/>
              </a:rPr>
              <a:t>compare the data of the year when the sales increased the last time and the current year (2016).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a:t>
            </a:r>
            <a:r>
              <a:rPr lang="en-US"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NA region: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sales volume of the most popular games decreased</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 from 15 to 1,2 hundred pieces</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highest p</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opularity </a:t>
            </a:r>
            <a:r>
              <a:rPr lang="en-US" sz="2000" kern="100" dirty="0">
                <a:latin typeface="Calibri" panose="020F0502020204030204" pitchFamily="34" charset="0"/>
                <a:ea typeface="Calibri" panose="020F0502020204030204" pitchFamily="34" charset="0"/>
                <a:cs typeface="Times New Roman" panose="02020603050405020304" pitchFamily="18" charset="0"/>
              </a:rPr>
              <a:t>range of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games decreased </a:t>
            </a:r>
          </a:p>
          <a:p>
            <a:pPr>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from 4,34 to 1,30.</a:t>
            </a:r>
          </a:p>
          <a:p>
            <a:pPr marL="0" marR="0">
              <a:lnSpc>
                <a:spcPct val="107000"/>
              </a:lnSpc>
              <a:spcBef>
                <a:spcPts val="0"/>
              </a:spcBef>
              <a:spcAft>
                <a:spcPts val="800"/>
              </a:spcAft>
            </a:pPr>
            <a:r>
              <a:rPr lang="en-US" sz="2000" i="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game assortment revision is recommended</a:t>
            </a:r>
          </a:p>
        </p:txBody>
      </p:sp>
      <p:sp>
        <p:nvSpPr>
          <p:cNvPr id="9" name="Title 1">
            <a:extLst>
              <a:ext uri="{FF2B5EF4-FFF2-40B4-BE49-F238E27FC236}">
                <a16:creationId xmlns:a16="http://schemas.microsoft.com/office/drawing/2014/main" id="{D9183FD1-DD44-C9BA-C5FA-B466ADC33266}"/>
              </a:ext>
            </a:extLst>
          </p:cNvPr>
          <p:cNvSpPr txBox="1">
            <a:spLocks/>
          </p:cNvSpPr>
          <p:nvPr/>
        </p:nvSpPr>
        <p:spPr>
          <a:xfrm>
            <a:off x="530917" y="379492"/>
            <a:ext cx="7015365"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at in the product Assortment</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-7-</a:t>
            </a:r>
            <a:endParaRPr lang="en-US" dirty="0"/>
          </a:p>
        </p:txBody>
      </p:sp>
      <p:pic>
        <p:nvPicPr>
          <p:cNvPr id="31" name="Picture 30">
            <a:extLst>
              <a:ext uri="{FF2B5EF4-FFF2-40B4-BE49-F238E27FC236}">
                <a16:creationId xmlns:a16="http://schemas.microsoft.com/office/drawing/2014/main" id="{B878D086-D84D-C053-6F51-FC7609599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563" y="988277"/>
            <a:ext cx="3439478" cy="2465851"/>
          </a:xfrm>
          <a:prstGeom prst="rect">
            <a:avLst/>
          </a:prstGeom>
        </p:spPr>
      </p:pic>
      <p:pic>
        <p:nvPicPr>
          <p:cNvPr id="37" name="Picture 36">
            <a:extLst>
              <a:ext uri="{FF2B5EF4-FFF2-40B4-BE49-F238E27FC236}">
                <a16:creationId xmlns:a16="http://schemas.microsoft.com/office/drawing/2014/main" id="{6D1B679A-86F6-5FF0-66CA-ED61AD012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8563" y="4126242"/>
            <a:ext cx="3439478" cy="2549022"/>
          </a:xfrm>
          <a:prstGeom prst="rect">
            <a:avLst/>
          </a:prstGeom>
        </p:spPr>
      </p:pic>
      <p:cxnSp>
        <p:nvCxnSpPr>
          <p:cNvPr id="44" name="Straight Arrow Connector 43">
            <a:extLst>
              <a:ext uri="{FF2B5EF4-FFF2-40B4-BE49-F238E27FC236}">
                <a16:creationId xmlns:a16="http://schemas.microsoft.com/office/drawing/2014/main" id="{C89ED680-BFCF-3D2D-63CF-A49C9B96AB2F}"/>
              </a:ext>
            </a:extLst>
          </p:cNvPr>
          <p:cNvCxnSpPr>
            <a:cxnSpLocks/>
          </p:cNvCxnSpPr>
          <p:nvPr/>
        </p:nvCxnSpPr>
        <p:spPr>
          <a:xfrm flipH="1">
            <a:off x="10102564" y="3215944"/>
            <a:ext cx="8862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07411BC3-4B17-71E7-A392-0575587AC33C}"/>
              </a:ext>
            </a:extLst>
          </p:cNvPr>
          <p:cNvCxnSpPr>
            <a:cxnSpLocks/>
          </p:cNvCxnSpPr>
          <p:nvPr/>
        </p:nvCxnSpPr>
        <p:spPr>
          <a:xfrm flipH="1">
            <a:off x="10102564" y="6401506"/>
            <a:ext cx="8862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76D2DDD5-0D68-7942-F4C7-DD90F33E7F71}"/>
              </a:ext>
            </a:extLst>
          </p:cNvPr>
          <p:cNvCxnSpPr>
            <a:cxnSpLocks/>
          </p:cNvCxnSpPr>
          <p:nvPr/>
        </p:nvCxnSpPr>
        <p:spPr>
          <a:xfrm>
            <a:off x="8083978" y="1577218"/>
            <a:ext cx="3031838"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4A8DA461-3B44-F9D4-080C-DEE9A36CA593}"/>
              </a:ext>
            </a:extLst>
          </p:cNvPr>
          <p:cNvCxnSpPr/>
          <p:nvPr/>
        </p:nvCxnSpPr>
        <p:spPr>
          <a:xfrm>
            <a:off x="7880710" y="4929220"/>
            <a:ext cx="3142957"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3" name="Title 1">
            <a:extLst>
              <a:ext uri="{FF2B5EF4-FFF2-40B4-BE49-F238E27FC236}">
                <a16:creationId xmlns:a16="http://schemas.microsoft.com/office/drawing/2014/main" id="{676EDA2B-64B7-4D4D-EF56-941E79DD31F9}"/>
              </a:ext>
            </a:extLst>
          </p:cNvPr>
          <p:cNvSpPr txBox="1">
            <a:spLocks/>
          </p:cNvSpPr>
          <p:nvPr/>
        </p:nvSpPr>
        <p:spPr>
          <a:xfrm>
            <a:off x="7705138" y="630290"/>
            <a:ext cx="3887872"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7.1</a:t>
            </a:r>
            <a:r>
              <a:rPr lang="en-US" sz="1400" b="1" dirty="0"/>
              <a:t>:  </a:t>
            </a:r>
            <a:r>
              <a:rPr lang="en-US" sz="1600" b="1" dirty="0"/>
              <a:t>The Assortment of NA Sales 2016 (in hundred pieces for popularity range)</a:t>
            </a:r>
          </a:p>
          <a:p>
            <a:endParaRPr lang="en-US" sz="1400" b="1" dirty="0"/>
          </a:p>
        </p:txBody>
      </p:sp>
      <p:sp>
        <p:nvSpPr>
          <p:cNvPr id="5" name="Title 1">
            <a:extLst>
              <a:ext uri="{FF2B5EF4-FFF2-40B4-BE49-F238E27FC236}">
                <a16:creationId xmlns:a16="http://schemas.microsoft.com/office/drawing/2014/main" id="{467EF6A8-D948-1C31-55E8-E4F6D21E1D64}"/>
              </a:ext>
            </a:extLst>
          </p:cNvPr>
          <p:cNvSpPr txBox="1">
            <a:spLocks/>
          </p:cNvSpPr>
          <p:nvPr/>
        </p:nvSpPr>
        <p:spPr>
          <a:xfrm>
            <a:off x="7705138" y="3682918"/>
            <a:ext cx="3887872"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7.2</a:t>
            </a:r>
            <a:r>
              <a:rPr lang="en-US" sz="1400" b="1" dirty="0"/>
              <a:t>:  </a:t>
            </a:r>
            <a:r>
              <a:rPr lang="en-US" sz="1600" b="1" dirty="0"/>
              <a:t>The Assortment of NA Sales 2009</a:t>
            </a:r>
          </a:p>
          <a:p>
            <a:r>
              <a:rPr lang="en-US" sz="1400" b="1" dirty="0"/>
              <a:t>(in hundred pieces for popularity range)</a:t>
            </a:r>
          </a:p>
        </p:txBody>
      </p:sp>
    </p:spTree>
    <p:extLst>
      <p:ext uri="{BB962C8B-B14F-4D97-AF65-F5344CB8AC3E}">
        <p14:creationId xmlns:p14="http://schemas.microsoft.com/office/powerpoint/2010/main" val="330843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9183FD1-DD44-C9BA-C5FA-B466ADC33266}"/>
              </a:ext>
            </a:extLst>
          </p:cNvPr>
          <p:cNvSpPr txBox="1">
            <a:spLocks/>
          </p:cNvSpPr>
          <p:nvPr/>
        </p:nvSpPr>
        <p:spPr>
          <a:xfrm>
            <a:off x="422030" y="609472"/>
            <a:ext cx="6977575" cy="5318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107000"/>
              </a:lnSpc>
              <a:spcBef>
                <a:spcPts val="0"/>
              </a:spcBef>
              <a:spcAft>
                <a:spcPts val="800"/>
              </a:spcAft>
            </a:pPr>
            <a:r>
              <a:rPr lang="en-US" sz="2800" b="1" kern="100" dirty="0">
                <a:solidFill>
                  <a:srgbClr val="333333"/>
                </a:solidFill>
                <a:latin typeface="TradeGothicNextW01-Ligh 693250"/>
                <a:ea typeface="Calibri" panose="020F0502020204030204" pitchFamily="34" charset="0"/>
                <a:cs typeface="Times New Roman" panose="02020603050405020304" pitchFamily="18" charset="0"/>
              </a:rPr>
              <a:t>What is to look at in the product Assortment</a:t>
            </a:r>
            <a:r>
              <a:rPr lang="en-US" sz="2800" b="1" kern="100" dirty="0">
                <a:solidFill>
                  <a:srgbClr val="333333"/>
                </a:solidFill>
                <a:effectLst/>
                <a:latin typeface="TradeGothicNextW01-Ligh 693250"/>
                <a:ea typeface="Calibri" panose="020F0502020204030204" pitchFamily="34"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Footer Placeholder 20">
            <a:extLst>
              <a:ext uri="{FF2B5EF4-FFF2-40B4-BE49-F238E27FC236}">
                <a16:creationId xmlns:a16="http://schemas.microsoft.com/office/drawing/2014/main" id="{EB24F726-9668-4601-003D-94A812499932}"/>
              </a:ext>
            </a:extLst>
          </p:cNvPr>
          <p:cNvSpPr>
            <a:spLocks noGrp="1"/>
          </p:cNvSpPr>
          <p:nvPr>
            <p:ph type="ftr" sz="quarter" idx="11"/>
          </p:nvPr>
        </p:nvSpPr>
        <p:spPr/>
        <p:txBody>
          <a:bodyPr/>
          <a:lstStyle/>
          <a:p>
            <a:r>
              <a:rPr lang="it-IT" dirty="0"/>
              <a:t>-8-</a:t>
            </a:r>
            <a:endParaRPr lang="en-US" dirty="0"/>
          </a:p>
        </p:txBody>
      </p:sp>
      <p:pic>
        <p:nvPicPr>
          <p:cNvPr id="33" name="Picture 32">
            <a:extLst>
              <a:ext uri="{FF2B5EF4-FFF2-40B4-BE49-F238E27FC236}">
                <a16:creationId xmlns:a16="http://schemas.microsoft.com/office/drawing/2014/main" id="{7AB29F9D-CE6E-A303-EC38-EB31EC1A1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548" y="1167079"/>
            <a:ext cx="3639742" cy="2351334"/>
          </a:xfrm>
          <a:prstGeom prst="rect">
            <a:avLst/>
          </a:prstGeom>
        </p:spPr>
      </p:pic>
      <p:pic>
        <p:nvPicPr>
          <p:cNvPr id="39" name="Picture 38">
            <a:extLst>
              <a:ext uri="{FF2B5EF4-FFF2-40B4-BE49-F238E27FC236}">
                <a16:creationId xmlns:a16="http://schemas.microsoft.com/office/drawing/2014/main" id="{52A11DE2-17D9-A07F-3DC3-784C878DB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670" y="4185640"/>
            <a:ext cx="3603620" cy="2351334"/>
          </a:xfrm>
          <a:prstGeom prst="rect">
            <a:avLst/>
          </a:prstGeom>
        </p:spPr>
      </p:pic>
      <p:sp>
        <p:nvSpPr>
          <p:cNvPr id="6" name="Text Placeholder 3">
            <a:extLst>
              <a:ext uri="{FF2B5EF4-FFF2-40B4-BE49-F238E27FC236}">
                <a16:creationId xmlns:a16="http://schemas.microsoft.com/office/drawing/2014/main" id="{54C09314-579D-9E70-E03A-311F8C041E70}"/>
              </a:ext>
            </a:extLst>
          </p:cNvPr>
          <p:cNvSpPr txBox="1">
            <a:spLocks/>
          </p:cNvSpPr>
          <p:nvPr/>
        </p:nvSpPr>
        <p:spPr>
          <a:xfrm>
            <a:off x="528710" y="1443348"/>
            <a:ext cx="5801752" cy="46109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7000"/>
              </a:lnSpc>
              <a:spcBef>
                <a:spcPts val="0"/>
              </a:spcBef>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a:t>
            </a:r>
            <a:r>
              <a:rPr lang="en-US" sz="2000" b="1"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rPr>
              <a:t> EU region: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sales volume of most popular games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11 to 3,8 </a:t>
            </a:r>
            <a:r>
              <a:rPr lang="en-US" sz="2000" dirty="0"/>
              <a:t>hundred pieces.</a:t>
            </a:r>
          </a:p>
          <a:p>
            <a:pPr>
              <a:lnSpc>
                <a:spcPct val="107000"/>
              </a:lnSpc>
              <a:spcBef>
                <a:spcPts val="0"/>
              </a:spcBef>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The maximal popularity range of games decreased </a:t>
            </a:r>
          </a:p>
          <a:p>
            <a:pPr>
              <a:lnSpc>
                <a:spcPct val="107000"/>
              </a:lnSpc>
              <a:spcBef>
                <a:spcPts val="0"/>
              </a:spcBef>
              <a:spcAft>
                <a:spcPts val="800"/>
              </a:spcAft>
            </a:pPr>
            <a:r>
              <a:rPr lang="en-US" sz="2000" kern="100" dirty="0">
                <a:latin typeface="Calibri" panose="020F0502020204030204" pitchFamily="34" charset="0"/>
                <a:ea typeface="Calibri" panose="020F0502020204030204" pitchFamily="34" charset="0"/>
                <a:cs typeface="Times New Roman" panose="02020603050405020304" pitchFamily="18" charset="0"/>
              </a:rPr>
              <a:t>from 3,63 to 1,61.</a:t>
            </a:r>
          </a:p>
          <a:p>
            <a:pPr>
              <a:lnSpc>
                <a:spcPct val="107000"/>
              </a:lnSpc>
              <a:spcBef>
                <a:spcPts val="0"/>
              </a:spcBef>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i="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game assortment revision is recommended</a:t>
            </a:r>
          </a:p>
        </p:txBody>
      </p:sp>
      <p:cxnSp>
        <p:nvCxnSpPr>
          <p:cNvPr id="7" name="Straight Connector 6">
            <a:extLst>
              <a:ext uri="{FF2B5EF4-FFF2-40B4-BE49-F238E27FC236}">
                <a16:creationId xmlns:a16="http://schemas.microsoft.com/office/drawing/2014/main" id="{A5569CA7-A8D8-2B67-E47C-06A39E11B024}"/>
              </a:ext>
            </a:extLst>
          </p:cNvPr>
          <p:cNvCxnSpPr>
            <a:cxnSpLocks/>
          </p:cNvCxnSpPr>
          <p:nvPr/>
        </p:nvCxnSpPr>
        <p:spPr>
          <a:xfrm>
            <a:off x="8431038" y="1747995"/>
            <a:ext cx="2801898"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F9FD7602-EEB3-D647-1617-DEAA92ED2E98}"/>
              </a:ext>
            </a:extLst>
          </p:cNvPr>
          <p:cNvCxnSpPr>
            <a:cxnSpLocks/>
          </p:cNvCxnSpPr>
          <p:nvPr/>
        </p:nvCxnSpPr>
        <p:spPr>
          <a:xfrm>
            <a:off x="8288868" y="4774979"/>
            <a:ext cx="3034831" cy="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CE601345-1AF2-69BB-CB83-9696556BC08E}"/>
              </a:ext>
            </a:extLst>
          </p:cNvPr>
          <p:cNvCxnSpPr>
            <a:cxnSpLocks/>
          </p:cNvCxnSpPr>
          <p:nvPr/>
        </p:nvCxnSpPr>
        <p:spPr>
          <a:xfrm flipH="1">
            <a:off x="10474042" y="3258384"/>
            <a:ext cx="8862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44446521-183C-AA72-259F-1E4570EA3087}"/>
              </a:ext>
            </a:extLst>
          </p:cNvPr>
          <p:cNvCxnSpPr>
            <a:cxnSpLocks/>
          </p:cNvCxnSpPr>
          <p:nvPr/>
        </p:nvCxnSpPr>
        <p:spPr>
          <a:xfrm flipH="1">
            <a:off x="10403117" y="6291354"/>
            <a:ext cx="8862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 name="Title 1">
            <a:extLst>
              <a:ext uri="{FF2B5EF4-FFF2-40B4-BE49-F238E27FC236}">
                <a16:creationId xmlns:a16="http://schemas.microsoft.com/office/drawing/2014/main" id="{6BEFF8E1-5EFB-F38C-83E8-9F79103C0708}"/>
              </a:ext>
            </a:extLst>
          </p:cNvPr>
          <p:cNvSpPr txBox="1">
            <a:spLocks/>
          </p:cNvSpPr>
          <p:nvPr/>
        </p:nvSpPr>
        <p:spPr>
          <a:xfrm>
            <a:off x="7979235" y="3932621"/>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8.2</a:t>
            </a:r>
            <a:r>
              <a:rPr lang="en-US" sz="1400" b="1" dirty="0"/>
              <a:t>:  </a:t>
            </a:r>
            <a:r>
              <a:rPr lang="en-US" sz="1600" b="1" dirty="0"/>
              <a:t>The Assortment EU 2009 (in hundred pieces for popularity range)</a:t>
            </a:r>
          </a:p>
          <a:p>
            <a:endParaRPr lang="en-US" sz="1800" b="1" dirty="0"/>
          </a:p>
        </p:txBody>
      </p:sp>
      <p:sp>
        <p:nvSpPr>
          <p:cNvPr id="5" name="Title 1">
            <a:extLst>
              <a:ext uri="{FF2B5EF4-FFF2-40B4-BE49-F238E27FC236}">
                <a16:creationId xmlns:a16="http://schemas.microsoft.com/office/drawing/2014/main" id="{5EED4538-D259-577D-0BED-4EF65EA4BA7B}"/>
              </a:ext>
            </a:extLst>
          </p:cNvPr>
          <p:cNvSpPr txBox="1">
            <a:spLocks/>
          </p:cNvSpPr>
          <p:nvPr/>
        </p:nvSpPr>
        <p:spPr>
          <a:xfrm>
            <a:off x="8023548" y="738897"/>
            <a:ext cx="3764489" cy="3651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t>Figure 8.1</a:t>
            </a:r>
            <a:r>
              <a:rPr lang="en-US" sz="1400" b="1" dirty="0"/>
              <a:t>:  </a:t>
            </a:r>
            <a:r>
              <a:rPr lang="en-US" sz="1600" b="1" dirty="0"/>
              <a:t>The Assortment EU 2016(in hundred pieces for popularity range)</a:t>
            </a:r>
          </a:p>
          <a:p>
            <a:endParaRPr lang="en-US" sz="1600" b="1" dirty="0"/>
          </a:p>
        </p:txBody>
      </p:sp>
    </p:spTree>
    <p:extLst>
      <p:ext uri="{BB962C8B-B14F-4D97-AF65-F5344CB8AC3E}">
        <p14:creationId xmlns:p14="http://schemas.microsoft.com/office/powerpoint/2010/main" val="570723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6522</TotalTime>
  <Words>1927</Words>
  <Application>Microsoft Office PowerPoint</Application>
  <PresentationFormat>Widescreen</PresentationFormat>
  <Paragraphs>166</Paragraphs>
  <Slides>14</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TradeGothicNextW01-Ligh 693250</vt:lpstr>
      <vt:lpstr>Office Theme</vt:lpstr>
      <vt:lpstr>STATISTIC REPORT</vt:lpstr>
      <vt:lpstr>Figure 1,1:  Sales by region and by the year 1981-2015 (in hundred of pieces) </vt:lpstr>
      <vt:lpstr>Figure 2:   Average for monthly sales by regions (in hundred of pieces)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 REPORT</dc:title>
  <dc:creator>Zoya Matsiy</dc:creator>
  <cp:lastModifiedBy>Zoya Matsiy</cp:lastModifiedBy>
  <cp:revision>40</cp:revision>
  <dcterms:created xsi:type="dcterms:W3CDTF">2023-03-10T15:19:49Z</dcterms:created>
  <dcterms:modified xsi:type="dcterms:W3CDTF">2023-11-18T21:38:59Z</dcterms:modified>
</cp:coreProperties>
</file>