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Montserrat Classic Bold" charset="1" panose="00000800000000000000"/>
      <p:regular r:id="rId13"/>
    </p:embeddedFont>
    <p:embeddedFont>
      <p:font typeface="Montserrat Classic" charset="1" panose="00000500000000000000"/>
      <p:regular r:id="rId14"/>
    </p:embeddedFont>
    <p:embeddedFont>
      <p:font typeface="Bricolage Grotesque Bold" charset="1" panose="020B0605040402000204"/>
      <p:regular r:id="rId15"/>
    </p:embeddedFont>
    <p:embeddedFont>
      <p:font typeface="Bricolage Grotesque" charset="1" panose="020B060504040200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675462" cy="824630"/>
          </a:xfrm>
          <a:custGeom>
            <a:avLst/>
            <a:gdLst/>
            <a:ahLst/>
            <a:cxnLst/>
            <a:rect r="r" b="b" t="t" l="l"/>
            <a:pathLst>
              <a:path h="824630" w="675462">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11642">
            <a:off x="11120480" y="89956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280341" y="9556294"/>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2559768"/>
            <a:ext cx="8544752" cy="1597654"/>
          </a:xfrm>
          <a:prstGeom prst="rect">
            <a:avLst/>
          </a:prstGeom>
        </p:spPr>
        <p:txBody>
          <a:bodyPr anchor="t" rtlCol="false" tIns="0" lIns="0" bIns="0" rIns="0">
            <a:spAutoFit/>
          </a:bodyPr>
          <a:lstStyle/>
          <a:p>
            <a:pPr algn="l">
              <a:lnSpc>
                <a:spcPts val="11926"/>
              </a:lnSpc>
            </a:pPr>
            <a:r>
              <a:rPr lang="en-US" sz="12047" b="true">
                <a:solidFill>
                  <a:srgbClr val="004AAD"/>
                </a:solidFill>
                <a:latin typeface="Montserrat Classic Bold"/>
                <a:ea typeface="Montserrat Classic Bold"/>
                <a:cs typeface="Montserrat Classic Bold"/>
                <a:sym typeface="Montserrat Classic Bold"/>
              </a:rPr>
              <a:t>TRAVEL</a:t>
            </a:r>
          </a:p>
        </p:txBody>
      </p:sp>
      <p:sp>
        <p:nvSpPr>
          <p:cNvPr name="TextBox 6" id="6"/>
          <p:cNvSpPr txBox="true"/>
          <p:nvPr/>
        </p:nvSpPr>
        <p:spPr>
          <a:xfrm rot="0">
            <a:off x="1028700" y="3992413"/>
            <a:ext cx="8544752" cy="1597654"/>
          </a:xfrm>
          <a:prstGeom prst="rect">
            <a:avLst/>
          </a:prstGeom>
        </p:spPr>
        <p:txBody>
          <a:bodyPr anchor="t" rtlCol="false" tIns="0" lIns="0" bIns="0" rIns="0">
            <a:spAutoFit/>
          </a:bodyPr>
          <a:lstStyle/>
          <a:p>
            <a:pPr algn="l">
              <a:lnSpc>
                <a:spcPts val="11926"/>
              </a:lnSpc>
            </a:pPr>
            <a:r>
              <a:rPr lang="en-US" sz="12047" b="true">
                <a:solidFill>
                  <a:srgbClr val="2BB4D4"/>
                </a:solidFill>
                <a:latin typeface="Montserrat Classic Bold"/>
                <a:ea typeface="Montserrat Classic Bold"/>
                <a:cs typeface="Montserrat Classic Bold"/>
                <a:sym typeface="Montserrat Classic Bold"/>
              </a:rPr>
              <a:t>EASE</a:t>
            </a:r>
          </a:p>
        </p:txBody>
      </p:sp>
      <p:sp>
        <p:nvSpPr>
          <p:cNvPr name="TextBox 7" id="7"/>
          <p:cNvSpPr txBox="true"/>
          <p:nvPr/>
        </p:nvSpPr>
        <p:spPr>
          <a:xfrm rot="0">
            <a:off x="1704162" y="1078950"/>
            <a:ext cx="2614278" cy="504825"/>
          </a:xfrm>
          <a:prstGeom prst="rect">
            <a:avLst/>
          </a:prstGeom>
        </p:spPr>
        <p:txBody>
          <a:bodyPr anchor="t" rtlCol="false" tIns="0" lIns="0" bIns="0" rIns="0">
            <a:spAutoFit/>
          </a:bodyPr>
          <a:lstStyle/>
          <a:p>
            <a:pPr algn="l">
              <a:lnSpc>
                <a:spcPts val="4199"/>
              </a:lnSpc>
            </a:pPr>
            <a:r>
              <a:rPr lang="en-US" b="true" sz="2999" i="true">
                <a:solidFill>
                  <a:srgbClr val="004AAD"/>
                </a:solidFill>
                <a:latin typeface="Montserrat Classic Bold"/>
                <a:ea typeface="Montserrat Classic Bold"/>
                <a:cs typeface="Montserrat Classic Bold"/>
                <a:sym typeface="Montserrat Classic Bold"/>
              </a:rPr>
              <a:t>NFC  3.0</a:t>
            </a:r>
          </a:p>
        </p:txBody>
      </p:sp>
      <p:sp>
        <p:nvSpPr>
          <p:cNvPr name="TextBox 8" id="8"/>
          <p:cNvSpPr txBox="true"/>
          <p:nvPr/>
        </p:nvSpPr>
        <p:spPr>
          <a:xfrm rot="0">
            <a:off x="1028700" y="5544316"/>
            <a:ext cx="8115300" cy="1979931"/>
          </a:xfrm>
          <a:prstGeom prst="rect">
            <a:avLst/>
          </a:prstGeom>
        </p:spPr>
        <p:txBody>
          <a:bodyPr anchor="t" rtlCol="false" tIns="0" lIns="0" bIns="0" rIns="0">
            <a:spAutoFit/>
          </a:bodyPr>
          <a:lstStyle/>
          <a:p>
            <a:pPr algn="l">
              <a:lnSpc>
                <a:spcPts val="5319"/>
              </a:lnSpc>
            </a:pPr>
            <a:r>
              <a:rPr lang="en-US" sz="3799" spc="189">
                <a:solidFill>
                  <a:srgbClr val="2E2E2E"/>
                </a:solidFill>
                <a:latin typeface="Montserrat Classic"/>
                <a:ea typeface="Montserrat Classic"/>
                <a:cs typeface="Montserrat Classic"/>
                <a:sym typeface="Montserrat Classic"/>
              </a:rPr>
              <a:t>ACCESSIBLE TRAVEL GUIDE FOR PEOPLE WITH DISABILITIES</a:t>
            </a:r>
          </a:p>
        </p:txBody>
      </p:sp>
      <p:sp>
        <p:nvSpPr>
          <p:cNvPr name="TextBox 9" id="9"/>
          <p:cNvSpPr txBox="true"/>
          <p:nvPr/>
        </p:nvSpPr>
        <p:spPr>
          <a:xfrm rot="0">
            <a:off x="1028700" y="8643262"/>
            <a:ext cx="16087351" cy="615038"/>
          </a:xfrm>
          <a:prstGeom prst="rect">
            <a:avLst/>
          </a:prstGeom>
        </p:spPr>
        <p:txBody>
          <a:bodyPr anchor="t" rtlCol="false" tIns="0" lIns="0" bIns="0" rIns="0">
            <a:spAutoFit/>
          </a:bodyPr>
          <a:lstStyle/>
          <a:p>
            <a:pPr algn="l">
              <a:lnSpc>
                <a:spcPts val="4950"/>
              </a:lnSpc>
            </a:pPr>
            <a:r>
              <a:rPr lang="en-US" sz="3535" spc="176">
                <a:solidFill>
                  <a:srgbClr val="2E2E2E"/>
                </a:solidFill>
                <a:latin typeface="Montserrat Classic"/>
                <a:ea typeface="Montserrat Classic"/>
                <a:cs typeface="Montserrat Classic"/>
                <a:sym typeface="Montserrat Classic"/>
              </a:rPr>
              <a:t>DOMAIN: Social Cause | PS NUMBER: 2 | TEAM NAME: Griffin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271000" y="3455140"/>
            <a:ext cx="7988300" cy="5270500"/>
            <a:chOff x="0" y="0"/>
            <a:chExt cx="10651067" cy="7027333"/>
          </a:xfrm>
        </p:grpSpPr>
        <p:pic>
          <p:nvPicPr>
            <p:cNvPr name="Picture 3" id="3"/>
            <p:cNvPicPr>
              <a:picLocks noChangeAspect="true"/>
            </p:cNvPicPr>
            <p:nvPr/>
          </p:nvPicPr>
          <p:blipFill>
            <a:blip r:embed="rId2"/>
            <a:srcRect l="0" t="516" r="0" b="516"/>
            <a:stretch>
              <a:fillRect/>
            </a:stretch>
          </p:blipFill>
          <p:spPr>
            <a:xfrm flipH="false" flipV="false">
              <a:off x="0" y="0"/>
              <a:ext cx="10651067" cy="7027333"/>
            </a:xfrm>
            <a:prstGeom prst="rect">
              <a:avLst/>
            </a:prstGeom>
          </p:spPr>
        </p:pic>
      </p:grpSp>
      <p:sp>
        <p:nvSpPr>
          <p:cNvPr name="TextBox 4" id="4"/>
          <p:cNvSpPr txBox="true"/>
          <p:nvPr/>
        </p:nvSpPr>
        <p:spPr>
          <a:xfrm rot="0">
            <a:off x="1028700" y="2119165"/>
            <a:ext cx="12619086" cy="2352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PROBLEM STATEMENT</a:t>
            </a:r>
          </a:p>
        </p:txBody>
      </p:sp>
      <p:sp>
        <p:nvSpPr>
          <p:cNvPr name="Freeform 5" id="5"/>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028700" y="5048250"/>
            <a:ext cx="7718122" cy="4006850"/>
          </a:xfrm>
          <a:prstGeom prst="rect">
            <a:avLst/>
          </a:prstGeom>
        </p:spPr>
        <p:txBody>
          <a:bodyPr anchor="t" rtlCol="false" tIns="0" lIns="0" bIns="0" rIns="0">
            <a:spAutoFit/>
          </a:bodyPr>
          <a:lstStyle/>
          <a:p>
            <a:pPr algn="l">
              <a:lnSpc>
                <a:spcPts val="3999"/>
              </a:lnSpc>
            </a:pPr>
            <a:r>
              <a:rPr lang="en-US" sz="2499">
                <a:solidFill>
                  <a:srgbClr val="2E2E2E"/>
                </a:solidFill>
                <a:latin typeface="Montserrat Classic"/>
                <a:ea typeface="Montserrat Classic"/>
                <a:cs typeface="Montserrat Classic"/>
                <a:sym typeface="Montserrat Classic"/>
              </a:rPr>
              <a:t>Design and develop an Accessible Travel Guide platform for people with disabilities. The platform should provide detailed, personalized travel assistance, including accessibility information for destinations, accommodations, transport options, and other services, ensuring that people with different types of disabilities can plan trips with confidence and ease.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50485" y="1807408"/>
            <a:ext cx="4090365" cy="1741544"/>
            <a:chOff x="0" y="0"/>
            <a:chExt cx="1077298" cy="458678"/>
          </a:xfrm>
        </p:grpSpPr>
        <p:sp>
          <p:nvSpPr>
            <p:cNvPr name="Freeform 3" id="3"/>
            <p:cNvSpPr/>
            <p:nvPr/>
          </p:nvSpPr>
          <p:spPr>
            <a:xfrm flipH="false" flipV="false" rot="0">
              <a:off x="0" y="0"/>
              <a:ext cx="1077298" cy="458678"/>
            </a:xfrm>
            <a:custGeom>
              <a:avLst/>
              <a:gdLst/>
              <a:ahLst/>
              <a:cxnLst/>
              <a:rect r="r" b="b" t="t" l="l"/>
              <a:pathLst>
                <a:path h="458678" w="1077298">
                  <a:moveTo>
                    <a:pt x="0" y="0"/>
                  </a:moveTo>
                  <a:lnTo>
                    <a:pt x="1077298" y="0"/>
                  </a:lnTo>
                  <a:lnTo>
                    <a:pt x="1077298" y="458678"/>
                  </a:lnTo>
                  <a:lnTo>
                    <a:pt x="0" y="458678"/>
                  </a:lnTo>
                  <a:close/>
                </a:path>
              </a:pathLst>
            </a:custGeom>
            <a:solidFill>
              <a:srgbClr val="E7E9EC"/>
            </a:solidFill>
          </p:spPr>
        </p:sp>
        <p:sp>
          <p:nvSpPr>
            <p:cNvPr name="TextBox 4" id="4"/>
            <p:cNvSpPr txBox="true"/>
            <p:nvPr/>
          </p:nvSpPr>
          <p:spPr>
            <a:xfrm>
              <a:off x="0" y="0"/>
              <a:ext cx="1077298" cy="458678"/>
            </a:xfrm>
            <a:prstGeom prst="rect">
              <a:avLst/>
            </a:prstGeom>
          </p:spPr>
          <p:txBody>
            <a:bodyPr anchor="ctr" rtlCol="false" tIns="50800" lIns="50800" bIns="50800" rIns="50800"/>
            <a:lstStyle/>
            <a:p>
              <a:pPr algn="ctr">
                <a:lnSpc>
                  <a:spcPts val="2160"/>
                </a:lnSpc>
              </a:pPr>
            </a:p>
          </p:txBody>
        </p:sp>
      </p:grpSp>
      <p:grpSp>
        <p:nvGrpSpPr>
          <p:cNvPr name="Group 5" id="5"/>
          <p:cNvGrpSpPr/>
          <p:nvPr/>
        </p:nvGrpSpPr>
        <p:grpSpPr>
          <a:xfrm rot="0">
            <a:off x="621125" y="3970482"/>
            <a:ext cx="4729993" cy="1741544"/>
            <a:chOff x="0" y="0"/>
            <a:chExt cx="1245760" cy="458678"/>
          </a:xfrm>
        </p:grpSpPr>
        <p:sp>
          <p:nvSpPr>
            <p:cNvPr name="Freeform 6" id="6"/>
            <p:cNvSpPr/>
            <p:nvPr/>
          </p:nvSpPr>
          <p:spPr>
            <a:xfrm flipH="false" flipV="false" rot="0">
              <a:off x="0" y="0"/>
              <a:ext cx="1245760" cy="458678"/>
            </a:xfrm>
            <a:custGeom>
              <a:avLst/>
              <a:gdLst/>
              <a:ahLst/>
              <a:cxnLst/>
              <a:rect r="r" b="b" t="t" l="l"/>
              <a:pathLst>
                <a:path h="458678" w="1245760">
                  <a:moveTo>
                    <a:pt x="0" y="0"/>
                  </a:moveTo>
                  <a:lnTo>
                    <a:pt x="1245760" y="0"/>
                  </a:lnTo>
                  <a:lnTo>
                    <a:pt x="1245760" y="458678"/>
                  </a:lnTo>
                  <a:lnTo>
                    <a:pt x="0" y="458678"/>
                  </a:lnTo>
                  <a:close/>
                </a:path>
              </a:pathLst>
            </a:custGeom>
            <a:solidFill>
              <a:srgbClr val="E7E9EC"/>
            </a:solidFill>
          </p:spPr>
        </p:sp>
        <p:sp>
          <p:nvSpPr>
            <p:cNvPr name="TextBox 7" id="7"/>
            <p:cNvSpPr txBox="true"/>
            <p:nvPr/>
          </p:nvSpPr>
          <p:spPr>
            <a:xfrm>
              <a:off x="0" y="0"/>
              <a:ext cx="1245760" cy="458678"/>
            </a:xfrm>
            <a:prstGeom prst="rect">
              <a:avLst/>
            </a:prstGeom>
          </p:spPr>
          <p:txBody>
            <a:bodyPr anchor="ctr" rtlCol="false" tIns="50800" lIns="50800" bIns="50800" rIns="50800"/>
            <a:lstStyle/>
            <a:p>
              <a:pPr algn="ctr">
                <a:lnSpc>
                  <a:spcPts val="2160"/>
                </a:lnSpc>
              </a:pPr>
            </a:p>
          </p:txBody>
        </p:sp>
      </p:grpSp>
      <p:grpSp>
        <p:nvGrpSpPr>
          <p:cNvPr name="Group 8" id="8"/>
          <p:cNvGrpSpPr/>
          <p:nvPr/>
        </p:nvGrpSpPr>
        <p:grpSpPr>
          <a:xfrm rot="0">
            <a:off x="1254267" y="6179605"/>
            <a:ext cx="4763547" cy="2180183"/>
            <a:chOff x="0" y="0"/>
            <a:chExt cx="1254597" cy="574205"/>
          </a:xfrm>
        </p:grpSpPr>
        <p:sp>
          <p:nvSpPr>
            <p:cNvPr name="Freeform 9" id="9"/>
            <p:cNvSpPr/>
            <p:nvPr/>
          </p:nvSpPr>
          <p:spPr>
            <a:xfrm flipH="false" flipV="false" rot="0">
              <a:off x="0" y="0"/>
              <a:ext cx="1254597" cy="574205"/>
            </a:xfrm>
            <a:custGeom>
              <a:avLst/>
              <a:gdLst/>
              <a:ahLst/>
              <a:cxnLst/>
              <a:rect r="r" b="b" t="t" l="l"/>
              <a:pathLst>
                <a:path h="574205" w="1254597">
                  <a:moveTo>
                    <a:pt x="0" y="0"/>
                  </a:moveTo>
                  <a:lnTo>
                    <a:pt x="1254597" y="0"/>
                  </a:lnTo>
                  <a:lnTo>
                    <a:pt x="1254597" y="574205"/>
                  </a:lnTo>
                  <a:lnTo>
                    <a:pt x="0" y="574205"/>
                  </a:lnTo>
                  <a:close/>
                </a:path>
              </a:pathLst>
            </a:custGeom>
            <a:solidFill>
              <a:srgbClr val="E7E9EC"/>
            </a:solidFill>
          </p:spPr>
        </p:sp>
        <p:sp>
          <p:nvSpPr>
            <p:cNvPr name="TextBox 10" id="10"/>
            <p:cNvSpPr txBox="true"/>
            <p:nvPr/>
          </p:nvSpPr>
          <p:spPr>
            <a:xfrm>
              <a:off x="0" y="0"/>
              <a:ext cx="1254597" cy="574205"/>
            </a:xfrm>
            <a:prstGeom prst="rect">
              <a:avLst/>
            </a:prstGeom>
          </p:spPr>
          <p:txBody>
            <a:bodyPr anchor="ctr" rtlCol="false" tIns="50800" lIns="50800" bIns="50800" rIns="50800"/>
            <a:lstStyle/>
            <a:p>
              <a:pPr algn="ctr">
                <a:lnSpc>
                  <a:spcPts val="2399"/>
                </a:lnSpc>
              </a:pPr>
            </a:p>
            <a:p>
              <a:pPr algn="ctr">
                <a:lnSpc>
                  <a:spcPts val="2399"/>
                </a:lnSpc>
              </a:pPr>
              <a:r>
                <a:rPr lang="en-US" sz="1999" b="true">
                  <a:solidFill>
                    <a:srgbClr val="004AAD"/>
                  </a:solidFill>
                  <a:latin typeface="Bricolage Grotesque Bold"/>
                  <a:ea typeface="Bricolage Grotesque Bold"/>
                  <a:cs typeface="Bricolage Grotesque Bold"/>
                  <a:sym typeface="Bricolage Grotesque Bold"/>
                </a:rPr>
                <a:t>Maps Integration with multilingual voice assistant</a:t>
              </a:r>
            </a:p>
            <a:p>
              <a:pPr algn="ctr">
                <a:lnSpc>
                  <a:spcPts val="2160"/>
                </a:lnSpc>
              </a:pPr>
              <a:r>
                <a:rPr lang="en-US" sz="1800">
                  <a:solidFill>
                    <a:srgbClr val="000000"/>
                  </a:solidFill>
                  <a:latin typeface="Bricolage Grotesque"/>
                  <a:ea typeface="Bricolage Grotesque"/>
                  <a:cs typeface="Bricolage Grotesque"/>
                  <a:sym typeface="Bricolage Grotesque"/>
                </a:rPr>
                <a:t> </a:t>
              </a:r>
              <a:r>
                <a:rPr lang="en-US" sz="1800" b="true">
                  <a:solidFill>
                    <a:srgbClr val="000000"/>
                  </a:solidFill>
                  <a:latin typeface="Bricolage Grotesque Bold"/>
                  <a:ea typeface="Bricolage Grotesque Bold"/>
                  <a:cs typeface="Bricolage Grotesque Bold"/>
                  <a:sym typeface="Bricolage Grotesque Bold"/>
                </a:rPr>
                <a:t>Integrated maps for users to see their live location and path to the hotel with voice assistant</a:t>
              </a:r>
            </a:p>
            <a:p>
              <a:pPr algn="ctr">
                <a:lnSpc>
                  <a:spcPts val="2160"/>
                </a:lnSpc>
              </a:pPr>
            </a:p>
          </p:txBody>
        </p:sp>
      </p:grpSp>
      <p:grpSp>
        <p:nvGrpSpPr>
          <p:cNvPr name="Group 11" id="11"/>
          <p:cNvGrpSpPr/>
          <p:nvPr/>
        </p:nvGrpSpPr>
        <p:grpSpPr>
          <a:xfrm rot="0">
            <a:off x="3282762" y="8432047"/>
            <a:ext cx="4219454" cy="1522809"/>
            <a:chOff x="0" y="0"/>
            <a:chExt cx="1111296" cy="401069"/>
          </a:xfrm>
        </p:grpSpPr>
        <p:sp>
          <p:nvSpPr>
            <p:cNvPr name="Freeform 12" id="12"/>
            <p:cNvSpPr/>
            <p:nvPr/>
          </p:nvSpPr>
          <p:spPr>
            <a:xfrm flipH="false" flipV="false" rot="0">
              <a:off x="0" y="0"/>
              <a:ext cx="1111296" cy="401069"/>
            </a:xfrm>
            <a:custGeom>
              <a:avLst/>
              <a:gdLst/>
              <a:ahLst/>
              <a:cxnLst/>
              <a:rect r="r" b="b" t="t" l="l"/>
              <a:pathLst>
                <a:path h="401069" w="1111296">
                  <a:moveTo>
                    <a:pt x="0" y="0"/>
                  </a:moveTo>
                  <a:lnTo>
                    <a:pt x="1111296" y="0"/>
                  </a:lnTo>
                  <a:lnTo>
                    <a:pt x="1111296" y="401069"/>
                  </a:lnTo>
                  <a:lnTo>
                    <a:pt x="0" y="401069"/>
                  </a:lnTo>
                  <a:close/>
                </a:path>
              </a:pathLst>
            </a:custGeom>
            <a:solidFill>
              <a:srgbClr val="E7E9EC"/>
            </a:solidFill>
          </p:spPr>
        </p:sp>
        <p:sp>
          <p:nvSpPr>
            <p:cNvPr name="TextBox 13" id="13"/>
            <p:cNvSpPr txBox="true"/>
            <p:nvPr/>
          </p:nvSpPr>
          <p:spPr>
            <a:xfrm>
              <a:off x="0" y="0"/>
              <a:ext cx="1111296" cy="401069"/>
            </a:xfrm>
            <a:prstGeom prst="rect">
              <a:avLst/>
            </a:prstGeom>
          </p:spPr>
          <p:txBody>
            <a:bodyPr anchor="ctr" rtlCol="false" tIns="50800" lIns="50800" bIns="50800" rIns="50800"/>
            <a:lstStyle/>
            <a:p>
              <a:pPr algn="ctr">
                <a:lnSpc>
                  <a:spcPts val="2160"/>
                </a:lnSpc>
              </a:pPr>
            </a:p>
          </p:txBody>
        </p:sp>
      </p:grpSp>
      <p:grpSp>
        <p:nvGrpSpPr>
          <p:cNvPr name="Group 14" id="14"/>
          <p:cNvGrpSpPr/>
          <p:nvPr/>
        </p:nvGrpSpPr>
        <p:grpSpPr>
          <a:xfrm rot="0">
            <a:off x="10713568" y="1640987"/>
            <a:ext cx="3955360" cy="1741544"/>
            <a:chOff x="0" y="0"/>
            <a:chExt cx="1041741" cy="458678"/>
          </a:xfrm>
        </p:grpSpPr>
        <p:sp>
          <p:nvSpPr>
            <p:cNvPr name="Freeform 15" id="15"/>
            <p:cNvSpPr/>
            <p:nvPr/>
          </p:nvSpPr>
          <p:spPr>
            <a:xfrm flipH="false" flipV="false" rot="0">
              <a:off x="0" y="0"/>
              <a:ext cx="1041741" cy="458678"/>
            </a:xfrm>
            <a:custGeom>
              <a:avLst/>
              <a:gdLst/>
              <a:ahLst/>
              <a:cxnLst/>
              <a:rect r="r" b="b" t="t" l="l"/>
              <a:pathLst>
                <a:path h="458678" w="1041741">
                  <a:moveTo>
                    <a:pt x="0" y="0"/>
                  </a:moveTo>
                  <a:lnTo>
                    <a:pt x="1041741" y="0"/>
                  </a:lnTo>
                  <a:lnTo>
                    <a:pt x="1041741" y="458678"/>
                  </a:lnTo>
                  <a:lnTo>
                    <a:pt x="0" y="458678"/>
                  </a:lnTo>
                  <a:close/>
                </a:path>
              </a:pathLst>
            </a:custGeom>
            <a:solidFill>
              <a:srgbClr val="E7E9EC"/>
            </a:solidFill>
          </p:spPr>
        </p:sp>
        <p:sp>
          <p:nvSpPr>
            <p:cNvPr name="TextBox 16" id="16"/>
            <p:cNvSpPr txBox="true"/>
            <p:nvPr/>
          </p:nvSpPr>
          <p:spPr>
            <a:xfrm>
              <a:off x="0" y="0"/>
              <a:ext cx="1041741" cy="458678"/>
            </a:xfrm>
            <a:prstGeom prst="rect">
              <a:avLst/>
            </a:prstGeom>
          </p:spPr>
          <p:txBody>
            <a:bodyPr anchor="ctr" rtlCol="false" tIns="50800" lIns="50800" bIns="50800" rIns="50800"/>
            <a:lstStyle/>
            <a:p>
              <a:pPr algn="ctr">
                <a:lnSpc>
                  <a:spcPts val="2160"/>
                </a:lnSpc>
              </a:pPr>
            </a:p>
          </p:txBody>
        </p:sp>
      </p:grpSp>
      <p:grpSp>
        <p:nvGrpSpPr>
          <p:cNvPr name="Group 17" id="17"/>
          <p:cNvGrpSpPr/>
          <p:nvPr/>
        </p:nvGrpSpPr>
        <p:grpSpPr>
          <a:xfrm rot="0">
            <a:off x="12691247" y="3749015"/>
            <a:ext cx="4568053" cy="1741544"/>
            <a:chOff x="0" y="0"/>
            <a:chExt cx="1203108" cy="458678"/>
          </a:xfrm>
        </p:grpSpPr>
        <p:sp>
          <p:nvSpPr>
            <p:cNvPr name="Freeform 18" id="18"/>
            <p:cNvSpPr/>
            <p:nvPr/>
          </p:nvSpPr>
          <p:spPr>
            <a:xfrm flipH="false" flipV="false" rot="0">
              <a:off x="0" y="0"/>
              <a:ext cx="1203108" cy="458678"/>
            </a:xfrm>
            <a:custGeom>
              <a:avLst/>
              <a:gdLst/>
              <a:ahLst/>
              <a:cxnLst/>
              <a:rect r="r" b="b" t="t" l="l"/>
              <a:pathLst>
                <a:path h="458678" w="1203108">
                  <a:moveTo>
                    <a:pt x="0" y="0"/>
                  </a:moveTo>
                  <a:lnTo>
                    <a:pt x="1203108" y="0"/>
                  </a:lnTo>
                  <a:lnTo>
                    <a:pt x="1203108" y="458678"/>
                  </a:lnTo>
                  <a:lnTo>
                    <a:pt x="0" y="458678"/>
                  </a:lnTo>
                  <a:close/>
                </a:path>
              </a:pathLst>
            </a:custGeom>
            <a:solidFill>
              <a:srgbClr val="E7E9EC"/>
            </a:solidFill>
          </p:spPr>
        </p:sp>
        <p:sp>
          <p:nvSpPr>
            <p:cNvPr name="TextBox 19" id="19"/>
            <p:cNvSpPr txBox="true"/>
            <p:nvPr/>
          </p:nvSpPr>
          <p:spPr>
            <a:xfrm>
              <a:off x="0" y="0"/>
              <a:ext cx="1203108" cy="458678"/>
            </a:xfrm>
            <a:prstGeom prst="rect">
              <a:avLst/>
            </a:prstGeom>
          </p:spPr>
          <p:txBody>
            <a:bodyPr anchor="ctr" rtlCol="false" tIns="50800" lIns="50800" bIns="50800" rIns="50800"/>
            <a:lstStyle/>
            <a:p>
              <a:pPr algn="ctr">
                <a:lnSpc>
                  <a:spcPts val="2160"/>
                </a:lnSpc>
              </a:pPr>
            </a:p>
          </p:txBody>
        </p:sp>
      </p:grpSp>
      <p:grpSp>
        <p:nvGrpSpPr>
          <p:cNvPr name="Group 20" id="20"/>
          <p:cNvGrpSpPr/>
          <p:nvPr/>
        </p:nvGrpSpPr>
        <p:grpSpPr>
          <a:xfrm rot="0">
            <a:off x="11784602" y="6090635"/>
            <a:ext cx="5131337" cy="1741544"/>
            <a:chOff x="0" y="0"/>
            <a:chExt cx="1351463" cy="458678"/>
          </a:xfrm>
        </p:grpSpPr>
        <p:sp>
          <p:nvSpPr>
            <p:cNvPr name="Freeform 21" id="21"/>
            <p:cNvSpPr/>
            <p:nvPr/>
          </p:nvSpPr>
          <p:spPr>
            <a:xfrm flipH="false" flipV="false" rot="0">
              <a:off x="0" y="0"/>
              <a:ext cx="1351463" cy="458678"/>
            </a:xfrm>
            <a:custGeom>
              <a:avLst/>
              <a:gdLst/>
              <a:ahLst/>
              <a:cxnLst/>
              <a:rect r="r" b="b" t="t" l="l"/>
              <a:pathLst>
                <a:path h="458678" w="1351463">
                  <a:moveTo>
                    <a:pt x="0" y="0"/>
                  </a:moveTo>
                  <a:lnTo>
                    <a:pt x="1351463" y="0"/>
                  </a:lnTo>
                  <a:lnTo>
                    <a:pt x="1351463" y="458678"/>
                  </a:lnTo>
                  <a:lnTo>
                    <a:pt x="0" y="458678"/>
                  </a:lnTo>
                  <a:close/>
                </a:path>
              </a:pathLst>
            </a:custGeom>
            <a:solidFill>
              <a:srgbClr val="E7E9EC"/>
            </a:solidFill>
          </p:spPr>
        </p:sp>
        <p:sp>
          <p:nvSpPr>
            <p:cNvPr name="TextBox 22" id="22"/>
            <p:cNvSpPr txBox="true"/>
            <p:nvPr/>
          </p:nvSpPr>
          <p:spPr>
            <a:xfrm>
              <a:off x="0" y="0"/>
              <a:ext cx="1351463" cy="458678"/>
            </a:xfrm>
            <a:prstGeom prst="rect">
              <a:avLst/>
            </a:prstGeom>
          </p:spPr>
          <p:txBody>
            <a:bodyPr anchor="ctr" rtlCol="false" tIns="50800" lIns="50800" bIns="50800" rIns="50800"/>
            <a:lstStyle/>
            <a:p>
              <a:pPr algn="ctr">
                <a:lnSpc>
                  <a:spcPts val="2160"/>
                </a:lnSpc>
              </a:pPr>
            </a:p>
          </p:txBody>
        </p:sp>
      </p:grpSp>
      <p:grpSp>
        <p:nvGrpSpPr>
          <p:cNvPr name="Group 23" id="23"/>
          <p:cNvGrpSpPr/>
          <p:nvPr/>
        </p:nvGrpSpPr>
        <p:grpSpPr>
          <a:xfrm rot="0">
            <a:off x="9241726" y="8270122"/>
            <a:ext cx="4766206" cy="1684734"/>
            <a:chOff x="0" y="0"/>
            <a:chExt cx="1255297" cy="443716"/>
          </a:xfrm>
        </p:grpSpPr>
        <p:sp>
          <p:nvSpPr>
            <p:cNvPr name="Freeform 24" id="24"/>
            <p:cNvSpPr/>
            <p:nvPr/>
          </p:nvSpPr>
          <p:spPr>
            <a:xfrm flipH="false" flipV="false" rot="0">
              <a:off x="0" y="0"/>
              <a:ext cx="1255297" cy="443716"/>
            </a:xfrm>
            <a:custGeom>
              <a:avLst/>
              <a:gdLst/>
              <a:ahLst/>
              <a:cxnLst/>
              <a:rect r="r" b="b" t="t" l="l"/>
              <a:pathLst>
                <a:path h="443716" w="1255297">
                  <a:moveTo>
                    <a:pt x="0" y="0"/>
                  </a:moveTo>
                  <a:lnTo>
                    <a:pt x="1255297" y="0"/>
                  </a:lnTo>
                  <a:lnTo>
                    <a:pt x="1255297" y="443716"/>
                  </a:lnTo>
                  <a:lnTo>
                    <a:pt x="0" y="443716"/>
                  </a:lnTo>
                  <a:close/>
                </a:path>
              </a:pathLst>
            </a:custGeom>
            <a:solidFill>
              <a:srgbClr val="E7E9EC"/>
            </a:solidFill>
          </p:spPr>
        </p:sp>
        <p:sp>
          <p:nvSpPr>
            <p:cNvPr name="TextBox 25" id="25"/>
            <p:cNvSpPr txBox="true"/>
            <p:nvPr/>
          </p:nvSpPr>
          <p:spPr>
            <a:xfrm>
              <a:off x="0" y="0"/>
              <a:ext cx="1255297" cy="443716"/>
            </a:xfrm>
            <a:prstGeom prst="rect">
              <a:avLst/>
            </a:prstGeom>
          </p:spPr>
          <p:txBody>
            <a:bodyPr anchor="ctr" rtlCol="false" tIns="50800" lIns="50800" bIns="50800" rIns="50800"/>
            <a:lstStyle/>
            <a:p>
              <a:pPr algn="ctr">
                <a:lnSpc>
                  <a:spcPts val="2160"/>
                </a:lnSpc>
              </a:pPr>
            </a:p>
          </p:txBody>
        </p:sp>
      </p:grpSp>
      <p:grpSp>
        <p:nvGrpSpPr>
          <p:cNvPr name="Group 26" id="26"/>
          <p:cNvGrpSpPr/>
          <p:nvPr/>
        </p:nvGrpSpPr>
        <p:grpSpPr>
          <a:xfrm rot="0">
            <a:off x="305051" y="8546347"/>
            <a:ext cx="2645435" cy="1322717"/>
            <a:chOff x="0" y="0"/>
            <a:chExt cx="812800" cy="406400"/>
          </a:xfrm>
        </p:grpSpPr>
        <p:sp>
          <p:nvSpPr>
            <p:cNvPr name="Freeform 27" id="27"/>
            <p:cNvSpPr/>
            <p:nvPr/>
          </p:nvSpPr>
          <p:spPr>
            <a:xfrm flipH="false" flipV="false" rot="0">
              <a:off x="0" y="0"/>
              <a:ext cx="812800" cy="406400"/>
            </a:xfrm>
            <a:custGeom>
              <a:avLst/>
              <a:gdLst/>
              <a:ahLst/>
              <a:cxnLst/>
              <a:rect r="r" b="b" t="t" l="l"/>
              <a:pathLst>
                <a:path h="406400" w="812800">
                  <a:moveTo>
                    <a:pt x="812800" y="0"/>
                  </a:moveTo>
                  <a:lnTo>
                    <a:pt x="0" y="0"/>
                  </a:lnTo>
                  <a:lnTo>
                    <a:pt x="101600" y="203200"/>
                  </a:lnTo>
                  <a:lnTo>
                    <a:pt x="0" y="406400"/>
                  </a:lnTo>
                  <a:lnTo>
                    <a:pt x="812800" y="406400"/>
                  </a:lnTo>
                  <a:lnTo>
                    <a:pt x="711200" y="203200"/>
                  </a:lnTo>
                  <a:lnTo>
                    <a:pt x="812800" y="0"/>
                  </a:lnTo>
                  <a:close/>
                </a:path>
              </a:pathLst>
            </a:custGeom>
            <a:solidFill>
              <a:srgbClr val="004AAD"/>
            </a:solidFill>
          </p:spPr>
        </p:sp>
        <p:sp>
          <p:nvSpPr>
            <p:cNvPr name="TextBox 28" id="28"/>
            <p:cNvSpPr txBox="true"/>
            <p:nvPr/>
          </p:nvSpPr>
          <p:spPr>
            <a:xfrm>
              <a:off x="88900" y="0"/>
              <a:ext cx="635000" cy="406400"/>
            </a:xfrm>
            <a:prstGeom prst="rect">
              <a:avLst/>
            </a:prstGeom>
          </p:spPr>
          <p:txBody>
            <a:bodyPr anchor="ctr" rtlCol="false" tIns="50800" lIns="50800" bIns="50800" rIns="50800"/>
            <a:lstStyle/>
            <a:p>
              <a:pPr algn="ctr">
                <a:lnSpc>
                  <a:spcPts val="2999"/>
                </a:lnSpc>
              </a:pPr>
              <a:r>
                <a:rPr lang="en-US" b="true" sz="2499">
                  <a:solidFill>
                    <a:srgbClr val="FFFFFF"/>
                  </a:solidFill>
                  <a:latin typeface="Bricolage Grotesque Bold"/>
                  <a:ea typeface="Bricolage Grotesque Bold"/>
                  <a:cs typeface="Bricolage Grotesque Bold"/>
                  <a:sym typeface="Bricolage Grotesque Bold"/>
                </a:rPr>
                <a:t>Our Features</a:t>
              </a:r>
            </a:p>
          </p:txBody>
        </p:sp>
      </p:grpSp>
      <p:grpSp>
        <p:nvGrpSpPr>
          <p:cNvPr name="Group 29" id="29"/>
          <p:cNvGrpSpPr/>
          <p:nvPr/>
        </p:nvGrpSpPr>
        <p:grpSpPr>
          <a:xfrm rot="0">
            <a:off x="14613865" y="8432254"/>
            <a:ext cx="2645435" cy="1368424"/>
            <a:chOff x="0" y="0"/>
            <a:chExt cx="812800" cy="420443"/>
          </a:xfrm>
        </p:grpSpPr>
        <p:sp>
          <p:nvSpPr>
            <p:cNvPr name="Freeform 30" id="30"/>
            <p:cNvSpPr/>
            <p:nvPr/>
          </p:nvSpPr>
          <p:spPr>
            <a:xfrm flipH="false" flipV="false" rot="0">
              <a:off x="0" y="0"/>
              <a:ext cx="812800" cy="420443"/>
            </a:xfrm>
            <a:custGeom>
              <a:avLst/>
              <a:gdLst/>
              <a:ahLst/>
              <a:cxnLst/>
              <a:rect r="r" b="b" t="t" l="l"/>
              <a:pathLst>
                <a:path h="420443" w="812800">
                  <a:moveTo>
                    <a:pt x="812800" y="0"/>
                  </a:moveTo>
                  <a:lnTo>
                    <a:pt x="0" y="0"/>
                  </a:lnTo>
                  <a:lnTo>
                    <a:pt x="101600" y="210222"/>
                  </a:lnTo>
                  <a:lnTo>
                    <a:pt x="0" y="420443"/>
                  </a:lnTo>
                  <a:lnTo>
                    <a:pt x="812800" y="420443"/>
                  </a:lnTo>
                  <a:lnTo>
                    <a:pt x="711200" y="210222"/>
                  </a:lnTo>
                  <a:lnTo>
                    <a:pt x="812800" y="0"/>
                  </a:lnTo>
                  <a:close/>
                </a:path>
              </a:pathLst>
            </a:custGeom>
            <a:solidFill>
              <a:srgbClr val="004AAD"/>
            </a:solidFill>
          </p:spPr>
        </p:sp>
        <p:sp>
          <p:nvSpPr>
            <p:cNvPr name="TextBox 31" id="31"/>
            <p:cNvSpPr txBox="true"/>
            <p:nvPr/>
          </p:nvSpPr>
          <p:spPr>
            <a:xfrm>
              <a:off x="88900" y="0"/>
              <a:ext cx="635000" cy="420443"/>
            </a:xfrm>
            <a:prstGeom prst="rect">
              <a:avLst/>
            </a:prstGeom>
          </p:spPr>
          <p:txBody>
            <a:bodyPr anchor="ctr" rtlCol="false" tIns="50800" lIns="50800" bIns="50800" rIns="50800"/>
            <a:lstStyle/>
            <a:p>
              <a:pPr algn="ctr">
                <a:lnSpc>
                  <a:spcPts val="2999"/>
                </a:lnSpc>
              </a:pPr>
              <a:r>
                <a:rPr lang="en-US" b="true" sz="2499">
                  <a:solidFill>
                    <a:srgbClr val="FFFFFF"/>
                  </a:solidFill>
                  <a:latin typeface="Bricolage Grotesque Bold"/>
                  <a:ea typeface="Bricolage Grotesque Bold"/>
                  <a:cs typeface="Bricolage Grotesque Bold"/>
                  <a:sym typeface="Bricolage Grotesque Bold"/>
                </a:rPr>
                <a:t>Unique Value Propostion</a:t>
              </a:r>
              <a:r>
                <a:rPr lang="en-US" b="true" sz="2499">
                  <a:solidFill>
                    <a:srgbClr val="004AAD"/>
                  </a:solidFill>
                  <a:latin typeface="Bricolage Grotesque Bold"/>
                  <a:ea typeface="Bricolage Grotesque Bold"/>
                  <a:cs typeface="Bricolage Grotesque Bold"/>
                  <a:sym typeface="Bricolage Grotesque Bold"/>
                </a:rPr>
                <a:t>n</a:t>
              </a:r>
            </a:p>
          </p:txBody>
        </p:sp>
      </p:grpSp>
      <p:sp>
        <p:nvSpPr>
          <p:cNvPr name="TextBox 32" id="32"/>
          <p:cNvSpPr txBox="true"/>
          <p:nvPr/>
        </p:nvSpPr>
        <p:spPr>
          <a:xfrm rot="0">
            <a:off x="12894592" y="4128485"/>
            <a:ext cx="4161363" cy="1362075"/>
          </a:xfrm>
          <a:prstGeom prst="rect">
            <a:avLst/>
          </a:prstGeom>
        </p:spPr>
        <p:txBody>
          <a:bodyPr anchor="t" rtlCol="false" tIns="0" lIns="0" bIns="0" rIns="0">
            <a:spAutoFit/>
          </a:bodyPr>
          <a:lstStyle/>
          <a:p>
            <a:pPr algn="ctr">
              <a:lnSpc>
                <a:spcPts val="2399"/>
              </a:lnSpc>
              <a:spcBef>
                <a:spcPct val="0"/>
              </a:spcBef>
            </a:pPr>
            <a:r>
              <a:rPr lang="en-US" b="true" sz="1999">
                <a:solidFill>
                  <a:srgbClr val="004AAD"/>
                </a:solidFill>
                <a:latin typeface="Bricolage Grotesque Bold"/>
                <a:ea typeface="Bricolage Grotesque Bold"/>
                <a:cs typeface="Bricolage Grotesque Bold"/>
                <a:sym typeface="Bricolage Grotesque Bold"/>
              </a:rPr>
              <a:t>Text to Braille</a:t>
            </a:r>
          </a:p>
          <a:p>
            <a:pPr algn="ctr">
              <a:lnSpc>
                <a:spcPts val="2160"/>
              </a:lnSpc>
              <a:spcBef>
                <a:spcPct val="0"/>
              </a:spcBef>
            </a:pPr>
            <a:r>
              <a:rPr lang="en-US" b="true" sz="1800">
                <a:solidFill>
                  <a:srgbClr val="000000"/>
                </a:solidFill>
                <a:latin typeface="Bricolage Grotesque Bold"/>
                <a:ea typeface="Bricolage Grotesque Bold"/>
                <a:cs typeface="Bricolage Grotesque Bold"/>
                <a:sym typeface="Bricolage Grotesque Bold"/>
              </a:rPr>
              <a:t>Transform text into Braille effortlessly on our platform, bridging accessibility gaps for the visually impaired</a:t>
            </a:r>
          </a:p>
        </p:txBody>
      </p:sp>
      <p:sp>
        <p:nvSpPr>
          <p:cNvPr name="TextBox 33" id="33"/>
          <p:cNvSpPr txBox="true"/>
          <p:nvPr/>
        </p:nvSpPr>
        <p:spPr>
          <a:xfrm rot="0">
            <a:off x="6017814" y="584971"/>
            <a:ext cx="12619086" cy="694066"/>
          </a:xfrm>
          <a:prstGeom prst="rect">
            <a:avLst/>
          </a:prstGeom>
        </p:spPr>
        <p:txBody>
          <a:bodyPr anchor="t" rtlCol="false" tIns="0" lIns="0" bIns="0" rIns="0">
            <a:spAutoFit/>
          </a:bodyPr>
          <a:lstStyle/>
          <a:p>
            <a:pPr algn="l">
              <a:lnSpc>
                <a:spcPts val="5200"/>
              </a:lnSpc>
            </a:pPr>
            <a:r>
              <a:rPr lang="en-US" sz="5200" b="true">
                <a:solidFill>
                  <a:srgbClr val="004AAD"/>
                </a:solidFill>
                <a:latin typeface="Montserrat Classic Bold"/>
                <a:ea typeface="Montserrat Classic Bold"/>
                <a:cs typeface="Montserrat Classic Bold"/>
                <a:sym typeface="Montserrat Classic Bold"/>
              </a:rPr>
              <a:t>FEATURES &amp; USP</a:t>
            </a:r>
          </a:p>
        </p:txBody>
      </p:sp>
      <p:sp>
        <p:nvSpPr>
          <p:cNvPr name="Freeform 34" id="34"/>
          <p:cNvSpPr/>
          <p:nvPr/>
        </p:nvSpPr>
        <p:spPr>
          <a:xfrm flipH="false" flipV="false" rot="-1625759">
            <a:off x="14131022" y="-3744108"/>
            <a:ext cx="9495369" cy="7717145"/>
          </a:xfrm>
          <a:custGeom>
            <a:avLst/>
            <a:gdLst/>
            <a:ahLst/>
            <a:cxnLst/>
            <a:rect r="r" b="b" t="t" l="l"/>
            <a:pathLst>
              <a:path h="7717145" w="9495369">
                <a:moveTo>
                  <a:pt x="0" y="0"/>
                </a:moveTo>
                <a:lnTo>
                  <a:pt x="9495368" y="0"/>
                </a:lnTo>
                <a:lnTo>
                  <a:pt x="9495368" y="7717146"/>
                </a:lnTo>
                <a:lnTo>
                  <a:pt x="0" y="771714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0">
            <a:off x="6992864" y="3749015"/>
            <a:ext cx="3720703" cy="3143250"/>
          </a:xfrm>
          <a:custGeom>
            <a:avLst/>
            <a:gdLst/>
            <a:ahLst/>
            <a:cxnLst/>
            <a:rect r="r" b="b" t="t" l="l"/>
            <a:pathLst>
              <a:path h="3143250" w="3720703">
                <a:moveTo>
                  <a:pt x="0" y="0"/>
                </a:moveTo>
                <a:lnTo>
                  <a:pt x="3720704" y="0"/>
                </a:lnTo>
                <a:lnTo>
                  <a:pt x="3720704" y="3143250"/>
                </a:lnTo>
                <a:lnTo>
                  <a:pt x="0" y="31432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6" id="36"/>
          <p:cNvSpPr txBox="true"/>
          <p:nvPr/>
        </p:nvSpPr>
        <p:spPr>
          <a:xfrm rot="0">
            <a:off x="10950561" y="1922900"/>
            <a:ext cx="3481373" cy="1095375"/>
          </a:xfrm>
          <a:prstGeom prst="rect">
            <a:avLst/>
          </a:prstGeom>
        </p:spPr>
        <p:txBody>
          <a:bodyPr anchor="t" rtlCol="false" tIns="0" lIns="0" bIns="0" rIns="0">
            <a:spAutoFit/>
          </a:bodyPr>
          <a:lstStyle/>
          <a:p>
            <a:pPr algn="ctr">
              <a:lnSpc>
                <a:spcPts val="2399"/>
              </a:lnSpc>
              <a:spcBef>
                <a:spcPct val="0"/>
              </a:spcBef>
            </a:pPr>
            <a:r>
              <a:rPr lang="en-US" b="true" sz="1999">
                <a:solidFill>
                  <a:srgbClr val="004AAD"/>
                </a:solidFill>
                <a:latin typeface="Bricolage Grotesque Bold"/>
                <a:ea typeface="Bricolage Grotesque Bold"/>
                <a:cs typeface="Bricolage Grotesque Bold"/>
                <a:sym typeface="Bricolage Grotesque Bold"/>
              </a:rPr>
              <a:t>AI Trip Planner</a:t>
            </a:r>
          </a:p>
          <a:p>
            <a:pPr algn="ctr">
              <a:lnSpc>
                <a:spcPts val="2160"/>
              </a:lnSpc>
              <a:spcBef>
                <a:spcPct val="0"/>
              </a:spcBef>
            </a:pPr>
            <a:r>
              <a:rPr lang="en-US" b="true" sz="1800">
                <a:solidFill>
                  <a:srgbClr val="000000"/>
                </a:solidFill>
                <a:latin typeface="Bricolage Grotesque Bold"/>
                <a:ea typeface="Bricolage Grotesque Bold"/>
                <a:cs typeface="Bricolage Grotesque Bold"/>
                <a:sym typeface="Bricolage Grotesque Bold"/>
              </a:rPr>
              <a:t> Your smart assistant for personalized and hassle-free travel planning</a:t>
            </a:r>
          </a:p>
        </p:txBody>
      </p:sp>
      <p:sp>
        <p:nvSpPr>
          <p:cNvPr name="TextBox 37" id="37"/>
          <p:cNvSpPr txBox="true"/>
          <p:nvPr/>
        </p:nvSpPr>
        <p:spPr>
          <a:xfrm rot="0">
            <a:off x="3043093" y="2125730"/>
            <a:ext cx="3795742" cy="1104900"/>
          </a:xfrm>
          <a:prstGeom prst="rect">
            <a:avLst/>
          </a:prstGeom>
        </p:spPr>
        <p:txBody>
          <a:bodyPr anchor="t" rtlCol="false" tIns="0" lIns="0" bIns="0" rIns="0">
            <a:spAutoFit/>
          </a:bodyPr>
          <a:lstStyle/>
          <a:p>
            <a:pPr algn="ctr">
              <a:lnSpc>
                <a:spcPts val="2282"/>
              </a:lnSpc>
              <a:spcBef>
                <a:spcPct val="0"/>
              </a:spcBef>
            </a:pPr>
            <a:r>
              <a:rPr lang="en-US" b="true" sz="1902">
                <a:solidFill>
                  <a:srgbClr val="004AAD"/>
                </a:solidFill>
                <a:latin typeface="Bricolage Grotesque Bold"/>
                <a:ea typeface="Bricolage Grotesque Bold"/>
                <a:cs typeface="Bricolage Grotesque Bold"/>
                <a:sym typeface="Bricolage Grotesque Bold"/>
              </a:rPr>
              <a:t>Accessibility-Based Hotel Recommendations</a:t>
            </a:r>
          </a:p>
          <a:p>
            <a:pPr algn="ctr">
              <a:lnSpc>
                <a:spcPts val="2162"/>
              </a:lnSpc>
              <a:spcBef>
                <a:spcPct val="0"/>
              </a:spcBef>
            </a:pPr>
            <a:r>
              <a:rPr lang="en-US" b="true" sz="1802">
                <a:solidFill>
                  <a:srgbClr val="000000"/>
                </a:solidFill>
                <a:latin typeface="Bricolage Grotesque Bold"/>
                <a:ea typeface="Bricolage Grotesque Bold"/>
                <a:cs typeface="Bricolage Grotesque Bold"/>
                <a:sym typeface="Bricolage Grotesque Bold"/>
              </a:rPr>
              <a:t>Find Hotels that cater to your Accessibility needs in one go</a:t>
            </a:r>
          </a:p>
        </p:txBody>
      </p:sp>
      <p:sp>
        <p:nvSpPr>
          <p:cNvPr name="TextBox 38" id="38"/>
          <p:cNvSpPr txBox="true"/>
          <p:nvPr/>
        </p:nvSpPr>
        <p:spPr>
          <a:xfrm rot="0">
            <a:off x="885839" y="4404710"/>
            <a:ext cx="4200566" cy="1104900"/>
          </a:xfrm>
          <a:prstGeom prst="rect">
            <a:avLst/>
          </a:prstGeom>
        </p:spPr>
        <p:txBody>
          <a:bodyPr anchor="t" rtlCol="false" tIns="0" lIns="0" bIns="0" rIns="0">
            <a:spAutoFit/>
          </a:bodyPr>
          <a:lstStyle/>
          <a:p>
            <a:pPr algn="ctr">
              <a:lnSpc>
                <a:spcPts val="2282"/>
              </a:lnSpc>
              <a:spcBef>
                <a:spcPct val="0"/>
              </a:spcBef>
            </a:pPr>
            <a:r>
              <a:rPr lang="en-US" b="true" sz="1902">
                <a:solidFill>
                  <a:srgbClr val="004AAD"/>
                </a:solidFill>
                <a:latin typeface="Bricolage Grotesque Bold"/>
                <a:ea typeface="Bricolage Grotesque Bold"/>
                <a:cs typeface="Bricolage Grotesque Bold"/>
                <a:sym typeface="Bricolage Grotesque Bold"/>
              </a:rPr>
              <a:t>Sign Language detection and Text to Sign</a:t>
            </a:r>
          </a:p>
          <a:p>
            <a:pPr algn="ctr">
              <a:lnSpc>
                <a:spcPts val="2162"/>
              </a:lnSpc>
              <a:spcBef>
                <a:spcPct val="0"/>
              </a:spcBef>
            </a:pPr>
            <a:r>
              <a:rPr lang="en-US" b="true" sz="1802">
                <a:solidFill>
                  <a:srgbClr val="000000"/>
                </a:solidFill>
                <a:latin typeface="Bricolage Grotesque Bold"/>
                <a:ea typeface="Bricolage Grotesque Bold"/>
                <a:cs typeface="Bricolage Grotesque Bold"/>
                <a:sym typeface="Bricolage Grotesque Bold"/>
              </a:rPr>
              <a:t>Tour guides/helpers can access this feature to help users</a:t>
            </a:r>
          </a:p>
        </p:txBody>
      </p:sp>
      <p:sp>
        <p:nvSpPr>
          <p:cNvPr name="TextBox 39" id="39"/>
          <p:cNvSpPr txBox="true"/>
          <p:nvPr/>
        </p:nvSpPr>
        <p:spPr>
          <a:xfrm rot="0">
            <a:off x="3350957" y="8753148"/>
            <a:ext cx="4083063" cy="1085850"/>
          </a:xfrm>
          <a:prstGeom prst="rect">
            <a:avLst/>
          </a:prstGeom>
        </p:spPr>
        <p:txBody>
          <a:bodyPr anchor="t" rtlCol="false" tIns="0" lIns="0" bIns="0" rIns="0">
            <a:spAutoFit/>
          </a:bodyPr>
          <a:lstStyle/>
          <a:p>
            <a:pPr algn="ctr">
              <a:lnSpc>
                <a:spcPts val="2290"/>
              </a:lnSpc>
              <a:spcBef>
                <a:spcPct val="0"/>
              </a:spcBef>
            </a:pPr>
            <a:r>
              <a:rPr lang="en-US" b="true" sz="1908">
                <a:solidFill>
                  <a:srgbClr val="004AAD"/>
                </a:solidFill>
                <a:latin typeface="Bricolage Grotesque Bold"/>
                <a:ea typeface="Bricolage Grotesque Bold"/>
                <a:cs typeface="Bricolage Grotesque Bold"/>
                <a:sym typeface="Bricolage Grotesque Bold"/>
              </a:rPr>
              <a:t>SOS Feature</a:t>
            </a:r>
          </a:p>
          <a:p>
            <a:pPr algn="ctr">
              <a:lnSpc>
                <a:spcPts val="2170"/>
              </a:lnSpc>
              <a:spcBef>
                <a:spcPct val="0"/>
              </a:spcBef>
            </a:pPr>
            <a:r>
              <a:rPr lang="en-US" b="true" sz="1808">
                <a:solidFill>
                  <a:srgbClr val="000000"/>
                </a:solidFill>
                <a:latin typeface="Bricolage Grotesque Bold"/>
                <a:ea typeface="Bricolage Grotesque Bold"/>
                <a:cs typeface="Bricolage Grotesque Bold"/>
                <a:sym typeface="Bricolage Grotesque Bold"/>
              </a:rPr>
              <a:t>Maps is integrated with an SOS Feature which will call on our default emergency contact</a:t>
            </a:r>
          </a:p>
        </p:txBody>
      </p:sp>
      <p:sp>
        <p:nvSpPr>
          <p:cNvPr name="TextBox 40" id="40"/>
          <p:cNvSpPr txBox="true"/>
          <p:nvPr/>
        </p:nvSpPr>
        <p:spPr>
          <a:xfrm rot="0">
            <a:off x="12006564" y="6532883"/>
            <a:ext cx="4856836" cy="1095375"/>
          </a:xfrm>
          <a:prstGeom prst="rect">
            <a:avLst/>
          </a:prstGeom>
        </p:spPr>
        <p:txBody>
          <a:bodyPr anchor="t" rtlCol="false" tIns="0" lIns="0" bIns="0" rIns="0">
            <a:spAutoFit/>
          </a:bodyPr>
          <a:lstStyle/>
          <a:p>
            <a:pPr algn="ctr">
              <a:lnSpc>
                <a:spcPts val="2399"/>
              </a:lnSpc>
              <a:spcBef>
                <a:spcPct val="0"/>
              </a:spcBef>
            </a:pPr>
            <a:r>
              <a:rPr lang="en-US" b="true" sz="1999">
                <a:solidFill>
                  <a:srgbClr val="004AAD"/>
                </a:solidFill>
                <a:latin typeface="Bricolage Grotesque Bold"/>
                <a:ea typeface="Bricolage Grotesque Bold"/>
                <a:cs typeface="Bricolage Grotesque Bold"/>
                <a:sym typeface="Bricolage Grotesque Bold"/>
              </a:rPr>
              <a:t>Talk-Back</a:t>
            </a:r>
          </a:p>
          <a:p>
            <a:pPr algn="ctr">
              <a:lnSpc>
                <a:spcPts val="2160"/>
              </a:lnSpc>
              <a:spcBef>
                <a:spcPct val="0"/>
              </a:spcBef>
            </a:pPr>
            <a:r>
              <a:rPr lang="en-US" b="true" sz="1800">
                <a:solidFill>
                  <a:srgbClr val="000000"/>
                </a:solidFill>
                <a:latin typeface="Bricolage Grotesque Bold"/>
                <a:ea typeface="Bricolage Grotesque Bold"/>
                <a:cs typeface="Bricolage Grotesque Bold"/>
                <a:sym typeface="Bricolage Grotesque Bold"/>
              </a:rPr>
              <a:t>TalkBack is an accessibility feature that helps people who are blind or have low vision</a:t>
            </a:r>
          </a:p>
        </p:txBody>
      </p:sp>
      <p:sp>
        <p:nvSpPr>
          <p:cNvPr name="TextBox 41" id="41"/>
          <p:cNvSpPr txBox="true"/>
          <p:nvPr/>
        </p:nvSpPr>
        <p:spPr>
          <a:xfrm rot="0">
            <a:off x="9413313" y="8564802"/>
            <a:ext cx="4423031" cy="1095375"/>
          </a:xfrm>
          <a:prstGeom prst="rect">
            <a:avLst/>
          </a:prstGeom>
        </p:spPr>
        <p:txBody>
          <a:bodyPr anchor="t" rtlCol="false" tIns="0" lIns="0" bIns="0" rIns="0">
            <a:spAutoFit/>
          </a:bodyPr>
          <a:lstStyle/>
          <a:p>
            <a:pPr algn="ctr">
              <a:lnSpc>
                <a:spcPts val="2399"/>
              </a:lnSpc>
              <a:spcBef>
                <a:spcPct val="0"/>
              </a:spcBef>
            </a:pPr>
            <a:r>
              <a:rPr lang="en-US" b="true" sz="1999">
                <a:solidFill>
                  <a:srgbClr val="004AAD"/>
                </a:solidFill>
                <a:latin typeface="Bricolage Grotesque Bold"/>
                <a:ea typeface="Bricolage Grotesque Bold"/>
                <a:cs typeface="Bricolage Grotesque Bold"/>
                <a:sym typeface="Bricolage Grotesque Bold"/>
              </a:rPr>
              <a:t>Voice Chat Bot and Image analysis</a:t>
            </a:r>
          </a:p>
          <a:p>
            <a:pPr algn="ctr">
              <a:lnSpc>
                <a:spcPts val="2160"/>
              </a:lnSpc>
              <a:spcBef>
                <a:spcPct val="0"/>
              </a:spcBef>
            </a:pPr>
            <a:r>
              <a:rPr lang="en-US" b="true" sz="1800">
                <a:solidFill>
                  <a:srgbClr val="000000"/>
                </a:solidFill>
                <a:latin typeface="Bricolage Grotesque Bold"/>
                <a:ea typeface="Bricolage Grotesque Bold"/>
                <a:cs typeface="Bricolage Grotesque Bold"/>
                <a:sym typeface="Bricolage Grotesque Bold"/>
              </a:rPr>
              <a:t> Voice bot integration with image analysis for enhanced interaction and accessibility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9325181" y="-2540623"/>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1387433" y="4039951"/>
          <a:ext cx="14245146" cy="4393281"/>
        </p:xfrm>
        <a:graphic>
          <a:graphicData uri="http://schemas.openxmlformats.org/drawingml/2006/table">
            <a:tbl>
              <a:tblPr/>
              <a:tblGrid>
                <a:gridCol w="7122573"/>
                <a:gridCol w="7122573"/>
              </a:tblGrid>
              <a:tr h="1572229">
                <a:tc>
                  <a:txBody>
                    <a:bodyPr anchor="t" rtlCol="false"/>
                    <a:lstStyle/>
                    <a:p>
                      <a:pPr algn="ctr">
                        <a:lnSpc>
                          <a:spcPts val="2800"/>
                        </a:lnSpc>
                        <a:defRPr/>
                      </a:pPr>
                      <a:r>
                        <a:rPr lang="en-US" sz="2000" b="true">
                          <a:solidFill>
                            <a:srgbClr val="000000"/>
                          </a:solidFill>
                          <a:latin typeface="Montserrat Classic Bold"/>
                          <a:ea typeface="Montserrat Classic Bold"/>
                          <a:cs typeface="Montserrat Classic Bold"/>
                          <a:sym typeface="Montserrat Classic Bold"/>
                        </a:rPr>
                        <a:t>Physical Disablities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b="true">
                          <a:solidFill>
                            <a:srgbClr val="004AAD"/>
                          </a:solidFill>
                          <a:latin typeface="Montserrat Classic Bold"/>
                          <a:ea typeface="Montserrat Classic Bold"/>
                          <a:cs typeface="Montserrat Classic Bold"/>
                          <a:sym typeface="Montserrat Classic Bold"/>
                        </a:rPr>
                        <a:t>Hotel Recommendations, Access to book a volunteer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15169">
                <a:tc>
                  <a:txBody>
                    <a:bodyPr anchor="t" rtlCol="false"/>
                    <a:lstStyle/>
                    <a:p>
                      <a:pPr algn="ctr">
                        <a:lnSpc>
                          <a:spcPts val="2800"/>
                        </a:lnSpc>
                        <a:defRPr/>
                      </a:pPr>
                      <a:r>
                        <a:rPr lang="en-US" sz="2000" b="true">
                          <a:solidFill>
                            <a:srgbClr val="000000"/>
                          </a:solidFill>
                          <a:latin typeface="Montserrat Classic Bold"/>
                          <a:ea typeface="Montserrat Classic Bold"/>
                          <a:cs typeface="Montserrat Classic Bold"/>
                          <a:sym typeface="Montserrat Classic Bold"/>
                        </a:rPr>
                        <a:t>Sensory Disabilities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b="true">
                          <a:solidFill>
                            <a:srgbClr val="004AAD"/>
                          </a:solidFill>
                          <a:latin typeface="Montserrat Classic Bold"/>
                          <a:ea typeface="Montserrat Classic Bold"/>
                          <a:cs typeface="Montserrat Classic Bold"/>
                          <a:sym typeface="Montserrat Classic Bold"/>
                        </a:rPr>
                        <a:t>Talk Back, Text to sign, text to braille, volunteer hiring, object detection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05883">
                <a:tc>
                  <a:txBody>
                    <a:bodyPr anchor="t" rtlCol="false"/>
                    <a:lstStyle/>
                    <a:p>
                      <a:pPr algn="ctr">
                        <a:lnSpc>
                          <a:spcPts val="2800"/>
                        </a:lnSpc>
                        <a:defRPr/>
                      </a:pPr>
                      <a:r>
                        <a:rPr lang="en-US" sz="2000" b="true">
                          <a:solidFill>
                            <a:srgbClr val="000000"/>
                          </a:solidFill>
                          <a:latin typeface="Montserrat Classic Bold"/>
                          <a:ea typeface="Montserrat Classic Bold"/>
                          <a:cs typeface="Montserrat Classic Bold"/>
                          <a:sym typeface="Montserrat Classic Bold"/>
                        </a:rPr>
                        <a:t>Cognitive Disabilites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b="true">
                          <a:solidFill>
                            <a:srgbClr val="004AAD"/>
                          </a:solidFill>
                          <a:latin typeface="Montserrat Classic Bold"/>
                          <a:ea typeface="Montserrat Classic Bold"/>
                          <a:cs typeface="Montserrat Classic Bold"/>
                          <a:sym typeface="Montserrat Classic Bold"/>
                        </a:rPr>
                        <a:t>AI Trip Planner, Image analysis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387433" y="1508900"/>
            <a:ext cx="11451112" cy="1605290"/>
          </a:xfrm>
          <a:prstGeom prst="rect">
            <a:avLst/>
          </a:prstGeom>
        </p:spPr>
        <p:txBody>
          <a:bodyPr anchor="t" rtlCol="false" tIns="0" lIns="0" bIns="0" rIns="0">
            <a:spAutoFit/>
          </a:bodyPr>
          <a:lstStyle/>
          <a:p>
            <a:pPr algn="l">
              <a:lnSpc>
                <a:spcPts val="6200"/>
              </a:lnSpc>
            </a:pPr>
            <a:r>
              <a:rPr lang="en-US" sz="6200" b="true">
                <a:solidFill>
                  <a:srgbClr val="004AAD"/>
                </a:solidFill>
                <a:latin typeface="Montserrat Classic Bold"/>
                <a:ea typeface="Montserrat Classic Bold"/>
                <a:cs typeface="Montserrat Classic Bold"/>
                <a:sym typeface="Montserrat Classic Bold"/>
              </a:rPr>
              <a:t>HOW WE CATER TO DIFFERENT DISABLITIES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525861">
            <a:off x="8326682" y="-2649942"/>
            <a:ext cx="13709384" cy="13709384"/>
          </a:xfrm>
          <a:custGeom>
            <a:avLst/>
            <a:gdLst/>
            <a:ahLst/>
            <a:cxnLst/>
            <a:rect r="r" b="b" t="t" l="l"/>
            <a:pathLst>
              <a:path h="13709384" w="13709384">
                <a:moveTo>
                  <a:pt x="0" y="0"/>
                </a:moveTo>
                <a:lnTo>
                  <a:pt x="13709385" y="0"/>
                </a:lnTo>
                <a:lnTo>
                  <a:pt x="13709385" y="13709385"/>
                </a:lnTo>
                <a:lnTo>
                  <a:pt x="0" y="13709385"/>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003083" y="5756968"/>
            <a:ext cx="2406282" cy="1671188"/>
            <a:chOff x="0" y="0"/>
            <a:chExt cx="3208377" cy="2228250"/>
          </a:xfrm>
        </p:grpSpPr>
        <p:sp>
          <p:nvSpPr>
            <p:cNvPr name="Freeform 5" id="5"/>
            <p:cNvSpPr/>
            <p:nvPr/>
          </p:nvSpPr>
          <p:spPr>
            <a:xfrm flipH="false" flipV="false" rot="0">
              <a:off x="238521" y="0"/>
              <a:ext cx="2301457" cy="1406945"/>
            </a:xfrm>
            <a:custGeom>
              <a:avLst/>
              <a:gdLst/>
              <a:ahLst/>
              <a:cxnLst/>
              <a:rect r="r" b="b" t="t" l="l"/>
              <a:pathLst>
                <a:path h="1406945" w="2301457">
                  <a:moveTo>
                    <a:pt x="0" y="0"/>
                  </a:moveTo>
                  <a:lnTo>
                    <a:pt x="2301457" y="0"/>
                  </a:lnTo>
                  <a:lnTo>
                    <a:pt x="2301457" y="1406945"/>
                  </a:lnTo>
                  <a:lnTo>
                    <a:pt x="0" y="1406945"/>
                  </a:lnTo>
                  <a:lnTo>
                    <a:pt x="0" y="0"/>
                  </a:lnTo>
                  <a:close/>
                </a:path>
              </a:pathLst>
            </a:custGeom>
            <a:blipFill>
              <a:blip r:embed="rId6"/>
              <a:stretch>
                <a:fillRect l="0" t="0" r="0" b="0"/>
              </a:stretch>
            </a:blipFill>
          </p:spPr>
        </p:sp>
        <p:sp>
          <p:nvSpPr>
            <p:cNvPr name="TextBox 6" id="6"/>
            <p:cNvSpPr txBox="true"/>
            <p:nvPr/>
          </p:nvSpPr>
          <p:spPr>
            <a:xfrm rot="0">
              <a:off x="0" y="1563829"/>
              <a:ext cx="3208377" cy="664422"/>
            </a:xfrm>
            <a:prstGeom prst="rect">
              <a:avLst/>
            </a:prstGeom>
          </p:spPr>
          <p:txBody>
            <a:bodyPr anchor="t" rtlCol="false" tIns="0" lIns="0" bIns="0" rIns="0">
              <a:spAutoFit/>
            </a:bodyPr>
            <a:lstStyle/>
            <a:p>
              <a:pPr algn="l">
                <a:lnSpc>
                  <a:spcPts val="4479"/>
                </a:lnSpc>
              </a:pPr>
              <a:r>
                <a:rPr lang="en-US" sz="2799">
                  <a:solidFill>
                    <a:srgbClr val="2E2E2E"/>
                  </a:solidFill>
                  <a:latin typeface="Montserrat Classic"/>
                  <a:ea typeface="Montserrat Classic"/>
                  <a:cs typeface="Montserrat Classic"/>
                  <a:sym typeface="Montserrat Classic"/>
                </a:rPr>
                <a:t>Tailwind CSS</a:t>
              </a:r>
            </a:p>
          </p:txBody>
        </p:sp>
      </p:grpSp>
      <p:sp>
        <p:nvSpPr>
          <p:cNvPr name="Freeform 7" id="7"/>
          <p:cNvSpPr/>
          <p:nvPr/>
        </p:nvSpPr>
        <p:spPr>
          <a:xfrm flipH="false" flipV="false" rot="0">
            <a:off x="12685218" y="6129241"/>
            <a:ext cx="2561030" cy="1298916"/>
          </a:xfrm>
          <a:custGeom>
            <a:avLst/>
            <a:gdLst/>
            <a:ahLst/>
            <a:cxnLst/>
            <a:rect r="r" b="b" t="t" l="l"/>
            <a:pathLst>
              <a:path h="1298916" w="2561030">
                <a:moveTo>
                  <a:pt x="0" y="0"/>
                </a:moveTo>
                <a:lnTo>
                  <a:pt x="2561029" y="0"/>
                </a:lnTo>
                <a:lnTo>
                  <a:pt x="2561029" y="1298915"/>
                </a:lnTo>
                <a:lnTo>
                  <a:pt x="0" y="1298915"/>
                </a:lnTo>
                <a:lnTo>
                  <a:pt x="0" y="0"/>
                </a:lnTo>
                <a:close/>
              </a:path>
            </a:pathLst>
          </a:custGeom>
          <a:blipFill>
            <a:blip r:embed="rId7"/>
            <a:stretch>
              <a:fillRect l="0" t="-51423" r="0" b="-45743"/>
            </a:stretch>
          </a:blipFill>
        </p:spPr>
      </p:sp>
      <p:sp>
        <p:nvSpPr>
          <p:cNvPr name="Freeform 8" id="8"/>
          <p:cNvSpPr/>
          <p:nvPr/>
        </p:nvSpPr>
        <p:spPr>
          <a:xfrm flipH="false" flipV="false" rot="0">
            <a:off x="7421526" y="5831760"/>
            <a:ext cx="2838037" cy="1596396"/>
          </a:xfrm>
          <a:custGeom>
            <a:avLst/>
            <a:gdLst/>
            <a:ahLst/>
            <a:cxnLst/>
            <a:rect r="r" b="b" t="t" l="l"/>
            <a:pathLst>
              <a:path h="1596396" w="2838037">
                <a:moveTo>
                  <a:pt x="0" y="0"/>
                </a:moveTo>
                <a:lnTo>
                  <a:pt x="2838036" y="0"/>
                </a:lnTo>
                <a:lnTo>
                  <a:pt x="2838036" y="1596396"/>
                </a:lnTo>
                <a:lnTo>
                  <a:pt x="0" y="1596396"/>
                </a:lnTo>
                <a:lnTo>
                  <a:pt x="0" y="0"/>
                </a:lnTo>
                <a:close/>
              </a:path>
            </a:pathLst>
          </a:custGeom>
          <a:blipFill>
            <a:blip r:embed="rId8"/>
            <a:stretch>
              <a:fillRect l="0" t="0" r="0" b="0"/>
            </a:stretch>
          </a:blipFill>
        </p:spPr>
      </p:sp>
      <p:sp>
        <p:nvSpPr>
          <p:cNvPr name="Freeform 9" id="9"/>
          <p:cNvSpPr/>
          <p:nvPr/>
        </p:nvSpPr>
        <p:spPr>
          <a:xfrm flipH="false" flipV="false" rot="0">
            <a:off x="1972953" y="2821007"/>
            <a:ext cx="3792810" cy="2275686"/>
          </a:xfrm>
          <a:custGeom>
            <a:avLst/>
            <a:gdLst/>
            <a:ahLst/>
            <a:cxnLst/>
            <a:rect r="r" b="b" t="t" l="l"/>
            <a:pathLst>
              <a:path h="2275686" w="3792810">
                <a:moveTo>
                  <a:pt x="0" y="0"/>
                </a:moveTo>
                <a:lnTo>
                  <a:pt x="3792810" y="0"/>
                </a:lnTo>
                <a:lnTo>
                  <a:pt x="3792810" y="2275687"/>
                </a:lnTo>
                <a:lnTo>
                  <a:pt x="0" y="2275687"/>
                </a:lnTo>
                <a:lnTo>
                  <a:pt x="0" y="0"/>
                </a:lnTo>
                <a:close/>
              </a:path>
            </a:pathLst>
          </a:custGeom>
          <a:blipFill>
            <a:blip r:embed="rId9"/>
            <a:stretch>
              <a:fillRect l="0" t="0" r="0" b="0"/>
            </a:stretch>
          </a:blipFill>
        </p:spPr>
      </p:sp>
      <p:sp>
        <p:nvSpPr>
          <p:cNvPr name="Freeform 10" id="10"/>
          <p:cNvSpPr/>
          <p:nvPr/>
        </p:nvSpPr>
        <p:spPr>
          <a:xfrm flipH="false" flipV="false" rot="0">
            <a:off x="6606630" y="2543757"/>
            <a:ext cx="6520902" cy="2830186"/>
          </a:xfrm>
          <a:custGeom>
            <a:avLst/>
            <a:gdLst/>
            <a:ahLst/>
            <a:cxnLst/>
            <a:rect r="r" b="b" t="t" l="l"/>
            <a:pathLst>
              <a:path h="2830186" w="6520902">
                <a:moveTo>
                  <a:pt x="0" y="0"/>
                </a:moveTo>
                <a:lnTo>
                  <a:pt x="6520902" y="0"/>
                </a:lnTo>
                <a:lnTo>
                  <a:pt x="6520902" y="2830187"/>
                </a:lnTo>
                <a:lnTo>
                  <a:pt x="0" y="2830187"/>
                </a:lnTo>
                <a:lnTo>
                  <a:pt x="0" y="0"/>
                </a:lnTo>
                <a:close/>
              </a:path>
            </a:pathLst>
          </a:custGeom>
          <a:blipFill>
            <a:blip r:embed="rId10"/>
            <a:stretch>
              <a:fillRect l="0" t="0" r="0" b="0"/>
            </a:stretch>
          </a:blipFill>
        </p:spPr>
      </p:sp>
      <p:sp>
        <p:nvSpPr>
          <p:cNvPr name="Freeform 11" id="11"/>
          <p:cNvSpPr/>
          <p:nvPr/>
        </p:nvSpPr>
        <p:spPr>
          <a:xfrm flipH="false" flipV="false" rot="0">
            <a:off x="13965732" y="2821007"/>
            <a:ext cx="3663072" cy="2070432"/>
          </a:xfrm>
          <a:custGeom>
            <a:avLst/>
            <a:gdLst/>
            <a:ahLst/>
            <a:cxnLst/>
            <a:rect r="r" b="b" t="t" l="l"/>
            <a:pathLst>
              <a:path h="2070432" w="3663072">
                <a:moveTo>
                  <a:pt x="0" y="0"/>
                </a:moveTo>
                <a:lnTo>
                  <a:pt x="3663072" y="0"/>
                </a:lnTo>
                <a:lnTo>
                  <a:pt x="3663072" y="2070432"/>
                </a:lnTo>
                <a:lnTo>
                  <a:pt x="0" y="2070432"/>
                </a:lnTo>
                <a:lnTo>
                  <a:pt x="0" y="0"/>
                </a:lnTo>
                <a:close/>
              </a:path>
            </a:pathLst>
          </a:custGeom>
          <a:blipFill>
            <a:blip r:embed="rId11"/>
            <a:stretch>
              <a:fillRect l="0" t="0" r="0" b="0"/>
            </a:stretch>
          </a:blipFill>
        </p:spPr>
      </p:sp>
      <p:sp>
        <p:nvSpPr>
          <p:cNvPr name="TextBox 12" id="12"/>
          <p:cNvSpPr txBox="true"/>
          <p:nvPr/>
        </p:nvSpPr>
        <p:spPr>
          <a:xfrm rot="0">
            <a:off x="661208" y="923549"/>
            <a:ext cx="10047184" cy="906155"/>
          </a:xfrm>
          <a:prstGeom prst="rect">
            <a:avLst/>
          </a:prstGeom>
        </p:spPr>
        <p:txBody>
          <a:bodyPr anchor="t" rtlCol="false" tIns="0" lIns="0" bIns="0" rIns="0">
            <a:spAutoFit/>
          </a:bodyPr>
          <a:lstStyle/>
          <a:p>
            <a:pPr algn="l">
              <a:lnSpc>
                <a:spcPts val="6800"/>
              </a:lnSpc>
            </a:pPr>
            <a:r>
              <a:rPr lang="en-US" sz="6800" b="true">
                <a:solidFill>
                  <a:srgbClr val="004AAD"/>
                </a:solidFill>
                <a:latin typeface="Montserrat Classic Bold"/>
                <a:ea typeface="Montserrat Classic Bold"/>
                <a:cs typeface="Montserrat Classic Bold"/>
                <a:sym typeface="Montserrat Classic Bold"/>
              </a:rPr>
              <a:t>TECH STACK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905814">
            <a:off x="-2804213" y="7036120"/>
            <a:ext cx="11300655" cy="9184351"/>
          </a:xfrm>
          <a:custGeom>
            <a:avLst/>
            <a:gdLst/>
            <a:ahLst/>
            <a:cxnLst/>
            <a:rect r="r" b="b" t="t" l="l"/>
            <a:pathLst>
              <a:path h="9184351" w="11300655">
                <a:moveTo>
                  <a:pt x="11300655" y="0"/>
                </a:moveTo>
                <a:lnTo>
                  <a:pt x="0" y="0"/>
                </a:lnTo>
                <a:lnTo>
                  <a:pt x="0" y="9184351"/>
                </a:lnTo>
                <a:lnTo>
                  <a:pt x="11300655" y="9184351"/>
                </a:lnTo>
                <a:lnTo>
                  <a:pt x="11300655"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144593">
            <a:off x="10042144" y="-2259921"/>
            <a:ext cx="17617704" cy="17617704"/>
          </a:xfrm>
          <a:custGeom>
            <a:avLst/>
            <a:gdLst/>
            <a:ahLst/>
            <a:cxnLst/>
            <a:rect r="r" b="b" t="t" l="l"/>
            <a:pathLst>
              <a:path h="17617704" w="17617704">
                <a:moveTo>
                  <a:pt x="0" y="0"/>
                </a:moveTo>
                <a:lnTo>
                  <a:pt x="17617703" y="0"/>
                </a:lnTo>
                <a:lnTo>
                  <a:pt x="17617703" y="17617703"/>
                </a:lnTo>
                <a:lnTo>
                  <a:pt x="0" y="17617703"/>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1221385"/>
            <a:ext cx="9659336" cy="2352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FUTURE ENHANCEMENT</a:t>
            </a:r>
          </a:p>
        </p:txBody>
      </p:sp>
      <p:sp>
        <p:nvSpPr>
          <p:cNvPr name="TextBox 6" id="6"/>
          <p:cNvSpPr txBox="true"/>
          <p:nvPr/>
        </p:nvSpPr>
        <p:spPr>
          <a:xfrm rot="0">
            <a:off x="1784327" y="4233720"/>
            <a:ext cx="2852657" cy="523875"/>
          </a:xfrm>
          <a:prstGeom prst="rect">
            <a:avLst/>
          </a:prstGeom>
        </p:spPr>
        <p:txBody>
          <a:bodyPr anchor="t" rtlCol="false" tIns="0" lIns="0" bIns="0" rIns="0">
            <a:spAutoFit/>
          </a:bodyPr>
          <a:lstStyle/>
          <a:p>
            <a:pPr algn="l" marL="647700" indent="-323850" lvl="1">
              <a:lnSpc>
                <a:spcPts val="4200"/>
              </a:lnSpc>
              <a:buFont typeface="Arial"/>
              <a:buChar char="•"/>
            </a:pPr>
            <a:r>
              <a:rPr lang="en-US" b="true" sz="3000">
                <a:solidFill>
                  <a:srgbClr val="2E2E2E"/>
                </a:solidFill>
                <a:latin typeface="Montserrat Classic Bold"/>
                <a:ea typeface="Montserrat Classic Bold"/>
                <a:cs typeface="Montserrat Classic Bold"/>
                <a:sym typeface="Montserrat Classic Bold"/>
              </a:rPr>
              <a:t>01</a:t>
            </a:r>
          </a:p>
        </p:txBody>
      </p:sp>
      <p:sp>
        <p:nvSpPr>
          <p:cNvPr name="TextBox 7" id="7"/>
          <p:cNvSpPr txBox="true"/>
          <p:nvPr/>
        </p:nvSpPr>
        <p:spPr>
          <a:xfrm rot="0">
            <a:off x="6099145" y="7005990"/>
            <a:ext cx="2852657" cy="504826"/>
          </a:xfrm>
          <a:prstGeom prst="rect">
            <a:avLst/>
          </a:prstGeom>
        </p:spPr>
        <p:txBody>
          <a:bodyPr anchor="t" rtlCol="false" tIns="0" lIns="0" bIns="0" rIns="0">
            <a:spAutoFit/>
          </a:bodyPr>
          <a:lstStyle/>
          <a:p>
            <a:pPr algn="l" marL="647695" indent="-323848" lvl="1">
              <a:lnSpc>
                <a:spcPts val="4199"/>
              </a:lnSpc>
              <a:buFont typeface="Arial"/>
              <a:buChar char="•"/>
            </a:pPr>
            <a:r>
              <a:rPr lang="en-US" b="true" sz="2999">
                <a:solidFill>
                  <a:srgbClr val="2E2E2E"/>
                </a:solidFill>
                <a:latin typeface="Montserrat Classic Bold"/>
                <a:ea typeface="Montserrat Classic Bold"/>
                <a:cs typeface="Montserrat Classic Bold"/>
                <a:sym typeface="Montserrat Classic Bold"/>
              </a:rPr>
              <a:t> 03</a:t>
            </a:r>
          </a:p>
        </p:txBody>
      </p:sp>
      <p:sp>
        <p:nvSpPr>
          <p:cNvPr name="TextBox 8" id="8"/>
          <p:cNvSpPr txBox="true"/>
          <p:nvPr/>
        </p:nvSpPr>
        <p:spPr>
          <a:xfrm rot="0">
            <a:off x="10688036" y="4233720"/>
            <a:ext cx="2852657" cy="523875"/>
          </a:xfrm>
          <a:prstGeom prst="rect">
            <a:avLst/>
          </a:prstGeom>
        </p:spPr>
        <p:txBody>
          <a:bodyPr anchor="t" rtlCol="false" tIns="0" lIns="0" bIns="0" rIns="0">
            <a:spAutoFit/>
          </a:bodyPr>
          <a:lstStyle/>
          <a:p>
            <a:pPr algn="l" marL="647700" indent="-323850" lvl="1">
              <a:lnSpc>
                <a:spcPts val="4200"/>
              </a:lnSpc>
              <a:buFont typeface="Arial"/>
              <a:buChar char="•"/>
            </a:pPr>
            <a:r>
              <a:rPr lang="en-US" b="true" sz="3000">
                <a:solidFill>
                  <a:srgbClr val="2E2E2E"/>
                </a:solidFill>
                <a:latin typeface="Montserrat Classic Bold"/>
                <a:ea typeface="Montserrat Classic Bold"/>
                <a:cs typeface="Montserrat Classic Bold"/>
                <a:sym typeface="Montserrat Classic Bold"/>
              </a:rPr>
              <a:t> 02</a:t>
            </a:r>
          </a:p>
        </p:txBody>
      </p:sp>
      <p:sp>
        <p:nvSpPr>
          <p:cNvPr name="TextBox 9" id="9"/>
          <p:cNvSpPr txBox="true"/>
          <p:nvPr/>
        </p:nvSpPr>
        <p:spPr>
          <a:xfrm rot="0">
            <a:off x="3361832" y="4161965"/>
            <a:ext cx="3809967" cy="1648460"/>
          </a:xfrm>
          <a:prstGeom prst="rect">
            <a:avLst/>
          </a:prstGeom>
        </p:spPr>
        <p:txBody>
          <a:bodyPr anchor="t" rtlCol="false" tIns="0" lIns="0" bIns="0" rIns="0">
            <a:spAutoFit/>
          </a:bodyPr>
          <a:lstStyle/>
          <a:p>
            <a:pPr algn="l">
              <a:lnSpc>
                <a:spcPts val="4479"/>
              </a:lnSpc>
            </a:pPr>
            <a:r>
              <a:rPr lang="en-US" sz="2799">
                <a:solidFill>
                  <a:srgbClr val="2E2E2E"/>
                </a:solidFill>
                <a:latin typeface="Montserrat Classic"/>
                <a:ea typeface="Montserrat Classic"/>
                <a:cs typeface="Montserrat Classic"/>
                <a:sym typeface="Montserrat Classic"/>
              </a:rPr>
              <a:t>Object Detection to be integrated with maps</a:t>
            </a:r>
          </a:p>
        </p:txBody>
      </p:sp>
      <p:sp>
        <p:nvSpPr>
          <p:cNvPr name="TextBox 10" id="10"/>
          <p:cNvSpPr txBox="true"/>
          <p:nvPr/>
        </p:nvSpPr>
        <p:spPr>
          <a:xfrm rot="0">
            <a:off x="7676650" y="6958365"/>
            <a:ext cx="4993072" cy="524511"/>
          </a:xfrm>
          <a:prstGeom prst="rect">
            <a:avLst/>
          </a:prstGeom>
        </p:spPr>
        <p:txBody>
          <a:bodyPr anchor="t" rtlCol="false" tIns="0" lIns="0" bIns="0" rIns="0">
            <a:spAutoFit/>
          </a:bodyPr>
          <a:lstStyle/>
          <a:p>
            <a:pPr algn="l">
              <a:lnSpc>
                <a:spcPts val="4479"/>
              </a:lnSpc>
            </a:pPr>
            <a:r>
              <a:rPr lang="en-US" sz="2799">
                <a:solidFill>
                  <a:srgbClr val="2E2E2E"/>
                </a:solidFill>
                <a:latin typeface="Montserrat Classic"/>
                <a:ea typeface="Montserrat Classic"/>
                <a:cs typeface="Montserrat Classic"/>
                <a:sym typeface="Montserrat Classic"/>
              </a:rPr>
              <a:t>Subscription plans</a:t>
            </a:r>
          </a:p>
        </p:txBody>
      </p:sp>
      <p:sp>
        <p:nvSpPr>
          <p:cNvPr name="TextBox 11" id="11"/>
          <p:cNvSpPr txBox="true"/>
          <p:nvPr/>
        </p:nvSpPr>
        <p:spPr>
          <a:xfrm rot="0">
            <a:off x="12259476" y="4161965"/>
            <a:ext cx="3088072" cy="1086485"/>
          </a:xfrm>
          <a:prstGeom prst="rect">
            <a:avLst/>
          </a:prstGeom>
        </p:spPr>
        <p:txBody>
          <a:bodyPr anchor="t" rtlCol="false" tIns="0" lIns="0" bIns="0" rIns="0">
            <a:spAutoFit/>
          </a:bodyPr>
          <a:lstStyle/>
          <a:p>
            <a:pPr algn="l">
              <a:lnSpc>
                <a:spcPts val="4479"/>
              </a:lnSpc>
            </a:pPr>
            <a:r>
              <a:rPr lang="en-US" sz="2799">
                <a:solidFill>
                  <a:srgbClr val="2E2E2E"/>
                </a:solidFill>
                <a:latin typeface="Montserrat Classic"/>
                <a:ea typeface="Montserrat Classic"/>
                <a:cs typeface="Montserrat Classic"/>
                <a:sym typeface="Montserrat Classic"/>
              </a:rPr>
              <a:t>Improved braille integration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34512" y="4860276"/>
            <a:ext cx="9659336"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DAGPSn14tNc</dc:identifier>
  <dcterms:modified xsi:type="dcterms:W3CDTF">2011-08-01T06:04:30Z</dcterms:modified>
  <cp:revision>1</cp:revision>
  <dc:title>Code</dc:title>
</cp:coreProperties>
</file>