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310" r:id="rId3"/>
    <p:sldId id="311" r:id="rId4"/>
    <p:sldId id="312" r:id="rId5"/>
    <p:sldId id="320" r:id="rId6"/>
    <p:sldId id="321" r:id="rId7"/>
    <p:sldId id="322"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2/8/2024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2/8/2024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2/8/2024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2/8/2024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2/8/2024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2/8/2024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2/8/2024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2/8/2024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2/8/2024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2/8/2024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2/8/2024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752600"/>
            <a:ext cx="8229600" cy="2895600"/>
          </a:xfrm>
        </p:spPr>
        <p:txBody>
          <a:bodyPr/>
          <a:lstStyle/>
          <a:p>
            <a:r>
              <a:rPr lang="en-US" dirty="0" err="1" smtClean="0">
                <a:effectLst>
                  <a:outerShdw blurRad="38100" dist="38100" dir="2700000" algn="tl">
                    <a:srgbClr val="000000">
                      <a:alpha val="43137"/>
                    </a:srgbClr>
                  </a:outerShdw>
                </a:effectLst>
                <a:latin typeface="Algerian" panose="04020705040A02060702" pitchFamily="82" charset="0"/>
              </a:rPr>
              <a:t>Artifical</a:t>
            </a:r>
            <a:r>
              <a:rPr lang="en-US" dirty="0" smtClean="0">
                <a:effectLst>
                  <a:outerShdw blurRad="38100" dist="38100" dir="2700000" algn="tl">
                    <a:srgbClr val="000000">
                      <a:alpha val="43137"/>
                    </a:srgbClr>
                  </a:outerShdw>
                </a:effectLst>
                <a:latin typeface="Algerian" panose="04020705040A02060702" pitchFamily="82" charset="0"/>
              </a:rPr>
              <a:t> Intelligence</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4" name="Subtitle 3"/>
          <p:cNvSpPr>
            <a:spLocks noGrp="1"/>
          </p:cNvSpPr>
          <p:nvPr>
            <p:ph type="subTitle" idx="1"/>
          </p:nvPr>
        </p:nvSpPr>
        <p:spPr/>
        <p:txBody>
          <a:bodyPr/>
          <a:lstStyle/>
          <a:p>
            <a:r>
              <a:rPr lang="it-IT" dirty="0" smtClean="0">
                <a:latin typeface="Bahnschrift SemiBold" panose="020B0502040204020203" pitchFamily="34" charset="0"/>
              </a:rPr>
              <a:t>Elan turing paper on ai</a:t>
            </a:r>
            <a:endParaRPr lang="it-IT" dirty="0">
              <a:latin typeface="Bahnschrift SemiBold" panose="020B0502040204020203"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03" y="517300"/>
            <a:ext cx="9144001" cy="1371600"/>
          </a:xfrm>
        </p:spPr>
        <p:txBody>
          <a:bodyPr/>
          <a:lstStyle/>
          <a:p>
            <a:pPr algn="ctr"/>
            <a:r>
              <a:rPr lang="en-US" dirty="0" smtClean="0">
                <a:latin typeface="Algerian" panose="04020705040A02060702" pitchFamily="82" charset="0"/>
              </a:rPr>
              <a:t>Question: </a:t>
            </a:r>
            <a:r>
              <a:rPr lang="en-US" sz="4400" dirty="0" smtClean="0">
                <a:latin typeface="Algerian" panose="04020705040A02060702" pitchFamily="82" charset="0"/>
              </a:rPr>
              <a:t>1.2</a:t>
            </a:r>
            <a:endParaRPr lang="en-US" sz="4400" dirty="0">
              <a:latin typeface="Algerian" panose="04020705040A02060702" pitchFamily="82" charset="0"/>
            </a:endParaRPr>
          </a:p>
        </p:txBody>
      </p:sp>
      <p:sp>
        <p:nvSpPr>
          <p:cNvPr id="14" name="Content Placeholder 13"/>
          <p:cNvSpPr>
            <a:spLocks noGrp="1"/>
          </p:cNvSpPr>
          <p:nvPr>
            <p:ph idx="1"/>
          </p:nvPr>
        </p:nvSpPr>
        <p:spPr/>
        <p:txBody>
          <a:bodyPr/>
          <a:lstStyle/>
          <a:p>
            <a:pPr marL="0" indent="0">
              <a:buNone/>
            </a:pPr>
            <a:r>
              <a:rPr lang="en-US" dirty="0" smtClean="0">
                <a:latin typeface="Arial Rounded MT Bold" panose="020F0704030504030204" pitchFamily="34" charset="0"/>
              </a:rPr>
              <a:t>Read </a:t>
            </a:r>
            <a:r>
              <a:rPr lang="en-US" dirty="0">
                <a:latin typeface="Arial Rounded MT Bold" panose="020F0704030504030204" pitchFamily="34" charset="0"/>
              </a:rPr>
              <a:t>Turing’s original paper on AI (Turing, 1950). In the paper, he discusses several objections to his proposed enterprise and his test for intelligence. Which objections still carry weight? Are his refutations valid? Can you think of new objections arising from developments since he wrote the paper? In the paper, he predicts that, by the year 2000, a computer will have a 30% chance of passing a five-minute Turing Test with an unskilled interrogator. What chance do you think a computer would have today? In another 50 years?</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latin typeface="Arial Rounded MT Bold" panose="020F0704030504030204" pitchFamily="34" charset="0"/>
              </a:rPr>
              <a:t>Which </a:t>
            </a:r>
            <a:r>
              <a:rPr lang="en-US" dirty="0">
                <a:latin typeface="Arial Rounded MT Bold" panose="020F0704030504030204" pitchFamily="34" charset="0"/>
              </a:rPr>
              <a:t>objections still carry weight?</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2" name="Content Placeholder 1"/>
          <p:cNvSpPr>
            <a:spLocks noGrp="1"/>
          </p:cNvSpPr>
          <p:nvPr>
            <p:ph idx="1"/>
          </p:nvPr>
        </p:nvSpPr>
        <p:spPr/>
        <p:txBody>
          <a:bodyPr/>
          <a:lstStyle/>
          <a:p>
            <a:pPr marL="0" indent="0">
              <a:buNone/>
            </a:pPr>
            <a:r>
              <a:rPr lang="en-US" dirty="0" smtClean="0">
                <a:latin typeface="Cambria Math" panose="02040503050406030204" pitchFamily="18" charset="0"/>
                <a:ea typeface="Cambria Math" panose="02040503050406030204" pitchFamily="18" charset="0"/>
              </a:rPr>
              <a:t>Some </a:t>
            </a:r>
            <a:r>
              <a:rPr lang="en-US" dirty="0">
                <a:latin typeface="Cambria Math" panose="02040503050406030204" pitchFamily="18" charset="0"/>
                <a:ea typeface="Cambria Math" panose="02040503050406030204" pitchFamily="18" charset="0"/>
              </a:rPr>
              <a:t>objections from Turing's paper that still carry weight include such </a:t>
            </a:r>
            <a:r>
              <a:rPr lang="en-US" dirty="0" smtClean="0">
                <a:latin typeface="Cambria Math" panose="02040503050406030204" pitchFamily="18" charset="0"/>
                <a:ea typeface="Cambria Math" panose="02040503050406030204" pitchFamily="18" charset="0"/>
              </a:rPr>
              <a:t>as:</a:t>
            </a:r>
          </a:p>
          <a:p>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Lady Lovelace's concerns about the creativity of </a:t>
            </a:r>
            <a:r>
              <a:rPr lang="en-US" dirty="0" smtClean="0">
                <a:latin typeface="Cambria Math" panose="02040503050406030204" pitchFamily="18" charset="0"/>
                <a:ea typeface="Cambria Math" panose="02040503050406030204" pitchFamily="18" charset="0"/>
              </a:rPr>
              <a:t>machines </a:t>
            </a:r>
          </a:p>
          <a:p>
            <a:r>
              <a:rPr lang="en-US" dirty="0" smtClean="0">
                <a:latin typeface="Cambria Math" panose="02040503050406030204" pitchFamily="18" charset="0"/>
                <a:ea typeface="Cambria Math" panose="02040503050406030204" pitchFamily="18" charset="0"/>
              </a:rPr>
              <a:t>the </a:t>
            </a:r>
            <a:r>
              <a:rPr lang="en-US" dirty="0">
                <a:latin typeface="Cambria Math" panose="02040503050406030204" pitchFamily="18" charset="0"/>
                <a:ea typeface="Cambria Math" panose="02040503050406030204" pitchFamily="18" charset="0"/>
              </a:rPr>
              <a:t>Argument from Consciousness questioning true machine </a:t>
            </a:r>
            <a:r>
              <a:rPr lang="en-US" dirty="0" smtClean="0">
                <a:latin typeface="Cambria Math" panose="02040503050406030204" pitchFamily="18" charset="0"/>
                <a:ea typeface="Cambria Math" panose="02040503050406030204" pitchFamily="18" charset="0"/>
              </a:rPr>
              <a:t>consciousness</a:t>
            </a:r>
          </a:p>
          <a:p>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and the Limitations of Machines in matching human intellect</a:t>
            </a:r>
            <a:r>
              <a:rPr lang="en-US" dirty="0" smtClean="0">
                <a:latin typeface="Cambria Math" panose="02040503050406030204" pitchFamily="18" charset="0"/>
                <a:ea typeface="Cambria Math" panose="02040503050406030204" pitchFamily="18" charset="0"/>
              </a:rPr>
              <a:t>,</a:t>
            </a:r>
          </a:p>
          <a:p>
            <a:pPr marL="0" indent="0">
              <a:buNone/>
            </a:pP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like whether a machine can truly understand and be aware of its environment and its own existence still hold relevance</a:t>
            </a:r>
            <a:r>
              <a:rPr lang="en-US" dirty="0"/>
              <a:t>.</a:t>
            </a:r>
          </a:p>
          <a:p>
            <a:pPr marL="0" indent="0">
              <a:buNone/>
            </a:pP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latin typeface="Arial Rounded MT Bold" panose="020F0704030504030204" pitchFamily="34" charset="0"/>
              </a:rPr>
              <a:t>Are </a:t>
            </a:r>
            <a:r>
              <a:rPr lang="en-US" dirty="0">
                <a:latin typeface="Arial Rounded MT Bold" panose="020F0704030504030204" pitchFamily="34" charset="0"/>
              </a:rPr>
              <a:t>his refutations valid?</a:t>
            </a:r>
            <a:r>
              <a:rPr lang="en-US" dirty="0"/>
              <a:t/>
            </a:r>
            <a:br>
              <a:rPr lang="en-US" dirty="0"/>
            </a:br>
            <a:endParaRPr lang="en-US" dirty="0"/>
          </a:p>
        </p:txBody>
      </p:sp>
      <p:sp>
        <p:nvSpPr>
          <p:cNvPr id="2" name="Content Placeholder 1"/>
          <p:cNvSpPr>
            <a:spLocks noGrp="1"/>
          </p:cNvSpPr>
          <p:nvPr>
            <p:ph idx="1"/>
          </p:nvPr>
        </p:nvSpPr>
        <p:spPr/>
        <p:txBody>
          <a:bodyPr>
            <a:normAutofit lnSpcReduction="10000"/>
          </a:bodyPr>
          <a:lstStyle/>
          <a:p>
            <a:pPr marL="0" indent="0">
              <a:buNone/>
            </a:pPr>
            <a:r>
              <a:rPr lang="en-US" dirty="0" smtClean="0">
                <a:latin typeface="Cambria Math" panose="02040503050406030204" pitchFamily="18" charset="0"/>
                <a:ea typeface="Cambria Math" panose="02040503050406030204" pitchFamily="18" charset="0"/>
              </a:rPr>
              <a:t>In </a:t>
            </a:r>
            <a:r>
              <a:rPr lang="en-US" dirty="0">
                <a:latin typeface="Cambria Math" panose="02040503050406030204" pitchFamily="18" charset="0"/>
                <a:ea typeface="Cambria Math" panose="02040503050406030204" pitchFamily="18" charset="0"/>
              </a:rPr>
              <a:t>today's AI discussions, Turing's ideas are still being debated. He said we can't be sure that machines can't do everything humans can, which makes sense. But he also said machines can only do what we tell them to, which isn't entirely true. </a:t>
            </a:r>
            <a:endParaRPr lang="en-US" dirty="0" smtClean="0">
              <a:latin typeface="Cambria Math" panose="02040503050406030204" pitchFamily="18" charset="0"/>
              <a:ea typeface="Cambria Math" panose="02040503050406030204" pitchFamily="18" charset="0"/>
            </a:endParaRPr>
          </a:p>
          <a:p>
            <a:pPr marL="0" indent="0">
              <a:buNone/>
            </a:pPr>
            <a:r>
              <a:rPr lang="en-US" dirty="0" smtClean="0">
                <a:latin typeface="Cambria Math" panose="02040503050406030204" pitchFamily="18" charset="0"/>
                <a:ea typeface="Cambria Math" panose="02040503050406030204" pitchFamily="18" charset="0"/>
              </a:rPr>
              <a:t>Nowadays</a:t>
            </a:r>
            <a:r>
              <a:rPr lang="en-US" dirty="0">
                <a:latin typeface="Cambria Math" panose="02040503050406030204" pitchFamily="18" charset="0"/>
                <a:ea typeface="Cambria Math" panose="02040503050406030204" pitchFamily="18" charset="0"/>
              </a:rPr>
              <a:t>, AI systems can learn and do things beyond what we initially program them to do. So, while Turing had some good points, there's still a lot to talk about when it comes to how much machines can really learn and do on their own</a:t>
            </a:r>
            <a:r>
              <a:rPr lang="en-US" dirty="0" smtClean="0">
                <a:latin typeface="Cambria Math" panose="02040503050406030204" pitchFamily="18" charset="0"/>
                <a:ea typeface="Cambria Math" panose="02040503050406030204" pitchFamily="18" charset="0"/>
              </a:rPr>
              <a:t>.</a:t>
            </a:r>
          </a:p>
          <a:p>
            <a:pPr marL="0" indent="0">
              <a:buNone/>
            </a:pP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People are still debating whether machines can go beyond what we tell them to do. This adds to the ongoing conversation about whether Turing's arguments are still valid.</a:t>
            </a:r>
          </a:p>
          <a:p>
            <a:endParaRPr lang="en-US"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latin typeface="Arial Rounded MT Bold" panose="020F0704030504030204" pitchFamily="34" charset="0"/>
              </a:rPr>
              <a:t>Can </a:t>
            </a:r>
            <a:r>
              <a:rPr lang="en-US" dirty="0">
                <a:latin typeface="Arial Rounded MT Bold" panose="020F0704030504030204" pitchFamily="34" charset="0"/>
              </a:rPr>
              <a:t>you think of new objections arising from developments since he wrote the </a:t>
            </a:r>
            <a:r>
              <a:rPr lang="en-US" dirty="0" smtClean="0">
                <a:latin typeface="Arial Rounded MT Bold" panose="020F0704030504030204" pitchFamily="34" charset="0"/>
              </a:rPr>
              <a:t>paper?</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US" dirty="0" smtClean="0"/>
          </a:p>
          <a:p>
            <a:pPr marL="0" indent="0">
              <a:buNone/>
            </a:pPr>
            <a:r>
              <a:rPr lang="en-US" dirty="0" smtClean="0">
                <a:latin typeface="Cambria Math" panose="02040503050406030204" pitchFamily="18" charset="0"/>
                <a:ea typeface="Cambria Math" panose="02040503050406030204" pitchFamily="18" charset="0"/>
              </a:rPr>
              <a:t>New </a:t>
            </a:r>
            <a:r>
              <a:rPr lang="en-US" dirty="0">
                <a:latin typeface="Cambria Math" panose="02040503050406030204" pitchFamily="18" charset="0"/>
                <a:ea typeface="Cambria Math" panose="02040503050406030204" pitchFamily="18" charset="0"/>
              </a:rPr>
              <a:t>objections have emerged since Turing's paper was published that Turing Test is unable to distinguish between intelligence and other human-like abilities such as empathy, creativity, or consciousness in its responses</a:t>
            </a:r>
            <a:r>
              <a:rPr lang="en-US" dirty="0" smtClean="0">
                <a:latin typeface="Cambria Math" panose="02040503050406030204" pitchFamily="18" charset="0"/>
                <a:ea typeface="Cambria Math" panose="02040503050406030204" pitchFamily="18" charset="0"/>
              </a:rPr>
              <a:t>.</a:t>
            </a:r>
          </a:p>
          <a:p>
            <a:pPr marL="0" indent="0">
              <a:buNone/>
            </a:pP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Another objection is that AI and machine learning technologies are heavily reliant on large amounts of data and rely on pre-existing biases in these datasets which could lead to unfair decisions.</a:t>
            </a:r>
          </a:p>
          <a:p>
            <a:endParaRPr lang="en-US" dirty="0"/>
          </a:p>
        </p:txBody>
      </p:sp>
    </p:spTree>
    <p:extLst>
      <p:ext uri="{BB962C8B-B14F-4D97-AF65-F5344CB8AC3E}">
        <p14:creationId xmlns:p14="http://schemas.microsoft.com/office/powerpoint/2010/main" val="37349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latin typeface="Arial Rounded MT Bold" panose="020F0704030504030204" pitchFamily="34" charset="0"/>
              </a:rPr>
              <a:t>What </a:t>
            </a:r>
            <a:r>
              <a:rPr lang="en-US" dirty="0">
                <a:latin typeface="Arial Rounded MT Bold" panose="020F0704030504030204" pitchFamily="34" charset="0"/>
              </a:rPr>
              <a:t>chance do you think a computer would have today?</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US" dirty="0" smtClean="0">
                <a:latin typeface="Cambria Math" panose="02040503050406030204" pitchFamily="18" charset="0"/>
                <a:ea typeface="Cambria Math" panose="02040503050406030204" pitchFamily="18" charset="0"/>
              </a:rPr>
              <a:t>The </a:t>
            </a:r>
            <a:r>
              <a:rPr lang="en-US" dirty="0">
                <a:latin typeface="Cambria Math" panose="02040503050406030204" pitchFamily="18" charset="0"/>
                <a:ea typeface="Cambria Math" panose="02040503050406030204" pitchFamily="18" charset="0"/>
              </a:rPr>
              <a:t>chances of a computer passing the Turing Test today, it’s difficult to quantify precisely. However, Some AI models have already demonstrated the ability to pass the Turing Test</a:t>
            </a:r>
            <a:r>
              <a:rPr lang="en-US" dirty="0" smtClean="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Like in July 2023</a:t>
            </a:r>
            <a:endParaRPr lang="en-US" dirty="0" smtClean="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ChatGPT</a:t>
            </a:r>
            <a:r>
              <a:rPr lang="en-US" dirty="0">
                <a:latin typeface="Cambria Math" panose="02040503050406030204" pitchFamily="18" charset="0"/>
                <a:ea typeface="Cambria Math" panose="02040503050406030204" pitchFamily="18" charset="0"/>
              </a:rPr>
              <a:t> passed the Turing </a:t>
            </a:r>
            <a:r>
              <a:rPr lang="en-US" dirty="0" smtClean="0">
                <a:latin typeface="Cambria Math" panose="02040503050406030204" pitchFamily="18" charset="0"/>
                <a:ea typeface="Cambria Math" panose="02040503050406030204" pitchFamily="18" charset="0"/>
              </a:rPr>
              <a:t>test</a:t>
            </a:r>
          </a:p>
          <a:p>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AI21 Labs did a big Turing Test, and 68% of people guessed right when asked if they talked to a person or a robot</a:t>
            </a:r>
            <a:r>
              <a:rPr lang="en-US" dirty="0" smtClean="0">
                <a:latin typeface="Cambria Math" panose="02040503050406030204" pitchFamily="18" charset="0"/>
                <a:ea typeface="Cambria Math" panose="02040503050406030204" pitchFamily="18" charset="0"/>
              </a:rPr>
              <a:t>.</a:t>
            </a:r>
          </a:p>
          <a:p>
            <a:pPr marL="0" indent="0">
              <a:buNone/>
            </a:pP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AI has made significant strides, particularly in natural language processing and machine learning. Researchers are optimistic about future advancements in AI technology, which could potentially increase the likelihood of success over time.</a:t>
            </a:r>
          </a:p>
          <a:p>
            <a:endParaRPr lang="en-US" dirty="0"/>
          </a:p>
        </p:txBody>
      </p:sp>
    </p:spTree>
    <p:extLst>
      <p:ext uri="{BB962C8B-B14F-4D97-AF65-F5344CB8AC3E}">
        <p14:creationId xmlns:p14="http://schemas.microsoft.com/office/powerpoint/2010/main" val="280417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In Another </a:t>
            </a:r>
            <a:r>
              <a:rPr lang="en-US" dirty="0">
                <a:latin typeface="Arial Rounded MT Bold" panose="020F0704030504030204" pitchFamily="34" charset="0"/>
              </a:rPr>
              <a:t>50 years?</a:t>
            </a:r>
          </a:p>
        </p:txBody>
      </p:sp>
      <p:sp>
        <p:nvSpPr>
          <p:cNvPr id="3" name="Content Placeholder 2"/>
          <p:cNvSpPr>
            <a:spLocks noGrp="1"/>
          </p:cNvSpPr>
          <p:nvPr>
            <p:ph idx="1"/>
          </p:nvPr>
        </p:nvSpPr>
        <p:spPr/>
        <p:txBody>
          <a:bodyPr/>
          <a:lstStyle/>
          <a:p>
            <a:pPr marL="0" indent="0">
              <a:buNone/>
            </a:pPr>
            <a:r>
              <a:rPr lang="en-US" dirty="0" smtClean="0">
                <a:latin typeface="Cambria Math" panose="02040503050406030204" pitchFamily="18" charset="0"/>
                <a:ea typeface="Cambria Math" panose="02040503050406030204" pitchFamily="18" charset="0"/>
              </a:rPr>
              <a:t>In </a:t>
            </a:r>
            <a:r>
              <a:rPr lang="en-US" dirty="0">
                <a:latin typeface="Cambria Math" panose="02040503050406030204" pitchFamily="18" charset="0"/>
                <a:ea typeface="Cambria Math" panose="02040503050406030204" pitchFamily="18" charset="0"/>
              </a:rPr>
              <a:t>50 years, computers might get much better at passing the Turing Test because of AI progress. But they might not truly understand like humans do. </a:t>
            </a:r>
            <a:r>
              <a:rPr lang="en-US" dirty="0" smtClean="0">
                <a:latin typeface="Cambria Math" panose="02040503050406030204" pitchFamily="18" charset="0"/>
                <a:ea typeface="Cambria Math" panose="02040503050406030204" pitchFamily="18" charset="0"/>
              </a:rPr>
              <a:t>It's </a:t>
            </a:r>
            <a:r>
              <a:rPr lang="en-US" dirty="0">
                <a:latin typeface="Cambria Math" panose="02040503050406030204" pitchFamily="18" charset="0"/>
                <a:ea typeface="Cambria Math" panose="02040503050406030204" pitchFamily="18" charset="0"/>
              </a:rPr>
              <a:t>tough to be sure because we don't know how fast tech will grow or what real intelligence is</a:t>
            </a:r>
            <a:r>
              <a:rPr lang="en-US" dirty="0" smtClean="0">
                <a:latin typeface="Cambria Math" panose="02040503050406030204" pitchFamily="18" charset="0"/>
                <a:ea typeface="Cambria Math" panose="02040503050406030204" pitchFamily="18" charset="0"/>
              </a:rPr>
              <a:t>.</a:t>
            </a:r>
          </a:p>
          <a:p>
            <a:pPr marL="0" indent="0">
              <a:buNone/>
            </a:pP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While computers might get better at passing the Turing Test, we still might wonder if they're truly as smart as humans. </a:t>
            </a:r>
            <a:endParaRPr lang="en-US" dirty="0" smtClean="0">
              <a:latin typeface="Cambria Math" panose="02040503050406030204" pitchFamily="18" charset="0"/>
              <a:ea typeface="Cambria Math" panose="02040503050406030204" pitchFamily="18" charset="0"/>
            </a:endParaRPr>
          </a:p>
          <a:p>
            <a:pPr marL="0" indent="0">
              <a:buNone/>
            </a:pPr>
            <a:r>
              <a:rPr lang="en-US" dirty="0" smtClean="0">
                <a:latin typeface="Cambria Math" panose="02040503050406030204" pitchFamily="18" charset="0"/>
                <a:ea typeface="Cambria Math" panose="02040503050406030204" pitchFamily="18" charset="0"/>
              </a:rPr>
              <a:t>But </a:t>
            </a:r>
            <a:r>
              <a:rPr lang="en-US" dirty="0">
                <a:latin typeface="Cambria Math" panose="02040503050406030204" pitchFamily="18" charset="0"/>
                <a:ea typeface="Cambria Math" panose="02040503050406030204" pitchFamily="18" charset="0"/>
              </a:rPr>
              <a:t>as AI keeps improving, computers could become super smart, maybe even smarter than humans at passing the test.</a:t>
            </a:r>
          </a:p>
          <a:p>
            <a:endParaRPr lang="en-US" dirty="0"/>
          </a:p>
        </p:txBody>
      </p:sp>
    </p:spTree>
    <p:extLst>
      <p:ext uri="{BB962C8B-B14F-4D97-AF65-F5344CB8AC3E}">
        <p14:creationId xmlns:p14="http://schemas.microsoft.com/office/powerpoint/2010/main" val="401830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27</TotalTime>
  <Words>581</Words>
  <Application>Microsoft Office PowerPoint</Application>
  <PresentationFormat>Custom</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Arial Rounded MT Bold</vt:lpstr>
      <vt:lpstr>Bahnschrift SemiBold</vt:lpstr>
      <vt:lpstr>Cambria Math</vt:lpstr>
      <vt:lpstr>Corbel</vt:lpstr>
      <vt:lpstr>Digital Blue Tunnel 16x9</vt:lpstr>
      <vt:lpstr>Artifical Intelligence</vt:lpstr>
      <vt:lpstr>Question: 1.2</vt:lpstr>
      <vt:lpstr>   Which objections still carry weight? </vt:lpstr>
      <vt:lpstr>  Are his refutations valid? </vt:lpstr>
      <vt:lpstr>     Can you think of new objections arising from developments since he wrote the paper?</vt:lpstr>
      <vt:lpstr> What chance do you think a computer would have today? </vt:lpstr>
      <vt:lpstr>In Another 50 years?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 m</dc:creator>
  <cp:lastModifiedBy>c m</cp:lastModifiedBy>
  <cp:revision>5</cp:revision>
  <dcterms:created xsi:type="dcterms:W3CDTF">2024-02-07T19:41:08Z</dcterms:created>
  <dcterms:modified xsi:type="dcterms:W3CDTF">2024-02-08T16:10:22Z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