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84" r:id="rId6"/>
    <p:sldId id="260" r:id="rId7"/>
    <p:sldId id="285" r:id="rId8"/>
    <p:sldId id="261" r:id="rId9"/>
    <p:sldId id="286" r:id="rId10"/>
    <p:sldId id="262" r:id="rId11"/>
    <p:sldId id="287" r:id="rId12"/>
    <p:sldId id="263" r:id="rId13"/>
    <p:sldId id="288" r:id="rId14"/>
    <p:sldId id="264" r:id="rId15"/>
    <p:sldId id="289" r:id="rId16"/>
    <p:sldId id="290" r:id="rId17"/>
    <p:sldId id="265" r:id="rId18"/>
    <p:sldId id="291" r:id="rId19"/>
    <p:sldId id="292" r:id="rId20"/>
    <p:sldId id="267" r:id="rId21"/>
    <p:sldId id="293"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v2v62UTY8vX1xXyNZrn67ogfR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7875DF-CC39-4A7C-95FE-19B72A4BB000}">
  <a:tblStyle styleId="{547875DF-CC39-4A7C-95FE-19B72A4BB00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4B3CA8A-F464-4E50-989D-29207D6E8BEE}"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44" y="3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2903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59" name="Google Shape;159;p6: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60" name="Google Shape;160;p6: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59" name="Google Shape;159;p6: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60" name="Google Shape;160;p6: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dirty="0"/>
          </a:p>
        </p:txBody>
      </p:sp>
      <p:sp>
        <p:nvSpPr>
          <p:cNvPr id="169" name="Google Shape;169;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9" name="Google Shape;169;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77" name="Google Shape;177;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77" name="Google Shape;177;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77" name="Google Shape;177;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85" name="Google Shape;185;p1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6: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91" name="Google Shape;191;p2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6: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91" name="Google Shape;191;p2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97" name="Google Shape;197;p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97" name="Google Shape;197;p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10" name="Google Shape;210;p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18" name="Google Shape;218;p1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e23d99cd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ce23d99cd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b="1" u="sng"/>
              <a:t>OLD POINTS:</a:t>
            </a:r>
            <a:endParaRPr/>
          </a:p>
          <a:p>
            <a:pPr marL="285750" lvl="0" indent="-285750" algn="just" rtl="0">
              <a:lnSpc>
                <a:spcPct val="150000"/>
              </a:lnSpc>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Scheduler module manages the asynchronous generation of the new Request objects.</a:t>
            </a:r>
            <a:endParaRPr/>
          </a:p>
          <a:p>
            <a:pPr marL="285750" lvl="0" indent="-285750" algn="just" rtl="0">
              <a:lnSpc>
                <a:spcPct val="150000"/>
              </a:lnSpc>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The new Request Object is downloaded and Updated just once through the entire process.   </a:t>
            </a:r>
            <a:endParaRPr/>
          </a:p>
          <a:p>
            <a:pPr marL="285750" lvl="0" indent="-285750" algn="just" rtl="0">
              <a:lnSpc>
                <a:spcPct val="150000"/>
              </a:lnSpc>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debugging and testing facility directly from this module without requiring user interaction with android application. </a:t>
            </a:r>
            <a:endParaRPr/>
          </a:p>
          <a:p>
            <a:pPr marL="0" lvl="0" indent="0" algn="l" rtl="0">
              <a:spcBef>
                <a:spcPts val="0"/>
              </a:spcBef>
              <a:spcAft>
                <a:spcPts val="0"/>
              </a:spcAft>
              <a:buNone/>
            </a:pPr>
            <a:endParaRPr sz="1600" b="0" u="none"/>
          </a:p>
        </p:txBody>
      </p:sp>
      <p:sp>
        <p:nvSpPr>
          <p:cNvPr id="227" name="Google Shape;227;gce23d99cd7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9f13e2500_1_0: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32" name="Google Shape;232;gd9f13e2500_1_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40" name="Google Shape;240;p2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48" name="Google Shape;248;p2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6" name="Google Shape;256;p3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a52885bbd_0_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a52885bbd_0_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5" name="Google Shape;265;gda52885bbd_0_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a16f03ebc_0_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a16f03ebc_0_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9" name="Google Shape;129;gda16f03ebc_0_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a5dbf78e6_0_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a5dbf78e6_0_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2" name="Google Shape;272;gda5dbf78e6_0_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e23d99cd7_1_4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ce23d99cd7_1_4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Implementation:</a:t>
            </a:r>
            <a:endParaRPr/>
          </a:p>
          <a:p>
            <a:pPr marL="0" lvl="0" indent="0" algn="l" rtl="0">
              <a:spcBef>
                <a:spcPts val="0"/>
              </a:spcBef>
              <a:spcAft>
                <a:spcPts val="0"/>
              </a:spcAft>
              <a:buNone/>
            </a:pPr>
            <a:r>
              <a:rPr lang="en-US"/>
              <a:t>Our Project UI and search Engine is developed within an android application package (apk). We used android studio supporting sdk 27+, the 3</a:t>
            </a:r>
            <a:r>
              <a:rPr lang="en-US" baseline="30000"/>
              <a:t>rd</a:t>
            </a:r>
            <a:r>
              <a:rPr lang="en-US"/>
              <a:t> party API’s used are Glide, Picasso for image loading and handling. The leg of the application is “digitizing document”. Using camera intent we capture the image of the document. Then we upload the image to firebase storage by getting reference of firebase storage as shown in the snippet</a:t>
            </a:r>
            <a:endParaRPr/>
          </a:p>
          <a:p>
            <a:pPr marL="0" lvl="0" indent="0" algn="l" rtl="0">
              <a:spcBef>
                <a:spcPts val="0"/>
              </a:spcBef>
              <a:spcAft>
                <a:spcPts val="0"/>
              </a:spcAft>
              <a:buNone/>
            </a:pPr>
            <a:r>
              <a:rPr lang="en-US"/>
              <a:t>Then the document along with necessary data such as document name are entered by the users. This is converted into a document object which is then placed as JSON object within our realtime database. The name realtime database is given cuz multiple device and program can simultaneously listen to the changes occurring for a document Object. </a:t>
            </a:r>
            <a:endParaRPr/>
          </a:p>
          <a:p>
            <a:pPr marL="0" lvl="0" indent="0" algn="l" rtl="0">
              <a:spcBef>
                <a:spcPts val="0"/>
              </a:spcBef>
              <a:spcAft>
                <a:spcPts val="0"/>
              </a:spcAft>
              <a:buNone/>
            </a:pPr>
            <a:endParaRPr/>
          </a:p>
          <a:p>
            <a:pPr marL="0" lvl="0" indent="0" algn="l" rtl="0">
              <a:spcBef>
                <a:spcPts val="0"/>
              </a:spcBef>
              <a:spcAft>
                <a:spcPts val="0"/>
              </a:spcAft>
              <a:buNone/>
            </a:pPr>
            <a:r>
              <a:rPr lang="en-US"/>
              <a:t>The search Engine logic is shown here, it iteratively searches and ranks based on level of the first hit. Then populates an a custom document list. Which is then passed on to the list adapter to display the list.</a:t>
            </a:r>
            <a:endParaRPr/>
          </a:p>
          <a:p>
            <a:pPr marL="0" lvl="0" indent="0" algn="l" rtl="0">
              <a:spcBef>
                <a:spcPts val="0"/>
              </a:spcBef>
              <a:spcAft>
                <a:spcPts val="0"/>
              </a:spcAft>
              <a:buNone/>
            </a:pPr>
            <a:r>
              <a:rPr lang="en-US"/>
              <a:t>On clicking the user can view the details of the digitized text and we have used TEXT_To_Speech API to read text out aloud to the users.</a:t>
            </a:r>
            <a:endParaRPr/>
          </a:p>
        </p:txBody>
      </p:sp>
      <p:sp>
        <p:nvSpPr>
          <p:cNvPr id="282" name="Google Shape;282;gce23d99cd7_1_4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a52885bbd_0_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a52885bbd_0_7: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2" name="Google Shape;292;gda52885bbd_0_7: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e23d99cd7_1_5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ce23d99cd7_1_5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ce23d99cd7_1_5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e23d99cd7_1_5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ce23d99cd7_1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ce23d99cd7_1_5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13" name="Google Shape;313;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12: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322" name="Google Shape;322;p12:notes"/>
          <p:cNvSpPr txBox="1"/>
          <p:nvPr/>
        </p:nvSpPr>
        <p:spPr>
          <a:xfrm>
            <a:off x="0" y="0"/>
            <a:ext cx="3372900" cy="502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35" name="Google Shape;135;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dirty="0"/>
          </a:p>
        </p:txBody>
      </p:sp>
      <p:sp>
        <p:nvSpPr>
          <p:cNvPr id="135" name="Google Shape;135;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43" name="Google Shape;143;p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43" name="Google Shape;143;p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9" name="Google Shape;149;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50" name="Google Shape;150;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9" name="Google Shape;149;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50" name="Google Shape;150;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hyperlink" Target="youtube.com/watch?v=Qje0fG_JH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3"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6"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8" name="Google Shape;108;p1"/>
          <p:cNvSpPr/>
          <p:nvPr/>
        </p:nvSpPr>
        <p:spPr>
          <a:xfrm>
            <a:off x="302057" y="1251764"/>
            <a:ext cx="8701311" cy="4769523"/>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r>
              <a:rPr lang="en-US" sz="2400" b="1" dirty="0">
                <a:solidFill>
                  <a:schemeClr val="tx1">
                    <a:lumMod val="95000"/>
                    <a:lumOff val="5000"/>
                  </a:schemeClr>
                </a:solidFill>
                <a:latin typeface="Times New Roman"/>
                <a:ea typeface="Times New Roman"/>
                <a:cs typeface="Times New Roman"/>
                <a:sym typeface="Times New Roman"/>
              </a:rPr>
              <a:t>Leukemia Detection System</a:t>
            </a: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Presented by </a:t>
            </a:r>
          </a:p>
          <a:p>
            <a:pPr marL="0" indent="0" algn="ctr">
              <a:lnSpc>
                <a:spcPct val="150000"/>
              </a:lnSpc>
              <a:buNone/>
            </a:pPr>
            <a:r>
              <a:rPr lang="en-US" sz="2200" dirty="0">
                <a:latin typeface="Times New Roman" panose="02020603050405020304" pitchFamily="18" charset="0"/>
                <a:cs typeface="Times New Roman" panose="02020603050405020304" pitchFamily="18" charset="0"/>
              </a:rPr>
              <a:t>            USN		            Name </a:t>
            </a:r>
          </a:p>
          <a:p>
            <a:pPr marL="0" indent="0" algn="ctr">
              <a:lnSpc>
                <a:spcPct val="150000"/>
              </a:lnSpc>
              <a:buNone/>
            </a:pPr>
            <a:r>
              <a:rPr lang="en-US" sz="2200" dirty="0">
                <a:latin typeface="Times New Roman" panose="02020603050405020304" pitchFamily="18" charset="0"/>
                <a:cs typeface="Times New Roman" panose="02020603050405020304" pitchFamily="18" charset="0"/>
              </a:rPr>
              <a:t>                 1BI21AI047		</a:t>
            </a:r>
            <a:r>
              <a:rPr lang="en-US" sz="2200" dirty="0" err="1">
                <a:latin typeface="Times New Roman" panose="02020603050405020304" pitchFamily="18" charset="0"/>
                <a:cs typeface="Times New Roman" panose="02020603050405020304" pitchFamily="18" charset="0"/>
              </a:rPr>
              <a:t>Swarnava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Chatterjee</a:t>
            </a:r>
            <a:endParaRPr lang="en-US" sz="2200" dirty="0">
              <a:latin typeface="Times New Roman" panose="02020603050405020304" pitchFamily="18" charset="0"/>
              <a:cs typeface="Times New Roman" panose="02020603050405020304" pitchFamily="18" charset="0"/>
            </a:endParaRPr>
          </a:p>
          <a:p>
            <a:pPr marL="623888" indent="-623888" algn="ctr">
              <a:buNone/>
            </a:pPr>
            <a:r>
              <a:rPr lang="en-US" sz="2200" dirty="0">
                <a:latin typeface="Times New Roman" panose="02020603050405020304" pitchFamily="18" charset="0"/>
                <a:cs typeface="Times New Roman" panose="02020603050405020304" pitchFamily="18" charset="0"/>
              </a:rPr>
              <a:t>      1BI21AI055                     Zoya  Zaki</a:t>
            </a:r>
          </a:p>
          <a:p>
            <a:pPr marL="0" indent="0" algn="ctr">
              <a:buNone/>
            </a:pPr>
            <a:r>
              <a:rPr lang="en-US" sz="2200" dirty="0">
                <a:latin typeface="Times New Roman" panose="02020603050405020304" pitchFamily="18" charset="0"/>
                <a:cs typeface="Times New Roman" panose="02020603050405020304" pitchFamily="18" charset="0"/>
              </a:rPr>
              <a:t>PID1 </a:t>
            </a:r>
          </a:p>
          <a:p>
            <a:pPr marL="0" indent="0" algn="ctr">
              <a:buNone/>
            </a:pPr>
            <a:r>
              <a:rPr lang="en-US" sz="2200" dirty="0">
                <a:latin typeface="Times New Roman" panose="02020603050405020304" pitchFamily="18" charset="0"/>
                <a:cs typeface="Times New Roman" panose="02020603050405020304" pitchFamily="18" charset="0"/>
              </a:rPr>
              <a:t>VI Semester </a:t>
            </a:r>
          </a:p>
          <a:p>
            <a:pPr marL="0" indent="0" algn="ctr">
              <a:lnSpc>
                <a:spcPct val="150000"/>
              </a:lnSpc>
              <a:buNone/>
            </a:pPr>
            <a:endParaRPr lang="en-US" sz="2200" i="1"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marL="0" indent="0" algn="ctr">
              <a:buNone/>
            </a:pPr>
            <a:r>
              <a:rPr lang="en-US" sz="2200" dirty="0">
                <a:latin typeface="Times New Roman" panose="02020603050405020304" pitchFamily="18" charset="0"/>
                <a:cs typeface="Times New Roman" panose="02020603050405020304" pitchFamily="18" charset="0"/>
              </a:rPr>
              <a:t>Prof. </a:t>
            </a:r>
            <a:r>
              <a:rPr lang="en-US" sz="2200" dirty="0" err="1">
                <a:latin typeface="Times New Roman" panose="02020603050405020304" pitchFamily="18" charset="0"/>
                <a:cs typeface="Times New Roman" panose="02020603050405020304" pitchFamily="18" charset="0"/>
              </a:rPr>
              <a:t>Shobha</a:t>
            </a:r>
            <a:r>
              <a:rPr lang="en-US" sz="2200" dirty="0">
                <a:latin typeface="Times New Roman" panose="02020603050405020304" pitchFamily="18" charset="0"/>
                <a:cs typeface="Times New Roman" panose="02020603050405020304" pitchFamily="18" charset="0"/>
              </a:rPr>
              <a:t> Y </a:t>
            </a:r>
          </a:p>
          <a:p>
            <a:pPr marL="0" indent="0" algn="ctr">
              <a:buNone/>
            </a:pPr>
            <a:r>
              <a:rPr lang="en-US" sz="2200" dirty="0">
                <a:latin typeface="Times New Roman" panose="02020603050405020304" pitchFamily="18" charset="0"/>
                <a:cs typeface="Times New Roman" panose="02020603050405020304" pitchFamily="18" charset="0"/>
              </a:rPr>
              <a:t>Associate Professor</a:t>
            </a: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9"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20"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1"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2"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23"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24"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 name="Picture 2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6" name="Straight Connector 25"/>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6"/>
          <p:cNvSpPr txBox="1">
            <a:spLocks noGrp="1"/>
          </p:cNvSpPr>
          <p:nvPr>
            <p:ph type="body" idx="1"/>
          </p:nvPr>
        </p:nvSpPr>
        <p:spPr>
          <a:xfrm>
            <a:off x="493962" y="1281001"/>
            <a:ext cx="8229600" cy="4525959"/>
          </a:xfrm>
          <a:prstGeom prst="rect">
            <a:avLst/>
          </a:prstGeom>
          <a:noFill/>
          <a:ln>
            <a:noFill/>
          </a:ln>
        </p:spPr>
        <p:txBody>
          <a:bodyPr spcFirstLastPara="1" wrap="square" lIns="91425" tIns="45700" rIns="91425" bIns="45700" anchor="t" anchorCtr="0">
            <a:noAutofit/>
          </a:bodyPr>
          <a:lstStyle/>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High Costs</a:t>
            </a:r>
            <a:r>
              <a:rPr lang="en-US" sz="2400" dirty="0">
                <a:latin typeface="Times New Roman" pitchFamily="18" charset="0"/>
                <a:cs typeface="Times New Roman" pitchFamily="18" charset="0"/>
              </a:rPr>
              <a:t>: Advanced tests such as genetic profiling and bone marrow biopsies can be expensive.</a:t>
            </a: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Invasive Procedures </a:t>
            </a:r>
            <a:r>
              <a:rPr lang="en-US" sz="2400" dirty="0">
                <a:latin typeface="Times New Roman" pitchFamily="18" charset="0"/>
                <a:cs typeface="Times New Roman" pitchFamily="18" charset="0"/>
              </a:rPr>
              <a:t>:Bone Marrow Biopsy is painful and carries risks such as infection or bleeding.</a:t>
            </a: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Continuous Monitoring</a:t>
            </a:r>
            <a:r>
              <a:rPr lang="en-US" sz="2400" dirty="0">
                <a:latin typeface="Times New Roman" pitchFamily="18" charset="0"/>
                <a:cs typeface="Times New Roman" pitchFamily="18" charset="0"/>
              </a:rPr>
              <a:t>: Frequent tests and monitoring can be uncomfortable and burdensome for patients.</a:t>
            </a: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Accuracy and Specificity</a:t>
            </a:r>
            <a:r>
              <a:rPr lang="en-US" sz="2400" dirty="0">
                <a:latin typeface="Times New Roman" pitchFamily="18" charset="0"/>
                <a:cs typeface="Times New Roman" pitchFamily="18" charset="0"/>
              </a:rPr>
              <a:t>: Tests can sometimes yield false positives or negatives, leading to misdiagnosis or delayed diagnosis.</a:t>
            </a:r>
            <a:endParaRPr sz="2400" dirty="0">
              <a:latin typeface="Times New Roman" pitchFamily="18" charset="0"/>
              <a:cs typeface="Times New Roman" pitchFamily="18" charset="0"/>
            </a:endParaRPr>
          </a:p>
        </p:txBody>
      </p:sp>
      <p:sp>
        <p:nvSpPr>
          <p:cNvPr id="163" name="Google Shape;163;p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dirty="0"/>
              <a:t>           </a:t>
            </a:r>
            <a:endParaRPr dirty="0"/>
          </a:p>
        </p:txBody>
      </p:sp>
      <p:sp>
        <p:nvSpPr>
          <p:cNvPr id="164" name="Google Shape;164;p6"/>
          <p:cNvSpPr/>
          <p:nvPr/>
        </p:nvSpPr>
        <p:spPr>
          <a:xfrm>
            <a:off x="586678" y="488912"/>
            <a:ext cx="7422861" cy="79208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4E67C8"/>
              </a:buClr>
              <a:buSzPts val="3600"/>
              <a:buFont typeface="Times New Roman"/>
              <a:buNone/>
            </a:pPr>
            <a:r>
              <a:rPr lang="en-US" sz="3200" b="1" i="0" u="none" strike="noStrike" cap="none" dirty="0">
                <a:solidFill>
                  <a:srgbClr val="4E67C8"/>
                </a:solidFill>
                <a:latin typeface="Times New Roman"/>
                <a:ea typeface="Times New Roman"/>
                <a:cs typeface="Times New Roman"/>
                <a:sym typeface="Times New Roman"/>
              </a:rPr>
              <a:t>Drawbacks of Existing  System</a:t>
            </a:r>
            <a:endParaRPr sz="3200" b="0" i="0" u="none" strike="noStrike" cap="none" dirty="0">
              <a:solidFill>
                <a:srgbClr val="000000"/>
              </a:solidFill>
              <a:sym typeface="Arial"/>
            </a:endParaRPr>
          </a:p>
        </p:txBody>
      </p:sp>
      <p:sp>
        <p:nvSpPr>
          <p:cNvPr id="165" name="Google Shape;165;p6"/>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6/20</a:t>
            </a:r>
            <a:endParaRPr sz="1400" b="0" i="0" u="none" strike="noStrike" cap="none">
              <a:solidFill>
                <a:srgbClr val="000000"/>
              </a:solidFill>
              <a:latin typeface="Arial"/>
              <a:ea typeface="Arial"/>
              <a:cs typeface="Arial"/>
              <a:sym typeface="Arial"/>
            </a:endParaRPr>
          </a:p>
        </p:txBody>
      </p:sp>
      <p:sp>
        <p:nvSpPr>
          <p:cNvPr id="166" name="Google Shape;166;p6"/>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6"/>
          <p:cNvSpPr txBox="1">
            <a:spLocks noGrp="1"/>
          </p:cNvSpPr>
          <p:nvPr>
            <p:ph type="body" idx="1"/>
          </p:nvPr>
        </p:nvSpPr>
        <p:spPr>
          <a:xfrm>
            <a:off x="482885" y="980728"/>
            <a:ext cx="8229600" cy="5112568"/>
          </a:xfrm>
          <a:prstGeom prst="rect">
            <a:avLst/>
          </a:prstGeom>
          <a:noFill/>
          <a:ln>
            <a:noFill/>
          </a:ln>
        </p:spPr>
        <p:txBody>
          <a:bodyPr spcFirstLastPara="1" wrap="square" lIns="91425" tIns="45700" rIns="91425" bIns="45700" anchor="t" anchorCtr="0">
            <a:noAutofit/>
          </a:bodyPr>
          <a:lstStyle/>
          <a:p>
            <a:pPr marL="452628" lvl="0" indent="-342900">
              <a:lnSpc>
                <a:spcPct val="150000"/>
              </a:lnSpc>
              <a:spcBef>
                <a:spcPts val="0"/>
              </a:spcBef>
              <a:buClrTx/>
              <a:buFont typeface="Wingdings" pitchFamily="2" charset="2"/>
              <a:buChar char="§"/>
            </a:pPr>
            <a:endParaRPr lang="en-US" sz="2400" dirty="0">
              <a:latin typeface="Times New Roman" pitchFamily="18" charset="0"/>
              <a:cs typeface="Times New Roman" pitchFamily="18" charset="0"/>
            </a:endParaRP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 Limited Accessibility </a:t>
            </a:r>
            <a:r>
              <a:rPr lang="en-US" sz="2400" dirty="0">
                <a:latin typeface="Times New Roman" pitchFamily="18" charset="0"/>
                <a:cs typeface="Times New Roman" pitchFamily="18" charset="0"/>
              </a:rPr>
              <a:t>: Access to advanced diagnostic tools and specialized care can be limited in remote or underserved areas.</a:t>
            </a: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Treatment Delays</a:t>
            </a:r>
            <a:r>
              <a:rPr lang="en-US" sz="2400" dirty="0">
                <a:latin typeface="Times New Roman" pitchFamily="18" charset="0"/>
                <a:cs typeface="Times New Roman" pitchFamily="18" charset="0"/>
              </a:rPr>
              <a:t>: There can be delays in starting treatment due to waiting for results or availability of specialists.</a:t>
            </a:r>
          </a:p>
          <a:p>
            <a:pPr marL="452628" lvl="0" indent="-342900">
              <a:lnSpc>
                <a:spcPct val="150000"/>
              </a:lnSpc>
              <a:spcBef>
                <a:spcPts val="0"/>
              </a:spcBef>
              <a:buClrTx/>
              <a:buFont typeface="Wingdings" pitchFamily="2" charset="2"/>
              <a:buChar char="§"/>
            </a:pPr>
            <a:r>
              <a:rPr lang="en-US" sz="2400" b="1" dirty="0">
                <a:latin typeface="Times New Roman" pitchFamily="18" charset="0"/>
                <a:cs typeface="Times New Roman" pitchFamily="18" charset="0"/>
              </a:rPr>
              <a:t>Psychological Impact</a:t>
            </a:r>
            <a:r>
              <a:rPr lang="en-US" sz="2400" dirty="0">
                <a:latin typeface="Times New Roman" pitchFamily="18" charset="0"/>
                <a:cs typeface="Times New Roman" pitchFamily="18" charset="0"/>
              </a:rPr>
              <a:t>: The diagnostic process can be stressful for patients and their families, especially if the tests are inconclusive or if there are long waiting periods.</a:t>
            </a:r>
          </a:p>
          <a:p>
            <a:pPr marL="452628" lvl="0" indent="-342900">
              <a:lnSpc>
                <a:spcPct val="150000"/>
              </a:lnSpc>
              <a:spcBef>
                <a:spcPts val="0"/>
              </a:spcBef>
              <a:buClrTx/>
              <a:buFont typeface="Wingdings" pitchFamily="2" charset="2"/>
              <a:buChar char="§"/>
            </a:pPr>
            <a:endParaRPr lang="en-US" sz="2400" dirty="0">
              <a:latin typeface="Times New Roman" pitchFamily="18" charset="0"/>
              <a:cs typeface="Times New Roman" pitchFamily="18" charset="0"/>
            </a:endParaRPr>
          </a:p>
          <a:p>
            <a:pPr marL="452628" lvl="0" indent="-342900">
              <a:lnSpc>
                <a:spcPct val="150000"/>
              </a:lnSpc>
              <a:spcBef>
                <a:spcPts val="0"/>
              </a:spcBef>
              <a:buClrTx/>
              <a:buFont typeface="Wingdings" pitchFamily="2" charset="2"/>
              <a:buChar char="§"/>
            </a:pPr>
            <a:endParaRPr lang="en-US" sz="2400" dirty="0">
              <a:latin typeface="Times New Roman" pitchFamily="18" charset="0"/>
              <a:cs typeface="Times New Roman" pitchFamily="18" charset="0"/>
            </a:endParaRPr>
          </a:p>
          <a:p>
            <a:pPr marL="452628" lvl="0" indent="-342900">
              <a:lnSpc>
                <a:spcPct val="150000"/>
              </a:lnSpc>
              <a:spcBef>
                <a:spcPts val="0"/>
              </a:spcBef>
              <a:buClrTx/>
              <a:buFont typeface="Wingdings" pitchFamily="2" charset="2"/>
              <a:buChar char="§"/>
            </a:pPr>
            <a:endParaRPr sz="2400" dirty="0">
              <a:latin typeface="Times New Roman" pitchFamily="18" charset="0"/>
              <a:cs typeface="Times New Roman" pitchFamily="18" charset="0"/>
            </a:endParaRPr>
          </a:p>
        </p:txBody>
      </p:sp>
      <p:sp>
        <p:nvSpPr>
          <p:cNvPr id="163" name="Google Shape;163;p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dirty="0"/>
              <a:t>           </a:t>
            </a:r>
            <a:endParaRPr dirty="0"/>
          </a:p>
        </p:txBody>
      </p:sp>
      <p:sp>
        <p:nvSpPr>
          <p:cNvPr id="164" name="Google Shape;164;p6"/>
          <p:cNvSpPr/>
          <p:nvPr/>
        </p:nvSpPr>
        <p:spPr>
          <a:xfrm>
            <a:off x="586678" y="488912"/>
            <a:ext cx="7422861" cy="79208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4E67C8"/>
              </a:buClr>
              <a:buSzPts val="3600"/>
              <a:buFont typeface="Times New Roman"/>
              <a:buNone/>
            </a:pPr>
            <a:r>
              <a:rPr lang="en-US" sz="3200" b="1" i="0" u="none" strike="noStrike" cap="none" dirty="0">
                <a:solidFill>
                  <a:srgbClr val="4E67C8"/>
                </a:solidFill>
                <a:latin typeface="Times New Roman"/>
                <a:ea typeface="Times New Roman"/>
                <a:cs typeface="Times New Roman"/>
                <a:sym typeface="Times New Roman"/>
              </a:rPr>
              <a:t>Drawbacks of Existing  System</a:t>
            </a:r>
            <a:endParaRPr sz="3200" b="0" i="0" u="none" strike="noStrike" cap="none" dirty="0">
              <a:solidFill>
                <a:srgbClr val="000000"/>
              </a:solidFill>
              <a:sym typeface="Arial"/>
            </a:endParaRPr>
          </a:p>
        </p:txBody>
      </p:sp>
      <p:sp>
        <p:nvSpPr>
          <p:cNvPr id="165" name="Google Shape;165;p6"/>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6/20</a:t>
            </a:r>
            <a:endParaRPr sz="1400" b="0" i="0" u="none" strike="noStrike" cap="none">
              <a:solidFill>
                <a:srgbClr val="000000"/>
              </a:solidFill>
              <a:latin typeface="Arial"/>
              <a:ea typeface="Arial"/>
              <a:cs typeface="Arial"/>
              <a:sym typeface="Arial"/>
            </a:endParaRPr>
          </a:p>
        </p:txBody>
      </p:sp>
      <p:sp>
        <p:nvSpPr>
          <p:cNvPr id="166" name="Google Shape;166;p6"/>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0184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114482" lvl="0" indent="0">
              <a:lnSpc>
                <a:spcPct val="150000"/>
              </a:lnSpc>
              <a:spcBef>
                <a:spcPts val="0"/>
              </a:spcBef>
              <a:buSzPts val="1632"/>
              <a:buNone/>
            </a:pPr>
            <a:r>
              <a:rPr lang="en-US" sz="2400" dirty="0">
                <a:latin typeface="Times New Roman"/>
                <a:ea typeface="Times New Roman"/>
                <a:cs typeface="Times New Roman"/>
                <a:sym typeface="Times New Roman"/>
              </a:rPr>
              <a:t>“</a:t>
            </a:r>
            <a:r>
              <a:rPr lang="en-US" sz="2400" b="1" i="1" dirty="0">
                <a:latin typeface="Times New Roman"/>
                <a:ea typeface="Times New Roman"/>
                <a:cs typeface="Times New Roman"/>
                <a:sym typeface="Times New Roman"/>
              </a:rPr>
              <a:t>Development of a Convolutional Neural Network-Based System for Early Detection of Leukemia.</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114482" lvl="0" indent="0">
              <a:lnSpc>
                <a:spcPct val="150000"/>
              </a:lnSpc>
              <a:spcBef>
                <a:spcPts val="740"/>
              </a:spcBef>
              <a:buSzPts val="1904"/>
              <a:buNone/>
            </a:pPr>
            <a:r>
              <a:rPr lang="en-US" sz="2400" b="1" dirty="0">
                <a:latin typeface="Times New Roman"/>
                <a:ea typeface="Times New Roman"/>
                <a:cs typeface="Times New Roman"/>
                <a:sym typeface="Times New Roman"/>
              </a:rPr>
              <a:t>Input</a:t>
            </a:r>
            <a:r>
              <a:rPr lang="en-US" sz="2800"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The dataset used for training and evaluating the CNN model consists of microscopic images of blood cells.</a:t>
            </a:r>
          </a:p>
          <a:p>
            <a:pPr marL="114482" lvl="0" indent="0">
              <a:lnSpc>
                <a:spcPct val="150000"/>
              </a:lnSpc>
              <a:spcBef>
                <a:spcPts val="740"/>
              </a:spcBef>
              <a:buSzPts val="1904"/>
              <a:buNone/>
            </a:pPr>
            <a:r>
              <a:rPr lang="en-US" sz="2400" dirty="0">
                <a:latin typeface="Times New Roman"/>
                <a:ea typeface="Times New Roman"/>
                <a:cs typeface="Times New Roman"/>
                <a:sym typeface="Times New Roman"/>
              </a:rPr>
              <a:t>Image Resolution: The resolution of the images can vary, but they are generally standardized to a specific size (e.g., 256x256 pixels) for input into the CNN.</a:t>
            </a:r>
          </a:p>
          <a:p>
            <a:pPr marL="365760" lvl="0" indent="-139446" algn="l" rtl="0">
              <a:lnSpc>
                <a:spcPct val="150000"/>
              </a:lnSpc>
              <a:spcBef>
                <a:spcPts val="700"/>
              </a:spcBef>
              <a:spcAft>
                <a:spcPts val="0"/>
              </a:spcAft>
              <a:buSzPts val="1836"/>
              <a:buNone/>
            </a:pPr>
            <a:endParaRPr dirty="0"/>
          </a:p>
        </p:txBody>
      </p:sp>
      <p:sp>
        <p:nvSpPr>
          <p:cNvPr id="172" name="Google Shape;172;p7"/>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Problem Statement</a:t>
            </a:r>
            <a:endParaRPr sz="3200" dirty="0">
              <a:latin typeface="Times New Roman"/>
              <a:ea typeface="Times New Roman"/>
              <a:cs typeface="Times New Roman"/>
              <a:sym typeface="Times New Roman"/>
            </a:endParaRPr>
          </a:p>
        </p:txBody>
      </p:sp>
      <p:sp>
        <p:nvSpPr>
          <p:cNvPr id="173" name="Google Shape;173;p7"/>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3/20</a:t>
            </a:r>
            <a:endParaRPr sz="1400" b="0" i="0" u="none" strike="noStrike" cap="none">
              <a:solidFill>
                <a:srgbClr val="000000"/>
              </a:solidFill>
              <a:latin typeface="Arial"/>
              <a:ea typeface="Arial"/>
              <a:cs typeface="Arial"/>
              <a:sym typeface="Arial"/>
            </a:endParaRPr>
          </a:p>
        </p:txBody>
      </p:sp>
      <p:sp>
        <p:nvSpPr>
          <p:cNvPr id="174" name="Google Shape;174;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114482" lvl="0" indent="0">
              <a:lnSpc>
                <a:spcPct val="150000"/>
              </a:lnSpc>
              <a:spcBef>
                <a:spcPts val="740"/>
              </a:spcBef>
              <a:buSzPts val="1904"/>
              <a:buNone/>
            </a:pPr>
            <a:r>
              <a:rPr lang="en-US" sz="2400" dirty="0">
                <a:latin typeface="Times New Roman"/>
                <a:ea typeface="Times New Roman"/>
                <a:cs typeface="Times New Roman"/>
                <a:sym typeface="Times New Roman"/>
              </a:rPr>
              <a:t>Color Channels: Images may be in RGB color space, containing three color channels (Red, Green, and Blue).</a:t>
            </a:r>
          </a:p>
          <a:p>
            <a:pPr marL="114482" lvl="0" indent="0">
              <a:lnSpc>
                <a:spcPct val="150000"/>
              </a:lnSpc>
              <a:spcBef>
                <a:spcPts val="740"/>
              </a:spcBef>
              <a:buSzPts val="1904"/>
              <a:buNone/>
            </a:pPr>
            <a:r>
              <a:rPr lang="en-US" sz="2400" dirty="0">
                <a:latin typeface="Times New Roman"/>
                <a:ea typeface="Times New Roman"/>
                <a:cs typeface="Times New Roman"/>
                <a:sym typeface="Times New Roman"/>
              </a:rPr>
              <a:t>File Format: Images can be stored in common formats such as JPEG or PNG.</a:t>
            </a:r>
          </a:p>
          <a:p>
            <a:pPr marL="114482" lvl="0" indent="0">
              <a:lnSpc>
                <a:spcPct val="150000"/>
              </a:lnSpc>
              <a:spcBef>
                <a:spcPts val="740"/>
              </a:spcBef>
              <a:buSzPts val="1904"/>
              <a:buNone/>
            </a:pPr>
            <a:r>
              <a:rPr lang="en-IN" sz="2400" b="1" dirty="0">
                <a:latin typeface="Times New Roman"/>
                <a:ea typeface="Times New Roman"/>
                <a:cs typeface="Times New Roman"/>
                <a:sym typeface="Times New Roman"/>
              </a:rPr>
              <a:t>Output </a:t>
            </a:r>
            <a:r>
              <a:rPr lang="en-IN" sz="2800"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 The model outputs one of two class labels:</a:t>
            </a:r>
          </a:p>
          <a:p>
            <a:pPr marL="114482" lvl="0" indent="0">
              <a:lnSpc>
                <a:spcPct val="150000"/>
              </a:lnSpc>
              <a:spcBef>
                <a:spcPts val="740"/>
              </a:spcBef>
              <a:buSzPts val="1904"/>
              <a:buNone/>
            </a:pPr>
            <a:r>
              <a:rPr lang="en-US" sz="2400" dirty="0">
                <a:latin typeface="Times New Roman"/>
                <a:ea typeface="Times New Roman"/>
                <a:cs typeface="Times New Roman"/>
                <a:sym typeface="Times New Roman"/>
              </a:rPr>
              <a:t>Leukemia: The image shows characteristics of leukemia.</a:t>
            </a:r>
          </a:p>
          <a:p>
            <a:pPr marL="114482" lvl="0" indent="0">
              <a:lnSpc>
                <a:spcPct val="150000"/>
              </a:lnSpc>
              <a:spcBef>
                <a:spcPts val="740"/>
              </a:spcBef>
              <a:buSzPts val="1904"/>
              <a:buNone/>
            </a:pPr>
            <a:r>
              <a:rPr lang="en-US" sz="2400" dirty="0">
                <a:latin typeface="Times New Roman"/>
                <a:ea typeface="Times New Roman"/>
                <a:cs typeface="Times New Roman"/>
                <a:sym typeface="Times New Roman"/>
              </a:rPr>
              <a:t>Normal: The image does not show characteristics of leukemia.</a:t>
            </a:r>
            <a:endParaRPr sz="2400" dirty="0">
              <a:latin typeface="Times New Roman"/>
              <a:ea typeface="Times New Roman"/>
              <a:cs typeface="Times New Roman"/>
              <a:sym typeface="Times New Roman"/>
            </a:endParaRPr>
          </a:p>
          <a:p>
            <a:pPr marL="114482" lvl="0" indent="0" algn="l" rtl="0">
              <a:lnSpc>
                <a:spcPct val="150000"/>
              </a:lnSpc>
              <a:spcBef>
                <a:spcPts val="740"/>
              </a:spcBef>
              <a:spcAft>
                <a:spcPts val="0"/>
              </a:spcAft>
              <a:buSzPts val="1904"/>
              <a:buNone/>
            </a:pPr>
            <a:endParaRPr sz="2800" dirty="0">
              <a:latin typeface="Times New Roman"/>
              <a:ea typeface="Times New Roman"/>
              <a:cs typeface="Times New Roman"/>
              <a:sym typeface="Times New Roman"/>
            </a:endParaRPr>
          </a:p>
          <a:p>
            <a:pPr marL="365760" lvl="0" indent="-139446" algn="l" rtl="0">
              <a:lnSpc>
                <a:spcPct val="150000"/>
              </a:lnSpc>
              <a:spcBef>
                <a:spcPts val="700"/>
              </a:spcBef>
              <a:spcAft>
                <a:spcPts val="0"/>
              </a:spcAft>
              <a:buSzPts val="1836"/>
              <a:buNone/>
            </a:pPr>
            <a:endParaRPr dirty="0"/>
          </a:p>
        </p:txBody>
      </p:sp>
      <p:sp>
        <p:nvSpPr>
          <p:cNvPr id="172" name="Google Shape;172;p7"/>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Problem Statement</a:t>
            </a:r>
            <a:endParaRPr sz="3200" dirty="0">
              <a:latin typeface="Times New Roman"/>
              <a:ea typeface="Times New Roman"/>
              <a:cs typeface="Times New Roman"/>
              <a:sym typeface="Times New Roman"/>
            </a:endParaRPr>
          </a:p>
        </p:txBody>
      </p:sp>
      <p:sp>
        <p:nvSpPr>
          <p:cNvPr id="173" name="Google Shape;173;p7"/>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3/20</a:t>
            </a:r>
            <a:endParaRPr sz="1400" b="0" i="0" u="none" strike="noStrike" cap="none">
              <a:solidFill>
                <a:srgbClr val="000000"/>
              </a:solidFill>
              <a:latin typeface="Arial"/>
              <a:ea typeface="Arial"/>
              <a:cs typeface="Arial"/>
              <a:sym typeface="Arial"/>
            </a:endParaRPr>
          </a:p>
        </p:txBody>
      </p:sp>
      <p:sp>
        <p:nvSpPr>
          <p:cNvPr id="174" name="Google Shape;174;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5938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365760" lvl="0" indent="-169669">
              <a:lnSpc>
                <a:spcPct val="150000"/>
              </a:lnSpc>
              <a:buSzPts val="1360"/>
              <a:buNone/>
            </a:pPr>
            <a:r>
              <a:rPr lang="en-US" sz="2400" dirty="0">
                <a:latin typeface="Times New Roman" pitchFamily="18" charset="0"/>
                <a:cs typeface="Times New Roman" pitchFamily="18" charset="0"/>
              </a:rPr>
              <a:t>  The CNN model is trained on a diverse dataset of blood cell images using transfer learning techniques to improve its accuracy and generalization. It involves the development of a deep learning model that uses convolutional layers for feature extraction, pooling layers for down-sampling, and fully connected layers for classification. Selective partitioning involves dividing the dataset into smaller, more manageable subsets .</a:t>
            </a:r>
          </a:p>
          <a:p>
            <a:pPr marL="538991" lvl="0" indent="-342900">
              <a:lnSpc>
                <a:spcPct val="150000"/>
              </a:lnSpc>
              <a:buSzPts val="1360"/>
              <a:buFont typeface="Wingdings" pitchFamily="2" charset="2"/>
              <a:buChar char="§"/>
            </a:pPr>
            <a:endParaRPr sz="2400" dirty="0">
              <a:latin typeface="Times New Roman" pitchFamily="18" charset="0"/>
              <a:cs typeface="Times New Roman" pitchFamily="18" charset="0"/>
            </a:endParaRPr>
          </a:p>
        </p:txBody>
      </p:sp>
      <p:sp>
        <p:nvSpPr>
          <p:cNvPr id="180" name="Google Shape;180;p8"/>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200" dirty="0">
                <a:solidFill>
                  <a:srgbClr val="4E67C8"/>
                </a:solidFill>
                <a:latin typeface="Times New Roman"/>
                <a:ea typeface="Times New Roman"/>
                <a:cs typeface="Times New Roman"/>
                <a:sym typeface="Times New Roman"/>
              </a:rPr>
            </a:br>
            <a:r>
              <a:rPr lang="en-US" sz="3200" dirty="0">
                <a:solidFill>
                  <a:srgbClr val="4E67C8"/>
                </a:solidFill>
                <a:latin typeface="Times New Roman"/>
                <a:ea typeface="Times New Roman"/>
                <a:cs typeface="Times New Roman"/>
                <a:sym typeface="Times New Roman"/>
              </a:rPr>
              <a:t>Proposed System</a:t>
            </a:r>
            <a:br>
              <a:rPr lang="en-US" sz="3200" dirty="0">
                <a:solidFill>
                  <a:srgbClr val="4E67C8"/>
                </a:solidFill>
                <a:latin typeface="Times New Roman"/>
                <a:ea typeface="Times New Roman"/>
                <a:cs typeface="Times New Roman"/>
                <a:sym typeface="Times New Roman"/>
              </a:rPr>
            </a:br>
            <a:endParaRPr sz="3200" dirty="0"/>
          </a:p>
        </p:txBody>
      </p:sp>
      <p:sp>
        <p:nvSpPr>
          <p:cNvPr id="181" name="Google Shape;181;p8"/>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7/20</a:t>
            </a:r>
            <a:endParaRPr sz="1400" b="0" i="0" u="none" strike="noStrike" cap="none">
              <a:solidFill>
                <a:srgbClr val="000000"/>
              </a:solidFill>
              <a:latin typeface="Arial"/>
              <a:ea typeface="Arial"/>
              <a:cs typeface="Arial"/>
              <a:sym typeface="Arial"/>
            </a:endParaRPr>
          </a:p>
        </p:txBody>
      </p:sp>
      <p:sp>
        <p:nvSpPr>
          <p:cNvPr id="182" name="Google Shape;182;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365760" lvl="0" indent="-169669">
              <a:lnSpc>
                <a:spcPct val="150000"/>
              </a:lnSpc>
              <a:buSzPts val="1360"/>
              <a:buNone/>
            </a:pPr>
            <a:r>
              <a:rPr lang="en-US" sz="2400" dirty="0">
                <a:latin typeface="Times New Roman" pitchFamily="18" charset="0"/>
                <a:cs typeface="Times New Roman" pitchFamily="18" charset="0"/>
              </a:rPr>
              <a:t>  </a:t>
            </a:r>
            <a:endParaRPr sz="2400" dirty="0">
              <a:latin typeface="Times New Roman" pitchFamily="18" charset="0"/>
              <a:cs typeface="Times New Roman" pitchFamily="18" charset="0"/>
            </a:endParaRPr>
          </a:p>
        </p:txBody>
      </p:sp>
      <p:sp>
        <p:nvSpPr>
          <p:cNvPr id="180" name="Google Shape;180;p8"/>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200" dirty="0">
                <a:solidFill>
                  <a:srgbClr val="4E67C8"/>
                </a:solidFill>
                <a:latin typeface="Times New Roman"/>
                <a:ea typeface="Times New Roman"/>
                <a:cs typeface="Times New Roman"/>
                <a:sym typeface="Times New Roman"/>
              </a:rPr>
            </a:br>
            <a:r>
              <a:rPr lang="en-US" sz="3200" dirty="0">
                <a:solidFill>
                  <a:srgbClr val="4E67C8"/>
                </a:solidFill>
                <a:latin typeface="Times New Roman"/>
                <a:ea typeface="Times New Roman"/>
                <a:cs typeface="Times New Roman"/>
                <a:sym typeface="Times New Roman"/>
              </a:rPr>
              <a:t>Proposed System Contd..</a:t>
            </a:r>
            <a:br>
              <a:rPr lang="en-US" sz="3200" dirty="0">
                <a:solidFill>
                  <a:srgbClr val="4E67C8"/>
                </a:solidFill>
                <a:latin typeface="Times New Roman"/>
                <a:ea typeface="Times New Roman"/>
                <a:cs typeface="Times New Roman"/>
                <a:sym typeface="Times New Roman"/>
              </a:rPr>
            </a:br>
            <a:endParaRPr sz="3200" dirty="0"/>
          </a:p>
        </p:txBody>
      </p:sp>
      <p:sp>
        <p:nvSpPr>
          <p:cNvPr id="181" name="Google Shape;181;p8"/>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7/20</a:t>
            </a:r>
            <a:endParaRPr sz="1400" b="0" i="0" u="none" strike="noStrike" cap="none">
              <a:solidFill>
                <a:srgbClr val="000000"/>
              </a:solidFill>
              <a:latin typeface="Arial"/>
              <a:ea typeface="Arial"/>
              <a:cs typeface="Arial"/>
              <a:sym typeface="Arial"/>
            </a:endParaRPr>
          </a:p>
        </p:txBody>
      </p:sp>
      <p:sp>
        <p:nvSpPr>
          <p:cNvPr id="182" name="Google Shape;182;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 name="TextBox 2"/>
          <p:cNvSpPr txBox="1"/>
          <p:nvPr/>
        </p:nvSpPr>
        <p:spPr>
          <a:xfrm>
            <a:off x="539552" y="1412776"/>
            <a:ext cx="8125169" cy="4524315"/>
          </a:xfrm>
          <a:prstGeom prst="rect">
            <a:avLst/>
          </a:prstGeom>
          <a:noFill/>
        </p:spPr>
        <p:txBody>
          <a:bodyPr wrap="square" rtlCol="0">
            <a:spAutoFit/>
          </a:bodyPr>
          <a:lstStyle/>
          <a:p>
            <a:pPr>
              <a:lnSpc>
                <a:spcPct val="150000"/>
              </a:lnSpc>
            </a:pPr>
            <a:r>
              <a:rPr lang="en-IN" sz="2400" dirty="0">
                <a:latin typeface="Times New Roman" pitchFamily="18" charset="0"/>
                <a:cs typeface="Times New Roman" pitchFamily="18" charset="0"/>
              </a:rPr>
              <a:t>Criteria for Partitioning: Blood cell images can be partitioned based on factors like:</a:t>
            </a:r>
          </a:p>
          <a:p>
            <a:pPr marL="342900" indent="-342900">
              <a:lnSpc>
                <a:spcPct val="150000"/>
              </a:lnSpc>
              <a:buFont typeface="Wingdings" pitchFamily="2" charset="2"/>
              <a:buChar char="§"/>
            </a:pPr>
            <a:r>
              <a:rPr lang="en-IN" sz="2400" dirty="0">
                <a:latin typeface="Times New Roman" pitchFamily="18" charset="0"/>
                <a:cs typeface="Times New Roman" pitchFamily="18" charset="0"/>
              </a:rPr>
              <a:t>Patient age groups</a:t>
            </a:r>
          </a:p>
          <a:p>
            <a:pPr marL="342900" indent="-342900">
              <a:lnSpc>
                <a:spcPct val="150000"/>
              </a:lnSpc>
              <a:buFont typeface="Wingdings" pitchFamily="2" charset="2"/>
              <a:buChar char="§"/>
            </a:pPr>
            <a:r>
              <a:rPr lang="en-IN" sz="2400" dirty="0">
                <a:latin typeface="Times New Roman" pitchFamily="18" charset="0"/>
                <a:cs typeface="Times New Roman" pitchFamily="18" charset="0"/>
              </a:rPr>
              <a:t>Image characteristics (e.g., staining method, image resolution)</a:t>
            </a:r>
          </a:p>
          <a:p>
            <a:pPr>
              <a:lnSpc>
                <a:spcPct val="150000"/>
              </a:lnSpc>
            </a:pPr>
            <a:r>
              <a:rPr lang="en-US" sz="2400" dirty="0">
                <a:latin typeface="Times New Roman" pitchFamily="18" charset="0"/>
                <a:cs typeface="Times New Roman" pitchFamily="18" charset="0"/>
              </a:rPr>
              <a:t>Data Replication Strategy: To ensure availability, fault tolerance, and quicker access times, </a:t>
            </a:r>
          </a:p>
          <a:p>
            <a:pPr marL="342900" indent="-342900">
              <a:lnSpc>
                <a:spcPct val="150000"/>
              </a:lnSpc>
              <a:buFont typeface="Wingdings" pitchFamily="2" charset="2"/>
              <a:buChar char="§"/>
            </a:pPr>
            <a:r>
              <a:rPr lang="en-US" sz="2400" dirty="0">
                <a:latin typeface="Times New Roman" pitchFamily="18" charset="0"/>
                <a:cs typeface="Times New Roman" pitchFamily="18" charset="0"/>
              </a:rPr>
              <a:t>High-Usage Data: Frequently accessed images or data subsets are replicated across multiple nodes.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46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365760" lvl="0" indent="-169669">
              <a:lnSpc>
                <a:spcPct val="150000"/>
              </a:lnSpc>
              <a:buSzPts val="1360"/>
              <a:buNone/>
            </a:pPr>
            <a:r>
              <a:rPr lang="en-US" sz="2400" dirty="0">
                <a:latin typeface="Times New Roman" pitchFamily="18" charset="0"/>
                <a:cs typeface="Times New Roman" pitchFamily="18" charset="0"/>
              </a:rPr>
              <a:t>  </a:t>
            </a:r>
            <a:endParaRPr sz="2400" dirty="0">
              <a:latin typeface="Times New Roman" pitchFamily="18" charset="0"/>
              <a:cs typeface="Times New Roman" pitchFamily="18" charset="0"/>
            </a:endParaRPr>
          </a:p>
        </p:txBody>
      </p:sp>
      <p:sp>
        <p:nvSpPr>
          <p:cNvPr id="180" name="Google Shape;180;p8"/>
          <p:cNvSpPr txBox="1">
            <a:spLocks noGrp="1"/>
          </p:cNvSpPr>
          <p:nvPr>
            <p:ph type="title"/>
          </p:nvPr>
        </p:nvSpPr>
        <p:spPr>
          <a:xfrm>
            <a:off x="435121" y="5375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Proposed System </a:t>
            </a:r>
            <a:r>
              <a:rPr lang="en-US" sz="3600" dirty="0" err="1">
                <a:solidFill>
                  <a:srgbClr val="4E67C8"/>
                </a:solidFill>
                <a:latin typeface="Times New Roman"/>
                <a:ea typeface="Times New Roman"/>
                <a:cs typeface="Times New Roman"/>
                <a:sym typeface="Times New Roman"/>
              </a:rPr>
              <a:t>Contd</a:t>
            </a:r>
            <a:r>
              <a:rPr lang="en-US" sz="3600" dirty="0">
                <a:solidFill>
                  <a:srgbClr val="4E67C8"/>
                </a:solidFill>
                <a:latin typeface="Times New Roman"/>
                <a:ea typeface="Times New Roman"/>
                <a:cs typeface="Times New Roman"/>
                <a:sym typeface="Times New Roman"/>
              </a:rPr>
              <a:t>…</a:t>
            </a:r>
            <a:br>
              <a:rPr lang="en-US" sz="3600" dirty="0">
                <a:solidFill>
                  <a:srgbClr val="4E67C8"/>
                </a:solidFill>
                <a:latin typeface="Times New Roman"/>
                <a:ea typeface="Times New Roman"/>
                <a:cs typeface="Times New Roman"/>
                <a:sym typeface="Times New Roman"/>
              </a:rPr>
            </a:br>
            <a:endParaRPr sz="3600" dirty="0"/>
          </a:p>
        </p:txBody>
      </p:sp>
      <p:sp>
        <p:nvSpPr>
          <p:cNvPr id="181" name="Google Shape;181;p8"/>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7/20</a:t>
            </a:r>
            <a:endParaRPr sz="1400" b="0" i="0" u="none" strike="noStrike" cap="none">
              <a:solidFill>
                <a:srgbClr val="000000"/>
              </a:solidFill>
              <a:latin typeface="Arial"/>
              <a:ea typeface="Arial"/>
              <a:cs typeface="Arial"/>
              <a:sym typeface="Arial"/>
            </a:endParaRPr>
          </a:p>
        </p:txBody>
      </p:sp>
      <p:sp>
        <p:nvSpPr>
          <p:cNvPr id="182" name="Google Shape;182;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196752"/>
            <a:ext cx="5315692" cy="5112568"/>
          </a:xfrm>
          <a:prstGeom prst="rect">
            <a:avLst/>
          </a:prstGeom>
        </p:spPr>
      </p:pic>
      <p:sp>
        <p:nvSpPr>
          <p:cNvPr id="4" name="TextBox 3"/>
          <p:cNvSpPr txBox="1"/>
          <p:nvPr/>
        </p:nvSpPr>
        <p:spPr>
          <a:xfrm>
            <a:off x="3275856" y="6436232"/>
            <a:ext cx="4176464" cy="307777"/>
          </a:xfrm>
          <a:prstGeom prst="rect">
            <a:avLst/>
          </a:prstGeom>
          <a:noFill/>
        </p:spPr>
        <p:txBody>
          <a:bodyPr wrap="square" rtlCol="0">
            <a:spAutoFit/>
          </a:bodyPr>
          <a:lstStyle/>
          <a:p>
            <a:r>
              <a:rPr lang="en-IN" dirty="0"/>
              <a:t>Fig. Selected Methodology / Process Model</a:t>
            </a:r>
          </a:p>
        </p:txBody>
      </p:sp>
    </p:spTree>
    <p:extLst>
      <p:ext uri="{BB962C8B-B14F-4D97-AF65-F5344CB8AC3E}">
        <p14:creationId xmlns:p14="http://schemas.microsoft.com/office/powerpoint/2010/main" val="183975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400"/>
              </a:spcBef>
              <a:spcAft>
                <a:spcPts val="0"/>
              </a:spcAft>
              <a:buClrTx/>
              <a:buSzPts val="1836"/>
              <a:buFont typeface="Wingdings" pitchFamily="2" charset="2"/>
              <a:buChar char="§"/>
            </a:pPr>
            <a:r>
              <a:rPr lang="en-US" sz="2400" dirty="0">
                <a:latin typeface="Times New Roman"/>
                <a:ea typeface="Times New Roman"/>
                <a:cs typeface="Times New Roman"/>
                <a:sym typeface="Times New Roman"/>
              </a:rPr>
              <a:t>Software Requirements Specification Documentation</a:t>
            </a:r>
          </a:p>
          <a:p>
            <a:pPr lvl="0">
              <a:lnSpc>
                <a:spcPct val="150000"/>
              </a:lnSpc>
              <a:buClrTx/>
              <a:buFont typeface="Wingdings" pitchFamily="2" charset="2"/>
              <a:buChar char="§"/>
            </a:pPr>
            <a:r>
              <a:rPr lang="en-US" sz="2400" dirty="0" err="1">
                <a:latin typeface="Times New Roman" pitchFamily="18" charset="0"/>
                <a:cs typeface="Times New Roman" pitchFamily="18" charset="0"/>
                <a:sym typeface="Times New Roman"/>
              </a:rPr>
              <a:t>Pycharm</a:t>
            </a:r>
            <a:r>
              <a:rPr lang="en-US" sz="2400" dirty="0">
                <a:latin typeface="Times New Roman" pitchFamily="18" charset="0"/>
                <a:cs typeface="Times New Roman" pitchFamily="18" charset="0"/>
                <a:sym typeface="Times New Roman"/>
              </a:rPr>
              <a:t>: </a:t>
            </a:r>
            <a:r>
              <a:rPr lang="en-US" sz="2400" dirty="0">
                <a:latin typeface="Times New Roman" pitchFamily="18" charset="0"/>
                <a:cs typeface="Times New Roman" pitchFamily="18" charset="0"/>
              </a:rPr>
              <a:t>Provides features such as code completion, debugging, version control, and syntax highlighting.</a:t>
            </a:r>
          </a:p>
          <a:p>
            <a:pPr lvl="0">
              <a:lnSpc>
                <a:spcPct val="150000"/>
              </a:lnSpc>
              <a:buClrTx/>
              <a:buFont typeface="Wingdings" pitchFamily="2" charset="2"/>
              <a:buChar char="§"/>
            </a:pPr>
            <a:r>
              <a:rPr lang="en-US" sz="2400" dirty="0">
                <a:latin typeface="Times New Roman" pitchFamily="18" charset="0"/>
                <a:cs typeface="Times New Roman" pitchFamily="18" charset="0"/>
              </a:rPr>
              <a:t>Python:</a:t>
            </a:r>
            <a:r>
              <a:rPr lang="en-US" sz="2400" dirty="0"/>
              <a:t> </a:t>
            </a:r>
            <a:r>
              <a:rPr lang="en-US" sz="2400" dirty="0">
                <a:latin typeface="Times New Roman" pitchFamily="18" charset="0"/>
                <a:cs typeface="Times New Roman" pitchFamily="18" charset="0"/>
              </a:rPr>
              <a:t>A high-level programming language.</a:t>
            </a:r>
          </a:p>
          <a:p>
            <a:pPr lvl="0">
              <a:lnSpc>
                <a:spcPct val="150000"/>
              </a:lnSpc>
              <a:buClrTx/>
              <a:buFont typeface="Wingdings" pitchFamily="2" charset="2"/>
              <a:buChar char="§"/>
            </a:pPr>
            <a:r>
              <a:rPr lang="en-US" sz="2400" dirty="0">
                <a:latin typeface="Times New Roman" pitchFamily="18" charset="0"/>
                <a:cs typeface="Times New Roman" pitchFamily="18" charset="0"/>
              </a:rPr>
              <a:t>Machine Learning, CNN &amp; AI</a:t>
            </a:r>
          </a:p>
          <a:p>
            <a:pPr lvl="0">
              <a:lnSpc>
                <a:spcPct val="150000"/>
              </a:lnSpc>
              <a:buClrTx/>
              <a:buFont typeface="Wingdings" pitchFamily="2" charset="2"/>
              <a:buChar char="§"/>
            </a:pP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Github</a:t>
            </a:r>
            <a:r>
              <a:rPr lang="en-US" sz="2400" dirty="0">
                <a:latin typeface="Times New Roman" pitchFamily="18" charset="0"/>
                <a:cs typeface="Times New Roman" pitchFamily="18" charset="0"/>
              </a:rPr>
              <a:t> :We used </a:t>
            </a: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GitHub</a:t>
            </a:r>
            <a:r>
              <a:rPr lang="en-US" sz="2400" dirty="0">
                <a:latin typeface="Times New Roman" pitchFamily="18" charset="0"/>
                <a:cs typeface="Times New Roman" pitchFamily="18" charset="0"/>
              </a:rPr>
              <a:t> for version control of our code.</a:t>
            </a:r>
          </a:p>
          <a:p>
            <a:pPr lvl="0">
              <a:lnSpc>
                <a:spcPct val="150000"/>
              </a:lnSpc>
              <a:buClrTx/>
              <a:buFont typeface="Wingdings" pitchFamily="2" charset="2"/>
              <a:buChar char="§"/>
            </a:pPr>
            <a:endParaRPr lang="en-US" sz="2400" dirty="0">
              <a:latin typeface="Times New Roman" pitchFamily="18" charset="0"/>
              <a:cs typeface="Times New Roman" pitchFamily="18" charset="0"/>
            </a:endParaRPr>
          </a:p>
          <a:p>
            <a:pPr lvl="0">
              <a:lnSpc>
                <a:spcPct val="150000"/>
              </a:lnSpc>
              <a:buClrTx/>
              <a:buFont typeface="Wingdings" pitchFamily="2" charset="2"/>
              <a:buChar char="§"/>
            </a:pPr>
            <a:endParaRPr lang="en-US" sz="2400" dirty="0">
              <a:latin typeface="Times New Roman" pitchFamily="18" charset="0"/>
              <a:cs typeface="Times New Roman" pitchFamily="18" charset="0"/>
            </a:endParaRPr>
          </a:p>
          <a:p>
            <a:pPr lvl="0">
              <a:lnSpc>
                <a:spcPct val="150000"/>
              </a:lnSpc>
              <a:buClrTx/>
              <a:buFont typeface="Wingdings" pitchFamily="2" charset="2"/>
              <a:buChar char="§"/>
            </a:pPr>
            <a:endParaRPr lang="en-US" sz="2400" dirty="0">
              <a:latin typeface="Times New Roman" pitchFamily="18" charset="0"/>
              <a:cs typeface="Times New Roman" pitchFamily="18" charset="0"/>
            </a:endParaRPr>
          </a:p>
          <a:p>
            <a:pPr lvl="0">
              <a:lnSpc>
                <a:spcPct val="150000"/>
              </a:lnSpc>
              <a:buClrTx/>
              <a:buFont typeface="Wingdings" pitchFamily="2" charset="2"/>
              <a:buChar char="§"/>
            </a:pPr>
            <a:endParaRPr sz="2400" dirty="0">
              <a:latin typeface="Times New Roman" pitchFamily="18" charset="0"/>
              <a:cs typeface="Times New Roman" pitchFamily="18" charset="0"/>
            </a:endParaRPr>
          </a:p>
          <a:p>
            <a:pPr marL="685800" lvl="0" indent="-457200" algn="l" rtl="0">
              <a:lnSpc>
                <a:spcPct val="150000"/>
              </a:lnSpc>
              <a:spcBef>
                <a:spcPts val="400"/>
              </a:spcBef>
              <a:spcAft>
                <a:spcPts val="0"/>
              </a:spcAft>
              <a:buClrTx/>
              <a:buSzPts val="1836"/>
              <a:buFont typeface="Wingdings" pitchFamily="2" charset="2"/>
              <a:buChar char="§"/>
            </a:pPr>
            <a:endParaRPr dirty="0">
              <a:latin typeface="Times New Roman" pitchFamily="18" charset="0"/>
              <a:cs typeface="Times New Roman" pitchFamily="18" charset="0"/>
            </a:endParaRPr>
          </a:p>
        </p:txBody>
      </p:sp>
      <p:sp>
        <p:nvSpPr>
          <p:cNvPr id="188" name="Google Shape;188;p13"/>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Requirement Engineering</a:t>
            </a:r>
            <a:endParaRPr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421103" y="1481328"/>
            <a:ext cx="8554453" cy="4525959"/>
          </a:xfrm>
          <a:prstGeom prst="rect">
            <a:avLst/>
          </a:prstGeom>
          <a:noFill/>
          <a:ln>
            <a:noFill/>
          </a:ln>
        </p:spPr>
        <p:txBody>
          <a:bodyPr spcFirstLastPara="1" wrap="square" lIns="91425" tIns="45700" rIns="91425" bIns="45700" anchor="t" anchorCtr="0">
            <a:noAutofit/>
          </a:bodyPr>
          <a:lstStyle/>
          <a:p>
            <a:pPr marL="50800" lvl="0" indent="0" algn="just" rtl="0">
              <a:lnSpc>
                <a:spcPct val="100000"/>
              </a:lnSpc>
              <a:spcBef>
                <a:spcPts val="400"/>
              </a:spcBef>
              <a:spcAft>
                <a:spcPts val="0"/>
              </a:spcAft>
              <a:buSzPts val="2800"/>
              <a:buNone/>
            </a:pPr>
            <a:r>
              <a:rPr lang="en-US" sz="2400" b="1" dirty="0">
                <a:latin typeface="Times New Roman"/>
                <a:ea typeface="Times New Roman"/>
                <a:cs typeface="Times New Roman"/>
                <a:sym typeface="Times New Roman"/>
              </a:rPr>
              <a:t>1. Object Oriented Models</a:t>
            </a:r>
            <a:r>
              <a:rPr lang="en-US" sz="2800" b="1" dirty="0">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p:txBody>
      </p:sp>
      <p:sp>
        <p:nvSpPr>
          <p:cNvPr id="194" name="Google Shape;194;p2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Conceptual/Analysis </a:t>
            </a:r>
            <a:r>
              <a:rPr lang="en-US" sz="3200" dirty="0" err="1">
                <a:solidFill>
                  <a:srgbClr val="4E67C8"/>
                </a:solidFill>
                <a:latin typeface="Times New Roman"/>
                <a:ea typeface="Times New Roman"/>
                <a:cs typeface="Times New Roman"/>
                <a:sym typeface="Times New Roman"/>
              </a:rPr>
              <a:t>Modelling</a:t>
            </a:r>
            <a:endParaRPr sz="3200" dirty="0">
              <a:solidFill>
                <a:srgbClr val="4E67C8"/>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163641"/>
            <a:ext cx="4752528" cy="32815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229" y="1840976"/>
            <a:ext cx="3706079" cy="3532240"/>
          </a:xfrm>
          <a:prstGeom prst="rect">
            <a:avLst/>
          </a:prstGeom>
          <a:ln>
            <a:solidFill>
              <a:schemeClr val="accent1">
                <a:lumMod val="40000"/>
                <a:lumOff val="60000"/>
              </a:schemeClr>
            </a:solidFill>
          </a:ln>
        </p:spPr>
      </p:pic>
      <p:sp>
        <p:nvSpPr>
          <p:cNvPr id="4" name="TextBox 3"/>
          <p:cNvSpPr txBox="1"/>
          <p:nvPr/>
        </p:nvSpPr>
        <p:spPr>
          <a:xfrm>
            <a:off x="1475656" y="5732677"/>
            <a:ext cx="2880320" cy="307777"/>
          </a:xfrm>
          <a:prstGeom prst="rect">
            <a:avLst/>
          </a:prstGeom>
          <a:noFill/>
        </p:spPr>
        <p:txBody>
          <a:bodyPr wrap="square" rtlCol="0">
            <a:spAutoFit/>
          </a:bodyPr>
          <a:lstStyle/>
          <a:p>
            <a:r>
              <a:rPr lang="en-IN" dirty="0"/>
              <a:t>Fig. Use Case Diagram</a:t>
            </a:r>
          </a:p>
        </p:txBody>
      </p:sp>
      <p:sp>
        <p:nvSpPr>
          <p:cNvPr id="5" name="TextBox 4"/>
          <p:cNvSpPr txBox="1"/>
          <p:nvPr/>
        </p:nvSpPr>
        <p:spPr>
          <a:xfrm>
            <a:off x="5940152" y="5684551"/>
            <a:ext cx="2473198" cy="307777"/>
          </a:xfrm>
          <a:prstGeom prst="rect">
            <a:avLst/>
          </a:prstGeom>
          <a:noFill/>
        </p:spPr>
        <p:txBody>
          <a:bodyPr wrap="square" rtlCol="0">
            <a:spAutoFit/>
          </a:bodyPr>
          <a:lstStyle/>
          <a:p>
            <a:r>
              <a:rPr lang="en-IN" dirty="0"/>
              <a:t>Fig. Activity Diagram </a:t>
            </a:r>
          </a:p>
        </p:txBody>
      </p:sp>
    </p:spTree>
    <p:extLst>
      <p:ext uri="{BB962C8B-B14F-4D97-AF65-F5344CB8AC3E}">
        <p14:creationId xmlns:p14="http://schemas.microsoft.com/office/powerpoint/2010/main" val="161346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421103" y="1196752"/>
            <a:ext cx="8554453" cy="4810535"/>
          </a:xfrm>
          <a:prstGeom prst="rect">
            <a:avLst/>
          </a:prstGeom>
          <a:noFill/>
          <a:ln>
            <a:noFill/>
          </a:ln>
        </p:spPr>
        <p:txBody>
          <a:bodyPr spcFirstLastPara="1" wrap="square" lIns="91425" tIns="45700" rIns="91425" bIns="45700" anchor="t" anchorCtr="0">
            <a:noAutofit/>
          </a:bodyPr>
          <a:lstStyle/>
          <a:p>
            <a:pPr marL="50800" lvl="0" indent="0" algn="just" rtl="0">
              <a:lnSpc>
                <a:spcPct val="100000"/>
              </a:lnSpc>
              <a:spcBef>
                <a:spcPts val="400"/>
              </a:spcBef>
              <a:spcAft>
                <a:spcPts val="0"/>
              </a:spcAft>
              <a:buSzPts val="2800"/>
              <a:buNone/>
            </a:pPr>
            <a:r>
              <a:rPr lang="en-US" sz="2400" b="1" dirty="0">
                <a:latin typeface="Times New Roman"/>
                <a:ea typeface="Times New Roman"/>
                <a:cs typeface="Times New Roman"/>
                <a:sym typeface="Times New Roman"/>
              </a:rPr>
              <a:t>2. Structured Development Models:</a:t>
            </a:r>
            <a:endParaRPr sz="2400" dirty="0">
              <a:latin typeface="Times New Roman"/>
              <a:ea typeface="Times New Roman"/>
              <a:cs typeface="Times New Roman"/>
              <a:sym typeface="Times New Roman"/>
            </a:endParaRPr>
          </a:p>
        </p:txBody>
      </p:sp>
      <p:sp>
        <p:nvSpPr>
          <p:cNvPr id="194" name="Google Shape;194;p2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Conceptual/Analysis </a:t>
            </a:r>
            <a:r>
              <a:rPr lang="en-US" sz="3200" dirty="0" err="1">
                <a:solidFill>
                  <a:srgbClr val="4E67C8"/>
                </a:solidFill>
                <a:latin typeface="Times New Roman"/>
                <a:ea typeface="Times New Roman"/>
                <a:cs typeface="Times New Roman"/>
                <a:sym typeface="Times New Roman"/>
              </a:rPr>
              <a:t>Modelling</a:t>
            </a:r>
            <a:endParaRPr sz="3200" dirty="0">
              <a:solidFill>
                <a:srgbClr val="4E67C8"/>
              </a:solidFill>
              <a:latin typeface="Times New Roman"/>
              <a:ea typeface="Times New Roman"/>
              <a:cs typeface="Times New Roman"/>
              <a:sym typeface="Times New Roman"/>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772816"/>
            <a:ext cx="3744416" cy="4428728"/>
          </a:xfrm>
          <a:prstGeom prst="rect">
            <a:avLst/>
          </a:prstGeom>
        </p:spPr>
      </p:pic>
      <p:sp>
        <p:nvSpPr>
          <p:cNvPr id="7" name="TextBox 6"/>
          <p:cNvSpPr txBox="1"/>
          <p:nvPr/>
        </p:nvSpPr>
        <p:spPr>
          <a:xfrm>
            <a:off x="3923928" y="6201542"/>
            <a:ext cx="2520280" cy="307777"/>
          </a:xfrm>
          <a:prstGeom prst="rect">
            <a:avLst/>
          </a:prstGeom>
          <a:noFill/>
        </p:spPr>
        <p:txBody>
          <a:bodyPr wrap="square" rtlCol="0">
            <a:spAutoFit/>
          </a:bodyPr>
          <a:lstStyle/>
          <a:p>
            <a:r>
              <a:rPr lang="en-IN" dirty="0"/>
              <a:t>Fig. System Flowchart</a:t>
            </a:r>
          </a:p>
        </p:txBody>
      </p:sp>
    </p:spTree>
    <p:extLst>
      <p:ext uri="{BB962C8B-B14F-4D97-AF65-F5344CB8AC3E}">
        <p14:creationId xmlns:p14="http://schemas.microsoft.com/office/powerpoint/2010/main" val="290878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1113450" y="446326"/>
            <a:ext cx="8229600" cy="5696904"/>
          </a:xfrm>
          <a:prstGeom prst="rect">
            <a:avLst/>
          </a:prstGeom>
          <a:noFill/>
          <a:ln>
            <a:noFill/>
          </a:ln>
        </p:spPr>
        <p:txBody>
          <a:bodyPr spcFirstLastPara="1" wrap="square" lIns="91425" tIns="45700" rIns="91425" bIns="45700" anchor="t" anchorCtr="0">
            <a:spAutoFit/>
          </a:bodyPr>
          <a:lstStyle/>
          <a:p>
            <a:pPr marL="914400" marR="0" lvl="1" indent="-406400" algn="just" rtl="0">
              <a:lnSpc>
                <a:spcPct val="100000"/>
              </a:lnSpc>
              <a:spcBef>
                <a:spcPts val="0"/>
              </a:spcBef>
              <a:spcAft>
                <a:spcPts val="0"/>
              </a:spcAft>
              <a:buSzPts val="2800"/>
              <a:buChar char="○"/>
            </a:pPr>
            <a:r>
              <a:rPr lang="en-US" sz="2800" dirty="0">
                <a:solidFill>
                  <a:srgbClr val="252525"/>
                </a:solidFill>
                <a:latin typeface="Times New Roman"/>
                <a:ea typeface="Times New Roman"/>
                <a:cs typeface="Times New Roman"/>
                <a:sym typeface="Times New Roman"/>
              </a:rPr>
              <a:t>Introduction</a:t>
            </a:r>
            <a:endParaRPr sz="2800" dirty="0">
              <a:solidFill>
                <a:srgbClr val="252525"/>
              </a:solidFill>
              <a:latin typeface="Times New Roman"/>
              <a:ea typeface="Times New Roman"/>
              <a:cs typeface="Times New Roman"/>
              <a:sym typeface="Times New Roman"/>
            </a:endParaRPr>
          </a:p>
          <a:p>
            <a:pPr marL="914400" marR="0" lvl="1" indent="-406400" algn="just" rtl="0">
              <a:lnSpc>
                <a:spcPct val="100000"/>
              </a:lnSpc>
              <a:spcBef>
                <a:spcPts val="0"/>
              </a:spcBef>
              <a:spcAft>
                <a:spcPts val="0"/>
              </a:spcAft>
              <a:buSzPts val="2800"/>
              <a:buChar char="○"/>
            </a:pPr>
            <a:r>
              <a:rPr lang="en-US" sz="2800" dirty="0">
                <a:solidFill>
                  <a:srgbClr val="252525"/>
                </a:solidFill>
                <a:latin typeface="Times New Roman"/>
                <a:ea typeface="Times New Roman"/>
                <a:cs typeface="Times New Roman"/>
                <a:sym typeface="Times New Roman"/>
              </a:rPr>
              <a:t>Highlights of</a:t>
            </a:r>
            <a:r>
              <a:rPr lang="en-US" sz="2800" dirty="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Literature Survey</a:t>
            </a:r>
            <a:endParaRPr sz="2600"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Requirement Engineering </a:t>
            </a:r>
            <a:endParaRPr sz="2600" dirty="0">
              <a:solidFill>
                <a:srgbClr val="252525"/>
              </a:solidFill>
              <a:latin typeface="Times New Roman"/>
              <a:ea typeface="Times New Roman"/>
              <a:cs typeface="Times New Roman"/>
              <a:sym typeface="Times New Roman"/>
            </a:endParaRPr>
          </a:p>
          <a:p>
            <a:pPr marL="914400" lvl="1" indent="-406400" algn="just" rtl="0">
              <a:lnSpc>
                <a:spcPct val="115000"/>
              </a:lnSpc>
              <a:spcBef>
                <a:spcPts val="0"/>
              </a:spcBef>
              <a:spcAft>
                <a:spcPts val="0"/>
              </a:spcAft>
              <a:buClr>
                <a:schemeClr val="dk1"/>
              </a:buClr>
              <a:buSzPts val="2800"/>
              <a:buFont typeface="Times New Roman"/>
              <a:buChar char="○"/>
            </a:pPr>
            <a:r>
              <a:rPr lang="en-US" sz="2800" dirty="0">
                <a:solidFill>
                  <a:srgbClr val="252525"/>
                </a:solidFill>
                <a:latin typeface="Times New Roman"/>
                <a:ea typeface="Times New Roman"/>
                <a:cs typeface="Times New Roman"/>
                <a:sym typeface="Times New Roman"/>
              </a:rPr>
              <a:t>System Design</a:t>
            </a:r>
            <a:endParaRPr sz="2800" b="0" i="0" u="none" strike="noStrike" cap="none"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Architecture</a:t>
            </a:r>
            <a:endParaRPr sz="2600"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Module Decomposition/Description</a:t>
            </a:r>
            <a:endParaRPr sz="2600"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Component Design</a:t>
            </a:r>
            <a:endParaRPr sz="2600"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Interface Design</a:t>
            </a:r>
            <a:endParaRPr sz="2600" dirty="0">
              <a:solidFill>
                <a:srgbClr val="252525"/>
              </a:solidFill>
              <a:latin typeface="Times New Roman"/>
              <a:ea typeface="Times New Roman"/>
              <a:cs typeface="Times New Roman"/>
              <a:sym typeface="Times New Roman"/>
            </a:endParaRPr>
          </a:p>
          <a:p>
            <a:pPr marL="1371600" marR="0" lvl="0" indent="-393700" algn="just" rtl="0">
              <a:lnSpc>
                <a:spcPct val="100000"/>
              </a:lnSpc>
              <a:spcBef>
                <a:spcPts val="0"/>
              </a:spcBef>
              <a:spcAft>
                <a:spcPts val="0"/>
              </a:spcAft>
              <a:buClr>
                <a:srgbClr val="252525"/>
              </a:buClr>
              <a:buSzPts val="2600"/>
              <a:buFont typeface="Times New Roman"/>
              <a:buChar char="●"/>
            </a:pPr>
            <a:r>
              <a:rPr lang="en-US" sz="2600" dirty="0">
                <a:solidFill>
                  <a:srgbClr val="252525"/>
                </a:solidFill>
                <a:latin typeface="Times New Roman"/>
                <a:ea typeface="Times New Roman"/>
                <a:cs typeface="Times New Roman"/>
                <a:sym typeface="Times New Roman"/>
              </a:rPr>
              <a:t>Data Structure Design</a:t>
            </a:r>
            <a:endParaRPr sz="2600" dirty="0">
              <a:solidFill>
                <a:srgbClr val="25252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25252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3"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1/20</a:t>
            </a:r>
            <a:endParaRPr sz="1400" b="0" i="0" u="none" strike="noStrike" cap="none">
              <a:solidFill>
                <a:srgbClr val="000000"/>
              </a:solidFill>
              <a:latin typeface="Arial"/>
              <a:ea typeface="Arial"/>
              <a:cs typeface="Arial"/>
              <a:sym typeface="Arial"/>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a:solidFill>
                  <a:srgbClr val="0070C0"/>
                </a:solidFill>
                <a:latin typeface="Times New Roman"/>
                <a:ea typeface="Times New Roman"/>
                <a:cs typeface="Times New Roman"/>
                <a:sym typeface="Times New Roman"/>
              </a:rPr>
              <a:t>Agenda</a:t>
            </a:r>
            <a:endParaRPr sz="3600">
              <a:solidFill>
                <a:srgbClr val="0070C0"/>
              </a:solidFill>
              <a:latin typeface="Times New Roman"/>
              <a:ea typeface="Times New Roman"/>
              <a:cs typeface="Times New Roman"/>
              <a:sym typeface="Times New Roman"/>
            </a:endParaRPr>
          </a:p>
        </p:txBody>
      </p:sp>
      <p:sp>
        <p:nvSpPr>
          <p:cNvPr id="125" name="Google Shape;125;p2"/>
          <p:cNvSpPr txBox="1"/>
          <p:nvPr/>
        </p:nvSpPr>
        <p:spPr>
          <a:xfrm>
            <a:off x="1807800" y="3638125"/>
            <a:ext cx="3000000" cy="615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2800">
              <a:solidFill>
                <a:srgbClr val="25252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421103" y="1124744"/>
            <a:ext cx="8554453" cy="4882543"/>
          </a:xfrm>
          <a:prstGeom prst="rect">
            <a:avLst/>
          </a:prstGeom>
          <a:noFill/>
          <a:ln>
            <a:noFill/>
          </a:ln>
        </p:spPr>
        <p:txBody>
          <a:bodyPr spcFirstLastPara="1" wrap="square" lIns="91425" tIns="45700" rIns="91425" bIns="45700" anchor="t" anchorCtr="0">
            <a:noAutofit/>
          </a:bodyPr>
          <a:lstStyle/>
          <a:p>
            <a:pPr marL="112014" lvl="0" indent="0" algn="just" rtl="0">
              <a:lnSpc>
                <a:spcPct val="100000"/>
              </a:lnSpc>
              <a:spcBef>
                <a:spcPts val="400"/>
              </a:spcBef>
              <a:spcAft>
                <a:spcPts val="0"/>
              </a:spcAft>
              <a:buSzPts val="1836"/>
              <a:buNone/>
            </a:pPr>
            <a:r>
              <a:rPr lang="en-US" sz="2400" b="1" dirty="0">
                <a:latin typeface="Times New Roman"/>
                <a:ea typeface="Times New Roman"/>
                <a:cs typeface="Times New Roman"/>
                <a:sym typeface="Times New Roman"/>
              </a:rPr>
              <a:t>Functional Requirements</a:t>
            </a:r>
          </a:p>
          <a:p>
            <a:pPr lvl="0" algn="just">
              <a:lnSpc>
                <a:spcPct val="150000"/>
              </a:lnSpc>
              <a:buClrTx/>
              <a:buFont typeface="Wingdings" pitchFamily="2" charset="2"/>
              <a:buChar char="§"/>
            </a:pPr>
            <a:r>
              <a:rPr lang="en-US" sz="2400" dirty="0">
                <a:latin typeface="Times New Roman" pitchFamily="18" charset="0"/>
                <a:cs typeface="Times New Roman" pitchFamily="18" charset="0"/>
              </a:rPr>
              <a:t>The system should allow medical professionals to upload blood cell images for analysis.</a:t>
            </a:r>
          </a:p>
          <a:p>
            <a:pPr lvl="0" algn="just">
              <a:lnSpc>
                <a:spcPct val="150000"/>
              </a:lnSpc>
              <a:buClrTx/>
              <a:buFont typeface="Wingdings" pitchFamily="2" charset="2"/>
              <a:buChar char="§"/>
            </a:pPr>
            <a:r>
              <a:rPr lang="en-US" sz="2400" dirty="0">
                <a:latin typeface="Times New Roman" pitchFamily="18" charset="0"/>
                <a:cs typeface="Times New Roman" pitchFamily="18" charset="0"/>
              </a:rPr>
              <a:t>The system should allow medical professionals to view the results of the analysis in a user-friendly format. </a:t>
            </a:r>
          </a:p>
          <a:p>
            <a:pPr lvl="0" algn="just">
              <a:lnSpc>
                <a:spcPct val="150000"/>
              </a:lnSpc>
              <a:buClrTx/>
              <a:buFont typeface="Wingdings" pitchFamily="2" charset="2"/>
              <a:buChar char="§"/>
            </a:pPr>
            <a:r>
              <a:rPr lang="en-US" sz="2400" dirty="0">
                <a:latin typeface="Times New Roman" pitchFamily="18" charset="0"/>
                <a:cs typeface="Times New Roman" pitchFamily="18" charset="0"/>
              </a:rPr>
              <a:t>The system should implement a CNN model for the classification of leukemia in blood cell images. </a:t>
            </a:r>
          </a:p>
          <a:p>
            <a:pPr lvl="0" algn="just">
              <a:lnSpc>
                <a:spcPct val="150000"/>
              </a:lnSpc>
              <a:buClrTx/>
              <a:buFont typeface="Wingdings" pitchFamily="2" charset="2"/>
              <a:buChar char="§"/>
            </a:pPr>
            <a:r>
              <a:rPr lang="en-US" sz="2400" dirty="0">
                <a:latin typeface="Times New Roman" pitchFamily="18" charset="0"/>
                <a:cs typeface="Times New Roman" pitchFamily="18" charset="0"/>
              </a:rPr>
              <a:t> The system should perform training and validation of the CNN model using a diverse dataset of blood cell images.</a:t>
            </a:r>
            <a:endParaRPr sz="2400" dirty="0">
              <a:latin typeface="Times New Roman" pitchFamily="18" charset="0"/>
              <a:cs typeface="Times New Roman" pitchFamily="18" charset="0"/>
            </a:endParaRPr>
          </a:p>
        </p:txBody>
      </p:sp>
      <p:sp>
        <p:nvSpPr>
          <p:cNvPr id="200" name="Google Shape;200;p27"/>
          <p:cNvSpPr txBox="1">
            <a:spLocks noGrp="1"/>
          </p:cNvSpPr>
          <p:nvPr>
            <p:ph type="title"/>
          </p:nvPr>
        </p:nvSpPr>
        <p:spPr>
          <a:xfrm>
            <a:off x="132347" y="274640"/>
            <a:ext cx="913196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Software Requirements Specification</a:t>
            </a:r>
            <a:endParaRPr sz="3200" dirty="0">
              <a:solidFill>
                <a:srgbClr val="4E67C8"/>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body" idx="1"/>
          </p:nvPr>
        </p:nvSpPr>
        <p:spPr>
          <a:xfrm>
            <a:off x="395536" y="980728"/>
            <a:ext cx="8554453" cy="4882543"/>
          </a:xfrm>
          <a:prstGeom prst="rect">
            <a:avLst/>
          </a:prstGeom>
          <a:noFill/>
          <a:ln>
            <a:noFill/>
          </a:ln>
        </p:spPr>
        <p:txBody>
          <a:bodyPr spcFirstLastPara="1" wrap="square" lIns="91425" tIns="45700" rIns="91425" bIns="45700" anchor="t" anchorCtr="0">
            <a:noAutofit/>
          </a:bodyPr>
          <a:lstStyle/>
          <a:p>
            <a:pPr marL="112014" lvl="0" indent="0" algn="just" rtl="0">
              <a:lnSpc>
                <a:spcPct val="100000"/>
              </a:lnSpc>
              <a:spcBef>
                <a:spcPts val="400"/>
              </a:spcBef>
              <a:spcAft>
                <a:spcPts val="0"/>
              </a:spcAft>
              <a:buSzPts val="1836"/>
              <a:buNone/>
            </a:pPr>
            <a:r>
              <a:rPr lang="en-US" sz="2400" b="1" dirty="0">
                <a:latin typeface="Times New Roman"/>
                <a:ea typeface="Times New Roman"/>
                <a:cs typeface="Times New Roman"/>
                <a:sym typeface="Times New Roman"/>
              </a:rPr>
              <a:t>Non Functional Requirements</a:t>
            </a:r>
          </a:p>
          <a:p>
            <a:pPr lvl="0">
              <a:lnSpc>
                <a:spcPct val="150000"/>
              </a:lnSpc>
              <a:buClrTx/>
              <a:buFont typeface="Wingdings" pitchFamily="2" charset="2"/>
              <a:buChar char="§"/>
            </a:pPr>
            <a:r>
              <a:rPr lang="en-US" sz="2400" dirty="0">
                <a:latin typeface="Times New Roman"/>
                <a:ea typeface="Times New Roman"/>
                <a:cs typeface="Times New Roman"/>
                <a:sym typeface="Times New Roman"/>
              </a:rPr>
              <a:t>The system should provide real-time analysis of blood cell images. </a:t>
            </a:r>
          </a:p>
          <a:p>
            <a:pPr lvl="0">
              <a:lnSpc>
                <a:spcPct val="150000"/>
              </a:lnSpc>
              <a:buClrTx/>
              <a:buFont typeface="Wingdings" pitchFamily="2" charset="2"/>
              <a:buChar char="§"/>
            </a:pPr>
            <a:r>
              <a:rPr lang="en-US" sz="2400" dirty="0">
                <a:latin typeface="Times New Roman"/>
                <a:ea typeface="Times New Roman"/>
                <a:cs typeface="Times New Roman"/>
                <a:sym typeface="Times New Roman"/>
              </a:rPr>
              <a:t>The system should have high accuracy and precision in the       classification of leukemia in blood cell images. </a:t>
            </a:r>
          </a:p>
          <a:p>
            <a:pPr lvl="0">
              <a:lnSpc>
                <a:spcPct val="150000"/>
              </a:lnSpc>
              <a:buClrTx/>
              <a:buFont typeface="Wingdings" pitchFamily="2" charset="2"/>
              <a:buChar char="§"/>
            </a:pPr>
            <a:r>
              <a:rPr lang="en-US" sz="2400" dirty="0">
                <a:latin typeface="Times New Roman"/>
                <a:ea typeface="Times New Roman"/>
                <a:cs typeface="Times New Roman"/>
                <a:sym typeface="Times New Roman"/>
              </a:rPr>
              <a:t>The system should be reliable. </a:t>
            </a:r>
          </a:p>
          <a:p>
            <a:pPr lvl="0">
              <a:lnSpc>
                <a:spcPct val="150000"/>
              </a:lnSpc>
              <a:buClrTx/>
              <a:buFont typeface="Wingdings" pitchFamily="2" charset="2"/>
              <a:buChar char="§"/>
            </a:pPr>
            <a:r>
              <a:rPr lang="en-US" sz="2400" dirty="0">
                <a:latin typeface="Times New Roman"/>
                <a:ea typeface="Times New Roman"/>
                <a:cs typeface="Times New Roman"/>
                <a:sym typeface="Times New Roman"/>
              </a:rPr>
              <a:t>The system should have high performance and low latency. </a:t>
            </a:r>
          </a:p>
          <a:p>
            <a:pPr lvl="0">
              <a:lnSpc>
                <a:spcPct val="150000"/>
              </a:lnSpc>
              <a:buClrTx/>
              <a:buFont typeface="Wingdings" pitchFamily="2" charset="2"/>
              <a:buChar char="§"/>
            </a:pPr>
            <a:r>
              <a:rPr lang="en-US" sz="2400" dirty="0">
                <a:latin typeface="Times New Roman"/>
                <a:ea typeface="Times New Roman"/>
                <a:cs typeface="Times New Roman"/>
                <a:sym typeface="Times New Roman"/>
              </a:rPr>
              <a:t>The system should be compatible with different operating systems and browsers.</a:t>
            </a:r>
          </a:p>
        </p:txBody>
      </p:sp>
      <p:sp>
        <p:nvSpPr>
          <p:cNvPr id="200" name="Google Shape;200;p27"/>
          <p:cNvSpPr txBox="1">
            <a:spLocks noGrp="1"/>
          </p:cNvSpPr>
          <p:nvPr>
            <p:ph type="title"/>
          </p:nvPr>
        </p:nvSpPr>
        <p:spPr>
          <a:xfrm>
            <a:off x="107504" y="116632"/>
            <a:ext cx="913196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200" dirty="0">
                <a:solidFill>
                  <a:srgbClr val="4E67C8"/>
                </a:solidFill>
                <a:latin typeface="Times New Roman"/>
                <a:ea typeface="Times New Roman"/>
                <a:cs typeface="Times New Roman"/>
                <a:sym typeface="Times New Roman"/>
              </a:rPr>
              <a:t>Software Requirements Specification</a:t>
            </a:r>
            <a:endParaRPr sz="3200" dirty="0">
              <a:solidFill>
                <a:srgbClr val="4E67C8"/>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7178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566928" lvl="0" indent="-457200" algn="l" rtl="0">
              <a:lnSpc>
                <a:spcPct val="100000"/>
              </a:lnSpc>
              <a:spcBef>
                <a:spcPts val="0"/>
              </a:spcBef>
              <a:spcAft>
                <a:spcPts val="0"/>
              </a:spcAft>
              <a:buSzPts val="1836"/>
              <a:buFont typeface="Arial"/>
              <a:buChar char="•"/>
            </a:pPr>
            <a:r>
              <a:rPr lang="en-US" sz="2800">
                <a:latin typeface="Times New Roman"/>
                <a:ea typeface="Times New Roman"/>
                <a:cs typeface="Times New Roman"/>
                <a:sym typeface="Times New Roman"/>
              </a:rPr>
              <a:t>System Architecture</a:t>
            </a:r>
            <a:endParaRPr sz="2800">
              <a:latin typeface="Times New Roman"/>
              <a:ea typeface="Times New Roman"/>
              <a:cs typeface="Times New Roman"/>
              <a:sym typeface="Times New Roman"/>
            </a:endParaRPr>
          </a:p>
        </p:txBody>
      </p:sp>
      <p:sp>
        <p:nvSpPr>
          <p:cNvPr id="213" name="Google Shape;213;p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System Design</a:t>
            </a:r>
            <a:endParaRPr sz="3600"/>
          </a:p>
        </p:txBody>
      </p:sp>
      <p:sp>
        <p:nvSpPr>
          <p:cNvPr id="214" name="Google Shape;214;p9"/>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22</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15" name="Google Shape;215;p9"/>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List the modules identified:</a:t>
            </a:r>
            <a:endParaRPr sz="2800">
              <a:latin typeface="Times New Roman"/>
              <a:ea typeface="Times New Roman"/>
              <a:cs typeface="Times New Roman"/>
              <a:sym typeface="Times New Roman"/>
            </a:endParaRPr>
          </a:p>
          <a:p>
            <a:pPr marL="0" lvl="0" indent="0"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Example: </a:t>
            </a:r>
            <a:endParaRPr sz="2800">
              <a:latin typeface="Times New Roman"/>
              <a:ea typeface="Times New Roman"/>
              <a:cs typeface="Times New Roman"/>
              <a:sym typeface="Times New Roman"/>
            </a:endParaRPr>
          </a:p>
          <a:p>
            <a:pPr marL="0" lvl="0" indent="0"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Alarm</a:t>
            </a:r>
            <a:endParaRPr sz="280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836"/>
              <a:buFont typeface="Arial"/>
              <a:buNone/>
            </a:pPr>
            <a:endParaRPr sz="2800">
              <a:latin typeface="Times New Roman"/>
              <a:ea typeface="Times New Roman"/>
              <a:cs typeface="Times New Roman"/>
              <a:sym typeface="Times New Roman"/>
            </a:endParaRPr>
          </a:p>
        </p:txBody>
      </p:sp>
      <p:sp>
        <p:nvSpPr>
          <p:cNvPr id="221" name="Google Shape;221;p10"/>
          <p:cNvSpPr txBox="1">
            <a:spLocks noGrp="1"/>
          </p:cNvSpPr>
          <p:nvPr>
            <p:ph type="title"/>
          </p:nvPr>
        </p:nvSpPr>
        <p:spPr>
          <a:xfrm>
            <a:off x="457200" y="274640"/>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a:solidFill>
                  <a:srgbClr val="4E67C8"/>
                </a:solidFill>
                <a:latin typeface="Times New Roman"/>
                <a:ea typeface="Times New Roman"/>
                <a:cs typeface="Times New Roman"/>
                <a:sym typeface="Times New Roman"/>
              </a:rPr>
            </a:br>
            <a:r>
              <a:rPr lang="en-US" sz="3600">
                <a:solidFill>
                  <a:srgbClr val="4E67C8"/>
                </a:solidFill>
                <a:latin typeface="Times New Roman"/>
                <a:ea typeface="Times New Roman"/>
                <a:cs typeface="Times New Roman"/>
                <a:sym typeface="Times New Roman"/>
              </a:rPr>
              <a:t>Module Decomposition</a:t>
            </a:r>
            <a:endParaRPr sz="3600"/>
          </a:p>
        </p:txBody>
      </p:sp>
      <p:sp>
        <p:nvSpPr>
          <p:cNvPr id="222" name="Google Shape;222;p1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23</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23" name="Google Shape;223;p1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ce23d99cd7_1_0"/>
          <p:cNvSpPr txBox="1"/>
          <p:nvPr/>
        </p:nvSpPr>
        <p:spPr>
          <a:xfrm>
            <a:off x="307200" y="419100"/>
            <a:ext cx="8523300" cy="646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4E67C8"/>
              </a:buClr>
              <a:buSzPts val="3600"/>
              <a:buFont typeface="Times New Roman"/>
              <a:buNone/>
            </a:pPr>
            <a:r>
              <a:rPr lang="en-US" sz="3600" b="1">
                <a:solidFill>
                  <a:srgbClr val="4E67C8"/>
                </a:solidFill>
                <a:latin typeface="Times New Roman"/>
                <a:ea typeface="Times New Roman"/>
                <a:cs typeface="Times New Roman"/>
                <a:sym typeface="Times New Roman"/>
              </a:rPr>
              <a:t>Module Description </a:t>
            </a:r>
            <a:r>
              <a:rPr lang="en-US" sz="3600" b="1">
                <a:solidFill>
                  <a:srgbClr val="4E67C8"/>
                </a:solidFill>
                <a:highlight>
                  <a:srgbClr val="FFFF00"/>
                </a:highlight>
                <a:latin typeface="Times New Roman"/>
                <a:ea typeface="Times New Roman"/>
                <a:cs typeface="Times New Roman"/>
                <a:sym typeface="Times New Roman"/>
              </a:rPr>
              <a:t>( for every module)</a:t>
            </a:r>
            <a:endParaRPr sz="3600" b="1">
              <a:solidFill>
                <a:srgbClr val="4E67C8"/>
              </a:solidFill>
              <a:highlight>
                <a:srgbClr val="FFFF00"/>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d9f13e2500_1_0"/>
          <p:cNvSpPr txBox="1">
            <a:spLocks noGrp="1"/>
          </p:cNvSpPr>
          <p:nvPr>
            <p:ph type="body" idx="1"/>
          </p:nvPr>
        </p:nvSpPr>
        <p:spPr>
          <a:xfrm>
            <a:off x="457200" y="1604875"/>
            <a:ext cx="8229600" cy="50121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Detailed explanation about the components involved in the modules</a:t>
            </a:r>
            <a:endParaRPr sz="2800" dirty="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dirty="0">
                <a:solidFill>
                  <a:schemeClr val="dk1"/>
                </a:solidFill>
                <a:latin typeface="Times New Roman"/>
                <a:ea typeface="Times New Roman"/>
                <a:cs typeface="Times New Roman"/>
                <a:sym typeface="Times New Roman"/>
              </a:rPr>
              <a:t>Each class represents a component</a:t>
            </a:r>
            <a:endParaRPr sz="2800" dirty="0">
              <a:solidFill>
                <a:schemeClr val="dk1"/>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2800" dirty="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dirty="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dirty="0">
                <a:latin typeface="Times New Roman"/>
                <a:ea typeface="Times New Roman"/>
                <a:cs typeface="Times New Roman"/>
                <a:sym typeface="Times New Roman"/>
              </a:rPr>
              <a:t>Example : </a:t>
            </a:r>
            <a:endParaRPr sz="2800" dirty="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dirty="0">
                <a:latin typeface="Times New Roman"/>
                <a:ea typeface="Times New Roman"/>
                <a:cs typeface="Times New Roman"/>
                <a:sym typeface="Times New Roman"/>
              </a:rPr>
              <a:t>Alarm: how the Alarm is implemented.</a:t>
            </a:r>
            <a:endParaRPr sz="2800" dirty="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US" sz="2800" dirty="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p:txBody>
      </p:sp>
      <p:sp>
        <p:nvSpPr>
          <p:cNvPr id="235" name="Google Shape;235;gd9f13e2500_1_0"/>
          <p:cNvSpPr txBox="1">
            <a:spLocks noGrp="1"/>
          </p:cNvSpPr>
          <p:nvPr>
            <p:ph type="title"/>
          </p:nvPr>
        </p:nvSpPr>
        <p:spPr>
          <a:xfrm>
            <a:off x="457200" y="274653"/>
            <a:ext cx="8555700" cy="1443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Component Design/ Detailed Class Diagram </a:t>
            </a:r>
            <a:br>
              <a:rPr lang="en-US" sz="3600" dirty="0">
                <a:solidFill>
                  <a:srgbClr val="4E67C8"/>
                </a:solidFill>
                <a:latin typeface="Times New Roman"/>
                <a:ea typeface="Times New Roman"/>
                <a:cs typeface="Times New Roman"/>
                <a:sym typeface="Times New Roman"/>
              </a:rPr>
            </a:br>
            <a:endParaRPr sz="3600" dirty="0"/>
          </a:p>
        </p:txBody>
      </p:sp>
      <p:sp>
        <p:nvSpPr>
          <p:cNvPr id="236" name="Google Shape;236;gd9f13e2500_1_0"/>
          <p:cNvSpPr txBox="1"/>
          <p:nvPr/>
        </p:nvSpPr>
        <p:spPr>
          <a:xfrm>
            <a:off x="8388422" y="6407941"/>
            <a:ext cx="6246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25</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37" name="Google Shape;237;gd9f13e2500_1_0"/>
          <p:cNvSpPr txBox="1"/>
          <p:nvPr/>
        </p:nvSpPr>
        <p:spPr>
          <a:xfrm>
            <a:off x="4380067" y="6407941"/>
            <a:ext cx="23508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User interaction with the system(GUI)</a:t>
            </a:r>
            <a:endParaRPr sz="2800">
              <a:latin typeface="Times New Roman"/>
              <a:ea typeface="Times New Roman"/>
              <a:cs typeface="Times New Roman"/>
              <a:sym typeface="Times New Roman"/>
            </a:endParaRPr>
          </a:p>
          <a:p>
            <a:pPr marL="457200" lvl="0" indent="-406400" algn="l" rtl="0">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Component to Component interaction(in case of incompatible components).</a:t>
            </a: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Example:</a:t>
            </a: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component to database(vice versa)</a:t>
            </a: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a:latin typeface="Times New Roman"/>
              <a:ea typeface="Times New Roman"/>
              <a:cs typeface="Times New Roman"/>
              <a:sym typeface="Times New Roman"/>
            </a:endParaRPr>
          </a:p>
        </p:txBody>
      </p:sp>
      <p:sp>
        <p:nvSpPr>
          <p:cNvPr id="243" name="Google Shape;243;p28"/>
          <p:cNvSpPr txBox="1">
            <a:spLocks noGrp="1"/>
          </p:cNvSpPr>
          <p:nvPr>
            <p:ph type="title"/>
          </p:nvPr>
        </p:nvSpPr>
        <p:spPr>
          <a:xfrm>
            <a:off x="457200" y="274640"/>
            <a:ext cx="855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Interface Design</a:t>
            </a:r>
            <a:endParaRPr sz="3600"/>
          </a:p>
        </p:txBody>
      </p:sp>
      <p:sp>
        <p:nvSpPr>
          <p:cNvPr id="244" name="Google Shape;244;p28"/>
          <p:cNvSpPr txBox="1"/>
          <p:nvPr/>
        </p:nvSpPr>
        <p:spPr>
          <a:xfrm>
            <a:off x="8388422" y="6407941"/>
            <a:ext cx="6246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26</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45" name="Google Shape;245;p28"/>
          <p:cNvSpPr txBox="1"/>
          <p:nvPr/>
        </p:nvSpPr>
        <p:spPr>
          <a:xfrm>
            <a:off x="4380067" y="6407941"/>
            <a:ext cx="23508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body" idx="1"/>
          </p:nvPr>
        </p:nvSpPr>
        <p:spPr>
          <a:xfrm>
            <a:off x="130975" y="1481325"/>
            <a:ext cx="9012900" cy="4526100"/>
          </a:xfrm>
          <a:prstGeom prst="rect">
            <a:avLst/>
          </a:prstGeom>
          <a:noFill/>
          <a:ln>
            <a:noFill/>
          </a:ln>
        </p:spPr>
        <p:txBody>
          <a:bodyPr spcFirstLastPara="1" wrap="square" lIns="91425" tIns="45700" rIns="91425" bIns="45700" anchor="t" anchorCtr="0">
            <a:noAutofit/>
          </a:bodyPr>
          <a:lstStyle/>
          <a:p>
            <a:pPr marL="566928" lvl="0" indent="-340614"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Example:</a:t>
            </a: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a:latin typeface="Times New Roman"/>
                <a:ea typeface="Times New Roman"/>
                <a:cs typeface="Times New Roman"/>
                <a:sym typeface="Times New Roman"/>
              </a:rPr>
              <a:t>Alarm can be treated as a class/data member of a class.</a:t>
            </a:r>
            <a:endParaRPr sz="280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a:latin typeface="Times New Roman"/>
              <a:ea typeface="Times New Roman"/>
              <a:cs typeface="Times New Roman"/>
              <a:sym typeface="Times New Roman"/>
            </a:endParaRPr>
          </a:p>
        </p:txBody>
      </p:sp>
      <p:sp>
        <p:nvSpPr>
          <p:cNvPr id="251" name="Google Shape;251;p29"/>
          <p:cNvSpPr txBox="1">
            <a:spLocks noGrp="1"/>
          </p:cNvSpPr>
          <p:nvPr>
            <p:ph type="title"/>
          </p:nvPr>
        </p:nvSpPr>
        <p:spPr>
          <a:xfrm>
            <a:off x="457200" y="274640"/>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Data Structure Design</a:t>
            </a:r>
            <a:endParaRPr sz="3600"/>
          </a:p>
        </p:txBody>
      </p:sp>
      <p:sp>
        <p:nvSpPr>
          <p:cNvPr id="252" name="Google Shape;252;p29"/>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27</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53" name="Google Shape;253;p29"/>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body" idx="1"/>
          </p:nvPr>
        </p:nvSpPr>
        <p:spPr>
          <a:xfrm>
            <a:off x="457200" y="1481325"/>
            <a:ext cx="8555700" cy="45261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Write an algorithm used to implement the modules.</a:t>
            </a:r>
            <a:endParaRPr sz="2800" dirty="0">
              <a:latin typeface="Times New Roman"/>
              <a:ea typeface="Times New Roman"/>
              <a:cs typeface="Times New Roman"/>
              <a:sym typeface="Times New Roman"/>
            </a:endParaRPr>
          </a:p>
          <a:p>
            <a:pPr marL="45720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Explain each algorithm with suitable example using all the necessary diagrams.</a:t>
            </a:r>
            <a:endParaRPr sz="2800" dirty="0">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b="1" dirty="0">
              <a:highlight>
                <a:srgbClr val="FFFF00"/>
              </a:highlight>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r>
              <a:rPr lang="en-US" sz="2800" b="1" dirty="0">
                <a:highlight>
                  <a:schemeClr val="lt1"/>
                </a:highlight>
                <a:latin typeface="Times New Roman"/>
                <a:ea typeface="Times New Roman"/>
                <a:cs typeface="Times New Roman"/>
                <a:sym typeface="Times New Roman"/>
              </a:rPr>
              <a:t>Note: Students are supposed to modify the existing algorithm in case of built in functions/ methods/ API’s used.(if not write the algorithm in the context of the mini project).</a:t>
            </a:r>
            <a:endParaRPr sz="2800" b="1" dirty="0">
              <a:highlight>
                <a:schemeClr val="lt1"/>
              </a:highlight>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b="1" dirty="0">
              <a:highlight>
                <a:schemeClr val="lt1"/>
              </a:highlight>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b="1" dirty="0">
              <a:highlight>
                <a:srgbClr val="FFFF00"/>
              </a:highlight>
              <a:latin typeface="Times New Roman"/>
              <a:ea typeface="Times New Roman"/>
              <a:cs typeface="Times New Roman"/>
              <a:sym typeface="Times New Roman"/>
            </a:endParaRPr>
          </a:p>
          <a:p>
            <a:pPr marL="566928" lvl="0" indent="-340614" algn="l" rtl="0">
              <a:lnSpc>
                <a:spcPct val="100000"/>
              </a:lnSpc>
              <a:spcBef>
                <a:spcPts val="0"/>
              </a:spcBef>
              <a:spcAft>
                <a:spcPts val="0"/>
              </a:spcAft>
              <a:buSzPts val="1836"/>
              <a:buFont typeface="Arial"/>
              <a:buNone/>
            </a:pPr>
            <a:endParaRPr sz="2800" dirty="0">
              <a:latin typeface="Times New Roman"/>
              <a:ea typeface="Times New Roman"/>
              <a:cs typeface="Times New Roman"/>
              <a:sym typeface="Times New Roman"/>
            </a:endParaRPr>
          </a:p>
        </p:txBody>
      </p:sp>
      <p:sp>
        <p:nvSpPr>
          <p:cNvPr id="259" name="Google Shape;259;p30"/>
          <p:cNvSpPr txBox="1">
            <a:spLocks noGrp="1"/>
          </p:cNvSpPr>
          <p:nvPr>
            <p:ph type="title"/>
          </p:nvPr>
        </p:nvSpPr>
        <p:spPr>
          <a:xfrm>
            <a:off x="457200" y="274640"/>
            <a:ext cx="855583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Algorithms</a:t>
            </a:r>
            <a:endParaRPr sz="3600"/>
          </a:p>
        </p:txBody>
      </p:sp>
      <p:sp>
        <p:nvSpPr>
          <p:cNvPr id="260" name="Google Shape;260;p30"/>
          <p:cNvSpPr txBox="1"/>
          <p:nvPr/>
        </p:nvSpPr>
        <p:spPr>
          <a:xfrm>
            <a:off x="8388422" y="6407941"/>
            <a:ext cx="624608"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28</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261" name="Google Shape;261;p30"/>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da52885bbd_0_0"/>
          <p:cNvSpPr txBox="1"/>
          <p:nvPr/>
        </p:nvSpPr>
        <p:spPr>
          <a:xfrm>
            <a:off x="-73800" y="396550"/>
            <a:ext cx="9291600" cy="7389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4E67C8"/>
              </a:buClr>
              <a:buSzPts val="3600"/>
              <a:buFont typeface="Times New Roman"/>
              <a:buNone/>
            </a:pPr>
            <a:r>
              <a:rPr lang="en-US" sz="3600" b="1">
                <a:solidFill>
                  <a:srgbClr val="4E67C8"/>
                </a:solidFill>
                <a:latin typeface="Times New Roman"/>
                <a:ea typeface="Times New Roman"/>
                <a:cs typeface="Times New Roman"/>
                <a:sym typeface="Times New Roman"/>
              </a:rPr>
              <a:t>    Implementation</a:t>
            </a:r>
            <a:endParaRPr sz="3600" b="1">
              <a:solidFill>
                <a:srgbClr val="4E67C8"/>
              </a:solidFill>
              <a:latin typeface="Times New Roman"/>
              <a:ea typeface="Times New Roman"/>
              <a:cs typeface="Times New Roman"/>
              <a:sym typeface="Times New Roman"/>
            </a:endParaRPr>
          </a:p>
        </p:txBody>
      </p:sp>
      <p:sp>
        <p:nvSpPr>
          <p:cNvPr id="268" name="Google Shape;268;gda52885bbd_0_0"/>
          <p:cNvSpPr txBox="1"/>
          <p:nvPr/>
        </p:nvSpPr>
        <p:spPr>
          <a:xfrm>
            <a:off x="383325" y="1552000"/>
            <a:ext cx="7266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latin typeface="Times New Roman"/>
                <a:ea typeface="Times New Roman"/>
                <a:cs typeface="Times New Roman"/>
                <a:sym typeface="Times New Roman"/>
              </a:rPr>
              <a:t>Pseudocode/ Algorithm source code from the implementation part to be explained.</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da16f03ebc_0_0"/>
          <p:cNvSpPr txBox="1">
            <a:spLocks noGrp="1"/>
          </p:cNvSpPr>
          <p:nvPr>
            <p:ph type="body" idx="1"/>
          </p:nvPr>
        </p:nvSpPr>
        <p:spPr>
          <a:xfrm>
            <a:off x="597150" y="1072328"/>
            <a:ext cx="8229600" cy="4526100"/>
          </a:xfrm>
          <a:prstGeom prst="rect">
            <a:avLst/>
          </a:prstGeom>
        </p:spPr>
        <p:txBody>
          <a:bodyPr spcFirstLastPara="1" wrap="square" lIns="91425" tIns="45700" rIns="91425" bIns="45700" anchor="t" anchorCtr="0">
            <a:noAutofit/>
          </a:bodyPr>
          <a:lstStyle/>
          <a:p>
            <a:pPr marL="914400" lvl="1" indent="-406400" algn="just" rtl="0">
              <a:lnSpc>
                <a:spcPct val="100000"/>
              </a:lnSpc>
              <a:spcBef>
                <a:spcPts val="0"/>
              </a:spcBef>
              <a:spcAft>
                <a:spcPts val="0"/>
              </a:spcAft>
              <a:buClr>
                <a:srgbClr val="000000"/>
              </a:buClr>
              <a:buSzPts val="2800"/>
              <a:buFont typeface="Arial"/>
              <a:buChar char="○"/>
            </a:pPr>
            <a:r>
              <a:rPr lang="en-US" sz="2800">
                <a:solidFill>
                  <a:srgbClr val="252525"/>
                </a:solidFill>
                <a:latin typeface="Times New Roman"/>
                <a:ea typeface="Times New Roman"/>
                <a:cs typeface="Times New Roman"/>
                <a:sym typeface="Times New Roman"/>
              </a:rPr>
              <a:t>Algorithm Design</a:t>
            </a:r>
            <a:endParaRPr sz="2800">
              <a:solidFill>
                <a:srgbClr val="252525"/>
              </a:solidFill>
              <a:latin typeface="Times New Roman"/>
              <a:ea typeface="Times New Roman"/>
              <a:cs typeface="Times New Roman"/>
              <a:sym typeface="Times New Roman"/>
            </a:endParaRPr>
          </a:p>
          <a:p>
            <a:pPr marL="914400" lvl="1" indent="-406400" algn="just" rtl="0">
              <a:lnSpc>
                <a:spcPct val="100000"/>
              </a:lnSpc>
              <a:spcBef>
                <a:spcPts val="0"/>
              </a:spcBef>
              <a:spcAft>
                <a:spcPts val="0"/>
              </a:spcAft>
              <a:buClr>
                <a:srgbClr val="252525"/>
              </a:buClr>
              <a:buSzPts val="2800"/>
              <a:buFont typeface="Times New Roman"/>
              <a:buChar char="○"/>
            </a:pPr>
            <a:r>
              <a:rPr lang="en-US" sz="2800">
                <a:solidFill>
                  <a:srgbClr val="252525"/>
                </a:solidFill>
                <a:latin typeface="Times New Roman"/>
                <a:ea typeface="Times New Roman"/>
                <a:cs typeface="Times New Roman"/>
                <a:sym typeface="Times New Roman"/>
              </a:rPr>
              <a:t>Implementation</a:t>
            </a:r>
            <a:endParaRPr sz="2800">
              <a:solidFill>
                <a:srgbClr val="252525"/>
              </a:solidFill>
              <a:latin typeface="Times New Roman"/>
              <a:ea typeface="Times New Roman"/>
              <a:cs typeface="Times New Roman"/>
              <a:sym typeface="Times New Roman"/>
            </a:endParaRPr>
          </a:p>
          <a:p>
            <a:pPr marL="914400" marR="0" lvl="1" indent="-406400" algn="just" rtl="0">
              <a:lnSpc>
                <a:spcPct val="100000"/>
              </a:lnSpc>
              <a:spcBef>
                <a:spcPts val="0"/>
              </a:spcBef>
              <a:spcAft>
                <a:spcPts val="0"/>
              </a:spcAft>
              <a:buClr>
                <a:srgbClr val="252525"/>
              </a:buClr>
              <a:buSzPts val="2800"/>
              <a:buFont typeface="Times New Roman"/>
              <a:buChar char="○"/>
            </a:pPr>
            <a:r>
              <a:rPr lang="en-US" sz="2800">
                <a:solidFill>
                  <a:srgbClr val="252525"/>
                </a:solidFill>
                <a:latin typeface="Times New Roman"/>
                <a:ea typeface="Times New Roman"/>
                <a:cs typeface="Times New Roman"/>
                <a:sym typeface="Times New Roman"/>
              </a:rPr>
              <a:t>Testing</a:t>
            </a:r>
            <a:endParaRPr sz="2800">
              <a:solidFill>
                <a:srgbClr val="252525"/>
              </a:solidFill>
              <a:latin typeface="Times New Roman"/>
              <a:ea typeface="Times New Roman"/>
              <a:cs typeface="Times New Roman"/>
              <a:sym typeface="Times New Roman"/>
            </a:endParaRPr>
          </a:p>
          <a:p>
            <a:pPr marL="1828800" lvl="0" indent="-406400" algn="just" rtl="0">
              <a:lnSpc>
                <a:spcPct val="115000"/>
              </a:lnSpc>
              <a:spcBef>
                <a:spcPts val="0"/>
              </a:spcBef>
              <a:spcAft>
                <a:spcPts val="0"/>
              </a:spcAft>
              <a:buClr>
                <a:srgbClr val="252525"/>
              </a:buClr>
              <a:buSzPts val="2800"/>
              <a:buFont typeface="Times New Roman"/>
              <a:buChar char="●"/>
            </a:pPr>
            <a:r>
              <a:rPr lang="en-US" sz="2800">
                <a:solidFill>
                  <a:srgbClr val="252525"/>
                </a:solidFill>
                <a:latin typeface="Times New Roman"/>
                <a:ea typeface="Times New Roman"/>
                <a:cs typeface="Times New Roman"/>
                <a:sym typeface="Times New Roman"/>
              </a:rPr>
              <a:t>Unit Testing</a:t>
            </a:r>
            <a:endParaRPr sz="2800">
              <a:solidFill>
                <a:srgbClr val="252525"/>
              </a:solidFill>
              <a:latin typeface="Times New Roman"/>
              <a:ea typeface="Times New Roman"/>
              <a:cs typeface="Times New Roman"/>
              <a:sym typeface="Times New Roman"/>
            </a:endParaRPr>
          </a:p>
          <a:p>
            <a:pPr marL="1828800" lvl="0" indent="-406400" algn="just" rtl="0">
              <a:lnSpc>
                <a:spcPct val="115000"/>
              </a:lnSpc>
              <a:spcBef>
                <a:spcPts val="0"/>
              </a:spcBef>
              <a:spcAft>
                <a:spcPts val="0"/>
              </a:spcAft>
              <a:buClr>
                <a:srgbClr val="252525"/>
              </a:buClr>
              <a:buSzPts val="2800"/>
              <a:buFont typeface="Times New Roman"/>
              <a:buChar char="●"/>
            </a:pPr>
            <a:r>
              <a:rPr lang="en-US" sz="2800">
                <a:solidFill>
                  <a:srgbClr val="252525"/>
                </a:solidFill>
                <a:latin typeface="Times New Roman"/>
                <a:ea typeface="Times New Roman"/>
                <a:cs typeface="Times New Roman"/>
                <a:sym typeface="Times New Roman"/>
              </a:rPr>
              <a:t>Integration Testing</a:t>
            </a:r>
            <a:endParaRPr sz="2800">
              <a:solidFill>
                <a:srgbClr val="252525"/>
              </a:solidFill>
              <a:latin typeface="Times New Roman"/>
              <a:ea typeface="Times New Roman"/>
              <a:cs typeface="Times New Roman"/>
              <a:sym typeface="Times New Roman"/>
            </a:endParaRPr>
          </a:p>
          <a:p>
            <a:pPr marL="914400" lvl="1" indent="-406400" algn="just" rtl="0">
              <a:lnSpc>
                <a:spcPct val="115000"/>
              </a:lnSpc>
              <a:spcBef>
                <a:spcPts val="0"/>
              </a:spcBef>
              <a:spcAft>
                <a:spcPts val="0"/>
              </a:spcAft>
              <a:buClr>
                <a:srgbClr val="252525"/>
              </a:buClr>
              <a:buSzPts val="2800"/>
              <a:buFont typeface="Times New Roman"/>
              <a:buChar char="○"/>
            </a:pPr>
            <a:r>
              <a:rPr lang="en-US" sz="2800">
                <a:solidFill>
                  <a:srgbClr val="252525"/>
                </a:solidFill>
                <a:latin typeface="Times New Roman"/>
                <a:ea typeface="Times New Roman"/>
                <a:cs typeface="Times New Roman"/>
                <a:sym typeface="Times New Roman"/>
              </a:rPr>
              <a:t>Results</a:t>
            </a:r>
            <a:endParaRPr sz="2800">
              <a:solidFill>
                <a:srgbClr val="252525"/>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800">
              <a:solidFill>
                <a:srgbClr val="252525"/>
              </a:solidFill>
              <a:latin typeface="Times New Roman"/>
              <a:ea typeface="Times New Roman"/>
              <a:cs typeface="Times New Roman"/>
              <a:sym typeface="Times New Roman"/>
            </a:endParaRPr>
          </a:p>
        </p:txBody>
      </p:sp>
      <p:sp>
        <p:nvSpPr>
          <p:cNvPr id="132" name="Google Shape;132;gda16f03ebc_0_0"/>
          <p:cNvSpPr txBox="1">
            <a:spLocks noGrp="1"/>
          </p:cNvSpPr>
          <p:nvPr>
            <p:ph type="title"/>
          </p:nvPr>
        </p:nvSpPr>
        <p:spPr>
          <a:xfrm>
            <a:off x="457200" y="274645"/>
            <a:ext cx="8229600" cy="615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70C0"/>
              </a:buClr>
              <a:buSzPts val="3600"/>
              <a:buFont typeface="Times New Roman"/>
              <a:buNone/>
            </a:pPr>
            <a:r>
              <a:rPr lang="en-US" sz="3600">
                <a:solidFill>
                  <a:srgbClr val="0070C0"/>
                </a:solidFill>
                <a:latin typeface="Times New Roman"/>
                <a:ea typeface="Times New Roman"/>
                <a:cs typeface="Times New Roman"/>
                <a:sym typeface="Times New Roman"/>
              </a:rPr>
              <a:t>Agenda(contd..)</a:t>
            </a:r>
            <a:endParaRPr sz="3600">
              <a:solidFill>
                <a:srgbClr val="0070C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a5dbf78e6_0_0"/>
          <p:cNvSpPr txBox="1"/>
          <p:nvPr/>
        </p:nvSpPr>
        <p:spPr>
          <a:xfrm>
            <a:off x="548225" y="504975"/>
            <a:ext cx="8260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2800">
              <a:latin typeface="Times New Roman"/>
              <a:ea typeface="Times New Roman"/>
              <a:cs typeface="Times New Roman"/>
              <a:sym typeface="Times New Roman"/>
            </a:endParaRPr>
          </a:p>
        </p:txBody>
      </p:sp>
      <p:pic>
        <p:nvPicPr>
          <p:cNvPr id="275" name="Google Shape;275;gda5dbf78e6_0_0" descr="Image of page 1"/>
          <p:cNvPicPr preferRelativeResize="0"/>
          <p:nvPr/>
        </p:nvPicPr>
        <p:blipFill>
          <a:blip r:embed="rId3">
            <a:alphaModFix/>
          </a:blip>
          <a:stretch>
            <a:fillRect/>
          </a:stretch>
        </p:blipFill>
        <p:spPr>
          <a:xfrm>
            <a:off x="152400" y="152400"/>
            <a:ext cx="5295900" cy="6858000"/>
          </a:xfrm>
          <a:prstGeom prst="rect">
            <a:avLst/>
          </a:prstGeom>
          <a:noFill/>
          <a:ln>
            <a:noFill/>
          </a:ln>
        </p:spPr>
      </p:pic>
      <p:sp>
        <p:nvSpPr>
          <p:cNvPr id="276" name="Google Shape;276;gda5dbf78e6_0_0"/>
          <p:cNvSpPr txBox="1"/>
          <p:nvPr/>
        </p:nvSpPr>
        <p:spPr>
          <a:xfrm>
            <a:off x="304800" y="304800"/>
            <a:ext cx="6926100" cy="9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600" b="1">
                <a:solidFill>
                  <a:srgbClr val="4E67C8"/>
                </a:solidFill>
                <a:latin typeface="Times New Roman"/>
                <a:ea typeface="Times New Roman"/>
                <a:cs typeface="Times New Roman"/>
                <a:sym typeface="Times New Roman"/>
              </a:rPr>
              <a:t>Pseudocode</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a:latin typeface="Times New Roman"/>
              <a:ea typeface="Times New Roman"/>
              <a:cs typeface="Times New Roman"/>
              <a:sym typeface="Times New Roman"/>
            </a:endParaRPr>
          </a:p>
        </p:txBody>
      </p:sp>
      <p:sp>
        <p:nvSpPr>
          <p:cNvPr id="277" name="Google Shape;277;gda5dbf78e6_0_0"/>
          <p:cNvSpPr txBox="1"/>
          <p:nvPr/>
        </p:nvSpPr>
        <p:spPr>
          <a:xfrm>
            <a:off x="6617450" y="5215750"/>
            <a:ext cx="7344300" cy="85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sp>
        <p:nvSpPr>
          <p:cNvPr id="278" name="Google Shape;278;gda5dbf78e6_0_0"/>
          <p:cNvSpPr txBox="1"/>
          <p:nvPr/>
        </p:nvSpPr>
        <p:spPr>
          <a:xfrm>
            <a:off x="406300" y="1291075"/>
            <a:ext cx="63759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alarm:</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set the alarm</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snooze: set the snooze time</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wrap at max</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if not setting</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reset all repeat rate counters</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display the current value of time, alarm, or snooze</a:t>
            </a:r>
            <a:endParaRPr>
              <a:latin typeface="Lucida Sans"/>
              <a:ea typeface="Lucida Sans"/>
              <a:cs typeface="Lucida Sans"/>
              <a:sym typeface="Lucid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ce23d99cd7_1_446"/>
          <p:cNvSpPr txBox="1">
            <a:spLocks noGrp="1"/>
          </p:cNvSpPr>
          <p:nvPr>
            <p:ph type="title" idx="4294967295"/>
          </p:nvPr>
        </p:nvSpPr>
        <p:spPr>
          <a:xfrm>
            <a:off x="0" y="1"/>
            <a:ext cx="9144000" cy="584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Implementation (Important Functions only)</a:t>
            </a:r>
            <a:endParaRPr dirty="0">
              <a:solidFill>
                <a:schemeClr val="accent1"/>
              </a:solidFill>
            </a:endParaRPr>
          </a:p>
        </p:txBody>
      </p:sp>
      <p:sp>
        <p:nvSpPr>
          <p:cNvPr id="285" name="Google Shape;285;gce23d99cd7_1_446"/>
          <p:cNvSpPr txBox="1"/>
          <p:nvPr/>
        </p:nvSpPr>
        <p:spPr>
          <a:xfrm>
            <a:off x="2078501" y="1505243"/>
            <a:ext cx="13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6" name="Google Shape;286;gce23d99cd7_1_446"/>
          <p:cNvSpPr txBox="1"/>
          <p:nvPr/>
        </p:nvSpPr>
        <p:spPr>
          <a:xfrm>
            <a:off x="698521" y="6451400"/>
            <a:ext cx="3816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7" name="Google Shape;287;gce23d99cd7_1_446"/>
          <p:cNvSpPr txBox="1"/>
          <p:nvPr/>
        </p:nvSpPr>
        <p:spPr>
          <a:xfrm>
            <a:off x="5437362" y="4533891"/>
            <a:ext cx="289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288" name="Google Shape;288;gce23d99cd7_1_446"/>
          <p:cNvSpPr txBox="1"/>
          <p:nvPr/>
        </p:nvSpPr>
        <p:spPr>
          <a:xfrm>
            <a:off x="373225" y="584700"/>
            <a:ext cx="8825100" cy="57258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1500" b="1" dirty="0">
                <a:solidFill>
                  <a:srgbClr val="4169E1"/>
                </a:solidFill>
                <a:latin typeface="Times New Roman"/>
                <a:ea typeface="Times New Roman"/>
                <a:cs typeface="Times New Roman"/>
                <a:sym typeface="Times New Roman"/>
              </a:rPr>
              <a:t>public class Alarm extends Clock</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public </a:t>
            </a:r>
            <a:r>
              <a:rPr lang="en-US" sz="1500" dirty="0" err="1">
                <a:solidFill>
                  <a:schemeClr val="dk1"/>
                </a:solidFill>
                <a:latin typeface="Times New Roman"/>
                <a:ea typeface="Times New Roman"/>
                <a:cs typeface="Times New Roman"/>
                <a:sym typeface="Times New Roman"/>
              </a:rPr>
              <a:t>int</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alarmHour</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public </a:t>
            </a:r>
            <a:r>
              <a:rPr lang="en-US" sz="1500" dirty="0" err="1">
                <a:solidFill>
                  <a:schemeClr val="dk1"/>
                </a:solidFill>
                <a:latin typeface="Times New Roman"/>
                <a:ea typeface="Times New Roman"/>
                <a:cs typeface="Times New Roman"/>
                <a:sym typeface="Times New Roman"/>
              </a:rPr>
              <a:t>int</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alarmMinute</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public </a:t>
            </a:r>
            <a:r>
              <a:rPr lang="en-US" sz="1500" dirty="0" err="1">
                <a:solidFill>
                  <a:schemeClr val="dk1"/>
                </a:solidFill>
                <a:latin typeface="Times New Roman"/>
                <a:ea typeface="Times New Roman"/>
                <a:cs typeface="Times New Roman"/>
                <a:sym typeface="Times New Roman"/>
              </a:rPr>
              <a:t>int</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alarmSecond</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b="1" dirty="0">
                <a:solidFill>
                  <a:srgbClr val="4169E1"/>
                </a:solidFill>
                <a:latin typeface="Times New Roman"/>
                <a:ea typeface="Times New Roman"/>
                <a:cs typeface="Times New Roman"/>
                <a:sym typeface="Times New Roman"/>
              </a:rPr>
              <a:t>       public </a:t>
            </a:r>
            <a:r>
              <a:rPr lang="en-US" sz="1500" b="1" dirty="0" err="1">
                <a:solidFill>
                  <a:srgbClr val="4169E1"/>
                </a:solidFill>
                <a:latin typeface="Times New Roman"/>
                <a:ea typeface="Times New Roman"/>
                <a:cs typeface="Times New Roman"/>
                <a:sym typeface="Times New Roman"/>
              </a:rPr>
              <a:t>AlarmClock</a:t>
            </a:r>
            <a:r>
              <a:rPr lang="en-US" sz="1500" b="1" dirty="0">
                <a:solidFill>
                  <a:srgbClr val="4169E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super();</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alarmHour</a:t>
            </a:r>
            <a:r>
              <a:rPr lang="en-US" sz="1500" dirty="0">
                <a:solidFill>
                  <a:schemeClr val="dk1"/>
                </a:solidFill>
                <a:latin typeface="Times New Roman"/>
                <a:ea typeface="Times New Roman"/>
                <a:cs typeface="Times New Roman"/>
                <a:sym typeface="Times New Roman"/>
              </a:rPr>
              <a:t> = 0;</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alarmMinute</a:t>
            </a:r>
            <a:r>
              <a:rPr lang="en-US" sz="1500" dirty="0">
                <a:solidFill>
                  <a:schemeClr val="dk1"/>
                </a:solidFill>
                <a:latin typeface="Times New Roman"/>
                <a:ea typeface="Times New Roman"/>
                <a:cs typeface="Times New Roman"/>
                <a:sym typeface="Times New Roman"/>
              </a:rPr>
              <a:t> = 0;</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alarmSecond</a:t>
            </a:r>
            <a:r>
              <a:rPr lang="en-US" sz="1500" dirty="0">
                <a:solidFill>
                  <a:schemeClr val="dk1"/>
                </a:solidFill>
                <a:latin typeface="Times New Roman"/>
                <a:ea typeface="Times New Roman"/>
                <a:cs typeface="Times New Roman"/>
                <a:sym typeface="Times New Roman"/>
              </a:rPr>
              <a:t> = 0;</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b="1" dirty="0">
                <a:solidFill>
                  <a:srgbClr val="4169E1"/>
                </a:solidFill>
                <a:latin typeface="Times New Roman"/>
                <a:ea typeface="Times New Roman"/>
                <a:cs typeface="Times New Roman"/>
                <a:sym typeface="Times New Roman"/>
              </a:rPr>
              <a:t>       public </a:t>
            </a:r>
            <a:r>
              <a:rPr lang="en-US" sz="1500" b="1" dirty="0" err="1">
                <a:solidFill>
                  <a:srgbClr val="4169E1"/>
                </a:solidFill>
                <a:latin typeface="Times New Roman"/>
                <a:ea typeface="Times New Roman"/>
                <a:cs typeface="Times New Roman"/>
                <a:sym typeface="Times New Roman"/>
              </a:rPr>
              <a:t>AlarmClock</a:t>
            </a:r>
            <a:r>
              <a:rPr lang="en-US" sz="1500" b="1" dirty="0">
                <a:solidFill>
                  <a:srgbClr val="4169E1"/>
                </a:solidFill>
                <a:latin typeface="Times New Roman"/>
                <a:ea typeface="Times New Roman"/>
                <a:cs typeface="Times New Roman"/>
                <a:sym typeface="Times New Roman"/>
              </a:rPr>
              <a:t>(</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theHour</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theMinute</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theSecond</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alarmH</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alarmM</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armS</a:t>
            </a:r>
            <a:r>
              <a:rPr lang="en-US" sz="1500" b="1" dirty="0">
                <a:solidFill>
                  <a:srgbClr val="4169E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super(</a:t>
            </a:r>
            <a:r>
              <a:rPr lang="en-US" sz="1500" dirty="0" err="1">
                <a:solidFill>
                  <a:schemeClr val="dk1"/>
                </a:solidFill>
                <a:latin typeface="Times New Roman"/>
                <a:ea typeface="Times New Roman"/>
                <a:cs typeface="Times New Roman"/>
                <a:sym typeface="Times New Roman"/>
              </a:rPr>
              <a:t>theHour</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theMinute</a:t>
            </a: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theSecond</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setAlarmHour</a:t>
            </a:r>
            <a:r>
              <a:rPr lang="en-US" sz="1500" dirty="0">
                <a:solidFill>
                  <a:schemeClr val="dk1"/>
                </a:solidFill>
                <a:latin typeface="Times New Roman"/>
                <a:ea typeface="Times New Roman"/>
                <a:cs typeface="Times New Roman"/>
                <a:sym typeface="Times New Roman"/>
              </a:rPr>
              <a:t>(</a:t>
            </a:r>
            <a:r>
              <a:rPr lang="en-US" sz="1500" dirty="0" err="1">
                <a:solidFill>
                  <a:schemeClr val="dk1"/>
                </a:solidFill>
                <a:latin typeface="Times New Roman"/>
                <a:ea typeface="Times New Roman"/>
                <a:cs typeface="Times New Roman"/>
                <a:sym typeface="Times New Roman"/>
              </a:rPr>
              <a:t>alarmH</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setAlarmMinute</a:t>
            </a:r>
            <a:r>
              <a:rPr lang="en-US" sz="1500" dirty="0">
                <a:solidFill>
                  <a:schemeClr val="dk1"/>
                </a:solidFill>
                <a:latin typeface="Times New Roman"/>
                <a:ea typeface="Times New Roman"/>
                <a:cs typeface="Times New Roman"/>
                <a:sym typeface="Times New Roman"/>
              </a:rPr>
              <a:t>(</a:t>
            </a:r>
            <a:r>
              <a:rPr lang="en-US" sz="1500" dirty="0" err="1">
                <a:solidFill>
                  <a:schemeClr val="dk1"/>
                </a:solidFill>
                <a:latin typeface="Times New Roman"/>
                <a:ea typeface="Times New Roman"/>
                <a:cs typeface="Times New Roman"/>
                <a:sym typeface="Times New Roman"/>
              </a:rPr>
              <a:t>alarmM</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setAlarmSecond</a:t>
            </a:r>
            <a:r>
              <a:rPr lang="en-US" sz="1500" dirty="0">
                <a:solidFill>
                  <a:schemeClr val="dk1"/>
                </a:solidFill>
                <a:latin typeface="Times New Roman"/>
                <a:ea typeface="Times New Roman"/>
                <a:cs typeface="Times New Roman"/>
                <a:sym typeface="Times New Roman"/>
              </a:rPr>
              <a:t>(</a:t>
            </a:r>
            <a:r>
              <a:rPr lang="en-US" sz="1500" dirty="0" err="1">
                <a:solidFill>
                  <a:schemeClr val="dk1"/>
                </a:solidFill>
                <a:latin typeface="Times New Roman"/>
                <a:ea typeface="Times New Roman"/>
                <a:cs typeface="Times New Roman"/>
                <a:sym typeface="Times New Roman"/>
              </a:rPr>
              <a:t>alarmS</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b="1" dirty="0">
                <a:solidFill>
                  <a:srgbClr val="4169E1"/>
                </a:solidFill>
                <a:latin typeface="Times New Roman"/>
                <a:ea typeface="Times New Roman"/>
                <a:cs typeface="Times New Roman"/>
                <a:sym typeface="Times New Roman"/>
              </a:rPr>
              <a:t>     public void </a:t>
            </a:r>
            <a:r>
              <a:rPr lang="en-US" sz="1500" b="1" dirty="0" err="1">
                <a:solidFill>
                  <a:srgbClr val="4169E1"/>
                </a:solidFill>
                <a:latin typeface="Times New Roman"/>
                <a:ea typeface="Times New Roman"/>
                <a:cs typeface="Times New Roman"/>
                <a:sym typeface="Times New Roman"/>
              </a:rPr>
              <a:t>SetAlarm</a:t>
            </a:r>
            <a:r>
              <a:rPr lang="en-US" sz="1500" b="1" dirty="0">
                <a:solidFill>
                  <a:srgbClr val="4169E1"/>
                </a:solidFill>
                <a:latin typeface="Times New Roman"/>
                <a:ea typeface="Times New Roman"/>
                <a:cs typeface="Times New Roman"/>
                <a:sym typeface="Times New Roman"/>
              </a:rPr>
              <a:t>(</a:t>
            </a:r>
            <a:r>
              <a:rPr lang="en-US" sz="1500" b="1" dirty="0" err="1">
                <a:solidFill>
                  <a:srgbClr val="4169E1"/>
                </a:solidFill>
                <a:latin typeface="Times New Roman"/>
                <a:ea typeface="Times New Roman"/>
                <a:cs typeface="Times New Roman"/>
                <a:sym typeface="Times New Roman"/>
              </a:rPr>
              <a:t>int</a:t>
            </a:r>
            <a:r>
              <a:rPr lang="en-US" sz="1500" b="1" dirty="0">
                <a:solidFill>
                  <a:srgbClr val="4169E1"/>
                </a:solidFill>
                <a:latin typeface="Times New Roman"/>
                <a:ea typeface="Times New Roman"/>
                <a:cs typeface="Times New Roman"/>
                <a:sym typeface="Times New Roman"/>
              </a:rPr>
              <a:t> </a:t>
            </a:r>
            <a:r>
              <a:rPr lang="en-US" sz="1500" b="1" dirty="0" err="1">
                <a:solidFill>
                  <a:srgbClr val="4169E1"/>
                </a:solidFill>
                <a:latin typeface="Times New Roman"/>
                <a:ea typeface="Times New Roman"/>
                <a:cs typeface="Times New Roman"/>
                <a:sym typeface="Times New Roman"/>
              </a:rPr>
              <a:t>alarmH</a:t>
            </a:r>
            <a:r>
              <a:rPr lang="en-US" sz="1500" b="1" dirty="0">
                <a:solidFill>
                  <a:srgbClr val="4169E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a:solidFill>
                  <a:srgbClr val="4169E1"/>
                </a:solidFill>
                <a:latin typeface="Times New Roman"/>
                <a:ea typeface="Times New Roman"/>
                <a:cs typeface="Times New Roman"/>
                <a:sym typeface="Times New Roman"/>
              </a:rPr>
              <a:t>if</a:t>
            </a:r>
            <a:r>
              <a:rPr lang="en-US" sz="1500" dirty="0">
                <a:solidFill>
                  <a:schemeClr val="dk1"/>
                </a:solidFill>
                <a:latin typeface="Times New Roman"/>
                <a:ea typeface="Times New Roman"/>
                <a:cs typeface="Times New Roman"/>
                <a:sym typeface="Times New Roman"/>
              </a:rPr>
              <a:t>((</a:t>
            </a:r>
            <a:r>
              <a:rPr lang="en-US" sz="1500" dirty="0" err="1">
                <a:solidFill>
                  <a:schemeClr val="dk1"/>
                </a:solidFill>
                <a:latin typeface="Times New Roman"/>
                <a:ea typeface="Times New Roman"/>
                <a:cs typeface="Times New Roman"/>
                <a:sym typeface="Times New Roman"/>
              </a:rPr>
              <a:t>alarmH</a:t>
            </a:r>
            <a:r>
              <a:rPr lang="en-US" sz="1500" dirty="0">
                <a:solidFill>
                  <a:schemeClr val="dk1"/>
                </a:solidFill>
                <a:latin typeface="Times New Roman"/>
                <a:ea typeface="Times New Roman"/>
                <a:cs typeface="Times New Roman"/>
                <a:sym typeface="Times New Roman"/>
              </a:rPr>
              <a:t> &gt;= 0) &amp;&amp; (</a:t>
            </a:r>
            <a:r>
              <a:rPr lang="en-US" sz="1500" dirty="0" err="1">
                <a:solidFill>
                  <a:schemeClr val="dk1"/>
                </a:solidFill>
                <a:latin typeface="Times New Roman"/>
                <a:ea typeface="Times New Roman"/>
                <a:cs typeface="Times New Roman"/>
                <a:sym typeface="Times New Roman"/>
              </a:rPr>
              <a:t>alarmH</a:t>
            </a:r>
            <a:r>
              <a:rPr lang="en-US" sz="1500" dirty="0">
                <a:solidFill>
                  <a:schemeClr val="dk1"/>
                </a:solidFill>
                <a:latin typeface="Times New Roman"/>
                <a:ea typeface="Times New Roman"/>
                <a:cs typeface="Times New Roman"/>
                <a:sym typeface="Times New Roman"/>
              </a:rPr>
              <a:t> &lt;= 24))</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alarmHour</a:t>
            </a:r>
            <a:r>
              <a:rPr lang="en-US" sz="1500" dirty="0">
                <a:solidFill>
                  <a:schemeClr val="dk1"/>
                </a:solidFill>
                <a:latin typeface="Times New Roman"/>
                <a:ea typeface="Times New Roman"/>
                <a:cs typeface="Times New Roman"/>
                <a:sym typeface="Times New Roman"/>
              </a:rPr>
              <a:t> = </a:t>
            </a:r>
            <a:r>
              <a:rPr lang="en-US" sz="1500" dirty="0" err="1">
                <a:solidFill>
                  <a:schemeClr val="dk1"/>
                </a:solidFill>
                <a:latin typeface="Times New Roman"/>
                <a:ea typeface="Times New Roman"/>
                <a:cs typeface="Times New Roman"/>
                <a:sym typeface="Times New Roman"/>
              </a:rPr>
              <a:t>alarmH</a:t>
            </a:r>
            <a:r>
              <a:rPr lang="en-US" sz="1500" dirty="0">
                <a:solidFill>
                  <a:schemeClr val="dk1"/>
                </a:solidFill>
                <a:latin typeface="Times New Roman"/>
                <a:ea typeface="Times New Roman"/>
                <a:cs typeface="Times New Roman"/>
                <a:sym typeface="Times New Roman"/>
              </a:rPr>
              <a:t>;</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da52885bbd_0_7"/>
          <p:cNvSpPr txBox="1"/>
          <p:nvPr/>
        </p:nvSpPr>
        <p:spPr>
          <a:xfrm>
            <a:off x="116625" y="143225"/>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chemeClr val="accent1"/>
                </a:solidFill>
                <a:latin typeface="Times New Roman"/>
                <a:ea typeface="Times New Roman"/>
                <a:cs typeface="Times New Roman"/>
                <a:sym typeface="Times New Roman"/>
              </a:rPr>
              <a:t>Testing</a:t>
            </a:r>
            <a:endParaRPr sz="3200" b="1">
              <a:solidFill>
                <a:schemeClr val="accent1"/>
              </a:solidFill>
              <a:latin typeface="Times New Roman"/>
              <a:ea typeface="Times New Roman"/>
              <a:cs typeface="Times New Roman"/>
              <a:sym typeface="Times New Roman"/>
            </a:endParaRPr>
          </a:p>
        </p:txBody>
      </p:sp>
      <p:sp>
        <p:nvSpPr>
          <p:cNvPr id="295" name="Google Shape;295;gda52885bbd_0_7"/>
          <p:cNvSpPr txBox="1"/>
          <p:nvPr/>
        </p:nvSpPr>
        <p:spPr>
          <a:xfrm>
            <a:off x="730900" y="820325"/>
            <a:ext cx="77676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a:latin typeface="Times New Roman"/>
                <a:ea typeface="Times New Roman"/>
                <a:cs typeface="Times New Roman"/>
                <a:sym typeface="Times New Roman"/>
              </a:rPr>
              <a:t>Unit Testing:</a:t>
            </a:r>
            <a:endParaRPr sz="2600" b="1">
              <a:latin typeface="Times New Roman"/>
              <a:ea typeface="Times New Roman"/>
              <a:cs typeface="Times New Roman"/>
              <a:sym typeface="Times New Roman"/>
            </a:endParaRPr>
          </a:p>
          <a:p>
            <a:pPr marL="0" lvl="0" indent="0" algn="l" rtl="0">
              <a:spcBef>
                <a:spcPts val="0"/>
              </a:spcBef>
              <a:spcAft>
                <a:spcPts val="0"/>
              </a:spcAft>
              <a:buNone/>
            </a:pPr>
            <a:r>
              <a:rPr lang="en-US" sz="1900">
                <a:latin typeface="Times New Roman"/>
                <a:ea typeface="Times New Roman"/>
                <a:cs typeface="Times New Roman"/>
                <a:sym typeface="Times New Roman"/>
              </a:rPr>
              <a:t>Alarm(Component Name)</a:t>
            </a:r>
            <a:endParaRPr sz="19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Test case 1: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900">
                <a:latin typeface="Times New Roman"/>
                <a:ea typeface="Times New Roman"/>
                <a:cs typeface="Times New Roman"/>
                <a:sym typeface="Times New Roman"/>
              </a:rPr>
              <a:t>SetAlarm( ): Description in a line or two.</a:t>
            </a:r>
            <a:endParaRPr sz="1900">
              <a:latin typeface="Times New Roman"/>
              <a:ea typeface="Times New Roman"/>
              <a:cs typeface="Times New Roman"/>
              <a:sym typeface="Times New Roman"/>
            </a:endParaRPr>
          </a:p>
          <a:p>
            <a:pPr marL="0" lvl="0" indent="0" algn="l" rtl="0">
              <a:spcBef>
                <a:spcPts val="0"/>
              </a:spcBef>
              <a:spcAft>
                <a:spcPts val="0"/>
              </a:spcAft>
              <a:buNone/>
            </a:pPr>
            <a:r>
              <a:rPr lang="en-US" sz="1900">
                <a:latin typeface="Times New Roman"/>
                <a:ea typeface="Times New Roman"/>
                <a:cs typeface="Times New Roman"/>
                <a:sym typeface="Times New Roman"/>
              </a:rPr>
              <a:t>Minimum 3 test data to be included.(1-valid test data and 2 invalid test data)</a:t>
            </a:r>
            <a:endParaRPr sz="1900">
              <a:latin typeface="Times New Roman"/>
              <a:ea typeface="Times New Roman"/>
              <a:cs typeface="Times New Roman"/>
              <a:sym typeface="Times New Roman"/>
            </a:endParaRPr>
          </a:p>
        </p:txBody>
      </p:sp>
      <p:graphicFrame>
        <p:nvGraphicFramePr>
          <p:cNvPr id="296" name="Google Shape;296;gda52885bbd_0_7"/>
          <p:cNvGraphicFramePr/>
          <p:nvPr>
            <p:extLst>
              <p:ext uri="{D42A27DB-BD31-4B8C-83A1-F6EECF244321}">
                <p14:modId xmlns:p14="http://schemas.microsoft.com/office/powerpoint/2010/main" val="803453323"/>
              </p:ext>
            </p:extLst>
          </p:nvPr>
        </p:nvGraphicFramePr>
        <p:xfrm>
          <a:off x="116636" y="3096216"/>
          <a:ext cx="8775844" cy="2975635"/>
        </p:xfrm>
        <a:graphic>
          <a:graphicData uri="http://schemas.openxmlformats.org/drawingml/2006/table">
            <a:tbl>
              <a:tblPr firstRow="1" firstCol="1" bandRow="1">
                <a:noFill/>
                <a:tableStyleId>{D4B3CA8A-F464-4E50-989D-29207D6E8BEE}</a:tableStyleId>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602706">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tblGrid>
              <a:tr h="697475">
                <a:tc>
                  <a:txBody>
                    <a:bodyPr/>
                    <a:lstStyle/>
                    <a:p>
                      <a:pPr marL="0" marR="0" lvl="0" indent="0" algn="ctr" rtl="0">
                        <a:lnSpc>
                          <a:spcPct val="150000"/>
                        </a:lnSpc>
                        <a:spcBef>
                          <a:spcPts val="0"/>
                        </a:spcBef>
                        <a:spcAft>
                          <a:spcPts val="0"/>
                        </a:spcAft>
                        <a:buNone/>
                      </a:pPr>
                      <a:r>
                        <a:rPr lang="en-US" sz="1800" b="1" u="none" strike="noStrike" cap="none" dirty="0">
                          <a:latin typeface="Times New Roman"/>
                          <a:ea typeface="Times New Roman"/>
                          <a:cs typeface="Times New Roman"/>
                          <a:sym typeface="Times New Roman"/>
                        </a:rPr>
                        <a:t>Test #</a:t>
                      </a:r>
                      <a:endParaRPr sz="18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None/>
                      </a:pPr>
                      <a:r>
                        <a:rPr lang="en-US" sz="1800" b="1">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a:latin typeface="Times New Roman"/>
                          <a:ea typeface="Times New Roman"/>
                          <a:cs typeface="Times New Roman"/>
                          <a:sym typeface="Times New Roman"/>
                        </a:rPr>
                        <a:t>Expected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dirty="0">
                          <a:latin typeface="Times New Roman"/>
                          <a:ea typeface="Times New Roman"/>
                          <a:cs typeface="Times New Roman"/>
                          <a:sym typeface="Times New Roman"/>
                        </a:rPr>
                        <a:t>Actual Result</a:t>
                      </a:r>
                      <a:endParaRPr sz="18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dirty="0">
                          <a:latin typeface="Times New Roman"/>
                          <a:ea typeface="Times New Roman"/>
                          <a:cs typeface="Times New Roman"/>
                          <a:sym typeface="Times New Roman"/>
                        </a:rPr>
                        <a:t>Pass/ Fail</a:t>
                      </a:r>
                      <a:endParaRPr sz="1800" b="1"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5698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None/>
                      </a:pPr>
                      <a:r>
                        <a:rPr lang="en-US" sz="1900">
                          <a:latin typeface="Times New Roman"/>
                          <a:ea typeface="Times New Roman"/>
                          <a:cs typeface="Times New Roman"/>
                          <a:sym typeface="Times New Roman"/>
                        </a:rPr>
                        <a:t>Time set to 4:00 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Alarm at 4:00 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Alarm at 4:00 PM</a:t>
                      </a: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7914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to 4:00</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Alarm should not be generated</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If alarm is generated at 4 :00 Am or 4:00Pm </a:t>
                      </a: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a:latin typeface="Times New Roman"/>
                          <a:ea typeface="Times New Roman"/>
                          <a:cs typeface="Times New Roman"/>
                          <a:sym typeface="Times New Roman"/>
                        </a:rPr>
                        <a:t>Fail</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7914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to 25:00 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Generate an error message saying Invalid Input</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Anything other than expected</a:t>
                      </a: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ce23d99cd7_1_501"/>
          <p:cNvSpPr txBox="1">
            <a:spLocks noGrp="1"/>
          </p:cNvSpPr>
          <p:nvPr>
            <p:ph type="title" idx="4294967295"/>
          </p:nvPr>
        </p:nvSpPr>
        <p:spPr>
          <a:xfrm>
            <a:off x="116650" y="62200"/>
            <a:ext cx="9144000" cy="1224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Integrated manual testing</a:t>
            </a:r>
            <a:endParaRPr sz="3200" b="1">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a:t>
            </a:r>
            <a:r>
              <a:rPr lang="en-US" sz="2500">
                <a:latin typeface="Times New Roman"/>
                <a:ea typeface="Times New Roman"/>
                <a:cs typeface="Times New Roman"/>
                <a:sym typeface="Times New Roman"/>
              </a:rPr>
              <a:t>Integrate methods within the component and test/Integrate the components and test)</a:t>
            </a:r>
            <a:endParaRPr sz="2500">
              <a:latin typeface="Times New Roman"/>
              <a:ea typeface="Times New Roman"/>
              <a:cs typeface="Times New Roman"/>
              <a:sym typeface="Times New Roman"/>
            </a:endParaRPr>
          </a:p>
        </p:txBody>
      </p:sp>
      <p:graphicFrame>
        <p:nvGraphicFramePr>
          <p:cNvPr id="303" name="Google Shape;303;gce23d99cd7_1_501"/>
          <p:cNvGraphicFramePr/>
          <p:nvPr>
            <p:extLst>
              <p:ext uri="{D42A27DB-BD31-4B8C-83A1-F6EECF244321}">
                <p14:modId xmlns:p14="http://schemas.microsoft.com/office/powerpoint/2010/main" val="2815607229"/>
              </p:ext>
            </p:extLst>
          </p:nvPr>
        </p:nvGraphicFramePr>
        <p:xfrm>
          <a:off x="157953" y="2924944"/>
          <a:ext cx="8892469" cy="3351745"/>
        </p:xfrm>
        <a:graphic>
          <a:graphicData uri="http://schemas.openxmlformats.org/drawingml/2006/table">
            <a:tbl>
              <a:tblPr firstRow="1" firstCol="1" bandRow="1">
                <a:noFill/>
                <a:tableStyleId>{D4B3CA8A-F464-4E50-989D-29207D6E8BEE}</a:tableStyleId>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791339">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tblGrid>
              <a:tr h="697475">
                <a:tc>
                  <a:txBody>
                    <a:bodyPr/>
                    <a:lstStyle/>
                    <a:p>
                      <a:pPr marL="0" marR="0" lvl="0" indent="0" algn="ctr" rtl="0">
                        <a:lnSpc>
                          <a:spcPct val="150000"/>
                        </a:lnSpc>
                        <a:spcBef>
                          <a:spcPts val="0"/>
                        </a:spcBef>
                        <a:spcAft>
                          <a:spcPts val="0"/>
                        </a:spcAft>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None/>
                      </a:pPr>
                      <a:r>
                        <a:rPr lang="en-US" sz="1800" b="1">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a:latin typeface="Times New Roman"/>
                          <a:ea typeface="Times New Roman"/>
                          <a:cs typeface="Times New Roman"/>
                          <a:sym typeface="Times New Roman"/>
                        </a:rPr>
                        <a:t>Expected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5698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None/>
                      </a:pPr>
                      <a:r>
                        <a:rPr lang="en-US" sz="1900">
                          <a:latin typeface="Times New Roman"/>
                          <a:ea typeface="Times New Roman"/>
                          <a:cs typeface="Times New Roman"/>
                          <a:sym typeface="Times New Roman"/>
                        </a:rPr>
                        <a:t>Time set to 14:00 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on the UI is reflected in database </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on the UI is reflected in database </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7914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to 24:00</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Displays message using UI to the user to provide AM/PM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Do not display any message</a:t>
                      </a: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a:latin typeface="Times New Roman"/>
                          <a:ea typeface="Times New Roman"/>
                          <a:cs typeface="Times New Roman"/>
                          <a:sym typeface="Times New Roman"/>
                        </a:rPr>
                        <a:t>Fail</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791425">
                <a:tc>
                  <a:txBody>
                    <a:bodyPr/>
                    <a:lstStyle/>
                    <a:p>
                      <a:pPr marL="0" marR="0" lvl="0" indent="0" algn="ctr" rtl="0">
                        <a:lnSpc>
                          <a:spcPct val="150000"/>
                        </a:lnSpc>
                        <a:spcBef>
                          <a:spcPts val="0"/>
                        </a:spcBef>
                        <a:spcAft>
                          <a:spcPts val="0"/>
                        </a:spcAft>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Time set to -5:00 PM</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Generate an error message on UI saying Invalid Input</a:t>
                      </a:r>
                      <a:endParaRPr sz="1900">
                        <a:latin typeface="Times New Roman"/>
                        <a:ea typeface="Times New Roman"/>
                        <a:cs typeface="Times New Roman"/>
                        <a:sym typeface="Times New Roman"/>
                      </a:endParaRPr>
                    </a:p>
                  </a:txBody>
                  <a:tcPr marL="16550" marR="16550" marT="0" marB="0"/>
                </a:tc>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Anything other than expected</a:t>
                      </a:r>
                      <a:endParaRPr sz="190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None/>
                      </a:pPr>
                      <a:r>
                        <a:rPr lang="en-US" sz="1800"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
        <p:nvSpPr>
          <p:cNvPr id="304" name="Google Shape;304;gce23d99cd7_1_501"/>
          <p:cNvSpPr txBox="1"/>
          <p:nvPr/>
        </p:nvSpPr>
        <p:spPr>
          <a:xfrm>
            <a:off x="168238" y="1369913"/>
            <a:ext cx="8871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Alarm and UI(Component and Component )</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Test case 1: </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SetAlarm( ) and UI: Description in a line or two.</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Minimum 3 test data to be included.(1-valid test data and 2 invalid test data)</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ce23d99cd7_1_533"/>
          <p:cNvSpPr/>
          <p:nvPr/>
        </p:nvSpPr>
        <p:spPr>
          <a:xfrm>
            <a:off x="153121" y="133350"/>
            <a:ext cx="9145500" cy="67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b="1">
                <a:solidFill>
                  <a:schemeClr val="dk1"/>
                </a:solidFill>
                <a:latin typeface="Times New Roman"/>
                <a:ea typeface="Times New Roman"/>
                <a:cs typeface="Times New Roman"/>
                <a:sym typeface="Times New Roman"/>
              </a:rPr>
              <a:t> </a:t>
            </a:r>
            <a:r>
              <a:rPr lang="en-US" sz="3800" b="1">
                <a:solidFill>
                  <a:schemeClr val="accent1"/>
                </a:solidFill>
                <a:latin typeface="Times New Roman"/>
                <a:ea typeface="Times New Roman"/>
                <a:cs typeface="Times New Roman"/>
                <a:sym typeface="Times New Roman"/>
              </a:rPr>
              <a:t>Snapshots (optional)</a:t>
            </a:r>
            <a:endParaRPr sz="3800" b="1">
              <a:solidFill>
                <a:schemeClr val="accent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Autofit/>
          </a:bodyPr>
          <a:lstStyle/>
          <a:p>
            <a:pPr marL="365760" lvl="0" indent="-139446" algn="l" rtl="0">
              <a:lnSpc>
                <a:spcPct val="100000"/>
              </a:lnSpc>
              <a:spcBef>
                <a:spcPts val="0"/>
              </a:spcBef>
              <a:spcAft>
                <a:spcPts val="0"/>
              </a:spcAft>
              <a:buSzPts val="1836"/>
              <a:buNone/>
            </a:pPr>
            <a:endParaRPr/>
          </a:p>
        </p:txBody>
      </p:sp>
      <p:sp>
        <p:nvSpPr>
          <p:cNvPr id="316" name="Google Shape;316;p3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317" name="Google Shape;317;p31"/>
          <p:cNvSpPr txBox="1"/>
          <p:nvPr/>
        </p:nvSpPr>
        <p:spPr>
          <a:xfrm>
            <a:off x="8172404" y="6407941"/>
            <a:ext cx="8406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35</a:t>
            </a:fld>
            <a:r>
              <a:rPr lang="en-US" sz="1000" b="0" i="0" u="none" strike="noStrike" cap="none">
                <a:solidFill>
                  <a:srgbClr val="000000"/>
                </a:solidFill>
                <a:latin typeface="Lucida Sans"/>
                <a:ea typeface="Lucida Sans"/>
                <a:cs typeface="Lucida Sans"/>
                <a:sym typeface="Lucida Sans"/>
              </a:rPr>
              <a:t>/20</a:t>
            </a:r>
            <a:endParaRPr sz="1400" b="0" i="0" u="none" strike="noStrike" cap="none">
              <a:solidFill>
                <a:srgbClr val="000000"/>
              </a:solidFill>
              <a:latin typeface="Arial"/>
              <a:ea typeface="Arial"/>
              <a:cs typeface="Arial"/>
              <a:sym typeface="Arial"/>
            </a:endParaRPr>
          </a:p>
        </p:txBody>
      </p:sp>
      <p:sp>
        <p:nvSpPr>
          <p:cNvPr id="318" name="Google Shape;318;p31"/>
          <p:cNvSpPr txBox="1"/>
          <p:nvPr/>
        </p:nvSpPr>
        <p:spPr>
          <a:xfrm>
            <a:off x="4380067" y="6407941"/>
            <a:ext cx="23508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2"/>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Autofit/>
          </a:bodyPr>
          <a:lstStyle/>
          <a:p>
            <a:pPr marL="365760" lvl="0" indent="-256032" algn="l" rtl="0">
              <a:lnSpc>
                <a:spcPct val="100000"/>
              </a:lnSpc>
              <a:spcBef>
                <a:spcPts val="0"/>
              </a:spcBef>
              <a:spcAft>
                <a:spcPts val="0"/>
              </a:spcAft>
              <a:buSzPts val="1088"/>
              <a:buNone/>
            </a:pPr>
            <a:r>
              <a:rPr lang="en-US" sz="1600">
                <a:latin typeface="Times New Roman"/>
                <a:ea typeface="Times New Roman"/>
                <a:cs typeface="Times New Roman"/>
                <a:sym typeface="Times New Roman"/>
              </a:rPr>
              <a:t>[1]Author name.  “Title”, Publication details, Vol., No., Page No., Year.</a:t>
            </a:r>
            <a:endParaRPr/>
          </a:p>
          <a:p>
            <a:pPr marL="365760" lvl="0" indent="-256032" algn="l" rtl="0">
              <a:lnSpc>
                <a:spcPct val="100000"/>
              </a:lnSpc>
              <a:spcBef>
                <a:spcPts val="400"/>
              </a:spcBef>
              <a:spcAft>
                <a:spcPts val="0"/>
              </a:spcAft>
              <a:buSzPts val="1836"/>
              <a:buNone/>
            </a:pPr>
            <a:endParaRPr/>
          </a:p>
        </p:txBody>
      </p:sp>
      <p:sp>
        <p:nvSpPr>
          <p:cNvPr id="325" name="Google Shape;325;p12"/>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326" name="Google Shape;326;p12"/>
          <p:cNvSpPr txBox="1"/>
          <p:nvPr/>
        </p:nvSpPr>
        <p:spPr>
          <a:xfrm>
            <a:off x="8647270" y="6407941"/>
            <a:ext cx="365700" cy="365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45720" lvl="0" indent="0" algn="just">
              <a:lnSpc>
                <a:spcPct val="150000"/>
              </a:lnSpc>
              <a:spcBef>
                <a:spcPts val="740"/>
              </a:spcBef>
              <a:buSzPts val="1632"/>
              <a:buNone/>
            </a:pPr>
            <a:r>
              <a:rPr lang="en-US" sz="2400" dirty="0">
                <a:latin typeface="Times New Roman"/>
                <a:ea typeface="Times New Roman"/>
                <a:cs typeface="Times New Roman"/>
                <a:sym typeface="Times New Roman"/>
              </a:rPr>
              <a:t>Leukemia, a type of cancer affecting blood-forming tissues, including the bone marrow and lymphatic system, poses significant diagnostic challenges due to its varied presentation and complexity.</a:t>
            </a:r>
            <a:endParaRPr sz="2400" dirty="0">
              <a:latin typeface="Times New Roman"/>
              <a:ea typeface="Times New Roman"/>
              <a:cs typeface="Times New Roman"/>
              <a:sym typeface="Times New Roman"/>
            </a:endParaRPr>
          </a:p>
          <a:p>
            <a:pPr marL="0" lvl="0" indent="0" algn="just" rtl="0">
              <a:lnSpc>
                <a:spcPct val="150000"/>
              </a:lnSpc>
              <a:spcBef>
                <a:spcPts val="740"/>
              </a:spcBef>
              <a:spcAft>
                <a:spcPts val="0"/>
              </a:spcAft>
              <a:buSzPts val="2176"/>
              <a:buNone/>
            </a:pPr>
            <a:endParaRPr sz="2400" dirty="0">
              <a:latin typeface="Times New Roman"/>
              <a:ea typeface="Times New Roman"/>
              <a:cs typeface="Times New Roman"/>
              <a:sym typeface="Times New Roman"/>
            </a:endParaRPr>
          </a:p>
          <a:p>
            <a:pPr marL="365760" lvl="0" indent="-139446" algn="l" rtl="0">
              <a:lnSpc>
                <a:spcPct val="150000"/>
              </a:lnSpc>
              <a:spcBef>
                <a:spcPts val="700"/>
              </a:spcBef>
              <a:spcAft>
                <a:spcPts val="0"/>
              </a:spcAft>
              <a:buSzPts val="1836"/>
              <a:buNone/>
            </a:pPr>
            <a:endParaRPr dirty="0"/>
          </a:p>
        </p:txBody>
      </p:sp>
      <p:sp>
        <p:nvSpPr>
          <p:cNvPr id="138" name="Google Shape;138;p3"/>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200" dirty="0">
                <a:solidFill>
                  <a:srgbClr val="4E67C8"/>
                </a:solidFill>
                <a:latin typeface="Times New Roman"/>
                <a:ea typeface="Times New Roman"/>
                <a:cs typeface="Times New Roman"/>
                <a:sym typeface="Times New Roman"/>
              </a:rPr>
              <a:t>Introduction</a:t>
            </a:r>
            <a:br>
              <a:rPr lang="en-US" sz="3200" dirty="0">
                <a:solidFill>
                  <a:srgbClr val="4E67C8"/>
                </a:solidFill>
                <a:latin typeface="Times New Roman"/>
                <a:ea typeface="Times New Roman"/>
                <a:cs typeface="Times New Roman"/>
                <a:sym typeface="Times New Roman"/>
              </a:rPr>
            </a:br>
            <a:endParaRPr sz="3200" dirty="0"/>
          </a:p>
        </p:txBody>
      </p:sp>
      <p:sp>
        <p:nvSpPr>
          <p:cNvPr id="139" name="Google Shape;139;p3"/>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2/20</a:t>
            </a:r>
            <a:endParaRPr sz="1400" b="0" i="0" u="none" strike="noStrike" cap="none">
              <a:solidFill>
                <a:srgbClr val="000000"/>
              </a:solidFill>
              <a:latin typeface="Arial"/>
              <a:ea typeface="Arial"/>
              <a:cs typeface="Arial"/>
              <a:sym typeface="Arial"/>
            </a:endParaRPr>
          </a:p>
        </p:txBody>
      </p:sp>
      <p:sp>
        <p:nvSpPr>
          <p:cNvPr id="140" name="Google Shape;140;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930961"/>
            <a:ext cx="3168352" cy="1752265"/>
          </a:xfrm>
          <a:prstGeom prst="flowChartAlternateProcess">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3930961"/>
            <a:ext cx="2952328" cy="1752265"/>
          </a:xfrm>
          <a:prstGeom prst="flowChartAlternateProcess">
            <a:avLst/>
          </a:prstGeom>
        </p:spPr>
      </p:pic>
      <p:sp>
        <p:nvSpPr>
          <p:cNvPr id="4" name="TextBox 3"/>
          <p:cNvSpPr txBox="1"/>
          <p:nvPr/>
        </p:nvSpPr>
        <p:spPr>
          <a:xfrm>
            <a:off x="3923928" y="5782230"/>
            <a:ext cx="2232248" cy="307777"/>
          </a:xfrm>
          <a:prstGeom prst="rect">
            <a:avLst/>
          </a:prstGeom>
          <a:noFill/>
        </p:spPr>
        <p:txBody>
          <a:bodyPr wrap="square" rtlCol="0">
            <a:spAutoFit/>
          </a:bodyPr>
          <a:lstStyle/>
          <a:p>
            <a:r>
              <a:rPr lang="en-IN" dirty="0"/>
              <a:t>Fig. </a:t>
            </a:r>
            <a:r>
              <a:rPr lang="en-IN" dirty="0" err="1"/>
              <a:t>Leukemia</a:t>
            </a:r>
            <a:r>
              <a:rPr lang="en-IN" dirty="0"/>
              <a:t> WBC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body" idx="1"/>
          </p:nvPr>
        </p:nvSpPr>
        <p:spPr>
          <a:xfrm>
            <a:off x="359024" y="1196752"/>
            <a:ext cx="8784976" cy="3816424"/>
          </a:xfrm>
          <a:prstGeom prst="rect">
            <a:avLst/>
          </a:prstGeom>
          <a:noFill/>
          <a:ln>
            <a:noFill/>
          </a:ln>
        </p:spPr>
        <p:txBody>
          <a:bodyPr spcFirstLastPara="1" wrap="square" lIns="91425" tIns="45700" rIns="91425" bIns="45700" anchor="t" anchorCtr="0">
            <a:noAutofit/>
          </a:bodyPr>
          <a:lstStyle/>
          <a:p>
            <a:pPr marL="226314" lvl="0" indent="0">
              <a:lnSpc>
                <a:spcPct val="150000"/>
              </a:lnSpc>
              <a:spcBef>
                <a:spcPts val="700"/>
              </a:spcBef>
              <a:buNone/>
            </a:pPr>
            <a:r>
              <a:rPr lang="en-US" sz="2400" dirty="0">
                <a:latin typeface="Times New Roman" pitchFamily="18" charset="0"/>
                <a:cs typeface="Times New Roman" pitchFamily="18" charset="0"/>
              </a:rPr>
              <a:t>Advancements in machine learning, particularly Convolutional Neural Networks (CNNs), offer a promising solution to these challenges. CNNs are a class of deep learning algorithms that excel in image recognition and classification tasks by automatically learning to detect relevant features from raw image data. Leveraging CNNs for leukemia detection can enhance diagnostic accuracy, reduce the time required for analysis, and minimize errors.</a:t>
            </a:r>
          </a:p>
          <a:p>
            <a:pPr marL="226314" lvl="0" indent="0">
              <a:lnSpc>
                <a:spcPct val="150000"/>
              </a:lnSpc>
              <a:spcBef>
                <a:spcPts val="700"/>
              </a:spcBef>
              <a:buNone/>
            </a:pPr>
            <a:r>
              <a:rPr lang="en-US" sz="2400" dirty="0">
                <a:latin typeface="Times New Roman" pitchFamily="18" charset="0"/>
                <a:cs typeface="Times New Roman" pitchFamily="18" charset="0"/>
                <a:hlinkClick r:id="rId3" action="ppaction://hlinkfile"/>
              </a:rPr>
              <a:t>Link </a:t>
            </a:r>
            <a:r>
              <a:rPr lang="en-US" sz="2400" dirty="0">
                <a:latin typeface="Times New Roman" pitchFamily="18" charset="0"/>
                <a:cs typeface="Times New Roman" pitchFamily="18" charset="0"/>
                <a:sym typeface="Wingdings" pitchFamily="2" charset="2"/>
                <a:hlinkClick r:id="rId3" action="ppaction://hlinkfile"/>
              </a:rPr>
              <a:t> </a:t>
            </a:r>
            <a:r>
              <a:rPr lang="en-US" sz="2400" dirty="0">
                <a:solidFill>
                  <a:schemeClr val="accent1">
                    <a:lumMod val="75000"/>
                  </a:schemeClr>
                </a:solidFill>
                <a:latin typeface="Times New Roman" pitchFamily="18" charset="0"/>
                <a:cs typeface="Times New Roman" pitchFamily="18" charset="0"/>
                <a:sym typeface="Wingdings" pitchFamily="2" charset="2"/>
                <a:hlinkClick r:id="rId3" action="ppaction://hlinkfile"/>
              </a:rPr>
              <a:t>https://youtu.be/Qje0fG_JHLY?si=hnGnI9HJHJwYu4Wd</a:t>
            </a:r>
            <a:endParaRPr lang="en-US" sz="2400" dirty="0">
              <a:solidFill>
                <a:schemeClr val="accent1">
                  <a:lumMod val="75000"/>
                </a:schemeClr>
              </a:solidFill>
              <a:latin typeface="Times New Roman" pitchFamily="18" charset="0"/>
              <a:cs typeface="Times New Roman" pitchFamily="18" charset="0"/>
            </a:endParaRPr>
          </a:p>
          <a:p>
            <a:pPr marL="226314" lvl="0" indent="0">
              <a:spcBef>
                <a:spcPts val="700"/>
              </a:spcBef>
              <a:buNone/>
            </a:pPr>
            <a:endParaRPr lang="en-US" sz="2400" dirty="0">
              <a:latin typeface="Times New Roman" pitchFamily="18" charset="0"/>
              <a:cs typeface="Times New Roman" pitchFamily="18" charset="0"/>
            </a:endParaRPr>
          </a:p>
          <a:p>
            <a:pPr marL="569214" lvl="0" indent="-342900">
              <a:spcBef>
                <a:spcPts val="700"/>
              </a:spcBef>
              <a:buFont typeface="Wingdings" pitchFamily="2" charset="2"/>
              <a:buChar char="§"/>
            </a:pPr>
            <a:endParaRPr lang="en-US" sz="2400" dirty="0">
              <a:latin typeface="Times New Roman" pitchFamily="18" charset="0"/>
              <a:cs typeface="Times New Roman" pitchFamily="18" charset="0"/>
            </a:endParaRPr>
          </a:p>
          <a:p>
            <a:pPr marL="569214" lvl="0" indent="-342900">
              <a:spcBef>
                <a:spcPts val="700"/>
              </a:spcBef>
              <a:buFont typeface="Wingdings" pitchFamily="2" charset="2"/>
              <a:buChar char="§"/>
            </a:pPr>
            <a:endParaRPr lang="en-US" sz="2400" dirty="0">
              <a:latin typeface="Times New Roman" pitchFamily="18" charset="0"/>
              <a:cs typeface="Times New Roman" pitchFamily="18" charset="0"/>
            </a:endParaRPr>
          </a:p>
          <a:p>
            <a:pPr marL="569214" lvl="0" indent="-342900">
              <a:spcBef>
                <a:spcPts val="700"/>
              </a:spcBef>
              <a:buFont typeface="Wingdings" pitchFamily="2" charset="2"/>
              <a:buChar char="§"/>
            </a:pPr>
            <a:endParaRPr lang="en-US" sz="2400" dirty="0">
              <a:latin typeface="Times New Roman" pitchFamily="18" charset="0"/>
              <a:cs typeface="Times New Roman" pitchFamily="18" charset="0"/>
            </a:endParaRPr>
          </a:p>
          <a:p>
            <a:pPr marL="569214" lvl="0" indent="-342900">
              <a:spcBef>
                <a:spcPts val="700"/>
              </a:spcBef>
              <a:buFont typeface="Wingdings" pitchFamily="2" charset="2"/>
              <a:buChar char="§"/>
            </a:pPr>
            <a:endParaRPr lang="en-US" sz="2400" dirty="0">
              <a:latin typeface="Times New Roman" pitchFamily="18" charset="0"/>
              <a:cs typeface="Times New Roman" pitchFamily="18" charset="0"/>
            </a:endParaRPr>
          </a:p>
        </p:txBody>
      </p:sp>
      <p:sp>
        <p:nvSpPr>
          <p:cNvPr id="138" name="Google Shape;138;p3"/>
          <p:cNvSpPr txBox="1">
            <a:spLocks noGrp="1"/>
          </p:cNvSpPr>
          <p:nvPr>
            <p:ph type="title"/>
          </p:nvPr>
        </p:nvSpPr>
        <p:spPr>
          <a:xfrm>
            <a:off x="507130" y="332656"/>
            <a:ext cx="8229600" cy="94096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200" dirty="0">
                <a:solidFill>
                  <a:srgbClr val="4E67C8"/>
                </a:solidFill>
                <a:latin typeface="Times New Roman"/>
                <a:ea typeface="Times New Roman"/>
                <a:cs typeface="Times New Roman"/>
                <a:sym typeface="Times New Roman"/>
              </a:rPr>
              <a:t>Introduction </a:t>
            </a:r>
            <a:r>
              <a:rPr lang="en-US" sz="3200" dirty="0" err="1">
                <a:solidFill>
                  <a:srgbClr val="4E67C8"/>
                </a:solidFill>
                <a:latin typeface="Times New Roman"/>
                <a:ea typeface="Times New Roman"/>
                <a:cs typeface="Times New Roman"/>
                <a:sym typeface="Times New Roman"/>
              </a:rPr>
              <a:t>Contd</a:t>
            </a:r>
            <a:r>
              <a:rPr lang="en-US" sz="3200" dirty="0">
                <a:solidFill>
                  <a:srgbClr val="4E67C8"/>
                </a:solidFill>
                <a:latin typeface="Times New Roman"/>
                <a:ea typeface="Times New Roman"/>
                <a:cs typeface="Times New Roman"/>
                <a:sym typeface="Times New Roman"/>
              </a:rPr>
              <a:t>…</a:t>
            </a:r>
            <a:br>
              <a:rPr lang="en-US" sz="3200" dirty="0">
                <a:solidFill>
                  <a:srgbClr val="4E67C8"/>
                </a:solidFill>
                <a:latin typeface="Times New Roman"/>
                <a:ea typeface="Times New Roman"/>
                <a:cs typeface="Times New Roman"/>
                <a:sym typeface="Times New Roman"/>
              </a:rPr>
            </a:br>
            <a:endParaRPr sz="3200" dirty="0"/>
          </a:p>
        </p:txBody>
      </p:sp>
      <p:sp>
        <p:nvSpPr>
          <p:cNvPr id="139" name="Google Shape;139;p3"/>
          <p:cNvSpPr txBox="1"/>
          <p:nvPr/>
        </p:nvSpPr>
        <p:spPr>
          <a:xfrm>
            <a:off x="8460431" y="6407941"/>
            <a:ext cx="552599"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2/20</a:t>
            </a:r>
            <a:endParaRPr sz="1400" b="0" i="0" u="none" strike="noStrike" cap="none">
              <a:solidFill>
                <a:srgbClr val="000000"/>
              </a:solidFill>
              <a:latin typeface="Arial"/>
              <a:ea typeface="Arial"/>
              <a:cs typeface="Arial"/>
              <a:sym typeface="Arial"/>
            </a:endParaRPr>
          </a:p>
        </p:txBody>
      </p:sp>
      <p:sp>
        <p:nvSpPr>
          <p:cNvPr id="140" name="Google Shape;140;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8528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4"/>
          <p:cNvSpPr txBox="1">
            <a:spLocks noGrp="1"/>
          </p:cNvSpPr>
          <p:nvPr>
            <p:ph type="body" idx="1"/>
          </p:nvPr>
        </p:nvSpPr>
        <p:spPr>
          <a:xfrm>
            <a:off x="467544" y="1268757"/>
            <a:ext cx="8219256" cy="5472611"/>
          </a:xfrm>
          <a:prstGeom prst="rect">
            <a:avLst/>
          </a:prstGeom>
          <a:noFill/>
          <a:ln>
            <a:noFill/>
          </a:ln>
        </p:spPr>
        <p:txBody>
          <a:bodyPr spcFirstLastPara="1" wrap="square" lIns="91425" tIns="45700" rIns="91425" bIns="45700" anchor="t" anchorCtr="0">
            <a:noAutofit/>
          </a:bodyPr>
          <a:lstStyle/>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Facilitate Early Detection </a:t>
            </a:r>
            <a:r>
              <a:rPr lang="en-US" sz="2400" dirty="0">
                <a:latin typeface="Times New Roman" pitchFamily="18" charset="0"/>
                <a:cs typeface="Times New Roman" pitchFamily="18" charset="0"/>
              </a:rPr>
              <a:t>:Enable earlier detection of leukemia, leading to timely intervention and improved patient outcomes.</a:t>
            </a:r>
          </a:p>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Build a Scalable Solution</a:t>
            </a:r>
            <a:r>
              <a:rPr lang="en-US" sz="2400" dirty="0">
                <a:latin typeface="Times New Roman" pitchFamily="18" charset="0"/>
                <a:cs typeface="Times New Roman" pitchFamily="18" charset="0"/>
              </a:rPr>
              <a:t>: Create a system capable of efficiently processing large volumes of blood smear images, making it suitable for widespread clinical use.</a:t>
            </a:r>
          </a:p>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Ensure Accessibility and Usability</a:t>
            </a:r>
            <a:r>
              <a:rPr lang="en-US" dirty="0"/>
              <a:t>: </a:t>
            </a:r>
            <a:r>
              <a:rPr lang="en-US" sz="2400" dirty="0">
                <a:latin typeface="Times New Roman" pitchFamily="18" charset="0"/>
                <a:cs typeface="Times New Roman" pitchFamily="18" charset="0"/>
              </a:rPr>
              <a:t>Design the system to be user-friendly and accessible to medical professionals in diverse settings, including remote and under-resourced areas.</a:t>
            </a:r>
          </a:p>
          <a:p>
            <a:pPr marL="365760" lvl="0" indent="-139446" algn="l" rtl="0">
              <a:lnSpc>
                <a:spcPct val="150000"/>
              </a:lnSpc>
              <a:spcBef>
                <a:spcPts val="700"/>
              </a:spcBef>
              <a:spcAft>
                <a:spcPts val="0"/>
              </a:spcAft>
              <a:buClrTx/>
              <a:buSzPts val="1836"/>
              <a:buNone/>
            </a:pPr>
            <a:endParaRPr dirty="0"/>
          </a:p>
        </p:txBody>
      </p:sp>
      <p:sp>
        <p:nvSpPr>
          <p:cNvPr id="146" name="Google Shape;146;p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Objectives				</a:t>
            </a:r>
            <a:endParaRPr sz="3200" dirty="0">
              <a:solidFill>
                <a:srgbClr val="4E67C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4"/>
          <p:cNvSpPr txBox="1">
            <a:spLocks noGrp="1"/>
          </p:cNvSpPr>
          <p:nvPr>
            <p:ph type="body" idx="1"/>
          </p:nvPr>
        </p:nvSpPr>
        <p:spPr>
          <a:xfrm>
            <a:off x="467544" y="1268757"/>
            <a:ext cx="8219256" cy="5472611"/>
          </a:xfrm>
          <a:prstGeom prst="rect">
            <a:avLst/>
          </a:prstGeom>
          <a:noFill/>
          <a:ln>
            <a:noFill/>
          </a:ln>
        </p:spPr>
        <p:txBody>
          <a:bodyPr spcFirstLastPara="1" wrap="square" lIns="91425" tIns="45700" rIns="91425" bIns="45700" anchor="t" anchorCtr="0">
            <a:noAutofit/>
          </a:bodyPr>
          <a:lstStyle/>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Implement Rigorous Evaluation</a:t>
            </a:r>
            <a:r>
              <a:rPr lang="en-US" sz="2400" dirty="0">
                <a:latin typeface="Times New Roman" pitchFamily="18" charset="0"/>
                <a:cs typeface="Times New Roman" pitchFamily="18" charset="0"/>
              </a:rPr>
              <a:t>: Rigorously test and validate the model using comprehensive performance metrics (accuracy, sensitivity, specificity, AUC-ROC).</a:t>
            </a:r>
          </a:p>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Design Seamless Clinical Integration</a:t>
            </a:r>
            <a:r>
              <a:rPr lang="en-US" sz="2400" dirty="0">
                <a:latin typeface="Times New Roman" pitchFamily="18" charset="0"/>
                <a:cs typeface="Times New Roman" pitchFamily="18" charset="0"/>
              </a:rPr>
              <a:t>: Develop strategies for integrating the system into existing clinical workflows.</a:t>
            </a:r>
          </a:p>
          <a:p>
            <a:pPr marL="569214" lvl="0" indent="-342900">
              <a:lnSpc>
                <a:spcPct val="150000"/>
              </a:lnSpc>
              <a:spcBef>
                <a:spcPts val="700"/>
              </a:spcBef>
              <a:buClrTx/>
              <a:buFont typeface="Wingdings" pitchFamily="2" charset="2"/>
              <a:buChar char="§"/>
            </a:pPr>
            <a:r>
              <a:rPr lang="en-US" sz="2400" b="1" dirty="0">
                <a:latin typeface="Times New Roman" pitchFamily="18" charset="0"/>
                <a:cs typeface="Times New Roman" pitchFamily="18" charset="0"/>
              </a:rPr>
              <a:t>To Minimize Human Error</a:t>
            </a:r>
            <a:r>
              <a:rPr lang="en-US" sz="2400" dirty="0">
                <a:latin typeface="Times New Roman" pitchFamily="18" charset="0"/>
                <a:cs typeface="Times New Roman" pitchFamily="18" charset="0"/>
              </a:rPr>
              <a:t>: Reduce the risk of diagnostic errors associated with manual examination. </a:t>
            </a:r>
            <a:endParaRPr sz="2400" dirty="0">
              <a:latin typeface="Times New Roman" pitchFamily="18" charset="0"/>
              <a:cs typeface="Times New Roman" pitchFamily="18" charset="0"/>
            </a:endParaRPr>
          </a:p>
        </p:txBody>
      </p:sp>
      <p:sp>
        <p:nvSpPr>
          <p:cNvPr id="146" name="Google Shape;146;p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Objectives </a:t>
            </a:r>
            <a:r>
              <a:rPr lang="en-US" sz="3200" dirty="0" err="1">
                <a:solidFill>
                  <a:srgbClr val="4E67C8"/>
                </a:solidFill>
                <a:latin typeface="Times New Roman"/>
                <a:ea typeface="Times New Roman"/>
                <a:cs typeface="Times New Roman"/>
                <a:sym typeface="Times New Roman"/>
              </a:rPr>
              <a:t>Contd</a:t>
            </a:r>
            <a:r>
              <a:rPr lang="en-US" sz="3200" dirty="0">
                <a:solidFill>
                  <a:srgbClr val="4E67C8"/>
                </a:solidFill>
                <a:latin typeface="Times New Roman"/>
                <a:ea typeface="Times New Roman"/>
                <a:cs typeface="Times New Roman"/>
                <a:sym typeface="Times New Roman"/>
              </a:rPr>
              <a:t>…	</a:t>
            </a:r>
            <a:r>
              <a:rPr lang="en-US" sz="3600" dirty="0">
                <a:solidFill>
                  <a:srgbClr val="4E67C8"/>
                </a:solidFill>
                <a:latin typeface="Times New Roman"/>
                <a:ea typeface="Times New Roman"/>
                <a:cs typeface="Times New Roman"/>
                <a:sym typeface="Times New Roman"/>
              </a:rPr>
              <a:t>			</a:t>
            </a:r>
            <a:endParaRPr sz="3600" dirty="0">
              <a:solidFill>
                <a:srgbClr val="4E67C8"/>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340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53" name="Google Shape;153;p5"/>
          <p:cNvSpPr txBox="1">
            <a:spLocks noGrp="1"/>
          </p:cNvSpPr>
          <p:nvPr>
            <p:ph type="title" idx="4294967295"/>
          </p:nvPr>
        </p:nvSpPr>
        <p:spPr>
          <a:xfrm>
            <a:off x="0" y="15385"/>
            <a:ext cx="9012900" cy="119825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    Literature Survey </a:t>
            </a:r>
            <a:endParaRPr sz="3200" dirty="0">
              <a:solidFill>
                <a:srgbClr val="4E67C8"/>
              </a:solidFill>
              <a:latin typeface="Times New Roman"/>
              <a:ea typeface="Times New Roman"/>
              <a:cs typeface="Times New Roman"/>
              <a:sym typeface="Times New Roman"/>
            </a:endParaRPr>
          </a:p>
        </p:txBody>
      </p:sp>
      <p:sp>
        <p:nvSpPr>
          <p:cNvPr id="154" name="Google Shape;154;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55" name="Google Shape;155;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304811092"/>
              </p:ext>
            </p:extLst>
          </p:nvPr>
        </p:nvGraphicFramePr>
        <p:xfrm>
          <a:off x="395536" y="1124744"/>
          <a:ext cx="8496944" cy="5046906"/>
        </p:xfrm>
        <a:graphic>
          <a:graphicData uri="http://schemas.openxmlformats.org/drawingml/2006/table">
            <a:tbl>
              <a:tblPr>
                <a:tableStyleId>{D4B3CA8A-F464-4E50-989D-29207D6E8BEE}</a:tableStyleId>
              </a:tblPr>
              <a:tblGrid>
                <a:gridCol w="158417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2479585">
                  <a:extLst>
                    <a:ext uri="{9D8B030D-6E8A-4147-A177-3AD203B41FA5}">
                      <a16:colId xmlns:a16="http://schemas.microsoft.com/office/drawing/2014/main" val="20003"/>
                    </a:ext>
                  </a:extLst>
                </a:gridCol>
                <a:gridCol w="2776999">
                  <a:extLst>
                    <a:ext uri="{9D8B030D-6E8A-4147-A177-3AD203B41FA5}">
                      <a16:colId xmlns:a16="http://schemas.microsoft.com/office/drawing/2014/main" val="20004"/>
                    </a:ext>
                  </a:extLst>
                </a:gridCol>
              </a:tblGrid>
              <a:tr h="184728">
                <a:tc>
                  <a:txBody>
                    <a:bodyPr/>
                    <a:lstStyle/>
                    <a:p>
                      <a:r>
                        <a:rPr lang="en-IN" sz="1100" dirty="0"/>
                        <a:t>Paper Title</a:t>
                      </a:r>
                      <a:endParaRPr lang="en-IN" sz="1100" dirty="0">
                        <a:latin typeface="Times New Roman" pitchFamily="18" charset="0"/>
                        <a:cs typeface="Times New Roman" pitchFamily="18" charset="0"/>
                      </a:endParaRPr>
                    </a:p>
                  </a:txBody>
                  <a:tcPr marL="17144" marR="17144" marT="8572" marB="8572" anchor="ctr"/>
                </a:tc>
                <a:tc>
                  <a:txBody>
                    <a:bodyPr/>
                    <a:lstStyle/>
                    <a:p>
                      <a:r>
                        <a:rPr lang="en-IN" sz="1100"/>
                        <a:t>Authors</a:t>
                      </a:r>
                      <a:endParaRPr lang="en-IN" sz="1100">
                        <a:latin typeface="Times New Roman" pitchFamily="18" charset="0"/>
                        <a:cs typeface="Times New Roman" pitchFamily="18" charset="0"/>
                      </a:endParaRPr>
                    </a:p>
                  </a:txBody>
                  <a:tcPr marL="17144" marR="17144" marT="8572" marB="8572" anchor="ctr"/>
                </a:tc>
                <a:tc>
                  <a:txBody>
                    <a:bodyPr/>
                    <a:lstStyle/>
                    <a:p>
                      <a:r>
                        <a:rPr lang="en-IN" sz="1100" dirty="0"/>
                        <a:t>Year</a:t>
                      </a:r>
                      <a:endParaRPr lang="en-IN" sz="1100" dirty="0">
                        <a:latin typeface="Times New Roman" pitchFamily="18" charset="0"/>
                        <a:cs typeface="Times New Roman" pitchFamily="18" charset="0"/>
                      </a:endParaRPr>
                    </a:p>
                  </a:txBody>
                  <a:tcPr marL="17144" marR="17144" marT="8572" marB="8572" anchor="ctr"/>
                </a:tc>
                <a:tc>
                  <a:txBody>
                    <a:bodyPr/>
                    <a:lstStyle/>
                    <a:p>
                      <a:r>
                        <a:rPr lang="en-IN" sz="1100" dirty="0"/>
                        <a:t>Methodology</a:t>
                      </a:r>
                      <a:endParaRPr lang="en-IN" sz="1100" dirty="0">
                        <a:latin typeface="Times New Roman" pitchFamily="18" charset="0"/>
                        <a:cs typeface="Times New Roman" pitchFamily="18" charset="0"/>
                      </a:endParaRPr>
                    </a:p>
                  </a:txBody>
                  <a:tcPr marL="17144" marR="17144" marT="8572" marB="8572" anchor="ctr"/>
                </a:tc>
                <a:tc>
                  <a:txBody>
                    <a:bodyPr/>
                    <a:lstStyle/>
                    <a:p>
                      <a:r>
                        <a:rPr lang="en-IN" sz="1100" dirty="0"/>
                        <a:t>Limitations</a:t>
                      </a:r>
                      <a:endParaRPr lang="en-IN" sz="11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0"/>
                  </a:ext>
                </a:extLst>
              </a:tr>
              <a:tr h="516826">
                <a:tc>
                  <a:txBody>
                    <a:bodyPr/>
                    <a:lstStyle/>
                    <a:p>
                      <a:r>
                        <a:rPr lang="en-US" sz="1100" dirty="0"/>
                        <a:t>Automated Leukemia Diagnosis using Deep Learning</a:t>
                      </a:r>
                      <a:endParaRPr lang="en-US" sz="1100" dirty="0">
                        <a:latin typeface="Times New Roman" pitchFamily="18" charset="0"/>
                        <a:cs typeface="Times New Roman" pitchFamily="18" charset="0"/>
                      </a:endParaRPr>
                    </a:p>
                  </a:txBody>
                  <a:tcPr marL="17144" marR="17144" marT="8572" marB="8572" anchor="ctr"/>
                </a:tc>
                <a:tc>
                  <a:txBody>
                    <a:bodyPr/>
                    <a:lstStyle/>
                    <a:p>
                      <a:r>
                        <a:rPr lang="en-IN" sz="1100" dirty="0"/>
                        <a:t>Johnson &amp; Lee</a:t>
                      </a:r>
                      <a:endParaRPr lang="en-IN" sz="1100" dirty="0">
                        <a:latin typeface="Times New Roman" pitchFamily="18" charset="0"/>
                        <a:cs typeface="Times New Roman" pitchFamily="18" charset="0"/>
                      </a:endParaRPr>
                    </a:p>
                  </a:txBody>
                  <a:tcPr marL="17144" marR="17144" marT="8572" marB="8572" anchor="ctr"/>
                </a:tc>
                <a:tc>
                  <a:txBody>
                    <a:bodyPr/>
                    <a:lstStyle/>
                    <a:p>
                      <a:r>
                        <a:rPr lang="en-IN" sz="1100"/>
                        <a:t>2021</a:t>
                      </a:r>
                      <a:endParaRPr lang="en-IN" sz="1100">
                        <a:latin typeface="Times New Roman" pitchFamily="18" charset="0"/>
                        <a:cs typeface="Times New Roman" pitchFamily="18" charset="0"/>
                      </a:endParaRPr>
                    </a:p>
                  </a:txBody>
                  <a:tcPr marL="17144" marR="17144" marT="8572" marB="8572" anchor="ctr"/>
                </a:tc>
                <a:tc>
                  <a:txBody>
                    <a:bodyPr/>
                    <a:lstStyle/>
                    <a:p>
                      <a:r>
                        <a:rPr lang="en-US" sz="1100"/>
                        <a:t>Employed transfer learning with pre-trained CNN models (VGG16, ResNet)</a:t>
                      </a:r>
                      <a:endParaRPr lang="en-US" sz="1100">
                        <a:latin typeface="Times New Roman" pitchFamily="18" charset="0"/>
                        <a:cs typeface="Times New Roman" pitchFamily="18" charset="0"/>
                      </a:endParaRPr>
                    </a:p>
                  </a:txBody>
                  <a:tcPr marL="17144" marR="17144" marT="8572" marB="8572" anchor="ctr"/>
                </a:tc>
                <a:tc>
                  <a:txBody>
                    <a:bodyPr/>
                    <a:lstStyle/>
                    <a:p>
                      <a:r>
                        <a:rPr lang="en-IN" sz="1100" dirty="0"/>
                        <a:t>Limited dataset size</a:t>
                      </a:r>
                      <a:endParaRPr lang="en-IN" sz="11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1"/>
                  </a:ext>
                </a:extLst>
              </a:tr>
              <a:tr h="516826">
                <a:tc>
                  <a:txBody>
                    <a:bodyPr/>
                    <a:lstStyle/>
                    <a:p>
                      <a:r>
                        <a:rPr lang="en-US" sz="1100" dirty="0"/>
                        <a:t>Comparative Study of CNN Architectures in Leukemia Detection</a:t>
                      </a:r>
                      <a:endParaRPr lang="en-US" sz="1100" dirty="0">
                        <a:latin typeface="Times New Roman" pitchFamily="18" charset="0"/>
                        <a:cs typeface="Times New Roman" pitchFamily="18" charset="0"/>
                      </a:endParaRPr>
                    </a:p>
                  </a:txBody>
                  <a:tcPr marL="17144" marR="17144" marT="8572" marB="8572" anchor="ctr"/>
                </a:tc>
                <a:tc>
                  <a:txBody>
                    <a:bodyPr/>
                    <a:lstStyle/>
                    <a:p>
                      <a:r>
                        <a:rPr lang="en-IN" sz="1100"/>
                        <a:t>Davis et al.</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2021</a:t>
                      </a:r>
                      <a:endParaRPr lang="en-IN" sz="1100">
                        <a:latin typeface="Times New Roman" pitchFamily="18" charset="0"/>
                        <a:cs typeface="Times New Roman" pitchFamily="18" charset="0"/>
                      </a:endParaRPr>
                    </a:p>
                  </a:txBody>
                  <a:tcPr marL="17144" marR="17144" marT="8572" marB="8572" anchor="ctr"/>
                </a:tc>
                <a:tc>
                  <a:txBody>
                    <a:bodyPr/>
                    <a:lstStyle/>
                    <a:p>
                      <a:r>
                        <a:rPr lang="en-IN" sz="1100"/>
                        <a:t>Compared various CNN architectures (ResNet, Inception, DenseNet)</a:t>
                      </a:r>
                      <a:endParaRPr lang="en-IN" sz="1100">
                        <a:latin typeface="Times New Roman" pitchFamily="18" charset="0"/>
                        <a:cs typeface="Times New Roman" pitchFamily="18" charset="0"/>
                      </a:endParaRPr>
                    </a:p>
                  </a:txBody>
                  <a:tcPr marL="17144" marR="17144" marT="8572" marB="8572" anchor="ctr"/>
                </a:tc>
                <a:tc>
                  <a:txBody>
                    <a:bodyPr/>
                    <a:lstStyle/>
                    <a:p>
                      <a:r>
                        <a:rPr lang="en-IN" sz="1100"/>
                        <a:t>High computational requirements</a:t>
                      </a:r>
                      <a:endParaRPr lang="en-IN"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2"/>
                  </a:ext>
                </a:extLst>
              </a:tr>
              <a:tr h="516826">
                <a:tc>
                  <a:txBody>
                    <a:bodyPr/>
                    <a:lstStyle/>
                    <a:p>
                      <a:r>
                        <a:rPr lang="en-US" sz="1100"/>
                        <a:t>Enhancing Leukemia Classification with Data Augmentation</a:t>
                      </a:r>
                      <a:endParaRPr lang="en-US" sz="1100">
                        <a:latin typeface="Times New Roman" pitchFamily="18" charset="0"/>
                        <a:cs typeface="Times New Roman" pitchFamily="18" charset="0"/>
                      </a:endParaRPr>
                    </a:p>
                  </a:txBody>
                  <a:tcPr marL="17144" marR="17144" marT="8572" marB="8572" anchor="ctr"/>
                </a:tc>
                <a:tc>
                  <a:txBody>
                    <a:bodyPr/>
                    <a:lstStyle/>
                    <a:p>
                      <a:r>
                        <a:rPr lang="en-IN" sz="1100"/>
                        <a:t>Kumar et al.</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2021</a:t>
                      </a:r>
                      <a:endParaRPr lang="en-IN" sz="1100">
                        <a:latin typeface="Times New Roman" pitchFamily="18" charset="0"/>
                        <a:cs typeface="Times New Roman" pitchFamily="18" charset="0"/>
                      </a:endParaRPr>
                    </a:p>
                  </a:txBody>
                  <a:tcPr marL="17144" marR="17144" marT="8572" marB="8572" anchor="ctr"/>
                </a:tc>
                <a:tc>
                  <a:txBody>
                    <a:bodyPr/>
                    <a:lstStyle/>
                    <a:p>
                      <a:r>
                        <a:rPr lang="en-IN" sz="1100"/>
                        <a:t>Applied data augmentation techniques (rotation, flipping, scaling)</a:t>
                      </a:r>
                      <a:endParaRPr lang="en-IN" sz="1100">
                        <a:latin typeface="Times New Roman" pitchFamily="18" charset="0"/>
                        <a:cs typeface="Times New Roman" pitchFamily="18" charset="0"/>
                      </a:endParaRPr>
                    </a:p>
                  </a:txBody>
                  <a:tcPr marL="17144" marR="17144" marT="8572" marB="8572" anchor="ctr"/>
                </a:tc>
                <a:tc>
                  <a:txBody>
                    <a:bodyPr/>
                    <a:lstStyle/>
                    <a:p>
                      <a:r>
                        <a:rPr lang="en-US" sz="1100"/>
                        <a:t>Augmentation sometimes led to overfitting</a:t>
                      </a:r>
                      <a:endParaRPr lang="en-US"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3"/>
                  </a:ext>
                </a:extLst>
              </a:tr>
              <a:tr h="350777">
                <a:tc>
                  <a:txBody>
                    <a:bodyPr/>
                    <a:lstStyle/>
                    <a:p>
                      <a:r>
                        <a:rPr lang="en-US" sz="1100"/>
                        <a:t>Real-Time Leukemia Detection Using CNNs</a:t>
                      </a:r>
                      <a:endParaRPr lang="en-US" sz="1100">
                        <a:latin typeface="Times New Roman" pitchFamily="18" charset="0"/>
                        <a:cs typeface="Times New Roman" pitchFamily="18" charset="0"/>
                      </a:endParaRPr>
                    </a:p>
                  </a:txBody>
                  <a:tcPr marL="17144" marR="17144" marT="8572" marB="8572" anchor="ctr"/>
                </a:tc>
                <a:tc>
                  <a:txBody>
                    <a:bodyPr/>
                    <a:lstStyle/>
                    <a:p>
                      <a:r>
                        <a:rPr lang="en-IN" sz="1100"/>
                        <a:t>Brown &amp; Williams</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2021</a:t>
                      </a:r>
                      <a:endParaRPr lang="en-IN" sz="1100">
                        <a:latin typeface="Times New Roman" pitchFamily="18" charset="0"/>
                        <a:cs typeface="Times New Roman" pitchFamily="18" charset="0"/>
                      </a:endParaRPr>
                    </a:p>
                  </a:txBody>
                  <a:tcPr marL="17144" marR="17144" marT="8572" marB="8572" anchor="ctr"/>
                </a:tc>
                <a:tc>
                  <a:txBody>
                    <a:bodyPr/>
                    <a:lstStyle/>
                    <a:p>
                      <a:r>
                        <a:rPr lang="en-US" sz="1100"/>
                        <a:t>Developed a real-time detection system using a custom lightweight CNN</a:t>
                      </a:r>
                      <a:endParaRPr lang="en-US" sz="1100">
                        <a:latin typeface="Times New Roman" pitchFamily="18" charset="0"/>
                        <a:cs typeface="Times New Roman" pitchFamily="18" charset="0"/>
                      </a:endParaRPr>
                    </a:p>
                  </a:txBody>
                  <a:tcPr marL="17144" marR="17144" marT="8572" marB="8572" anchor="ctr"/>
                </a:tc>
                <a:tc>
                  <a:txBody>
                    <a:bodyPr/>
                    <a:lstStyle/>
                    <a:p>
                      <a:r>
                        <a:rPr lang="en-US" sz="1100"/>
                        <a:t>Lower accuracy compared to heavier models</a:t>
                      </a:r>
                      <a:endParaRPr lang="en-US"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4"/>
                  </a:ext>
                </a:extLst>
              </a:tr>
              <a:tr h="516826">
                <a:tc>
                  <a:txBody>
                    <a:bodyPr/>
                    <a:lstStyle/>
                    <a:p>
                      <a:r>
                        <a:rPr lang="en-US" sz="1100"/>
                        <a:t>Improved Feature Extraction in Leukemia Detection</a:t>
                      </a:r>
                      <a:endParaRPr lang="en-US" sz="1100">
                        <a:latin typeface="Times New Roman" pitchFamily="18" charset="0"/>
                        <a:cs typeface="Times New Roman" pitchFamily="18" charset="0"/>
                      </a:endParaRPr>
                    </a:p>
                  </a:txBody>
                  <a:tcPr marL="17144" marR="17144" marT="8572" marB="8572" anchor="ctr"/>
                </a:tc>
                <a:tc>
                  <a:txBody>
                    <a:bodyPr/>
                    <a:lstStyle/>
                    <a:p>
                      <a:r>
                        <a:rPr lang="en-IN" sz="1100"/>
                        <a:t>Garcia et al.</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2022</a:t>
                      </a:r>
                      <a:endParaRPr lang="en-IN" sz="1100">
                        <a:latin typeface="Times New Roman" pitchFamily="18" charset="0"/>
                        <a:cs typeface="Times New Roman" pitchFamily="18" charset="0"/>
                      </a:endParaRPr>
                    </a:p>
                  </a:txBody>
                  <a:tcPr marL="17144" marR="17144" marT="8572" marB="8572" anchor="ctr"/>
                </a:tc>
                <a:tc>
                  <a:txBody>
                    <a:bodyPr/>
                    <a:lstStyle/>
                    <a:p>
                      <a:r>
                        <a:rPr lang="en-US" sz="1100"/>
                        <a:t>Proposed a new feature extraction method using CNN-based autoencoders</a:t>
                      </a:r>
                      <a:endParaRPr lang="en-US" sz="1100">
                        <a:latin typeface="Times New Roman" pitchFamily="18" charset="0"/>
                        <a:cs typeface="Times New Roman" pitchFamily="18" charset="0"/>
                      </a:endParaRPr>
                    </a:p>
                  </a:txBody>
                  <a:tcPr marL="17144" marR="17144" marT="8572" marB="8572" anchor="ctr"/>
                </a:tc>
                <a:tc>
                  <a:txBody>
                    <a:bodyPr/>
                    <a:lstStyle/>
                    <a:p>
                      <a:r>
                        <a:rPr lang="en-US" sz="1100"/>
                        <a:t>Increased complexity and training time</a:t>
                      </a:r>
                      <a:endParaRPr lang="en-US"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5"/>
                  </a:ext>
                </a:extLst>
              </a:tr>
              <a:tr h="350777">
                <a:tc>
                  <a:txBody>
                    <a:bodyPr/>
                    <a:lstStyle/>
                    <a:p>
                      <a:r>
                        <a:rPr lang="en-US" sz="1100"/>
                        <a:t>Transfer Learning for Small Leukemia Datasets</a:t>
                      </a:r>
                      <a:endParaRPr lang="en-US" sz="1100">
                        <a:latin typeface="Times New Roman" pitchFamily="18" charset="0"/>
                        <a:cs typeface="Times New Roman" pitchFamily="18" charset="0"/>
                      </a:endParaRPr>
                    </a:p>
                  </a:txBody>
                  <a:tcPr marL="17144" marR="17144" marT="8572" marB="8572" anchor="ctr"/>
                </a:tc>
                <a:tc>
                  <a:txBody>
                    <a:bodyPr/>
                    <a:lstStyle/>
                    <a:p>
                      <a:r>
                        <a:rPr lang="en-IN" sz="1100" dirty="0"/>
                        <a:t>Zhang &amp; Li</a:t>
                      </a:r>
                      <a:endParaRPr lang="en-IN" sz="1100" dirty="0">
                        <a:latin typeface="Times New Roman" pitchFamily="18" charset="0"/>
                        <a:cs typeface="Times New Roman" pitchFamily="18" charset="0"/>
                      </a:endParaRPr>
                    </a:p>
                  </a:txBody>
                  <a:tcPr marL="17144" marR="17144" marT="8572" marB="8572" anchor="ctr"/>
                </a:tc>
                <a:tc>
                  <a:txBody>
                    <a:bodyPr/>
                    <a:lstStyle/>
                    <a:p>
                      <a:r>
                        <a:rPr lang="en-IN" sz="1100"/>
                        <a:t>2022</a:t>
                      </a:r>
                      <a:endParaRPr lang="en-IN" sz="1100">
                        <a:latin typeface="Times New Roman" pitchFamily="18" charset="0"/>
                        <a:cs typeface="Times New Roman" pitchFamily="18" charset="0"/>
                      </a:endParaRPr>
                    </a:p>
                  </a:txBody>
                  <a:tcPr marL="17144" marR="17144" marT="8572" marB="8572" anchor="ctr"/>
                </a:tc>
                <a:tc>
                  <a:txBody>
                    <a:bodyPr/>
                    <a:lstStyle/>
                    <a:p>
                      <a:r>
                        <a:rPr lang="en-US" sz="1100" dirty="0"/>
                        <a:t>Applied transfer learning with fine-tuning on small leukemia datasets</a:t>
                      </a:r>
                      <a:endParaRPr lang="en-US" sz="1100" dirty="0">
                        <a:latin typeface="Times New Roman" pitchFamily="18" charset="0"/>
                        <a:cs typeface="Times New Roman" pitchFamily="18" charset="0"/>
                      </a:endParaRPr>
                    </a:p>
                  </a:txBody>
                  <a:tcPr marL="17144" marR="17144" marT="8572" marB="8572" anchor="ctr"/>
                </a:tc>
                <a:tc>
                  <a:txBody>
                    <a:bodyPr/>
                    <a:lstStyle/>
                    <a:p>
                      <a:r>
                        <a:rPr lang="en-IN" sz="1100"/>
                        <a:t>Dependency on pre-trained models</a:t>
                      </a:r>
                      <a:endParaRPr lang="en-IN"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6"/>
                  </a:ext>
                </a:extLst>
              </a:tr>
              <a:tr h="406940">
                <a:tc>
                  <a:txBody>
                    <a:bodyPr/>
                    <a:lstStyle/>
                    <a:p>
                      <a:r>
                        <a:rPr lang="en-US" sz="1100"/>
                        <a:t>CNN-based Leukemia Detection: A Review</a:t>
                      </a:r>
                      <a:endParaRPr lang="en-US" sz="1100">
                        <a:latin typeface="Times New Roman" pitchFamily="18" charset="0"/>
                        <a:cs typeface="Times New Roman" pitchFamily="18" charset="0"/>
                      </a:endParaRPr>
                    </a:p>
                  </a:txBody>
                  <a:tcPr marL="17144" marR="17144" marT="8572" marB="8572" anchor="ctr"/>
                </a:tc>
                <a:tc>
                  <a:txBody>
                    <a:bodyPr/>
                    <a:lstStyle/>
                    <a:p>
                      <a:r>
                        <a:rPr lang="en-IN" sz="1100"/>
                        <a:t>Nguyen et al.</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2023</a:t>
                      </a:r>
                      <a:endParaRPr lang="en-IN" sz="1100">
                        <a:latin typeface="Times New Roman" pitchFamily="18" charset="0"/>
                        <a:cs typeface="Times New Roman" pitchFamily="18" charset="0"/>
                      </a:endParaRPr>
                    </a:p>
                  </a:txBody>
                  <a:tcPr marL="17144" marR="17144" marT="8572" marB="8572" anchor="ctr"/>
                </a:tc>
                <a:tc>
                  <a:txBody>
                    <a:bodyPr/>
                    <a:lstStyle/>
                    <a:p>
                      <a:r>
                        <a:rPr lang="en-US" sz="1100"/>
                        <a:t>Reviewed various CNN-based approaches, including hybrid models and ensemble techniques</a:t>
                      </a:r>
                      <a:endParaRPr lang="en-US" sz="1100">
                        <a:latin typeface="Times New Roman" pitchFamily="18" charset="0"/>
                        <a:cs typeface="Times New Roman" pitchFamily="18" charset="0"/>
                      </a:endParaRPr>
                    </a:p>
                  </a:txBody>
                  <a:tcPr marL="17144" marR="17144" marT="8572" marB="8572" anchor="ctr"/>
                </a:tc>
                <a:tc>
                  <a:txBody>
                    <a:bodyPr/>
                    <a:lstStyle/>
                    <a:p>
                      <a:r>
                        <a:rPr lang="en-IN" sz="1100"/>
                        <a:t>Limited empirical evaluations</a:t>
                      </a:r>
                      <a:endParaRPr lang="en-IN"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7"/>
                  </a:ext>
                </a:extLst>
              </a:tr>
              <a:tr h="516826">
                <a:tc>
                  <a:txBody>
                    <a:bodyPr/>
                    <a:lstStyle/>
                    <a:p>
                      <a:r>
                        <a:rPr lang="en-IN" sz="1100"/>
                        <a:t>Hybrid CNN and RNN Model for Leukemia Detection</a:t>
                      </a:r>
                      <a:endParaRPr lang="en-IN" sz="1100">
                        <a:latin typeface="Times New Roman" pitchFamily="18" charset="0"/>
                        <a:cs typeface="Times New Roman" pitchFamily="18" charset="0"/>
                      </a:endParaRPr>
                    </a:p>
                  </a:txBody>
                  <a:tcPr marL="17144" marR="17144" marT="8572" marB="8572" anchor="ctr"/>
                </a:tc>
                <a:tc>
                  <a:txBody>
                    <a:bodyPr/>
                    <a:lstStyle/>
                    <a:p>
                      <a:r>
                        <a:rPr lang="en-IN" sz="1100"/>
                        <a:t>Patel &amp; Wang</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2023</a:t>
                      </a:r>
                      <a:endParaRPr lang="en-IN" sz="1100">
                        <a:latin typeface="Times New Roman" pitchFamily="18" charset="0"/>
                        <a:cs typeface="Times New Roman" pitchFamily="18" charset="0"/>
                      </a:endParaRPr>
                    </a:p>
                  </a:txBody>
                  <a:tcPr marL="17144" marR="17144" marT="8572" marB="8572" anchor="ctr"/>
                </a:tc>
                <a:tc>
                  <a:txBody>
                    <a:bodyPr/>
                    <a:lstStyle/>
                    <a:p>
                      <a:r>
                        <a:rPr lang="en-US" sz="1100"/>
                        <a:t>Combined CNNs for feature extraction with RNNs for sequential data processing</a:t>
                      </a:r>
                      <a:endParaRPr lang="en-US" sz="1100">
                        <a:latin typeface="Times New Roman" pitchFamily="18" charset="0"/>
                        <a:cs typeface="Times New Roman" pitchFamily="18" charset="0"/>
                      </a:endParaRPr>
                    </a:p>
                  </a:txBody>
                  <a:tcPr marL="17144" marR="17144" marT="8572" marB="8572" anchor="ctr"/>
                </a:tc>
                <a:tc>
                  <a:txBody>
                    <a:bodyPr/>
                    <a:lstStyle/>
                    <a:p>
                      <a:r>
                        <a:rPr lang="en-IN" sz="1100"/>
                        <a:t>Increased computational complexity</a:t>
                      </a:r>
                      <a:endParaRPr lang="en-IN"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8"/>
                  </a:ext>
                </a:extLst>
              </a:tr>
              <a:tr h="358350">
                <a:tc>
                  <a:txBody>
                    <a:bodyPr/>
                    <a:lstStyle/>
                    <a:p>
                      <a:r>
                        <a:rPr lang="fr-FR" sz="1100"/>
                        <a:t>EfficientNet for Leukemia Image Classification</a:t>
                      </a:r>
                      <a:endParaRPr lang="fr-FR" sz="1100">
                        <a:latin typeface="Times New Roman" pitchFamily="18" charset="0"/>
                        <a:cs typeface="Times New Roman" pitchFamily="18" charset="0"/>
                      </a:endParaRPr>
                    </a:p>
                  </a:txBody>
                  <a:tcPr marL="17144" marR="17144" marT="8572" marB="8572" anchor="ctr"/>
                </a:tc>
                <a:tc>
                  <a:txBody>
                    <a:bodyPr/>
                    <a:lstStyle/>
                    <a:p>
                      <a:r>
                        <a:rPr lang="en-IN" sz="1100"/>
                        <a:t>Kim et al.</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2023</a:t>
                      </a:r>
                      <a:endParaRPr lang="en-IN" sz="1100">
                        <a:latin typeface="Times New Roman" pitchFamily="18" charset="0"/>
                        <a:cs typeface="Times New Roman" pitchFamily="18" charset="0"/>
                      </a:endParaRPr>
                    </a:p>
                  </a:txBody>
                  <a:tcPr marL="17144" marR="17144" marT="8572" marB="8572" anchor="ctr"/>
                </a:tc>
                <a:tc>
                  <a:txBody>
                    <a:bodyPr/>
                    <a:lstStyle/>
                    <a:p>
                      <a:r>
                        <a:rPr lang="en-US" sz="1100"/>
                        <a:t>Utilized EfficientNet architecture, achieving high performance with fewer parameters</a:t>
                      </a:r>
                      <a:endParaRPr lang="en-US" sz="1100">
                        <a:latin typeface="Times New Roman" pitchFamily="18" charset="0"/>
                        <a:cs typeface="Times New Roman" pitchFamily="18" charset="0"/>
                      </a:endParaRPr>
                    </a:p>
                  </a:txBody>
                  <a:tcPr marL="17144" marR="17144" marT="8572" marB="8572" anchor="ctr"/>
                </a:tc>
                <a:tc>
                  <a:txBody>
                    <a:bodyPr/>
                    <a:lstStyle/>
                    <a:p>
                      <a:r>
                        <a:rPr lang="en-US" sz="1100"/>
                        <a:t>High resource demand for training</a:t>
                      </a:r>
                      <a:endParaRPr lang="en-US" sz="11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9"/>
                  </a:ext>
                </a:extLst>
              </a:tr>
              <a:tr h="516826">
                <a:tc>
                  <a:txBody>
                    <a:bodyPr/>
                    <a:lstStyle/>
                    <a:p>
                      <a:r>
                        <a:rPr lang="en-US" sz="1100"/>
                        <a:t>Robustness of CNN Models in Leukemia Detection</a:t>
                      </a:r>
                      <a:endParaRPr lang="en-US" sz="1100">
                        <a:latin typeface="Times New Roman" pitchFamily="18" charset="0"/>
                        <a:cs typeface="Times New Roman" pitchFamily="18" charset="0"/>
                      </a:endParaRPr>
                    </a:p>
                  </a:txBody>
                  <a:tcPr marL="17144" marR="17144" marT="8572" marB="8572" anchor="ctr"/>
                </a:tc>
                <a:tc>
                  <a:txBody>
                    <a:bodyPr/>
                    <a:lstStyle/>
                    <a:p>
                      <a:r>
                        <a:rPr lang="en-IN" sz="1100"/>
                        <a:t>Ahmed &amp; Jones</a:t>
                      </a:r>
                      <a:endParaRPr lang="en-IN" sz="1100">
                        <a:latin typeface="Times New Roman" pitchFamily="18" charset="0"/>
                        <a:cs typeface="Times New Roman" pitchFamily="18" charset="0"/>
                      </a:endParaRPr>
                    </a:p>
                  </a:txBody>
                  <a:tcPr marL="17144" marR="17144" marT="8572" marB="8572" anchor="ctr"/>
                </a:tc>
                <a:tc>
                  <a:txBody>
                    <a:bodyPr/>
                    <a:lstStyle/>
                    <a:p>
                      <a:r>
                        <a:rPr lang="en-IN" sz="1100"/>
                        <a:t>2023</a:t>
                      </a:r>
                      <a:endParaRPr lang="en-IN" sz="1100">
                        <a:latin typeface="Times New Roman" pitchFamily="18" charset="0"/>
                        <a:cs typeface="Times New Roman" pitchFamily="18" charset="0"/>
                      </a:endParaRPr>
                    </a:p>
                  </a:txBody>
                  <a:tcPr marL="17144" marR="17144" marT="8572" marB="8572" anchor="ctr"/>
                </a:tc>
                <a:tc>
                  <a:txBody>
                    <a:bodyPr/>
                    <a:lstStyle/>
                    <a:p>
                      <a:r>
                        <a:rPr lang="en-US" sz="1100"/>
                        <a:t>Analyzed model robustness to variations in image quality and noise</a:t>
                      </a:r>
                      <a:endParaRPr lang="en-US" sz="1100">
                        <a:latin typeface="Times New Roman" pitchFamily="18" charset="0"/>
                        <a:cs typeface="Times New Roman" pitchFamily="18" charset="0"/>
                      </a:endParaRPr>
                    </a:p>
                  </a:txBody>
                  <a:tcPr marL="17144" marR="17144" marT="8572" marB="8572" anchor="ctr"/>
                </a:tc>
                <a:tc>
                  <a:txBody>
                    <a:bodyPr/>
                    <a:lstStyle/>
                    <a:p>
                      <a:r>
                        <a:rPr lang="en-US" sz="1100" dirty="0"/>
                        <a:t>Limited to synthetic noise conditions</a:t>
                      </a:r>
                      <a:endParaRPr lang="en-US" sz="11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53" name="Google Shape;153;p5"/>
          <p:cNvSpPr txBox="1">
            <a:spLocks noGrp="1"/>
          </p:cNvSpPr>
          <p:nvPr>
            <p:ph type="title" idx="4294967295"/>
          </p:nvPr>
        </p:nvSpPr>
        <p:spPr>
          <a:xfrm>
            <a:off x="0" y="214525"/>
            <a:ext cx="9012900" cy="98222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200" dirty="0">
                <a:solidFill>
                  <a:srgbClr val="4E67C8"/>
                </a:solidFill>
                <a:latin typeface="Times New Roman"/>
                <a:ea typeface="Times New Roman"/>
                <a:cs typeface="Times New Roman"/>
                <a:sym typeface="Times New Roman"/>
              </a:rPr>
              <a:t>    Literature Survey </a:t>
            </a:r>
            <a:r>
              <a:rPr lang="en-US" sz="3200" dirty="0" err="1">
                <a:solidFill>
                  <a:srgbClr val="4E67C8"/>
                </a:solidFill>
                <a:latin typeface="Times New Roman"/>
                <a:ea typeface="Times New Roman"/>
                <a:cs typeface="Times New Roman"/>
                <a:sym typeface="Times New Roman"/>
              </a:rPr>
              <a:t>Contd</a:t>
            </a:r>
            <a:r>
              <a:rPr lang="en-US" sz="3200" dirty="0">
                <a:solidFill>
                  <a:srgbClr val="4E67C8"/>
                </a:solidFill>
                <a:latin typeface="Times New Roman"/>
                <a:ea typeface="Times New Roman"/>
                <a:cs typeface="Times New Roman"/>
                <a:sym typeface="Times New Roman"/>
              </a:rPr>
              <a:t>… </a:t>
            </a:r>
            <a:endParaRPr sz="3200" dirty="0">
              <a:solidFill>
                <a:srgbClr val="4E67C8"/>
              </a:solidFill>
              <a:latin typeface="Times New Roman"/>
              <a:ea typeface="Times New Roman"/>
              <a:cs typeface="Times New Roman"/>
              <a:sym typeface="Times New Roman"/>
            </a:endParaRPr>
          </a:p>
        </p:txBody>
      </p:sp>
      <p:sp>
        <p:nvSpPr>
          <p:cNvPr id="154" name="Google Shape;154;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55" name="Google Shape;155;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068763185"/>
              </p:ext>
            </p:extLst>
          </p:nvPr>
        </p:nvGraphicFramePr>
        <p:xfrm>
          <a:off x="457200" y="1481138"/>
          <a:ext cx="8496944" cy="4526272"/>
        </p:xfrm>
        <a:graphic>
          <a:graphicData uri="http://schemas.openxmlformats.org/drawingml/2006/table">
            <a:tbl>
              <a:tblPr>
                <a:tableStyleId>{D4B3CA8A-F464-4E50-989D-29207D6E8BEE}</a:tableStyleId>
              </a:tblPr>
              <a:tblGrid>
                <a:gridCol w="1539986">
                  <a:extLst>
                    <a:ext uri="{9D8B030D-6E8A-4147-A177-3AD203B41FA5}">
                      <a16:colId xmlns:a16="http://schemas.microsoft.com/office/drawing/2014/main" val="20000"/>
                    </a:ext>
                  </a:extLst>
                </a:gridCol>
                <a:gridCol w="774614">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2973297">
                  <a:extLst>
                    <a:ext uri="{9D8B030D-6E8A-4147-A177-3AD203B41FA5}">
                      <a16:colId xmlns:a16="http://schemas.microsoft.com/office/drawing/2014/main" val="20003"/>
                    </a:ext>
                  </a:extLst>
                </a:gridCol>
                <a:gridCol w="2776999">
                  <a:extLst>
                    <a:ext uri="{9D8B030D-6E8A-4147-A177-3AD203B41FA5}">
                      <a16:colId xmlns:a16="http://schemas.microsoft.com/office/drawing/2014/main" val="20004"/>
                    </a:ext>
                  </a:extLst>
                </a:gridCol>
              </a:tblGrid>
              <a:tr h="493595">
                <a:tc>
                  <a:txBody>
                    <a:bodyPr/>
                    <a:lstStyle/>
                    <a:p>
                      <a:r>
                        <a:rPr lang="en-US" sz="1200" dirty="0"/>
                        <a:t>CNN-based System for Pediatric Leukemia Detection</a:t>
                      </a:r>
                      <a:endParaRPr lang="en-US" sz="1200" dirty="0">
                        <a:latin typeface="Times New Roman" pitchFamily="18" charset="0"/>
                        <a:cs typeface="Times New Roman" pitchFamily="18" charset="0"/>
                      </a:endParaRPr>
                    </a:p>
                  </a:txBody>
                  <a:tcPr marL="17144" marR="17144" marT="8572" marB="8572" anchor="ctr"/>
                </a:tc>
                <a:tc>
                  <a:txBody>
                    <a:bodyPr/>
                    <a:lstStyle/>
                    <a:p>
                      <a:r>
                        <a:rPr lang="en-IN" sz="1200"/>
                        <a:t>Chen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2023</a:t>
                      </a:r>
                      <a:endParaRPr lang="en-IN" sz="1200">
                        <a:latin typeface="Times New Roman" pitchFamily="18" charset="0"/>
                        <a:cs typeface="Times New Roman" pitchFamily="18" charset="0"/>
                      </a:endParaRPr>
                    </a:p>
                  </a:txBody>
                  <a:tcPr marL="17144" marR="17144" marT="8572" marB="8572" anchor="ctr"/>
                </a:tc>
                <a:tc>
                  <a:txBody>
                    <a:bodyPr/>
                    <a:lstStyle/>
                    <a:p>
                      <a:r>
                        <a:rPr lang="en-US" sz="1200" dirty="0"/>
                        <a:t>Developed a specialized CNN model for pediatric leukemia detection</a:t>
                      </a:r>
                      <a:endParaRPr lang="en-US" sz="1200" dirty="0">
                        <a:latin typeface="Times New Roman" pitchFamily="18" charset="0"/>
                        <a:cs typeface="Times New Roman" pitchFamily="18" charset="0"/>
                      </a:endParaRPr>
                    </a:p>
                  </a:txBody>
                  <a:tcPr marL="17144" marR="17144" marT="8572" marB="8572" anchor="ctr"/>
                </a:tc>
                <a:tc>
                  <a:txBody>
                    <a:bodyPr/>
                    <a:lstStyle/>
                    <a:p>
                      <a:r>
                        <a:rPr lang="en-US" sz="1200"/>
                        <a:t>Smaller dataset and potential bias towards pediatric cases</a:t>
                      </a:r>
                      <a:endParaRPr lang="en-US" sz="12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0"/>
                  </a:ext>
                </a:extLst>
              </a:tr>
              <a:tr h="493595">
                <a:tc>
                  <a:txBody>
                    <a:bodyPr/>
                    <a:lstStyle/>
                    <a:p>
                      <a:r>
                        <a:rPr lang="en-US" sz="1200"/>
                        <a:t>Comparative Study on Image Preprocessing Techniques</a:t>
                      </a:r>
                      <a:endParaRPr lang="en-US" sz="1200">
                        <a:latin typeface="Times New Roman" pitchFamily="18" charset="0"/>
                        <a:cs typeface="Times New Roman" pitchFamily="18" charset="0"/>
                      </a:endParaRPr>
                    </a:p>
                  </a:txBody>
                  <a:tcPr marL="17144" marR="17144" marT="8572" marB="8572" anchor="ctr"/>
                </a:tc>
                <a:tc>
                  <a:txBody>
                    <a:bodyPr/>
                    <a:lstStyle/>
                    <a:p>
                      <a:r>
                        <a:rPr lang="en-IN" sz="1200" dirty="0"/>
                        <a:t>Singh &amp; Kumar</a:t>
                      </a:r>
                      <a:endParaRPr lang="en-IN" sz="1200" dirty="0">
                        <a:latin typeface="Times New Roman" pitchFamily="18" charset="0"/>
                        <a:cs typeface="Times New Roman" pitchFamily="18" charset="0"/>
                      </a:endParaRPr>
                    </a:p>
                  </a:txBody>
                  <a:tcPr marL="17144" marR="17144" marT="8572" marB="8572" anchor="ctr"/>
                </a:tc>
                <a:tc>
                  <a:txBody>
                    <a:bodyPr/>
                    <a:lstStyle/>
                    <a:p>
                      <a:r>
                        <a:rPr lang="en-IN" sz="1200" dirty="0"/>
                        <a:t>2024</a:t>
                      </a:r>
                      <a:endParaRPr lang="en-IN" sz="1200" dirty="0">
                        <a:latin typeface="Times New Roman" pitchFamily="18" charset="0"/>
                        <a:cs typeface="Times New Roman" pitchFamily="18" charset="0"/>
                      </a:endParaRPr>
                    </a:p>
                  </a:txBody>
                  <a:tcPr marL="17144" marR="17144" marT="8572" marB="8572" anchor="ctr"/>
                </a:tc>
                <a:tc>
                  <a:txBody>
                    <a:bodyPr/>
                    <a:lstStyle/>
                    <a:p>
                      <a:r>
                        <a:rPr lang="en-US" sz="1200"/>
                        <a:t>Compared preprocessing techniques such as normalization, contrast enhancement, and noise reduction</a:t>
                      </a:r>
                      <a:endParaRPr lang="en-US" sz="1200">
                        <a:latin typeface="Times New Roman" pitchFamily="18" charset="0"/>
                        <a:cs typeface="Times New Roman" pitchFamily="18" charset="0"/>
                      </a:endParaRPr>
                    </a:p>
                  </a:txBody>
                  <a:tcPr marL="17144" marR="17144" marT="8572" marB="8572" anchor="ctr"/>
                </a:tc>
                <a:tc>
                  <a:txBody>
                    <a:bodyPr/>
                    <a:lstStyle/>
                    <a:p>
                      <a:r>
                        <a:rPr lang="en-US" sz="1200"/>
                        <a:t>Preprocessing steps increased pipeline complexity</a:t>
                      </a:r>
                      <a:endParaRPr lang="en-US" sz="12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1"/>
                  </a:ext>
                </a:extLst>
              </a:tr>
              <a:tr h="493595">
                <a:tc>
                  <a:txBody>
                    <a:bodyPr/>
                    <a:lstStyle/>
                    <a:p>
                      <a:r>
                        <a:rPr lang="en-US" sz="1200"/>
                        <a:t>Lightweight CNN Models for Mobile Leukemia Detection</a:t>
                      </a:r>
                      <a:endParaRPr lang="en-US" sz="1200">
                        <a:latin typeface="Times New Roman" pitchFamily="18" charset="0"/>
                        <a:cs typeface="Times New Roman" pitchFamily="18" charset="0"/>
                      </a:endParaRPr>
                    </a:p>
                  </a:txBody>
                  <a:tcPr marL="17144" marR="17144" marT="8572" marB="8572" anchor="ctr"/>
                </a:tc>
                <a:tc>
                  <a:txBody>
                    <a:bodyPr/>
                    <a:lstStyle/>
                    <a:p>
                      <a:r>
                        <a:rPr lang="en-IN" sz="1200"/>
                        <a:t>Park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dirty="0"/>
                        <a:t>2024</a:t>
                      </a:r>
                      <a:endParaRPr lang="en-IN" sz="1200" dirty="0">
                        <a:latin typeface="Times New Roman" pitchFamily="18" charset="0"/>
                        <a:cs typeface="Times New Roman" pitchFamily="18" charset="0"/>
                      </a:endParaRPr>
                    </a:p>
                  </a:txBody>
                  <a:tcPr marL="17144" marR="17144" marT="8572" marB="8572" anchor="ctr"/>
                </a:tc>
                <a:tc>
                  <a:txBody>
                    <a:bodyPr/>
                    <a:lstStyle/>
                    <a:p>
                      <a:r>
                        <a:rPr lang="en-US" sz="1200" dirty="0"/>
                        <a:t>Proposed lightweight CNN models optimized for mobile devices</a:t>
                      </a:r>
                      <a:endParaRPr lang="en-US" sz="1200" dirty="0">
                        <a:latin typeface="Times New Roman" pitchFamily="18" charset="0"/>
                        <a:cs typeface="Times New Roman" pitchFamily="18" charset="0"/>
                      </a:endParaRPr>
                    </a:p>
                  </a:txBody>
                  <a:tcPr marL="17144" marR="17144" marT="8572" marB="8572" anchor="ctr"/>
                </a:tc>
                <a:tc>
                  <a:txBody>
                    <a:bodyPr/>
                    <a:lstStyle/>
                    <a:p>
                      <a:r>
                        <a:rPr lang="en-US" sz="1200"/>
                        <a:t>Potential trade-off between model size and accuracy</a:t>
                      </a:r>
                      <a:endParaRPr lang="en-US" sz="12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2"/>
                  </a:ext>
                </a:extLst>
              </a:tr>
              <a:tr h="493595">
                <a:tc>
                  <a:txBody>
                    <a:bodyPr/>
                    <a:lstStyle/>
                    <a:p>
                      <a:r>
                        <a:rPr lang="en-US" sz="1200" dirty="0"/>
                        <a:t>Explainable AI in Leukemia Detection using CNNs</a:t>
                      </a:r>
                      <a:endParaRPr lang="en-US" sz="1200" dirty="0">
                        <a:latin typeface="Times New Roman" pitchFamily="18" charset="0"/>
                        <a:cs typeface="Times New Roman" pitchFamily="18" charset="0"/>
                      </a:endParaRPr>
                    </a:p>
                  </a:txBody>
                  <a:tcPr marL="17144" marR="17144" marT="8572" marB="8572" anchor="ctr"/>
                </a:tc>
                <a:tc>
                  <a:txBody>
                    <a:bodyPr/>
                    <a:lstStyle/>
                    <a:p>
                      <a:r>
                        <a:rPr lang="en-IN" sz="1200"/>
                        <a:t>Evans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2024</a:t>
                      </a:r>
                      <a:endParaRPr lang="en-IN" sz="1200">
                        <a:latin typeface="Times New Roman" pitchFamily="18" charset="0"/>
                        <a:cs typeface="Times New Roman" pitchFamily="18" charset="0"/>
                      </a:endParaRPr>
                    </a:p>
                  </a:txBody>
                  <a:tcPr marL="17144" marR="17144" marT="8572" marB="8572" anchor="ctr"/>
                </a:tc>
                <a:tc>
                  <a:txBody>
                    <a:bodyPr/>
                    <a:lstStyle/>
                    <a:p>
                      <a:r>
                        <a:rPr lang="en-US" sz="1200" dirty="0"/>
                        <a:t>Emphasized </a:t>
                      </a:r>
                      <a:r>
                        <a:rPr lang="en-US" sz="1200" dirty="0" err="1"/>
                        <a:t>explainability</a:t>
                      </a:r>
                      <a:r>
                        <a:rPr lang="en-US" sz="1200" dirty="0"/>
                        <a:t> by using visualization techniques (Grad-CAM) for CNN predictions</a:t>
                      </a:r>
                      <a:endParaRPr lang="en-US" sz="1200" dirty="0">
                        <a:latin typeface="Times New Roman" pitchFamily="18" charset="0"/>
                        <a:cs typeface="Times New Roman" pitchFamily="18" charset="0"/>
                      </a:endParaRPr>
                    </a:p>
                  </a:txBody>
                  <a:tcPr marL="17144" marR="17144" marT="8572" marB="8572" anchor="ctr"/>
                </a:tc>
                <a:tc>
                  <a:txBody>
                    <a:bodyPr/>
                    <a:lstStyle/>
                    <a:p>
                      <a:r>
                        <a:rPr lang="en-US" sz="1200" dirty="0" err="1"/>
                        <a:t>Explainability</a:t>
                      </a:r>
                      <a:r>
                        <a:rPr lang="en-US" sz="1200" dirty="0"/>
                        <a:t> techniques sometimes lacked precision</a:t>
                      </a:r>
                      <a:endParaRPr lang="en-US" sz="12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3"/>
                  </a:ext>
                </a:extLst>
              </a:tr>
              <a:tr h="388648">
                <a:tc>
                  <a:txBody>
                    <a:bodyPr/>
                    <a:lstStyle/>
                    <a:p>
                      <a:r>
                        <a:rPr lang="en-US" sz="1200"/>
                        <a:t>Self-Supervised Learning for Leukemia Detection</a:t>
                      </a:r>
                      <a:endParaRPr lang="en-US" sz="1200">
                        <a:latin typeface="Times New Roman" pitchFamily="18" charset="0"/>
                        <a:cs typeface="Times New Roman" pitchFamily="18" charset="0"/>
                      </a:endParaRPr>
                    </a:p>
                  </a:txBody>
                  <a:tcPr marL="17144" marR="17144" marT="8572" marB="8572" anchor="ctr"/>
                </a:tc>
                <a:tc>
                  <a:txBody>
                    <a:bodyPr/>
                    <a:lstStyle/>
                    <a:p>
                      <a:r>
                        <a:rPr lang="en-IN" sz="1200"/>
                        <a:t>Hughes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2024</a:t>
                      </a:r>
                      <a:endParaRPr lang="en-IN" sz="1200">
                        <a:latin typeface="Times New Roman" pitchFamily="18" charset="0"/>
                        <a:cs typeface="Times New Roman" pitchFamily="18" charset="0"/>
                      </a:endParaRPr>
                    </a:p>
                  </a:txBody>
                  <a:tcPr marL="17144" marR="17144" marT="8572" marB="8572" anchor="ctr"/>
                </a:tc>
                <a:tc>
                  <a:txBody>
                    <a:bodyPr/>
                    <a:lstStyle/>
                    <a:p>
                      <a:r>
                        <a:rPr lang="en-US" sz="1200"/>
                        <a:t>Used self-supervised learning to improve feature representation without extensive labeled data</a:t>
                      </a:r>
                      <a:endParaRPr lang="en-US" sz="1200">
                        <a:latin typeface="Times New Roman" pitchFamily="18" charset="0"/>
                        <a:cs typeface="Times New Roman" pitchFamily="18" charset="0"/>
                      </a:endParaRPr>
                    </a:p>
                  </a:txBody>
                  <a:tcPr marL="17144" marR="17144" marT="8572" marB="8572" anchor="ctr"/>
                </a:tc>
                <a:tc>
                  <a:txBody>
                    <a:bodyPr/>
                    <a:lstStyle/>
                    <a:p>
                      <a:r>
                        <a:rPr lang="en-US" sz="1200" dirty="0"/>
                        <a:t>Performance heavily dependent on the quality of pretext tasks</a:t>
                      </a:r>
                      <a:endParaRPr lang="en-US" sz="12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4"/>
                  </a:ext>
                </a:extLst>
              </a:tr>
              <a:tr h="388648">
                <a:tc>
                  <a:txBody>
                    <a:bodyPr/>
                    <a:lstStyle/>
                    <a:p>
                      <a:r>
                        <a:rPr lang="it-IT" sz="1200"/>
                        <a:t>Multi-Modal CNN for Leukemia Detection</a:t>
                      </a:r>
                      <a:endParaRPr lang="it-IT" sz="1200">
                        <a:latin typeface="Times New Roman" pitchFamily="18" charset="0"/>
                        <a:cs typeface="Times New Roman" pitchFamily="18" charset="0"/>
                      </a:endParaRPr>
                    </a:p>
                  </a:txBody>
                  <a:tcPr marL="17144" marR="17144" marT="8572" marB="8572" anchor="ctr"/>
                </a:tc>
                <a:tc>
                  <a:txBody>
                    <a:bodyPr/>
                    <a:lstStyle/>
                    <a:p>
                      <a:r>
                        <a:rPr lang="en-IN" sz="1200"/>
                        <a:t>Zhao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2024</a:t>
                      </a:r>
                      <a:endParaRPr lang="en-IN" sz="1200">
                        <a:latin typeface="Times New Roman" pitchFamily="18" charset="0"/>
                        <a:cs typeface="Times New Roman" pitchFamily="18" charset="0"/>
                      </a:endParaRPr>
                    </a:p>
                  </a:txBody>
                  <a:tcPr marL="17144" marR="17144" marT="8572" marB="8572" anchor="ctr"/>
                </a:tc>
                <a:tc>
                  <a:txBody>
                    <a:bodyPr/>
                    <a:lstStyle/>
                    <a:p>
                      <a:r>
                        <a:rPr lang="en-US" sz="1200"/>
                        <a:t>Integrated multi-modal data (e.g., blood smear images and patient metadata) for improved accuracy</a:t>
                      </a:r>
                      <a:endParaRPr lang="en-US" sz="1200">
                        <a:latin typeface="Times New Roman" pitchFamily="18" charset="0"/>
                        <a:cs typeface="Times New Roman" pitchFamily="18" charset="0"/>
                      </a:endParaRPr>
                    </a:p>
                  </a:txBody>
                  <a:tcPr marL="17144" marR="17144" marT="8572" marB="8572" anchor="ctr"/>
                </a:tc>
                <a:tc>
                  <a:txBody>
                    <a:bodyPr/>
                    <a:lstStyle/>
                    <a:p>
                      <a:r>
                        <a:rPr lang="en-US" sz="1200"/>
                        <a:t>Complexity in integrating and processing multi-modal data</a:t>
                      </a:r>
                      <a:endParaRPr lang="en-US" sz="12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5"/>
                  </a:ext>
                </a:extLst>
              </a:tr>
              <a:tr h="493595">
                <a:tc>
                  <a:txBody>
                    <a:bodyPr/>
                    <a:lstStyle/>
                    <a:p>
                      <a:r>
                        <a:rPr lang="en-US" sz="1200"/>
                        <a:t>Adversarial Training for Robust Leukemia Detection</a:t>
                      </a:r>
                      <a:endParaRPr lang="en-US" sz="1200">
                        <a:latin typeface="Times New Roman" pitchFamily="18" charset="0"/>
                        <a:cs typeface="Times New Roman" pitchFamily="18" charset="0"/>
                      </a:endParaRPr>
                    </a:p>
                  </a:txBody>
                  <a:tcPr marL="17144" marR="17144" marT="8572" marB="8572" anchor="ctr"/>
                </a:tc>
                <a:tc>
                  <a:txBody>
                    <a:bodyPr/>
                    <a:lstStyle/>
                    <a:p>
                      <a:r>
                        <a:rPr lang="en-IN" sz="1200"/>
                        <a:t>Martinez &amp; Clark</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2024</a:t>
                      </a:r>
                      <a:endParaRPr lang="en-IN" sz="1200">
                        <a:latin typeface="Times New Roman" pitchFamily="18" charset="0"/>
                        <a:cs typeface="Times New Roman" pitchFamily="18" charset="0"/>
                      </a:endParaRPr>
                    </a:p>
                  </a:txBody>
                  <a:tcPr marL="17144" marR="17144" marT="8572" marB="8572" anchor="ctr"/>
                </a:tc>
                <a:tc>
                  <a:txBody>
                    <a:bodyPr/>
                    <a:lstStyle/>
                    <a:p>
                      <a:r>
                        <a:rPr lang="en-US" sz="1200"/>
                        <a:t>Employed adversarial training techniques to enhance model robustness against adversarial attacks</a:t>
                      </a:r>
                      <a:endParaRPr lang="en-US" sz="1200">
                        <a:latin typeface="Times New Roman" pitchFamily="18" charset="0"/>
                        <a:cs typeface="Times New Roman" pitchFamily="18" charset="0"/>
                      </a:endParaRPr>
                    </a:p>
                  </a:txBody>
                  <a:tcPr marL="17144" marR="17144" marT="8572" marB="8572" anchor="ctr"/>
                </a:tc>
                <a:tc>
                  <a:txBody>
                    <a:bodyPr/>
                    <a:lstStyle/>
                    <a:p>
                      <a:r>
                        <a:rPr lang="en-IN" sz="1200"/>
                        <a:t>Computationally intensive training process</a:t>
                      </a:r>
                      <a:endParaRPr lang="en-IN" sz="120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6"/>
                  </a:ext>
                </a:extLst>
              </a:tr>
              <a:tr h="342242">
                <a:tc>
                  <a:txBody>
                    <a:bodyPr/>
                    <a:lstStyle/>
                    <a:p>
                      <a:r>
                        <a:rPr lang="en-US" sz="1200"/>
                        <a:t>Few-Shot Learning for Rare Leukemia Subtypes</a:t>
                      </a:r>
                      <a:endParaRPr lang="en-US" sz="1200">
                        <a:latin typeface="Times New Roman" pitchFamily="18" charset="0"/>
                        <a:cs typeface="Times New Roman" pitchFamily="18" charset="0"/>
                      </a:endParaRPr>
                    </a:p>
                  </a:txBody>
                  <a:tcPr marL="17144" marR="17144" marT="8572" marB="8572" anchor="ctr"/>
                </a:tc>
                <a:tc>
                  <a:txBody>
                    <a:bodyPr/>
                    <a:lstStyle/>
                    <a:p>
                      <a:r>
                        <a:rPr lang="en-IN" sz="1200"/>
                        <a:t>Williams et al.</a:t>
                      </a:r>
                      <a:endParaRPr lang="en-IN" sz="1200">
                        <a:latin typeface="Times New Roman" pitchFamily="18" charset="0"/>
                        <a:cs typeface="Times New Roman" pitchFamily="18" charset="0"/>
                      </a:endParaRPr>
                    </a:p>
                  </a:txBody>
                  <a:tcPr marL="17144" marR="17144" marT="8572" marB="8572" anchor="ctr"/>
                </a:tc>
                <a:tc>
                  <a:txBody>
                    <a:bodyPr/>
                    <a:lstStyle/>
                    <a:p>
                      <a:r>
                        <a:rPr lang="en-IN" sz="1200"/>
                        <a:t>2024</a:t>
                      </a:r>
                      <a:endParaRPr lang="en-IN" sz="1200">
                        <a:latin typeface="Times New Roman" pitchFamily="18" charset="0"/>
                        <a:cs typeface="Times New Roman" pitchFamily="18" charset="0"/>
                      </a:endParaRPr>
                    </a:p>
                  </a:txBody>
                  <a:tcPr marL="17144" marR="17144" marT="8572" marB="8572" anchor="ctr"/>
                </a:tc>
                <a:tc>
                  <a:txBody>
                    <a:bodyPr/>
                    <a:lstStyle/>
                    <a:p>
                      <a:r>
                        <a:rPr lang="en-US" sz="1200"/>
                        <a:t>Applied few-shot learning to detect rare leukemia subtypes with limited examples</a:t>
                      </a:r>
                      <a:endParaRPr lang="en-US" sz="1200">
                        <a:latin typeface="Times New Roman" pitchFamily="18" charset="0"/>
                        <a:cs typeface="Times New Roman" pitchFamily="18" charset="0"/>
                      </a:endParaRPr>
                    </a:p>
                  </a:txBody>
                  <a:tcPr marL="17144" marR="17144" marT="8572" marB="8572" anchor="ctr"/>
                </a:tc>
                <a:tc>
                  <a:txBody>
                    <a:bodyPr/>
                    <a:lstStyle/>
                    <a:p>
                      <a:r>
                        <a:rPr lang="en-US" sz="1200" dirty="0"/>
                        <a:t>Difficulty in selecting optimal few-shot learning algorithms</a:t>
                      </a:r>
                      <a:endParaRPr lang="en-US" sz="12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93227353"/>
              </p:ext>
            </p:extLst>
          </p:nvPr>
        </p:nvGraphicFramePr>
        <p:xfrm>
          <a:off x="467544" y="1268760"/>
          <a:ext cx="8496944" cy="200024"/>
        </p:xfrm>
        <a:graphic>
          <a:graphicData uri="http://schemas.openxmlformats.org/drawingml/2006/table">
            <a:tbl>
              <a:tblPr>
                <a:tableStyleId>{D4B3CA8A-F464-4E50-989D-29207D6E8BEE}</a:tableStyleId>
              </a:tblPr>
              <a:tblGrid>
                <a:gridCol w="151216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2983641">
                  <a:extLst>
                    <a:ext uri="{9D8B030D-6E8A-4147-A177-3AD203B41FA5}">
                      <a16:colId xmlns:a16="http://schemas.microsoft.com/office/drawing/2014/main" val="20003"/>
                    </a:ext>
                  </a:extLst>
                </a:gridCol>
                <a:gridCol w="2776999">
                  <a:extLst>
                    <a:ext uri="{9D8B030D-6E8A-4147-A177-3AD203B41FA5}">
                      <a16:colId xmlns:a16="http://schemas.microsoft.com/office/drawing/2014/main" val="20004"/>
                    </a:ext>
                  </a:extLst>
                </a:gridCol>
              </a:tblGrid>
              <a:tr h="184728">
                <a:tc>
                  <a:txBody>
                    <a:bodyPr/>
                    <a:lstStyle/>
                    <a:p>
                      <a:r>
                        <a:rPr lang="en-IN" sz="1200" dirty="0"/>
                        <a:t>Paper Title</a:t>
                      </a:r>
                      <a:endParaRPr lang="en-IN" sz="1200" dirty="0">
                        <a:latin typeface="Times New Roman" pitchFamily="18" charset="0"/>
                        <a:cs typeface="Times New Roman" pitchFamily="18" charset="0"/>
                      </a:endParaRPr>
                    </a:p>
                  </a:txBody>
                  <a:tcPr marL="17144" marR="17144" marT="8572" marB="8572" anchor="ctr"/>
                </a:tc>
                <a:tc>
                  <a:txBody>
                    <a:bodyPr/>
                    <a:lstStyle/>
                    <a:p>
                      <a:r>
                        <a:rPr lang="en-IN" sz="1200"/>
                        <a:t>Authors</a:t>
                      </a:r>
                      <a:endParaRPr lang="en-IN" sz="1200">
                        <a:latin typeface="Times New Roman" pitchFamily="18" charset="0"/>
                        <a:cs typeface="Times New Roman" pitchFamily="18" charset="0"/>
                      </a:endParaRPr>
                    </a:p>
                  </a:txBody>
                  <a:tcPr marL="17144" marR="17144" marT="8572" marB="8572" anchor="ctr"/>
                </a:tc>
                <a:tc>
                  <a:txBody>
                    <a:bodyPr/>
                    <a:lstStyle/>
                    <a:p>
                      <a:r>
                        <a:rPr lang="en-IN" sz="1200" dirty="0"/>
                        <a:t>Year</a:t>
                      </a:r>
                      <a:endParaRPr lang="en-IN" sz="1200" dirty="0">
                        <a:latin typeface="Times New Roman" pitchFamily="18" charset="0"/>
                        <a:cs typeface="Times New Roman" pitchFamily="18" charset="0"/>
                      </a:endParaRPr>
                    </a:p>
                  </a:txBody>
                  <a:tcPr marL="17144" marR="17144" marT="8572" marB="8572" anchor="ctr"/>
                </a:tc>
                <a:tc>
                  <a:txBody>
                    <a:bodyPr/>
                    <a:lstStyle/>
                    <a:p>
                      <a:r>
                        <a:rPr lang="en-IN" sz="1200" dirty="0"/>
                        <a:t>Methodology</a:t>
                      </a:r>
                      <a:endParaRPr lang="en-IN" sz="1200" dirty="0">
                        <a:latin typeface="Times New Roman" pitchFamily="18" charset="0"/>
                        <a:cs typeface="Times New Roman" pitchFamily="18" charset="0"/>
                      </a:endParaRPr>
                    </a:p>
                  </a:txBody>
                  <a:tcPr marL="17144" marR="17144" marT="8572" marB="8572" anchor="ctr"/>
                </a:tc>
                <a:tc>
                  <a:txBody>
                    <a:bodyPr/>
                    <a:lstStyle/>
                    <a:p>
                      <a:r>
                        <a:rPr lang="en-IN" sz="1200" dirty="0"/>
                        <a:t>Limitations</a:t>
                      </a:r>
                      <a:endParaRPr lang="en-IN" sz="1200" dirty="0">
                        <a:latin typeface="Times New Roman" pitchFamily="18" charset="0"/>
                        <a:cs typeface="Times New Roman" pitchFamily="18" charset="0"/>
                      </a:endParaRPr>
                    </a:p>
                  </a:txBody>
                  <a:tcPr marL="17144" marR="17144" marT="8572" marB="8572"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605831"/>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2456</Words>
  <Application>Microsoft Office PowerPoint</Application>
  <PresentationFormat>On-screen Show (4:3)</PresentationFormat>
  <Paragraphs>383</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Lucida Sans</vt:lpstr>
      <vt:lpstr>Noto Sans Symbols</vt:lpstr>
      <vt:lpstr>Times New Roman</vt:lpstr>
      <vt:lpstr>Trebuchet MS</vt:lpstr>
      <vt:lpstr>Verdana</vt:lpstr>
      <vt:lpstr>Wingdings</vt:lpstr>
      <vt:lpstr>Concourse</vt:lpstr>
      <vt:lpstr>PowerPoint Presentation</vt:lpstr>
      <vt:lpstr>Agenda</vt:lpstr>
      <vt:lpstr>Agenda(contd..) </vt:lpstr>
      <vt:lpstr> Introduction </vt:lpstr>
      <vt:lpstr> Introduction Contd… </vt:lpstr>
      <vt:lpstr>Objectives    </vt:lpstr>
      <vt:lpstr>Objectives Contd…    </vt:lpstr>
      <vt:lpstr>    Literature Survey </vt:lpstr>
      <vt:lpstr>    Literature Survey Contd… </vt:lpstr>
      <vt:lpstr>           </vt:lpstr>
      <vt:lpstr>           </vt:lpstr>
      <vt:lpstr>Problem Statement</vt:lpstr>
      <vt:lpstr>Problem Statement</vt:lpstr>
      <vt:lpstr> Proposed System </vt:lpstr>
      <vt:lpstr> Proposed System Contd.. </vt:lpstr>
      <vt:lpstr> Proposed System Contd… </vt:lpstr>
      <vt:lpstr>Requirement Engineering</vt:lpstr>
      <vt:lpstr>Conceptual/Analysis Modelling</vt:lpstr>
      <vt:lpstr>Conceptual/Analysis Modelling</vt:lpstr>
      <vt:lpstr>Software Requirements Specification</vt:lpstr>
      <vt:lpstr>Software Requirements Specification</vt:lpstr>
      <vt:lpstr>System Design</vt:lpstr>
      <vt:lpstr> Module Decomposition</vt:lpstr>
      <vt:lpstr>PowerPoint Presentation</vt:lpstr>
      <vt:lpstr>Component Design/ Detailed Class Diagram  </vt:lpstr>
      <vt:lpstr>Interface Design</vt:lpstr>
      <vt:lpstr>Data Structure Design</vt:lpstr>
      <vt:lpstr>Algorithms</vt:lpstr>
      <vt:lpstr>PowerPoint Presentation</vt:lpstr>
      <vt:lpstr>PowerPoint Presentation</vt:lpstr>
      <vt:lpstr>Implementation (Important Functions only)</vt:lpstr>
      <vt:lpstr>PowerPoint Presentation</vt:lpstr>
      <vt:lpstr>Integrated manual testing (Integrate methods within the component and test/Integrate the components and test)</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Swarnava Chatterjee</cp:lastModifiedBy>
  <cp:revision>42</cp:revision>
  <dcterms:created xsi:type="dcterms:W3CDTF">2017-05-05T07:01:18Z</dcterms:created>
  <dcterms:modified xsi:type="dcterms:W3CDTF">2024-07-11T07:55:53Z</dcterms:modified>
</cp:coreProperties>
</file>