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7"/>
  </p:notesMasterIdLst>
  <p:handoutMasterIdLst>
    <p:handoutMasterId r:id="rId58"/>
  </p:handoutMasterIdLst>
  <p:sldIdLst>
    <p:sldId id="256" r:id="rId2"/>
    <p:sldId id="270" r:id="rId3"/>
    <p:sldId id="281" r:id="rId4"/>
    <p:sldId id="318" r:id="rId5"/>
    <p:sldId id="319" r:id="rId6"/>
    <p:sldId id="282" r:id="rId7"/>
    <p:sldId id="257" r:id="rId8"/>
    <p:sldId id="284" r:id="rId9"/>
    <p:sldId id="285" r:id="rId10"/>
    <p:sldId id="258" r:id="rId11"/>
    <p:sldId id="288" r:id="rId12"/>
    <p:sldId id="320" r:id="rId13"/>
    <p:sldId id="289" r:id="rId14"/>
    <p:sldId id="259" r:id="rId15"/>
    <p:sldId id="322" r:id="rId16"/>
    <p:sldId id="272" r:id="rId17"/>
    <p:sldId id="291" r:id="rId18"/>
    <p:sldId id="260" r:id="rId19"/>
    <p:sldId id="293" r:id="rId20"/>
    <p:sldId id="261" r:id="rId21"/>
    <p:sldId id="323" r:id="rId22"/>
    <p:sldId id="299" r:id="rId23"/>
    <p:sldId id="262" r:id="rId24"/>
    <p:sldId id="301" r:id="rId25"/>
    <p:sldId id="263" r:id="rId26"/>
    <p:sldId id="303" r:id="rId27"/>
    <p:sldId id="264" r:id="rId28"/>
    <p:sldId id="317" r:id="rId29"/>
    <p:sldId id="324" r:id="rId30"/>
    <p:sldId id="327" r:id="rId31"/>
    <p:sldId id="273" r:id="rId32"/>
    <p:sldId id="325" r:id="rId33"/>
    <p:sldId id="312" r:id="rId34"/>
    <p:sldId id="313" r:id="rId35"/>
    <p:sldId id="265" r:id="rId36"/>
    <p:sldId id="328" r:id="rId37"/>
    <p:sldId id="316" r:id="rId38"/>
    <p:sldId id="305" r:id="rId39"/>
    <p:sldId id="329" r:id="rId40"/>
    <p:sldId id="266" r:id="rId41"/>
    <p:sldId id="307" r:id="rId42"/>
    <p:sldId id="326" r:id="rId43"/>
    <p:sldId id="309" r:id="rId44"/>
    <p:sldId id="267" r:id="rId45"/>
    <p:sldId id="311" r:id="rId46"/>
    <p:sldId id="330" r:id="rId47"/>
    <p:sldId id="275" r:id="rId48"/>
    <p:sldId id="268" r:id="rId49"/>
    <p:sldId id="277" r:id="rId50"/>
    <p:sldId id="331" r:id="rId51"/>
    <p:sldId id="269" r:id="rId52"/>
    <p:sldId id="279" r:id="rId53"/>
    <p:sldId id="278" r:id="rId54"/>
    <p:sldId id="332" r:id="rId55"/>
    <p:sldId id="280" r:id="rId56"/>
  </p:sldIdLst>
  <p:sldSz cx="9144000" cy="6858000" type="screen4x3"/>
  <p:notesSz cx="9928225" cy="67976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8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3876" y="-90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30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6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ED9B9-13A4-504E-BA28-D5EC11B69577}" type="datetime1">
              <a:rPr lang="en-US" smtClean="0"/>
              <a:pPr>
                <a:defRPr/>
              </a:pPr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Chapter 3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3CAA7-61A2-AE4A-B3AF-B36050DDC1C8}" type="datetime1">
              <a:rPr lang="en-US" smtClean="0"/>
              <a:pPr>
                <a:defRPr/>
              </a:pPr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Chapter 3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2E93307-8910-7843-A7DC-135F5F13F75F}" type="datetime1">
              <a:rPr lang="en-US" smtClean="0"/>
              <a:pPr>
                <a:defRPr/>
              </a:pPr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Chapter 3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Cove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432" y="287213"/>
            <a:ext cx="923795" cy="1143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3 – </a:t>
            </a:r>
            <a:r>
              <a:rPr lang="en-US"/>
              <a:t>Software Processes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3 Software Processes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3.1.2 </a:t>
            </a:r>
            <a:r>
              <a:rPr lang="en-GB" dirty="0"/>
              <a:t>Incremental development </a:t>
            </a:r>
            <a:br>
              <a:rPr lang="en-GB" dirty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3 Software Processes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2591" y="2338388"/>
            <a:ext cx="5671522" cy="3077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</a:t>
            </a:r>
            <a:r>
              <a:rPr lang="en-GB" dirty="0">
                <a:solidFill>
                  <a:srgbClr val="0000FF"/>
                </a:solidFill>
              </a:rPr>
              <a:t>benefits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0000FF"/>
                </a:solidFill>
              </a:rPr>
              <a:t>cost</a:t>
            </a:r>
            <a:r>
              <a:rPr lang="en-GB" dirty="0"/>
              <a:t> of accommodating changing customer requirements is </a:t>
            </a:r>
            <a:r>
              <a:rPr lang="en-GB" dirty="0">
                <a:solidFill>
                  <a:srgbClr val="0000FF"/>
                </a:solidFill>
              </a:rPr>
              <a:t>reduced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The amount of analysis and documentation that has to be </a:t>
            </a:r>
            <a:r>
              <a:rPr lang="en-GB" dirty="0">
                <a:solidFill>
                  <a:srgbClr val="0000FF"/>
                </a:solidFill>
              </a:rPr>
              <a:t>redone</a:t>
            </a:r>
            <a:r>
              <a:rPr lang="en-GB" dirty="0"/>
              <a:t> is much </a:t>
            </a:r>
            <a:r>
              <a:rPr lang="en-GB" dirty="0">
                <a:solidFill>
                  <a:srgbClr val="0000FF"/>
                </a:solidFill>
              </a:rPr>
              <a:t>less than </a:t>
            </a:r>
            <a:r>
              <a:rPr lang="en-GB" dirty="0"/>
              <a:t>is required with the </a:t>
            </a:r>
            <a:r>
              <a:rPr lang="en-GB" dirty="0">
                <a:solidFill>
                  <a:srgbClr val="0000FF"/>
                </a:solidFill>
              </a:rPr>
              <a:t>waterfall model</a:t>
            </a:r>
            <a:r>
              <a:rPr lang="en-GB" dirty="0"/>
              <a:t>.</a:t>
            </a:r>
          </a:p>
          <a:p>
            <a:r>
              <a:rPr lang="en-GB" dirty="0"/>
              <a:t>It is easier to get </a:t>
            </a:r>
            <a:r>
              <a:rPr lang="en-GB" dirty="0">
                <a:solidFill>
                  <a:srgbClr val="0000FF"/>
                </a:solidFill>
              </a:rPr>
              <a:t>customer feedback </a:t>
            </a:r>
            <a:r>
              <a:rPr lang="en-GB" dirty="0"/>
              <a:t>on the development work that has been done. </a:t>
            </a:r>
          </a:p>
          <a:p>
            <a:pPr lvl="1"/>
            <a:r>
              <a:rPr lang="en-GB" dirty="0"/>
              <a:t>Customers can comment on demonstrations of the software and see how much has been implemented. </a:t>
            </a:r>
          </a:p>
          <a:p>
            <a:r>
              <a:rPr lang="en-GB" dirty="0"/>
              <a:t>More </a:t>
            </a:r>
            <a:r>
              <a:rPr lang="en-GB" dirty="0">
                <a:solidFill>
                  <a:srgbClr val="0000FF"/>
                </a:solidFill>
              </a:rPr>
              <a:t>rapid delivery </a:t>
            </a:r>
            <a:r>
              <a:rPr lang="en-GB" dirty="0"/>
              <a:t>and deployment of useful software to the customer is possible. </a:t>
            </a:r>
          </a:p>
          <a:p>
            <a:pPr lvl="1"/>
            <a:r>
              <a:rPr lang="en-GB" dirty="0"/>
              <a:t>Customers are able to </a:t>
            </a:r>
            <a:r>
              <a:rPr lang="en-GB" dirty="0">
                <a:solidFill>
                  <a:srgbClr val="0000FF"/>
                </a:solidFill>
              </a:rPr>
              <a:t>use and gain value </a:t>
            </a:r>
            <a:r>
              <a:rPr lang="en-GB" dirty="0"/>
              <a:t>from the software </a:t>
            </a:r>
            <a:r>
              <a:rPr lang="en-GB" dirty="0">
                <a:solidFill>
                  <a:srgbClr val="0000FF"/>
                </a:solidFill>
              </a:rPr>
              <a:t>earlier</a:t>
            </a:r>
            <a:r>
              <a:rPr lang="en-GB" dirty="0"/>
              <a:t> than is possible with a waterfall process.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</a:t>
            </a:r>
            <a:r>
              <a:rPr lang="en-US" dirty="0">
                <a:solidFill>
                  <a:srgbClr val="0000FF"/>
                </a:solidFill>
              </a:rPr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process is </a:t>
            </a:r>
            <a:r>
              <a:rPr lang="en-GB" dirty="0">
                <a:solidFill>
                  <a:srgbClr val="0000FF"/>
                </a:solidFill>
              </a:rPr>
              <a:t>not visible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Managers need regular deliverables to measure progress. If systems are developed quickly, it is not </a:t>
            </a:r>
            <a:r>
              <a:rPr lang="en-GB" dirty="0">
                <a:solidFill>
                  <a:srgbClr val="0000FF"/>
                </a:solidFill>
              </a:rPr>
              <a:t>cost-effective</a:t>
            </a:r>
            <a:r>
              <a:rPr lang="en-GB" dirty="0"/>
              <a:t> to produce documents that reflect every version of the system. </a:t>
            </a:r>
          </a:p>
          <a:p>
            <a:r>
              <a:rPr lang="en-GB" dirty="0">
                <a:solidFill>
                  <a:srgbClr val="0000FF"/>
                </a:solidFill>
              </a:rPr>
              <a:t>System structure </a:t>
            </a:r>
            <a:r>
              <a:rPr lang="en-GB" dirty="0"/>
              <a:t>tends to </a:t>
            </a:r>
            <a:r>
              <a:rPr lang="en-GB" dirty="0">
                <a:solidFill>
                  <a:srgbClr val="0000FF"/>
                </a:solidFill>
              </a:rPr>
              <a:t>degrade</a:t>
            </a:r>
            <a:r>
              <a:rPr lang="en-GB" dirty="0"/>
              <a:t> as new increments are added</a:t>
            </a:r>
            <a:r>
              <a:rPr lang="en-GB" i="1" dirty="0"/>
              <a:t>. 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Unless time and money is spent on refactoring to improve the software, </a:t>
            </a:r>
            <a:r>
              <a:rPr lang="en-GB" dirty="0">
                <a:solidFill>
                  <a:srgbClr val="0000FF"/>
                </a:solidFill>
              </a:rPr>
              <a:t>regular change tends to corrupt its structure</a:t>
            </a:r>
            <a:r>
              <a:rPr lang="en-GB" dirty="0"/>
              <a:t>. Incorporating further software changes becomes increasingly difficult and costly.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3.1.3 </a:t>
            </a:r>
            <a:r>
              <a:rPr lang="en-GB" dirty="0"/>
              <a:t>Reuse-oriented software engineering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Based on </a:t>
            </a:r>
            <a:r>
              <a:rPr lang="en-GB" dirty="0">
                <a:solidFill>
                  <a:srgbClr val="0000FF"/>
                </a:solidFill>
              </a:rPr>
              <a:t>systematic reuse </a:t>
            </a:r>
            <a:r>
              <a:rPr lang="en-GB" dirty="0"/>
              <a:t>where systems are integrated from existing components or COTS (Commercial-off-the-shelf) systems.</a:t>
            </a:r>
          </a:p>
          <a:p>
            <a:r>
              <a:rPr lang="en-GB" dirty="0"/>
              <a:t>Process stages</a:t>
            </a:r>
          </a:p>
          <a:p>
            <a:pPr lvl="1"/>
            <a:r>
              <a:rPr lang="en-GB" dirty="0"/>
              <a:t>Component analysis;</a:t>
            </a:r>
          </a:p>
          <a:p>
            <a:pPr lvl="1"/>
            <a:r>
              <a:rPr lang="en-GB" dirty="0"/>
              <a:t>Requirements modification;</a:t>
            </a:r>
          </a:p>
          <a:p>
            <a:pPr lvl="1"/>
            <a:r>
              <a:rPr lang="en-GB" dirty="0"/>
              <a:t>System design with reuse;</a:t>
            </a:r>
          </a:p>
          <a:p>
            <a:pPr lvl="1"/>
            <a:r>
              <a:rPr lang="en-GB" dirty="0"/>
              <a:t>Development and integration.</a:t>
            </a:r>
          </a:p>
          <a:p>
            <a:r>
              <a:rPr lang="en-GB" dirty="0"/>
              <a:t>Reuse is now the </a:t>
            </a:r>
            <a:r>
              <a:rPr lang="en-GB" dirty="0">
                <a:solidFill>
                  <a:srgbClr val="0000FF"/>
                </a:solidFill>
              </a:rPr>
              <a:t>standard approach </a:t>
            </a:r>
            <a:r>
              <a:rPr lang="en-GB" dirty="0"/>
              <a:t>for building many types of business system</a:t>
            </a:r>
          </a:p>
          <a:p>
            <a:pPr lvl="1"/>
            <a:r>
              <a:rPr lang="en-GB" dirty="0"/>
              <a:t>Reuse covered in more depth in Chapter 16.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Reuse-oriented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2837" y="2843213"/>
            <a:ext cx="6805164" cy="1552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software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Web services </a:t>
            </a:r>
            <a:r>
              <a:rPr lang="en-GB" dirty="0"/>
              <a:t>that are developed according to service standards and which are available for remote invocation. </a:t>
            </a:r>
          </a:p>
          <a:p>
            <a:r>
              <a:rPr lang="en-GB" dirty="0">
                <a:solidFill>
                  <a:srgbClr val="0000FF"/>
                </a:solidFill>
              </a:rPr>
              <a:t>Collections of objects </a:t>
            </a:r>
            <a:r>
              <a:rPr lang="en-GB" dirty="0"/>
              <a:t>that are developed as a package to be integrated with a component framework such as .NET or J2EE.</a:t>
            </a:r>
          </a:p>
          <a:p>
            <a:r>
              <a:rPr lang="en-GB" dirty="0">
                <a:solidFill>
                  <a:srgbClr val="0000FF"/>
                </a:solidFill>
              </a:rPr>
              <a:t>Stand-alone software systems </a:t>
            </a:r>
            <a:r>
              <a:rPr lang="en-GB" dirty="0"/>
              <a:t>(COTS) that are configured for use in a particular environment.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Process activities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Real software processes are </a:t>
            </a:r>
            <a:r>
              <a:rPr lang="en-GB" dirty="0">
                <a:solidFill>
                  <a:srgbClr val="0000FF"/>
                </a:solidFill>
              </a:rPr>
              <a:t>inter-leaved sequences </a:t>
            </a:r>
            <a:r>
              <a:rPr lang="en-GB" dirty="0"/>
              <a:t>of technical, collaborative and managerial activities with the overall goal of specifying, designing, implementing and testing a software system. </a:t>
            </a:r>
          </a:p>
          <a:p>
            <a:r>
              <a:rPr lang="en-GB" dirty="0"/>
              <a:t>The four basic process activities of </a:t>
            </a:r>
            <a:r>
              <a:rPr lang="en-GB" dirty="0">
                <a:solidFill>
                  <a:srgbClr val="0000FF"/>
                </a:solidFill>
              </a:rPr>
              <a:t>specification, development, validation and evolution </a:t>
            </a:r>
            <a:r>
              <a:rPr lang="en-GB" dirty="0"/>
              <a:t>are organized differently in different development processes. In the </a:t>
            </a:r>
            <a:r>
              <a:rPr lang="en-GB" dirty="0">
                <a:solidFill>
                  <a:srgbClr val="0000FF"/>
                </a:solidFill>
              </a:rPr>
              <a:t>waterfall model</a:t>
            </a:r>
            <a:r>
              <a:rPr lang="en-GB" dirty="0"/>
              <a:t>, they are organized in sequence, whereas in </a:t>
            </a:r>
            <a:r>
              <a:rPr lang="en-GB" dirty="0">
                <a:solidFill>
                  <a:srgbClr val="0000FF"/>
                </a:solidFill>
              </a:rPr>
              <a:t>incremental</a:t>
            </a:r>
            <a:r>
              <a:rPr lang="en-GB" dirty="0"/>
              <a:t> development they are inter-leaved.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3.2.1 Software specification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664" y="1600200"/>
            <a:ext cx="8460480" cy="4756150"/>
          </a:xfrm>
        </p:spPr>
        <p:txBody>
          <a:bodyPr/>
          <a:lstStyle/>
          <a:p>
            <a:r>
              <a:rPr lang="en-GB" dirty="0"/>
              <a:t>The process of establishing what </a:t>
            </a:r>
            <a:r>
              <a:rPr lang="en-GB" dirty="0">
                <a:solidFill>
                  <a:srgbClr val="0000FF"/>
                </a:solidFill>
              </a:rPr>
              <a:t>services</a:t>
            </a:r>
            <a:r>
              <a:rPr lang="en-GB" dirty="0"/>
              <a:t> are required and the </a:t>
            </a:r>
            <a:r>
              <a:rPr lang="en-GB" dirty="0">
                <a:solidFill>
                  <a:srgbClr val="0000FF"/>
                </a:solidFill>
              </a:rPr>
              <a:t>constraints</a:t>
            </a:r>
            <a:r>
              <a:rPr lang="en-GB" dirty="0"/>
              <a:t> on the system’s operation and development.</a:t>
            </a:r>
          </a:p>
          <a:p>
            <a:r>
              <a:rPr lang="en-GB" dirty="0"/>
              <a:t>Requirements engineering process</a:t>
            </a:r>
          </a:p>
          <a:p>
            <a:pPr lvl="1"/>
            <a:r>
              <a:rPr lang="en-GB" dirty="0">
                <a:solidFill>
                  <a:srgbClr val="0000FF"/>
                </a:solidFill>
              </a:rPr>
              <a:t>Feasibility</a:t>
            </a:r>
            <a:r>
              <a:rPr lang="en-GB" dirty="0"/>
              <a:t> study</a:t>
            </a:r>
          </a:p>
          <a:p>
            <a:pPr lvl="2"/>
            <a:r>
              <a:rPr lang="en-GB" dirty="0"/>
              <a:t>Is it technically and financially feasible to build the system?</a:t>
            </a:r>
          </a:p>
          <a:p>
            <a:pPr lvl="1"/>
            <a:r>
              <a:rPr lang="en-GB" dirty="0"/>
              <a:t>Requirements elicitation and analysis</a:t>
            </a:r>
          </a:p>
          <a:p>
            <a:pPr lvl="2"/>
            <a:r>
              <a:rPr lang="en-GB" dirty="0"/>
              <a:t>What do the system stakeholders require or expect from the system?</a:t>
            </a:r>
          </a:p>
          <a:p>
            <a:pPr lvl="1"/>
            <a:r>
              <a:rPr lang="en-GB" dirty="0"/>
              <a:t>Requirements specification	</a:t>
            </a:r>
          </a:p>
          <a:p>
            <a:pPr lvl="2"/>
            <a:r>
              <a:rPr lang="en-GB" dirty="0"/>
              <a:t>Defining the requirements in detail</a:t>
            </a:r>
          </a:p>
          <a:p>
            <a:pPr lvl="1"/>
            <a:r>
              <a:rPr lang="en-GB" dirty="0"/>
              <a:t>Requirements validation</a:t>
            </a:r>
          </a:p>
          <a:p>
            <a:pPr lvl="2"/>
            <a:r>
              <a:rPr lang="en-GB" dirty="0"/>
              <a:t>Checking the validity of the requirements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requirements engineering process</a:t>
            </a:r>
            <a:br>
              <a:rPr lang="en-GB" dirty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8473" y="2233613"/>
            <a:ext cx="6341959" cy="335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3.2.2 </a:t>
            </a:r>
            <a:r>
              <a:rPr lang="en-GB" dirty="0"/>
              <a:t>Software design and implementation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process of converting the system </a:t>
            </a:r>
            <a:r>
              <a:rPr lang="en-GB" dirty="0">
                <a:solidFill>
                  <a:srgbClr val="0000FF"/>
                </a:solidFill>
              </a:rPr>
              <a:t>specification</a:t>
            </a:r>
            <a:r>
              <a:rPr lang="en-GB" dirty="0"/>
              <a:t> into an </a:t>
            </a:r>
            <a:r>
              <a:rPr lang="en-GB" dirty="0">
                <a:solidFill>
                  <a:srgbClr val="0000FF"/>
                </a:solidFill>
              </a:rPr>
              <a:t>executable</a:t>
            </a:r>
            <a:r>
              <a:rPr lang="en-GB" dirty="0"/>
              <a:t> system.</a:t>
            </a:r>
          </a:p>
          <a:p>
            <a:r>
              <a:rPr lang="en-GB" dirty="0"/>
              <a:t>Software design</a:t>
            </a:r>
          </a:p>
          <a:p>
            <a:pPr lvl="1"/>
            <a:r>
              <a:rPr lang="en-GB" dirty="0"/>
              <a:t>Design a software structure that realises the specification;</a:t>
            </a:r>
          </a:p>
          <a:p>
            <a:r>
              <a:rPr lang="en-GB" dirty="0"/>
              <a:t>Implementation</a:t>
            </a:r>
          </a:p>
          <a:p>
            <a:pPr lvl="1"/>
            <a:r>
              <a:rPr lang="en-GB" dirty="0"/>
              <a:t>Translate this structure into an executable program;</a:t>
            </a:r>
          </a:p>
          <a:p>
            <a:r>
              <a:rPr lang="en-GB" dirty="0"/>
              <a:t>The activities of design and implementation are closely related and may be inter-leaved.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3.1 Software process models</a:t>
            </a:r>
          </a:p>
          <a:p>
            <a:r>
              <a:rPr lang="en-GB" dirty="0"/>
              <a:t>3.2 Process activities</a:t>
            </a:r>
          </a:p>
          <a:p>
            <a:r>
              <a:rPr lang="en-GB" dirty="0"/>
              <a:t>3.3 Coping with change</a:t>
            </a:r>
          </a:p>
          <a:p>
            <a:r>
              <a:rPr lang="en-GB" dirty="0"/>
              <a:t>3.4 The Rational Unified Process</a:t>
            </a:r>
          </a:p>
          <a:p>
            <a:pPr lvl="1"/>
            <a:r>
              <a:rPr lang="en-GB" dirty="0"/>
              <a:t>An example of a modern software process.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3 Software Processes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general model of the design process </a:t>
            </a:r>
            <a:br>
              <a:rPr lang="en-GB" dirty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0135" y="2097247"/>
            <a:ext cx="5327515" cy="3957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>
                <a:solidFill>
                  <a:srgbClr val="0000FF"/>
                </a:solidFill>
              </a:rPr>
              <a:t>Architectural design</a:t>
            </a:r>
            <a:r>
              <a:rPr lang="en-GB" i="1" dirty="0"/>
              <a:t>,</a:t>
            </a:r>
            <a:r>
              <a:rPr lang="en-GB" dirty="0"/>
              <a:t> where you identify the overall structure of the system, the principal components (sometimes called sub-systems or modules), their relationships and how they are distributed.</a:t>
            </a:r>
          </a:p>
          <a:p>
            <a:r>
              <a:rPr lang="en-GB" i="1" dirty="0">
                <a:solidFill>
                  <a:srgbClr val="0000FF"/>
                </a:solidFill>
              </a:rPr>
              <a:t>Interface design</a:t>
            </a:r>
            <a:r>
              <a:rPr lang="en-GB" i="1" dirty="0"/>
              <a:t>,</a:t>
            </a:r>
            <a:r>
              <a:rPr lang="en-GB" dirty="0"/>
              <a:t> where you define the interfaces between system components. </a:t>
            </a:r>
          </a:p>
          <a:p>
            <a:r>
              <a:rPr lang="en-GB" i="1" dirty="0">
                <a:solidFill>
                  <a:srgbClr val="0000FF"/>
                </a:solidFill>
              </a:rPr>
              <a:t>Component design</a:t>
            </a:r>
            <a:r>
              <a:rPr lang="en-GB" i="1" dirty="0"/>
              <a:t>, </a:t>
            </a:r>
            <a:r>
              <a:rPr lang="en-GB" dirty="0"/>
              <a:t>where you take each system component and design how it will operate. </a:t>
            </a:r>
          </a:p>
          <a:p>
            <a:r>
              <a:rPr lang="en-GB" i="1" dirty="0">
                <a:solidFill>
                  <a:srgbClr val="0000FF"/>
                </a:solidFill>
              </a:rPr>
              <a:t>Database design</a:t>
            </a:r>
            <a:r>
              <a:rPr lang="en-GB" i="1" dirty="0"/>
              <a:t>, </a:t>
            </a:r>
            <a:r>
              <a:rPr lang="en-GB" dirty="0"/>
              <a:t>where you design the system data structures and how these are to be represented in a database.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3.2.3 </a:t>
            </a:r>
            <a:r>
              <a:rPr lang="en-GB" dirty="0"/>
              <a:t>Software validation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Verification</a:t>
            </a:r>
            <a:r>
              <a:rPr lang="en-GB" dirty="0"/>
              <a:t> and </a:t>
            </a:r>
            <a:r>
              <a:rPr lang="en-GB" dirty="0">
                <a:solidFill>
                  <a:srgbClr val="0000FF"/>
                </a:solidFill>
              </a:rPr>
              <a:t>validation</a:t>
            </a:r>
            <a:r>
              <a:rPr lang="en-GB" dirty="0"/>
              <a:t> (V &amp; V) is intended to show that a system conforms to its specification and meets the requirements of the system customer.</a:t>
            </a:r>
          </a:p>
          <a:p>
            <a:r>
              <a:rPr lang="en-GB" dirty="0"/>
              <a:t>Involves </a:t>
            </a:r>
            <a:r>
              <a:rPr lang="en-GB" dirty="0">
                <a:solidFill>
                  <a:srgbClr val="0000FF"/>
                </a:solidFill>
              </a:rPr>
              <a:t>checking</a:t>
            </a:r>
            <a:r>
              <a:rPr lang="en-GB" dirty="0"/>
              <a:t> and </a:t>
            </a:r>
            <a:r>
              <a:rPr lang="en-GB" dirty="0">
                <a:solidFill>
                  <a:srgbClr val="0000FF"/>
                </a:solidFill>
              </a:rPr>
              <a:t>review</a:t>
            </a:r>
            <a:r>
              <a:rPr lang="en-GB" dirty="0"/>
              <a:t> processes and system </a:t>
            </a:r>
            <a:r>
              <a:rPr lang="en-GB" dirty="0">
                <a:solidFill>
                  <a:srgbClr val="0000FF"/>
                </a:solidFill>
              </a:rPr>
              <a:t>testing</a:t>
            </a:r>
            <a:r>
              <a:rPr lang="en-GB" dirty="0"/>
              <a:t>.</a:t>
            </a:r>
          </a:p>
          <a:p>
            <a:r>
              <a:rPr lang="en-GB" dirty="0"/>
              <a:t>System testing involves executing the system with </a:t>
            </a:r>
            <a:r>
              <a:rPr lang="en-GB" dirty="0">
                <a:solidFill>
                  <a:srgbClr val="0000FF"/>
                </a:solidFill>
              </a:rPr>
              <a:t>test cases</a:t>
            </a:r>
            <a:r>
              <a:rPr lang="en-GB" dirty="0"/>
              <a:t> that are derived from the specification of the </a:t>
            </a:r>
            <a:r>
              <a:rPr lang="en-GB" dirty="0">
                <a:solidFill>
                  <a:srgbClr val="0000FF"/>
                </a:solidFill>
              </a:rPr>
              <a:t>real data</a:t>
            </a:r>
            <a:r>
              <a:rPr lang="en-GB" dirty="0"/>
              <a:t> to be processed by the system.</a:t>
            </a:r>
          </a:p>
          <a:p>
            <a:r>
              <a:rPr lang="en-GB" dirty="0">
                <a:solidFill>
                  <a:srgbClr val="0000FF"/>
                </a:solidFill>
              </a:rPr>
              <a:t>Testing</a:t>
            </a:r>
            <a:r>
              <a:rPr lang="en-GB" dirty="0"/>
              <a:t> is the most commonly used V &amp; V activity.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Stages of testing</a:t>
            </a:r>
            <a:br>
              <a:rPr lang="en-GB" dirty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6950" y="2743200"/>
            <a:ext cx="46101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 stages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Development or component testing</a:t>
            </a:r>
          </a:p>
          <a:p>
            <a:pPr lvl="1"/>
            <a:r>
              <a:rPr lang="en-GB" dirty="0">
                <a:solidFill>
                  <a:srgbClr val="0000FF"/>
                </a:solidFill>
              </a:rPr>
              <a:t>Individual</a:t>
            </a:r>
            <a:r>
              <a:rPr lang="en-GB" dirty="0"/>
              <a:t> components are tested independently; </a:t>
            </a:r>
          </a:p>
          <a:p>
            <a:pPr lvl="1"/>
            <a:r>
              <a:rPr lang="en-GB" dirty="0"/>
              <a:t>Components may be functions or objects or coherent groupings of these entities.</a:t>
            </a:r>
          </a:p>
          <a:p>
            <a:r>
              <a:rPr lang="en-GB" dirty="0"/>
              <a:t>System testing</a:t>
            </a:r>
          </a:p>
          <a:p>
            <a:pPr lvl="1"/>
            <a:r>
              <a:rPr lang="en-GB" dirty="0"/>
              <a:t>Testing of the system as a whole. Testing of </a:t>
            </a:r>
            <a:r>
              <a:rPr lang="en-GB" dirty="0">
                <a:solidFill>
                  <a:srgbClr val="0000FF"/>
                </a:solidFill>
              </a:rPr>
              <a:t>emergent properties </a:t>
            </a:r>
            <a:r>
              <a:rPr lang="en-GB" dirty="0"/>
              <a:t>is particularly important.</a:t>
            </a:r>
          </a:p>
          <a:p>
            <a:r>
              <a:rPr lang="en-GB" dirty="0"/>
              <a:t>Acceptance testing</a:t>
            </a:r>
          </a:p>
          <a:p>
            <a:pPr lvl="1"/>
            <a:r>
              <a:rPr lang="en-GB" dirty="0"/>
              <a:t>Testing with customer data to check that the system meets the customer’s needs.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phases in a </a:t>
            </a:r>
            <a:r>
              <a:rPr lang="en-GB" dirty="0">
                <a:solidFill>
                  <a:srgbClr val="0000FF"/>
                </a:solidFill>
              </a:rPr>
              <a:t>plan-driven</a:t>
            </a:r>
            <a:r>
              <a:rPr lang="en-GB" dirty="0"/>
              <a:t> software process</a:t>
            </a:r>
            <a:br>
              <a:rPr lang="en-GB" dirty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5824" y="2490282"/>
            <a:ext cx="6816647" cy="244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3.2.4 </a:t>
            </a:r>
            <a:r>
              <a:rPr lang="en-GB" dirty="0"/>
              <a:t>Software evolution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Software is inherently </a:t>
            </a:r>
            <a:r>
              <a:rPr lang="en-GB" dirty="0">
                <a:solidFill>
                  <a:srgbClr val="0000FF"/>
                </a:solidFill>
              </a:rPr>
              <a:t>flexible</a:t>
            </a:r>
            <a:r>
              <a:rPr lang="en-GB" dirty="0"/>
              <a:t> and can </a:t>
            </a:r>
            <a:r>
              <a:rPr lang="en-GB" dirty="0">
                <a:solidFill>
                  <a:srgbClr val="0000FF"/>
                </a:solidFill>
              </a:rPr>
              <a:t>change</a:t>
            </a:r>
            <a:r>
              <a:rPr lang="en-GB" dirty="0"/>
              <a:t>. </a:t>
            </a:r>
          </a:p>
          <a:p>
            <a:r>
              <a:rPr lang="en-GB" dirty="0"/>
              <a:t>As requirements change through changing </a:t>
            </a:r>
            <a:r>
              <a:rPr lang="en-GB" dirty="0">
                <a:solidFill>
                  <a:srgbClr val="0000FF"/>
                </a:solidFill>
              </a:rPr>
              <a:t>business circumstances</a:t>
            </a:r>
            <a:r>
              <a:rPr lang="en-GB" dirty="0"/>
              <a:t>, the software that supports the business must also evolve and change.</a:t>
            </a:r>
          </a:p>
          <a:p>
            <a:r>
              <a:rPr lang="en-GB" dirty="0"/>
              <a:t>Although there has been a </a:t>
            </a:r>
            <a:r>
              <a:rPr lang="en-GB" dirty="0">
                <a:solidFill>
                  <a:srgbClr val="0000FF"/>
                </a:solidFill>
              </a:rPr>
              <a:t>demarcation</a:t>
            </a:r>
            <a:r>
              <a:rPr lang="en-GB" dirty="0"/>
              <a:t> between development and evolution (maintenance) this is increasingly </a:t>
            </a:r>
            <a:r>
              <a:rPr lang="en-GB" dirty="0">
                <a:solidFill>
                  <a:srgbClr val="0000FF"/>
                </a:solidFill>
              </a:rPr>
              <a:t>irrelevant</a:t>
            </a:r>
            <a:r>
              <a:rPr lang="en-GB" dirty="0"/>
              <a:t> as fewer and fewer systems are completely new.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evolution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9654" y="2645924"/>
            <a:ext cx="6080778" cy="203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Software processes </a:t>
            </a:r>
            <a:r>
              <a:rPr lang="en-GB" dirty="0"/>
              <a:t>are the activities involved in producing a software system. </a:t>
            </a:r>
            <a:r>
              <a:rPr lang="en-GB" dirty="0">
                <a:solidFill>
                  <a:srgbClr val="0000FF"/>
                </a:solidFill>
              </a:rPr>
              <a:t>Software process models </a:t>
            </a:r>
            <a:r>
              <a:rPr lang="en-GB" dirty="0"/>
              <a:t>are abstract representations of these processes.</a:t>
            </a:r>
          </a:p>
          <a:p>
            <a:r>
              <a:rPr lang="en-GB" dirty="0">
                <a:solidFill>
                  <a:srgbClr val="0000FF"/>
                </a:solidFill>
              </a:rPr>
              <a:t>General process </a:t>
            </a:r>
            <a:r>
              <a:rPr lang="en-GB" dirty="0"/>
              <a:t>models describe the organization of software processes. Examples of these general models include the ‘</a:t>
            </a:r>
            <a:r>
              <a:rPr lang="en-GB" dirty="0">
                <a:solidFill>
                  <a:srgbClr val="0000FF"/>
                </a:solidFill>
              </a:rPr>
              <a:t>waterfall</a:t>
            </a:r>
            <a:r>
              <a:rPr lang="en-GB" dirty="0"/>
              <a:t>’ model,  </a:t>
            </a:r>
            <a:r>
              <a:rPr lang="en-GB" dirty="0">
                <a:solidFill>
                  <a:srgbClr val="0000FF"/>
                </a:solidFill>
              </a:rPr>
              <a:t>incremental</a:t>
            </a:r>
            <a:r>
              <a:rPr lang="en-GB" dirty="0"/>
              <a:t> development, and </a:t>
            </a:r>
            <a:r>
              <a:rPr lang="en-GB" dirty="0">
                <a:solidFill>
                  <a:srgbClr val="0000FF"/>
                </a:solidFill>
              </a:rPr>
              <a:t>reuse-oriented</a:t>
            </a:r>
            <a:r>
              <a:rPr lang="en-GB" dirty="0"/>
              <a:t> development.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Requirements engineering is the process of developing a software specification.</a:t>
            </a:r>
          </a:p>
          <a:p>
            <a:r>
              <a:rPr lang="en-GB" dirty="0"/>
              <a:t>Design and implementation processes are concerned with transforming a requirements specification into an executable software system. </a:t>
            </a:r>
          </a:p>
          <a:p>
            <a:r>
              <a:rPr lang="en-GB" dirty="0"/>
              <a:t>Software validation is the process of checking that the system conforms to its specification and that it meets the real needs of the users of the system.</a:t>
            </a:r>
          </a:p>
          <a:p>
            <a:r>
              <a:rPr lang="en-GB" dirty="0"/>
              <a:t>Software evolution takes place when you change existing software systems to meet new requirements. The software must evolve to remain useful.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software process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r>
              <a:rPr lang="en-GB" dirty="0"/>
              <a:t>A structured set of activities required to develop a </a:t>
            </a:r>
            <a:br>
              <a:rPr lang="en-GB" dirty="0"/>
            </a:br>
            <a:r>
              <a:rPr lang="en-GB" dirty="0"/>
              <a:t>software system. </a:t>
            </a:r>
          </a:p>
          <a:p>
            <a:r>
              <a:rPr lang="en-GB" dirty="0"/>
              <a:t>Many different software processes but all involve:</a:t>
            </a:r>
          </a:p>
          <a:p>
            <a:pPr lvl="1"/>
            <a:r>
              <a:rPr lang="en-GB" dirty="0">
                <a:solidFill>
                  <a:srgbClr val="0000FF"/>
                </a:solidFill>
              </a:rPr>
              <a:t>Specification</a:t>
            </a:r>
            <a:r>
              <a:rPr lang="en-GB" dirty="0"/>
              <a:t> – defining what the system should do;</a:t>
            </a:r>
          </a:p>
          <a:p>
            <a:pPr lvl="1"/>
            <a:r>
              <a:rPr lang="en-GB" dirty="0">
                <a:solidFill>
                  <a:srgbClr val="0000FF"/>
                </a:solidFill>
              </a:rPr>
              <a:t>Design and implementation </a:t>
            </a:r>
            <a:r>
              <a:rPr lang="en-GB" dirty="0"/>
              <a:t>– defining the organization of the system and implementing the system;</a:t>
            </a:r>
          </a:p>
          <a:p>
            <a:pPr lvl="1"/>
            <a:r>
              <a:rPr lang="en-GB" dirty="0">
                <a:solidFill>
                  <a:srgbClr val="0000FF"/>
                </a:solidFill>
              </a:rPr>
              <a:t>Validation</a:t>
            </a:r>
            <a:r>
              <a:rPr lang="en-GB" dirty="0"/>
              <a:t> – checking that it does what the customer wants;</a:t>
            </a:r>
          </a:p>
          <a:p>
            <a:pPr lvl="1"/>
            <a:r>
              <a:rPr lang="en-GB" dirty="0">
                <a:solidFill>
                  <a:srgbClr val="0000FF"/>
                </a:solidFill>
              </a:rPr>
              <a:t>Evolution</a:t>
            </a:r>
            <a:r>
              <a:rPr lang="en-GB" dirty="0"/>
              <a:t> – changing the system in response to changing customer needs.</a:t>
            </a:r>
          </a:p>
          <a:p>
            <a:r>
              <a:rPr lang="en-GB" dirty="0">
                <a:solidFill>
                  <a:srgbClr val="0000FF"/>
                </a:solidFill>
              </a:rPr>
              <a:t>A software process model </a:t>
            </a:r>
            <a:r>
              <a:rPr lang="en-GB" dirty="0"/>
              <a:t>is an abstract representation of a process. It presents a description of a process from some particular perspective.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3 Software Processes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2 – Software Processes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>
                <a:ea typeface="+mn-ea"/>
                <a:cs typeface="+mn-cs"/>
              </a:rPr>
              <a:t>Lecture 2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Coping with </a:t>
            </a:r>
            <a:r>
              <a:rPr lang="en-US" dirty="0">
                <a:solidFill>
                  <a:srgbClr val="0000FF"/>
                </a:solidFill>
              </a:rPr>
              <a:t>change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is </a:t>
            </a:r>
            <a:r>
              <a:rPr lang="en-US" dirty="0">
                <a:solidFill>
                  <a:srgbClr val="0000FF"/>
                </a:solidFill>
              </a:rPr>
              <a:t>inevitable</a:t>
            </a:r>
            <a:r>
              <a:rPr lang="en-US" dirty="0"/>
              <a:t> in all large software projects.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Business</a:t>
            </a:r>
            <a:r>
              <a:rPr lang="en-US" dirty="0"/>
              <a:t> changes lead to new and changed system requirements</a:t>
            </a:r>
          </a:p>
          <a:p>
            <a:pPr lvl="1"/>
            <a:r>
              <a:rPr lang="en-US" dirty="0"/>
              <a:t>New </a:t>
            </a:r>
            <a:r>
              <a:rPr lang="en-US" dirty="0">
                <a:solidFill>
                  <a:srgbClr val="0000FF"/>
                </a:solidFill>
              </a:rPr>
              <a:t>technologies</a:t>
            </a:r>
            <a:r>
              <a:rPr lang="en-US" dirty="0"/>
              <a:t> open up new possibilities for improving implementations</a:t>
            </a:r>
          </a:p>
          <a:p>
            <a:pPr lvl="1"/>
            <a:r>
              <a:rPr lang="en-US" dirty="0"/>
              <a:t>Changing </a:t>
            </a:r>
            <a:r>
              <a:rPr lang="en-US" dirty="0">
                <a:solidFill>
                  <a:srgbClr val="0000FF"/>
                </a:solidFill>
              </a:rPr>
              <a:t>platforms</a:t>
            </a:r>
            <a:r>
              <a:rPr lang="en-US" dirty="0"/>
              <a:t> require application changes</a:t>
            </a:r>
          </a:p>
          <a:p>
            <a:r>
              <a:rPr lang="en-US" dirty="0"/>
              <a:t>Change leads to </a:t>
            </a:r>
            <a:r>
              <a:rPr lang="en-US" dirty="0">
                <a:solidFill>
                  <a:srgbClr val="0000FF"/>
                </a:solidFill>
              </a:rPr>
              <a:t>rework</a:t>
            </a:r>
            <a:r>
              <a:rPr lang="en-US" dirty="0"/>
              <a:t> so the </a:t>
            </a:r>
            <a:r>
              <a:rPr lang="en-US" dirty="0">
                <a:solidFill>
                  <a:srgbClr val="0000FF"/>
                </a:solidFill>
              </a:rPr>
              <a:t>costs</a:t>
            </a:r>
            <a:r>
              <a:rPr lang="en-US" dirty="0"/>
              <a:t> of change include both rework (e.g. re-analyzing requirements) as well as the costs of implementing new functionality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the costs of rework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r>
              <a:rPr lang="en-GB" dirty="0"/>
              <a:t>Change </a:t>
            </a:r>
            <a:r>
              <a:rPr lang="en-GB" dirty="0">
                <a:solidFill>
                  <a:srgbClr val="0000FF"/>
                </a:solidFill>
              </a:rPr>
              <a:t>avoidance</a:t>
            </a:r>
            <a:r>
              <a:rPr lang="en-GB" dirty="0"/>
              <a:t>, where the software process includes activities that can anticipate possible changes before significant rework is required. </a:t>
            </a:r>
          </a:p>
          <a:p>
            <a:pPr lvl="1"/>
            <a:r>
              <a:rPr lang="en-GB" dirty="0"/>
              <a:t>For example, a </a:t>
            </a:r>
            <a:r>
              <a:rPr lang="en-GB" dirty="0">
                <a:solidFill>
                  <a:srgbClr val="0000FF"/>
                </a:solidFill>
              </a:rPr>
              <a:t>prototype</a:t>
            </a:r>
            <a:r>
              <a:rPr lang="en-GB" dirty="0"/>
              <a:t> system may be developed to show some key features of the system to customers, and </a:t>
            </a:r>
            <a:r>
              <a:rPr lang="en-GB" dirty="0">
                <a:solidFill>
                  <a:srgbClr val="0000FF"/>
                </a:solidFill>
              </a:rPr>
              <a:t>redefine requirements</a:t>
            </a:r>
            <a:r>
              <a:rPr lang="en-GB" dirty="0"/>
              <a:t>. </a:t>
            </a:r>
          </a:p>
          <a:p>
            <a:r>
              <a:rPr lang="en-GB" dirty="0"/>
              <a:t>Change </a:t>
            </a:r>
            <a:r>
              <a:rPr lang="en-GB" dirty="0">
                <a:solidFill>
                  <a:srgbClr val="0000FF"/>
                </a:solidFill>
              </a:rPr>
              <a:t>tolerance</a:t>
            </a:r>
            <a:r>
              <a:rPr lang="en-GB" dirty="0"/>
              <a:t>, where the process is designed so that changes can be accommodated at relatively low cost.</a:t>
            </a:r>
          </a:p>
          <a:p>
            <a:pPr lvl="1"/>
            <a:r>
              <a:rPr lang="en-GB" dirty="0"/>
              <a:t>This normally involves some form of </a:t>
            </a:r>
            <a:r>
              <a:rPr lang="en-GB" dirty="0">
                <a:solidFill>
                  <a:srgbClr val="0000FF"/>
                </a:solidFill>
              </a:rPr>
              <a:t>incremental</a:t>
            </a:r>
            <a:r>
              <a:rPr lang="en-GB" dirty="0"/>
              <a:t> development. Proposed changes may be implemented in increments that have not yet been developed. If this is impossible, then </a:t>
            </a:r>
            <a:r>
              <a:rPr lang="en-GB" dirty="0">
                <a:solidFill>
                  <a:srgbClr val="0000FF"/>
                </a:solidFill>
              </a:rPr>
              <a:t>only a single increment</a:t>
            </a:r>
            <a:r>
              <a:rPr lang="en-GB" dirty="0"/>
              <a:t> (a small part of the system) may </a:t>
            </a:r>
            <a:r>
              <a:rPr lang="en-GB" dirty="0">
                <a:solidFill>
                  <a:srgbClr val="0000FF"/>
                </a:solidFill>
              </a:rPr>
              <a:t>have to be altered </a:t>
            </a:r>
            <a:r>
              <a:rPr lang="en-GB" dirty="0"/>
              <a:t>to incorporate the change.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3.3.1 Software prototyping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prototype</a:t>
            </a:r>
            <a:r>
              <a:rPr lang="en-US" dirty="0"/>
              <a:t> is an initial version of a system used to demonstrate concepts and try out design options.</a:t>
            </a:r>
          </a:p>
          <a:p>
            <a:r>
              <a:rPr lang="en-US" dirty="0"/>
              <a:t>A prototype can be used in: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requirements</a:t>
            </a:r>
            <a:r>
              <a:rPr lang="en-US" dirty="0"/>
              <a:t> engineering process to help with requirements elicitation and validation;</a:t>
            </a:r>
          </a:p>
          <a:p>
            <a:pPr lvl="1"/>
            <a:r>
              <a:rPr lang="en-US" dirty="0"/>
              <a:t>In </a:t>
            </a:r>
            <a:r>
              <a:rPr lang="en-US" dirty="0">
                <a:solidFill>
                  <a:srgbClr val="0000FF"/>
                </a:solidFill>
              </a:rPr>
              <a:t>design</a:t>
            </a:r>
            <a:r>
              <a:rPr lang="en-US" dirty="0"/>
              <a:t> processes to explore options and develop a UI design;</a:t>
            </a:r>
          </a:p>
          <a:p>
            <a:pPr lvl="1"/>
            <a:r>
              <a:rPr lang="en-US" dirty="0"/>
              <a:t>In the </a:t>
            </a:r>
            <a:r>
              <a:rPr lang="en-US" dirty="0">
                <a:solidFill>
                  <a:srgbClr val="0000FF"/>
                </a:solidFill>
              </a:rPr>
              <a:t>testing</a:t>
            </a:r>
            <a:r>
              <a:rPr lang="en-US" dirty="0"/>
              <a:t> process to run back-to-back tests.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prototyping</a:t>
            </a:r>
          </a:p>
        </p:txBody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Improved system usability.</a:t>
            </a:r>
          </a:p>
          <a:p>
            <a:r>
              <a:rPr lang="en-US" dirty="0"/>
              <a:t>A closer match to users’ real needs.</a:t>
            </a:r>
          </a:p>
          <a:p>
            <a:r>
              <a:rPr lang="en-US" dirty="0"/>
              <a:t>Improved design quality.</a:t>
            </a:r>
          </a:p>
          <a:p>
            <a:r>
              <a:rPr lang="en-US" dirty="0"/>
              <a:t>Improved maintainability.</a:t>
            </a:r>
          </a:p>
          <a:p>
            <a:r>
              <a:rPr lang="en-US" dirty="0"/>
              <a:t>Reduced development effort.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process of prototype development</a:t>
            </a:r>
            <a:br>
              <a:rPr lang="en-GB" dirty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3665" y="2587558"/>
            <a:ext cx="7094710" cy="21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be based on rapid prototyping languages or tools</a:t>
            </a:r>
          </a:p>
          <a:p>
            <a:r>
              <a:rPr lang="en-US" dirty="0"/>
              <a:t>May involve leaving out functionality</a:t>
            </a:r>
          </a:p>
          <a:p>
            <a:pPr lvl="1"/>
            <a:r>
              <a:rPr lang="en-US" dirty="0"/>
              <a:t>Prototype should focus on areas of the product that are not well-understood;</a:t>
            </a:r>
          </a:p>
          <a:p>
            <a:pPr lvl="1"/>
            <a:r>
              <a:rPr lang="en-US" dirty="0"/>
              <a:t>Error checking and recovery may not be included in the prototype;</a:t>
            </a:r>
          </a:p>
          <a:p>
            <a:pPr lvl="1"/>
            <a:r>
              <a:rPr lang="en-US" dirty="0"/>
              <a:t>Focus on functional rather than non-functional requirements such as reliability and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Throw-away prototypes</a:t>
            </a:r>
          </a:p>
        </p:txBody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Prototypes should be discarded after development as they are not a good basis for a production system:</a:t>
            </a:r>
          </a:p>
          <a:p>
            <a:pPr lvl="1"/>
            <a:r>
              <a:rPr lang="en-US" dirty="0"/>
              <a:t>It may be impossible to tune the system to meet non-functional requirements;</a:t>
            </a:r>
          </a:p>
          <a:p>
            <a:pPr lvl="1"/>
            <a:r>
              <a:rPr lang="en-US" dirty="0"/>
              <a:t>Prototypes are normally undocumented;</a:t>
            </a:r>
          </a:p>
          <a:p>
            <a:pPr lvl="1"/>
            <a:r>
              <a:rPr lang="en-US" dirty="0"/>
              <a:t>The prototype structure is usually degraded through rapid change;</a:t>
            </a:r>
          </a:p>
          <a:p>
            <a:pPr lvl="1"/>
            <a:r>
              <a:rPr lang="en-US" dirty="0"/>
              <a:t>The prototype probably will not meet normal organizational quality standards.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</a:t>
            </a:r>
            <a:r>
              <a:rPr lang="en-GB" dirty="0"/>
              <a:t>Incremental delivery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Rather than deliver the system as a single delivery, the development and delivery is broken down into increments with each increment delivering part of the required functionality.</a:t>
            </a:r>
          </a:p>
          <a:p>
            <a:r>
              <a:rPr lang="en-GB"/>
              <a:t>User requirements are prioritised and the highest priority requirements are included in early increments.</a:t>
            </a:r>
          </a:p>
          <a:p>
            <a:r>
              <a:rPr lang="en-GB"/>
              <a:t>Once the development of an increment is started, the requirements are frozen though requirements for later increments can continue to evolve.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and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</a:p>
          <a:p>
            <a:pPr lvl="1"/>
            <a:r>
              <a:rPr lang="en-US" dirty="0"/>
              <a:t>Develop the system in increments and evaluate each increment before proceeding to the development of the next increment;</a:t>
            </a:r>
          </a:p>
          <a:p>
            <a:pPr lvl="1"/>
            <a:r>
              <a:rPr lang="en-US" dirty="0"/>
              <a:t>Normal approach used in </a:t>
            </a:r>
            <a:r>
              <a:rPr lang="en-US" dirty="0">
                <a:solidFill>
                  <a:srgbClr val="0000FF"/>
                </a:solidFill>
              </a:rPr>
              <a:t>agile</a:t>
            </a:r>
            <a:r>
              <a:rPr lang="en-US" dirty="0"/>
              <a:t> methods;</a:t>
            </a:r>
          </a:p>
          <a:p>
            <a:pPr lvl="1"/>
            <a:r>
              <a:rPr lang="en-US" dirty="0"/>
              <a:t>Evaluation done by user/customer proxy.</a:t>
            </a:r>
          </a:p>
          <a:p>
            <a:r>
              <a:rPr lang="en-US" dirty="0"/>
              <a:t>Incremental delivery</a:t>
            </a:r>
          </a:p>
          <a:p>
            <a:pPr lvl="1"/>
            <a:r>
              <a:rPr lang="en-US" dirty="0"/>
              <a:t>Deploy an increment for use by end-users;</a:t>
            </a:r>
          </a:p>
          <a:p>
            <a:pPr lvl="1"/>
            <a:r>
              <a:rPr lang="en-US" dirty="0"/>
              <a:t>More realistic evaluation about practical use of software;</a:t>
            </a:r>
          </a:p>
          <a:p>
            <a:pPr lvl="1"/>
            <a:r>
              <a:rPr lang="en-US" dirty="0"/>
              <a:t>Difficult to implement for replacement systems as increments have less functionality than the system being replaced.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we describe and discuss processes, we usually talk about the </a:t>
            </a:r>
            <a:r>
              <a:rPr lang="en-GB" dirty="0">
                <a:solidFill>
                  <a:srgbClr val="0000FF"/>
                </a:solidFill>
              </a:rPr>
              <a:t>activities</a:t>
            </a:r>
            <a:r>
              <a:rPr lang="en-GB" dirty="0"/>
              <a:t> in these processes such as specifying a data model, designing a user interface, etc. and the </a:t>
            </a:r>
            <a:r>
              <a:rPr lang="en-GB" dirty="0">
                <a:solidFill>
                  <a:srgbClr val="0000FF"/>
                </a:solidFill>
              </a:rPr>
              <a:t>ordering</a:t>
            </a:r>
            <a:r>
              <a:rPr lang="en-GB" dirty="0"/>
              <a:t> of these activities.</a:t>
            </a:r>
          </a:p>
          <a:p>
            <a:r>
              <a:rPr lang="en-GB" dirty="0"/>
              <a:t>Process descriptions may also include:</a:t>
            </a:r>
          </a:p>
          <a:p>
            <a:pPr lvl="1"/>
            <a:r>
              <a:rPr lang="en-GB" dirty="0">
                <a:solidFill>
                  <a:srgbClr val="0000FF"/>
                </a:solidFill>
              </a:rPr>
              <a:t>Products</a:t>
            </a:r>
            <a:r>
              <a:rPr lang="en-GB" dirty="0"/>
              <a:t>, which are the outcomes of a process activity; </a:t>
            </a:r>
          </a:p>
          <a:p>
            <a:pPr lvl="1"/>
            <a:r>
              <a:rPr lang="en-GB" dirty="0">
                <a:solidFill>
                  <a:srgbClr val="0000FF"/>
                </a:solidFill>
              </a:rPr>
              <a:t>Roles</a:t>
            </a:r>
            <a:r>
              <a:rPr lang="en-GB" dirty="0"/>
              <a:t>, which reflect the responsibilities of the people involved in the process;</a:t>
            </a:r>
          </a:p>
          <a:p>
            <a:pPr lvl="1"/>
            <a:r>
              <a:rPr lang="en-GB" dirty="0">
                <a:solidFill>
                  <a:srgbClr val="0000FF"/>
                </a:solidFill>
              </a:rPr>
              <a:t>Pre- and post-conditions</a:t>
            </a:r>
            <a:r>
              <a:rPr lang="en-GB" dirty="0"/>
              <a:t>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3 Software Processes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7459" y="2305455"/>
            <a:ext cx="6677656" cy="2343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</a:t>
            </a:r>
            <a:r>
              <a:rPr lang="en-GB" dirty="0">
                <a:solidFill>
                  <a:srgbClr val="0000FF"/>
                </a:solidFill>
              </a:rPr>
              <a:t>advantages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Customer value can be delivered with each increment so system functionality is available earlier.</a:t>
            </a:r>
          </a:p>
          <a:p>
            <a:r>
              <a:rPr lang="en-GB"/>
              <a:t>Early increments act as a prototype to help elicit requirements for later increments.</a:t>
            </a:r>
          </a:p>
          <a:p>
            <a:r>
              <a:rPr lang="en-GB"/>
              <a:t>Lower risk of overall project failure.</a:t>
            </a:r>
          </a:p>
          <a:p>
            <a:r>
              <a:rPr lang="en-GB"/>
              <a:t>The highest priority system services tend to receive the most testing.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delivery </a:t>
            </a:r>
            <a:r>
              <a:rPr lang="en-US" dirty="0">
                <a:solidFill>
                  <a:srgbClr val="0000FF"/>
                </a:solidFill>
              </a:rPr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00" y="1600200"/>
            <a:ext cx="8229600" cy="4525963"/>
          </a:xfrm>
        </p:spPr>
        <p:txBody>
          <a:bodyPr/>
          <a:lstStyle/>
          <a:p>
            <a:r>
              <a:rPr lang="en-GB" dirty="0"/>
              <a:t>Most systems require a set of basic facilities that are used by different parts of the system. </a:t>
            </a:r>
          </a:p>
          <a:p>
            <a:pPr lvl="1"/>
            <a:r>
              <a:rPr lang="en-GB" dirty="0"/>
              <a:t>As requirements are not defined in detail until an increment is to be implemented, it can be hard to identify common facilities that are needed by all increments. </a:t>
            </a:r>
          </a:p>
          <a:p>
            <a:r>
              <a:rPr lang="en-GB" dirty="0"/>
              <a:t>The essence of </a:t>
            </a:r>
            <a:r>
              <a:rPr lang="en-GB" dirty="0">
                <a:solidFill>
                  <a:srgbClr val="0000FF"/>
                </a:solidFill>
              </a:rPr>
              <a:t>iterative</a:t>
            </a:r>
            <a:r>
              <a:rPr lang="en-GB" dirty="0"/>
              <a:t> processes is that the </a:t>
            </a:r>
            <a:r>
              <a:rPr lang="en-GB" dirty="0">
                <a:solidFill>
                  <a:srgbClr val="0000FF"/>
                </a:solidFill>
              </a:rPr>
              <a:t>specification</a:t>
            </a:r>
            <a:r>
              <a:rPr lang="en-GB" dirty="0"/>
              <a:t> is developed in conjunction with the </a:t>
            </a:r>
            <a:r>
              <a:rPr lang="en-GB" dirty="0">
                <a:solidFill>
                  <a:srgbClr val="0000FF"/>
                </a:solidFill>
              </a:rPr>
              <a:t>software itself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However, this conflicts with the </a:t>
            </a:r>
            <a:r>
              <a:rPr lang="en-GB" dirty="0">
                <a:solidFill>
                  <a:srgbClr val="0000FF"/>
                </a:solidFill>
              </a:rPr>
              <a:t>procurement model </a:t>
            </a:r>
            <a:r>
              <a:rPr lang="en-GB" dirty="0"/>
              <a:t>of many organizations, where the complete system specification is part of the system development contract.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3.3.3 </a:t>
            </a:r>
            <a:r>
              <a:rPr lang="en-GB" dirty="0"/>
              <a:t>Boehm’s spiral model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Process is represented as a </a:t>
            </a:r>
            <a:r>
              <a:rPr lang="en-GB" dirty="0">
                <a:solidFill>
                  <a:srgbClr val="0000FF"/>
                </a:solidFill>
              </a:rPr>
              <a:t>spiral</a:t>
            </a:r>
            <a:r>
              <a:rPr lang="en-GB" dirty="0"/>
              <a:t> rather than as a sequence of activities with backtracking.</a:t>
            </a:r>
          </a:p>
          <a:p>
            <a:r>
              <a:rPr lang="en-GB" dirty="0"/>
              <a:t>Each </a:t>
            </a:r>
            <a:r>
              <a:rPr lang="en-GB" dirty="0">
                <a:solidFill>
                  <a:srgbClr val="0000FF"/>
                </a:solidFill>
              </a:rPr>
              <a:t>loop</a:t>
            </a:r>
            <a:r>
              <a:rPr lang="en-GB" dirty="0"/>
              <a:t> in the spiral represents a </a:t>
            </a:r>
            <a:r>
              <a:rPr lang="en-GB" dirty="0">
                <a:solidFill>
                  <a:srgbClr val="0000FF"/>
                </a:solidFill>
              </a:rPr>
              <a:t>phase</a:t>
            </a:r>
            <a:r>
              <a:rPr lang="en-GB" dirty="0"/>
              <a:t> in the process. </a:t>
            </a:r>
          </a:p>
          <a:p>
            <a:r>
              <a:rPr lang="en-GB" dirty="0">
                <a:solidFill>
                  <a:srgbClr val="0000FF"/>
                </a:solidFill>
              </a:rPr>
              <a:t>No fixed phases </a:t>
            </a:r>
            <a:r>
              <a:rPr lang="en-GB" dirty="0"/>
              <a:t>such as specification or design - loops in the spiral are chosen depending on what is required.</a:t>
            </a:r>
          </a:p>
          <a:p>
            <a:r>
              <a:rPr lang="en-GB" dirty="0"/>
              <a:t>Risks are explicitly assessed and resolved throughout the process.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Boehm’s spiral model of the software process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8136" y="1861250"/>
            <a:ext cx="6729028" cy="449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Spiral model sectors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Objective setting</a:t>
            </a:r>
          </a:p>
          <a:p>
            <a:pPr lvl="1"/>
            <a:r>
              <a:rPr lang="en-GB"/>
              <a:t>Specific objectives for the phase are identified.</a:t>
            </a:r>
          </a:p>
          <a:p>
            <a:r>
              <a:rPr lang="en-GB"/>
              <a:t>Risk assessment and reduction</a:t>
            </a:r>
          </a:p>
          <a:p>
            <a:pPr lvl="1"/>
            <a:r>
              <a:rPr lang="en-GB"/>
              <a:t>Risks are assessed and activities put in place to reduce the key risks.</a:t>
            </a:r>
          </a:p>
          <a:p>
            <a:r>
              <a:rPr lang="en-GB"/>
              <a:t>Development and validation</a:t>
            </a:r>
          </a:p>
          <a:p>
            <a:pPr lvl="1"/>
            <a:r>
              <a:rPr lang="en-GB"/>
              <a:t>A development model for the system is chosen  which can be any of the generic models.</a:t>
            </a:r>
          </a:p>
          <a:p>
            <a:r>
              <a:rPr lang="en-GB"/>
              <a:t>Planning</a:t>
            </a:r>
          </a:p>
          <a:p>
            <a:pPr lvl="1"/>
            <a:r>
              <a:rPr lang="en-GB"/>
              <a:t>The project is reviewed and the next phase of the spiral is planned.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Spiral model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Spiral model has been very influential in helping people think about iteration in software processes and introducing the risk-driven approach to development.</a:t>
            </a:r>
          </a:p>
          <a:p>
            <a:r>
              <a:rPr lang="en-US" dirty="0"/>
              <a:t>In practice, however, the model is rarely used as published for practical software development.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The Rational Unified Process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modern generic process derived from the work on the UML and associated process.</a:t>
            </a:r>
          </a:p>
          <a:p>
            <a:r>
              <a:rPr lang="en-US" dirty="0"/>
              <a:t>Brings together aspects of the 3 generic process models discussed previously.</a:t>
            </a:r>
          </a:p>
          <a:p>
            <a:r>
              <a:rPr lang="en-US" dirty="0"/>
              <a:t>Normally described from 3 perspectives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3333FF"/>
                </a:solidFill>
              </a:rPr>
              <a:t>dynamic</a:t>
            </a:r>
            <a:r>
              <a:rPr lang="en-US" dirty="0"/>
              <a:t> perspective that shows phases over time;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3333FF"/>
                </a:solidFill>
              </a:rPr>
              <a:t>static</a:t>
            </a:r>
            <a:r>
              <a:rPr lang="en-US" dirty="0"/>
              <a:t> perspective that shows process activities;</a:t>
            </a:r>
          </a:p>
          <a:p>
            <a:pPr lvl="1"/>
            <a:r>
              <a:rPr lang="en-US" dirty="0"/>
              <a:t>A </a:t>
            </a:r>
            <a:r>
              <a:rPr lang="en-US" dirty="0" err="1">
                <a:solidFill>
                  <a:srgbClr val="3333FF"/>
                </a:solidFill>
              </a:rPr>
              <a:t>practive</a:t>
            </a:r>
            <a:r>
              <a:rPr lang="en-US" dirty="0"/>
              <a:t> perspective that suggests good practice.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Phases in the Rational Unified Process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5163" y="2786063"/>
            <a:ext cx="6392584" cy="1601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RUP phases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Inception</a:t>
            </a:r>
          </a:p>
          <a:p>
            <a:pPr lvl="1"/>
            <a:r>
              <a:rPr lang="en-US"/>
              <a:t>Establish the business case for the system.</a:t>
            </a:r>
          </a:p>
          <a:p>
            <a:r>
              <a:rPr lang="en-US"/>
              <a:t>Elaboration</a:t>
            </a:r>
          </a:p>
          <a:p>
            <a:pPr lvl="1"/>
            <a:r>
              <a:rPr lang="en-US"/>
              <a:t>Develop an understanding of the problem domain and the system architecture.</a:t>
            </a:r>
          </a:p>
          <a:p>
            <a:r>
              <a:rPr lang="en-US"/>
              <a:t>Construction</a:t>
            </a:r>
          </a:p>
          <a:p>
            <a:pPr lvl="1"/>
            <a:r>
              <a:rPr lang="en-US"/>
              <a:t>System design, programming and testing.</a:t>
            </a:r>
          </a:p>
          <a:p>
            <a:r>
              <a:rPr lang="en-US"/>
              <a:t>Transition</a:t>
            </a:r>
          </a:p>
          <a:p>
            <a:pPr lvl="1"/>
            <a:r>
              <a:rPr lang="en-US"/>
              <a:t>Deploy the system in its operating environment.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Plan-driven and agile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Plan-driven processes </a:t>
            </a:r>
            <a:r>
              <a:rPr lang="en-GB" dirty="0"/>
              <a:t>are processes where all of the process </a:t>
            </a:r>
            <a:r>
              <a:rPr lang="en-GB" dirty="0">
                <a:solidFill>
                  <a:srgbClr val="0000FF"/>
                </a:solidFill>
              </a:rPr>
              <a:t>activities are planned in advance </a:t>
            </a:r>
            <a:r>
              <a:rPr lang="en-GB" dirty="0"/>
              <a:t>and progress is measured against this plan. </a:t>
            </a:r>
          </a:p>
          <a:p>
            <a:r>
              <a:rPr lang="en-GB" dirty="0"/>
              <a:t>In </a:t>
            </a:r>
            <a:r>
              <a:rPr lang="en-GB" dirty="0">
                <a:solidFill>
                  <a:srgbClr val="0000FF"/>
                </a:solidFill>
              </a:rPr>
              <a:t>agile processes</a:t>
            </a:r>
            <a:r>
              <a:rPr lang="en-GB" dirty="0"/>
              <a:t>, planning is </a:t>
            </a:r>
            <a:r>
              <a:rPr lang="en-GB" dirty="0">
                <a:solidFill>
                  <a:srgbClr val="0000FF"/>
                </a:solidFill>
              </a:rPr>
              <a:t>incremental</a:t>
            </a:r>
            <a:r>
              <a:rPr lang="en-GB" dirty="0"/>
              <a:t> and it is easier to change the process to reflect </a:t>
            </a:r>
            <a:r>
              <a:rPr lang="en-GB" dirty="0">
                <a:solidFill>
                  <a:srgbClr val="0000FF"/>
                </a:solidFill>
              </a:rPr>
              <a:t>changing</a:t>
            </a:r>
            <a:r>
              <a:rPr lang="en-GB" dirty="0"/>
              <a:t> customer requirements. </a:t>
            </a:r>
          </a:p>
          <a:p>
            <a:r>
              <a:rPr lang="en-GB" dirty="0"/>
              <a:t>In practice, </a:t>
            </a:r>
            <a:r>
              <a:rPr lang="en-GB" dirty="0">
                <a:solidFill>
                  <a:srgbClr val="0000FF"/>
                </a:solidFill>
              </a:rPr>
              <a:t>most</a:t>
            </a:r>
            <a:r>
              <a:rPr lang="en-GB" dirty="0"/>
              <a:t> practical processes include elements of </a:t>
            </a:r>
            <a:r>
              <a:rPr lang="en-GB" dirty="0">
                <a:solidFill>
                  <a:srgbClr val="0000FF"/>
                </a:solidFill>
              </a:rPr>
              <a:t>both</a:t>
            </a:r>
            <a:r>
              <a:rPr lang="en-GB" dirty="0"/>
              <a:t> plan-driven and agile approaches. </a:t>
            </a:r>
          </a:p>
          <a:p>
            <a:r>
              <a:rPr lang="en-GB" dirty="0"/>
              <a:t>There are no right or wrong software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3 Software Processes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RUP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In-phase iteration</a:t>
            </a:r>
          </a:p>
          <a:p>
            <a:pPr lvl="1"/>
            <a:r>
              <a:rPr lang="en-US" dirty="0"/>
              <a:t>Each phase is iterative with results developed incrementally.</a:t>
            </a:r>
          </a:p>
          <a:p>
            <a:r>
              <a:rPr lang="en-US" dirty="0"/>
              <a:t>Cross-phase iteration</a:t>
            </a:r>
          </a:p>
          <a:p>
            <a:pPr lvl="1"/>
            <a:r>
              <a:rPr lang="en-US" dirty="0"/>
              <a:t>As shown by the loop in the RUP model, the whole set of phases may be enacted incrementally.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Static workflows in the Rational Unified Process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861369" y="1837356"/>
          <a:ext cx="7367218" cy="421511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27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Workflow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Description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1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Business modelling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The business processes are modelled using business use cases.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27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Requirements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Actors who interact with the system are identified and use cases are developed to model the system requirements.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27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cs typeface="Arial"/>
                        </a:rPr>
                        <a:t>Analysis and design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A design model is created and documented using architectural models, component models, object models and sequence models.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99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Implementation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The components in the system are implemented and structured into implementation sub-systems. Automatic code generation from design models helps accelerate this process.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Static workflows in the Rational Unified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005500"/>
          <a:ext cx="8229600" cy="35102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31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7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/>
                          <a:cs typeface="Arial"/>
                        </a:rPr>
                        <a:t>Workflow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/>
                          <a:cs typeface="Arial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Testing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Testing is an iterative process that is carried out in conjunction with implementation. System testing follows the completion of the implementation.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Deployment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A product release is created, distributed to users and installed in their workplace.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cs typeface="Arial"/>
                        </a:rPr>
                        <a:t>Configuration and change management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This supporting workflow managed changes to the system (see Chapter 25).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cs typeface="Arial"/>
                        </a:rPr>
                        <a:t>Project management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This supporting workflow manages the system development (see Chapters 22 and 23).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cs typeface="Arial"/>
                        </a:rPr>
                        <a:t>Environment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This workflow is concerned with making appropriate software tools available to the software development  team.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RUP good practice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 software iteratively</a:t>
            </a:r>
          </a:p>
          <a:p>
            <a:pPr lvl="1"/>
            <a:r>
              <a:rPr lang="en-US" dirty="0"/>
              <a:t>Plan increments based on customer priorities and deliver highest priority increments first.</a:t>
            </a:r>
          </a:p>
          <a:p>
            <a:r>
              <a:rPr lang="en-US" dirty="0"/>
              <a:t>Manage requirements</a:t>
            </a:r>
          </a:p>
          <a:p>
            <a:pPr lvl="1"/>
            <a:r>
              <a:rPr lang="en-US" dirty="0"/>
              <a:t>Explicitly document customer requirements and keep track of changes to these requirements.</a:t>
            </a:r>
          </a:p>
          <a:p>
            <a:r>
              <a:rPr lang="en-US" dirty="0"/>
              <a:t>Use component-based architectures</a:t>
            </a:r>
          </a:p>
          <a:p>
            <a:pPr lvl="1"/>
            <a:r>
              <a:rPr lang="en-US" dirty="0"/>
              <a:t>Organize the system architecture as a set of reusable components.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RUP good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Visually model software</a:t>
            </a:r>
          </a:p>
          <a:p>
            <a:pPr lvl="1"/>
            <a:r>
              <a:rPr lang="en-US" dirty="0"/>
              <a:t>Use graphical UML models to present static and dynamic views of the software.</a:t>
            </a:r>
          </a:p>
          <a:p>
            <a:r>
              <a:rPr lang="en-US" dirty="0"/>
              <a:t>Verify software quality</a:t>
            </a:r>
          </a:p>
          <a:p>
            <a:pPr lvl="1"/>
            <a:r>
              <a:rPr lang="en-US" dirty="0"/>
              <a:t>Ensure that the software meet’s organizational quality standards.</a:t>
            </a:r>
          </a:p>
          <a:p>
            <a:r>
              <a:rPr lang="en-US" dirty="0"/>
              <a:t>Control changes to software</a:t>
            </a:r>
          </a:p>
          <a:p>
            <a:pPr lvl="1"/>
            <a:r>
              <a:rPr lang="en-US" dirty="0"/>
              <a:t>Manage software changes using a change management system and configuration management tools.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Processes should include activities to cope with change. This may involve a prototyping phase that helps avoid poor decisions on requirements and design. </a:t>
            </a:r>
          </a:p>
          <a:p>
            <a:r>
              <a:rPr lang="en-GB" dirty="0"/>
              <a:t>Processes may be structured for iterative development and delivery so that changes may be made without disrupting the system as a whole.</a:t>
            </a:r>
          </a:p>
          <a:p>
            <a:r>
              <a:rPr lang="en-GB" dirty="0"/>
              <a:t>The Rational Unified Process is a modern generic process model that is organized into phases (inception, elaboration, construction and transition) but separates activities (requirements, analysis and design, etc.) from these phases.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3.1 Software process models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0000FF"/>
                </a:solidFill>
              </a:rPr>
              <a:t>waterfall model</a:t>
            </a:r>
          </a:p>
          <a:p>
            <a:pPr lvl="1"/>
            <a:r>
              <a:rPr lang="en-GB" dirty="0">
                <a:solidFill>
                  <a:srgbClr val="0000FF"/>
                </a:solidFill>
              </a:rPr>
              <a:t>Plan-driven</a:t>
            </a:r>
            <a:r>
              <a:rPr lang="en-GB" dirty="0"/>
              <a:t> model. Separate and distinct phases of specification and development.</a:t>
            </a:r>
          </a:p>
          <a:p>
            <a:r>
              <a:rPr lang="en-GB" dirty="0">
                <a:solidFill>
                  <a:srgbClr val="0000FF"/>
                </a:solidFill>
              </a:rPr>
              <a:t>Incremental</a:t>
            </a:r>
            <a:r>
              <a:rPr lang="en-GB" dirty="0"/>
              <a:t> development</a:t>
            </a:r>
          </a:p>
          <a:p>
            <a:pPr lvl="1"/>
            <a:r>
              <a:rPr lang="en-GB" dirty="0"/>
              <a:t>Specification, development and validation are </a:t>
            </a:r>
            <a:r>
              <a:rPr lang="en-GB" dirty="0">
                <a:solidFill>
                  <a:srgbClr val="0000FF"/>
                </a:solidFill>
              </a:rPr>
              <a:t>interleaved</a:t>
            </a:r>
            <a:r>
              <a:rPr lang="en-GB" dirty="0"/>
              <a:t>. May be plan-driven or agile.</a:t>
            </a:r>
          </a:p>
          <a:p>
            <a:r>
              <a:rPr lang="en-GB" dirty="0">
                <a:solidFill>
                  <a:srgbClr val="0000FF"/>
                </a:solidFill>
              </a:rPr>
              <a:t>Reuse-oriented </a:t>
            </a:r>
            <a:r>
              <a:rPr lang="en-GB" dirty="0"/>
              <a:t>software engineering</a:t>
            </a:r>
          </a:p>
          <a:p>
            <a:pPr lvl="1"/>
            <a:r>
              <a:rPr lang="en-GB" dirty="0"/>
              <a:t>The system is assembled from existing components. May be plan-driven or agile.</a:t>
            </a:r>
          </a:p>
          <a:p>
            <a:r>
              <a:rPr lang="en-GB" dirty="0"/>
              <a:t>In practice, most </a:t>
            </a:r>
            <a:r>
              <a:rPr lang="en-GB" dirty="0">
                <a:solidFill>
                  <a:srgbClr val="0000FF"/>
                </a:solidFill>
              </a:rPr>
              <a:t>large systems </a:t>
            </a:r>
            <a:r>
              <a:rPr lang="en-GB" dirty="0"/>
              <a:t>are developed using a process that </a:t>
            </a:r>
            <a:r>
              <a:rPr lang="en-GB" dirty="0">
                <a:solidFill>
                  <a:srgbClr val="0000FF"/>
                </a:solidFill>
              </a:rPr>
              <a:t>incorporates elements from all of these models</a:t>
            </a:r>
            <a:r>
              <a:rPr lang="en-GB" dirty="0"/>
              <a:t>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3 Software Processes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3.1.1 The waterfall model</a:t>
            </a:r>
            <a:br>
              <a:rPr lang="en-GB" dirty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3 Software Processes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5496" y="2133600"/>
            <a:ext cx="6424936" cy="361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phases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are </a:t>
            </a:r>
            <a:r>
              <a:rPr lang="en-GB" dirty="0">
                <a:solidFill>
                  <a:srgbClr val="0000FF"/>
                </a:solidFill>
              </a:rPr>
              <a:t>separate identified phases </a:t>
            </a:r>
            <a:r>
              <a:rPr lang="en-GB" dirty="0"/>
              <a:t>in the waterfall model:</a:t>
            </a:r>
          </a:p>
          <a:p>
            <a:pPr lvl="1"/>
            <a:r>
              <a:rPr lang="en-GB" dirty="0"/>
              <a:t>Requirements analysis and definition</a:t>
            </a:r>
          </a:p>
          <a:p>
            <a:pPr lvl="1"/>
            <a:r>
              <a:rPr lang="en-GB" dirty="0"/>
              <a:t>System and software design</a:t>
            </a:r>
          </a:p>
          <a:p>
            <a:pPr lvl="1"/>
            <a:r>
              <a:rPr lang="en-GB" dirty="0"/>
              <a:t>Implementation and unit testing</a:t>
            </a:r>
          </a:p>
          <a:p>
            <a:pPr lvl="1"/>
            <a:r>
              <a:rPr lang="en-GB" dirty="0"/>
              <a:t>Integration and system testing</a:t>
            </a:r>
          </a:p>
          <a:p>
            <a:pPr lvl="1"/>
            <a:r>
              <a:rPr lang="en-GB" dirty="0"/>
              <a:t>Operation and maintenance</a:t>
            </a:r>
          </a:p>
          <a:p>
            <a:r>
              <a:rPr lang="en-GB" dirty="0"/>
              <a:t>The main </a:t>
            </a:r>
            <a:r>
              <a:rPr lang="en-GB" dirty="0">
                <a:solidFill>
                  <a:srgbClr val="0000FF"/>
                </a:solidFill>
              </a:rPr>
              <a:t>drawback</a:t>
            </a:r>
            <a:r>
              <a:rPr lang="en-GB" dirty="0"/>
              <a:t> of the waterfall model is the difficulty of accommodating change after the process is underway. In principle, a phase has to be complete before moving onto the next phase.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3 Software Processes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problems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Inflexible partitioning </a:t>
            </a:r>
            <a:r>
              <a:rPr lang="en-GB" dirty="0"/>
              <a:t>of the project into distinct stages makes it difficult to respond to changing customer requirements.</a:t>
            </a:r>
          </a:p>
          <a:p>
            <a:pPr lvl="1"/>
            <a:r>
              <a:rPr lang="en-GB" dirty="0"/>
              <a:t>Therefore, this model is only </a:t>
            </a:r>
            <a:r>
              <a:rPr lang="en-GB" dirty="0">
                <a:solidFill>
                  <a:srgbClr val="0000FF"/>
                </a:solidFill>
              </a:rPr>
              <a:t>appropriate</a:t>
            </a:r>
            <a:r>
              <a:rPr lang="en-GB" dirty="0"/>
              <a:t> when the requirements are well-understood and changes will be fairly limited during the design process. </a:t>
            </a:r>
          </a:p>
          <a:p>
            <a:pPr lvl="1"/>
            <a:r>
              <a:rPr lang="en-GB" dirty="0"/>
              <a:t>Few business systems have stable requirements.</a:t>
            </a:r>
          </a:p>
          <a:p>
            <a:r>
              <a:rPr lang="en-GB" dirty="0"/>
              <a:t>The waterfall model is </a:t>
            </a:r>
            <a:r>
              <a:rPr lang="en-GB" dirty="0">
                <a:solidFill>
                  <a:srgbClr val="0000FF"/>
                </a:solidFill>
              </a:rPr>
              <a:t>mostly used </a:t>
            </a:r>
            <a:r>
              <a:rPr lang="en-GB" dirty="0"/>
              <a:t>for large systems engineering projects where a system is developed at several sites.</a:t>
            </a:r>
          </a:p>
          <a:p>
            <a:pPr lvl="1"/>
            <a:r>
              <a:rPr lang="en-GB" dirty="0"/>
              <a:t>In those circumstances, the </a:t>
            </a:r>
            <a:r>
              <a:rPr lang="en-GB" dirty="0">
                <a:solidFill>
                  <a:srgbClr val="0000FF"/>
                </a:solidFill>
              </a:rPr>
              <a:t>plan-driven nature of the waterfall model</a:t>
            </a:r>
            <a:r>
              <a:rPr lang="en-GB" dirty="0"/>
              <a:t> helps coordinate the work.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3 Software Processes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SE9.thmx</Template>
  <TotalTime>9728</TotalTime>
  <Words>2946</Words>
  <Application>Microsoft Office PowerPoint</Application>
  <PresentationFormat>全屏显示(4:3)</PresentationFormat>
  <Paragraphs>342</Paragraphs>
  <Slides>55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9" baseType="lpstr">
      <vt:lpstr>Arial</vt:lpstr>
      <vt:lpstr>Calibri</vt:lpstr>
      <vt:lpstr>Wingdings</vt:lpstr>
      <vt:lpstr>SE9</vt:lpstr>
      <vt:lpstr>Chapter 3 – Software Processes  </vt:lpstr>
      <vt:lpstr>Topics covered</vt:lpstr>
      <vt:lpstr>The software process</vt:lpstr>
      <vt:lpstr>Software process descriptions</vt:lpstr>
      <vt:lpstr>Plan-driven and agile processes</vt:lpstr>
      <vt:lpstr>3.1 Software process models</vt:lpstr>
      <vt:lpstr>3.1.1 The waterfall model </vt:lpstr>
      <vt:lpstr>Waterfall model phases</vt:lpstr>
      <vt:lpstr>Waterfall model problems</vt:lpstr>
      <vt:lpstr>3.1.2 Incremental development  </vt:lpstr>
      <vt:lpstr>Incremental development benefits</vt:lpstr>
      <vt:lpstr>Incremental development problems</vt:lpstr>
      <vt:lpstr>3.1.3 Reuse-oriented software engineering</vt:lpstr>
      <vt:lpstr>Reuse-oriented software engineering</vt:lpstr>
      <vt:lpstr>Types of software component</vt:lpstr>
      <vt:lpstr>3.2 Process activities</vt:lpstr>
      <vt:lpstr>3.2.1 Software specification</vt:lpstr>
      <vt:lpstr>The requirements engineering process </vt:lpstr>
      <vt:lpstr>3.2.2 Software design and implementation</vt:lpstr>
      <vt:lpstr>A general model of the design process  </vt:lpstr>
      <vt:lpstr>Design activities</vt:lpstr>
      <vt:lpstr>3.2.3 Software validation</vt:lpstr>
      <vt:lpstr>Stages of testing </vt:lpstr>
      <vt:lpstr>Testing stages</vt:lpstr>
      <vt:lpstr>Testing phases in a plan-driven software process </vt:lpstr>
      <vt:lpstr>3.2.4 Software evolution</vt:lpstr>
      <vt:lpstr>System evolution </vt:lpstr>
      <vt:lpstr>Key points</vt:lpstr>
      <vt:lpstr>Key points</vt:lpstr>
      <vt:lpstr>Chapter 2 – Software Processes</vt:lpstr>
      <vt:lpstr>3.3 Coping with change</vt:lpstr>
      <vt:lpstr>Reducing the costs of rework</vt:lpstr>
      <vt:lpstr>3.3.1 Software prototyping</vt:lpstr>
      <vt:lpstr>Benefits of prototyping</vt:lpstr>
      <vt:lpstr>The process of prototype development </vt:lpstr>
      <vt:lpstr>Prototype development</vt:lpstr>
      <vt:lpstr>Throw-away prototypes</vt:lpstr>
      <vt:lpstr>3.3.2 Incremental delivery</vt:lpstr>
      <vt:lpstr>Incremental development and delivery</vt:lpstr>
      <vt:lpstr>Incremental delivery </vt:lpstr>
      <vt:lpstr>Incremental delivery advantages</vt:lpstr>
      <vt:lpstr>Incremental delivery problems</vt:lpstr>
      <vt:lpstr>3.3.3 Boehm’s spiral model</vt:lpstr>
      <vt:lpstr>Boehm’s spiral model of the software process </vt:lpstr>
      <vt:lpstr>Spiral model sectors</vt:lpstr>
      <vt:lpstr>Spiral model usage</vt:lpstr>
      <vt:lpstr>3.4 The Rational Unified Process</vt:lpstr>
      <vt:lpstr>Phases in the Rational Unified Process </vt:lpstr>
      <vt:lpstr>RUP phases</vt:lpstr>
      <vt:lpstr>RUP iteration</vt:lpstr>
      <vt:lpstr>Static workflows in the Rational Unified Process</vt:lpstr>
      <vt:lpstr>Static workflows in the Rational Unified Process</vt:lpstr>
      <vt:lpstr>RUP good practice</vt:lpstr>
      <vt:lpstr>RUP good practice</vt:lpstr>
      <vt:lpstr>Key points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chendmchina@outlook.com</cp:lastModifiedBy>
  <cp:revision>84</cp:revision>
  <dcterms:created xsi:type="dcterms:W3CDTF">2010-01-06T19:57:16Z</dcterms:created>
  <dcterms:modified xsi:type="dcterms:W3CDTF">2023-09-03T13:38:32Z</dcterms:modified>
</cp:coreProperties>
</file>