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4"/>
  </p:notesMasterIdLst>
  <p:handoutMasterIdLst>
    <p:handoutMasterId r:id="rId85"/>
  </p:handoutMasterIdLst>
  <p:sldIdLst>
    <p:sldId id="256" r:id="rId2"/>
    <p:sldId id="276" r:id="rId3"/>
    <p:sldId id="277" r:id="rId4"/>
    <p:sldId id="278" r:id="rId5"/>
    <p:sldId id="279" r:id="rId6"/>
    <p:sldId id="280" r:id="rId7"/>
    <p:sldId id="257" r:id="rId8"/>
    <p:sldId id="258" r:id="rId9"/>
    <p:sldId id="281" r:id="rId10"/>
    <p:sldId id="282" r:id="rId11"/>
    <p:sldId id="283" r:id="rId12"/>
    <p:sldId id="285" r:id="rId13"/>
    <p:sldId id="286" r:id="rId14"/>
    <p:sldId id="287" r:id="rId15"/>
    <p:sldId id="259" r:id="rId16"/>
    <p:sldId id="310" r:id="rId17"/>
    <p:sldId id="288" r:id="rId18"/>
    <p:sldId id="260" r:id="rId19"/>
    <p:sldId id="289" r:id="rId20"/>
    <p:sldId id="311" r:id="rId21"/>
    <p:sldId id="261" r:id="rId22"/>
    <p:sldId id="316" r:id="rId23"/>
    <p:sldId id="317" r:id="rId24"/>
    <p:sldId id="318" r:id="rId25"/>
    <p:sldId id="312" r:id="rId26"/>
    <p:sldId id="313" r:id="rId27"/>
    <p:sldId id="291" r:id="rId28"/>
    <p:sldId id="314" r:id="rId29"/>
    <p:sldId id="262" r:id="rId30"/>
    <p:sldId id="319" r:id="rId31"/>
    <p:sldId id="264" r:id="rId32"/>
    <p:sldId id="315" r:id="rId33"/>
    <p:sldId id="320" r:id="rId34"/>
    <p:sldId id="265" r:id="rId35"/>
    <p:sldId id="338" r:id="rId36"/>
    <p:sldId id="321" r:id="rId37"/>
    <p:sldId id="324" r:id="rId38"/>
    <p:sldId id="323" r:id="rId39"/>
    <p:sldId id="266" r:id="rId40"/>
    <p:sldId id="322" r:id="rId41"/>
    <p:sldId id="325" r:id="rId42"/>
    <p:sldId id="332" r:id="rId43"/>
    <p:sldId id="331" r:id="rId44"/>
    <p:sldId id="326" r:id="rId45"/>
    <p:sldId id="268" r:id="rId46"/>
    <p:sldId id="302" r:id="rId47"/>
    <p:sldId id="269" r:id="rId48"/>
    <p:sldId id="303" r:id="rId49"/>
    <p:sldId id="304" r:id="rId50"/>
    <p:sldId id="333" r:id="rId51"/>
    <p:sldId id="270" r:id="rId52"/>
    <p:sldId id="340" r:id="rId53"/>
    <p:sldId id="339" r:id="rId54"/>
    <p:sldId id="341" r:id="rId55"/>
    <p:sldId id="342" r:id="rId56"/>
    <p:sldId id="335" r:id="rId57"/>
    <p:sldId id="343" r:id="rId58"/>
    <p:sldId id="344" r:id="rId59"/>
    <p:sldId id="336" r:id="rId60"/>
    <p:sldId id="345" r:id="rId61"/>
    <p:sldId id="346" r:id="rId62"/>
    <p:sldId id="305" r:id="rId63"/>
    <p:sldId id="271" r:id="rId64"/>
    <p:sldId id="306" r:id="rId65"/>
    <p:sldId id="272" r:id="rId66"/>
    <p:sldId id="292" r:id="rId67"/>
    <p:sldId id="294" r:id="rId68"/>
    <p:sldId id="293" r:id="rId69"/>
    <p:sldId id="273" r:id="rId70"/>
    <p:sldId id="295" r:id="rId71"/>
    <p:sldId id="296" r:id="rId72"/>
    <p:sldId id="297" r:id="rId73"/>
    <p:sldId id="298" r:id="rId74"/>
    <p:sldId id="299" r:id="rId75"/>
    <p:sldId id="301" r:id="rId76"/>
    <p:sldId id="347" r:id="rId77"/>
    <p:sldId id="348" r:id="rId78"/>
    <p:sldId id="274" r:id="rId79"/>
    <p:sldId id="349" r:id="rId80"/>
    <p:sldId id="350" r:id="rId81"/>
    <p:sldId id="275" r:id="rId82"/>
    <p:sldId id="309" r:id="rId83"/>
  </p:sldIdLst>
  <p:sldSz cx="9144000" cy="6858000" type="screen4x3"/>
  <p:notesSz cx="9928225" cy="6797675"/>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1" d="100"/>
          <a:sy n="101" d="100"/>
        </p:scale>
        <p:origin x="183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5623697" y="0"/>
            <a:ext cx="4302231" cy="339884"/>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9/3/2023</a:t>
            </a:fld>
            <a:endParaRPr lang="en-US"/>
          </a:p>
        </p:txBody>
      </p:sp>
      <p:sp>
        <p:nvSpPr>
          <p:cNvPr id="4" name="Footer Placeholder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5623697" y="6456612"/>
            <a:ext cx="4302231" cy="339884"/>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42151894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5623697" y="0"/>
            <a:ext cx="4302231" cy="339884"/>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9/3/2023</a:t>
            </a:fld>
            <a:endParaRPr lang="en-US"/>
          </a:p>
        </p:txBody>
      </p:sp>
      <p:sp>
        <p:nvSpPr>
          <p:cNvPr id="4" name="Slide Image Placeholder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92823" y="3228896"/>
            <a:ext cx="7942580" cy="3058954"/>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5623697" y="6456612"/>
            <a:ext cx="4302231" cy="339884"/>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1799700249"/>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pPr>
                <a:defRPr/>
              </a:pPr>
              <a:t>9/3/2023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pPr>
                <a:defRPr/>
              </a:pPr>
              <a:t>9/3/2023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pPr>
                <a:defRPr/>
              </a:pPr>
              <a:t>9/3/2023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pPr>
                <a:defRPr/>
              </a:pPr>
              <a:t>9/3/2023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pPr>
                <a:defRPr/>
              </a:pPr>
              <a:t>9/3/2023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pPr>
                <a:defRPr/>
              </a:pPr>
              <a:t>9/3/2023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pPr>
                <a:defRPr/>
              </a:pPr>
              <a:t>9/3/2023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pPr>
                <a:defRPr/>
              </a:pPr>
              <a:t>9/3/2023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pPr>
                <a:defRPr/>
              </a:pPr>
              <a:t>9/3/2023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pPr>
                <a:defRPr/>
              </a:pPr>
              <a:t>9/3/2023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pPr>
                <a:defRPr/>
              </a:pPr>
              <a:t>9/3/2023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pPr>
                <a:defRPr/>
              </a:pPr>
              <a:t>9/3/2023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Word_Document2.docx"/><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package" Target="../embeddings/Microsoft_Word_Document3.docx"/><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a:t>
            </a:r>
            <a:r>
              <a:rPr lang="en-US"/>
              <a:t>Requirements Engineering  </a:t>
            </a:r>
            <a:endParaRPr lang="en-US" dirty="0"/>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1</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a:t>4.1.1 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a:t>
            </a:r>
            <a:r>
              <a:rPr lang="en-GB" dirty="0">
                <a:solidFill>
                  <a:srgbClr val="0000FF"/>
                </a:solidFill>
              </a:rPr>
              <a:t>user</a:t>
            </a:r>
            <a:r>
              <a:rPr lang="en-GB" dirty="0"/>
              <a:t> requirements may be high-level statements of </a:t>
            </a:r>
            <a:r>
              <a:rPr lang="en-GB" dirty="0">
                <a:solidFill>
                  <a:srgbClr val="0000FF"/>
                </a:solidFill>
              </a:rPr>
              <a:t>what the system should do</a:t>
            </a:r>
            <a:r>
              <a:rPr lang="en-GB" dirty="0"/>
              <a:t>.</a:t>
            </a:r>
          </a:p>
          <a:p>
            <a:r>
              <a:rPr lang="en-GB" dirty="0"/>
              <a:t>Functional </a:t>
            </a:r>
            <a:r>
              <a:rPr lang="en-GB" dirty="0">
                <a:solidFill>
                  <a:srgbClr val="0000FF"/>
                </a:solidFill>
              </a:rPr>
              <a:t>system</a:t>
            </a:r>
            <a:r>
              <a:rPr lang="en-GB" dirty="0"/>
              <a:t> requirements should describe the system services </a:t>
            </a:r>
            <a:r>
              <a:rPr lang="en-GB" dirty="0">
                <a:solidFill>
                  <a:srgbClr val="0000FF"/>
                </a:solidFill>
              </a:rPr>
              <a:t>in detail</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Functional requirements for the MHC-PMS</a:t>
            </a:r>
          </a:p>
        </p:txBody>
      </p:sp>
      <p:sp>
        <p:nvSpPr>
          <p:cNvPr id="77827" name="Rectangle 3"/>
          <p:cNvSpPr>
            <a:spLocks noGrp="1" noChangeArrowheads="1"/>
          </p:cNvSpPr>
          <p:nvPr>
            <p:ph idx="1"/>
          </p:nvPr>
        </p:nvSpPr>
        <p:spPr/>
        <p:txBody>
          <a:bodyPr/>
          <a:lstStyle/>
          <a:p>
            <a:r>
              <a:rPr lang="en-US" dirty="0"/>
              <a:t>A user shall be able to </a:t>
            </a:r>
            <a:r>
              <a:rPr lang="en-US" dirty="0">
                <a:solidFill>
                  <a:srgbClr val="FF0000"/>
                </a:solidFill>
              </a:rPr>
              <a:t>search</a:t>
            </a:r>
            <a:r>
              <a:rPr lang="en-US" dirty="0"/>
              <a:t>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a:solidFill>
                  <a:srgbClr val="0000FF"/>
                </a:solidFill>
              </a:rPr>
              <a:t>imprecision</a:t>
            </a:r>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a:t>
            </a:r>
            <a:r>
              <a:rPr lang="en-GB" dirty="0">
                <a:solidFill>
                  <a:srgbClr val="FF0000"/>
                </a:solidFill>
              </a:rPr>
              <a:t>search</a:t>
            </a:r>
            <a:r>
              <a:rPr lang="en-GB" dirty="0"/>
              <a:t>’ in requirement 1</a:t>
            </a:r>
          </a:p>
          <a:p>
            <a:pPr lvl="1"/>
            <a:r>
              <a:rPr lang="en-GB" dirty="0">
                <a:solidFill>
                  <a:srgbClr val="0000FF"/>
                </a:solidFill>
              </a:rPr>
              <a:t>User</a:t>
            </a:r>
            <a:r>
              <a:rPr lang="en-GB" dirty="0"/>
              <a:t> intention – search for a patient name across </a:t>
            </a:r>
            <a:r>
              <a:rPr lang="en-GB" dirty="0">
                <a:solidFill>
                  <a:srgbClr val="0000FF"/>
                </a:solidFill>
              </a:rPr>
              <a:t>all appointments in all clinics</a:t>
            </a:r>
            <a:r>
              <a:rPr lang="en-GB" dirty="0"/>
              <a:t>;</a:t>
            </a:r>
          </a:p>
          <a:p>
            <a:pPr lvl="1"/>
            <a:r>
              <a:rPr lang="en-GB" dirty="0">
                <a:solidFill>
                  <a:srgbClr val="0000FF"/>
                </a:solidFill>
              </a:rPr>
              <a:t>Developer</a:t>
            </a:r>
            <a:r>
              <a:rPr lang="en-GB" dirty="0"/>
              <a:t> interpretation – search for a patient name in an </a:t>
            </a:r>
            <a:r>
              <a:rPr lang="en-GB" dirty="0">
                <a:solidFill>
                  <a:srgbClr val="0000FF"/>
                </a:solidFill>
              </a:rPr>
              <a:t>individual clinic</a:t>
            </a:r>
            <a:r>
              <a:rPr lang="en-GB" dirty="0"/>
              <a:t>. User chooses clinic then search.</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a:t>
            </a:r>
            <a:r>
              <a:rPr lang="en-GB" dirty="0">
                <a:solidFill>
                  <a:srgbClr val="0000FF"/>
                </a:solidFill>
              </a:rPr>
              <a:t>completeness</a:t>
            </a:r>
            <a:r>
              <a:rPr lang="en-GB" dirty="0"/>
              <a:t> and </a:t>
            </a:r>
            <a:r>
              <a:rPr lang="en-GB" dirty="0">
                <a:solidFill>
                  <a:srgbClr val="0000FF"/>
                </a:solidFill>
              </a:rPr>
              <a:t>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dirty="0"/>
              <a:t>4.1.2 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a:t>
            </a:r>
            <a:r>
              <a:rPr lang="en-GB" dirty="0">
                <a:solidFill>
                  <a:srgbClr val="0000FF"/>
                </a:solidFill>
              </a:rPr>
              <a:t>properties</a:t>
            </a:r>
            <a:r>
              <a:rPr lang="en-GB" dirty="0"/>
              <a:t> and </a:t>
            </a:r>
            <a:r>
              <a:rPr lang="en-GB" dirty="0">
                <a:solidFill>
                  <a:srgbClr val="0000FF"/>
                </a:solidFill>
              </a:rPr>
              <a:t>constraints</a:t>
            </a:r>
            <a:r>
              <a:rPr lang="en-GB" dirty="0"/>
              <a:t> e.g. reliability, response time and storage requirements. Constraints are I/O device capability, system representations, etc.</a:t>
            </a:r>
          </a:p>
          <a:p>
            <a:pPr>
              <a:lnSpc>
                <a:spcPct val="90000"/>
              </a:lnSpc>
            </a:pPr>
            <a:r>
              <a:rPr lang="en-GB" dirty="0">
                <a:solidFill>
                  <a:srgbClr val="0000FF"/>
                </a:solidFill>
              </a:rPr>
              <a:t>Process requirements </a:t>
            </a:r>
            <a:r>
              <a:rPr lang="en-GB" dirty="0"/>
              <a:t>may also be specified mandating a particular IDE, programming language or development method.</a:t>
            </a:r>
          </a:p>
          <a:p>
            <a:pPr>
              <a:lnSpc>
                <a:spcPct val="90000"/>
              </a:lnSpc>
            </a:pPr>
            <a:r>
              <a:rPr lang="en-GB" dirty="0"/>
              <a:t>Non-functional requirements may be </a:t>
            </a:r>
            <a:r>
              <a:rPr lang="en-GB" dirty="0">
                <a:solidFill>
                  <a:srgbClr val="0000FF"/>
                </a:solidFill>
              </a:rPr>
              <a:t>more critical </a:t>
            </a:r>
            <a:r>
              <a:rPr lang="en-GB" dirty="0"/>
              <a:t>than functional requirements. If these are not met, the system may be useless.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158721" name="Picture 1"/>
          <p:cNvPicPr>
            <a:picLocks noChangeAspect="1" noChangeArrowheads="1"/>
          </p:cNvPicPr>
          <p:nvPr/>
        </p:nvPicPr>
        <p:blipFill>
          <a:blip r:embed="rId2"/>
          <a:srcRect/>
          <a:stretch>
            <a:fillRect/>
          </a:stretch>
        </p:blipFill>
        <p:spPr bwMode="auto">
          <a:xfrm>
            <a:off x="971600" y="1772816"/>
            <a:ext cx="7532788" cy="427938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a:t>
            </a:r>
            <a:r>
              <a:rPr lang="en-US" dirty="0">
                <a:solidFill>
                  <a:srgbClr val="0000FF"/>
                </a:solidFill>
              </a:rPr>
              <a:t>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t>Non-functional </a:t>
            </a:r>
            <a:r>
              <a:rPr lang="en-US" dirty="0"/>
              <a:t>requirements </a:t>
            </a:r>
            <a:r>
              <a:rPr lang="en-GB" dirty="0"/>
              <a:t>classifications</a:t>
            </a:r>
          </a:p>
        </p:txBody>
      </p:sp>
      <p:sp>
        <p:nvSpPr>
          <p:cNvPr id="36867" name="Rectangle 3"/>
          <p:cNvSpPr>
            <a:spLocks noGrp="1" noChangeArrowheads="1"/>
          </p:cNvSpPr>
          <p:nvPr>
            <p:ph idx="1"/>
          </p:nvPr>
        </p:nvSpPr>
        <p:spPr>
          <a:noFill/>
          <a:ln/>
        </p:spPr>
        <p:txBody>
          <a:bodyPr lIns="90487" tIns="44450" rIns="90487" bIns="44450"/>
          <a:lstStyle/>
          <a:p>
            <a:r>
              <a:rPr lang="en-GB" sz="2400" dirty="0">
                <a:solidFill>
                  <a:srgbClr val="0000FF"/>
                </a:solidFill>
              </a:rPr>
              <a:t>Product</a:t>
            </a:r>
            <a:r>
              <a:rPr lang="en-GB" sz="2400" dirty="0"/>
              <a:t> requirements</a:t>
            </a:r>
          </a:p>
          <a:p>
            <a:pPr lvl="1"/>
            <a:r>
              <a:rPr lang="en-GB" sz="2000" dirty="0"/>
              <a:t>Requirements which specify that the delivered product must behave in a particular way e.g. execution speed, reliability, etc.</a:t>
            </a:r>
          </a:p>
          <a:p>
            <a:r>
              <a:rPr lang="en-GB" sz="2400" dirty="0">
                <a:solidFill>
                  <a:srgbClr val="0000FF"/>
                </a:solidFill>
              </a:rPr>
              <a:t>Organisational</a:t>
            </a:r>
            <a:r>
              <a:rPr lang="en-GB" sz="2400" dirty="0"/>
              <a:t> requirements</a:t>
            </a:r>
          </a:p>
          <a:p>
            <a:pPr lvl="1"/>
            <a:r>
              <a:rPr lang="en-GB" sz="2000" dirty="0"/>
              <a:t>Requirements which are a consequence of organisational policies and procedures e.g. process standards used, implementation requirements, etc.</a:t>
            </a:r>
          </a:p>
          <a:p>
            <a:r>
              <a:rPr lang="en-GB" sz="2400" dirty="0">
                <a:solidFill>
                  <a:srgbClr val="0000FF"/>
                </a:solidFill>
              </a:rPr>
              <a:t>External</a:t>
            </a:r>
            <a:r>
              <a:rPr lang="en-GB" sz="2400" dirty="0"/>
              <a:t> requirements</a:t>
            </a:r>
          </a:p>
          <a:p>
            <a:pPr lvl="1"/>
            <a:r>
              <a:rPr lang="en-GB" sz="2000" dirty="0"/>
              <a:t>Requirements which arise from factors which are external to the system and its development process e.g. </a:t>
            </a:r>
            <a:r>
              <a:rPr lang="en-GB" sz="2000" dirty="0">
                <a:solidFill>
                  <a:srgbClr val="0000FF"/>
                </a:solidFill>
              </a:rPr>
              <a:t>regulatory requirements</a:t>
            </a:r>
            <a:r>
              <a:rPr lang="en-GB" sz="2000" dirty="0"/>
              <a:t>, </a:t>
            </a:r>
            <a:r>
              <a:rPr lang="en-GB" sz="2000" dirty="0">
                <a:solidFill>
                  <a:srgbClr val="0000FF"/>
                </a:solidFill>
              </a:rPr>
              <a:t>legislative requirements</a:t>
            </a:r>
            <a:r>
              <a:rPr lang="en-GB" sz="2000" dirty="0"/>
              <a:t>, </a:t>
            </a:r>
            <a:r>
              <a:rPr lang="en-GB" sz="2000" dirty="0">
                <a:solidFill>
                  <a:srgbClr val="0000FF"/>
                </a:solidFill>
              </a:rPr>
              <a:t>ethical requirements</a:t>
            </a:r>
            <a:r>
              <a:rPr lang="en-GB" sz="2000" dirty="0"/>
              <a:t>,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MHC-PMS</a:t>
            </a:r>
            <a:r>
              <a:rPr lang="en-GB" dirty="0"/>
              <a:t> </a:t>
            </a:r>
            <a:endParaRPr lang="en-US" dirty="0"/>
          </a:p>
        </p:txBody>
      </p:sp>
      <p:graphicFrame>
        <p:nvGraphicFramePr>
          <p:cNvPr id="4" name="Table 3"/>
          <p:cNvGraphicFramePr>
            <a:graphicFrameLocks noGrp="1"/>
          </p:cNvGraphicFramePr>
          <p:nvPr/>
        </p:nvGraphicFramePr>
        <p:xfrm>
          <a:off x="1174576" y="1700808"/>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solidFill>
                            <a:srgbClr val="0000FF"/>
                          </a:solidFill>
                        </a:rPr>
                        <a:t>Product</a:t>
                      </a:r>
                      <a:r>
                        <a:rPr lang="en-GB" sz="1800" b="1" kern="1200" dirty="0"/>
                        <a:t> requirement</a:t>
                      </a:r>
                    </a:p>
                    <a:p>
                      <a:r>
                        <a:rPr lang="en-GB" sz="1800" b="0" kern="1200" dirty="0"/>
                        <a:t>The MHC-PMS shall be </a:t>
                      </a:r>
                      <a:r>
                        <a:rPr lang="en-GB" sz="1800" b="0" kern="1200" dirty="0">
                          <a:solidFill>
                            <a:srgbClr val="0000FF"/>
                          </a:solidFill>
                        </a:rPr>
                        <a:t>available</a:t>
                      </a:r>
                      <a:r>
                        <a:rPr lang="en-GB" sz="1800" b="0" kern="1200" dirty="0"/>
                        <a:t> to all clinics during normal working hours (Mon–Fri, 08</a:t>
                      </a:r>
                      <a:r>
                        <a:rPr lang="en-US" altLang="zh-CN" sz="1800" b="0" kern="1200" dirty="0"/>
                        <a:t>:</a:t>
                      </a:r>
                      <a:r>
                        <a:rPr lang="en-GB" sz="1800" b="0" kern="1200" dirty="0"/>
                        <a:t>30–17:30). Downtime within normal working hours shall not exceed five seconds in any one day.</a:t>
                      </a:r>
                    </a:p>
                    <a:p>
                      <a:endParaRPr lang="en-GB" sz="1800" b="0" kern="1200" dirty="0"/>
                    </a:p>
                    <a:p>
                      <a:r>
                        <a:rPr lang="en-GB" sz="1800" b="1" kern="1200" dirty="0">
                          <a:solidFill>
                            <a:srgbClr val="0000FF"/>
                          </a:solidFill>
                        </a:rPr>
                        <a:t>Organizational</a:t>
                      </a:r>
                      <a:r>
                        <a:rPr lang="en-GB" sz="1800" b="1" kern="1200" dirty="0"/>
                        <a:t> requirement</a:t>
                      </a:r>
                      <a:br>
                        <a:rPr lang="en-GB" sz="1800" b="0" kern="1200" dirty="0"/>
                      </a:br>
                      <a:r>
                        <a:rPr lang="en-GB" sz="1800" b="0" kern="1200" dirty="0"/>
                        <a:t>Users of the MHC-PMS system shall authenticate themselves using their health authority identity card.</a:t>
                      </a:r>
                    </a:p>
                    <a:p>
                      <a:endParaRPr lang="en-GB" sz="1800" b="0" kern="1200" dirty="0"/>
                    </a:p>
                    <a:p>
                      <a:r>
                        <a:rPr lang="en-GB" sz="1800" b="1" kern="1200" dirty="0">
                          <a:solidFill>
                            <a:srgbClr val="0000FF"/>
                          </a:solidFill>
                        </a:rPr>
                        <a:t>External</a:t>
                      </a:r>
                      <a:r>
                        <a:rPr lang="en-GB" sz="1800" b="1" kern="1200" dirty="0"/>
                        <a:t>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solidFill>
                  <a:srgbClr val="0000FF"/>
                </a:solidFill>
              </a:rPr>
              <a:t>Goals</a:t>
            </a:r>
            <a:r>
              <a:rPr lang="en-GB" dirty="0"/>
              <a:t> and requirements</a:t>
            </a:r>
          </a:p>
        </p:txBody>
      </p:sp>
      <p:sp>
        <p:nvSpPr>
          <p:cNvPr id="44035" name="Rectangle 3"/>
          <p:cNvSpPr>
            <a:spLocks noGrp="1" noChangeArrowheads="1"/>
          </p:cNvSpPr>
          <p:nvPr>
            <p:ph type="body" idx="1"/>
          </p:nvPr>
        </p:nvSpPr>
        <p:spPr/>
        <p:txBody>
          <a:bodyPr/>
          <a:lstStyle/>
          <a:p>
            <a:r>
              <a:rPr lang="en-GB" sz="2400" dirty="0"/>
              <a:t>Non-functional requirements may be very difficult to state precisely and imprecise requirements may be difficult to </a:t>
            </a:r>
            <a:r>
              <a:rPr lang="en-GB" sz="2400" dirty="0">
                <a:solidFill>
                  <a:srgbClr val="0000FF"/>
                </a:solidFill>
              </a:rPr>
              <a:t>verify</a:t>
            </a:r>
            <a:r>
              <a:rPr lang="en-GB" sz="2400" dirty="0"/>
              <a:t>. </a:t>
            </a:r>
          </a:p>
          <a:p>
            <a:r>
              <a:rPr lang="en-GB" sz="2400" dirty="0">
                <a:solidFill>
                  <a:srgbClr val="0000FF"/>
                </a:solidFill>
              </a:rPr>
              <a:t>Goal</a:t>
            </a:r>
          </a:p>
          <a:p>
            <a:pPr lvl="1"/>
            <a:r>
              <a:rPr lang="en-GB" sz="2000" dirty="0"/>
              <a:t>A general intention of the user such as ease of use.</a:t>
            </a:r>
          </a:p>
          <a:p>
            <a:r>
              <a:rPr lang="en-GB" sz="2400" dirty="0">
                <a:solidFill>
                  <a:srgbClr val="0000FF"/>
                </a:solidFill>
              </a:rPr>
              <a:t>Verifiable</a:t>
            </a:r>
            <a:r>
              <a:rPr lang="en-GB" sz="2400" dirty="0"/>
              <a:t> non-functional requirement</a:t>
            </a:r>
          </a:p>
          <a:p>
            <a:pPr lvl="1"/>
            <a:r>
              <a:rPr lang="en-GB" sz="2000" dirty="0"/>
              <a:t>A statement using some measure that can be objectively tested.</a:t>
            </a:r>
          </a:p>
          <a:p>
            <a:r>
              <a:rPr lang="en-GB" sz="2400" dirty="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4.1 Functional and non-functional requirements</a:t>
            </a:r>
            <a:endParaRPr lang="en-GB" dirty="0"/>
          </a:p>
          <a:p>
            <a:r>
              <a:rPr lang="en-US" dirty="0"/>
              <a:t>4.2 The software </a:t>
            </a:r>
            <a:r>
              <a:rPr lang="en-US"/>
              <a:t>requirements document</a:t>
            </a:r>
            <a:endParaRPr lang="en-GB" dirty="0"/>
          </a:p>
          <a:p>
            <a:r>
              <a:rPr lang="en-US" altLang="zh-CN" dirty="0"/>
              <a:t>4.3 </a:t>
            </a:r>
            <a:r>
              <a:rPr lang="en-US" dirty="0"/>
              <a:t>Requirements specification</a:t>
            </a:r>
            <a:endParaRPr lang="en-GB" dirty="0"/>
          </a:p>
          <a:p>
            <a:r>
              <a:rPr lang="en-US" altLang="zh-CN" dirty="0"/>
              <a:t>4.4 </a:t>
            </a:r>
            <a:r>
              <a:rPr lang="en-US" dirty="0"/>
              <a:t>Requirements engineering processes</a:t>
            </a:r>
            <a:endParaRPr lang="en-GB" dirty="0"/>
          </a:p>
          <a:p>
            <a:r>
              <a:rPr lang="en-US" altLang="zh-CN" dirty="0"/>
              <a:t>4.5 </a:t>
            </a:r>
            <a:r>
              <a:rPr lang="en-US" dirty="0"/>
              <a:t>Requirements elicitation and analysis</a:t>
            </a:r>
            <a:endParaRPr lang="en-GB" dirty="0"/>
          </a:p>
          <a:p>
            <a:r>
              <a:rPr lang="en-US" altLang="zh-CN" dirty="0"/>
              <a:t>4.6 </a:t>
            </a:r>
            <a:r>
              <a:rPr lang="en-US" dirty="0"/>
              <a:t>Requirements validation</a:t>
            </a:r>
            <a:endParaRPr lang="en-GB" dirty="0"/>
          </a:p>
          <a:p>
            <a:r>
              <a:rPr lang="en-US" altLang="zh-CN" dirty="0"/>
              <a:t>4.7 </a:t>
            </a:r>
            <a:r>
              <a:rPr lang="en-US" dirty="0"/>
              <a:t>Requirements management</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Usability</a:t>
            </a:r>
            <a:r>
              <a:rPr lang="en-US" dirty="0"/>
              <a:t>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a:t>
            </a:r>
            <a:r>
              <a:rPr lang="en-US" dirty="0">
                <a:solidFill>
                  <a:srgbClr val="0000FF"/>
                </a:solidFill>
              </a:rPr>
              <a:t>Goal</a:t>
            </a:r>
            <a:r>
              <a:rPr lang="en-US" dirty="0"/>
              <a:t>)</a:t>
            </a:r>
          </a:p>
          <a:p>
            <a:r>
              <a:rPr lang="en-US" dirty="0"/>
              <a:t>Medical staff shall be able to use all the system functions after </a:t>
            </a:r>
            <a:r>
              <a:rPr lang="en-US" dirty="0">
                <a:solidFill>
                  <a:srgbClr val="0000FF"/>
                </a:solidFill>
              </a:rPr>
              <a:t>four hours of training</a:t>
            </a:r>
            <a:r>
              <a:rPr lang="en-US" dirty="0"/>
              <a:t>. After this training, the </a:t>
            </a:r>
            <a:r>
              <a:rPr lang="en-US" dirty="0">
                <a:solidFill>
                  <a:srgbClr val="0000FF"/>
                </a:solidFill>
              </a:rPr>
              <a:t>average number of errors </a:t>
            </a:r>
            <a:r>
              <a:rPr lang="en-US" dirty="0"/>
              <a:t>made by experienced users shall not exceed </a:t>
            </a:r>
            <a:r>
              <a:rPr lang="en-US" dirty="0">
                <a:solidFill>
                  <a:srgbClr val="0000FF"/>
                </a:solidFill>
              </a:rPr>
              <a:t>two per hour </a:t>
            </a:r>
            <a:r>
              <a:rPr lang="en-US" dirty="0"/>
              <a:t>of system use. (</a:t>
            </a:r>
            <a:r>
              <a:rPr lang="en-US" dirty="0">
                <a:solidFill>
                  <a:srgbClr val="0000FF"/>
                </a:solidFill>
              </a:rPr>
              <a:t>Testable</a:t>
            </a:r>
            <a:r>
              <a:rPr lang="en-US" dirty="0"/>
              <a:t> non-functional requirement)</a:t>
            </a:r>
            <a:endParaRPr lang="en-GB" dirty="0"/>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solidFill>
                  <a:srgbClr val="0000FF"/>
                </a:solidFill>
              </a:rPr>
              <a:t>Metrics</a:t>
            </a:r>
            <a:r>
              <a:rPr lang="en-US" dirty="0"/>
              <a:t> for specifying nonfunctional requirements</a:t>
            </a:r>
          </a:p>
        </p:txBody>
      </p:sp>
      <p:graphicFrame>
        <p:nvGraphicFramePr>
          <p:cNvPr id="4" name="Table 3"/>
          <p:cNvGraphicFramePr>
            <a:graphicFrameLocks noGrp="1"/>
          </p:cNvGraphicFramePr>
          <p:nvPr/>
        </p:nvGraphicFramePr>
        <p:xfrm>
          <a:off x="683568" y="1504528"/>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dirty="0">
                <a:solidFill>
                  <a:srgbClr val="0000FF"/>
                </a:solidFill>
              </a:rPr>
              <a:t>Domain</a:t>
            </a:r>
            <a:r>
              <a:rPr lang="en-GB" dirty="0"/>
              <a:t> requirements</a:t>
            </a:r>
          </a:p>
        </p:txBody>
      </p:sp>
      <p:sp>
        <p:nvSpPr>
          <p:cNvPr id="49155" name="Rectangle 3"/>
          <p:cNvSpPr>
            <a:spLocks noGrp="1" noChangeArrowheads="1"/>
          </p:cNvSpPr>
          <p:nvPr>
            <p:ph type="body" idx="1"/>
          </p:nvPr>
        </p:nvSpPr>
        <p:spPr/>
        <p:txBody>
          <a:bodyPr/>
          <a:lstStyle/>
          <a:p>
            <a:r>
              <a:rPr lang="en-GB" dirty="0"/>
              <a:t>The system’s operational domain imposes requirements on the system.</a:t>
            </a:r>
          </a:p>
          <a:p>
            <a:pPr lvl="1"/>
            <a:r>
              <a:rPr lang="en-GB" dirty="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a:t>Train protection system</a:t>
            </a:r>
          </a:p>
        </p:txBody>
      </p:sp>
      <p:sp>
        <p:nvSpPr>
          <p:cNvPr id="51206" name="Rectangle 6"/>
          <p:cNvSpPr>
            <a:spLocks noGrp="1" noChangeArrowheads="1"/>
          </p:cNvSpPr>
          <p:nvPr>
            <p:ph type="body" idx="1"/>
          </p:nvPr>
        </p:nvSpPr>
        <p:spPr/>
        <p:txBody>
          <a:bodyPr/>
          <a:lstStyle/>
          <a:p>
            <a:r>
              <a:rPr lang="en-GB" dirty="0"/>
              <a:t>This is a domain requirement for a train protection system:</a:t>
            </a:r>
          </a:p>
          <a:p>
            <a:r>
              <a:rPr lang="en-GB" dirty="0"/>
              <a:t>The </a:t>
            </a:r>
            <a:r>
              <a:rPr lang="en-GB" dirty="0">
                <a:solidFill>
                  <a:srgbClr val="0000FF"/>
                </a:solidFill>
              </a:rPr>
              <a:t>deceleration</a:t>
            </a:r>
            <a:r>
              <a:rPr lang="en-GB" dirty="0"/>
              <a:t> of the train shall be computed as:</a:t>
            </a:r>
          </a:p>
          <a:p>
            <a:pPr lvl="1"/>
            <a:r>
              <a:rPr lang="en-GB" dirty="0" err="1"/>
              <a:t>D</a:t>
            </a:r>
            <a:r>
              <a:rPr lang="en-GB" baseline="-25000" dirty="0" err="1"/>
              <a:t>train</a:t>
            </a:r>
            <a:r>
              <a:rPr lang="en-GB" dirty="0"/>
              <a:t> = </a:t>
            </a:r>
            <a:r>
              <a:rPr lang="en-GB" dirty="0" err="1"/>
              <a:t>D</a:t>
            </a:r>
            <a:r>
              <a:rPr lang="en-GB" baseline="-25000" dirty="0" err="1"/>
              <a:t>control</a:t>
            </a:r>
            <a:r>
              <a:rPr lang="en-GB" dirty="0"/>
              <a:t> + </a:t>
            </a:r>
            <a:r>
              <a:rPr lang="en-GB" dirty="0" err="1"/>
              <a:t>D</a:t>
            </a:r>
            <a:r>
              <a:rPr lang="en-GB" baseline="-25000" dirty="0" err="1"/>
              <a:t>gradient</a:t>
            </a:r>
            <a:r>
              <a:rPr lang="en-GB" dirty="0"/>
              <a:t> </a:t>
            </a:r>
          </a:p>
          <a:p>
            <a:pPr lvl="1"/>
            <a:endParaRPr lang="en-GB" dirty="0"/>
          </a:p>
          <a:p>
            <a:pPr lvl="1"/>
            <a:r>
              <a:rPr lang="en-GB" dirty="0"/>
              <a:t>where </a:t>
            </a:r>
            <a:r>
              <a:rPr lang="en-GB" dirty="0" err="1"/>
              <a:t>D</a:t>
            </a:r>
            <a:r>
              <a:rPr lang="en-GB" baseline="-25000" dirty="0" err="1"/>
              <a:t>gradient</a:t>
            </a:r>
            <a:r>
              <a:rPr lang="en-GB" dirty="0"/>
              <a:t> is 9.81m</a:t>
            </a:r>
            <a:r>
              <a:rPr lang="en-US" dirty="0"/>
              <a:t>/</a:t>
            </a:r>
            <a:r>
              <a:rPr lang="en-GB" dirty="0"/>
              <a:t>s</a:t>
            </a:r>
            <a:r>
              <a:rPr lang="en-GB" baseline="30000" dirty="0"/>
              <a:t>2</a:t>
            </a:r>
            <a:r>
              <a:rPr lang="en-GB" dirty="0"/>
              <a:t> * compensated </a:t>
            </a:r>
            <a:r>
              <a:rPr lang="en-GB" dirty="0">
                <a:solidFill>
                  <a:srgbClr val="0000FF"/>
                </a:solidFill>
              </a:rPr>
              <a:t>gradient</a:t>
            </a:r>
            <a:r>
              <a:rPr lang="en-GB" dirty="0"/>
              <a:t>/alpha and where the values of 9.81m/s</a:t>
            </a:r>
            <a:r>
              <a:rPr lang="en-GB" baseline="30000" dirty="0"/>
              <a:t>2</a:t>
            </a:r>
            <a:r>
              <a:rPr lang="en-GB" dirty="0"/>
              <a:t> /alpha are known for different types of train.</a:t>
            </a:r>
          </a:p>
          <a:p>
            <a:r>
              <a:rPr lang="en-GB" dirty="0"/>
              <a:t>It is difficult for a non-specialist to understand the implications of this and how it interacts with other requirements.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7" name="Footer Placeholder 6"/>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dirty="0"/>
              <a:t>Domain requirements </a:t>
            </a:r>
            <a:r>
              <a:rPr lang="en-GB" dirty="0">
                <a:solidFill>
                  <a:srgbClr val="0000FF"/>
                </a:solidFill>
              </a:rPr>
              <a:t>problems</a:t>
            </a:r>
          </a:p>
        </p:txBody>
      </p:sp>
      <p:sp>
        <p:nvSpPr>
          <p:cNvPr id="53251" name="Rectangle 3"/>
          <p:cNvSpPr>
            <a:spLocks noGrp="1" noChangeArrowheads="1"/>
          </p:cNvSpPr>
          <p:nvPr>
            <p:ph type="body" idx="1"/>
          </p:nvPr>
        </p:nvSpPr>
        <p:spPr/>
        <p:txBody>
          <a:bodyPr/>
          <a:lstStyle/>
          <a:p>
            <a:r>
              <a:rPr lang="en-GB" dirty="0" err="1">
                <a:solidFill>
                  <a:srgbClr val="0000FF"/>
                </a:solidFill>
              </a:rPr>
              <a:t>Understandability</a:t>
            </a:r>
            <a:endParaRPr lang="en-GB" dirty="0">
              <a:solidFill>
                <a:srgbClr val="0000FF"/>
              </a:solidFill>
            </a:endParaRPr>
          </a:p>
          <a:p>
            <a:pPr lvl="1"/>
            <a:r>
              <a:rPr lang="en-GB" dirty="0"/>
              <a:t>Requirements are expressed in the language of the application domain;</a:t>
            </a:r>
          </a:p>
          <a:p>
            <a:pPr lvl="1"/>
            <a:r>
              <a:rPr lang="en-GB" dirty="0"/>
              <a:t>This is often not understood by software engineers developing the system.</a:t>
            </a:r>
          </a:p>
          <a:p>
            <a:r>
              <a:rPr lang="en-GB" dirty="0">
                <a:solidFill>
                  <a:srgbClr val="0000FF"/>
                </a:solidFill>
              </a:rPr>
              <a:t>Implicitness</a:t>
            </a:r>
          </a:p>
          <a:p>
            <a:pPr lvl="1"/>
            <a:r>
              <a:rPr lang="en-GB" dirty="0"/>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a:t>
            </a:r>
            <a:r>
              <a:rPr lang="en-US" dirty="0">
                <a:solidFill>
                  <a:srgbClr val="0000FF"/>
                </a:solidFill>
              </a:rPr>
              <a:t>what the system should do</a:t>
            </a:r>
            <a:r>
              <a:rPr lang="en-US" dirty="0"/>
              <a:t> and define </a:t>
            </a:r>
            <a:r>
              <a:rPr lang="en-US" dirty="0">
                <a:solidFill>
                  <a:srgbClr val="0000FF"/>
                </a:solidFill>
              </a:rPr>
              <a:t>constraints</a:t>
            </a:r>
            <a:r>
              <a:rPr lang="en-US" dirty="0"/>
              <a:t> on its operation and implementation.</a:t>
            </a:r>
            <a:endParaRPr lang="en-GB" dirty="0"/>
          </a:p>
          <a:p>
            <a:r>
              <a:rPr lang="en-US" dirty="0"/>
              <a:t>Functional requirements are </a:t>
            </a:r>
            <a:r>
              <a:rPr lang="en-US" dirty="0">
                <a:solidFill>
                  <a:srgbClr val="0000FF"/>
                </a:solidFill>
              </a:rPr>
              <a:t>statements of the services</a:t>
            </a:r>
            <a:r>
              <a:rPr lang="en-US" dirty="0"/>
              <a:t> that the system must provide or are </a:t>
            </a:r>
            <a:r>
              <a:rPr lang="en-US" dirty="0">
                <a:solidFill>
                  <a:srgbClr val="0000FF"/>
                </a:solidFill>
              </a:rPr>
              <a:t>descriptions</a:t>
            </a:r>
            <a:r>
              <a:rPr lang="en-US" dirty="0"/>
              <a:t> of how some </a:t>
            </a:r>
            <a:r>
              <a:rPr lang="en-US" dirty="0">
                <a:solidFill>
                  <a:srgbClr val="0000FF"/>
                </a:solidFill>
              </a:rPr>
              <a:t>computations</a:t>
            </a:r>
            <a:r>
              <a:rPr lang="en-US" dirty="0"/>
              <a:t> must be carried out. </a:t>
            </a:r>
            <a:endParaRPr lang="en-GB" dirty="0"/>
          </a:p>
          <a:p>
            <a:r>
              <a:rPr lang="en-US" dirty="0"/>
              <a:t>Non-functional requirements often constrain the system being developed and the development process being used. </a:t>
            </a:r>
          </a:p>
          <a:p>
            <a:r>
              <a:rPr lang="en-US" dirty="0"/>
              <a:t>They often relate to the </a:t>
            </a:r>
            <a:r>
              <a:rPr lang="en-US" dirty="0">
                <a:solidFill>
                  <a:srgbClr val="0000FF"/>
                </a:solidFill>
              </a:rPr>
              <a:t>emergent</a:t>
            </a:r>
            <a:r>
              <a:rPr lang="en-US" dirty="0"/>
              <a:t> </a:t>
            </a:r>
            <a:r>
              <a:rPr lang="en-US" dirty="0">
                <a:solidFill>
                  <a:srgbClr val="0000FF"/>
                </a:solidFill>
              </a:rPr>
              <a:t>properties</a:t>
            </a:r>
            <a:r>
              <a:rPr lang="en-US" dirty="0"/>
              <a:t> of the system and therefore apply to the system </a:t>
            </a:r>
            <a:r>
              <a:rPr lang="en-US" dirty="0">
                <a:solidFill>
                  <a:srgbClr val="0000FF"/>
                </a:solidFill>
              </a:rPr>
              <a:t>as a whole</a:t>
            </a:r>
            <a:r>
              <a:rPr lang="en-US" dirty="0"/>
              <a:t>.</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2</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4.2 The software requirements </a:t>
            </a:r>
            <a:r>
              <a:rPr lang="en-GB" dirty="0">
                <a:solidFill>
                  <a:srgbClr val="0000FF"/>
                </a:solidFill>
              </a:rPr>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 software requirements document is the </a:t>
            </a:r>
            <a:r>
              <a:rPr lang="en-GB" dirty="0">
                <a:solidFill>
                  <a:srgbClr val="0000FF"/>
                </a:solidFill>
              </a:rPr>
              <a:t>official statement</a:t>
            </a:r>
            <a:r>
              <a:rPr lang="en-GB" dirty="0"/>
              <a:t> of what is required of the system developers.</a:t>
            </a:r>
          </a:p>
          <a:p>
            <a:r>
              <a:rPr lang="en-GB" dirty="0"/>
              <a:t>Should include both a </a:t>
            </a:r>
            <a:r>
              <a:rPr lang="en-GB" dirty="0">
                <a:solidFill>
                  <a:srgbClr val="0000FF"/>
                </a:solidFill>
              </a:rPr>
              <a:t>definition of user requirements </a:t>
            </a:r>
            <a:r>
              <a:rPr lang="en-GB" dirty="0"/>
              <a:t>and a </a:t>
            </a:r>
            <a:r>
              <a:rPr lang="en-GB" dirty="0">
                <a:solidFill>
                  <a:srgbClr val="0000FF"/>
                </a:solidFill>
              </a:rPr>
              <a:t>specification of the system requirements</a:t>
            </a:r>
            <a:r>
              <a:rPr lang="en-GB" dirty="0"/>
              <a:t>.</a:t>
            </a:r>
          </a:p>
          <a:p>
            <a:r>
              <a:rPr lang="en-GB" dirty="0"/>
              <a:t>It is NOT a design document. As far as possible, it should set of </a:t>
            </a:r>
            <a:r>
              <a:rPr lang="en-GB" dirty="0">
                <a:solidFill>
                  <a:srgbClr val="0000FF"/>
                </a:solidFill>
              </a:rPr>
              <a:t>WHAT the system should do </a:t>
            </a:r>
            <a:r>
              <a:rPr lang="en-GB" dirty="0"/>
              <a:t>rather than HOW it should do 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dirty="0"/>
              <a:t>Many </a:t>
            </a:r>
            <a:r>
              <a:rPr lang="en-US" dirty="0">
                <a:solidFill>
                  <a:srgbClr val="0000FF"/>
                </a:solidFill>
              </a:rPr>
              <a:t>agile</a:t>
            </a:r>
            <a:r>
              <a:rPr lang="en-US" dirty="0"/>
              <a:t> methods argue that producing a requirements document is a </a:t>
            </a:r>
            <a:r>
              <a:rPr lang="en-US" dirty="0">
                <a:solidFill>
                  <a:srgbClr val="0000FF"/>
                </a:solidFill>
              </a:rPr>
              <a:t>waste of time </a:t>
            </a:r>
            <a:r>
              <a:rPr lang="en-US" dirty="0"/>
              <a:t>as requirements change so quickly.</a:t>
            </a:r>
          </a:p>
          <a:p>
            <a:r>
              <a:rPr lang="en-US" dirty="0"/>
              <a:t>The document is therefore always out of date.</a:t>
            </a:r>
          </a:p>
          <a:p>
            <a:r>
              <a:rPr lang="en-US" dirty="0"/>
              <a:t>Methods such as </a:t>
            </a:r>
            <a:r>
              <a:rPr lang="en-US" dirty="0">
                <a:solidFill>
                  <a:srgbClr val="0000FF"/>
                </a:solidFill>
              </a:rPr>
              <a:t>XP</a:t>
            </a:r>
            <a:r>
              <a:rPr lang="en-US" dirty="0"/>
              <a:t> use </a:t>
            </a:r>
            <a:r>
              <a:rPr lang="en-US" dirty="0">
                <a:solidFill>
                  <a:srgbClr val="0000FF"/>
                </a:solidFill>
              </a:rPr>
              <a:t>incremental</a:t>
            </a:r>
            <a:r>
              <a:rPr lang="en-US" dirty="0"/>
              <a:t> requirements engineering and express requirements as ‘</a:t>
            </a:r>
            <a:r>
              <a:rPr lang="en-US" dirty="0">
                <a:solidFill>
                  <a:srgbClr val="0000FF"/>
                </a:solidFill>
              </a:rPr>
              <a:t>user stories</a:t>
            </a:r>
            <a:r>
              <a:rPr lang="en-US" dirty="0"/>
              <a:t>’ (discussed in Chapter 3).</a:t>
            </a:r>
          </a:p>
          <a:p>
            <a:r>
              <a:rPr lang="en-US" dirty="0"/>
              <a:t>This is practical for business systems but problematic for systems that require a lot of pre-delivery analysis (e.g. critical systems) or systems developed by several teams.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144385" name="Picture 1"/>
          <p:cNvPicPr>
            <a:picLocks noChangeAspect="1" noChangeArrowheads="1"/>
          </p:cNvPicPr>
          <p:nvPr/>
        </p:nvPicPr>
        <p:blipFill>
          <a:blip r:embed="rId2"/>
          <a:srcRect/>
          <a:stretch>
            <a:fillRect/>
          </a:stretch>
        </p:blipFill>
        <p:spPr bwMode="auto">
          <a:xfrm>
            <a:off x="2689420" y="1556792"/>
            <a:ext cx="3682780" cy="464854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a:t>
            </a:r>
            <a:r>
              <a:rPr lang="en-US" dirty="0">
                <a:solidFill>
                  <a:srgbClr val="0000FF"/>
                </a:solidFill>
              </a:rPr>
              <a:t>variability</a:t>
            </a:r>
          </a:p>
        </p:txBody>
      </p:sp>
      <p:sp>
        <p:nvSpPr>
          <p:cNvPr id="3" name="Content Placeholder 2"/>
          <p:cNvSpPr>
            <a:spLocks noGrp="1"/>
          </p:cNvSpPr>
          <p:nvPr>
            <p:ph idx="1"/>
          </p:nvPr>
        </p:nvSpPr>
        <p:spPr/>
        <p:txBody>
          <a:bodyPr/>
          <a:lstStyle/>
          <a:p>
            <a:r>
              <a:rPr lang="en-US" dirty="0"/>
              <a:t>Information in requirements document depends on </a:t>
            </a:r>
            <a:r>
              <a:rPr lang="en-US" dirty="0">
                <a:solidFill>
                  <a:srgbClr val="0000FF"/>
                </a:solidFill>
              </a:rPr>
              <a:t>type of system</a:t>
            </a:r>
            <a:r>
              <a:rPr lang="en-US" dirty="0"/>
              <a:t> and the </a:t>
            </a:r>
            <a:r>
              <a:rPr lang="en-US" dirty="0">
                <a:solidFill>
                  <a:srgbClr val="0000FF"/>
                </a:solidFill>
              </a:rPr>
              <a:t>approach</a:t>
            </a:r>
            <a:r>
              <a:rPr lang="en-US" dirty="0"/>
              <a:t> </a:t>
            </a:r>
            <a:r>
              <a:rPr lang="en-US" dirty="0">
                <a:solidFill>
                  <a:srgbClr val="0000FF"/>
                </a:solidFill>
              </a:rPr>
              <a:t>to development </a:t>
            </a:r>
            <a:r>
              <a:rPr lang="en-US" dirty="0"/>
              <a:t>used.</a:t>
            </a:r>
          </a:p>
          <a:p>
            <a:r>
              <a:rPr lang="en-US" dirty="0"/>
              <a:t>Systems developed incrementally will, typically, have less detail in the requirements document.</a:t>
            </a:r>
          </a:p>
          <a:p>
            <a:r>
              <a:rPr lang="en-US" dirty="0"/>
              <a:t>Requirements documents standards have been designed e.g. </a:t>
            </a:r>
            <a:r>
              <a:rPr lang="en-US" dirty="0">
                <a:solidFill>
                  <a:srgbClr val="0000FF"/>
                </a:solidFill>
              </a:rPr>
              <a:t>IEEE standard</a:t>
            </a:r>
            <a:r>
              <a:rPr lang="en-US" dirty="0"/>
              <a:t>.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a:t>
            </a:r>
            <a:r>
              <a:rPr lang="en-US" dirty="0">
                <a:solidFill>
                  <a:srgbClr val="0000FF"/>
                </a:solidFill>
              </a:rPr>
              <a:t>structure</a:t>
            </a:r>
            <a:r>
              <a:rPr lang="en-US" dirty="0"/>
              <a:t> of a requirements</a:t>
            </a:r>
            <a:r>
              <a:rPr lang="en-US" b="1" dirty="0"/>
              <a:t> </a:t>
            </a:r>
            <a:r>
              <a:rPr lang="en-US" dirty="0"/>
              <a:t>document</a:t>
            </a:r>
            <a:r>
              <a:rPr lang="en-GB" dirty="0"/>
              <a:t> </a:t>
            </a:r>
            <a:endParaRPr lang="en-US" dirty="0"/>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define the expected </a:t>
                      </a:r>
                      <a:r>
                        <a:rPr kumimoji="0" lang="en-US" sz="1400" b="0" i="0" u="none" strike="noStrike" cap="none" normalizeH="0" baseline="0" dirty="0">
                          <a:ln>
                            <a:noFill/>
                          </a:ln>
                          <a:solidFill>
                            <a:srgbClr val="0000FF"/>
                          </a:solidFill>
                          <a:effectLst/>
                          <a:latin typeface="Arial" charset="0"/>
                          <a:ea typeface="Times New Roman" charset="0"/>
                          <a:cs typeface="Times New Roman" charset="0"/>
                        </a:rPr>
                        <a:t>readership</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of the document and describe its version history, including a </a:t>
                      </a:r>
                      <a:r>
                        <a:rPr kumimoji="0" lang="en-US" sz="1400" b="0" i="0" u="none" strike="noStrike" cap="none" normalizeH="0" baseline="0" dirty="0">
                          <a:ln>
                            <a:noFill/>
                          </a:ln>
                          <a:solidFill>
                            <a:srgbClr val="0000FF"/>
                          </a:solidFill>
                          <a:effectLst/>
                          <a:latin typeface="Arial" charset="0"/>
                          <a:ea typeface="Times New Roman" charset="0"/>
                          <a:cs typeface="Times New Roman" charset="0"/>
                        </a:rPr>
                        <a:t>rationale for the creation of a new version </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and a </a:t>
                      </a:r>
                      <a:r>
                        <a:rPr kumimoji="0" lang="en-US" sz="1400" b="0" i="0" u="none" strike="noStrike" cap="none" normalizeH="0" baseline="0" dirty="0">
                          <a:ln>
                            <a:noFill/>
                          </a:ln>
                          <a:solidFill>
                            <a:srgbClr val="0000FF"/>
                          </a:solidFill>
                          <a:effectLst/>
                          <a:latin typeface="Arial" charset="0"/>
                          <a:ea typeface="Times New Roman" charset="0"/>
                          <a:cs typeface="Times New Roman" charset="0"/>
                        </a:rPr>
                        <a:t>summary of the changes </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made in each version. </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Here, you describe the services provided for the user. The </a:t>
                      </a:r>
                      <a:r>
                        <a:rPr kumimoji="0" lang="en-US" sz="1400" b="0" i="0" u="none" strike="noStrike" cap="none" normalizeH="0" baseline="0" dirty="0">
                          <a:ln>
                            <a:noFill/>
                          </a:ln>
                          <a:solidFill>
                            <a:srgbClr val="0000FF"/>
                          </a:solidFill>
                          <a:effectLst/>
                          <a:latin typeface="Arial" charset="0"/>
                          <a:ea typeface="Times New Roman" charset="0"/>
                          <a:cs typeface="Times New Roman" charset="0"/>
                        </a:rPr>
                        <a:t>nonfunctional</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a:t>
                      </a:r>
                      <a:r>
                        <a:rPr kumimoji="0" lang="en-US" sz="1400" b="0" i="0" u="none" strike="noStrike" cap="none" normalizeH="0" baseline="0" dirty="0">
                          <a:ln>
                            <a:noFill/>
                          </a:ln>
                          <a:solidFill>
                            <a:srgbClr val="0000FF"/>
                          </a:solidFill>
                          <a:effectLst/>
                          <a:latin typeface="Arial" charset="0"/>
                          <a:ea typeface="Times New Roman" charset="0"/>
                          <a:cs typeface="Times New Roman" charset="0"/>
                        </a:rPr>
                        <a:t>high-level overview </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of the anticipated system architecture, showing the distribution of functions across system modules. Architectural components that are </a:t>
                      </a:r>
                      <a:r>
                        <a:rPr kumimoji="0" lang="en-US" sz="1400" b="0" i="0" u="none" strike="noStrike" cap="none" normalizeH="0" baseline="0" dirty="0">
                          <a:ln>
                            <a:noFill/>
                          </a:ln>
                          <a:solidFill>
                            <a:srgbClr val="0000FF"/>
                          </a:solidFill>
                          <a:effectLst/>
                          <a:latin typeface="Arial" charset="0"/>
                          <a:ea typeface="Times New Roman" charset="0"/>
                          <a:cs typeface="Times New Roman" charset="0"/>
                        </a:rPr>
                        <a:t>reused</a:t>
                      </a:r>
                      <a:r>
                        <a:rPr kumimoji="0" lang="en-US" sz="1400" b="0" i="0" u="none" strike="noStrike" cap="none" normalizeH="0" baseline="0" dirty="0">
                          <a:ln>
                            <a:noFill/>
                          </a:ln>
                          <a:solidFill>
                            <a:srgbClr val="000000"/>
                          </a:solidFill>
                          <a:effectLst/>
                          <a:latin typeface="Arial" charset="0"/>
                          <a:ea typeface="Times New Roman" charset="0"/>
                          <a:cs typeface="Times New Roman" charset="0"/>
                        </a:rPr>
                        <a:t>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should describe the </a:t>
                      </a:r>
                      <a:r>
                        <a:rPr kumimoji="0" lang="en-US" sz="1400" b="0" i="0" u="none" strike="noStrike" cap="none" normalizeH="0" baseline="0" dirty="0">
                          <a:ln>
                            <a:noFill/>
                          </a:ln>
                          <a:solidFill>
                            <a:srgbClr val="0000FF"/>
                          </a:solidFill>
                          <a:effectLst/>
                          <a:latin typeface="Arial"/>
                          <a:ea typeface="Times New Roman" charset="0"/>
                          <a:cs typeface="Arial"/>
                        </a:rPr>
                        <a:t>functional and nonfunctional </a:t>
                      </a:r>
                      <a:r>
                        <a:rPr kumimoji="0" lang="en-US" sz="1400" b="0" i="0" u="none" strike="noStrike" cap="none" normalizeH="0" baseline="0" dirty="0">
                          <a:ln>
                            <a:noFill/>
                          </a:ln>
                          <a:solidFill>
                            <a:srgbClr val="000000"/>
                          </a:solidFill>
                          <a:effectLst/>
                          <a:latin typeface="Arial"/>
                          <a:ea typeface="Times New Roman" charset="0"/>
                          <a:cs typeface="Arial"/>
                        </a:rPr>
                        <a:t>requirements in more </a:t>
                      </a:r>
                      <a:r>
                        <a:rPr kumimoji="0" lang="en-US" sz="1400" b="0" i="0" u="none" strike="noStrike" cap="none" normalizeH="0" baseline="0" dirty="0">
                          <a:ln>
                            <a:noFill/>
                          </a:ln>
                          <a:solidFill>
                            <a:srgbClr val="0000FF"/>
                          </a:solidFill>
                          <a:effectLst/>
                          <a:latin typeface="Arial"/>
                          <a:ea typeface="Times New Roman" charset="0"/>
                          <a:cs typeface="Arial"/>
                        </a:rPr>
                        <a:t>detail</a:t>
                      </a:r>
                      <a:r>
                        <a:rPr kumimoji="0" lang="en-US" sz="1400" b="0" i="0" u="none" strike="noStrike" cap="none" normalizeH="0" baseline="0" dirty="0">
                          <a:ln>
                            <a:noFill/>
                          </a:ln>
                          <a:solidFill>
                            <a:srgbClr val="000000"/>
                          </a:solidFill>
                          <a:effectLst/>
                          <a:latin typeface="Arial"/>
                          <a:ea typeface="Times New Roman" charset="0"/>
                          <a:cs typeface="Arial"/>
                        </a:rPr>
                        <a:t>. If necessary, further detail may also be added to the nonfunctional requirements. </a:t>
                      </a:r>
                      <a:r>
                        <a:rPr kumimoji="0" lang="en-US" sz="1400" b="0" i="0" u="none" strike="noStrike" cap="none" normalizeH="0" baseline="0" dirty="0">
                          <a:ln>
                            <a:noFill/>
                          </a:ln>
                          <a:solidFill>
                            <a:srgbClr val="0000FF"/>
                          </a:solidFill>
                          <a:effectLst/>
                          <a:latin typeface="Arial"/>
                          <a:ea typeface="Times New Roman" charset="0"/>
                          <a:cs typeface="Arial"/>
                        </a:rPr>
                        <a:t>Interfaces</a:t>
                      </a:r>
                      <a:r>
                        <a:rPr kumimoji="0" lang="en-US" sz="1400" b="0" i="0" u="none" strike="noStrike" cap="none" normalizeH="0" baseline="0" dirty="0">
                          <a:ln>
                            <a:noFill/>
                          </a:ln>
                          <a:solidFill>
                            <a:srgbClr val="000000"/>
                          </a:solidFill>
                          <a:effectLst/>
                          <a:latin typeface="Arial"/>
                          <a:ea typeface="Times New Roman" charset="0"/>
                          <a:cs typeface="Arial"/>
                        </a:rPr>
                        <a:t> to other systems may be defined.</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might include </a:t>
                      </a:r>
                      <a:r>
                        <a:rPr kumimoji="0" lang="en-US" sz="1400" b="0" i="0" u="none" strike="noStrike" cap="none" normalizeH="0" baseline="0" dirty="0">
                          <a:ln>
                            <a:noFill/>
                          </a:ln>
                          <a:solidFill>
                            <a:srgbClr val="0000FF"/>
                          </a:solidFill>
                          <a:effectLst/>
                          <a:latin typeface="Arial"/>
                          <a:ea typeface="Times New Roman" charset="0"/>
                          <a:cs typeface="Arial"/>
                        </a:rPr>
                        <a:t>graphical</a:t>
                      </a:r>
                      <a:r>
                        <a:rPr kumimoji="0" lang="en-US" sz="1400" b="0" i="0" u="none" strike="noStrike" cap="none" normalizeH="0" baseline="0" dirty="0">
                          <a:ln>
                            <a:noFill/>
                          </a:ln>
                          <a:solidFill>
                            <a:srgbClr val="000000"/>
                          </a:solidFill>
                          <a:effectLst/>
                          <a:latin typeface="Arial"/>
                          <a:ea typeface="Times New Roman" charset="0"/>
                          <a:cs typeface="Arial"/>
                        </a:rPr>
                        <a:t>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a:t>
                      </a:r>
                      <a:r>
                        <a:rPr kumimoji="0" lang="en-US" sz="1400" b="0" i="0" u="none" strike="noStrike" cap="none" normalizeH="0" baseline="0" dirty="0">
                          <a:ln>
                            <a:noFill/>
                          </a:ln>
                          <a:solidFill>
                            <a:srgbClr val="0000FF"/>
                          </a:solidFill>
                          <a:effectLst/>
                          <a:latin typeface="Arial"/>
                          <a:ea typeface="Times New Roman" charset="0"/>
                          <a:cs typeface="Arial"/>
                        </a:rPr>
                        <a:t>system designers </a:t>
                      </a:r>
                      <a:r>
                        <a:rPr kumimoji="0" lang="en-US" sz="1400" b="0" i="0" u="none" strike="noStrike" cap="none" normalizeH="0" baseline="0" dirty="0">
                          <a:ln>
                            <a:noFill/>
                          </a:ln>
                          <a:solidFill>
                            <a:srgbClr val="000000"/>
                          </a:solidFill>
                          <a:effectLst/>
                          <a:latin typeface="Arial"/>
                          <a:ea typeface="Times New Roman" charset="0"/>
                          <a:cs typeface="Arial"/>
                        </a:rPr>
                        <a:t>as it may help them avoid design decisions that would constrain likely future changes to the system.</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t>
                      </a:r>
                      <a:r>
                        <a:rPr kumimoji="0" lang="en-US" sz="1400" b="0" i="0" u="none" strike="noStrike" cap="none" normalizeH="0" baseline="0" dirty="0">
                          <a:ln>
                            <a:noFill/>
                          </a:ln>
                          <a:solidFill>
                            <a:srgbClr val="0000FF"/>
                          </a:solidFill>
                          <a:effectLst/>
                          <a:latin typeface="Arial"/>
                          <a:ea typeface="Times New Roman" charset="0"/>
                          <a:cs typeface="Arial"/>
                        </a:rPr>
                        <a:t>alphabetic</a:t>
                      </a:r>
                      <a:r>
                        <a:rPr kumimoji="0" lang="en-US" sz="1400" b="0" i="0" u="none" strike="noStrike" cap="none" normalizeH="0" baseline="0" dirty="0">
                          <a:ln>
                            <a:noFill/>
                          </a:ln>
                          <a:solidFill>
                            <a:srgbClr val="000000"/>
                          </a:solidFill>
                          <a:effectLst/>
                          <a:latin typeface="Arial"/>
                          <a:ea typeface="Times New Roman" charset="0"/>
                          <a:cs typeface="Arial"/>
                        </a:rPr>
                        <a:t> index, there may be an index of </a:t>
                      </a:r>
                      <a:r>
                        <a:rPr kumimoji="0" lang="en-US" sz="1400" b="0" i="0" u="none" strike="noStrike" cap="none" normalizeH="0" baseline="0" dirty="0">
                          <a:ln>
                            <a:noFill/>
                          </a:ln>
                          <a:solidFill>
                            <a:srgbClr val="0000FF"/>
                          </a:solidFill>
                          <a:effectLst/>
                          <a:latin typeface="Arial"/>
                          <a:ea typeface="Times New Roman" charset="0"/>
                          <a:cs typeface="Arial"/>
                        </a:rPr>
                        <a:t>diagrams</a:t>
                      </a:r>
                      <a:r>
                        <a:rPr kumimoji="0" lang="en-US" sz="1400" b="0" i="0" u="none" strike="noStrike" cap="none" normalizeH="0" baseline="0" dirty="0">
                          <a:ln>
                            <a:noFill/>
                          </a:ln>
                          <a:solidFill>
                            <a:srgbClr val="000000"/>
                          </a:solidFill>
                          <a:effectLst/>
                          <a:latin typeface="Arial"/>
                          <a:ea typeface="Times New Roman" charset="0"/>
                          <a:cs typeface="Arial"/>
                        </a:rPr>
                        <a:t>, an index of </a:t>
                      </a:r>
                      <a:r>
                        <a:rPr kumimoji="0" lang="en-US" sz="1400" b="0" i="0" u="none" strike="noStrike" cap="none" normalizeH="0" baseline="0" dirty="0">
                          <a:ln>
                            <a:noFill/>
                          </a:ln>
                          <a:solidFill>
                            <a:srgbClr val="0000FF"/>
                          </a:solidFill>
                          <a:effectLst/>
                          <a:latin typeface="Arial"/>
                          <a:ea typeface="Times New Roman" charset="0"/>
                          <a:cs typeface="Arial"/>
                        </a:rPr>
                        <a:t>functions</a:t>
                      </a:r>
                      <a:r>
                        <a:rPr kumimoji="0" lang="en-US" sz="1400" b="0" i="0" u="none" strike="noStrike" cap="none" normalizeH="0" baseline="0" dirty="0">
                          <a:ln>
                            <a:noFill/>
                          </a:ln>
                          <a:solidFill>
                            <a:srgbClr val="000000"/>
                          </a:solidFill>
                          <a:effectLst/>
                          <a:latin typeface="Arial"/>
                          <a:ea typeface="Times New Roman" charset="0"/>
                          <a:cs typeface="Arial"/>
                        </a:rPr>
                        <a:t>,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Requirements </a:t>
            </a:r>
            <a:r>
              <a:rPr lang="en-US" dirty="0">
                <a:solidFill>
                  <a:srgbClr val="0000FF"/>
                </a:solidFill>
              </a:rPr>
              <a:t>specification</a:t>
            </a:r>
          </a:p>
        </p:txBody>
      </p:sp>
      <p:sp>
        <p:nvSpPr>
          <p:cNvPr id="3" name="Content Placeholder 2"/>
          <p:cNvSpPr>
            <a:spLocks noGrp="1"/>
          </p:cNvSpPr>
          <p:nvPr>
            <p:ph idx="1"/>
          </p:nvPr>
        </p:nvSpPr>
        <p:spPr/>
        <p:txBody>
          <a:bodyPr/>
          <a:lstStyle/>
          <a:p>
            <a:r>
              <a:rPr lang="en-US" dirty="0"/>
              <a:t>The process of writing down the user and system requirements in a requirements document.</a:t>
            </a:r>
          </a:p>
          <a:p>
            <a:r>
              <a:rPr lang="en-US" dirty="0">
                <a:solidFill>
                  <a:srgbClr val="0000FF"/>
                </a:solidFill>
              </a:rPr>
              <a:t>User</a:t>
            </a:r>
            <a:r>
              <a:rPr lang="en-US" dirty="0"/>
              <a:t> requirements have to be understandable by end-users and customers who do not have a technical background.</a:t>
            </a:r>
          </a:p>
          <a:p>
            <a:r>
              <a:rPr lang="en-US" dirty="0">
                <a:solidFill>
                  <a:srgbClr val="0000FF"/>
                </a:solidFill>
              </a:rPr>
              <a:t>System</a:t>
            </a:r>
            <a:r>
              <a:rPr lang="en-US" dirty="0"/>
              <a:t> requirements are more detailed requirements and may include more technical information.</a:t>
            </a:r>
          </a:p>
          <a:p>
            <a:r>
              <a:rPr lang="en-US" dirty="0"/>
              <a:t>The requirements may be part of a </a:t>
            </a:r>
            <a:r>
              <a:rPr lang="en-US" dirty="0">
                <a:solidFill>
                  <a:srgbClr val="0000FF"/>
                </a:solidFill>
              </a:rPr>
              <a:t>contract</a:t>
            </a:r>
            <a:r>
              <a:rPr lang="en-US" dirty="0"/>
              <a:t> for the system development</a:t>
            </a:r>
          </a:p>
          <a:p>
            <a:pPr lvl="1"/>
            <a:r>
              <a:rPr lang="en-US" dirty="0"/>
              <a:t>It is therefore important that these are </a:t>
            </a:r>
            <a:r>
              <a:rPr lang="en-US" dirty="0">
                <a:solidFill>
                  <a:srgbClr val="0000FF"/>
                </a:solidFill>
              </a:rPr>
              <a:t>as complete as possible</a:t>
            </a:r>
            <a:r>
              <a:rPr lang="en-US" dirty="0"/>
              <a:t>.</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a:t>
                      </a:r>
                      <a:r>
                        <a:rPr kumimoji="0" lang="en-GB" sz="1400" b="0" i="0" u="none" strike="noStrike" cap="none" normalizeH="0" baseline="0" dirty="0">
                          <a:ln>
                            <a:noFill/>
                          </a:ln>
                          <a:solidFill>
                            <a:srgbClr val="0000FF"/>
                          </a:solidFill>
                          <a:effectLst/>
                          <a:latin typeface="Arial"/>
                          <a:ea typeface="Times New Roman" charset="0"/>
                          <a:cs typeface="Arial"/>
                        </a:rPr>
                        <a:t>sentences</a:t>
                      </a:r>
                      <a:r>
                        <a:rPr kumimoji="0" lang="en-GB" sz="1400" b="0" i="0" u="none" strike="noStrike" cap="none" normalizeH="0" baseline="0" dirty="0">
                          <a:ln>
                            <a:noFill/>
                          </a:ln>
                          <a:solidFill>
                            <a:srgbClr val="000000"/>
                          </a:solidFill>
                          <a:effectLst/>
                          <a:latin typeface="Arial"/>
                          <a:ea typeface="Times New Roman" charset="0"/>
                          <a:cs typeface="Arial"/>
                        </a:rPr>
                        <a:t>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a:t>
                      </a:r>
                      <a:r>
                        <a:rPr kumimoji="0" lang="en-GB" sz="1400" b="0" i="0" u="none" strike="noStrike" cap="none" normalizeH="0" baseline="0" dirty="0">
                          <a:ln>
                            <a:noFill/>
                          </a:ln>
                          <a:solidFill>
                            <a:srgbClr val="0000FF"/>
                          </a:solidFill>
                          <a:effectLst/>
                          <a:latin typeface="Arial"/>
                          <a:ea typeface="Times New Roman" charset="0"/>
                          <a:cs typeface="Arial"/>
                        </a:rPr>
                        <a:t>standard form or template</a:t>
                      </a:r>
                      <a:r>
                        <a:rPr kumimoji="0" lang="en-GB" sz="1400" b="0" i="0" u="none" strike="noStrike" cap="none" normalizeH="0" baseline="0" dirty="0">
                          <a:ln>
                            <a:noFill/>
                          </a:ln>
                          <a:solidFill>
                            <a:srgbClr val="000000"/>
                          </a:solidFill>
                          <a:effectLst/>
                          <a:latin typeface="Arial"/>
                          <a:ea typeface="Times New Roman" charset="0"/>
                          <a:cs typeface="Arial"/>
                        </a:rPr>
                        <a:t>.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a:t>
                      </a:r>
                      <a:r>
                        <a:rPr kumimoji="0" lang="en-GB" sz="1400" b="0" i="0" u="none" strike="noStrike" cap="none" normalizeH="0" baseline="0" dirty="0">
                          <a:ln>
                            <a:noFill/>
                          </a:ln>
                          <a:solidFill>
                            <a:srgbClr val="0000FF"/>
                          </a:solidFill>
                          <a:effectLst/>
                          <a:latin typeface="Arial"/>
                          <a:ea typeface="Times New Roman" charset="0"/>
                          <a:cs typeface="Arial"/>
                        </a:rPr>
                        <a:t>more abstract features </a:t>
                      </a:r>
                      <a:r>
                        <a:rPr kumimoji="0" lang="en-GB" sz="1400" b="0" i="0" u="none" strike="noStrike" cap="none" normalizeH="0" baseline="0" dirty="0">
                          <a:ln>
                            <a:noFill/>
                          </a:ln>
                          <a:solidFill>
                            <a:srgbClr val="000000"/>
                          </a:solidFill>
                          <a:effectLst/>
                          <a:latin typeface="Arial"/>
                          <a:ea typeface="Times New Roman" charset="0"/>
                          <a:cs typeface="Arial"/>
                        </a:rPr>
                        <a:t>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a:t>
                      </a:r>
                      <a:r>
                        <a:rPr kumimoji="0" lang="en-GB" sz="1400" b="0" i="0" u="none" strike="noStrike" cap="none" normalizeH="0" baseline="0" dirty="0">
                          <a:ln>
                            <a:noFill/>
                          </a:ln>
                          <a:solidFill>
                            <a:srgbClr val="0000FF"/>
                          </a:solidFill>
                          <a:effectLst/>
                          <a:latin typeface="Arial"/>
                          <a:ea typeface="Times New Roman" charset="0"/>
                          <a:cs typeface="Arial"/>
                        </a:rPr>
                        <a:t>use case </a:t>
                      </a:r>
                      <a:r>
                        <a:rPr kumimoji="0" lang="en-GB" sz="1400" b="0" i="0" u="none" strike="noStrike" cap="none" normalizeH="0" baseline="0" dirty="0">
                          <a:ln>
                            <a:noFill/>
                          </a:ln>
                          <a:solidFill>
                            <a:srgbClr val="000000"/>
                          </a:solidFill>
                          <a:effectLst/>
                          <a:latin typeface="Arial"/>
                          <a:ea typeface="Times New Roman" charset="0"/>
                          <a:cs typeface="Arial"/>
                        </a:rPr>
                        <a:t>and </a:t>
                      </a:r>
                      <a:r>
                        <a:rPr kumimoji="0" lang="en-GB" sz="1400" b="0" i="0" u="none" strike="noStrike" cap="none" normalizeH="0" baseline="0" dirty="0">
                          <a:ln>
                            <a:noFill/>
                          </a:ln>
                          <a:solidFill>
                            <a:srgbClr val="0000FF"/>
                          </a:solidFill>
                          <a:effectLst/>
                          <a:latin typeface="Arial"/>
                          <a:ea typeface="Times New Roman" charset="0"/>
                          <a:cs typeface="Arial"/>
                        </a:rPr>
                        <a:t>sequence diagrams</a:t>
                      </a:r>
                      <a:r>
                        <a:rPr kumimoji="0" lang="en-GB" sz="1400" b="0" i="0" u="none" strike="noStrike" cap="none" normalizeH="0" baseline="0" dirty="0">
                          <a:ln>
                            <a:noFill/>
                          </a:ln>
                          <a:solidFill>
                            <a:srgbClr val="000000"/>
                          </a:solidFill>
                          <a:effectLst/>
                          <a:latin typeface="Arial"/>
                          <a:ea typeface="Times New Roman" charset="0"/>
                          <a:cs typeface="Arial"/>
                        </a:rPr>
                        <a:t>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a:t>
                      </a:r>
                      <a:r>
                        <a:rPr kumimoji="0" lang="en-GB" sz="1400" b="0" i="0" u="none" strike="noStrike" cap="none" normalizeH="0" baseline="0" dirty="0">
                          <a:ln>
                            <a:noFill/>
                          </a:ln>
                          <a:solidFill>
                            <a:srgbClr val="0000FF"/>
                          </a:solidFill>
                          <a:effectLst/>
                          <a:latin typeface="Arial"/>
                          <a:ea typeface="Times New Roman" charset="0"/>
                          <a:cs typeface="Arial"/>
                        </a:rPr>
                        <a:t>finite-state machines</a:t>
                      </a:r>
                      <a:r>
                        <a:rPr kumimoji="0" lang="en-GB" sz="1400" b="0" i="0" u="none" strike="noStrike" cap="none" normalizeH="0" baseline="0" dirty="0">
                          <a:ln>
                            <a:noFill/>
                          </a:ln>
                          <a:solidFill>
                            <a:srgbClr val="000000"/>
                          </a:solidFill>
                          <a:effectLst/>
                          <a:latin typeface="Arial"/>
                          <a:ea typeface="Times New Roman" charset="0"/>
                          <a:cs typeface="Arial"/>
                        </a:rPr>
                        <a:t> or </a:t>
                      </a:r>
                      <a:r>
                        <a:rPr kumimoji="0" lang="en-GB" sz="1400" b="0" i="0" u="none" strike="noStrike" cap="none" normalizeH="0" baseline="0" dirty="0">
                          <a:ln>
                            <a:noFill/>
                          </a:ln>
                          <a:solidFill>
                            <a:srgbClr val="0000FF"/>
                          </a:solidFill>
                          <a:effectLst/>
                          <a:latin typeface="Arial"/>
                          <a:ea typeface="Times New Roman" charset="0"/>
                          <a:cs typeface="Arial"/>
                        </a:rPr>
                        <a:t>sets</a:t>
                      </a:r>
                      <a:r>
                        <a:rPr kumimoji="0" lang="en-GB" sz="1400" b="0" i="0" u="none" strike="noStrike" cap="none" normalizeH="0" baseline="0" dirty="0">
                          <a:ln>
                            <a:noFill/>
                          </a:ln>
                          <a:solidFill>
                            <a:srgbClr val="000000"/>
                          </a:solidFill>
                          <a:effectLst/>
                          <a:latin typeface="Arial"/>
                          <a:ea typeface="Times New Roman" charset="0"/>
                          <a:cs typeface="Arial"/>
                        </a:rPr>
                        <a:t>.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dirty="0">
                <a:solidFill>
                  <a:srgbClr val="0000FF"/>
                </a:solidFill>
              </a:rPr>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a:t>
            </a:r>
            <a:r>
              <a:rPr lang="en-GB" dirty="0">
                <a:solidFill>
                  <a:srgbClr val="0000FF"/>
                </a:solidFill>
              </a:rPr>
              <a:t>requirements</a:t>
            </a:r>
            <a:r>
              <a:rPr lang="en-GB" dirty="0"/>
              <a:t> should state what the system should do and the </a:t>
            </a:r>
            <a:r>
              <a:rPr lang="en-GB" dirty="0">
                <a:solidFill>
                  <a:srgbClr val="0000FF"/>
                </a:solidFill>
              </a:rPr>
              <a:t>design</a:t>
            </a:r>
            <a:r>
              <a:rPr lang="en-GB" dirty="0"/>
              <a:t>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2">
              <a:lnSpc>
                <a:spcPct val="90000"/>
              </a:lnSpc>
            </a:pPr>
            <a:r>
              <a:rPr lang="en-GB" dirty="0"/>
              <a:t>This may be the consequence of a </a:t>
            </a:r>
            <a:r>
              <a:rPr lang="en-GB" dirty="0">
                <a:solidFill>
                  <a:srgbClr val="0000FF"/>
                </a:solidFill>
              </a:rPr>
              <a:t>regulatory</a:t>
            </a:r>
            <a:r>
              <a:rPr lang="en-GB" dirty="0"/>
              <a:t> requirement.</a:t>
            </a:r>
          </a:p>
        </p:txBody>
      </p:sp>
      <p:sp>
        <p:nvSpPr>
          <p:cNvPr id="4" name="Footer Placeholder 3"/>
          <p:cNvSpPr>
            <a:spLocks noGrp="1"/>
          </p:cNvSpPr>
          <p:nvPr>
            <p:ph type="ftr" sz="quarter" idx="11"/>
          </p:nvPr>
        </p:nvSpPr>
        <p:spPr>
          <a:xfrm>
            <a:off x="3124200" y="6356350"/>
            <a:ext cx="2895600" cy="365125"/>
          </a:xfrm>
        </p:spPr>
        <p:txBody>
          <a:bodyPr/>
          <a:lstStyle/>
          <a:p>
            <a:pPr>
              <a:defRPr/>
            </a:pPr>
            <a:r>
              <a:rPr lang="en-US"/>
              <a:t>Chapter 4 Requirements engineering</a:t>
            </a:r>
          </a:p>
        </p:txBody>
      </p:sp>
      <p:sp>
        <p:nvSpPr>
          <p:cNvPr id="5" name="Slide Number Placeholder 4"/>
          <p:cNvSpPr>
            <a:spLocks noGrp="1"/>
          </p:cNvSpPr>
          <p:nvPr>
            <p:ph type="sldNum" sz="quarter" idx="12"/>
          </p:nvPr>
        </p:nvSpPr>
        <p:spPr>
          <a:xfrm>
            <a:off x="6553200" y="6356350"/>
            <a:ext cx="2133600" cy="365125"/>
          </a:xfrm>
        </p:spPr>
        <p:txBody>
          <a:bodyPr/>
          <a:lstStyle/>
          <a:p>
            <a:pPr>
              <a:defRPr/>
            </a:pPr>
            <a:fld id="{825F70CE-84E9-D04C-9B15-10C693AA0F2A}"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4.3.1 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a:t>
            </a:r>
            <a:r>
              <a:rPr lang="en-US" dirty="0">
                <a:solidFill>
                  <a:srgbClr val="0000FF"/>
                </a:solidFill>
              </a:rPr>
              <a:t>expressive</a:t>
            </a:r>
            <a:r>
              <a:rPr lang="en-US" dirty="0"/>
              <a:t>, </a:t>
            </a:r>
            <a:r>
              <a:rPr lang="en-US" dirty="0">
                <a:solidFill>
                  <a:srgbClr val="0000FF"/>
                </a:solidFill>
              </a:rPr>
              <a:t>intuitive</a:t>
            </a:r>
            <a:r>
              <a:rPr lang="en-US" dirty="0"/>
              <a:t> and </a:t>
            </a:r>
            <a:r>
              <a:rPr lang="en-US" dirty="0">
                <a:solidFill>
                  <a:srgbClr val="0000FF"/>
                </a:solidFill>
              </a:rPr>
              <a:t>universal</a:t>
            </a:r>
            <a:r>
              <a:rPr lang="en-US" dirty="0"/>
              <a:t>.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a:t>
            </a:r>
            <a:r>
              <a:rPr lang="en-GB" dirty="0">
                <a:solidFill>
                  <a:srgbClr val="0000FF"/>
                </a:solidFill>
              </a:rPr>
              <a:t>standard format </a:t>
            </a:r>
            <a:r>
              <a:rPr lang="en-GB" dirty="0"/>
              <a:t>and use it for all requirements.</a:t>
            </a:r>
          </a:p>
          <a:p>
            <a:r>
              <a:rPr lang="en-GB" dirty="0"/>
              <a:t>Use language in a consistent way. Use ‘</a:t>
            </a:r>
            <a:r>
              <a:rPr lang="en-GB" dirty="0">
                <a:solidFill>
                  <a:srgbClr val="0000FF"/>
                </a:solidFill>
              </a:rPr>
              <a:t>shall’</a:t>
            </a:r>
            <a:r>
              <a:rPr lang="en-GB" dirty="0"/>
              <a:t> for mandatory requirements, ‘</a:t>
            </a:r>
            <a:r>
              <a:rPr lang="en-GB" dirty="0">
                <a:solidFill>
                  <a:srgbClr val="0000FF"/>
                </a:solidFill>
              </a:rPr>
              <a:t>should’</a:t>
            </a:r>
            <a:r>
              <a:rPr lang="en-GB" dirty="0"/>
              <a:t> for desirable requirements.</a:t>
            </a:r>
          </a:p>
          <a:p>
            <a:r>
              <a:rPr lang="en-GB" dirty="0"/>
              <a:t>Use </a:t>
            </a:r>
            <a:r>
              <a:rPr lang="en-GB" dirty="0">
                <a:solidFill>
                  <a:srgbClr val="0000FF"/>
                </a:solidFill>
              </a:rPr>
              <a:t>text highlighting </a:t>
            </a:r>
            <a:r>
              <a:rPr lang="en-GB" dirty="0"/>
              <a:t>to identify key parts of the requirement.</a:t>
            </a:r>
          </a:p>
          <a:p>
            <a:r>
              <a:rPr lang="en-GB" dirty="0"/>
              <a:t>Avoid the use of computer </a:t>
            </a:r>
            <a:r>
              <a:rPr lang="en-GB" dirty="0">
                <a:solidFill>
                  <a:srgbClr val="0000FF"/>
                </a:solidFill>
              </a:rPr>
              <a:t>jargon</a:t>
            </a:r>
            <a:r>
              <a:rPr lang="en-GB" dirty="0"/>
              <a:t>.</a:t>
            </a:r>
          </a:p>
          <a:p>
            <a:r>
              <a:rPr lang="en-GB" dirty="0"/>
              <a:t>Include an explanation (rationale) of why a requirement is necessary.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dirty="0"/>
              <a:t>Lack of </a:t>
            </a:r>
            <a:r>
              <a:rPr lang="en-GB" dirty="0">
                <a:solidFill>
                  <a:srgbClr val="0000FF"/>
                </a:solidFill>
              </a:rPr>
              <a:t>clarity </a:t>
            </a:r>
          </a:p>
          <a:p>
            <a:pPr lvl="1"/>
            <a:r>
              <a:rPr lang="en-GB" dirty="0"/>
              <a:t>Precision is difficult without making the document difficult to read.</a:t>
            </a:r>
          </a:p>
          <a:p>
            <a:r>
              <a:rPr lang="en-GB" dirty="0"/>
              <a:t>Requirements </a:t>
            </a:r>
            <a:r>
              <a:rPr lang="en-GB" dirty="0">
                <a:solidFill>
                  <a:srgbClr val="0000FF"/>
                </a:solidFill>
              </a:rPr>
              <a:t>confusion</a:t>
            </a:r>
          </a:p>
          <a:p>
            <a:pPr lvl="1"/>
            <a:r>
              <a:rPr lang="en-GB" dirty="0"/>
              <a:t>Functional and non-functional requirements tend to be mixed-up.</a:t>
            </a:r>
          </a:p>
          <a:p>
            <a:r>
              <a:rPr lang="en-GB" dirty="0"/>
              <a:t>Requirements </a:t>
            </a:r>
            <a:r>
              <a:rPr lang="en-GB" dirty="0">
                <a:solidFill>
                  <a:srgbClr val="0000FF"/>
                </a:solidFill>
              </a:rPr>
              <a:t>amalgamation</a:t>
            </a:r>
          </a:p>
          <a:p>
            <a:pPr lvl="1"/>
            <a:r>
              <a:rPr lang="en-GB" dirty="0"/>
              <a:t>Several different requirements may be expressed together.</a:t>
            </a:r>
          </a:p>
        </p:txBody>
      </p:sp>
      <p:sp>
        <p:nvSpPr>
          <p:cNvPr id="4" name="Slide Number Placeholder 4"/>
          <p:cNvSpPr>
            <a:spLocks noGrp="1"/>
          </p:cNvSpPr>
          <p:nvPr>
            <p:ph type="sldNum" sz="quarter" idx="12"/>
          </p:nvPr>
        </p:nvSpPr>
        <p:spPr>
          <a:xfrm>
            <a:off x="6553200" y="6356350"/>
            <a:ext cx="2133600" cy="365125"/>
          </a:xfrm>
        </p:spPr>
        <p:txBody>
          <a:bodyPr/>
          <a:lstStyle/>
          <a:p>
            <a:pPr>
              <a:defRPr/>
            </a:pPr>
            <a:fld id="{825F70CE-84E9-D04C-9B15-10C693AA0F2A}" type="slidenum">
              <a:rPr lang="en-US" smtClean="0"/>
              <a:pPr>
                <a:defRPr/>
              </a:pPr>
              <a:t>38</a:t>
            </a:fld>
            <a:endParaRPr lang="en-US"/>
          </a:p>
        </p:txBody>
      </p:sp>
      <p:sp>
        <p:nvSpPr>
          <p:cNvPr id="5" name="Footer Placeholder 5"/>
          <p:cNvSpPr>
            <a:spLocks noGrp="1"/>
          </p:cNvSpPr>
          <p:nvPr>
            <p:ph type="ftr" sz="quarter" idx="11"/>
          </p:nvPr>
        </p:nvSpPr>
        <p:spPr>
          <a:xfrm>
            <a:off x="3124200" y="6356350"/>
            <a:ext cx="2895600" cy="365125"/>
          </a:xfrm>
        </p:spPr>
        <p:txBody>
          <a:bodyPr/>
          <a:lstStyle/>
          <a:p>
            <a:pPr>
              <a:defRPr/>
            </a:pPr>
            <a:r>
              <a:rPr lang="en-US"/>
              <a:t>Chapter 4 Requirements engineering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a:t>
                      </a:r>
                      <a:r>
                        <a:rPr lang="en-GB" sz="1800" b="0" kern="1200" dirty="0">
                          <a:solidFill>
                            <a:srgbClr val="0000FF"/>
                          </a:solidFill>
                        </a:rPr>
                        <a:t>self-test routine </a:t>
                      </a:r>
                      <a:r>
                        <a:rPr lang="en-GB" sz="1800" b="0" kern="1200" dirty="0"/>
                        <a:t>every minute with the conditions to be tested and the associated actions defined.</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t>It may range from a </a:t>
            </a:r>
            <a:r>
              <a:rPr lang="en-GB" dirty="0">
                <a:solidFill>
                  <a:srgbClr val="0000FF"/>
                </a:solidFill>
              </a:rPr>
              <a:t>high-level abstract </a:t>
            </a:r>
            <a:r>
              <a:rPr lang="en-GB" dirty="0"/>
              <a:t>statement of a </a:t>
            </a:r>
            <a:r>
              <a:rPr lang="en-GB" dirty="0">
                <a:solidFill>
                  <a:srgbClr val="0000FF"/>
                </a:solidFill>
              </a:rPr>
              <a:t>service</a:t>
            </a:r>
            <a:r>
              <a:rPr lang="en-GB" dirty="0"/>
              <a:t> or of a system </a:t>
            </a:r>
            <a:r>
              <a:rPr lang="en-GB" dirty="0">
                <a:solidFill>
                  <a:srgbClr val="0000FF"/>
                </a:solidFill>
              </a:rPr>
              <a:t>constraint</a:t>
            </a:r>
            <a:r>
              <a:rPr lang="en-GB" dirty="0"/>
              <a:t> to a </a:t>
            </a:r>
            <a:r>
              <a:rPr lang="en-GB" dirty="0">
                <a:solidFill>
                  <a:srgbClr val="0000FF"/>
                </a:solidFill>
              </a:rPr>
              <a:t>detailed</a:t>
            </a:r>
            <a:r>
              <a:rPr lang="en-GB" dirty="0"/>
              <a:t> mathematical functional specification.</a:t>
            </a:r>
          </a:p>
          <a:p>
            <a:pPr>
              <a:lnSpc>
                <a:spcPct val="90000"/>
              </a:lnSpc>
            </a:pPr>
            <a:r>
              <a:rPr lang="en-GB" dirty="0"/>
              <a:t>This is inevitable as requirements may serve a dual function</a:t>
            </a:r>
          </a:p>
          <a:p>
            <a:pPr lvl="1">
              <a:lnSpc>
                <a:spcPct val="90000"/>
              </a:lnSpc>
            </a:pPr>
            <a:r>
              <a:rPr lang="en-GB" dirty="0"/>
              <a:t>May be the basis for a bid for a contract - therefore must be open to interpretation;</a:t>
            </a:r>
          </a:p>
          <a:p>
            <a:pPr lvl="1">
              <a:lnSpc>
                <a:spcPct val="90000"/>
              </a:lnSpc>
            </a:pPr>
            <a:r>
              <a:rPr lang="en-GB" dirty="0"/>
              <a:t>May be the basis for the contract itself - therefore must be defined in detail;</a:t>
            </a:r>
          </a:p>
          <a:p>
            <a:pPr lvl="1">
              <a:lnSpc>
                <a:spcPct val="90000"/>
              </a:lnSpc>
            </a:pPr>
            <a:r>
              <a:rPr lang="en-GB" dirty="0"/>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4.3.2 </a:t>
            </a:r>
            <a:r>
              <a:rPr lang="en-US" dirty="0">
                <a:solidFill>
                  <a:srgbClr val="0000FF"/>
                </a:solidFill>
              </a:rPr>
              <a:t>Structured</a:t>
            </a:r>
            <a:r>
              <a:rPr lang="en-US" dirty="0"/>
              <a:t>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a:t>
            </a:r>
            <a:r>
              <a:rPr lang="en-US" dirty="0">
                <a:solidFill>
                  <a:srgbClr val="0000FF"/>
                </a:solidFill>
              </a:rPr>
              <a:t>standard way</a:t>
            </a:r>
            <a:r>
              <a:rPr lang="en-US" dirty="0"/>
              <a:t>.</a:t>
            </a:r>
          </a:p>
          <a:p>
            <a:r>
              <a:rPr lang="en-US" dirty="0"/>
              <a:t>This works well for </a:t>
            </a:r>
            <a:r>
              <a:rPr lang="en-US" dirty="0">
                <a:solidFill>
                  <a:srgbClr val="0000FF"/>
                </a:solidFill>
              </a:rPr>
              <a:t>some types </a:t>
            </a:r>
            <a:r>
              <a:rPr lang="en-US" dirty="0"/>
              <a:t>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a:t>
            </a:r>
            <a:r>
              <a:rPr lang="en-GB" dirty="0">
                <a:solidFill>
                  <a:srgbClr val="0000FF"/>
                </a:solidFill>
              </a:rPr>
              <a:t>function</a:t>
            </a:r>
            <a:r>
              <a:rPr lang="en-GB" dirty="0"/>
              <a:t> or </a:t>
            </a:r>
            <a:r>
              <a:rPr lang="en-GB" dirty="0">
                <a:solidFill>
                  <a:srgbClr val="0000FF"/>
                </a:solidFill>
              </a:rPr>
              <a:t>entity</a:t>
            </a:r>
            <a:r>
              <a:rPr lang="en-GB" dirty="0"/>
              <a:t>.</a:t>
            </a:r>
          </a:p>
          <a:p>
            <a:r>
              <a:rPr lang="en-GB" dirty="0"/>
              <a:t>Description of </a:t>
            </a:r>
            <a:r>
              <a:rPr lang="en-GB" dirty="0">
                <a:solidFill>
                  <a:srgbClr val="0000FF"/>
                </a:solidFill>
              </a:rPr>
              <a:t>inputs</a:t>
            </a:r>
            <a:r>
              <a:rPr lang="en-GB" dirty="0"/>
              <a:t> and where they come from.</a:t>
            </a:r>
          </a:p>
          <a:p>
            <a:r>
              <a:rPr lang="en-GB" dirty="0"/>
              <a:t>Description of </a:t>
            </a:r>
            <a:r>
              <a:rPr lang="en-GB" dirty="0">
                <a:solidFill>
                  <a:srgbClr val="0000FF"/>
                </a:solidFill>
              </a:rPr>
              <a:t>outputs</a:t>
            </a:r>
            <a:r>
              <a:rPr lang="en-GB" dirty="0"/>
              <a:t> and where they go to.</a:t>
            </a:r>
          </a:p>
          <a:p>
            <a:r>
              <a:rPr lang="en-GB" dirty="0"/>
              <a:t>Information about the information needed for the </a:t>
            </a:r>
            <a:r>
              <a:rPr lang="en-GB" dirty="0">
                <a:solidFill>
                  <a:srgbClr val="0000FF"/>
                </a:solidFill>
              </a:rPr>
              <a:t>computation</a:t>
            </a:r>
            <a:r>
              <a:rPr lang="en-GB" dirty="0"/>
              <a:t> and other entities used.</a:t>
            </a:r>
          </a:p>
          <a:p>
            <a:r>
              <a:rPr lang="en-GB" dirty="0"/>
              <a:t>Description of the </a:t>
            </a:r>
            <a:r>
              <a:rPr lang="en-GB" dirty="0">
                <a:solidFill>
                  <a:srgbClr val="0000FF"/>
                </a:solidFill>
              </a:rPr>
              <a:t>action</a:t>
            </a:r>
            <a:r>
              <a:rPr lang="en-GB" dirty="0"/>
              <a:t> to be taken.</a:t>
            </a:r>
          </a:p>
          <a:p>
            <a:r>
              <a:rPr lang="en-GB" dirty="0"/>
              <a:t>Pre and post </a:t>
            </a:r>
            <a:r>
              <a:rPr lang="en-GB" dirty="0">
                <a:solidFill>
                  <a:srgbClr val="0000FF"/>
                </a:solidFill>
              </a:rPr>
              <a:t>conditions</a:t>
            </a:r>
            <a:r>
              <a:rPr lang="en-GB" dirty="0"/>
              <a:t> (if appropriate).</a:t>
            </a:r>
          </a:p>
          <a:p>
            <a:r>
              <a:rPr lang="en-GB" dirty="0"/>
              <a:t>The </a:t>
            </a:r>
            <a:r>
              <a:rPr lang="en-GB" dirty="0">
                <a:solidFill>
                  <a:srgbClr val="0000FF"/>
                </a:solidFill>
              </a:rPr>
              <a:t>side effects </a:t>
            </a:r>
            <a:r>
              <a:rPr lang="en-GB" dirty="0"/>
              <a:t>(if any) of the function.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graphicFrame>
        <p:nvGraphicFramePr>
          <p:cNvPr id="27650" name="Object 2"/>
          <p:cNvGraphicFramePr>
            <a:graphicFrameLocks noChangeAspect="1"/>
          </p:cNvGraphicFramePr>
          <p:nvPr/>
        </p:nvGraphicFramePr>
        <p:xfrm>
          <a:off x="1043608" y="2132856"/>
          <a:ext cx="7101479" cy="3960440"/>
        </p:xfrm>
        <a:graphic>
          <a:graphicData uri="http://schemas.openxmlformats.org/presentationml/2006/ole">
            <mc:AlternateContent xmlns:mc="http://schemas.openxmlformats.org/markup-compatibility/2006">
              <mc:Choice xmlns:v="urn:schemas-microsoft-com:vml" Requires="v">
                <p:oleObj name="文档" r:id="rId2" imgW="5910051" imgH="3344743" progId="Word.Document.12">
                  <p:embed/>
                </p:oleObj>
              </mc:Choice>
              <mc:Fallback>
                <p:oleObj name="文档" r:id="rId2" imgW="5910051" imgH="3344743" progId="Word.Document.12">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132856"/>
                        <a:ext cx="7101479"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graphicFrame>
        <p:nvGraphicFramePr>
          <p:cNvPr id="27650" name="Object 2"/>
          <p:cNvGraphicFramePr>
            <a:graphicFrameLocks noChangeAspect="1"/>
          </p:cNvGraphicFramePr>
          <p:nvPr/>
        </p:nvGraphicFramePr>
        <p:xfrm>
          <a:off x="1043608" y="1554163"/>
          <a:ext cx="7241555" cy="4846637"/>
        </p:xfrm>
        <a:graphic>
          <a:graphicData uri="http://schemas.openxmlformats.org/presentationml/2006/ole">
            <mc:AlternateContent xmlns:mc="http://schemas.openxmlformats.org/markup-compatibility/2006">
              <mc:Choice xmlns:v="urn:schemas-microsoft-com:vml" Requires="v">
                <p:oleObj name="文档" r:id="rId2" imgW="6431451" imgH="4453071" progId="Word.Document.12">
                  <p:embed/>
                </p:oleObj>
              </mc:Choice>
              <mc:Fallback>
                <p:oleObj name="文档" r:id="rId2" imgW="6431451" imgH="4453071" progId="Word.Document.12">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554163"/>
                        <a:ext cx="7241555" cy="4846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solidFill>
                  <a:srgbClr val="0000FF"/>
                </a:solidFill>
              </a:rPr>
              <a:t>Tabular</a:t>
            </a:r>
            <a:r>
              <a:rPr lang="en-US" dirty="0"/>
              <a:t>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a:t>
            </a:r>
            <a:r>
              <a:rPr lang="en-US" dirty="0">
                <a:solidFill>
                  <a:srgbClr val="0000FF"/>
                </a:solidFill>
              </a:rPr>
              <a:t>the rate of change </a:t>
            </a:r>
            <a:r>
              <a:rPr lang="en-US" dirty="0"/>
              <a:t>of blood sugar level and the tabular specification explains how to calculate the insulin requirement for different scenarios.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graphicFrame>
        <p:nvGraphicFramePr>
          <p:cNvPr id="4" name="Table 3"/>
          <p:cNvGraphicFramePr>
            <a:graphicFrameLocks noGrp="1"/>
          </p:cNvGraphicFramePr>
          <p:nvPr/>
        </p:nvGraphicFramePr>
        <p:xfrm>
          <a:off x="827584" y="1899468"/>
          <a:ext cx="7558608" cy="3689772"/>
        </p:xfrm>
        <a:graphic>
          <a:graphicData uri="http://schemas.openxmlformats.org/drawingml/2006/table">
            <a:tbl>
              <a:tblPr/>
              <a:tblGrid>
                <a:gridCol w="4457164">
                  <a:extLst>
                    <a:ext uri="{9D8B030D-6E8A-4147-A177-3AD203B41FA5}">
                      <a16:colId xmlns:a16="http://schemas.microsoft.com/office/drawing/2014/main" val="20000"/>
                    </a:ext>
                  </a:extLst>
                </a:gridCol>
                <a:gridCol w="3101444">
                  <a:extLst>
                    <a:ext uri="{9D8B030D-6E8A-4147-A177-3AD203B41FA5}">
                      <a16:colId xmlns:a16="http://schemas.microsoft.com/office/drawing/2014/main" val="20001"/>
                    </a:ext>
                  </a:extLst>
                </a:gridCol>
              </a:tblGrid>
              <a:tr h="47615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7615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7615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87222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38909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4.4 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203777" name="Picture 1"/>
          <p:cNvPicPr>
            <a:picLocks noChangeAspect="1" noChangeArrowheads="1"/>
          </p:cNvPicPr>
          <p:nvPr/>
        </p:nvPicPr>
        <p:blipFill>
          <a:blip r:embed="rId2"/>
          <a:srcRect/>
          <a:stretch>
            <a:fillRect/>
          </a:stretch>
        </p:blipFill>
        <p:spPr bwMode="auto">
          <a:xfrm>
            <a:off x="1835695" y="1608684"/>
            <a:ext cx="5476143" cy="4747666"/>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4.5 Requirements elicitation 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dirty="0"/>
              <a:t>Sometimes called requirements elicitation or requirements discovery.</a:t>
            </a:r>
          </a:p>
          <a:p>
            <a:r>
              <a:rPr lang="en-GB" sz="2400" dirty="0"/>
              <a:t>Involves technical staff working with customers to find out about the </a:t>
            </a:r>
            <a:r>
              <a:rPr lang="en-GB" sz="2400" dirty="0">
                <a:solidFill>
                  <a:srgbClr val="0000FF"/>
                </a:solidFill>
              </a:rPr>
              <a:t>application domain</a:t>
            </a:r>
            <a:r>
              <a:rPr lang="en-GB" sz="2400" dirty="0"/>
              <a:t>, the </a:t>
            </a:r>
            <a:r>
              <a:rPr lang="en-GB" sz="2400" dirty="0">
                <a:solidFill>
                  <a:srgbClr val="0000FF"/>
                </a:solidFill>
              </a:rPr>
              <a:t>services</a:t>
            </a:r>
            <a:r>
              <a:rPr lang="en-GB" sz="2400" dirty="0"/>
              <a:t> that the system should provide and the system’s </a:t>
            </a:r>
            <a:r>
              <a:rPr lang="en-GB" sz="2400" dirty="0">
                <a:solidFill>
                  <a:srgbClr val="0000FF"/>
                </a:solidFill>
              </a:rPr>
              <a:t>operational constraints</a:t>
            </a:r>
            <a:r>
              <a:rPr lang="en-GB" sz="2400" dirty="0"/>
              <a:t>.</a:t>
            </a:r>
          </a:p>
          <a:p>
            <a:r>
              <a:rPr lang="en-GB" sz="2400" dirty="0"/>
              <a:t>May involve end-users, managers, engineers involved in maintenance, domain experts, trade union representatives, etc. These are called </a:t>
            </a:r>
            <a:r>
              <a:rPr lang="en-GB" sz="2400" i="1" dirty="0">
                <a:solidFill>
                  <a:srgbClr val="0000FF"/>
                </a:solidFill>
              </a:rPr>
              <a:t>stakeholders</a:t>
            </a:r>
            <a:r>
              <a:rPr lang="en-GB" sz="2400" i="1"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t>
            </a:r>
            <a:r>
              <a:rPr lang="en-GB" dirty="0">
                <a:solidFill>
                  <a:srgbClr val="0000FF"/>
                </a:solidFill>
              </a:rPr>
              <a:t>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Requirements abstraction (Davis</a:t>
            </a:r>
            <a:r>
              <a:rPr lang="zh-CN" altLang="en-US" dirty="0"/>
              <a:t>，</a:t>
            </a:r>
            <a:r>
              <a:rPr lang="en-GB" dirty="0"/>
              <a:t>1993)</a:t>
            </a:r>
          </a:p>
        </p:txBody>
      </p:sp>
      <p:sp>
        <p:nvSpPr>
          <p:cNvPr id="6" name="Rectangle 5"/>
          <p:cNvSpPr/>
          <p:nvPr/>
        </p:nvSpPr>
        <p:spPr>
          <a:xfrm>
            <a:off x="457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sufficiently </a:t>
            </a:r>
            <a:r>
              <a:rPr lang="en-US" sz="2000" dirty="0">
                <a:solidFill>
                  <a:srgbClr val="0000FF"/>
                </a:solidFill>
                <a:latin typeface="Arial"/>
                <a:ea typeface="Times New Roman"/>
                <a:cs typeface="Arial"/>
              </a:rPr>
              <a:t>abstract way </a:t>
            </a:r>
            <a:r>
              <a:rPr lang="en-US" sz="2000" dirty="0">
                <a:solidFill>
                  <a:srgbClr val="000000"/>
                </a:solidFill>
                <a:latin typeface="Arial"/>
                <a:ea typeface="Times New Roman"/>
                <a:cs typeface="Arial"/>
              </a:rPr>
              <a:t>that a solution is not pre-defined. The requirements must be written so that several </a:t>
            </a:r>
            <a:r>
              <a:rPr lang="en-US" sz="2000" dirty="0">
                <a:solidFill>
                  <a:srgbClr val="0000FF"/>
                </a:solidFill>
                <a:latin typeface="Arial"/>
                <a:ea typeface="Times New Roman"/>
                <a:cs typeface="Arial"/>
              </a:rPr>
              <a:t>contractors</a:t>
            </a:r>
            <a:r>
              <a:rPr lang="en-US" sz="2000" dirty="0">
                <a:solidFill>
                  <a:srgbClr val="000000"/>
                </a:solidFill>
                <a:latin typeface="Arial"/>
                <a:ea typeface="Times New Roman"/>
                <a:cs typeface="Arial"/>
              </a:rPr>
              <a:t> can bid for the contract, offering, perhaps, different ways of meeting the client organization’s needs. Once a </a:t>
            </a:r>
            <a:r>
              <a:rPr lang="en-US" sz="2000" dirty="0">
                <a:solidFill>
                  <a:srgbClr val="0000FF"/>
                </a:solidFill>
                <a:latin typeface="Arial"/>
                <a:ea typeface="Times New Roman"/>
                <a:cs typeface="Arial"/>
              </a:rPr>
              <a:t>contract</a:t>
            </a:r>
            <a:r>
              <a:rPr lang="en-US" sz="2000" dirty="0">
                <a:solidFill>
                  <a:srgbClr val="000000"/>
                </a:solidFill>
                <a:latin typeface="Arial"/>
                <a:ea typeface="Times New Roman"/>
                <a:cs typeface="Arial"/>
              </a:rPr>
              <a:t> has been awarded, the contractor must write </a:t>
            </a:r>
            <a:r>
              <a:rPr lang="en-US" sz="2000" dirty="0">
                <a:solidFill>
                  <a:srgbClr val="0000FF"/>
                </a:solidFill>
                <a:latin typeface="Arial"/>
                <a:ea typeface="Times New Roman"/>
                <a:cs typeface="Arial"/>
              </a:rPr>
              <a:t>a system definition for the client in more detail</a:t>
            </a:r>
            <a:r>
              <a:rPr lang="en-US" sz="2000" dirty="0">
                <a:solidFill>
                  <a:srgbClr val="000000"/>
                </a:solidFill>
                <a:latin typeface="Arial"/>
                <a:ea typeface="Times New Roman"/>
                <a:cs typeface="Arial"/>
              </a:rPr>
              <a:t>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 and analysis</a:t>
            </a:r>
          </a:p>
        </p:txBody>
      </p:sp>
      <p:sp>
        <p:nvSpPr>
          <p:cNvPr id="3" name="Content Placeholder 2"/>
          <p:cNvSpPr>
            <a:spLocks noGrp="1"/>
          </p:cNvSpPr>
          <p:nvPr>
            <p:ph idx="1"/>
          </p:nvPr>
        </p:nvSpPr>
        <p:spPr/>
        <p:txBody>
          <a:bodyPr/>
          <a:lstStyle/>
          <a:p>
            <a:r>
              <a:rPr lang="en-US" dirty="0"/>
              <a:t>Software engineers work with a range of system stakeholders to find out about the </a:t>
            </a:r>
            <a:r>
              <a:rPr lang="en-US" dirty="0">
                <a:solidFill>
                  <a:srgbClr val="0000FF"/>
                </a:solidFill>
              </a:rPr>
              <a:t>application domain</a:t>
            </a:r>
            <a:r>
              <a:rPr lang="en-US" dirty="0"/>
              <a:t>, the </a:t>
            </a:r>
            <a:r>
              <a:rPr lang="en-US" dirty="0">
                <a:solidFill>
                  <a:srgbClr val="0000FF"/>
                </a:solidFill>
              </a:rPr>
              <a:t>services</a:t>
            </a:r>
            <a:r>
              <a:rPr lang="en-US" dirty="0"/>
              <a:t> that the system should provide, the required system </a:t>
            </a:r>
            <a:r>
              <a:rPr lang="en-US" dirty="0">
                <a:solidFill>
                  <a:srgbClr val="0000FF"/>
                </a:solidFill>
              </a:rPr>
              <a:t>performance</a:t>
            </a:r>
            <a:r>
              <a:rPr lang="en-US" dirty="0"/>
              <a:t>, </a:t>
            </a:r>
            <a:r>
              <a:rPr lang="en-US" dirty="0">
                <a:solidFill>
                  <a:srgbClr val="0000FF"/>
                </a:solidFill>
              </a:rPr>
              <a:t>hardware</a:t>
            </a:r>
            <a:r>
              <a:rPr lang="en-US" dirty="0"/>
              <a:t> </a:t>
            </a:r>
            <a:r>
              <a:rPr lang="en-US" dirty="0">
                <a:solidFill>
                  <a:srgbClr val="0000FF"/>
                </a:solidFill>
              </a:rPr>
              <a:t>constraints</a:t>
            </a:r>
            <a:r>
              <a:rPr lang="en-US" dirty="0"/>
              <a:t>,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199681" name="Picture 1"/>
          <p:cNvPicPr>
            <a:picLocks noChangeAspect="1" noChangeArrowheads="1"/>
          </p:cNvPicPr>
          <p:nvPr/>
        </p:nvPicPr>
        <p:blipFill>
          <a:blip r:embed="rId2"/>
          <a:srcRect/>
          <a:stretch>
            <a:fillRect/>
          </a:stretch>
        </p:blipFill>
        <p:spPr bwMode="auto">
          <a:xfrm>
            <a:off x="1835696" y="2100263"/>
            <a:ext cx="5296806" cy="356098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Takes the unstructured collection of requirements, groups related requirements, and organizes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4" name="Slide Number Placeholder 4"/>
          <p:cNvSpPr>
            <a:spLocks noGrp="1"/>
          </p:cNvSpPr>
          <p:nvPr>
            <p:ph type="sldNum" sz="quarter" idx="12"/>
          </p:nvPr>
        </p:nvSpPr>
        <p:spPr>
          <a:xfrm>
            <a:off x="6553200" y="6356350"/>
            <a:ext cx="2133600" cy="365125"/>
          </a:xfrm>
        </p:spPr>
        <p:txBody>
          <a:bodyPr/>
          <a:lstStyle/>
          <a:p>
            <a:pPr>
              <a:defRPr/>
            </a:pPr>
            <a:fld id="{825F70CE-84E9-D04C-9B15-10C693AA0F2A}" type="slidenum">
              <a:rPr lang="en-US" smtClean="0"/>
              <a:pPr>
                <a:defRPr/>
              </a:pPr>
              <a:t>52</a:t>
            </a:fld>
            <a:endParaRPr lang="en-US"/>
          </a:p>
        </p:txBody>
      </p:sp>
      <p:sp>
        <p:nvSpPr>
          <p:cNvPr id="5" name="Footer Placeholder 5"/>
          <p:cNvSpPr>
            <a:spLocks noGrp="1"/>
          </p:cNvSpPr>
          <p:nvPr>
            <p:ph type="ftr" sz="quarter" idx="11"/>
          </p:nvPr>
        </p:nvSpPr>
        <p:spPr>
          <a:xfrm>
            <a:off x="3124200" y="6356350"/>
            <a:ext cx="2895600" cy="365125"/>
          </a:xfrm>
        </p:spPr>
        <p:txBody>
          <a:bodyPr/>
          <a:lstStyle/>
          <a:p>
            <a:pPr>
              <a:defRPr/>
            </a:pPr>
            <a:r>
              <a:rPr lang="en-US"/>
              <a:t>Chapter 4 Requirements engineering</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t>
            </a:r>
            <a:r>
              <a:rPr lang="en-GB" dirty="0">
                <a:solidFill>
                  <a:srgbClr val="0000FF"/>
                </a:solidFill>
              </a:rPr>
              <a:t>elicitation</a:t>
            </a:r>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
        <p:nvSpPr>
          <p:cNvPr id="4" name="Slide Number Placeholder 4"/>
          <p:cNvSpPr>
            <a:spLocks noGrp="1"/>
          </p:cNvSpPr>
          <p:nvPr>
            <p:ph type="sldNum" sz="quarter" idx="12"/>
          </p:nvPr>
        </p:nvSpPr>
        <p:spPr>
          <a:xfrm>
            <a:off x="6553200" y="6356350"/>
            <a:ext cx="2133600" cy="365125"/>
          </a:xfrm>
        </p:spPr>
        <p:txBody>
          <a:bodyPr/>
          <a:lstStyle/>
          <a:p>
            <a:pPr>
              <a:defRPr/>
            </a:pPr>
            <a:fld id="{825F70CE-84E9-D04C-9B15-10C693AA0F2A}" type="slidenum">
              <a:rPr lang="en-US" smtClean="0"/>
              <a:pPr>
                <a:defRPr/>
              </a:pPr>
              <a:t>53</a:t>
            </a:fld>
            <a:endParaRPr lang="en-US"/>
          </a:p>
        </p:txBody>
      </p:sp>
      <p:sp>
        <p:nvSpPr>
          <p:cNvPr id="5" name="Footer Placeholder 5"/>
          <p:cNvSpPr>
            <a:spLocks noGrp="1"/>
          </p:cNvSpPr>
          <p:nvPr>
            <p:ph type="ftr" sz="quarter" idx="11"/>
          </p:nvPr>
        </p:nvSpPr>
        <p:spPr>
          <a:xfrm>
            <a:off x="3124200" y="6356350"/>
            <a:ext cx="2895600" cy="365125"/>
          </a:xfrm>
        </p:spPr>
        <p:txBody>
          <a:bodyPr/>
          <a:lstStyle/>
          <a:p>
            <a:pPr>
              <a:defRPr/>
            </a:pPr>
            <a:r>
              <a:rPr lang="en-US"/>
              <a:t>Chapter 4 Requirements engineering</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software requirements document is an agreed statement of the system requirements. It should be organized so that both system customers and software developers can use it.</a:t>
            </a:r>
            <a:endParaRPr lang="en-GB" dirty="0"/>
          </a:p>
          <a:p>
            <a:r>
              <a:rPr lang="en-US" dirty="0"/>
              <a:t>The requirements engineering process is an iterative process including requirements elicitation, specification and validation.</a:t>
            </a:r>
            <a:endParaRPr lang="en-GB" dirty="0"/>
          </a:p>
          <a:p>
            <a:r>
              <a:rPr lang="en-US" dirty="0"/>
              <a:t>Requirements elicitation and analysis is an iterative process that can be represented as a spiral of activities – requirements discovery, requirements classification and organization, requirements negotiation and requirements documentation.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3</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4.5.1 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Stakeholders range from end-users of a system through managers to external  stakeholders such as regulators, who certify the acceptability of the system.</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MHC-PMS</a:t>
            </a:r>
          </a:p>
        </p:txBody>
      </p:sp>
      <p:sp>
        <p:nvSpPr>
          <p:cNvPr id="3" name="Content Placeholder 2"/>
          <p:cNvSpPr>
            <a:spLocks noGrp="1"/>
          </p:cNvSpPr>
          <p:nvPr>
            <p:ph idx="1"/>
          </p:nvPr>
        </p:nvSpPr>
        <p:spPr/>
        <p:txBody>
          <a:bodyPr/>
          <a:lstStyle/>
          <a:p>
            <a:r>
              <a:rPr lang="en-US" dirty="0">
                <a:solidFill>
                  <a:srgbClr val="0000FF"/>
                </a:solidFill>
              </a:rPr>
              <a:t>Patients</a:t>
            </a:r>
            <a:r>
              <a:rPr lang="en-US" i="1" dirty="0"/>
              <a:t> </a:t>
            </a:r>
            <a:r>
              <a:rPr lang="en-US" dirty="0"/>
              <a:t>whose information is recorded in the system.</a:t>
            </a:r>
            <a:endParaRPr lang="en-GB" dirty="0"/>
          </a:p>
          <a:p>
            <a:r>
              <a:rPr lang="en-US" dirty="0">
                <a:solidFill>
                  <a:srgbClr val="0000FF"/>
                </a:solidFill>
              </a:rPr>
              <a:t>Doctors</a:t>
            </a:r>
            <a:r>
              <a:rPr lang="en-US" i="1" dirty="0"/>
              <a:t> </a:t>
            </a:r>
            <a:r>
              <a:rPr lang="en-US" dirty="0"/>
              <a:t>who are responsible for assessing and treating patients.</a:t>
            </a:r>
            <a:endParaRPr lang="en-GB" dirty="0"/>
          </a:p>
          <a:p>
            <a:r>
              <a:rPr lang="en-US" dirty="0">
                <a:solidFill>
                  <a:srgbClr val="0000FF"/>
                </a:solidFill>
              </a:rPr>
              <a:t>Nurses</a:t>
            </a:r>
            <a:r>
              <a:rPr lang="en-US" dirty="0"/>
              <a:t> who coordinate the consultations with doctors and administer some treatments.</a:t>
            </a:r>
            <a:endParaRPr lang="en-GB" dirty="0"/>
          </a:p>
          <a:p>
            <a:r>
              <a:rPr lang="en-US" dirty="0">
                <a:solidFill>
                  <a:srgbClr val="0000FF"/>
                </a:solidFill>
              </a:rPr>
              <a:t>Medical receptionists </a:t>
            </a:r>
            <a:r>
              <a:rPr lang="en-US" dirty="0"/>
              <a:t>who manage patients’ appointments.</a:t>
            </a:r>
            <a:endParaRPr lang="en-GB" dirty="0"/>
          </a:p>
          <a:p>
            <a:r>
              <a:rPr lang="en-US" dirty="0">
                <a:solidFill>
                  <a:srgbClr val="0000FF"/>
                </a:solidFill>
              </a:rPr>
              <a:t>IT staff </a:t>
            </a:r>
            <a:r>
              <a:rPr lang="en-US" dirty="0"/>
              <a:t>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MHC-PMS</a:t>
            </a:r>
          </a:p>
        </p:txBody>
      </p:sp>
      <p:sp>
        <p:nvSpPr>
          <p:cNvPr id="3" name="Content Placeholder 2"/>
          <p:cNvSpPr>
            <a:spLocks noGrp="1"/>
          </p:cNvSpPr>
          <p:nvPr>
            <p:ph idx="1"/>
          </p:nvPr>
        </p:nvSpPr>
        <p:spPr/>
        <p:txBody>
          <a:bodyPr/>
          <a:lstStyle/>
          <a:p>
            <a:r>
              <a:rPr lang="en-US" dirty="0"/>
              <a:t>A </a:t>
            </a:r>
            <a:r>
              <a:rPr lang="en-US" dirty="0">
                <a:solidFill>
                  <a:srgbClr val="0000FF"/>
                </a:solidFill>
              </a:rPr>
              <a:t>medical ethics manager </a:t>
            </a:r>
            <a:r>
              <a:rPr lang="en-US" dirty="0"/>
              <a:t>who must ensure that the system meets current ethical guidelines for patient care.</a:t>
            </a:r>
            <a:endParaRPr lang="en-GB" dirty="0"/>
          </a:p>
          <a:p>
            <a:r>
              <a:rPr lang="en-US" dirty="0">
                <a:solidFill>
                  <a:srgbClr val="0000FF"/>
                </a:solidFill>
              </a:rPr>
              <a:t>Health care managers </a:t>
            </a:r>
            <a:r>
              <a:rPr lang="en-US" dirty="0"/>
              <a:t>who obtain management information from the system.</a:t>
            </a:r>
            <a:endParaRPr lang="en-GB" dirty="0"/>
          </a:p>
          <a:p>
            <a:r>
              <a:rPr lang="en-US" dirty="0">
                <a:solidFill>
                  <a:srgbClr val="0000FF"/>
                </a:solidFill>
              </a:rPr>
              <a:t>Medical records staff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4.5.2 Interviewing</a:t>
            </a:r>
          </a:p>
        </p:txBody>
      </p:sp>
      <p:sp>
        <p:nvSpPr>
          <p:cNvPr id="3" name="Content Placeholder 2"/>
          <p:cNvSpPr>
            <a:spLocks noGrp="1"/>
          </p:cNvSpPr>
          <p:nvPr>
            <p:ph idx="1"/>
          </p:nvPr>
        </p:nvSpPr>
        <p:spPr>
          <a:xfrm>
            <a:off x="457200" y="1600200"/>
            <a:ext cx="8229600" cy="4756150"/>
          </a:xfrm>
        </p:spPr>
        <p:txBody>
          <a:bodyPr/>
          <a:lstStyle/>
          <a:p>
            <a:r>
              <a:rPr lang="en-US" dirty="0"/>
              <a:t>Formal or informal interviews with stakeholders are part of most RE processes.</a:t>
            </a:r>
          </a:p>
          <a:p>
            <a:r>
              <a:rPr lang="en-US" dirty="0"/>
              <a:t>Types of interview</a:t>
            </a:r>
          </a:p>
          <a:p>
            <a:pPr lvl="1"/>
            <a:r>
              <a:rPr lang="en-US" dirty="0">
                <a:solidFill>
                  <a:srgbClr val="0000FF"/>
                </a:solidFill>
              </a:rPr>
              <a:t>Closed</a:t>
            </a:r>
            <a:r>
              <a:rPr lang="en-US" dirty="0"/>
              <a:t> interviews based on pre-determined list of questions</a:t>
            </a:r>
          </a:p>
          <a:p>
            <a:pPr lvl="1"/>
            <a:r>
              <a:rPr lang="en-US" dirty="0">
                <a:solidFill>
                  <a:srgbClr val="0000FF"/>
                </a:solidFill>
              </a:rPr>
              <a:t>Open</a:t>
            </a:r>
            <a:r>
              <a:rPr lang="en-US" dirty="0"/>
              <a:t>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solidFill>
                  <a:srgbClr val="0000FF"/>
                </a:solidFill>
              </a:rPr>
              <a:t>User</a:t>
            </a:r>
            <a:r>
              <a:rPr lang="en-GB" dirty="0"/>
              <a:t> requirements</a:t>
            </a:r>
          </a:p>
          <a:p>
            <a:pPr lvl="1"/>
            <a:r>
              <a:rPr lang="en-GB" dirty="0"/>
              <a:t>Statements in natural language plus diagrams of the services the system provides and its operational constraints. Written for customers.</a:t>
            </a:r>
          </a:p>
          <a:p>
            <a:r>
              <a:rPr lang="en-GB" dirty="0">
                <a:solidFill>
                  <a:srgbClr val="0000FF"/>
                </a:solidFill>
              </a:rPr>
              <a:t>System</a:t>
            </a:r>
            <a:r>
              <a:rPr lang="en-GB" dirty="0"/>
              <a:t> requirements</a:t>
            </a:r>
          </a:p>
          <a:p>
            <a:pPr lvl="1"/>
            <a:r>
              <a:rPr lang="en-GB" dirty="0"/>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a:t>
            </a:r>
            <a:r>
              <a:rPr lang="en-US" sz="2400" dirty="0">
                <a:solidFill>
                  <a:srgbClr val="0000FF"/>
                </a:solidFill>
              </a:rPr>
              <a:t>good for </a:t>
            </a:r>
            <a:r>
              <a:rPr lang="en-US" sz="2400" dirty="0"/>
              <a:t>getting an overall understanding of what stakeholders do and how they might interact with the system.</a:t>
            </a:r>
          </a:p>
          <a:p>
            <a:pPr>
              <a:lnSpc>
                <a:spcPct val="90000"/>
              </a:lnSpc>
            </a:pPr>
            <a:r>
              <a:rPr lang="en-US" sz="2400" dirty="0"/>
              <a:t>Interviews are </a:t>
            </a:r>
            <a:r>
              <a:rPr lang="en-US" sz="2400" dirty="0">
                <a:solidFill>
                  <a:srgbClr val="0000FF"/>
                </a:solidFill>
              </a:rPr>
              <a:t>not good for </a:t>
            </a:r>
            <a:r>
              <a:rPr lang="en-US" sz="2400" dirty="0"/>
              <a:t>understanding domain requirements</a:t>
            </a:r>
          </a:p>
          <a:p>
            <a:pPr lvl="1">
              <a:lnSpc>
                <a:spcPct val="90000"/>
              </a:lnSpc>
            </a:pPr>
            <a:r>
              <a:rPr lang="en-US" sz="2000" dirty="0"/>
              <a:t>Requirements engineers cannot understand specific domain terminology;</a:t>
            </a:r>
          </a:p>
          <a:p>
            <a:pPr lvl="1">
              <a:lnSpc>
                <a:spcPct val="90000"/>
              </a:lnSpc>
            </a:pPr>
            <a:r>
              <a:rPr lang="en-US" sz="2000" dirty="0"/>
              <a:t>Some domain knowledge is so familiar that people find it hard to articulate or think that it isn’t worth articulating.</a:t>
            </a:r>
          </a:p>
        </p:txBody>
      </p:sp>
      <p:sp>
        <p:nvSpPr>
          <p:cNvPr id="4" name="Footer Placeholder 3"/>
          <p:cNvSpPr>
            <a:spLocks noGrp="1"/>
          </p:cNvSpPr>
          <p:nvPr>
            <p:ph type="ftr" sz="quarter" idx="11"/>
          </p:nvPr>
        </p:nvSpPr>
        <p:spPr>
          <a:xfrm>
            <a:off x="3124200" y="6356350"/>
            <a:ext cx="2895600" cy="365125"/>
          </a:xfrm>
        </p:spPr>
        <p:txBody>
          <a:bodyPr/>
          <a:lstStyle/>
          <a:p>
            <a:pPr>
              <a:defRPr/>
            </a:pPr>
            <a:r>
              <a:rPr lang="en-US"/>
              <a:t>Chapter 4 Requirements engineering</a:t>
            </a:r>
          </a:p>
        </p:txBody>
      </p:sp>
      <p:sp>
        <p:nvSpPr>
          <p:cNvPr id="5" name="Slide Number Placeholder 4"/>
          <p:cNvSpPr>
            <a:spLocks noGrp="1"/>
          </p:cNvSpPr>
          <p:nvPr>
            <p:ph type="sldNum" sz="quarter" idx="12"/>
          </p:nvPr>
        </p:nvSpPr>
        <p:spPr>
          <a:xfrm>
            <a:off x="6553200" y="6356350"/>
            <a:ext cx="2133600" cy="365125"/>
          </a:xfrm>
        </p:spPr>
        <p:txBody>
          <a:bodyPr/>
          <a:lstStyle/>
          <a:p>
            <a:pPr>
              <a:defRPr/>
            </a:pPr>
            <a:fld id="{825F70CE-84E9-D04C-9B15-10C693AA0F2A}" type="slidenum">
              <a:rPr lang="en-US" smtClean="0"/>
              <a:pPr>
                <a:defRPr/>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4.5.3 Scenarios</a:t>
            </a:r>
          </a:p>
        </p:txBody>
      </p:sp>
      <p:sp>
        <p:nvSpPr>
          <p:cNvPr id="90115" name="Rectangle 3"/>
          <p:cNvSpPr>
            <a:spLocks noGrp="1" noChangeArrowheads="1"/>
          </p:cNvSpPr>
          <p:nvPr>
            <p:ph type="body" idx="1"/>
          </p:nvPr>
        </p:nvSpPr>
        <p:spPr/>
        <p:txBody>
          <a:bodyPr/>
          <a:lstStyle/>
          <a:p>
            <a:r>
              <a:rPr lang="en-US" dirty="0"/>
              <a:t>Scenarios are </a:t>
            </a:r>
            <a:r>
              <a:rPr lang="en-US" dirty="0">
                <a:solidFill>
                  <a:srgbClr val="0000FF"/>
                </a:solidFill>
              </a:rPr>
              <a:t>real-life examples </a:t>
            </a:r>
            <a:r>
              <a:rPr lang="en-US" dirty="0"/>
              <a:t>of how a system can be used.</a:t>
            </a:r>
          </a:p>
          <a:p>
            <a:r>
              <a:rPr lang="en-US" dirty="0"/>
              <a:t>They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p:txBody>
      </p:sp>
      <p:sp>
        <p:nvSpPr>
          <p:cNvPr id="4" name="Footer Placeholder 3"/>
          <p:cNvSpPr>
            <a:spLocks noGrp="1"/>
          </p:cNvSpPr>
          <p:nvPr>
            <p:ph type="ftr" sz="quarter" idx="11"/>
          </p:nvPr>
        </p:nvSpPr>
        <p:spPr>
          <a:xfrm>
            <a:off x="3124200" y="6356350"/>
            <a:ext cx="2895600" cy="365125"/>
          </a:xfrm>
        </p:spPr>
        <p:txBody>
          <a:bodyPr/>
          <a:lstStyle/>
          <a:p>
            <a:pPr>
              <a:defRPr/>
            </a:pPr>
            <a:r>
              <a:rPr lang="en-US"/>
              <a:t>Chapter 4 Requirements engineering</a:t>
            </a:r>
          </a:p>
        </p:txBody>
      </p:sp>
      <p:sp>
        <p:nvSpPr>
          <p:cNvPr id="5" name="Slide Number Placeholder 4"/>
          <p:cNvSpPr>
            <a:spLocks noGrp="1"/>
          </p:cNvSpPr>
          <p:nvPr>
            <p:ph type="sldNum" sz="quarter" idx="12"/>
          </p:nvPr>
        </p:nvSpPr>
        <p:spPr>
          <a:xfrm>
            <a:off x="6553200" y="6356350"/>
            <a:ext cx="2133600" cy="365125"/>
          </a:xfrm>
        </p:spPr>
        <p:txBody>
          <a:bodyPr/>
          <a:lstStyle/>
          <a:p>
            <a:pPr>
              <a:defRPr/>
            </a:pPr>
            <a:fld id="{825F70CE-84E9-D04C-9B15-10C693AA0F2A}" type="slidenum">
              <a:rPr lang="en-US" smtClean="0"/>
              <a:pPr>
                <a:defRPr/>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a:t>Scenario for collecting medical history in MHC-PMS</a:t>
            </a:r>
            <a:r>
              <a:rPr lang="en-GB" dirty="0"/>
              <a:t> </a:t>
            </a:r>
            <a:endParaRPr lang="en-US" dirty="0"/>
          </a:p>
        </p:txBody>
      </p:sp>
      <p:graphicFrame>
        <p:nvGraphicFramePr>
          <p:cNvPr id="31746" name="Object 2"/>
          <p:cNvGraphicFramePr>
            <a:graphicFrameLocks noChangeAspect="1"/>
          </p:cNvGraphicFramePr>
          <p:nvPr/>
        </p:nvGraphicFramePr>
        <p:xfrm>
          <a:off x="457200" y="1905000"/>
          <a:ext cx="8229600" cy="4394200"/>
        </p:xfrm>
        <a:graphic>
          <a:graphicData uri="http://schemas.openxmlformats.org/presentationml/2006/ole">
            <mc:AlternateContent xmlns:mc="http://schemas.openxmlformats.org/markup-compatibility/2006">
              <mc:Choice xmlns:v="urn:schemas-microsoft-com:vml" Requires="v">
                <p:oleObj name="文档" r:id="rId2" imgW="5929084" imgH="3499276" progId="Word.Document.12">
                  <p:embed/>
                </p:oleObj>
              </mc:Choice>
              <mc:Fallback>
                <p:oleObj name="文档" r:id="rId2" imgW="5929084" imgH="3499276" progId="Word.Document.12">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5000"/>
                        <a:ext cx="8229600"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a:t>Scenario for collecting medical history in MHC-PMS</a:t>
            </a:r>
            <a:r>
              <a:rPr lang="en-GB" dirty="0"/>
              <a:t> </a:t>
            </a:r>
            <a:endParaRPr lang="en-US" dirty="0"/>
          </a:p>
        </p:txBody>
      </p:sp>
      <p:graphicFrame>
        <p:nvGraphicFramePr>
          <p:cNvPr id="31746" name="Object 2"/>
          <p:cNvGraphicFramePr>
            <a:graphicFrameLocks noChangeAspect="1"/>
          </p:cNvGraphicFramePr>
          <p:nvPr/>
        </p:nvGraphicFramePr>
        <p:xfrm>
          <a:off x="304800" y="1776412"/>
          <a:ext cx="8534400" cy="4319588"/>
        </p:xfrm>
        <a:graphic>
          <a:graphicData uri="http://schemas.openxmlformats.org/presentationml/2006/ole">
            <mc:AlternateContent xmlns:mc="http://schemas.openxmlformats.org/markup-compatibility/2006">
              <mc:Choice xmlns:v="urn:schemas-microsoft-com:vml" Requires="v">
                <p:oleObj name="Document" r:id="rId2" imgW="5943381" imgH="3936855" progId="Word.Document.12">
                  <p:embed/>
                </p:oleObj>
              </mc:Choice>
              <mc:Fallback>
                <p:oleObj name="Document" r:id="rId2" imgW="5943381" imgH="3936855" progId="Word.Document.12">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76412"/>
                        <a:ext cx="8534400" cy="4319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dirty="0"/>
              <a:t>4.5.4 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MHC-PMS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207874" name="Picture 2"/>
          <p:cNvPicPr>
            <a:picLocks noChangeAspect="1" noChangeArrowheads="1"/>
          </p:cNvPicPr>
          <p:nvPr/>
        </p:nvPicPr>
        <p:blipFill>
          <a:blip r:embed="rId2"/>
          <a:srcRect/>
          <a:stretch>
            <a:fillRect/>
          </a:stretch>
        </p:blipFill>
        <p:spPr bwMode="auto">
          <a:xfrm>
            <a:off x="1231286" y="1782678"/>
            <a:ext cx="6725090" cy="423861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t>4.5.5 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t>
            </a:r>
            <a:r>
              <a:rPr lang="en-GB" dirty="0">
                <a:solidFill>
                  <a:srgbClr val="0000FF"/>
                </a:solidFill>
              </a:rPr>
              <a:t>actually work </a:t>
            </a:r>
            <a:r>
              <a:rPr lang="en-GB" dirty="0"/>
              <a:t>rather than the way in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a:t>
            </a:r>
            <a:r>
              <a:rPr lang="en-GB" dirty="0">
                <a:solidFill>
                  <a:srgbClr val="0000FF"/>
                </a:solidFill>
              </a:rPr>
              <a:t>cannot identify new features </a:t>
            </a:r>
            <a:r>
              <a:rPr lang="en-GB" dirty="0"/>
              <a:t>that should be added to a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dirty="0"/>
              <a:t>Focused ethnography</a:t>
            </a:r>
          </a:p>
        </p:txBody>
      </p:sp>
      <p:sp>
        <p:nvSpPr>
          <p:cNvPr id="37891" name="Rectangle 3"/>
          <p:cNvSpPr>
            <a:spLocks noGrp="1" noChangeArrowheads="1"/>
          </p:cNvSpPr>
          <p:nvPr>
            <p:ph type="body" idx="1"/>
          </p:nvPr>
        </p:nvSpPr>
        <p:spPr>
          <a:noFill/>
          <a:ln/>
        </p:spPr>
        <p:txBody>
          <a:bodyPr lIns="90487" tIns="44450" rIns="90487" bIns="44450"/>
          <a:lstStyle/>
          <a:p>
            <a:pPr>
              <a:lnSpc>
                <a:spcPct val="90000"/>
              </a:lnSpc>
            </a:pPr>
            <a:r>
              <a:rPr lang="en-GB" dirty="0"/>
              <a:t>Developed in a project studying the air traffic control process</a:t>
            </a:r>
          </a:p>
          <a:p>
            <a:pPr>
              <a:lnSpc>
                <a:spcPct val="90000"/>
              </a:lnSpc>
            </a:pPr>
            <a:r>
              <a:rPr lang="en-GB" dirty="0"/>
              <a:t>Combines ethnography with prototyping</a:t>
            </a:r>
          </a:p>
          <a:p>
            <a:pPr>
              <a:lnSpc>
                <a:spcPct val="90000"/>
              </a:lnSpc>
            </a:pPr>
            <a:r>
              <a:rPr lang="en-GB" dirty="0"/>
              <a:t>Prototype development results in unanswered questions which focus the ethnographic analysis.</a:t>
            </a:r>
          </a:p>
          <a:p>
            <a:pPr>
              <a:lnSpc>
                <a:spcPct val="90000"/>
              </a:lnSpc>
            </a:pPr>
            <a:r>
              <a:rPr lang="en-GB" dirty="0"/>
              <a:t>The problem with ethnography is that it </a:t>
            </a:r>
            <a:r>
              <a:rPr lang="en-GB" dirty="0">
                <a:solidFill>
                  <a:srgbClr val="0000FF"/>
                </a:solidFill>
              </a:rPr>
              <a:t>studies existing practices</a:t>
            </a:r>
            <a:r>
              <a:rPr lang="en-GB" dirty="0"/>
              <a:t> which may have some </a:t>
            </a:r>
            <a:r>
              <a:rPr lang="en-GB" dirty="0">
                <a:solidFill>
                  <a:srgbClr val="0000FF"/>
                </a:solidFill>
              </a:rPr>
              <a:t>historical basis </a:t>
            </a:r>
            <a:r>
              <a:rPr lang="en-GB" dirty="0"/>
              <a:t>which is no longer relevant.</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Ethnography and prototyping for requirements analysis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208898" name="Picture 2"/>
          <p:cNvPicPr>
            <a:picLocks noChangeAspect="1" noChangeArrowheads="1"/>
          </p:cNvPicPr>
          <p:nvPr/>
        </p:nvPicPr>
        <p:blipFill>
          <a:blip r:embed="rId2"/>
          <a:srcRect/>
          <a:stretch>
            <a:fillRect/>
          </a:stretch>
        </p:blipFill>
        <p:spPr bwMode="auto">
          <a:xfrm>
            <a:off x="683568" y="2619374"/>
            <a:ext cx="7821311" cy="224978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166913" name="Picture 1"/>
          <p:cNvPicPr>
            <a:picLocks noChangeAspect="1" noChangeArrowheads="1"/>
          </p:cNvPicPr>
          <p:nvPr/>
        </p:nvPicPr>
        <p:blipFill>
          <a:blip r:embed="rId2"/>
          <a:srcRect/>
          <a:stretch>
            <a:fillRect/>
          </a:stretch>
        </p:blipFill>
        <p:spPr bwMode="auto">
          <a:xfrm>
            <a:off x="1461909" y="1772816"/>
            <a:ext cx="6062419" cy="448776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dirty="0"/>
              <a:t>4.6 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dirty="0"/>
              <a:t>Concerned with demonstrating that the requirements define the system that the </a:t>
            </a:r>
            <a:r>
              <a:rPr lang="en-GB" dirty="0">
                <a:solidFill>
                  <a:srgbClr val="0000FF"/>
                </a:solidFill>
              </a:rPr>
              <a:t>customer really wants</a:t>
            </a:r>
            <a:r>
              <a:rPr lang="en-GB" dirty="0"/>
              <a:t>.</a:t>
            </a:r>
          </a:p>
          <a:p>
            <a:r>
              <a:rPr lang="en-GB" dirty="0"/>
              <a:t>Requirements </a:t>
            </a:r>
            <a:r>
              <a:rPr lang="en-GB" dirty="0">
                <a:solidFill>
                  <a:srgbClr val="0000FF"/>
                </a:solidFill>
              </a:rPr>
              <a:t>error</a:t>
            </a:r>
            <a:r>
              <a:rPr lang="en-GB" dirty="0"/>
              <a:t> </a:t>
            </a:r>
            <a:r>
              <a:rPr lang="en-GB" dirty="0">
                <a:solidFill>
                  <a:srgbClr val="0000FF"/>
                </a:solidFill>
              </a:rPr>
              <a:t>costs</a:t>
            </a:r>
            <a:r>
              <a:rPr lang="en-GB" dirty="0"/>
              <a:t> </a:t>
            </a:r>
            <a:r>
              <a:rPr lang="en-GB" dirty="0">
                <a:solidFill>
                  <a:srgbClr val="0000FF"/>
                </a:solidFill>
              </a:rPr>
              <a:t>are high </a:t>
            </a:r>
            <a:r>
              <a:rPr lang="en-GB" dirty="0"/>
              <a:t>so validation is very important</a:t>
            </a:r>
          </a:p>
          <a:p>
            <a:pPr lvl="1"/>
            <a:r>
              <a:rPr lang="en-GB" dirty="0"/>
              <a:t>Fixing a </a:t>
            </a:r>
            <a:r>
              <a:rPr lang="en-GB" dirty="0">
                <a:solidFill>
                  <a:srgbClr val="0000FF"/>
                </a:solidFill>
              </a:rPr>
              <a:t>requirements error </a:t>
            </a:r>
            <a:r>
              <a:rPr lang="en-GB" dirty="0"/>
              <a:t>after delivery may cost up to 100 times the cost of fixing an </a:t>
            </a:r>
            <a:r>
              <a:rPr lang="en-GB" dirty="0">
                <a:solidFill>
                  <a:srgbClr val="0000FF"/>
                </a:solidFill>
              </a:rPr>
              <a:t>implementation error</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0000FF"/>
                </a:solidFill>
              </a:rPr>
              <a:t>Validity</a:t>
            </a:r>
            <a:r>
              <a:rPr lang="en-GB" sz="2400" dirty="0"/>
              <a:t>. Does the system provide the functions which best support the customer’s needs?</a:t>
            </a:r>
          </a:p>
          <a:p>
            <a:r>
              <a:rPr lang="en-GB" dirty="0">
                <a:solidFill>
                  <a:srgbClr val="0000FF"/>
                </a:solidFill>
              </a:rPr>
              <a:t>Consistency</a:t>
            </a:r>
            <a:r>
              <a:rPr lang="en-GB" sz="2400" dirty="0"/>
              <a:t>. Are there any requirements conflicts?</a:t>
            </a:r>
          </a:p>
          <a:p>
            <a:r>
              <a:rPr lang="en-GB" dirty="0">
                <a:solidFill>
                  <a:srgbClr val="0000FF"/>
                </a:solidFill>
              </a:rPr>
              <a:t>Completeness</a:t>
            </a:r>
            <a:r>
              <a:rPr lang="en-GB" sz="2400" dirty="0"/>
              <a:t>. Are all functions required by the customer included?</a:t>
            </a:r>
          </a:p>
          <a:p>
            <a:r>
              <a:rPr lang="en-GB" dirty="0">
                <a:solidFill>
                  <a:srgbClr val="0000FF"/>
                </a:solidFill>
              </a:rPr>
              <a:t>Realism</a:t>
            </a:r>
            <a:r>
              <a:rPr lang="en-GB" sz="2400" dirty="0"/>
              <a:t>. Can the requirements be implemented given available budget and technology</a:t>
            </a:r>
          </a:p>
          <a:p>
            <a:r>
              <a:rPr lang="en-GB" dirty="0">
                <a:solidFill>
                  <a:srgbClr val="0000FF"/>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dirty="0"/>
              <a:t>Requirements </a:t>
            </a:r>
            <a:r>
              <a:rPr lang="en-GB" dirty="0">
                <a:solidFill>
                  <a:srgbClr val="0000FF"/>
                </a:solidFill>
              </a:rPr>
              <a:t>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a:solidFill>
                  <a:srgbClr val="0000FF"/>
                </a:solidFill>
              </a:rPr>
              <a:t>Verifiability</a:t>
            </a:r>
          </a:p>
          <a:p>
            <a:pPr lvl="1">
              <a:lnSpc>
                <a:spcPct val="90000"/>
              </a:lnSpc>
            </a:pPr>
            <a:r>
              <a:rPr lang="en-GB" dirty="0"/>
              <a:t>Is the requirement realistically testable?</a:t>
            </a:r>
          </a:p>
          <a:p>
            <a:pPr>
              <a:lnSpc>
                <a:spcPct val="90000"/>
              </a:lnSpc>
            </a:pPr>
            <a:r>
              <a:rPr lang="en-GB" dirty="0">
                <a:solidFill>
                  <a:srgbClr val="0000FF"/>
                </a:solidFill>
              </a:rPr>
              <a:t>Comprehensibility</a:t>
            </a:r>
          </a:p>
          <a:p>
            <a:pPr lvl="1">
              <a:lnSpc>
                <a:spcPct val="90000"/>
              </a:lnSpc>
            </a:pPr>
            <a:r>
              <a:rPr lang="en-GB" dirty="0"/>
              <a:t>Is the requirement properly understood?</a:t>
            </a:r>
          </a:p>
          <a:p>
            <a:pPr>
              <a:lnSpc>
                <a:spcPct val="90000"/>
              </a:lnSpc>
            </a:pPr>
            <a:r>
              <a:rPr lang="en-GB" dirty="0">
                <a:solidFill>
                  <a:srgbClr val="0000FF"/>
                </a:solidFill>
              </a:rPr>
              <a:t>Traceability</a:t>
            </a:r>
          </a:p>
          <a:p>
            <a:pPr lvl="1">
              <a:lnSpc>
                <a:spcPct val="90000"/>
              </a:lnSpc>
            </a:pPr>
            <a:r>
              <a:rPr lang="en-GB" dirty="0"/>
              <a:t>Is the origin of the requirement clearly stated?</a:t>
            </a:r>
          </a:p>
          <a:p>
            <a:pPr>
              <a:lnSpc>
                <a:spcPct val="90000"/>
              </a:lnSpc>
            </a:pPr>
            <a:r>
              <a:rPr lang="en-GB" dirty="0">
                <a:solidFill>
                  <a:srgbClr val="0000FF"/>
                </a:solidFill>
              </a:rPr>
              <a:t>Adaptability</a:t>
            </a:r>
          </a:p>
          <a:p>
            <a:pPr lvl="1">
              <a:lnSpc>
                <a:spcPct val="90000"/>
              </a:lnSpc>
            </a:pPr>
            <a:r>
              <a:rPr lang="en-GB" dirty="0"/>
              <a:t>Can 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4.7 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a:t>
            </a:r>
            <a:r>
              <a:rPr lang="en-US" dirty="0">
                <a:solidFill>
                  <a:srgbClr val="0000FF"/>
                </a:solidFill>
              </a:rPr>
              <a:t>dependent requirements </a:t>
            </a:r>
            <a:r>
              <a:rPr lang="en-US" dirty="0"/>
              <a:t>so that you can assess the impact of requirements changes. You need to establish a formal process for making change proposals and linking these to system requirements.</a:t>
            </a:r>
            <a:r>
              <a:rPr lang="en-GB" dirty="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a:xfrm>
            <a:off x="457200" y="1556792"/>
            <a:ext cx="8229600" cy="4925144"/>
          </a:xfrm>
        </p:spPr>
        <p:txBody>
          <a:bodyPr/>
          <a:lstStyle/>
          <a:p>
            <a:r>
              <a:rPr lang="en-US" dirty="0"/>
              <a:t>The business and technical environment of the system always changes after installation. </a:t>
            </a:r>
          </a:p>
          <a:p>
            <a:pPr lvl="1"/>
            <a:r>
              <a:rPr lang="en-US" dirty="0">
                <a:solidFill>
                  <a:srgbClr val="0000FF"/>
                </a:solidFill>
              </a:rPr>
              <a:t>New hardware </a:t>
            </a:r>
            <a:r>
              <a:rPr lang="en-US" dirty="0"/>
              <a:t>may be introduced, it may be necessary to interface the system with other systems, </a:t>
            </a:r>
            <a:r>
              <a:rPr lang="en-US" dirty="0">
                <a:solidFill>
                  <a:srgbClr val="0000FF"/>
                </a:solidFill>
              </a:rPr>
              <a:t>business priorities </a:t>
            </a:r>
            <a:r>
              <a:rPr lang="en-US" dirty="0"/>
              <a:t>may change (with consequent changes in the system support required), and </a:t>
            </a:r>
            <a:r>
              <a:rPr lang="en-US" dirty="0">
                <a:solidFill>
                  <a:srgbClr val="0000FF"/>
                </a:solidFill>
              </a:rPr>
              <a:t>new legislation and regulations </a:t>
            </a:r>
            <a:r>
              <a:rPr lang="en-US" dirty="0"/>
              <a:t>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dirty="0"/>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209922" name="Picture 2"/>
          <p:cNvPicPr>
            <a:picLocks noChangeAspect="1" noChangeArrowheads="1"/>
          </p:cNvPicPr>
          <p:nvPr/>
        </p:nvPicPr>
        <p:blipFill>
          <a:blip r:embed="rId2"/>
          <a:srcRect/>
          <a:stretch>
            <a:fillRect/>
          </a:stretch>
        </p:blipFill>
        <p:spPr bwMode="auto">
          <a:xfrm>
            <a:off x="1788470" y="2419350"/>
            <a:ext cx="5961962" cy="3097882"/>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4.7.1 Requirements management planning</a:t>
            </a:r>
          </a:p>
        </p:txBody>
      </p:sp>
      <p:sp>
        <p:nvSpPr>
          <p:cNvPr id="3" name="Content Placeholder 2"/>
          <p:cNvSpPr>
            <a:spLocks noGrp="1"/>
          </p:cNvSpPr>
          <p:nvPr>
            <p:ph idx="1"/>
          </p:nvPr>
        </p:nvSpPr>
        <p:spPr>
          <a:xfrm>
            <a:off x="304800" y="1524000"/>
            <a:ext cx="8686800" cy="5001344"/>
          </a:xfrm>
        </p:spPr>
        <p:txBody>
          <a:bodyPr/>
          <a:lstStyle/>
          <a:p>
            <a:r>
              <a:rPr lang="en-US" dirty="0"/>
              <a:t>Establishes the level of requirements management detail that is required.</a:t>
            </a:r>
          </a:p>
          <a:p>
            <a:r>
              <a:rPr lang="en-US" dirty="0"/>
              <a:t>Requirements management decisions:</a:t>
            </a:r>
          </a:p>
          <a:p>
            <a:pPr lvl="1"/>
            <a:r>
              <a:rPr lang="en-US" i="1" dirty="0">
                <a:solidFill>
                  <a:srgbClr val="0000FF"/>
                </a:solidFill>
              </a:rPr>
              <a:t>Requirements</a:t>
            </a:r>
            <a:r>
              <a:rPr lang="en-US" i="1" dirty="0">
                <a:solidFill>
                  <a:srgbClr val="FF0000"/>
                </a:solidFill>
              </a:rPr>
              <a:t> </a:t>
            </a:r>
            <a:r>
              <a:rPr lang="en-US" i="1" dirty="0">
                <a:solidFill>
                  <a:srgbClr val="0000FF"/>
                </a:solidFill>
              </a:rPr>
              <a:t>identification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FF"/>
                </a:solidFill>
              </a:rPr>
              <a:t>A</a:t>
            </a:r>
            <a:r>
              <a:rPr lang="en-US" i="1" dirty="0">
                <a:solidFill>
                  <a:srgbClr val="FF0000"/>
                </a:solidFill>
              </a:rPr>
              <a:t> </a:t>
            </a:r>
            <a:r>
              <a:rPr lang="en-US" i="1" dirty="0">
                <a:solidFill>
                  <a:srgbClr val="0000FF"/>
                </a:solidFill>
              </a:rPr>
              <a:t>change</a:t>
            </a:r>
            <a:r>
              <a:rPr lang="en-US" i="1" dirty="0">
                <a:solidFill>
                  <a:srgbClr val="FF0000"/>
                </a:solidFill>
              </a:rPr>
              <a:t> </a:t>
            </a:r>
            <a:r>
              <a:rPr lang="en-US" i="1" dirty="0">
                <a:solidFill>
                  <a:srgbClr val="0000FF"/>
                </a:solidFill>
              </a:rPr>
              <a:t>management</a:t>
            </a:r>
            <a:r>
              <a:rPr lang="en-US" i="1" dirty="0">
                <a:solidFill>
                  <a:srgbClr val="FF0000"/>
                </a:solidFill>
              </a:rPr>
              <a:t> </a:t>
            </a:r>
            <a:r>
              <a:rPr lang="en-US" i="1" dirty="0">
                <a:solidFill>
                  <a:srgbClr val="0000FF"/>
                </a:solidFill>
              </a:rPr>
              <a:t>process</a:t>
            </a:r>
            <a:r>
              <a:rPr lang="en-US" dirty="0">
                <a:solidFill>
                  <a:srgbClr val="FF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0000FF"/>
                </a:solidFill>
              </a:rPr>
              <a:t>Traceability policies </a:t>
            </a:r>
            <a:r>
              <a:rPr lang="en-US" dirty="0"/>
              <a:t>These policies define the relationships between each requirement and between the requirements and the system design that should be recorded. </a:t>
            </a:r>
            <a:endParaRPr lang="en-GB" dirty="0"/>
          </a:p>
          <a:p>
            <a:pPr lvl="1"/>
            <a:r>
              <a:rPr lang="en-US" i="1" dirty="0">
                <a:solidFill>
                  <a:srgbClr val="0000FF"/>
                </a:solidFill>
              </a:rPr>
              <a:t>Tool</a:t>
            </a:r>
            <a:r>
              <a:rPr lang="en-US" i="1" dirty="0">
                <a:solidFill>
                  <a:srgbClr val="FF0000"/>
                </a:solidFill>
              </a:rPr>
              <a:t> </a:t>
            </a:r>
            <a:r>
              <a:rPr lang="en-US" i="1" dirty="0">
                <a:solidFill>
                  <a:srgbClr val="0000FF"/>
                </a:solidFill>
              </a:rPr>
              <a:t>support</a:t>
            </a:r>
            <a:r>
              <a:rPr lang="en-US" dirty="0">
                <a:solidFill>
                  <a:srgbClr val="FF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165889" name="Picture 1"/>
          <p:cNvPicPr>
            <a:picLocks noChangeAspect="1" noChangeArrowheads="1"/>
          </p:cNvPicPr>
          <p:nvPr/>
        </p:nvPicPr>
        <p:blipFill>
          <a:blip r:embed="rId2"/>
          <a:srcRect/>
          <a:stretch>
            <a:fillRect/>
          </a:stretch>
        </p:blipFill>
        <p:spPr bwMode="auto">
          <a:xfrm>
            <a:off x="1835696" y="2290763"/>
            <a:ext cx="5274993" cy="3082453"/>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4.7.2 Requirements </a:t>
            </a:r>
            <a:r>
              <a:rPr lang="en-US" dirty="0"/>
              <a:t>change management</a:t>
            </a:r>
          </a:p>
        </p:txBody>
      </p:sp>
      <p:sp>
        <p:nvSpPr>
          <p:cNvPr id="3" name="Content Placeholder 2"/>
          <p:cNvSpPr>
            <a:spLocks noGrp="1"/>
          </p:cNvSpPr>
          <p:nvPr>
            <p:ph idx="1"/>
          </p:nvPr>
        </p:nvSpPr>
        <p:spPr>
          <a:xfrm>
            <a:off x="457200" y="1600200"/>
            <a:ext cx="8229600" cy="4925144"/>
          </a:xfrm>
        </p:spPr>
        <p:txBody>
          <a:bodyPr/>
          <a:lstStyle/>
          <a:p>
            <a:r>
              <a:rPr lang="en-US" dirty="0"/>
              <a:t>Deciding if a requirements change should be accepted</a:t>
            </a:r>
          </a:p>
          <a:p>
            <a:pPr lvl="1"/>
            <a:r>
              <a:rPr lang="en-US" i="1" dirty="0">
                <a:solidFill>
                  <a:srgbClr val="0000FF"/>
                </a:solidFill>
              </a:rPr>
              <a:t>Problem analysis and change specification </a:t>
            </a:r>
          </a:p>
          <a:p>
            <a:pPr lvl="2"/>
            <a:r>
              <a:rPr lang="en-US" dirty="0"/>
              <a:t>During this stage, the problem or the change proposal is analyzed to check that it is valid. This analysis is fed back to the change requestor who may respond with a more specific requirements change proposal, or decide to withdraw the request.</a:t>
            </a:r>
            <a:endParaRPr lang="en-GB" dirty="0"/>
          </a:p>
          <a:p>
            <a:pPr lvl="1"/>
            <a:r>
              <a:rPr lang="en-US" i="1" dirty="0">
                <a:solidFill>
                  <a:srgbClr val="0000FF"/>
                </a:solidFill>
              </a:rPr>
              <a:t>Change analysis and costing </a:t>
            </a:r>
          </a:p>
          <a:p>
            <a:pPr lvl="2"/>
            <a:r>
              <a:rPr lang="en-US" dirty="0"/>
              <a:t>The effect of the proposed change is assessed using traceability information and general knowledge of the system requirements. Once this analysis is completed, a decision is made whether or not to proceed with the requirements change.</a:t>
            </a:r>
            <a:endParaRPr lang="en-GB" dirty="0"/>
          </a:p>
          <a:p>
            <a:pPr lvl="1"/>
            <a:r>
              <a:rPr lang="en-US" i="1" dirty="0">
                <a:solidFill>
                  <a:srgbClr val="0000FF"/>
                </a:solidFill>
              </a:rPr>
              <a:t>Change implementation </a:t>
            </a:r>
          </a:p>
          <a:p>
            <a:pPr lvl="2"/>
            <a:r>
              <a:rPr lang="en-US" dirty="0"/>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pic>
        <p:nvPicPr>
          <p:cNvPr id="210946" name="Picture 2"/>
          <p:cNvPicPr>
            <a:picLocks noChangeAspect="1" noChangeArrowheads="1"/>
          </p:cNvPicPr>
          <p:nvPr/>
        </p:nvPicPr>
        <p:blipFill>
          <a:blip r:embed="rId2"/>
          <a:srcRect/>
          <a:stretch>
            <a:fillRect/>
          </a:stretch>
        </p:blipFill>
        <p:spPr bwMode="auto">
          <a:xfrm>
            <a:off x="164239" y="2967038"/>
            <a:ext cx="8944265" cy="125405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You can use a range of techniques for requirements elicitation including interviews, scenarios, use-cases and ethnography.</a:t>
            </a:r>
          </a:p>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82</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4.1 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solidFill>
                  <a:srgbClr val="0000FF"/>
                </a:solidFill>
              </a:rPr>
              <a:t>Functional</a:t>
            </a:r>
            <a:r>
              <a:rPr lang="en-GB" sz="2400" dirty="0"/>
              <a:t>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solidFill>
                  <a:srgbClr val="0000FF"/>
                </a:solidFill>
              </a:rPr>
              <a:t>Non-functional</a:t>
            </a:r>
            <a:r>
              <a:rPr lang="en-GB" sz="2400" dirty="0"/>
              <a:t>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solidFill>
                  <a:srgbClr val="0000FF"/>
                </a:solidFill>
              </a:rPr>
              <a:t>Domain</a:t>
            </a:r>
            <a:r>
              <a:rPr lang="en-GB" sz="2400" dirty="0"/>
              <a:t> requirements</a:t>
            </a:r>
          </a:p>
          <a:p>
            <a:pPr lvl="1">
              <a:lnSpc>
                <a:spcPct val="90000"/>
              </a:lnSpc>
            </a:pPr>
            <a:r>
              <a:rPr lang="en-GB" sz="2000" dirty="0"/>
              <a:t>Constraints on the system from the domain </a:t>
            </a:r>
            <a:r>
              <a:rPr lang="en-GB" dirty="0"/>
              <a:t>of operation</a:t>
            </a:r>
            <a:endParaRPr lang="en-GB" sz="20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4782</TotalTime>
  <Words>5407</Words>
  <Application>Microsoft Office PowerPoint</Application>
  <PresentationFormat>全屏显示(4:3)</PresentationFormat>
  <Paragraphs>589</Paragraphs>
  <Slides>82</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82</vt:i4>
      </vt:variant>
    </vt:vector>
  </HeadingPairs>
  <TitlesOfParts>
    <vt:vector size="89" baseType="lpstr">
      <vt:lpstr>Zapf Dingbats</vt:lpstr>
      <vt:lpstr>Arial</vt:lpstr>
      <vt:lpstr>Calibri</vt:lpstr>
      <vt:lpstr>Wingdings</vt:lpstr>
      <vt:lpstr>SE9</vt:lpstr>
      <vt:lpstr>文档</vt:lpstr>
      <vt:lpstr>Document</vt:lpstr>
      <vt:lpstr>Chapter 4 – Requirements Engineering  </vt:lpstr>
      <vt:lpstr>Topics covered</vt:lpstr>
      <vt:lpstr>Requirements engineering</vt:lpstr>
      <vt:lpstr>What is a requirement?</vt:lpstr>
      <vt:lpstr>Requirements abstraction (Davis，1993)</vt:lpstr>
      <vt:lpstr>Types of requirement</vt:lpstr>
      <vt:lpstr>User and system requirements </vt:lpstr>
      <vt:lpstr>Readers of different types of requirements specification </vt:lpstr>
      <vt:lpstr>4.1 Functional and non-functional requirements</vt:lpstr>
      <vt:lpstr>4.1.1 Functional requirements</vt:lpstr>
      <vt:lpstr>Functional requirements for the MHC-PMS</vt:lpstr>
      <vt:lpstr>Requirements imprecision</vt:lpstr>
      <vt:lpstr>Requirements completeness and consistency</vt:lpstr>
      <vt:lpstr>4.1.2 Non-functional requirements</vt:lpstr>
      <vt:lpstr>Types of nonfunctional requirement </vt:lpstr>
      <vt:lpstr>Non-functional requirements implementation</vt:lpstr>
      <vt:lpstr>Non-functional requirements classifications</vt:lpstr>
      <vt:lpstr>Examples of nonfunctional requirements in the MHC-PMS </vt:lpstr>
      <vt:lpstr>Goals and requirements</vt:lpstr>
      <vt:lpstr>Usability requirements</vt:lpstr>
      <vt:lpstr>Metrics for specifying nonfunctional requirements</vt:lpstr>
      <vt:lpstr>Domain requirements</vt:lpstr>
      <vt:lpstr>Train protection system</vt:lpstr>
      <vt:lpstr>Domain requirements problems</vt:lpstr>
      <vt:lpstr>Key points</vt:lpstr>
      <vt:lpstr>Chapter 4 – Requirements Engineering</vt:lpstr>
      <vt:lpstr>4.2 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4.3 Requirements specification</vt:lpstr>
      <vt:lpstr>Ways of writing a system requirements specification </vt:lpstr>
      <vt:lpstr>Requirements and design</vt:lpstr>
      <vt:lpstr>4.3.1 Natural language specification</vt:lpstr>
      <vt:lpstr>Guidelines for writing requirements</vt:lpstr>
      <vt:lpstr>Problems with natural language</vt:lpstr>
      <vt:lpstr>Example requirements for the insulin pump software system </vt:lpstr>
      <vt:lpstr>4.3.2 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4.4 Requirements engineering processes</vt:lpstr>
      <vt:lpstr>A spiral view of the requirements engineering process </vt:lpstr>
      <vt:lpstr>4.5 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Chapter 4 – Requirements Engineering</vt:lpstr>
      <vt:lpstr>4.5.1 Requirements discovery</vt:lpstr>
      <vt:lpstr>Stakeholders in the MHC-PMS</vt:lpstr>
      <vt:lpstr>Stakeholders in the MHC-PMS</vt:lpstr>
      <vt:lpstr>4.5.2 Interviewing</vt:lpstr>
      <vt:lpstr>Interviews in practice</vt:lpstr>
      <vt:lpstr>4.5.3 Scenarios</vt:lpstr>
      <vt:lpstr>Scenario for collecting medical history in MHC-PMS </vt:lpstr>
      <vt:lpstr>Scenario for collecting medical history in MHC-PMS </vt:lpstr>
      <vt:lpstr>4.5.4 Use cases</vt:lpstr>
      <vt:lpstr>Use cases for the MHC-PMS </vt:lpstr>
      <vt:lpstr>4.5.5 Ethnography</vt:lpstr>
      <vt:lpstr>Scope of ethnography</vt:lpstr>
      <vt:lpstr>Focused ethnography</vt:lpstr>
      <vt:lpstr>Ethnography and prototyping for requirements analysis </vt:lpstr>
      <vt:lpstr>4.6 Requirements validation</vt:lpstr>
      <vt:lpstr>Requirements checking</vt:lpstr>
      <vt:lpstr>Requirements validation techniques</vt:lpstr>
      <vt:lpstr>Requirements reviews</vt:lpstr>
      <vt:lpstr>Review checks</vt:lpstr>
      <vt:lpstr>4.7 Requirements management</vt:lpstr>
      <vt:lpstr>Changing requirements</vt:lpstr>
      <vt:lpstr>Changing requirements</vt:lpstr>
      <vt:lpstr>Requirements evolution </vt:lpstr>
      <vt:lpstr>4.7.1 Requirements management planning</vt:lpstr>
      <vt:lpstr>4.7.2 Requirements change management</vt:lpstr>
      <vt:lpstr>Requirements change management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chendmchina@outlook.com</cp:lastModifiedBy>
  <cp:revision>112</cp:revision>
  <cp:lastPrinted>2010-01-11T10:54:43Z</cp:lastPrinted>
  <dcterms:created xsi:type="dcterms:W3CDTF">2010-01-08T19:43:52Z</dcterms:created>
  <dcterms:modified xsi:type="dcterms:W3CDTF">2023-09-03T13:39:00Z</dcterms:modified>
</cp:coreProperties>
</file>