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6" r:id="rId80"/>
    <p:sldId id="337" r:id="rId81"/>
    <p:sldId id="338" r:id="rId82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48"/>
  </p:normalViewPr>
  <p:slideViewPr>
    <p:cSldViewPr>
      <p:cViewPr varScale="1">
        <p:scale>
          <a:sx n="121" d="100"/>
          <a:sy n="121" d="100"/>
        </p:scale>
        <p:origin x="2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altLang="zh-CN" spc="-5" smtClean="0"/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altLang="zh-CN" spc="-5" smtClean="0"/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altLang="zh-CN" spc="-5" smtClean="0"/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altLang="zh-CN" spc="-5" smtClean="0"/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altLang="zh-CN" spc="-5" smtClean="0"/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altLang="zh-CN" spc="-5" smtClean="0"/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altLang="zh-CN" spc="-5" smtClean="0"/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altLang="zh-CN" spc="-5" smtClean="0"/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altLang="zh-CN" spc="-5" smtClean="0"/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altLang="zh-CN" spc="-5" smtClean="0"/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altLang="zh-CN" spc="-5" smtClean="0"/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altLang="zh-CN" spc="-5" smtClean="0"/>
            </a:fld>
            <a:endParaRPr lang="en-US" altLang="zh-CN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6.png"/><Relationship Id="rId7" Type="http://schemas.openxmlformats.org/officeDocument/2006/relationships/image" Target="../media/image8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36" y="2699969"/>
            <a:ext cx="7645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问题的计算复杂度分析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3678" y="637560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2211" y="244855"/>
            <a:ext cx="4599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C00000"/>
                </a:solidFill>
              </a:rPr>
              <a:t>找最大问题</a:t>
            </a:r>
            <a:r>
              <a:rPr sz="4000" spc="-5" dirty="0">
                <a:solidFill>
                  <a:srgbClr val="C00000"/>
                </a:solidFill>
              </a:rPr>
              <a:t>的</a:t>
            </a:r>
            <a:r>
              <a:rPr sz="4000" dirty="0">
                <a:solidFill>
                  <a:srgbClr val="C00000"/>
                </a:solidFill>
              </a:rPr>
              <a:t>复</a:t>
            </a:r>
            <a:r>
              <a:rPr sz="4000" spc="-5" dirty="0">
                <a:solidFill>
                  <a:srgbClr val="C00000"/>
                </a:solidFill>
              </a:rPr>
              <a:t>杂度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99415" y="1135760"/>
            <a:ext cx="7884159" cy="280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45000"/>
              </a:lnSpc>
              <a:spcBef>
                <a:spcPts val="100"/>
              </a:spcBef>
            </a:pPr>
            <a:r>
              <a:rPr sz="2400" b="1" dirty="0">
                <a:latin typeface="等线"/>
                <a:cs typeface="等线"/>
              </a:rPr>
              <a:t>下界：在</a:t>
            </a:r>
            <a:r>
              <a:rPr sz="2400" b="1" spc="-95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个数的数组中找最大的数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以比较做基本运算的 算法类中的任何算法在最坏情况下至少要做</a:t>
            </a:r>
            <a:r>
              <a:rPr sz="2400" b="1" spc="-8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等线"/>
                <a:cs typeface="等线"/>
              </a:rPr>
              <a:t>－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次比较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469265" algn="l"/>
              </a:tabLst>
            </a:pPr>
            <a:r>
              <a:rPr sz="2400" b="1" dirty="0">
                <a:latin typeface="等线"/>
                <a:cs typeface="等线"/>
              </a:rPr>
              <a:t>证	</a:t>
            </a:r>
            <a:r>
              <a:rPr sz="2400" b="1" spc="-5" dirty="0">
                <a:latin typeface="等线"/>
                <a:cs typeface="等线"/>
              </a:rPr>
              <a:t>因为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2400" b="1" spc="-5" dirty="0">
                <a:latin typeface="等线"/>
                <a:cs typeface="等线"/>
              </a:rPr>
              <a:t>是唯一的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其它</a:t>
            </a:r>
            <a:r>
              <a:rPr sz="2400" b="1" dirty="0">
                <a:latin typeface="等线"/>
                <a:cs typeface="等线"/>
              </a:rPr>
              <a:t>的</a:t>
            </a:r>
            <a:r>
              <a:rPr sz="2400" b="1" spc="-75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等线"/>
                <a:cs typeface="等线"/>
              </a:rPr>
              <a:t>－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个数必须在比较后被淘</a:t>
            </a:r>
            <a:endParaRPr sz="24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等线"/>
                <a:cs typeface="等线"/>
              </a:rPr>
              <a:t>汰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一次比较至多淘汰一个数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所以至少需要</a:t>
            </a:r>
            <a:r>
              <a:rPr sz="2400" b="1" spc="-8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等线"/>
                <a:cs typeface="等线"/>
              </a:rPr>
              <a:t>－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次比较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800" b="1" spc="-5" dirty="0">
                <a:solidFill>
                  <a:srgbClr val="A40020"/>
                </a:solidFill>
                <a:latin typeface="等线"/>
                <a:cs typeface="等线"/>
              </a:rPr>
              <a:t>结论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indmax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算法是最优算法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285" y="2578100"/>
            <a:ext cx="2311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等线 Light"/>
                <a:cs typeface="等线 Light"/>
              </a:rPr>
              <a:t>决策树</a:t>
            </a:r>
            <a:endParaRPr sz="6000">
              <a:latin typeface="等线 Light"/>
              <a:cs typeface="等线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1586" y="6282638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2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3810" y="229946"/>
            <a:ext cx="472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990000"/>
                </a:solidFill>
              </a:rPr>
              <a:t>决策树</a:t>
            </a:r>
            <a:r>
              <a:rPr sz="4000" b="1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000" b="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Decision</a:t>
            </a:r>
            <a:r>
              <a:rPr sz="4000" b="0" spc="-1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0" spc="-3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Tree)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087" y="1085215"/>
            <a:ext cx="6967855" cy="50920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8890" indent="-229235" algn="just">
              <a:lnSpc>
                <a:spcPct val="101000"/>
              </a:lnSpc>
              <a:spcBef>
                <a:spcPts val="7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b="1" dirty="0">
                <a:latin typeface="等线"/>
                <a:cs typeface="等线"/>
              </a:rPr>
              <a:t>决策树是一棵二叉树，对于</a:t>
            </a:r>
            <a:r>
              <a:rPr sz="2400" b="1" dirty="0">
                <a:solidFill>
                  <a:srgbClr val="FF0000"/>
                </a:solidFill>
                <a:latin typeface="等线"/>
                <a:cs typeface="等线"/>
              </a:rPr>
              <a:t>给定问题</a:t>
            </a:r>
            <a:r>
              <a:rPr sz="2400" b="1" dirty="0">
                <a:latin typeface="等线"/>
                <a:cs typeface="等线"/>
              </a:rPr>
              <a:t>（以比较运算 作为基本运算）规定一个决策树的构造规则</a:t>
            </a:r>
            <a:r>
              <a:rPr sz="2400" b="1" spc="585" dirty="0">
                <a:latin typeface="Microsoft JhengHei"/>
                <a:cs typeface="Microsoft JhengHei"/>
              </a:rPr>
              <a:t>.</a:t>
            </a:r>
            <a:r>
              <a:rPr sz="2400" b="1" spc="52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等线"/>
                <a:cs typeface="等线"/>
              </a:rPr>
              <a:t>求解 这个问题的不同算法所构造的</a:t>
            </a:r>
            <a:r>
              <a:rPr sz="2400" b="1" dirty="0">
                <a:solidFill>
                  <a:srgbClr val="FF0000"/>
                </a:solidFill>
                <a:latin typeface="等线"/>
                <a:cs typeface="等线"/>
              </a:rPr>
              <a:t>决策树结构不一样</a:t>
            </a:r>
            <a:r>
              <a:rPr sz="2400" b="1" spc="585" dirty="0">
                <a:latin typeface="Microsoft JhengHei"/>
                <a:cs typeface="Microsoft JhengHei"/>
              </a:rPr>
              <a:t>.</a:t>
            </a:r>
            <a:endParaRPr sz="2400" dirty="0">
              <a:latin typeface="Microsoft JhengHei"/>
              <a:cs typeface="Microsoft JhengHei"/>
            </a:endParaRPr>
          </a:p>
          <a:p>
            <a:pPr marL="241300" marR="8890" indent="-229235" algn="just">
              <a:lnSpc>
                <a:spcPct val="100000"/>
              </a:lnSpc>
              <a:spcBef>
                <a:spcPts val="120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b="1" spc="-5" dirty="0">
                <a:latin typeface="等线"/>
                <a:cs typeface="等线"/>
              </a:rPr>
              <a:t>给定一个算法的决策</a:t>
            </a:r>
            <a:r>
              <a:rPr sz="2400" b="1" dirty="0">
                <a:latin typeface="等线"/>
                <a:cs typeface="等线"/>
              </a:rPr>
              <a:t>树</a:t>
            </a:r>
            <a:r>
              <a:rPr sz="2400" b="1" spc="590" dirty="0">
                <a:latin typeface="Microsoft JhengHei"/>
                <a:cs typeface="Microsoft JhengHei"/>
              </a:rPr>
              <a:t>.</a:t>
            </a:r>
            <a:r>
              <a:rPr sz="2400" b="1" spc="570" dirty="0">
                <a:latin typeface="Microsoft JhengHei"/>
                <a:cs typeface="Microsoft JhengHei"/>
              </a:rPr>
              <a:t> </a:t>
            </a:r>
            <a:r>
              <a:rPr sz="2400" b="1" spc="-5" dirty="0">
                <a:latin typeface="等线"/>
                <a:cs typeface="等线"/>
              </a:rPr>
              <a:t>对于任何输入实例，算法 </a:t>
            </a:r>
            <a:r>
              <a:rPr sz="2400" b="1" dirty="0">
                <a:latin typeface="等线"/>
                <a:cs typeface="等线"/>
              </a:rPr>
              <a:t>将从树根开始，沿一条路径向下，在每个结点做一 次基本操</a:t>
            </a:r>
            <a:r>
              <a:rPr sz="2400" b="1" spc="-5" dirty="0">
                <a:latin typeface="等线"/>
                <a:cs typeface="等线"/>
              </a:rPr>
              <a:t>作</a:t>
            </a:r>
            <a:r>
              <a:rPr sz="2400" b="1" spc="365" dirty="0">
                <a:latin typeface="Microsoft JhengHei"/>
                <a:cs typeface="Microsoft JhengHei"/>
              </a:rPr>
              <a:t>(</a:t>
            </a:r>
            <a:r>
              <a:rPr sz="2400" b="1" dirty="0">
                <a:latin typeface="等线"/>
                <a:cs typeface="等线"/>
              </a:rPr>
              <a:t>比较</a:t>
            </a:r>
            <a:r>
              <a:rPr sz="2400" b="1" spc="475" dirty="0">
                <a:latin typeface="Microsoft JhengHei"/>
                <a:cs typeface="Microsoft JhengHei"/>
              </a:rPr>
              <a:t>).</a:t>
            </a:r>
            <a:r>
              <a:rPr sz="2400" b="1" spc="59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等线"/>
                <a:cs typeface="等线"/>
              </a:rPr>
              <a:t>然后根据比较结果</a:t>
            </a:r>
            <a:r>
              <a:rPr sz="2400" b="1" spc="180" dirty="0">
                <a:latin typeface="Microsoft JhengHei"/>
                <a:cs typeface="Microsoft JhengHei"/>
              </a:rPr>
              <a:t>(</a:t>
            </a:r>
            <a:r>
              <a:rPr sz="2400" b="1" spc="18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=,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8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spc="180" dirty="0">
                <a:latin typeface="Microsoft JhengHei"/>
                <a:cs typeface="Microsoft JhengHei"/>
              </a:rPr>
              <a:t>)</a:t>
            </a:r>
            <a:r>
              <a:rPr sz="2400" b="1" dirty="0">
                <a:latin typeface="等线"/>
                <a:cs typeface="等线"/>
              </a:rPr>
              <a:t>走 到某个儿子结点或者在该处停机</a:t>
            </a:r>
            <a:r>
              <a:rPr sz="2400" b="1" spc="585" dirty="0">
                <a:latin typeface="Microsoft JhengHei"/>
                <a:cs typeface="Microsoft JhengHei"/>
              </a:rPr>
              <a:t>.</a:t>
            </a:r>
            <a:r>
              <a:rPr sz="2400" b="1" spc="525" dirty="0">
                <a:latin typeface="Microsoft JhengHei"/>
                <a:cs typeface="Microsoft JhengHe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等线"/>
                <a:cs typeface="等线"/>
              </a:rPr>
              <a:t>对于给定实例的 </a:t>
            </a:r>
            <a:r>
              <a:rPr sz="2400" b="1" spc="-5" dirty="0">
                <a:solidFill>
                  <a:srgbClr val="FF0000"/>
                </a:solidFill>
                <a:latin typeface="等线"/>
                <a:cs typeface="等线"/>
              </a:rPr>
              <a:t>计算恰好对应了一条从树根到树叶或者某个内部结 </a:t>
            </a:r>
            <a:r>
              <a:rPr sz="2400" b="1" dirty="0">
                <a:solidFill>
                  <a:srgbClr val="FF0000"/>
                </a:solidFill>
                <a:latin typeface="等线"/>
                <a:cs typeface="等线"/>
              </a:rPr>
              <a:t>点的路</a:t>
            </a:r>
            <a:r>
              <a:rPr sz="2400" b="1" spc="-5" dirty="0">
                <a:solidFill>
                  <a:srgbClr val="FF0000"/>
                </a:solidFill>
                <a:latin typeface="等线"/>
                <a:cs typeface="等线"/>
              </a:rPr>
              <a:t>径</a:t>
            </a:r>
            <a:r>
              <a:rPr sz="2400" b="1" spc="585" dirty="0">
                <a:solidFill>
                  <a:srgbClr val="FF0000"/>
                </a:solidFill>
                <a:latin typeface="Microsoft JhengHei"/>
                <a:cs typeface="Microsoft JhengHei"/>
              </a:rPr>
              <a:t>.</a:t>
            </a:r>
            <a:endParaRPr sz="2400" dirty="0">
              <a:solidFill>
                <a:srgbClr val="FF0000"/>
              </a:solidFill>
              <a:latin typeface="Microsoft JhengHei"/>
              <a:cs typeface="Microsoft JhengHei"/>
            </a:endParaRPr>
          </a:p>
          <a:p>
            <a:pPr marL="241300" marR="5080" indent="-229235" algn="just">
              <a:lnSpc>
                <a:spcPct val="101000"/>
              </a:lnSpc>
              <a:spcBef>
                <a:spcPts val="113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b="1" dirty="0">
                <a:latin typeface="等线"/>
                <a:cs typeface="等线"/>
              </a:rPr>
              <a:t>给定一个算法，对于不同的输入，算法将在对应决 策树的某个结</a:t>
            </a:r>
            <a:r>
              <a:rPr sz="2400" b="1" spc="-5" dirty="0">
                <a:latin typeface="等线"/>
                <a:cs typeface="等线"/>
              </a:rPr>
              <a:t>点</a:t>
            </a:r>
            <a:r>
              <a:rPr sz="2400" b="1" spc="365" dirty="0">
                <a:latin typeface="Microsoft JhengHei"/>
                <a:cs typeface="Microsoft JhengHei"/>
              </a:rPr>
              <a:t>(</a:t>
            </a:r>
            <a:r>
              <a:rPr sz="2400" b="1" dirty="0">
                <a:latin typeface="等线"/>
                <a:cs typeface="等线"/>
              </a:rPr>
              <a:t>树叶或者内部结</a:t>
            </a:r>
            <a:r>
              <a:rPr sz="2400" b="1" spc="-15" dirty="0">
                <a:latin typeface="等线"/>
                <a:cs typeface="等线"/>
              </a:rPr>
              <a:t>点</a:t>
            </a:r>
            <a:r>
              <a:rPr sz="2400" b="1" spc="365" dirty="0">
                <a:latin typeface="Microsoft JhengHei"/>
                <a:cs typeface="Microsoft JhengHei"/>
              </a:rPr>
              <a:t>)</a:t>
            </a:r>
            <a:r>
              <a:rPr sz="2400" b="1" dirty="0">
                <a:latin typeface="等线"/>
                <a:cs typeface="等线"/>
              </a:rPr>
              <a:t>停</a:t>
            </a:r>
            <a:r>
              <a:rPr sz="2400" b="1" spc="-5" dirty="0">
                <a:latin typeface="等线"/>
                <a:cs typeface="等线"/>
              </a:rPr>
              <a:t>机</a:t>
            </a:r>
            <a:r>
              <a:rPr sz="2400" b="1" spc="585" dirty="0">
                <a:latin typeface="Microsoft JhengHei"/>
                <a:cs typeface="Microsoft JhengHei"/>
              </a:rPr>
              <a:t>.</a:t>
            </a:r>
            <a:r>
              <a:rPr sz="2400" b="1" spc="53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等线"/>
                <a:cs typeface="等线"/>
              </a:rPr>
              <a:t>将该结 </a:t>
            </a:r>
            <a:r>
              <a:rPr sz="2400" b="1" spc="-5" dirty="0">
                <a:latin typeface="等线"/>
                <a:cs typeface="等线"/>
              </a:rPr>
              <a:t>点标记为输入</a:t>
            </a:r>
            <a:r>
              <a:rPr sz="2400" b="1" spc="590" dirty="0">
                <a:latin typeface="Microsoft JhengHei"/>
                <a:cs typeface="Microsoft JhengHei"/>
              </a:rPr>
              <a:t>.</a:t>
            </a:r>
            <a:r>
              <a:rPr sz="2400" b="1" spc="57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等线"/>
                <a:cs typeface="等线"/>
              </a:rPr>
              <a:t>问题的输入规模对应于决策树的结 点总数或者叶结点数</a:t>
            </a:r>
            <a:r>
              <a:rPr sz="2400" b="1" spc="585" dirty="0">
                <a:latin typeface="Microsoft JhengHei"/>
                <a:cs typeface="Microsoft JhengHei"/>
              </a:rPr>
              <a:t>.</a:t>
            </a:r>
            <a:endParaRPr sz="2400" dirty="0">
              <a:latin typeface="Microsoft JhengHei"/>
              <a:cs typeface="Microsoft JhengHe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006" y="1676400"/>
            <a:ext cx="4458716" cy="234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0363200" y="3581400"/>
            <a:ext cx="1676400" cy="442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5633" y="6282638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3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649" y="478028"/>
            <a:ext cx="459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990000"/>
                </a:solidFill>
              </a:rPr>
              <a:t>决策树与</a:t>
            </a:r>
            <a:r>
              <a:rPr sz="4000" spc="-5" dirty="0">
                <a:solidFill>
                  <a:srgbClr val="990000"/>
                </a:solidFill>
              </a:rPr>
              <a:t>问</a:t>
            </a:r>
            <a:r>
              <a:rPr sz="4000" dirty="0">
                <a:solidFill>
                  <a:srgbClr val="990000"/>
                </a:solidFill>
              </a:rPr>
              <a:t>题</a:t>
            </a:r>
            <a:r>
              <a:rPr sz="4000" spc="-5" dirty="0">
                <a:solidFill>
                  <a:srgbClr val="990000"/>
                </a:solidFill>
              </a:rPr>
              <a:t>复杂度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4492" y="1340544"/>
            <a:ext cx="7573009" cy="506412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b="1" spc="-5" dirty="0">
                <a:solidFill>
                  <a:srgbClr val="C00000"/>
                </a:solidFill>
                <a:latin typeface="等线"/>
                <a:cs typeface="等线"/>
              </a:rPr>
              <a:t>决策树的特点：</a:t>
            </a:r>
            <a:endParaRPr sz="2800" dirty="0">
              <a:latin typeface="等线"/>
              <a:cs typeface="等线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dirty="0">
                <a:latin typeface="等线"/>
                <a:cs typeface="等线"/>
              </a:rPr>
              <a:t>以比较作基本运算的算法模型</a:t>
            </a:r>
            <a:endParaRPr sz="2400" dirty="0">
              <a:latin typeface="等线"/>
              <a:cs typeface="等线"/>
            </a:endParaRPr>
          </a:p>
          <a:p>
            <a:pPr marL="241300" marR="5080" indent="-228600">
              <a:lnSpc>
                <a:spcPct val="110000"/>
              </a:lnSpc>
              <a:spcBef>
                <a:spcPts val="300"/>
              </a:spcBef>
              <a:buFont typeface="Arial" panose="020B0604020202020204"/>
              <a:buChar char="•"/>
              <a:tabLst>
                <a:tab pos="241300" algn="l"/>
                <a:tab pos="4206875" algn="l"/>
              </a:tabLst>
            </a:pPr>
            <a:r>
              <a:rPr sz="2400" b="1" dirty="0">
                <a:latin typeface="等线"/>
                <a:cs typeface="等线"/>
              </a:rPr>
              <a:t>一个问题确定了一类决策树</a:t>
            </a:r>
            <a:r>
              <a:rPr sz="2400" b="1" spc="585" dirty="0">
                <a:latin typeface="Microsoft JhengHei"/>
                <a:cs typeface="Microsoft JhengHei"/>
              </a:rPr>
              <a:t>,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dirty="0">
                <a:latin typeface="等线"/>
                <a:cs typeface="等线"/>
              </a:rPr>
              <a:t>具有相同的构造规则，该 </a:t>
            </a:r>
            <a:r>
              <a:rPr sz="2400" b="1" spc="-5" dirty="0">
                <a:latin typeface="等线"/>
                <a:cs typeface="等线"/>
              </a:rPr>
              <a:t>决策树类决定了求解该问题的一个算法类</a:t>
            </a:r>
            <a:endParaRPr sz="2400" dirty="0">
              <a:latin typeface="等线"/>
              <a:cs typeface="等线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dirty="0">
                <a:latin typeface="等线"/>
                <a:cs typeface="等线"/>
              </a:rPr>
              <a:t>结点</a:t>
            </a:r>
            <a:r>
              <a:rPr sz="2400" b="1" spc="-5" dirty="0">
                <a:latin typeface="等线"/>
                <a:cs typeface="等线"/>
              </a:rPr>
              <a:t>数</a:t>
            </a:r>
            <a:r>
              <a:rPr sz="2400" b="1" spc="365" dirty="0">
                <a:latin typeface="Microsoft JhengHei"/>
                <a:cs typeface="Microsoft JhengHei"/>
              </a:rPr>
              <a:t>(</a:t>
            </a:r>
            <a:r>
              <a:rPr sz="2400" b="1" dirty="0">
                <a:latin typeface="等线"/>
                <a:cs typeface="等线"/>
              </a:rPr>
              <a:t>或树叶数</a:t>
            </a:r>
            <a:r>
              <a:rPr sz="2400" b="1" spc="365" dirty="0">
                <a:latin typeface="Microsoft JhengHei"/>
                <a:cs typeface="Microsoft JhengHei"/>
              </a:rPr>
              <a:t>)</a:t>
            </a:r>
            <a:r>
              <a:rPr sz="2400" b="1" dirty="0">
                <a:latin typeface="等线"/>
                <a:cs typeface="等线"/>
              </a:rPr>
              <a:t>等于输入规模</a:t>
            </a:r>
            <a:endParaRPr sz="2400" dirty="0">
              <a:latin typeface="等线"/>
              <a:cs typeface="等线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dirty="0">
                <a:solidFill>
                  <a:srgbClr val="FF0000"/>
                </a:solidFill>
                <a:latin typeface="等线"/>
                <a:cs typeface="等线"/>
              </a:rPr>
              <a:t>最坏情况下</a:t>
            </a:r>
            <a:r>
              <a:rPr sz="2400" b="1" dirty="0">
                <a:latin typeface="等线"/>
                <a:cs typeface="等线"/>
              </a:rPr>
              <a:t>的时间复杂度</a:t>
            </a:r>
            <a:r>
              <a:rPr sz="2400" b="1" dirty="0">
                <a:solidFill>
                  <a:srgbClr val="FF0000"/>
                </a:solidFill>
                <a:latin typeface="等线"/>
                <a:cs typeface="等线"/>
              </a:rPr>
              <a:t>对应于决策树的深度</a:t>
            </a:r>
            <a:endParaRPr sz="2400" dirty="0">
              <a:solidFill>
                <a:srgbClr val="FF0000"/>
              </a:solidFill>
              <a:latin typeface="等线"/>
              <a:cs typeface="等线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dirty="0">
                <a:solidFill>
                  <a:srgbClr val="FF0000"/>
                </a:solidFill>
                <a:latin typeface="等线"/>
                <a:cs typeface="等线"/>
              </a:rPr>
              <a:t>平均情况下</a:t>
            </a:r>
            <a:r>
              <a:rPr sz="2400" b="1" dirty="0">
                <a:latin typeface="等线"/>
                <a:cs typeface="等线"/>
              </a:rPr>
              <a:t>的时间复杂度</a:t>
            </a:r>
            <a:r>
              <a:rPr sz="2400" b="1" dirty="0">
                <a:solidFill>
                  <a:srgbClr val="FF0000"/>
                </a:solidFill>
                <a:latin typeface="等线"/>
                <a:cs typeface="等线"/>
              </a:rPr>
              <a:t>对应于决策树的平均路径长度</a:t>
            </a:r>
            <a:endParaRPr sz="2400" dirty="0">
              <a:solidFill>
                <a:srgbClr val="FF0000"/>
              </a:solidFill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800" b="1" spc="-5" dirty="0">
                <a:solidFill>
                  <a:srgbClr val="C00000"/>
                </a:solidFill>
                <a:latin typeface="等线"/>
                <a:cs typeface="等线"/>
              </a:rPr>
              <a:t>用决策树模型界定确定问题难度</a:t>
            </a:r>
            <a:endParaRPr sz="2800" dirty="0">
              <a:latin typeface="等线"/>
              <a:cs typeface="等线"/>
            </a:endParaRPr>
          </a:p>
          <a:p>
            <a:pPr marL="241300" indent="-228600">
              <a:lnSpc>
                <a:spcPct val="100000"/>
              </a:lnSpc>
              <a:spcBef>
                <a:spcPts val="94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dirty="0">
                <a:latin typeface="等线"/>
                <a:cs typeface="等线"/>
              </a:rPr>
              <a:t>给定结点</a:t>
            </a:r>
            <a:r>
              <a:rPr sz="2400" b="1" spc="-5" dirty="0">
                <a:latin typeface="等线"/>
                <a:cs typeface="等线"/>
              </a:rPr>
              <a:t>数</a:t>
            </a:r>
            <a:r>
              <a:rPr sz="2400" b="1" spc="365" dirty="0">
                <a:latin typeface="Microsoft JhengHei"/>
                <a:cs typeface="Microsoft JhengHei"/>
              </a:rPr>
              <a:t>(</a:t>
            </a:r>
            <a:r>
              <a:rPr sz="2400" b="1" dirty="0">
                <a:latin typeface="等线"/>
                <a:cs typeface="等线"/>
              </a:rPr>
              <a:t>或树叶数</a:t>
            </a:r>
            <a:r>
              <a:rPr sz="2400" b="1" spc="365" dirty="0">
                <a:latin typeface="Microsoft JhengHei"/>
                <a:cs typeface="Microsoft JhengHei"/>
              </a:rPr>
              <a:t>)</a:t>
            </a:r>
            <a:r>
              <a:rPr sz="2400" b="1" dirty="0">
                <a:latin typeface="等线"/>
                <a:cs typeface="等线"/>
              </a:rPr>
              <a:t>的决策树的深度至少是多少？</a:t>
            </a:r>
            <a:endParaRPr sz="2400" dirty="0">
              <a:latin typeface="等线"/>
              <a:cs typeface="等线"/>
            </a:endParaRPr>
          </a:p>
          <a:p>
            <a:pPr marL="241300" marR="5080" indent="-228600">
              <a:lnSpc>
                <a:spcPts val="317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dirty="0">
                <a:latin typeface="等线"/>
                <a:cs typeface="等线"/>
              </a:rPr>
              <a:t>给定结点</a:t>
            </a:r>
            <a:r>
              <a:rPr sz="2400" b="1" spc="-5" dirty="0">
                <a:latin typeface="等线"/>
                <a:cs typeface="等线"/>
              </a:rPr>
              <a:t>数</a:t>
            </a:r>
            <a:r>
              <a:rPr sz="2400" b="1" spc="365" dirty="0">
                <a:latin typeface="Microsoft JhengHei"/>
                <a:cs typeface="Microsoft JhengHei"/>
              </a:rPr>
              <a:t>(</a:t>
            </a:r>
            <a:r>
              <a:rPr sz="2400" b="1" dirty="0">
                <a:latin typeface="等线"/>
                <a:cs typeface="等线"/>
              </a:rPr>
              <a:t>或树叶数</a:t>
            </a:r>
            <a:r>
              <a:rPr sz="2400" b="1" spc="365" dirty="0">
                <a:latin typeface="Microsoft JhengHei"/>
                <a:cs typeface="Microsoft JhengHei"/>
              </a:rPr>
              <a:t>)</a:t>
            </a:r>
            <a:r>
              <a:rPr sz="2400" b="1" dirty="0">
                <a:latin typeface="等线"/>
                <a:cs typeface="等线"/>
              </a:rPr>
              <a:t>的决策树的平均路径长度至少是 多少？</a:t>
            </a:r>
            <a:endParaRPr sz="2400" dirty="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5633" y="6282638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4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2801" y="513079"/>
            <a:ext cx="3074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990000"/>
                </a:solidFill>
              </a:rPr>
              <a:t>二叉树的</a:t>
            </a:r>
            <a:r>
              <a:rPr sz="4000" spc="-5" dirty="0">
                <a:solidFill>
                  <a:srgbClr val="990000"/>
                </a:solidFill>
              </a:rPr>
              <a:t>性质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83692" y="1536954"/>
            <a:ext cx="7592695" cy="479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0" marR="2677795" indent="-914400">
              <a:lnSpc>
                <a:spcPct val="131000"/>
              </a:lnSpc>
              <a:spcBef>
                <a:spcPts val="100"/>
              </a:spcBef>
              <a:tabLst>
                <a:tab pos="980440" algn="l"/>
              </a:tabLst>
            </a:pPr>
            <a:r>
              <a:rPr sz="2400" b="1" dirty="0">
                <a:solidFill>
                  <a:srgbClr val="C00000"/>
                </a:solidFill>
                <a:latin typeface="等线"/>
                <a:cs typeface="等线"/>
              </a:rPr>
              <a:t>命题</a:t>
            </a:r>
            <a:r>
              <a:rPr sz="2400" b="1" spc="-229" dirty="0">
                <a:solidFill>
                  <a:srgbClr val="C00000"/>
                </a:solidFill>
                <a:latin typeface="Microsoft JhengHei"/>
                <a:cs typeface="Microsoft JhengHei"/>
              </a:rPr>
              <a:t>1		</a:t>
            </a:r>
            <a:r>
              <a:rPr sz="2400" b="1" dirty="0">
                <a:latin typeface="等线"/>
                <a:cs typeface="等线"/>
              </a:rPr>
              <a:t>在二叉树的</a:t>
            </a:r>
            <a:r>
              <a:rPr sz="2400" b="1" spc="-85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层至多</a:t>
            </a:r>
            <a:r>
              <a:rPr sz="2400" b="1" spc="-85" dirty="0">
                <a:latin typeface="等线"/>
                <a:cs typeface="等线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7" baseline="24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22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个结点 可对</a:t>
            </a:r>
            <a:r>
              <a:rPr sz="2400" b="1" spc="-75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进行归纳证明</a:t>
            </a:r>
            <a:endParaRPr sz="2400">
              <a:latin typeface="等线"/>
              <a:cs typeface="等线"/>
            </a:endParaRPr>
          </a:p>
          <a:p>
            <a:pPr marL="977900" marR="1765300" indent="-914400">
              <a:lnSpc>
                <a:spcPct val="131000"/>
              </a:lnSpc>
              <a:spcBef>
                <a:spcPts val="1200"/>
              </a:spcBef>
              <a:tabLst>
                <a:tab pos="977265" algn="l"/>
              </a:tabLst>
            </a:pPr>
            <a:r>
              <a:rPr sz="2400" b="1" dirty="0">
                <a:solidFill>
                  <a:srgbClr val="C00000"/>
                </a:solidFill>
                <a:latin typeface="等线"/>
                <a:cs typeface="等线"/>
              </a:rPr>
              <a:t>命题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2400" b="1" dirty="0">
                <a:latin typeface="等线"/>
                <a:cs typeface="等线"/>
              </a:rPr>
              <a:t>深度为</a:t>
            </a:r>
            <a:r>
              <a:rPr sz="2400" b="1" spc="-85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的二叉树至多</a:t>
            </a:r>
            <a:r>
              <a:rPr sz="2400" b="1" spc="-85" dirty="0">
                <a:latin typeface="等线"/>
                <a:cs typeface="等线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7" baseline="2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7" baseline="24000" dirty="0"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个结点 利用命</a:t>
            </a:r>
            <a:r>
              <a:rPr sz="2400" b="1" spc="-5" dirty="0">
                <a:latin typeface="等线"/>
                <a:cs typeface="等线"/>
              </a:rPr>
              <a:t>题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等线"/>
                <a:cs typeface="等线"/>
              </a:rPr>
              <a:t>的结果</a:t>
            </a:r>
            <a:endParaRPr sz="2400">
              <a:latin typeface="等线"/>
              <a:cs typeface="等线"/>
            </a:endParaRPr>
          </a:p>
          <a:p>
            <a:pPr marL="63500">
              <a:lnSpc>
                <a:spcPct val="100000"/>
              </a:lnSpc>
              <a:spcBef>
                <a:spcPts val="2090"/>
              </a:spcBef>
              <a:tabLst>
                <a:tab pos="977265" algn="l"/>
              </a:tabLst>
            </a:pPr>
            <a:r>
              <a:rPr sz="2400" b="1" dirty="0">
                <a:solidFill>
                  <a:srgbClr val="C00000"/>
                </a:solidFill>
                <a:latin typeface="等线"/>
                <a:cs typeface="等线"/>
              </a:rPr>
              <a:t>命题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3	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等线"/>
                <a:cs typeface="等线"/>
              </a:rPr>
              <a:t>个结点的二叉树的深度至少为</a:t>
            </a:r>
            <a:r>
              <a:rPr sz="2400" b="1" spc="-105" dirty="0">
                <a:latin typeface="等线"/>
                <a:cs typeface="等线"/>
              </a:rPr>
              <a:t> </a:t>
            </a:r>
            <a:r>
              <a:rPr sz="2400" b="1" dirty="0">
                <a:latin typeface="Symbol"/>
                <a:cs typeface="Symbol"/>
              </a:rPr>
              <a:t>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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77900">
              <a:lnSpc>
                <a:spcPct val="100000"/>
              </a:lnSpc>
              <a:spcBef>
                <a:spcPts val="890"/>
              </a:spcBef>
            </a:pPr>
            <a:r>
              <a:rPr sz="2400" b="1" dirty="0">
                <a:latin typeface="等线"/>
                <a:cs typeface="等线"/>
              </a:rPr>
              <a:t>利用命</a:t>
            </a:r>
            <a:r>
              <a:rPr sz="2400" b="1" spc="-5" dirty="0">
                <a:latin typeface="等线"/>
                <a:cs typeface="等线"/>
              </a:rPr>
              <a:t>题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77900" marR="43180" indent="-914400">
              <a:lnSpc>
                <a:spcPct val="131000"/>
              </a:lnSpc>
              <a:spcBef>
                <a:spcPts val="1200"/>
              </a:spcBef>
              <a:tabLst>
                <a:tab pos="977265" algn="l"/>
              </a:tabLst>
            </a:pPr>
            <a:r>
              <a:rPr sz="2400" b="1" dirty="0">
                <a:solidFill>
                  <a:srgbClr val="C00000"/>
                </a:solidFill>
                <a:latin typeface="等线"/>
                <a:cs typeface="等线"/>
              </a:rPr>
              <a:t>命题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4	</a:t>
            </a:r>
            <a:r>
              <a:rPr sz="2400" b="1" dirty="0">
                <a:latin typeface="等线"/>
                <a:cs typeface="等线"/>
              </a:rPr>
              <a:t>设</a:t>
            </a:r>
            <a:r>
              <a:rPr sz="2400" b="1" spc="-10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为二叉树的树叶个数，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为树深，如果树的每 个内结点都有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等线"/>
                <a:cs typeface="等线"/>
              </a:rPr>
              <a:t>个儿子，则</a:t>
            </a:r>
            <a:r>
              <a:rPr sz="2400" b="1" spc="-65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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  <a:p>
            <a:pPr marL="977900">
              <a:lnSpc>
                <a:spcPct val="100000"/>
              </a:lnSpc>
              <a:spcBef>
                <a:spcPts val="890"/>
              </a:spcBef>
            </a:pPr>
            <a:r>
              <a:rPr sz="2400" b="1" dirty="0">
                <a:latin typeface="等线"/>
                <a:cs typeface="等线"/>
              </a:rPr>
              <a:t>对</a:t>
            </a:r>
            <a:r>
              <a:rPr sz="2400" b="1" spc="-95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归纳证明</a:t>
            </a:r>
            <a:endParaRPr sz="24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13" y="2578100"/>
            <a:ext cx="7645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检索问题的时间复杂度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99806" y="6281959"/>
            <a:ext cx="1695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2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6892" y="1224153"/>
            <a:ext cx="8125459" cy="461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9225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检索问题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	</a:t>
            </a:r>
            <a:r>
              <a:rPr sz="2400" b="1" spc="10" dirty="0">
                <a:latin typeface="Microsoft JhengHei"/>
                <a:cs typeface="Microsoft JhengHei"/>
              </a:rPr>
              <a:t>给定按递增顺序排列的数</a:t>
            </a:r>
            <a:r>
              <a:rPr sz="2400" b="1" dirty="0">
                <a:latin typeface="Microsoft JhengHei"/>
                <a:cs typeface="Microsoft JhengHei"/>
              </a:rPr>
              <a:t>组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10" dirty="0">
                <a:latin typeface="Microsoft JhengHei"/>
                <a:cs typeface="Microsoft JhengHei"/>
              </a:rPr>
              <a:t>项</a:t>
            </a:r>
            <a:r>
              <a:rPr sz="2400" b="1" dirty="0">
                <a:latin typeface="Microsoft JhengHei"/>
                <a:cs typeface="Microsoft JhengHei"/>
              </a:rPr>
              <a:t>数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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2400" b="1" dirty="0">
                <a:latin typeface="Microsoft JhengHei"/>
                <a:cs typeface="Microsoft JhengHei"/>
              </a:rPr>
              <a:t>和数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Microsoft JhengHei"/>
                <a:cs typeface="Microsoft JhengHei"/>
              </a:rPr>
              <a:t>， </a:t>
            </a:r>
            <a:r>
              <a:rPr sz="2400" b="1" spc="-585" dirty="0">
                <a:latin typeface="Microsoft JhengHei"/>
                <a:cs typeface="Microsoft JhengHei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如</a:t>
            </a:r>
            <a:r>
              <a:rPr sz="2400" b="1" dirty="0">
                <a:latin typeface="Microsoft JhengHei"/>
                <a:cs typeface="Microsoft JhengHei"/>
              </a:rPr>
              <a:t>果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在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输</a:t>
            </a:r>
            <a:r>
              <a:rPr sz="2400" b="1" dirty="0">
                <a:latin typeface="Microsoft JhengHei"/>
                <a:cs typeface="Microsoft JhengHei"/>
              </a:rPr>
              <a:t>出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的下标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否则输</a:t>
            </a:r>
            <a:r>
              <a:rPr sz="2400" b="1" spc="10" dirty="0">
                <a:latin typeface="Microsoft JhengHei"/>
                <a:cs typeface="Microsoft JhengHei"/>
              </a:rPr>
              <a:t>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0.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2865" marR="5910580">
              <a:lnSpc>
                <a:spcPct val="100000"/>
              </a:lnSpc>
              <a:spcBef>
                <a:spcPts val="2290"/>
              </a:spcBef>
              <a:tabLst>
                <a:tab pos="930275" algn="l"/>
                <a:tab pos="980440" algn="l"/>
              </a:tabLst>
            </a:pPr>
            <a:r>
              <a:rPr sz="24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算法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		</a:t>
            </a:r>
            <a:r>
              <a:rPr sz="24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顺序检索 </a:t>
            </a:r>
            <a:r>
              <a:rPr sz="2400" b="1" spc="10" dirty="0">
                <a:latin typeface="Microsoft JhengHei"/>
                <a:cs typeface="Microsoft JhengHei"/>
              </a:rPr>
              <a:t>输入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2865">
              <a:lnSpc>
                <a:spcPts val="2870"/>
              </a:lnSpc>
              <a:tabLst>
                <a:tab pos="930275" algn="l"/>
              </a:tabLst>
            </a:pPr>
            <a:r>
              <a:rPr sz="2400" b="1" spc="5" dirty="0">
                <a:latin typeface="Microsoft JhengHei"/>
                <a:cs typeface="Microsoft JhengHei"/>
              </a:rPr>
              <a:t>输出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20065">
              <a:lnSpc>
                <a:spcPts val="2870"/>
              </a:lnSpc>
              <a:tabLst>
                <a:tab pos="90170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1.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01065" indent="-381635">
              <a:lnSpc>
                <a:spcPct val="100000"/>
              </a:lnSpc>
              <a:buAutoNum type="arabicPeriod" startAt="2"/>
              <a:tabLst>
                <a:tab pos="901065" algn="l"/>
                <a:tab pos="901700" algn="l"/>
                <a:tab pos="1747520" algn="l"/>
                <a:tab pos="2320290" algn="l"/>
                <a:tab pos="2964815" algn="l"/>
                <a:tab pos="3909695" algn="l"/>
                <a:tab pos="438404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while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dirty="0">
                <a:latin typeface="Symbol"/>
                <a:cs typeface="Symbol"/>
              </a:rPr>
              <a:t>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and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Symbol"/>
                <a:cs typeface="Symbol"/>
              </a:rPr>
              <a:t>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do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01065" indent="-381635">
              <a:lnSpc>
                <a:spcPct val="100000"/>
              </a:lnSpc>
              <a:buAutoNum type="arabicPeriod" startAt="2"/>
              <a:tabLst>
                <a:tab pos="901065" algn="l"/>
                <a:tab pos="901700" algn="l"/>
                <a:tab pos="1239520" algn="l"/>
                <a:tab pos="1818005" algn="l"/>
                <a:tab pos="254762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then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2865">
              <a:lnSpc>
                <a:spcPts val="2860"/>
              </a:lnSpc>
              <a:spcBef>
                <a:spcPts val="219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分析：</a:t>
            </a:r>
            <a:r>
              <a:rPr sz="2400" b="1" dirty="0">
                <a:latin typeface="Microsoft JhengHei"/>
                <a:cs typeface="Microsoft JhengHei"/>
              </a:rPr>
              <a:t>设</a:t>
            </a:r>
            <a:r>
              <a:rPr sz="2400" b="1" spc="-4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在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10" dirty="0">
                <a:latin typeface="Microsoft JhengHei"/>
                <a:cs typeface="Microsoft JhengHei"/>
              </a:rPr>
              <a:t>中每个位置和空隙的概率都</a:t>
            </a:r>
            <a:r>
              <a:rPr sz="2400" b="1" spc="15" dirty="0">
                <a:latin typeface="Microsoft JhengHei"/>
                <a:cs typeface="Microsoft JhengHei"/>
              </a:rPr>
              <a:t>是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1/(2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+1)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49300" marR="2207895">
              <a:lnSpc>
                <a:spcPts val="2920"/>
              </a:lnSpc>
              <a:spcBef>
                <a:spcPts val="4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)=[(1+2+...+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)+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+1)]/(2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+1)</a:t>
            </a:r>
            <a:r>
              <a:rPr sz="2400" b="1" spc="-5" dirty="0">
                <a:latin typeface="Symbol"/>
                <a:cs typeface="Symbol"/>
              </a:rPr>
              <a:t>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/4.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948" y="284479"/>
            <a:ext cx="5109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990000"/>
                </a:solidFill>
              </a:rPr>
              <a:t>顺序检索</a:t>
            </a:r>
            <a:r>
              <a:rPr sz="4000" spc="-5" dirty="0">
                <a:solidFill>
                  <a:srgbClr val="990000"/>
                </a:solidFill>
              </a:rPr>
              <a:t>的</a:t>
            </a:r>
            <a:r>
              <a:rPr sz="4000" dirty="0">
                <a:solidFill>
                  <a:srgbClr val="990000"/>
                </a:solidFill>
              </a:rPr>
              <a:t>时</a:t>
            </a:r>
            <a:r>
              <a:rPr sz="4000" spc="-5" dirty="0">
                <a:solidFill>
                  <a:srgbClr val="990000"/>
                </a:solidFill>
              </a:rPr>
              <a:t>间复</a:t>
            </a:r>
            <a:r>
              <a:rPr sz="4000" dirty="0">
                <a:solidFill>
                  <a:srgbClr val="990000"/>
                </a:solidFill>
              </a:rPr>
              <a:t>杂</a:t>
            </a:r>
            <a:r>
              <a:rPr sz="4000" spc="-5" dirty="0">
                <a:solidFill>
                  <a:srgbClr val="990000"/>
                </a:solidFill>
              </a:rPr>
              <a:t>度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3164" y="341802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32" y="0"/>
                </a:lnTo>
              </a:path>
            </a:pathLst>
          </a:custGeom>
          <a:ln w="136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13617" y="3080098"/>
            <a:ext cx="466725" cy="586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9565" algn="l"/>
              </a:tabLst>
            </a:pPr>
            <a:r>
              <a:rPr sz="3650" spc="-325" dirty="0">
                <a:latin typeface="Symbol"/>
                <a:cs typeface="Symbol"/>
              </a:rPr>
              <a:t></a:t>
            </a:r>
            <a:r>
              <a:rPr sz="3650" spc="-32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50" spc="-465" dirty="0">
                <a:latin typeface="Symbol"/>
                <a:cs typeface="Symbol"/>
              </a:rPr>
              <a:t>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2682" y="399050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03" y="0"/>
                </a:lnTo>
              </a:path>
            </a:pathLst>
          </a:custGeom>
          <a:ln w="136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73945" y="3652581"/>
            <a:ext cx="741680" cy="586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91185" algn="l"/>
              </a:tabLst>
            </a:pPr>
            <a:r>
              <a:rPr sz="3650" spc="-325" dirty="0">
                <a:latin typeface="Symbol"/>
                <a:cs typeface="Symbol"/>
              </a:rPr>
              <a:t></a:t>
            </a:r>
            <a:r>
              <a:rPr sz="3650" spc="-32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50" spc="-325" dirty="0">
                <a:latin typeface="Symbol"/>
                <a:cs typeface="Symbol"/>
              </a:rPr>
              <a:t>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99806" y="6281959"/>
            <a:ext cx="1695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3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5207" y="3598806"/>
            <a:ext cx="669290" cy="586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475" b="1" spc="-120" baseline="-6000" dirty="0">
                <a:latin typeface="Symbol"/>
                <a:cs typeface="Symbol"/>
              </a:rPr>
              <a:t></a:t>
            </a:r>
            <a:r>
              <a:rPr sz="2600" spc="100" dirty="0">
                <a:latin typeface="Symbol"/>
                <a:cs typeface="Symbol"/>
              </a:rPr>
              <a:t></a:t>
            </a:r>
            <a:r>
              <a:rPr sz="260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90" dirty="0">
                <a:latin typeface="Times New Roman" panose="02020603050405020304"/>
                <a:cs typeface="Times New Roman" panose="02020603050405020304"/>
              </a:rPr>
              <a:t>1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9652" y="3162636"/>
            <a:ext cx="1435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60" dirty="0">
                <a:latin typeface="Times New Roman" panose="02020603050405020304"/>
                <a:cs typeface="Times New Roman" panose="02020603050405020304"/>
              </a:rPr>
              <a:t>)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4075" y="3388071"/>
            <a:ext cx="14351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75" dirty="0">
                <a:latin typeface="Times New Roman" panose="02020603050405020304"/>
                <a:cs typeface="Times New Roman" panose="02020603050405020304"/>
              </a:rPr>
              <a:t>2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5115" y="3735803"/>
            <a:ext cx="13366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6935" algn="l"/>
              </a:tabLst>
            </a:pPr>
            <a:r>
              <a:rPr sz="2600" spc="100" dirty="0">
                <a:latin typeface="Symbol"/>
                <a:cs typeface="Symbol"/>
              </a:rPr>
              <a:t></a:t>
            </a:r>
            <a:r>
              <a:rPr sz="26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9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600" b="1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Symbol"/>
                <a:cs typeface="Symbol"/>
              </a:rPr>
              <a:t>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b="1" spc="-6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b="1" spc="1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b="1" spc="90" dirty="0">
                <a:latin typeface="Times New Roman" panose="02020603050405020304"/>
                <a:cs typeface="Times New Roman" panose="02020603050405020304"/>
              </a:rPr>
              <a:t>g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9715" y="4878718"/>
            <a:ext cx="1821180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>
              <a:lnSpc>
                <a:spcPts val="3075"/>
              </a:lnSpc>
              <a:spcBef>
                <a:spcPts val="95"/>
              </a:spcBef>
            </a:pPr>
            <a:r>
              <a:rPr sz="2600" spc="90" dirty="0">
                <a:latin typeface="Symbol"/>
                <a:cs typeface="Symbol"/>
              </a:rPr>
              <a:t></a:t>
            </a:r>
            <a:endParaRPr sz="2600">
              <a:latin typeface="Symbol"/>
              <a:cs typeface="Symbol"/>
            </a:endParaRPr>
          </a:p>
          <a:p>
            <a:pPr marL="38100">
              <a:lnSpc>
                <a:spcPts val="3675"/>
              </a:lnSpc>
            </a:pPr>
            <a:r>
              <a:rPr sz="2600" spc="100" dirty="0">
                <a:latin typeface="Symbol"/>
                <a:cs typeface="Symbol"/>
              </a:rPr>
              <a:t></a:t>
            </a:r>
            <a:r>
              <a:rPr sz="26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650" spc="-284" baseline="-7000" dirty="0">
                <a:latin typeface="Symbol"/>
                <a:cs typeface="Symbol"/>
              </a:rPr>
              <a:t></a:t>
            </a:r>
            <a:r>
              <a:rPr sz="2600" b="1" spc="-6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b="1" spc="1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b="1" spc="9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6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i="1" spc="1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650" spc="-172" baseline="-7000" dirty="0">
                <a:latin typeface="Symbol"/>
                <a:cs typeface="Symbol"/>
              </a:rPr>
              <a:t></a:t>
            </a:r>
            <a:r>
              <a:rPr sz="4650" spc="-509" baseline="-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Symbol"/>
                <a:cs typeface="Symbol"/>
              </a:rPr>
              <a:t></a:t>
            </a:r>
            <a:r>
              <a:rPr sz="260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90" dirty="0">
                <a:latin typeface="Times New Roman" panose="02020603050405020304"/>
                <a:cs typeface="Times New Roman" panose="02020603050405020304"/>
              </a:rPr>
              <a:t>1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5292" y="4733647"/>
            <a:ext cx="2404110" cy="499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spc="607" baseline="33000" dirty="0">
                <a:latin typeface="Symbol"/>
                <a:cs typeface="Symbol"/>
              </a:rPr>
              <a:t></a:t>
            </a:r>
            <a:r>
              <a:rPr sz="4650" spc="-284" baseline="-7000" dirty="0">
                <a:latin typeface="Symbol"/>
                <a:cs typeface="Symbol"/>
              </a:rPr>
              <a:t></a:t>
            </a:r>
            <a:r>
              <a:rPr sz="2600" b="1" spc="-6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b="1" spc="155" dirty="0">
                <a:latin typeface="Times New Roman" panose="02020603050405020304"/>
                <a:cs typeface="Times New Roman" panose="02020603050405020304"/>
              </a:rPr>
              <a:t>og</a:t>
            </a:r>
            <a:r>
              <a:rPr sz="2600" b="1" spc="14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b="1" i="1" spc="1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b="1" i="1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Symbol"/>
                <a:cs typeface="Symbol"/>
              </a:rPr>
              <a:t></a:t>
            </a:r>
            <a:r>
              <a:rPr sz="260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600" b="1" spc="9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4650" spc="-172" baseline="-7000" dirty="0">
                <a:latin typeface="Symbol"/>
                <a:cs typeface="Symbol"/>
              </a:rPr>
              <a:t></a:t>
            </a:r>
            <a:r>
              <a:rPr sz="4650" spc="-517" baseline="-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Symbol"/>
                <a:cs typeface="Symbol"/>
              </a:rPr>
              <a:t></a:t>
            </a:r>
            <a:r>
              <a:rPr sz="260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90" dirty="0">
                <a:latin typeface="Times New Roman" panose="02020603050405020304"/>
                <a:cs typeface="Times New Roman" panose="02020603050405020304"/>
              </a:rPr>
              <a:t>1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9715" y="4240117"/>
            <a:ext cx="2008505" cy="499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spc="150" baseline="-41000" dirty="0">
                <a:latin typeface="Symbol"/>
                <a:cs typeface="Symbol"/>
              </a:rPr>
              <a:t></a:t>
            </a:r>
            <a:r>
              <a:rPr sz="3900" spc="104" baseline="-4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spc="345" baseline="-2000" dirty="0">
                <a:latin typeface="Symbol"/>
                <a:cs typeface="Symbol"/>
              </a:rPr>
              <a:t></a:t>
            </a:r>
            <a:r>
              <a:rPr sz="4650" spc="-284" baseline="-7000" dirty="0">
                <a:latin typeface="Symbol"/>
                <a:cs typeface="Symbol"/>
              </a:rPr>
              <a:t></a:t>
            </a:r>
            <a:r>
              <a:rPr sz="2600" b="1" spc="-6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b="1" spc="1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b="1" spc="9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6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i="1" spc="1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650" spc="-172" baseline="-7000" dirty="0">
                <a:latin typeface="Symbol"/>
                <a:cs typeface="Symbol"/>
              </a:rPr>
              <a:t></a:t>
            </a:r>
            <a:r>
              <a:rPr sz="4650" spc="-509" baseline="-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Symbol"/>
                <a:cs typeface="Symbol"/>
              </a:rPr>
              <a:t></a:t>
            </a:r>
            <a:r>
              <a:rPr sz="260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90" dirty="0">
                <a:latin typeface="Times New Roman" panose="02020603050405020304"/>
                <a:cs typeface="Times New Roman" panose="02020603050405020304"/>
              </a:rPr>
              <a:t>1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0289" y="3162636"/>
            <a:ext cx="213931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i="1" spc="16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00" b="1" i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16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b="1" i="1" spc="1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b="1" spc="6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Symbol"/>
                <a:cs typeface="Symbol"/>
              </a:rPr>
              <a:t></a:t>
            </a:r>
            <a:r>
              <a:rPr sz="26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9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600" b="1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00" dirty="0">
                <a:latin typeface="Symbol"/>
                <a:cs typeface="Symbol"/>
              </a:rPr>
              <a:t></a:t>
            </a:r>
            <a:r>
              <a:rPr sz="2600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i="1" spc="16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00" b="1" i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60" dirty="0">
                <a:latin typeface="Times New Roman" panose="02020603050405020304"/>
                <a:cs typeface="Times New Roman" panose="02020603050405020304"/>
              </a:rPr>
              <a:t>(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5527" y="3724326"/>
            <a:ext cx="156210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25"/>
              </a:spcBef>
            </a:pPr>
            <a:r>
              <a:rPr sz="1700" b="1" i="1" spc="80" dirty="0">
                <a:latin typeface="Times New Roman" panose="02020603050405020304"/>
                <a:cs typeface="Times New Roman" panose="02020603050405020304"/>
              </a:rPr>
              <a:t>n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9685">
              <a:lnSpc>
                <a:spcPts val="1950"/>
              </a:lnSpc>
            </a:pPr>
            <a:r>
              <a:rPr sz="1700" b="1" spc="75" dirty="0">
                <a:latin typeface="Times New Roman" panose="02020603050405020304"/>
                <a:cs typeface="Times New Roman" panose="02020603050405020304"/>
              </a:rPr>
              <a:t>2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46816" y="4207123"/>
            <a:ext cx="1356360" cy="101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">
              <a:lnSpc>
                <a:spcPct val="125000"/>
              </a:lnSpc>
              <a:spcBef>
                <a:spcPts val="100"/>
              </a:spcBef>
            </a:pPr>
            <a:r>
              <a:rPr sz="2600" b="1" i="1" spc="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275" dirty="0">
                <a:latin typeface="宋体"/>
                <a:cs typeface="宋体"/>
              </a:rPr>
              <a:t>为偶数 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i="1" spc="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310" dirty="0">
                <a:latin typeface="宋体"/>
                <a:cs typeface="宋体"/>
              </a:rPr>
              <a:t>为奇数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6772" y="3151158"/>
            <a:ext cx="15621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i="1" spc="80" dirty="0">
                <a:latin typeface="Times New Roman" panose="02020603050405020304"/>
                <a:cs typeface="Times New Roman" panose="02020603050405020304"/>
              </a:rPr>
              <a:t>n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7748" y="1133094"/>
            <a:ext cx="5131435" cy="179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5840" algn="l"/>
                <a:tab pos="3781425" algn="l"/>
              </a:tabLst>
            </a:pPr>
            <a:r>
              <a:rPr sz="2400"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定理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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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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2865">
              <a:lnSpc>
                <a:spcPct val="100000"/>
              </a:lnSpc>
              <a:spcBef>
                <a:spcPts val="1860"/>
              </a:spcBef>
              <a:tabLst>
                <a:tab pos="520700" algn="l"/>
              </a:tabLst>
            </a:pPr>
            <a:r>
              <a:rPr sz="2400" b="1" dirty="0">
                <a:latin typeface="Microsoft JhengHei"/>
                <a:cs typeface="Microsoft JhengHei"/>
              </a:rPr>
              <a:t>证	</a:t>
            </a:r>
            <a:r>
              <a:rPr sz="2400" b="1" spc="5" dirty="0">
                <a:latin typeface="Microsoft JhengHei"/>
                <a:cs typeface="Microsoft JhengHei"/>
              </a:rPr>
              <a:t>对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5" dirty="0">
                <a:latin typeface="Microsoft JhengHei"/>
                <a:cs typeface="Microsoft JhengHei"/>
              </a:rPr>
              <a:t>归纳</a:t>
            </a:r>
            <a:endParaRPr sz="2400">
              <a:latin typeface="Microsoft JhengHei"/>
              <a:cs typeface="Microsoft JhengHei"/>
            </a:endParaRPr>
          </a:p>
          <a:p>
            <a:pPr marL="139065">
              <a:lnSpc>
                <a:spcPct val="100000"/>
              </a:lnSpc>
              <a:spcBef>
                <a:spcPts val="29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=1</a:t>
            </a:r>
            <a:r>
              <a:rPr sz="2400" b="1" spc="10" dirty="0">
                <a:latin typeface="Microsoft JhengHei"/>
                <a:cs typeface="Microsoft JhengHei"/>
              </a:rPr>
              <a:t>时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5" dirty="0">
                <a:latin typeface="Microsoft JhengHei"/>
                <a:cs typeface="Microsoft JhengHei"/>
              </a:rPr>
              <a:t>左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(1)=1,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右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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Symbol"/>
                <a:cs typeface="Symbol"/>
              </a:rPr>
              <a:t>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2865">
              <a:lnSpc>
                <a:spcPct val="100000"/>
              </a:lnSpc>
              <a:spcBef>
                <a:spcPts val="285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假设对一切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Symbol"/>
                <a:cs typeface="Symbol"/>
              </a:rPr>
              <a:t>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命题为真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则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84123" y="211023"/>
            <a:ext cx="5615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C00000"/>
                </a:solidFill>
              </a:rPr>
              <a:t>二</a:t>
            </a:r>
            <a:r>
              <a:rPr sz="4000" spc="-5" dirty="0">
                <a:solidFill>
                  <a:srgbClr val="C00000"/>
                </a:solidFill>
              </a:rPr>
              <a:t>分</a:t>
            </a:r>
            <a:r>
              <a:rPr sz="4000" spc="10" dirty="0">
                <a:solidFill>
                  <a:srgbClr val="C00000"/>
                </a:solidFill>
              </a:rPr>
              <a:t>检</a:t>
            </a:r>
            <a:r>
              <a:rPr sz="4000" spc="-5" dirty="0">
                <a:solidFill>
                  <a:srgbClr val="C00000"/>
                </a:solidFill>
              </a:rPr>
              <a:t>索最</a:t>
            </a:r>
            <a:r>
              <a:rPr sz="4000" spc="5" dirty="0">
                <a:solidFill>
                  <a:srgbClr val="C00000"/>
                </a:solidFill>
              </a:rPr>
              <a:t>坏</a:t>
            </a:r>
            <a:r>
              <a:rPr sz="4000" spc="-5" dirty="0">
                <a:solidFill>
                  <a:srgbClr val="C00000"/>
                </a:solidFill>
              </a:rPr>
              <a:t>时间复杂度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564" y="1260729"/>
            <a:ext cx="6962775" cy="24949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latin typeface="Microsoft JhengHei"/>
                <a:cs typeface="Microsoft JhengHei"/>
              </a:rPr>
              <a:t>令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=2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dirty="0">
                <a:latin typeface="Microsoft JhengHei"/>
                <a:cs typeface="Microsoft JhengHei"/>
              </a:rPr>
              <a:t>－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是算法</a:t>
            </a:r>
            <a:r>
              <a:rPr sz="2400" b="1" dirty="0">
                <a:latin typeface="Microsoft JhengHei"/>
                <a:cs typeface="Microsoft JhengHei"/>
              </a:rPr>
              <a:t>做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次比较的输入个</a:t>
            </a:r>
            <a:r>
              <a:rPr sz="2400" b="1" spc="-5" dirty="0">
                <a:latin typeface="Microsoft JhengHei"/>
                <a:cs typeface="Microsoft JhengHei"/>
              </a:rPr>
              <a:t>数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1</a:t>
            </a:r>
            <a:r>
              <a:rPr sz="2400" b="1" dirty="0">
                <a:latin typeface="Symbol"/>
                <a:cs typeface="Symbol"/>
              </a:rPr>
              <a:t>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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Microsoft JhengHei"/>
                <a:cs typeface="Microsoft JhengHei"/>
              </a:rPr>
              <a:t>则</a:t>
            </a:r>
            <a:endParaRPr sz="2400">
              <a:latin typeface="Microsoft JhengHei"/>
              <a:cs typeface="Microsoft JhengHei"/>
            </a:endParaRPr>
          </a:p>
          <a:p>
            <a:pPr marL="800100">
              <a:lnSpc>
                <a:spcPct val="100000"/>
              </a:lnSpc>
              <a:spcBef>
                <a:spcPts val="290"/>
              </a:spcBef>
              <a:tabLst>
                <a:tab pos="2052955" algn="l"/>
                <a:tab pos="3305810" algn="l"/>
                <a:tab pos="4232275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=1=2</a:t>
            </a:r>
            <a:r>
              <a:rPr sz="2400" b="1" spc="-7" baseline="24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=2=2</a:t>
            </a:r>
            <a:r>
              <a:rPr sz="2400" b="1" spc="-7" baseline="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=2</a:t>
            </a:r>
            <a:r>
              <a:rPr sz="2400" b="1" spc="-7" baseline="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=2</a:t>
            </a:r>
            <a:r>
              <a:rPr sz="2400" b="1" spc="-7" baseline="24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00100" marR="4218940">
              <a:lnSpc>
                <a:spcPct val="110000"/>
              </a:lnSpc>
              <a:tabLst>
                <a:tab pos="1927860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7" baseline="24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75" b="1" i="1" spc="-7" baseline="24000" dirty="0">
                <a:latin typeface="Symbol"/>
                <a:cs typeface="Symbol"/>
              </a:rPr>
              <a:t></a:t>
            </a:r>
            <a:r>
              <a:rPr sz="2400" b="1" spc="-7" baseline="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baseline="24000" dirty="0">
                <a:latin typeface="Symbol"/>
                <a:cs typeface="Symbol"/>
              </a:rPr>
              <a:t></a:t>
            </a:r>
            <a:r>
              <a:rPr sz="2400" b="1" baseline="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2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4300">
              <a:lnSpc>
                <a:spcPct val="100000"/>
              </a:lnSpc>
              <a:spcBef>
                <a:spcPts val="72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其</a:t>
            </a:r>
            <a:r>
              <a:rPr sz="2400" b="1" dirty="0">
                <a:latin typeface="Microsoft JhengHei"/>
                <a:cs typeface="Microsoft JhengHei"/>
              </a:rPr>
              <a:t>中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baseline="24000" dirty="0">
                <a:latin typeface="Symbol"/>
                <a:cs typeface="Symbol"/>
              </a:rPr>
              <a:t></a:t>
            </a:r>
            <a:r>
              <a:rPr sz="2400" b="1" baseline="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30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在表中</a:t>
            </a:r>
            <a:r>
              <a:rPr sz="2400" b="1" dirty="0">
                <a:latin typeface="Microsoft JhengHei"/>
                <a:cs typeface="Microsoft JhengHei"/>
              </a:rPr>
              <a:t>做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次比较的输入个数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2390" y="4590976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>
                <a:moveTo>
                  <a:pt x="0" y="0"/>
                </a:moveTo>
                <a:lnTo>
                  <a:pt x="821835" y="0"/>
                </a:lnTo>
              </a:path>
            </a:pathLst>
          </a:custGeom>
          <a:ln w="141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34211" y="4589194"/>
            <a:ext cx="82359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4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500" b="1" i="1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00" b="1" i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45" dirty="0">
                <a:latin typeface="Symbol"/>
                <a:cs typeface="Symbol"/>
              </a:rPr>
              <a:t></a:t>
            </a:r>
            <a:r>
              <a:rPr sz="25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40" dirty="0">
                <a:latin typeface="Times New Roman" panose="02020603050405020304"/>
                <a:cs typeface="Times New Roman" panose="02020603050405020304"/>
              </a:rPr>
              <a:t>1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6530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4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1313" y="4133284"/>
            <a:ext cx="1898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40" dirty="0">
                <a:latin typeface="Times New Roman" panose="02020603050405020304"/>
                <a:cs typeface="Times New Roman" panose="02020603050405020304"/>
              </a:rPr>
              <a:t>1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150" y="4341871"/>
            <a:ext cx="89090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i="1" spc="-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500" b="1" spc="114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00" b="1" i="1" spc="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00" b="1" spc="2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4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9983" y="4539289"/>
            <a:ext cx="13017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20" dirty="0"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3909" y="4539289"/>
            <a:ext cx="13017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20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1187" y="4341871"/>
            <a:ext cx="12827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54685" algn="l"/>
              </a:tabLst>
            </a:pPr>
            <a:r>
              <a:rPr sz="2500" b="1" spc="30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2500" b="1" i="1" spc="30" dirty="0">
                <a:latin typeface="Times New Roman" panose="02020603050405020304"/>
                <a:cs typeface="Times New Roman" panose="02020603050405020304"/>
              </a:rPr>
              <a:t>S	</a:t>
            </a:r>
            <a:r>
              <a:rPr sz="2500" spc="45" dirty="0">
                <a:latin typeface="Symbol"/>
                <a:cs typeface="Symbol"/>
              </a:rPr>
              <a:t></a:t>
            </a:r>
            <a:r>
              <a:rPr sz="25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10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500" b="1" i="1" spc="105" dirty="0">
                <a:latin typeface="Times New Roman" panose="02020603050405020304"/>
                <a:cs typeface="Times New Roman" panose="02020603050405020304"/>
              </a:rPr>
              <a:t>S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0951" y="4539289"/>
            <a:ext cx="13017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i="1" spc="20" dirty="0">
                <a:latin typeface="Times New Roman" panose="02020603050405020304"/>
                <a:cs typeface="Times New Roman" panose="02020603050405020304"/>
              </a:rPr>
              <a:t>k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5974" y="4341871"/>
            <a:ext cx="144145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18895" algn="l"/>
              </a:tabLst>
            </a:pPr>
            <a:r>
              <a:rPr sz="2500" spc="45" dirty="0">
                <a:latin typeface="Symbol"/>
                <a:cs typeface="Symbol"/>
              </a:rPr>
              <a:t></a:t>
            </a:r>
            <a:r>
              <a:rPr sz="25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2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500" b="1" spc="20" dirty="0">
                <a:latin typeface="Times New Roman" panose="02020603050405020304"/>
                <a:cs typeface="Times New Roman" panose="02020603050405020304"/>
              </a:rPr>
              <a:t>..</a:t>
            </a:r>
            <a:r>
              <a:rPr sz="2500" b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45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i="1" spc="5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500" b="1" i="1" spc="4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5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00" b="1" spc="25" dirty="0">
                <a:latin typeface="Times New Roman" panose="02020603050405020304"/>
                <a:cs typeface="Times New Roman" panose="02020603050405020304"/>
              </a:rPr>
              <a:t>)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2430" y="213105"/>
            <a:ext cx="6123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C0000"/>
                </a:solidFill>
              </a:rPr>
              <a:t>二</a:t>
            </a:r>
            <a:r>
              <a:rPr sz="4000" dirty="0">
                <a:solidFill>
                  <a:srgbClr val="CC0000"/>
                </a:solidFill>
              </a:rPr>
              <a:t>分检索的</a:t>
            </a:r>
            <a:r>
              <a:rPr sz="4000" spc="-5" dirty="0">
                <a:solidFill>
                  <a:srgbClr val="CC0000"/>
                </a:solidFill>
              </a:rPr>
              <a:t>平</a:t>
            </a:r>
            <a:r>
              <a:rPr sz="4000" dirty="0">
                <a:solidFill>
                  <a:srgbClr val="CC0000"/>
                </a:solidFill>
              </a:rPr>
              <a:t>均</a:t>
            </a:r>
            <a:r>
              <a:rPr sz="4000" spc="-5" dirty="0">
                <a:solidFill>
                  <a:srgbClr val="CC0000"/>
                </a:solidFill>
              </a:rPr>
              <a:t>时间</a:t>
            </a:r>
            <a:r>
              <a:rPr sz="4000" dirty="0">
                <a:solidFill>
                  <a:srgbClr val="CC0000"/>
                </a:solidFill>
              </a:rPr>
              <a:t>复</a:t>
            </a:r>
            <a:r>
              <a:rPr sz="4000" spc="-5" dirty="0">
                <a:solidFill>
                  <a:srgbClr val="CC0000"/>
                </a:solidFill>
              </a:rPr>
              <a:t>杂度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9880" y="1676598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467" y="0"/>
                </a:lnTo>
              </a:path>
            </a:pathLst>
          </a:custGeom>
          <a:ln w="16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5173" y="259875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467" y="0"/>
                </a:lnTo>
              </a:path>
            </a:pathLst>
          </a:custGeom>
          <a:ln w="16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5173" y="352010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467" y="0"/>
                </a:lnTo>
              </a:path>
            </a:pathLst>
          </a:custGeom>
          <a:ln w="16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15486" y="4442254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361" y="0"/>
                </a:lnTo>
              </a:path>
            </a:pathLst>
          </a:custGeom>
          <a:ln w="16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77438" y="4442254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>
                <a:moveTo>
                  <a:pt x="0" y="0"/>
                </a:moveTo>
                <a:lnTo>
                  <a:pt x="241323" y="0"/>
                </a:lnTo>
              </a:path>
            </a:pathLst>
          </a:custGeom>
          <a:ln w="16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33532" y="4442254"/>
            <a:ext cx="240665" cy="0"/>
          </a:xfrm>
          <a:custGeom>
            <a:avLst/>
            <a:gdLst/>
            <a:ahLst/>
            <a:cxnLst/>
            <a:rect l="l" t="t" r="r" b="b"/>
            <a:pathLst>
              <a:path w="240664">
                <a:moveTo>
                  <a:pt x="0" y="0"/>
                </a:moveTo>
                <a:lnTo>
                  <a:pt x="240421" y="0"/>
                </a:lnTo>
              </a:path>
            </a:pathLst>
          </a:custGeom>
          <a:ln w="16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4450" y="4102224"/>
            <a:ext cx="5096510" cy="77216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660400" marR="37465" indent="-610235">
              <a:lnSpc>
                <a:spcPct val="62000"/>
              </a:lnSpc>
              <a:spcBef>
                <a:spcPts val="1605"/>
              </a:spcBef>
              <a:tabLst>
                <a:tab pos="396240" algn="l"/>
                <a:tab pos="1557655" algn="l"/>
                <a:tab pos="1887855" algn="l"/>
                <a:tab pos="2805430" algn="l"/>
                <a:tab pos="3120390" algn="l"/>
                <a:tab pos="4860925" algn="l"/>
              </a:tabLst>
            </a:pPr>
            <a:r>
              <a:rPr sz="2650" spc="185" dirty="0">
                <a:latin typeface="Symbol"/>
                <a:cs typeface="Symbol"/>
              </a:rPr>
              <a:t></a:t>
            </a:r>
            <a:r>
              <a:rPr sz="2650" spc="18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975" b="1" i="1" u="sng" spc="254" baseline="37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3975" b="1" i="1" u="sng" spc="60" baseline="37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u="sng" spc="277" baseline="3700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975" u="sng" spc="-367" baseline="37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b="1" u="sng" spc="254" baseline="37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975" b="1" spc="22" baseline="3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85" dirty="0">
                <a:latin typeface="Symbol"/>
                <a:cs typeface="Symbol"/>
              </a:rPr>
              <a:t></a:t>
            </a:r>
            <a:r>
              <a:rPr sz="2650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b="1" i="1" spc="254" baseline="37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3975" b="1" i="1" baseline="37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185" dirty="0">
                <a:latin typeface="Symbol"/>
                <a:cs typeface="Symbol"/>
              </a:rPr>
              <a:t></a:t>
            </a:r>
            <a:r>
              <a:rPr sz="265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i="1" spc="17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b="1" i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85" dirty="0">
                <a:latin typeface="Symbol"/>
                <a:cs typeface="Symbol"/>
              </a:rPr>
              <a:t></a:t>
            </a:r>
            <a:r>
              <a:rPr sz="265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b="1" spc="254" baseline="3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975" b="1" baseline="37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185" dirty="0">
                <a:latin typeface="Symbol"/>
                <a:cs typeface="Symbol"/>
              </a:rPr>
              <a:t></a:t>
            </a:r>
            <a:r>
              <a:rPr sz="265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75" spc="-359" baseline="-8000" dirty="0">
                <a:latin typeface="Symbol"/>
                <a:cs typeface="Symbol"/>
              </a:rPr>
              <a:t></a:t>
            </a:r>
            <a:r>
              <a:rPr sz="2650" b="1" spc="1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b="1" spc="37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b="1" spc="39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650" b="1" i="1" spc="2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875" spc="-142" baseline="-8000" dirty="0">
                <a:latin typeface="Symbol"/>
                <a:cs typeface="Symbol"/>
              </a:rPr>
              <a:t></a:t>
            </a:r>
            <a:r>
              <a:rPr sz="4875" spc="-607" baseline="-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85" dirty="0">
                <a:latin typeface="Symbol"/>
                <a:cs typeface="Symbol"/>
              </a:rPr>
              <a:t></a:t>
            </a:r>
            <a:r>
              <a:rPr sz="26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b="1" spc="165" baseline="37000" dirty="0">
                <a:latin typeface="Times New Roman" panose="02020603050405020304"/>
                <a:cs typeface="Times New Roman" panose="02020603050405020304"/>
              </a:rPr>
              <a:t>1  </a:t>
            </a:r>
            <a:r>
              <a:rPr sz="2650" b="1" spc="17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65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b="1" spc="17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650" b="1" dirty="0"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650" b="1" spc="17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650" b="1" dirty="0"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650" b="1" spc="170" dirty="0">
                <a:latin typeface="Times New Roman" panose="02020603050405020304"/>
                <a:cs typeface="Times New Roman" panose="02020603050405020304"/>
              </a:rPr>
              <a:t>2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10906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5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4291" y="3520339"/>
            <a:ext cx="951865" cy="432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b="1" spc="204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650" b="1" i="1" spc="1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b="1" i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85" dirty="0">
                <a:latin typeface="Symbol"/>
                <a:cs typeface="Symbol"/>
              </a:rPr>
              <a:t>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170" dirty="0">
                <a:latin typeface="Times New Roman" panose="02020603050405020304"/>
                <a:cs typeface="Times New Roman" panose="02020603050405020304"/>
              </a:rPr>
              <a:t>1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4291" y="2565470"/>
            <a:ext cx="951865" cy="9042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2650" b="1" spc="204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650" b="1" i="1" spc="1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b="1" i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85" dirty="0">
                <a:latin typeface="Symbol"/>
                <a:cs typeface="Symbol"/>
              </a:rPr>
              <a:t>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170" dirty="0">
                <a:latin typeface="Times New Roman" panose="02020603050405020304"/>
                <a:cs typeface="Times New Roman" panose="02020603050405020304"/>
              </a:rPr>
              <a:t>1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R="15240" algn="ctr">
              <a:lnSpc>
                <a:spcPct val="100000"/>
              </a:lnSpc>
              <a:spcBef>
                <a:spcPts val="280"/>
              </a:spcBef>
            </a:pPr>
            <a:r>
              <a:rPr sz="2650" b="1" spc="170" dirty="0">
                <a:latin typeface="Times New Roman" panose="02020603050405020304"/>
                <a:cs typeface="Times New Roman" panose="02020603050405020304"/>
              </a:rPr>
              <a:t>1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7077" y="3258543"/>
            <a:ext cx="3764279" cy="432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650" b="1" spc="13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650" b="1" spc="18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b="1" i="1" spc="17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b="1" i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85" dirty="0">
                <a:latin typeface="Symbol"/>
                <a:cs typeface="Symbol"/>
              </a:rPr>
              <a:t></a:t>
            </a:r>
            <a:r>
              <a:rPr sz="2650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1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650" b="1" spc="13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50" b="1" spc="33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950" b="1" i="1" spc="142" baseline="5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b="1" i="1" baseline="51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50" b="1" i="1" spc="30" baseline="5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85" dirty="0">
                <a:latin typeface="Symbol"/>
                <a:cs typeface="Symbol"/>
              </a:rPr>
              <a:t>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17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650" b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85" dirty="0">
                <a:latin typeface="Symbol"/>
                <a:cs typeface="Symbol"/>
              </a:rPr>
              <a:t></a:t>
            </a:r>
            <a:r>
              <a:rPr sz="26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i="1" spc="34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b="1" spc="22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b="1" i="1" spc="1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b="1" i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85" dirty="0">
                <a:latin typeface="Symbol"/>
                <a:cs typeface="Symbol"/>
              </a:rPr>
              <a:t>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1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650" b="1" spc="135" dirty="0">
                <a:latin typeface="Times New Roman" panose="02020603050405020304"/>
                <a:cs typeface="Times New Roman" panose="02020603050405020304"/>
              </a:rPr>
              <a:t>)]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0679" y="2115422"/>
            <a:ext cx="215900" cy="432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b="1" spc="170" dirty="0">
                <a:latin typeface="Times New Roman" panose="02020603050405020304"/>
                <a:cs typeface="Times New Roman" panose="02020603050405020304"/>
              </a:rPr>
              <a:t>1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8998" y="1676837"/>
            <a:ext cx="951865" cy="432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b="1" spc="204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650" b="1" i="1" spc="1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b="1" i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85" dirty="0">
                <a:latin typeface="Symbol"/>
                <a:cs typeface="Symbol"/>
              </a:rPr>
              <a:t>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170" dirty="0">
                <a:latin typeface="Times New Roman" panose="02020603050405020304"/>
                <a:cs typeface="Times New Roman" panose="02020603050405020304"/>
              </a:rPr>
              <a:t>1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5423" y="1194107"/>
            <a:ext cx="215900" cy="432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b="1" spc="170" dirty="0">
                <a:latin typeface="Times New Roman" panose="02020603050405020304"/>
                <a:cs typeface="Times New Roman" panose="02020603050405020304"/>
              </a:rPr>
              <a:t>1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2486" y="1415041"/>
            <a:ext cx="1049020" cy="432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b="1" i="1" spc="17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b="1" spc="17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b="1" i="1" spc="17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b="1" spc="17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8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4862" y="1669530"/>
            <a:ext cx="1206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9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66616" y="1669530"/>
            <a:ext cx="1206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95" dirty="0">
                <a:latin typeface="Times New Roman" panose="02020603050405020304"/>
                <a:cs typeface="Times New Roman" panose="02020603050405020304"/>
              </a:rPr>
              <a:t>1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4953" y="1415041"/>
            <a:ext cx="3343910" cy="432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754380" algn="l"/>
                <a:tab pos="1699260" algn="l"/>
                <a:tab pos="3204210" algn="l"/>
              </a:tabLst>
            </a:pPr>
            <a:r>
              <a:rPr sz="2650" b="1" spc="4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b="1" spc="2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650" b="1" i="1" spc="18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185" dirty="0">
                <a:latin typeface="Symbol"/>
                <a:cs typeface="Symbol"/>
              </a:rPr>
              <a:t>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33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650" b="1" i="1" spc="18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185" dirty="0">
                <a:latin typeface="Symbol"/>
                <a:cs typeface="Symbol"/>
              </a:rPr>
              <a:t></a:t>
            </a:r>
            <a:r>
              <a:rPr sz="26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18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650" b="1" spc="18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650" b="1" spc="30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650" spc="185" dirty="0">
                <a:latin typeface="Symbol"/>
                <a:cs typeface="Symbol"/>
              </a:rPr>
              <a:t></a:t>
            </a:r>
            <a:r>
              <a:rPr sz="26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i="1" spc="204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b="1" i="1" spc="18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b="1" spc="110" dirty="0">
                <a:latin typeface="Times New Roman" panose="02020603050405020304"/>
                <a:cs typeface="Times New Roman" panose="02020603050405020304"/>
              </a:rPr>
              <a:t>)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2550" y="3258543"/>
            <a:ext cx="234315" cy="432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spc="18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2550" y="2337194"/>
            <a:ext cx="234315" cy="432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spc="18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3252" y="2231504"/>
            <a:ext cx="1206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i="1" spc="95" dirty="0">
                <a:latin typeface="Times New Roman" panose="02020603050405020304"/>
                <a:cs typeface="Times New Roman" panose="02020603050405020304"/>
              </a:rPr>
              <a:t>k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2477" y="2337194"/>
            <a:ext cx="2847975" cy="620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140"/>
              </a:lnSpc>
              <a:spcBef>
                <a:spcPts val="115"/>
              </a:spcBef>
              <a:tabLst>
                <a:tab pos="1205230" algn="l"/>
              </a:tabLst>
            </a:pPr>
            <a:r>
              <a:rPr sz="2650" b="1" spc="18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3975" spc="359" baseline="-3000" dirty="0">
                <a:latin typeface="Symbol"/>
                <a:cs typeface="Symbol"/>
              </a:rPr>
              <a:t></a:t>
            </a:r>
            <a:r>
              <a:rPr sz="3975" spc="-292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i="1" spc="9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b="1" i="1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17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65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185" dirty="0">
                <a:latin typeface="Symbol"/>
                <a:cs typeface="Symbol"/>
              </a:rPr>
              <a:t></a:t>
            </a:r>
            <a:r>
              <a:rPr sz="26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i="1" spc="34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b="1" spc="229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b="1" i="1" spc="1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b="1" i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85" dirty="0">
                <a:latin typeface="Symbol"/>
                <a:cs typeface="Symbol"/>
              </a:rPr>
              <a:t>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114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650" b="1" spc="135" dirty="0">
                <a:latin typeface="Times New Roman" panose="02020603050405020304"/>
                <a:cs typeface="Times New Roman" panose="02020603050405020304"/>
              </a:rPr>
              <a:t>)]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56210">
              <a:lnSpc>
                <a:spcPts val="1520"/>
              </a:lnSpc>
            </a:pPr>
            <a:r>
              <a:rPr sz="1300" b="1" i="1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300" b="1" i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85" dirty="0">
                <a:latin typeface="Symbol"/>
                <a:cs typeface="Symbol"/>
              </a:rPr>
              <a:t></a:t>
            </a:r>
            <a:r>
              <a:rPr sz="1300" b="1" spc="95" dirty="0">
                <a:latin typeface="Times New Roman" panose="02020603050405020304"/>
                <a:cs typeface="Times New Roman" panose="02020603050405020304"/>
              </a:rPr>
              <a:t>1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1001" y="2354089"/>
            <a:ext cx="29464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i="1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300" b="1" i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90" dirty="0">
                <a:latin typeface="Symbol"/>
                <a:cs typeface="Symbol"/>
              </a:rPr>
              <a:t></a:t>
            </a:r>
            <a:r>
              <a:rPr sz="1300" b="1" spc="95" dirty="0">
                <a:latin typeface="Times New Roman" panose="02020603050405020304"/>
                <a:cs typeface="Times New Roman" panose="02020603050405020304"/>
              </a:rPr>
              <a:t>1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0211" y="1669530"/>
            <a:ext cx="1206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i="1" spc="95" dirty="0">
                <a:latin typeface="Times New Roman" panose="02020603050405020304"/>
                <a:cs typeface="Times New Roman" panose="02020603050405020304"/>
              </a:rPr>
              <a:t>k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83716" y="211023"/>
            <a:ext cx="1043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CC0000"/>
                </a:solidFill>
              </a:rPr>
              <a:t>求和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6517" y="139954"/>
            <a:ext cx="257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990000"/>
                </a:solidFill>
              </a:rPr>
              <a:t>算法正确性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082153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2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38" y="1309242"/>
            <a:ext cx="11008361" cy="245451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88290" indent="-228600">
              <a:lnSpc>
                <a:spcPts val="302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241300" algn="l"/>
                <a:tab pos="1504315" algn="l"/>
              </a:tabLst>
            </a:pPr>
            <a:r>
              <a:rPr sz="2800" b="1" spc="-5" dirty="0">
                <a:latin typeface="等线"/>
                <a:cs typeface="等线"/>
              </a:rPr>
              <a:t>正确性	在给定有效输入后,</a:t>
            </a:r>
            <a:r>
              <a:rPr sz="2800" b="1" spc="-40" dirty="0">
                <a:latin typeface="等线"/>
                <a:cs typeface="等线"/>
              </a:rPr>
              <a:t> </a:t>
            </a:r>
            <a:r>
              <a:rPr sz="2800" b="1" spc="-5" dirty="0">
                <a:latin typeface="等线"/>
                <a:cs typeface="等线"/>
              </a:rPr>
              <a:t>算法经过有限时间的 </a:t>
            </a:r>
            <a:r>
              <a:rPr sz="2800" b="1" spc="-10" dirty="0">
                <a:latin typeface="等线"/>
                <a:cs typeface="等线"/>
              </a:rPr>
              <a:t>计算并产生正确的答</a:t>
            </a:r>
            <a:r>
              <a:rPr sz="2800" b="1" spc="-5" dirty="0">
                <a:latin typeface="等线"/>
                <a:cs typeface="等线"/>
              </a:rPr>
              <a:t>案,</a:t>
            </a:r>
            <a:r>
              <a:rPr sz="2800" b="1" spc="35" dirty="0">
                <a:latin typeface="等线"/>
                <a:cs typeface="等线"/>
              </a:rPr>
              <a:t> </a:t>
            </a:r>
            <a:r>
              <a:rPr sz="2800" b="1" spc="-10" dirty="0">
                <a:latin typeface="等线"/>
                <a:cs typeface="等线"/>
              </a:rPr>
              <a:t>就称算法是正确的</a:t>
            </a:r>
            <a:r>
              <a:rPr sz="2800" b="1" spc="-5" dirty="0">
                <a:latin typeface="等线"/>
                <a:cs typeface="等线"/>
              </a:rPr>
              <a:t>.</a:t>
            </a:r>
            <a:endParaRPr sz="2800" dirty="0">
              <a:latin typeface="等线"/>
              <a:cs typeface="等线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b="1" spc="-5" dirty="0">
                <a:latin typeface="等线"/>
                <a:cs typeface="等线"/>
              </a:rPr>
              <a:t>正确性证明的内容：</a:t>
            </a:r>
            <a:endParaRPr sz="2800" dirty="0">
              <a:latin typeface="等线"/>
              <a:cs typeface="等线"/>
            </a:endParaRPr>
          </a:p>
          <a:p>
            <a:pPr marL="698500" marR="152400" lvl="1" indent="-228600">
              <a:lnSpc>
                <a:spcPts val="2590"/>
              </a:lnSpc>
              <a:spcBef>
                <a:spcPts val="570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dirty="0">
                <a:solidFill>
                  <a:srgbClr val="FF0000"/>
                </a:solidFill>
                <a:latin typeface="等线"/>
                <a:cs typeface="等线"/>
              </a:rPr>
              <a:t>方法的正确性证明</a:t>
            </a:r>
            <a:r>
              <a:rPr sz="2400" b="1" dirty="0">
                <a:latin typeface="等线"/>
                <a:cs typeface="等线"/>
              </a:rPr>
              <a:t>——算法思路的正确性.</a:t>
            </a:r>
            <a:r>
              <a:rPr sz="2400" b="1" spc="-105" dirty="0">
                <a:latin typeface="等线"/>
                <a:cs typeface="等线"/>
              </a:rPr>
              <a:t> </a:t>
            </a:r>
            <a:r>
              <a:rPr sz="2400" b="1" dirty="0">
                <a:latin typeface="等线"/>
                <a:cs typeface="等线"/>
              </a:rPr>
              <a:t>证明一系列 与算法的工作对象有关的引理、定理以及公</a:t>
            </a:r>
            <a:r>
              <a:rPr sz="2400" b="1" spc="5" dirty="0">
                <a:latin typeface="等线"/>
                <a:cs typeface="等线"/>
              </a:rPr>
              <a:t>式</a:t>
            </a:r>
            <a:r>
              <a:rPr sz="2400" b="1" dirty="0">
                <a:latin typeface="等线"/>
                <a:cs typeface="等线"/>
              </a:rPr>
              <a:t>.</a:t>
            </a:r>
            <a:endParaRPr sz="2400" dirty="0">
              <a:latin typeface="等线"/>
              <a:cs typeface="等线"/>
            </a:endParaRPr>
          </a:p>
          <a:p>
            <a:pPr marL="698500" lvl="1" indent="-228600">
              <a:lnSpc>
                <a:spcPts val="2735"/>
              </a:lnSpc>
              <a:spcBef>
                <a:spcPts val="170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spc="-5" dirty="0">
                <a:solidFill>
                  <a:srgbClr val="FF0000"/>
                </a:solidFill>
                <a:latin typeface="等线"/>
                <a:cs typeface="等线"/>
              </a:rPr>
              <a:t>程序的正确性证明</a:t>
            </a:r>
            <a:r>
              <a:rPr sz="2400" b="1" spc="-5" dirty="0">
                <a:latin typeface="等线"/>
                <a:cs typeface="等线"/>
              </a:rPr>
              <a:t>—</a:t>
            </a:r>
            <a:r>
              <a:rPr sz="2400" b="1" dirty="0">
                <a:latin typeface="等线"/>
                <a:cs typeface="等线"/>
              </a:rPr>
              <a:t>—</a:t>
            </a:r>
            <a:r>
              <a:rPr sz="2400" b="1" spc="-5" dirty="0" err="1">
                <a:latin typeface="等线"/>
                <a:cs typeface="等线"/>
              </a:rPr>
              <a:t>证明所给的一系列指令确实做</a:t>
            </a:r>
            <a:r>
              <a:rPr sz="2400" b="1" dirty="0" err="1">
                <a:latin typeface="等线"/>
                <a:cs typeface="等线"/>
              </a:rPr>
              <a:t>了所要求的工作</a:t>
            </a:r>
            <a:r>
              <a:rPr sz="2400" b="1" dirty="0">
                <a:latin typeface="等线"/>
                <a:cs typeface="等线"/>
              </a:rPr>
              <a:t>.</a:t>
            </a:r>
            <a:endParaRPr sz="2400" dirty="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53730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6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334" y="203961"/>
            <a:ext cx="368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CC0000"/>
                </a:solidFill>
              </a:rPr>
              <a:t>检索问</a:t>
            </a:r>
            <a:r>
              <a:rPr sz="3600" dirty="0">
                <a:solidFill>
                  <a:srgbClr val="CC0000"/>
                </a:solidFill>
              </a:rPr>
              <a:t>题的决策树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9415" y="1140714"/>
            <a:ext cx="7994015" cy="419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等线"/>
                <a:cs typeface="等线"/>
              </a:rPr>
              <a:t>设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等线"/>
                <a:cs typeface="等线"/>
              </a:rPr>
              <a:t>是一个检索算法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对于给定输入规模</a:t>
            </a:r>
            <a:r>
              <a:rPr sz="2400" b="1" spc="-9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等线"/>
                <a:cs typeface="等线"/>
              </a:rPr>
              <a:t>的一棵决策树是 一棵二叉树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其结点被标记为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dirty="0">
                <a:latin typeface="等线"/>
                <a:cs typeface="等线"/>
              </a:rPr>
              <a:t>且标记规则是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dirty="0">
                <a:latin typeface="等线"/>
                <a:cs typeface="等线"/>
              </a:rPr>
              <a:t>根据算法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等线"/>
                <a:cs typeface="等线"/>
              </a:rPr>
              <a:t>，</a:t>
            </a:r>
            <a:r>
              <a:rPr sz="2400" b="1" dirty="0">
                <a:latin typeface="等线"/>
                <a:cs typeface="等线"/>
              </a:rPr>
              <a:t>首先与</a:t>
            </a:r>
            <a:r>
              <a:rPr sz="2400" b="1" spc="-85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比较的</a:t>
            </a:r>
            <a:r>
              <a:rPr sz="2400" b="1" spc="-85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的项的下标标记为树根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dirty="0">
                <a:latin typeface="等线"/>
                <a:cs typeface="等线"/>
              </a:rPr>
              <a:t>假设某结点被标记为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97865" marR="102235" lvl="1" indent="-228600">
              <a:lnSpc>
                <a:spcPct val="100000"/>
              </a:lnSpc>
              <a:spcBef>
                <a:spcPts val="490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的左儿子是：当</a:t>
            </a:r>
            <a:r>
              <a:rPr sz="2400" b="1" spc="-12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等线"/>
                <a:cs typeface="等线"/>
              </a:rPr>
              <a:t>时，算法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等线"/>
                <a:cs typeface="等线"/>
              </a:rPr>
              <a:t>下一步与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等线"/>
                <a:cs typeface="等线"/>
              </a:rPr>
              <a:t>比较的项 的下标</a:t>
            </a:r>
            <a:endParaRPr sz="2400">
              <a:latin typeface="等线"/>
              <a:cs typeface="等线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的右儿子是：当</a:t>
            </a:r>
            <a:r>
              <a:rPr sz="2400" b="1" spc="-8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等线"/>
                <a:cs typeface="等线"/>
              </a:rPr>
              <a:t>时，算法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等线"/>
                <a:cs typeface="等线"/>
              </a:rPr>
              <a:t>下一步</a:t>
            </a:r>
            <a:r>
              <a:rPr sz="2400" b="1" dirty="0">
                <a:latin typeface="等线"/>
                <a:cs typeface="等线"/>
              </a:rPr>
              <a:t>与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等线"/>
                <a:cs typeface="等线"/>
              </a:rPr>
              <a:t>比较的项</a:t>
            </a:r>
            <a:endParaRPr sz="2400">
              <a:latin typeface="等线"/>
              <a:cs typeface="等线"/>
            </a:endParaRPr>
          </a:p>
          <a:p>
            <a:pPr marL="697865">
              <a:lnSpc>
                <a:spcPct val="100000"/>
              </a:lnSpc>
            </a:pPr>
            <a:r>
              <a:rPr sz="2400" b="1" dirty="0">
                <a:latin typeface="等线"/>
                <a:cs typeface="等线"/>
              </a:rPr>
              <a:t>的下标</a:t>
            </a:r>
            <a:endParaRPr sz="2400">
              <a:latin typeface="等线"/>
              <a:cs typeface="等线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dirty="0">
                <a:latin typeface="等线"/>
                <a:cs typeface="等线"/>
              </a:rPr>
              <a:t>若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时算法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停止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dirty="0">
                <a:latin typeface="等线"/>
                <a:cs typeface="等线"/>
              </a:rPr>
              <a:t>则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没有左儿子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49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dirty="0">
                <a:latin typeface="等线"/>
                <a:cs typeface="等线"/>
              </a:rPr>
              <a:t>若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时算法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停止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dirty="0">
                <a:latin typeface="等线"/>
                <a:cs typeface="等线"/>
              </a:rPr>
              <a:t>则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没有右儿子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201" y="1313434"/>
            <a:ext cx="68618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改进顺序检索算法和二分检索算法的决策树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45" dirty="0">
                <a:latin typeface="Microsoft JhengHei"/>
                <a:cs typeface="Microsoft JhengHei"/>
              </a:rPr>
              <a:t>=15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07947" y="2290572"/>
            <a:ext cx="1880870" cy="1880870"/>
            <a:chOff x="1107947" y="2290572"/>
            <a:chExt cx="1880870" cy="1880870"/>
          </a:xfrm>
        </p:grpSpPr>
        <p:sp>
          <p:nvSpPr>
            <p:cNvPr id="4" name="object 4"/>
            <p:cNvSpPr/>
            <p:nvPr/>
          </p:nvSpPr>
          <p:spPr>
            <a:xfrm>
              <a:off x="1184909" y="2367534"/>
              <a:ext cx="791210" cy="791210"/>
            </a:xfrm>
            <a:custGeom>
              <a:avLst/>
              <a:gdLst/>
              <a:ahLst/>
              <a:cxnLst/>
              <a:rect l="l" t="t" r="r" b="b"/>
              <a:pathLst>
                <a:path w="791210" h="791210">
                  <a:moveTo>
                    <a:pt x="0" y="0"/>
                  </a:moveTo>
                  <a:lnTo>
                    <a:pt x="790956" y="790955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49017" y="3231641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0" y="0"/>
                  </a:moveTo>
                  <a:lnTo>
                    <a:pt x="359663" y="359663"/>
                  </a:lnTo>
                </a:path>
              </a:pathLst>
            </a:custGeom>
            <a:ln w="2895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80309" y="3664458"/>
              <a:ext cx="361315" cy="361315"/>
            </a:xfrm>
            <a:custGeom>
              <a:avLst/>
              <a:gdLst/>
              <a:ahLst/>
              <a:cxnLst/>
              <a:rect l="l" t="t" r="r" b="b"/>
              <a:pathLst>
                <a:path w="361314" h="361314">
                  <a:moveTo>
                    <a:pt x="0" y="0"/>
                  </a:moveTo>
                  <a:lnTo>
                    <a:pt x="361188" y="361188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07947" y="2290572"/>
              <a:ext cx="153924" cy="152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763" y="2723388"/>
              <a:ext cx="152400" cy="1508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2055" y="3156204"/>
              <a:ext cx="153924" cy="152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3347" y="3587496"/>
              <a:ext cx="153924" cy="152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6163" y="4020311"/>
              <a:ext cx="152400" cy="15087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14069" y="21261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5069" y="246748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26995" y="282625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8542" y="332485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14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59935" y="2211323"/>
            <a:ext cx="3395979" cy="1809114"/>
            <a:chOff x="4059935" y="2211323"/>
            <a:chExt cx="3395979" cy="1809114"/>
          </a:xfrm>
        </p:grpSpPr>
        <p:sp>
          <p:nvSpPr>
            <p:cNvPr id="17" name="object 17"/>
            <p:cNvSpPr/>
            <p:nvPr/>
          </p:nvSpPr>
          <p:spPr>
            <a:xfrm>
              <a:off x="4136897" y="2289809"/>
              <a:ext cx="3240405" cy="1656714"/>
            </a:xfrm>
            <a:custGeom>
              <a:avLst/>
              <a:gdLst/>
              <a:ahLst/>
              <a:cxnLst/>
              <a:rect l="l" t="t" r="r" b="b"/>
              <a:pathLst>
                <a:path w="3240404" h="1656714">
                  <a:moveTo>
                    <a:pt x="2735579" y="1078991"/>
                  </a:moveTo>
                  <a:lnTo>
                    <a:pt x="2807207" y="1656588"/>
                  </a:lnTo>
                </a:path>
                <a:path w="3240404" h="1656714">
                  <a:moveTo>
                    <a:pt x="2014727" y="1078991"/>
                  </a:moveTo>
                  <a:lnTo>
                    <a:pt x="2304288" y="1584959"/>
                  </a:lnTo>
                </a:path>
                <a:path w="3240404" h="1656714">
                  <a:moveTo>
                    <a:pt x="2159507" y="576072"/>
                  </a:moveTo>
                  <a:lnTo>
                    <a:pt x="1871472" y="1656588"/>
                  </a:lnTo>
                </a:path>
                <a:path w="3240404" h="1656714">
                  <a:moveTo>
                    <a:pt x="1655064" y="0"/>
                  </a:moveTo>
                  <a:lnTo>
                    <a:pt x="3240024" y="1584959"/>
                  </a:lnTo>
                </a:path>
                <a:path w="3240404" h="1656714">
                  <a:moveTo>
                    <a:pt x="1295400" y="1078991"/>
                  </a:moveTo>
                  <a:lnTo>
                    <a:pt x="1078991" y="1584959"/>
                  </a:lnTo>
                </a:path>
                <a:path w="3240404" h="1656714">
                  <a:moveTo>
                    <a:pt x="1152143" y="502919"/>
                  </a:moveTo>
                  <a:lnTo>
                    <a:pt x="1438655" y="1656588"/>
                  </a:lnTo>
                </a:path>
                <a:path w="3240404" h="1656714">
                  <a:moveTo>
                    <a:pt x="504443" y="1150619"/>
                  </a:moveTo>
                  <a:lnTo>
                    <a:pt x="504443" y="1584959"/>
                  </a:lnTo>
                </a:path>
                <a:path w="3240404" h="1656714">
                  <a:moveTo>
                    <a:pt x="1583436" y="71627"/>
                  </a:moveTo>
                  <a:lnTo>
                    <a:pt x="0" y="1584959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0" y="2211323"/>
              <a:ext cx="153924" cy="1539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0555" y="2715767"/>
              <a:ext cx="153924" cy="1539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919" y="2715767"/>
              <a:ext cx="153924" cy="1539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4663" y="3291839"/>
              <a:ext cx="152400" cy="1524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3991" y="3291839"/>
              <a:ext cx="153924" cy="152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2931" y="3867911"/>
              <a:ext cx="153924" cy="1524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5851" y="3867911"/>
              <a:ext cx="153924" cy="1524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7143" y="3867911"/>
              <a:ext cx="153924" cy="1524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1483" y="3867911"/>
              <a:ext cx="153924" cy="1524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2855" y="3291839"/>
              <a:ext cx="153924" cy="1524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5335" y="3291839"/>
              <a:ext cx="152400" cy="1524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9935" y="3867911"/>
              <a:ext cx="152400" cy="1524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4379" y="3867911"/>
              <a:ext cx="153924" cy="1524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7299" y="3867911"/>
              <a:ext cx="153924" cy="1524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0115" y="3867911"/>
              <a:ext cx="153924" cy="1524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73877" y="195630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8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56778" y="6510559"/>
            <a:ext cx="156845" cy="22225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44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7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08626" y="253055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77178" y="252475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12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60926" y="310108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84952" y="31724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32652" y="318033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10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53504" y="317245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14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3864" y="3827729"/>
            <a:ext cx="7288530" cy="209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08835" algn="ctr">
              <a:lnSpc>
                <a:spcPts val="193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15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09925" algn="ctr">
              <a:lnSpc>
                <a:spcPts val="1930"/>
              </a:lnSpc>
              <a:tabLst>
                <a:tab pos="3858895" algn="l"/>
                <a:tab pos="4362450" algn="l"/>
                <a:tab pos="4867275" algn="l"/>
                <a:tab pos="5299075" algn="l"/>
                <a:tab pos="5730875" algn="l"/>
                <a:tab pos="6235700" algn="l"/>
                <a:tab pos="6805930" algn="l"/>
              </a:tabLst>
            </a:pPr>
            <a:r>
              <a:rPr sz="2700" b="1" spc="-7" baseline="2000" dirty="0">
                <a:latin typeface="Arial" panose="020B0604020202020204"/>
                <a:cs typeface="Arial" panose="020B0604020202020204"/>
              </a:rPr>
              <a:t>1	3	5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7	</a:t>
            </a:r>
            <a:r>
              <a:rPr sz="2700" b="1" spc="-7" baseline="2000" dirty="0">
                <a:latin typeface="Arial" panose="020B0604020202020204"/>
                <a:cs typeface="Arial" panose="020B0604020202020204"/>
              </a:rPr>
              <a:t>9	</a:t>
            </a:r>
            <a:r>
              <a:rPr sz="2700" b="1" spc="-82" baseline="2000" dirty="0">
                <a:latin typeface="Arial" panose="020B0604020202020204"/>
                <a:cs typeface="Arial" panose="020B0604020202020204"/>
              </a:rPr>
              <a:t>11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13	</a:t>
            </a:r>
            <a:r>
              <a:rPr sz="2700" b="1" spc="-15" baseline="2000" dirty="0">
                <a:latin typeface="Arial" panose="020B0604020202020204"/>
                <a:cs typeface="Arial" panose="020B0604020202020204"/>
              </a:rPr>
              <a:t>15</a:t>
            </a:r>
            <a:endParaRPr sz="2700" baseline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12700" marR="5080" indent="31750" algn="just">
              <a:lnSpc>
                <a:spcPct val="120000"/>
              </a:lnSpc>
            </a:pPr>
            <a:r>
              <a:rPr sz="2400" b="1" spc="5" dirty="0">
                <a:latin typeface="Microsoft JhengHei"/>
                <a:cs typeface="Microsoft JhengHei"/>
              </a:rPr>
              <a:t>给定输</a:t>
            </a:r>
            <a:r>
              <a:rPr sz="2400" b="1" spc="10" dirty="0">
                <a:latin typeface="Microsoft JhengHei"/>
                <a:cs typeface="Microsoft JhengHei"/>
              </a:rPr>
              <a:t>入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算</a:t>
            </a:r>
            <a:r>
              <a:rPr sz="2400" b="1" dirty="0">
                <a:latin typeface="Microsoft JhengHei"/>
                <a:cs typeface="Microsoft JhengHei"/>
              </a:rPr>
              <a:t>法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将从根开</a:t>
            </a:r>
            <a:r>
              <a:rPr sz="2400" b="1" spc="10" dirty="0">
                <a:latin typeface="Microsoft JhengHei"/>
                <a:cs typeface="Microsoft JhengHei"/>
              </a:rPr>
              <a:t>始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spc="5" dirty="0">
                <a:latin typeface="Microsoft JhengHei"/>
                <a:cs typeface="Microsoft JhengHei"/>
              </a:rPr>
              <a:t>沿一条路径前</a:t>
            </a:r>
            <a:r>
              <a:rPr sz="2400" b="1" spc="10" dirty="0">
                <a:latin typeface="Microsoft JhengHei"/>
                <a:cs typeface="Microsoft JhengHei"/>
              </a:rPr>
              <a:t>进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直到某 </a:t>
            </a:r>
            <a:r>
              <a:rPr sz="2400" b="1" spc="10" dirty="0">
                <a:latin typeface="Microsoft JhengHei"/>
                <a:cs typeface="Microsoft JhengHei"/>
              </a:rPr>
              <a:t>个结点为止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所执行的基本运算次数是这条路径的结点 个数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最坏情况下的基本运算次数是树的深</a:t>
            </a:r>
            <a:r>
              <a:rPr sz="2400" b="1" spc="15" dirty="0">
                <a:solidFill>
                  <a:srgbClr val="A40020"/>
                </a:solidFill>
                <a:latin typeface="Microsoft JhengHei"/>
                <a:cs typeface="Microsoft JhengHei"/>
              </a:rPr>
              <a:t>度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+1.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975766" y="252729"/>
            <a:ext cx="1043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C0000"/>
                </a:solidFill>
              </a:rPr>
              <a:t>实例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56778" y="6510559"/>
            <a:ext cx="156845" cy="22225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44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8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39" y="411606"/>
            <a:ext cx="5107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C0000"/>
                </a:solidFill>
              </a:rPr>
              <a:t>检索</a:t>
            </a:r>
            <a:r>
              <a:rPr sz="4000" dirty="0">
                <a:solidFill>
                  <a:srgbClr val="CC0000"/>
                </a:solidFill>
              </a:rPr>
              <a:t>问题的</a:t>
            </a:r>
            <a:r>
              <a:rPr sz="4000" spc="-5" dirty="0">
                <a:solidFill>
                  <a:srgbClr val="CC0000"/>
                </a:solidFill>
              </a:rPr>
              <a:t>复杂</a:t>
            </a:r>
            <a:r>
              <a:rPr sz="4000" dirty="0">
                <a:solidFill>
                  <a:srgbClr val="CC0000"/>
                </a:solidFill>
              </a:rPr>
              <a:t>度</a:t>
            </a:r>
            <a:r>
              <a:rPr sz="4000" spc="-5" dirty="0">
                <a:solidFill>
                  <a:srgbClr val="CC0000"/>
                </a:solidFill>
              </a:rPr>
              <a:t>分析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13740" y="1355598"/>
            <a:ext cx="7981315" cy="336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110">
              <a:lnSpc>
                <a:spcPct val="125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400" b="1" dirty="0">
                <a:solidFill>
                  <a:srgbClr val="A40020"/>
                </a:solidFill>
                <a:latin typeface="等线"/>
                <a:cs typeface="等线"/>
              </a:rPr>
              <a:t>定理	</a:t>
            </a:r>
            <a:r>
              <a:rPr sz="2400" b="1" dirty="0">
                <a:latin typeface="等线"/>
                <a:cs typeface="等线"/>
              </a:rPr>
              <a:t>对于任何一个搜索算法存在某个规模为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的输入使得 该算法至少要做</a:t>
            </a:r>
            <a:r>
              <a:rPr sz="2400" b="1" spc="-65" dirty="0">
                <a:latin typeface="等线"/>
                <a:cs typeface="等线"/>
              </a:rPr>
              <a:t> </a:t>
            </a:r>
            <a:r>
              <a:rPr sz="2400" b="1" dirty="0">
                <a:latin typeface="Symbol"/>
                <a:cs typeface="Symbol"/>
              </a:rPr>
              <a:t>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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次比较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9265" algn="l"/>
              </a:tabLst>
            </a:pPr>
            <a:r>
              <a:rPr sz="2400" b="1" dirty="0">
                <a:latin typeface="等线"/>
                <a:cs typeface="等线"/>
              </a:rPr>
              <a:t>证	由命题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个结点的决策树的深度</a:t>
            </a:r>
            <a:r>
              <a:rPr sz="2400" b="1" spc="-7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至少为</a:t>
            </a:r>
            <a:r>
              <a:rPr sz="2400" b="1" spc="-70" dirty="0">
                <a:latin typeface="等线"/>
                <a:cs typeface="等线"/>
              </a:rPr>
              <a:t> </a:t>
            </a:r>
            <a:r>
              <a:rPr sz="2400" b="1" dirty="0">
                <a:latin typeface="Symbol"/>
                <a:cs typeface="Symbol"/>
              </a:rPr>
              <a:t>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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故</a:t>
            </a:r>
            <a:endParaRPr sz="2400">
              <a:latin typeface="等线"/>
              <a:cs typeface="等线"/>
            </a:endParaRPr>
          </a:p>
          <a:p>
            <a:pPr marL="1917700">
              <a:lnSpc>
                <a:spcPct val="100000"/>
              </a:lnSpc>
              <a:spcBef>
                <a:spcPts val="77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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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A40020"/>
                </a:solidFill>
                <a:latin typeface="等线"/>
                <a:cs typeface="等线"/>
              </a:rPr>
              <a:t>结论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对于有序表搜索问</a:t>
            </a:r>
            <a:r>
              <a:rPr sz="2400" b="1" dirty="0">
                <a:latin typeface="等线"/>
                <a:cs typeface="等线"/>
              </a:rPr>
              <a:t>题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在以比较作为基本运算的算法类</a:t>
            </a:r>
            <a:endParaRPr sz="24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等线"/>
                <a:cs typeface="等线"/>
              </a:rPr>
              <a:t>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二分法在最坏情况下是最优的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390" y="2578100"/>
            <a:ext cx="3073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冒泡排序</a:t>
            </a:r>
            <a:endParaRPr sz="6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</a:t>
            </a:r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1711579" y="139954"/>
            <a:ext cx="1043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solidFill>
                  <a:srgbClr val="CC0000"/>
                </a:solidFill>
                <a:latin typeface="等线 Light"/>
                <a:cs typeface="等线 Light"/>
              </a:rPr>
              <a:t>实例</a:t>
            </a:r>
            <a:endParaRPr sz="4000">
              <a:latin typeface="等线 Light"/>
              <a:cs typeface="等线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3407" y="1173616"/>
          <a:ext cx="4989829" cy="3009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590550"/>
                <a:gridCol w="590550"/>
                <a:gridCol w="590550"/>
                <a:gridCol w="590550"/>
                <a:gridCol w="590550"/>
                <a:gridCol w="590550"/>
                <a:gridCol w="591820"/>
                <a:gridCol w="428625"/>
              </a:tblGrid>
              <a:tr h="483234">
                <a:tc>
                  <a:txBody>
                    <a:bodyPr/>
                    <a:lstStyle/>
                    <a:p>
                      <a:pPr marL="31750">
                        <a:lnSpc>
                          <a:spcPts val="2825"/>
                        </a:lnSpc>
                      </a:pPr>
                      <a:r>
                        <a:rPr sz="2800" b="1" dirty="0">
                          <a:solidFill>
                            <a:srgbClr val="CC3300"/>
                          </a:solidFill>
                          <a:latin typeface="等线"/>
                          <a:cs typeface="等线"/>
                        </a:rPr>
                        <a:t>5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sz="2800" b="1" dirty="0">
                          <a:solidFill>
                            <a:srgbClr val="CC3300"/>
                          </a:solidFill>
                          <a:latin typeface="等线"/>
                          <a:cs typeface="等线"/>
                        </a:rPr>
                        <a:t>3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sz="2800" b="1" dirty="0">
                          <a:solidFill>
                            <a:srgbClr val="CC3300"/>
                          </a:solidFill>
                          <a:latin typeface="等线"/>
                          <a:cs typeface="等线"/>
                        </a:rPr>
                        <a:t>2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sz="2800" b="1" dirty="0">
                          <a:solidFill>
                            <a:srgbClr val="CC3300"/>
                          </a:solidFill>
                          <a:latin typeface="等线"/>
                          <a:cs typeface="等线"/>
                        </a:rPr>
                        <a:t>6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sz="2800" b="1" dirty="0">
                          <a:solidFill>
                            <a:srgbClr val="CC3300"/>
                          </a:solidFill>
                          <a:latin typeface="等线"/>
                          <a:cs typeface="等线"/>
                        </a:rPr>
                        <a:t>9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2825"/>
                        </a:lnSpc>
                      </a:pPr>
                      <a:r>
                        <a:rPr sz="2800" b="1" dirty="0">
                          <a:solidFill>
                            <a:srgbClr val="CC3300"/>
                          </a:solidFill>
                          <a:latin typeface="等线"/>
                          <a:cs typeface="等线"/>
                        </a:rPr>
                        <a:t>1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sz="2800" b="1" dirty="0">
                          <a:solidFill>
                            <a:srgbClr val="CC3300"/>
                          </a:solidFill>
                          <a:latin typeface="等线"/>
                          <a:cs typeface="等线"/>
                        </a:rPr>
                        <a:t>4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ts val="2825"/>
                        </a:lnSpc>
                      </a:pPr>
                      <a:r>
                        <a:rPr sz="2800" b="1" dirty="0">
                          <a:solidFill>
                            <a:srgbClr val="CC3300"/>
                          </a:solidFill>
                          <a:latin typeface="等线"/>
                          <a:cs typeface="等线"/>
                        </a:rPr>
                        <a:t>8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2825"/>
                        </a:lnSpc>
                      </a:pPr>
                      <a:r>
                        <a:rPr sz="2800" b="1" dirty="0">
                          <a:solidFill>
                            <a:srgbClr val="CC3300"/>
                          </a:solidFill>
                          <a:latin typeface="等线"/>
                          <a:cs typeface="等线"/>
                        </a:rPr>
                        <a:t>7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0" marB="0"/>
                </a:tc>
              </a:tr>
              <a:tr h="553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3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2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5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6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1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4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8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7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9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B="0"/>
                </a:tc>
              </a:tr>
              <a:tr h="5105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solidFill>
                            <a:srgbClr val="00AFEF"/>
                          </a:solidFill>
                          <a:latin typeface="等线"/>
                          <a:cs typeface="等线"/>
                        </a:rPr>
                        <a:t>2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3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5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1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4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6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7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8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9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</a:tr>
              <a:tr h="5111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2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3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1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4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5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6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7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8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9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1905" marB="0"/>
                </a:tc>
              </a:tr>
              <a:tr h="5111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2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1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3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4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5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6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7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8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9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3175" marB="0"/>
                </a:tc>
              </a:tr>
              <a:tr h="440055">
                <a:tc>
                  <a:txBody>
                    <a:bodyPr/>
                    <a:lstStyle/>
                    <a:p>
                      <a:pPr marL="31750">
                        <a:lnSpc>
                          <a:spcPts val="335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solidFill>
                            <a:srgbClr val="0066FF"/>
                          </a:solidFill>
                          <a:latin typeface="等线"/>
                          <a:cs typeface="等线"/>
                        </a:rPr>
                        <a:t>1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35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2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3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4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5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335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6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7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ts val="335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8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3350"/>
                        </a:lnSpc>
                        <a:spcBef>
                          <a:spcPts val="20"/>
                        </a:spcBef>
                      </a:pPr>
                      <a:r>
                        <a:rPr sz="2800" b="1" dirty="0">
                          <a:latin typeface="等线"/>
                          <a:cs typeface="等线"/>
                        </a:rPr>
                        <a:t>9</a:t>
                      </a:r>
                      <a:endParaRPr sz="2800">
                        <a:latin typeface="等线"/>
                        <a:cs typeface="等线"/>
                      </a:endParaRPr>
                    </a:p>
                  </a:txBody>
                  <a:tcPr marL="0" marR="0" marT="254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62457" y="4417822"/>
            <a:ext cx="4996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等线"/>
                <a:cs typeface="等线"/>
              </a:rPr>
              <a:t>特点：交换发生在相邻元素之间</a:t>
            </a:r>
            <a:endParaRPr sz="2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574" y="143002"/>
            <a:ext cx="2061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C0000"/>
                </a:solidFill>
              </a:rPr>
              <a:t>冒泡排序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4914" y="1020318"/>
            <a:ext cx="6434455" cy="46774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876935" algn="l"/>
              </a:tabLst>
            </a:pPr>
            <a:r>
              <a:rPr sz="2400" b="1" dirty="0">
                <a:latin typeface="等线"/>
                <a:cs typeface="等线"/>
              </a:rPr>
              <a:t>输入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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2620010">
              <a:lnSpc>
                <a:spcPts val="3310"/>
              </a:lnSpc>
              <a:spcBef>
                <a:spcPts val="170"/>
              </a:spcBef>
            </a:pPr>
            <a:r>
              <a:rPr sz="2400" b="1" dirty="0" err="1">
                <a:latin typeface="等线"/>
                <a:cs typeface="等线"/>
              </a:rPr>
              <a:t>输</a:t>
            </a:r>
            <a:r>
              <a:rPr lang="zh-CN" altLang="en-US" sz="2400" b="1" dirty="0">
                <a:latin typeface="等线"/>
                <a:cs typeface="等线"/>
              </a:rPr>
              <a:t>出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按非递减顺序排序的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算法</a:t>
            </a:r>
            <a:r>
              <a:rPr sz="2400" b="1" spc="-65" dirty="0">
                <a:latin typeface="等线"/>
                <a:cs typeface="等线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bubbleSort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98500" indent="-381000">
              <a:lnSpc>
                <a:spcPct val="100000"/>
              </a:lnSpc>
              <a:spcBef>
                <a:spcPts val="240"/>
              </a:spcBef>
              <a:buFont typeface="Times New Roman" panose="02020603050405020304"/>
              <a:buAutoNum type="arabicPeriod"/>
              <a:tabLst>
                <a:tab pos="697865" algn="l"/>
                <a:tab pos="698500" algn="l"/>
                <a:tab pos="2592705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FLAG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	//</a:t>
            </a:r>
            <a:r>
              <a:rPr sz="2400" b="1" spc="-5" dirty="0">
                <a:latin typeface="等线"/>
                <a:cs typeface="等线"/>
              </a:rPr>
              <a:t>标记被交换的最后元素位置</a:t>
            </a:r>
            <a:endParaRPr sz="2400" dirty="0">
              <a:latin typeface="等线"/>
              <a:cs typeface="等线"/>
            </a:endParaRPr>
          </a:p>
          <a:p>
            <a:pPr marL="698500" indent="-381000">
              <a:lnSpc>
                <a:spcPct val="100000"/>
              </a:lnSpc>
              <a:spcBef>
                <a:spcPts val="435"/>
              </a:spcBef>
              <a:buAutoNum type="arabicPeriod"/>
              <a:tabLst>
                <a:tab pos="697865" algn="l"/>
                <a:tab pos="698500" algn="l"/>
                <a:tab pos="1544320" algn="l"/>
                <a:tab pos="298767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while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FLAG</a:t>
            </a:r>
            <a:r>
              <a:rPr sz="2400" b="1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do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7100" indent="-610235">
              <a:lnSpc>
                <a:spcPct val="100000"/>
              </a:lnSpc>
              <a:spcBef>
                <a:spcPts val="445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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FLAG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7100" indent="-610235">
              <a:lnSpc>
                <a:spcPct val="100000"/>
              </a:lnSpc>
              <a:spcBef>
                <a:spcPts val="420"/>
              </a:spcBef>
              <a:buFont typeface="Times New Roman" panose="02020603050405020304"/>
              <a:buAutoNum type="arabicPeriod"/>
              <a:tabLst>
                <a:tab pos="927100" algn="l"/>
                <a:tab pos="927735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FLAG</a:t>
            </a:r>
            <a:r>
              <a:rPr sz="24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7100" indent="-609600">
              <a:lnSpc>
                <a:spcPct val="100000"/>
              </a:lnSpc>
              <a:spcBef>
                <a:spcPts val="410"/>
              </a:spcBef>
              <a:buAutoNum type="arabicPeriod"/>
              <a:tabLst>
                <a:tab pos="926465" algn="l"/>
                <a:tab pos="927100" algn="l"/>
                <a:tab pos="1463675" algn="l"/>
                <a:tab pos="2024380" algn="l"/>
                <a:tab pos="2431415" algn="l"/>
                <a:tab pos="27362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for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=1	to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	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do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17500" marR="2208530">
              <a:lnSpc>
                <a:spcPct val="115000"/>
              </a:lnSpc>
              <a:buAutoNum type="arabicPeriod"/>
              <a:tabLst>
                <a:tab pos="1078865" algn="l"/>
                <a:tab pos="1079500" algn="l"/>
                <a:tab pos="1384300" algn="l"/>
                <a:tab pos="1417955" algn="l"/>
                <a:tab pos="3167380" algn="l"/>
                <a:tab pos="389572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	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+1)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do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7.	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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+1)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685"/>
              </a:spcBef>
              <a:tabLst>
                <a:tab pos="13843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8.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FLAG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200" y="259156"/>
            <a:ext cx="2316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CC0000"/>
                </a:solidFill>
              </a:rPr>
              <a:t>置换与</a:t>
            </a:r>
            <a:r>
              <a:rPr sz="3600" dirty="0">
                <a:solidFill>
                  <a:srgbClr val="CC0000"/>
                </a:solidFill>
              </a:rPr>
              <a:t>逆序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6217" y="978534"/>
            <a:ext cx="9968383" cy="5162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228600">
              <a:lnSpc>
                <a:spcPts val="2735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17500" algn="l"/>
                <a:tab pos="1155065" algn="l"/>
              </a:tabLst>
            </a:pPr>
            <a:r>
              <a:rPr sz="2400" b="1" dirty="0">
                <a:solidFill>
                  <a:srgbClr val="CC0000"/>
                </a:solidFill>
                <a:latin typeface="等线"/>
                <a:cs typeface="等线"/>
              </a:rPr>
              <a:t>逆序	</a:t>
            </a:r>
            <a:r>
              <a:rPr sz="2400" b="1" dirty="0">
                <a:latin typeface="等线"/>
                <a:cs typeface="等线"/>
              </a:rPr>
              <a:t>令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={1,2,...,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},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 err="1">
                <a:latin typeface="等线"/>
                <a:cs typeface="等线"/>
              </a:rPr>
              <a:t>排序的任何输入为</a:t>
            </a:r>
            <a:r>
              <a:rPr sz="2400" b="1" i="1" spc="-10" dirty="0" err="1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 err="1">
                <a:latin typeface="等线"/>
                <a:cs typeface="等线"/>
              </a:rPr>
              <a:t>上的置换</a:t>
            </a:r>
            <a:r>
              <a:rPr lang="zh-CN" altLang="en-US" sz="2400" b="1" spc="-5" dirty="0">
                <a:latin typeface="等线"/>
                <a:cs typeface="等线"/>
              </a:rPr>
              <a:t>（</a:t>
            </a:r>
            <a:r>
              <a:rPr lang="en-US" altLang="zh-CN" sz="2400" b="1" spc="-5" dirty="0">
                <a:latin typeface="等线"/>
                <a:cs typeface="等线"/>
              </a:rPr>
              <a:t>L</a:t>
            </a:r>
            <a:r>
              <a:rPr lang="zh-CN" altLang="en-US" sz="2400" b="1" spc="-5" dirty="0">
                <a:latin typeface="等线"/>
                <a:cs typeface="等线"/>
              </a:rPr>
              <a:t>的任何一种可能性）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在置换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292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等线"/>
                <a:cs typeface="等线"/>
              </a:rPr>
              <a:t>中若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但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则</a:t>
            </a:r>
            <a:r>
              <a:rPr sz="2400" b="1" dirty="0">
                <a:latin typeface="等线"/>
                <a:cs typeface="等线"/>
              </a:rPr>
              <a:t>称</a:t>
            </a:r>
            <a:r>
              <a:rPr sz="2400" b="1" spc="-70" dirty="0">
                <a:latin typeface="等线"/>
                <a:cs typeface="等线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为该置换的一个逆序</a:t>
            </a:r>
            <a:endParaRPr sz="2400" dirty="0">
              <a:latin typeface="等线"/>
              <a:cs typeface="等线"/>
            </a:endParaRPr>
          </a:p>
          <a:p>
            <a:pPr marL="317500" marR="462915" indent="-228600">
              <a:lnSpc>
                <a:spcPts val="2590"/>
              </a:lnSpc>
              <a:spcBef>
                <a:spcPts val="1480"/>
              </a:spcBef>
              <a:buFont typeface="Arial" panose="020B0604020202020204"/>
              <a:buChar char="•"/>
              <a:tabLst>
                <a:tab pos="317500" algn="l"/>
                <a:tab pos="1764030" algn="l"/>
                <a:tab pos="7172325" algn="l"/>
              </a:tabLst>
            </a:pPr>
            <a:r>
              <a:rPr sz="2400" b="1" dirty="0">
                <a:solidFill>
                  <a:srgbClr val="CC0000"/>
                </a:solidFill>
                <a:latin typeface="等线"/>
                <a:cs typeface="等线"/>
              </a:rPr>
              <a:t>逆序序列	</a:t>
            </a:r>
            <a:r>
              <a:rPr sz="2400" b="1" dirty="0">
                <a:latin typeface="等线"/>
                <a:cs typeface="等线"/>
              </a:rPr>
              <a:t>在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右边，并且小</a:t>
            </a:r>
            <a:r>
              <a:rPr sz="2400" b="1" spc="-15" dirty="0">
                <a:latin typeface="等线"/>
                <a:cs typeface="等线"/>
              </a:rPr>
              <a:t>于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的元素个数记作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=1,  2,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…,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称为置换的逆序序列</a:t>
            </a:r>
            <a:endParaRPr sz="2400" dirty="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</a:pPr>
            <a:endParaRPr sz="2350" dirty="0">
              <a:latin typeface="等线"/>
              <a:cs typeface="等线"/>
            </a:endParaRPr>
          </a:p>
          <a:p>
            <a:pPr marL="531495" indent="-41211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531495" algn="l"/>
                <a:tab pos="532130" algn="l"/>
                <a:tab pos="1372870" algn="l"/>
                <a:tab pos="2282825" algn="l"/>
                <a:tab pos="3422015" algn="l"/>
                <a:tab pos="3879215" algn="l"/>
                <a:tab pos="413321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性</a:t>
            </a:r>
            <a:r>
              <a:rPr sz="2400" b="1" dirty="0">
                <a:latin typeface="Microsoft JhengHei"/>
                <a:cs typeface="Microsoft JhengHei"/>
              </a:rPr>
              <a:t>质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=0;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=0,1;	…	;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0,1,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-1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531495" indent="-412115">
              <a:lnSpc>
                <a:spcPct val="10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531495" algn="l"/>
                <a:tab pos="53213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总共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00" b="1" spc="10" dirty="0">
                <a:latin typeface="Microsoft JhengHei"/>
                <a:cs typeface="Microsoft JhengHei"/>
              </a:rPr>
              <a:t>个不同的逆序序列，置换与逆序序列一一对应</a:t>
            </a:r>
            <a:endParaRPr sz="2400" dirty="0">
              <a:latin typeface="Microsoft JhengHei"/>
              <a:cs typeface="Microsoft JhengHei"/>
            </a:endParaRPr>
          </a:p>
          <a:p>
            <a:pPr marL="531495" indent="-412115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•"/>
              <a:tabLst>
                <a:tab pos="531495" algn="l"/>
                <a:tab pos="53213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逆序数：置换中的逆序总数</a:t>
            </a:r>
            <a:endParaRPr sz="2400" dirty="0">
              <a:latin typeface="Microsoft JhengHei"/>
              <a:cs typeface="Microsoft JhengHei"/>
            </a:endParaRPr>
          </a:p>
          <a:p>
            <a:pPr marL="1872615">
              <a:lnSpc>
                <a:spcPct val="100000"/>
              </a:lnSpc>
              <a:spcBef>
                <a:spcPts val="28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284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284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 baseline="-21000" dirty="0">
              <a:latin typeface="Times New Roman" panose="02020603050405020304"/>
              <a:cs typeface="Times New Roman" panose="02020603050405020304"/>
            </a:endParaRPr>
          </a:p>
          <a:p>
            <a:pPr marL="120015">
              <a:lnSpc>
                <a:spcPct val="100000"/>
              </a:lnSpc>
              <a:spcBef>
                <a:spcPts val="29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实例</a:t>
            </a:r>
            <a:endParaRPr sz="2400" dirty="0">
              <a:latin typeface="Microsoft JhengHei"/>
              <a:cs typeface="Microsoft JhengHei"/>
            </a:endParaRPr>
          </a:p>
          <a:p>
            <a:pPr marL="541020">
              <a:lnSpc>
                <a:spcPct val="100000"/>
              </a:lnSpc>
              <a:spcBef>
                <a:spcPts val="290"/>
              </a:spcBef>
              <a:tabLst>
                <a:tab pos="241554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置</a:t>
            </a:r>
            <a:r>
              <a:rPr sz="2400" b="1" dirty="0">
                <a:latin typeface="Microsoft JhengHei"/>
                <a:cs typeface="Microsoft JhengHei"/>
              </a:rPr>
              <a:t>换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541020">
              <a:lnSpc>
                <a:spcPct val="100000"/>
              </a:lnSpc>
              <a:spcBef>
                <a:spcPts val="290"/>
              </a:spcBef>
              <a:tabLst>
                <a:tab pos="241109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逆序序列</a:t>
            </a:r>
            <a:r>
              <a:rPr sz="2400" b="1" dirty="0">
                <a:latin typeface="Microsoft JhengHei"/>
                <a:cs typeface="Microsoft JhengHei"/>
              </a:rPr>
              <a:t>为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541020">
              <a:lnSpc>
                <a:spcPct val="100000"/>
              </a:lnSpc>
              <a:spcBef>
                <a:spcPts val="285"/>
              </a:spcBef>
              <a:tabLst>
                <a:tab pos="2385060" algn="l"/>
              </a:tabLst>
            </a:pPr>
            <a:r>
              <a:rPr sz="2400" b="1" spc="5" dirty="0">
                <a:latin typeface="Microsoft JhengHei"/>
                <a:cs typeface="Microsoft JhengHei"/>
              </a:rPr>
              <a:t>逆序</a:t>
            </a:r>
            <a:r>
              <a:rPr sz="2400" b="1" dirty="0">
                <a:latin typeface="Microsoft JhengHei"/>
                <a:cs typeface="Microsoft JhengHei"/>
              </a:rPr>
              <a:t>数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12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96555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5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463" y="1038718"/>
            <a:ext cx="8053070" cy="478917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585"/>
              </a:spcBef>
              <a:buFont typeface="Arial" panose="020B0604020202020204"/>
              <a:buChar char="•"/>
              <a:tabLst>
                <a:tab pos="254000" algn="l"/>
                <a:tab pos="4130040" algn="l"/>
              </a:tabLst>
            </a:pPr>
            <a:r>
              <a:rPr sz="2400" b="1" dirty="0">
                <a:latin typeface="等线"/>
                <a:cs typeface="等线"/>
              </a:rPr>
              <a:t>最坏情况分析：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baseline="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),	</a:t>
            </a:r>
            <a:r>
              <a:rPr sz="2400" b="1" dirty="0">
                <a:latin typeface="等线"/>
                <a:cs typeface="等线"/>
              </a:rPr>
              <a:t>至多巡回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等线"/>
                <a:cs typeface="等线"/>
              </a:rPr>
              <a:t>次，每次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4000" marR="17780" indent="-228600">
              <a:lnSpc>
                <a:spcPct val="108000"/>
              </a:lnSpc>
              <a:spcBef>
                <a:spcPts val="1245"/>
              </a:spcBef>
              <a:buFont typeface="Arial" panose="020B0604020202020204"/>
              <a:buChar char="•"/>
              <a:tabLst>
                <a:tab pos="254000" algn="l"/>
              </a:tabLst>
            </a:pPr>
            <a:r>
              <a:rPr sz="2400" b="1" spc="-5" dirty="0">
                <a:latin typeface="等线"/>
                <a:cs typeface="等线"/>
              </a:rPr>
              <a:t>对换只发生在相邻元素之间，每次相邻元素交换只消</a:t>
            </a:r>
            <a:r>
              <a:rPr sz="2400" b="1" dirty="0">
                <a:latin typeface="等线"/>
                <a:cs typeface="等线"/>
              </a:rPr>
              <a:t>除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等线"/>
                <a:cs typeface="等线"/>
              </a:rPr>
              <a:t>个 逆序，比较次数不少于逆序数，最大逆序数</a:t>
            </a:r>
            <a:r>
              <a:rPr sz="2400" b="1" spc="-8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Symbol"/>
                <a:cs typeface="Symbol"/>
              </a:rPr>
              <a:t>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1)/2</a:t>
            </a:r>
            <a:r>
              <a:rPr sz="2400" b="1" spc="-5" dirty="0">
                <a:latin typeface="等线"/>
                <a:cs typeface="等线"/>
              </a:rPr>
              <a:t>，</a:t>
            </a:r>
            <a:r>
              <a:rPr sz="2400" b="1" dirty="0">
                <a:latin typeface="等线"/>
                <a:cs typeface="等线"/>
              </a:rPr>
              <a:t>于 是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500" b="1" i="1" spc="-10" dirty="0">
                <a:latin typeface="Symbol"/>
                <a:cs typeface="Symbol"/>
              </a:rPr>
              <a:t>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5" baseline="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4000" marR="207010" indent="-228600">
              <a:lnSpc>
                <a:spcPct val="110000"/>
              </a:lnSpc>
              <a:spcBef>
                <a:spcPts val="1180"/>
              </a:spcBef>
              <a:buFont typeface="Arial" panose="020B0604020202020204"/>
              <a:buChar char="•"/>
              <a:tabLst>
                <a:tab pos="254000" algn="l"/>
              </a:tabLst>
            </a:pPr>
            <a:r>
              <a:rPr sz="2400" b="1" spc="-5" dirty="0">
                <a:latin typeface="等线"/>
                <a:cs typeface="等线"/>
              </a:rPr>
              <a:t>平均情况：设各种输入是等可能的</a:t>
            </a:r>
            <a:r>
              <a:rPr sz="2400" b="1" dirty="0">
                <a:latin typeface="等线"/>
                <a:cs typeface="等线"/>
              </a:rPr>
              <a:t>，</a:t>
            </a:r>
            <a:r>
              <a:rPr sz="2400" b="1" spc="-5" dirty="0">
                <a:latin typeface="等线"/>
                <a:cs typeface="等线"/>
              </a:rPr>
              <a:t>置换</a:t>
            </a:r>
            <a:r>
              <a:rPr sz="2400" b="1" dirty="0">
                <a:latin typeface="Symbol"/>
                <a:cs typeface="Symbol"/>
              </a:rPr>
              <a:t>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的逆序序列是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…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置换</a:t>
            </a:r>
            <a:r>
              <a:rPr sz="2400" b="1" dirty="0">
                <a:latin typeface="Symbol"/>
                <a:cs typeface="Symbol"/>
              </a:rPr>
              <a:t>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的逆序序列为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(0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1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… , 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等线"/>
                <a:cs typeface="等线"/>
              </a:rPr>
              <a:t>，</a:t>
            </a:r>
            <a:r>
              <a:rPr sz="2400" b="1" spc="-114" dirty="0">
                <a:latin typeface="等线"/>
                <a:cs typeface="等线"/>
              </a:rPr>
              <a:t> </a:t>
            </a:r>
            <a:r>
              <a:rPr sz="2400" b="1" spc="-5" dirty="0">
                <a:latin typeface="Symbol"/>
                <a:cs typeface="Symbol"/>
              </a:rPr>
              <a:t>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与</a:t>
            </a:r>
            <a:r>
              <a:rPr sz="2400" b="1" dirty="0">
                <a:latin typeface="Symbol"/>
                <a:cs typeface="Symbol"/>
              </a:rPr>
              <a:t>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的逆序数之和为</a:t>
            </a:r>
            <a:r>
              <a:rPr sz="2400" b="1" spc="-7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1)/2.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00" b="1" dirty="0">
                <a:latin typeface="等线"/>
                <a:cs typeface="等线"/>
              </a:rPr>
              <a:t>个置换分成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!/2</a:t>
            </a:r>
            <a:r>
              <a:rPr sz="2400" b="1" dirty="0">
                <a:latin typeface="等线"/>
                <a:cs typeface="等线"/>
              </a:rPr>
              <a:t>个组，每组逆序之和为</a:t>
            </a:r>
            <a:r>
              <a:rPr sz="2400" b="1" spc="-75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1)/2.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06400">
              <a:lnSpc>
                <a:spcPct val="100000"/>
              </a:lnSpc>
              <a:spcBef>
                <a:spcPts val="1290"/>
              </a:spcBef>
              <a:tabLst>
                <a:tab pos="2082800" algn="l"/>
              </a:tabLst>
            </a:pPr>
            <a:r>
              <a:rPr sz="2400" b="1" dirty="0">
                <a:latin typeface="等线"/>
                <a:cs typeface="等线"/>
              </a:rPr>
              <a:t>平均逆序数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Symbol"/>
                <a:cs typeface="Symbol"/>
              </a:rPr>
              <a:t>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1)/4</a:t>
            </a:r>
            <a:r>
              <a:rPr sz="2400" b="1" spc="-5" dirty="0">
                <a:latin typeface="等线"/>
                <a:cs typeface="等线"/>
              </a:rPr>
              <a:t>，</a:t>
            </a:r>
            <a:r>
              <a:rPr sz="2400" b="1" dirty="0">
                <a:latin typeface="等线"/>
                <a:cs typeface="等线"/>
              </a:rPr>
              <a:t>平均的交换次数为</a:t>
            </a:r>
            <a:r>
              <a:rPr sz="2400" b="1" spc="-155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1)/4.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4000" indent="-228600">
              <a:lnSpc>
                <a:spcPct val="100000"/>
              </a:lnSpc>
              <a:spcBef>
                <a:spcPts val="1385"/>
              </a:spcBef>
              <a:buFont typeface="Arial" panose="020B0604020202020204"/>
              <a:buChar char="•"/>
              <a:tabLst>
                <a:tab pos="254000" algn="l"/>
              </a:tabLst>
            </a:pPr>
            <a:r>
              <a:rPr sz="2400" b="1" dirty="0">
                <a:solidFill>
                  <a:srgbClr val="A40020"/>
                </a:solidFill>
                <a:latin typeface="等线"/>
                <a:cs typeface="等线"/>
              </a:rPr>
              <a:t>冒泡排序的最坏和平均复杂性均</a:t>
            </a:r>
            <a:r>
              <a:rPr sz="2400" b="1" spc="5" dirty="0">
                <a:solidFill>
                  <a:srgbClr val="A40020"/>
                </a:solidFill>
                <a:latin typeface="等线"/>
                <a:cs typeface="等线"/>
              </a:rPr>
              <a:t>为</a:t>
            </a:r>
            <a:r>
              <a:rPr sz="2500" b="1" i="1" spc="-75" dirty="0">
                <a:solidFill>
                  <a:srgbClr val="C00000"/>
                </a:solidFill>
                <a:latin typeface="Symbol"/>
                <a:cs typeface="Symbol"/>
              </a:rPr>
              <a:t>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baseline="24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3107" y="211023"/>
            <a:ext cx="5618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CC0000"/>
                </a:solidFill>
              </a:rPr>
              <a:t>冒泡排</a:t>
            </a:r>
            <a:r>
              <a:rPr sz="4000" spc="5" dirty="0">
                <a:solidFill>
                  <a:srgbClr val="CC0000"/>
                </a:solidFill>
              </a:rPr>
              <a:t>序</a:t>
            </a:r>
            <a:r>
              <a:rPr sz="4000" spc="-5" dirty="0">
                <a:solidFill>
                  <a:srgbClr val="CC0000"/>
                </a:solidFill>
              </a:rPr>
              <a:t>算法</a:t>
            </a:r>
            <a:r>
              <a:rPr sz="4000" spc="5" dirty="0">
                <a:solidFill>
                  <a:srgbClr val="CC0000"/>
                </a:solidFill>
              </a:rPr>
              <a:t>复</a:t>
            </a:r>
            <a:r>
              <a:rPr sz="4000" spc="-5" dirty="0">
                <a:solidFill>
                  <a:srgbClr val="CC0000"/>
                </a:solidFill>
              </a:rPr>
              <a:t>杂度分析</a:t>
            </a:r>
            <a:endParaRPr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2057" y="2486025"/>
            <a:ext cx="2312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等线 Light"/>
                <a:cs typeface="等线 Light"/>
              </a:rPr>
              <a:t>堆排序</a:t>
            </a:r>
            <a:endParaRPr sz="6000">
              <a:latin typeface="等线 Light"/>
              <a:cs typeface="等线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82833" y="6450888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2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" y="1693926"/>
            <a:ext cx="7361555" cy="370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4045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Microsoft JhengHei"/>
                <a:cs typeface="Microsoft JhengHei"/>
              </a:rPr>
              <a:t>设</a:t>
            </a:r>
            <a:r>
              <a:rPr sz="2400" b="1" spc="-1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是一棵深度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-1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的二叉树，结点</a:t>
            </a:r>
            <a:r>
              <a:rPr sz="2400" b="1" spc="-5" dirty="0">
                <a:latin typeface="Microsoft JhengHei"/>
                <a:cs typeface="Microsoft JhengHei"/>
              </a:rPr>
              <a:t>为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10" dirty="0">
                <a:latin typeface="Microsoft JhengHei"/>
                <a:cs typeface="Microsoft JhengHei"/>
              </a:rPr>
              <a:t>中的元</a:t>
            </a:r>
            <a:r>
              <a:rPr sz="2400" b="1" spc="5" dirty="0">
                <a:latin typeface="Microsoft JhengHei"/>
                <a:cs typeface="Microsoft JhengHei"/>
              </a:rPr>
              <a:t>素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若满足以下条件，称作</a:t>
            </a:r>
            <a:r>
              <a:rPr sz="2400"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堆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43865" indent="-431800">
              <a:lnSpc>
                <a:spcPct val="100000"/>
              </a:lnSpc>
              <a:spcBef>
                <a:spcPts val="575"/>
              </a:spcBef>
              <a:buFont typeface="Times New Roman" panose="02020603050405020304"/>
              <a:buAutoNum type="arabicParenBoth"/>
              <a:tabLst>
                <a:tab pos="44450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所有内结点（可能一点除外）的度数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-114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43865" indent="-431800">
              <a:lnSpc>
                <a:spcPct val="100000"/>
              </a:lnSpc>
              <a:spcBef>
                <a:spcPts val="575"/>
              </a:spcBef>
              <a:buFont typeface="Times New Roman" panose="02020603050405020304"/>
              <a:buAutoNum type="arabicParenBoth"/>
              <a:tabLst>
                <a:tab pos="44450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所有树叶至多在相邻的两层</a:t>
            </a:r>
            <a:endParaRPr sz="2400" dirty="0">
              <a:latin typeface="Microsoft JhengHei"/>
              <a:cs typeface="Microsoft JhengHei"/>
            </a:endParaRPr>
          </a:p>
          <a:p>
            <a:pPr marL="520065" indent="-508000">
              <a:lnSpc>
                <a:spcPct val="100000"/>
              </a:lnSpc>
              <a:spcBef>
                <a:spcPts val="580"/>
              </a:spcBef>
              <a:buFont typeface="Times New Roman" panose="02020603050405020304"/>
              <a:buAutoNum type="arabicParenBoth"/>
              <a:tabLst>
                <a:tab pos="520065" algn="l"/>
                <a:tab pos="52070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层的所有树叶在内结点的右边</a:t>
            </a:r>
            <a:endParaRPr sz="2400" dirty="0">
              <a:latin typeface="Microsoft JhengHei"/>
              <a:cs typeface="Microsoft JhengHei"/>
            </a:endParaRPr>
          </a:p>
          <a:p>
            <a:pPr marL="520065" indent="-508000">
              <a:lnSpc>
                <a:spcPct val="100000"/>
              </a:lnSpc>
              <a:spcBef>
                <a:spcPts val="575"/>
              </a:spcBef>
              <a:buFont typeface="Times New Roman" panose="02020603050405020304"/>
              <a:buAutoNum type="arabicParenBoth"/>
              <a:tabLst>
                <a:tab pos="520065" algn="l"/>
                <a:tab pos="52070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层最右边的内结点可能度数为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5" dirty="0">
                <a:latin typeface="Microsoft JhengHei"/>
                <a:cs typeface="Microsoft JhengHei"/>
              </a:rPr>
              <a:t>（</a:t>
            </a:r>
            <a:r>
              <a:rPr sz="2400" b="1" spc="10" dirty="0">
                <a:latin typeface="Microsoft JhengHei"/>
                <a:cs typeface="Microsoft JhengHei"/>
              </a:rPr>
              <a:t>没有右儿子）</a:t>
            </a:r>
            <a:endParaRPr sz="2400" dirty="0">
              <a:latin typeface="Microsoft JhengHei"/>
              <a:cs typeface="Microsoft JhengHei"/>
            </a:endParaRPr>
          </a:p>
          <a:p>
            <a:pPr marL="443865" indent="-431800">
              <a:lnSpc>
                <a:spcPct val="100000"/>
              </a:lnSpc>
              <a:spcBef>
                <a:spcPts val="575"/>
              </a:spcBef>
              <a:buFont typeface="Times New Roman" panose="02020603050405020304"/>
              <a:buAutoNum type="arabicParenBoth"/>
              <a:tabLst>
                <a:tab pos="44450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每个结点的元素不小于儿子的元素</a:t>
            </a:r>
            <a:endParaRPr sz="24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latin typeface="Microsoft JhengHei"/>
                <a:cs typeface="Microsoft JhengHei"/>
              </a:rPr>
              <a:t>若只满足前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(4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10" dirty="0">
                <a:latin typeface="Microsoft JhengHei"/>
                <a:cs typeface="Microsoft JhengHei"/>
              </a:rPr>
              <a:t>条，不满足第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(5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10" dirty="0">
                <a:latin typeface="Microsoft JhengHei"/>
                <a:cs typeface="Microsoft JhengHei"/>
              </a:rPr>
              <a:t>条，称作</a:t>
            </a:r>
            <a:r>
              <a:rPr sz="2400"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堆结构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608152"/>
            <a:ext cx="2263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堆的定义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910830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3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3941" y="1168146"/>
            <a:ext cx="6614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015" marR="5080" indent="-615950">
              <a:lnSpc>
                <a:spcPct val="100000"/>
              </a:lnSpc>
              <a:spcBef>
                <a:spcPts val="100"/>
              </a:spcBef>
              <a:tabLst>
                <a:tab pos="277114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计量工作量的标准</a:t>
            </a:r>
            <a:r>
              <a:rPr sz="2400" b="1" spc="585" dirty="0">
                <a:latin typeface="Microsoft JhengHei"/>
                <a:cs typeface="Microsoft JhengHei"/>
              </a:rPr>
              <a:t>: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10" dirty="0">
                <a:latin typeface="Microsoft JhengHei"/>
                <a:cs typeface="Microsoft JhengHei"/>
              </a:rPr>
              <a:t>对于给定问</a:t>
            </a:r>
            <a:r>
              <a:rPr sz="2400" b="1" spc="15" dirty="0">
                <a:latin typeface="Microsoft JhengHei"/>
                <a:cs typeface="Microsoft JhengHei"/>
              </a:rPr>
              <a:t>题</a:t>
            </a:r>
            <a:r>
              <a:rPr sz="2400" b="1" spc="595" dirty="0">
                <a:latin typeface="Microsoft JhengHei"/>
                <a:cs typeface="Microsoft JhengHei"/>
              </a:rPr>
              <a:t>,</a:t>
            </a:r>
            <a:r>
              <a:rPr sz="2400" b="1" spc="10" dirty="0">
                <a:latin typeface="Microsoft JhengHei"/>
                <a:cs typeface="Microsoft JhengHei"/>
              </a:rPr>
              <a:t>该算法所执行 的基本运算的次数</a:t>
            </a:r>
            <a:r>
              <a:rPr sz="2400" b="1" spc="585" dirty="0">
                <a:latin typeface="Microsoft JhengHei"/>
                <a:cs typeface="Microsoft JhengHei"/>
              </a:rPr>
              <a:t>.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2400" b="1" spc="10" dirty="0">
                <a:latin typeface="Microsoft JhengHei"/>
                <a:cs typeface="Microsoft JhengHei"/>
              </a:rPr>
              <a:t>基本运算的选择：根据问题选择适当的基本运算</a:t>
            </a:r>
            <a:endParaRPr sz="2400">
              <a:latin typeface="Microsoft JhengHei"/>
              <a:cs typeface="Microsoft JhengHe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27062" y="2479611"/>
          <a:ext cx="6096000" cy="2353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问题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基本运算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在表中查找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比较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实矩阵相乘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实数乘法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排序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比较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遍历二叉树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置指针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5264" y="5114290"/>
            <a:ext cx="3960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80845" algn="ctr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两种时间复杂性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33400" algn="ctr">
              <a:lnSpc>
                <a:spcPct val="100000"/>
              </a:lnSpc>
            </a:pPr>
            <a:r>
              <a:rPr sz="2400" b="1" spc="5" dirty="0">
                <a:latin typeface="Microsoft JhengHei"/>
                <a:cs typeface="Microsoft JhengHei"/>
              </a:rPr>
              <a:t>最坏情况下的复杂</a:t>
            </a:r>
            <a:r>
              <a:rPr sz="2400" b="1" spc="10" dirty="0">
                <a:latin typeface="Microsoft JhengHei"/>
                <a:cs typeface="Microsoft JhengHei"/>
              </a:rPr>
              <a:t>性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4185" algn="ctr">
              <a:lnSpc>
                <a:spcPct val="100000"/>
              </a:lnSpc>
            </a:pPr>
            <a:r>
              <a:rPr sz="2400" b="1" spc="10" dirty="0">
                <a:latin typeface="Microsoft JhengHei"/>
                <a:cs typeface="Microsoft JhengHei"/>
              </a:rPr>
              <a:t>平均情况下的复杂性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8090" y="217170"/>
            <a:ext cx="593979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990000"/>
                </a:solidFill>
              </a:rPr>
              <a:t>工作量</a:t>
            </a:r>
            <a:r>
              <a:rPr sz="4000" dirty="0">
                <a:solidFill>
                  <a:srgbClr val="990000"/>
                </a:solidFill>
              </a:rPr>
              <a:t>--时</a:t>
            </a:r>
            <a:r>
              <a:rPr sz="4000" spc="-5" dirty="0">
                <a:solidFill>
                  <a:srgbClr val="990000"/>
                </a:solidFill>
              </a:rPr>
              <a:t>间复</a:t>
            </a:r>
            <a:r>
              <a:rPr sz="4000" dirty="0">
                <a:solidFill>
                  <a:srgbClr val="990000"/>
                </a:solidFill>
              </a:rPr>
              <a:t>杂</a:t>
            </a:r>
            <a:r>
              <a:rPr sz="4000" spc="-5" dirty="0">
                <a:solidFill>
                  <a:srgbClr val="990000"/>
                </a:solidFill>
              </a:rPr>
              <a:t>性分析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4410" y="6587438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3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130" y="5155438"/>
            <a:ext cx="5908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堆存储在数组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b="1" dirty="0">
                <a:latin typeface="Microsoft JhengHei"/>
                <a:cs typeface="Microsoft JhengHei"/>
              </a:rPr>
              <a:t>：</a:t>
            </a:r>
            <a:r>
              <a:rPr sz="2400" b="1" spc="10" dirty="0">
                <a:latin typeface="Microsoft JhengHei"/>
                <a:cs typeface="Microsoft JhengHei"/>
              </a:rPr>
              <a:t>结</a:t>
            </a:r>
            <a:r>
              <a:rPr sz="2400" b="1" dirty="0">
                <a:latin typeface="Microsoft JhengHei"/>
                <a:cs typeface="Microsoft JhengHei"/>
              </a:rPr>
              <a:t>点</a:t>
            </a:r>
            <a:r>
              <a:rPr sz="2400" b="1" spc="-3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的元素，例如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[2]=14.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933450" algn="l"/>
                <a:tab pos="3444875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ft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),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righ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分别表</a:t>
            </a:r>
            <a:r>
              <a:rPr sz="2400" b="1" dirty="0">
                <a:latin typeface="Microsoft JhengHei"/>
                <a:cs typeface="Microsoft JhengHei"/>
              </a:rPr>
              <a:t>示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2400" b="1" spc="10" dirty="0">
                <a:latin typeface="Microsoft JhengHei"/>
                <a:cs typeface="Microsoft JhengHei"/>
              </a:rPr>
              <a:t>的左儿子和右儿子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36913" y="1654873"/>
            <a:ext cx="1378585" cy="1249045"/>
            <a:chOff x="2736913" y="1654873"/>
            <a:chExt cx="1378585" cy="1249045"/>
          </a:xfrm>
        </p:grpSpPr>
        <p:sp>
          <p:nvSpPr>
            <p:cNvPr id="5" name="object 5"/>
            <p:cNvSpPr/>
            <p:nvPr/>
          </p:nvSpPr>
          <p:spPr>
            <a:xfrm>
              <a:off x="3538728" y="165963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5">
                  <a:moveTo>
                    <a:pt x="285750" y="0"/>
                  </a:moveTo>
                  <a:lnTo>
                    <a:pt x="234374" y="4003"/>
                  </a:lnTo>
                  <a:lnTo>
                    <a:pt x="186024" y="15545"/>
                  </a:lnTo>
                  <a:lnTo>
                    <a:pt x="141506" y="33923"/>
                  </a:lnTo>
                  <a:lnTo>
                    <a:pt x="101626" y="58434"/>
                  </a:lnTo>
                  <a:lnTo>
                    <a:pt x="67189" y="88377"/>
                  </a:lnTo>
                  <a:lnTo>
                    <a:pt x="39003" y="123048"/>
                  </a:lnTo>
                  <a:lnTo>
                    <a:pt x="17871" y="161746"/>
                  </a:lnTo>
                  <a:lnTo>
                    <a:pt x="4602" y="203768"/>
                  </a:lnTo>
                  <a:lnTo>
                    <a:pt x="0" y="248412"/>
                  </a:lnTo>
                  <a:lnTo>
                    <a:pt x="4602" y="293055"/>
                  </a:lnTo>
                  <a:lnTo>
                    <a:pt x="17871" y="335077"/>
                  </a:lnTo>
                  <a:lnTo>
                    <a:pt x="39003" y="373775"/>
                  </a:lnTo>
                  <a:lnTo>
                    <a:pt x="67189" y="408446"/>
                  </a:lnTo>
                  <a:lnTo>
                    <a:pt x="101626" y="438389"/>
                  </a:lnTo>
                  <a:lnTo>
                    <a:pt x="141506" y="462900"/>
                  </a:lnTo>
                  <a:lnTo>
                    <a:pt x="186024" y="481278"/>
                  </a:lnTo>
                  <a:lnTo>
                    <a:pt x="234374" y="492820"/>
                  </a:lnTo>
                  <a:lnTo>
                    <a:pt x="285750" y="496824"/>
                  </a:lnTo>
                  <a:lnTo>
                    <a:pt x="337125" y="492820"/>
                  </a:lnTo>
                  <a:lnTo>
                    <a:pt x="385475" y="481278"/>
                  </a:lnTo>
                  <a:lnTo>
                    <a:pt x="429993" y="462900"/>
                  </a:lnTo>
                  <a:lnTo>
                    <a:pt x="469873" y="438389"/>
                  </a:lnTo>
                  <a:lnTo>
                    <a:pt x="504310" y="408446"/>
                  </a:lnTo>
                  <a:lnTo>
                    <a:pt x="532496" y="373775"/>
                  </a:lnTo>
                  <a:lnTo>
                    <a:pt x="553628" y="335077"/>
                  </a:lnTo>
                  <a:lnTo>
                    <a:pt x="566897" y="293055"/>
                  </a:lnTo>
                  <a:lnTo>
                    <a:pt x="571500" y="248412"/>
                  </a:lnTo>
                  <a:lnTo>
                    <a:pt x="566897" y="203768"/>
                  </a:lnTo>
                  <a:lnTo>
                    <a:pt x="553628" y="161746"/>
                  </a:lnTo>
                  <a:lnTo>
                    <a:pt x="532496" y="123048"/>
                  </a:lnTo>
                  <a:lnTo>
                    <a:pt x="504310" y="88377"/>
                  </a:lnTo>
                  <a:lnTo>
                    <a:pt x="469873" y="58434"/>
                  </a:lnTo>
                  <a:lnTo>
                    <a:pt x="429993" y="33923"/>
                  </a:lnTo>
                  <a:lnTo>
                    <a:pt x="385475" y="15545"/>
                  </a:lnTo>
                  <a:lnTo>
                    <a:pt x="337125" y="400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38728" y="165963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5">
                  <a:moveTo>
                    <a:pt x="0" y="248412"/>
                  </a:moveTo>
                  <a:lnTo>
                    <a:pt x="4602" y="203768"/>
                  </a:lnTo>
                  <a:lnTo>
                    <a:pt x="17871" y="161746"/>
                  </a:lnTo>
                  <a:lnTo>
                    <a:pt x="39003" y="123048"/>
                  </a:lnTo>
                  <a:lnTo>
                    <a:pt x="67189" y="88377"/>
                  </a:lnTo>
                  <a:lnTo>
                    <a:pt x="101626" y="58434"/>
                  </a:lnTo>
                  <a:lnTo>
                    <a:pt x="141506" y="33923"/>
                  </a:lnTo>
                  <a:lnTo>
                    <a:pt x="186024" y="15545"/>
                  </a:lnTo>
                  <a:lnTo>
                    <a:pt x="234374" y="4003"/>
                  </a:lnTo>
                  <a:lnTo>
                    <a:pt x="285750" y="0"/>
                  </a:lnTo>
                  <a:lnTo>
                    <a:pt x="337125" y="4003"/>
                  </a:lnTo>
                  <a:lnTo>
                    <a:pt x="385475" y="15545"/>
                  </a:lnTo>
                  <a:lnTo>
                    <a:pt x="429993" y="33923"/>
                  </a:lnTo>
                  <a:lnTo>
                    <a:pt x="469873" y="58434"/>
                  </a:lnTo>
                  <a:lnTo>
                    <a:pt x="504310" y="88377"/>
                  </a:lnTo>
                  <a:lnTo>
                    <a:pt x="532496" y="123048"/>
                  </a:lnTo>
                  <a:lnTo>
                    <a:pt x="553628" y="161746"/>
                  </a:lnTo>
                  <a:lnTo>
                    <a:pt x="566897" y="203768"/>
                  </a:lnTo>
                  <a:lnTo>
                    <a:pt x="571500" y="248412"/>
                  </a:lnTo>
                  <a:lnTo>
                    <a:pt x="566897" y="293055"/>
                  </a:lnTo>
                  <a:lnTo>
                    <a:pt x="553628" y="335077"/>
                  </a:lnTo>
                  <a:lnTo>
                    <a:pt x="532496" y="373775"/>
                  </a:lnTo>
                  <a:lnTo>
                    <a:pt x="504310" y="408446"/>
                  </a:lnTo>
                  <a:lnTo>
                    <a:pt x="469873" y="438389"/>
                  </a:lnTo>
                  <a:lnTo>
                    <a:pt x="429993" y="462900"/>
                  </a:lnTo>
                  <a:lnTo>
                    <a:pt x="385475" y="481278"/>
                  </a:lnTo>
                  <a:lnTo>
                    <a:pt x="337125" y="492820"/>
                  </a:lnTo>
                  <a:lnTo>
                    <a:pt x="285750" y="496824"/>
                  </a:lnTo>
                  <a:lnTo>
                    <a:pt x="234374" y="492820"/>
                  </a:lnTo>
                  <a:lnTo>
                    <a:pt x="186024" y="481278"/>
                  </a:lnTo>
                  <a:lnTo>
                    <a:pt x="141506" y="462900"/>
                  </a:lnTo>
                  <a:lnTo>
                    <a:pt x="101626" y="438389"/>
                  </a:lnTo>
                  <a:lnTo>
                    <a:pt x="67189" y="408446"/>
                  </a:lnTo>
                  <a:lnTo>
                    <a:pt x="39003" y="373775"/>
                  </a:lnTo>
                  <a:lnTo>
                    <a:pt x="17871" y="335077"/>
                  </a:lnTo>
                  <a:lnTo>
                    <a:pt x="4602" y="293055"/>
                  </a:lnTo>
                  <a:lnTo>
                    <a:pt x="0" y="2484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1676" y="2401823"/>
              <a:ext cx="570230" cy="497205"/>
            </a:xfrm>
            <a:custGeom>
              <a:avLst/>
              <a:gdLst/>
              <a:ahLst/>
              <a:cxnLst/>
              <a:rect l="l" t="t" r="r" b="b"/>
              <a:pathLst>
                <a:path w="570229" h="497205">
                  <a:moveTo>
                    <a:pt x="284988" y="0"/>
                  </a:moveTo>
                  <a:lnTo>
                    <a:pt x="233771" y="4003"/>
                  </a:lnTo>
                  <a:lnTo>
                    <a:pt x="185563" y="15545"/>
                  </a:lnTo>
                  <a:lnTo>
                    <a:pt x="141167" y="33923"/>
                  </a:lnTo>
                  <a:lnTo>
                    <a:pt x="101390" y="58434"/>
                  </a:lnTo>
                  <a:lnTo>
                    <a:pt x="67039" y="88377"/>
                  </a:lnTo>
                  <a:lnTo>
                    <a:pt x="38918" y="123048"/>
                  </a:lnTo>
                  <a:lnTo>
                    <a:pt x="17834" y="161746"/>
                  </a:lnTo>
                  <a:lnTo>
                    <a:pt x="4592" y="203768"/>
                  </a:lnTo>
                  <a:lnTo>
                    <a:pt x="0" y="248412"/>
                  </a:lnTo>
                  <a:lnTo>
                    <a:pt x="4592" y="293055"/>
                  </a:lnTo>
                  <a:lnTo>
                    <a:pt x="17834" y="335077"/>
                  </a:lnTo>
                  <a:lnTo>
                    <a:pt x="38918" y="373775"/>
                  </a:lnTo>
                  <a:lnTo>
                    <a:pt x="67039" y="408446"/>
                  </a:lnTo>
                  <a:lnTo>
                    <a:pt x="101390" y="438389"/>
                  </a:lnTo>
                  <a:lnTo>
                    <a:pt x="141167" y="462900"/>
                  </a:lnTo>
                  <a:lnTo>
                    <a:pt x="185563" y="481278"/>
                  </a:lnTo>
                  <a:lnTo>
                    <a:pt x="233771" y="492820"/>
                  </a:lnTo>
                  <a:lnTo>
                    <a:pt x="284988" y="496824"/>
                  </a:lnTo>
                  <a:lnTo>
                    <a:pt x="336204" y="492820"/>
                  </a:lnTo>
                  <a:lnTo>
                    <a:pt x="384412" y="481278"/>
                  </a:lnTo>
                  <a:lnTo>
                    <a:pt x="428808" y="462900"/>
                  </a:lnTo>
                  <a:lnTo>
                    <a:pt x="468585" y="438389"/>
                  </a:lnTo>
                  <a:lnTo>
                    <a:pt x="502936" y="408446"/>
                  </a:lnTo>
                  <a:lnTo>
                    <a:pt x="531057" y="373775"/>
                  </a:lnTo>
                  <a:lnTo>
                    <a:pt x="552141" y="335077"/>
                  </a:lnTo>
                  <a:lnTo>
                    <a:pt x="565383" y="293055"/>
                  </a:lnTo>
                  <a:lnTo>
                    <a:pt x="569976" y="248412"/>
                  </a:lnTo>
                  <a:lnTo>
                    <a:pt x="565383" y="203768"/>
                  </a:lnTo>
                  <a:lnTo>
                    <a:pt x="552141" y="161746"/>
                  </a:lnTo>
                  <a:lnTo>
                    <a:pt x="531057" y="123048"/>
                  </a:lnTo>
                  <a:lnTo>
                    <a:pt x="502936" y="88377"/>
                  </a:lnTo>
                  <a:lnTo>
                    <a:pt x="468585" y="58434"/>
                  </a:lnTo>
                  <a:lnTo>
                    <a:pt x="428808" y="33923"/>
                  </a:lnTo>
                  <a:lnTo>
                    <a:pt x="384412" y="15545"/>
                  </a:lnTo>
                  <a:lnTo>
                    <a:pt x="336204" y="4003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41676" y="2401823"/>
              <a:ext cx="570230" cy="497205"/>
            </a:xfrm>
            <a:custGeom>
              <a:avLst/>
              <a:gdLst/>
              <a:ahLst/>
              <a:cxnLst/>
              <a:rect l="l" t="t" r="r" b="b"/>
              <a:pathLst>
                <a:path w="570229" h="497205">
                  <a:moveTo>
                    <a:pt x="0" y="248412"/>
                  </a:moveTo>
                  <a:lnTo>
                    <a:pt x="4592" y="203768"/>
                  </a:lnTo>
                  <a:lnTo>
                    <a:pt x="17834" y="161746"/>
                  </a:lnTo>
                  <a:lnTo>
                    <a:pt x="38918" y="123048"/>
                  </a:lnTo>
                  <a:lnTo>
                    <a:pt x="67039" y="88377"/>
                  </a:lnTo>
                  <a:lnTo>
                    <a:pt x="101390" y="58434"/>
                  </a:lnTo>
                  <a:lnTo>
                    <a:pt x="141167" y="33923"/>
                  </a:lnTo>
                  <a:lnTo>
                    <a:pt x="185563" y="15545"/>
                  </a:lnTo>
                  <a:lnTo>
                    <a:pt x="233771" y="4003"/>
                  </a:lnTo>
                  <a:lnTo>
                    <a:pt x="284988" y="0"/>
                  </a:lnTo>
                  <a:lnTo>
                    <a:pt x="336204" y="4003"/>
                  </a:lnTo>
                  <a:lnTo>
                    <a:pt x="384412" y="15545"/>
                  </a:lnTo>
                  <a:lnTo>
                    <a:pt x="428808" y="33923"/>
                  </a:lnTo>
                  <a:lnTo>
                    <a:pt x="468585" y="58434"/>
                  </a:lnTo>
                  <a:lnTo>
                    <a:pt x="502936" y="88377"/>
                  </a:lnTo>
                  <a:lnTo>
                    <a:pt x="531057" y="123048"/>
                  </a:lnTo>
                  <a:lnTo>
                    <a:pt x="552141" y="161746"/>
                  </a:lnTo>
                  <a:lnTo>
                    <a:pt x="565383" y="203768"/>
                  </a:lnTo>
                  <a:lnTo>
                    <a:pt x="569976" y="248412"/>
                  </a:lnTo>
                  <a:lnTo>
                    <a:pt x="565383" y="293055"/>
                  </a:lnTo>
                  <a:lnTo>
                    <a:pt x="552141" y="335077"/>
                  </a:lnTo>
                  <a:lnTo>
                    <a:pt x="531057" y="373775"/>
                  </a:lnTo>
                  <a:lnTo>
                    <a:pt x="502936" y="408446"/>
                  </a:lnTo>
                  <a:lnTo>
                    <a:pt x="468585" y="438389"/>
                  </a:lnTo>
                  <a:lnTo>
                    <a:pt x="428808" y="462900"/>
                  </a:lnTo>
                  <a:lnTo>
                    <a:pt x="384412" y="481278"/>
                  </a:lnTo>
                  <a:lnTo>
                    <a:pt x="336204" y="492820"/>
                  </a:lnTo>
                  <a:lnTo>
                    <a:pt x="284988" y="496824"/>
                  </a:lnTo>
                  <a:lnTo>
                    <a:pt x="233771" y="492820"/>
                  </a:lnTo>
                  <a:lnTo>
                    <a:pt x="185563" y="481278"/>
                  </a:lnTo>
                  <a:lnTo>
                    <a:pt x="141167" y="462900"/>
                  </a:lnTo>
                  <a:lnTo>
                    <a:pt x="101390" y="438389"/>
                  </a:lnTo>
                  <a:lnTo>
                    <a:pt x="67039" y="408446"/>
                  </a:lnTo>
                  <a:lnTo>
                    <a:pt x="38918" y="373775"/>
                  </a:lnTo>
                  <a:lnTo>
                    <a:pt x="17834" y="335077"/>
                  </a:lnTo>
                  <a:lnTo>
                    <a:pt x="4592" y="293055"/>
                  </a:lnTo>
                  <a:lnTo>
                    <a:pt x="0" y="2484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88742" y="249516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14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32541" y="2397061"/>
            <a:ext cx="579755" cy="506730"/>
            <a:chOff x="4332541" y="2397061"/>
            <a:chExt cx="579755" cy="506730"/>
          </a:xfrm>
        </p:grpSpPr>
        <p:sp>
          <p:nvSpPr>
            <p:cNvPr id="11" name="object 11"/>
            <p:cNvSpPr/>
            <p:nvPr/>
          </p:nvSpPr>
          <p:spPr>
            <a:xfrm>
              <a:off x="4337303" y="2401823"/>
              <a:ext cx="570230" cy="497205"/>
            </a:xfrm>
            <a:custGeom>
              <a:avLst/>
              <a:gdLst/>
              <a:ahLst/>
              <a:cxnLst/>
              <a:rect l="l" t="t" r="r" b="b"/>
              <a:pathLst>
                <a:path w="570229" h="497205">
                  <a:moveTo>
                    <a:pt x="284988" y="0"/>
                  </a:moveTo>
                  <a:lnTo>
                    <a:pt x="233771" y="4003"/>
                  </a:lnTo>
                  <a:lnTo>
                    <a:pt x="185563" y="15545"/>
                  </a:lnTo>
                  <a:lnTo>
                    <a:pt x="141167" y="33923"/>
                  </a:lnTo>
                  <a:lnTo>
                    <a:pt x="101390" y="58434"/>
                  </a:lnTo>
                  <a:lnTo>
                    <a:pt x="67039" y="88377"/>
                  </a:lnTo>
                  <a:lnTo>
                    <a:pt x="38918" y="123048"/>
                  </a:lnTo>
                  <a:lnTo>
                    <a:pt x="17834" y="161746"/>
                  </a:lnTo>
                  <a:lnTo>
                    <a:pt x="4592" y="203768"/>
                  </a:lnTo>
                  <a:lnTo>
                    <a:pt x="0" y="248412"/>
                  </a:lnTo>
                  <a:lnTo>
                    <a:pt x="4592" y="293055"/>
                  </a:lnTo>
                  <a:lnTo>
                    <a:pt x="17834" y="335077"/>
                  </a:lnTo>
                  <a:lnTo>
                    <a:pt x="38918" y="373775"/>
                  </a:lnTo>
                  <a:lnTo>
                    <a:pt x="67039" y="408446"/>
                  </a:lnTo>
                  <a:lnTo>
                    <a:pt x="101390" y="438389"/>
                  </a:lnTo>
                  <a:lnTo>
                    <a:pt x="141167" y="462900"/>
                  </a:lnTo>
                  <a:lnTo>
                    <a:pt x="185563" y="481278"/>
                  </a:lnTo>
                  <a:lnTo>
                    <a:pt x="233771" y="492820"/>
                  </a:lnTo>
                  <a:lnTo>
                    <a:pt x="284988" y="496824"/>
                  </a:lnTo>
                  <a:lnTo>
                    <a:pt x="336204" y="492820"/>
                  </a:lnTo>
                  <a:lnTo>
                    <a:pt x="384412" y="481278"/>
                  </a:lnTo>
                  <a:lnTo>
                    <a:pt x="428808" y="462900"/>
                  </a:lnTo>
                  <a:lnTo>
                    <a:pt x="468585" y="438389"/>
                  </a:lnTo>
                  <a:lnTo>
                    <a:pt x="502936" y="408446"/>
                  </a:lnTo>
                  <a:lnTo>
                    <a:pt x="531057" y="373775"/>
                  </a:lnTo>
                  <a:lnTo>
                    <a:pt x="552141" y="335077"/>
                  </a:lnTo>
                  <a:lnTo>
                    <a:pt x="565383" y="293055"/>
                  </a:lnTo>
                  <a:lnTo>
                    <a:pt x="569976" y="248412"/>
                  </a:lnTo>
                  <a:lnTo>
                    <a:pt x="565383" y="203768"/>
                  </a:lnTo>
                  <a:lnTo>
                    <a:pt x="552141" y="161746"/>
                  </a:lnTo>
                  <a:lnTo>
                    <a:pt x="531057" y="123048"/>
                  </a:lnTo>
                  <a:lnTo>
                    <a:pt x="502936" y="88377"/>
                  </a:lnTo>
                  <a:lnTo>
                    <a:pt x="468585" y="58434"/>
                  </a:lnTo>
                  <a:lnTo>
                    <a:pt x="428808" y="33923"/>
                  </a:lnTo>
                  <a:lnTo>
                    <a:pt x="384412" y="15545"/>
                  </a:lnTo>
                  <a:lnTo>
                    <a:pt x="336204" y="4003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37303" y="2401823"/>
              <a:ext cx="570230" cy="497205"/>
            </a:xfrm>
            <a:custGeom>
              <a:avLst/>
              <a:gdLst/>
              <a:ahLst/>
              <a:cxnLst/>
              <a:rect l="l" t="t" r="r" b="b"/>
              <a:pathLst>
                <a:path w="570229" h="497205">
                  <a:moveTo>
                    <a:pt x="0" y="248412"/>
                  </a:moveTo>
                  <a:lnTo>
                    <a:pt x="4592" y="203768"/>
                  </a:lnTo>
                  <a:lnTo>
                    <a:pt x="17834" y="161746"/>
                  </a:lnTo>
                  <a:lnTo>
                    <a:pt x="38918" y="123048"/>
                  </a:lnTo>
                  <a:lnTo>
                    <a:pt x="67039" y="88377"/>
                  </a:lnTo>
                  <a:lnTo>
                    <a:pt x="101390" y="58434"/>
                  </a:lnTo>
                  <a:lnTo>
                    <a:pt x="141167" y="33923"/>
                  </a:lnTo>
                  <a:lnTo>
                    <a:pt x="185563" y="15545"/>
                  </a:lnTo>
                  <a:lnTo>
                    <a:pt x="233771" y="4003"/>
                  </a:lnTo>
                  <a:lnTo>
                    <a:pt x="284988" y="0"/>
                  </a:lnTo>
                  <a:lnTo>
                    <a:pt x="336204" y="4003"/>
                  </a:lnTo>
                  <a:lnTo>
                    <a:pt x="384412" y="15545"/>
                  </a:lnTo>
                  <a:lnTo>
                    <a:pt x="428808" y="33923"/>
                  </a:lnTo>
                  <a:lnTo>
                    <a:pt x="468585" y="58434"/>
                  </a:lnTo>
                  <a:lnTo>
                    <a:pt x="502936" y="88377"/>
                  </a:lnTo>
                  <a:lnTo>
                    <a:pt x="531057" y="123048"/>
                  </a:lnTo>
                  <a:lnTo>
                    <a:pt x="552141" y="161746"/>
                  </a:lnTo>
                  <a:lnTo>
                    <a:pt x="565383" y="203768"/>
                  </a:lnTo>
                  <a:lnTo>
                    <a:pt x="569976" y="248412"/>
                  </a:lnTo>
                  <a:lnTo>
                    <a:pt x="565383" y="293055"/>
                  </a:lnTo>
                  <a:lnTo>
                    <a:pt x="552141" y="335077"/>
                  </a:lnTo>
                  <a:lnTo>
                    <a:pt x="531057" y="373775"/>
                  </a:lnTo>
                  <a:lnTo>
                    <a:pt x="502936" y="408446"/>
                  </a:lnTo>
                  <a:lnTo>
                    <a:pt x="468585" y="438389"/>
                  </a:lnTo>
                  <a:lnTo>
                    <a:pt x="428808" y="462900"/>
                  </a:lnTo>
                  <a:lnTo>
                    <a:pt x="384412" y="481278"/>
                  </a:lnTo>
                  <a:lnTo>
                    <a:pt x="336204" y="492820"/>
                  </a:lnTo>
                  <a:lnTo>
                    <a:pt x="284988" y="496824"/>
                  </a:lnTo>
                  <a:lnTo>
                    <a:pt x="233771" y="492820"/>
                  </a:lnTo>
                  <a:lnTo>
                    <a:pt x="185563" y="481278"/>
                  </a:lnTo>
                  <a:lnTo>
                    <a:pt x="141167" y="462900"/>
                  </a:lnTo>
                  <a:lnTo>
                    <a:pt x="101390" y="438389"/>
                  </a:lnTo>
                  <a:lnTo>
                    <a:pt x="67039" y="408446"/>
                  </a:lnTo>
                  <a:lnTo>
                    <a:pt x="38918" y="373775"/>
                  </a:lnTo>
                  <a:lnTo>
                    <a:pt x="17834" y="335077"/>
                  </a:lnTo>
                  <a:lnTo>
                    <a:pt x="4592" y="293055"/>
                  </a:lnTo>
                  <a:lnTo>
                    <a:pt x="0" y="2484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484370" y="249516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10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78289" y="3262693"/>
            <a:ext cx="581025" cy="506730"/>
            <a:chOff x="3078289" y="3262693"/>
            <a:chExt cx="581025" cy="506730"/>
          </a:xfrm>
        </p:grpSpPr>
        <p:sp>
          <p:nvSpPr>
            <p:cNvPr id="15" name="object 15"/>
            <p:cNvSpPr/>
            <p:nvPr/>
          </p:nvSpPr>
          <p:spPr>
            <a:xfrm>
              <a:off x="3083051" y="32674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285750" y="0"/>
                  </a:moveTo>
                  <a:lnTo>
                    <a:pt x="234374" y="4003"/>
                  </a:lnTo>
                  <a:lnTo>
                    <a:pt x="186024" y="15545"/>
                  </a:lnTo>
                  <a:lnTo>
                    <a:pt x="141506" y="33923"/>
                  </a:lnTo>
                  <a:lnTo>
                    <a:pt x="101626" y="58434"/>
                  </a:lnTo>
                  <a:lnTo>
                    <a:pt x="67189" y="88377"/>
                  </a:lnTo>
                  <a:lnTo>
                    <a:pt x="39003" y="123048"/>
                  </a:lnTo>
                  <a:lnTo>
                    <a:pt x="17871" y="161746"/>
                  </a:lnTo>
                  <a:lnTo>
                    <a:pt x="4602" y="203768"/>
                  </a:lnTo>
                  <a:lnTo>
                    <a:pt x="0" y="248412"/>
                  </a:lnTo>
                  <a:lnTo>
                    <a:pt x="4602" y="293055"/>
                  </a:lnTo>
                  <a:lnTo>
                    <a:pt x="17871" y="335077"/>
                  </a:lnTo>
                  <a:lnTo>
                    <a:pt x="39003" y="373775"/>
                  </a:lnTo>
                  <a:lnTo>
                    <a:pt x="67189" y="408446"/>
                  </a:lnTo>
                  <a:lnTo>
                    <a:pt x="101626" y="438389"/>
                  </a:lnTo>
                  <a:lnTo>
                    <a:pt x="141506" y="462900"/>
                  </a:lnTo>
                  <a:lnTo>
                    <a:pt x="186024" y="481278"/>
                  </a:lnTo>
                  <a:lnTo>
                    <a:pt x="234374" y="492820"/>
                  </a:lnTo>
                  <a:lnTo>
                    <a:pt x="285750" y="496824"/>
                  </a:lnTo>
                  <a:lnTo>
                    <a:pt x="337125" y="492820"/>
                  </a:lnTo>
                  <a:lnTo>
                    <a:pt x="385475" y="481278"/>
                  </a:lnTo>
                  <a:lnTo>
                    <a:pt x="429993" y="462900"/>
                  </a:lnTo>
                  <a:lnTo>
                    <a:pt x="469873" y="438389"/>
                  </a:lnTo>
                  <a:lnTo>
                    <a:pt x="504310" y="408446"/>
                  </a:lnTo>
                  <a:lnTo>
                    <a:pt x="532496" y="373775"/>
                  </a:lnTo>
                  <a:lnTo>
                    <a:pt x="553628" y="335077"/>
                  </a:lnTo>
                  <a:lnTo>
                    <a:pt x="566897" y="293055"/>
                  </a:lnTo>
                  <a:lnTo>
                    <a:pt x="571500" y="248412"/>
                  </a:lnTo>
                  <a:lnTo>
                    <a:pt x="566897" y="203768"/>
                  </a:lnTo>
                  <a:lnTo>
                    <a:pt x="553628" y="161746"/>
                  </a:lnTo>
                  <a:lnTo>
                    <a:pt x="532496" y="123048"/>
                  </a:lnTo>
                  <a:lnTo>
                    <a:pt x="504310" y="88377"/>
                  </a:lnTo>
                  <a:lnTo>
                    <a:pt x="469873" y="58434"/>
                  </a:lnTo>
                  <a:lnTo>
                    <a:pt x="429993" y="33923"/>
                  </a:lnTo>
                  <a:lnTo>
                    <a:pt x="385475" y="15545"/>
                  </a:lnTo>
                  <a:lnTo>
                    <a:pt x="337125" y="400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83051" y="32674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0" y="248412"/>
                  </a:moveTo>
                  <a:lnTo>
                    <a:pt x="4602" y="203768"/>
                  </a:lnTo>
                  <a:lnTo>
                    <a:pt x="17871" y="161746"/>
                  </a:lnTo>
                  <a:lnTo>
                    <a:pt x="39003" y="123048"/>
                  </a:lnTo>
                  <a:lnTo>
                    <a:pt x="67189" y="88377"/>
                  </a:lnTo>
                  <a:lnTo>
                    <a:pt x="101626" y="58434"/>
                  </a:lnTo>
                  <a:lnTo>
                    <a:pt x="141506" y="33923"/>
                  </a:lnTo>
                  <a:lnTo>
                    <a:pt x="186024" y="15545"/>
                  </a:lnTo>
                  <a:lnTo>
                    <a:pt x="234374" y="4003"/>
                  </a:lnTo>
                  <a:lnTo>
                    <a:pt x="285750" y="0"/>
                  </a:lnTo>
                  <a:lnTo>
                    <a:pt x="337125" y="4003"/>
                  </a:lnTo>
                  <a:lnTo>
                    <a:pt x="385475" y="15545"/>
                  </a:lnTo>
                  <a:lnTo>
                    <a:pt x="429993" y="33923"/>
                  </a:lnTo>
                  <a:lnTo>
                    <a:pt x="469873" y="58434"/>
                  </a:lnTo>
                  <a:lnTo>
                    <a:pt x="504310" y="88377"/>
                  </a:lnTo>
                  <a:lnTo>
                    <a:pt x="532496" y="123048"/>
                  </a:lnTo>
                  <a:lnTo>
                    <a:pt x="553628" y="161746"/>
                  </a:lnTo>
                  <a:lnTo>
                    <a:pt x="566897" y="203768"/>
                  </a:lnTo>
                  <a:lnTo>
                    <a:pt x="571500" y="248412"/>
                  </a:lnTo>
                  <a:lnTo>
                    <a:pt x="566897" y="293055"/>
                  </a:lnTo>
                  <a:lnTo>
                    <a:pt x="553628" y="335077"/>
                  </a:lnTo>
                  <a:lnTo>
                    <a:pt x="532496" y="373775"/>
                  </a:lnTo>
                  <a:lnTo>
                    <a:pt x="504310" y="408446"/>
                  </a:lnTo>
                  <a:lnTo>
                    <a:pt x="469873" y="438389"/>
                  </a:lnTo>
                  <a:lnTo>
                    <a:pt x="429993" y="462900"/>
                  </a:lnTo>
                  <a:lnTo>
                    <a:pt x="385475" y="481278"/>
                  </a:lnTo>
                  <a:lnTo>
                    <a:pt x="337125" y="492820"/>
                  </a:lnTo>
                  <a:lnTo>
                    <a:pt x="285750" y="496824"/>
                  </a:lnTo>
                  <a:lnTo>
                    <a:pt x="234374" y="492820"/>
                  </a:lnTo>
                  <a:lnTo>
                    <a:pt x="186024" y="481278"/>
                  </a:lnTo>
                  <a:lnTo>
                    <a:pt x="141506" y="462900"/>
                  </a:lnTo>
                  <a:lnTo>
                    <a:pt x="101626" y="438389"/>
                  </a:lnTo>
                  <a:lnTo>
                    <a:pt x="67189" y="408446"/>
                  </a:lnTo>
                  <a:lnTo>
                    <a:pt x="39003" y="373775"/>
                  </a:lnTo>
                  <a:lnTo>
                    <a:pt x="17871" y="335077"/>
                  </a:lnTo>
                  <a:lnTo>
                    <a:pt x="4602" y="293055"/>
                  </a:lnTo>
                  <a:lnTo>
                    <a:pt x="0" y="2484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293490" y="33608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18241" y="3262693"/>
            <a:ext cx="581025" cy="506730"/>
            <a:chOff x="4218241" y="3262693"/>
            <a:chExt cx="581025" cy="506730"/>
          </a:xfrm>
        </p:grpSpPr>
        <p:sp>
          <p:nvSpPr>
            <p:cNvPr id="19" name="object 19"/>
            <p:cNvSpPr/>
            <p:nvPr/>
          </p:nvSpPr>
          <p:spPr>
            <a:xfrm>
              <a:off x="4223003" y="32674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285750" y="0"/>
                  </a:moveTo>
                  <a:lnTo>
                    <a:pt x="234374" y="4003"/>
                  </a:lnTo>
                  <a:lnTo>
                    <a:pt x="186024" y="15545"/>
                  </a:lnTo>
                  <a:lnTo>
                    <a:pt x="141506" y="33923"/>
                  </a:lnTo>
                  <a:lnTo>
                    <a:pt x="101626" y="58434"/>
                  </a:lnTo>
                  <a:lnTo>
                    <a:pt x="67189" y="88377"/>
                  </a:lnTo>
                  <a:lnTo>
                    <a:pt x="39003" y="123048"/>
                  </a:lnTo>
                  <a:lnTo>
                    <a:pt x="17871" y="161746"/>
                  </a:lnTo>
                  <a:lnTo>
                    <a:pt x="4602" y="203768"/>
                  </a:lnTo>
                  <a:lnTo>
                    <a:pt x="0" y="248412"/>
                  </a:lnTo>
                  <a:lnTo>
                    <a:pt x="4602" y="293055"/>
                  </a:lnTo>
                  <a:lnTo>
                    <a:pt x="17871" y="335077"/>
                  </a:lnTo>
                  <a:lnTo>
                    <a:pt x="39003" y="373775"/>
                  </a:lnTo>
                  <a:lnTo>
                    <a:pt x="67189" y="408446"/>
                  </a:lnTo>
                  <a:lnTo>
                    <a:pt x="101626" y="438389"/>
                  </a:lnTo>
                  <a:lnTo>
                    <a:pt x="141506" y="462900"/>
                  </a:lnTo>
                  <a:lnTo>
                    <a:pt x="186024" y="481278"/>
                  </a:lnTo>
                  <a:lnTo>
                    <a:pt x="234374" y="492820"/>
                  </a:lnTo>
                  <a:lnTo>
                    <a:pt x="285750" y="496824"/>
                  </a:lnTo>
                  <a:lnTo>
                    <a:pt x="337125" y="492820"/>
                  </a:lnTo>
                  <a:lnTo>
                    <a:pt x="385475" y="481278"/>
                  </a:lnTo>
                  <a:lnTo>
                    <a:pt x="429993" y="462900"/>
                  </a:lnTo>
                  <a:lnTo>
                    <a:pt x="469873" y="438389"/>
                  </a:lnTo>
                  <a:lnTo>
                    <a:pt x="504310" y="408446"/>
                  </a:lnTo>
                  <a:lnTo>
                    <a:pt x="532496" y="373775"/>
                  </a:lnTo>
                  <a:lnTo>
                    <a:pt x="553628" y="335077"/>
                  </a:lnTo>
                  <a:lnTo>
                    <a:pt x="566897" y="293055"/>
                  </a:lnTo>
                  <a:lnTo>
                    <a:pt x="571500" y="248412"/>
                  </a:lnTo>
                  <a:lnTo>
                    <a:pt x="566897" y="203768"/>
                  </a:lnTo>
                  <a:lnTo>
                    <a:pt x="553628" y="161746"/>
                  </a:lnTo>
                  <a:lnTo>
                    <a:pt x="532496" y="123048"/>
                  </a:lnTo>
                  <a:lnTo>
                    <a:pt x="504310" y="88377"/>
                  </a:lnTo>
                  <a:lnTo>
                    <a:pt x="469873" y="58434"/>
                  </a:lnTo>
                  <a:lnTo>
                    <a:pt x="429993" y="33923"/>
                  </a:lnTo>
                  <a:lnTo>
                    <a:pt x="385475" y="15545"/>
                  </a:lnTo>
                  <a:lnTo>
                    <a:pt x="337125" y="400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23003" y="32674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0" y="248412"/>
                  </a:moveTo>
                  <a:lnTo>
                    <a:pt x="4602" y="203768"/>
                  </a:lnTo>
                  <a:lnTo>
                    <a:pt x="17871" y="161746"/>
                  </a:lnTo>
                  <a:lnTo>
                    <a:pt x="39003" y="123048"/>
                  </a:lnTo>
                  <a:lnTo>
                    <a:pt x="67189" y="88377"/>
                  </a:lnTo>
                  <a:lnTo>
                    <a:pt x="101626" y="58434"/>
                  </a:lnTo>
                  <a:lnTo>
                    <a:pt x="141506" y="33923"/>
                  </a:lnTo>
                  <a:lnTo>
                    <a:pt x="186024" y="15545"/>
                  </a:lnTo>
                  <a:lnTo>
                    <a:pt x="234374" y="4003"/>
                  </a:lnTo>
                  <a:lnTo>
                    <a:pt x="285750" y="0"/>
                  </a:lnTo>
                  <a:lnTo>
                    <a:pt x="337125" y="4003"/>
                  </a:lnTo>
                  <a:lnTo>
                    <a:pt x="385475" y="15545"/>
                  </a:lnTo>
                  <a:lnTo>
                    <a:pt x="429993" y="33923"/>
                  </a:lnTo>
                  <a:lnTo>
                    <a:pt x="469873" y="58434"/>
                  </a:lnTo>
                  <a:lnTo>
                    <a:pt x="504310" y="88377"/>
                  </a:lnTo>
                  <a:lnTo>
                    <a:pt x="532496" y="123048"/>
                  </a:lnTo>
                  <a:lnTo>
                    <a:pt x="553628" y="161746"/>
                  </a:lnTo>
                  <a:lnTo>
                    <a:pt x="566897" y="203768"/>
                  </a:lnTo>
                  <a:lnTo>
                    <a:pt x="571500" y="248412"/>
                  </a:lnTo>
                  <a:lnTo>
                    <a:pt x="566897" y="293055"/>
                  </a:lnTo>
                  <a:lnTo>
                    <a:pt x="553628" y="335077"/>
                  </a:lnTo>
                  <a:lnTo>
                    <a:pt x="532496" y="373775"/>
                  </a:lnTo>
                  <a:lnTo>
                    <a:pt x="504310" y="408446"/>
                  </a:lnTo>
                  <a:lnTo>
                    <a:pt x="469873" y="438389"/>
                  </a:lnTo>
                  <a:lnTo>
                    <a:pt x="429993" y="462900"/>
                  </a:lnTo>
                  <a:lnTo>
                    <a:pt x="385475" y="481278"/>
                  </a:lnTo>
                  <a:lnTo>
                    <a:pt x="337125" y="492820"/>
                  </a:lnTo>
                  <a:lnTo>
                    <a:pt x="285750" y="496824"/>
                  </a:lnTo>
                  <a:lnTo>
                    <a:pt x="234374" y="492820"/>
                  </a:lnTo>
                  <a:lnTo>
                    <a:pt x="186024" y="481278"/>
                  </a:lnTo>
                  <a:lnTo>
                    <a:pt x="141506" y="462900"/>
                  </a:lnTo>
                  <a:lnTo>
                    <a:pt x="101626" y="438389"/>
                  </a:lnTo>
                  <a:lnTo>
                    <a:pt x="67189" y="408446"/>
                  </a:lnTo>
                  <a:lnTo>
                    <a:pt x="39003" y="373775"/>
                  </a:lnTo>
                  <a:lnTo>
                    <a:pt x="17871" y="335077"/>
                  </a:lnTo>
                  <a:lnTo>
                    <a:pt x="4602" y="293055"/>
                  </a:lnTo>
                  <a:lnTo>
                    <a:pt x="0" y="2484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433696" y="33608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9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45417" y="3262693"/>
            <a:ext cx="581025" cy="506730"/>
            <a:chOff x="5245417" y="3262693"/>
            <a:chExt cx="581025" cy="506730"/>
          </a:xfrm>
        </p:grpSpPr>
        <p:sp>
          <p:nvSpPr>
            <p:cNvPr id="23" name="object 23"/>
            <p:cNvSpPr/>
            <p:nvPr/>
          </p:nvSpPr>
          <p:spPr>
            <a:xfrm>
              <a:off x="5250179" y="32674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285750" y="0"/>
                  </a:moveTo>
                  <a:lnTo>
                    <a:pt x="234374" y="4003"/>
                  </a:lnTo>
                  <a:lnTo>
                    <a:pt x="186024" y="15545"/>
                  </a:lnTo>
                  <a:lnTo>
                    <a:pt x="141506" y="33923"/>
                  </a:lnTo>
                  <a:lnTo>
                    <a:pt x="101626" y="58434"/>
                  </a:lnTo>
                  <a:lnTo>
                    <a:pt x="67189" y="88377"/>
                  </a:lnTo>
                  <a:lnTo>
                    <a:pt x="39003" y="123048"/>
                  </a:lnTo>
                  <a:lnTo>
                    <a:pt x="17871" y="161746"/>
                  </a:lnTo>
                  <a:lnTo>
                    <a:pt x="4602" y="203768"/>
                  </a:lnTo>
                  <a:lnTo>
                    <a:pt x="0" y="248412"/>
                  </a:lnTo>
                  <a:lnTo>
                    <a:pt x="4602" y="293055"/>
                  </a:lnTo>
                  <a:lnTo>
                    <a:pt x="17871" y="335077"/>
                  </a:lnTo>
                  <a:lnTo>
                    <a:pt x="39003" y="373775"/>
                  </a:lnTo>
                  <a:lnTo>
                    <a:pt x="67189" y="408446"/>
                  </a:lnTo>
                  <a:lnTo>
                    <a:pt x="101626" y="438389"/>
                  </a:lnTo>
                  <a:lnTo>
                    <a:pt x="141506" y="462900"/>
                  </a:lnTo>
                  <a:lnTo>
                    <a:pt x="186024" y="481278"/>
                  </a:lnTo>
                  <a:lnTo>
                    <a:pt x="234374" y="492820"/>
                  </a:lnTo>
                  <a:lnTo>
                    <a:pt x="285750" y="496824"/>
                  </a:lnTo>
                  <a:lnTo>
                    <a:pt x="337125" y="492820"/>
                  </a:lnTo>
                  <a:lnTo>
                    <a:pt x="385475" y="481278"/>
                  </a:lnTo>
                  <a:lnTo>
                    <a:pt x="429993" y="462900"/>
                  </a:lnTo>
                  <a:lnTo>
                    <a:pt x="469873" y="438389"/>
                  </a:lnTo>
                  <a:lnTo>
                    <a:pt x="504310" y="408446"/>
                  </a:lnTo>
                  <a:lnTo>
                    <a:pt x="532496" y="373775"/>
                  </a:lnTo>
                  <a:lnTo>
                    <a:pt x="553628" y="335077"/>
                  </a:lnTo>
                  <a:lnTo>
                    <a:pt x="566897" y="293055"/>
                  </a:lnTo>
                  <a:lnTo>
                    <a:pt x="571500" y="248412"/>
                  </a:lnTo>
                  <a:lnTo>
                    <a:pt x="566897" y="203768"/>
                  </a:lnTo>
                  <a:lnTo>
                    <a:pt x="553628" y="161746"/>
                  </a:lnTo>
                  <a:lnTo>
                    <a:pt x="532496" y="123048"/>
                  </a:lnTo>
                  <a:lnTo>
                    <a:pt x="504310" y="88377"/>
                  </a:lnTo>
                  <a:lnTo>
                    <a:pt x="469873" y="58434"/>
                  </a:lnTo>
                  <a:lnTo>
                    <a:pt x="429993" y="33923"/>
                  </a:lnTo>
                  <a:lnTo>
                    <a:pt x="385475" y="15545"/>
                  </a:lnTo>
                  <a:lnTo>
                    <a:pt x="337125" y="400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50179" y="32674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0" y="248412"/>
                  </a:moveTo>
                  <a:lnTo>
                    <a:pt x="4602" y="203768"/>
                  </a:lnTo>
                  <a:lnTo>
                    <a:pt x="17871" y="161746"/>
                  </a:lnTo>
                  <a:lnTo>
                    <a:pt x="39003" y="123048"/>
                  </a:lnTo>
                  <a:lnTo>
                    <a:pt x="67189" y="88377"/>
                  </a:lnTo>
                  <a:lnTo>
                    <a:pt x="101626" y="58434"/>
                  </a:lnTo>
                  <a:lnTo>
                    <a:pt x="141506" y="33923"/>
                  </a:lnTo>
                  <a:lnTo>
                    <a:pt x="186024" y="15545"/>
                  </a:lnTo>
                  <a:lnTo>
                    <a:pt x="234374" y="4003"/>
                  </a:lnTo>
                  <a:lnTo>
                    <a:pt x="285750" y="0"/>
                  </a:lnTo>
                  <a:lnTo>
                    <a:pt x="337125" y="4003"/>
                  </a:lnTo>
                  <a:lnTo>
                    <a:pt x="385475" y="15545"/>
                  </a:lnTo>
                  <a:lnTo>
                    <a:pt x="429993" y="33923"/>
                  </a:lnTo>
                  <a:lnTo>
                    <a:pt x="469873" y="58434"/>
                  </a:lnTo>
                  <a:lnTo>
                    <a:pt x="504310" y="88377"/>
                  </a:lnTo>
                  <a:lnTo>
                    <a:pt x="532496" y="123048"/>
                  </a:lnTo>
                  <a:lnTo>
                    <a:pt x="553628" y="161746"/>
                  </a:lnTo>
                  <a:lnTo>
                    <a:pt x="566897" y="203768"/>
                  </a:lnTo>
                  <a:lnTo>
                    <a:pt x="571500" y="248412"/>
                  </a:lnTo>
                  <a:lnTo>
                    <a:pt x="566897" y="293055"/>
                  </a:lnTo>
                  <a:lnTo>
                    <a:pt x="553628" y="335077"/>
                  </a:lnTo>
                  <a:lnTo>
                    <a:pt x="532496" y="373775"/>
                  </a:lnTo>
                  <a:lnTo>
                    <a:pt x="504310" y="408446"/>
                  </a:lnTo>
                  <a:lnTo>
                    <a:pt x="469873" y="438389"/>
                  </a:lnTo>
                  <a:lnTo>
                    <a:pt x="429993" y="462900"/>
                  </a:lnTo>
                  <a:lnTo>
                    <a:pt x="385475" y="481278"/>
                  </a:lnTo>
                  <a:lnTo>
                    <a:pt x="337125" y="492820"/>
                  </a:lnTo>
                  <a:lnTo>
                    <a:pt x="285750" y="496824"/>
                  </a:lnTo>
                  <a:lnTo>
                    <a:pt x="234374" y="492820"/>
                  </a:lnTo>
                  <a:lnTo>
                    <a:pt x="186024" y="481278"/>
                  </a:lnTo>
                  <a:lnTo>
                    <a:pt x="141506" y="462900"/>
                  </a:lnTo>
                  <a:lnTo>
                    <a:pt x="101626" y="438389"/>
                  </a:lnTo>
                  <a:lnTo>
                    <a:pt x="67189" y="408446"/>
                  </a:lnTo>
                  <a:lnTo>
                    <a:pt x="39003" y="373775"/>
                  </a:lnTo>
                  <a:lnTo>
                    <a:pt x="17871" y="335077"/>
                  </a:lnTo>
                  <a:lnTo>
                    <a:pt x="4602" y="293055"/>
                  </a:lnTo>
                  <a:lnTo>
                    <a:pt x="0" y="2484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460619" y="33608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38237" y="4253293"/>
            <a:ext cx="581025" cy="506730"/>
            <a:chOff x="1138237" y="4253293"/>
            <a:chExt cx="581025" cy="506730"/>
          </a:xfrm>
        </p:grpSpPr>
        <p:sp>
          <p:nvSpPr>
            <p:cNvPr id="27" name="object 27"/>
            <p:cNvSpPr/>
            <p:nvPr/>
          </p:nvSpPr>
          <p:spPr>
            <a:xfrm>
              <a:off x="1143000" y="42580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285750" y="0"/>
                  </a:moveTo>
                  <a:lnTo>
                    <a:pt x="234374" y="4003"/>
                  </a:lnTo>
                  <a:lnTo>
                    <a:pt x="186024" y="15545"/>
                  </a:lnTo>
                  <a:lnTo>
                    <a:pt x="141506" y="33923"/>
                  </a:lnTo>
                  <a:lnTo>
                    <a:pt x="101626" y="58434"/>
                  </a:lnTo>
                  <a:lnTo>
                    <a:pt x="67189" y="88377"/>
                  </a:lnTo>
                  <a:lnTo>
                    <a:pt x="39003" y="123048"/>
                  </a:lnTo>
                  <a:lnTo>
                    <a:pt x="17871" y="161746"/>
                  </a:lnTo>
                  <a:lnTo>
                    <a:pt x="4602" y="203768"/>
                  </a:lnTo>
                  <a:lnTo>
                    <a:pt x="0" y="248412"/>
                  </a:lnTo>
                  <a:lnTo>
                    <a:pt x="4602" y="293055"/>
                  </a:lnTo>
                  <a:lnTo>
                    <a:pt x="17871" y="335077"/>
                  </a:lnTo>
                  <a:lnTo>
                    <a:pt x="39003" y="373775"/>
                  </a:lnTo>
                  <a:lnTo>
                    <a:pt x="67189" y="408446"/>
                  </a:lnTo>
                  <a:lnTo>
                    <a:pt x="101626" y="438389"/>
                  </a:lnTo>
                  <a:lnTo>
                    <a:pt x="141506" y="462900"/>
                  </a:lnTo>
                  <a:lnTo>
                    <a:pt x="186024" y="481278"/>
                  </a:lnTo>
                  <a:lnTo>
                    <a:pt x="234374" y="492820"/>
                  </a:lnTo>
                  <a:lnTo>
                    <a:pt x="285750" y="496824"/>
                  </a:lnTo>
                  <a:lnTo>
                    <a:pt x="337125" y="492820"/>
                  </a:lnTo>
                  <a:lnTo>
                    <a:pt x="385475" y="481278"/>
                  </a:lnTo>
                  <a:lnTo>
                    <a:pt x="429993" y="462900"/>
                  </a:lnTo>
                  <a:lnTo>
                    <a:pt x="469873" y="438389"/>
                  </a:lnTo>
                  <a:lnTo>
                    <a:pt x="504310" y="408446"/>
                  </a:lnTo>
                  <a:lnTo>
                    <a:pt x="532496" y="373775"/>
                  </a:lnTo>
                  <a:lnTo>
                    <a:pt x="553628" y="335077"/>
                  </a:lnTo>
                  <a:lnTo>
                    <a:pt x="566897" y="293055"/>
                  </a:lnTo>
                  <a:lnTo>
                    <a:pt x="571500" y="248412"/>
                  </a:lnTo>
                  <a:lnTo>
                    <a:pt x="566897" y="203768"/>
                  </a:lnTo>
                  <a:lnTo>
                    <a:pt x="553628" y="161746"/>
                  </a:lnTo>
                  <a:lnTo>
                    <a:pt x="532496" y="123048"/>
                  </a:lnTo>
                  <a:lnTo>
                    <a:pt x="504310" y="88377"/>
                  </a:lnTo>
                  <a:lnTo>
                    <a:pt x="469873" y="58434"/>
                  </a:lnTo>
                  <a:lnTo>
                    <a:pt x="429993" y="33923"/>
                  </a:lnTo>
                  <a:lnTo>
                    <a:pt x="385475" y="15545"/>
                  </a:lnTo>
                  <a:lnTo>
                    <a:pt x="337125" y="400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43000" y="42580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0" y="248412"/>
                  </a:moveTo>
                  <a:lnTo>
                    <a:pt x="4602" y="203768"/>
                  </a:lnTo>
                  <a:lnTo>
                    <a:pt x="17871" y="161746"/>
                  </a:lnTo>
                  <a:lnTo>
                    <a:pt x="39003" y="123048"/>
                  </a:lnTo>
                  <a:lnTo>
                    <a:pt x="67189" y="88377"/>
                  </a:lnTo>
                  <a:lnTo>
                    <a:pt x="101626" y="58434"/>
                  </a:lnTo>
                  <a:lnTo>
                    <a:pt x="141506" y="33923"/>
                  </a:lnTo>
                  <a:lnTo>
                    <a:pt x="186024" y="15545"/>
                  </a:lnTo>
                  <a:lnTo>
                    <a:pt x="234374" y="4003"/>
                  </a:lnTo>
                  <a:lnTo>
                    <a:pt x="285750" y="0"/>
                  </a:lnTo>
                  <a:lnTo>
                    <a:pt x="337125" y="4003"/>
                  </a:lnTo>
                  <a:lnTo>
                    <a:pt x="385475" y="15545"/>
                  </a:lnTo>
                  <a:lnTo>
                    <a:pt x="429993" y="33923"/>
                  </a:lnTo>
                  <a:lnTo>
                    <a:pt x="469873" y="58434"/>
                  </a:lnTo>
                  <a:lnTo>
                    <a:pt x="504310" y="88377"/>
                  </a:lnTo>
                  <a:lnTo>
                    <a:pt x="532496" y="123048"/>
                  </a:lnTo>
                  <a:lnTo>
                    <a:pt x="553628" y="161746"/>
                  </a:lnTo>
                  <a:lnTo>
                    <a:pt x="566897" y="203768"/>
                  </a:lnTo>
                  <a:lnTo>
                    <a:pt x="571500" y="248412"/>
                  </a:lnTo>
                  <a:lnTo>
                    <a:pt x="566897" y="293055"/>
                  </a:lnTo>
                  <a:lnTo>
                    <a:pt x="553628" y="335077"/>
                  </a:lnTo>
                  <a:lnTo>
                    <a:pt x="532496" y="373775"/>
                  </a:lnTo>
                  <a:lnTo>
                    <a:pt x="504310" y="408446"/>
                  </a:lnTo>
                  <a:lnTo>
                    <a:pt x="469873" y="438389"/>
                  </a:lnTo>
                  <a:lnTo>
                    <a:pt x="429993" y="462900"/>
                  </a:lnTo>
                  <a:lnTo>
                    <a:pt x="385475" y="481278"/>
                  </a:lnTo>
                  <a:lnTo>
                    <a:pt x="337125" y="492820"/>
                  </a:lnTo>
                  <a:lnTo>
                    <a:pt x="285750" y="496824"/>
                  </a:lnTo>
                  <a:lnTo>
                    <a:pt x="234374" y="492820"/>
                  </a:lnTo>
                  <a:lnTo>
                    <a:pt x="186024" y="481278"/>
                  </a:lnTo>
                  <a:lnTo>
                    <a:pt x="141506" y="462900"/>
                  </a:lnTo>
                  <a:lnTo>
                    <a:pt x="101626" y="438389"/>
                  </a:lnTo>
                  <a:lnTo>
                    <a:pt x="67189" y="408446"/>
                  </a:lnTo>
                  <a:lnTo>
                    <a:pt x="39003" y="373775"/>
                  </a:lnTo>
                  <a:lnTo>
                    <a:pt x="17871" y="335077"/>
                  </a:lnTo>
                  <a:lnTo>
                    <a:pt x="4602" y="293055"/>
                  </a:lnTo>
                  <a:lnTo>
                    <a:pt x="0" y="2484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353058" y="43520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49589" y="4253293"/>
            <a:ext cx="581025" cy="506730"/>
            <a:chOff x="2049589" y="4253293"/>
            <a:chExt cx="581025" cy="506730"/>
          </a:xfrm>
        </p:grpSpPr>
        <p:sp>
          <p:nvSpPr>
            <p:cNvPr id="31" name="object 31"/>
            <p:cNvSpPr/>
            <p:nvPr/>
          </p:nvSpPr>
          <p:spPr>
            <a:xfrm>
              <a:off x="2054351" y="42580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285750" y="0"/>
                  </a:moveTo>
                  <a:lnTo>
                    <a:pt x="234374" y="4003"/>
                  </a:lnTo>
                  <a:lnTo>
                    <a:pt x="186024" y="15545"/>
                  </a:lnTo>
                  <a:lnTo>
                    <a:pt x="141506" y="33923"/>
                  </a:lnTo>
                  <a:lnTo>
                    <a:pt x="101626" y="58434"/>
                  </a:lnTo>
                  <a:lnTo>
                    <a:pt x="67189" y="88377"/>
                  </a:lnTo>
                  <a:lnTo>
                    <a:pt x="39003" y="123048"/>
                  </a:lnTo>
                  <a:lnTo>
                    <a:pt x="17871" y="161746"/>
                  </a:lnTo>
                  <a:lnTo>
                    <a:pt x="4602" y="203768"/>
                  </a:lnTo>
                  <a:lnTo>
                    <a:pt x="0" y="248412"/>
                  </a:lnTo>
                  <a:lnTo>
                    <a:pt x="4602" y="293055"/>
                  </a:lnTo>
                  <a:lnTo>
                    <a:pt x="17871" y="335077"/>
                  </a:lnTo>
                  <a:lnTo>
                    <a:pt x="39003" y="373775"/>
                  </a:lnTo>
                  <a:lnTo>
                    <a:pt x="67189" y="408446"/>
                  </a:lnTo>
                  <a:lnTo>
                    <a:pt x="101626" y="438389"/>
                  </a:lnTo>
                  <a:lnTo>
                    <a:pt x="141506" y="462900"/>
                  </a:lnTo>
                  <a:lnTo>
                    <a:pt x="186024" y="481278"/>
                  </a:lnTo>
                  <a:lnTo>
                    <a:pt x="234374" y="492820"/>
                  </a:lnTo>
                  <a:lnTo>
                    <a:pt x="285750" y="496824"/>
                  </a:lnTo>
                  <a:lnTo>
                    <a:pt x="337125" y="492820"/>
                  </a:lnTo>
                  <a:lnTo>
                    <a:pt x="385475" y="481278"/>
                  </a:lnTo>
                  <a:lnTo>
                    <a:pt x="429993" y="462900"/>
                  </a:lnTo>
                  <a:lnTo>
                    <a:pt x="469873" y="438389"/>
                  </a:lnTo>
                  <a:lnTo>
                    <a:pt x="504310" y="408446"/>
                  </a:lnTo>
                  <a:lnTo>
                    <a:pt x="532496" y="373775"/>
                  </a:lnTo>
                  <a:lnTo>
                    <a:pt x="553628" y="335077"/>
                  </a:lnTo>
                  <a:lnTo>
                    <a:pt x="566897" y="293055"/>
                  </a:lnTo>
                  <a:lnTo>
                    <a:pt x="571500" y="248412"/>
                  </a:lnTo>
                  <a:lnTo>
                    <a:pt x="566897" y="203768"/>
                  </a:lnTo>
                  <a:lnTo>
                    <a:pt x="553628" y="161746"/>
                  </a:lnTo>
                  <a:lnTo>
                    <a:pt x="532496" y="123048"/>
                  </a:lnTo>
                  <a:lnTo>
                    <a:pt x="504310" y="88377"/>
                  </a:lnTo>
                  <a:lnTo>
                    <a:pt x="469873" y="58434"/>
                  </a:lnTo>
                  <a:lnTo>
                    <a:pt x="429993" y="33923"/>
                  </a:lnTo>
                  <a:lnTo>
                    <a:pt x="385475" y="15545"/>
                  </a:lnTo>
                  <a:lnTo>
                    <a:pt x="337125" y="400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054351" y="42580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0" y="248412"/>
                  </a:moveTo>
                  <a:lnTo>
                    <a:pt x="4602" y="203768"/>
                  </a:lnTo>
                  <a:lnTo>
                    <a:pt x="17871" y="161746"/>
                  </a:lnTo>
                  <a:lnTo>
                    <a:pt x="39003" y="123048"/>
                  </a:lnTo>
                  <a:lnTo>
                    <a:pt x="67189" y="88377"/>
                  </a:lnTo>
                  <a:lnTo>
                    <a:pt x="101626" y="58434"/>
                  </a:lnTo>
                  <a:lnTo>
                    <a:pt x="141506" y="33923"/>
                  </a:lnTo>
                  <a:lnTo>
                    <a:pt x="186024" y="15545"/>
                  </a:lnTo>
                  <a:lnTo>
                    <a:pt x="234374" y="4003"/>
                  </a:lnTo>
                  <a:lnTo>
                    <a:pt x="285750" y="0"/>
                  </a:lnTo>
                  <a:lnTo>
                    <a:pt x="337125" y="4003"/>
                  </a:lnTo>
                  <a:lnTo>
                    <a:pt x="385475" y="15545"/>
                  </a:lnTo>
                  <a:lnTo>
                    <a:pt x="429993" y="33923"/>
                  </a:lnTo>
                  <a:lnTo>
                    <a:pt x="469873" y="58434"/>
                  </a:lnTo>
                  <a:lnTo>
                    <a:pt x="504310" y="88377"/>
                  </a:lnTo>
                  <a:lnTo>
                    <a:pt x="532496" y="123048"/>
                  </a:lnTo>
                  <a:lnTo>
                    <a:pt x="553628" y="161746"/>
                  </a:lnTo>
                  <a:lnTo>
                    <a:pt x="566897" y="203768"/>
                  </a:lnTo>
                  <a:lnTo>
                    <a:pt x="571500" y="248412"/>
                  </a:lnTo>
                  <a:lnTo>
                    <a:pt x="566897" y="293055"/>
                  </a:lnTo>
                  <a:lnTo>
                    <a:pt x="553628" y="335077"/>
                  </a:lnTo>
                  <a:lnTo>
                    <a:pt x="532496" y="373775"/>
                  </a:lnTo>
                  <a:lnTo>
                    <a:pt x="504310" y="408446"/>
                  </a:lnTo>
                  <a:lnTo>
                    <a:pt x="469873" y="438389"/>
                  </a:lnTo>
                  <a:lnTo>
                    <a:pt x="429993" y="462900"/>
                  </a:lnTo>
                  <a:lnTo>
                    <a:pt x="385475" y="481278"/>
                  </a:lnTo>
                  <a:lnTo>
                    <a:pt x="337125" y="492820"/>
                  </a:lnTo>
                  <a:lnTo>
                    <a:pt x="285750" y="496824"/>
                  </a:lnTo>
                  <a:lnTo>
                    <a:pt x="234374" y="492820"/>
                  </a:lnTo>
                  <a:lnTo>
                    <a:pt x="186024" y="481278"/>
                  </a:lnTo>
                  <a:lnTo>
                    <a:pt x="141506" y="462900"/>
                  </a:lnTo>
                  <a:lnTo>
                    <a:pt x="101626" y="438389"/>
                  </a:lnTo>
                  <a:lnTo>
                    <a:pt x="67189" y="408446"/>
                  </a:lnTo>
                  <a:lnTo>
                    <a:pt x="39003" y="373775"/>
                  </a:lnTo>
                  <a:lnTo>
                    <a:pt x="17871" y="335077"/>
                  </a:lnTo>
                  <a:lnTo>
                    <a:pt x="4602" y="293055"/>
                  </a:lnTo>
                  <a:lnTo>
                    <a:pt x="0" y="2484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264155" y="43520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962465" y="4253293"/>
            <a:ext cx="581025" cy="506730"/>
            <a:chOff x="2962465" y="4253293"/>
            <a:chExt cx="581025" cy="506730"/>
          </a:xfrm>
        </p:grpSpPr>
        <p:sp>
          <p:nvSpPr>
            <p:cNvPr id="35" name="object 35"/>
            <p:cNvSpPr/>
            <p:nvPr/>
          </p:nvSpPr>
          <p:spPr>
            <a:xfrm>
              <a:off x="2967227" y="42580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285750" y="0"/>
                  </a:moveTo>
                  <a:lnTo>
                    <a:pt x="234374" y="4003"/>
                  </a:lnTo>
                  <a:lnTo>
                    <a:pt x="186024" y="15545"/>
                  </a:lnTo>
                  <a:lnTo>
                    <a:pt x="141506" y="33923"/>
                  </a:lnTo>
                  <a:lnTo>
                    <a:pt x="101626" y="58434"/>
                  </a:lnTo>
                  <a:lnTo>
                    <a:pt x="67189" y="88377"/>
                  </a:lnTo>
                  <a:lnTo>
                    <a:pt x="39003" y="123048"/>
                  </a:lnTo>
                  <a:lnTo>
                    <a:pt x="17871" y="161746"/>
                  </a:lnTo>
                  <a:lnTo>
                    <a:pt x="4602" y="203768"/>
                  </a:lnTo>
                  <a:lnTo>
                    <a:pt x="0" y="248412"/>
                  </a:lnTo>
                  <a:lnTo>
                    <a:pt x="4602" y="293055"/>
                  </a:lnTo>
                  <a:lnTo>
                    <a:pt x="17871" y="335077"/>
                  </a:lnTo>
                  <a:lnTo>
                    <a:pt x="39003" y="373775"/>
                  </a:lnTo>
                  <a:lnTo>
                    <a:pt x="67189" y="408446"/>
                  </a:lnTo>
                  <a:lnTo>
                    <a:pt x="101626" y="438389"/>
                  </a:lnTo>
                  <a:lnTo>
                    <a:pt x="141506" y="462900"/>
                  </a:lnTo>
                  <a:lnTo>
                    <a:pt x="186024" y="481278"/>
                  </a:lnTo>
                  <a:lnTo>
                    <a:pt x="234374" y="492820"/>
                  </a:lnTo>
                  <a:lnTo>
                    <a:pt x="285750" y="496824"/>
                  </a:lnTo>
                  <a:lnTo>
                    <a:pt x="337125" y="492820"/>
                  </a:lnTo>
                  <a:lnTo>
                    <a:pt x="385475" y="481278"/>
                  </a:lnTo>
                  <a:lnTo>
                    <a:pt x="429993" y="462900"/>
                  </a:lnTo>
                  <a:lnTo>
                    <a:pt x="469873" y="438389"/>
                  </a:lnTo>
                  <a:lnTo>
                    <a:pt x="504310" y="408446"/>
                  </a:lnTo>
                  <a:lnTo>
                    <a:pt x="532496" y="373775"/>
                  </a:lnTo>
                  <a:lnTo>
                    <a:pt x="553628" y="335077"/>
                  </a:lnTo>
                  <a:lnTo>
                    <a:pt x="566897" y="293055"/>
                  </a:lnTo>
                  <a:lnTo>
                    <a:pt x="571500" y="248412"/>
                  </a:lnTo>
                  <a:lnTo>
                    <a:pt x="566897" y="203768"/>
                  </a:lnTo>
                  <a:lnTo>
                    <a:pt x="553628" y="161746"/>
                  </a:lnTo>
                  <a:lnTo>
                    <a:pt x="532496" y="123048"/>
                  </a:lnTo>
                  <a:lnTo>
                    <a:pt x="504310" y="88377"/>
                  </a:lnTo>
                  <a:lnTo>
                    <a:pt x="469873" y="58434"/>
                  </a:lnTo>
                  <a:lnTo>
                    <a:pt x="429993" y="33923"/>
                  </a:lnTo>
                  <a:lnTo>
                    <a:pt x="385475" y="15545"/>
                  </a:lnTo>
                  <a:lnTo>
                    <a:pt x="337125" y="400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967227" y="42580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0" y="248412"/>
                  </a:moveTo>
                  <a:lnTo>
                    <a:pt x="4602" y="203768"/>
                  </a:lnTo>
                  <a:lnTo>
                    <a:pt x="17871" y="161746"/>
                  </a:lnTo>
                  <a:lnTo>
                    <a:pt x="39003" y="123048"/>
                  </a:lnTo>
                  <a:lnTo>
                    <a:pt x="67189" y="88377"/>
                  </a:lnTo>
                  <a:lnTo>
                    <a:pt x="101626" y="58434"/>
                  </a:lnTo>
                  <a:lnTo>
                    <a:pt x="141506" y="33923"/>
                  </a:lnTo>
                  <a:lnTo>
                    <a:pt x="186024" y="15545"/>
                  </a:lnTo>
                  <a:lnTo>
                    <a:pt x="234374" y="4003"/>
                  </a:lnTo>
                  <a:lnTo>
                    <a:pt x="285750" y="0"/>
                  </a:lnTo>
                  <a:lnTo>
                    <a:pt x="337125" y="4003"/>
                  </a:lnTo>
                  <a:lnTo>
                    <a:pt x="385475" y="15545"/>
                  </a:lnTo>
                  <a:lnTo>
                    <a:pt x="429993" y="33923"/>
                  </a:lnTo>
                  <a:lnTo>
                    <a:pt x="469873" y="58434"/>
                  </a:lnTo>
                  <a:lnTo>
                    <a:pt x="504310" y="88377"/>
                  </a:lnTo>
                  <a:lnTo>
                    <a:pt x="532496" y="123048"/>
                  </a:lnTo>
                  <a:lnTo>
                    <a:pt x="553628" y="161746"/>
                  </a:lnTo>
                  <a:lnTo>
                    <a:pt x="566897" y="203768"/>
                  </a:lnTo>
                  <a:lnTo>
                    <a:pt x="571500" y="248412"/>
                  </a:lnTo>
                  <a:lnTo>
                    <a:pt x="566897" y="293055"/>
                  </a:lnTo>
                  <a:lnTo>
                    <a:pt x="553628" y="335077"/>
                  </a:lnTo>
                  <a:lnTo>
                    <a:pt x="532496" y="373775"/>
                  </a:lnTo>
                  <a:lnTo>
                    <a:pt x="504310" y="408446"/>
                  </a:lnTo>
                  <a:lnTo>
                    <a:pt x="469873" y="438389"/>
                  </a:lnTo>
                  <a:lnTo>
                    <a:pt x="429993" y="462900"/>
                  </a:lnTo>
                  <a:lnTo>
                    <a:pt x="385475" y="481278"/>
                  </a:lnTo>
                  <a:lnTo>
                    <a:pt x="337125" y="492820"/>
                  </a:lnTo>
                  <a:lnTo>
                    <a:pt x="285750" y="496824"/>
                  </a:lnTo>
                  <a:lnTo>
                    <a:pt x="234374" y="492820"/>
                  </a:lnTo>
                  <a:lnTo>
                    <a:pt x="186024" y="481278"/>
                  </a:lnTo>
                  <a:lnTo>
                    <a:pt x="141506" y="462900"/>
                  </a:lnTo>
                  <a:lnTo>
                    <a:pt x="101626" y="438389"/>
                  </a:lnTo>
                  <a:lnTo>
                    <a:pt x="67189" y="408446"/>
                  </a:lnTo>
                  <a:lnTo>
                    <a:pt x="39003" y="373775"/>
                  </a:lnTo>
                  <a:lnTo>
                    <a:pt x="17871" y="335077"/>
                  </a:lnTo>
                  <a:lnTo>
                    <a:pt x="4602" y="293055"/>
                  </a:lnTo>
                  <a:lnTo>
                    <a:pt x="0" y="2484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177920" y="43520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472057" y="2017648"/>
            <a:ext cx="3909695" cy="2256155"/>
            <a:chOff x="1472057" y="2017648"/>
            <a:chExt cx="3909695" cy="2256155"/>
          </a:xfrm>
        </p:grpSpPr>
        <p:sp>
          <p:nvSpPr>
            <p:cNvPr id="39" name="object 39"/>
            <p:cNvSpPr/>
            <p:nvPr/>
          </p:nvSpPr>
          <p:spPr>
            <a:xfrm>
              <a:off x="1486662" y="2032253"/>
              <a:ext cx="3880485" cy="2226945"/>
            </a:xfrm>
            <a:custGeom>
              <a:avLst/>
              <a:gdLst/>
              <a:ahLst/>
              <a:cxnLst/>
              <a:rect l="l" t="t" r="r" b="b"/>
              <a:pathLst>
                <a:path w="3880485" h="2226945">
                  <a:moveTo>
                    <a:pt x="2052827" y="0"/>
                  </a:moveTo>
                  <a:lnTo>
                    <a:pt x="1709927" y="370332"/>
                  </a:lnTo>
                </a:path>
                <a:path w="3880485" h="2226945">
                  <a:moveTo>
                    <a:pt x="2624328" y="0"/>
                  </a:moveTo>
                  <a:lnTo>
                    <a:pt x="2965704" y="370332"/>
                  </a:lnTo>
                </a:path>
                <a:path w="3880485" h="2226945">
                  <a:moveTo>
                    <a:pt x="1255776" y="742188"/>
                  </a:moveTo>
                  <a:lnTo>
                    <a:pt x="797051" y="1235964"/>
                  </a:lnTo>
                </a:path>
                <a:path w="3880485" h="2226945">
                  <a:moveTo>
                    <a:pt x="1597152" y="864108"/>
                  </a:moveTo>
                  <a:lnTo>
                    <a:pt x="1824227" y="1235964"/>
                  </a:lnTo>
                </a:path>
                <a:path w="3880485" h="2226945">
                  <a:moveTo>
                    <a:pt x="3195828" y="864108"/>
                  </a:moveTo>
                  <a:lnTo>
                    <a:pt x="3080004" y="1235964"/>
                  </a:lnTo>
                </a:path>
                <a:path w="3880485" h="2226945">
                  <a:moveTo>
                    <a:pt x="3421379" y="742188"/>
                  </a:moveTo>
                  <a:lnTo>
                    <a:pt x="3880104" y="1239012"/>
                  </a:lnTo>
                </a:path>
                <a:path w="3880485" h="2226945">
                  <a:moveTo>
                    <a:pt x="454151" y="1607820"/>
                  </a:moveTo>
                  <a:lnTo>
                    <a:pt x="0" y="222656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827276" y="32674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285750" y="0"/>
                  </a:moveTo>
                  <a:lnTo>
                    <a:pt x="234374" y="4003"/>
                  </a:lnTo>
                  <a:lnTo>
                    <a:pt x="186024" y="15545"/>
                  </a:lnTo>
                  <a:lnTo>
                    <a:pt x="141506" y="33923"/>
                  </a:lnTo>
                  <a:lnTo>
                    <a:pt x="101626" y="58434"/>
                  </a:lnTo>
                  <a:lnTo>
                    <a:pt x="67189" y="88377"/>
                  </a:lnTo>
                  <a:lnTo>
                    <a:pt x="39003" y="123048"/>
                  </a:lnTo>
                  <a:lnTo>
                    <a:pt x="17871" y="161746"/>
                  </a:lnTo>
                  <a:lnTo>
                    <a:pt x="4602" y="203768"/>
                  </a:lnTo>
                  <a:lnTo>
                    <a:pt x="0" y="248412"/>
                  </a:lnTo>
                  <a:lnTo>
                    <a:pt x="4602" y="293055"/>
                  </a:lnTo>
                  <a:lnTo>
                    <a:pt x="17871" y="335077"/>
                  </a:lnTo>
                  <a:lnTo>
                    <a:pt x="39003" y="373775"/>
                  </a:lnTo>
                  <a:lnTo>
                    <a:pt x="67189" y="408446"/>
                  </a:lnTo>
                  <a:lnTo>
                    <a:pt x="101626" y="438389"/>
                  </a:lnTo>
                  <a:lnTo>
                    <a:pt x="141506" y="462900"/>
                  </a:lnTo>
                  <a:lnTo>
                    <a:pt x="186024" y="481278"/>
                  </a:lnTo>
                  <a:lnTo>
                    <a:pt x="234374" y="492820"/>
                  </a:lnTo>
                  <a:lnTo>
                    <a:pt x="285750" y="496824"/>
                  </a:lnTo>
                  <a:lnTo>
                    <a:pt x="337125" y="492820"/>
                  </a:lnTo>
                  <a:lnTo>
                    <a:pt x="385475" y="481278"/>
                  </a:lnTo>
                  <a:lnTo>
                    <a:pt x="429993" y="462900"/>
                  </a:lnTo>
                  <a:lnTo>
                    <a:pt x="469873" y="438389"/>
                  </a:lnTo>
                  <a:lnTo>
                    <a:pt x="504310" y="408446"/>
                  </a:lnTo>
                  <a:lnTo>
                    <a:pt x="532496" y="373775"/>
                  </a:lnTo>
                  <a:lnTo>
                    <a:pt x="553628" y="335077"/>
                  </a:lnTo>
                  <a:lnTo>
                    <a:pt x="566897" y="293055"/>
                  </a:lnTo>
                  <a:lnTo>
                    <a:pt x="571500" y="248412"/>
                  </a:lnTo>
                  <a:lnTo>
                    <a:pt x="566897" y="203768"/>
                  </a:lnTo>
                  <a:lnTo>
                    <a:pt x="553628" y="161746"/>
                  </a:lnTo>
                  <a:lnTo>
                    <a:pt x="532496" y="123048"/>
                  </a:lnTo>
                  <a:lnTo>
                    <a:pt x="504310" y="88377"/>
                  </a:lnTo>
                  <a:lnTo>
                    <a:pt x="469873" y="58434"/>
                  </a:lnTo>
                  <a:lnTo>
                    <a:pt x="429993" y="33923"/>
                  </a:lnTo>
                  <a:lnTo>
                    <a:pt x="385475" y="15545"/>
                  </a:lnTo>
                  <a:lnTo>
                    <a:pt x="337125" y="400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827276" y="3267455"/>
              <a:ext cx="571500" cy="497205"/>
            </a:xfrm>
            <a:custGeom>
              <a:avLst/>
              <a:gdLst/>
              <a:ahLst/>
              <a:cxnLst/>
              <a:rect l="l" t="t" r="r" b="b"/>
              <a:pathLst>
                <a:path w="571500" h="497204">
                  <a:moveTo>
                    <a:pt x="0" y="248412"/>
                  </a:moveTo>
                  <a:lnTo>
                    <a:pt x="4602" y="203768"/>
                  </a:lnTo>
                  <a:lnTo>
                    <a:pt x="17871" y="161746"/>
                  </a:lnTo>
                  <a:lnTo>
                    <a:pt x="39003" y="123048"/>
                  </a:lnTo>
                  <a:lnTo>
                    <a:pt x="67189" y="88377"/>
                  </a:lnTo>
                  <a:lnTo>
                    <a:pt x="101626" y="58434"/>
                  </a:lnTo>
                  <a:lnTo>
                    <a:pt x="141506" y="33923"/>
                  </a:lnTo>
                  <a:lnTo>
                    <a:pt x="186024" y="15545"/>
                  </a:lnTo>
                  <a:lnTo>
                    <a:pt x="234374" y="4003"/>
                  </a:lnTo>
                  <a:lnTo>
                    <a:pt x="285750" y="0"/>
                  </a:lnTo>
                  <a:lnTo>
                    <a:pt x="337125" y="4003"/>
                  </a:lnTo>
                  <a:lnTo>
                    <a:pt x="385475" y="15545"/>
                  </a:lnTo>
                  <a:lnTo>
                    <a:pt x="429993" y="33923"/>
                  </a:lnTo>
                  <a:lnTo>
                    <a:pt x="469873" y="58434"/>
                  </a:lnTo>
                  <a:lnTo>
                    <a:pt x="504310" y="88377"/>
                  </a:lnTo>
                  <a:lnTo>
                    <a:pt x="532496" y="123048"/>
                  </a:lnTo>
                  <a:lnTo>
                    <a:pt x="553628" y="161746"/>
                  </a:lnTo>
                  <a:lnTo>
                    <a:pt x="566897" y="203768"/>
                  </a:lnTo>
                  <a:lnTo>
                    <a:pt x="571500" y="248412"/>
                  </a:lnTo>
                  <a:lnTo>
                    <a:pt x="566897" y="293055"/>
                  </a:lnTo>
                  <a:lnTo>
                    <a:pt x="553628" y="335077"/>
                  </a:lnTo>
                  <a:lnTo>
                    <a:pt x="532496" y="373775"/>
                  </a:lnTo>
                  <a:lnTo>
                    <a:pt x="504310" y="408446"/>
                  </a:lnTo>
                  <a:lnTo>
                    <a:pt x="469873" y="438389"/>
                  </a:lnTo>
                  <a:lnTo>
                    <a:pt x="429993" y="462900"/>
                  </a:lnTo>
                  <a:lnTo>
                    <a:pt x="385475" y="481278"/>
                  </a:lnTo>
                  <a:lnTo>
                    <a:pt x="337125" y="492820"/>
                  </a:lnTo>
                  <a:lnTo>
                    <a:pt x="285750" y="496824"/>
                  </a:lnTo>
                  <a:lnTo>
                    <a:pt x="234374" y="492820"/>
                  </a:lnTo>
                  <a:lnTo>
                    <a:pt x="186024" y="481278"/>
                  </a:lnTo>
                  <a:lnTo>
                    <a:pt x="141506" y="462900"/>
                  </a:lnTo>
                  <a:lnTo>
                    <a:pt x="101626" y="438389"/>
                  </a:lnTo>
                  <a:lnTo>
                    <a:pt x="67189" y="408446"/>
                  </a:lnTo>
                  <a:lnTo>
                    <a:pt x="39003" y="373775"/>
                  </a:lnTo>
                  <a:lnTo>
                    <a:pt x="17871" y="335077"/>
                  </a:lnTo>
                  <a:lnTo>
                    <a:pt x="4602" y="293055"/>
                  </a:lnTo>
                  <a:lnTo>
                    <a:pt x="0" y="2484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037714" y="33608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8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70938" y="3765041"/>
            <a:ext cx="1256030" cy="494030"/>
          </a:xfrm>
          <a:custGeom>
            <a:avLst/>
            <a:gdLst/>
            <a:ahLst/>
            <a:cxnLst/>
            <a:rect l="l" t="t" r="r" b="b"/>
            <a:pathLst>
              <a:path w="1256029" h="494029">
                <a:moveTo>
                  <a:pt x="0" y="0"/>
                </a:moveTo>
                <a:lnTo>
                  <a:pt x="228600" y="493775"/>
                </a:lnTo>
              </a:path>
              <a:path w="1256029" h="494029">
                <a:moveTo>
                  <a:pt x="1255776" y="0"/>
                </a:moveTo>
                <a:lnTo>
                  <a:pt x="1025651" y="4937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686683" y="1471040"/>
            <a:ext cx="62230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16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66594" y="2471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86273" y="239796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06041" y="32669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30195" y="32717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52696" y="31715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62573" y="31715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82192" y="42862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8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87244" y="40274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9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01897" y="416394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10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402742" y="744677"/>
            <a:ext cx="1144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实例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9393" y="6282638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4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672" y="1252854"/>
            <a:ext cx="10060128" cy="4085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算</a:t>
            </a:r>
            <a:r>
              <a:rPr sz="2400" b="1" dirty="0">
                <a:latin typeface="Microsoft JhengHei"/>
                <a:cs typeface="Microsoft JhengHei"/>
              </a:rPr>
              <a:t>法</a:t>
            </a:r>
            <a:r>
              <a:rPr sz="2400" b="1" spc="-3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Heapify(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21665" indent="-381000">
              <a:lnSpc>
                <a:spcPts val="2870"/>
              </a:lnSpc>
              <a:buFont typeface="Times New Roman" panose="02020603050405020304"/>
              <a:buAutoNum type="arabicPeriod"/>
              <a:tabLst>
                <a:tab pos="621665" algn="l"/>
                <a:tab pos="62230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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left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的左孩子下标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21665" indent="-381000">
              <a:lnSpc>
                <a:spcPct val="100000"/>
              </a:lnSpc>
              <a:buFont typeface="Times New Roman" panose="02020603050405020304"/>
              <a:buAutoNum type="arabicPeriod"/>
              <a:tabLst>
                <a:tab pos="621665" algn="l"/>
                <a:tab pos="62230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lang="en-US" altLang="zh-CN" sz="2400" b="1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的右孩子下标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22300" indent="-381000">
              <a:lnSpc>
                <a:spcPct val="100000"/>
              </a:lnSpc>
              <a:buAutoNum type="arabicPeriod"/>
              <a:tabLst>
                <a:tab pos="621665" algn="l"/>
                <a:tab pos="622300" algn="l"/>
                <a:tab pos="95948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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heap-size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选取左右孩子和</a:t>
            </a:r>
            <a:r>
              <a:rPr lang="en-US" altLang="zh-CN" sz="2400" b="1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之间大的给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largest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7100" indent="-685800">
              <a:lnSpc>
                <a:spcPct val="100000"/>
              </a:lnSpc>
              <a:buAutoNum type="arabicPeriod"/>
              <a:tabLst>
                <a:tab pos="926465" algn="l"/>
                <a:tab pos="927100" algn="l"/>
                <a:tab pos="165544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then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largest</a:t>
            </a:r>
            <a:r>
              <a:rPr sz="2400" b="1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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7100" indent="-685800">
              <a:lnSpc>
                <a:spcPct val="100000"/>
              </a:lnSpc>
              <a:buAutoNum type="arabicPeriod"/>
              <a:tabLst>
                <a:tab pos="926465" algn="l"/>
                <a:tab pos="927100" algn="l"/>
                <a:tab pos="155130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else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largest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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22300" indent="-381635">
              <a:lnSpc>
                <a:spcPts val="2875"/>
              </a:lnSpc>
              <a:buAutoNum type="arabicPeriod"/>
              <a:tabLst>
                <a:tab pos="622300" algn="l"/>
                <a:tab pos="622935" algn="l"/>
                <a:tab pos="959485" algn="l"/>
                <a:tab pos="3126105" algn="l"/>
                <a:tab pos="376999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400" b="1" dirty="0">
                <a:latin typeface="Symbol"/>
                <a:cs typeface="Symbol"/>
              </a:rPr>
              <a:t>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heap-size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	and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largest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7100" indent="-685800">
              <a:lnSpc>
                <a:spcPct val="100000"/>
              </a:lnSpc>
              <a:spcBef>
                <a:spcPts val="15"/>
              </a:spcBef>
              <a:buAutoNum type="arabicPeriod" startAt="7"/>
              <a:tabLst>
                <a:tab pos="926465" algn="l"/>
                <a:tab pos="927100" algn="l"/>
                <a:tab pos="165544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then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largest</a:t>
            </a:r>
            <a:r>
              <a:rPr sz="2400" b="1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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22300" indent="-381000">
              <a:lnSpc>
                <a:spcPct val="100000"/>
              </a:lnSpc>
              <a:buAutoNum type="arabicPeriod" startAt="7"/>
              <a:tabLst>
                <a:tab pos="621665" algn="l"/>
                <a:tab pos="622300" algn="l"/>
                <a:tab pos="95948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largest</a:t>
            </a:r>
            <a:r>
              <a:rPr sz="2400" b="1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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7100" indent="-685800">
              <a:lnSpc>
                <a:spcPts val="2875"/>
              </a:lnSpc>
              <a:buAutoNum type="arabicPeriod" startAt="7"/>
              <a:tabLst>
                <a:tab pos="926465" algn="l"/>
                <a:tab pos="9271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exchange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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largest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交换</a:t>
            </a:r>
            <a:r>
              <a:rPr lang="en-US" altLang="zh-CN" sz="2400" b="1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与大的那个孩子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612265" indent="-1447800">
              <a:lnSpc>
                <a:spcPct val="100000"/>
              </a:lnSpc>
              <a:buAutoNum type="arabicPeriod" startAt="10"/>
              <a:tabLst>
                <a:tab pos="1612265" algn="l"/>
                <a:tab pos="161290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Heapify(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largest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递归调整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6731" y="287528"/>
            <a:ext cx="5307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C0000"/>
                </a:solidFill>
              </a:rPr>
              <a:t>堆</a:t>
            </a:r>
            <a:r>
              <a:rPr sz="4000" dirty="0">
                <a:solidFill>
                  <a:srgbClr val="CC0000"/>
                </a:solidFill>
              </a:rPr>
              <a:t>的运算：</a:t>
            </a:r>
            <a:r>
              <a:rPr sz="4000" spc="-5" dirty="0">
                <a:solidFill>
                  <a:srgbClr val="CC0000"/>
                </a:solidFill>
              </a:rPr>
              <a:t>整</a:t>
            </a:r>
            <a:r>
              <a:rPr sz="4000" spc="25" dirty="0">
                <a:solidFill>
                  <a:srgbClr val="CC0000"/>
                </a:solidFill>
              </a:rPr>
              <a:t>理</a:t>
            </a:r>
            <a:r>
              <a:rPr sz="40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Heapify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3553" y="6435039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5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361" y="1536318"/>
            <a:ext cx="3554729" cy="38303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400" b="1" spc="10" dirty="0">
                <a:latin typeface="Microsoft JhengHei"/>
                <a:cs typeface="Microsoft JhengHei"/>
              </a:rPr>
              <a:t>每次调用为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(1)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子堆大小至多为原来</a:t>
            </a:r>
            <a:r>
              <a:rPr sz="2400" b="1" dirty="0">
                <a:latin typeface="Microsoft JhengHei"/>
                <a:cs typeface="Microsoft JhengHei"/>
              </a:rPr>
              <a:t>的</a:t>
            </a:r>
            <a:r>
              <a:rPr sz="2400" b="1" spc="-9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2/3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spc="5" dirty="0">
                <a:latin typeface="Microsoft JhengHei"/>
                <a:cs typeface="Microsoft JhengHei"/>
              </a:rPr>
              <a:t>递推不等式</a:t>
            </a:r>
            <a:endParaRPr sz="2400">
              <a:latin typeface="Microsoft JhengHei"/>
              <a:cs typeface="Microsoft JhengHei"/>
            </a:endParaRPr>
          </a:p>
          <a:p>
            <a:pPr marL="393700">
              <a:lnSpc>
                <a:spcPct val="100000"/>
              </a:lnSpc>
              <a:spcBef>
                <a:spcPts val="86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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(2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/3)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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(1)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865"/>
              </a:spcBef>
              <a:tabLst>
                <a:tab pos="85344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解</a:t>
            </a:r>
            <a:r>
              <a:rPr sz="2400" b="1" dirty="0">
                <a:latin typeface="Microsoft JhengHei"/>
                <a:cs typeface="Microsoft JhengHei"/>
              </a:rPr>
              <a:t>得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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(log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865"/>
              </a:spcBef>
              <a:tabLst>
                <a:tab pos="85344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或</a:t>
            </a:r>
            <a:r>
              <a:rPr sz="2400" b="1" dirty="0">
                <a:latin typeface="Microsoft JhengHei"/>
                <a:cs typeface="Microsoft JhengHei"/>
              </a:rPr>
              <a:t>者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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865"/>
              </a:spcBef>
            </a:pP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spc="10" dirty="0">
                <a:latin typeface="Microsoft JhengHei"/>
                <a:cs typeface="Microsoft JhengHei"/>
              </a:rPr>
              <a:t>为堆的根的高度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spc="10" dirty="0">
                <a:latin typeface="Microsoft JhengHei"/>
                <a:cs typeface="Microsoft JhengHei"/>
              </a:rPr>
              <a:t>（距树叶最大距离）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146" y="4761992"/>
            <a:ext cx="2771140" cy="75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结点总数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ts val="286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x+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-1)/2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1=(3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+1)/2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98529" y="1984120"/>
            <a:ext cx="2036445" cy="2465070"/>
            <a:chOff x="4998529" y="1984120"/>
            <a:chExt cx="2036445" cy="2465070"/>
          </a:xfrm>
        </p:grpSpPr>
        <p:sp>
          <p:nvSpPr>
            <p:cNvPr id="6" name="object 6"/>
            <p:cNvSpPr/>
            <p:nvPr/>
          </p:nvSpPr>
          <p:spPr>
            <a:xfrm>
              <a:off x="5003291" y="2499359"/>
              <a:ext cx="1584960" cy="1945005"/>
            </a:xfrm>
            <a:custGeom>
              <a:avLst/>
              <a:gdLst/>
              <a:ahLst/>
              <a:cxnLst/>
              <a:rect l="l" t="t" r="r" b="b"/>
              <a:pathLst>
                <a:path w="1584959" h="1945004">
                  <a:moveTo>
                    <a:pt x="792480" y="0"/>
                  </a:moveTo>
                  <a:lnTo>
                    <a:pt x="749001" y="1438"/>
                  </a:lnTo>
                  <a:lnTo>
                    <a:pt x="706136" y="5705"/>
                  </a:lnTo>
                  <a:lnTo>
                    <a:pt x="663943" y="12726"/>
                  </a:lnTo>
                  <a:lnTo>
                    <a:pt x="622484" y="22427"/>
                  </a:lnTo>
                  <a:lnTo>
                    <a:pt x="581818" y="34734"/>
                  </a:lnTo>
                  <a:lnTo>
                    <a:pt x="542007" y="49572"/>
                  </a:lnTo>
                  <a:lnTo>
                    <a:pt x="503111" y="66868"/>
                  </a:lnTo>
                  <a:lnTo>
                    <a:pt x="465189" y="86546"/>
                  </a:lnTo>
                  <a:lnTo>
                    <a:pt x="428304" y="108534"/>
                  </a:lnTo>
                  <a:lnTo>
                    <a:pt x="392514" y="132757"/>
                  </a:lnTo>
                  <a:lnTo>
                    <a:pt x="357881" y="159140"/>
                  </a:lnTo>
                  <a:lnTo>
                    <a:pt x="324465" y="187610"/>
                  </a:lnTo>
                  <a:lnTo>
                    <a:pt x="292327" y="218092"/>
                  </a:lnTo>
                  <a:lnTo>
                    <a:pt x="261526" y="250513"/>
                  </a:lnTo>
                  <a:lnTo>
                    <a:pt x="232124" y="284797"/>
                  </a:lnTo>
                  <a:lnTo>
                    <a:pt x="204180" y="320871"/>
                  </a:lnTo>
                  <a:lnTo>
                    <a:pt x="177756" y="358661"/>
                  </a:lnTo>
                  <a:lnTo>
                    <a:pt x="152912" y="398093"/>
                  </a:lnTo>
                  <a:lnTo>
                    <a:pt x="129707" y="439092"/>
                  </a:lnTo>
                  <a:lnTo>
                    <a:pt x="108203" y="481584"/>
                  </a:lnTo>
                  <a:lnTo>
                    <a:pt x="88461" y="525495"/>
                  </a:lnTo>
                  <a:lnTo>
                    <a:pt x="70540" y="570750"/>
                  </a:lnTo>
                  <a:lnTo>
                    <a:pt x="54501" y="617277"/>
                  </a:lnTo>
                  <a:lnTo>
                    <a:pt x="40404" y="665000"/>
                  </a:lnTo>
                  <a:lnTo>
                    <a:pt x="28310" y="713845"/>
                  </a:lnTo>
                  <a:lnTo>
                    <a:pt x="18279" y="763739"/>
                  </a:lnTo>
                  <a:lnTo>
                    <a:pt x="10373" y="814606"/>
                  </a:lnTo>
                  <a:lnTo>
                    <a:pt x="4650" y="866374"/>
                  </a:lnTo>
                  <a:lnTo>
                    <a:pt x="1172" y="918967"/>
                  </a:lnTo>
                  <a:lnTo>
                    <a:pt x="0" y="972312"/>
                  </a:lnTo>
                  <a:lnTo>
                    <a:pt x="1172" y="1025656"/>
                  </a:lnTo>
                  <a:lnTo>
                    <a:pt x="4650" y="1078249"/>
                  </a:lnTo>
                  <a:lnTo>
                    <a:pt x="10373" y="1130017"/>
                  </a:lnTo>
                  <a:lnTo>
                    <a:pt x="18279" y="1180884"/>
                  </a:lnTo>
                  <a:lnTo>
                    <a:pt x="28310" y="1230778"/>
                  </a:lnTo>
                  <a:lnTo>
                    <a:pt x="40404" y="1279623"/>
                  </a:lnTo>
                  <a:lnTo>
                    <a:pt x="54501" y="1327346"/>
                  </a:lnTo>
                  <a:lnTo>
                    <a:pt x="70540" y="1373873"/>
                  </a:lnTo>
                  <a:lnTo>
                    <a:pt x="88461" y="1419128"/>
                  </a:lnTo>
                  <a:lnTo>
                    <a:pt x="108203" y="1463039"/>
                  </a:lnTo>
                  <a:lnTo>
                    <a:pt x="129707" y="1505531"/>
                  </a:lnTo>
                  <a:lnTo>
                    <a:pt x="152912" y="1546530"/>
                  </a:lnTo>
                  <a:lnTo>
                    <a:pt x="177756" y="1585962"/>
                  </a:lnTo>
                  <a:lnTo>
                    <a:pt x="204180" y="1623752"/>
                  </a:lnTo>
                  <a:lnTo>
                    <a:pt x="232124" y="1659826"/>
                  </a:lnTo>
                  <a:lnTo>
                    <a:pt x="261526" y="1694110"/>
                  </a:lnTo>
                  <a:lnTo>
                    <a:pt x="292327" y="1726531"/>
                  </a:lnTo>
                  <a:lnTo>
                    <a:pt x="324465" y="1757013"/>
                  </a:lnTo>
                  <a:lnTo>
                    <a:pt x="357881" y="1785483"/>
                  </a:lnTo>
                  <a:lnTo>
                    <a:pt x="392514" y="1811866"/>
                  </a:lnTo>
                  <a:lnTo>
                    <a:pt x="428304" y="1836089"/>
                  </a:lnTo>
                  <a:lnTo>
                    <a:pt x="465189" y="1858077"/>
                  </a:lnTo>
                  <a:lnTo>
                    <a:pt x="503111" y="1877755"/>
                  </a:lnTo>
                  <a:lnTo>
                    <a:pt x="542007" y="1895051"/>
                  </a:lnTo>
                  <a:lnTo>
                    <a:pt x="581818" y="1909889"/>
                  </a:lnTo>
                  <a:lnTo>
                    <a:pt x="622484" y="1922196"/>
                  </a:lnTo>
                  <a:lnTo>
                    <a:pt x="663943" y="1931897"/>
                  </a:lnTo>
                  <a:lnTo>
                    <a:pt x="706136" y="1938918"/>
                  </a:lnTo>
                  <a:lnTo>
                    <a:pt x="749001" y="1943185"/>
                  </a:lnTo>
                  <a:lnTo>
                    <a:pt x="792480" y="1944623"/>
                  </a:lnTo>
                  <a:lnTo>
                    <a:pt x="835958" y="1943185"/>
                  </a:lnTo>
                  <a:lnTo>
                    <a:pt x="878823" y="1938918"/>
                  </a:lnTo>
                  <a:lnTo>
                    <a:pt x="921016" y="1931897"/>
                  </a:lnTo>
                  <a:lnTo>
                    <a:pt x="962475" y="1922196"/>
                  </a:lnTo>
                  <a:lnTo>
                    <a:pt x="1003141" y="1909889"/>
                  </a:lnTo>
                  <a:lnTo>
                    <a:pt x="1042952" y="1895051"/>
                  </a:lnTo>
                  <a:lnTo>
                    <a:pt x="1081848" y="1877755"/>
                  </a:lnTo>
                  <a:lnTo>
                    <a:pt x="1119770" y="1858077"/>
                  </a:lnTo>
                  <a:lnTo>
                    <a:pt x="1156655" y="1836089"/>
                  </a:lnTo>
                  <a:lnTo>
                    <a:pt x="1192445" y="1811866"/>
                  </a:lnTo>
                  <a:lnTo>
                    <a:pt x="1227078" y="1785483"/>
                  </a:lnTo>
                  <a:lnTo>
                    <a:pt x="1260494" y="1757013"/>
                  </a:lnTo>
                  <a:lnTo>
                    <a:pt x="1292632" y="1726531"/>
                  </a:lnTo>
                  <a:lnTo>
                    <a:pt x="1323433" y="1694110"/>
                  </a:lnTo>
                  <a:lnTo>
                    <a:pt x="1352835" y="1659826"/>
                  </a:lnTo>
                  <a:lnTo>
                    <a:pt x="1380779" y="1623752"/>
                  </a:lnTo>
                  <a:lnTo>
                    <a:pt x="1407203" y="1585962"/>
                  </a:lnTo>
                  <a:lnTo>
                    <a:pt x="1432047" y="1546530"/>
                  </a:lnTo>
                  <a:lnTo>
                    <a:pt x="1455252" y="1505531"/>
                  </a:lnTo>
                  <a:lnTo>
                    <a:pt x="1476756" y="1463040"/>
                  </a:lnTo>
                  <a:lnTo>
                    <a:pt x="1496498" y="1419128"/>
                  </a:lnTo>
                  <a:lnTo>
                    <a:pt x="1514419" y="1373873"/>
                  </a:lnTo>
                  <a:lnTo>
                    <a:pt x="1530458" y="1327346"/>
                  </a:lnTo>
                  <a:lnTo>
                    <a:pt x="1544555" y="1279623"/>
                  </a:lnTo>
                  <a:lnTo>
                    <a:pt x="1556649" y="1230778"/>
                  </a:lnTo>
                  <a:lnTo>
                    <a:pt x="1566680" y="1180884"/>
                  </a:lnTo>
                  <a:lnTo>
                    <a:pt x="1574586" y="1130017"/>
                  </a:lnTo>
                  <a:lnTo>
                    <a:pt x="1580309" y="1078249"/>
                  </a:lnTo>
                  <a:lnTo>
                    <a:pt x="1583787" y="1025656"/>
                  </a:lnTo>
                  <a:lnTo>
                    <a:pt x="1584960" y="972312"/>
                  </a:lnTo>
                  <a:lnTo>
                    <a:pt x="1583787" y="918967"/>
                  </a:lnTo>
                  <a:lnTo>
                    <a:pt x="1580309" y="866374"/>
                  </a:lnTo>
                  <a:lnTo>
                    <a:pt x="1574586" y="814606"/>
                  </a:lnTo>
                  <a:lnTo>
                    <a:pt x="1566680" y="763739"/>
                  </a:lnTo>
                  <a:lnTo>
                    <a:pt x="1556649" y="713845"/>
                  </a:lnTo>
                  <a:lnTo>
                    <a:pt x="1544555" y="665000"/>
                  </a:lnTo>
                  <a:lnTo>
                    <a:pt x="1530458" y="617277"/>
                  </a:lnTo>
                  <a:lnTo>
                    <a:pt x="1514419" y="570750"/>
                  </a:lnTo>
                  <a:lnTo>
                    <a:pt x="1496498" y="525495"/>
                  </a:lnTo>
                  <a:lnTo>
                    <a:pt x="1476755" y="481583"/>
                  </a:lnTo>
                  <a:lnTo>
                    <a:pt x="1455252" y="439092"/>
                  </a:lnTo>
                  <a:lnTo>
                    <a:pt x="1432047" y="398093"/>
                  </a:lnTo>
                  <a:lnTo>
                    <a:pt x="1407203" y="358661"/>
                  </a:lnTo>
                  <a:lnTo>
                    <a:pt x="1380779" y="320871"/>
                  </a:lnTo>
                  <a:lnTo>
                    <a:pt x="1352835" y="284797"/>
                  </a:lnTo>
                  <a:lnTo>
                    <a:pt x="1323433" y="250513"/>
                  </a:lnTo>
                  <a:lnTo>
                    <a:pt x="1292632" y="218092"/>
                  </a:lnTo>
                  <a:lnTo>
                    <a:pt x="1260494" y="187610"/>
                  </a:lnTo>
                  <a:lnTo>
                    <a:pt x="1227078" y="159140"/>
                  </a:lnTo>
                  <a:lnTo>
                    <a:pt x="1192445" y="132757"/>
                  </a:lnTo>
                  <a:lnTo>
                    <a:pt x="1156655" y="108534"/>
                  </a:lnTo>
                  <a:lnTo>
                    <a:pt x="1119770" y="86546"/>
                  </a:lnTo>
                  <a:lnTo>
                    <a:pt x="1081848" y="66868"/>
                  </a:lnTo>
                  <a:lnTo>
                    <a:pt x="1042952" y="49572"/>
                  </a:lnTo>
                  <a:lnTo>
                    <a:pt x="1003141" y="34734"/>
                  </a:lnTo>
                  <a:lnTo>
                    <a:pt x="962475" y="22427"/>
                  </a:lnTo>
                  <a:lnTo>
                    <a:pt x="921016" y="12726"/>
                  </a:lnTo>
                  <a:lnTo>
                    <a:pt x="878823" y="5705"/>
                  </a:lnTo>
                  <a:lnTo>
                    <a:pt x="835958" y="1438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03291" y="2499359"/>
              <a:ext cx="1584960" cy="1945005"/>
            </a:xfrm>
            <a:custGeom>
              <a:avLst/>
              <a:gdLst/>
              <a:ahLst/>
              <a:cxnLst/>
              <a:rect l="l" t="t" r="r" b="b"/>
              <a:pathLst>
                <a:path w="1584959" h="1945004">
                  <a:moveTo>
                    <a:pt x="0" y="972312"/>
                  </a:moveTo>
                  <a:lnTo>
                    <a:pt x="1172" y="918967"/>
                  </a:lnTo>
                  <a:lnTo>
                    <a:pt x="4650" y="866374"/>
                  </a:lnTo>
                  <a:lnTo>
                    <a:pt x="10373" y="814606"/>
                  </a:lnTo>
                  <a:lnTo>
                    <a:pt x="18279" y="763739"/>
                  </a:lnTo>
                  <a:lnTo>
                    <a:pt x="28310" y="713845"/>
                  </a:lnTo>
                  <a:lnTo>
                    <a:pt x="40404" y="665000"/>
                  </a:lnTo>
                  <a:lnTo>
                    <a:pt x="54501" y="617277"/>
                  </a:lnTo>
                  <a:lnTo>
                    <a:pt x="70540" y="570750"/>
                  </a:lnTo>
                  <a:lnTo>
                    <a:pt x="88461" y="525495"/>
                  </a:lnTo>
                  <a:lnTo>
                    <a:pt x="108203" y="481584"/>
                  </a:lnTo>
                  <a:lnTo>
                    <a:pt x="129707" y="439092"/>
                  </a:lnTo>
                  <a:lnTo>
                    <a:pt x="152912" y="398093"/>
                  </a:lnTo>
                  <a:lnTo>
                    <a:pt x="177756" y="358661"/>
                  </a:lnTo>
                  <a:lnTo>
                    <a:pt x="204180" y="320871"/>
                  </a:lnTo>
                  <a:lnTo>
                    <a:pt x="232124" y="284797"/>
                  </a:lnTo>
                  <a:lnTo>
                    <a:pt x="261526" y="250513"/>
                  </a:lnTo>
                  <a:lnTo>
                    <a:pt x="292327" y="218092"/>
                  </a:lnTo>
                  <a:lnTo>
                    <a:pt x="324465" y="187610"/>
                  </a:lnTo>
                  <a:lnTo>
                    <a:pt x="357881" y="159140"/>
                  </a:lnTo>
                  <a:lnTo>
                    <a:pt x="392514" y="132757"/>
                  </a:lnTo>
                  <a:lnTo>
                    <a:pt x="428304" y="108534"/>
                  </a:lnTo>
                  <a:lnTo>
                    <a:pt x="465189" y="86546"/>
                  </a:lnTo>
                  <a:lnTo>
                    <a:pt x="503111" y="66868"/>
                  </a:lnTo>
                  <a:lnTo>
                    <a:pt x="542007" y="49572"/>
                  </a:lnTo>
                  <a:lnTo>
                    <a:pt x="581818" y="34734"/>
                  </a:lnTo>
                  <a:lnTo>
                    <a:pt x="622484" y="22427"/>
                  </a:lnTo>
                  <a:lnTo>
                    <a:pt x="663943" y="12726"/>
                  </a:lnTo>
                  <a:lnTo>
                    <a:pt x="706136" y="5705"/>
                  </a:lnTo>
                  <a:lnTo>
                    <a:pt x="749001" y="1438"/>
                  </a:lnTo>
                  <a:lnTo>
                    <a:pt x="792480" y="0"/>
                  </a:lnTo>
                  <a:lnTo>
                    <a:pt x="835958" y="1438"/>
                  </a:lnTo>
                  <a:lnTo>
                    <a:pt x="878823" y="5705"/>
                  </a:lnTo>
                  <a:lnTo>
                    <a:pt x="921016" y="12726"/>
                  </a:lnTo>
                  <a:lnTo>
                    <a:pt x="962475" y="22427"/>
                  </a:lnTo>
                  <a:lnTo>
                    <a:pt x="1003141" y="34734"/>
                  </a:lnTo>
                  <a:lnTo>
                    <a:pt x="1042952" y="49572"/>
                  </a:lnTo>
                  <a:lnTo>
                    <a:pt x="1081848" y="66868"/>
                  </a:lnTo>
                  <a:lnTo>
                    <a:pt x="1119770" y="86546"/>
                  </a:lnTo>
                  <a:lnTo>
                    <a:pt x="1156655" y="108534"/>
                  </a:lnTo>
                  <a:lnTo>
                    <a:pt x="1192445" y="132757"/>
                  </a:lnTo>
                  <a:lnTo>
                    <a:pt x="1227078" y="159140"/>
                  </a:lnTo>
                  <a:lnTo>
                    <a:pt x="1260494" y="187610"/>
                  </a:lnTo>
                  <a:lnTo>
                    <a:pt x="1292632" y="218092"/>
                  </a:lnTo>
                  <a:lnTo>
                    <a:pt x="1323433" y="250513"/>
                  </a:lnTo>
                  <a:lnTo>
                    <a:pt x="1352835" y="284797"/>
                  </a:lnTo>
                  <a:lnTo>
                    <a:pt x="1380779" y="320871"/>
                  </a:lnTo>
                  <a:lnTo>
                    <a:pt x="1407203" y="358661"/>
                  </a:lnTo>
                  <a:lnTo>
                    <a:pt x="1432047" y="398093"/>
                  </a:lnTo>
                  <a:lnTo>
                    <a:pt x="1455252" y="439092"/>
                  </a:lnTo>
                  <a:lnTo>
                    <a:pt x="1476755" y="481583"/>
                  </a:lnTo>
                  <a:lnTo>
                    <a:pt x="1496498" y="525495"/>
                  </a:lnTo>
                  <a:lnTo>
                    <a:pt x="1514419" y="570750"/>
                  </a:lnTo>
                  <a:lnTo>
                    <a:pt x="1530458" y="617277"/>
                  </a:lnTo>
                  <a:lnTo>
                    <a:pt x="1544555" y="665000"/>
                  </a:lnTo>
                  <a:lnTo>
                    <a:pt x="1556649" y="713845"/>
                  </a:lnTo>
                  <a:lnTo>
                    <a:pt x="1566680" y="763739"/>
                  </a:lnTo>
                  <a:lnTo>
                    <a:pt x="1574586" y="814606"/>
                  </a:lnTo>
                  <a:lnTo>
                    <a:pt x="1580309" y="866374"/>
                  </a:lnTo>
                  <a:lnTo>
                    <a:pt x="1583787" y="918967"/>
                  </a:lnTo>
                  <a:lnTo>
                    <a:pt x="1584960" y="972312"/>
                  </a:lnTo>
                  <a:lnTo>
                    <a:pt x="1583787" y="1025656"/>
                  </a:lnTo>
                  <a:lnTo>
                    <a:pt x="1580309" y="1078249"/>
                  </a:lnTo>
                  <a:lnTo>
                    <a:pt x="1574586" y="1130017"/>
                  </a:lnTo>
                  <a:lnTo>
                    <a:pt x="1566680" y="1180884"/>
                  </a:lnTo>
                  <a:lnTo>
                    <a:pt x="1556649" y="1230778"/>
                  </a:lnTo>
                  <a:lnTo>
                    <a:pt x="1544555" y="1279623"/>
                  </a:lnTo>
                  <a:lnTo>
                    <a:pt x="1530458" y="1327346"/>
                  </a:lnTo>
                  <a:lnTo>
                    <a:pt x="1514419" y="1373873"/>
                  </a:lnTo>
                  <a:lnTo>
                    <a:pt x="1496498" y="1419128"/>
                  </a:lnTo>
                  <a:lnTo>
                    <a:pt x="1476756" y="1463040"/>
                  </a:lnTo>
                  <a:lnTo>
                    <a:pt x="1455252" y="1505531"/>
                  </a:lnTo>
                  <a:lnTo>
                    <a:pt x="1432047" y="1546530"/>
                  </a:lnTo>
                  <a:lnTo>
                    <a:pt x="1407203" y="1585962"/>
                  </a:lnTo>
                  <a:lnTo>
                    <a:pt x="1380779" y="1623752"/>
                  </a:lnTo>
                  <a:lnTo>
                    <a:pt x="1352835" y="1659826"/>
                  </a:lnTo>
                  <a:lnTo>
                    <a:pt x="1323433" y="1694110"/>
                  </a:lnTo>
                  <a:lnTo>
                    <a:pt x="1292632" y="1726531"/>
                  </a:lnTo>
                  <a:lnTo>
                    <a:pt x="1260494" y="1757013"/>
                  </a:lnTo>
                  <a:lnTo>
                    <a:pt x="1227078" y="1785483"/>
                  </a:lnTo>
                  <a:lnTo>
                    <a:pt x="1192445" y="1811866"/>
                  </a:lnTo>
                  <a:lnTo>
                    <a:pt x="1156655" y="1836089"/>
                  </a:lnTo>
                  <a:lnTo>
                    <a:pt x="1119770" y="1858077"/>
                  </a:lnTo>
                  <a:lnTo>
                    <a:pt x="1081848" y="1877755"/>
                  </a:lnTo>
                  <a:lnTo>
                    <a:pt x="1042952" y="1895051"/>
                  </a:lnTo>
                  <a:lnTo>
                    <a:pt x="1003141" y="1909889"/>
                  </a:lnTo>
                  <a:lnTo>
                    <a:pt x="962475" y="1922196"/>
                  </a:lnTo>
                  <a:lnTo>
                    <a:pt x="921016" y="1931897"/>
                  </a:lnTo>
                  <a:lnTo>
                    <a:pt x="878823" y="1938918"/>
                  </a:lnTo>
                  <a:lnTo>
                    <a:pt x="835958" y="1943185"/>
                  </a:lnTo>
                  <a:lnTo>
                    <a:pt x="792480" y="1944623"/>
                  </a:lnTo>
                  <a:lnTo>
                    <a:pt x="749001" y="1943185"/>
                  </a:lnTo>
                  <a:lnTo>
                    <a:pt x="706136" y="1938918"/>
                  </a:lnTo>
                  <a:lnTo>
                    <a:pt x="663943" y="1931897"/>
                  </a:lnTo>
                  <a:lnTo>
                    <a:pt x="622484" y="1922196"/>
                  </a:lnTo>
                  <a:lnTo>
                    <a:pt x="581818" y="1909889"/>
                  </a:lnTo>
                  <a:lnTo>
                    <a:pt x="542007" y="1895051"/>
                  </a:lnTo>
                  <a:lnTo>
                    <a:pt x="503111" y="1877755"/>
                  </a:lnTo>
                  <a:lnTo>
                    <a:pt x="465189" y="1858077"/>
                  </a:lnTo>
                  <a:lnTo>
                    <a:pt x="428304" y="1836089"/>
                  </a:lnTo>
                  <a:lnTo>
                    <a:pt x="392514" y="1811866"/>
                  </a:lnTo>
                  <a:lnTo>
                    <a:pt x="357881" y="1785483"/>
                  </a:lnTo>
                  <a:lnTo>
                    <a:pt x="324465" y="1757013"/>
                  </a:lnTo>
                  <a:lnTo>
                    <a:pt x="292327" y="1726531"/>
                  </a:lnTo>
                  <a:lnTo>
                    <a:pt x="261526" y="1694110"/>
                  </a:lnTo>
                  <a:lnTo>
                    <a:pt x="232124" y="1659826"/>
                  </a:lnTo>
                  <a:lnTo>
                    <a:pt x="204180" y="1623752"/>
                  </a:lnTo>
                  <a:lnTo>
                    <a:pt x="177756" y="1585962"/>
                  </a:lnTo>
                  <a:lnTo>
                    <a:pt x="152912" y="1546530"/>
                  </a:lnTo>
                  <a:lnTo>
                    <a:pt x="129707" y="1505531"/>
                  </a:lnTo>
                  <a:lnTo>
                    <a:pt x="108203" y="1463039"/>
                  </a:lnTo>
                  <a:lnTo>
                    <a:pt x="88461" y="1419128"/>
                  </a:lnTo>
                  <a:lnTo>
                    <a:pt x="70540" y="1373873"/>
                  </a:lnTo>
                  <a:lnTo>
                    <a:pt x="54501" y="1327346"/>
                  </a:lnTo>
                  <a:lnTo>
                    <a:pt x="40404" y="1279623"/>
                  </a:lnTo>
                  <a:lnTo>
                    <a:pt x="28310" y="1230778"/>
                  </a:lnTo>
                  <a:lnTo>
                    <a:pt x="18279" y="1180884"/>
                  </a:lnTo>
                  <a:lnTo>
                    <a:pt x="10373" y="1130017"/>
                  </a:lnTo>
                  <a:lnTo>
                    <a:pt x="4650" y="1078249"/>
                  </a:lnTo>
                  <a:lnTo>
                    <a:pt x="1172" y="1025656"/>
                  </a:lnTo>
                  <a:lnTo>
                    <a:pt x="0" y="9723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47309" y="1998725"/>
              <a:ext cx="1873250" cy="1729739"/>
            </a:xfrm>
            <a:custGeom>
              <a:avLst/>
              <a:gdLst/>
              <a:ahLst/>
              <a:cxnLst/>
              <a:rect l="l" t="t" r="r" b="b"/>
              <a:pathLst>
                <a:path w="1873250" h="1729739">
                  <a:moveTo>
                    <a:pt x="1223772" y="0"/>
                  </a:moveTo>
                  <a:lnTo>
                    <a:pt x="865631" y="504444"/>
                  </a:lnTo>
                </a:path>
                <a:path w="1873250" h="1729739">
                  <a:moveTo>
                    <a:pt x="1223772" y="0"/>
                  </a:moveTo>
                  <a:lnTo>
                    <a:pt x="1872995" y="1152144"/>
                  </a:lnTo>
                </a:path>
                <a:path w="1873250" h="1729739">
                  <a:moveTo>
                    <a:pt x="865631" y="504444"/>
                  </a:moveTo>
                  <a:lnTo>
                    <a:pt x="0" y="1656588"/>
                  </a:lnTo>
                </a:path>
                <a:path w="1873250" h="1729739">
                  <a:moveTo>
                    <a:pt x="865631" y="576072"/>
                  </a:moveTo>
                  <a:lnTo>
                    <a:pt x="1296924" y="1729740"/>
                  </a:lnTo>
                </a:path>
                <a:path w="1873250" h="1729739">
                  <a:moveTo>
                    <a:pt x="1584960" y="647700"/>
                  </a:moveTo>
                  <a:lnTo>
                    <a:pt x="1440180" y="122377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07735" y="3869435"/>
              <a:ext cx="576580" cy="457200"/>
            </a:xfrm>
            <a:custGeom>
              <a:avLst/>
              <a:gdLst/>
              <a:ahLst/>
              <a:cxnLst/>
              <a:rect l="l" t="t" r="r" b="b"/>
              <a:pathLst>
                <a:path w="576579" h="457200">
                  <a:moveTo>
                    <a:pt x="57607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576072" y="4572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586476" y="3892753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70347" y="1920239"/>
            <a:ext cx="2025650" cy="1894839"/>
            <a:chOff x="5070347" y="1920239"/>
            <a:chExt cx="2025650" cy="1894839"/>
          </a:xfrm>
        </p:grpSpPr>
        <p:sp>
          <p:nvSpPr>
            <p:cNvPr id="12" name="object 12"/>
            <p:cNvSpPr/>
            <p:nvPr/>
          </p:nvSpPr>
          <p:spPr>
            <a:xfrm>
              <a:off x="5578601" y="3150869"/>
              <a:ext cx="649605" cy="649605"/>
            </a:xfrm>
            <a:custGeom>
              <a:avLst/>
              <a:gdLst/>
              <a:ahLst/>
              <a:cxnLst/>
              <a:rect l="l" t="t" r="r" b="b"/>
              <a:pathLst>
                <a:path w="649604" h="649604">
                  <a:moveTo>
                    <a:pt x="0" y="0"/>
                  </a:moveTo>
                  <a:lnTo>
                    <a:pt x="144780" y="647699"/>
                  </a:lnTo>
                </a:path>
                <a:path w="649604" h="649604">
                  <a:moveTo>
                    <a:pt x="649224" y="73151"/>
                  </a:moveTo>
                  <a:lnTo>
                    <a:pt x="434339" y="649223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503163" y="3073907"/>
              <a:ext cx="152400" cy="152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0347" y="3576827"/>
              <a:ext cx="153924" cy="1539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4455" y="2496311"/>
              <a:ext cx="153924" cy="1539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6419" y="3649979"/>
              <a:ext cx="153924" cy="1524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2387" y="3144011"/>
              <a:ext cx="152400" cy="1539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4455" y="3649979"/>
              <a:ext cx="153924" cy="1524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1" y="3649979"/>
              <a:ext cx="153924" cy="1524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4119" y="1920239"/>
              <a:ext cx="153924" cy="1539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5307" y="2567939"/>
              <a:ext cx="153924" cy="1539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3679" y="3144011"/>
              <a:ext cx="153924" cy="1539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1819" y="3144011"/>
              <a:ext cx="153924" cy="153924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962401" y="431749"/>
            <a:ext cx="257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CC0000"/>
                </a:solidFill>
              </a:rPr>
              <a:t>复杂度分析</a:t>
            </a:r>
            <a:endParaRPr sz="4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5255" y="6587438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6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9396" y="4954270"/>
            <a:ext cx="2254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 panose="02020603050405020304"/>
                <a:cs typeface="Times New Roman" panose="02020603050405020304"/>
              </a:rPr>
              <a:t>Heapify(</a:t>
            </a:r>
            <a:r>
              <a:rPr sz="32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,2)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2577" y="1886521"/>
            <a:ext cx="873760" cy="730885"/>
            <a:chOff x="1572577" y="1886521"/>
            <a:chExt cx="873760" cy="730885"/>
          </a:xfrm>
        </p:grpSpPr>
        <p:sp>
          <p:nvSpPr>
            <p:cNvPr id="5" name="object 5"/>
            <p:cNvSpPr/>
            <p:nvPr/>
          </p:nvSpPr>
          <p:spPr>
            <a:xfrm>
              <a:off x="2081783" y="1891283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4" h="288289">
                  <a:moveTo>
                    <a:pt x="179832" y="0"/>
                  </a:moveTo>
                  <a:lnTo>
                    <a:pt x="132027" y="5147"/>
                  </a:lnTo>
                  <a:lnTo>
                    <a:pt x="89069" y="19670"/>
                  </a:lnTo>
                  <a:lnTo>
                    <a:pt x="52673" y="42195"/>
                  </a:lnTo>
                  <a:lnTo>
                    <a:pt x="24553" y="71345"/>
                  </a:lnTo>
                  <a:lnTo>
                    <a:pt x="6424" y="105745"/>
                  </a:lnTo>
                  <a:lnTo>
                    <a:pt x="0" y="144017"/>
                  </a:lnTo>
                  <a:lnTo>
                    <a:pt x="6424" y="182290"/>
                  </a:lnTo>
                  <a:lnTo>
                    <a:pt x="24553" y="216690"/>
                  </a:lnTo>
                  <a:lnTo>
                    <a:pt x="52673" y="245840"/>
                  </a:lnTo>
                  <a:lnTo>
                    <a:pt x="89069" y="268365"/>
                  </a:lnTo>
                  <a:lnTo>
                    <a:pt x="132027" y="282888"/>
                  </a:lnTo>
                  <a:lnTo>
                    <a:pt x="179832" y="288036"/>
                  </a:lnTo>
                  <a:lnTo>
                    <a:pt x="227636" y="282888"/>
                  </a:lnTo>
                  <a:lnTo>
                    <a:pt x="270594" y="268365"/>
                  </a:lnTo>
                  <a:lnTo>
                    <a:pt x="306990" y="245840"/>
                  </a:lnTo>
                  <a:lnTo>
                    <a:pt x="335110" y="216690"/>
                  </a:lnTo>
                  <a:lnTo>
                    <a:pt x="353239" y="182290"/>
                  </a:lnTo>
                  <a:lnTo>
                    <a:pt x="359664" y="144017"/>
                  </a:lnTo>
                  <a:lnTo>
                    <a:pt x="353239" y="105745"/>
                  </a:lnTo>
                  <a:lnTo>
                    <a:pt x="335110" y="71345"/>
                  </a:lnTo>
                  <a:lnTo>
                    <a:pt x="306990" y="42195"/>
                  </a:lnTo>
                  <a:lnTo>
                    <a:pt x="270594" y="19670"/>
                  </a:lnTo>
                  <a:lnTo>
                    <a:pt x="227636" y="5147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81783" y="1891283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4" h="288289">
                  <a:moveTo>
                    <a:pt x="0" y="144017"/>
                  </a:moveTo>
                  <a:lnTo>
                    <a:pt x="6424" y="105745"/>
                  </a:lnTo>
                  <a:lnTo>
                    <a:pt x="24553" y="71345"/>
                  </a:lnTo>
                  <a:lnTo>
                    <a:pt x="52673" y="42195"/>
                  </a:lnTo>
                  <a:lnTo>
                    <a:pt x="89069" y="19670"/>
                  </a:lnTo>
                  <a:lnTo>
                    <a:pt x="132027" y="5147"/>
                  </a:lnTo>
                  <a:lnTo>
                    <a:pt x="179832" y="0"/>
                  </a:lnTo>
                  <a:lnTo>
                    <a:pt x="227636" y="5147"/>
                  </a:lnTo>
                  <a:lnTo>
                    <a:pt x="270594" y="19670"/>
                  </a:lnTo>
                  <a:lnTo>
                    <a:pt x="306990" y="42195"/>
                  </a:lnTo>
                  <a:lnTo>
                    <a:pt x="335110" y="71345"/>
                  </a:lnTo>
                  <a:lnTo>
                    <a:pt x="353239" y="105745"/>
                  </a:lnTo>
                  <a:lnTo>
                    <a:pt x="359664" y="144017"/>
                  </a:lnTo>
                  <a:lnTo>
                    <a:pt x="353239" y="182290"/>
                  </a:lnTo>
                  <a:lnTo>
                    <a:pt x="335110" y="216690"/>
                  </a:lnTo>
                  <a:lnTo>
                    <a:pt x="306990" y="245840"/>
                  </a:lnTo>
                  <a:lnTo>
                    <a:pt x="270594" y="268365"/>
                  </a:lnTo>
                  <a:lnTo>
                    <a:pt x="227636" y="282888"/>
                  </a:lnTo>
                  <a:lnTo>
                    <a:pt x="179832" y="288036"/>
                  </a:lnTo>
                  <a:lnTo>
                    <a:pt x="132027" y="282888"/>
                  </a:lnTo>
                  <a:lnTo>
                    <a:pt x="89069" y="268365"/>
                  </a:lnTo>
                  <a:lnTo>
                    <a:pt x="52673" y="245840"/>
                  </a:lnTo>
                  <a:lnTo>
                    <a:pt x="24553" y="216690"/>
                  </a:lnTo>
                  <a:lnTo>
                    <a:pt x="6424" y="182290"/>
                  </a:lnTo>
                  <a:lnTo>
                    <a:pt x="0" y="14401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77339" y="2322575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4" h="289560">
                  <a:moveTo>
                    <a:pt x="180593" y="0"/>
                  </a:moveTo>
                  <a:lnTo>
                    <a:pt x="132600" y="5168"/>
                  </a:lnTo>
                  <a:lnTo>
                    <a:pt x="89464" y="19755"/>
                  </a:lnTo>
                  <a:lnTo>
                    <a:pt x="52911" y="42386"/>
                  </a:lnTo>
                  <a:lnTo>
                    <a:pt x="24666" y="71684"/>
                  </a:lnTo>
                  <a:lnTo>
                    <a:pt x="6454" y="106274"/>
                  </a:lnTo>
                  <a:lnTo>
                    <a:pt x="0" y="144779"/>
                  </a:lnTo>
                  <a:lnTo>
                    <a:pt x="6454" y="183285"/>
                  </a:lnTo>
                  <a:lnTo>
                    <a:pt x="24666" y="217875"/>
                  </a:lnTo>
                  <a:lnTo>
                    <a:pt x="52911" y="247173"/>
                  </a:lnTo>
                  <a:lnTo>
                    <a:pt x="89464" y="269804"/>
                  </a:lnTo>
                  <a:lnTo>
                    <a:pt x="132600" y="284391"/>
                  </a:lnTo>
                  <a:lnTo>
                    <a:pt x="180593" y="289560"/>
                  </a:lnTo>
                  <a:lnTo>
                    <a:pt x="228587" y="284391"/>
                  </a:lnTo>
                  <a:lnTo>
                    <a:pt x="271723" y="269804"/>
                  </a:lnTo>
                  <a:lnTo>
                    <a:pt x="308276" y="247173"/>
                  </a:lnTo>
                  <a:lnTo>
                    <a:pt x="336521" y="217875"/>
                  </a:lnTo>
                  <a:lnTo>
                    <a:pt x="354733" y="183285"/>
                  </a:lnTo>
                  <a:lnTo>
                    <a:pt x="361187" y="144779"/>
                  </a:lnTo>
                  <a:lnTo>
                    <a:pt x="354733" y="106274"/>
                  </a:lnTo>
                  <a:lnTo>
                    <a:pt x="336521" y="71684"/>
                  </a:lnTo>
                  <a:lnTo>
                    <a:pt x="308276" y="42386"/>
                  </a:lnTo>
                  <a:lnTo>
                    <a:pt x="271723" y="19755"/>
                  </a:lnTo>
                  <a:lnTo>
                    <a:pt x="228587" y="5168"/>
                  </a:lnTo>
                  <a:lnTo>
                    <a:pt x="18059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77339" y="2322575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4" h="289560">
                  <a:moveTo>
                    <a:pt x="0" y="144779"/>
                  </a:moveTo>
                  <a:lnTo>
                    <a:pt x="6454" y="106274"/>
                  </a:lnTo>
                  <a:lnTo>
                    <a:pt x="24666" y="71684"/>
                  </a:lnTo>
                  <a:lnTo>
                    <a:pt x="52911" y="42386"/>
                  </a:lnTo>
                  <a:lnTo>
                    <a:pt x="89464" y="19755"/>
                  </a:lnTo>
                  <a:lnTo>
                    <a:pt x="132600" y="5168"/>
                  </a:lnTo>
                  <a:lnTo>
                    <a:pt x="180593" y="0"/>
                  </a:lnTo>
                  <a:lnTo>
                    <a:pt x="228587" y="5168"/>
                  </a:lnTo>
                  <a:lnTo>
                    <a:pt x="271723" y="19755"/>
                  </a:lnTo>
                  <a:lnTo>
                    <a:pt x="308276" y="42386"/>
                  </a:lnTo>
                  <a:lnTo>
                    <a:pt x="336521" y="71684"/>
                  </a:lnTo>
                  <a:lnTo>
                    <a:pt x="354733" y="106274"/>
                  </a:lnTo>
                  <a:lnTo>
                    <a:pt x="361187" y="144779"/>
                  </a:lnTo>
                  <a:lnTo>
                    <a:pt x="354733" y="183285"/>
                  </a:lnTo>
                  <a:lnTo>
                    <a:pt x="336521" y="217875"/>
                  </a:lnTo>
                  <a:lnTo>
                    <a:pt x="308276" y="247173"/>
                  </a:lnTo>
                  <a:lnTo>
                    <a:pt x="271723" y="269804"/>
                  </a:lnTo>
                  <a:lnTo>
                    <a:pt x="228587" y="284391"/>
                  </a:lnTo>
                  <a:lnTo>
                    <a:pt x="180593" y="289560"/>
                  </a:lnTo>
                  <a:lnTo>
                    <a:pt x="132600" y="284391"/>
                  </a:lnTo>
                  <a:lnTo>
                    <a:pt x="89464" y="269804"/>
                  </a:lnTo>
                  <a:lnTo>
                    <a:pt x="52911" y="247173"/>
                  </a:lnTo>
                  <a:lnTo>
                    <a:pt x="24666" y="217875"/>
                  </a:lnTo>
                  <a:lnTo>
                    <a:pt x="6454" y="183285"/>
                  </a:lnTo>
                  <a:lnTo>
                    <a:pt x="0" y="14477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682623" y="2311095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88985" y="2317813"/>
            <a:ext cx="1160145" cy="802005"/>
            <a:chOff x="1788985" y="2317813"/>
            <a:chExt cx="1160145" cy="802005"/>
          </a:xfrm>
        </p:grpSpPr>
        <p:sp>
          <p:nvSpPr>
            <p:cNvPr id="11" name="object 11"/>
            <p:cNvSpPr/>
            <p:nvPr/>
          </p:nvSpPr>
          <p:spPr>
            <a:xfrm>
              <a:off x="2584704" y="2322576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4" h="289560">
                  <a:moveTo>
                    <a:pt x="179831" y="0"/>
                  </a:moveTo>
                  <a:lnTo>
                    <a:pt x="132027" y="5168"/>
                  </a:lnTo>
                  <a:lnTo>
                    <a:pt x="89069" y="19755"/>
                  </a:lnTo>
                  <a:lnTo>
                    <a:pt x="52673" y="42386"/>
                  </a:lnTo>
                  <a:lnTo>
                    <a:pt x="24553" y="71684"/>
                  </a:lnTo>
                  <a:lnTo>
                    <a:pt x="6424" y="106274"/>
                  </a:lnTo>
                  <a:lnTo>
                    <a:pt x="0" y="144779"/>
                  </a:lnTo>
                  <a:lnTo>
                    <a:pt x="6424" y="183285"/>
                  </a:lnTo>
                  <a:lnTo>
                    <a:pt x="24553" y="217875"/>
                  </a:lnTo>
                  <a:lnTo>
                    <a:pt x="52673" y="247173"/>
                  </a:lnTo>
                  <a:lnTo>
                    <a:pt x="89069" y="269804"/>
                  </a:lnTo>
                  <a:lnTo>
                    <a:pt x="132027" y="284391"/>
                  </a:lnTo>
                  <a:lnTo>
                    <a:pt x="179831" y="289560"/>
                  </a:lnTo>
                  <a:lnTo>
                    <a:pt x="227636" y="284391"/>
                  </a:lnTo>
                  <a:lnTo>
                    <a:pt x="270594" y="269804"/>
                  </a:lnTo>
                  <a:lnTo>
                    <a:pt x="306990" y="247173"/>
                  </a:lnTo>
                  <a:lnTo>
                    <a:pt x="335110" y="217875"/>
                  </a:lnTo>
                  <a:lnTo>
                    <a:pt x="353239" y="183285"/>
                  </a:lnTo>
                  <a:lnTo>
                    <a:pt x="359663" y="144779"/>
                  </a:lnTo>
                  <a:lnTo>
                    <a:pt x="353239" y="106274"/>
                  </a:lnTo>
                  <a:lnTo>
                    <a:pt x="335110" y="71684"/>
                  </a:lnTo>
                  <a:lnTo>
                    <a:pt x="306990" y="42386"/>
                  </a:lnTo>
                  <a:lnTo>
                    <a:pt x="270594" y="19755"/>
                  </a:lnTo>
                  <a:lnTo>
                    <a:pt x="227636" y="5168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84704" y="2322576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4" h="289560">
                  <a:moveTo>
                    <a:pt x="0" y="144779"/>
                  </a:moveTo>
                  <a:lnTo>
                    <a:pt x="6424" y="106274"/>
                  </a:lnTo>
                  <a:lnTo>
                    <a:pt x="24553" y="71684"/>
                  </a:lnTo>
                  <a:lnTo>
                    <a:pt x="52673" y="42386"/>
                  </a:lnTo>
                  <a:lnTo>
                    <a:pt x="89069" y="19755"/>
                  </a:lnTo>
                  <a:lnTo>
                    <a:pt x="132027" y="5168"/>
                  </a:lnTo>
                  <a:lnTo>
                    <a:pt x="179831" y="0"/>
                  </a:lnTo>
                  <a:lnTo>
                    <a:pt x="227636" y="5168"/>
                  </a:lnTo>
                  <a:lnTo>
                    <a:pt x="270594" y="19755"/>
                  </a:lnTo>
                  <a:lnTo>
                    <a:pt x="306990" y="42386"/>
                  </a:lnTo>
                  <a:lnTo>
                    <a:pt x="335110" y="71684"/>
                  </a:lnTo>
                  <a:lnTo>
                    <a:pt x="353239" y="106274"/>
                  </a:lnTo>
                  <a:lnTo>
                    <a:pt x="359663" y="144779"/>
                  </a:lnTo>
                  <a:lnTo>
                    <a:pt x="353239" y="183285"/>
                  </a:lnTo>
                  <a:lnTo>
                    <a:pt x="335110" y="217875"/>
                  </a:lnTo>
                  <a:lnTo>
                    <a:pt x="306990" y="247173"/>
                  </a:lnTo>
                  <a:lnTo>
                    <a:pt x="270594" y="269804"/>
                  </a:lnTo>
                  <a:lnTo>
                    <a:pt x="227636" y="284391"/>
                  </a:lnTo>
                  <a:lnTo>
                    <a:pt x="179831" y="289560"/>
                  </a:lnTo>
                  <a:lnTo>
                    <a:pt x="132027" y="284391"/>
                  </a:lnTo>
                  <a:lnTo>
                    <a:pt x="89069" y="269804"/>
                  </a:lnTo>
                  <a:lnTo>
                    <a:pt x="52673" y="247173"/>
                  </a:lnTo>
                  <a:lnTo>
                    <a:pt x="24553" y="217875"/>
                  </a:lnTo>
                  <a:lnTo>
                    <a:pt x="6424" y="183285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93748" y="2825496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4" h="289560">
                  <a:moveTo>
                    <a:pt x="180594" y="0"/>
                  </a:moveTo>
                  <a:lnTo>
                    <a:pt x="132600" y="5168"/>
                  </a:lnTo>
                  <a:lnTo>
                    <a:pt x="89464" y="19755"/>
                  </a:lnTo>
                  <a:lnTo>
                    <a:pt x="52911" y="42386"/>
                  </a:lnTo>
                  <a:lnTo>
                    <a:pt x="24666" y="71684"/>
                  </a:lnTo>
                  <a:lnTo>
                    <a:pt x="6454" y="106274"/>
                  </a:lnTo>
                  <a:lnTo>
                    <a:pt x="0" y="144779"/>
                  </a:lnTo>
                  <a:lnTo>
                    <a:pt x="6454" y="183285"/>
                  </a:lnTo>
                  <a:lnTo>
                    <a:pt x="24666" y="217875"/>
                  </a:lnTo>
                  <a:lnTo>
                    <a:pt x="52911" y="247173"/>
                  </a:lnTo>
                  <a:lnTo>
                    <a:pt x="89464" y="269804"/>
                  </a:lnTo>
                  <a:lnTo>
                    <a:pt x="132600" y="284391"/>
                  </a:lnTo>
                  <a:lnTo>
                    <a:pt x="180594" y="289559"/>
                  </a:lnTo>
                  <a:lnTo>
                    <a:pt x="228587" y="284391"/>
                  </a:lnTo>
                  <a:lnTo>
                    <a:pt x="271723" y="269804"/>
                  </a:lnTo>
                  <a:lnTo>
                    <a:pt x="308276" y="247173"/>
                  </a:lnTo>
                  <a:lnTo>
                    <a:pt x="336521" y="217875"/>
                  </a:lnTo>
                  <a:lnTo>
                    <a:pt x="354733" y="183285"/>
                  </a:lnTo>
                  <a:lnTo>
                    <a:pt x="361188" y="144779"/>
                  </a:lnTo>
                  <a:lnTo>
                    <a:pt x="354733" y="106274"/>
                  </a:lnTo>
                  <a:lnTo>
                    <a:pt x="336521" y="71684"/>
                  </a:lnTo>
                  <a:lnTo>
                    <a:pt x="308276" y="42386"/>
                  </a:lnTo>
                  <a:lnTo>
                    <a:pt x="271723" y="19755"/>
                  </a:lnTo>
                  <a:lnTo>
                    <a:pt x="228587" y="5168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93748" y="2825496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4" h="289560">
                  <a:moveTo>
                    <a:pt x="0" y="144779"/>
                  </a:moveTo>
                  <a:lnTo>
                    <a:pt x="6454" y="106274"/>
                  </a:lnTo>
                  <a:lnTo>
                    <a:pt x="24666" y="71684"/>
                  </a:lnTo>
                  <a:lnTo>
                    <a:pt x="52911" y="42386"/>
                  </a:lnTo>
                  <a:lnTo>
                    <a:pt x="89464" y="19755"/>
                  </a:lnTo>
                  <a:lnTo>
                    <a:pt x="132600" y="5168"/>
                  </a:lnTo>
                  <a:lnTo>
                    <a:pt x="180594" y="0"/>
                  </a:lnTo>
                  <a:lnTo>
                    <a:pt x="228587" y="5168"/>
                  </a:lnTo>
                  <a:lnTo>
                    <a:pt x="271723" y="19755"/>
                  </a:lnTo>
                  <a:lnTo>
                    <a:pt x="308276" y="42386"/>
                  </a:lnTo>
                  <a:lnTo>
                    <a:pt x="336521" y="71684"/>
                  </a:lnTo>
                  <a:lnTo>
                    <a:pt x="354733" y="106274"/>
                  </a:lnTo>
                  <a:lnTo>
                    <a:pt x="361188" y="144779"/>
                  </a:lnTo>
                  <a:lnTo>
                    <a:pt x="354733" y="183285"/>
                  </a:lnTo>
                  <a:lnTo>
                    <a:pt x="336521" y="217875"/>
                  </a:lnTo>
                  <a:lnTo>
                    <a:pt x="308276" y="247173"/>
                  </a:lnTo>
                  <a:lnTo>
                    <a:pt x="271723" y="269804"/>
                  </a:lnTo>
                  <a:lnTo>
                    <a:pt x="228587" y="284391"/>
                  </a:lnTo>
                  <a:lnTo>
                    <a:pt x="180594" y="289559"/>
                  </a:lnTo>
                  <a:lnTo>
                    <a:pt x="132600" y="284391"/>
                  </a:lnTo>
                  <a:lnTo>
                    <a:pt x="89464" y="269804"/>
                  </a:lnTo>
                  <a:lnTo>
                    <a:pt x="52911" y="247173"/>
                  </a:lnTo>
                  <a:lnTo>
                    <a:pt x="24666" y="217875"/>
                  </a:lnTo>
                  <a:lnTo>
                    <a:pt x="6454" y="183285"/>
                  </a:lnTo>
                  <a:lnTo>
                    <a:pt x="0" y="14477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898395" y="28149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08313" y="2820733"/>
            <a:ext cx="1017269" cy="299085"/>
            <a:chOff x="2508313" y="2820733"/>
            <a:chExt cx="1017269" cy="299085"/>
          </a:xfrm>
        </p:grpSpPr>
        <p:sp>
          <p:nvSpPr>
            <p:cNvPr id="17" name="object 17"/>
            <p:cNvSpPr/>
            <p:nvPr/>
          </p:nvSpPr>
          <p:spPr>
            <a:xfrm>
              <a:off x="2513076" y="2825495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4" h="289560">
                  <a:moveTo>
                    <a:pt x="179831" y="0"/>
                  </a:moveTo>
                  <a:lnTo>
                    <a:pt x="132027" y="5168"/>
                  </a:lnTo>
                  <a:lnTo>
                    <a:pt x="89069" y="19755"/>
                  </a:lnTo>
                  <a:lnTo>
                    <a:pt x="52673" y="42386"/>
                  </a:lnTo>
                  <a:lnTo>
                    <a:pt x="24553" y="71684"/>
                  </a:lnTo>
                  <a:lnTo>
                    <a:pt x="6424" y="106274"/>
                  </a:lnTo>
                  <a:lnTo>
                    <a:pt x="0" y="144779"/>
                  </a:lnTo>
                  <a:lnTo>
                    <a:pt x="6424" y="183285"/>
                  </a:lnTo>
                  <a:lnTo>
                    <a:pt x="24553" y="217875"/>
                  </a:lnTo>
                  <a:lnTo>
                    <a:pt x="52673" y="247173"/>
                  </a:lnTo>
                  <a:lnTo>
                    <a:pt x="89069" y="269804"/>
                  </a:lnTo>
                  <a:lnTo>
                    <a:pt x="132027" y="284391"/>
                  </a:lnTo>
                  <a:lnTo>
                    <a:pt x="179831" y="289559"/>
                  </a:lnTo>
                  <a:lnTo>
                    <a:pt x="227636" y="284391"/>
                  </a:lnTo>
                  <a:lnTo>
                    <a:pt x="270594" y="269804"/>
                  </a:lnTo>
                  <a:lnTo>
                    <a:pt x="306990" y="247173"/>
                  </a:lnTo>
                  <a:lnTo>
                    <a:pt x="335110" y="217875"/>
                  </a:lnTo>
                  <a:lnTo>
                    <a:pt x="353239" y="183285"/>
                  </a:lnTo>
                  <a:lnTo>
                    <a:pt x="359663" y="144779"/>
                  </a:lnTo>
                  <a:lnTo>
                    <a:pt x="353239" y="106274"/>
                  </a:lnTo>
                  <a:lnTo>
                    <a:pt x="335110" y="71684"/>
                  </a:lnTo>
                  <a:lnTo>
                    <a:pt x="306990" y="42386"/>
                  </a:lnTo>
                  <a:lnTo>
                    <a:pt x="270594" y="19755"/>
                  </a:lnTo>
                  <a:lnTo>
                    <a:pt x="227636" y="5168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13076" y="2825495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4" h="289560">
                  <a:moveTo>
                    <a:pt x="0" y="144779"/>
                  </a:moveTo>
                  <a:lnTo>
                    <a:pt x="6424" y="106274"/>
                  </a:lnTo>
                  <a:lnTo>
                    <a:pt x="24553" y="71684"/>
                  </a:lnTo>
                  <a:lnTo>
                    <a:pt x="52673" y="42386"/>
                  </a:lnTo>
                  <a:lnTo>
                    <a:pt x="89069" y="19755"/>
                  </a:lnTo>
                  <a:lnTo>
                    <a:pt x="132027" y="5168"/>
                  </a:lnTo>
                  <a:lnTo>
                    <a:pt x="179831" y="0"/>
                  </a:lnTo>
                  <a:lnTo>
                    <a:pt x="227636" y="5168"/>
                  </a:lnTo>
                  <a:lnTo>
                    <a:pt x="270594" y="19755"/>
                  </a:lnTo>
                  <a:lnTo>
                    <a:pt x="306990" y="42386"/>
                  </a:lnTo>
                  <a:lnTo>
                    <a:pt x="335110" y="71684"/>
                  </a:lnTo>
                  <a:lnTo>
                    <a:pt x="353239" y="106274"/>
                  </a:lnTo>
                  <a:lnTo>
                    <a:pt x="359663" y="144779"/>
                  </a:lnTo>
                  <a:lnTo>
                    <a:pt x="353239" y="183285"/>
                  </a:lnTo>
                  <a:lnTo>
                    <a:pt x="335110" y="217875"/>
                  </a:lnTo>
                  <a:lnTo>
                    <a:pt x="306990" y="247173"/>
                  </a:lnTo>
                  <a:lnTo>
                    <a:pt x="270594" y="269804"/>
                  </a:lnTo>
                  <a:lnTo>
                    <a:pt x="227636" y="284391"/>
                  </a:lnTo>
                  <a:lnTo>
                    <a:pt x="179831" y="289559"/>
                  </a:lnTo>
                  <a:lnTo>
                    <a:pt x="132027" y="284391"/>
                  </a:lnTo>
                  <a:lnTo>
                    <a:pt x="89069" y="269804"/>
                  </a:lnTo>
                  <a:lnTo>
                    <a:pt x="52673" y="247173"/>
                  </a:lnTo>
                  <a:lnTo>
                    <a:pt x="24553" y="217875"/>
                  </a:lnTo>
                  <a:lnTo>
                    <a:pt x="6424" y="183285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60776" y="2825495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60">
                  <a:moveTo>
                    <a:pt x="179832" y="0"/>
                  </a:moveTo>
                  <a:lnTo>
                    <a:pt x="132027" y="5168"/>
                  </a:lnTo>
                  <a:lnTo>
                    <a:pt x="89069" y="19755"/>
                  </a:lnTo>
                  <a:lnTo>
                    <a:pt x="52673" y="42386"/>
                  </a:lnTo>
                  <a:lnTo>
                    <a:pt x="24553" y="71684"/>
                  </a:lnTo>
                  <a:lnTo>
                    <a:pt x="6424" y="106274"/>
                  </a:lnTo>
                  <a:lnTo>
                    <a:pt x="0" y="144779"/>
                  </a:lnTo>
                  <a:lnTo>
                    <a:pt x="6424" y="183285"/>
                  </a:lnTo>
                  <a:lnTo>
                    <a:pt x="24553" y="217875"/>
                  </a:lnTo>
                  <a:lnTo>
                    <a:pt x="52673" y="247173"/>
                  </a:lnTo>
                  <a:lnTo>
                    <a:pt x="89069" y="269804"/>
                  </a:lnTo>
                  <a:lnTo>
                    <a:pt x="132027" y="284391"/>
                  </a:lnTo>
                  <a:lnTo>
                    <a:pt x="179832" y="289559"/>
                  </a:lnTo>
                  <a:lnTo>
                    <a:pt x="227636" y="284391"/>
                  </a:lnTo>
                  <a:lnTo>
                    <a:pt x="270594" y="269804"/>
                  </a:lnTo>
                  <a:lnTo>
                    <a:pt x="306990" y="247173"/>
                  </a:lnTo>
                  <a:lnTo>
                    <a:pt x="335110" y="217875"/>
                  </a:lnTo>
                  <a:lnTo>
                    <a:pt x="353239" y="183285"/>
                  </a:lnTo>
                  <a:lnTo>
                    <a:pt x="359663" y="144779"/>
                  </a:lnTo>
                  <a:lnTo>
                    <a:pt x="353239" y="106274"/>
                  </a:lnTo>
                  <a:lnTo>
                    <a:pt x="335110" y="71684"/>
                  </a:lnTo>
                  <a:lnTo>
                    <a:pt x="306990" y="42386"/>
                  </a:lnTo>
                  <a:lnTo>
                    <a:pt x="270594" y="19755"/>
                  </a:lnTo>
                  <a:lnTo>
                    <a:pt x="227636" y="516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160776" y="2825495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60">
                  <a:moveTo>
                    <a:pt x="0" y="144779"/>
                  </a:moveTo>
                  <a:lnTo>
                    <a:pt x="6424" y="106274"/>
                  </a:lnTo>
                  <a:lnTo>
                    <a:pt x="24553" y="71684"/>
                  </a:lnTo>
                  <a:lnTo>
                    <a:pt x="52673" y="42386"/>
                  </a:lnTo>
                  <a:lnTo>
                    <a:pt x="89069" y="19755"/>
                  </a:lnTo>
                  <a:lnTo>
                    <a:pt x="132027" y="5168"/>
                  </a:lnTo>
                  <a:lnTo>
                    <a:pt x="179832" y="0"/>
                  </a:lnTo>
                  <a:lnTo>
                    <a:pt x="227636" y="5168"/>
                  </a:lnTo>
                  <a:lnTo>
                    <a:pt x="270594" y="19755"/>
                  </a:lnTo>
                  <a:lnTo>
                    <a:pt x="306990" y="42386"/>
                  </a:lnTo>
                  <a:lnTo>
                    <a:pt x="335110" y="71684"/>
                  </a:lnTo>
                  <a:lnTo>
                    <a:pt x="353239" y="106274"/>
                  </a:lnTo>
                  <a:lnTo>
                    <a:pt x="359663" y="144779"/>
                  </a:lnTo>
                  <a:lnTo>
                    <a:pt x="353239" y="183285"/>
                  </a:lnTo>
                  <a:lnTo>
                    <a:pt x="335110" y="217875"/>
                  </a:lnTo>
                  <a:lnTo>
                    <a:pt x="306990" y="247173"/>
                  </a:lnTo>
                  <a:lnTo>
                    <a:pt x="270594" y="269804"/>
                  </a:lnTo>
                  <a:lnTo>
                    <a:pt x="227636" y="284391"/>
                  </a:lnTo>
                  <a:lnTo>
                    <a:pt x="179832" y="289559"/>
                  </a:lnTo>
                  <a:lnTo>
                    <a:pt x="132027" y="284391"/>
                  </a:lnTo>
                  <a:lnTo>
                    <a:pt x="89069" y="269804"/>
                  </a:lnTo>
                  <a:lnTo>
                    <a:pt x="52673" y="247173"/>
                  </a:lnTo>
                  <a:lnTo>
                    <a:pt x="24553" y="217875"/>
                  </a:lnTo>
                  <a:lnTo>
                    <a:pt x="6424" y="183285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265423" y="28149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5213" y="3396805"/>
            <a:ext cx="369570" cy="299085"/>
            <a:chOff x="565213" y="3396805"/>
            <a:chExt cx="369570" cy="299085"/>
          </a:xfrm>
        </p:grpSpPr>
        <p:sp>
          <p:nvSpPr>
            <p:cNvPr id="23" name="object 23"/>
            <p:cNvSpPr/>
            <p:nvPr/>
          </p:nvSpPr>
          <p:spPr>
            <a:xfrm>
              <a:off x="569976" y="3401567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4" h="289560">
                  <a:moveTo>
                    <a:pt x="179831" y="0"/>
                  </a:moveTo>
                  <a:lnTo>
                    <a:pt x="132027" y="5168"/>
                  </a:lnTo>
                  <a:lnTo>
                    <a:pt x="89069" y="19755"/>
                  </a:lnTo>
                  <a:lnTo>
                    <a:pt x="52673" y="42386"/>
                  </a:lnTo>
                  <a:lnTo>
                    <a:pt x="24553" y="71684"/>
                  </a:lnTo>
                  <a:lnTo>
                    <a:pt x="6424" y="106274"/>
                  </a:lnTo>
                  <a:lnTo>
                    <a:pt x="0" y="144780"/>
                  </a:lnTo>
                  <a:lnTo>
                    <a:pt x="6424" y="183285"/>
                  </a:lnTo>
                  <a:lnTo>
                    <a:pt x="24553" y="217875"/>
                  </a:lnTo>
                  <a:lnTo>
                    <a:pt x="52673" y="247173"/>
                  </a:lnTo>
                  <a:lnTo>
                    <a:pt x="89069" y="269804"/>
                  </a:lnTo>
                  <a:lnTo>
                    <a:pt x="132027" y="284391"/>
                  </a:lnTo>
                  <a:lnTo>
                    <a:pt x="179831" y="289560"/>
                  </a:lnTo>
                  <a:lnTo>
                    <a:pt x="227636" y="284391"/>
                  </a:lnTo>
                  <a:lnTo>
                    <a:pt x="270594" y="269804"/>
                  </a:lnTo>
                  <a:lnTo>
                    <a:pt x="306990" y="247173"/>
                  </a:lnTo>
                  <a:lnTo>
                    <a:pt x="335110" y="217875"/>
                  </a:lnTo>
                  <a:lnTo>
                    <a:pt x="353239" y="183285"/>
                  </a:lnTo>
                  <a:lnTo>
                    <a:pt x="359664" y="144780"/>
                  </a:lnTo>
                  <a:lnTo>
                    <a:pt x="353239" y="106274"/>
                  </a:lnTo>
                  <a:lnTo>
                    <a:pt x="335110" y="71684"/>
                  </a:lnTo>
                  <a:lnTo>
                    <a:pt x="306990" y="42386"/>
                  </a:lnTo>
                  <a:lnTo>
                    <a:pt x="270594" y="19755"/>
                  </a:lnTo>
                  <a:lnTo>
                    <a:pt x="227636" y="5168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69976" y="3401567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4" h="289560">
                  <a:moveTo>
                    <a:pt x="0" y="144780"/>
                  </a:moveTo>
                  <a:lnTo>
                    <a:pt x="6424" y="106274"/>
                  </a:lnTo>
                  <a:lnTo>
                    <a:pt x="24553" y="71684"/>
                  </a:lnTo>
                  <a:lnTo>
                    <a:pt x="52673" y="42386"/>
                  </a:lnTo>
                  <a:lnTo>
                    <a:pt x="89069" y="19755"/>
                  </a:lnTo>
                  <a:lnTo>
                    <a:pt x="132027" y="5168"/>
                  </a:lnTo>
                  <a:lnTo>
                    <a:pt x="179831" y="0"/>
                  </a:lnTo>
                  <a:lnTo>
                    <a:pt x="227636" y="5168"/>
                  </a:lnTo>
                  <a:lnTo>
                    <a:pt x="270594" y="19755"/>
                  </a:lnTo>
                  <a:lnTo>
                    <a:pt x="306990" y="42386"/>
                  </a:lnTo>
                  <a:lnTo>
                    <a:pt x="335110" y="71684"/>
                  </a:lnTo>
                  <a:lnTo>
                    <a:pt x="353239" y="106274"/>
                  </a:lnTo>
                  <a:lnTo>
                    <a:pt x="359664" y="144780"/>
                  </a:lnTo>
                  <a:lnTo>
                    <a:pt x="353239" y="183285"/>
                  </a:lnTo>
                  <a:lnTo>
                    <a:pt x="335110" y="217875"/>
                  </a:lnTo>
                  <a:lnTo>
                    <a:pt x="306990" y="247173"/>
                  </a:lnTo>
                  <a:lnTo>
                    <a:pt x="270594" y="269804"/>
                  </a:lnTo>
                  <a:lnTo>
                    <a:pt x="227636" y="284391"/>
                  </a:lnTo>
                  <a:lnTo>
                    <a:pt x="179831" y="289560"/>
                  </a:lnTo>
                  <a:lnTo>
                    <a:pt x="132027" y="284391"/>
                  </a:lnTo>
                  <a:lnTo>
                    <a:pt x="89069" y="269804"/>
                  </a:lnTo>
                  <a:lnTo>
                    <a:pt x="52673" y="247173"/>
                  </a:lnTo>
                  <a:lnTo>
                    <a:pt x="24553" y="217875"/>
                  </a:lnTo>
                  <a:lnTo>
                    <a:pt x="6424" y="183285"/>
                  </a:lnTo>
                  <a:lnTo>
                    <a:pt x="0" y="1447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74319" y="33912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72668" y="2092451"/>
            <a:ext cx="2476500" cy="1603375"/>
            <a:chOff x="772668" y="2092451"/>
            <a:chExt cx="2476500" cy="1603375"/>
          </a:xfrm>
        </p:grpSpPr>
        <p:sp>
          <p:nvSpPr>
            <p:cNvPr id="27" name="object 27"/>
            <p:cNvSpPr/>
            <p:nvPr/>
          </p:nvSpPr>
          <p:spPr>
            <a:xfrm>
              <a:off x="787146" y="2106929"/>
              <a:ext cx="2447925" cy="1295400"/>
            </a:xfrm>
            <a:custGeom>
              <a:avLst/>
              <a:gdLst/>
              <a:ahLst/>
              <a:cxnLst/>
              <a:rect l="l" t="t" r="r" b="b"/>
              <a:pathLst>
                <a:path w="2447925" h="1295400">
                  <a:moveTo>
                    <a:pt x="1295400" y="0"/>
                  </a:moveTo>
                  <a:lnTo>
                    <a:pt x="1078992" y="216408"/>
                  </a:lnTo>
                </a:path>
                <a:path w="2447925" h="1295400">
                  <a:moveTo>
                    <a:pt x="1655064" y="0"/>
                  </a:moveTo>
                  <a:lnTo>
                    <a:pt x="1871472" y="216408"/>
                  </a:lnTo>
                </a:path>
                <a:path w="2447925" h="1295400">
                  <a:moveTo>
                    <a:pt x="790956" y="432816"/>
                  </a:moveTo>
                  <a:lnTo>
                    <a:pt x="502920" y="719328"/>
                  </a:lnTo>
                </a:path>
                <a:path w="2447925" h="1295400">
                  <a:moveTo>
                    <a:pt x="1007364" y="504444"/>
                  </a:moveTo>
                  <a:lnTo>
                    <a:pt x="1150620" y="719328"/>
                  </a:lnTo>
                </a:path>
                <a:path w="2447925" h="1295400">
                  <a:moveTo>
                    <a:pt x="2016252" y="504444"/>
                  </a:moveTo>
                  <a:lnTo>
                    <a:pt x="1943100" y="719328"/>
                  </a:lnTo>
                </a:path>
                <a:path w="2447925" h="1295400">
                  <a:moveTo>
                    <a:pt x="2157984" y="432816"/>
                  </a:moveTo>
                  <a:lnTo>
                    <a:pt x="2447544" y="720852"/>
                  </a:lnTo>
                </a:path>
                <a:path w="2447925" h="1295400">
                  <a:moveTo>
                    <a:pt x="286512" y="935736"/>
                  </a:moveTo>
                  <a:lnTo>
                    <a:pt x="0" y="1295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01268" y="2825495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5" h="289560">
                  <a:moveTo>
                    <a:pt x="180594" y="0"/>
                  </a:moveTo>
                  <a:lnTo>
                    <a:pt x="132587" y="5168"/>
                  </a:lnTo>
                  <a:lnTo>
                    <a:pt x="89447" y="19755"/>
                  </a:lnTo>
                  <a:lnTo>
                    <a:pt x="52897" y="42386"/>
                  </a:lnTo>
                  <a:lnTo>
                    <a:pt x="24657" y="71684"/>
                  </a:lnTo>
                  <a:lnTo>
                    <a:pt x="6451" y="106274"/>
                  </a:lnTo>
                  <a:lnTo>
                    <a:pt x="0" y="144779"/>
                  </a:lnTo>
                  <a:lnTo>
                    <a:pt x="6451" y="183285"/>
                  </a:lnTo>
                  <a:lnTo>
                    <a:pt x="24657" y="217875"/>
                  </a:lnTo>
                  <a:lnTo>
                    <a:pt x="52897" y="247173"/>
                  </a:lnTo>
                  <a:lnTo>
                    <a:pt x="89447" y="269804"/>
                  </a:lnTo>
                  <a:lnTo>
                    <a:pt x="132587" y="284391"/>
                  </a:lnTo>
                  <a:lnTo>
                    <a:pt x="180594" y="289559"/>
                  </a:lnTo>
                  <a:lnTo>
                    <a:pt x="228587" y="284391"/>
                  </a:lnTo>
                  <a:lnTo>
                    <a:pt x="271723" y="269804"/>
                  </a:lnTo>
                  <a:lnTo>
                    <a:pt x="308276" y="247173"/>
                  </a:lnTo>
                  <a:lnTo>
                    <a:pt x="336521" y="217875"/>
                  </a:lnTo>
                  <a:lnTo>
                    <a:pt x="354733" y="183285"/>
                  </a:lnTo>
                  <a:lnTo>
                    <a:pt x="361188" y="144779"/>
                  </a:lnTo>
                  <a:lnTo>
                    <a:pt x="354733" y="106274"/>
                  </a:lnTo>
                  <a:lnTo>
                    <a:pt x="336521" y="71684"/>
                  </a:lnTo>
                  <a:lnTo>
                    <a:pt x="308276" y="42386"/>
                  </a:lnTo>
                  <a:lnTo>
                    <a:pt x="271723" y="19755"/>
                  </a:lnTo>
                  <a:lnTo>
                    <a:pt x="228587" y="5168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01268" y="2825495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5" h="289560">
                  <a:moveTo>
                    <a:pt x="0" y="144779"/>
                  </a:moveTo>
                  <a:lnTo>
                    <a:pt x="6451" y="106274"/>
                  </a:lnTo>
                  <a:lnTo>
                    <a:pt x="24657" y="71684"/>
                  </a:lnTo>
                  <a:lnTo>
                    <a:pt x="52897" y="42386"/>
                  </a:lnTo>
                  <a:lnTo>
                    <a:pt x="89447" y="19755"/>
                  </a:lnTo>
                  <a:lnTo>
                    <a:pt x="132587" y="5168"/>
                  </a:lnTo>
                  <a:lnTo>
                    <a:pt x="180594" y="0"/>
                  </a:lnTo>
                  <a:lnTo>
                    <a:pt x="228587" y="5168"/>
                  </a:lnTo>
                  <a:lnTo>
                    <a:pt x="271723" y="19755"/>
                  </a:lnTo>
                  <a:lnTo>
                    <a:pt x="308276" y="42386"/>
                  </a:lnTo>
                  <a:lnTo>
                    <a:pt x="336521" y="71684"/>
                  </a:lnTo>
                  <a:lnTo>
                    <a:pt x="354733" y="106274"/>
                  </a:lnTo>
                  <a:lnTo>
                    <a:pt x="361188" y="144779"/>
                  </a:lnTo>
                  <a:lnTo>
                    <a:pt x="354733" y="183285"/>
                  </a:lnTo>
                  <a:lnTo>
                    <a:pt x="336521" y="217875"/>
                  </a:lnTo>
                  <a:lnTo>
                    <a:pt x="308276" y="247173"/>
                  </a:lnTo>
                  <a:lnTo>
                    <a:pt x="271723" y="269804"/>
                  </a:lnTo>
                  <a:lnTo>
                    <a:pt x="228587" y="284391"/>
                  </a:lnTo>
                  <a:lnTo>
                    <a:pt x="180594" y="289559"/>
                  </a:lnTo>
                  <a:lnTo>
                    <a:pt x="132587" y="284391"/>
                  </a:lnTo>
                  <a:lnTo>
                    <a:pt x="89447" y="269804"/>
                  </a:lnTo>
                  <a:lnTo>
                    <a:pt x="52897" y="247173"/>
                  </a:lnTo>
                  <a:lnTo>
                    <a:pt x="24657" y="217875"/>
                  </a:lnTo>
                  <a:lnTo>
                    <a:pt x="6451" y="183285"/>
                  </a:lnTo>
                  <a:lnTo>
                    <a:pt x="0" y="14477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44524" y="3401567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5" h="289560">
                  <a:moveTo>
                    <a:pt x="180594" y="0"/>
                  </a:moveTo>
                  <a:lnTo>
                    <a:pt x="132587" y="5168"/>
                  </a:lnTo>
                  <a:lnTo>
                    <a:pt x="89447" y="19755"/>
                  </a:lnTo>
                  <a:lnTo>
                    <a:pt x="52897" y="42386"/>
                  </a:lnTo>
                  <a:lnTo>
                    <a:pt x="24657" y="71684"/>
                  </a:lnTo>
                  <a:lnTo>
                    <a:pt x="6451" y="106274"/>
                  </a:lnTo>
                  <a:lnTo>
                    <a:pt x="0" y="144780"/>
                  </a:lnTo>
                  <a:lnTo>
                    <a:pt x="6451" y="183285"/>
                  </a:lnTo>
                  <a:lnTo>
                    <a:pt x="24657" y="217875"/>
                  </a:lnTo>
                  <a:lnTo>
                    <a:pt x="52897" y="247173"/>
                  </a:lnTo>
                  <a:lnTo>
                    <a:pt x="89447" y="269804"/>
                  </a:lnTo>
                  <a:lnTo>
                    <a:pt x="132587" y="284391"/>
                  </a:lnTo>
                  <a:lnTo>
                    <a:pt x="180594" y="289560"/>
                  </a:lnTo>
                  <a:lnTo>
                    <a:pt x="228587" y="284391"/>
                  </a:lnTo>
                  <a:lnTo>
                    <a:pt x="271723" y="269804"/>
                  </a:lnTo>
                  <a:lnTo>
                    <a:pt x="308276" y="247173"/>
                  </a:lnTo>
                  <a:lnTo>
                    <a:pt x="336521" y="217875"/>
                  </a:lnTo>
                  <a:lnTo>
                    <a:pt x="354733" y="183285"/>
                  </a:lnTo>
                  <a:lnTo>
                    <a:pt x="361188" y="144780"/>
                  </a:lnTo>
                  <a:lnTo>
                    <a:pt x="354733" y="106274"/>
                  </a:lnTo>
                  <a:lnTo>
                    <a:pt x="336521" y="71684"/>
                  </a:lnTo>
                  <a:lnTo>
                    <a:pt x="308276" y="42386"/>
                  </a:lnTo>
                  <a:lnTo>
                    <a:pt x="271723" y="19755"/>
                  </a:lnTo>
                  <a:lnTo>
                    <a:pt x="228587" y="5168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44524" y="3401567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5" h="289560">
                  <a:moveTo>
                    <a:pt x="0" y="144780"/>
                  </a:moveTo>
                  <a:lnTo>
                    <a:pt x="6451" y="106274"/>
                  </a:lnTo>
                  <a:lnTo>
                    <a:pt x="24657" y="71684"/>
                  </a:lnTo>
                  <a:lnTo>
                    <a:pt x="52897" y="42386"/>
                  </a:lnTo>
                  <a:lnTo>
                    <a:pt x="89447" y="19755"/>
                  </a:lnTo>
                  <a:lnTo>
                    <a:pt x="132587" y="5168"/>
                  </a:lnTo>
                  <a:lnTo>
                    <a:pt x="180594" y="0"/>
                  </a:lnTo>
                  <a:lnTo>
                    <a:pt x="228587" y="5168"/>
                  </a:lnTo>
                  <a:lnTo>
                    <a:pt x="271723" y="19755"/>
                  </a:lnTo>
                  <a:lnTo>
                    <a:pt x="308276" y="42386"/>
                  </a:lnTo>
                  <a:lnTo>
                    <a:pt x="336521" y="71684"/>
                  </a:lnTo>
                  <a:lnTo>
                    <a:pt x="354733" y="106274"/>
                  </a:lnTo>
                  <a:lnTo>
                    <a:pt x="361188" y="144780"/>
                  </a:lnTo>
                  <a:lnTo>
                    <a:pt x="354733" y="183285"/>
                  </a:lnTo>
                  <a:lnTo>
                    <a:pt x="336521" y="217875"/>
                  </a:lnTo>
                  <a:lnTo>
                    <a:pt x="308276" y="247173"/>
                  </a:lnTo>
                  <a:lnTo>
                    <a:pt x="271723" y="269804"/>
                  </a:lnTo>
                  <a:lnTo>
                    <a:pt x="228587" y="284391"/>
                  </a:lnTo>
                  <a:lnTo>
                    <a:pt x="180594" y="289560"/>
                  </a:lnTo>
                  <a:lnTo>
                    <a:pt x="132587" y="284391"/>
                  </a:lnTo>
                  <a:lnTo>
                    <a:pt x="89447" y="269804"/>
                  </a:lnTo>
                  <a:lnTo>
                    <a:pt x="52897" y="247173"/>
                  </a:lnTo>
                  <a:lnTo>
                    <a:pt x="24657" y="217875"/>
                  </a:lnTo>
                  <a:lnTo>
                    <a:pt x="6451" y="183285"/>
                  </a:lnTo>
                  <a:lnTo>
                    <a:pt x="0" y="1447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218437" y="3115817"/>
              <a:ext cx="144780" cy="287020"/>
            </a:xfrm>
            <a:custGeom>
              <a:avLst/>
              <a:gdLst/>
              <a:ahLst/>
              <a:cxnLst/>
              <a:rect l="l" t="t" r="r" b="b"/>
              <a:pathLst>
                <a:path w="144780" h="287020">
                  <a:moveTo>
                    <a:pt x="0" y="0"/>
                  </a:moveTo>
                  <a:lnTo>
                    <a:pt x="144780" y="28651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20595" y="3401567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4" h="289560">
                  <a:moveTo>
                    <a:pt x="180594" y="0"/>
                  </a:moveTo>
                  <a:lnTo>
                    <a:pt x="132600" y="5168"/>
                  </a:lnTo>
                  <a:lnTo>
                    <a:pt x="89464" y="19755"/>
                  </a:lnTo>
                  <a:lnTo>
                    <a:pt x="52911" y="42386"/>
                  </a:lnTo>
                  <a:lnTo>
                    <a:pt x="24666" y="71684"/>
                  </a:lnTo>
                  <a:lnTo>
                    <a:pt x="6454" y="106274"/>
                  </a:lnTo>
                  <a:lnTo>
                    <a:pt x="0" y="144780"/>
                  </a:lnTo>
                  <a:lnTo>
                    <a:pt x="6454" y="183285"/>
                  </a:lnTo>
                  <a:lnTo>
                    <a:pt x="24666" y="217875"/>
                  </a:lnTo>
                  <a:lnTo>
                    <a:pt x="52911" y="247173"/>
                  </a:lnTo>
                  <a:lnTo>
                    <a:pt x="89464" y="269804"/>
                  </a:lnTo>
                  <a:lnTo>
                    <a:pt x="132600" y="284391"/>
                  </a:lnTo>
                  <a:lnTo>
                    <a:pt x="180594" y="289560"/>
                  </a:lnTo>
                  <a:lnTo>
                    <a:pt x="228587" y="284391"/>
                  </a:lnTo>
                  <a:lnTo>
                    <a:pt x="271723" y="269804"/>
                  </a:lnTo>
                  <a:lnTo>
                    <a:pt x="308276" y="247173"/>
                  </a:lnTo>
                  <a:lnTo>
                    <a:pt x="336521" y="217875"/>
                  </a:lnTo>
                  <a:lnTo>
                    <a:pt x="354733" y="183285"/>
                  </a:lnTo>
                  <a:lnTo>
                    <a:pt x="361188" y="144780"/>
                  </a:lnTo>
                  <a:lnTo>
                    <a:pt x="354733" y="106274"/>
                  </a:lnTo>
                  <a:lnTo>
                    <a:pt x="336521" y="71684"/>
                  </a:lnTo>
                  <a:lnTo>
                    <a:pt x="308276" y="42386"/>
                  </a:lnTo>
                  <a:lnTo>
                    <a:pt x="271723" y="19755"/>
                  </a:lnTo>
                  <a:lnTo>
                    <a:pt x="228587" y="5168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20595" y="3401567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4" h="289560">
                  <a:moveTo>
                    <a:pt x="0" y="144780"/>
                  </a:moveTo>
                  <a:lnTo>
                    <a:pt x="6454" y="106274"/>
                  </a:lnTo>
                  <a:lnTo>
                    <a:pt x="24666" y="71684"/>
                  </a:lnTo>
                  <a:lnTo>
                    <a:pt x="52911" y="42386"/>
                  </a:lnTo>
                  <a:lnTo>
                    <a:pt x="89464" y="19755"/>
                  </a:lnTo>
                  <a:lnTo>
                    <a:pt x="132600" y="5168"/>
                  </a:lnTo>
                  <a:lnTo>
                    <a:pt x="180594" y="0"/>
                  </a:lnTo>
                  <a:lnTo>
                    <a:pt x="228587" y="5168"/>
                  </a:lnTo>
                  <a:lnTo>
                    <a:pt x="271723" y="19755"/>
                  </a:lnTo>
                  <a:lnTo>
                    <a:pt x="308276" y="42386"/>
                  </a:lnTo>
                  <a:lnTo>
                    <a:pt x="336521" y="71684"/>
                  </a:lnTo>
                  <a:lnTo>
                    <a:pt x="354733" y="106274"/>
                  </a:lnTo>
                  <a:lnTo>
                    <a:pt x="361188" y="144780"/>
                  </a:lnTo>
                  <a:lnTo>
                    <a:pt x="354733" y="183285"/>
                  </a:lnTo>
                  <a:lnTo>
                    <a:pt x="336521" y="217875"/>
                  </a:lnTo>
                  <a:lnTo>
                    <a:pt x="308276" y="247173"/>
                  </a:lnTo>
                  <a:lnTo>
                    <a:pt x="271723" y="269804"/>
                  </a:lnTo>
                  <a:lnTo>
                    <a:pt x="228587" y="284391"/>
                  </a:lnTo>
                  <a:lnTo>
                    <a:pt x="180594" y="289560"/>
                  </a:lnTo>
                  <a:lnTo>
                    <a:pt x="132600" y="284391"/>
                  </a:lnTo>
                  <a:lnTo>
                    <a:pt x="89464" y="269804"/>
                  </a:lnTo>
                  <a:lnTo>
                    <a:pt x="52911" y="247173"/>
                  </a:lnTo>
                  <a:lnTo>
                    <a:pt x="24666" y="217875"/>
                  </a:lnTo>
                  <a:lnTo>
                    <a:pt x="6454" y="183285"/>
                  </a:lnTo>
                  <a:lnTo>
                    <a:pt x="0" y="1447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66137" y="3115817"/>
              <a:ext cx="144780" cy="287020"/>
            </a:xfrm>
            <a:custGeom>
              <a:avLst/>
              <a:gdLst/>
              <a:ahLst/>
              <a:cxnLst/>
              <a:rect l="l" t="t" r="r" b="b"/>
              <a:pathLst>
                <a:path w="144780" h="287020">
                  <a:moveTo>
                    <a:pt x="144780" y="0"/>
                  </a:moveTo>
                  <a:lnTo>
                    <a:pt x="0" y="28651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110613" y="1879853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800" b="1" spc="395" dirty="0">
                <a:latin typeface="Arial" panose="020B0604020202020204"/>
                <a:cs typeface="Arial" panose="020B0604020202020204"/>
              </a:rPr>
              <a:t> </a:t>
            </a:r>
            <a:r>
              <a:rPr sz="2700" b="1" spc="-7" baseline="22000" dirty="0">
                <a:latin typeface="Arial" panose="020B0604020202020204"/>
                <a:cs typeface="Arial" panose="020B0604020202020204"/>
              </a:rPr>
              <a:t>1</a:t>
            </a:r>
            <a:endParaRPr sz="2700" baseline="2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47342" y="22705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6267" y="2814954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25000" dirty="0">
                <a:latin typeface="Arial" panose="020B0604020202020204"/>
                <a:cs typeface="Arial" panose="020B0604020202020204"/>
              </a:rPr>
              <a:t>4</a:t>
            </a:r>
            <a:r>
              <a:rPr sz="2700" b="1" spc="615" baseline="2500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14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83816" y="278137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26894" y="2311095"/>
            <a:ext cx="875030" cy="770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00"/>
              </a:spcBef>
              <a:tabLst>
                <a:tab pos="709295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10	</a:t>
            </a:r>
            <a:r>
              <a:rPr sz="2700" b="1" spc="-7" baseline="8000" dirty="0">
                <a:latin typeface="Arial" panose="020B0604020202020204"/>
                <a:cs typeface="Arial" panose="020B0604020202020204"/>
              </a:rPr>
              <a:t>3</a:t>
            </a:r>
            <a:endParaRPr sz="2700" baseline="80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1545"/>
              </a:spcBef>
              <a:tabLst>
                <a:tab pos="302895" algn="l"/>
              </a:tabLst>
            </a:pPr>
            <a:r>
              <a:rPr sz="1800" b="1" dirty="0">
                <a:latin typeface="Arial" panose="020B0604020202020204"/>
                <a:cs typeface="Arial" panose="020B0604020202020204"/>
              </a:rPr>
              <a:t>6	</a:t>
            </a:r>
            <a:r>
              <a:rPr sz="2700" b="1" spc="-7" baseline="-8000" dirty="0">
                <a:latin typeface="Arial" panose="020B0604020202020204"/>
                <a:cs typeface="Arial" panose="020B0604020202020204"/>
              </a:rPr>
              <a:t>9</a:t>
            </a:r>
            <a:endParaRPr sz="2700" baseline="-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23772" y="3278885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sz="2700" b="1" spc="-7" baseline="-28000" dirty="0">
                <a:latin typeface="Arial" panose="020B0604020202020204"/>
                <a:cs typeface="Arial" panose="020B0604020202020204"/>
              </a:rPr>
              <a:t>8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9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99844" y="3357829"/>
            <a:ext cx="591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sz="2700" b="1" spc="-7" baseline="-8000" dirty="0">
                <a:latin typeface="Arial" panose="020B0604020202020204"/>
                <a:cs typeface="Arial" panose="020B0604020202020204"/>
              </a:rPr>
              <a:t>1	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10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76320" y="278137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9765" y="34297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8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245417" y="1898713"/>
            <a:ext cx="1376680" cy="1233805"/>
            <a:chOff x="5245417" y="1898713"/>
            <a:chExt cx="1376680" cy="1233805"/>
          </a:xfrm>
        </p:grpSpPr>
        <p:sp>
          <p:nvSpPr>
            <p:cNvPr id="46" name="object 46"/>
            <p:cNvSpPr/>
            <p:nvPr/>
          </p:nvSpPr>
          <p:spPr>
            <a:xfrm>
              <a:off x="5753099" y="1903476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60">
                  <a:moveTo>
                    <a:pt x="179832" y="0"/>
                  </a:moveTo>
                  <a:lnTo>
                    <a:pt x="132027" y="5168"/>
                  </a:lnTo>
                  <a:lnTo>
                    <a:pt x="89069" y="19755"/>
                  </a:lnTo>
                  <a:lnTo>
                    <a:pt x="52673" y="42386"/>
                  </a:lnTo>
                  <a:lnTo>
                    <a:pt x="24553" y="71684"/>
                  </a:lnTo>
                  <a:lnTo>
                    <a:pt x="6424" y="106274"/>
                  </a:lnTo>
                  <a:lnTo>
                    <a:pt x="0" y="144779"/>
                  </a:lnTo>
                  <a:lnTo>
                    <a:pt x="6424" y="183285"/>
                  </a:lnTo>
                  <a:lnTo>
                    <a:pt x="24553" y="217875"/>
                  </a:lnTo>
                  <a:lnTo>
                    <a:pt x="52673" y="247173"/>
                  </a:lnTo>
                  <a:lnTo>
                    <a:pt x="89069" y="269804"/>
                  </a:lnTo>
                  <a:lnTo>
                    <a:pt x="132027" y="284391"/>
                  </a:lnTo>
                  <a:lnTo>
                    <a:pt x="179832" y="289560"/>
                  </a:lnTo>
                  <a:lnTo>
                    <a:pt x="227636" y="284391"/>
                  </a:lnTo>
                  <a:lnTo>
                    <a:pt x="270594" y="269804"/>
                  </a:lnTo>
                  <a:lnTo>
                    <a:pt x="306990" y="247173"/>
                  </a:lnTo>
                  <a:lnTo>
                    <a:pt x="335110" y="217875"/>
                  </a:lnTo>
                  <a:lnTo>
                    <a:pt x="353239" y="183285"/>
                  </a:lnTo>
                  <a:lnTo>
                    <a:pt x="359663" y="144779"/>
                  </a:lnTo>
                  <a:lnTo>
                    <a:pt x="353239" y="106274"/>
                  </a:lnTo>
                  <a:lnTo>
                    <a:pt x="335110" y="71684"/>
                  </a:lnTo>
                  <a:lnTo>
                    <a:pt x="306990" y="42386"/>
                  </a:lnTo>
                  <a:lnTo>
                    <a:pt x="270594" y="19755"/>
                  </a:lnTo>
                  <a:lnTo>
                    <a:pt x="227636" y="516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753099" y="1903476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60">
                  <a:moveTo>
                    <a:pt x="0" y="144779"/>
                  </a:moveTo>
                  <a:lnTo>
                    <a:pt x="6424" y="106274"/>
                  </a:lnTo>
                  <a:lnTo>
                    <a:pt x="24553" y="71684"/>
                  </a:lnTo>
                  <a:lnTo>
                    <a:pt x="52673" y="42386"/>
                  </a:lnTo>
                  <a:lnTo>
                    <a:pt x="89069" y="19755"/>
                  </a:lnTo>
                  <a:lnTo>
                    <a:pt x="132027" y="5168"/>
                  </a:lnTo>
                  <a:lnTo>
                    <a:pt x="179832" y="0"/>
                  </a:lnTo>
                  <a:lnTo>
                    <a:pt x="227636" y="5168"/>
                  </a:lnTo>
                  <a:lnTo>
                    <a:pt x="270594" y="19755"/>
                  </a:lnTo>
                  <a:lnTo>
                    <a:pt x="306990" y="42386"/>
                  </a:lnTo>
                  <a:lnTo>
                    <a:pt x="335110" y="71684"/>
                  </a:lnTo>
                  <a:lnTo>
                    <a:pt x="353239" y="106274"/>
                  </a:lnTo>
                  <a:lnTo>
                    <a:pt x="359663" y="144779"/>
                  </a:lnTo>
                  <a:lnTo>
                    <a:pt x="353239" y="183285"/>
                  </a:lnTo>
                  <a:lnTo>
                    <a:pt x="335110" y="217875"/>
                  </a:lnTo>
                  <a:lnTo>
                    <a:pt x="306990" y="247173"/>
                  </a:lnTo>
                  <a:lnTo>
                    <a:pt x="270594" y="269804"/>
                  </a:lnTo>
                  <a:lnTo>
                    <a:pt x="227636" y="284391"/>
                  </a:lnTo>
                  <a:lnTo>
                    <a:pt x="179832" y="289560"/>
                  </a:lnTo>
                  <a:lnTo>
                    <a:pt x="132027" y="284391"/>
                  </a:lnTo>
                  <a:lnTo>
                    <a:pt x="89069" y="269804"/>
                  </a:lnTo>
                  <a:lnTo>
                    <a:pt x="52673" y="247173"/>
                  </a:lnTo>
                  <a:lnTo>
                    <a:pt x="24553" y="217875"/>
                  </a:lnTo>
                  <a:lnTo>
                    <a:pt x="6424" y="183285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250179" y="2334768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60">
                  <a:moveTo>
                    <a:pt x="179832" y="0"/>
                  </a:moveTo>
                  <a:lnTo>
                    <a:pt x="132027" y="5168"/>
                  </a:lnTo>
                  <a:lnTo>
                    <a:pt x="89069" y="19755"/>
                  </a:lnTo>
                  <a:lnTo>
                    <a:pt x="52673" y="42386"/>
                  </a:lnTo>
                  <a:lnTo>
                    <a:pt x="24553" y="71684"/>
                  </a:lnTo>
                  <a:lnTo>
                    <a:pt x="6424" y="106274"/>
                  </a:lnTo>
                  <a:lnTo>
                    <a:pt x="0" y="144780"/>
                  </a:lnTo>
                  <a:lnTo>
                    <a:pt x="6424" y="183285"/>
                  </a:lnTo>
                  <a:lnTo>
                    <a:pt x="24553" y="217875"/>
                  </a:lnTo>
                  <a:lnTo>
                    <a:pt x="52673" y="247173"/>
                  </a:lnTo>
                  <a:lnTo>
                    <a:pt x="89069" y="269804"/>
                  </a:lnTo>
                  <a:lnTo>
                    <a:pt x="132027" y="284391"/>
                  </a:lnTo>
                  <a:lnTo>
                    <a:pt x="179832" y="289560"/>
                  </a:lnTo>
                  <a:lnTo>
                    <a:pt x="227636" y="284391"/>
                  </a:lnTo>
                  <a:lnTo>
                    <a:pt x="270594" y="269804"/>
                  </a:lnTo>
                  <a:lnTo>
                    <a:pt x="306990" y="247173"/>
                  </a:lnTo>
                  <a:lnTo>
                    <a:pt x="335110" y="217875"/>
                  </a:lnTo>
                  <a:lnTo>
                    <a:pt x="353239" y="183285"/>
                  </a:lnTo>
                  <a:lnTo>
                    <a:pt x="359664" y="144780"/>
                  </a:lnTo>
                  <a:lnTo>
                    <a:pt x="353239" y="106274"/>
                  </a:lnTo>
                  <a:lnTo>
                    <a:pt x="335110" y="71684"/>
                  </a:lnTo>
                  <a:lnTo>
                    <a:pt x="306990" y="42386"/>
                  </a:lnTo>
                  <a:lnTo>
                    <a:pt x="270594" y="19755"/>
                  </a:lnTo>
                  <a:lnTo>
                    <a:pt x="227636" y="516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250179" y="2334768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60">
                  <a:moveTo>
                    <a:pt x="0" y="144780"/>
                  </a:moveTo>
                  <a:lnTo>
                    <a:pt x="6424" y="106274"/>
                  </a:lnTo>
                  <a:lnTo>
                    <a:pt x="24553" y="71684"/>
                  </a:lnTo>
                  <a:lnTo>
                    <a:pt x="52673" y="42386"/>
                  </a:lnTo>
                  <a:lnTo>
                    <a:pt x="89069" y="19755"/>
                  </a:lnTo>
                  <a:lnTo>
                    <a:pt x="132027" y="5168"/>
                  </a:lnTo>
                  <a:lnTo>
                    <a:pt x="179832" y="0"/>
                  </a:lnTo>
                  <a:lnTo>
                    <a:pt x="227636" y="5168"/>
                  </a:lnTo>
                  <a:lnTo>
                    <a:pt x="270594" y="19755"/>
                  </a:lnTo>
                  <a:lnTo>
                    <a:pt x="306990" y="42386"/>
                  </a:lnTo>
                  <a:lnTo>
                    <a:pt x="335110" y="71684"/>
                  </a:lnTo>
                  <a:lnTo>
                    <a:pt x="353239" y="106274"/>
                  </a:lnTo>
                  <a:lnTo>
                    <a:pt x="359664" y="144780"/>
                  </a:lnTo>
                  <a:lnTo>
                    <a:pt x="353239" y="183285"/>
                  </a:lnTo>
                  <a:lnTo>
                    <a:pt x="335110" y="217875"/>
                  </a:lnTo>
                  <a:lnTo>
                    <a:pt x="306990" y="247173"/>
                  </a:lnTo>
                  <a:lnTo>
                    <a:pt x="270594" y="269804"/>
                  </a:lnTo>
                  <a:lnTo>
                    <a:pt x="227636" y="284391"/>
                  </a:lnTo>
                  <a:lnTo>
                    <a:pt x="179832" y="289560"/>
                  </a:lnTo>
                  <a:lnTo>
                    <a:pt x="132027" y="284391"/>
                  </a:lnTo>
                  <a:lnTo>
                    <a:pt x="89069" y="269804"/>
                  </a:lnTo>
                  <a:lnTo>
                    <a:pt x="52673" y="247173"/>
                  </a:lnTo>
                  <a:lnTo>
                    <a:pt x="24553" y="217875"/>
                  </a:lnTo>
                  <a:lnTo>
                    <a:pt x="6424" y="183285"/>
                  </a:lnTo>
                  <a:lnTo>
                    <a:pt x="0" y="1447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256019" y="2334768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5" h="289560">
                  <a:moveTo>
                    <a:pt x="180593" y="0"/>
                  </a:moveTo>
                  <a:lnTo>
                    <a:pt x="132600" y="5168"/>
                  </a:lnTo>
                  <a:lnTo>
                    <a:pt x="89464" y="19755"/>
                  </a:lnTo>
                  <a:lnTo>
                    <a:pt x="52911" y="42386"/>
                  </a:lnTo>
                  <a:lnTo>
                    <a:pt x="24666" y="71684"/>
                  </a:lnTo>
                  <a:lnTo>
                    <a:pt x="6454" y="106274"/>
                  </a:lnTo>
                  <a:lnTo>
                    <a:pt x="0" y="144780"/>
                  </a:lnTo>
                  <a:lnTo>
                    <a:pt x="6454" y="183285"/>
                  </a:lnTo>
                  <a:lnTo>
                    <a:pt x="24666" y="217875"/>
                  </a:lnTo>
                  <a:lnTo>
                    <a:pt x="52911" y="247173"/>
                  </a:lnTo>
                  <a:lnTo>
                    <a:pt x="89464" y="269804"/>
                  </a:lnTo>
                  <a:lnTo>
                    <a:pt x="132600" y="284391"/>
                  </a:lnTo>
                  <a:lnTo>
                    <a:pt x="180593" y="289560"/>
                  </a:lnTo>
                  <a:lnTo>
                    <a:pt x="228587" y="284391"/>
                  </a:lnTo>
                  <a:lnTo>
                    <a:pt x="271723" y="269804"/>
                  </a:lnTo>
                  <a:lnTo>
                    <a:pt x="308276" y="247173"/>
                  </a:lnTo>
                  <a:lnTo>
                    <a:pt x="336521" y="217875"/>
                  </a:lnTo>
                  <a:lnTo>
                    <a:pt x="354733" y="183285"/>
                  </a:lnTo>
                  <a:lnTo>
                    <a:pt x="361187" y="144780"/>
                  </a:lnTo>
                  <a:lnTo>
                    <a:pt x="354733" y="106274"/>
                  </a:lnTo>
                  <a:lnTo>
                    <a:pt x="336521" y="71684"/>
                  </a:lnTo>
                  <a:lnTo>
                    <a:pt x="308276" y="42386"/>
                  </a:lnTo>
                  <a:lnTo>
                    <a:pt x="271723" y="19755"/>
                  </a:lnTo>
                  <a:lnTo>
                    <a:pt x="228587" y="5168"/>
                  </a:lnTo>
                  <a:lnTo>
                    <a:pt x="18059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256019" y="2334768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5" h="289560">
                  <a:moveTo>
                    <a:pt x="0" y="144780"/>
                  </a:moveTo>
                  <a:lnTo>
                    <a:pt x="6454" y="106274"/>
                  </a:lnTo>
                  <a:lnTo>
                    <a:pt x="24666" y="71684"/>
                  </a:lnTo>
                  <a:lnTo>
                    <a:pt x="52911" y="42386"/>
                  </a:lnTo>
                  <a:lnTo>
                    <a:pt x="89464" y="19755"/>
                  </a:lnTo>
                  <a:lnTo>
                    <a:pt x="132600" y="5168"/>
                  </a:lnTo>
                  <a:lnTo>
                    <a:pt x="180593" y="0"/>
                  </a:lnTo>
                  <a:lnTo>
                    <a:pt x="228587" y="5168"/>
                  </a:lnTo>
                  <a:lnTo>
                    <a:pt x="271723" y="19755"/>
                  </a:lnTo>
                  <a:lnTo>
                    <a:pt x="308276" y="42386"/>
                  </a:lnTo>
                  <a:lnTo>
                    <a:pt x="336521" y="71684"/>
                  </a:lnTo>
                  <a:lnTo>
                    <a:pt x="354733" y="106274"/>
                  </a:lnTo>
                  <a:lnTo>
                    <a:pt x="361187" y="144780"/>
                  </a:lnTo>
                  <a:lnTo>
                    <a:pt x="354733" y="183285"/>
                  </a:lnTo>
                  <a:lnTo>
                    <a:pt x="336521" y="217875"/>
                  </a:lnTo>
                  <a:lnTo>
                    <a:pt x="308276" y="247173"/>
                  </a:lnTo>
                  <a:lnTo>
                    <a:pt x="271723" y="269804"/>
                  </a:lnTo>
                  <a:lnTo>
                    <a:pt x="228587" y="284391"/>
                  </a:lnTo>
                  <a:lnTo>
                    <a:pt x="180593" y="289560"/>
                  </a:lnTo>
                  <a:lnTo>
                    <a:pt x="132600" y="284391"/>
                  </a:lnTo>
                  <a:lnTo>
                    <a:pt x="89464" y="269804"/>
                  </a:lnTo>
                  <a:lnTo>
                    <a:pt x="52911" y="247173"/>
                  </a:lnTo>
                  <a:lnTo>
                    <a:pt x="24666" y="217875"/>
                  </a:lnTo>
                  <a:lnTo>
                    <a:pt x="6454" y="183285"/>
                  </a:lnTo>
                  <a:lnTo>
                    <a:pt x="0" y="1447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465063" y="2839212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4" h="288289">
                  <a:moveTo>
                    <a:pt x="180594" y="0"/>
                  </a:moveTo>
                  <a:lnTo>
                    <a:pt x="132600" y="5147"/>
                  </a:lnTo>
                  <a:lnTo>
                    <a:pt x="89464" y="19670"/>
                  </a:lnTo>
                  <a:lnTo>
                    <a:pt x="52911" y="42195"/>
                  </a:lnTo>
                  <a:lnTo>
                    <a:pt x="24666" y="71345"/>
                  </a:lnTo>
                  <a:lnTo>
                    <a:pt x="6454" y="105745"/>
                  </a:lnTo>
                  <a:lnTo>
                    <a:pt x="0" y="144017"/>
                  </a:lnTo>
                  <a:lnTo>
                    <a:pt x="6454" y="182290"/>
                  </a:lnTo>
                  <a:lnTo>
                    <a:pt x="24666" y="216690"/>
                  </a:lnTo>
                  <a:lnTo>
                    <a:pt x="52911" y="245840"/>
                  </a:lnTo>
                  <a:lnTo>
                    <a:pt x="89464" y="268365"/>
                  </a:lnTo>
                  <a:lnTo>
                    <a:pt x="132600" y="282888"/>
                  </a:lnTo>
                  <a:lnTo>
                    <a:pt x="180594" y="288036"/>
                  </a:lnTo>
                  <a:lnTo>
                    <a:pt x="228587" y="282888"/>
                  </a:lnTo>
                  <a:lnTo>
                    <a:pt x="271723" y="268365"/>
                  </a:lnTo>
                  <a:lnTo>
                    <a:pt x="308276" y="245840"/>
                  </a:lnTo>
                  <a:lnTo>
                    <a:pt x="336521" y="216690"/>
                  </a:lnTo>
                  <a:lnTo>
                    <a:pt x="354733" y="182290"/>
                  </a:lnTo>
                  <a:lnTo>
                    <a:pt x="361188" y="144017"/>
                  </a:lnTo>
                  <a:lnTo>
                    <a:pt x="354733" y="105745"/>
                  </a:lnTo>
                  <a:lnTo>
                    <a:pt x="336521" y="71345"/>
                  </a:lnTo>
                  <a:lnTo>
                    <a:pt x="308276" y="42195"/>
                  </a:lnTo>
                  <a:lnTo>
                    <a:pt x="271723" y="19670"/>
                  </a:lnTo>
                  <a:lnTo>
                    <a:pt x="228587" y="5147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465063" y="2839212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4" h="288289">
                  <a:moveTo>
                    <a:pt x="0" y="144017"/>
                  </a:moveTo>
                  <a:lnTo>
                    <a:pt x="6454" y="105745"/>
                  </a:lnTo>
                  <a:lnTo>
                    <a:pt x="24666" y="71345"/>
                  </a:lnTo>
                  <a:lnTo>
                    <a:pt x="52911" y="42195"/>
                  </a:lnTo>
                  <a:lnTo>
                    <a:pt x="89464" y="19670"/>
                  </a:lnTo>
                  <a:lnTo>
                    <a:pt x="132600" y="5147"/>
                  </a:lnTo>
                  <a:lnTo>
                    <a:pt x="180594" y="0"/>
                  </a:lnTo>
                  <a:lnTo>
                    <a:pt x="228587" y="5147"/>
                  </a:lnTo>
                  <a:lnTo>
                    <a:pt x="271723" y="19670"/>
                  </a:lnTo>
                  <a:lnTo>
                    <a:pt x="308276" y="42195"/>
                  </a:lnTo>
                  <a:lnTo>
                    <a:pt x="336521" y="71345"/>
                  </a:lnTo>
                  <a:lnTo>
                    <a:pt x="354733" y="105745"/>
                  </a:lnTo>
                  <a:lnTo>
                    <a:pt x="361188" y="144017"/>
                  </a:lnTo>
                  <a:lnTo>
                    <a:pt x="354733" y="182290"/>
                  </a:lnTo>
                  <a:lnTo>
                    <a:pt x="336521" y="216690"/>
                  </a:lnTo>
                  <a:lnTo>
                    <a:pt x="308276" y="245840"/>
                  </a:lnTo>
                  <a:lnTo>
                    <a:pt x="271723" y="268365"/>
                  </a:lnTo>
                  <a:lnTo>
                    <a:pt x="228587" y="282888"/>
                  </a:lnTo>
                  <a:lnTo>
                    <a:pt x="180594" y="288036"/>
                  </a:lnTo>
                  <a:lnTo>
                    <a:pt x="132600" y="282888"/>
                  </a:lnTo>
                  <a:lnTo>
                    <a:pt x="89464" y="268365"/>
                  </a:lnTo>
                  <a:lnTo>
                    <a:pt x="52911" y="245840"/>
                  </a:lnTo>
                  <a:lnTo>
                    <a:pt x="24666" y="216690"/>
                  </a:lnTo>
                  <a:lnTo>
                    <a:pt x="6454" y="182290"/>
                  </a:lnTo>
                  <a:lnTo>
                    <a:pt x="0" y="144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5570601" y="28277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79629" y="2834449"/>
            <a:ext cx="1018540" cy="297815"/>
            <a:chOff x="6179629" y="2834449"/>
            <a:chExt cx="1018540" cy="297815"/>
          </a:xfrm>
        </p:grpSpPr>
        <p:sp>
          <p:nvSpPr>
            <p:cNvPr id="56" name="object 56"/>
            <p:cNvSpPr/>
            <p:nvPr/>
          </p:nvSpPr>
          <p:spPr>
            <a:xfrm>
              <a:off x="6184391" y="2839211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5" h="288289">
                  <a:moveTo>
                    <a:pt x="180594" y="0"/>
                  </a:moveTo>
                  <a:lnTo>
                    <a:pt x="132600" y="5147"/>
                  </a:lnTo>
                  <a:lnTo>
                    <a:pt x="89464" y="19670"/>
                  </a:lnTo>
                  <a:lnTo>
                    <a:pt x="52911" y="42195"/>
                  </a:lnTo>
                  <a:lnTo>
                    <a:pt x="24666" y="71345"/>
                  </a:lnTo>
                  <a:lnTo>
                    <a:pt x="6454" y="105745"/>
                  </a:lnTo>
                  <a:lnTo>
                    <a:pt x="0" y="144017"/>
                  </a:lnTo>
                  <a:lnTo>
                    <a:pt x="6454" y="182290"/>
                  </a:lnTo>
                  <a:lnTo>
                    <a:pt x="24666" y="216690"/>
                  </a:lnTo>
                  <a:lnTo>
                    <a:pt x="52911" y="245840"/>
                  </a:lnTo>
                  <a:lnTo>
                    <a:pt x="89464" y="268365"/>
                  </a:lnTo>
                  <a:lnTo>
                    <a:pt x="132600" y="282888"/>
                  </a:lnTo>
                  <a:lnTo>
                    <a:pt x="180594" y="288036"/>
                  </a:lnTo>
                  <a:lnTo>
                    <a:pt x="228587" y="282888"/>
                  </a:lnTo>
                  <a:lnTo>
                    <a:pt x="271723" y="268365"/>
                  </a:lnTo>
                  <a:lnTo>
                    <a:pt x="308276" y="245840"/>
                  </a:lnTo>
                  <a:lnTo>
                    <a:pt x="336521" y="216690"/>
                  </a:lnTo>
                  <a:lnTo>
                    <a:pt x="354733" y="182290"/>
                  </a:lnTo>
                  <a:lnTo>
                    <a:pt x="361188" y="144017"/>
                  </a:lnTo>
                  <a:lnTo>
                    <a:pt x="354733" y="105745"/>
                  </a:lnTo>
                  <a:lnTo>
                    <a:pt x="336521" y="71345"/>
                  </a:lnTo>
                  <a:lnTo>
                    <a:pt x="308276" y="42195"/>
                  </a:lnTo>
                  <a:lnTo>
                    <a:pt x="271723" y="19670"/>
                  </a:lnTo>
                  <a:lnTo>
                    <a:pt x="228587" y="5147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184391" y="2839211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5" h="288289">
                  <a:moveTo>
                    <a:pt x="0" y="144017"/>
                  </a:moveTo>
                  <a:lnTo>
                    <a:pt x="6454" y="105745"/>
                  </a:lnTo>
                  <a:lnTo>
                    <a:pt x="24666" y="71345"/>
                  </a:lnTo>
                  <a:lnTo>
                    <a:pt x="52911" y="42195"/>
                  </a:lnTo>
                  <a:lnTo>
                    <a:pt x="89464" y="19670"/>
                  </a:lnTo>
                  <a:lnTo>
                    <a:pt x="132600" y="5147"/>
                  </a:lnTo>
                  <a:lnTo>
                    <a:pt x="180594" y="0"/>
                  </a:lnTo>
                  <a:lnTo>
                    <a:pt x="228587" y="5147"/>
                  </a:lnTo>
                  <a:lnTo>
                    <a:pt x="271723" y="19670"/>
                  </a:lnTo>
                  <a:lnTo>
                    <a:pt x="308276" y="42195"/>
                  </a:lnTo>
                  <a:lnTo>
                    <a:pt x="336521" y="71345"/>
                  </a:lnTo>
                  <a:lnTo>
                    <a:pt x="354733" y="105745"/>
                  </a:lnTo>
                  <a:lnTo>
                    <a:pt x="361188" y="144017"/>
                  </a:lnTo>
                  <a:lnTo>
                    <a:pt x="354733" y="182290"/>
                  </a:lnTo>
                  <a:lnTo>
                    <a:pt x="336521" y="216690"/>
                  </a:lnTo>
                  <a:lnTo>
                    <a:pt x="308276" y="245840"/>
                  </a:lnTo>
                  <a:lnTo>
                    <a:pt x="271723" y="268365"/>
                  </a:lnTo>
                  <a:lnTo>
                    <a:pt x="228587" y="282888"/>
                  </a:lnTo>
                  <a:lnTo>
                    <a:pt x="180594" y="288036"/>
                  </a:lnTo>
                  <a:lnTo>
                    <a:pt x="132600" y="282888"/>
                  </a:lnTo>
                  <a:lnTo>
                    <a:pt x="89464" y="268365"/>
                  </a:lnTo>
                  <a:lnTo>
                    <a:pt x="52911" y="245840"/>
                  </a:lnTo>
                  <a:lnTo>
                    <a:pt x="24666" y="216690"/>
                  </a:lnTo>
                  <a:lnTo>
                    <a:pt x="6454" y="182290"/>
                  </a:lnTo>
                  <a:lnTo>
                    <a:pt x="0" y="144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832091" y="2839211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5" h="288289">
                  <a:moveTo>
                    <a:pt x="180593" y="0"/>
                  </a:moveTo>
                  <a:lnTo>
                    <a:pt x="132600" y="5147"/>
                  </a:lnTo>
                  <a:lnTo>
                    <a:pt x="89464" y="19670"/>
                  </a:lnTo>
                  <a:lnTo>
                    <a:pt x="52911" y="42195"/>
                  </a:lnTo>
                  <a:lnTo>
                    <a:pt x="24666" y="71345"/>
                  </a:lnTo>
                  <a:lnTo>
                    <a:pt x="6454" y="105745"/>
                  </a:lnTo>
                  <a:lnTo>
                    <a:pt x="0" y="144017"/>
                  </a:lnTo>
                  <a:lnTo>
                    <a:pt x="6454" y="182290"/>
                  </a:lnTo>
                  <a:lnTo>
                    <a:pt x="24666" y="216690"/>
                  </a:lnTo>
                  <a:lnTo>
                    <a:pt x="52911" y="245840"/>
                  </a:lnTo>
                  <a:lnTo>
                    <a:pt x="89464" y="268365"/>
                  </a:lnTo>
                  <a:lnTo>
                    <a:pt x="132600" y="282888"/>
                  </a:lnTo>
                  <a:lnTo>
                    <a:pt x="180593" y="288036"/>
                  </a:lnTo>
                  <a:lnTo>
                    <a:pt x="228587" y="282888"/>
                  </a:lnTo>
                  <a:lnTo>
                    <a:pt x="271723" y="268365"/>
                  </a:lnTo>
                  <a:lnTo>
                    <a:pt x="308276" y="245840"/>
                  </a:lnTo>
                  <a:lnTo>
                    <a:pt x="336521" y="216690"/>
                  </a:lnTo>
                  <a:lnTo>
                    <a:pt x="354733" y="182290"/>
                  </a:lnTo>
                  <a:lnTo>
                    <a:pt x="361187" y="144017"/>
                  </a:lnTo>
                  <a:lnTo>
                    <a:pt x="354733" y="105745"/>
                  </a:lnTo>
                  <a:lnTo>
                    <a:pt x="336521" y="71345"/>
                  </a:lnTo>
                  <a:lnTo>
                    <a:pt x="308276" y="42195"/>
                  </a:lnTo>
                  <a:lnTo>
                    <a:pt x="271723" y="19670"/>
                  </a:lnTo>
                  <a:lnTo>
                    <a:pt x="228587" y="5147"/>
                  </a:lnTo>
                  <a:lnTo>
                    <a:pt x="18059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832091" y="2839211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5" h="288289">
                  <a:moveTo>
                    <a:pt x="0" y="144017"/>
                  </a:moveTo>
                  <a:lnTo>
                    <a:pt x="6454" y="105745"/>
                  </a:lnTo>
                  <a:lnTo>
                    <a:pt x="24666" y="71345"/>
                  </a:lnTo>
                  <a:lnTo>
                    <a:pt x="52911" y="42195"/>
                  </a:lnTo>
                  <a:lnTo>
                    <a:pt x="89464" y="19670"/>
                  </a:lnTo>
                  <a:lnTo>
                    <a:pt x="132600" y="5147"/>
                  </a:lnTo>
                  <a:lnTo>
                    <a:pt x="180593" y="0"/>
                  </a:lnTo>
                  <a:lnTo>
                    <a:pt x="228587" y="5147"/>
                  </a:lnTo>
                  <a:lnTo>
                    <a:pt x="271723" y="19670"/>
                  </a:lnTo>
                  <a:lnTo>
                    <a:pt x="308276" y="42195"/>
                  </a:lnTo>
                  <a:lnTo>
                    <a:pt x="336521" y="71345"/>
                  </a:lnTo>
                  <a:lnTo>
                    <a:pt x="354733" y="105745"/>
                  </a:lnTo>
                  <a:lnTo>
                    <a:pt x="361187" y="144017"/>
                  </a:lnTo>
                  <a:lnTo>
                    <a:pt x="354733" y="182290"/>
                  </a:lnTo>
                  <a:lnTo>
                    <a:pt x="336521" y="216690"/>
                  </a:lnTo>
                  <a:lnTo>
                    <a:pt x="308276" y="245840"/>
                  </a:lnTo>
                  <a:lnTo>
                    <a:pt x="271723" y="268365"/>
                  </a:lnTo>
                  <a:lnTo>
                    <a:pt x="228587" y="282888"/>
                  </a:lnTo>
                  <a:lnTo>
                    <a:pt x="180593" y="288036"/>
                  </a:lnTo>
                  <a:lnTo>
                    <a:pt x="132600" y="282888"/>
                  </a:lnTo>
                  <a:lnTo>
                    <a:pt x="89464" y="268365"/>
                  </a:lnTo>
                  <a:lnTo>
                    <a:pt x="52911" y="245840"/>
                  </a:lnTo>
                  <a:lnTo>
                    <a:pt x="24666" y="216690"/>
                  </a:lnTo>
                  <a:lnTo>
                    <a:pt x="6454" y="182290"/>
                  </a:lnTo>
                  <a:lnTo>
                    <a:pt x="0" y="144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6937629" y="28277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236529" y="3410521"/>
            <a:ext cx="370840" cy="297815"/>
            <a:chOff x="4236529" y="3410521"/>
            <a:chExt cx="370840" cy="297815"/>
          </a:xfrm>
        </p:grpSpPr>
        <p:sp>
          <p:nvSpPr>
            <p:cNvPr id="62" name="object 62"/>
            <p:cNvSpPr/>
            <p:nvPr/>
          </p:nvSpPr>
          <p:spPr>
            <a:xfrm>
              <a:off x="4241291" y="3415284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4" h="288289">
                  <a:moveTo>
                    <a:pt x="180594" y="0"/>
                  </a:moveTo>
                  <a:lnTo>
                    <a:pt x="132600" y="5147"/>
                  </a:lnTo>
                  <a:lnTo>
                    <a:pt x="89464" y="19670"/>
                  </a:lnTo>
                  <a:lnTo>
                    <a:pt x="52911" y="42195"/>
                  </a:lnTo>
                  <a:lnTo>
                    <a:pt x="24666" y="71345"/>
                  </a:lnTo>
                  <a:lnTo>
                    <a:pt x="6454" y="105745"/>
                  </a:lnTo>
                  <a:lnTo>
                    <a:pt x="0" y="144017"/>
                  </a:lnTo>
                  <a:lnTo>
                    <a:pt x="6454" y="182290"/>
                  </a:lnTo>
                  <a:lnTo>
                    <a:pt x="24666" y="216690"/>
                  </a:lnTo>
                  <a:lnTo>
                    <a:pt x="52911" y="245840"/>
                  </a:lnTo>
                  <a:lnTo>
                    <a:pt x="89464" y="268365"/>
                  </a:lnTo>
                  <a:lnTo>
                    <a:pt x="132600" y="282888"/>
                  </a:lnTo>
                  <a:lnTo>
                    <a:pt x="180594" y="288035"/>
                  </a:lnTo>
                  <a:lnTo>
                    <a:pt x="228587" y="282888"/>
                  </a:lnTo>
                  <a:lnTo>
                    <a:pt x="271723" y="268365"/>
                  </a:lnTo>
                  <a:lnTo>
                    <a:pt x="308276" y="245840"/>
                  </a:lnTo>
                  <a:lnTo>
                    <a:pt x="336521" y="216690"/>
                  </a:lnTo>
                  <a:lnTo>
                    <a:pt x="354733" y="182290"/>
                  </a:lnTo>
                  <a:lnTo>
                    <a:pt x="361188" y="144017"/>
                  </a:lnTo>
                  <a:lnTo>
                    <a:pt x="354733" y="105745"/>
                  </a:lnTo>
                  <a:lnTo>
                    <a:pt x="336521" y="71345"/>
                  </a:lnTo>
                  <a:lnTo>
                    <a:pt x="308276" y="42195"/>
                  </a:lnTo>
                  <a:lnTo>
                    <a:pt x="271723" y="19670"/>
                  </a:lnTo>
                  <a:lnTo>
                    <a:pt x="228587" y="5147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241291" y="3415284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4" h="288289">
                  <a:moveTo>
                    <a:pt x="0" y="144017"/>
                  </a:moveTo>
                  <a:lnTo>
                    <a:pt x="6454" y="105745"/>
                  </a:lnTo>
                  <a:lnTo>
                    <a:pt x="24666" y="71345"/>
                  </a:lnTo>
                  <a:lnTo>
                    <a:pt x="52911" y="42195"/>
                  </a:lnTo>
                  <a:lnTo>
                    <a:pt x="89464" y="19670"/>
                  </a:lnTo>
                  <a:lnTo>
                    <a:pt x="132600" y="5147"/>
                  </a:lnTo>
                  <a:lnTo>
                    <a:pt x="180594" y="0"/>
                  </a:lnTo>
                  <a:lnTo>
                    <a:pt x="228587" y="5147"/>
                  </a:lnTo>
                  <a:lnTo>
                    <a:pt x="271723" y="19670"/>
                  </a:lnTo>
                  <a:lnTo>
                    <a:pt x="308276" y="42195"/>
                  </a:lnTo>
                  <a:lnTo>
                    <a:pt x="336521" y="71345"/>
                  </a:lnTo>
                  <a:lnTo>
                    <a:pt x="354733" y="105745"/>
                  </a:lnTo>
                  <a:lnTo>
                    <a:pt x="361188" y="144017"/>
                  </a:lnTo>
                  <a:lnTo>
                    <a:pt x="354733" y="182290"/>
                  </a:lnTo>
                  <a:lnTo>
                    <a:pt x="336521" y="216690"/>
                  </a:lnTo>
                  <a:lnTo>
                    <a:pt x="308276" y="245840"/>
                  </a:lnTo>
                  <a:lnTo>
                    <a:pt x="271723" y="268365"/>
                  </a:lnTo>
                  <a:lnTo>
                    <a:pt x="228587" y="282888"/>
                  </a:lnTo>
                  <a:lnTo>
                    <a:pt x="180594" y="288035"/>
                  </a:lnTo>
                  <a:lnTo>
                    <a:pt x="132600" y="282888"/>
                  </a:lnTo>
                  <a:lnTo>
                    <a:pt x="89464" y="268365"/>
                  </a:lnTo>
                  <a:lnTo>
                    <a:pt x="52911" y="245840"/>
                  </a:lnTo>
                  <a:lnTo>
                    <a:pt x="24666" y="216690"/>
                  </a:lnTo>
                  <a:lnTo>
                    <a:pt x="6454" y="182290"/>
                  </a:lnTo>
                  <a:lnTo>
                    <a:pt x="0" y="14401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4346575" y="34041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443857" y="2106041"/>
            <a:ext cx="2477135" cy="1602105"/>
            <a:chOff x="4443857" y="2106041"/>
            <a:chExt cx="2477135" cy="1602105"/>
          </a:xfrm>
        </p:grpSpPr>
        <p:sp>
          <p:nvSpPr>
            <p:cNvPr id="66" name="object 66"/>
            <p:cNvSpPr/>
            <p:nvPr/>
          </p:nvSpPr>
          <p:spPr>
            <a:xfrm>
              <a:off x="4458462" y="2120646"/>
              <a:ext cx="2447925" cy="1295400"/>
            </a:xfrm>
            <a:custGeom>
              <a:avLst/>
              <a:gdLst/>
              <a:ahLst/>
              <a:cxnLst/>
              <a:rect l="l" t="t" r="r" b="b"/>
              <a:pathLst>
                <a:path w="2447925" h="1295400">
                  <a:moveTo>
                    <a:pt x="1295400" y="0"/>
                  </a:moveTo>
                  <a:lnTo>
                    <a:pt x="1078991" y="214883"/>
                  </a:lnTo>
                </a:path>
                <a:path w="2447925" h="1295400">
                  <a:moveTo>
                    <a:pt x="1655064" y="0"/>
                  </a:moveTo>
                  <a:lnTo>
                    <a:pt x="1871472" y="214883"/>
                  </a:lnTo>
                </a:path>
                <a:path w="2447925" h="1295400">
                  <a:moveTo>
                    <a:pt x="792479" y="431291"/>
                  </a:moveTo>
                  <a:lnTo>
                    <a:pt x="502920" y="719327"/>
                  </a:lnTo>
                </a:path>
                <a:path w="2447925" h="1295400">
                  <a:moveTo>
                    <a:pt x="1007363" y="502919"/>
                  </a:moveTo>
                  <a:lnTo>
                    <a:pt x="1150620" y="719327"/>
                  </a:lnTo>
                </a:path>
                <a:path w="2447925" h="1295400">
                  <a:moveTo>
                    <a:pt x="2016252" y="502919"/>
                  </a:moveTo>
                  <a:lnTo>
                    <a:pt x="1943100" y="719327"/>
                  </a:lnTo>
                </a:path>
                <a:path w="2447925" h="1295400">
                  <a:moveTo>
                    <a:pt x="2159508" y="431291"/>
                  </a:moveTo>
                  <a:lnTo>
                    <a:pt x="2447543" y="720851"/>
                  </a:lnTo>
                </a:path>
                <a:path w="2447925" h="1295400">
                  <a:moveTo>
                    <a:pt x="288036" y="934212"/>
                  </a:moveTo>
                  <a:lnTo>
                    <a:pt x="0" y="12954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674108" y="2839212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5" h="288289">
                  <a:moveTo>
                    <a:pt x="179831" y="0"/>
                  </a:moveTo>
                  <a:lnTo>
                    <a:pt x="132027" y="5147"/>
                  </a:lnTo>
                  <a:lnTo>
                    <a:pt x="89069" y="19670"/>
                  </a:lnTo>
                  <a:lnTo>
                    <a:pt x="52673" y="42195"/>
                  </a:lnTo>
                  <a:lnTo>
                    <a:pt x="24553" y="71345"/>
                  </a:lnTo>
                  <a:lnTo>
                    <a:pt x="6424" y="105745"/>
                  </a:lnTo>
                  <a:lnTo>
                    <a:pt x="0" y="144017"/>
                  </a:lnTo>
                  <a:lnTo>
                    <a:pt x="6424" y="182290"/>
                  </a:lnTo>
                  <a:lnTo>
                    <a:pt x="24553" y="216690"/>
                  </a:lnTo>
                  <a:lnTo>
                    <a:pt x="52673" y="245840"/>
                  </a:lnTo>
                  <a:lnTo>
                    <a:pt x="89069" y="268365"/>
                  </a:lnTo>
                  <a:lnTo>
                    <a:pt x="132027" y="282888"/>
                  </a:lnTo>
                  <a:lnTo>
                    <a:pt x="179831" y="288036"/>
                  </a:lnTo>
                  <a:lnTo>
                    <a:pt x="227636" y="282888"/>
                  </a:lnTo>
                  <a:lnTo>
                    <a:pt x="270594" y="268365"/>
                  </a:lnTo>
                  <a:lnTo>
                    <a:pt x="306990" y="245840"/>
                  </a:lnTo>
                  <a:lnTo>
                    <a:pt x="335110" y="216690"/>
                  </a:lnTo>
                  <a:lnTo>
                    <a:pt x="353239" y="182290"/>
                  </a:lnTo>
                  <a:lnTo>
                    <a:pt x="359663" y="144017"/>
                  </a:lnTo>
                  <a:lnTo>
                    <a:pt x="353239" y="105745"/>
                  </a:lnTo>
                  <a:lnTo>
                    <a:pt x="335110" y="71345"/>
                  </a:lnTo>
                  <a:lnTo>
                    <a:pt x="306990" y="42195"/>
                  </a:lnTo>
                  <a:lnTo>
                    <a:pt x="270594" y="19670"/>
                  </a:lnTo>
                  <a:lnTo>
                    <a:pt x="227636" y="5147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674108" y="2839212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5" h="288289">
                  <a:moveTo>
                    <a:pt x="0" y="144017"/>
                  </a:moveTo>
                  <a:lnTo>
                    <a:pt x="6424" y="105745"/>
                  </a:lnTo>
                  <a:lnTo>
                    <a:pt x="24553" y="71345"/>
                  </a:lnTo>
                  <a:lnTo>
                    <a:pt x="52673" y="42195"/>
                  </a:lnTo>
                  <a:lnTo>
                    <a:pt x="89069" y="19670"/>
                  </a:lnTo>
                  <a:lnTo>
                    <a:pt x="132027" y="5147"/>
                  </a:lnTo>
                  <a:lnTo>
                    <a:pt x="179831" y="0"/>
                  </a:lnTo>
                  <a:lnTo>
                    <a:pt x="227636" y="5147"/>
                  </a:lnTo>
                  <a:lnTo>
                    <a:pt x="270594" y="19670"/>
                  </a:lnTo>
                  <a:lnTo>
                    <a:pt x="306990" y="42195"/>
                  </a:lnTo>
                  <a:lnTo>
                    <a:pt x="335110" y="71345"/>
                  </a:lnTo>
                  <a:lnTo>
                    <a:pt x="353239" y="105745"/>
                  </a:lnTo>
                  <a:lnTo>
                    <a:pt x="359663" y="144017"/>
                  </a:lnTo>
                  <a:lnTo>
                    <a:pt x="353239" y="182290"/>
                  </a:lnTo>
                  <a:lnTo>
                    <a:pt x="335110" y="216690"/>
                  </a:lnTo>
                  <a:lnTo>
                    <a:pt x="306990" y="245840"/>
                  </a:lnTo>
                  <a:lnTo>
                    <a:pt x="270594" y="268365"/>
                  </a:lnTo>
                  <a:lnTo>
                    <a:pt x="227636" y="282888"/>
                  </a:lnTo>
                  <a:lnTo>
                    <a:pt x="179831" y="288036"/>
                  </a:lnTo>
                  <a:lnTo>
                    <a:pt x="132027" y="282888"/>
                  </a:lnTo>
                  <a:lnTo>
                    <a:pt x="89069" y="268365"/>
                  </a:lnTo>
                  <a:lnTo>
                    <a:pt x="52673" y="245840"/>
                  </a:lnTo>
                  <a:lnTo>
                    <a:pt x="24553" y="216690"/>
                  </a:lnTo>
                  <a:lnTo>
                    <a:pt x="6424" y="182290"/>
                  </a:lnTo>
                  <a:lnTo>
                    <a:pt x="0" y="144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815840" y="3415283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4" h="288289">
                  <a:moveTo>
                    <a:pt x="180594" y="0"/>
                  </a:moveTo>
                  <a:lnTo>
                    <a:pt x="132600" y="5147"/>
                  </a:lnTo>
                  <a:lnTo>
                    <a:pt x="89464" y="19670"/>
                  </a:lnTo>
                  <a:lnTo>
                    <a:pt x="52911" y="42195"/>
                  </a:lnTo>
                  <a:lnTo>
                    <a:pt x="24666" y="71345"/>
                  </a:lnTo>
                  <a:lnTo>
                    <a:pt x="6454" y="105745"/>
                  </a:lnTo>
                  <a:lnTo>
                    <a:pt x="0" y="144017"/>
                  </a:lnTo>
                  <a:lnTo>
                    <a:pt x="6454" y="182290"/>
                  </a:lnTo>
                  <a:lnTo>
                    <a:pt x="24666" y="216690"/>
                  </a:lnTo>
                  <a:lnTo>
                    <a:pt x="52911" y="245840"/>
                  </a:lnTo>
                  <a:lnTo>
                    <a:pt x="89464" y="268365"/>
                  </a:lnTo>
                  <a:lnTo>
                    <a:pt x="132600" y="282888"/>
                  </a:lnTo>
                  <a:lnTo>
                    <a:pt x="180594" y="288035"/>
                  </a:lnTo>
                  <a:lnTo>
                    <a:pt x="228587" y="282888"/>
                  </a:lnTo>
                  <a:lnTo>
                    <a:pt x="271723" y="268365"/>
                  </a:lnTo>
                  <a:lnTo>
                    <a:pt x="308276" y="245840"/>
                  </a:lnTo>
                  <a:lnTo>
                    <a:pt x="336521" y="216690"/>
                  </a:lnTo>
                  <a:lnTo>
                    <a:pt x="354733" y="182290"/>
                  </a:lnTo>
                  <a:lnTo>
                    <a:pt x="361188" y="144017"/>
                  </a:lnTo>
                  <a:lnTo>
                    <a:pt x="354733" y="105745"/>
                  </a:lnTo>
                  <a:lnTo>
                    <a:pt x="336521" y="71345"/>
                  </a:lnTo>
                  <a:lnTo>
                    <a:pt x="308276" y="42195"/>
                  </a:lnTo>
                  <a:lnTo>
                    <a:pt x="271723" y="19670"/>
                  </a:lnTo>
                  <a:lnTo>
                    <a:pt x="228587" y="5147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815840" y="3415283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4" h="288289">
                  <a:moveTo>
                    <a:pt x="0" y="144017"/>
                  </a:moveTo>
                  <a:lnTo>
                    <a:pt x="6454" y="105745"/>
                  </a:lnTo>
                  <a:lnTo>
                    <a:pt x="24666" y="71345"/>
                  </a:lnTo>
                  <a:lnTo>
                    <a:pt x="52911" y="42195"/>
                  </a:lnTo>
                  <a:lnTo>
                    <a:pt x="89464" y="19670"/>
                  </a:lnTo>
                  <a:lnTo>
                    <a:pt x="132600" y="5147"/>
                  </a:lnTo>
                  <a:lnTo>
                    <a:pt x="180594" y="0"/>
                  </a:lnTo>
                  <a:lnTo>
                    <a:pt x="228587" y="5147"/>
                  </a:lnTo>
                  <a:lnTo>
                    <a:pt x="271723" y="19670"/>
                  </a:lnTo>
                  <a:lnTo>
                    <a:pt x="308276" y="42195"/>
                  </a:lnTo>
                  <a:lnTo>
                    <a:pt x="336521" y="71345"/>
                  </a:lnTo>
                  <a:lnTo>
                    <a:pt x="354733" y="105745"/>
                  </a:lnTo>
                  <a:lnTo>
                    <a:pt x="361188" y="144017"/>
                  </a:lnTo>
                  <a:lnTo>
                    <a:pt x="354733" y="182290"/>
                  </a:lnTo>
                  <a:lnTo>
                    <a:pt x="336521" y="216690"/>
                  </a:lnTo>
                  <a:lnTo>
                    <a:pt x="308276" y="245840"/>
                  </a:lnTo>
                  <a:lnTo>
                    <a:pt x="271723" y="268365"/>
                  </a:lnTo>
                  <a:lnTo>
                    <a:pt x="228587" y="282888"/>
                  </a:lnTo>
                  <a:lnTo>
                    <a:pt x="180594" y="288035"/>
                  </a:lnTo>
                  <a:lnTo>
                    <a:pt x="132600" y="282888"/>
                  </a:lnTo>
                  <a:lnTo>
                    <a:pt x="89464" y="268365"/>
                  </a:lnTo>
                  <a:lnTo>
                    <a:pt x="52911" y="245840"/>
                  </a:lnTo>
                  <a:lnTo>
                    <a:pt x="24666" y="216690"/>
                  </a:lnTo>
                  <a:lnTo>
                    <a:pt x="6454" y="182290"/>
                  </a:lnTo>
                  <a:lnTo>
                    <a:pt x="0" y="14401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393436" y="3415283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5" h="288289">
                  <a:moveTo>
                    <a:pt x="179831" y="0"/>
                  </a:moveTo>
                  <a:lnTo>
                    <a:pt x="132027" y="5147"/>
                  </a:lnTo>
                  <a:lnTo>
                    <a:pt x="89069" y="19670"/>
                  </a:lnTo>
                  <a:lnTo>
                    <a:pt x="52673" y="42195"/>
                  </a:lnTo>
                  <a:lnTo>
                    <a:pt x="24553" y="71345"/>
                  </a:lnTo>
                  <a:lnTo>
                    <a:pt x="6424" y="105745"/>
                  </a:lnTo>
                  <a:lnTo>
                    <a:pt x="0" y="144017"/>
                  </a:lnTo>
                  <a:lnTo>
                    <a:pt x="6424" y="182290"/>
                  </a:lnTo>
                  <a:lnTo>
                    <a:pt x="24553" y="216690"/>
                  </a:lnTo>
                  <a:lnTo>
                    <a:pt x="52673" y="245840"/>
                  </a:lnTo>
                  <a:lnTo>
                    <a:pt x="89069" y="268365"/>
                  </a:lnTo>
                  <a:lnTo>
                    <a:pt x="132027" y="282888"/>
                  </a:lnTo>
                  <a:lnTo>
                    <a:pt x="179831" y="288035"/>
                  </a:lnTo>
                  <a:lnTo>
                    <a:pt x="227636" y="282888"/>
                  </a:lnTo>
                  <a:lnTo>
                    <a:pt x="270594" y="268365"/>
                  </a:lnTo>
                  <a:lnTo>
                    <a:pt x="306990" y="245840"/>
                  </a:lnTo>
                  <a:lnTo>
                    <a:pt x="335110" y="216690"/>
                  </a:lnTo>
                  <a:lnTo>
                    <a:pt x="353239" y="182290"/>
                  </a:lnTo>
                  <a:lnTo>
                    <a:pt x="359663" y="144017"/>
                  </a:lnTo>
                  <a:lnTo>
                    <a:pt x="353239" y="105745"/>
                  </a:lnTo>
                  <a:lnTo>
                    <a:pt x="335110" y="71345"/>
                  </a:lnTo>
                  <a:lnTo>
                    <a:pt x="306990" y="42195"/>
                  </a:lnTo>
                  <a:lnTo>
                    <a:pt x="270594" y="19670"/>
                  </a:lnTo>
                  <a:lnTo>
                    <a:pt x="227636" y="5147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393436" y="3415283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5" h="288289">
                  <a:moveTo>
                    <a:pt x="0" y="144017"/>
                  </a:moveTo>
                  <a:lnTo>
                    <a:pt x="6424" y="105745"/>
                  </a:lnTo>
                  <a:lnTo>
                    <a:pt x="24553" y="71345"/>
                  </a:lnTo>
                  <a:lnTo>
                    <a:pt x="52673" y="42195"/>
                  </a:lnTo>
                  <a:lnTo>
                    <a:pt x="89069" y="19670"/>
                  </a:lnTo>
                  <a:lnTo>
                    <a:pt x="132027" y="5147"/>
                  </a:lnTo>
                  <a:lnTo>
                    <a:pt x="179831" y="0"/>
                  </a:lnTo>
                  <a:lnTo>
                    <a:pt x="227636" y="5147"/>
                  </a:lnTo>
                  <a:lnTo>
                    <a:pt x="270594" y="19670"/>
                  </a:lnTo>
                  <a:lnTo>
                    <a:pt x="306990" y="42195"/>
                  </a:lnTo>
                  <a:lnTo>
                    <a:pt x="335110" y="71345"/>
                  </a:lnTo>
                  <a:lnTo>
                    <a:pt x="353239" y="105745"/>
                  </a:lnTo>
                  <a:lnTo>
                    <a:pt x="359663" y="144017"/>
                  </a:lnTo>
                  <a:lnTo>
                    <a:pt x="353239" y="182290"/>
                  </a:lnTo>
                  <a:lnTo>
                    <a:pt x="335110" y="216690"/>
                  </a:lnTo>
                  <a:lnTo>
                    <a:pt x="306990" y="245840"/>
                  </a:lnTo>
                  <a:lnTo>
                    <a:pt x="270594" y="268365"/>
                  </a:lnTo>
                  <a:lnTo>
                    <a:pt x="227636" y="282888"/>
                  </a:lnTo>
                  <a:lnTo>
                    <a:pt x="179831" y="288035"/>
                  </a:lnTo>
                  <a:lnTo>
                    <a:pt x="132027" y="282888"/>
                  </a:lnTo>
                  <a:lnTo>
                    <a:pt x="89069" y="268365"/>
                  </a:lnTo>
                  <a:lnTo>
                    <a:pt x="52673" y="245840"/>
                  </a:lnTo>
                  <a:lnTo>
                    <a:pt x="24553" y="216690"/>
                  </a:lnTo>
                  <a:lnTo>
                    <a:pt x="6424" y="182290"/>
                  </a:lnTo>
                  <a:lnTo>
                    <a:pt x="0" y="144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4778502" y="28277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889753" y="3128010"/>
            <a:ext cx="792480" cy="288290"/>
          </a:xfrm>
          <a:custGeom>
            <a:avLst/>
            <a:gdLst/>
            <a:ahLst/>
            <a:cxnLst/>
            <a:rect l="l" t="t" r="r" b="b"/>
            <a:pathLst>
              <a:path w="792479" h="288289">
                <a:moveTo>
                  <a:pt x="0" y="0"/>
                </a:moveTo>
                <a:lnTo>
                  <a:pt x="144780" y="288036"/>
                </a:lnTo>
              </a:path>
              <a:path w="792479" h="288289">
                <a:moveTo>
                  <a:pt x="792480" y="0"/>
                </a:moveTo>
                <a:lnTo>
                  <a:pt x="647700" y="2880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4463922" y="272313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994147" y="2324227"/>
            <a:ext cx="60198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0515" algn="l"/>
              </a:tabLst>
            </a:pPr>
            <a:r>
              <a:rPr sz="2700" b="1" spc="-7" baseline="9000" dirty="0">
                <a:latin typeface="Arial" panose="020B0604020202020204"/>
                <a:cs typeface="Arial" panose="020B0604020202020204"/>
              </a:rPr>
              <a:t>2	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14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74320">
              <a:lnSpc>
                <a:spcPct val="100000"/>
              </a:lnSpc>
              <a:spcBef>
                <a:spcPts val="154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770117" y="1734692"/>
            <a:ext cx="1104265" cy="135953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4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800" b="1" spc="409" dirty="0">
                <a:latin typeface="Arial" panose="020B0604020202020204"/>
                <a:cs typeface="Arial" panose="020B0604020202020204"/>
              </a:rPr>
              <a:t> </a:t>
            </a:r>
            <a:r>
              <a:rPr sz="2700" b="1" spc="-7" baseline="22000" dirty="0">
                <a:latin typeface="Arial" panose="020B0604020202020204"/>
                <a:cs typeface="Arial" panose="020B0604020202020204"/>
              </a:rPr>
              <a:t>1</a:t>
            </a:r>
            <a:endParaRPr sz="2700" baseline="220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1240"/>
              </a:spcBef>
              <a:tabLst>
                <a:tab pos="93853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10	</a:t>
            </a:r>
            <a:r>
              <a:rPr sz="2700" b="1" spc="-7" baseline="8000" dirty="0">
                <a:latin typeface="Arial" panose="020B0604020202020204"/>
                <a:cs typeface="Arial" panose="020B0604020202020204"/>
              </a:rPr>
              <a:t>3</a:t>
            </a:r>
            <a:endParaRPr sz="2700" baseline="8000">
              <a:latin typeface="Arial" panose="020B0604020202020204"/>
              <a:cs typeface="Arial" panose="020B0604020202020204"/>
            </a:endParaRPr>
          </a:p>
          <a:p>
            <a:pPr marL="267335">
              <a:lnSpc>
                <a:spcPct val="100000"/>
              </a:lnSpc>
              <a:spcBef>
                <a:spcPts val="1545"/>
              </a:spcBef>
              <a:tabLst>
                <a:tab pos="53213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6	</a:t>
            </a:r>
            <a:r>
              <a:rPr sz="2700" b="1" spc="-7" baseline="-8000" dirty="0">
                <a:latin typeface="Arial" panose="020B0604020202020204"/>
                <a:cs typeface="Arial" panose="020B0604020202020204"/>
              </a:rPr>
              <a:t>9</a:t>
            </a:r>
            <a:endParaRPr sz="2700" baseline="-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895977" y="3291585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sz="2700" b="1" spc="-7" baseline="-28000" dirty="0">
                <a:latin typeface="Arial" panose="020B0604020202020204"/>
                <a:cs typeface="Arial" panose="020B0604020202020204"/>
              </a:rPr>
              <a:t>8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9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472429" y="3370833"/>
            <a:ext cx="59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sz="2700" b="1" spc="-7" baseline="-8000" dirty="0">
                <a:latin typeface="Arial" panose="020B0604020202020204"/>
                <a:cs typeface="Arial" panose="020B0604020202020204"/>
              </a:rPr>
              <a:t>1	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10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248906" y="279450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031996" y="34424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8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644205" y="4334065"/>
            <a:ext cx="1376680" cy="1233805"/>
            <a:chOff x="1644205" y="4334065"/>
            <a:chExt cx="1376680" cy="1233805"/>
          </a:xfrm>
        </p:grpSpPr>
        <p:sp>
          <p:nvSpPr>
            <p:cNvPr id="83" name="object 83"/>
            <p:cNvSpPr/>
            <p:nvPr/>
          </p:nvSpPr>
          <p:spPr>
            <a:xfrm>
              <a:off x="2153411" y="4338828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4" h="288289">
                  <a:moveTo>
                    <a:pt x="179831" y="0"/>
                  </a:moveTo>
                  <a:lnTo>
                    <a:pt x="132027" y="5147"/>
                  </a:lnTo>
                  <a:lnTo>
                    <a:pt x="89069" y="19670"/>
                  </a:lnTo>
                  <a:lnTo>
                    <a:pt x="52673" y="42195"/>
                  </a:lnTo>
                  <a:lnTo>
                    <a:pt x="24553" y="71345"/>
                  </a:lnTo>
                  <a:lnTo>
                    <a:pt x="6424" y="105745"/>
                  </a:lnTo>
                  <a:lnTo>
                    <a:pt x="0" y="144018"/>
                  </a:lnTo>
                  <a:lnTo>
                    <a:pt x="6424" y="182290"/>
                  </a:lnTo>
                  <a:lnTo>
                    <a:pt x="24553" y="216690"/>
                  </a:lnTo>
                  <a:lnTo>
                    <a:pt x="52673" y="245840"/>
                  </a:lnTo>
                  <a:lnTo>
                    <a:pt x="89069" y="268365"/>
                  </a:lnTo>
                  <a:lnTo>
                    <a:pt x="132027" y="282888"/>
                  </a:lnTo>
                  <a:lnTo>
                    <a:pt x="179831" y="288036"/>
                  </a:lnTo>
                  <a:lnTo>
                    <a:pt x="227636" y="282888"/>
                  </a:lnTo>
                  <a:lnTo>
                    <a:pt x="270594" y="268365"/>
                  </a:lnTo>
                  <a:lnTo>
                    <a:pt x="306990" y="245840"/>
                  </a:lnTo>
                  <a:lnTo>
                    <a:pt x="335110" y="216690"/>
                  </a:lnTo>
                  <a:lnTo>
                    <a:pt x="353239" y="182290"/>
                  </a:lnTo>
                  <a:lnTo>
                    <a:pt x="359663" y="144018"/>
                  </a:lnTo>
                  <a:lnTo>
                    <a:pt x="353239" y="105745"/>
                  </a:lnTo>
                  <a:lnTo>
                    <a:pt x="335110" y="71345"/>
                  </a:lnTo>
                  <a:lnTo>
                    <a:pt x="306990" y="42195"/>
                  </a:lnTo>
                  <a:lnTo>
                    <a:pt x="270594" y="19670"/>
                  </a:lnTo>
                  <a:lnTo>
                    <a:pt x="227636" y="5147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153411" y="4338828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4" h="288289">
                  <a:moveTo>
                    <a:pt x="0" y="144018"/>
                  </a:moveTo>
                  <a:lnTo>
                    <a:pt x="6424" y="105745"/>
                  </a:lnTo>
                  <a:lnTo>
                    <a:pt x="24553" y="71345"/>
                  </a:lnTo>
                  <a:lnTo>
                    <a:pt x="52673" y="42195"/>
                  </a:lnTo>
                  <a:lnTo>
                    <a:pt x="89069" y="19670"/>
                  </a:lnTo>
                  <a:lnTo>
                    <a:pt x="132027" y="5147"/>
                  </a:lnTo>
                  <a:lnTo>
                    <a:pt x="179831" y="0"/>
                  </a:lnTo>
                  <a:lnTo>
                    <a:pt x="227636" y="5147"/>
                  </a:lnTo>
                  <a:lnTo>
                    <a:pt x="270594" y="19670"/>
                  </a:lnTo>
                  <a:lnTo>
                    <a:pt x="306990" y="42195"/>
                  </a:lnTo>
                  <a:lnTo>
                    <a:pt x="335110" y="71345"/>
                  </a:lnTo>
                  <a:lnTo>
                    <a:pt x="353239" y="105745"/>
                  </a:lnTo>
                  <a:lnTo>
                    <a:pt x="359663" y="144018"/>
                  </a:lnTo>
                  <a:lnTo>
                    <a:pt x="353239" y="182290"/>
                  </a:lnTo>
                  <a:lnTo>
                    <a:pt x="335110" y="216690"/>
                  </a:lnTo>
                  <a:lnTo>
                    <a:pt x="306990" y="245840"/>
                  </a:lnTo>
                  <a:lnTo>
                    <a:pt x="270594" y="268365"/>
                  </a:lnTo>
                  <a:lnTo>
                    <a:pt x="227636" y="282888"/>
                  </a:lnTo>
                  <a:lnTo>
                    <a:pt x="179831" y="288036"/>
                  </a:lnTo>
                  <a:lnTo>
                    <a:pt x="132027" y="282888"/>
                  </a:lnTo>
                  <a:lnTo>
                    <a:pt x="89069" y="268365"/>
                  </a:lnTo>
                  <a:lnTo>
                    <a:pt x="52673" y="245840"/>
                  </a:lnTo>
                  <a:lnTo>
                    <a:pt x="24553" y="216690"/>
                  </a:lnTo>
                  <a:lnTo>
                    <a:pt x="6424" y="182290"/>
                  </a:lnTo>
                  <a:lnTo>
                    <a:pt x="0" y="14401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648967" y="4770120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4" h="289560">
                  <a:moveTo>
                    <a:pt x="180594" y="0"/>
                  </a:moveTo>
                  <a:lnTo>
                    <a:pt x="132600" y="5168"/>
                  </a:lnTo>
                  <a:lnTo>
                    <a:pt x="89464" y="19755"/>
                  </a:lnTo>
                  <a:lnTo>
                    <a:pt x="52911" y="42386"/>
                  </a:lnTo>
                  <a:lnTo>
                    <a:pt x="24666" y="71684"/>
                  </a:lnTo>
                  <a:lnTo>
                    <a:pt x="6454" y="106274"/>
                  </a:lnTo>
                  <a:lnTo>
                    <a:pt x="0" y="144779"/>
                  </a:lnTo>
                  <a:lnTo>
                    <a:pt x="6454" y="183285"/>
                  </a:lnTo>
                  <a:lnTo>
                    <a:pt x="24666" y="217875"/>
                  </a:lnTo>
                  <a:lnTo>
                    <a:pt x="52911" y="247173"/>
                  </a:lnTo>
                  <a:lnTo>
                    <a:pt x="89464" y="269804"/>
                  </a:lnTo>
                  <a:lnTo>
                    <a:pt x="132600" y="284391"/>
                  </a:lnTo>
                  <a:lnTo>
                    <a:pt x="180594" y="289559"/>
                  </a:lnTo>
                  <a:lnTo>
                    <a:pt x="228587" y="284391"/>
                  </a:lnTo>
                  <a:lnTo>
                    <a:pt x="271723" y="269804"/>
                  </a:lnTo>
                  <a:lnTo>
                    <a:pt x="308276" y="247173"/>
                  </a:lnTo>
                  <a:lnTo>
                    <a:pt x="336521" y="217875"/>
                  </a:lnTo>
                  <a:lnTo>
                    <a:pt x="354733" y="183285"/>
                  </a:lnTo>
                  <a:lnTo>
                    <a:pt x="361188" y="144779"/>
                  </a:lnTo>
                  <a:lnTo>
                    <a:pt x="354733" y="106274"/>
                  </a:lnTo>
                  <a:lnTo>
                    <a:pt x="336521" y="71684"/>
                  </a:lnTo>
                  <a:lnTo>
                    <a:pt x="308276" y="42386"/>
                  </a:lnTo>
                  <a:lnTo>
                    <a:pt x="271723" y="19755"/>
                  </a:lnTo>
                  <a:lnTo>
                    <a:pt x="228587" y="5168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648967" y="4770120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4" h="289560">
                  <a:moveTo>
                    <a:pt x="0" y="144779"/>
                  </a:moveTo>
                  <a:lnTo>
                    <a:pt x="6454" y="106274"/>
                  </a:lnTo>
                  <a:lnTo>
                    <a:pt x="24666" y="71684"/>
                  </a:lnTo>
                  <a:lnTo>
                    <a:pt x="52911" y="42386"/>
                  </a:lnTo>
                  <a:lnTo>
                    <a:pt x="89464" y="19755"/>
                  </a:lnTo>
                  <a:lnTo>
                    <a:pt x="132600" y="5168"/>
                  </a:lnTo>
                  <a:lnTo>
                    <a:pt x="180594" y="0"/>
                  </a:lnTo>
                  <a:lnTo>
                    <a:pt x="228587" y="5168"/>
                  </a:lnTo>
                  <a:lnTo>
                    <a:pt x="271723" y="19755"/>
                  </a:lnTo>
                  <a:lnTo>
                    <a:pt x="308276" y="42386"/>
                  </a:lnTo>
                  <a:lnTo>
                    <a:pt x="336521" y="71684"/>
                  </a:lnTo>
                  <a:lnTo>
                    <a:pt x="354733" y="106274"/>
                  </a:lnTo>
                  <a:lnTo>
                    <a:pt x="361188" y="144779"/>
                  </a:lnTo>
                  <a:lnTo>
                    <a:pt x="354733" y="183285"/>
                  </a:lnTo>
                  <a:lnTo>
                    <a:pt x="336521" y="217875"/>
                  </a:lnTo>
                  <a:lnTo>
                    <a:pt x="308276" y="247173"/>
                  </a:lnTo>
                  <a:lnTo>
                    <a:pt x="271723" y="269804"/>
                  </a:lnTo>
                  <a:lnTo>
                    <a:pt x="228587" y="284391"/>
                  </a:lnTo>
                  <a:lnTo>
                    <a:pt x="180594" y="289559"/>
                  </a:lnTo>
                  <a:lnTo>
                    <a:pt x="132600" y="284391"/>
                  </a:lnTo>
                  <a:lnTo>
                    <a:pt x="89464" y="269804"/>
                  </a:lnTo>
                  <a:lnTo>
                    <a:pt x="52911" y="247173"/>
                  </a:lnTo>
                  <a:lnTo>
                    <a:pt x="24666" y="217875"/>
                  </a:lnTo>
                  <a:lnTo>
                    <a:pt x="6454" y="183285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656331" y="4770120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4" h="289560">
                  <a:moveTo>
                    <a:pt x="179831" y="0"/>
                  </a:moveTo>
                  <a:lnTo>
                    <a:pt x="132027" y="5168"/>
                  </a:lnTo>
                  <a:lnTo>
                    <a:pt x="89069" y="19755"/>
                  </a:lnTo>
                  <a:lnTo>
                    <a:pt x="52673" y="42386"/>
                  </a:lnTo>
                  <a:lnTo>
                    <a:pt x="24553" y="71684"/>
                  </a:lnTo>
                  <a:lnTo>
                    <a:pt x="6424" y="106274"/>
                  </a:lnTo>
                  <a:lnTo>
                    <a:pt x="0" y="144779"/>
                  </a:lnTo>
                  <a:lnTo>
                    <a:pt x="6424" y="183285"/>
                  </a:lnTo>
                  <a:lnTo>
                    <a:pt x="24553" y="217875"/>
                  </a:lnTo>
                  <a:lnTo>
                    <a:pt x="52673" y="247173"/>
                  </a:lnTo>
                  <a:lnTo>
                    <a:pt x="89069" y="269804"/>
                  </a:lnTo>
                  <a:lnTo>
                    <a:pt x="132027" y="284391"/>
                  </a:lnTo>
                  <a:lnTo>
                    <a:pt x="179831" y="289559"/>
                  </a:lnTo>
                  <a:lnTo>
                    <a:pt x="227636" y="284391"/>
                  </a:lnTo>
                  <a:lnTo>
                    <a:pt x="270594" y="269804"/>
                  </a:lnTo>
                  <a:lnTo>
                    <a:pt x="306990" y="247173"/>
                  </a:lnTo>
                  <a:lnTo>
                    <a:pt x="335110" y="217875"/>
                  </a:lnTo>
                  <a:lnTo>
                    <a:pt x="353239" y="183285"/>
                  </a:lnTo>
                  <a:lnTo>
                    <a:pt x="359663" y="144779"/>
                  </a:lnTo>
                  <a:lnTo>
                    <a:pt x="353239" y="106274"/>
                  </a:lnTo>
                  <a:lnTo>
                    <a:pt x="335110" y="71684"/>
                  </a:lnTo>
                  <a:lnTo>
                    <a:pt x="306990" y="42386"/>
                  </a:lnTo>
                  <a:lnTo>
                    <a:pt x="270594" y="19755"/>
                  </a:lnTo>
                  <a:lnTo>
                    <a:pt x="227636" y="5168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656331" y="4770120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4" h="289560">
                  <a:moveTo>
                    <a:pt x="0" y="144779"/>
                  </a:moveTo>
                  <a:lnTo>
                    <a:pt x="6424" y="106274"/>
                  </a:lnTo>
                  <a:lnTo>
                    <a:pt x="24553" y="71684"/>
                  </a:lnTo>
                  <a:lnTo>
                    <a:pt x="52673" y="42386"/>
                  </a:lnTo>
                  <a:lnTo>
                    <a:pt x="89069" y="19755"/>
                  </a:lnTo>
                  <a:lnTo>
                    <a:pt x="132027" y="5168"/>
                  </a:lnTo>
                  <a:lnTo>
                    <a:pt x="179831" y="0"/>
                  </a:lnTo>
                  <a:lnTo>
                    <a:pt x="227636" y="5168"/>
                  </a:lnTo>
                  <a:lnTo>
                    <a:pt x="270594" y="19755"/>
                  </a:lnTo>
                  <a:lnTo>
                    <a:pt x="306990" y="42386"/>
                  </a:lnTo>
                  <a:lnTo>
                    <a:pt x="335110" y="71684"/>
                  </a:lnTo>
                  <a:lnTo>
                    <a:pt x="353239" y="106274"/>
                  </a:lnTo>
                  <a:lnTo>
                    <a:pt x="359663" y="144779"/>
                  </a:lnTo>
                  <a:lnTo>
                    <a:pt x="353239" y="183285"/>
                  </a:lnTo>
                  <a:lnTo>
                    <a:pt x="335110" y="217875"/>
                  </a:lnTo>
                  <a:lnTo>
                    <a:pt x="306990" y="247173"/>
                  </a:lnTo>
                  <a:lnTo>
                    <a:pt x="270594" y="269804"/>
                  </a:lnTo>
                  <a:lnTo>
                    <a:pt x="227636" y="284391"/>
                  </a:lnTo>
                  <a:lnTo>
                    <a:pt x="179831" y="289559"/>
                  </a:lnTo>
                  <a:lnTo>
                    <a:pt x="132027" y="284391"/>
                  </a:lnTo>
                  <a:lnTo>
                    <a:pt x="89069" y="269804"/>
                  </a:lnTo>
                  <a:lnTo>
                    <a:pt x="52673" y="247173"/>
                  </a:lnTo>
                  <a:lnTo>
                    <a:pt x="24553" y="217875"/>
                  </a:lnTo>
                  <a:lnTo>
                    <a:pt x="6424" y="183285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865375" y="5273040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4" h="289560">
                  <a:moveTo>
                    <a:pt x="179831" y="0"/>
                  </a:moveTo>
                  <a:lnTo>
                    <a:pt x="132027" y="5168"/>
                  </a:lnTo>
                  <a:lnTo>
                    <a:pt x="89069" y="19755"/>
                  </a:lnTo>
                  <a:lnTo>
                    <a:pt x="52673" y="42386"/>
                  </a:lnTo>
                  <a:lnTo>
                    <a:pt x="24553" y="71684"/>
                  </a:lnTo>
                  <a:lnTo>
                    <a:pt x="6424" y="106274"/>
                  </a:lnTo>
                  <a:lnTo>
                    <a:pt x="0" y="144780"/>
                  </a:lnTo>
                  <a:lnTo>
                    <a:pt x="6424" y="183285"/>
                  </a:lnTo>
                  <a:lnTo>
                    <a:pt x="24553" y="217875"/>
                  </a:lnTo>
                  <a:lnTo>
                    <a:pt x="52673" y="247173"/>
                  </a:lnTo>
                  <a:lnTo>
                    <a:pt x="89069" y="269804"/>
                  </a:lnTo>
                  <a:lnTo>
                    <a:pt x="132027" y="284391"/>
                  </a:lnTo>
                  <a:lnTo>
                    <a:pt x="179831" y="289560"/>
                  </a:lnTo>
                  <a:lnTo>
                    <a:pt x="227636" y="284391"/>
                  </a:lnTo>
                  <a:lnTo>
                    <a:pt x="270594" y="269804"/>
                  </a:lnTo>
                  <a:lnTo>
                    <a:pt x="306990" y="247173"/>
                  </a:lnTo>
                  <a:lnTo>
                    <a:pt x="335110" y="217875"/>
                  </a:lnTo>
                  <a:lnTo>
                    <a:pt x="353239" y="183285"/>
                  </a:lnTo>
                  <a:lnTo>
                    <a:pt x="359663" y="144780"/>
                  </a:lnTo>
                  <a:lnTo>
                    <a:pt x="353239" y="106274"/>
                  </a:lnTo>
                  <a:lnTo>
                    <a:pt x="335110" y="71684"/>
                  </a:lnTo>
                  <a:lnTo>
                    <a:pt x="306990" y="42386"/>
                  </a:lnTo>
                  <a:lnTo>
                    <a:pt x="270594" y="19755"/>
                  </a:lnTo>
                  <a:lnTo>
                    <a:pt x="227636" y="5168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865375" y="5273040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4" h="289560">
                  <a:moveTo>
                    <a:pt x="0" y="144780"/>
                  </a:moveTo>
                  <a:lnTo>
                    <a:pt x="6424" y="106274"/>
                  </a:lnTo>
                  <a:lnTo>
                    <a:pt x="24553" y="71684"/>
                  </a:lnTo>
                  <a:lnTo>
                    <a:pt x="52673" y="42386"/>
                  </a:lnTo>
                  <a:lnTo>
                    <a:pt x="89069" y="19755"/>
                  </a:lnTo>
                  <a:lnTo>
                    <a:pt x="132027" y="5168"/>
                  </a:lnTo>
                  <a:lnTo>
                    <a:pt x="179831" y="0"/>
                  </a:lnTo>
                  <a:lnTo>
                    <a:pt x="227636" y="5168"/>
                  </a:lnTo>
                  <a:lnTo>
                    <a:pt x="270594" y="19755"/>
                  </a:lnTo>
                  <a:lnTo>
                    <a:pt x="306990" y="42386"/>
                  </a:lnTo>
                  <a:lnTo>
                    <a:pt x="335110" y="71684"/>
                  </a:lnTo>
                  <a:lnTo>
                    <a:pt x="353239" y="106274"/>
                  </a:lnTo>
                  <a:lnTo>
                    <a:pt x="359663" y="144780"/>
                  </a:lnTo>
                  <a:lnTo>
                    <a:pt x="353239" y="183285"/>
                  </a:lnTo>
                  <a:lnTo>
                    <a:pt x="335110" y="217875"/>
                  </a:lnTo>
                  <a:lnTo>
                    <a:pt x="306990" y="247173"/>
                  </a:lnTo>
                  <a:lnTo>
                    <a:pt x="270594" y="269804"/>
                  </a:lnTo>
                  <a:lnTo>
                    <a:pt x="227636" y="284391"/>
                  </a:lnTo>
                  <a:lnTo>
                    <a:pt x="179831" y="289560"/>
                  </a:lnTo>
                  <a:lnTo>
                    <a:pt x="132027" y="284391"/>
                  </a:lnTo>
                  <a:lnTo>
                    <a:pt x="89069" y="269804"/>
                  </a:lnTo>
                  <a:lnTo>
                    <a:pt x="52673" y="247173"/>
                  </a:lnTo>
                  <a:lnTo>
                    <a:pt x="24553" y="217875"/>
                  </a:lnTo>
                  <a:lnTo>
                    <a:pt x="6424" y="183285"/>
                  </a:lnTo>
                  <a:lnTo>
                    <a:pt x="0" y="1447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1969770" y="52633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579941" y="5268277"/>
            <a:ext cx="1017269" cy="299085"/>
            <a:chOff x="2579941" y="5268277"/>
            <a:chExt cx="1017269" cy="299085"/>
          </a:xfrm>
        </p:grpSpPr>
        <p:sp>
          <p:nvSpPr>
            <p:cNvPr id="93" name="object 93"/>
            <p:cNvSpPr/>
            <p:nvPr/>
          </p:nvSpPr>
          <p:spPr>
            <a:xfrm>
              <a:off x="2584704" y="5273040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4" h="289560">
                  <a:moveTo>
                    <a:pt x="179831" y="0"/>
                  </a:moveTo>
                  <a:lnTo>
                    <a:pt x="132027" y="5168"/>
                  </a:lnTo>
                  <a:lnTo>
                    <a:pt x="89069" y="19755"/>
                  </a:lnTo>
                  <a:lnTo>
                    <a:pt x="52673" y="42386"/>
                  </a:lnTo>
                  <a:lnTo>
                    <a:pt x="24553" y="71684"/>
                  </a:lnTo>
                  <a:lnTo>
                    <a:pt x="6424" y="106274"/>
                  </a:lnTo>
                  <a:lnTo>
                    <a:pt x="0" y="144780"/>
                  </a:lnTo>
                  <a:lnTo>
                    <a:pt x="6424" y="183285"/>
                  </a:lnTo>
                  <a:lnTo>
                    <a:pt x="24553" y="217875"/>
                  </a:lnTo>
                  <a:lnTo>
                    <a:pt x="52673" y="247173"/>
                  </a:lnTo>
                  <a:lnTo>
                    <a:pt x="89069" y="269804"/>
                  </a:lnTo>
                  <a:lnTo>
                    <a:pt x="132027" y="284391"/>
                  </a:lnTo>
                  <a:lnTo>
                    <a:pt x="179831" y="289560"/>
                  </a:lnTo>
                  <a:lnTo>
                    <a:pt x="227636" y="284391"/>
                  </a:lnTo>
                  <a:lnTo>
                    <a:pt x="270594" y="269804"/>
                  </a:lnTo>
                  <a:lnTo>
                    <a:pt x="306990" y="247173"/>
                  </a:lnTo>
                  <a:lnTo>
                    <a:pt x="335110" y="217875"/>
                  </a:lnTo>
                  <a:lnTo>
                    <a:pt x="353239" y="183285"/>
                  </a:lnTo>
                  <a:lnTo>
                    <a:pt x="359663" y="144780"/>
                  </a:lnTo>
                  <a:lnTo>
                    <a:pt x="353239" y="106274"/>
                  </a:lnTo>
                  <a:lnTo>
                    <a:pt x="335110" y="71684"/>
                  </a:lnTo>
                  <a:lnTo>
                    <a:pt x="306990" y="42386"/>
                  </a:lnTo>
                  <a:lnTo>
                    <a:pt x="270594" y="19755"/>
                  </a:lnTo>
                  <a:lnTo>
                    <a:pt x="227636" y="5168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2584704" y="5273040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4" h="289560">
                  <a:moveTo>
                    <a:pt x="0" y="144780"/>
                  </a:moveTo>
                  <a:lnTo>
                    <a:pt x="6424" y="106274"/>
                  </a:lnTo>
                  <a:lnTo>
                    <a:pt x="24553" y="71684"/>
                  </a:lnTo>
                  <a:lnTo>
                    <a:pt x="52673" y="42386"/>
                  </a:lnTo>
                  <a:lnTo>
                    <a:pt x="89069" y="19755"/>
                  </a:lnTo>
                  <a:lnTo>
                    <a:pt x="132027" y="5168"/>
                  </a:lnTo>
                  <a:lnTo>
                    <a:pt x="179831" y="0"/>
                  </a:lnTo>
                  <a:lnTo>
                    <a:pt x="227636" y="5168"/>
                  </a:lnTo>
                  <a:lnTo>
                    <a:pt x="270594" y="19755"/>
                  </a:lnTo>
                  <a:lnTo>
                    <a:pt x="306990" y="42386"/>
                  </a:lnTo>
                  <a:lnTo>
                    <a:pt x="335110" y="71684"/>
                  </a:lnTo>
                  <a:lnTo>
                    <a:pt x="353239" y="106274"/>
                  </a:lnTo>
                  <a:lnTo>
                    <a:pt x="359663" y="144780"/>
                  </a:lnTo>
                  <a:lnTo>
                    <a:pt x="353239" y="183285"/>
                  </a:lnTo>
                  <a:lnTo>
                    <a:pt x="335110" y="217875"/>
                  </a:lnTo>
                  <a:lnTo>
                    <a:pt x="306990" y="247173"/>
                  </a:lnTo>
                  <a:lnTo>
                    <a:pt x="270594" y="269804"/>
                  </a:lnTo>
                  <a:lnTo>
                    <a:pt x="227636" y="284391"/>
                  </a:lnTo>
                  <a:lnTo>
                    <a:pt x="179831" y="289560"/>
                  </a:lnTo>
                  <a:lnTo>
                    <a:pt x="132027" y="284391"/>
                  </a:lnTo>
                  <a:lnTo>
                    <a:pt x="89069" y="269804"/>
                  </a:lnTo>
                  <a:lnTo>
                    <a:pt x="52673" y="247173"/>
                  </a:lnTo>
                  <a:lnTo>
                    <a:pt x="24553" y="217875"/>
                  </a:lnTo>
                  <a:lnTo>
                    <a:pt x="6424" y="183285"/>
                  </a:lnTo>
                  <a:lnTo>
                    <a:pt x="0" y="1447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3232404" y="5273040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60">
                  <a:moveTo>
                    <a:pt x="179831" y="0"/>
                  </a:moveTo>
                  <a:lnTo>
                    <a:pt x="132027" y="5168"/>
                  </a:lnTo>
                  <a:lnTo>
                    <a:pt x="89069" y="19755"/>
                  </a:lnTo>
                  <a:lnTo>
                    <a:pt x="52673" y="42386"/>
                  </a:lnTo>
                  <a:lnTo>
                    <a:pt x="24553" y="71684"/>
                  </a:lnTo>
                  <a:lnTo>
                    <a:pt x="6424" y="106274"/>
                  </a:lnTo>
                  <a:lnTo>
                    <a:pt x="0" y="144780"/>
                  </a:lnTo>
                  <a:lnTo>
                    <a:pt x="6424" y="183285"/>
                  </a:lnTo>
                  <a:lnTo>
                    <a:pt x="24553" y="217875"/>
                  </a:lnTo>
                  <a:lnTo>
                    <a:pt x="52673" y="247173"/>
                  </a:lnTo>
                  <a:lnTo>
                    <a:pt x="89069" y="269804"/>
                  </a:lnTo>
                  <a:lnTo>
                    <a:pt x="132027" y="284391"/>
                  </a:lnTo>
                  <a:lnTo>
                    <a:pt x="179831" y="289560"/>
                  </a:lnTo>
                  <a:lnTo>
                    <a:pt x="227636" y="284391"/>
                  </a:lnTo>
                  <a:lnTo>
                    <a:pt x="270594" y="269804"/>
                  </a:lnTo>
                  <a:lnTo>
                    <a:pt x="306990" y="247173"/>
                  </a:lnTo>
                  <a:lnTo>
                    <a:pt x="335110" y="217875"/>
                  </a:lnTo>
                  <a:lnTo>
                    <a:pt x="353239" y="183285"/>
                  </a:lnTo>
                  <a:lnTo>
                    <a:pt x="359663" y="144780"/>
                  </a:lnTo>
                  <a:lnTo>
                    <a:pt x="353239" y="106274"/>
                  </a:lnTo>
                  <a:lnTo>
                    <a:pt x="335110" y="71684"/>
                  </a:lnTo>
                  <a:lnTo>
                    <a:pt x="306990" y="42386"/>
                  </a:lnTo>
                  <a:lnTo>
                    <a:pt x="270594" y="19755"/>
                  </a:lnTo>
                  <a:lnTo>
                    <a:pt x="227636" y="5168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3232404" y="5273040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60">
                  <a:moveTo>
                    <a:pt x="0" y="144780"/>
                  </a:moveTo>
                  <a:lnTo>
                    <a:pt x="6424" y="106274"/>
                  </a:lnTo>
                  <a:lnTo>
                    <a:pt x="24553" y="71684"/>
                  </a:lnTo>
                  <a:lnTo>
                    <a:pt x="52673" y="42386"/>
                  </a:lnTo>
                  <a:lnTo>
                    <a:pt x="89069" y="19755"/>
                  </a:lnTo>
                  <a:lnTo>
                    <a:pt x="132027" y="5168"/>
                  </a:lnTo>
                  <a:lnTo>
                    <a:pt x="179831" y="0"/>
                  </a:lnTo>
                  <a:lnTo>
                    <a:pt x="227636" y="5168"/>
                  </a:lnTo>
                  <a:lnTo>
                    <a:pt x="270594" y="19755"/>
                  </a:lnTo>
                  <a:lnTo>
                    <a:pt x="306990" y="42386"/>
                  </a:lnTo>
                  <a:lnTo>
                    <a:pt x="335110" y="71684"/>
                  </a:lnTo>
                  <a:lnTo>
                    <a:pt x="353239" y="106274"/>
                  </a:lnTo>
                  <a:lnTo>
                    <a:pt x="359663" y="144780"/>
                  </a:lnTo>
                  <a:lnTo>
                    <a:pt x="353239" y="183285"/>
                  </a:lnTo>
                  <a:lnTo>
                    <a:pt x="335110" y="217875"/>
                  </a:lnTo>
                  <a:lnTo>
                    <a:pt x="306990" y="247173"/>
                  </a:lnTo>
                  <a:lnTo>
                    <a:pt x="270594" y="269804"/>
                  </a:lnTo>
                  <a:lnTo>
                    <a:pt x="227636" y="284391"/>
                  </a:lnTo>
                  <a:lnTo>
                    <a:pt x="179831" y="289560"/>
                  </a:lnTo>
                  <a:lnTo>
                    <a:pt x="132027" y="284391"/>
                  </a:lnTo>
                  <a:lnTo>
                    <a:pt x="89069" y="269804"/>
                  </a:lnTo>
                  <a:lnTo>
                    <a:pt x="52673" y="247173"/>
                  </a:lnTo>
                  <a:lnTo>
                    <a:pt x="24553" y="217875"/>
                  </a:lnTo>
                  <a:lnTo>
                    <a:pt x="6424" y="183285"/>
                  </a:lnTo>
                  <a:lnTo>
                    <a:pt x="0" y="1447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3336797" y="52633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636841" y="5845873"/>
            <a:ext cx="369570" cy="297815"/>
            <a:chOff x="636841" y="5845873"/>
            <a:chExt cx="369570" cy="297815"/>
          </a:xfrm>
        </p:grpSpPr>
        <p:sp>
          <p:nvSpPr>
            <p:cNvPr id="99" name="object 99"/>
            <p:cNvSpPr/>
            <p:nvPr/>
          </p:nvSpPr>
          <p:spPr>
            <a:xfrm>
              <a:off x="641604" y="5850635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4" h="288289">
                  <a:moveTo>
                    <a:pt x="179832" y="0"/>
                  </a:moveTo>
                  <a:lnTo>
                    <a:pt x="132027" y="5144"/>
                  </a:lnTo>
                  <a:lnTo>
                    <a:pt x="89069" y="19662"/>
                  </a:lnTo>
                  <a:lnTo>
                    <a:pt x="52673" y="42181"/>
                  </a:lnTo>
                  <a:lnTo>
                    <a:pt x="24553" y="71328"/>
                  </a:lnTo>
                  <a:lnTo>
                    <a:pt x="6424" y="105731"/>
                  </a:lnTo>
                  <a:lnTo>
                    <a:pt x="0" y="144017"/>
                  </a:lnTo>
                  <a:lnTo>
                    <a:pt x="6424" y="182304"/>
                  </a:lnTo>
                  <a:lnTo>
                    <a:pt x="24553" y="216707"/>
                  </a:lnTo>
                  <a:lnTo>
                    <a:pt x="52673" y="245854"/>
                  </a:lnTo>
                  <a:lnTo>
                    <a:pt x="89069" y="268373"/>
                  </a:lnTo>
                  <a:lnTo>
                    <a:pt x="132027" y="282891"/>
                  </a:lnTo>
                  <a:lnTo>
                    <a:pt x="179832" y="288035"/>
                  </a:lnTo>
                  <a:lnTo>
                    <a:pt x="227636" y="282891"/>
                  </a:lnTo>
                  <a:lnTo>
                    <a:pt x="270594" y="268373"/>
                  </a:lnTo>
                  <a:lnTo>
                    <a:pt x="306990" y="245854"/>
                  </a:lnTo>
                  <a:lnTo>
                    <a:pt x="335110" y="216707"/>
                  </a:lnTo>
                  <a:lnTo>
                    <a:pt x="353239" y="182304"/>
                  </a:lnTo>
                  <a:lnTo>
                    <a:pt x="359664" y="144017"/>
                  </a:lnTo>
                  <a:lnTo>
                    <a:pt x="353239" y="105731"/>
                  </a:lnTo>
                  <a:lnTo>
                    <a:pt x="335110" y="71328"/>
                  </a:lnTo>
                  <a:lnTo>
                    <a:pt x="306990" y="42181"/>
                  </a:lnTo>
                  <a:lnTo>
                    <a:pt x="270594" y="19662"/>
                  </a:lnTo>
                  <a:lnTo>
                    <a:pt x="227636" y="514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641604" y="5850635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4" h="288289">
                  <a:moveTo>
                    <a:pt x="0" y="144017"/>
                  </a:moveTo>
                  <a:lnTo>
                    <a:pt x="6424" y="105731"/>
                  </a:lnTo>
                  <a:lnTo>
                    <a:pt x="24553" y="71328"/>
                  </a:lnTo>
                  <a:lnTo>
                    <a:pt x="52673" y="42181"/>
                  </a:lnTo>
                  <a:lnTo>
                    <a:pt x="89069" y="19662"/>
                  </a:lnTo>
                  <a:lnTo>
                    <a:pt x="132027" y="5144"/>
                  </a:lnTo>
                  <a:lnTo>
                    <a:pt x="179832" y="0"/>
                  </a:lnTo>
                  <a:lnTo>
                    <a:pt x="227636" y="5144"/>
                  </a:lnTo>
                  <a:lnTo>
                    <a:pt x="270594" y="19662"/>
                  </a:lnTo>
                  <a:lnTo>
                    <a:pt x="306990" y="42181"/>
                  </a:lnTo>
                  <a:lnTo>
                    <a:pt x="335110" y="71328"/>
                  </a:lnTo>
                  <a:lnTo>
                    <a:pt x="353239" y="105731"/>
                  </a:lnTo>
                  <a:lnTo>
                    <a:pt x="359664" y="144017"/>
                  </a:lnTo>
                  <a:lnTo>
                    <a:pt x="353239" y="182304"/>
                  </a:lnTo>
                  <a:lnTo>
                    <a:pt x="335110" y="216707"/>
                  </a:lnTo>
                  <a:lnTo>
                    <a:pt x="306990" y="245854"/>
                  </a:lnTo>
                  <a:lnTo>
                    <a:pt x="270594" y="268373"/>
                  </a:lnTo>
                  <a:lnTo>
                    <a:pt x="227636" y="282891"/>
                  </a:lnTo>
                  <a:lnTo>
                    <a:pt x="179832" y="288035"/>
                  </a:lnTo>
                  <a:lnTo>
                    <a:pt x="132027" y="282891"/>
                  </a:lnTo>
                  <a:lnTo>
                    <a:pt x="89069" y="268373"/>
                  </a:lnTo>
                  <a:lnTo>
                    <a:pt x="52673" y="245854"/>
                  </a:lnTo>
                  <a:lnTo>
                    <a:pt x="24553" y="216707"/>
                  </a:lnTo>
                  <a:lnTo>
                    <a:pt x="6424" y="182304"/>
                  </a:lnTo>
                  <a:lnTo>
                    <a:pt x="0" y="14401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/>
          <p:cNvSpPr txBox="1"/>
          <p:nvPr/>
        </p:nvSpPr>
        <p:spPr>
          <a:xfrm>
            <a:off x="745642" y="58397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844169" y="4541392"/>
            <a:ext cx="2477135" cy="1602105"/>
            <a:chOff x="844169" y="4541392"/>
            <a:chExt cx="2477135" cy="1602105"/>
          </a:xfrm>
        </p:grpSpPr>
        <p:sp>
          <p:nvSpPr>
            <p:cNvPr id="103" name="object 103"/>
            <p:cNvSpPr/>
            <p:nvPr/>
          </p:nvSpPr>
          <p:spPr>
            <a:xfrm>
              <a:off x="858774" y="4555997"/>
              <a:ext cx="2447925" cy="1295400"/>
            </a:xfrm>
            <a:custGeom>
              <a:avLst/>
              <a:gdLst/>
              <a:ahLst/>
              <a:cxnLst/>
              <a:rect l="l" t="t" r="r" b="b"/>
              <a:pathLst>
                <a:path w="2447925" h="1295400">
                  <a:moveTo>
                    <a:pt x="1295400" y="0"/>
                  </a:moveTo>
                  <a:lnTo>
                    <a:pt x="1078992" y="214883"/>
                  </a:lnTo>
                </a:path>
                <a:path w="2447925" h="1295400">
                  <a:moveTo>
                    <a:pt x="1655064" y="0"/>
                  </a:moveTo>
                  <a:lnTo>
                    <a:pt x="1871471" y="214883"/>
                  </a:lnTo>
                </a:path>
                <a:path w="2447925" h="1295400">
                  <a:moveTo>
                    <a:pt x="790956" y="431291"/>
                  </a:moveTo>
                  <a:lnTo>
                    <a:pt x="502919" y="717804"/>
                  </a:lnTo>
                </a:path>
                <a:path w="2447925" h="1295400">
                  <a:moveTo>
                    <a:pt x="1007363" y="502919"/>
                  </a:moveTo>
                  <a:lnTo>
                    <a:pt x="1150620" y="717804"/>
                  </a:lnTo>
                </a:path>
                <a:path w="2447925" h="1295400">
                  <a:moveTo>
                    <a:pt x="2014727" y="502919"/>
                  </a:moveTo>
                  <a:lnTo>
                    <a:pt x="1943100" y="717804"/>
                  </a:lnTo>
                </a:path>
                <a:path w="2447925" h="1295400">
                  <a:moveTo>
                    <a:pt x="2157984" y="431291"/>
                  </a:moveTo>
                  <a:lnTo>
                    <a:pt x="2447543" y="719327"/>
                  </a:lnTo>
                </a:path>
                <a:path w="2447925" h="1295400">
                  <a:moveTo>
                    <a:pt x="286512" y="934211"/>
                  </a:moveTo>
                  <a:lnTo>
                    <a:pt x="0" y="1295399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072896" y="5273039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5" h="289560">
                  <a:moveTo>
                    <a:pt x="180594" y="0"/>
                  </a:moveTo>
                  <a:lnTo>
                    <a:pt x="132587" y="5168"/>
                  </a:lnTo>
                  <a:lnTo>
                    <a:pt x="89447" y="19755"/>
                  </a:lnTo>
                  <a:lnTo>
                    <a:pt x="52897" y="42386"/>
                  </a:lnTo>
                  <a:lnTo>
                    <a:pt x="24657" y="71684"/>
                  </a:lnTo>
                  <a:lnTo>
                    <a:pt x="6451" y="106274"/>
                  </a:lnTo>
                  <a:lnTo>
                    <a:pt x="0" y="144780"/>
                  </a:lnTo>
                  <a:lnTo>
                    <a:pt x="6451" y="183285"/>
                  </a:lnTo>
                  <a:lnTo>
                    <a:pt x="24657" y="217875"/>
                  </a:lnTo>
                  <a:lnTo>
                    <a:pt x="52897" y="247173"/>
                  </a:lnTo>
                  <a:lnTo>
                    <a:pt x="89447" y="269804"/>
                  </a:lnTo>
                  <a:lnTo>
                    <a:pt x="132587" y="284391"/>
                  </a:lnTo>
                  <a:lnTo>
                    <a:pt x="180594" y="289560"/>
                  </a:lnTo>
                  <a:lnTo>
                    <a:pt x="228587" y="284391"/>
                  </a:lnTo>
                  <a:lnTo>
                    <a:pt x="271723" y="269804"/>
                  </a:lnTo>
                  <a:lnTo>
                    <a:pt x="308276" y="247173"/>
                  </a:lnTo>
                  <a:lnTo>
                    <a:pt x="336521" y="217875"/>
                  </a:lnTo>
                  <a:lnTo>
                    <a:pt x="354733" y="183285"/>
                  </a:lnTo>
                  <a:lnTo>
                    <a:pt x="361188" y="144780"/>
                  </a:lnTo>
                  <a:lnTo>
                    <a:pt x="354733" y="106274"/>
                  </a:lnTo>
                  <a:lnTo>
                    <a:pt x="336521" y="71684"/>
                  </a:lnTo>
                  <a:lnTo>
                    <a:pt x="308276" y="42386"/>
                  </a:lnTo>
                  <a:lnTo>
                    <a:pt x="271723" y="19755"/>
                  </a:lnTo>
                  <a:lnTo>
                    <a:pt x="228587" y="5168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1072896" y="5273039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5" h="289560">
                  <a:moveTo>
                    <a:pt x="0" y="144780"/>
                  </a:moveTo>
                  <a:lnTo>
                    <a:pt x="6451" y="106274"/>
                  </a:lnTo>
                  <a:lnTo>
                    <a:pt x="24657" y="71684"/>
                  </a:lnTo>
                  <a:lnTo>
                    <a:pt x="52897" y="42386"/>
                  </a:lnTo>
                  <a:lnTo>
                    <a:pt x="89447" y="19755"/>
                  </a:lnTo>
                  <a:lnTo>
                    <a:pt x="132587" y="5168"/>
                  </a:lnTo>
                  <a:lnTo>
                    <a:pt x="180594" y="0"/>
                  </a:lnTo>
                  <a:lnTo>
                    <a:pt x="228587" y="5168"/>
                  </a:lnTo>
                  <a:lnTo>
                    <a:pt x="271723" y="19755"/>
                  </a:lnTo>
                  <a:lnTo>
                    <a:pt x="308276" y="42386"/>
                  </a:lnTo>
                  <a:lnTo>
                    <a:pt x="336521" y="71684"/>
                  </a:lnTo>
                  <a:lnTo>
                    <a:pt x="354733" y="106274"/>
                  </a:lnTo>
                  <a:lnTo>
                    <a:pt x="361188" y="144780"/>
                  </a:lnTo>
                  <a:lnTo>
                    <a:pt x="354733" y="183285"/>
                  </a:lnTo>
                  <a:lnTo>
                    <a:pt x="336521" y="217875"/>
                  </a:lnTo>
                  <a:lnTo>
                    <a:pt x="308276" y="247173"/>
                  </a:lnTo>
                  <a:lnTo>
                    <a:pt x="271723" y="269804"/>
                  </a:lnTo>
                  <a:lnTo>
                    <a:pt x="228587" y="284391"/>
                  </a:lnTo>
                  <a:lnTo>
                    <a:pt x="180594" y="289560"/>
                  </a:lnTo>
                  <a:lnTo>
                    <a:pt x="132587" y="284391"/>
                  </a:lnTo>
                  <a:lnTo>
                    <a:pt x="89447" y="269804"/>
                  </a:lnTo>
                  <a:lnTo>
                    <a:pt x="52897" y="247173"/>
                  </a:lnTo>
                  <a:lnTo>
                    <a:pt x="24657" y="217875"/>
                  </a:lnTo>
                  <a:lnTo>
                    <a:pt x="6451" y="183285"/>
                  </a:lnTo>
                  <a:lnTo>
                    <a:pt x="0" y="1447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1216152" y="5850635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4" h="288289">
                  <a:moveTo>
                    <a:pt x="179831" y="0"/>
                  </a:moveTo>
                  <a:lnTo>
                    <a:pt x="132027" y="5144"/>
                  </a:lnTo>
                  <a:lnTo>
                    <a:pt x="89069" y="19662"/>
                  </a:lnTo>
                  <a:lnTo>
                    <a:pt x="52673" y="42181"/>
                  </a:lnTo>
                  <a:lnTo>
                    <a:pt x="24553" y="71328"/>
                  </a:lnTo>
                  <a:lnTo>
                    <a:pt x="6424" y="105731"/>
                  </a:lnTo>
                  <a:lnTo>
                    <a:pt x="0" y="144017"/>
                  </a:lnTo>
                  <a:lnTo>
                    <a:pt x="6424" y="182304"/>
                  </a:lnTo>
                  <a:lnTo>
                    <a:pt x="24553" y="216707"/>
                  </a:lnTo>
                  <a:lnTo>
                    <a:pt x="52673" y="245854"/>
                  </a:lnTo>
                  <a:lnTo>
                    <a:pt x="89069" y="268373"/>
                  </a:lnTo>
                  <a:lnTo>
                    <a:pt x="132027" y="282891"/>
                  </a:lnTo>
                  <a:lnTo>
                    <a:pt x="179831" y="288035"/>
                  </a:lnTo>
                  <a:lnTo>
                    <a:pt x="227636" y="282891"/>
                  </a:lnTo>
                  <a:lnTo>
                    <a:pt x="270594" y="268373"/>
                  </a:lnTo>
                  <a:lnTo>
                    <a:pt x="306990" y="245854"/>
                  </a:lnTo>
                  <a:lnTo>
                    <a:pt x="335110" y="216707"/>
                  </a:lnTo>
                  <a:lnTo>
                    <a:pt x="353239" y="182304"/>
                  </a:lnTo>
                  <a:lnTo>
                    <a:pt x="359663" y="144017"/>
                  </a:lnTo>
                  <a:lnTo>
                    <a:pt x="353239" y="105731"/>
                  </a:lnTo>
                  <a:lnTo>
                    <a:pt x="335110" y="71328"/>
                  </a:lnTo>
                  <a:lnTo>
                    <a:pt x="306990" y="42181"/>
                  </a:lnTo>
                  <a:lnTo>
                    <a:pt x="270594" y="19662"/>
                  </a:lnTo>
                  <a:lnTo>
                    <a:pt x="227636" y="514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1216152" y="5850635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4" h="288289">
                  <a:moveTo>
                    <a:pt x="0" y="144017"/>
                  </a:moveTo>
                  <a:lnTo>
                    <a:pt x="6424" y="105731"/>
                  </a:lnTo>
                  <a:lnTo>
                    <a:pt x="24553" y="71328"/>
                  </a:lnTo>
                  <a:lnTo>
                    <a:pt x="52673" y="42181"/>
                  </a:lnTo>
                  <a:lnTo>
                    <a:pt x="89069" y="19662"/>
                  </a:lnTo>
                  <a:lnTo>
                    <a:pt x="132027" y="5144"/>
                  </a:lnTo>
                  <a:lnTo>
                    <a:pt x="179831" y="0"/>
                  </a:lnTo>
                  <a:lnTo>
                    <a:pt x="227636" y="5144"/>
                  </a:lnTo>
                  <a:lnTo>
                    <a:pt x="270594" y="19662"/>
                  </a:lnTo>
                  <a:lnTo>
                    <a:pt x="306990" y="42181"/>
                  </a:lnTo>
                  <a:lnTo>
                    <a:pt x="335110" y="71328"/>
                  </a:lnTo>
                  <a:lnTo>
                    <a:pt x="353239" y="105731"/>
                  </a:lnTo>
                  <a:lnTo>
                    <a:pt x="359663" y="144017"/>
                  </a:lnTo>
                  <a:lnTo>
                    <a:pt x="353239" y="182304"/>
                  </a:lnTo>
                  <a:lnTo>
                    <a:pt x="335110" y="216707"/>
                  </a:lnTo>
                  <a:lnTo>
                    <a:pt x="306990" y="245854"/>
                  </a:lnTo>
                  <a:lnTo>
                    <a:pt x="270594" y="268373"/>
                  </a:lnTo>
                  <a:lnTo>
                    <a:pt x="227636" y="282891"/>
                  </a:lnTo>
                  <a:lnTo>
                    <a:pt x="179831" y="288035"/>
                  </a:lnTo>
                  <a:lnTo>
                    <a:pt x="132027" y="282891"/>
                  </a:lnTo>
                  <a:lnTo>
                    <a:pt x="89069" y="268373"/>
                  </a:lnTo>
                  <a:lnTo>
                    <a:pt x="52673" y="245854"/>
                  </a:lnTo>
                  <a:lnTo>
                    <a:pt x="24553" y="216707"/>
                  </a:lnTo>
                  <a:lnTo>
                    <a:pt x="6424" y="182304"/>
                  </a:lnTo>
                  <a:lnTo>
                    <a:pt x="0" y="14401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1792224" y="5850635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4" h="288289">
                  <a:moveTo>
                    <a:pt x="180594" y="0"/>
                  </a:moveTo>
                  <a:lnTo>
                    <a:pt x="132600" y="5144"/>
                  </a:lnTo>
                  <a:lnTo>
                    <a:pt x="89464" y="19662"/>
                  </a:lnTo>
                  <a:lnTo>
                    <a:pt x="52911" y="42181"/>
                  </a:lnTo>
                  <a:lnTo>
                    <a:pt x="24666" y="71328"/>
                  </a:lnTo>
                  <a:lnTo>
                    <a:pt x="6454" y="105731"/>
                  </a:lnTo>
                  <a:lnTo>
                    <a:pt x="0" y="144017"/>
                  </a:lnTo>
                  <a:lnTo>
                    <a:pt x="6454" y="182304"/>
                  </a:lnTo>
                  <a:lnTo>
                    <a:pt x="24666" y="216707"/>
                  </a:lnTo>
                  <a:lnTo>
                    <a:pt x="52911" y="245854"/>
                  </a:lnTo>
                  <a:lnTo>
                    <a:pt x="89464" y="268373"/>
                  </a:lnTo>
                  <a:lnTo>
                    <a:pt x="132600" y="282891"/>
                  </a:lnTo>
                  <a:lnTo>
                    <a:pt x="180594" y="288035"/>
                  </a:lnTo>
                  <a:lnTo>
                    <a:pt x="228587" y="282891"/>
                  </a:lnTo>
                  <a:lnTo>
                    <a:pt x="271723" y="268373"/>
                  </a:lnTo>
                  <a:lnTo>
                    <a:pt x="308276" y="245854"/>
                  </a:lnTo>
                  <a:lnTo>
                    <a:pt x="336521" y="216707"/>
                  </a:lnTo>
                  <a:lnTo>
                    <a:pt x="354733" y="182304"/>
                  </a:lnTo>
                  <a:lnTo>
                    <a:pt x="361188" y="144017"/>
                  </a:lnTo>
                  <a:lnTo>
                    <a:pt x="354733" y="105731"/>
                  </a:lnTo>
                  <a:lnTo>
                    <a:pt x="336521" y="71328"/>
                  </a:lnTo>
                  <a:lnTo>
                    <a:pt x="308276" y="42181"/>
                  </a:lnTo>
                  <a:lnTo>
                    <a:pt x="271723" y="19662"/>
                  </a:lnTo>
                  <a:lnTo>
                    <a:pt x="228587" y="5144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1792224" y="5850635"/>
              <a:ext cx="361315" cy="288290"/>
            </a:xfrm>
            <a:custGeom>
              <a:avLst/>
              <a:gdLst/>
              <a:ahLst/>
              <a:cxnLst/>
              <a:rect l="l" t="t" r="r" b="b"/>
              <a:pathLst>
                <a:path w="361314" h="288289">
                  <a:moveTo>
                    <a:pt x="0" y="144017"/>
                  </a:moveTo>
                  <a:lnTo>
                    <a:pt x="6454" y="105731"/>
                  </a:lnTo>
                  <a:lnTo>
                    <a:pt x="24666" y="71328"/>
                  </a:lnTo>
                  <a:lnTo>
                    <a:pt x="52911" y="42181"/>
                  </a:lnTo>
                  <a:lnTo>
                    <a:pt x="89464" y="19662"/>
                  </a:lnTo>
                  <a:lnTo>
                    <a:pt x="132600" y="5144"/>
                  </a:lnTo>
                  <a:lnTo>
                    <a:pt x="180594" y="0"/>
                  </a:lnTo>
                  <a:lnTo>
                    <a:pt x="228587" y="5144"/>
                  </a:lnTo>
                  <a:lnTo>
                    <a:pt x="271723" y="19662"/>
                  </a:lnTo>
                  <a:lnTo>
                    <a:pt x="308276" y="42181"/>
                  </a:lnTo>
                  <a:lnTo>
                    <a:pt x="336521" y="71328"/>
                  </a:lnTo>
                  <a:lnTo>
                    <a:pt x="354733" y="105731"/>
                  </a:lnTo>
                  <a:lnTo>
                    <a:pt x="361188" y="144017"/>
                  </a:lnTo>
                  <a:lnTo>
                    <a:pt x="354733" y="182304"/>
                  </a:lnTo>
                  <a:lnTo>
                    <a:pt x="336521" y="216707"/>
                  </a:lnTo>
                  <a:lnTo>
                    <a:pt x="308276" y="245854"/>
                  </a:lnTo>
                  <a:lnTo>
                    <a:pt x="271723" y="268373"/>
                  </a:lnTo>
                  <a:lnTo>
                    <a:pt x="228587" y="282891"/>
                  </a:lnTo>
                  <a:lnTo>
                    <a:pt x="180594" y="288035"/>
                  </a:lnTo>
                  <a:lnTo>
                    <a:pt x="132600" y="282891"/>
                  </a:lnTo>
                  <a:lnTo>
                    <a:pt x="89464" y="268373"/>
                  </a:lnTo>
                  <a:lnTo>
                    <a:pt x="52911" y="245854"/>
                  </a:lnTo>
                  <a:lnTo>
                    <a:pt x="24666" y="216707"/>
                  </a:lnTo>
                  <a:lnTo>
                    <a:pt x="6454" y="182304"/>
                  </a:lnTo>
                  <a:lnTo>
                    <a:pt x="0" y="14401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 txBox="1"/>
          <p:nvPr/>
        </p:nvSpPr>
        <p:spPr>
          <a:xfrm>
            <a:off x="1177544" y="52633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8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290066" y="5563361"/>
            <a:ext cx="792480" cy="288290"/>
          </a:xfrm>
          <a:custGeom>
            <a:avLst/>
            <a:gdLst/>
            <a:ahLst/>
            <a:cxnLst/>
            <a:rect l="l" t="t" r="r" b="b"/>
            <a:pathLst>
              <a:path w="792480" h="288289">
                <a:moveTo>
                  <a:pt x="0" y="0"/>
                </a:moveTo>
                <a:lnTo>
                  <a:pt x="144780" y="288035"/>
                </a:lnTo>
              </a:path>
              <a:path w="792480" h="288289">
                <a:moveTo>
                  <a:pt x="792479" y="0"/>
                </a:moveTo>
                <a:lnTo>
                  <a:pt x="647700" y="28803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2169286" y="4170298"/>
            <a:ext cx="1104265" cy="88963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4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800" b="1" spc="405" dirty="0">
                <a:latin typeface="Arial" panose="020B0604020202020204"/>
                <a:cs typeface="Arial" panose="020B0604020202020204"/>
              </a:rPr>
              <a:t> </a:t>
            </a:r>
            <a:r>
              <a:rPr sz="2700" b="1" spc="-7" baseline="22000" dirty="0">
                <a:latin typeface="Arial" panose="020B0604020202020204"/>
                <a:cs typeface="Arial" panose="020B0604020202020204"/>
              </a:rPr>
              <a:t>1</a:t>
            </a:r>
            <a:endParaRPr sz="2700" baseline="22000">
              <a:latin typeface="Arial" panose="020B0604020202020204"/>
              <a:cs typeface="Arial" panose="020B0604020202020204"/>
            </a:endParaRPr>
          </a:p>
          <a:p>
            <a:pPr marL="541020">
              <a:lnSpc>
                <a:spcPct val="100000"/>
              </a:lnSpc>
              <a:spcBef>
                <a:spcPts val="1240"/>
              </a:spcBef>
              <a:tabLst>
                <a:tab pos="93853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10	</a:t>
            </a:r>
            <a:r>
              <a:rPr sz="2700" b="1" spc="-7" baseline="8000" dirty="0">
                <a:latin typeface="Arial" panose="020B0604020202020204"/>
                <a:cs typeface="Arial" panose="020B0604020202020204"/>
              </a:rPr>
              <a:t>3</a:t>
            </a:r>
            <a:endParaRPr sz="2700" baseline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62990" y="5158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393189" y="4759832"/>
            <a:ext cx="60198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0515" algn="l"/>
              </a:tabLst>
            </a:pPr>
            <a:r>
              <a:rPr sz="2700" b="1" spc="-7" baseline="9000" dirty="0">
                <a:latin typeface="Arial" panose="020B0604020202020204"/>
                <a:cs typeface="Arial" panose="020B0604020202020204"/>
              </a:rPr>
              <a:t>2	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14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74320">
              <a:lnSpc>
                <a:spcPct val="100000"/>
              </a:lnSpc>
              <a:spcBef>
                <a:spcPts val="154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398522" y="5230114"/>
            <a:ext cx="46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2895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6	</a:t>
            </a:r>
            <a:r>
              <a:rPr sz="2700" b="1" spc="-7" baseline="-8000" dirty="0">
                <a:latin typeface="Arial" panose="020B0604020202020204"/>
                <a:cs typeface="Arial" panose="020B0604020202020204"/>
              </a:rPr>
              <a:t>9</a:t>
            </a:r>
            <a:endParaRPr sz="2700" baseline="-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295146" y="5727293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sz="2700" b="1" spc="-7" baseline="-28000" dirty="0">
                <a:latin typeface="Arial" panose="020B0604020202020204"/>
                <a:cs typeface="Arial" panose="020B0604020202020204"/>
              </a:rPr>
              <a:t>4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9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871472" y="5806541"/>
            <a:ext cx="59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sz="2700" b="1" spc="-7" baseline="-8000" dirty="0">
                <a:latin typeface="Arial" panose="020B0604020202020204"/>
                <a:cs typeface="Arial" panose="020B0604020202020204"/>
              </a:rPr>
              <a:t>1	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10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647947" y="52301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31088" y="587816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8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title"/>
          </p:nvPr>
        </p:nvSpPr>
        <p:spPr>
          <a:xfrm>
            <a:off x="358241" y="677113"/>
            <a:ext cx="3082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 panose="02020603050405020304"/>
                <a:cs typeface="Times New Roman" panose="02020603050405020304"/>
              </a:rPr>
              <a:t>Heapify</a:t>
            </a:r>
            <a:r>
              <a:rPr b="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实例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17" y="2653029"/>
            <a:ext cx="4944745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算</a:t>
            </a:r>
            <a:r>
              <a:rPr sz="2400" b="1" dirty="0">
                <a:latin typeface="Microsoft JhengHei"/>
                <a:cs typeface="Microsoft JhengHei"/>
              </a:rPr>
              <a:t>法</a:t>
            </a:r>
            <a:r>
              <a:rPr sz="2400" b="1" spc="-3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Heap-sort(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22300" indent="-304800">
              <a:lnSpc>
                <a:spcPts val="2860"/>
              </a:lnSpc>
              <a:buAutoNum type="arabicPeriod"/>
              <a:tabLst>
                <a:tab pos="6223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Build-Heap(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22300" indent="-3048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622300" algn="l"/>
                <a:tab pos="2973705" algn="l"/>
                <a:tab pos="409384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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downto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74700" indent="-457200">
              <a:lnSpc>
                <a:spcPct val="100000"/>
              </a:lnSpc>
              <a:buAutoNum type="arabicPeriod"/>
              <a:tabLst>
                <a:tab pos="774065" algn="l"/>
                <a:tab pos="774700" algn="l"/>
                <a:tab pos="124841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do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exchange</a:t>
            </a:r>
            <a:r>
              <a:rPr sz="2400" b="1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[1]</a:t>
            </a:r>
            <a:r>
              <a:rPr sz="2400" b="1" dirty="0">
                <a:latin typeface="Symbol"/>
                <a:cs typeface="Symbol"/>
              </a:rPr>
              <a:t>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079500" indent="-762635">
              <a:lnSpc>
                <a:spcPts val="2875"/>
              </a:lnSpc>
              <a:buFont typeface="Times New Roman" panose="02020603050405020304"/>
              <a:buAutoNum type="arabicPeriod"/>
              <a:tabLst>
                <a:tab pos="1078865" algn="l"/>
                <a:tab pos="1080135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heap-size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heap-size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079500" indent="-762635">
              <a:lnSpc>
                <a:spcPts val="2875"/>
              </a:lnSpc>
              <a:buAutoNum type="arabicPeriod"/>
              <a:tabLst>
                <a:tab pos="1078865" algn="l"/>
                <a:tab pos="108013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Heapify(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,1)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3801" y="808481"/>
            <a:ext cx="257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C0000"/>
                </a:solidFill>
              </a:rPr>
              <a:t>堆排序算法</a:t>
            </a:r>
            <a:endParaRPr sz="4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044053" y="64343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2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91" y="1066712"/>
            <a:ext cx="8030845" cy="410654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b="1" spc="-5" dirty="0">
                <a:latin typeface="等线"/>
                <a:cs typeface="等线"/>
              </a:rPr>
              <a:t>算法</a:t>
            </a:r>
            <a:r>
              <a:rPr sz="2800" b="1" spc="-120" dirty="0">
                <a:latin typeface="等线"/>
                <a:cs typeface="等线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Build-Heap(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41300" marR="3228340" indent="38100">
              <a:lnSpc>
                <a:spcPct val="122000"/>
              </a:lnSpc>
              <a:spcBef>
                <a:spcPts val="515"/>
              </a:spcBef>
              <a:tabLst>
                <a:tab pos="3522345" algn="l"/>
                <a:tab pos="46412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等线"/>
                <a:cs typeface="等线"/>
              </a:rPr>
              <a:t>．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heap-size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 </a:t>
            </a:r>
            <a:r>
              <a:rPr sz="2400" b="1" spc="-5" dirty="0">
                <a:latin typeface="Symbol"/>
                <a:cs typeface="Symbol"/>
              </a:rPr>
              <a:t>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 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400" b="1" spc="5" dirty="0">
              <a:latin typeface="Times New Roman" panose="02020603050405020304"/>
              <a:cs typeface="Times New Roman" panose="02020603050405020304"/>
            </a:endParaRPr>
          </a:p>
          <a:p>
            <a:pPr marL="241300" marR="3228340" indent="38100">
              <a:lnSpc>
                <a:spcPct val="122000"/>
              </a:lnSpc>
              <a:spcBef>
                <a:spcPts val="515"/>
              </a:spcBef>
              <a:tabLst>
                <a:tab pos="3522345" algn="l"/>
                <a:tab pos="464121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等线"/>
                <a:cs typeface="等线"/>
              </a:rPr>
              <a:t>．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Symbol"/>
                <a:cs typeface="Symbol"/>
              </a:rPr>
              <a:t>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]/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Symbol"/>
                <a:cs typeface="Symbol"/>
              </a:rPr>
              <a:t>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nto	1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570"/>
              </a:spcBef>
              <a:tabLst>
                <a:tab pos="926465" algn="l"/>
                <a:tab pos="140081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等线"/>
                <a:cs typeface="等线"/>
              </a:rPr>
              <a:t>．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do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Heapify(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等线"/>
                <a:cs typeface="等线"/>
              </a:rPr>
              <a:t>结点的</a:t>
            </a:r>
            <a:r>
              <a:rPr sz="2000" b="1" dirty="0">
                <a:solidFill>
                  <a:srgbClr val="A40020"/>
                </a:solidFill>
                <a:latin typeface="等线"/>
                <a:cs typeface="等线"/>
              </a:rPr>
              <a:t>高度</a:t>
            </a:r>
            <a:r>
              <a:rPr sz="2000" b="1" dirty="0">
                <a:latin typeface="等线"/>
                <a:cs typeface="等线"/>
              </a:rPr>
              <a:t>：该结点距</a:t>
            </a:r>
            <a:r>
              <a:rPr sz="2000" b="1" spc="-15" dirty="0">
                <a:latin typeface="等线"/>
                <a:cs typeface="等线"/>
              </a:rPr>
              <a:t>树</a:t>
            </a:r>
            <a:r>
              <a:rPr sz="2000" b="1" dirty="0">
                <a:latin typeface="等线"/>
                <a:cs typeface="等线"/>
              </a:rPr>
              <a:t>叶的</a:t>
            </a:r>
            <a:r>
              <a:rPr sz="2000" b="1" spc="-15" dirty="0">
                <a:latin typeface="等线"/>
                <a:cs typeface="等线"/>
              </a:rPr>
              <a:t>距</a:t>
            </a:r>
            <a:r>
              <a:rPr sz="2000" b="1" dirty="0">
                <a:latin typeface="等线"/>
                <a:cs typeface="等线"/>
              </a:rPr>
              <a:t>离</a:t>
            </a:r>
            <a:endParaRPr sz="2000" dirty="0">
              <a:latin typeface="等线"/>
              <a:cs typeface="等线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等线"/>
                <a:cs typeface="等线"/>
              </a:rPr>
              <a:t>结点的</a:t>
            </a:r>
            <a:r>
              <a:rPr sz="2000" b="1" dirty="0">
                <a:solidFill>
                  <a:srgbClr val="A40020"/>
                </a:solidFill>
                <a:latin typeface="等线"/>
                <a:cs typeface="等线"/>
              </a:rPr>
              <a:t>深度</a:t>
            </a:r>
            <a:r>
              <a:rPr sz="2000" b="1" dirty="0">
                <a:latin typeface="等线"/>
                <a:cs typeface="等线"/>
              </a:rPr>
              <a:t>：该结点距</a:t>
            </a:r>
            <a:r>
              <a:rPr sz="2000" b="1" spc="-15" dirty="0">
                <a:latin typeface="等线"/>
                <a:cs typeface="等线"/>
              </a:rPr>
              <a:t>树</a:t>
            </a:r>
            <a:r>
              <a:rPr sz="2000" b="1" dirty="0">
                <a:latin typeface="等线"/>
                <a:cs typeface="等线"/>
              </a:rPr>
              <a:t>根的</a:t>
            </a:r>
            <a:r>
              <a:rPr sz="2000" b="1" spc="-15" dirty="0">
                <a:latin typeface="等线"/>
                <a:cs typeface="等线"/>
              </a:rPr>
              <a:t>距</a:t>
            </a:r>
            <a:r>
              <a:rPr sz="2000" b="1" dirty="0">
                <a:latin typeface="等线"/>
                <a:cs typeface="等线"/>
              </a:rPr>
              <a:t>离</a:t>
            </a:r>
            <a:endParaRPr sz="2000" dirty="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panose="020B0604020202020204"/>
              <a:buChar char="•"/>
            </a:pPr>
            <a:endParaRPr sz="1850" dirty="0">
              <a:latin typeface="等线"/>
              <a:cs typeface="等线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等线"/>
                <a:cs typeface="等线"/>
              </a:rPr>
              <a:t>思路</a:t>
            </a:r>
            <a:r>
              <a:rPr sz="2000" b="1" spc="-5" dirty="0">
                <a:latin typeface="等线"/>
                <a:cs typeface="等线"/>
              </a:rPr>
              <a:t>：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Heapify(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等线"/>
                <a:cs typeface="等线"/>
              </a:rPr>
              <a:t>的复杂度依赖</a:t>
            </a:r>
            <a:r>
              <a:rPr sz="2000" b="1" spc="5" dirty="0">
                <a:latin typeface="等线"/>
                <a:cs typeface="等线"/>
              </a:rPr>
              <a:t>于</a:t>
            </a:r>
            <a:r>
              <a:rPr sz="2000" b="1" spc="-85" dirty="0">
                <a:latin typeface="等线"/>
                <a:cs typeface="等线"/>
              </a:rPr>
              <a:t> </a:t>
            </a: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等线"/>
                <a:cs typeface="等线"/>
              </a:rPr>
              <a:t>的高度，按照高度计数</a:t>
            </a:r>
            <a:r>
              <a:rPr sz="2000" b="1" spc="-10" dirty="0">
                <a:latin typeface="等线"/>
                <a:cs typeface="等线"/>
              </a:rPr>
              <a:t>结</a:t>
            </a:r>
            <a:r>
              <a:rPr sz="2000" b="1" dirty="0">
                <a:latin typeface="等线"/>
                <a:cs typeface="等线"/>
              </a:rPr>
              <a:t>点数</a:t>
            </a:r>
            <a:r>
              <a:rPr sz="2000" b="1" spc="-10" dirty="0">
                <a:latin typeface="等线"/>
                <a:cs typeface="等线"/>
              </a:rPr>
              <a:t>，</a:t>
            </a:r>
            <a:r>
              <a:rPr sz="2000" b="1" spc="5" dirty="0">
                <a:latin typeface="等线"/>
                <a:cs typeface="等线"/>
              </a:rPr>
              <a:t>乘</a:t>
            </a:r>
            <a:endParaRPr sz="2000" dirty="0">
              <a:latin typeface="等线"/>
              <a:cs typeface="等线"/>
            </a:endParaRPr>
          </a:p>
          <a:p>
            <a:pPr marL="241300">
              <a:lnSpc>
                <a:spcPct val="100000"/>
              </a:lnSpc>
              <a:spcBef>
                <a:spcPts val="805"/>
              </a:spcBef>
            </a:pPr>
            <a:r>
              <a:rPr sz="2000" b="1" dirty="0">
                <a:latin typeface="等线"/>
                <a:cs typeface="等线"/>
              </a:rPr>
              <a:t>以</a:t>
            </a: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等线"/>
                <a:cs typeface="等线"/>
              </a:rPr>
              <a:t>再求和</a:t>
            </a:r>
            <a:endParaRPr sz="2000" dirty="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1283" y="5580141"/>
            <a:ext cx="57340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75" spc="-135" baseline="-8000" dirty="0">
                <a:latin typeface="Symbol"/>
                <a:cs typeface="Symbol"/>
              </a:rPr>
              <a:t></a:t>
            </a:r>
            <a:r>
              <a:rPr sz="1300" b="1" spc="9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300" b="1" spc="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300" b="1" spc="8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300" b="1" i="1" spc="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300" b="1" i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75" spc="-165" baseline="-8000" dirty="0">
                <a:latin typeface="Symbol"/>
                <a:cs typeface="Symbol"/>
              </a:rPr>
              <a:t></a:t>
            </a:r>
            <a:endParaRPr sz="2475" baseline="-80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5671" y="5738220"/>
            <a:ext cx="6758382" cy="60465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140"/>
              </a:lnSpc>
              <a:spcBef>
                <a:spcPts val="115"/>
              </a:spcBef>
              <a:tabLst>
                <a:tab pos="1173480" algn="l"/>
                <a:tab pos="1588770" algn="l"/>
              </a:tabLst>
            </a:pPr>
            <a:r>
              <a:rPr sz="2650" b="1" i="1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b="1" i="1" spc="-4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1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b="1" i="1" spc="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b="1" spc="2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5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40" dirty="0">
                <a:latin typeface="Symbol"/>
                <a:cs typeface="Symbol"/>
              </a:rPr>
              <a:t>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975" spc="75" baseline="-3000" dirty="0">
                <a:latin typeface="Symbol"/>
                <a:cs typeface="Symbol"/>
              </a:rPr>
              <a:t></a:t>
            </a:r>
            <a:r>
              <a:rPr sz="3975" baseline="-3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240" dirty="0" err="1">
                <a:latin typeface="宋体"/>
                <a:cs typeface="宋体"/>
              </a:rPr>
              <a:t>高</a:t>
            </a:r>
            <a:r>
              <a:rPr sz="2650" spc="-145" dirty="0" err="1">
                <a:latin typeface="宋体"/>
                <a:cs typeface="宋体"/>
              </a:rPr>
              <a:t>为</a:t>
            </a:r>
            <a:r>
              <a:rPr sz="2650" b="1" i="1" spc="20" dirty="0" err="1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50" spc="235" dirty="0" err="1">
                <a:latin typeface="宋体"/>
                <a:cs typeface="宋体"/>
              </a:rPr>
              <a:t>的</a:t>
            </a:r>
            <a:r>
              <a:rPr sz="2650" spc="240" dirty="0" err="1">
                <a:latin typeface="宋体"/>
                <a:cs typeface="宋体"/>
              </a:rPr>
              <a:t>结</a:t>
            </a:r>
            <a:r>
              <a:rPr sz="2650" spc="235" dirty="0" err="1">
                <a:latin typeface="宋体"/>
                <a:cs typeface="宋体"/>
              </a:rPr>
              <a:t>点</a:t>
            </a:r>
            <a:r>
              <a:rPr sz="2650" spc="-185" dirty="0" err="1">
                <a:latin typeface="宋体"/>
                <a:cs typeface="宋体"/>
              </a:rPr>
              <a:t>数</a:t>
            </a:r>
            <a:r>
              <a:rPr sz="2650" spc="40" dirty="0" err="1">
                <a:latin typeface="Symbol"/>
                <a:cs typeface="Symbol"/>
              </a:rPr>
              <a:t></a:t>
            </a:r>
            <a:r>
              <a:rPr sz="2650" b="1" i="1" spc="75" dirty="0" err="1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b="1" spc="1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b="1" i="1" spc="2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50" b="1" spc="25" dirty="0">
                <a:latin typeface="Times New Roman" panose="02020603050405020304"/>
                <a:cs typeface="Times New Roman" panose="02020603050405020304"/>
              </a:rPr>
              <a:t>)</a:t>
            </a:r>
            <a:endParaRPr sz="2650" dirty="0">
              <a:latin typeface="Times New Roman" panose="02020603050405020304"/>
              <a:cs typeface="Times New Roman" panose="02020603050405020304"/>
            </a:endParaRPr>
          </a:p>
          <a:p>
            <a:pPr marL="1158875">
              <a:lnSpc>
                <a:spcPts val="1520"/>
              </a:lnSpc>
            </a:pPr>
            <a:r>
              <a:rPr sz="1300" b="1" i="1" spc="3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300" spc="35" dirty="0">
                <a:latin typeface="Symbol"/>
                <a:cs typeface="Symbol"/>
              </a:rPr>
              <a:t></a:t>
            </a:r>
            <a:r>
              <a:rPr sz="1300" b="1" spc="35" dirty="0">
                <a:latin typeface="Times New Roman" panose="02020603050405020304"/>
                <a:cs typeface="Times New Roman" panose="02020603050405020304"/>
              </a:rPr>
              <a:t>0</a:t>
            </a:r>
            <a:endParaRPr sz="13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65321" y="423164"/>
            <a:ext cx="4145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CC0000"/>
                </a:solidFill>
              </a:rPr>
              <a:t>建堆时</a:t>
            </a:r>
            <a:r>
              <a:rPr sz="3600" dirty="0">
                <a:solidFill>
                  <a:srgbClr val="CC0000"/>
                </a:solidFill>
              </a:rPr>
              <a:t>间复杂度</a:t>
            </a:r>
            <a:r>
              <a:rPr sz="3600" spc="5" dirty="0">
                <a:solidFill>
                  <a:srgbClr val="CC0000"/>
                </a:solidFill>
              </a:rPr>
              <a:t>分</a:t>
            </a:r>
            <a:r>
              <a:rPr sz="3600" dirty="0">
                <a:solidFill>
                  <a:srgbClr val="CC0000"/>
                </a:solidFill>
              </a:rPr>
              <a:t>析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417" y="360375"/>
            <a:ext cx="4399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C0000"/>
                </a:solidFill>
              </a:rPr>
              <a:t>计</a:t>
            </a:r>
            <a:r>
              <a:rPr sz="3600" spc="10" dirty="0">
                <a:solidFill>
                  <a:srgbClr val="CC0000"/>
                </a:solidFill>
              </a:rPr>
              <a:t>数</a:t>
            </a:r>
            <a:r>
              <a:rPr sz="3600" dirty="0">
                <a:solidFill>
                  <a:srgbClr val="CC0000"/>
                </a:solidFill>
              </a:rPr>
              <a:t>高度</a:t>
            </a:r>
            <a:r>
              <a:rPr sz="3600" spc="10" dirty="0">
                <a:solidFill>
                  <a:srgbClr val="CC0000"/>
                </a:solidFill>
              </a:rPr>
              <a:t>为</a:t>
            </a:r>
            <a:r>
              <a:rPr sz="3600" b="1" i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600" spc="-5" dirty="0">
                <a:solidFill>
                  <a:srgbClr val="CC0000"/>
                </a:solidFill>
              </a:rPr>
              <a:t>的结点数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240" y="1411299"/>
            <a:ext cx="4835525" cy="1080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A40020"/>
                </a:solidFill>
                <a:latin typeface="等线"/>
                <a:cs typeface="等线"/>
              </a:rPr>
              <a:t>引理</a:t>
            </a:r>
            <a:endParaRPr sz="2800">
              <a:latin typeface="等线"/>
              <a:cs typeface="等线"/>
            </a:endParaRPr>
          </a:p>
          <a:p>
            <a:pPr marL="367665">
              <a:lnSpc>
                <a:spcPct val="100000"/>
              </a:lnSpc>
              <a:spcBef>
                <a:spcPts val="2075"/>
              </a:spcBef>
            </a:pP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等线"/>
                <a:cs typeface="等线"/>
              </a:rPr>
              <a:t>个元素的堆高度</a:t>
            </a:r>
            <a:r>
              <a:rPr sz="2400" b="1" spc="-95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的层至多存在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2668139"/>
            <a:ext cx="4940935" cy="247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524000" indent="-228600">
              <a:lnSpc>
                <a:spcPct val="120000"/>
              </a:lnSpc>
              <a:spcBef>
                <a:spcPts val="95"/>
              </a:spcBef>
              <a:tabLst>
                <a:tab pos="1486535" algn="l"/>
              </a:tabLst>
            </a:pPr>
            <a:r>
              <a:rPr sz="2400" b="1" dirty="0">
                <a:latin typeface="等线"/>
                <a:cs typeface="等线"/>
              </a:rPr>
              <a:t>证明思路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	</a:t>
            </a:r>
            <a:r>
              <a:rPr sz="2400" b="1" dirty="0">
                <a:latin typeface="等线"/>
                <a:cs typeface="等线"/>
              </a:rPr>
              <a:t>对</a:t>
            </a:r>
            <a:r>
              <a:rPr sz="2400" b="1" spc="-11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进行归纳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归纳基础</a:t>
            </a:r>
            <a:endParaRPr sz="2400">
              <a:latin typeface="等线"/>
              <a:cs typeface="等线"/>
            </a:endParaRPr>
          </a:p>
          <a:p>
            <a:pPr marL="241300" marR="5080" indent="76200">
              <a:lnSpc>
                <a:spcPct val="120000"/>
              </a:lnSpc>
              <a:spcBef>
                <a:spcPts val="101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=0,</a:t>
            </a:r>
            <a:r>
              <a:rPr sz="24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命题为真，即证堆中树叶数为 归纳步骤</a:t>
            </a:r>
            <a:endParaRPr sz="2400">
              <a:latin typeface="等线"/>
              <a:cs typeface="等线"/>
            </a:endParaRPr>
          </a:p>
          <a:p>
            <a:pPr marL="317500">
              <a:lnSpc>
                <a:spcPct val="100000"/>
              </a:lnSpc>
              <a:spcBef>
                <a:spcPts val="1575"/>
              </a:spcBef>
            </a:pPr>
            <a:r>
              <a:rPr sz="2400" b="1" spc="-5" dirty="0">
                <a:latin typeface="等线"/>
                <a:cs typeface="等线"/>
              </a:rPr>
              <a:t>假设</a:t>
            </a:r>
            <a:r>
              <a:rPr sz="2400" b="1" dirty="0">
                <a:latin typeface="等线"/>
                <a:cs typeface="等线"/>
              </a:rPr>
              <a:t>对</a:t>
            </a:r>
            <a:r>
              <a:rPr sz="2400" b="1" spc="-9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spc="-5" dirty="0">
                <a:latin typeface="等线"/>
                <a:cs typeface="等线"/>
              </a:rPr>
              <a:t>为真，证明</a:t>
            </a:r>
            <a:r>
              <a:rPr sz="2400" b="1" dirty="0">
                <a:latin typeface="等线"/>
                <a:cs typeface="等线"/>
              </a:rPr>
              <a:t>对</a:t>
            </a:r>
            <a:r>
              <a:rPr sz="2400" b="1" spc="-8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也为真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8050" y="2310902"/>
            <a:ext cx="566420" cy="0"/>
          </a:xfrm>
          <a:custGeom>
            <a:avLst/>
            <a:gdLst/>
            <a:ahLst/>
            <a:cxnLst/>
            <a:rect l="l" t="t" r="r" b="b"/>
            <a:pathLst>
              <a:path w="566420">
                <a:moveTo>
                  <a:pt x="0" y="0"/>
                </a:moveTo>
                <a:lnTo>
                  <a:pt x="566062" y="0"/>
                </a:lnTo>
              </a:path>
            </a:pathLst>
          </a:custGeom>
          <a:ln w="133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90712" y="1889835"/>
            <a:ext cx="1172210" cy="602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130"/>
              </a:spcBef>
            </a:pPr>
            <a:r>
              <a:rPr sz="2400" spc="-5" dirty="0">
                <a:latin typeface="Symbol"/>
                <a:cs typeface="Symbol"/>
              </a:rPr>
              <a:t></a:t>
            </a:r>
            <a:endParaRPr sz="2400" dirty="0">
              <a:latin typeface="Symbol"/>
              <a:cs typeface="Symbol"/>
            </a:endParaRPr>
          </a:p>
          <a:p>
            <a:pPr marL="168275">
              <a:lnSpc>
                <a:spcPts val="2255"/>
              </a:lnSpc>
            </a:pPr>
            <a:r>
              <a:rPr sz="2400" b="1" dirty="0">
                <a:latin typeface="等线"/>
                <a:cs typeface="等线"/>
              </a:rPr>
              <a:t>个结</a:t>
            </a:r>
            <a:r>
              <a:rPr sz="2400" b="1" spc="-5" dirty="0">
                <a:latin typeface="等线"/>
                <a:cs typeface="等线"/>
              </a:rPr>
              <a:t>点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0901" y="1889835"/>
            <a:ext cx="1422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" dirty="0">
                <a:latin typeface="Symbol"/>
                <a:cs typeface="Symbol"/>
              </a:rPr>
              <a:t>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5501" y="2188660"/>
            <a:ext cx="91313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600" spc="-7" baseline="-29000" dirty="0">
                <a:latin typeface="Symbol"/>
                <a:cs typeface="Symbol"/>
              </a:rPr>
              <a:t></a:t>
            </a:r>
            <a:r>
              <a:rPr sz="3600" spc="-442" baseline="-2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150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b="1" i="1" spc="4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55" dirty="0">
                <a:latin typeface="Symbol"/>
                <a:cs typeface="Symbol"/>
              </a:rPr>
              <a:t>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7" baseline="-29000" dirty="0">
                <a:latin typeface="Symbol"/>
                <a:cs typeface="Symbol"/>
              </a:rPr>
              <a:t></a:t>
            </a:r>
            <a:endParaRPr sz="3600" baseline="-29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6682" y="1872334"/>
            <a:ext cx="19494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5057" y="3903731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6026" y="0"/>
                </a:lnTo>
              </a:path>
            </a:pathLst>
          </a:custGeom>
          <a:ln w="11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85218" y="3443039"/>
            <a:ext cx="507365" cy="8540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200" spc="-15" dirty="0">
                <a:latin typeface="Symbol"/>
                <a:cs typeface="Symbol"/>
              </a:rPr>
              <a:t></a:t>
            </a:r>
            <a:r>
              <a:rPr sz="220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b="1" i="1" spc="-30" baseline="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300" b="1" i="1" spc="-450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sz="2200" spc="-15" dirty="0">
                <a:latin typeface="Symbol"/>
                <a:cs typeface="Symbol"/>
              </a:rPr>
              <a:t></a:t>
            </a:r>
            <a:r>
              <a:rPr sz="220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b="1" spc="-30" baseline="8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300" b="1" spc="-375" baseline="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5155" y="64343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3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1485645"/>
            <a:ext cx="6908165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122045" algn="l"/>
                <a:tab pos="5308600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=0, </a:t>
            </a:r>
            <a:r>
              <a:rPr sz="2400" b="1" dirty="0">
                <a:latin typeface="等线"/>
                <a:cs typeface="等线"/>
              </a:rPr>
              <a:t>树叶分布在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等线"/>
                <a:cs typeface="等线"/>
              </a:rPr>
              <a:t>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dirty="0">
                <a:latin typeface="等线"/>
                <a:cs typeface="等线"/>
              </a:rPr>
              <a:t>层，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等线"/>
                <a:cs typeface="等线"/>
              </a:rPr>
              <a:t>层</a:t>
            </a:r>
            <a:r>
              <a:rPr sz="2400" b="1" spc="-55" dirty="0">
                <a:latin typeface="等线"/>
                <a:cs typeface="等线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等线"/>
                <a:cs typeface="等线"/>
              </a:rPr>
              <a:t>个</a:t>
            </a:r>
            <a:r>
              <a:rPr sz="2400" b="1" spc="-55" dirty="0">
                <a:latin typeface="等线"/>
                <a:cs typeface="等线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),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层</a:t>
            </a:r>
            <a:r>
              <a:rPr sz="2400" b="1" spc="-110" dirty="0">
                <a:latin typeface="等线"/>
                <a:cs typeface="等线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等线"/>
                <a:cs typeface="等线"/>
              </a:rPr>
              <a:t>个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). </a:t>
            </a:r>
            <a:r>
              <a:rPr sz="2400" b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Case1: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等线"/>
                <a:cs typeface="等线"/>
              </a:rPr>
              <a:t>为偶数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6197" y="3212157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816" y="0"/>
                </a:lnTo>
              </a:path>
            </a:pathLst>
          </a:custGeom>
          <a:ln w="139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2931" y="3212157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929" y="0"/>
                </a:lnTo>
              </a:path>
            </a:pathLst>
          </a:custGeom>
          <a:ln w="139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98407" y="4188209"/>
            <a:ext cx="1133475" cy="0"/>
          </a:xfrm>
          <a:custGeom>
            <a:avLst/>
            <a:gdLst/>
            <a:ahLst/>
            <a:cxnLst/>
            <a:rect l="l" t="t" r="r" b="b"/>
            <a:pathLst>
              <a:path w="1133475">
                <a:moveTo>
                  <a:pt x="0" y="0"/>
                </a:moveTo>
                <a:lnTo>
                  <a:pt x="1133368" y="0"/>
                </a:lnTo>
              </a:path>
            </a:pathLst>
          </a:custGeom>
          <a:ln w="139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53200" y="4188209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717" y="0"/>
                </a:lnTo>
              </a:path>
            </a:pathLst>
          </a:custGeom>
          <a:ln w="139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58858" y="4188209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1792" y="0"/>
                </a:lnTo>
              </a:path>
            </a:pathLst>
          </a:custGeom>
          <a:ln w="139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97357" y="3733207"/>
            <a:ext cx="54483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5" dirty="0">
                <a:latin typeface="Symbol"/>
                <a:cs typeface="Symbol"/>
              </a:rPr>
              <a:t></a:t>
            </a:r>
            <a:r>
              <a:rPr sz="265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b="1" i="1" spc="337" baseline="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5" dirty="0">
                <a:latin typeface="Symbol"/>
                <a:cs typeface="Symbol"/>
              </a:rPr>
              <a:t>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1022" y="4272184"/>
            <a:ext cx="166243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18920" algn="l"/>
              </a:tabLst>
            </a:pPr>
            <a:r>
              <a:rPr sz="2650" spc="5" dirty="0">
                <a:latin typeface="Symbol"/>
                <a:cs typeface="Symbol"/>
              </a:rPr>
              <a:t></a:t>
            </a:r>
            <a:r>
              <a:rPr sz="2650" spc="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5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9646" y="3110744"/>
            <a:ext cx="1807845" cy="103124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875"/>
              </a:spcBef>
              <a:tabLst>
                <a:tab pos="1624965" algn="l"/>
              </a:tabLst>
            </a:pPr>
            <a:r>
              <a:rPr sz="2650" b="1" spc="10" dirty="0">
                <a:latin typeface="Times New Roman" panose="02020603050405020304"/>
                <a:cs typeface="Times New Roman" panose="02020603050405020304"/>
              </a:rPr>
              <a:t>2	2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650" spc="10" dirty="0">
                <a:latin typeface="Symbol"/>
                <a:cs typeface="Symbol"/>
              </a:rPr>
              <a:t></a:t>
            </a:r>
            <a:r>
              <a:rPr sz="26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i="1" spc="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650" b="1" i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0" dirty="0">
                <a:latin typeface="Symbol"/>
                <a:cs typeface="Symbol"/>
              </a:rPr>
              <a:t></a:t>
            </a:r>
            <a:r>
              <a:rPr sz="265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16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975" spc="7" baseline="3000" dirty="0">
                <a:latin typeface="Symbol"/>
                <a:cs typeface="Symbol"/>
              </a:rPr>
              <a:t></a:t>
            </a:r>
            <a:endParaRPr sz="3975" baseline="3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0987" y="3921012"/>
            <a:ext cx="200406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543050" algn="l"/>
              </a:tabLst>
            </a:pPr>
            <a:r>
              <a:rPr sz="2650" spc="10" dirty="0">
                <a:latin typeface="Symbol"/>
                <a:cs typeface="Symbol"/>
              </a:rPr>
              <a:t></a:t>
            </a:r>
            <a:r>
              <a:rPr sz="2650" spc="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10" dirty="0">
                <a:latin typeface="Symbol"/>
                <a:cs typeface="Symbol"/>
              </a:rPr>
              <a:t></a:t>
            </a:r>
            <a:r>
              <a:rPr sz="26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spc="7" baseline="-17000" dirty="0">
                <a:latin typeface="Symbol"/>
                <a:cs typeface="Symbol"/>
              </a:rPr>
              <a:t></a:t>
            </a:r>
            <a:endParaRPr sz="3975" baseline="-17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2290" y="4231690"/>
            <a:ext cx="109537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975" spc="7" baseline="35000" dirty="0">
                <a:latin typeface="Symbol"/>
                <a:cs typeface="Symbol"/>
              </a:rPr>
              <a:t></a:t>
            </a:r>
            <a:r>
              <a:rPr sz="3975" spc="6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spc="15" baseline="51000" dirty="0">
                <a:latin typeface="Symbol"/>
                <a:cs typeface="Symbol"/>
              </a:rPr>
              <a:t></a:t>
            </a:r>
            <a:r>
              <a:rPr sz="3975" spc="97" baseline="5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5" dirty="0">
                <a:latin typeface="Symbol"/>
                <a:cs typeface="Symbol"/>
              </a:rPr>
              <a:t></a:t>
            </a:r>
            <a:r>
              <a:rPr sz="265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b="1" spc="15" baseline="8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975" b="1" spc="-547" baseline="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5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743" y="2944961"/>
            <a:ext cx="4183379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50" b="1" i="1" spc="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650" b="1" i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0" dirty="0">
                <a:latin typeface="Symbol"/>
                <a:cs typeface="Symbol"/>
              </a:rPr>
              <a:t></a:t>
            </a:r>
            <a:r>
              <a:rPr sz="265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i="1" spc="1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5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0" dirty="0">
                <a:latin typeface="Symbol"/>
                <a:cs typeface="Symbol"/>
              </a:rPr>
              <a:t></a:t>
            </a:r>
            <a:r>
              <a:rPr sz="265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i="1" spc="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650" b="1" i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0" dirty="0">
                <a:latin typeface="Symbol"/>
                <a:cs typeface="Symbol"/>
              </a:rPr>
              <a:t>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5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25" b="1" i="1" baseline="43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325" b="1" i="1" spc="-284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25" spc="7" baseline="43000" dirty="0">
                <a:latin typeface="Symbol"/>
                <a:cs typeface="Symbol"/>
              </a:rPr>
              <a:t></a:t>
            </a:r>
            <a:r>
              <a:rPr sz="2325" b="1" baseline="43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325" b="1" spc="-15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0" dirty="0">
                <a:latin typeface="Symbol"/>
                <a:cs typeface="Symbol"/>
              </a:rPr>
              <a:t></a:t>
            </a:r>
            <a:r>
              <a:rPr sz="2650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b="1" i="1" spc="15" baseline="35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975" b="1" i="1" spc="42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0" dirty="0">
                <a:latin typeface="Symbol"/>
                <a:cs typeface="Symbol"/>
              </a:rPr>
              <a:t></a:t>
            </a:r>
            <a:r>
              <a:rPr sz="26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4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25" b="1" i="1" baseline="43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325" b="1" i="1" spc="-27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25" spc="7" baseline="43000" dirty="0">
                <a:latin typeface="Symbol"/>
                <a:cs typeface="Symbol"/>
              </a:rPr>
              <a:t></a:t>
            </a:r>
            <a:r>
              <a:rPr sz="2325" b="1" baseline="43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325" b="1" spc="-15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0" dirty="0">
                <a:latin typeface="Symbol"/>
                <a:cs typeface="Symbol"/>
              </a:rPr>
              <a:t></a:t>
            </a:r>
            <a:r>
              <a:rPr sz="2650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b="1" i="1" spc="15" baseline="35000" dirty="0">
                <a:latin typeface="Times New Roman" panose="02020603050405020304"/>
                <a:cs typeface="Times New Roman" panose="02020603050405020304"/>
              </a:rPr>
              <a:t>x</a:t>
            </a:r>
            <a:endParaRPr sz="3975" baseline="3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3425" y="4183516"/>
            <a:ext cx="195326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70380" algn="l"/>
              </a:tabLst>
            </a:pPr>
            <a:r>
              <a:rPr sz="2650" b="1" spc="10" dirty="0">
                <a:latin typeface="Times New Roman" panose="02020603050405020304"/>
                <a:cs typeface="Times New Roman" panose="02020603050405020304"/>
              </a:rPr>
              <a:t>2	2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5622" y="3559350"/>
            <a:ext cx="52324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975" spc="7" baseline="-22000" dirty="0">
                <a:latin typeface="Symbol"/>
                <a:cs typeface="Symbol"/>
              </a:rPr>
              <a:t></a:t>
            </a:r>
            <a:r>
              <a:rPr sz="3975" spc="-487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b="1" spc="6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50" b="1" i="1" dirty="0">
                <a:latin typeface="Times New Roman" panose="02020603050405020304"/>
                <a:cs typeface="Times New Roman" panose="02020603050405020304"/>
              </a:rPr>
              <a:t>d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6427" y="3710162"/>
            <a:ext cx="117729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50" b="1" spc="65" dirty="0">
                <a:latin typeface="Times New Roman" panose="02020603050405020304"/>
                <a:cs typeface="Times New Roman" panose="02020603050405020304"/>
              </a:rPr>
              <a:t>(2</a:t>
            </a:r>
            <a:r>
              <a:rPr sz="2325" b="1" i="1" spc="97" baseline="43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325" b="1" i="1" spc="66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10" dirty="0">
                <a:latin typeface="Symbol"/>
                <a:cs typeface="Symbol"/>
              </a:rPr>
              <a:t></a:t>
            </a:r>
            <a:r>
              <a:rPr sz="26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i="1" spc="9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650" b="1" spc="95" dirty="0">
                <a:latin typeface="Times New Roman" panose="02020603050405020304"/>
                <a:cs typeface="Times New Roman" panose="02020603050405020304"/>
              </a:rPr>
              <a:t>)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37130" y="670382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CC0000"/>
                </a:solidFill>
              </a:rPr>
              <a:t>归纳基础</a:t>
            </a:r>
            <a:endParaRPr sz="3600"/>
          </a:p>
        </p:txBody>
      </p:sp>
      <p:grpSp>
        <p:nvGrpSpPr>
          <p:cNvPr id="18" name="object 18"/>
          <p:cNvGrpSpPr/>
          <p:nvPr/>
        </p:nvGrpSpPr>
        <p:grpSpPr>
          <a:xfrm>
            <a:off x="5685853" y="2599944"/>
            <a:ext cx="2747010" cy="2458720"/>
            <a:chOff x="5685853" y="2599944"/>
            <a:chExt cx="2747010" cy="2458720"/>
          </a:xfrm>
        </p:grpSpPr>
        <p:sp>
          <p:nvSpPr>
            <p:cNvPr id="19" name="object 19"/>
            <p:cNvSpPr/>
            <p:nvPr/>
          </p:nvSpPr>
          <p:spPr>
            <a:xfrm>
              <a:off x="5690615" y="4189476"/>
              <a:ext cx="1369060" cy="864235"/>
            </a:xfrm>
            <a:custGeom>
              <a:avLst/>
              <a:gdLst/>
              <a:ahLst/>
              <a:cxnLst/>
              <a:rect l="l" t="t" r="r" b="b"/>
              <a:pathLst>
                <a:path w="1369059" h="864235">
                  <a:moveTo>
                    <a:pt x="684276" y="0"/>
                  </a:moveTo>
                  <a:lnTo>
                    <a:pt x="625228" y="1585"/>
                  </a:lnTo>
                  <a:lnTo>
                    <a:pt x="567577" y="6256"/>
                  </a:lnTo>
                  <a:lnTo>
                    <a:pt x="511527" y="13882"/>
                  </a:lnTo>
                  <a:lnTo>
                    <a:pt x="457283" y="24335"/>
                  </a:lnTo>
                  <a:lnTo>
                    <a:pt x="405051" y="37483"/>
                  </a:lnTo>
                  <a:lnTo>
                    <a:pt x="355036" y="53198"/>
                  </a:lnTo>
                  <a:lnTo>
                    <a:pt x="307443" y="71349"/>
                  </a:lnTo>
                  <a:lnTo>
                    <a:pt x="262477" y="91808"/>
                  </a:lnTo>
                  <a:lnTo>
                    <a:pt x="220345" y="114445"/>
                  </a:lnTo>
                  <a:lnTo>
                    <a:pt x="181251" y="139129"/>
                  </a:lnTo>
                  <a:lnTo>
                    <a:pt x="145401" y="165732"/>
                  </a:lnTo>
                  <a:lnTo>
                    <a:pt x="112999" y="194123"/>
                  </a:lnTo>
                  <a:lnTo>
                    <a:pt x="84251" y="224173"/>
                  </a:lnTo>
                  <a:lnTo>
                    <a:pt x="59363" y="255753"/>
                  </a:lnTo>
                  <a:lnTo>
                    <a:pt x="38540" y="288732"/>
                  </a:lnTo>
                  <a:lnTo>
                    <a:pt x="9908" y="358371"/>
                  </a:lnTo>
                  <a:lnTo>
                    <a:pt x="0" y="432054"/>
                  </a:lnTo>
                  <a:lnTo>
                    <a:pt x="2511" y="469335"/>
                  </a:lnTo>
                  <a:lnTo>
                    <a:pt x="21986" y="541125"/>
                  </a:lnTo>
                  <a:lnTo>
                    <a:pt x="59363" y="608354"/>
                  </a:lnTo>
                  <a:lnTo>
                    <a:pt x="84251" y="639934"/>
                  </a:lnTo>
                  <a:lnTo>
                    <a:pt x="112999" y="669984"/>
                  </a:lnTo>
                  <a:lnTo>
                    <a:pt x="145401" y="698375"/>
                  </a:lnTo>
                  <a:lnTo>
                    <a:pt x="181251" y="724978"/>
                  </a:lnTo>
                  <a:lnTo>
                    <a:pt x="220345" y="749662"/>
                  </a:lnTo>
                  <a:lnTo>
                    <a:pt x="262477" y="772299"/>
                  </a:lnTo>
                  <a:lnTo>
                    <a:pt x="307443" y="792758"/>
                  </a:lnTo>
                  <a:lnTo>
                    <a:pt x="355036" y="810909"/>
                  </a:lnTo>
                  <a:lnTo>
                    <a:pt x="405051" y="826624"/>
                  </a:lnTo>
                  <a:lnTo>
                    <a:pt x="457283" y="839772"/>
                  </a:lnTo>
                  <a:lnTo>
                    <a:pt x="511527" y="850225"/>
                  </a:lnTo>
                  <a:lnTo>
                    <a:pt x="567577" y="857851"/>
                  </a:lnTo>
                  <a:lnTo>
                    <a:pt x="625228" y="862522"/>
                  </a:lnTo>
                  <a:lnTo>
                    <a:pt x="684276" y="864107"/>
                  </a:lnTo>
                  <a:lnTo>
                    <a:pt x="743323" y="862522"/>
                  </a:lnTo>
                  <a:lnTo>
                    <a:pt x="800974" y="857851"/>
                  </a:lnTo>
                  <a:lnTo>
                    <a:pt x="857024" y="850225"/>
                  </a:lnTo>
                  <a:lnTo>
                    <a:pt x="911268" y="839772"/>
                  </a:lnTo>
                  <a:lnTo>
                    <a:pt x="963500" y="826624"/>
                  </a:lnTo>
                  <a:lnTo>
                    <a:pt x="1013515" y="810909"/>
                  </a:lnTo>
                  <a:lnTo>
                    <a:pt x="1061108" y="792758"/>
                  </a:lnTo>
                  <a:lnTo>
                    <a:pt x="1106074" y="772299"/>
                  </a:lnTo>
                  <a:lnTo>
                    <a:pt x="1148206" y="749662"/>
                  </a:lnTo>
                  <a:lnTo>
                    <a:pt x="1187300" y="724978"/>
                  </a:lnTo>
                  <a:lnTo>
                    <a:pt x="1223150" y="698375"/>
                  </a:lnTo>
                  <a:lnTo>
                    <a:pt x="1255552" y="669984"/>
                  </a:lnTo>
                  <a:lnTo>
                    <a:pt x="1284300" y="639934"/>
                  </a:lnTo>
                  <a:lnTo>
                    <a:pt x="1309188" y="608354"/>
                  </a:lnTo>
                  <a:lnTo>
                    <a:pt x="1330011" y="575375"/>
                  </a:lnTo>
                  <a:lnTo>
                    <a:pt x="1358643" y="505736"/>
                  </a:lnTo>
                  <a:lnTo>
                    <a:pt x="1368552" y="432054"/>
                  </a:lnTo>
                  <a:lnTo>
                    <a:pt x="1366040" y="394772"/>
                  </a:lnTo>
                  <a:lnTo>
                    <a:pt x="1346565" y="322982"/>
                  </a:lnTo>
                  <a:lnTo>
                    <a:pt x="1309188" y="255753"/>
                  </a:lnTo>
                  <a:lnTo>
                    <a:pt x="1284300" y="224173"/>
                  </a:lnTo>
                  <a:lnTo>
                    <a:pt x="1255552" y="194123"/>
                  </a:lnTo>
                  <a:lnTo>
                    <a:pt x="1223150" y="165732"/>
                  </a:lnTo>
                  <a:lnTo>
                    <a:pt x="1187300" y="139129"/>
                  </a:lnTo>
                  <a:lnTo>
                    <a:pt x="1148206" y="114445"/>
                  </a:lnTo>
                  <a:lnTo>
                    <a:pt x="1106074" y="91808"/>
                  </a:lnTo>
                  <a:lnTo>
                    <a:pt x="1061108" y="71349"/>
                  </a:lnTo>
                  <a:lnTo>
                    <a:pt x="1013515" y="53198"/>
                  </a:lnTo>
                  <a:lnTo>
                    <a:pt x="963500" y="37483"/>
                  </a:lnTo>
                  <a:lnTo>
                    <a:pt x="911268" y="24335"/>
                  </a:lnTo>
                  <a:lnTo>
                    <a:pt x="857024" y="13882"/>
                  </a:lnTo>
                  <a:lnTo>
                    <a:pt x="800974" y="6256"/>
                  </a:lnTo>
                  <a:lnTo>
                    <a:pt x="743323" y="1585"/>
                  </a:lnTo>
                  <a:lnTo>
                    <a:pt x="684276" y="0"/>
                  </a:lnTo>
                  <a:close/>
                </a:path>
              </a:pathLst>
            </a:custGeom>
            <a:solidFill>
              <a:srgbClr val="92D050">
                <a:alpha val="6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90615" y="4189476"/>
              <a:ext cx="1369060" cy="864235"/>
            </a:xfrm>
            <a:custGeom>
              <a:avLst/>
              <a:gdLst/>
              <a:ahLst/>
              <a:cxnLst/>
              <a:rect l="l" t="t" r="r" b="b"/>
              <a:pathLst>
                <a:path w="1369059" h="864235">
                  <a:moveTo>
                    <a:pt x="0" y="432054"/>
                  </a:moveTo>
                  <a:lnTo>
                    <a:pt x="9908" y="358371"/>
                  </a:lnTo>
                  <a:lnTo>
                    <a:pt x="38540" y="288732"/>
                  </a:lnTo>
                  <a:lnTo>
                    <a:pt x="59363" y="255753"/>
                  </a:lnTo>
                  <a:lnTo>
                    <a:pt x="84251" y="224173"/>
                  </a:lnTo>
                  <a:lnTo>
                    <a:pt x="112999" y="194123"/>
                  </a:lnTo>
                  <a:lnTo>
                    <a:pt x="145401" y="165732"/>
                  </a:lnTo>
                  <a:lnTo>
                    <a:pt x="181251" y="139129"/>
                  </a:lnTo>
                  <a:lnTo>
                    <a:pt x="220345" y="114445"/>
                  </a:lnTo>
                  <a:lnTo>
                    <a:pt x="262477" y="91808"/>
                  </a:lnTo>
                  <a:lnTo>
                    <a:pt x="307443" y="71349"/>
                  </a:lnTo>
                  <a:lnTo>
                    <a:pt x="355036" y="53198"/>
                  </a:lnTo>
                  <a:lnTo>
                    <a:pt x="405051" y="37483"/>
                  </a:lnTo>
                  <a:lnTo>
                    <a:pt x="457283" y="24335"/>
                  </a:lnTo>
                  <a:lnTo>
                    <a:pt x="511527" y="13882"/>
                  </a:lnTo>
                  <a:lnTo>
                    <a:pt x="567577" y="6256"/>
                  </a:lnTo>
                  <a:lnTo>
                    <a:pt x="625228" y="1585"/>
                  </a:lnTo>
                  <a:lnTo>
                    <a:pt x="684276" y="0"/>
                  </a:lnTo>
                  <a:lnTo>
                    <a:pt x="743323" y="1585"/>
                  </a:lnTo>
                  <a:lnTo>
                    <a:pt x="800974" y="6256"/>
                  </a:lnTo>
                  <a:lnTo>
                    <a:pt x="857024" y="13882"/>
                  </a:lnTo>
                  <a:lnTo>
                    <a:pt x="911268" y="24335"/>
                  </a:lnTo>
                  <a:lnTo>
                    <a:pt x="963500" y="37483"/>
                  </a:lnTo>
                  <a:lnTo>
                    <a:pt x="1013515" y="53198"/>
                  </a:lnTo>
                  <a:lnTo>
                    <a:pt x="1061108" y="71349"/>
                  </a:lnTo>
                  <a:lnTo>
                    <a:pt x="1106074" y="91808"/>
                  </a:lnTo>
                  <a:lnTo>
                    <a:pt x="1148206" y="114445"/>
                  </a:lnTo>
                  <a:lnTo>
                    <a:pt x="1187300" y="139129"/>
                  </a:lnTo>
                  <a:lnTo>
                    <a:pt x="1223150" y="165732"/>
                  </a:lnTo>
                  <a:lnTo>
                    <a:pt x="1255552" y="194123"/>
                  </a:lnTo>
                  <a:lnTo>
                    <a:pt x="1284300" y="224173"/>
                  </a:lnTo>
                  <a:lnTo>
                    <a:pt x="1309188" y="255753"/>
                  </a:lnTo>
                  <a:lnTo>
                    <a:pt x="1330011" y="288732"/>
                  </a:lnTo>
                  <a:lnTo>
                    <a:pt x="1358643" y="358371"/>
                  </a:lnTo>
                  <a:lnTo>
                    <a:pt x="1368552" y="432054"/>
                  </a:lnTo>
                  <a:lnTo>
                    <a:pt x="1366040" y="469335"/>
                  </a:lnTo>
                  <a:lnTo>
                    <a:pt x="1346565" y="541125"/>
                  </a:lnTo>
                  <a:lnTo>
                    <a:pt x="1309188" y="608354"/>
                  </a:lnTo>
                  <a:lnTo>
                    <a:pt x="1284300" y="639934"/>
                  </a:lnTo>
                  <a:lnTo>
                    <a:pt x="1255552" y="669984"/>
                  </a:lnTo>
                  <a:lnTo>
                    <a:pt x="1223150" y="698375"/>
                  </a:lnTo>
                  <a:lnTo>
                    <a:pt x="1187300" y="724978"/>
                  </a:lnTo>
                  <a:lnTo>
                    <a:pt x="1148206" y="749662"/>
                  </a:lnTo>
                  <a:lnTo>
                    <a:pt x="1106074" y="772299"/>
                  </a:lnTo>
                  <a:lnTo>
                    <a:pt x="1061108" y="792758"/>
                  </a:lnTo>
                  <a:lnTo>
                    <a:pt x="1013515" y="810909"/>
                  </a:lnTo>
                  <a:lnTo>
                    <a:pt x="963500" y="826624"/>
                  </a:lnTo>
                  <a:lnTo>
                    <a:pt x="911268" y="839772"/>
                  </a:lnTo>
                  <a:lnTo>
                    <a:pt x="857024" y="850225"/>
                  </a:lnTo>
                  <a:lnTo>
                    <a:pt x="800974" y="857851"/>
                  </a:lnTo>
                  <a:lnTo>
                    <a:pt x="743323" y="862522"/>
                  </a:lnTo>
                  <a:lnTo>
                    <a:pt x="684276" y="864107"/>
                  </a:lnTo>
                  <a:lnTo>
                    <a:pt x="625228" y="862522"/>
                  </a:lnTo>
                  <a:lnTo>
                    <a:pt x="567577" y="857851"/>
                  </a:lnTo>
                  <a:lnTo>
                    <a:pt x="511527" y="850225"/>
                  </a:lnTo>
                  <a:lnTo>
                    <a:pt x="457283" y="839772"/>
                  </a:lnTo>
                  <a:lnTo>
                    <a:pt x="405051" y="826624"/>
                  </a:lnTo>
                  <a:lnTo>
                    <a:pt x="355036" y="810909"/>
                  </a:lnTo>
                  <a:lnTo>
                    <a:pt x="307443" y="792758"/>
                  </a:lnTo>
                  <a:lnTo>
                    <a:pt x="262477" y="772299"/>
                  </a:lnTo>
                  <a:lnTo>
                    <a:pt x="220345" y="749662"/>
                  </a:lnTo>
                  <a:lnTo>
                    <a:pt x="181251" y="724978"/>
                  </a:lnTo>
                  <a:lnTo>
                    <a:pt x="145401" y="698375"/>
                  </a:lnTo>
                  <a:lnTo>
                    <a:pt x="112999" y="669984"/>
                  </a:lnTo>
                  <a:lnTo>
                    <a:pt x="84251" y="639934"/>
                  </a:lnTo>
                  <a:lnTo>
                    <a:pt x="59363" y="608354"/>
                  </a:lnTo>
                  <a:lnTo>
                    <a:pt x="38540" y="575375"/>
                  </a:lnTo>
                  <a:lnTo>
                    <a:pt x="9908" y="505736"/>
                  </a:lnTo>
                  <a:lnTo>
                    <a:pt x="0" y="43205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844283" y="3541776"/>
              <a:ext cx="1583690" cy="864235"/>
            </a:xfrm>
            <a:custGeom>
              <a:avLst/>
              <a:gdLst/>
              <a:ahLst/>
              <a:cxnLst/>
              <a:rect l="l" t="t" r="r" b="b"/>
              <a:pathLst>
                <a:path w="1583690" h="864235">
                  <a:moveTo>
                    <a:pt x="791718" y="0"/>
                  </a:moveTo>
                  <a:lnTo>
                    <a:pt x="729844" y="1299"/>
                  </a:lnTo>
                  <a:lnTo>
                    <a:pt x="669274" y="5135"/>
                  </a:lnTo>
                  <a:lnTo>
                    <a:pt x="610182" y="11410"/>
                  </a:lnTo>
                  <a:lnTo>
                    <a:pt x="552744" y="20028"/>
                  </a:lnTo>
                  <a:lnTo>
                    <a:pt x="497137" y="30894"/>
                  </a:lnTo>
                  <a:lnTo>
                    <a:pt x="443537" y="43911"/>
                  </a:lnTo>
                  <a:lnTo>
                    <a:pt x="392119" y="58984"/>
                  </a:lnTo>
                  <a:lnTo>
                    <a:pt x="343060" y="76016"/>
                  </a:lnTo>
                  <a:lnTo>
                    <a:pt x="296535" y="94912"/>
                  </a:lnTo>
                  <a:lnTo>
                    <a:pt x="252721" y="115575"/>
                  </a:lnTo>
                  <a:lnTo>
                    <a:pt x="211794" y="137909"/>
                  </a:lnTo>
                  <a:lnTo>
                    <a:pt x="173929" y="161819"/>
                  </a:lnTo>
                  <a:lnTo>
                    <a:pt x="139302" y="187208"/>
                  </a:lnTo>
                  <a:lnTo>
                    <a:pt x="108091" y="213980"/>
                  </a:lnTo>
                  <a:lnTo>
                    <a:pt x="80469" y="242040"/>
                  </a:lnTo>
                  <a:lnTo>
                    <a:pt x="36703" y="301637"/>
                  </a:lnTo>
                  <a:lnTo>
                    <a:pt x="9410" y="365231"/>
                  </a:lnTo>
                  <a:lnTo>
                    <a:pt x="0" y="432054"/>
                  </a:lnTo>
                  <a:lnTo>
                    <a:pt x="2381" y="465820"/>
                  </a:lnTo>
                  <a:lnTo>
                    <a:pt x="20909" y="531125"/>
                  </a:lnTo>
                  <a:lnTo>
                    <a:pt x="56615" y="592816"/>
                  </a:lnTo>
                  <a:lnTo>
                    <a:pt x="108091" y="650127"/>
                  </a:lnTo>
                  <a:lnTo>
                    <a:pt x="139302" y="676899"/>
                  </a:lnTo>
                  <a:lnTo>
                    <a:pt x="173929" y="702288"/>
                  </a:lnTo>
                  <a:lnTo>
                    <a:pt x="211794" y="726198"/>
                  </a:lnTo>
                  <a:lnTo>
                    <a:pt x="252721" y="748532"/>
                  </a:lnTo>
                  <a:lnTo>
                    <a:pt x="296535" y="769195"/>
                  </a:lnTo>
                  <a:lnTo>
                    <a:pt x="343060" y="788091"/>
                  </a:lnTo>
                  <a:lnTo>
                    <a:pt x="392119" y="805123"/>
                  </a:lnTo>
                  <a:lnTo>
                    <a:pt x="443537" y="820196"/>
                  </a:lnTo>
                  <a:lnTo>
                    <a:pt x="497137" y="833213"/>
                  </a:lnTo>
                  <a:lnTo>
                    <a:pt x="552744" y="844079"/>
                  </a:lnTo>
                  <a:lnTo>
                    <a:pt x="610182" y="852697"/>
                  </a:lnTo>
                  <a:lnTo>
                    <a:pt x="669274" y="858972"/>
                  </a:lnTo>
                  <a:lnTo>
                    <a:pt x="729844" y="862808"/>
                  </a:lnTo>
                  <a:lnTo>
                    <a:pt x="791718" y="864107"/>
                  </a:lnTo>
                  <a:lnTo>
                    <a:pt x="853591" y="862808"/>
                  </a:lnTo>
                  <a:lnTo>
                    <a:pt x="914161" y="858972"/>
                  </a:lnTo>
                  <a:lnTo>
                    <a:pt x="973253" y="852697"/>
                  </a:lnTo>
                  <a:lnTo>
                    <a:pt x="1030691" y="844079"/>
                  </a:lnTo>
                  <a:lnTo>
                    <a:pt x="1086298" y="833213"/>
                  </a:lnTo>
                  <a:lnTo>
                    <a:pt x="1139898" y="820196"/>
                  </a:lnTo>
                  <a:lnTo>
                    <a:pt x="1191316" y="805123"/>
                  </a:lnTo>
                  <a:lnTo>
                    <a:pt x="1240375" y="788091"/>
                  </a:lnTo>
                  <a:lnTo>
                    <a:pt x="1286900" y="769195"/>
                  </a:lnTo>
                  <a:lnTo>
                    <a:pt x="1330714" y="748532"/>
                  </a:lnTo>
                  <a:lnTo>
                    <a:pt x="1371641" y="726198"/>
                  </a:lnTo>
                  <a:lnTo>
                    <a:pt x="1409506" y="702288"/>
                  </a:lnTo>
                  <a:lnTo>
                    <a:pt x="1444133" y="676899"/>
                  </a:lnTo>
                  <a:lnTo>
                    <a:pt x="1475344" y="650127"/>
                  </a:lnTo>
                  <a:lnTo>
                    <a:pt x="1502966" y="622067"/>
                  </a:lnTo>
                  <a:lnTo>
                    <a:pt x="1546732" y="562470"/>
                  </a:lnTo>
                  <a:lnTo>
                    <a:pt x="1574025" y="498876"/>
                  </a:lnTo>
                  <a:lnTo>
                    <a:pt x="1583436" y="432054"/>
                  </a:lnTo>
                  <a:lnTo>
                    <a:pt x="1581054" y="398287"/>
                  </a:lnTo>
                  <a:lnTo>
                    <a:pt x="1562526" y="332982"/>
                  </a:lnTo>
                  <a:lnTo>
                    <a:pt x="1526820" y="271291"/>
                  </a:lnTo>
                  <a:lnTo>
                    <a:pt x="1475344" y="213980"/>
                  </a:lnTo>
                  <a:lnTo>
                    <a:pt x="1444133" y="187208"/>
                  </a:lnTo>
                  <a:lnTo>
                    <a:pt x="1409506" y="161819"/>
                  </a:lnTo>
                  <a:lnTo>
                    <a:pt x="1371641" y="137909"/>
                  </a:lnTo>
                  <a:lnTo>
                    <a:pt x="1330714" y="115575"/>
                  </a:lnTo>
                  <a:lnTo>
                    <a:pt x="1286900" y="94912"/>
                  </a:lnTo>
                  <a:lnTo>
                    <a:pt x="1240375" y="76016"/>
                  </a:lnTo>
                  <a:lnTo>
                    <a:pt x="1191316" y="58984"/>
                  </a:lnTo>
                  <a:lnTo>
                    <a:pt x="1139898" y="43911"/>
                  </a:lnTo>
                  <a:lnTo>
                    <a:pt x="1086298" y="30894"/>
                  </a:lnTo>
                  <a:lnTo>
                    <a:pt x="1030691" y="20028"/>
                  </a:lnTo>
                  <a:lnTo>
                    <a:pt x="973253" y="11410"/>
                  </a:lnTo>
                  <a:lnTo>
                    <a:pt x="914161" y="5135"/>
                  </a:lnTo>
                  <a:lnTo>
                    <a:pt x="853591" y="1299"/>
                  </a:lnTo>
                  <a:lnTo>
                    <a:pt x="791718" y="0"/>
                  </a:lnTo>
                  <a:close/>
                </a:path>
              </a:pathLst>
            </a:custGeom>
            <a:solidFill>
              <a:srgbClr val="FFFF00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844283" y="3541776"/>
              <a:ext cx="1583690" cy="864235"/>
            </a:xfrm>
            <a:custGeom>
              <a:avLst/>
              <a:gdLst/>
              <a:ahLst/>
              <a:cxnLst/>
              <a:rect l="l" t="t" r="r" b="b"/>
              <a:pathLst>
                <a:path w="1583690" h="864235">
                  <a:moveTo>
                    <a:pt x="0" y="432054"/>
                  </a:moveTo>
                  <a:lnTo>
                    <a:pt x="9410" y="365231"/>
                  </a:lnTo>
                  <a:lnTo>
                    <a:pt x="36703" y="301637"/>
                  </a:lnTo>
                  <a:lnTo>
                    <a:pt x="80469" y="242040"/>
                  </a:lnTo>
                  <a:lnTo>
                    <a:pt x="108091" y="213980"/>
                  </a:lnTo>
                  <a:lnTo>
                    <a:pt x="139302" y="187208"/>
                  </a:lnTo>
                  <a:lnTo>
                    <a:pt x="173929" y="161819"/>
                  </a:lnTo>
                  <a:lnTo>
                    <a:pt x="211794" y="137909"/>
                  </a:lnTo>
                  <a:lnTo>
                    <a:pt x="252721" y="115575"/>
                  </a:lnTo>
                  <a:lnTo>
                    <a:pt x="296535" y="94912"/>
                  </a:lnTo>
                  <a:lnTo>
                    <a:pt x="343060" y="76016"/>
                  </a:lnTo>
                  <a:lnTo>
                    <a:pt x="392119" y="58984"/>
                  </a:lnTo>
                  <a:lnTo>
                    <a:pt x="443537" y="43911"/>
                  </a:lnTo>
                  <a:lnTo>
                    <a:pt x="497137" y="30894"/>
                  </a:lnTo>
                  <a:lnTo>
                    <a:pt x="552744" y="20028"/>
                  </a:lnTo>
                  <a:lnTo>
                    <a:pt x="610182" y="11410"/>
                  </a:lnTo>
                  <a:lnTo>
                    <a:pt x="669274" y="5135"/>
                  </a:lnTo>
                  <a:lnTo>
                    <a:pt x="729844" y="1299"/>
                  </a:lnTo>
                  <a:lnTo>
                    <a:pt x="791718" y="0"/>
                  </a:lnTo>
                  <a:lnTo>
                    <a:pt x="853591" y="1299"/>
                  </a:lnTo>
                  <a:lnTo>
                    <a:pt x="914161" y="5135"/>
                  </a:lnTo>
                  <a:lnTo>
                    <a:pt x="973253" y="11410"/>
                  </a:lnTo>
                  <a:lnTo>
                    <a:pt x="1030691" y="20028"/>
                  </a:lnTo>
                  <a:lnTo>
                    <a:pt x="1086298" y="30894"/>
                  </a:lnTo>
                  <a:lnTo>
                    <a:pt x="1139898" y="43911"/>
                  </a:lnTo>
                  <a:lnTo>
                    <a:pt x="1191316" y="58984"/>
                  </a:lnTo>
                  <a:lnTo>
                    <a:pt x="1240375" y="76016"/>
                  </a:lnTo>
                  <a:lnTo>
                    <a:pt x="1286900" y="94912"/>
                  </a:lnTo>
                  <a:lnTo>
                    <a:pt x="1330714" y="115575"/>
                  </a:lnTo>
                  <a:lnTo>
                    <a:pt x="1371641" y="137909"/>
                  </a:lnTo>
                  <a:lnTo>
                    <a:pt x="1409506" y="161819"/>
                  </a:lnTo>
                  <a:lnTo>
                    <a:pt x="1444133" y="187208"/>
                  </a:lnTo>
                  <a:lnTo>
                    <a:pt x="1475344" y="213980"/>
                  </a:lnTo>
                  <a:lnTo>
                    <a:pt x="1502966" y="242040"/>
                  </a:lnTo>
                  <a:lnTo>
                    <a:pt x="1546732" y="301637"/>
                  </a:lnTo>
                  <a:lnTo>
                    <a:pt x="1574025" y="365231"/>
                  </a:lnTo>
                  <a:lnTo>
                    <a:pt x="1583436" y="432054"/>
                  </a:lnTo>
                  <a:lnTo>
                    <a:pt x="1581054" y="465820"/>
                  </a:lnTo>
                  <a:lnTo>
                    <a:pt x="1562526" y="531125"/>
                  </a:lnTo>
                  <a:lnTo>
                    <a:pt x="1526820" y="592816"/>
                  </a:lnTo>
                  <a:lnTo>
                    <a:pt x="1475344" y="650127"/>
                  </a:lnTo>
                  <a:lnTo>
                    <a:pt x="1444133" y="676899"/>
                  </a:lnTo>
                  <a:lnTo>
                    <a:pt x="1409506" y="702288"/>
                  </a:lnTo>
                  <a:lnTo>
                    <a:pt x="1371641" y="726198"/>
                  </a:lnTo>
                  <a:lnTo>
                    <a:pt x="1330714" y="748532"/>
                  </a:lnTo>
                  <a:lnTo>
                    <a:pt x="1286900" y="769195"/>
                  </a:lnTo>
                  <a:lnTo>
                    <a:pt x="1240375" y="788091"/>
                  </a:lnTo>
                  <a:lnTo>
                    <a:pt x="1191316" y="805123"/>
                  </a:lnTo>
                  <a:lnTo>
                    <a:pt x="1139898" y="820196"/>
                  </a:lnTo>
                  <a:lnTo>
                    <a:pt x="1086298" y="833213"/>
                  </a:lnTo>
                  <a:lnTo>
                    <a:pt x="1030691" y="844079"/>
                  </a:lnTo>
                  <a:lnTo>
                    <a:pt x="973253" y="852697"/>
                  </a:lnTo>
                  <a:lnTo>
                    <a:pt x="914161" y="858972"/>
                  </a:lnTo>
                  <a:lnTo>
                    <a:pt x="853591" y="862808"/>
                  </a:lnTo>
                  <a:lnTo>
                    <a:pt x="791718" y="864107"/>
                  </a:lnTo>
                  <a:lnTo>
                    <a:pt x="729844" y="862808"/>
                  </a:lnTo>
                  <a:lnTo>
                    <a:pt x="669274" y="858972"/>
                  </a:lnTo>
                  <a:lnTo>
                    <a:pt x="610182" y="852697"/>
                  </a:lnTo>
                  <a:lnTo>
                    <a:pt x="552744" y="844079"/>
                  </a:lnTo>
                  <a:lnTo>
                    <a:pt x="497137" y="833213"/>
                  </a:lnTo>
                  <a:lnTo>
                    <a:pt x="443537" y="820196"/>
                  </a:lnTo>
                  <a:lnTo>
                    <a:pt x="392119" y="805123"/>
                  </a:lnTo>
                  <a:lnTo>
                    <a:pt x="343060" y="788091"/>
                  </a:lnTo>
                  <a:lnTo>
                    <a:pt x="296535" y="769195"/>
                  </a:lnTo>
                  <a:lnTo>
                    <a:pt x="252721" y="748532"/>
                  </a:lnTo>
                  <a:lnTo>
                    <a:pt x="211794" y="726198"/>
                  </a:lnTo>
                  <a:lnTo>
                    <a:pt x="173929" y="702288"/>
                  </a:lnTo>
                  <a:lnTo>
                    <a:pt x="139302" y="676899"/>
                  </a:lnTo>
                  <a:lnTo>
                    <a:pt x="108091" y="650127"/>
                  </a:lnTo>
                  <a:lnTo>
                    <a:pt x="80469" y="622067"/>
                  </a:lnTo>
                  <a:lnTo>
                    <a:pt x="36703" y="562470"/>
                  </a:lnTo>
                  <a:lnTo>
                    <a:pt x="9410" y="498876"/>
                  </a:lnTo>
                  <a:lnTo>
                    <a:pt x="0" y="43205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94931" y="4401311"/>
              <a:ext cx="153924" cy="1524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33743" y="3753611"/>
              <a:ext cx="153924" cy="1524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823" y="4401311"/>
              <a:ext cx="153924" cy="1524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1003" y="2599944"/>
              <a:ext cx="153924" cy="1539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8083" y="3247644"/>
              <a:ext cx="153924" cy="15392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59791" y="4572711"/>
            <a:ext cx="6290945" cy="150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b="1" dirty="0">
                <a:latin typeface="Microsoft JhengHei"/>
                <a:cs typeface="Microsoft JhengHei"/>
              </a:rPr>
              <a:t>个</a:t>
            </a:r>
            <a:endParaRPr sz="1800">
              <a:latin typeface="Microsoft JhengHei"/>
              <a:cs typeface="Microsoft JhengHei"/>
            </a:endParaRPr>
          </a:p>
          <a:p>
            <a:pPr marL="50800">
              <a:lnSpc>
                <a:spcPct val="100000"/>
              </a:lnSpc>
              <a:spcBef>
                <a:spcPts val="2265"/>
              </a:spcBef>
            </a:pPr>
            <a:r>
              <a:rPr sz="2400" b="1" dirty="0">
                <a:latin typeface="等线"/>
                <a:cs typeface="等线"/>
              </a:rPr>
              <a:t>每个内结点有</a:t>
            </a:r>
            <a:r>
              <a:rPr sz="2400" b="1" spc="-95" dirty="0">
                <a:latin typeface="等线"/>
                <a:cs typeface="等线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个儿子，树叶数为</a:t>
            </a:r>
            <a:r>
              <a:rPr sz="2400" b="1" spc="-90" dirty="0">
                <a:latin typeface="等线"/>
                <a:cs typeface="等线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x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等线"/>
                <a:cs typeface="等线"/>
              </a:rPr>
              <a:t>为偶数，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层以前各层结点总数</a:t>
            </a:r>
            <a:r>
              <a:rPr sz="2400" b="1" spc="-80" dirty="0">
                <a:latin typeface="等线"/>
                <a:cs typeface="等线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28103" y="3923792"/>
            <a:ext cx="389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b="1" dirty="0">
                <a:latin typeface="Microsoft JhengHei"/>
                <a:cs typeface="Microsoft JhengHei"/>
              </a:rPr>
              <a:t>个</a:t>
            </a:r>
            <a:endParaRPr sz="1800">
              <a:latin typeface="Microsoft JhengHei"/>
              <a:cs typeface="Microsoft JhengHe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893308" y="2590800"/>
            <a:ext cx="2322830" cy="1902460"/>
            <a:chOff x="5893308" y="2590800"/>
            <a:chExt cx="2322830" cy="190246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2296" y="3247644"/>
              <a:ext cx="153924" cy="1539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907786" y="2605277"/>
              <a:ext cx="2232660" cy="1873250"/>
            </a:xfrm>
            <a:custGeom>
              <a:avLst/>
              <a:gdLst/>
              <a:ahLst/>
              <a:cxnLst/>
              <a:rect l="l" t="t" r="r" b="b"/>
              <a:pathLst>
                <a:path w="2232659" h="1873250">
                  <a:moveTo>
                    <a:pt x="1440180" y="0"/>
                  </a:moveTo>
                  <a:lnTo>
                    <a:pt x="2232660" y="1225296"/>
                  </a:lnTo>
                </a:path>
                <a:path w="2232659" h="1873250">
                  <a:moveTo>
                    <a:pt x="1872995" y="719327"/>
                  </a:moveTo>
                  <a:lnTo>
                    <a:pt x="1656588" y="1225296"/>
                  </a:lnTo>
                </a:path>
                <a:path w="2232659" h="1873250">
                  <a:moveTo>
                    <a:pt x="504443" y="1225296"/>
                  </a:moveTo>
                  <a:lnTo>
                    <a:pt x="865632" y="1872996"/>
                  </a:lnTo>
                </a:path>
                <a:path w="2232659" h="1873250">
                  <a:moveTo>
                    <a:pt x="1440180" y="0"/>
                  </a:moveTo>
                  <a:lnTo>
                    <a:pt x="0" y="1872996"/>
                  </a:lnTo>
                </a:path>
                <a:path w="2232659" h="1873250">
                  <a:moveTo>
                    <a:pt x="937260" y="719327"/>
                  </a:moveTo>
                  <a:lnTo>
                    <a:pt x="1223771" y="122529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53072" y="3753611"/>
              <a:ext cx="153924" cy="1524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7412" y="3753611"/>
              <a:ext cx="152400" cy="1524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61960" y="3753611"/>
              <a:ext cx="153924" cy="15240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396731" y="6682161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4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312670"/>
            <a:ext cx="4775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Case2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10" dirty="0">
                <a:latin typeface="Microsoft JhengHei"/>
                <a:cs typeface="Microsoft JhengHei"/>
              </a:rPr>
              <a:t>为奇</a:t>
            </a:r>
            <a:r>
              <a:rPr sz="2400" b="1" dirty="0">
                <a:latin typeface="Microsoft JhengHei"/>
                <a:cs typeface="Microsoft JhengHei"/>
              </a:rPr>
              <a:t>数</a:t>
            </a:r>
            <a:r>
              <a:rPr sz="2400" b="1" spc="-5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10" dirty="0">
                <a:latin typeface="Microsoft JhengHei"/>
                <a:cs typeface="Microsoft JhengHei"/>
              </a:rPr>
              <a:t>为奇数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10" dirty="0">
                <a:latin typeface="Microsoft JhengHei"/>
                <a:cs typeface="Microsoft JhengHei"/>
              </a:rPr>
              <a:t>为偶数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34753" y="3442870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45" y="0"/>
                </a:lnTo>
              </a:path>
            </a:pathLst>
          </a:custGeom>
          <a:ln w="13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78779" y="4373990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4">
                <a:moveTo>
                  <a:pt x="0" y="0"/>
                </a:moveTo>
                <a:lnTo>
                  <a:pt x="702776" y="0"/>
                </a:lnTo>
              </a:path>
            </a:pathLst>
          </a:custGeom>
          <a:ln w="13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5931" y="5336102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4663" y="0"/>
                </a:lnTo>
              </a:path>
            </a:pathLst>
          </a:custGeom>
          <a:ln w="13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60374" y="5336102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>
                <a:moveTo>
                  <a:pt x="0" y="0"/>
                </a:moveTo>
                <a:lnTo>
                  <a:pt x="223811" y="0"/>
                </a:lnTo>
              </a:path>
            </a:pathLst>
          </a:custGeom>
          <a:ln w="13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2860" y="5336102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785" y="0"/>
                </a:lnTo>
              </a:path>
            </a:pathLst>
          </a:custGeom>
          <a:ln w="13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36463" y="5068472"/>
            <a:ext cx="1492250" cy="706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660"/>
              </a:lnSpc>
              <a:spcBef>
                <a:spcPts val="125"/>
              </a:spcBef>
              <a:tabLst>
                <a:tab pos="640715" algn="l"/>
              </a:tabLst>
            </a:pPr>
            <a:r>
              <a:rPr sz="2700" spc="-5" dirty="0">
                <a:latin typeface="Symbol"/>
                <a:cs typeface="Symbol"/>
              </a:rPr>
              <a:t>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spc="-5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  <a:p>
            <a:pPr marL="355600">
              <a:lnSpc>
                <a:spcPts val="2660"/>
              </a:lnSpc>
              <a:tabLst>
                <a:tab pos="926465" algn="l"/>
              </a:tabLst>
            </a:pPr>
            <a:r>
              <a:rPr sz="2700" b="1" spc="-5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4050" spc="-7" baseline="-7000" dirty="0">
                <a:latin typeface="Symbol"/>
                <a:cs typeface="Symbol"/>
              </a:rPr>
              <a:t></a:t>
            </a:r>
            <a:r>
              <a:rPr sz="4050" spc="-427" baseline="-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700" b="1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spc="-7" baseline="-7000" dirty="0">
                <a:latin typeface="Symbol"/>
                <a:cs typeface="Symbol"/>
              </a:rPr>
              <a:t></a:t>
            </a:r>
            <a:endParaRPr sz="4050" baseline="-7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0533" y="4867333"/>
            <a:ext cx="552450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5" dirty="0">
                <a:latin typeface="Symbol"/>
                <a:cs typeface="Symbol"/>
              </a:rPr>
              <a:t></a:t>
            </a:r>
            <a:r>
              <a:rPr sz="2700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b="1" i="1" spc="-7" baseline="3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050" b="1" i="1" spc="-615" baseline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5" dirty="0">
                <a:latin typeface="Symbol"/>
                <a:cs typeface="Symbol"/>
              </a:rPr>
              <a:t>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0395" y="4846257"/>
            <a:ext cx="156400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5435" indent="-293370">
              <a:lnSpc>
                <a:spcPct val="100000"/>
              </a:lnSpc>
              <a:spcBef>
                <a:spcPts val="125"/>
              </a:spcBef>
              <a:buFont typeface="Symbol"/>
              <a:buChar char=""/>
              <a:tabLst>
                <a:tab pos="306070" algn="l"/>
                <a:tab pos="1360170" algn="l"/>
              </a:tabLst>
            </a:pPr>
            <a:r>
              <a:rPr sz="27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00" b="1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5" dirty="0">
                <a:latin typeface="Symbol"/>
                <a:cs typeface="Symbol"/>
              </a:rPr>
              <a:t></a:t>
            </a:r>
            <a:r>
              <a:rPr sz="270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414" y="5068472"/>
            <a:ext cx="2139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5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9228" y="3884145"/>
            <a:ext cx="1051560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56870" algn="l"/>
              </a:tabLst>
            </a:pPr>
            <a:r>
              <a:rPr sz="4050" spc="-7" baseline="-36000" dirty="0">
                <a:latin typeface="Symbol"/>
                <a:cs typeface="Symbol"/>
              </a:rPr>
              <a:t></a:t>
            </a:r>
            <a:r>
              <a:rPr sz="4050" spc="-7" baseline="-3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00" b="1" i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5" dirty="0">
                <a:latin typeface="Symbol"/>
                <a:cs typeface="Symbol"/>
              </a:rPr>
              <a:t></a:t>
            </a:r>
            <a:r>
              <a:rPr sz="270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2014" y="3950740"/>
            <a:ext cx="855344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050" spc="-7" baseline="-26000" dirty="0">
                <a:latin typeface="Symbol"/>
                <a:cs typeface="Symbol"/>
              </a:rPr>
              <a:t></a:t>
            </a:r>
            <a:r>
              <a:rPr sz="4050" spc="75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b="1" spc="75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5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50" b="1" i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spc="35" dirty="0">
                <a:latin typeface="Symbol"/>
                <a:cs typeface="Symbol"/>
              </a:rPr>
              <a:t></a:t>
            </a:r>
            <a:r>
              <a:rPr sz="145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1071" y="2953024"/>
            <a:ext cx="1051560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050" spc="-7" baseline="-36000" dirty="0">
                <a:latin typeface="Symbol"/>
                <a:cs typeface="Symbol"/>
              </a:rPr>
              <a:t></a:t>
            </a:r>
            <a:r>
              <a:rPr sz="4050" spc="465" baseline="-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00" b="1" i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5" dirty="0">
                <a:latin typeface="Symbol"/>
                <a:cs typeface="Symbol"/>
              </a:rPr>
              <a:t></a:t>
            </a:r>
            <a:r>
              <a:rPr sz="270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768" y="3175239"/>
            <a:ext cx="2189480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7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00" b="1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5" dirty="0">
                <a:latin typeface="Symbol"/>
                <a:cs typeface="Symbol"/>
              </a:rPr>
              <a:t></a:t>
            </a:r>
            <a:r>
              <a:rPr sz="270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700" b="1" i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5" dirty="0">
                <a:latin typeface="Symbol"/>
                <a:cs typeface="Symbol"/>
              </a:rPr>
              <a:t></a:t>
            </a:r>
            <a:r>
              <a:rPr sz="270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00" b="1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5" dirty="0">
                <a:latin typeface="Symbol"/>
                <a:cs typeface="Symbol"/>
              </a:rPr>
              <a:t></a:t>
            </a:r>
            <a:r>
              <a:rPr sz="27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4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75" b="1" i="1" baseline="48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175" b="1" i="1" spc="-202" baseline="4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75" spc="44" baseline="48000" dirty="0">
                <a:latin typeface="Symbol"/>
                <a:cs typeface="Symbol"/>
              </a:rPr>
              <a:t></a:t>
            </a:r>
            <a:r>
              <a:rPr sz="2175" b="1" baseline="48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175" baseline="48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0298" y="5332904"/>
            <a:ext cx="196850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8716" y="4689948"/>
            <a:ext cx="34734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050" b="1" spc="3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50" b="1" i="1" spc="25" dirty="0">
                <a:latin typeface="Times New Roman" panose="02020603050405020304"/>
                <a:cs typeface="Times New Roman" panose="02020603050405020304"/>
              </a:rPr>
              <a:t>d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7531" y="4371444"/>
            <a:ext cx="196850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6230" y="3440350"/>
            <a:ext cx="196850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61953" y="3320669"/>
            <a:ext cx="2963545" cy="2466340"/>
            <a:chOff x="4961953" y="3320669"/>
            <a:chExt cx="2963545" cy="2466340"/>
          </a:xfrm>
        </p:grpSpPr>
        <p:sp>
          <p:nvSpPr>
            <p:cNvPr id="21" name="object 21"/>
            <p:cNvSpPr/>
            <p:nvPr/>
          </p:nvSpPr>
          <p:spPr>
            <a:xfrm>
              <a:off x="4966715" y="4917947"/>
              <a:ext cx="1369060" cy="864235"/>
            </a:xfrm>
            <a:custGeom>
              <a:avLst/>
              <a:gdLst/>
              <a:ahLst/>
              <a:cxnLst/>
              <a:rect l="l" t="t" r="r" b="b"/>
              <a:pathLst>
                <a:path w="1369060" h="864235">
                  <a:moveTo>
                    <a:pt x="684276" y="0"/>
                  </a:moveTo>
                  <a:lnTo>
                    <a:pt x="625228" y="1585"/>
                  </a:lnTo>
                  <a:lnTo>
                    <a:pt x="567577" y="6256"/>
                  </a:lnTo>
                  <a:lnTo>
                    <a:pt x="511527" y="13882"/>
                  </a:lnTo>
                  <a:lnTo>
                    <a:pt x="457283" y="24335"/>
                  </a:lnTo>
                  <a:lnTo>
                    <a:pt x="405051" y="37483"/>
                  </a:lnTo>
                  <a:lnTo>
                    <a:pt x="355036" y="53198"/>
                  </a:lnTo>
                  <a:lnTo>
                    <a:pt x="307443" y="71349"/>
                  </a:lnTo>
                  <a:lnTo>
                    <a:pt x="262477" y="91808"/>
                  </a:lnTo>
                  <a:lnTo>
                    <a:pt x="220345" y="114445"/>
                  </a:lnTo>
                  <a:lnTo>
                    <a:pt x="181251" y="139129"/>
                  </a:lnTo>
                  <a:lnTo>
                    <a:pt x="145401" y="165732"/>
                  </a:lnTo>
                  <a:lnTo>
                    <a:pt x="112999" y="194123"/>
                  </a:lnTo>
                  <a:lnTo>
                    <a:pt x="84251" y="224173"/>
                  </a:lnTo>
                  <a:lnTo>
                    <a:pt x="59363" y="255753"/>
                  </a:lnTo>
                  <a:lnTo>
                    <a:pt x="38540" y="288732"/>
                  </a:lnTo>
                  <a:lnTo>
                    <a:pt x="9908" y="358371"/>
                  </a:lnTo>
                  <a:lnTo>
                    <a:pt x="0" y="432053"/>
                  </a:lnTo>
                  <a:lnTo>
                    <a:pt x="2511" y="469333"/>
                  </a:lnTo>
                  <a:lnTo>
                    <a:pt x="21986" y="541121"/>
                  </a:lnTo>
                  <a:lnTo>
                    <a:pt x="59363" y="608348"/>
                  </a:lnTo>
                  <a:lnTo>
                    <a:pt x="84251" y="639928"/>
                  </a:lnTo>
                  <a:lnTo>
                    <a:pt x="112999" y="669978"/>
                  </a:lnTo>
                  <a:lnTo>
                    <a:pt x="145401" y="698370"/>
                  </a:lnTo>
                  <a:lnTo>
                    <a:pt x="181251" y="724973"/>
                  </a:lnTo>
                  <a:lnTo>
                    <a:pt x="220345" y="749658"/>
                  </a:lnTo>
                  <a:lnTo>
                    <a:pt x="262477" y="772295"/>
                  </a:lnTo>
                  <a:lnTo>
                    <a:pt x="307443" y="792754"/>
                  </a:lnTo>
                  <a:lnTo>
                    <a:pt x="355036" y="810907"/>
                  </a:lnTo>
                  <a:lnTo>
                    <a:pt x="405051" y="826622"/>
                  </a:lnTo>
                  <a:lnTo>
                    <a:pt x="457283" y="839771"/>
                  </a:lnTo>
                  <a:lnTo>
                    <a:pt x="511527" y="850224"/>
                  </a:lnTo>
                  <a:lnTo>
                    <a:pt x="567577" y="857850"/>
                  </a:lnTo>
                  <a:lnTo>
                    <a:pt x="625228" y="862522"/>
                  </a:lnTo>
                  <a:lnTo>
                    <a:pt x="684276" y="864107"/>
                  </a:lnTo>
                  <a:lnTo>
                    <a:pt x="743323" y="862522"/>
                  </a:lnTo>
                  <a:lnTo>
                    <a:pt x="800974" y="857850"/>
                  </a:lnTo>
                  <a:lnTo>
                    <a:pt x="857024" y="850224"/>
                  </a:lnTo>
                  <a:lnTo>
                    <a:pt x="911268" y="839771"/>
                  </a:lnTo>
                  <a:lnTo>
                    <a:pt x="963500" y="826622"/>
                  </a:lnTo>
                  <a:lnTo>
                    <a:pt x="1013515" y="810907"/>
                  </a:lnTo>
                  <a:lnTo>
                    <a:pt x="1061108" y="792754"/>
                  </a:lnTo>
                  <a:lnTo>
                    <a:pt x="1106074" y="772295"/>
                  </a:lnTo>
                  <a:lnTo>
                    <a:pt x="1148206" y="749658"/>
                  </a:lnTo>
                  <a:lnTo>
                    <a:pt x="1187300" y="724973"/>
                  </a:lnTo>
                  <a:lnTo>
                    <a:pt x="1223150" y="698370"/>
                  </a:lnTo>
                  <a:lnTo>
                    <a:pt x="1255552" y="669978"/>
                  </a:lnTo>
                  <a:lnTo>
                    <a:pt x="1284300" y="639928"/>
                  </a:lnTo>
                  <a:lnTo>
                    <a:pt x="1309188" y="608348"/>
                  </a:lnTo>
                  <a:lnTo>
                    <a:pt x="1330011" y="575370"/>
                  </a:lnTo>
                  <a:lnTo>
                    <a:pt x="1358643" y="505732"/>
                  </a:lnTo>
                  <a:lnTo>
                    <a:pt x="1368552" y="432053"/>
                  </a:lnTo>
                  <a:lnTo>
                    <a:pt x="1366040" y="394772"/>
                  </a:lnTo>
                  <a:lnTo>
                    <a:pt x="1346565" y="322982"/>
                  </a:lnTo>
                  <a:lnTo>
                    <a:pt x="1309188" y="255753"/>
                  </a:lnTo>
                  <a:lnTo>
                    <a:pt x="1284300" y="224173"/>
                  </a:lnTo>
                  <a:lnTo>
                    <a:pt x="1255552" y="194123"/>
                  </a:lnTo>
                  <a:lnTo>
                    <a:pt x="1223150" y="165732"/>
                  </a:lnTo>
                  <a:lnTo>
                    <a:pt x="1187300" y="139129"/>
                  </a:lnTo>
                  <a:lnTo>
                    <a:pt x="1148206" y="114445"/>
                  </a:lnTo>
                  <a:lnTo>
                    <a:pt x="1106074" y="91808"/>
                  </a:lnTo>
                  <a:lnTo>
                    <a:pt x="1061108" y="71349"/>
                  </a:lnTo>
                  <a:lnTo>
                    <a:pt x="1013515" y="53198"/>
                  </a:lnTo>
                  <a:lnTo>
                    <a:pt x="963500" y="37483"/>
                  </a:lnTo>
                  <a:lnTo>
                    <a:pt x="911268" y="24335"/>
                  </a:lnTo>
                  <a:lnTo>
                    <a:pt x="857024" y="13882"/>
                  </a:lnTo>
                  <a:lnTo>
                    <a:pt x="800974" y="6256"/>
                  </a:lnTo>
                  <a:lnTo>
                    <a:pt x="743323" y="1585"/>
                  </a:lnTo>
                  <a:lnTo>
                    <a:pt x="684276" y="0"/>
                  </a:lnTo>
                  <a:close/>
                </a:path>
              </a:pathLst>
            </a:custGeom>
            <a:solidFill>
              <a:srgbClr val="99CC00">
                <a:alpha val="6705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966715" y="4917947"/>
              <a:ext cx="1369060" cy="864235"/>
            </a:xfrm>
            <a:custGeom>
              <a:avLst/>
              <a:gdLst/>
              <a:ahLst/>
              <a:cxnLst/>
              <a:rect l="l" t="t" r="r" b="b"/>
              <a:pathLst>
                <a:path w="1369060" h="864235">
                  <a:moveTo>
                    <a:pt x="0" y="432053"/>
                  </a:moveTo>
                  <a:lnTo>
                    <a:pt x="9908" y="358371"/>
                  </a:lnTo>
                  <a:lnTo>
                    <a:pt x="38540" y="288732"/>
                  </a:lnTo>
                  <a:lnTo>
                    <a:pt x="59363" y="255753"/>
                  </a:lnTo>
                  <a:lnTo>
                    <a:pt x="84251" y="224173"/>
                  </a:lnTo>
                  <a:lnTo>
                    <a:pt x="112999" y="194123"/>
                  </a:lnTo>
                  <a:lnTo>
                    <a:pt x="145401" y="165732"/>
                  </a:lnTo>
                  <a:lnTo>
                    <a:pt x="181251" y="139129"/>
                  </a:lnTo>
                  <a:lnTo>
                    <a:pt x="220345" y="114445"/>
                  </a:lnTo>
                  <a:lnTo>
                    <a:pt x="262477" y="91808"/>
                  </a:lnTo>
                  <a:lnTo>
                    <a:pt x="307443" y="71349"/>
                  </a:lnTo>
                  <a:lnTo>
                    <a:pt x="355036" y="53198"/>
                  </a:lnTo>
                  <a:lnTo>
                    <a:pt x="405051" y="37483"/>
                  </a:lnTo>
                  <a:lnTo>
                    <a:pt x="457283" y="24335"/>
                  </a:lnTo>
                  <a:lnTo>
                    <a:pt x="511527" y="13882"/>
                  </a:lnTo>
                  <a:lnTo>
                    <a:pt x="567577" y="6256"/>
                  </a:lnTo>
                  <a:lnTo>
                    <a:pt x="625228" y="1585"/>
                  </a:lnTo>
                  <a:lnTo>
                    <a:pt x="684276" y="0"/>
                  </a:lnTo>
                  <a:lnTo>
                    <a:pt x="743323" y="1585"/>
                  </a:lnTo>
                  <a:lnTo>
                    <a:pt x="800974" y="6256"/>
                  </a:lnTo>
                  <a:lnTo>
                    <a:pt x="857024" y="13882"/>
                  </a:lnTo>
                  <a:lnTo>
                    <a:pt x="911268" y="24335"/>
                  </a:lnTo>
                  <a:lnTo>
                    <a:pt x="963500" y="37483"/>
                  </a:lnTo>
                  <a:lnTo>
                    <a:pt x="1013515" y="53198"/>
                  </a:lnTo>
                  <a:lnTo>
                    <a:pt x="1061108" y="71349"/>
                  </a:lnTo>
                  <a:lnTo>
                    <a:pt x="1106074" y="91808"/>
                  </a:lnTo>
                  <a:lnTo>
                    <a:pt x="1148206" y="114445"/>
                  </a:lnTo>
                  <a:lnTo>
                    <a:pt x="1187300" y="139129"/>
                  </a:lnTo>
                  <a:lnTo>
                    <a:pt x="1223150" y="165732"/>
                  </a:lnTo>
                  <a:lnTo>
                    <a:pt x="1255552" y="194123"/>
                  </a:lnTo>
                  <a:lnTo>
                    <a:pt x="1284300" y="224173"/>
                  </a:lnTo>
                  <a:lnTo>
                    <a:pt x="1309188" y="255753"/>
                  </a:lnTo>
                  <a:lnTo>
                    <a:pt x="1330011" y="288732"/>
                  </a:lnTo>
                  <a:lnTo>
                    <a:pt x="1358643" y="358371"/>
                  </a:lnTo>
                  <a:lnTo>
                    <a:pt x="1368552" y="432053"/>
                  </a:lnTo>
                  <a:lnTo>
                    <a:pt x="1366040" y="469333"/>
                  </a:lnTo>
                  <a:lnTo>
                    <a:pt x="1346565" y="541121"/>
                  </a:lnTo>
                  <a:lnTo>
                    <a:pt x="1309188" y="608348"/>
                  </a:lnTo>
                  <a:lnTo>
                    <a:pt x="1284300" y="639928"/>
                  </a:lnTo>
                  <a:lnTo>
                    <a:pt x="1255552" y="669978"/>
                  </a:lnTo>
                  <a:lnTo>
                    <a:pt x="1223150" y="698370"/>
                  </a:lnTo>
                  <a:lnTo>
                    <a:pt x="1187300" y="724973"/>
                  </a:lnTo>
                  <a:lnTo>
                    <a:pt x="1148206" y="749658"/>
                  </a:lnTo>
                  <a:lnTo>
                    <a:pt x="1106074" y="772295"/>
                  </a:lnTo>
                  <a:lnTo>
                    <a:pt x="1061108" y="792754"/>
                  </a:lnTo>
                  <a:lnTo>
                    <a:pt x="1013515" y="810907"/>
                  </a:lnTo>
                  <a:lnTo>
                    <a:pt x="963500" y="826622"/>
                  </a:lnTo>
                  <a:lnTo>
                    <a:pt x="911268" y="839771"/>
                  </a:lnTo>
                  <a:lnTo>
                    <a:pt x="857024" y="850224"/>
                  </a:lnTo>
                  <a:lnTo>
                    <a:pt x="800974" y="857850"/>
                  </a:lnTo>
                  <a:lnTo>
                    <a:pt x="743323" y="862522"/>
                  </a:lnTo>
                  <a:lnTo>
                    <a:pt x="684276" y="864107"/>
                  </a:lnTo>
                  <a:lnTo>
                    <a:pt x="625228" y="862522"/>
                  </a:lnTo>
                  <a:lnTo>
                    <a:pt x="567577" y="857850"/>
                  </a:lnTo>
                  <a:lnTo>
                    <a:pt x="511527" y="850224"/>
                  </a:lnTo>
                  <a:lnTo>
                    <a:pt x="457283" y="839771"/>
                  </a:lnTo>
                  <a:lnTo>
                    <a:pt x="405051" y="826622"/>
                  </a:lnTo>
                  <a:lnTo>
                    <a:pt x="355036" y="810907"/>
                  </a:lnTo>
                  <a:lnTo>
                    <a:pt x="307443" y="792754"/>
                  </a:lnTo>
                  <a:lnTo>
                    <a:pt x="262477" y="772295"/>
                  </a:lnTo>
                  <a:lnTo>
                    <a:pt x="220345" y="749658"/>
                  </a:lnTo>
                  <a:lnTo>
                    <a:pt x="181251" y="724973"/>
                  </a:lnTo>
                  <a:lnTo>
                    <a:pt x="145401" y="698370"/>
                  </a:lnTo>
                  <a:lnTo>
                    <a:pt x="112999" y="669978"/>
                  </a:lnTo>
                  <a:lnTo>
                    <a:pt x="84251" y="639928"/>
                  </a:lnTo>
                  <a:lnTo>
                    <a:pt x="59363" y="608348"/>
                  </a:lnTo>
                  <a:lnTo>
                    <a:pt x="38540" y="575370"/>
                  </a:lnTo>
                  <a:lnTo>
                    <a:pt x="9908" y="505732"/>
                  </a:lnTo>
                  <a:lnTo>
                    <a:pt x="0" y="43205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83885" y="3335274"/>
              <a:ext cx="1440180" cy="1943100"/>
            </a:xfrm>
            <a:custGeom>
              <a:avLst/>
              <a:gdLst/>
              <a:ahLst/>
              <a:cxnLst/>
              <a:rect l="l" t="t" r="r" b="b"/>
              <a:pathLst>
                <a:path w="1440179" h="1943100">
                  <a:moveTo>
                    <a:pt x="1440180" y="0"/>
                  </a:moveTo>
                  <a:lnTo>
                    <a:pt x="0" y="1871471"/>
                  </a:lnTo>
                </a:path>
                <a:path w="1440179" h="1943100">
                  <a:moveTo>
                    <a:pt x="937260" y="717803"/>
                  </a:moveTo>
                  <a:lnTo>
                    <a:pt x="1223772" y="1223771"/>
                  </a:lnTo>
                </a:path>
                <a:path w="1440179" h="1943100">
                  <a:moveTo>
                    <a:pt x="504443" y="1223771"/>
                  </a:moveTo>
                  <a:lnTo>
                    <a:pt x="720851" y="19431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27775" y="5129783"/>
              <a:ext cx="153924" cy="1539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09843" y="4482083"/>
              <a:ext cx="153924" cy="1539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6923" y="5129783"/>
              <a:ext cx="153924" cy="1539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4183" y="3977640"/>
              <a:ext cx="153924" cy="1524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7103" y="3329940"/>
              <a:ext cx="153924" cy="1524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551675" y="4270247"/>
              <a:ext cx="1369060" cy="1009015"/>
            </a:xfrm>
            <a:custGeom>
              <a:avLst/>
              <a:gdLst/>
              <a:ahLst/>
              <a:cxnLst/>
              <a:rect l="l" t="t" r="r" b="b"/>
              <a:pathLst>
                <a:path w="1369059" h="1009014">
                  <a:moveTo>
                    <a:pt x="684276" y="0"/>
                  </a:moveTo>
                  <a:lnTo>
                    <a:pt x="628149" y="1671"/>
                  </a:lnTo>
                  <a:lnTo>
                    <a:pt x="573273" y="6601"/>
                  </a:lnTo>
                  <a:lnTo>
                    <a:pt x="519824" y="14658"/>
                  </a:lnTo>
                  <a:lnTo>
                    <a:pt x="467977" y="25712"/>
                  </a:lnTo>
                  <a:lnTo>
                    <a:pt x="417909" y="39635"/>
                  </a:lnTo>
                  <a:lnTo>
                    <a:pt x="369795" y="56297"/>
                  </a:lnTo>
                  <a:lnTo>
                    <a:pt x="323812" y="75567"/>
                  </a:lnTo>
                  <a:lnTo>
                    <a:pt x="280135" y="97316"/>
                  </a:lnTo>
                  <a:lnTo>
                    <a:pt x="238941" y="121414"/>
                  </a:lnTo>
                  <a:lnTo>
                    <a:pt x="200405" y="147732"/>
                  </a:lnTo>
                  <a:lnTo>
                    <a:pt x="164705" y="176140"/>
                  </a:lnTo>
                  <a:lnTo>
                    <a:pt x="132014" y="206508"/>
                  </a:lnTo>
                  <a:lnTo>
                    <a:pt x="102511" y="238706"/>
                  </a:lnTo>
                  <a:lnTo>
                    <a:pt x="76370" y="272604"/>
                  </a:lnTo>
                  <a:lnTo>
                    <a:pt x="53768" y="308074"/>
                  </a:lnTo>
                  <a:lnTo>
                    <a:pt x="34881" y="344984"/>
                  </a:lnTo>
                  <a:lnTo>
                    <a:pt x="19884" y="383206"/>
                  </a:lnTo>
                  <a:lnTo>
                    <a:pt x="8955" y="422610"/>
                  </a:lnTo>
                  <a:lnTo>
                    <a:pt x="2268" y="463066"/>
                  </a:lnTo>
                  <a:lnTo>
                    <a:pt x="0" y="504444"/>
                  </a:lnTo>
                  <a:lnTo>
                    <a:pt x="2268" y="545821"/>
                  </a:lnTo>
                  <a:lnTo>
                    <a:pt x="8955" y="586277"/>
                  </a:lnTo>
                  <a:lnTo>
                    <a:pt x="19884" y="625681"/>
                  </a:lnTo>
                  <a:lnTo>
                    <a:pt x="34881" y="663903"/>
                  </a:lnTo>
                  <a:lnTo>
                    <a:pt x="53768" y="700813"/>
                  </a:lnTo>
                  <a:lnTo>
                    <a:pt x="76370" y="736283"/>
                  </a:lnTo>
                  <a:lnTo>
                    <a:pt x="102511" y="770181"/>
                  </a:lnTo>
                  <a:lnTo>
                    <a:pt x="132014" y="802379"/>
                  </a:lnTo>
                  <a:lnTo>
                    <a:pt x="164705" y="832747"/>
                  </a:lnTo>
                  <a:lnTo>
                    <a:pt x="200405" y="861155"/>
                  </a:lnTo>
                  <a:lnTo>
                    <a:pt x="238941" y="887473"/>
                  </a:lnTo>
                  <a:lnTo>
                    <a:pt x="280135" y="911571"/>
                  </a:lnTo>
                  <a:lnTo>
                    <a:pt x="323812" y="933320"/>
                  </a:lnTo>
                  <a:lnTo>
                    <a:pt x="369795" y="952590"/>
                  </a:lnTo>
                  <a:lnTo>
                    <a:pt x="417909" y="969252"/>
                  </a:lnTo>
                  <a:lnTo>
                    <a:pt x="467977" y="983175"/>
                  </a:lnTo>
                  <a:lnTo>
                    <a:pt x="519824" y="994229"/>
                  </a:lnTo>
                  <a:lnTo>
                    <a:pt x="573273" y="1002286"/>
                  </a:lnTo>
                  <a:lnTo>
                    <a:pt x="628149" y="1007216"/>
                  </a:lnTo>
                  <a:lnTo>
                    <a:pt x="684276" y="1008888"/>
                  </a:lnTo>
                  <a:lnTo>
                    <a:pt x="740402" y="1007216"/>
                  </a:lnTo>
                  <a:lnTo>
                    <a:pt x="795278" y="1002286"/>
                  </a:lnTo>
                  <a:lnTo>
                    <a:pt x="848727" y="994229"/>
                  </a:lnTo>
                  <a:lnTo>
                    <a:pt x="900574" y="983175"/>
                  </a:lnTo>
                  <a:lnTo>
                    <a:pt x="950642" y="969252"/>
                  </a:lnTo>
                  <a:lnTo>
                    <a:pt x="998756" y="952590"/>
                  </a:lnTo>
                  <a:lnTo>
                    <a:pt x="1044739" y="933320"/>
                  </a:lnTo>
                  <a:lnTo>
                    <a:pt x="1088416" y="911571"/>
                  </a:lnTo>
                  <a:lnTo>
                    <a:pt x="1129610" y="887473"/>
                  </a:lnTo>
                  <a:lnTo>
                    <a:pt x="1168146" y="861155"/>
                  </a:lnTo>
                  <a:lnTo>
                    <a:pt x="1203846" y="832747"/>
                  </a:lnTo>
                  <a:lnTo>
                    <a:pt x="1236537" y="802379"/>
                  </a:lnTo>
                  <a:lnTo>
                    <a:pt x="1266040" y="770181"/>
                  </a:lnTo>
                  <a:lnTo>
                    <a:pt x="1292181" y="736283"/>
                  </a:lnTo>
                  <a:lnTo>
                    <a:pt x="1314783" y="700813"/>
                  </a:lnTo>
                  <a:lnTo>
                    <a:pt x="1333670" y="663903"/>
                  </a:lnTo>
                  <a:lnTo>
                    <a:pt x="1348667" y="625681"/>
                  </a:lnTo>
                  <a:lnTo>
                    <a:pt x="1359596" y="586277"/>
                  </a:lnTo>
                  <a:lnTo>
                    <a:pt x="1366283" y="545821"/>
                  </a:lnTo>
                  <a:lnTo>
                    <a:pt x="1368552" y="504444"/>
                  </a:lnTo>
                  <a:lnTo>
                    <a:pt x="1366283" y="463066"/>
                  </a:lnTo>
                  <a:lnTo>
                    <a:pt x="1359596" y="422610"/>
                  </a:lnTo>
                  <a:lnTo>
                    <a:pt x="1348667" y="383206"/>
                  </a:lnTo>
                  <a:lnTo>
                    <a:pt x="1333670" y="344984"/>
                  </a:lnTo>
                  <a:lnTo>
                    <a:pt x="1314783" y="308074"/>
                  </a:lnTo>
                  <a:lnTo>
                    <a:pt x="1292181" y="272604"/>
                  </a:lnTo>
                  <a:lnTo>
                    <a:pt x="1266040" y="238706"/>
                  </a:lnTo>
                  <a:lnTo>
                    <a:pt x="1236537" y="206508"/>
                  </a:lnTo>
                  <a:lnTo>
                    <a:pt x="1203846" y="176140"/>
                  </a:lnTo>
                  <a:lnTo>
                    <a:pt x="1168146" y="147732"/>
                  </a:lnTo>
                  <a:lnTo>
                    <a:pt x="1129610" y="121414"/>
                  </a:lnTo>
                  <a:lnTo>
                    <a:pt x="1088416" y="97316"/>
                  </a:lnTo>
                  <a:lnTo>
                    <a:pt x="1044739" y="75567"/>
                  </a:lnTo>
                  <a:lnTo>
                    <a:pt x="998756" y="56297"/>
                  </a:lnTo>
                  <a:lnTo>
                    <a:pt x="950642" y="39635"/>
                  </a:lnTo>
                  <a:lnTo>
                    <a:pt x="900574" y="25712"/>
                  </a:lnTo>
                  <a:lnTo>
                    <a:pt x="848727" y="14658"/>
                  </a:lnTo>
                  <a:lnTo>
                    <a:pt x="795278" y="6601"/>
                  </a:lnTo>
                  <a:lnTo>
                    <a:pt x="740402" y="1671"/>
                  </a:lnTo>
                  <a:lnTo>
                    <a:pt x="684276" y="0"/>
                  </a:lnTo>
                  <a:close/>
                </a:path>
              </a:pathLst>
            </a:custGeom>
            <a:solidFill>
              <a:srgbClr val="FFFF00">
                <a:alpha val="7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551675" y="4270247"/>
              <a:ext cx="1369060" cy="1009015"/>
            </a:xfrm>
            <a:custGeom>
              <a:avLst/>
              <a:gdLst/>
              <a:ahLst/>
              <a:cxnLst/>
              <a:rect l="l" t="t" r="r" b="b"/>
              <a:pathLst>
                <a:path w="1369059" h="1009014">
                  <a:moveTo>
                    <a:pt x="0" y="504444"/>
                  </a:moveTo>
                  <a:lnTo>
                    <a:pt x="2268" y="463066"/>
                  </a:lnTo>
                  <a:lnTo>
                    <a:pt x="8955" y="422610"/>
                  </a:lnTo>
                  <a:lnTo>
                    <a:pt x="19884" y="383206"/>
                  </a:lnTo>
                  <a:lnTo>
                    <a:pt x="34881" y="344984"/>
                  </a:lnTo>
                  <a:lnTo>
                    <a:pt x="53768" y="308074"/>
                  </a:lnTo>
                  <a:lnTo>
                    <a:pt x="76370" y="272604"/>
                  </a:lnTo>
                  <a:lnTo>
                    <a:pt x="102511" y="238706"/>
                  </a:lnTo>
                  <a:lnTo>
                    <a:pt x="132014" y="206508"/>
                  </a:lnTo>
                  <a:lnTo>
                    <a:pt x="164705" y="176140"/>
                  </a:lnTo>
                  <a:lnTo>
                    <a:pt x="200405" y="147732"/>
                  </a:lnTo>
                  <a:lnTo>
                    <a:pt x="238941" y="121414"/>
                  </a:lnTo>
                  <a:lnTo>
                    <a:pt x="280135" y="97316"/>
                  </a:lnTo>
                  <a:lnTo>
                    <a:pt x="323812" y="75567"/>
                  </a:lnTo>
                  <a:lnTo>
                    <a:pt x="369795" y="56297"/>
                  </a:lnTo>
                  <a:lnTo>
                    <a:pt x="417909" y="39635"/>
                  </a:lnTo>
                  <a:lnTo>
                    <a:pt x="467977" y="25712"/>
                  </a:lnTo>
                  <a:lnTo>
                    <a:pt x="519824" y="14658"/>
                  </a:lnTo>
                  <a:lnTo>
                    <a:pt x="573273" y="6601"/>
                  </a:lnTo>
                  <a:lnTo>
                    <a:pt x="628149" y="1671"/>
                  </a:lnTo>
                  <a:lnTo>
                    <a:pt x="684276" y="0"/>
                  </a:lnTo>
                  <a:lnTo>
                    <a:pt x="740402" y="1671"/>
                  </a:lnTo>
                  <a:lnTo>
                    <a:pt x="795278" y="6601"/>
                  </a:lnTo>
                  <a:lnTo>
                    <a:pt x="848727" y="14658"/>
                  </a:lnTo>
                  <a:lnTo>
                    <a:pt x="900574" y="25712"/>
                  </a:lnTo>
                  <a:lnTo>
                    <a:pt x="950642" y="39635"/>
                  </a:lnTo>
                  <a:lnTo>
                    <a:pt x="998756" y="56297"/>
                  </a:lnTo>
                  <a:lnTo>
                    <a:pt x="1044739" y="75567"/>
                  </a:lnTo>
                  <a:lnTo>
                    <a:pt x="1088416" y="97316"/>
                  </a:lnTo>
                  <a:lnTo>
                    <a:pt x="1129610" y="121414"/>
                  </a:lnTo>
                  <a:lnTo>
                    <a:pt x="1168146" y="147732"/>
                  </a:lnTo>
                  <a:lnTo>
                    <a:pt x="1203846" y="176140"/>
                  </a:lnTo>
                  <a:lnTo>
                    <a:pt x="1236537" y="206508"/>
                  </a:lnTo>
                  <a:lnTo>
                    <a:pt x="1266040" y="238706"/>
                  </a:lnTo>
                  <a:lnTo>
                    <a:pt x="1292181" y="272604"/>
                  </a:lnTo>
                  <a:lnTo>
                    <a:pt x="1314783" y="308074"/>
                  </a:lnTo>
                  <a:lnTo>
                    <a:pt x="1333670" y="344984"/>
                  </a:lnTo>
                  <a:lnTo>
                    <a:pt x="1348667" y="383206"/>
                  </a:lnTo>
                  <a:lnTo>
                    <a:pt x="1359596" y="422610"/>
                  </a:lnTo>
                  <a:lnTo>
                    <a:pt x="1366283" y="463066"/>
                  </a:lnTo>
                  <a:lnTo>
                    <a:pt x="1368552" y="504444"/>
                  </a:lnTo>
                  <a:lnTo>
                    <a:pt x="1366283" y="545821"/>
                  </a:lnTo>
                  <a:lnTo>
                    <a:pt x="1359596" y="586277"/>
                  </a:lnTo>
                  <a:lnTo>
                    <a:pt x="1348667" y="625681"/>
                  </a:lnTo>
                  <a:lnTo>
                    <a:pt x="1333670" y="663903"/>
                  </a:lnTo>
                  <a:lnTo>
                    <a:pt x="1314783" y="700813"/>
                  </a:lnTo>
                  <a:lnTo>
                    <a:pt x="1292181" y="736283"/>
                  </a:lnTo>
                  <a:lnTo>
                    <a:pt x="1266040" y="770181"/>
                  </a:lnTo>
                  <a:lnTo>
                    <a:pt x="1236537" y="802379"/>
                  </a:lnTo>
                  <a:lnTo>
                    <a:pt x="1203846" y="832747"/>
                  </a:lnTo>
                  <a:lnTo>
                    <a:pt x="1168146" y="861155"/>
                  </a:lnTo>
                  <a:lnTo>
                    <a:pt x="1129610" y="887473"/>
                  </a:lnTo>
                  <a:lnTo>
                    <a:pt x="1088416" y="911571"/>
                  </a:lnTo>
                  <a:lnTo>
                    <a:pt x="1044739" y="933320"/>
                  </a:lnTo>
                  <a:lnTo>
                    <a:pt x="998756" y="952590"/>
                  </a:lnTo>
                  <a:lnTo>
                    <a:pt x="950642" y="969252"/>
                  </a:lnTo>
                  <a:lnTo>
                    <a:pt x="900574" y="983175"/>
                  </a:lnTo>
                  <a:lnTo>
                    <a:pt x="848727" y="994229"/>
                  </a:lnTo>
                  <a:lnTo>
                    <a:pt x="795278" y="1002286"/>
                  </a:lnTo>
                  <a:lnTo>
                    <a:pt x="740402" y="1007216"/>
                  </a:lnTo>
                  <a:lnTo>
                    <a:pt x="684276" y="1008888"/>
                  </a:lnTo>
                  <a:lnTo>
                    <a:pt x="628149" y="1007216"/>
                  </a:lnTo>
                  <a:lnTo>
                    <a:pt x="573273" y="1002286"/>
                  </a:lnTo>
                  <a:lnTo>
                    <a:pt x="519824" y="994229"/>
                  </a:lnTo>
                  <a:lnTo>
                    <a:pt x="467977" y="983175"/>
                  </a:lnTo>
                  <a:lnTo>
                    <a:pt x="417909" y="969252"/>
                  </a:lnTo>
                  <a:lnTo>
                    <a:pt x="369795" y="952590"/>
                  </a:lnTo>
                  <a:lnTo>
                    <a:pt x="323812" y="933320"/>
                  </a:lnTo>
                  <a:lnTo>
                    <a:pt x="280135" y="911571"/>
                  </a:lnTo>
                  <a:lnTo>
                    <a:pt x="238941" y="887473"/>
                  </a:lnTo>
                  <a:lnTo>
                    <a:pt x="200405" y="861155"/>
                  </a:lnTo>
                  <a:lnTo>
                    <a:pt x="164705" y="832747"/>
                  </a:lnTo>
                  <a:lnTo>
                    <a:pt x="132014" y="802379"/>
                  </a:lnTo>
                  <a:lnTo>
                    <a:pt x="102511" y="770181"/>
                  </a:lnTo>
                  <a:lnTo>
                    <a:pt x="76370" y="736283"/>
                  </a:lnTo>
                  <a:lnTo>
                    <a:pt x="53768" y="700813"/>
                  </a:lnTo>
                  <a:lnTo>
                    <a:pt x="34881" y="663903"/>
                  </a:lnTo>
                  <a:lnTo>
                    <a:pt x="19884" y="625681"/>
                  </a:lnTo>
                  <a:lnTo>
                    <a:pt x="8955" y="586277"/>
                  </a:lnTo>
                  <a:lnTo>
                    <a:pt x="2268" y="545821"/>
                  </a:lnTo>
                  <a:lnTo>
                    <a:pt x="0" y="50444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8395" y="3977640"/>
              <a:ext cx="153924" cy="1524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29171" y="4482083"/>
              <a:ext cx="153924" cy="1539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3511" y="4482083"/>
              <a:ext cx="152400" cy="15392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38059" y="4482083"/>
              <a:ext cx="153924" cy="1539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44183" y="5129783"/>
              <a:ext cx="153924" cy="15392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21145" y="3335274"/>
              <a:ext cx="1295400" cy="1871980"/>
            </a:xfrm>
            <a:custGeom>
              <a:avLst/>
              <a:gdLst/>
              <a:ahLst/>
              <a:cxnLst/>
              <a:rect l="l" t="t" r="r" b="b"/>
              <a:pathLst>
                <a:path w="1295400" h="1871979">
                  <a:moveTo>
                    <a:pt x="288036" y="1223771"/>
                  </a:moveTo>
                  <a:lnTo>
                    <a:pt x="0" y="1871471"/>
                  </a:lnTo>
                </a:path>
                <a:path w="1295400" h="1871979">
                  <a:moveTo>
                    <a:pt x="502920" y="0"/>
                  </a:moveTo>
                  <a:lnTo>
                    <a:pt x="1295400" y="1223771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478526" y="5301488"/>
            <a:ext cx="4070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b="1" dirty="0">
                <a:latin typeface="Microsoft JhengHei"/>
                <a:cs typeface="Microsoft JhengHei"/>
              </a:rPr>
              <a:t>个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75450" y="4652517"/>
            <a:ext cx="389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b="1" dirty="0">
                <a:latin typeface="Microsoft JhengHei"/>
                <a:cs typeface="Microsoft JhengHei"/>
              </a:rPr>
              <a:t>个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41997" y="4053078"/>
            <a:ext cx="216535" cy="506095"/>
          </a:xfrm>
          <a:custGeom>
            <a:avLst/>
            <a:gdLst/>
            <a:ahLst/>
            <a:cxnLst/>
            <a:rect l="l" t="t" r="r" b="b"/>
            <a:pathLst>
              <a:path w="216534" h="506095">
                <a:moveTo>
                  <a:pt x="216407" y="0"/>
                </a:moveTo>
                <a:lnTo>
                  <a:pt x="0" y="50596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820926" y="973074"/>
            <a:ext cx="39516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归纳基础（续）</a:t>
            </a:r>
            <a:endParaRPr b="1" spc="10" dirty="0">
              <a:solidFill>
                <a:srgbClr val="A40020"/>
              </a:solidFill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8081" y="6682841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6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340" y="1552397"/>
            <a:ext cx="7950200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CC0000"/>
                </a:solidFill>
                <a:latin typeface="Microsoft JhengHei"/>
                <a:cs typeface="Microsoft JhengHei"/>
              </a:rPr>
              <a:t>假设命题对于高</a:t>
            </a:r>
            <a:r>
              <a:rPr sz="2400" b="1" dirty="0">
                <a:solidFill>
                  <a:srgbClr val="CC0000"/>
                </a:solidFill>
                <a:latin typeface="Microsoft JhengHei"/>
                <a:cs typeface="Microsoft JhengHei"/>
              </a:rPr>
              <a:t>度</a:t>
            </a:r>
            <a:r>
              <a:rPr sz="2400" b="1" spc="-5" dirty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spc="5" dirty="0">
                <a:solidFill>
                  <a:srgbClr val="CC0000"/>
                </a:solidFill>
                <a:latin typeface="Microsoft JhengHei"/>
                <a:cs typeface="Microsoft JhengHei"/>
              </a:rPr>
              <a:t>为真，证明对于高度</a:t>
            </a:r>
            <a:r>
              <a:rPr sz="2400" b="1" dirty="0">
                <a:solidFill>
                  <a:srgbClr val="CC0000"/>
                </a:solidFill>
                <a:latin typeface="Microsoft JhengHei"/>
                <a:cs typeface="Microsoft JhengHei"/>
              </a:rPr>
              <a:t>为</a:t>
            </a:r>
            <a:r>
              <a:rPr sz="2400" b="1" spc="5" dirty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i="1" spc="-2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solidFill>
                  <a:srgbClr val="CC0000"/>
                </a:solidFill>
                <a:latin typeface="Microsoft JhengHei"/>
                <a:cs typeface="Microsoft JhengHei"/>
              </a:rPr>
              <a:t>也为</a:t>
            </a:r>
            <a:r>
              <a:rPr sz="2400" b="1" spc="5" dirty="0">
                <a:solidFill>
                  <a:srgbClr val="CC0000"/>
                </a:solidFill>
                <a:latin typeface="Microsoft JhengHei"/>
                <a:cs typeface="Microsoft JhengHei"/>
              </a:rPr>
              <a:t>真</a:t>
            </a:r>
            <a:r>
              <a:rPr sz="24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 marR="30480">
              <a:lnSpc>
                <a:spcPct val="121000"/>
              </a:lnSpc>
              <a:spcBef>
                <a:spcPts val="1205"/>
              </a:spcBef>
            </a:pPr>
            <a:r>
              <a:rPr sz="2400" b="1" dirty="0">
                <a:latin typeface="Microsoft JhengHei"/>
                <a:cs typeface="Microsoft JhengHei"/>
              </a:rPr>
              <a:t>设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表</a:t>
            </a:r>
            <a:r>
              <a:rPr sz="2400" b="1" dirty="0">
                <a:latin typeface="Microsoft JhengHei"/>
                <a:cs typeface="Microsoft JhengHei"/>
              </a:rPr>
              <a:t>示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个结点的树，</a:t>
            </a:r>
            <a:r>
              <a:rPr sz="2400" b="1" dirty="0">
                <a:latin typeface="Microsoft JhengHei"/>
                <a:cs typeface="Microsoft JhengHei"/>
              </a:rPr>
              <a:t>从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中移走所有的树叶得到</a:t>
            </a:r>
            <a:r>
              <a:rPr sz="2400" b="1" dirty="0">
                <a:latin typeface="Microsoft JhengHei"/>
                <a:cs typeface="Microsoft JhengHei"/>
              </a:rPr>
              <a:t>树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T’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与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b="1" spc="10" dirty="0">
                <a:latin typeface="Microsoft JhengHei"/>
                <a:cs typeface="Microsoft JhengHei"/>
              </a:rPr>
              <a:t>的关系：</a:t>
            </a:r>
            <a:endParaRPr sz="2400">
              <a:latin typeface="Microsoft JhengHei"/>
              <a:cs typeface="Microsoft JhengHei"/>
            </a:endParaRPr>
          </a:p>
          <a:p>
            <a:pPr marL="495300">
              <a:lnSpc>
                <a:spcPct val="100000"/>
              </a:lnSpc>
              <a:spcBef>
                <a:spcPts val="6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的层恰好</a:t>
            </a:r>
            <a:r>
              <a:rPr sz="2400" b="1" dirty="0">
                <a:latin typeface="Microsoft JhengHei"/>
                <a:cs typeface="Microsoft JhengHei"/>
              </a:rPr>
              <a:t>是</a:t>
            </a:r>
            <a:r>
              <a:rPr sz="2400" b="1" spc="2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T’</a:t>
            </a:r>
            <a:r>
              <a:rPr sz="2400" b="1" i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的高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的层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95300">
              <a:lnSpc>
                <a:spcPct val="100000"/>
              </a:lnSpc>
              <a:spcBef>
                <a:spcPts val="600"/>
              </a:spcBef>
              <a:tabLst>
                <a:tab pos="1935480" algn="l"/>
              </a:tabLst>
            </a:pP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’+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T’</a:t>
            </a:r>
            <a:r>
              <a:rPr sz="2400" b="1" i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的结点数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’,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spc="10" dirty="0">
                <a:latin typeface="Microsoft JhengHei"/>
                <a:cs typeface="Microsoft JhengHei"/>
              </a:rPr>
              <a:t>为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10" dirty="0">
                <a:latin typeface="Microsoft JhengHei"/>
                <a:cs typeface="Microsoft JhengHei"/>
              </a:rPr>
              <a:t>的树叶数）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1932" y="4448555"/>
            <a:ext cx="2529840" cy="1879600"/>
            <a:chOff x="1741932" y="4448555"/>
            <a:chExt cx="2529840" cy="1879600"/>
          </a:xfrm>
        </p:grpSpPr>
        <p:sp>
          <p:nvSpPr>
            <p:cNvPr id="5" name="object 5"/>
            <p:cNvSpPr/>
            <p:nvPr/>
          </p:nvSpPr>
          <p:spPr>
            <a:xfrm>
              <a:off x="1820418" y="4525517"/>
              <a:ext cx="2374900" cy="1728470"/>
            </a:xfrm>
            <a:custGeom>
              <a:avLst/>
              <a:gdLst/>
              <a:ahLst/>
              <a:cxnLst/>
              <a:rect l="l" t="t" r="r" b="b"/>
              <a:pathLst>
                <a:path w="2374900" h="1728470">
                  <a:moveTo>
                    <a:pt x="576071" y="1080515"/>
                  </a:moveTo>
                  <a:lnTo>
                    <a:pt x="792480" y="1728215"/>
                  </a:lnTo>
                </a:path>
                <a:path w="2374900" h="1728470">
                  <a:moveTo>
                    <a:pt x="1583435" y="0"/>
                  </a:moveTo>
                  <a:lnTo>
                    <a:pt x="2374392" y="1223771"/>
                  </a:lnTo>
                </a:path>
                <a:path w="2374900" h="1728470">
                  <a:moveTo>
                    <a:pt x="2016252" y="647699"/>
                  </a:moveTo>
                  <a:lnTo>
                    <a:pt x="1726692" y="1296923"/>
                  </a:lnTo>
                </a:path>
                <a:path w="2374900" h="1728470">
                  <a:moveTo>
                    <a:pt x="1078992" y="576071"/>
                  </a:moveTo>
                  <a:lnTo>
                    <a:pt x="1367027" y="1296923"/>
                  </a:lnTo>
                </a:path>
                <a:path w="2374900" h="1728470">
                  <a:moveTo>
                    <a:pt x="1583435" y="0"/>
                  </a:moveTo>
                  <a:lnTo>
                    <a:pt x="0" y="1728215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25368" y="4448555"/>
              <a:ext cx="153924" cy="152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2448" y="5024627"/>
              <a:ext cx="153924" cy="152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8183" y="5096255"/>
              <a:ext cx="153924" cy="152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8004" y="5527547"/>
              <a:ext cx="153924" cy="152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0484" y="5672327"/>
              <a:ext cx="153924" cy="152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0148" y="5672327"/>
              <a:ext cx="153924" cy="152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7848" y="5672327"/>
              <a:ext cx="153924" cy="1524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932" y="6175248"/>
              <a:ext cx="153924" cy="152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4412" y="6175248"/>
              <a:ext cx="152400" cy="1524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122422" y="6132372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41620" y="4584191"/>
            <a:ext cx="1594485" cy="1169035"/>
            <a:chOff x="5341620" y="4584191"/>
            <a:chExt cx="1594485" cy="1169035"/>
          </a:xfrm>
        </p:grpSpPr>
        <p:sp>
          <p:nvSpPr>
            <p:cNvPr id="17" name="object 17"/>
            <p:cNvSpPr/>
            <p:nvPr/>
          </p:nvSpPr>
          <p:spPr>
            <a:xfrm>
              <a:off x="5418582" y="4598669"/>
              <a:ext cx="1440180" cy="1079500"/>
            </a:xfrm>
            <a:custGeom>
              <a:avLst/>
              <a:gdLst/>
              <a:ahLst/>
              <a:cxnLst/>
              <a:rect l="l" t="t" r="r" b="b"/>
              <a:pathLst>
                <a:path w="1440179" h="1079500">
                  <a:moveTo>
                    <a:pt x="1008888" y="0"/>
                  </a:moveTo>
                  <a:lnTo>
                    <a:pt x="0" y="1078991"/>
                  </a:lnTo>
                </a:path>
                <a:path w="1440179" h="1079500">
                  <a:moveTo>
                    <a:pt x="1008888" y="0"/>
                  </a:moveTo>
                  <a:lnTo>
                    <a:pt x="1440179" y="647699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0508" y="4593335"/>
              <a:ext cx="153924" cy="15087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6064" y="5097779"/>
              <a:ext cx="152400" cy="1524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0" y="5169407"/>
              <a:ext cx="153924" cy="1524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1620" y="5600699"/>
              <a:ext cx="153924" cy="1524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073902" y="5987897"/>
            <a:ext cx="313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184019" y="450926"/>
            <a:ext cx="2268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归纳步骤</a:t>
            </a:r>
            <a:endParaRPr b="1" spc="10" dirty="0">
              <a:solidFill>
                <a:srgbClr val="A40020"/>
              </a:solidFill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85455" y="6281959"/>
            <a:ext cx="1695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spc="-5" dirty="0">
                <a:latin typeface="Verdana" panose="020B0604030504040204"/>
                <a:cs typeface="Verdana" panose="020B0604030504040204"/>
              </a:rPr>
            </a:fld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08610"/>
            <a:ext cx="58896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990000"/>
                </a:solidFill>
              </a:rPr>
              <a:t>占用空</a:t>
            </a:r>
            <a:r>
              <a:rPr sz="3600" dirty="0">
                <a:solidFill>
                  <a:srgbClr val="990000"/>
                </a:solidFill>
              </a:rPr>
              <a:t>间--空间复杂性分析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28091" y="841348"/>
            <a:ext cx="9449309" cy="478400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b="1" spc="-5" dirty="0">
                <a:latin typeface="等线"/>
                <a:cs typeface="等线"/>
              </a:rPr>
              <a:t>两种占用</a:t>
            </a:r>
            <a:endParaRPr sz="2800" dirty="0">
              <a:latin typeface="等线"/>
              <a:cs typeface="等线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dirty="0">
                <a:latin typeface="等线"/>
                <a:cs typeface="等线"/>
              </a:rPr>
              <a:t>存储程序和输入数据的空间</a:t>
            </a:r>
            <a:endParaRPr sz="2400" dirty="0">
              <a:latin typeface="等线"/>
              <a:cs typeface="等线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dirty="0">
                <a:latin typeface="等线"/>
                <a:cs typeface="等线"/>
              </a:rPr>
              <a:t>存储中间结果或操作单元所占用空</a:t>
            </a:r>
            <a:r>
              <a:rPr sz="2400" b="1" spc="5" dirty="0">
                <a:latin typeface="等线"/>
                <a:cs typeface="等线"/>
              </a:rPr>
              <a:t>间</a:t>
            </a:r>
            <a:r>
              <a:rPr sz="2400" b="1" dirty="0">
                <a:latin typeface="等线"/>
                <a:cs typeface="等线"/>
              </a:rPr>
              <a:t>--额外空间</a:t>
            </a:r>
            <a:endParaRPr sz="2400" dirty="0">
              <a:latin typeface="等线"/>
              <a:cs typeface="等线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b="1" spc="-5" dirty="0">
                <a:latin typeface="等线"/>
                <a:cs typeface="等线"/>
              </a:rPr>
              <a:t>影响空间的主要因素：</a:t>
            </a:r>
            <a:endParaRPr sz="2800" dirty="0">
              <a:latin typeface="等线"/>
              <a:cs typeface="等线"/>
            </a:endParaRPr>
          </a:p>
          <a:p>
            <a:pPr marL="698500" lvl="1" indent="-228600">
              <a:lnSpc>
                <a:spcPct val="100000"/>
              </a:lnSpc>
              <a:spcBef>
                <a:spcPts val="25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dirty="0">
                <a:latin typeface="等线"/>
                <a:cs typeface="等线"/>
              </a:rPr>
              <a:t>存储程序的空间一般是常数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latin typeface="等线"/>
                <a:cs typeface="等线"/>
              </a:rPr>
              <a:t>和输入规模无</a:t>
            </a:r>
            <a:r>
              <a:rPr sz="2400" b="1" spc="-15" dirty="0">
                <a:latin typeface="等线"/>
                <a:cs typeface="等线"/>
              </a:rPr>
              <a:t>关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spc="-5" dirty="0">
                <a:latin typeface="等线"/>
                <a:cs typeface="等线"/>
              </a:rPr>
              <a:t>输入数据空间为输入规</a:t>
            </a:r>
            <a:r>
              <a:rPr sz="2400" b="1" dirty="0">
                <a:latin typeface="等线"/>
                <a:cs typeface="等线"/>
              </a:rPr>
              <a:t>模</a:t>
            </a:r>
            <a:r>
              <a:rPr sz="2400" b="1" spc="-13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dirty="0">
                <a:latin typeface="等线"/>
                <a:cs typeface="等线"/>
              </a:rPr>
              <a:t>空间复杂性考虑的是额外空间的大小</a:t>
            </a:r>
            <a:endParaRPr sz="2400" dirty="0">
              <a:latin typeface="等线"/>
              <a:cs typeface="等线"/>
            </a:endParaRPr>
          </a:p>
          <a:p>
            <a:pPr marL="241300" marR="5080" indent="-228600">
              <a:lnSpc>
                <a:spcPts val="3020"/>
              </a:lnSpc>
              <a:spcBef>
                <a:spcPts val="103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b="1" spc="-5" dirty="0">
                <a:latin typeface="等线"/>
                <a:cs typeface="等线"/>
              </a:rPr>
              <a:t>额外空间相对于输入规模是常</a:t>
            </a:r>
            <a:r>
              <a:rPr sz="2800" b="1" dirty="0">
                <a:latin typeface="等线"/>
                <a:cs typeface="等线"/>
              </a:rPr>
              <a:t>数</a:t>
            </a:r>
            <a:r>
              <a:rPr sz="2800" b="1" spc="-5" dirty="0">
                <a:latin typeface="等线"/>
                <a:cs typeface="等线"/>
              </a:rPr>
              <a:t>,</a:t>
            </a:r>
            <a:r>
              <a:rPr sz="2800" b="1" spc="-10" dirty="0">
                <a:latin typeface="等线"/>
                <a:cs typeface="等线"/>
              </a:rPr>
              <a:t> </a:t>
            </a:r>
            <a:r>
              <a:rPr sz="2800" b="1" spc="-5" dirty="0">
                <a:latin typeface="等线"/>
                <a:cs typeface="等线"/>
              </a:rPr>
              <a:t>称为</a:t>
            </a:r>
            <a:r>
              <a:rPr sz="2800" b="1" spc="-5" dirty="0">
                <a:solidFill>
                  <a:srgbClr val="A40020"/>
                </a:solidFill>
                <a:latin typeface="等线"/>
                <a:cs typeface="等线"/>
              </a:rPr>
              <a:t>原地工作的 算法</a:t>
            </a:r>
            <a:r>
              <a:rPr sz="2800" b="1" spc="-5" dirty="0">
                <a:solidFill>
                  <a:srgbClr val="FF0000"/>
                </a:solidFill>
                <a:latin typeface="等线"/>
                <a:cs typeface="等线"/>
              </a:rPr>
              <a:t>.</a:t>
            </a:r>
            <a:endParaRPr sz="2800" dirty="0">
              <a:latin typeface="等线"/>
              <a:cs typeface="等线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b="1" spc="-5" dirty="0">
                <a:latin typeface="等线"/>
                <a:cs typeface="等线"/>
              </a:rPr>
              <a:t>两种空间复杂性:</a:t>
            </a:r>
            <a:endParaRPr sz="2800" dirty="0">
              <a:latin typeface="等线"/>
              <a:cs typeface="等线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dirty="0">
                <a:latin typeface="等线"/>
                <a:cs typeface="等线"/>
              </a:rPr>
              <a:t>最坏情况下的复杂性</a:t>
            </a:r>
            <a:endParaRPr sz="2400" dirty="0">
              <a:latin typeface="等线"/>
              <a:cs typeface="等线"/>
            </a:endParaRPr>
          </a:p>
          <a:p>
            <a:pPr marL="698500" lvl="1" indent="-228600">
              <a:lnSpc>
                <a:spcPct val="100000"/>
              </a:lnSpc>
              <a:spcBef>
                <a:spcPts val="20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dirty="0">
                <a:latin typeface="等线"/>
                <a:cs typeface="等线"/>
              </a:rPr>
              <a:t>平均情况下的复杂性.</a:t>
            </a:r>
            <a:endParaRPr sz="2400" dirty="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6280" y="4023917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383" y="0"/>
                </a:lnTo>
              </a:path>
            </a:pathLst>
          </a:custGeom>
          <a:ln w="134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1491" y="4516254"/>
            <a:ext cx="139446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25" b="1" i="1" spc="-7" baseline="-21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25" b="1" i="1" spc="517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Symbol"/>
                <a:cs typeface="Symbol"/>
              </a:rPr>
              <a:t>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i="1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b="1" spc="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625" b="1" i="1" spc="7" baseline="-21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25" spc="7" baseline="-21000" dirty="0">
                <a:latin typeface="Symbol"/>
                <a:cs typeface="Symbol"/>
              </a:rPr>
              <a:t></a:t>
            </a:r>
            <a:r>
              <a:rPr sz="2625" b="1" spc="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625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3403" y="3960424"/>
            <a:ext cx="138430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spc="10" dirty="0">
                <a:latin typeface="Times New Roman" panose="02020603050405020304"/>
                <a:cs typeface="Times New Roman" panose="02020603050405020304"/>
              </a:rPr>
              <a:t>0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2876" y="3889545"/>
            <a:ext cx="59309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00" spc="-1000" dirty="0">
                <a:latin typeface="Symbol"/>
                <a:cs typeface="Symbol"/>
              </a:rPr>
              <a:t></a:t>
            </a:r>
            <a:r>
              <a:rPr sz="3900" spc="30" baseline="-30000" dirty="0">
                <a:latin typeface="Symbol"/>
                <a:cs typeface="Symbol"/>
              </a:rPr>
              <a:t></a:t>
            </a:r>
            <a:r>
              <a:rPr sz="3900" spc="-405" baseline="-3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spc="37" baseline="-2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900" b="1" spc="-502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000" dirty="0">
                <a:latin typeface="Symbol"/>
                <a:cs typeface="Symbol"/>
              </a:rPr>
              <a:t></a:t>
            </a:r>
            <a:r>
              <a:rPr sz="3900" spc="30" baseline="-30000" dirty="0">
                <a:latin typeface="Symbol"/>
                <a:cs typeface="Symbol"/>
              </a:rPr>
              <a:t></a:t>
            </a:r>
            <a:endParaRPr sz="3900" baseline="-30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490" y="3767547"/>
            <a:ext cx="232473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494155" algn="l"/>
              </a:tabLst>
            </a:pPr>
            <a:r>
              <a:rPr sz="2600" b="1" i="1" spc="-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b="1" spc="1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600" b="1" spc="-4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i="1" spc="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b="1" i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30" dirty="0">
                <a:latin typeface="Symbol"/>
                <a:cs typeface="Symbol"/>
              </a:rPr>
              <a:t></a:t>
            </a:r>
            <a:r>
              <a:rPr sz="26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i="1" spc="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spc="30" dirty="0">
                <a:latin typeface="Symbol"/>
                <a:cs typeface="Symbol"/>
              </a:rPr>
              <a:t></a:t>
            </a:r>
            <a:r>
              <a:rPr sz="2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spc="30" baseline="33000" dirty="0">
                <a:latin typeface="Symbol"/>
                <a:cs typeface="Symbol"/>
              </a:rPr>
              <a:t></a:t>
            </a:r>
            <a:r>
              <a:rPr sz="3900" spc="-532" baseline="3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b="1" i="1" spc="44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00" b="1" i="1" spc="-592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spc="30" baseline="33000" dirty="0">
                <a:latin typeface="Symbol"/>
                <a:cs typeface="Symbol"/>
              </a:rPr>
              <a:t></a:t>
            </a:r>
            <a:endParaRPr sz="3900" baseline="330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22250" y="5686465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4">
                <a:moveTo>
                  <a:pt x="0" y="0"/>
                </a:moveTo>
                <a:lnTo>
                  <a:pt x="379823" y="0"/>
                </a:lnTo>
              </a:path>
            </a:pathLst>
          </a:custGeom>
          <a:ln w="140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22448" y="5438976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710" y="0"/>
                </a:lnTo>
              </a:path>
            </a:pathLst>
          </a:custGeom>
          <a:ln w="70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70119" y="5686465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>
                <a:moveTo>
                  <a:pt x="0" y="0"/>
                </a:moveTo>
                <a:lnTo>
                  <a:pt x="625464" y="0"/>
                </a:lnTo>
              </a:path>
            </a:pathLst>
          </a:custGeom>
          <a:ln w="140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03902" y="5221204"/>
            <a:ext cx="15811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dirty="0">
                <a:latin typeface="Symbol"/>
                <a:cs typeface="Symbol"/>
              </a:rPr>
              <a:t>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8296" y="5221204"/>
            <a:ext cx="15811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dirty="0">
                <a:latin typeface="Symbol"/>
                <a:cs typeface="Symbol"/>
              </a:rPr>
              <a:t>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5192" y="5289186"/>
            <a:ext cx="290639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155700" algn="l"/>
                <a:tab pos="2207895" algn="l"/>
              </a:tabLst>
            </a:pPr>
            <a:r>
              <a:rPr sz="4050" baseline="-42000" dirty="0">
                <a:latin typeface="Symbol"/>
                <a:cs typeface="Symbol"/>
              </a:rPr>
              <a:t></a:t>
            </a:r>
            <a:r>
              <a:rPr sz="4050" spc="67" baseline="-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spc="7" baseline="-22000" dirty="0">
                <a:latin typeface="Symbol"/>
                <a:cs typeface="Symbol"/>
              </a:rPr>
              <a:t></a:t>
            </a:r>
            <a:r>
              <a:rPr sz="4050" spc="82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spc="195" baseline="-33000" dirty="0">
                <a:latin typeface="Symbol"/>
                <a:cs typeface="Symbol"/>
              </a:rPr>
              <a:t></a:t>
            </a:r>
            <a:r>
              <a:rPr sz="2700" u="sng" spc="7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4050" baseline="-33000" dirty="0">
                <a:latin typeface="Symbol"/>
                <a:cs typeface="Symbol"/>
              </a:rPr>
              <a:t></a:t>
            </a:r>
            <a:r>
              <a:rPr sz="4050" spc="7" baseline="-3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spc="7" baseline="-22000" dirty="0">
                <a:latin typeface="Symbol"/>
                <a:cs typeface="Symbol"/>
              </a:rPr>
              <a:t></a:t>
            </a:r>
            <a:r>
              <a:rPr sz="4050" spc="89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spc="187" baseline="-33000" dirty="0">
                <a:latin typeface="Symbol"/>
                <a:cs typeface="Symbol"/>
              </a:rPr>
              <a:t></a:t>
            </a:r>
            <a:r>
              <a:rPr sz="2700" u="sng" spc="409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4050" baseline="-33000" dirty="0">
                <a:latin typeface="Symbol"/>
                <a:cs typeface="Symbol"/>
              </a:rPr>
              <a:t></a:t>
            </a:r>
            <a:r>
              <a:rPr sz="4050" baseline="-3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spc="7" baseline="-22000" dirty="0">
                <a:latin typeface="Symbol"/>
                <a:cs typeface="Symbol"/>
              </a:rPr>
              <a:t></a:t>
            </a:r>
            <a:r>
              <a:rPr sz="4050" spc="37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baseline="-42000" dirty="0">
                <a:latin typeface="Symbol"/>
                <a:cs typeface="Symbol"/>
              </a:rPr>
              <a:t></a:t>
            </a:r>
            <a:endParaRPr sz="4050" baseline="-42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0196" y="5552092"/>
            <a:ext cx="1029969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4050" baseline="-29000" dirty="0">
                <a:latin typeface="Symbol"/>
                <a:cs typeface="Symbol"/>
              </a:rPr>
              <a:t></a:t>
            </a:r>
            <a:r>
              <a:rPr sz="4050" spc="-547" baseline="-2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b="1" spc="135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b="1" i="1" spc="3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00" spc="45" dirty="0">
                <a:latin typeface="Symbol"/>
                <a:cs typeface="Symbol"/>
              </a:rPr>
              <a:t>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spc="-1567" baseline="1000" dirty="0">
                <a:latin typeface="Symbol"/>
                <a:cs typeface="Symbol"/>
              </a:rPr>
              <a:t></a:t>
            </a:r>
            <a:r>
              <a:rPr sz="4050" baseline="-29000" dirty="0">
                <a:latin typeface="Symbol"/>
                <a:cs typeface="Symbol"/>
              </a:rPr>
              <a:t></a:t>
            </a:r>
            <a:endParaRPr sz="4050" baseline="-29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8941" y="5031043"/>
            <a:ext cx="191897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84910" algn="l"/>
                <a:tab pos="1463675" algn="l"/>
                <a:tab pos="1735455" algn="l"/>
              </a:tabLst>
            </a:pPr>
            <a:r>
              <a:rPr sz="2700" dirty="0">
                <a:latin typeface="Symbol"/>
                <a:cs typeface="Symbol"/>
              </a:rPr>
              <a:t></a:t>
            </a:r>
            <a:r>
              <a:rPr sz="2700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550" spc="-472" baseline="-8000" dirty="0">
                <a:latin typeface="Symbol"/>
                <a:cs typeface="Symbol"/>
              </a:rPr>
              <a:t></a:t>
            </a:r>
            <a:r>
              <a:rPr sz="2700" b="1" i="1" spc="7" baseline="2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b="1" i="1" spc="-202" baseline="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550" spc="-405" baseline="-8000" dirty="0">
                <a:latin typeface="Symbol"/>
                <a:cs typeface="Symbol"/>
              </a:rPr>
              <a:t></a:t>
            </a:r>
            <a:r>
              <a:rPr sz="2700" dirty="0">
                <a:latin typeface="Symbol"/>
                <a:cs typeface="Symbol"/>
              </a:rPr>
              <a:t>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dirty="0">
                <a:latin typeface="Symbol"/>
                <a:cs typeface="Symbol"/>
              </a:rPr>
              <a:t>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b="1" i="1" u="sng" spc="7" baseline="2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b="1" i="1" baseline="2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dirty="0">
                <a:latin typeface="Symbol"/>
                <a:cs typeface="Symbol"/>
              </a:rPr>
              <a:t>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6254" y="5789051"/>
            <a:ext cx="75882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700" dirty="0">
                <a:latin typeface="Symbol"/>
                <a:cs typeface="Symbol"/>
              </a:rPr>
              <a:t></a:t>
            </a:r>
            <a:r>
              <a:rPr sz="2700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b="1" spc="135" baseline="1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700" b="1" i="1" spc="7" baseline="57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00" b="1" i="1" spc="120" baseline="5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/>
                <a:cs typeface="Symbol"/>
              </a:rPr>
              <a:t>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91641" y="5789051"/>
            <a:ext cx="84201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700" dirty="0">
                <a:latin typeface="Symbol"/>
                <a:cs typeface="Symbol"/>
              </a:rPr>
              <a:t></a:t>
            </a:r>
            <a:r>
              <a:rPr sz="27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b="1" spc="67" baseline="1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700" b="1" i="1" spc="67" baseline="57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00" b="1" i="1" spc="547" baseline="5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/>
                <a:cs typeface="Symbol"/>
              </a:rPr>
              <a:t>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4885" y="5730162"/>
            <a:ext cx="75882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700" dirty="0">
                <a:latin typeface="Symbol"/>
                <a:cs typeface="Symbol"/>
              </a:rPr>
              <a:t></a:t>
            </a:r>
            <a:r>
              <a:rPr sz="2700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b="1" spc="135" baseline="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700" b="1" i="1" spc="7" baseline="43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00" b="1" i="1" spc="12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/>
                <a:cs typeface="Symbol"/>
              </a:rPr>
              <a:t>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79541" y="5201560"/>
            <a:ext cx="21717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b="1" i="1" spc="5" dirty="0">
                <a:latin typeface="Times New Roman" panose="02020603050405020304"/>
                <a:cs typeface="Times New Roman" panose="02020603050405020304"/>
              </a:rPr>
              <a:t>n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60285" y="5201560"/>
            <a:ext cx="70802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50" baseline="-3000" dirty="0">
                <a:latin typeface="Symbol"/>
                <a:cs typeface="Symbol"/>
              </a:rPr>
              <a:t></a:t>
            </a:r>
            <a:r>
              <a:rPr sz="4050" spc="-82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i="1" spc="-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b="1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700" b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baseline="-3000" dirty="0">
                <a:latin typeface="Symbol"/>
                <a:cs typeface="Symbol"/>
              </a:rPr>
              <a:t></a:t>
            </a:r>
            <a:endParaRPr sz="4050" baseline="-30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3089" y="5422386"/>
            <a:ext cx="1910714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700" b="1" i="1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b="1" i="1" spc="-22" baseline="-20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00" b="1" i="1" spc="562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5" dirty="0">
                <a:latin typeface="Symbol"/>
                <a:cs typeface="Symbol"/>
              </a:rPr>
              <a:t>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b="1" spc="-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700" b="1" i="1" spc="-7" baseline="-20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00" spc="-7" baseline="-20000" dirty="0">
                <a:latin typeface="Symbol"/>
                <a:cs typeface="Symbol"/>
              </a:rPr>
              <a:t></a:t>
            </a:r>
            <a:r>
              <a:rPr sz="2700" b="1" spc="-7" baseline="-2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700" b="1" spc="89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5" dirty="0">
                <a:latin typeface="Symbol"/>
                <a:cs typeface="Symbol"/>
              </a:rPr>
              <a:t></a:t>
            </a:r>
            <a:r>
              <a:rPr sz="27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baseline="-21000" dirty="0">
                <a:latin typeface="Symbol"/>
                <a:cs typeface="Symbol"/>
              </a:rPr>
              <a:t></a:t>
            </a:r>
            <a:endParaRPr sz="4050" baseline="-21000">
              <a:latin typeface="Symbol"/>
              <a:cs typeface="Symbo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31794" y="904747"/>
            <a:ext cx="3953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归纳步骤（续）</a:t>
            </a:r>
            <a:endParaRPr b="1" spc="10" dirty="0">
              <a:solidFill>
                <a:srgbClr val="A40020"/>
              </a:solidFill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31041" y="2923799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6026" y="0"/>
                </a:lnTo>
              </a:path>
            </a:pathLst>
          </a:custGeom>
          <a:ln w="11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80415" y="2039492"/>
            <a:ext cx="4898390" cy="109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81175" algn="l"/>
              </a:tabLst>
            </a:pPr>
            <a:r>
              <a:rPr sz="2400" b="1" dirty="0">
                <a:latin typeface="Microsoft JhengHei"/>
                <a:cs typeface="Microsoft JhengHei"/>
              </a:rPr>
              <a:t>令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7" baseline="-24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i="1" spc="7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表</a:t>
            </a:r>
            <a:r>
              <a:rPr sz="2400" b="1" dirty="0">
                <a:latin typeface="Microsoft JhengHei"/>
                <a:cs typeface="Microsoft JhengHei"/>
              </a:rPr>
              <a:t>示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2400" b="1" spc="10" dirty="0">
                <a:latin typeface="Microsoft JhengHei"/>
                <a:cs typeface="Microsoft JhengHei"/>
              </a:rPr>
              <a:t>中高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-30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的层的结点数</a:t>
            </a:r>
            <a:endParaRPr sz="2400">
              <a:latin typeface="Microsoft JhengHei"/>
              <a:cs typeface="Microsoft JhengHei"/>
            </a:endParaRPr>
          </a:p>
          <a:p>
            <a:pPr marL="38100">
              <a:lnSpc>
                <a:spcPct val="100000"/>
              </a:lnSpc>
              <a:spcBef>
                <a:spcPts val="2665"/>
              </a:spcBef>
              <a:tabLst>
                <a:tab pos="2104390" algn="l"/>
              </a:tabLst>
            </a:pPr>
            <a:r>
              <a:rPr sz="2400" b="1" spc="5" dirty="0">
                <a:latin typeface="Microsoft JhengHei"/>
                <a:cs typeface="Microsoft JhengHei"/>
              </a:rPr>
              <a:t>根据归纳基</a:t>
            </a:r>
            <a:r>
              <a:rPr sz="2400" b="1" spc="10" dirty="0">
                <a:latin typeface="Microsoft JhengHei"/>
                <a:cs typeface="Microsoft JhengHei"/>
              </a:rPr>
              <a:t>础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7" baseline="-24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92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22" baseline="-37000" dirty="0">
                <a:latin typeface="Symbol"/>
                <a:cs typeface="Symbol"/>
              </a:rPr>
              <a:t></a:t>
            </a:r>
            <a:r>
              <a:rPr sz="3300" spc="-307" baseline="-3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b="1" spc="-30" baseline="-30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300" b="1" spc="-375" baseline="-3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275" baseline="-8000" dirty="0">
                <a:latin typeface="Symbol"/>
                <a:cs typeface="Symbol"/>
              </a:rPr>
              <a:t></a:t>
            </a:r>
            <a:r>
              <a:rPr sz="3300" spc="-22" baseline="-37000" dirty="0">
                <a:latin typeface="Symbol"/>
                <a:cs typeface="Symbol"/>
              </a:rPr>
              <a:t></a:t>
            </a:r>
            <a:endParaRPr sz="3300" baseline="-370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96602" y="2543261"/>
            <a:ext cx="45656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15" dirty="0">
                <a:latin typeface="Symbol"/>
                <a:cs typeface="Symbol"/>
              </a:rPr>
              <a:t></a:t>
            </a:r>
            <a:r>
              <a:rPr sz="220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b="1" i="1" spc="-30" baseline="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300" b="1" i="1" spc="-450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2295855"/>
            <a:ext cx="7807325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</a:tabLst>
            </a:pPr>
            <a:r>
              <a:rPr sz="2400" b="1" spc="5" dirty="0">
                <a:solidFill>
                  <a:srgbClr val="A40020"/>
                </a:solidFill>
                <a:latin typeface="Microsoft JhengHei"/>
                <a:cs typeface="Microsoft JhengHei"/>
              </a:rPr>
              <a:t>定理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3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个结点的堆算</a:t>
            </a:r>
            <a:r>
              <a:rPr sz="2400" b="1" dirty="0">
                <a:latin typeface="Microsoft JhengHei"/>
                <a:cs typeface="Microsoft JhengHei"/>
              </a:rPr>
              <a:t>法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Build-Heap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的时间复杂性</a:t>
            </a:r>
            <a:r>
              <a:rPr sz="2400" b="1" dirty="0">
                <a:latin typeface="Microsoft JhengHei"/>
                <a:cs typeface="Microsoft JhengHei"/>
              </a:rPr>
              <a:t>是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证明：对高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-30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的结点调</a:t>
            </a:r>
            <a:r>
              <a:rPr sz="2400" b="1" spc="5" dirty="0">
                <a:latin typeface="Microsoft JhengHei"/>
                <a:cs typeface="Microsoft JhengHei"/>
              </a:rPr>
              <a:t>用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Heapify</a:t>
            </a:r>
            <a:r>
              <a:rPr sz="2400" b="1" spc="10" dirty="0">
                <a:latin typeface="Microsoft JhengHei"/>
                <a:cs typeface="Microsoft JhengHei"/>
              </a:rPr>
              <a:t>算法时间</a:t>
            </a:r>
            <a:r>
              <a:rPr sz="2400" b="1" dirty="0">
                <a:latin typeface="Microsoft JhengHei"/>
                <a:cs typeface="Microsoft JhengHei"/>
              </a:rPr>
              <a:t>是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9175" y="3580545"/>
            <a:ext cx="72453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00" spc="22" baseline="-29000" dirty="0">
                <a:latin typeface="Symbol"/>
                <a:cs typeface="Symbol"/>
              </a:rPr>
              <a:t></a:t>
            </a:r>
            <a:r>
              <a:rPr sz="2700" spc="-322" baseline="-2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15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b="1" i="1" spc="5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b="1" spc="60" dirty="0">
                <a:latin typeface="Symbol"/>
                <a:cs typeface="Symbol"/>
              </a:rPr>
              <a:t></a:t>
            </a:r>
            <a:r>
              <a:rPr sz="1200" b="1" spc="1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700" dirty="0">
                <a:latin typeface="Symbol"/>
                <a:cs typeface="Symbol"/>
              </a:rPr>
              <a:t></a:t>
            </a:r>
            <a:r>
              <a:rPr sz="2700" spc="22" baseline="-29000" dirty="0">
                <a:latin typeface="Symbol"/>
                <a:cs typeface="Symbol"/>
              </a:rPr>
              <a:t></a:t>
            </a:r>
            <a:endParaRPr sz="2700" baseline="-290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842" y="3479038"/>
            <a:ext cx="78238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0288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根据引理，高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的结点数至多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285" dirty="0">
                <a:latin typeface="Microsoft JhengHei"/>
                <a:cs typeface="Microsoft JhengHei"/>
              </a:rPr>
              <a:t> </a:t>
            </a:r>
            <a:r>
              <a:rPr sz="2700" spc="187" baseline="48000" dirty="0">
                <a:latin typeface="Symbol"/>
                <a:cs typeface="Symbol"/>
              </a:rPr>
              <a:t></a:t>
            </a:r>
            <a:r>
              <a:rPr sz="2700" u="sng" spc="187" baseline="51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u="sng" spc="292" baseline="51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i="1" u="sng" spc="37" baseline="51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n	</a:t>
            </a:r>
            <a:r>
              <a:rPr sz="2700" spc="22" baseline="48000" dirty="0">
                <a:latin typeface="Symbol"/>
                <a:cs typeface="Symbol"/>
              </a:rPr>
              <a:t></a:t>
            </a:r>
            <a:r>
              <a:rPr sz="2700" spc="195" baseline="4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因此时间复杂度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20740" y="4703272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6976" y="0"/>
                </a:lnTo>
              </a:path>
            </a:pathLst>
          </a:custGeom>
          <a:ln w="107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5448" y="5261071"/>
            <a:ext cx="3175635" cy="5378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>
              <a:lnSpc>
                <a:spcPts val="430"/>
              </a:lnSpc>
              <a:spcBef>
                <a:spcPts val="410"/>
              </a:spcBef>
              <a:tabLst>
                <a:tab pos="1908175" algn="l"/>
              </a:tabLst>
            </a:pPr>
            <a:r>
              <a:rPr sz="2250" spc="315" dirty="0">
                <a:latin typeface="Symbol"/>
                <a:cs typeface="Symbol"/>
              </a:rPr>
              <a:t></a:t>
            </a:r>
            <a:r>
              <a:rPr sz="225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i="1" spc="42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250" b="1" spc="42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b="1" i="1" spc="4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650" spc="637" baseline="-8000" dirty="0">
                <a:latin typeface="Symbol"/>
                <a:cs typeface="Symbol"/>
              </a:rPr>
              <a:t></a:t>
            </a:r>
            <a:r>
              <a:rPr sz="4650" u="sng" spc="1800" baseline="2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b="1" i="1" u="sng" spc="480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h	</a:t>
            </a:r>
            <a:r>
              <a:rPr sz="2250" b="1" spc="19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5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315" dirty="0">
                <a:latin typeface="Symbol"/>
                <a:cs typeface="Symbol"/>
              </a:rPr>
              <a:t></a:t>
            </a:r>
            <a:r>
              <a:rPr sz="22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i="1" spc="33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250" b="1" spc="33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b="1" i="1" spc="33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b="1" spc="335" dirty="0">
                <a:latin typeface="Times New Roman" panose="02020603050405020304"/>
                <a:cs typeface="Times New Roman" panose="02020603050405020304"/>
              </a:rPr>
              <a:t>)</a:t>
            </a: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030605">
              <a:lnSpc>
                <a:spcPts val="705"/>
              </a:lnSpc>
            </a:pPr>
            <a:r>
              <a:rPr sz="1200" spc="225" dirty="0">
                <a:latin typeface="Symbol"/>
                <a:cs typeface="Symbol"/>
              </a:rPr>
              <a:t>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440" y="5131047"/>
            <a:ext cx="100330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="1" i="1" spc="330" baseline="-56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00" spc="330" baseline="-56000" dirty="0">
                <a:latin typeface="Symbol"/>
                <a:cs typeface="Symbol"/>
              </a:rPr>
              <a:t></a:t>
            </a:r>
            <a:r>
              <a:rPr sz="1800" b="1" spc="330" baseline="-56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800" b="1" spc="434" baseline="-5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b="1" spc="36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b="1" i="1" spc="2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245" dirty="0">
                <a:latin typeface="Symbol"/>
                <a:cs typeface="Symbol"/>
              </a:rPr>
              <a:t></a:t>
            </a:r>
            <a:r>
              <a:rPr sz="1200" b="1" spc="245" dirty="0">
                <a:latin typeface="Times New Roman" panose="02020603050405020304"/>
                <a:cs typeface="Times New Roman" panose="02020603050405020304"/>
              </a:rPr>
              <a:t>1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9740" y="4698305"/>
            <a:ext cx="205104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b="1" spc="285" dirty="0">
                <a:latin typeface="Times New Roman" panose="02020603050405020304"/>
                <a:cs typeface="Times New Roman" panose="02020603050405020304"/>
              </a:rPr>
              <a:t>2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7911" y="4480710"/>
            <a:ext cx="74803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b="1" i="1" spc="48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250" b="1" spc="3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b="1" i="1" spc="32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250" b="1" spc="190" dirty="0">
                <a:latin typeface="Times New Roman" panose="02020603050405020304"/>
                <a:cs typeface="Times New Roman" panose="02020603050405020304"/>
              </a:rPr>
              <a:t>)</a:t>
            </a:r>
            <a:endParaRPr sz="22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7748" y="4480710"/>
            <a:ext cx="1017269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b="1" i="1" spc="3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50" b="1" i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3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b="1" i="1" spc="3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b="1" spc="19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31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1954" y="4298041"/>
            <a:ext cx="22542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b="1" i="1" spc="320" dirty="0">
                <a:latin typeface="Times New Roman" panose="02020603050405020304"/>
                <a:cs typeface="Times New Roman" panose="02020603050405020304"/>
              </a:rPr>
              <a:t>n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8078" y="4588708"/>
            <a:ext cx="16383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220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8078" y="4315774"/>
            <a:ext cx="16383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220" dirty="0">
                <a:latin typeface="Symbol"/>
                <a:cs typeface="Symbol"/>
              </a:rPr>
              <a:t>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2082" y="4588708"/>
            <a:ext cx="16383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220" dirty="0">
                <a:latin typeface="Symbol"/>
                <a:cs typeface="Symbol"/>
              </a:rPr>
              <a:t>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3267" y="4185744"/>
            <a:ext cx="81788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spc="157" baseline="-8000" dirty="0">
                <a:latin typeface="Symbol"/>
                <a:cs typeface="Symbol"/>
              </a:rPr>
              <a:t></a:t>
            </a:r>
            <a:r>
              <a:rPr sz="1200" b="1" spc="15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1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16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b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spc="17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i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67" baseline="-8000" dirty="0">
                <a:latin typeface="Symbol"/>
                <a:cs typeface="Symbol"/>
              </a:rPr>
              <a:t></a:t>
            </a:r>
            <a:r>
              <a:rPr sz="2100" spc="82" baseline="-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spc="330" baseline="-25000" dirty="0">
                <a:latin typeface="Symbol"/>
                <a:cs typeface="Symbol"/>
              </a:rPr>
              <a:t></a:t>
            </a:r>
            <a:endParaRPr sz="3375" baseline="-25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42901" y="4425241"/>
            <a:ext cx="38036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580" dirty="0">
                <a:latin typeface="Symbol"/>
                <a:cs typeface="Symbol"/>
              </a:rPr>
              <a:t>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59183" y="4735370"/>
            <a:ext cx="141224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4825" algn="l"/>
                <a:tab pos="1261110" algn="l"/>
              </a:tabLst>
            </a:pPr>
            <a:r>
              <a:rPr sz="1800" b="1" i="1" spc="330" baseline="5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00" spc="412" baseline="5000" dirty="0">
                <a:latin typeface="Symbol"/>
                <a:cs typeface="Symbol"/>
              </a:rPr>
              <a:t></a:t>
            </a:r>
            <a:r>
              <a:rPr sz="1800" b="1" spc="240" baseline="5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800" b="1" baseline="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50" spc="220" dirty="0">
                <a:latin typeface="Symbol"/>
                <a:cs typeface="Symbol"/>
              </a:rPr>
              <a:t></a:t>
            </a:r>
            <a:r>
              <a:rPr sz="22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50" spc="220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8889" y="4702214"/>
            <a:ext cx="34925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i="1" spc="22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229" dirty="0">
                <a:latin typeface="Symbol"/>
                <a:cs typeface="Symbol"/>
              </a:rPr>
              <a:t></a:t>
            </a:r>
            <a:r>
              <a:rPr sz="1200" b="1" spc="160" dirty="0">
                <a:latin typeface="Times New Roman" panose="02020603050405020304"/>
                <a:cs typeface="Times New Roman" panose="02020603050405020304"/>
              </a:rPr>
              <a:t>1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710944" y="1028445"/>
            <a:ext cx="39516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时间复杂度分析</a:t>
            </a:r>
            <a:endParaRPr b="1" spc="10" dirty="0">
              <a:solidFill>
                <a:srgbClr val="A40020"/>
              </a:solidFill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8328" y="589534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CC0000"/>
                </a:solidFill>
              </a:rPr>
              <a:t>推导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053489" y="191503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782" y="0"/>
                </a:lnTo>
              </a:path>
            </a:pathLst>
          </a:custGeom>
          <a:ln w="128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017" y="2395061"/>
            <a:ext cx="5455920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50" spc="175" dirty="0">
                <a:latin typeface="宋体"/>
                <a:cs typeface="宋体"/>
              </a:rPr>
              <a:t>令</a:t>
            </a:r>
            <a:r>
              <a:rPr sz="2450" b="1" spc="12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52" baseline="38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330" baseline="3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2" baseline="38000" dirty="0">
                <a:latin typeface="Symbol"/>
                <a:cs typeface="Symbol"/>
              </a:rPr>
              <a:t></a:t>
            </a:r>
            <a:r>
              <a:rPr sz="2400" b="1" spc="52" baseline="38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baseline="3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4" baseline="3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</a:t>
            </a:r>
            <a:r>
              <a:rPr sz="24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i="1" spc="3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</a:t>
            </a:r>
            <a:r>
              <a:rPr sz="24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12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120" baseline="38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50" spc="185" dirty="0">
                <a:latin typeface="宋体"/>
                <a:cs typeface="宋体"/>
              </a:rPr>
              <a:t>，于</a:t>
            </a:r>
            <a:r>
              <a:rPr sz="2450" spc="-75" dirty="0">
                <a:latin typeface="宋体"/>
                <a:cs typeface="宋体"/>
              </a:rPr>
              <a:t>是</a:t>
            </a:r>
            <a:r>
              <a:rPr sz="2450" b="1" i="1" spc="3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5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</a:t>
            </a:r>
            <a:r>
              <a:rPr sz="245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50" b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</a:t>
            </a:r>
            <a:r>
              <a:rPr sz="24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25" spc="-345" baseline="-8000" dirty="0">
                <a:latin typeface="Symbol"/>
                <a:cs typeface="Symbol"/>
              </a:rPr>
              <a:t></a:t>
            </a:r>
            <a:r>
              <a:rPr sz="2450" b="1" spc="-8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50" b="1" spc="8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50" b="1" spc="3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50" b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i="1" spc="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425" spc="-240" baseline="-8000" dirty="0">
                <a:latin typeface="Symbol"/>
                <a:cs typeface="Symbol"/>
              </a:rPr>
              <a:t></a:t>
            </a:r>
            <a:r>
              <a:rPr sz="4425" spc="-345" baseline="-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</a:t>
            </a:r>
            <a:r>
              <a:rPr sz="24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i="1" spc="22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50" b="1" spc="15" dirty="0">
                <a:latin typeface="Times New Roman" panose="02020603050405020304"/>
                <a:cs typeface="Times New Roman" panose="02020603050405020304"/>
              </a:rPr>
              <a:t>.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3652" y="3458718"/>
            <a:ext cx="585470" cy="0"/>
          </a:xfrm>
          <a:custGeom>
            <a:avLst/>
            <a:gdLst/>
            <a:ahLst/>
            <a:cxnLst/>
            <a:rect l="l" t="t" r="r" b="b"/>
            <a:pathLst>
              <a:path w="585469">
                <a:moveTo>
                  <a:pt x="0" y="0"/>
                </a:moveTo>
                <a:lnTo>
                  <a:pt x="585471" y="0"/>
                </a:lnTo>
              </a:path>
            </a:pathLst>
          </a:custGeom>
          <a:ln w="128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24161" y="3458718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2692" y="0"/>
                </a:lnTo>
              </a:path>
            </a:pathLst>
          </a:custGeom>
          <a:ln w="128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39942" y="4473307"/>
            <a:ext cx="585470" cy="0"/>
          </a:xfrm>
          <a:custGeom>
            <a:avLst/>
            <a:gdLst/>
            <a:ahLst/>
            <a:cxnLst/>
            <a:rect l="l" t="t" r="r" b="b"/>
            <a:pathLst>
              <a:path w="585469">
                <a:moveTo>
                  <a:pt x="0" y="0"/>
                </a:moveTo>
                <a:lnTo>
                  <a:pt x="585445" y="0"/>
                </a:lnTo>
              </a:path>
            </a:pathLst>
          </a:custGeom>
          <a:ln w="128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18784" y="4473307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233" y="0"/>
                </a:lnTo>
              </a:path>
            </a:pathLst>
          </a:custGeom>
          <a:ln w="128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29040" y="6010609"/>
            <a:ext cx="585470" cy="0"/>
          </a:xfrm>
          <a:custGeom>
            <a:avLst/>
            <a:gdLst/>
            <a:ahLst/>
            <a:cxnLst/>
            <a:rect l="l" t="t" r="r" b="b"/>
            <a:pathLst>
              <a:path w="585469">
                <a:moveTo>
                  <a:pt x="0" y="0"/>
                </a:moveTo>
                <a:lnTo>
                  <a:pt x="585312" y="0"/>
                </a:lnTo>
              </a:path>
            </a:pathLst>
          </a:custGeom>
          <a:ln w="128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45971" y="6010609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0" y="0"/>
                </a:moveTo>
                <a:lnTo>
                  <a:pt x="585498" y="0"/>
                </a:lnTo>
              </a:path>
            </a:pathLst>
          </a:custGeom>
          <a:ln w="128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103055" y="5768682"/>
            <a:ext cx="925830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35" dirty="0">
                <a:latin typeface="Symbol"/>
                <a:cs typeface="Symbol"/>
              </a:rPr>
              <a:t></a:t>
            </a:r>
            <a:r>
              <a:rPr sz="24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i="1" spc="8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50" b="1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b="1" i="1" spc="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b="1" spc="8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5005" y="6026510"/>
            <a:ext cx="18605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35" dirty="0"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7007" y="5768682"/>
            <a:ext cx="1615440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98195" algn="l"/>
              </a:tabLst>
            </a:pPr>
            <a:r>
              <a:rPr sz="2450" b="1" spc="35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2450" b="1" i="1" spc="15" dirty="0"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2450" b="1" i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</a:t>
            </a:r>
            <a:r>
              <a:rPr sz="24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35" dirty="0"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8101" y="6026510"/>
            <a:ext cx="18605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35" dirty="0"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1486" y="5768682"/>
            <a:ext cx="90487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i="1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50" b="1" i="1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1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b="1" i="1" spc="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b="1" spc="2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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017" y="5015140"/>
            <a:ext cx="281241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50" spc="175" dirty="0">
                <a:latin typeface="宋体"/>
                <a:cs typeface="宋体"/>
              </a:rPr>
              <a:t>若</a:t>
            </a:r>
            <a:r>
              <a:rPr sz="2450" b="1" spc="12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52" baseline="38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330" baseline="3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2" baseline="38000" dirty="0">
                <a:latin typeface="Symbol"/>
                <a:cs typeface="Symbol"/>
              </a:rPr>
              <a:t></a:t>
            </a:r>
            <a:r>
              <a:rPr sz="2400" b="1" spc="52" baseline="38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baseline="3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4" baseline="3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</a:t>
            </a:r>
            <a:r>
              <a:rPr sz="24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i="1" spc="3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</a:t>
            </a:r>
            <a:r>
              <a:rPr sz="24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12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120" baseline="38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50" spc="70" dirty="0">
                <a:latin typeface="宋体"/>
                <a:cs typeface="宋体"/>
              </a:rPr>
              <a:t>，</a:t>
            </a:r>
            <a:r>
              <a:rPr sz="2450" spc="-484" dirty="0">
                <a:latin typeface="宋体"/>
                <a:cs typeface="宋体"/>
              </a:rPr>
              <a:t> </a:t>
            </a:r>
            <a:r>
              <a:rPr sz="2450" spc="70" dirty="0">
                <a:latin typeface="宋体"/>
                <a:cs typeface="宋体"/>
              </a:rPr>
              <a:t>则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55989" y="4231380"/>
            <a:ext cx="195262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35" dirty="0">
                <a:latin typeface="Symbol"/>
                <a:cs typeface="Symbol"/>
              </a:rPr>
              <a:t></a:t>
            </a:r>
            <a:r>
              <a:rPr sz="245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i="1" spc="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50" b="1" spc="12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b="1" i="1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50" b="1" spc="2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</a:t>
            </a:r>
            <a:r>
              <a:rPr sz="24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i="1" spc="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50" b="1" spc="1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b="1" i="1" spc="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b="1" spc="15" dirty="0">
                <a:latin typeface="Times New Roman" panose="02020603050405020304"/>
                <a:cs typeface="Times New Roman" panose="02020603050405020304"/>
              </a:rPr>
              <a:t>).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27818" y="4489196"/>
            <a:ext cx="18605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35" dirty="0"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77386" y="4231380"/>
            <a:ext cx="154876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2095" indent="-240030">
              <a:lnSpc>
                <a:spcPct val="100000"/>
              </a:lnSpc>
              <a:spcBef>
                <a:spcPts val="105"/>
              </a:spcBef>
              <a:buFont typeface="Symbol"/>
              <a:buChar char=""/>
              <a:tabLst>
                <a:tab pos="252095" algn="l"/>
              </a:tabLst>
            </a:pPr>
            <a:r>
              <a:rPr sz="2450" b="1" i="1" spc="15" dirty="0"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2450" b="1" i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</a:t>
            </a:r>
            <a:r>
              <a:rPr sz="24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i="1" spc="8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50" b="1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b="1" i="1" spc="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b="1" spc="8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49029" y="4489196"/>
            <a:ext cx="18605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35" dirty="0"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1285" y="4231380"/>
            <a:ext cx="445134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35" dirty="0">
                <a:latin typeface="Symbol"/>
                <a:cs typeface="Symbol"/>
              </a:rPr>
              <a:t></a:t>
            </a:r>
            <a:r>
              <a:rPr sz="24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35" dirty="0"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1514" y="3033550"/>
            <a:ext cx="50101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25" dirty="0">
                <a:latin typeface="Symbol"/>
                <a:cs typeface="Symbol"/>
              </a:rPr>
              <a:t></a:t>
            </a:r>
            <a:r>
              <a:rPr sz="245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b="1" spc="52" baseline="3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75" b="1" spc="-494" baseline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25" dirty="0">
                <a:latin typeface="Symbol"/>
                <a:cs typeface="Symbol"/>
              </a:rPr>
              <a:t>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46378" y="3216817"/>
            <a:ext cx="2291715" cy="681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575"/>
              </a:lnSpc>
              <a:spcBef>
                <a:spcPts val="105"/>
              </a:spcBef>
              <a:tabLst>
                <a:tab pos="824230" algn="l"/>
                <a:tab pos="1929130" algn="l"/>
              </a:tabLst>
            </a:pPr>
            <a:r>
              <a:rPr sz="2450" b="1" spc="35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2450" b="1" i="1" spc="15" dirty="0"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2450" b="1" i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</a:t>
            </a:r>
            <a:r>
              <a:rPr sz="2450" spc="3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b="1" i="1" spc="-5" dirty="0">
                <a:latin typeface="Times New Roman" panose="02020603050405020304"/>
                <a:cs typeface="Times New Roman" panose="02020603050405020304"/>
              </a:rPr>
              <a:t>ch</a:t>
            </a: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437640">
              <a:lnSpc>
                <a:spcPts val="2575"/>
              </a:lnSpc>
            </a:pPr>
            <a:r>
              <a:rPr sz="2450" spc="25" dirty="0">
                <a:latin typeface="Symbol"/>
                <a:cs typeface="Symbol"/>
              </a:rPr>
              <a:t></a:t>
            </a:r>
            <a:r>
              <a:rPr sz="2450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b="1" spc="52" baseline="8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75" b="1" spc="-555" baseline="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25" dirty="0">
                <a:latin typeface="Symbol"/>
                <a:cs typeface="Symbol"/>
              </a:rPr>
              <a:t>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42740" y="3475305"/>
            <a:ext cx="18605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35" dirty="0"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1486" y="3216817"/>
            <a:ext cx="909319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i="1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50" b="1" i="1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1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b="1" i="1" spc="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b="1" spc="2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31309" y="2456865"/>
            <a:ext cx="1927860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50" spc="100" dirty="0">
                <a:latin typeface="宋体"/>
                <a:cs typeface="宋体"/>
              </a:rPr>
              <a:t>若</a:t>
            </a:r>
            <a:r>
              <a:rPr sz="2450" b="1" i="1" spc="3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b="1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</a:t>
            </a:r>
            <a:r>
              <a:rPr sz="24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12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120" baseline="38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50" spc="70" dirty="0">
                <a:latin typeface="宋体"/>
                <a:cs typeface="宋体"/>
              </a:rPr>
              <a:t>，</a:t>
            </a:r>
            <a:r>
              <a:rPr sz="2450" spc="-490" dirty="0">
                <a:latin typeface="宋体"/>
                <a:cs typeface="宋体"/>
              </a:rPr>
              <a:t> </a:t>
            </a:r>
            <a:r>
              <a:rPr sz="2450" spc="70" dirty="0">
                <a:latin typeface="宋体"/>
                <a:cs typeface="宋体"/>
              </a:rPr>
              <a:t>则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45352" y="1673131"/>
            <a:ext cx="74993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i="1" spc="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50" b="1" spc="1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b="1" i="1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50" b="1" spc="15" dirty="0">
                <a:latin typeface="Times New Roman" panose="02020603050405020304"/>
                <a:cs typeface="Times New Roman" panose="02020603050405020304"/>
              </a:rPr>
              <a:t>),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61887" y="1931619"/>
            <a:ext cx="18605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35" dirty="0"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3237" y="1673131"/>
            <a:ext cx="909319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i="1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50" b="1" i="1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12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b="1" i="1" spc="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b="1" spc="2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67652" y="5540533"/>
            <a:ext cx="551180" cy="46735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2245">
              <a:lnSpc>
                <a:spcPts val="1715"/>
              </a:lnSpc>
              <a:spcBef>
                <a:spcPts val="135"/>
              </a:spcBef>
            </a:pPr>
            <a:r>
              <a:rPr sz="1600" b="1" i="1" spc="3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600" b="1" i="1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Symbol"/>
                <a:cs typeface="Symbol"/>
              </a:rPr>
              <a:t>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715"/>
              </a:lnSpc>
            </a:pPr>
            <a:r>
              <a:rPr sz="1600" b="1" i="1" spc="35" dirty="0">
                <a:latin typeface="Times New Roman" panose="02020603050405020304"/>
                <a:cs typeface="Times New Roman" panose="02020603050405020304"/>
              </a:rPr>
              <a:t>k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32513" y="5682994"/>
            <a:ext cx="385445" cy="7874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510">
              <a:lnSpc>
                <a:spcPts val="4205"/>
              </a:lnSpc>
              <a:spcBef>
                <a:spcPts val="140"/>
              </a:spcBef>
            </a:pPr>
            <a:r>
              <a:rPr sz="3650" spc="95" dirty="0">
                <a:latin typeface="Symbol"/>
                <a:cs typeface="Symbol"/>
              </a:rPr>
              <a:t></a:t>
            </a:r>
            <a:endParaRPr sz="3650">
              <a:latin typeface="Symbol"/>
              <a:cs typeface="Symbol"/>
            </a:endParaRPr>
          </a:p>
          <a:p>
            <a:pPr marL="12700">
              <a:lnSpc>
                <a:spcPts val="1745"/>
              </a:lnSpc>
            </a:pPr>
            <a:r>
              <a:rPr sz="1600" b="1" i="1" spc="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140" dirty="0">
                <a:latin typeface="Symbol"/>
                <a:cs typeface="Symbol"/>
              </a:rPr>
              <a:t>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25963" y="5991258"/>
            <a:ext cx="37846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90" dirty="0">
                <a:latin typeface="Symbol"/>
                <a:cs typeface="Symbol"/>
              </a:rPr>
              <a:t>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76322" y="5540533"/>
            <a:ext cx="38100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3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600" b="1" i="1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Symbol"/>
                <a:cs typeface="Symbol"/>
              </a:rPr>
              <a:t>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71021" y="5682994"/>
            <a:ext cx="385445" cy="7874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510">
              <a:lnSpc>
                <a:spcPts val="4205"/>
              </a:lnSpc>
              <a:spcBef>
                <a:spcPts val="140"/>
              </a:spcBef>
            </a:pPr>
            <a:r>
              <a:rPr sz="3650" spc="95" dirty="0">
                <a:latin typeface="Symbol"/>
                <a:cs typeface="Symbol"/>
              </a:rPr>
              <a:t></a:t>
            </a:r>
            <a:endParaRPr sz="3650">
              <a:latin typeface="Symbol"/>
              <a:cs typeface="Symbol"/>
            </a:endParaRPr>
          </a:p>
          <a:p>
            <a:pPr marL="12700">
              <a:lnSpc>
                <a:spcPts val="1745"/>
              </a:lnSpc>
            </a:pPr>
            <a:r>
              <a:rPr sz="1600" b="1" i="1" spc="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140" dirty="0">
                <a:latin typeface="Symbol"/>
                <a:cs typeface="Symbol"/>
              </a:rPr>
              <a:t>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37965" y="5732796"/>
            <a:ext cx="63817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3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600" b="1" i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60" dirty="0">
                <a:latin typeface="Symbol"/>
                <a:cs typeface="Symbol"/>
              </a:rPr>
              <a:t></a:t>
            </a:r>
            <a:r>
              <a:rPr sz="1600" b="1" i="1" spc="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10627" y="4003232"/>
            <a:ext cx="38163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3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600" b="1" i="1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Symbol"/>
                <a:cs typeface="Symbol"/>
              </a:rPr>
              <a:t>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05326" y="4145692"/>
            <a:ext cx="385445" cy="7874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7145">
              <a:lnSpc>
                <a:spcPts val="4205"/>
              </a:lnSpc>
              <a:spcBef>
                <a:spcPts val="140"/>
              </a:spcBef>
            </a:pPr>
            <a:r>
              <a:rPr sz="3650" spc="95" dirty="0">
                <a:latin typeface="Symbol"/>
                <a:cs typeface="Symbol"/>
              </a:rPr>
              <a:t></a:t>
            </a:r>
            <a:endParaRPr sz="3650">
              <a:latin typeface="Symbol"/>
              <a:cs typeface="Symbol"/>
            </a:endParaRPr>
          </a:p>
          <a:p>
            <a:pPr marL="12700">
              <a:lnSpc>
                <a:spcPts val="1745"/>
              </a:lnSpc>
            </a:pPr>
            <a:r>
              <a:rPr sz="1600" b="1" i="1" spc="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135" dirty="0">
                <a:latin typeface="Symbol"/>
                <a:cs typeface="Symbol"/>
              </a:rPr>
              <a:t>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99306" y="4453956"/>
            <a:ext cx="37782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85" dirty="0">
                <a:latin typeface="Symbol"/>
                <a:cs typeface="Symbol"/>
              </a:rPr>
              <a:t>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19987" y="4453956"/>
            <a:ext cx="37846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85" dirty="0">
                <a:latin typeface="Symbol"/>
                <a:cs typeface="Symbol"/>
              </a:rPr>
              <a:t>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71098" y="5566804"/>
            <a:ext cx="33591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i="1" spc="-5" dirty="0">
                <a:latin typeface="Times New Roman" panose="02020603050405020304"/>
                <a:cs typeface="Times New Roman" panose="02020603050405020304"/>
              </a:rPr>
              <a:t>ch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26151" y="5768682"/>
            <a:ext cx="585470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50" b="1" i="1" spc="3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50" b="1" i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16534" y="4029502"/>
            <a:ext cx="20383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i="1" spc="35" dirty="0">
                <a:latin typeface="Times New Roman" panose="02020603050405020304"/>
                <a:cs typeface="Times New Roman" panose="02020603050405020304"/>
              </a:rPr>
              <a:t>h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65201" y="4029502"/>
            <a:ext cx="33591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i="1" spc="-5" dirty="0">
                <a:latin typeface="Times New Roman" panose="02020603050405020304"/>
                <a:cs typeface="Times New Roman" panose="02020603050405020304"/>
              </a:rPr>
              <a:t>ch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30922" y="3216817"/>
            <a:ext cx="585470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50" b="1" i="1" spc="3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50" b="1" i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3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48033" y="1471770"/>
            <a:ext cx="20383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i="1" spc="35" dirty="0">
                <a:latin typeface="Times New Roman" panose="02020603050405020304"/>
                <a:cs typeface="Times New Roman" panose="02020603050405020304"/>
              </a:rPr>
              <a:t>n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76420" y="5526299"/>
            <a:ext cx="893444" cy="9823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2645"/>
              </a:lnSpc>
              <a:spcBef>
                <a:spcPts val="105"/>
              </a:spcBef>
            </a:pPr>
            <a:r>
              <a:rPr sz="2450" spc="25" dirty="0">
                <a:latin typeface="Symbol"/>
                <a:cs typeface="Symbol"/>
              </a:rPr>
              <a:t></a:t>
            </a:r>
            <a:endParaRPr sz="2450">
              <a:latin typeface="Symbol"/>
              <a:cs typeface="Symbol"/>
            </a:endParaRPr>
          </a:p>
          <a:p>
            <a:pPr marR="5080" algn="r">
              <a:lnSpc>
                <a:spcPts val="2290"/>
              </a:lnSpc>
              <a:tabLst>
                <a:tab pos="744855" algn="l"/>
              </a:tabLst>
            </a:pPr>
            <a:r>
              <a:rPr sz="2450" spc="25" dirty="0">
                <a:latin typeface="Symbol"/>
                <a:cs typeface="Symbol"/>
              </a:rPr>
              <a:t></a:t>
            </a:r>
            <a:r>
              <a:rPr sz="2450" spc="2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spc="25" dirty="0">
                <a:latin typeface="Symbol"/>
                <a:cs typeface="Symbol"/>
              </a:rPr>
              <a:t></a:t>
            </a:r>
            <a:endParaRPr sz="2450">
              <a:latin typeface="Symbol"/>
              <a:cs typeface="Symbol"/>
            </a:endParaRPr>
          </a:p>
          <a:p>
            <a:pPr marR="5080" algn="r">
              <a:lnSpc>
                <a:spcPts val="2585"/>
              </a:lnSpc>
            </a:pPr>
            <a:r>
              <a:rPr sz="2450" spc="25" dirty="0">
                <a:latin typeface="Symbol"/>
                <a:cs typeface="Symbol"/>
              </a:rPr>
              <a:t>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81695" y="2975132"/>
            <a:ext cx="893444" cy="981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2645"/>
              </a:lnSpc>
              <a:spcBef>
                <a:spcPts val="105"/>
              </a:spcBef>
            </a:pPr>
            <a:r>
              <a:rPr sz="2450" spc="25" dirty="0">
                <a:latin typeface="Symbol"/>
                <a:cs typeface="Symbol"/>
              </a:rPr>
              <a:t></a:t>
            </a:r>
            <a:endParaRPr sz="2450">
              <a:latin typeface="Symbol"/>
              <a:cs typeface="Symbol"/>
            </a:endParaRPr>
          </a:p>
          <a:p>
            <a:pPr marR="5080" algn="r">
              <a:lnSpc>
                <a:spcPts val="2290"/>
              </a:lnSpc>
              <a:tabLst>
                <a:tab pos="744220" algn="l"/>
              </a:tabLst>
            </a:pPr>
            <a:r>
              <a:rPr sz="2450" spc="25" dirty="0">
                <a:latin typeface="Symbol"/>
                <a:cs typeface="Symbol"/>
              </a:rPr>
              <a:t></a:t>
            </a:r>
            <a:r>
              <a:rPr sz="2450" spc="2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spc="25" dirty="0">
                <a:latin typeface="Symbol"/>
                <a:cs typeface="Symbol"/>
              </a:rPr>
              <a:t></a:t>
            </a:r>
            <a:endParaRPr sz="2450">
              <a:latin typeface="Symbol"/>
              <a:cs typeface="Symbol"/>
            </a:endParaRPr>
          </a:p>
          <a:p>
            <a:pPr marR="5080" algn="r">
              <a:lnSpc>
                <a:spcPts val="2580"/>
              </a:lnSpc>
            </a:pPr>
            <a:r>
              <a:rPr sz="2450" spc="25" dirty="0">
                <a:latin typeface="Symbol"/>
                <a:cs typeface="Symbol"/>
              </a:rPr>
              <a:t>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73803" y="2884920"/>
            <a:ext cx="922019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20040" algn="l"/>
                <a:tab pos="593090" algn="l"/>
              </a:tabLst>
            </a:pPr>
            <a:r>
              <a:rPr sz="1600" b="1" i="1" spc="35" dirty="0">
                <a:latin typeface="Times New Roman" panose="02020603050405020304"/>
                <a:cs typeface="Times New Roman" panose="02020603050405020304"/>
              </a:rPr>
              <a:t>k	</a:t>
            </a:r>
            <a:r>
              <a:rPr sz="3675" spc="37" baseline="-16000" dirty="0">
                <a:latin typeface="Symbol"/>
                <a:cs typeface="Symbol"/>
              </a:rPr>
              <a:t></a:t>
            </a:r>
            <a:r>
              <a:rPr sz="3675" spc="37" baseline="-1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75" b="1" spc="112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112" baseline="2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2400" baseline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00842" y="1400231"/>
            <a:ext cx="893444" cy="9544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2450" spc="25" dirty="0">
                <a:latin typeface="Symbol"/>
                <a:cs typeface="Symbol"/>
              </a:rPr>
              <a:t></a:t>
            </a:r>
            <a:endParaRPr sz="2450">
              <a:latin typeface="Symbol"/>
              <a:cs typeface="Symbol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744855" algn="l"/>
              </a:tabLst>
            </a:pPr>
            <a:r>
              <a:rPr sz="2450" spc="25" dirty="0">
                <a:latin typeface="Symbol"/>
                <a:cs typeface="Symbol"/>
              </a:rPr>
              <a:t></a:t>
            </a:r>
            <a:r>
              <a:rPr sz="2450" spc="2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spc="25" dirty="0">
                <a:latin typeface="Symbol"/>
                <a:cs typeface="Symbol"/>
              </a:rPr>
              <a:t>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20050" y="1323398"/>
            <a:ext cx="854710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925" spc="-127" baseline="-7000" dirty="0">
                <a:latin typeface="Symbol"/>
                <a:cs typeface="Symbol"/>
              </a:rPr>
              <a:t></a:t>
            </a:r>
            <a:r>
              <a:rPr sz="1600" b="1" spc="3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og</a:t>
            </a:r>
            <a:r>
              <a:rPr sz="16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1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925" spc="-157" baseline="-7000" dirty="0">
                <a:latin typeface="Symbol"/>
                <a:cs typeface="Symbol"/>
              </a:rPr>
              <a:t></a:t>
            </a:r>
            <a:r>
              <a:rPr sz="2925" spc="-142" baseline="-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spc="37" baseline="-29000" dirty="0">
                <a:latin typeface="Symbol"/>
                <a:cs typeface="Symbol"/>
              </a:rPr>
              <a:t></a:t>
            </a:r>
            <a:endParaRPr sz="3675" baseline="-290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79744" y="5682994"/>
            <a:ext cx="368300" cy="588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650" spc="95" dirty="0">
                <a:latin typeface="Symbol"/>
                <a:cs typeface="Symbol"/>
              </a:rPr>
              <a:t>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55643" y="5436267"/>
            <a:ext cx="1022350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05485" algn="l"/>
              </a:tabLst>
            </a:pPr>
            <a:r>
              <a:rPr sz="1600" b="1" i="1" spc="3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600" b="1" i="1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Symbol"/>
                <a:cs typeface="Symbol"/>
              </a:rPr>
              <a:t></a:t>
            </a:r>
            <a:r>
              <a:rPr sz="1600" b="1" spc="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spc="37" baseline="-16000" dirty="0">
                <a:latin typeface="Symbol"/>
                <a:cs typeface="Symbol"/>
              </a:rPr>
              <a:t></a:t>
            </a:r>
            <a:r>
              <a:rPr sz="3675" spc="37" baseline="-1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75" b="1" spc="120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120" baseline="2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2400" baseline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75769" y="6090804"/>
            <a:ext cx="54927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135" dirty="0">
                <a:latin typeface="Symbol"/>
                <a:cs typeface="Symbol"/>
              </a:rPr>
              <a:t>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spc="37" baseline="-3000" dirty="0">
                <a:latin typeface="Symbol"/>
                <a:cs typeface="Symbol"/>
              </a:rPr>
              <a:t></a:t>
            </a:r>
            <a:endParaRPr sz="3675" baseline="-30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09059" y="5991258"/>
            <a:ext cx="37846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85" dirty="0">
                <a:latin typeface="Symbol"/>
                <a:cs typeface="Symbol"/>
              </a:rPr>
              <a:t>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31229" y="4145692"/>
            <a:ext cx="368300" cy="588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650" spc="95" dirty="0">
                <a:latin typeface="Symbol"/>
                <a:cs typeface="Symbol"/>
              </a:rPr>
              <a:t>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62285" y="4003232"/>
            <a:ext cx="551180" cy="46735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2245">
              <a:lnSpc>
                <a:spcPts val="1715"/>
              </a:lnSpc>
              <a:spcBef>
                <a:spcPts val="135"/>
              </a:spcBef>
            </a:pPr>
            <a:r>
              <a:rPr sz="1600" b="1" i="1" spc="3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600" b="1" i="1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Symbol"/>
                <a:cs typeface="Symbol"/>
              </a:rPr>
              <a:t>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715"/>
              </a:lnSpc>
            </a:pPr>
            <a:r>
              <a:rPr sz="1600" b="1" i="1" spc="35" dirty="0">
                <a:latin typeface="Times New Roman" panose="02020603050405020304"/>
                <a:cs typeface="Times New Roman" panose="02020603050405020304"/>
              </a:rPr>
              <a:t>k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26617" y="4657773"/>
            <a:ext cx="38481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135" dirty="0">
                <a:latin typeface="Symbol"/>
                <a:cs typeface="Symbol"/>
              </a:rPr>
              <a:t>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80298" y="3131233"/>
            <a:ext cx="368300" cy="588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650" spc="95" dirty="0">
                <a:latin typeface="Symbol"/>
                <a:cs typeface="Symbol"/>
              </a:rPr>
              <a:t>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80828" y="2989186"/>
            <a:ext cx="38227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3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600" b="1" i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Symbol"/>
                <a:cs typeface="Symbol"/>
              </a:rPr>
              <a:t>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76322" y="3643934"/>
            <a:ext cx="38417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135" dirty="0">
                <a:latin typeface="Symbol"/>
                <a:cs typeface="Symbol"/>
              </a:rPr>
              <a:t>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43267" y="3181500"/>
            <a:ext cx="63754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3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600" b="1" i="1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65" dirty="0">
                <a:latin typeface="Symbol"/>
                <a:cs typeface="Symbol"/>
              </a:rPr>
              <a:t></a:t>
            </a:r>
            <a:r>
              <a:rPr sz="1600" b="1" i="1" spc="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60" dirty="0">
                <a:latin typeface="Symbol"/>
                <a:cs typeface="Symbol"/>
              </a:rPr>
              <a:t>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85019" y="3131233"/>
            <a:ext cx="368300" cy="588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650" spc="95" dirty="0">
                <a:latin typeface="Symbol"/>
                <a:cs typeface="Symbol"/>
              </a:rPr>
              <a:t>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81043" y="3539668"/>
            <a:ext cx="54927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140" dirty="0">
                <a:latin typeface="Symbol"/>
                <a:cs typeface="Symbol"/>
              </a:rPr>
              <a:t>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spc="37" baseline="-3000" dirty="0">
                <a:latin typeface="Symbol"/>
                <a:cs typeface="Symbol"/>
              </a:rPr>
              <a:t></a:t>
            </a:r>
            <a:endParaRPr sz="3675" baseline="-30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14334" y="3439988"/>
            <a:ext cx="37782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85" dirty="0">
                <a:latin typeface="Symbol"/>
                <a:cs typeface="Symbol"/>
              </a:rPr>
              <a:t>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71509" y="1587288"/>
            <a:ext cx="368300" cy="588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650" spc="95" dirty="0">
                <a:latin typeface="Symbol"/>
                <a:cs typeface="Symbol"/>
              </a:rPr>
              <a:t>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66897" y="2099989"/>
            <a:ext cx="38481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135" dirty="0">
                <a:latin typeface="Symbol"/>
                <a:cs typeface="Symbol"/>
              </a:rPr>
              <a:t>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233508" y="1896301"/>
            <a:ext cx="37846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i="1" spc="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600" spc="90" dirty="0">
                <a:latin typeface="Symbol"/>
                <a:cs typeface="Symbol"/>
              </a:rPr>
              <a:t></a:t>
            </a:r>
            <a:r>
              <a:rPr sz="1600" b="1" spc="3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294" y="821181"/>
            <a:ext cx="1043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C0000"/>
                </a:solidFill>
              </a:rPr>
              <a:t>求和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31985" y="3435044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5">
                <a:moveTo>
                  <a:pt x="0" y="0"/>
                </a:moveTo>
                <a:lnTo>
                  <a:pt x="189620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45025" y="343504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0980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8082" y="3435044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265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51940" y="343504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0881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14824" y="3435044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388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58806" y="3435044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7677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65865" y="4297733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>
                <a:moveTo>
                  <a:pt x="0" y="0"/>
                </a:moveTo>
                <a:lnTo>
                  <a:pt x="189645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78930" y="4297733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364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78085" y="4297733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>
                <a:moveTo>
                  <a:pt x="0" y="0"/>
                </a:moveTo>
                <a:lnTo>
                  <a:pt x="189694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91126" y="4297733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0881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1758" y="5160421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5">
                <a:moveTo>
                  <a:pt x="0" y="0"/>
                </a:moveTo>
                <a:lnTo>
                  <a:pt x="189645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7250" y="5160421"/>
            <a:ext cx="955040" cy="0"/>
          </a:xfrm>
          <a:custGeom>
            <a:avLst/>
            <a:gdLst/>
            <a:ahLst/>
            <a:cxnLst/>
            <a:rect l="l" t="t" r="r" b="b"/>
            <a:pathLst>
              <a:path w="955039">
                <a:moveTo>
                  <a:pt x="0" y="0"/>
                </a:moveTo>
                <a:lnTo>
                  <a:pt x="954930" y="0"/>
                </a:lnTo>
              </a:path>
            </a:pathLst>
          </a:custGeom>
          <a:ln w="122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673235" y="4149547"/>
            <a:ext cx="33401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750" b="1" spc="75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b="1" spc="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1089" y="4149547"/>
            <a:ext cx="33337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750" b="1" spc="6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b="1" spc="4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7243" y="4910744"/>
            <a:ext cx="44958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20" dirty="0">
                <a:latin typeface="Symbol"/>
                <a:cs typeface="Symbol"/>
              </a:rPr>
              <a:t></a:t>
            </a:r>
            <a:r>
              <a:rPr sz="25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996" y="4268603"/>
            <a:ext cx="2673985" cy="8477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861695">
              <a:lnSpc>
                <a:spcPct val="100000"/>
              </a:lnSpc>
              <a:spcBef>
                <a:spcPts val="330"/>
              </a:spcBef>
              <a:tabLst>
                <a:tab pos="2473960" algn="l"/>
              </a:tabLst>
            </a:pPr>
            <a:r>
              <a:rPr sz="2500" b="1" spc="15" dirty="0">
                <a:latin typeface="Times New Roman" panose="02020603050405020304"/>
                <a:cs typeface="Times New Roman" panose="02020603050405020304"/>
              </a:rPr>
              <a:t>2	2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  <a:spcBef>
                <a:spcPts val="235"/>
              </a:spcBef>
              <a:tabLst>
                <a:tab pos="961390" algn="l"/>
              </a:tabLst>
            </a:pPr>
            <a:r>
              <a:rPr sz="3750" spc="30" baseline="-36000" dirty="0">
                <a:latin typeface="Symbol"/>
                <a:cs typeface="Symbol"/>
              </a:rPr>
              <a:t></a:t>
            </a:r>
            <a:r>
              <a:rPr sz="3750" spc="315" baseline="-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15" dirty="0">
                <a:latin typeface="Times New Roman" panose="02020603050405020304"/>
                <a:cs typeface="Times New Roman" panose="02020603050405020304"/>
              </a:rPr>
              <a:t>1	1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6696" y="4048056"/>
            <a:ext cx="3992879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423035" algn="l"/>
                <a:tab pos="1731645" algn="l"/>
                <a:tab pos="3035300" algn="l"/>
                <a:tab pos="3344545" algn="l"/>
              </a:tabLst>
            </a:pPr>
            <a:r>
              <a:rPr sz="2500" spc="20" dirty="0">
                <a:latin typeface="Symbol"/>
                <a:cs typeface="Symbol"/>
              </a:rPr>
              <a:t></a:t>
            </a:r>
            <a:r>
              <a:rPr sz="25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-8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500" b="1" spc="1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500" b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b="1" spc="22" baseline="3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750" b="1" spc="37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b="1" spc="22" baseline="3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750" b="1" baseline="3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35" dirty="0"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500" b="1" spc="55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500" b="1" spc="6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3750" b="1" spc="22" baseline="36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b="1" spc="22" baseline="3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750" b="1" baseline="3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40" dirty="0">
                <a:latin typeface="Times New Roman" panose="02020603050405020304"/>
                <a:cs typeface="Times New Roman" panose="02020603050405020304"/>
              </a:rPr>
              <a:t>...]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9518" y="3431168"/>
            <a:ext cx="18669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6384" y="3286858"/>
            <a:ext cx="44081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0"/>
              </a:spcBef>
              <a:tabLst>
                <a:tab pos="1451610" algn="l"/>
                <a:tab pos="2095500" algn="l"/>
                <a:tab pos="3458210" algn="l"/>
                <a:tab pos="4102100" algn="l"/>
              </a:tabLst>
            </a:pPr>
            <a:r>
              <a:rPr sz="3750" b="1" spc="6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b="1" spc="45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3750" b="1" spc="6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b="1" spc="45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3750" b="1" spc="6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b="1" spc="45" dirty="0">
                <a:latin typeface="Times New Roman" panose="02020603050405020304"/>
                <a:cs typeface="Times New Roman" panose="02020603050405020304"/>
              </a:rPr>
              <a:t>3	</a:t>
            </a:r>
            <a:r>
              <a:rPr sz="3750" b="1" spc="6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b="1" spc="45" dirty="0">
                <a:latin typeface="Times New Roman" panose="02020603050405020304"/>
                <a:cs typeface="Times New Roman" panose="02020603050405020304"/>
              </a:rPr>
              <a:t>3	</a:t>
            </a:r>
            <a:r>
              <a:rPr sz="3750" b="1" spc="52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b="1" spc="35" dirty="0">
                <a:latin typeface="Times New Roman" panose="02020603050405020304"/>
                <a:cs typeface="Times New Roman" panose="02020603050405020304"/>
              </a:rPr>
              <a:t>4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6696" y="3185981"/>
            <a:ext cx="647446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988060" algn="l"/>
                <a:tab pos="1298575" algn="l"/>
                <a:tab pos="2660650" algn="l"/>
                <a:tab pos="2995930" algn="l"/>
                <a:tab pos="3305175" algn="l"/>
                <a:tab pos="4667885" algn="l"/>
                <a:tab pos="5001260" algn="l"/>
                <a:tab pos="5308600" algn="l"/>
              </a:tabLst>
            </a:pPr>
            <a:r>
              <a:rPr sz="2500" spc="20" dirty="0">
                <a:latin typeface="Symbol"/>
                <a:cs typeface="Symbol"/>
              </a:rPr>
              <a:t></a:t>
            </a:r>
            <a:r>
              <a:rPr sz="25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1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500" b="1" spc="-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b="1" spc="22" baseline="3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750" b="1" spc="37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spc="2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b="1" spc="22" baseline="36000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65" dirty="0">
                <a:latin typeface="Times New Roman" panose="02020603050405020304"/>
                <a:cs typeface="Times New Roman" panose="02020603050405020304"/>
              </a:rPr>
              <a:t>...]</a:t>
            </a:r>
            <a:r>
              <a:rPr sz="2500" spc="65" dirty="0">
                <a:latin typeface="Symbol"/>
                <a:cs typeface="Symbol"/>
              </a:rPr>
              <a:t></a:t>
            </a:r>
            <a:r>
              <a:rPr sz="25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1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500" b="1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b="1" spc="22" baseline="36000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spc="2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b="1" spc="22" baseline="36000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65" dirty="0">
                <a:latin typeface="Times New Roman" panose="02020603050405020304"/>
                <a:cs typeface="Times New Roman" panose="02020603050405020304"/>
              </a:rPr>
              <a:t>...]</a:t>
            </a:r>
            <a:r>
              <a:rPr sz="2500" spc="65" dirty="0">
                <a:latin typeface="Symbol"/>
                <a:cs typeface="Symbol"/>
              </a:rPr>
              <a:t></a:t>
            </a:r>
            <a:r>
              <a:rPr sz="25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1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500" b="1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b="1" spc="22" baseline="36000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spc="2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b="1" spc="22" baseline="36000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65" dirty="0">
                <a:latin typeface="Times New Roman" panose="02020603050405020304"/>
                <a:cs typeface="Times New Roman" panose="02020603050405020304"/>
              </a:rPr>
              <a:t>...]</a:t>
            </a:r>
            <a:r>
              <a:rPr sz="2500" spc="65" dirty="0">
                <a:latin typeface="Symbol"/>
                <a:cs typeface="Symbol"/>
              </a:rPr>
              <a:t></a:t>
            </a:r>
            <a:r>
              <a:rPr sz="25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35" dirty="0">
                <a:latin typeface="Times New Roman" panose="02020603050405020304"/>
                <a:cs typeface="Times New Roman" panose="02020603050405020304"/>
              </a:rPr>
              <a:t>...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9842" y="2535960"/>
            <a:ext cx="18669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4807" y="2391675"/>
            <a:ext cx="10033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694055" algn="l"/>
              </a:tabLst>
            </a:pPr>
            <a:r>
              <a:rPr sz="3750" b="1" spc="6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b="1" spc="45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3750" b="1" spc="6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b="1" spc="45" dirty="0">
                <a:latin typeface="Times New Roman" panose="02020603050405020304"/>
                <a:cs typeface="Times New Roman" panose="02020603050405020304"/>
              </a:rPr>
              <a:t>3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99378" y="5160350"/>
            <a:ext cx="11239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58175" y="5196429"/>
            <a:ext cx="114935" cy="415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525"/>
              </a:lnSpc>
              <a:spcBef>
                <a:spcPts val="110"/>
              </a:spcBef>
            </a:pPr>
            <a:r>
              <a:rPr sz="1350" b="1" u="sng" spc="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1</a:t>
            </a: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14605">
              <a:lnSpc>
                <a:spcPts val="1525"/>
              </a:lnSpc>
            </a:pPr>
            <a:r>
              <a:rPr sz="1350" b="1" spc="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9317" y="5156530"/>
            <a:ext cx="106743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46785" algn="l"/>
              </a:tabLst>
            </a:pPr>
            <a:r>
              <a:rPr sz="2500" b="1" spc="1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500" b="1" spc="-45" dirty="0">
                <a:latin typeface="Times New Roman" panose="02020603050405020304"/>
                <a:cs typeface="Times New Roman" panose="02020603050405020304"/>
              </a:rPr>
              <a:t> (</a:t>
            </a:r>
            <a:r>
              <a:rPr sz="2500" b="1" spc="1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500" b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20" dirty="0">
                <a:latin typeface="Symbol"/>
                <a:cs typeface="Symbol"/>
              </a:rPr>
              <a:t>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00" b="1" spc="10" dirty="0">
                <a:latin typeface="Times New Roman" panose="02020603050405020304"/>
                <a:cs typeface="Times New Roman" panose="02020603050405020304"/>
              </a:rPr>
              <a:t>)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9641" y="2123648"/>
            <a:ext cx="330835" cy="663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8585">
              <a:lnSpc>
                <a:spcPts val="1215"/>
              </a:lnSpc>
              <a:spcBef>
                <a:spcPts val="110"/>
              </a:spcBef>
            </a:pPr>
            <a:r>
              <a:rPr sz="1350" spc="10" dirty="0">
                <a:latin typeface="Symbol"/>
                <a:cs typeface="Symbol"/>
              </a:rPr>
              <a:t>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ts val="3795"/>
              </a:lnSpc>
            </a:pPr>
            <a:r>
              <a:rPr sz="3500" spc="-1745" dirty="0">
                <a:latin typeface="Symbol"/>
                <a:cs typeface="Symbol"/>
              </a:rPr>
              <a:t>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8971" y="2565948"/>
            <a:ext cx="71628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50" b="1" i="1" spc="5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350" spc="50" dirty="0">
                <a:latin typeface="Symbol"/>
                <a:cs typeface="Symbol"/>
              </a:rPr>
              <a:t></a:t>
            </a:r>
            <a:r>
              <a:rPr sz="1350" b="1" spc="5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b="1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b="1" spc="75" baseline="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b="1" i="1" spc="75" baseline="56000" dirty="0">
                <a:latin typeface="Times New Roman" panose="02020603050405020304"/>
                <a:cs typeface="Times New Roman" panose="02020603050405020304"/>
              </a:rPr>
              <a:t>h</a:t>
            </a:r>
            <a:endParaRPr sz="2025" baseline="5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01845" y="2290896"/>
            <a:ext cx="3465829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54025" algn="l"/>
                <a:tab pos="2173605" algn="l"/>
                <a:tab pos="2816860" algn="l"/>
              </a:tabLst>
            </a:pPr>
            <a:r>
              <a:rPr sz="3750" b="1" i="1" u="sng" spc="15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b="1" i="1" u="sng" spc="30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750" b="1" i="1" baseline="3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00" spc="20" dirty="0">
                <a:latin typeface="Symbol"/>
                <a:cs typeface="Symbol"/>
              </a:rPr>
              <a:t></a:t>
            </a:r>
            <a:r>
              <a:rPr sz="25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3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500" b="1" spc="1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500" b="1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b="1" u="sng" spc="22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750" b="1" spc="37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b="1" u="sng" spc="67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b="1" u="sng" spc="22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750" b="1" baseline="3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b="1" u="sng" spc="60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b="1" u="sng" spc="22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750" b="1" baseline="3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00" spc="20" dirty="0">
                <a:latin typeface="Symbol"/>
                <a:cs typeface="Symbol"/>
              </a:rPr>
              <a:t></a:t>
            </a:r>
            <a:r>
              <a:rPr sz="25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40" dirty="0">
                <a:latin typeface="Times New Roman" panose="02020603050405020304"/>
                <a:cs typeface="Times New Roman" panose="02020603050405020304"/>
              </a:rPr>
              <a:t>...]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17" y="1774952"/>
            <a:ext cx="6160770" cy="429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算</a:t>
            </a:r>
            <a:r>
              <a:rPr sz="2400" b="1" dirty="0">
                <a:latin typeface="Microsoft JhengHei"/>
                <a:cs typeface="Microsoft JhengHei"/>
              </a:rPr>
              <a:t>法</a:t>
            </a:r>
            <a:r>
              <a:rPr sz="2400" b="1" spc="-3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Heap-sort(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22300" indent="-304800">
              <a:lnSpc>
                <a:spcPts val="2860"/>
              </a:lnSpc>
              <a:buAutoNum type="arabicPeriod"/>
              <a:tabLst>
                <a:tab pos="6223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Build-Heap(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22300" indent="-30543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622935" algn="l"/>
                <a:tab pos="2973705" algn="l"/>
                <a:tab pos="409384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]	downto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74700" indent="-457200">
              <a:lnSpc>
                <a:spcPct val="100000"/>
              </a:lnSpc>
              <a:buAutoNum type="arabicPeriod"/>
              <a:tabLst>
                <a:tab pos="774065" algn="l"/>
                <a:tab pos="774700" algn="l"/>
                <a:tab pos="124841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do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exchange</a:t>
            </a:r>
            <a:r>
              <a:rPr sz="2400" b="1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[1]</a:t>
            </a:r>
            <a:r>
              <a:rPr sz="2400" b="1" dirty="0">
                <a:latin typeface="Symbol"/>
                <a:cs typeface="Symbol"/>
              </a:rPr>
              <a:t>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079500" indent="-762635">
              <a:lnSpc>
                <a:spcPts val="2875"/>
              </a:lnSpc>
              <a:buFont typeface="Times New Roman" panose="02020603050405020304"/>
              <a:buAutoNum type="arabicPeriod"/>
              <a:tabLst>
                <a:tab pos="1078865" algn="l"/>
                <a:tab pos="1080135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heap-size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heap-size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079500" indent="-762635">
              <a:lnSpc>
                <a:spcPts val="2875"/>
              </a:lnSpc>
              <a:buAutoNum type="arabicPeriod"/>
              <a:tabLst>
                <a:tab pos="1078865" algn="l"/>
                <a:tab pos="108013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Heapify(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,1)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10" dirty="0">
                <a:latin typeface="Microsoft JhengHei"/>
                <a:cs typeface="Microsoft JhengHei"/>
              </a:rPr>
              <a:t>复杂性：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Build-Heap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时间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080">
              <a:lnSpc>
                <a:spcPct val="120000"/>
              </a:lnSpc>
              <a:tabLst>
                <a:tab pos="320992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从行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2-5 </a:t>
            </a:r>
            <a:r>
              <a:rPr sz="2400" b="1" spc="10" dirty="0">
                <a:latin typeface="Microsoft JhengHei"/>
                <a:cs typeface="Microsoft JhengHei"/>
              </a:rPr>
              <a:t>调</a:t>
            </a:r>
            <a:r>
              <a:rPr sz="2400" b="1" dirty="0">
                <a:latin typeface="Microsoft JhengHei"/>
                <a:cs typeface="Microsoft JhengHei"/>
              </a:rPr>
              <a:t>用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ap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ify	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spc="10" dirty="0">
                <a:latin typeface="Microsoft JhengHei"/>
                <a:cs typeface="Microsoft JhengHei"/>
              </a:rPr>
              <a:t>次，每</a:t>
            </a:r>
            <a:r>
              <a:rPr sz="2400" b="1" spc="15" dirty="0">
                <a:latin typeface="Microsoft JhengHei"/>
                <a:cs typeface="Microsoft JhengHei"/>
              </a:rPr>
              <a:t>次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(log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Microsoft JhengHei"/>
                <a:cs typeface="Microsoft JhengHei"/>
              </a:rPr>
              <a:t>， </a:t>
            </a:r>
            <a:r>
              <a:rPr sz="2400" b="1" spc="5" dirty="0">
                <a:latin typeface="Microsoft JhengHei"/>
                <a:cs typeface="Microsoft JhengHei"/>
              </a:rPr>
              <a:t>时间为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3801" y="808481"/>
            <a:ext cx="257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C0000"/>
                </a:solidFill>
              </a:rPr>
              <a:t>堆排序算法</a:t>
            </a:r>
            <a:endParaRPr sz="4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762" y="2578100"/>
            <a:ext cx="6121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排序问题的决策树</a:t>
            </a:r>
            <a:endParaRPr sz="6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0985" y="1443037"/>
            <a:ext cx="2167890" cy="1091565"/>
            <a:chOff x="2550985" y="1443037"/>
            <a:chExt cx="2167890" cy="1091565"/>
          </a:xfrm>
        </p:grpSpPr>
        <p:sp>
          <p:nvSpPr>
            <p:cNvPr id="3" name="object 3"/>
            <p:cNvSpPr/>
            <p:nvPr/>
          </p:nvSpPr>
          <p:spPr>
            <a:xfrm>
              <a:off x="3273552" y="1447800"/>
              <a:ext cx="721360" cy="433070"/>
            </a:xfrm>
            <a:custGeom>
              <a:avLst/>
              <a:gdLst/>
              <a:ahLst/>
              <a:cxnLst/>
              <a:rect l="l" t="t" r="r" b="b"/>
              <a:pathLst>
                <a:path w="721360" h="433069">
                  <a:moveTo>
                    <a:pt x="360425" y="0"/>
                  </a:moveTo>
                  <a:lnTo>
                    <a:pt x="301974" y="2832"/>
                  </a:lnTo>
                  <a:lnTo>
                    <a:pt x="246522" y="11033"/>
                  </a:lnTo>
                  <a:lnTo>
                    <a:pt x="194811" y="24157"/>
                  </a:lnTo>
                  <a:lnTo>
                    <a:pt x="147584" y="41757"/>
                  </a:lnTo>
                  <a:lnTo>
                    <a:pt x="105584" y="63388"/>
                  </a:lnTo>
                  <a:lnTo>
                    <a:pt x="69555" y="88605"/>
                  </a:lnTo>
                  <a:lnTo>
                    <a:pt x="40239" y="116961"/>
                  </a:lnTo>
                  <a:lnTo>
                    <a:pt x="4718" y="181308"/>
                  </a:lnTo>
                  <a:lnTo>
                    <a:pt x="0" y="216408"/>
                  </a:lnTo>
                  <a:lnTo>
                    <a:pt x="4718" y="251507"/>
                  </a:lnTo>
                  <a:lnTo>
                    <a:pt x="40239" y="315854"/>
                  </a:lnTo>
                  <a:lnTo>
                    <a:pt x="69555" y="344210"/>
                  </a:lnTo>
                  <a:lnTo>
                    <a:pt x="105584" y="369427"/>
                  </a:lnTo>
                  <a:lnTo>
                    <a:pt x="147584" y="391058"/>
                  </a:lnTo>
                  <a:lnTo>
                    <a:pt x="194811" y="408658"/>
                  </a:lnTo>
                  <a:lnTo>
                    <a:pt x="246522" y="421782"/>
                  </a:lnTo>
                  <a:lnTo>
                    <a:pt x="301974" y="429983"/>
                  </a:lnTo>
                  <a:lnTo>
                    <a:pt x="360425" y="432815"/>
                  </a:lnTo>
                  <a:lnTo>
                    <a:pt x="418877" y="429983"/>
                  </a:lnTo>
                  <a:lnTo>
                    <a:pt x="474329" y="421782"/>
                  </a:lnTo>
                  <a:lnTo>
                    <a:pt x="526040" y="408658"/>
                  </a:lnTo>
                  <a:lnTo>
                    <a:pt x="573267" y="391058"/>
                  </a:lnTo>
                  <a:lnTo>
                    <a:pt x="615267" y="369427"/>
                  </a:lnTo>
                  <a:lnTo>
                    <a:pt x="651296" y="344210"/>
                  </a:lnTo>
                  <a:lnTo>
                    <a:pt x="680612" y="315854"/>
                  </a:lnTo>
                  <a:lnTo>
                    <a:pt x="716133" y="251507"/>
                  </a:lnTo>
                  <a:lnTo>
                    <a:pt x="720851" y="216408"/>
                  </a:lnTo>
                  <a:lnTo>
                    <a:pt x="716133" y="181308"/>
                  </a:lnTo>
                  <a:lnTo>
                    <a:pt x="680612" y="116961"/>
                  </a:lnTo>
                  <a:lnTo>
                    <a:pt x="651296" y="88605"/>
                  </a:lnTo>
                  <a:lnTo>
                    <a:pt x="615267" y="63388"/>
                  </a:lnTo>
                  <a:lnTo>
                    <a:pt x="573267" y="41757"/>
                  </a:lnTo>
                  <a:lnTo>
                    <a:pt x="526040" y="24157"/>
                  </a:lnTo>
                  <a:lnTo>
                    <a:pt x="474329" y="11033"/>
                  </a:lnTo>
                  <a:lnTo>
                    <a:pt x="418877" y="2832"/>
                  </a:lnTo>
                  <a:lnTo>
                    <a:pt x="36042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73552" y="1447800"/>
              <a:ext cx="721360" cy="433070"/>
            </a:xfrm>
            <a:custGeom>
              <a:avLst/>
              <a:gdLst/>
              <a:ahLst/>
              <a:cxnLst/>
              <a:rect l="l" t="t" r="r" b="b"/>
              <a:pathLst>
                <a:path w="721360" h="433069">
                  <a:moveTo>
                    <a:pt x="0" y="216408"/>
                  </a:moveTo>
                  <a:lnTo>
                    <a:pt x="18379" y="148010"/>
                  </a:lnTo>
                  <a:lnTo>
                    <a:pt x="69555" y="88605"/>
                  </a:lnTo>
                  <a:lnTo>
                    <a:pt x="105584" y="63388"/>
                  </a:lnTo>
                  <a:lnTo>
                    <a:pt x="147584" y="41757"/>
                  </a:lnTo>
                  <a:lnTo>
                    <a:pt x="194811" y="24157"/>
                  </a:lnTo>
                  <a:lnTo>
                    <a:pt x="246522" y="11033"/>
                  </a:lnTo>
                  <a:lnTo>
                    <a:pt x="301974" y="2832"/>
                  </a:lnTo>
                  <a:lnTo>
                    <a:pt x="360425" y="0"/>
                  </a:lnTo>
                  <a:lnTo>
                    <a:pt x="418877" y="2832"/>
                  </a:lnTo>
                  <a:lnTo>
                    <a:pt x="474329" y="11033"/>
                  </a:lnTo>
                  <a:lnTo>
                    <a:pt x="526040" y="24157"/>
                  </a:lnTo>
                  <a:lnTo>
                    <a:pt x="573267" y="41757"/>
                  </a:lnTo>
                  <a:lnTo>
                    <a:pt x="615267" y="63388"/>
                  </a:lnTo>
                  <a:lnTo>
                    <a:pt x="651296" y="88605"/>
                  </a:lnTo>
                  <a:lnTo>
                    <a:pt x="680612" y="116961"/>
                  </a:lnTo>
                  <a:lnTo>
                    <a:pt x="716133" y="181308"/>
                  </a:lnTo>
                  <a:lnTo>
                    <a:pt x="720851" y="216408"/>
                  </a:lnTo>
                  <a:lnTo>
                    <a:pt x="716133" y="251507"/>
                  </a:lnTo>
                  <a:lnTo>
                    <a:pt x="680612" y="315854"/>
                  </a:lnTo>
                  <a:lnTo>
                    <a:pt x="651296" y="344210"/>
                  </a:lnTo>
                  <a:lnTo>
                    <a:pt x="615267" y="369427"/>
                  </a:lnTo>
                  <a:lnTo>
                    <a:pt x="573267" y="391058"/>
                  </a:lnTo>
                  <a:lnTo>
                    <a:pt x="526040" y="408658"/>
                  </a:lnTo>
                  <a:lnTo>
                    <a:pt x="474329" y="421782"/>
                  </a:lnTo>
                  <a:lnTo>
                    <a:pt x="418877" y="429983"/>
                  </a:lnTo>
                  <a:lnTo>
                    <a:pt x="360425" y="432815"/>
                  </a:lnTo>
                  <a:lnTo>
                    <a:pt x="301974" y="429983"/>
                  </a:lnTo>
                  <a:lnTo>
                    <a:pt x="246522" y="421782"/>
                  </a:lnTo>
                  <a:lnTo>
                    <a:pt x="194811" y="408658"/>
                  </a:lnTo>
                  <a:lnTo>
                    <a:pt x="147584" y="391058"/>
                  </a:lnTo>
                  <a:lnTo>
                    <a:pt x="105584" y="369427"/>
                  </a:lnTo>
                  <a:lnTo>
                    <a:pt x="69555" y="344210"/>
                  </a:lnTo>
                  <a:lnTo>
                    <a:pt x="40239" y="315854"/>
                  </a:lnTo>
                  <a:lnTo>
                    <a:pt x="4718" y="251507"/>
                  </a:lnTo>
                  <a:lnTo>
                    <a:pt x="0" y="2164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55748" y="2097023"/>
              <a:ext cx="718185" cy="433070"/>
            </a:xfrm>
            <a:custGeom>
              <a:avLst/>
              <a:gdLst/>
              <a:ahLst/>
              <a:cxnLst/>
              <a:rect l="l" t="t" r="r" b="b"/>
              <a:pathLst>
                <a:path w="718185" h="433069">
                  <a:moveTo>
                    <a:pt x="358901" y="0"/>
                  </a:moveTo>
                  <a:lnTo>
                    <a:pt x="300678" y="2832"/>
                  </a:lnTo>
                  <a:lnTo>
                    <a:pt x="245449" y="11033"/>
                  </a:lnTo>
                  <a:lnTo>
                    <a:pt x="193952" y="24157"/>
                  </a:lnTo>
                  <a:lnTo>
                    <a:pt x="146925" y="41757"/>
                  </a:lnTo>
                  <a:lnTo>
                    <a:pt x="105108" y="63388"/>
                  </a:lnTo>
                  <a:lnTo>
                    <a:pt x="69238" y="88605"/>
                  </a:lnTo>
                  <a:lnTo>
                    <a:pt x="40054" y="116961"/>
                  </a:lnTo>
                  <a:lnTo>
                    <a:pt x="4696" y="181308"/>
                  </a:lnTo>
                  <a:lnTo>
                    <a:pt x="0" y="216408"/>
                  </a:lnTo>
                  <a:lnTo>
                    <a:pt x="4696" y="251507"/>
                  </a:lnTo>
                  <a:lnTo>
                    <a:pt x="40054" y="315854"/>
                  </a:lnTo>
                  <a:lnTo>
                    <a:pt x="69238" y="344210"/>
                  </a:lnTo>
                  <a:lnTo>
                    <a:pt x="105108" y="369427"/>
                  </a:lnTo>
                  <a:lnTo>
                    <a:pt x="146925" y="391058"/>
                  </a:lnTo>
                  <a:lnTo>
                    <a:pt x="193952" y="408658"/>
                  </a:lnTo>
                  <a:lnTo>
                    <a:pt x="245449" y="421782"/>
                  </a:lnTo>
                  <a:lnTo>
                    <a:pt x="300678" y="429983"/>
                  </a:lnTo>
                  <a:lnTo>
                    <a:pt x="358901" y="432815"/>
                  </a:lnTo>
                  <a:lnTo>
                    <a:pt x="417125" y="429983"/>
                  </a:lnTo>
                  <a:lnTo>
                    <a:pt x="472354" y="421782"/>
                  </a:lnTo>
                  <a:lnTo>
                    <a:pt x="523851" y="408658"/>
                  </a:lnTo>
                  <a:lnTo>
                    <a:pt x="570878" y="391058"/>
                  </a:lnTo>
                  <a:lnTo>
                    <a:pt x="612695" y="369427"/>
                  </a:lnTo>
                  <a:lnTo>
                    <a:pt x="648565" y="344210"/>
                  </a:lnTo>
                  <a:lnTo>
                    <a:pt x="677749" y="315854"/>
                  </a:lnTo>
                  <a:lnTo>
                    <a:pt x="713107" y="251507"/>
                  </a:lnTo>
                  <a:lnTo>
                    <a:pt x="717803" y="216408"/>
                  </a:lnTo>
                  <a:lnTo>
                    <a:pt x="713107" y="181308"/>
                  </a:lnTo>
                  <a:lnTo>
                    <a:pt x="677749" y="116961"/>
                  </a:lnTo>
                  <a:lnTo>
                    <a:pt x="648565" y="88605"/>
                  </a:lnTo>
                  <a:lnTo>
                    <a:pt x="612695" y="63388"/>
                  </a:lnTo>
                  <a:lnTo>
                    <a:pt x="570878" y="41757"/>
                  </a:lnTo>
                  <a:lnTo>
                    <a:pt x="523851" y="24157"/>
                  </a:lnTo>
                  <a:lnTo>
                    <a:pt x="472354" y="11033"/>
                  </a:lnTo>
                  <a:lnTo>
                    <a:pt x="417125" y="2832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55748" y="2097023"/>
              <a:ext cx="718185" cy="433070"/>
            </a:xfrm>
            <a:custGeom>
              <a:avLst/>
              <a:gdLst/>
              <a:ahLst/>
              <a:cxnLst/>
              <a:rect l="l" t="t" r="r" b="b"/>
              <a:pathLst>
                <a:path w="718185" h="433069">
                  <a:moveTo>
                    <a:pt x="0" y="216408"/>
                  </a:moveTo>
                  <a:lnTo>
                    <a:pt x="18294" y="148010"/>
                  </a:lnTo>
                  <a:lnTo>
                    <a:pt x="69238" y="88605"/>
                  </a:lnTo>
                  <a:lnTo>
                    <a:pt x="105108" y="63388"/>
                  </a:lnTo>
                  <a:lnTo>
                    <a:pt x="146925" y="41757"/>
                  </a:lnTo>
                  <a:lnTo>
                    <a:pt x="193952" y="24157"/>
                  </a:lnTo>
                  <a:lnTo>
                    <a:pt x="245449" y="11033"/>
                  </a:lnTo>
                  <a:lnTo>
                    <a:pt x="300678" y="2832"/>
                  </a:lnTo>
                  <a:lnTo>
                    <a:pt x="358901" y="0"/>
                  </a:lnTo>
                  <a:lnTo>
                    <a:pt x="417125" y="2832"/>
                  </a:lnTo>
                  <a:lnTo>
                    <a:pt x="472354" y="11033"/>
                  </a:lnTo>
                  <a:lnTo>
                    <a:pt x="523851" y="24157"/>
                  </a:lnTo>
                  <a:lnTo>
                    <a:pt x="570878" y="41757"/>
                  </a:lnTo>
                  <a:lnTo>
                    <a:pt x="612695" y="63388"/>
                  </a:lnTo>
                  <a:lnTo>
                    <a:pt x="648565" y="88605"/>
                  </a:lnTo>
                  <a:lnTo>
                    <a:pt x="677749" y="116961"/>
                  </a:lnTo>
                  <a:lnTo>
                    <a:pt x="713107" y="181308"/>
                  </a:lnTo>
                  <a:lnTo>
                    <a:pt x="717803" y="216408"/>
                  </a:lnTo>
                  <a:lnTo>
                    <a:pt x="713107" y="251507"/>
                  </a:lnTo>
                  <a:lnTo>
                    <a:pt x="677749" y="315854"/>
                  </a:lnTo>
                  <a:lnTo>
                    <a:pt x="648565" y="344210"/>
                  </a:lnTo>
                  <a:lnTo>
                    <a:pt x="612695" y="369427"/>
                  </a:lnTo>
                  <a:lnTo>
                    <a:pt x="570878" y="391058"/>
                  </a:lnTo>
                  <a:lnTo>
                    <a:pt x="523851" y="408658"/>
                  </a:lnTo>
                  <a:lnTo>
                    <a:pt x="472354" y="421782"/>
                  </a:lnTo>
                  <a:lnTo>
                    <a:pt x="417125" y="429983"/>
                  </a:lnTo>
                  <a:lnTo>
                    <a:pt x="358901" y="432815"/>
                  </a:lnTo>
                  <a:lnTo>
                    <a:pt x="300678" y="429983"/>
                  </a:lnTo>
                  <a:lnTo>
                    <a:pt x="245449" y="421782"/>
                  </a:lnTo>
                  <a:lnTo>
                    <a:pt x="193952" y="408658"/>
                  </a:lnTo>
                  <a:lnTo>
                    <a:pt x="146925" y="391058"/>
                  </a:lnTo>
                  <a:lnTo>
                    <a:pt x="105108" y="369427"/>
                  </a:lnTo>
                  <a:lnTo>
                    <a:pt x="69238" y="344210"/>
                  </a:lnTo>
                  <a:lnTo>
                    <a:pt x="40054" y="315854"/>
                  </a:lnTo>
                  <a:lnTo>
                    <a:pt x="4696" y="251507"/>
                  </a:lnTo>
                  <a:lnTo>
                    <a:pt x="0" y="2164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94404" y="2097023"/>
              <a:ext cx="719455" cy="433070"/>
            </a:xfrm>
            <a:custGeom>
              <a:avLst/>
              <a:gdLst/>
              <a:ahLst/>
              <a:cxnLst/>
              <a:rect l="l" t="t" r="r" b="b"/>
              <a:pathLst>
                <a:path w="719454" h="433069">
                  <a:moveTo>
                    <a:pt x="359663" y="0"/>
                  </a:moveTo>
                  <a:lnTo>
                    <a:pt x="301326" y="2832"/>
                  </a:lnTo>
                  <a:lnTo>
                    <a:pt x="245985" y="11033"/>
                  </a:lnTo>
                  <a:lnTo>
                    <a:pt x="194381" y="24157"/>
                  </a:lnTo>
                  <a:lnTo>
                    <a:pt x="147254" y="41757"/>
                  </a:lnTo>
                  <a:lnTo>
                    <a:pt x="105346" y="63388"/>
                  </a:lnTo>
                  <a:lnTo>
                    <a:pt x="69396" y="88605"/>
                  </a:lnTo>
                  <a:lnTo>
                    <a:pt x="40146" y="116961"/>
                  </a:lnTo>
                  <a:lnTo>
                    <a:pt x="4707" y="181308"/>
                  </a:lnTo>
                  <a:lnTo>
                    <a:pt x="0" y="216408"/>
                  </a:lnTo>
                  <a:lnTo>
                    <a:pt x="4707" y="251507"/>
                  </a:lnTo>
                  <a:lnTo>
                    <a:pt x="40146" y="315854"/>
                  </a:lnTo>
                  <a:lnTo>
                    <a:pt x="69396" y="344210"/>
                  </a:lnTo>
                  <a:lnTo>
                    <a:pt x="105346" y="369427"/>
                  </a:lnTo>
                  <a:lnTo>
                    <a:pt x="147254" y="391058"/>
                  </a:lnTo>
                  <a:lnTo>
                    <a:pt x="194381" y="408658"/>
                  </a:lnTo>
                  <a:lnTo>
                    <a:pt x="245985" y="421782"/>
                  </a:lnTo>
                  <a:lnTo>
                    <a:pt x="301326" y="429983"/>
                  </a:lnTo>
                  <a:lnTo>
                    <a:pt x="359663" y="432815"/>
                  </a:lnTo>
                  <a:lnTo>
                    <a:pt x="418001" y="429983"/>
                  </a:lnTo>
                  <a:lnTo>
                    <a:pt x="473342" y="421782"/>
                  </a:lnTo>
                  <a:lnTo>
                    <a:pt x="524946" y="408658"/>
                  </a:lnTo>
                  <a:lnTo>
                    <a:pt x="572073" y="391058"/>
                  </a:lnTo>
                  <a:lnTo>
                    <a:pt x="613981" y="369427"/>
                  </a:lnTo>
                  <a:lnTo>
                    <a:pt x="649931" y="344210"/>
                  </a:lnTo>
                  <a:lnTo>
                    <a:pt x="679181" y="315854"/>
                  </a:lnTo>
                  <a:lnTo>
                    <a:pt x="714620" y="251507"/>
                  </a:lnTo>
                  <a:lnTo>
                    <a:pt x="719328" y="216408"/>
                  </a:lnTo>
                  <a:lnTo>
                    <a:pt x="714620" y="181308"/>
                  </a:lnTo>
                  <a:lnTo>
                    <a:pt x="679181" y="116961"/>
                  </a:lnTo>
                  <a:lnTo>
                    <a:pt x="649931" y="88605"/>
                  </a:lnTo>
                  <a:lnTo>
                    <a:pt x="613981" y="63388"/>
                  </a:lnTo>
                  <a:lnTo>
                    <a:pt x="572073" y="41757"/>
                  </a:lnTo>
                  <a:lnTo>
                    <a:pt x="524946" y="24157"/>
                  </a:lnTo>
                  <a:lnTo>
                    <a:pt x="473342" y="11033"/>
                  </a:lnTo>
                  <a:lnTo>
                    <a:pt x="418001" y="2832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94404" y="2097023"/>
              <a:ext cx="719455" cy="433070"/>
            </a:xfrm>
            <a:custGeom>
              <a:avLst/>
              <a:gdLst/>
              <a:ahLst/>
              <a:cxnLst/>
              <a:rect l="l" t="t" r="r" b="b"/>
              <a:pathLst>
                <a:path w="719454" h="433069">
                  <a:moveTo>
                    <a:pt x="0" y="216408"/>
                  </a:moveTo>
                  <a:lnTo>
                    <a:pt x="18336" y="148010"/>
                  </a:lnTo>
                  <a:lnTo>
                    <a:pt x="69396" y="88605"/>
                  </a:lnTo>
                  <a:lnTo>
                    <a:pt x="105346" y="63388"/>
                  </a:lnTo>
                  <a:lnTo>
                    <a:pt x="147254" y="41757"/>
                  </a:lnTo>
                  <a:lnTo>
                    <a:pt x="194381" y="24157"/>
                  </a:lnTo>
                  <a:lnTo>
                    <a:pt x="245985" y="11033"/>
                  </a:lnTo>
                  <a:lnTo>
                    <a:pt x="301326" y="2832"/>
                  </a:lnTo>
                  <a:lnTo>
                    <a:pt x="359663" y="0"/>
                  </a:lnTo>
                  <a:lnTo>
                    <a:pt x="418001" y="2832"/>
                  </a:lnTo>
                  <a:lnTo>
                    <a:pt x="473342" y="11033"/>
                  </a:lnTo>
                  <a:lnTo>
                    <a:pt x="524946" y="24157"/>
                  </a:lnTo>
                  <a:lnTo>
                    <a:pt x="572073" y="41757"/>
                  </a:lnTo>
                  <a:lnTo>
                    <a:pt x="613981" y="63388"/>
                  </a:lnTo>
                  <a:lnTo>
                    <a:pt x="649931" y="88605"/>
                  </a:lnTo>
                  <a:lnTo>
                    <a:pt x="679181" y="116961"/>
                  </a:lnTo>
                  <a:lnTo>
                    <a:pt x="714620" y="181308"/>
                  </a:lnTo>
                  <a:lnTo>
                    <a:pt x="719328" y="216408"/>
                  </a:lnTo>
                  <a:lnTo>
                    <a:pt x="714620" y="251507"/>
                  </a:lnTo>
                  <a:lnTo>
                    <a:pt x="679181" y="315854"/>
                  </a:lnTo>
                  <a:lnTo>
                    <a:pt x="649931" y="344210"/>
                  </a:lnTo>
                  <a:lnTo>
                    <a:pt x="613981" y="369427"/>
                  </a:lnTo>
                  <a:lnTo>
                    <a:pt x="572073" y="391058"/>
                  </a:lnTo>
                  <a:lnTo>
                    <a:pt x="524946" y="408658"/>
                  </a:lnTo>
                  <a:lnTo>
                    <a:pt x="473342" y="421782"/>
                  </a:lnTo>
                  <a:lnTo>
                    <a:pt x="418001" y="429983"/>
                  </a:lnTo>
                  <a:lnTo>
                    <a:pt x="359663" y="432815"/>
                  </a:lnTo>
                  <a:lnTo>
                    <a:pt x="301326" y="429983"/>
                  </a:lnTo>
                  <a:lnTo>
                    <a:pt x="245985" y="421782"/>
                  </a:lnTo>
                  <a:lnTo>
                    <a:pt x="194381" y="408658"/>
                  </a:lnTo>
                  <a:lnTo>
                    <a:pt x="147254" y="391058"/>
                  </a:lnTo>
                  <a:lnTo>
                    <a:pt x="105346" y="369427"/>
                  </a:lnTo>
                  <a:lnTo>
                    <a:pt x="69396" y="344210"/>
                  </a:lnTo>
                  <a:lnTo>
                    <a:pt x="40146" y="315854"/>
                  </a:lnTo>
                  <a:lnTo>
                    <a:pt x="4707" y="251507"/>
                  </a:lnTo>
                  <a:lnTo>
                    <a:pt x="0" y="2164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2415" y="935228"/>
            <a:ext cx="5790565" cy="152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设输入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-2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4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冒泡排序的决策树如下</a:t>
            </a:r>
            <a:endParaRPr sz="2400">
              <a:latin typeface="Microsoft JhengHei"/>
              <a:cs typeface="Microsoft JhengHei"/>
            </a:endParaRPr>
          </a:p>
          <a:p>
            <a:pPr marL="1136015" algn="ctr">
              <a:lnSpc>
                <a:spcPct val="100000"/>
              </a:lnSpc>
              <a:spcBef>
                <a:spcPts val="1635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1,2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Arial" panose="020B0604020202020204"/>
              <a:cs typeface="Arial" panose="020B0604020202020204"/>
            </a:endParaRPr>
          </a:p>
          <a:p>
            <a:pPr marL="1136015" algn="ctr">
              <a:lnSpc>
                <a:spcPct val="100000"/>
              </a:lnSpc>
              <a:tabLst>
                <a:tab pos="257556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2,3	1,3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94241" y="2811589"/>
            <a:ext cx="728980" cy="442595"/>
            <a:chOff x="2694241" y="2811589"/>
            <a:chExt cx="728980" cy="442595"/>
          </a:xfrm>
        </p:grpSpPr>
        <p:sp>
          <p:nvSpPr>
            <p:cNvPr id="11" name="object 11"/>
            <p:cNvSpPr/>
            <p:nvPr/>
          </p:nvSpPr>
          <p:spPr>
            <a:xfrm>
              <a:off x="2699004" y="2816351"/>
              <a:ext cx="719455" cy="433070"/>
            </a:xfrm>
            <a:custGeom>
              <a:avLst/>
              <a:gdLst/>
              <a:ahLst/>
              <a:cxnLst/>
              <a:rect l="l" t="t" r="r" b="b"/>
              <a:pathLst>
                <a:path w="719454" h="433069">
                  <a:moveTo>
                    <a:pt x="359663" y="0"/>
                  </a:moveTo>
                  <a:lnTo>
                    <a:pt x="301326" y="2832"/>
                  </a:lnTo>
                  <a:lnTo>
                    <a:pt x="245985" y="11033"/>
                  </a:lnTo>
                  <a:lnTo>
                    <a:pt x="194381" y="24157"/>
                  </a:lnTo>
                  <a:lnTo>
                    <a:pt x="147254" y="41757"/>
                  </a:lnTo>
                  <a:lnTo>
                    <a:pt x="105346" y="63388"/>
                  </a:lnTo>
                  <a:lnTo>
                    <a:pt x="69396" y="88605"/>
                  </a:lnTo>
                  <a:lnTo>
                    <a:pt x="40146" y="116961"/>
                  </a:lnTo>
                  <a:lnTo>
                    <a:pt x="4707" y="181308"/>
                  </a:lnTo>
                  <a:lnTo>
                    <a:pt x="0" y="216408"/>
                  </a:lnTo>
                  <a:lnTo>
                    <a:pt x="4707" y="251507"/>
                  </a:lnTo>
                  <a:lnTo>
                    <a:pt x="40146" y="315854"/>
                  </a:lnTo>
                  <a:lnTo>
                    <a:pt x="69396" y="344210"/>
                  </a:lnTo>
                  <a:lnTo>
                    <a:pt x="105346" y="369427"/>
                  </a:lnTo>
                  <a:lnTo>
                    <a:pt x="147254" y="391058"/>
                  </a:lnTo>
                  <a:lnTo>
                    <a:pt x="194381" y="408658"/>
                  </a:lnTo>
                  <a:lnTo>
                    <a:pt x="245985" y="421782"/>
                  </a:lnTo>
                  <a:lnTo>
                    <a:pt x="301326" y="429983"/>
                  </a:lnTo>
                  <a:lnTo>
                    <a:pt x="359663" y="432815"/>
                  </a:lnTo>
                  <a:lnTo>
                    <a:pt x="418001" y="429983"/>
                  </a:lnTo>
                  <a:lnTo>
                    <a:pt x="473342" y="421782"/>
                  </a:lnTo>
                  <a:lnTo>
                    <a:pt x="524946" y="408658"/>
                  </a:lnTo>
                  <a:lnTo>
                    <a:pt x="572073" y="391058"/>
                  </a:lnTo>
                  <a:lnTo>
                    <a:pt x="613981" y="369427"/>
                  </a:lnTo>
                  <a:lnTo>
                    <a:pt x="649931" y="344210"/>
                  </a:lnTo>
                  <a:lnTo>
                    <a:pt x="679181" y="315854"/>
                  </a:lnTo>
                  <a:lnTo>
                    <a:pt x="714620" y="251507"/>
                  </a:lnTo>
                  <a:lnTo>
                    <a:pt x="719328" y="216408"/>
                  </a:lnTo>
                  <a:lnTo>
                    <a:pt x="714620" y="181308"/>
                  </a:lnTo>
                  <a:lnTo>
                    <a:pt x="679181" y="116961"/>
                  </a:lnTo>
                  <a:lnTo>
                    <a:pt x="649931" y="88605"/>
                  </a:lnTo>
                  <a:lnTo>
                    <a:pt x="613981" y="63388"/>
                  </a:lnTo>
                  <a:lnTo>
                    <a:pt x="572073" y="41757"/>
                  </a:lnTo>
                  <a:lnTo>
                    <a:pt x="524946" y="24157"/>
                  </a:lnTo>
                  <a:lnTo>
                    <a:pt x="473342" y="11033"/>
                  </a:lnTo>
                  <a:lnTo>
                    <a:pt x="418001" y="2832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99004" y="2816351"/>
              <a:ext cx="719455" cy="433070"/>
            </a:xfrm>
            <a:custGeom>
              <a:avLst/>
              <a:gdLst/>
              <a:ahLst/>
              <a:cxnLst/>
              <a:rect l="l" t="t" r="r" b="b"/>
              <a:pathLst>
                <a:path w="719454" h="433069">
                  <a:moveTo>
                    <a:pt x="0" y="216408"/>
                  </a:moveTo>
                  <a:lnTo>
                    <a:pt x="18336" y="148010"/>
                  </a:lnTo>
                  <a:lnTo>
                    <a:pt x="69396" y="88605"/>
                  </a:lnTo>
                  <a:lnTo>
                    <a:pt x="105346" y="63388"/>
                  </a:lnTo>
                  <a:lnTo>
                    <a:pt x="147254" y="41757"/>
                  </a:lnTo>
                  <a:lnTo>
                    <a:pt x="194381" y="24157"/>
                  </a:lnTo>
                  <a:lnTo>
                    <a:pt x="245985" y="11033"/>
                  </a:lnTo>
                  <a:lnTo>
                    <a:pt x="301326" y="2832"/>
                  </a:lnTo>
                  <a:lnTo>
                    <a:pt x="359663" y="0"/>
                  </a:lnTo>
                  <a:lnTo>
                    <a:pt x="418001" y="2832"/>
                  </a:lnTo>
                  <a:lnTo>
                    <a:pt x="473342" y="11033"/>
                  </a:lnTo>
                  <a:lnTo>
                    <a:pt x="524946" y="24157"/>
                  </a:lnTo>
                  <a:lnTo>
                    <a:pt x="572073" y="41757"/>
                  </a:lnTo>
                  <a:lnTo>
                    <a:pt x="613981" y="63388"/>
                  </a:lnTo>
                  <a:lnTo>
                    <a:pt x="649931" y="88605"/>
                  </a:lnTo>
                  <a:lnTo>
                    <a:pt x="679181" y="116961"/>
                  </a:lnTo>
                  <a:lnTo>
                    <a:pt x="714620" y="181308"/>
                  </a:lnTo>
                  <a:lnTo>
                    <a:pt x="719328" y="216408"/>
                  </a:lnTo>
                  <a:lnTo>
                    <a:pt x="714620" y="251507"/>
                  </a:lnTo>
                  <a:lnTo>
                    <a:pt x="679181" y="315854"/>
                  </a:lnTo>
                  <a:lnTo>
                    <a:pt x="649931" y="344210"/>
                  </a:lnTo>
                  <a:lnTo>
                    <a:pt x="613981" y="369427"/>
                  </a:lnTo>
                  <a:lnTo>
                    <a:pt x="572073" y="391058"/>
                  </a:lnTo>
                  <a:lnTo>
                    <a:pt x="524946" y="408658"/>
                  </a:lnTo>
                  <a:lnTo>
                    <a:pt x="473342" y="421782"/>
                  </a:lnTo>
                  <a:lnTo>
                    <a:pt x="418001" y="429983"/>
                  </a:lnTo>
                  <a:lnTo>
                    <a:pt x="359663" y="432815"/>
                  </a:lnTo>
                  <a:lnTo>
                    <a:pt x="301326" y="429983"/>
                  </a:lnTo>
                  <a:lnTo>
                    <a:pt x="245985" y="421782"/>
                  </a:lnTo>
                  <a:lnTo>
                    <a:pt x="194381" y="408658"/>
                  </a:lnTo>
                  <a:lnTo>
                    <a:pt x="147254" y="391058"/>
                  </a:lnTo>
                  <a:lnTo>
                    <a:pt x="105346" y="369427"/>
                  </a:lnTo>
                  <a:lnTo>
                    <a:pt x="69396" y="344210"/>
                  </a:lnTo>
                  <a:lnTo>
                    <a:pt x="40146" y="315854"/>
                  </a:lnTo>
                  <a:lnTo>
                    <a:pt x="4707" y="251507"/>
                  </a:lnTo>
                  <a:lnTo>
                    <a:pt x="0" y="2164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888742" y="2877692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1,3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98529" y="2810065"/>
            <a:ext cx="730885" cy="442595"/>
            <a:chOff x="4998529" y="2810065"/>
            <a:chExt cx="730885" cy="442595"/>
          </a:xfrm>
        </p:grpSpPr>
        <p:sp>
          <p:nvSpPr>
            <p:cNvPr id="15" name="object 15"/>
            <p:cNvSpPr/>
            <p:nvPr/>
          </p:nvSpPr>
          <p:spPr>
            <a:xfrm>
              <a:off x="5003291" y="2814827"/>
              <a:ext cx="721360" cy="433070"/>
            </a:xfrm>
            <a:custGeom>
              <a:avLst/>
              <a:gdLst/>
              <a:ahLst/>
              <a:cxnLst/>
              <a:rect l="l" t="t" r="r" b="b"/>
              <a:pathLst>
                <a:path w="721360" h="433069">
                  <a:moveTo>
                    <a:pt x="360425" y="0"/>
                  </a:moveTo>
                  <a:lnTo>
                    <a:pt x="301974" y="2832"/>
                  </a:lnTo>
                  <a:lnTo>
                    <a:pt x="246522" y="11033"/>
                  </a:lnTo>
                  <a:lnTo>
                    <a:pt x="194811" y="24157"/>
                  </a:lnTo>
                  <a:lnTo>
                    <a:pt x="147584" y="41757"/>
                  </a:lnTo>
                  <a:lnTo>
                    <a:pt x="105584" y="63388"/>
                  </a:lnTo>
                  <a:lnTo>
                    <a:pt x="69555" y="88605"/>
                  </a:lnTo>
                  <a:lnTo>
                    <a:pt x="40239" y="116961"/>
                  </a:lnTo>
                  <a:lnTo>
                    <a:pt x="4718" y="181308"/>
                  </a:lnTo>
                  <a:lnTo>
                    <a:pt x="0" y="216408"/>
                  </a:lnTo>
                  <a:lnTo>
                    <a:pt x="4718" y="251507"/>
                  </a:lnTo>
                  <a:lnTo>
                    <a:pt x="40239" y="315854"/>
                  </a:lnTo>
                  <a:lnTo>
                    <a:pt x="69555" y="344210"/>
                  </a:lnTo>
                  <a:lnTo>
                    <a:pt x="105584" y="369427"/>
                  </a:lnTo>
                  <a:lnTo>
                    <a:pt x="147584" y="391058"/>
                  </a:lnTo>
                  <a:lnTo>
                    <a:pt x="194811" y="408658"/>
                  </a:lnTo>
                  <a:lnTo>
                    <a:pt x="246522" y="421782"/>
                  </a:lnTo>
                  <a:lnTo>
                    <a:pt x="301974" y="429983"/>
                  </a:lnTo>
                  <a:lnTo>
                    <a:pt x="360425" y="432816"/>
                  </a:lnTo>
                  <a:lnTo>
                    <a:pt x="418877" y="429983"/>
                  </a:lnTo>
                  <a:lnTo>
                    <a:pt x="474329" y="421782"/>
                  </a:lnTo>
                  <a:lnTo>
                    <a:pt x="526040" y="408658"/>
                  </a:lnTo>
                  <a:lnTo>
                    <a:pt x="573267" y="391058"/>
                  </a:lnTo>
                  <a:lnTo>
                    <a:pt x="615267" y="369427"/>
                  </a:lnTo>
                  <a:lnTo>
                    <a:pt x="651296" y="344210"/>
                  </a:lnTo>
                  <a:lnTo>
                    <a:pt x="680612" y="315854"/>
                  </a:lnTo>
                  <a:lnTo>
                    <a:pt x="716133" y="251507"/>
                  </a:lnTo>
                  <a:lnTo>
                    <a:pt x="720852" y="216408"/>
                  </a:lnTo>
                  <a:lnTo>
                    <a:pt x="716133" y="181308"/>
                  </a:lnTo>
                  <a:lnTo>
                    <a:pt x="680612" y="116961"/>
                  </a:lnTo>
                  <a:lnTo>
                    <a:pt x="651296" y="88605"/>
                  </a:lnTo>
                  <a:lnTo>
                    <a:pt x="615267" y="63388"/>
                  </a:lnTo>
                  <a:lnTo>
                    <a:pt x="573267" y="41757"/>
                  </a:lnTo>
                  <a:lnTo>
                    <a:pt x="526040" y="24157"/>
                  </a:lnTo>
                  <a:lnTo>
                    <a:pt x="474329" y="11033"/>
                  </a:lnTo>
                  <a:lnTo>
                    <a:pt x="418877" y="2832"/>
                  </a:lnTo>
                  <a:lnTo>
                    <a:pt x="36042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03291" y="2814827"/>
              <a:ext cx="721360" cy="433070"/>
            </a:xfrm>
            <a:custGeom>
              <a:avLst/>
              <a:gdLst/>
              <a:ahLst/>
              <a:cxnLst/>
              <a:rect l="l" t="t" r="r" b="b"/>
              <a:pathLst>
                <a:path w="721360" h="433069">
                  <a:moveTo>
                    <a:pt x="0" y="216408"/>
                  </a:moveTo>
                  <a:lnTo>
                    <a:pt x="18379" y="148010"/>
                  </a:lnTo>
                  <a:lnTo>
                    <a:pt x="69555" y="88605"/>
                  </a:lnTo>
                  <a:lnTo>
                    <a:pt x="105584" y="63388"/>
                  </a:lnTo>
                  <a:lnTo>
                    <a:pt x="147584" y="41757"/>
                  </a:lnTo>
                  <a:lnTo>
                    <a:pt x="194811" y="24157"/>
                  </a:lnTo>
                  <a:lnTo>
                    <a:pt x="246522" y="11033"/>
                  </a:lnTo>
                  <a:lnTo>
                    <a:pt x="301974" y="2832"/>
                  </a:lnTo>
                  <a:lnTo>
                    <a:pt x="360425" y="0"/>
                  </a:lnTo>
                  <a:lnTo>
                    <a:pt x="418877" y="2832"/>
                  </a:lnTo>
                  <a:lnTo>
                    <a:pt x="474329" y="11033"/>
                  </a:lnTo>
                  <a:lnTo>
                    <a:pt x="526040" y="24157"/>
                  </a:lnTo>
                  <a:lnTo>
                    <a:pt x="573267" y="41757"/>
                  </a:lnTo>
                  <a:lnTo>
                    <a:pt x="615267" y="63388"/>
                  </a:lnTo>
                  <a:lnTo>
                    <a:pt x="651296" y="88605"/>
                  </a:lnTo>
                  <a:lnTo>
                    <a:pt x="680612" y="116961"/>
                  </a:lnTo>
                  <a:lnTo>
                    <a:pt x="716133" y="181308"/>
                  </a:lnTo>
                  <a:lnTo>
                    <a:pt x="720852" y="216408"/>
                  </a:lnTo>
                  <a:lnTo>
                    <a:pt x="716133" y="251507"/>
                  </a:lnTo>
                  <a:lnTo>
                    <a:pt x="680612" y="315854"/>
                  </a:lnTo>
                  <a:lnTo>
                    <a:pt x="651296" y="344210"/>
                  </a:lnTo>
                  <a:lnTo>
                    <a:pt x="615267" y="369427"/>
                  </a:lnTo>
                  <a:lnTo>
                    <a:pt x="573267" y="391058"/>
                  </a:lnTo>
                  <a:lnTo>
                    <a:pt x="526040" y="408658"/>
                  </a:lnTo>
                  <a:lnTo>
                    <a:pt x="474329" y="421782"/>
                  </a:lnTo>
                  <a:lnTo>
                    <a:pt x="418877" y="429983"/>
                  </a:lnTo>
                  <a:lnTo>
                    <a:pt x="360425" y="432816"/>
                  </a:lnTo>
                  <a:lnTo>
                    <a:pt x="301974" y="429983"/>
                  </a:lnTo>
                  <a:lnTo>
                    <a:pt x="246522" y="421782"/>
                  </a:lnTo>
                  <a:lnTo>
                    <a:pt x="194811" y="408658"/>
                  </a:lnTo>
                  <a:lnTo>
                    <a:pt x="147584" y="391058"/>
                  </a:lnTo>
                  <a:lnTo>
                    <a:pt x="105584" y="369427"/>
                  </a:lnTo>
                  <a:lnTo>
                    <a:pt x="69555" y="344210"/>
                  </a:lnTo>
                  <a:lnTo>
                    <a:pt x="40239" y="315854"/>
                  </a:lnTo>
                  <a:lnTo>
                    <a:pt x="4718" y="251507"/>
                  </a:lnTo>
                  <a:lnTo>
                    <a:pt x="0" y="2164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193284" y="2875915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2,3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68945" y="2811589"/>
            <a:ext cx="802005" cy="441325"/>
            <a:chOff x="1468945" y="2811589"/>
            <a:chExt cx="802005" cy="441325"/>
          </a:xfrm>
        </p:grpSpPr>
        <p:sp>
          <p:nvSpPr>
            <p:cNvPr id="19" name="object 19"/>
            <p:cNvSpPr/>
            <p:nvPr/>
          </p:nvSpPr>
          <p:spPr>
            <a:xfrm>
              <a:off x="1473708" y="2816351"/>
              <a:ext cx="792480" cy="431800"/>
            </a:xfrm>
            <a:custGeom>
              <a:avLst/>
              <a:gdLst/>
              <a:ahLst/>
              <a:cxnLst/>
              <a:rect l="l" t="t" r="r" b="b"/>
              <a:pathLst>
                <a:path w="792480" h="431800">
                  <a:moveTo>
                    <a:pt x="720597" y="0"/>
                  </a:moveTo>
                  <a:lnTo>
                    <a:pt x="71881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1" y="431292"/>
                  </a:lnTo>
                  <a:lnTo>
                    <a:pt x="720597" y="431292"/>
                  </a:lnTo>
                  <a:lnTo>
                    <a:pt x="748599" y="425650"/>
                  </a:lnTo>
                  <a:lnTo>
                    <a:pt x="771445" y="410257"/>
                  </a:lnTo>
                  <a:lnTo>
                    <a:pt x="786838" y="387411"/>
                  </a:lnTo>
                  <a:lnTo>
                    <a:pt x="792479" y="359410"/>
                  </a:lnTo>
                  <a:lnTo>
                    <a:pt x="792479" y="71882"/>
                  </a:lnTo>
                  <a:lnTo>
                    <a:pt x="786838" y="43880"/>
                  </a:lnTo>
                  <a:lnTo>
                    <a:pt x="771445" y="21034"/>
                  </a:lnTo>
                  <a:lnTo>
                    <a:pt x="748599" y="5641"/>
                  </a:lnTo>
                  <a:lnTo>
                    <a:pt x="72059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73708" y="2816351"/>
              <a:ext cx="792480" cy="431800"/>
            </a:xfrm>
            <a:custGeom>
              <a:avLst/>
              <a:gdLst/>
              <a:ahLst/>
              <a:cxnLst/>
              <a:rect l="l" t="t" r="r" b="b"/>
              <a:pathLst>
                <a:path w="792480" h="431800">
                  <a:moveTo>
                    <a:pt x="0" y="71882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1" y="0"/>
                  </a:lnTo>
                  <a:lnTo>
                    <a:pt x="720597" y="0"/>
                  </a:lnTo>
                  <a:lnTo>
                    <a:pt x="748599" y="5641"/>
                  </a:lnTo>
                  <a:lnTo>
                    <a:pt x="771445" y="21034"/>
                  </a:lnTo>
                  <a:lnTo>
                    <a:pt x="786838" y="43880"/>
                  </a:lnTo>
                  <a:lnTo>
                    <a:pt x="792479" y="71882"/>
                  </a:lnTo>
                  <a:lnTo>
                    <a:pt x="792479" y="359410"/>
                  </a:lnTo>
                  <a:lnTo>
                    <a:pt x="786838" y="387411"/>
                  </a:lnTo>
                  <a:lnTo>
                    <a:pt x="771445" y="410257"/>
                  </a:lnTo>
                  <a:lnTo>
                    <a:pt x="748599" y="425650"/>
                  </a:lnTo>
                  <a:lnTo>
                    <a:pt x="720597" y="431292"/>
                  </a:lnTo>
                  <a:lnTo>
                    <a:pt x="71881" y="431292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602994" y="2876803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1,2,3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80717" y="1793620"/>
            <a:ext cx="4627245" cy="2251710"/>
            <a:chOff x="2180717" y="1793620"/>
            <a:chExt cx="4627245" cy="2251710"/>
          </a:xfrm>
        </p:grpSpPr>
        <p:sp>
          <p:nvSpPr>
            <p:cNvPr id="23" name="object 23"/>
            <p:cNvSpPr/>
            <p:nvPr/>
          </p:nvSpPr>
          <p:spPr>
            <a:xfrm>
              <a:off x="2195322" y="1808225"/>
              <a:ext cx="4032885" cy="1874520"/>
            </a:xfrm>
            <a:custGeom>
              <a:avLst/>
              <a:gdLst/>
              <a:ahLst/>
              <a:cxnLst/>
              <a:rect l="l" t="t" r="r" b="b"/>
              <a:pathLst>
                <a:path w="4032885" h="1874520">
                  <a:moveTo>
                    <a:pt x="1152143" y="0"/>
                  </a:moveTo>
                  <a:lnTo>
                    <a:pt x="864107" y="289560"/>
                  </a:lnTo>
                </a:path>
                <a:path w="4032885" h="1874520">
                  <a:moveTo>
                    <a:pt x="1728215" y="0"/>
                  </a:moveTo>
                  <a:lnTo>
                    <a:pt x="2016252" y="289560"/>
                  </a:lnTo>
                </a:path>
                <a:path w="4032885" h="1874520">
                  <a:moveTo>
                    <a:pt x="431291" y="647700"/>
                  </a:moveTo>
                  <a:lnTo>
                    <a:pt x="0" y="1008888"/>
                  </a:lnTo>
                </a:path>
                <a:path w="4032885" h="1874520">
                  <a:moveTo>
                    <a:pt x="647700" y="720851"/>
                  </a:moveTo>
                  <a:lnTo>
                    <a:pt x="792479" y="1008888"/>
                  </a:lnTo>
                </a:path>
                <a:path w="4032885" h="1874520">
                  <a:moveTo>
                    <a:pt x="576071" y="1368552"/>
                  </a:moveTo>
                  <a:lnTo>
                    <a:pt x="71627" y="1874520"/>
                  </a:lnTo>
                </a:path>
                <a:path w="4032885" h="1874520">
                  <a:moveTo>
                    <a:pt x="937259" y="1440179"/>
                  </a:moveTo>
                  <a:lnTo>
                    <a:pt x="1152143" y="1874520"/>
                  </a:lnTo>
                </a:path>
                <a:path w="4032885" h="1874520">
                  <a:moveTo>
                    <a:pt x="2447543" y="647700"/>
                  </a:moveTo>
                  <a:lnTo>
                    <a:pt x="2953512" y="1082039"/>
                  </a:lnTo>
                </a:path>
                <a:path w="4032885" h="1874520">
                  <a:moveTo>
                    <a:pt x="2109216" y="743712"/>
                  </a:moveTo>
                  <a:lnTo>
                    <a:pt x="2039112" y="1176527"/>
                  </a:lnTo>
                </a:path>
                <a:path w="4032885" h="1874520">
                  <a:moveTo>
                    <a:pt x="3240024" y="1440179"/>
                  </a:moveTo>
                  <a:lnTo>
                    <a:pt x="3095243" y="1874520"/>
                  </a:lnTo>
                </a:path>
                <a:path w="4032885" h="1874520">
                  <a:moveTo>
                    <a:pt x="3384804" y="1368552"/>
                  </a:moveTo>
                  <a:lnTo>
                    <a:pt x="4032504" y="187452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082283" y="3608831"/>
              <a:ext cx="721360" cy="431800"/>
            </a:xfrm>
            <a:custGeom>
              <a:avLst/>
              <a:gdLst/>
              <a:ahLst/>
              <a:cxnLst/>
              <a:rect l="l" t="t" r="r" b="b"/>
              <a:pathLst>
                <a:path w="721359" h="431800">
                  <a:moveTo>
                    <a:pt x="648969" y="0"/>
                  </a:moveTo>
                  <a:lnTo>
                    <a:pt x="71881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1" y="431292"/>
                  </a:lnTo>
                  <a:lnTo>
                    <a:pt x="648969" y="431292"/>
                  </a:lnTo>
                  <a:lnTo>
                    <a:pt x="676971" y="425650"/>
                  </a:lnTo>
                  <a:lnTo>
                    <a:pt x="699817" y="410257"/>
                  </a:lnTo>
                  <a:lnTo>
                    <a:pt x="715210" y="387411"/>
                  </a:lnTo>
                  <a:lnTo>
                    <a:pt x="720851" y="359410"/>
                  </a:lnTo>
                  <a:lnTo>
                    <a:pt x="720851" y="71882"/>
                  </a:lnTo>
                  <a:lnTo>
                    <a:pt x="715210" y="43880"/>
                  </a:lnTo>
                  <a:lnTo>
                    <a:pt x="699817" y="21034"/>
                  </a:lnTo>
                  <a:lnTo>
                    <a:pt x="676971" y="5641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082283" y="3608831"/>
              <a:ext cx="721360" cy="431800"/>
            </a:xfrm>
            <a:custGeom>
              <a:avLst/>
              <a:gdLst/>
              <a:ahLst/>
              <a:cxnLst/>
              <a:rect l="l" t="t" r="r" b="b"/>
              <a:pathLst>
                <a:path w="721359" h="431800">
                  <a:moveTo>
                    <a:pt x="0" y="71882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1" y="0"/>
                  </a:lnTo>
                  <a:lnTo>
                    <a:pt x="648969" y="0"/>
                  </a:lnTo>
                  <a:lnTo>
                    <a:pt x="676971" y="5641"/>
                  </a:lnTo>
                  <a:lnTo>
                    <a:pt x="699817" y="21034"/>
                  </a:lnTo>
                  <a:lnTo>
                    <a:pt x="715210" y="43880"/>
                  </a:lnTo>
                  <a:lnTo>
                    <a:pt x="720851" y="71882"/>
                  </a:lnTo>
                  <a:lnTo>
                    <a:pt x="720851" y="359410"/>
                  </a:lnTo>
                  <a:lnTo>
                    <a:pt x="715210" y="387411"/>
                  </a:lnTo>
                  <a:lnTo>
                    <a:pt x="699817" y="410257"/>
                  </a:lnTo>
                  <a:lnTo>
                    <a:pt x="676971" y="425650"/>
                  </a:lnTo>
                  <a:lnTo>
                    <a:pt x="648969" y="431292"/>
                  </a:lnTo>
                  <a:lnTo>
                    <a:pt x="71881" y="431292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074920" y="3608831"/>
              <a:ext cx="719455" cy="431800"/>
            </a:xfrm>
            <a:custGeom>
              <a:avLst/>
              <a:gdLst/>
              <a:ahLst/>
              <a:cxnLst/>
              <a:rect l="l" t="t" r="r" b="b"/>
              <a:pathLst>
                <a:path w="719454" h="431800">
                  <a:moveTo>
                    <a:pt x="647445" y="0"/>
                  </a:moveTo>
                  <a:lnTo>
                    <a:pt x="71881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1" y="431292"/>
                  </a:lnTo>
                  <a:lnTo>
                    <a:pt x="647445" y="431292"/>
                  </a:lnTo>
                  <a:lnTo>
                    <a:pt x="675447" y="425650"/>
                  </a:lnTo>
                  <a:lnTo>
                    <a:pt x="698293" y="410257"/>
                  </a:lnTo>
                  <a:lnTo>
                    <a:pt x="713686" y="387411"/>
                  </a:lnTo>
                  <a:lnTo>
                    <a:pt x="719327" y="359410"/>
                  </a:lnTo>
                  <a:lnTo>
                    <a:pt x="719327" y="71882"/>
                  </a:lnTo>
                  <a:lnTo>
                    <a:pt x="713686" y="43880"/>
                  </a:lnTo>
                  <a:lnTo>
                    <a:pt x="698293" y="21034"/>
                  </a:lnTo>
                  <a:lnTo>
                    <a:pt x="675447" y="5641"/>
                  </a:lnTo>
                  <a:lnTo>
                    <a:pt x="6474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074920" y="3608831"/>
              <a:ext cx="719455" cy="431800"/>
            </a:xfrm>
            <a:custGeom>
              <a:avLst/>
              <a:gdLst/>
              <a:ahLst/>
              <a:cxnLst/>
              <a:rect l="l" t="t" r="r" b="b"/>
              <a:pathLst>
                <a:path w="719454" h="431800">
                  <a:moveTo>
                    <a:pt x="0" y="71882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1" y="0"/>
                  </a:lnTo>
                  <a:lnTo>
                    <a:pt x="647445" y="0"/>
                  </a:lnTo>
                  <a:lnTo>
                    <a:pt x="675447" y="5641"/>
                  </a:lnTo>
                  <a:lnTo>
                    <a:pt x="698293" y="21034"/>
                  </a:lnTo>
                  <a:lnTo>
                    <a:pt x="713686" y="43880"/>
                  </a:lnTo>
                  <a:lnTo>
                    <a:pt x="719327" y="71882"/>
                  </a:lnTo>
                  <a:lnTo>
                    <a:pt x="719327" y="359410"/>
                  </a:lnTo>
                  <a:lnTo>
                    <a:pt x="713686" y="387411"/>
                  </a:lnTo>
                  <a:lnTo>
                    <a:pt x="698293" y="410257"/>
                  </a:lnTo>
                  <a:lnTo>
                    <a:pt x="675447" y="425650"/>
                  </a:lnTo>
                  <a:lnTo>
                    <a:pt x="647445" y="431292"/>
                  </a:lnTo>
                  <a:lnTo>
                    <a:pt x="71881" y="431292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881627" y="2979419"/>
              <a:ext cx="719455" cy="433070"/>
            </a:xfrm>
            <a:custGeom>
              <a:avLst/>
              <a:gdLst/>
              <a:ahLst/>
              <a:cxnLst/>
              <a:rect l="l" t="t" r="r" b="b"/>
              <a:pathLst>
                <a:path w="719454" h="433070">
                  <a:moveTo>
                    <a:pt x="647192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5"/>
                  </a:lnTo>
                  <a:lnTo>
                    <a:pt x="0" y="360679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5"/>
                  </a:lnTo>
                  <a:lnTo>
                    <a:pt x="647192" y="432815"/>
                  </a:lnTo>
                  <a:lnTo>
                    <a:pt x="675286" y="427152"/>
                  </a:lnTo>
                  <a:lnTo>
                    <a:pt x="698214" y="411702"/>
                  </a:lnTo>
                  <a:lnTo>
                    <a:pt x="713664" y="388774"/>
                  </a:lnTo>
                  <a:lnTo>
                    <a:pt x="719327" y="360679"/>
                  </a:lnTo>
                  <a:lnTo>
                    <a:pt x="719327" y="72135"/>
                  </a:lnTo>
                  <a:lnTo>
                    <a:pt x="713664" y="44041"/>
                  </a:lnTo>
                  <a:lnTo>
                    <a:pt x="698214" y="21113"/>
                  </a:lnTo>
                  <a:lnTo>
                    <a:pt x="675286" y="5663"/>
                  </a:lnTo>
                  <a:lnTo>
                    <a:pt x="64719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81627" y="2979419"/>
              <a:ext cx="719455" cy="433070"/>
            </a:xfrm>
            <a:custGeom>
              <a:avLst/>
              <a:gdLst/>
              <a:ahLst/>
              <a:cxnLst/>
              <a:rect l="l" t="t" r="r" b="b"/>
              <a:pathLst>
                <a:path w="719454" h="433070">
                  <a:moveTo>
                    <a:pt x="0" y="72135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647192" y="0"/>
                  </a:lnTo>
                  <a:lnTo>
                    <a:pt x="675286" y="5663"/>
                  </a:lnTo>
                  <a:lnTo>
                    <a:pt x="698214" y="21113"/>
                  </a:lnTo>
                  <a:lnTo>
                    <a:pt x="713664" y="44041"/>
                  </a:lnTo>
                  <a:lnTo>
                    <a:pt x="719327" y="72135"/>
                  </a:lnTo>
                  <a:lnTo>
                    <a:pt x="719327" y="360679"/>
                  </a:lnTo>
                  <a:lnTo>
                    <a:pt x="713664" y="388774"/>
                  </a:lnTo>
                  <a:lnTo>
                    <a:pt x="698214" y="411702"/>
                  </a:lnTo>
                  <a:lnTo>
                    <a:pt x="675286" y="427152"/>
                  </a:lnTo>
                  <a:lnTo>
                    <a:pt x="647192" y="432815"/>
                  </a:lnTo>
                  <a:lnTo>
                    <a:pt x="72136" y="432815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79"/>
                  </a:lnTo>
                  <a:lnTo>
                    <a:pt x="0" y="7213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976496" y="3040507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2,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1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,3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13916" y="3604259"/>
            <a:ext cx="1952625" cy="440690"/>
            <a:chOff x="1613916" y="3604259"/>
            <a:chExt cx="1952625" cy="440690"/>
          </a:xfrm>
        </p:grpSpPr>
        <p:sp>
          <p:nvSpPr>
            <p:cNvPr id="32" name="object 32"/>
            <p:cNvSpPr/>
            <p:nvPr/>
          </p:nvSpPr>
          <p:spPr>
            <a:xfrm>
              <a:off x="2842260" y="3608831"/>
              <a:ext cx="719455" cy="431800"/>
            </a:xfrm>
            <a:custGeom>
              <a:avLst/>
              <a:gdLst/>
              <a:ahLst/>
              <a:cxnLst/>
              <a:rect l="l" t="t" r="r" b="b"/>
              <a:pathLst>
                <a:path w="719454" h="431800">
                  <a:moveTo>
                    <a:pt x="647445" y="0"/>
                  </a:moveTo>
                  <a:lnTo>
                    <a:pt x="71881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1" y="431292"/>
                  </a:lnTo>
                  <a:lnTo>
                    <a:pt x="647445" y="431292"/>
                  </a:lnTo>
                  <a:lnTo>
                    <a:pt x="675447" y="425650"/>
                  </a:lnTo>
                  <a:lnTo>
                    <a:pt x="698293" y="410257"/>
                  </a:lnTo>
                  <a:lnTo>
                    <a:pt x="713686" y="387411"/>
                  </a:lnTo>
                  <a:lnTo>
                    <a:pt x="719327" y="359410"/>
                  </a:lnTo>
                  <a:lnTo>
                    <a:pt x="719327" y="71882"/>
                  </a:lnTo>
                  <a:lnTo>
                    <a:pt x="713686" y="43880"/>
                  </a:lnTo>
                  <a:lnTo>
                    <a:pt x="698293" y="21034"/>
                  </a:lnTo>
                  <a:lnTo>
                    <a:pt x="675447" y="5641"/>
                  </a:lnTo>
                  <a:lnTo>
                    <a:pt x="6474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842260" y="3608831"/>
              <a:ext cx="719455" cy="431800"/>
            </a:xfrm>
            <a:custGeom>
              <a:avLst/>
              <a:gdLst/>
              <a:ahLst/>
              <a:cxnLst/>
              <a:rect l="l" t="t" r="r" b="b"/>
              <a:pathLst>
                <a:path w="719454" h="431800">
                  <a:moveTo>
                    <a:pt x="0" y="71882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1" y="0"/>
                  </a:lnTo>
                  <a:lnTo>
                    <a:pt x="647445" y="0"/>
                  </a:lnTo>
                  <a:lnTo>
                    <a:pt x="675447" y="5641"/>
                  </a:lnTo>
                  <a:lnTo>
                    <a:pt x="698293" y="21034"/>
                  </a:lnTo>
                  <a:lnTo>
                    <a:pt x="713686" y="43880"/>
                  </a:lnTo>
                  <a:lnTo>
                    <a:pt x="719327" y="71882"/>
                  </a:lnTo>
                  <a:lnTo>
                    <a:pt x="719327" y="359410"/>
                  </a:lnTo>
                  <a:lnTo>
                    <a:pt x="713686" y="387411"/>
                  </a:lnTo>
                  <a:lnTo>
                    <a:pt x="698293" y="410257"/>
                  </a:lnTo>
                  <a:lnTo>
                    <a:pt x="675447" y="425650"/>
                  </a:lnTo>
                  <a:lnTo>
                    <a:pt x="647445" y="431292"/>
                  </a:lnTo>
                  <a:lnTo>
                    <a:pt x="71881" y="431292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18488" y="3608831"/>
              <a:ext cx="792480" cy="431800"/>
            </a:xfrm>
            <a:custGeom>
              <a:avLst/>
              <a:gdLst/>
              <a:ahLst/>
              <a:cxnLst/>
              <a:rect l="l" t="t" r="r" b="b"/>
              <a:pathLst>
                <a:path w="792480" h="431800">
                  <a:moveTo>
                    <a:pt x="720598" y="0"/>
                  </a:moveTo>
                  <a:lnTo>
                    <a:pt x="71881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1" y="431292"/>
                  </a:lnTo>
                  <a:lnTo>
                    <a:pt x="720598" y="431292"/>
                  </a:lnTo>
                  <a:lnTo>
                    <a:pt x="748599" y="425650"/>
                  </a:lnTo>
                  <a:lnTo>
                    <a:pt x="771445" y="410257"/>
                  </a:lnTo>
                  <a:lnTo>
                    <a:pt x="786838" y="387411"/>
                  </a:lnTo>
                  <a:lnTo>
                    <a:pt x="792480" y="359410"/>
                  </a:lnTo>
                  <a:lnTo>
                    <a:pt x="792480" y="71882"/>
                  </a:lnTo>
                  <a:lnTo>
                    <a:pt x="786838" y="43880"/>
                  </a:lnTo>
                  <a:lnTo>
                    <a:pt x="771445" y="21034"/>
                  </a:lnTo>
                  <a:lnTo>
                    <a:pt x="748599" y="5641"/>
                  </a:lnTo>
                  <a:lnTo>
                    <a:pt x="72059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18488" y="3608831"/>
              <a:ext cx="792480" cy="431800"/>
            </a:xfrm>
            <a:custGeom>
              <a:avLst/>
              <a:gdLst/>
              <a:ahLst/>
              <a:cxnLst/>
              <a:rect l="l" t="t" r="r" b="b"/>
              <a:pathLst>
                <a:path w="792480" h="431800">
                  <a:moveTo>
                    <a:pt x="0" y="71882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1" y="0"/>
                  </a:lnTo>
                  <a:lnTo>
                    <a:pt x="720598" y="0"/>
                  </a:lnTo>
                  <a:lnTo>
                    <a:pt x="748599" y="5641"/>
                  </a:lnTo>
                  <a:lnTo>
                    <a:pt x="771445" y="21034"/>
                  </a:lnTo>
                  <a:lnTo>
                    <a:pt x="786838" y="43880"/>
                  </a:lnTo>
                  <a:lnTo>
                    <a:pt x="792480" y="71882"/>
                  </a:lnTo>
                  <a:lnTo>
                    <a:pt x="792480" y="359410"/>
                  </a:lnTo>
                  <a:lnTo>
                    <a:pt x="786838" y="387411"/>
                  </a:lnTo>
                  <a:lnTo>
                    <a:pt x="771445" y="410257"/>
                  </a:lnTo>
                  <a:lnTo>
                    <a:pt x="748599" y="425650"/>
                  </a:lnTo>
                  <a:lnTo>
                    <a:pt x="720598" y="431292"/>
                  </a:lnTo>
                  <a:lnTo>
                    <a:pt x="71881" y="431292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56438" y="3668725"/>
            <a:ext cx="8065770" cy="245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1760" algn="ctr">
              <a:lnSpc>
                <a:spcPct val="100000"/>
              </a:lnSpc>
              <a:spcBef>
                <a:spcPts val="100"/>
              </a:spcBef>
              <a:tabLst>
                <a:tab pos="1188720" algn="l"/>
                <a:tab pos="3420745" algn="l"/>
                <a:tab pos="4429125" algn="l"/>
              </a:tabLst>
            </a:pPr>
            <a:r>
              <a:rPr sz="1800" b="1" dirty="0">
                <a:latin typeface="Arial" panose="020B0604020202020204"/>
                <a:cs typeface="Arial" panose="020B0604020202020204"/>
              </a:rPr>
              <a:t>1,3,2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3,1,2	2,3,1	3,2,1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379095">
              <a:lnSpc>
                <a:spcPct val="121000"/>
              </a:lnSpc>
            </a:pPr>
            <a:r>
              <a:rPr sz="2400" b="1" spc="10" dirty="0">
                <a:latin typeface="Microsoft JhengHei"/>
                <a:cs typeface="Microsoft JhengHei"/>
              </a:rPr>
              <a:t>任意输入：对应了决策树树中从树根到树叶的一条路径， 算法最坏情况下的比较次数：树深</a:t>
            </a:r>
            <a:endParaRPr sz="2400">
              <a:latin typeface="Microsoft JhengHei"/>
              <a:cs typeface="Microsoft JhengHei"/>
            </a:endParaRPr>
          </a:p>
          <a:p>
            <a:pPr marL="12700" marR="5080">
              <a:lnSpc>
                <a:spcPct val="121000"/>
              </a:lnSpc>
            </a:pPr>
            <a:r>
              <a:rPr sz="2400" b="1" spc="10" dirty="0">
                <a:latin typeface="Microsoft JhengHei"/>
                <a:cs typeface="Microsoft JhengHei"/>
              </a:rPr>
              <a:t>如果决策树有</a:t>
            </a:r>
            <a:r>
              <a:rPr sz="2400" b="1" dirty="0">
                <a:latin typeface="Microsoft JhengHei"/>
                <a:cs typeface="Microsoft JhengHei"/>
              </a:rPr>
              <a:t>非</a:t>
            </a:r>
            <a:r>
              <a:rPr sz="2400" b="1" spc="10" dirty="0">
                <a:latin typeface="Microsoft JhengHei"/>
                <a:cs typeface="Microsoft JhengHei"/>
              </a:rPr>
              <a:t>二叉的内结点，删除后得到二叉树叫</a:t>
            </a:r>
            <a:r>
              <a:rPr sz="2400" b="1" dirty="0">
                <a:latin typeface="Microsoft JhengHei"/>
                <a:cs typeface="Microsoft JhengHei"/>
              </a:rPr>
              <a:t>做</a:t>
            </a:r>
            <a:r>
              <a:rPr sz="2400" b="1" spc="-65" dirty="0">
                <a:latin typeface="Microsoft JhengHei"/>
                <a:cs typeface="Microsoft JhengHei"/>
              </a:rPr>
              <a:t> </a:t>
            </a:r>
            <a:r>
              <a:rPr sz="2400" b="1" spc="-5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2400" b="1" dirty="0">
                <a:solidFill>
                  <a:srgbClr val="A40020"/>
                </a:solidFill>
                <a:latin typeface="Microsoft JhengHei"/>
                <a:cs typeface="Microsoft JhengHei"/>
              </a:rPr>
              <a:t>树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2400" b="1" spc="10" dirty="0">
                <a:latin typeface="Microsoft JhengHei"/>
                <a:cs typeface="Microsoft JhengHei"/>
              </a:rPr>
              <a:t>树深度不超过决策树深度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2400" b="1" spc="10" dirty="0">
                <a:latin typeface="Microsoft JhengHei"/>
                <a:cs typeface="Microsoft JhengHei"/>
              </a:rPr>
              <a:t>树有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00" b="1" spc="10" dirty="0">
                <a:latin typeface="Microsoft JhengHei"/>
                <a:cs typeface="Microsoft JhengHei"/>
              </a:rPr>
              <a:t>片树叶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67802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2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736342" y="198831"/>
            <a:ext cx="4602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C0000"/>
                </a:solidFill>
              </a:rPr>
              <a:t>一</a:t>
            </a:r>
            <a:r>
              <a:rPr sz="3600" spc="10" dirty="0">
                <a:solidFill>
                  <a:srgbClr val="CC0000"/>
                </a:solidFill>
              </a:rPr>
              <a:t>棵</a:t>
            </a:r>
            <a:r>
              <a:rPr sz="3600" dirty="0">
                <a:solidFill>
                  <a:srgbClr val="CC0000"/>
                </a:solidFill>
              </a:rPr>
              <a:t>冒泡排序的决策树</a:t>
            </a:r>
            <a:endParaRPr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2330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3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1365" y="1105916"/>
            <a:ext cx="7522845" cy="44151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sz="2400" b="1" spc="10" dirty="0">
                <a:latin typeface="Microsoft JhengHei"/>
                <a:cs typeface="Microsoft JhengHei"/>
              </a:rPr>
              <a:t>考虑以比较运算作为基本运算的排序算法类，</a:t>
            </a:r>
            <a:endParaRPr sz="2400">
              <a:latin typeface="Microsoft JhengHei"/>
              <a:cs typeface="Microsoft JhengHei"/>
            </a:endParaRPr>
          </a:p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任取算</a:t>
            </a:r>
            <a:r>
              <a:rPr sz="2400" b="1" dirty="0">
                <a:latin typeface="Microsoft JhengHei"/>
                <a:cs typeface="Microsoft JhengHei"/>
              </a:rPr>
              <a:t>法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输</a:t>
            </a:r>
            <a:r>
              <a:rPr sz="2400" b="1" dirty="0">
                <a:latin typeface="Microsoft JhengHei"/>
                <a:cs typeface="Microsoft JhengHei"/>
              </a:rPr>
              <a:t>入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={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…,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},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如下定义决策树：</a:t>
            </a:r>
            <a:endParaRPr sz="2400">
              <a:latin typeface="Microsoft JhengHei"/>
              <a:cs typeface="Microsoft JhengHei"/>
            </a:endParaRPr>
          </a:p>
          <a:p>
            <a:pPr marL="560070" indent="-459105">
              <a:lnSpc>
                <a:spcPct val="100000"/>
              </a:lnSpc>
              <a:spcBef>
                <a:spcPts val="575"/>
              </a:spcBef>
              <a:buSzPct val="96000"/>
              <a:buFont typeface="Times New Roman" panose="02020603050405020304"/>
              <a:buAutoNum type="arabicPeriod"/>
              <a:tabLst>
                <a:tab pos="560705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第一次比较的元素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那么树根标记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i,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60070" indent="-459105">
              <a:lnSpc>
                <a:spcPct val="100000"/>
              </a:lnSpc>
              <a:spcBef>
                <a:spcPts val="580"/>
              </a:spcBef>
              <a:buSzPct val="96000"/>
              <a:buFont typeface="Times New Roman" panose="02020603050405020304"/>
              <a:buAutoNum type="arabicPeriod"/>
              <a:tabLst>
                <a:tab pos="56070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假设结</a:t>
            </a:r>
            <a:r>
              <a:rPr sz="2400" b="1" dirty="0">
                <a:latin typeface="Microsoft JhengHei"/>
                <a:cs typeface="Microsoft JhengHei"/>
              </a:rPr>
              <a:t>点</a:t>
            </a:r>
            <a:r>
              <a:rPr sz="2400" b="1" spc="-1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已经标记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i,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13765" lvl="1" indent="-431800">
              <a:lnSpc>
                <a:spcPct val="100000"/>
              </a:lnSpc>
              <a:spcBef>
                <a:spcPts val="575"/>
              </a:spcBef>
              <a:buFont typeface="Times New Roman" panose="02020603050405020304"/>
              <a:buAutoNum type="arabicParenBoth"/>
              <a:tabLst>
                <a:tab pos="914400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22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j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  <a:p>
            <a:pPr marL="482600">
              <a:lnSpc>
                <a:spcPct val="100000"/>
              </a:lnSpc>
              <a:spcBef>
                <a:spcPts val="575"/>
              </a:spcBef>
            </a:pPr>
            <a:r>
              <a:rPr sz="2400" b="1" spc="10" dirty="0">
                <a:latin typeface="Microsoft JhengHei"/>
                <a:cs typeface="Microsoft JhengHei"/>
              </a:rPr>
              <a:t>若算法结束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的左儿子标记为输入；</a:t>
            </a:r>
            <a:endParaRPr sz="2400">
              <a:latin typeface="Microsoft JhengHei"/>
              <a:cs typeface="Microsoft JhengHei"/>
            </a:endParaRPr>
          </a:p>
          <a:p>
            <a:pPr marL="482600">
              <a:lnSpc>
                <a:spcPct val="100000"/>
              </a:lnSpc>
              <a:spcBef>
                <a:spcPts val="58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若下一步比较元</a:t>
            </a:r>
            <a:r>
              <a:rPr sz="2400" b="1" dirty="0">
                <a:latin typeface="Microsoft JhengHei"/>
                <a:cs typeface="Microsoft JhengHei"/>
              </a:rPr>
              <a:t>素</a:t>
            </a:r>
            <a:r>
              <a:rPr sz="2400" b="1" spc="-2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spc="5" dirty="0">
                <a:latin typeface="Microsoft JhengHei"/>
                <a:cs typeface="Microsoft JhengHei"/>
              </a:rPr>
              <a:t>那</a:t>
            </a:r>
            <a:r>
              <a:rPr sz="2400" b="1" dirty="0">
                <a:latin typeface="Microsoft JhengHei"/>
                <a:cs typeface="Microsoft JhengHei"/>
              </a:rPr>
              <a:t>么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的左儿子标记</a:t>
            </a:r>
            <a:r>
              <a:rPr sz="2400" b="1" dirty="0">
                <a:latin typeface="Microsoft JhengHei"/>
                <a:cs typeface="Microsoft JhengHei"/>
              </a:rPr>
              <a:t>为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p,q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13765" lvl="1" indent="-431800">
              <a:lnSpc>
                <a:spcPct val="100000"/>
              </a:lnSpc>
              <a:spcBef>
                <a:spcPts val="575"/>
              </a:spcBef>
              <a:buFont typeface="Times New Roman" panose="02020603050405020304"/>
              <a:buAutoNum type="arabicParenBoth" startAt="2"/>
              <a:tabLst>
                <a:tab pos="914400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22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j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  <a:p>
            <a:pPr marL="482600">
              <a:lnSpc>
                <a:spcPct val="100000"/>
              </a:lnSpc>
              <a:spcBef>
                <a:spcPts val="575"/>
              </a:spcBef>
            </a:pPr>
            <a:r>
              <a:rPr sz="2400" b="1" spc="10" dirty="0">
                <a:latin typeface="Microsoft JhengHei"/>
                <a:cs typeface="Microsoft JhengHei"/>
              </a:rPr>
              <a:t>若算法结束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的右儿子标记为输入；</a:t>
            </a:r>
            <a:endParaRPr sz="2400">
              <a:latin typeface="Microsoft JhengHei"/>
              <a:cs typeface="Microsoft JhengHei"/>
            </a:endParaRPr>
          </a:p>
          <a:p>
            <a:pPr marL="482600">
              <a:lnSpc>
                <a:spcPct val="100000"/>
              </a:lnSpc>
              <a:spcBef>
                <a:spcPts val="58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若下一步比较元</a:t>
            </a:r>
            <a:r>
              <a:rPr sz="2400" b="1" dirty="0">
                <a:latin typeface="Microsoft JhengHei"/>
                <a:cs typeface="Microsoft JhengHei"/>
              </a:rPr>
              <a:t>素</a:t>
            </a:r>
            <a:r>
              <a:rPr sz="2400" b="1" spc="-2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那</a:t>
            </a:r>
            <a:r>
              <a:rPr sz="2400" b="1" dirty="0">
                <a:latin typeface="Microsoft JhengHei"/>
                <a:cs typeface="Microsoft JhengHei"/>
              </a:rPr>
              <a:t>么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的右儿子标记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p,q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125" y="270764"/>
            <a:ext cx="3687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CC0000"/>
                </a:solidFill>
              </a:rPr>
              <a:t>排序问</a:t>
            </a:r>
            <a:r>
              <a:rPr sz="3600" dirty="0">
                <a:solidFill>
                  <a:srgbClr val="CC0000"/>
                </a:solidFill>
              </a:rPr>
              <a:t>题的决策树</a:t>
            </a:r>
            <a:endParaRPr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438" y="855979"/>
            <a:ext cx="7970520" cy="32537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0"/>
              </a:spcBef>
              <a:tabLst>
                <a:tab pos="942975" algn="l"/>
              </a:tabLst>
            </a:pPr>
            <a:r>
              <a:rPr sz="2400"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引理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400" b="1" dirty="0">
                <a:solidFill>
                  <a:srgbClr val="CC0000"/>
                </a:solidFill>
                <a:latin typeface="Microsoft JhengHei"/>
                <a:cs typeface="Microsoft JhengHei"/>
              </a:rPr>
              <a:t>设</a:t>
            </a:r>
            <a:r>
              <a:rPr sz="2400" b="1" spc="-5" dirty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2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solidFill>
                  <a:srgbClr val="CC0000"/>
                </a:solidFill>
                <a:latin typeface="Microsoft JhengHei"/>
                <a:cs typeface="Microsoft JhengHei"/>
              </a:rPr>
              <a:t>为</a:t>
            </a:r>
            <a:r>
              <a:rPr sz="24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2400" b="1" spc="10" dirty="0">
                <a:solidFill>
                  <a:srgbClr val="CC0000"/>
                </a:solidFill>
                <a:latin typeface="Microsoft JhengHei"/>
                <a:cs typeface="Microsoft JhengHei"/>
              </a:rPr>
              <a:t>树中的树叶数</a:t>
            </a:r>
            <a:r>
              <a:rPr sz="2400" b="1" spc="5" dirty="0">
                <a:solidFill>
                  <a:srgbClr val="CC0000"/>
                </a:solidFill>
                <a:latin typeface="Microsoft JhengHei"/>
                <a:cs typeface="Microsoft JhengHei"/>
              </a:rPr>
              <a:t>，</a:t>
            </a:r>
            <a:r>
              <a:rPr sz="2400" b="1" i="1" spc="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solidFill>
                  <a:srgbClr val="CC0000"/>
                </a:solidFill>
                <a:latin typeface="Microsoft JhengHei"/>
                <a:cs typeface="Microsoft JhengHei"/>
              </a:rPr>
              <a:t>为树深，</a:t>
            </a:r>
            <a:r>
              <a:rPr sz="2400" b="1" dirty="0">
                <a:solidFill>
                  <a:srgbClr val="CC0000"/>
                </a:solidFill>
                <a:latin typeface="Microsoft JhengHei"/>
                <a:cs typeface="Microsoft JhengHei"/>
              </a:rPr>
              <a:t>则</a:t>
            </a:r>
            <a:r>
              <a:rPr sz="2400" b="1" spc="-5" dirty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2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Symbol"/>
                <a:cs typeface="Symbol"/>
              </a:rPr>
              <a:t></a:t>
            </a:r>
            <a:r>
              <a:rPr sz="2400" b="1" spc="-2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baseline="240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证</a:t>
            </a:r>
            <a:r>
              <a:rPr sz="2400" b="1" dirty="0">
                <a:latin typeface="Microsoft JhengHei"/>
                <a:cs typeface="Microsoft JhengHei"/>
              </a:rPr>
              <a:t>明</a:t>
            </a:r>
            <a:r>
              <a:rPr sz="2400" b="1" spc="-35" dirty="0">
                <a:latin typeface="Microsoft JhengHei"/>
                <a:cs typeface="Microsoft JhengHei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归纳法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01600">
              <a:lnSpc>
                <a:spcPct val="10000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=0,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树只有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10" dirty="0">
                <a:latin typeface="Microsoft JhengHei"/>
                <a:cs typeface="Microsoft JhengHei"/>
              </a:rPr>
              <a:t>片树叶，深度为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命题为真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400">
              <a:lnSpc>
                <a:spcPct val="100000"/>
              </a:lnSpc>
            </a:pPr>
            <a:r>
              <a:rPr sz="2400" b="1" spc="5" dirty="0">
                <a:latin typeface="Microsoft JhengHei"/>
                <a:cs typeface="Microsoft JhengHei"/>
              </a:rPr>
              <a:t>假设对一切小</a:t>
            </a:r>
            <a:r>
              <a:rPr sz="2400" b="1" spc="10" dirty="0">
                <a:latin typeface="Microsoft JhengHei"/>
                <a:cs typeface="Microsoft JhengHei"/>
              </a:rPr>
              <a:t>于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的深度为真，</a:t>
            </a:r>
            <a:r>
              <a:rPr sz="2400" b="1" dirty="0">
                <a:latin typeface="Microsoft JhengHei"/>
                <a:cs typeface="Microsoft JhengHei"/>
              </a:rPr>
              <a:t>设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是一棵深度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的树，</a:t>
            </a:r>
            <a:endParaRPr sz="2400">
              <a:latin typeface="Microsoft JhengHei"/>
              <a:cs typeface="Microsoft JhengHei"/>
            </a:endParaRPr>
          </a:p>
          <a:p>
            <a:pPr marL="25400">
              <a:lnSpc>
                <a:spcPct val="100000"/>
              </a:lnSpc>
              <a:tabLst>
                <a:tab pos="662813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树叶数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取</a:t>
            </a:r>
            <a:r>
              <a:rPr sz="2400" b="1" dirty="0">
                <a:latin typeface="Microsoft JhengHei"/>
                <a:cs typeface="Microsoft JhengHei"/>
              </a:rPr>
              <a:t>走</a:t>
            </a:r>
            <a:r>
              <a:rPr sz="2400" b="1" spc="1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的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400" b="1" spc="10" dirty="0">
                <a:latin typeface="Microsoft JhengHei"/>
                <a:cs typeface="Microsoft JhengHei"/>
              </a:rPr>
              <a:t>层</a:t>
            </a:r>
            <a:r>
              <a:rPr sz="2400" b="1" dirty="0">
                <a:latin typeface="Microsoft JhengHei"/>
                <a:cs typeface="Microsoft JhengHei"/>
              </a:rPr>
              <a:t>的</a:t>
            </a:r>
            <a:r>
              <a:rPr sz="2400" b="1" spc="1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10" dirty="0">
                <a:latin typeface="Microsoft JhengHei"/>
                <a:cs typeface="Microsoft JhengHei"/>
              </a:rPr>
              <a:t>片树叶，得到树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T’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2400" b="1" dirty="0">
                <a:latin typeface="Microsoft JhengHei"/>
                <a:cs typeface="Microsoft JhengHei"/>
              </a:rPr>
              <a:t>则</a:t>
            </a:r>
            <a:endParaRPr sz="2400">
              <a:latin typeface="Microsoft JhengHei"/>
              <a:cs typeface="Microsoft JhengHei"/>
            </a:endParaRPr>
          </a:p>
          <a:p>
            <a:pPr marL="25400">
              <a:lnSpc>
                <a:spcPts val="283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T’</a:t>
            </a:r>
            <a:r>
              <a:rPr sz="2400" b="1" spc="10" dirty="0">
                <a:latin typeface="Microsoft JhengHei"/>
                <a:cs typeface="Microsoft JhengHei"/>
              </a:rPr>
              <a:t>的深度</a:t>
            </a:r>
            <a:r>
              <a:rPr sz="2400" b="1" spc="5" dirty="0">
                <a:latin typeface="Microsoft JhengHei"/>
                <a:cs typeface="Microsoft JhengHei"/>
              </a:rPr>
              <a:t>为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树叶</a:t>
            </a:r>
            <a:r>
              <a:rPr sz="2400" b="1" dirty="0">
                <a:latin typeface="Microsoft JhengHei"/>
                <a:cs typeface="Microsoft JhengHei"/>
              </a:rPr>
              <a:t>数</a:t>
            </a:r>
            <a:r>
              <a:rPr sz="2400" b="1" spc="-4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b="1" spc="10" dirty="0">
                <a:latin typeface="Microsoft JhengHei"/>
                <a:cs typeface="Microsoft JhengHei"/>
              </a:rPr>
              <a:t>。那么</a:t>
            </a:r>
            <a:endParaRPr sz="2400">
              <a:latin typeface="Microsoft JhengHei"/>
              <a:cs typeface="Microsoft JhengHei"/>
            </a:endParaRPr>
          </a:p>
          <a:p>
            <a:pPr marL="1244600">
              <a:lnSpc>
                <a:spcPts val="2930"/>
              </a:lnSpc>
              <a:tabLst>
                <a:tab pos="4562475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’=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00" b="1" i="1" spc="-10" dirty="0">
                <a:latin typeface="Symbol"/>
                <a:cs typeface="Symbol"/>
              </a:rPr>
              <a:t>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400" b="1" dirty="0">
                <a:latin typeface="Microsoft JhengHei"/>
                <a:cs typeface="Microsoft JhengHei"/>
              </a:rPr>
              <a:t>，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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7" baseline="24000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  <a:p>
            <a:pPr marL="1244600">
              <a:lnSpc>
                <a:spcPts val="286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b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/2 </a:t>
            </a:r>
            <a:r>
              <a:rPr sz="2400" b="1" dirty="0">
                <a:latin typeface="Symbol"/>
                <a:cs typeface="Symbol"/>
              </a:rPr>
              <a:t>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7" baseline="24000" dirty="0">
                <a:latin typeface="Symbol"/>
                <a:cs typeface="Symbol"/>
              </a:rPr>
              <a:t></a:t>
            </a:r>
            <a:r>
              <a:rPr sz="2400" b="1" spc="-7" baseline="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270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2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7" baseline="24000" dirty="0">
                <a:latin typeface="Symbol"/>
                <a:cs typeface="Symbol"/>
              </a:rPr>
              <a:t></a:t>
            </a:r>
            <a:r>
              <a:rPr sz="2400" b="1" spc="-7" baseline="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37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2</a:t>
            </a:r>
            <a:r>
              <a:rPr sz="2400" b="1" i="1" spc="-7" baseline="24000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38427" y="4288535"/>
            <a:ext cx="1952625" cy="1882139"/>
            <a:chOff x="1138427" y="4288535"/>
            <a:chExt cx="1952625" cy="188213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38272" y="5369051"/>
              <a:ext cx="152400" cy="1539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91461" y="4367021"/>
              <a:ext cx="1224280" cy="1007744"/>
            </a:xfrm>
            <a:custGeom>
              <a:avLst/>
              <a:gdLst/>
              <a:ahLst/>
              <a:cxnLst/>
              <a:rect l="l" t="t" r="r" b="b"/>
              <a:pathLst>
                <a:path w="1224280" h="1007745">
                  <a:moveTo>
                    <a:pt x="647700" y="0"/>
                  </a:moveTo>
                  <a:lnTo>
                    <a:pt x="0" y="1007363"/>
                  </a:lnTo>
                </a:path>
                <a:path w="1224280" h="1007745">
                  <a:moveTo>
                    <a:pt x="647700" y="0"/>
                  </a:moveTo>
                  <a:lnTo>
                    <a:pt x="1223771" y="1007363"/>
                  </a:lnTo>
                </a:path>
                <a:path w="1224280" h="1007745">
                  <a:moveTo>
                    <a:pt x="288036" y="576071"/>
                  </a:moveTo>
                  <a:lnTo>
                    <a:pt x="504444" y="1007363"/>
                  </a:lnTo>
                </a:path>
                <a:path w="1224280" h="1007745">
                  <a:moveTo>
                    <a:pt x="937260" y="502919"/>
                  </a:moveTo>
                  <a:lnTo>
                    <a:pt x="720851" y="1007363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42999" y="5734811"/>
              <a:ext cx="1727200" cy="431800"/>
            </a:xfrm>
            <a:custGeom>
              <a:avLst/>
              <a:gdLst/>
              <a:ahLst/>
              <a:cxnLst/>
              <a:rect l="l" t="t" r="r" b="b"/>
              <a:pathLst>
                <a:path w="1727200" h="431800">
                  <a:moveTo>
                    <a:pt x="863345" y="0"/>
                  </a:moveTo>
                  <a:lnTo>
                    <a:pt x="792545" y="714"/>
                  </a:lnTo>
                  <a:lnTo>
                    <a:pt x="723320" y="2822"/>
                  </a:lnTo>
                  <a:lnTo>
                    <a:pt x="655891" y="6267"/>
                  </a:lnTo>
                  <a:lnTo>
                    <a:pt x="590482" y="10993"/>
                  </a:lnTo>
                  <a:lnTo>
                    <a:pt x="527315" y="16946"/>
                  </a:lnTo>
                  <a:lnTo>
                    <a:pt x="466612" y="24069"/>
                  </a:lnTo>
                  <a:lnTo>
                    <a:pt x="408596" y="32308"/>
                  </a:lnTo>
                  <a:lnTo>
                    <a:pt x="353488" y="41606"/>
                  </a:lnTo>
                  <a:lnTo>
                    <a:pt x="301512" y="51908"/>
                  </a:lnTo>
                  <a:lnTo>
                    <a:pt x="252888" y="63160"/>
                  </a:lnTo>
                  <a:lnTo>
                    <a:pt x="207841" y="75304"/>
                  </a:lnTo>
                  <a:lnTo>
                    <a:pt x="166591" y="88287"/>
                  </a:lnTo>
                  <a:lnTo>
                    <a:pt x="129362" y="102051"/>
                  </a:lnTo>
                  <a:lnTo>
                    <a:pt x="67853" y="131705"/>
                  </a:lnTo>
                  <a:lnTo>
                    <a:pt x="25094" y="163822"/>
                  </a:lnTo>
                  <a:lnTo>
                    <a:pt x="2862" y="197959"/>
                  </a:lnTo>
                  <a:lnTo>
                    <a:pt x="0" y="215646"/>
                  </a:lnTo>
                  <a:lnTo>
                    <a:pt x="2862" y="233332"/>
                  </a:lnTo>
                  <a:lnTo>
                    <a:pt x="25094" y="267469"/>
                  </a:lnTo>
                  <a:lnTo>
                    <a:pt x="67853" y="299586"/>
                  </a:lnTo>
                  <a:lnTo>
                    <a:pt x="129362" y="329240"/>
                  </a:lnTo>
                  <a:lnTo>
                    <a:pt x="166591" y="343004"/>
                  </a:lnTo>
                  <a:lnTo>
                    <a:pt x="207841" y="355987"/>
                  </a:lnTo>
                  <a:lnTo>
                    <a:pt x="252888" y="368131"/>
                  </a:lnTo>
                  <a:lnTo>
                    <a:pt x="301512" y="379383"/>
                  </a:lnTo>
                  <a:lnTo>
                    <a:pt x="353488" y="389685"/>
                  </a:lnTo>
                  <a:lnTo>
                    <a:pt x="408596" y="398983"/>
                  </a:lnTo>
                  <a:lnTo>
                    <a:pt x="466612" y="407222"/>
                  </a:lnTo>
                  <a:lnTo>
                    <a:pt x="527315" y="414345"/>
                  </a:lnTo>
                  <a:lnTo>
                    <a:pt x="590482" y="420298"/>
                  </a:lnTo>
                  <a:lnTo>
                    <a:pt x="655891" y="425024"/>
                  </a:lnTo>
                  <a:lnTo>
                    <a:pt x="723320" y="428469"/>
                  </a:lnTo>
                  <a:lnTo>
                    <a:pt x="792545" y="430577"/>
                  </a:lnTo>
                  <a:lnTo>
                    <a:pt x="863345" y="431292"/>
                  </a:lnTo>
                  <a:lnTo>
                    <a:pt x="934146" y="430577"/>
                  </a:lnTo>
                  <a:lnTo>
                    <a:pt x="1003371" y="428469"/>
                  </a:lnTo>
                  <a:lnTo>
                    <a:pt x="1070800" y="425024"/>
                  </a:lnTo>
                  <a:lnTo>
                    <a:pt x="1136209" y="420298"/>
                  </a:lnTo>
                  <a:lnTo>
                    <a:pt x="1199376" y="414345"/>
                  </a:lnTo>
                  <a:lnTo>
                    <a:pt x="1260079" y="407222"/>
                  </a:lnTo>
                  <a:lnTo>
                    <a:pt x="1318095" y="398983"/>
                  </a:lnTo>
                  <a:lnTo>
                    <a:pt x="1373203" y="389685"/>
                  </a:lnTo>
                  <a:lnTo>
                    <a:pt x="1425179" y="379383"/>
                  </a:lnTo>
                  <a:lnTo>
                    <a:pt x="1473803" y="368131"/>
                  </a:lnTo>
                  <a:lnTo>
                    <a:pt x="1518850" y="355987"/>
                  </a:lnTo>
                  <a:lnTo>
                    <a:pt x="1560100" y="343004"/>
                  </a:lnTo>
                  <a:lnTo>
                    <a:pt x="1597329" y="329240"/>
                  </a:lnTo>
                  <a:lnTo>
                    <a:pt x="1658838" y="299586"/>
                  </a:lnTo>
                  <a:lnTo>
                    <a:pt x="1701597" y="267469"/>
                  </a:lnTo>
                  <a:lnTo>
                    <a:pt x="1723829" y="233332"/>
                  </a:lnTo>
                  <a:lnTo>
                    <a:pt x="1726692" y="215646"/>
                  </a:lnTo>
                  <a:lnTo>
                    <a:pt x="1723829" y="197959"/>
                  </a:lnTo>
                  <a:lnTo>
                    <a:pt x="1701597" y="163822"/>
                  </a:lnTo>
                  <a:lnTo>
                    <a:pt x="1658838" y="131705"/>
                  </a:lnTo>
                  <a:lnTo>
                    <a:pt x="1597329" y="102051"/>
                  </a:lnTo>
                  <a:lnTo>
                    <a:pt x="1560100" y="88287"/>
                  </a:lnTo>
                  <a:lnTo>
                    <a:pt x="1518850" y="75304"/>
                  </a:lnTo>
                  <a:lnTo>
                    <a:pt x="1473803" y="63160"/>
                  </a:lnTo>
                  <a:lnTo>
                    <a:pt x="1425179" y="51908"/>
                  </a:lnTo>
                  <a:lnTo>
                    <a:pt x="1373203" y="41606"/>
                  </a:lnTo>
                  <a:lnTo>
                    <a:pt x="1318095" y="32308"/>
                  </a:lnTo>
                  <a:lnTo>
                    <a:pt x="1260079" y="24069"/>
                  </a:lnTo>
                  <a:lnTo>
                    <a:pt x="1199376" y="16946"/>
                  </a:lnTo>
                  <a:lnTo>
                    <a:pt x="1136209" y="10993"/>
                  </a:lnTo>
                  <a:lnTo>
                    <a:pt x="1070800" y="6267"/>
                  </a:lnTo>
                  <a:lnTo>
                    <a:pt x="1003371" y="2822"/>
                  </a:lnTo>
                  <a:lnTo>
                    <a:pt x="934146" y="714"/>
                  </a:lnTo>
                  <a:lnTo>
                    <a:pt x="8633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42999" y="5734811"/>
              <a:ext cx="1727200" cy="431800"/>
            </a:xfrm>
            <a:custGeom>
              <a:avLst/>
              <a:gdLst/>
              <a:ahLst/>
              <a:cxnLst/>
              <a:rect l="l" t="t" r="r" b="b"/>
              <a:pathLst>
                <a:path w="1727200" h="431800">
                  <a:moveTo>
                    <a:pt x="0" y="215646"/>
                  </a:moveTo>
                  <a:lnTo>
                    <a:pt x="25094" y="163822"/>
                  </a:lnTo>
                  <a:lnTo>
                    <a:pt x="67853" y="131705"/>
                  </a:lnTo>
                  <a:lnTo>
                    <a:pt x="129362" y="102051"/>
                  </a:lnTo>
                  <a:lnTo>
                    <a:pt x="166591" y="88287"/>
                  </a:lnTo>
                  <a:lnTo>
                    <a:pt x="207841" y="75304"/>
                  </a:lnTo>
                  <a:lnTo>
                    <a:pt x="252888" y="63160"/>
                  </a:lnTo>
                  <a:lnTo>
                    <a:pt x="301512" y="51908"/>
                  </a:lnTo>
                  <a:lnTo>
                    <a:pt x="353488" y="41606"/>
                  </a:lnTo>
                  <a:lnTo>
                    <a:pt x="408596" y="32308"/>
                  </a:lnTo>
                  <a:lnTo>
                    <a:pt x="466612" y="24069"/>
                  </a:lnTo>
                  <a:lnTo>
                    <a:pt x="527315" y="16946"/>
                  </a:lnTo>
                  <a:lnTo>
                    <a:pt x="590482" y="10993"/>
                  </a:lnTo>
                  <a:lnTo>
                    <a:pt x="655891" y="6267"/>
                  </a:lnTo>
                  <a:lnTo>
                    <a:pt x="723320" y="2822"/>
                  </a:lnTo>
                  <a:lnTo>
                    <a:pt x="792545" y="714"/>
                  </a:lnTo>
                  <a:lnTo>
                    <a:pt x="863345" y="0"/>
                  </a:lnTo>
                  <a:lnTo>
                    <a:pt x="934146" y="714"/>
                  </a:lnTo>
                  <a:lnTo>
                    <a:pt x="1003371" y="2822"/>
                  </a:lnTo>
                  <a:lnTo>
                    <a:pt x="1070800" y="6267"/>
                  </a:lnTo>
                  <a:lnTo>
                    <a:pt x="1136209" y="10993"/>
                  </a:lnTo>
                  <a:lnTo>
                    <a:pt x="1199376" y="16946"/>
                  </a:lnTo>
                  <a:lnTo>
                    <a:pt x="1260079" y="24069"/>
                  </a:lnTo>
                  <a:lnTo>
                    <a:pt x="1318095" y="32308"/>
                  </a:lnTo>
                  <a:lnTo>
                    <a:pt x="1373203" y="41606"/>
                  </a:lnTo>
                  <a:lnTo>
                    <a:pt x="1425179" y="51908"/>
                  </a:lnTo>
                  <a:lnTo>
                    <a:pt x="1473803" y="63160"/>
                  </a:lnTo>
                  <a:lnTo>
                    <a:pt x="1518850" y="75304"/>
                  </a:lnTo>
                  <a:lnTo>
                    <a:pt x="1560100" y="88287"/>
                  </a:lnTo>
                  <a:lnTo>
                    <a:pt x="1597329" y="102051"/>
                  </a:lnTo>
                  <a:lnTo>
                    <a:pt x="1658838" y="131705"/>
                  </a:lnTo>
                  <a:lnTo>
                    <a:pt x="1701597" y="163822"/>
                  </a:lnTo>
                  <a:lnTo>
                    <a:pt x="1723829" y="197959"/>
                  </a:lnTo>
                  <a:lnTo>
                    <a:pt x="1726692" y="215646"/>
                  </a:lnTo>
                  <a:lnTo>
                    <a:pt x="1723829" y="233332"/>
                  </a:lnTo>
                  <a:lnTo>
                    <a:pt x="1701597" y="267469"/>
                  </a:lnTo>
                  <a:lnTo>
                    <a:pt x="1658838" y="299586"/>
                  </a:lnTo>
                  <a:lnTo>
                    <a:pt x="1597329" y="329240"/>
                  </a:lnTo>
                  <a:lnTo>
                    <a:pt x="1560100" y="343004"/>
                  </a:lnTo>
                  <a:lnTo>
                    <a:pt x="1518850" y="355987"/>
                  </a:lnTo>
                  <a:lnTo>
                    <a:pt x="1473803" y="368131"/>
                  </a:lnTo>
                  <a:lnTo>
                    <a:pt x="1425179" y="379383"/>
                  </a:lnTo>
                  <a:lnTo>
                    <a:pt x="1373203" y="389685"/>
                  </a:lnTo>
                  <a:lnTo>
                    <a:pt x="1318095" y="398983"/>
                  </a:lnTo>
                  <a:lnTo>
                    <a:pt x="1260079" y="407222"/>
                  </a:lnTo>
                  <a:lnTo>
                    <a:pt x="1199376" y="414345"/>
                  </a:lnTo>
                  <a:lnTo>
                    <a:pt x="1136209" y="420298"/>
                  </a:lnTo>
                  <a:lnTo>
                    <a:pt x="1070800" y="425024"/>
                  </a:lnTo>
                  <a:lnTo>
                    <a:pt x="1003371" y="428469"/>
                  </a:lnTo>
                  <a:lnTo>
                    <a:pt x="934146" y="430577"/>
                  </a:lnTo>
                  <a:lnTo>
                    <a:pt x="863345" y="431292"/>
                  </a:lnTo>
                  <a:lnTo>
                    <a:pt x="792545" y="430577"/>
                  </a:lnTo>
                  <a:lnTo>
                    <a:pt x="723320" y="428469"/>
                  </a:lnTo>
                  <a:lnTo>
                    <a:pt x="655891" y="425024"/>
                  </a:lnTo>
                  <a:lnTo>
                    <a:pt x="590482" y="420298"/>
                  </a:lnTo>
                  <a:lnTo>
                    <a:pt x="527315" y="414345"/>
                  </a:lnTo>
                  <a:lnTo>
                    <a:pt x="466612" y="407222"/>
                  </a:lnTo>
                  <a:lnTo>
                    <a:pt x="408596" y="398983"/>
                  </a:lnTo>
                  <a:lnTo>
                    <a:pt x="353488" y="389685"/>
                  </a:lnTo>
                  <a:lnTo>
                    <a:pt x="301512" y="379383"/>
                  </a:lnTo>
                  <a:lnTo>
                    <a:pt x="252888" y="368131"/>
                  </a:lnTo>
                  <a:lnTo>
                    <a:pt x="207841" y="355987"/>
                  </a:lnTo>
                  <a:lnTo>
                    <a:pt x="166591" y="343004"/>
                  </a:lnTo>
                  <a:lnTo>
                    <a:pt x="129362" y="329240"/>
                  </a:lnTo>
                  <a:lnTo>
                    <a:pt x="67853" y="299586"/>
                  </a:lnTo>
                  <a:lnTo>
                    <a:pt x="25094" y="267469"/>
                  </a:lnTo>
                  <a:lnTo>
                    <a:pt x="2862" y="233332"/>
                  </a:lnTo>
                  <a:lnTo>
                    <a:pt x="0" y="21564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03425" y="5374385"/>
              <a:ext cx="1080770" cy="502920"/>
            </a:xfrm>
            <a:custGeom>
              <a:avLst/>
              <a:gdLst/>
              <a:ahLst/>
              <a:cxnLst/>
              <a:rect l="l" t="t" r="r" b="b"/>
              <a:pathLst>
                <a:path w="1080770" h="502920">
                  <a:moveTo>
                    <a:pt x="0" y="502919"/>
                  </a:moveTo>
                  <a:lnTo>
                    <a:pt x="288036" y="0"/>
                  </a:lnTo>
                </a:path>
                <a:path w="1080770" h="502920">
                  <a:moveTo>
                    <a:pt x="288036" y="71627"/>
                  </a:moveTo>
                  <a:lnTo>
                    <a:pt x="432816" y="502919"/>
                  </a:lnTo>
                </a:path>
                <a:path w="1080770" h="502920">
                  <a:moveTo>
                    <a:pt x="647700" y="502919"/>
                  </a:moveTo>
                  <a:lnTo>
                    <a:pt x="792480" y="0"/>
                  </a:lnTo>
                </a:path>
                <a:path w="1080770" h="502920">
                  <a:moveTo>
                    <a:pt x="792480" y="0"/>
                  </a:moveTo>
                  <a:lnTo>
                    <a:pt x="1080516" y="502919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755" y="5871971"/>
              <a:ext cx="152400" cy="153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5871971"/>
              <a:ext cx="150875" cy="1539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4163" y="5871971"/>
              <a:ext cx="150876" cy="153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6980" y="5871971"/>
              <a:ext cx="152400" cy="1539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500" y="5369051"/>
              <a:ext cx="152400" cy="1539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7419" y="5369051"/>
              <a:ext cx="152400" cy="1539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2536" y="4864607"/>
              <a:ext cx="150876" cy="1539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200" y="4288535"/>
              <a:ext cx="152400" cy="1524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0236" y="4864607"/>
              <a:ext cx="150876" cy="1539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33827" y="5369051"/>
              <a:ext cx="152400" cy="15392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16991" y="5689193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Microsoft JhengHei"/>
                <a:cs typeface="Microsoft JhengHei"/>
              </a:rPr>
              <a:t>个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9320" y="5117998"/>
            <a:ext cx="814705" cy="103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4145">
              <a:lnSpc>
                <a:spcPct val="138000"/>
              </a:lnSpc>
              <a:spcBef>
                <a:spcPts val="100"/>
              </a:spcBef>
            </a:pP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-x</a:t>
            </a:r>
            <a:r>
              <a:rPr sz="2400" b="1" dirty="0">
                <a:latin typeface="Microsoft JhengHei"/>
                <a:cs typeface="Microsoft JhengHei"/>
              </a:rPr>
              <a:t>个 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Microsoft JhengHei"/>
                <a:cs typeface="Microsoft JhengHei"/>
              </a:rPr>
              <a:t>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145" y="462546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74008" y="5009388"/>
            <a:ext cx="730250" cy="224154"/>
            <a:chOff x="3874008" y="5009388"/>
            <a:chExt cx="730250" cy="224154"/>
          </a:xfrm>
        </p:grpSpPr>
        <p:sp>
          <p:nvSpPr>
            <p:cNvPr id="23" name="object 23"/>
            <p:cNvSpPr/>
            <p:nvPr/>
          </p:nvSpPr>
          <p:spPr>
            <a:xfrm>
              <a:off x="3878580" y="5013960"/>
              <a:ext cx="721360" cy="215265"/>
            </a:xfrm>
            <a:custGeom>
              <a:avLst/>
              <a:gdLst/>
              <a:ahLst/>
              <a:cxnLst/>
              <a:rect l="l" t="t" r="r" b="b"/>
              <a:pathLst>
                <a:path w="721360" h="215264">
                  <a:moveTo>
                    <a:pt x="541528" y="0"/>
                  </a:moveTo>
                  <a:lnTo>
                    <a:pt x="541528" y="53720"/>
                  </a:lnTo>
                  <a:lnTo>
                    <a:pt x="0" y="53720"/>
                  </a:lnTo>
                  <a:lnTo>
                    <a:pt x="0" y="161162"/>
                  </a:lnTo>
                  <a:lnTo>
                    <a:pt x="541528" y="161162"/>
                  </a:lnTo>
                  <a:lnTo>
                    <a:pt x="541528" y="214883"/>
                  </a:lnTo>
                  <a:lnTo>
                    <a:pt x="720852" y="107441"/>
                  </a:lnTo>
                  <a:lnTo>
                    <a:pt x="541528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78580" y="5013960"/>
              <a:ext cx="721360" cy="215265"/>
            </a:xfrm>
            <a:custGeom>
              <a:avLst/>
              <a:gdLst/>
              <a:ahLst/>
              <a:cxnLst/>
              <a:rect l="l" t="t" r="r" b="b"/>
              <a:pathLst>
                <a:path w="721360" h="215264">
                  <a:moveTo>
                    <a:pt x="0" y="53720"/>
                  </a:moveTo>
                  <a:lnTo>
                    <a:pt x="541528" y="53720"/>
                  </a:lnTo>
                  <a:lnTo>
                    <a:pt x="541528" y="0"/>
                  </a:lnTo>
                  <a:lnTo>
                    <a:pt x="720852" y="107441"/>
                  </a:lnTo>
                  <a:lnTo>
                    <a:pt x="541528" y="214883"/>
                  </a:lnTo>
                  <a:lnTo>
                    <a:pt x="541528" y="161162"/>
                  </a:lnTo>
                  <a:lnTo>
                    <a:pt x="0" y="161162"/>
                  </a:lnTo>
                  <a:lnTo>
                    <a:pt x="0" y="537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240526" y="4464507"/>
            <a:ext cx="12344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400" b="1" dirty="0">
                <a:latin typeface="Microsoft JhengHei"/>
                <a:cs typeface="Microsoft JhengHei"/>
              </a:rPr>
              <a:t>个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64097" y="5830620"/>
            <a:ext cx="313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56047" y="4431791"/>
            <a:ext cx="2025650" cy="1379220"/>
            <a:chOff x="4956047" y="4431791"/>
            <a:chExt cx="2025650" cy="1379220"/>
          </a:xfrm>
        </p:grpSpPr>
        <p:sp>
          <p:nvSpPr>
            <p:cNvPr id="28" name="object 28"/>
            <p:cNvSpPr/>
            <p:nvPr/>
          </p:nvSpPr>
          <p:spPr>
            <a:xfrm>
              <a:off x="4960619" y="5375147"/>
              <a:ext cx="2016760" cy="431800"/>
            </a:xfrm>
            <a:custGeom>
              <a:avLst/>
              <a:gdLst/>
              <a:ahLst/>
              <a:cxnLst/>
              <a:rect l="l" t="t" r="r" b="b"/>
              <a:pathLst>
                <a:path w="2016759" h="431800">
                  <a:moveTo>
                    <a:pt x="1008126" y="0"/>
                  </a:moveTo>
                  <a:lnTo>
                    <a:pt x="932888" y="591"/>
                  </a:lnTo>
                  <a:lnTo>
                    <a:pt x="859153" y="2337"/>
                  </a:lnTo>
                  <a:lnTo>
                    <a:pt x="787114" y="5196"/>
                  </a:lnTo>
                  <a:lnTo>
                    <a:pt x="716967" y="9127"/>
                  </a:lnTo>
                  <a:lnTo>
                    <a:pt x="648906" y="14088"/>
                  </a:lnTo>
                  <a:lnTo>
                    <a:pt x="583127" y="20038"/>
                  </a:lnTo>
                  <a:lnTo>
                    <a:pt x="519824" y="26933"/>
                  </a:lnTo>
                  <a:lnTo>
                    <a:pt x="459192" y="34734"/>
                  </a:lnTo>
                  <a:lnTo>
                    <a:pt x="401427" y="43399"/>
                  </a:lnTo>
                  <a:lnTo>
                    <a:pt x="346723" y="52884"/>
                  </a:lnTo>
                  <a:lnTo>
                    <a:pt x="295274" y="63150"/>
                  </a:lnTo>
                  <a:lnTo>
                    <a:pt x="247277" y="74155"/>
                  </a:lnTo>
                  <a:lnTo>
                    <a:pt x="202926" y="85856"/>
                  </a:lnTo>
                  <a:lnTo>
                    <a:pt x="162416" y="98212"/>
                  </a:lnTo>
                  <a:lnTo>
                    <a:pt x="125942" y="111181"/>
                  </a:lnTo>
                  <a:lnTo>
                    <a:pt x="65880" y="138794"/>
                  </a:lnTo>
                  <a:lnTo>
                    <a:pt x="24301" y="168361"/>
                  </a:lnTo>
                  <a:lnTo>
                    <a:pt x="0" y="215645"/>
                  </a:lnTo>
                  <a:lnTo>
                    <a:pt x="2765" y="231740"/>
                  </a:lnTo>
                  <a:lnTo>
                    <a:pt x="42683" y="277928"/>
                  </a:lnTo>
                  <a:lnTo>
                    <a:pt x="93698" y="306558"/>
                  </a:lnTo>
                  <a:lnTo>
                    <a:pt x="162416" y="333068"/>
                  </a:lnTo>
                  <a:lnTo>
                    <a:pt x="202926" y="345425"/>
                  </a:lnTo>
                  <a:lnTo>
                    <a:pt x="247277" y="357126"/>
                  </a:lnTo>
                  <a:lnTo>
                    <a:pt x="295275" y="368131"/>
                  </a:lnTo>
                  <a:lnTo>
                    <a:pt x="346723" y="378398"/>
                  </a:lnTo>
                  <a:lnTo>
                    <a:pt x="401427" y="387885"/>
                  </a:lnTo>
                  <a:lnTo>
                    <a:pt x="459192" y="396550"/>
                  </a:lnTo>
                  <a:lnTo>
                    <a:pt x="519824" y="404352"/>
                  </a:lnTo>
                  <a:lnTo>
                    <a:pt x="583127" y="411249"/>
                  </a:lnTo>
                  <a:lnTo>
                    <a:pt x="648906" y="417200"/>
                  </a:lnTo>
                  <a:lnTo>
                    <a:pt x="716967" y="422161"/>
                  </a:lnTo>
                  <a:lnTo>
                    <a:pt x="787114" y="426093"/>
                  </a:lnTo>
                  <a:lnTo>
                    <a:pt x="859153" y="428953"/>
                  </a:lnTo>
                  <a:lnTo>
                    <a:pt x="932888" y="430700"/>
                  </a:lnTo>
                  <a:lnTo>
                    <a:pt x="1008126" y="431291"/>
                  </a:lnTo>
                  <a:lnTo>
                    <a:pt x="1083363" y="430700"/>
                  </a:lnTo>
                  <a:lnTo>
                    <a:pt x="1157098" y="428953"/>
                  </a:lnTo>
                  <a:lnTo>
                    <a:pt x="1229137" y="426093"/>
                  </a:lnTo>
                  <a:lnTo>
                    <a:pt x="1299284" y="422161"/>
                  </a:lnTo>
                  <a:lnTo>
                    <a:pt x="1367345" y="417200"/>
                  </a:lnTo>
                  <a:lnTo>
                    <a:pt x="1433124" y="411249"/>
                  </a:lnTo>
                  <a:lnTo>
                    <a:pt x="1496427" y="404352"/>
                  </a:lnTo>
                  <a:lnTo>
                    <a:pt x="1557059" y="396550"/>
                  </a:lnTo>
                  <a:lnTo>
                    <a:pt x="1614824" y="387885"/>
                  </a:lnTo>
                  <a:lnTo>
                    <a:pt x="1669528" y="378398"/>
                  </a:lnTo>
                  <a:lnTo>
                    <a:pt x="1720977" y="368131"/>
                  </a:lnTo>
                  <a:lnTo>
                    <a:pt x="1768974" y="357126"/>
                  </a:lnTo>
                  <a:lnTo>
                    <a:pt x="1813325" y="345425"/>
                  </a:lnTo>
                  <a:lnTo>
                    <a:pt x="1853835" y="333068"/>
                  </a:lnTo>
                  <a:lnTo>
                    <a:pt x="1890309" y="320099"/>
                  </a:lnTo>
                  <a:lnTo>
                    <a:pt x="1950371" y="292487"/>
                  </a:lnTo>
                  <a:lnTo>
                    <a:pt x="1991950" y="262923"/>
                  </a:lnTo>
                  <a:lnTo>
                    <a:pt x="2016252" y="215645"/>
                  </a:lnTo>
                  <a:lnTo>
                    <a:pt x="2013486" y="199548"/>
                  </a:lnTo>
                  <a:lnTo>
                    <a:pt x="1973568" y="153354"/>
                  </a:lnTo>
                  <a:lnTo>
                    <a:pt x="1922553" y="124722"/>
                  </a:lnTo>
                  <a:lnTo>
                    <a:pt x="1853835" y="98212"/>
                  </a:lnTo>
                  <a:lnTo>
                    <a:pt x="1813325" y="85856"/>
                  </a:lnTo>
                  <a:lnTo>
                    <a:pt x="1768974" y="74155"/>
                  </a:lnTo>
                  <a:lnTo>
                    <a:pt x="1720977" y="63150"/>
                  </a:lnTo>
                  <a:lnTo>
                    <a:pt x="1669528" y="52884"/>
                  </a:lnTo>
                  <a:lnTo>
                    <a:pt x="1614824" y="43399"/>
                  </a:lnTo>
                  <a:lnTo>
                    <a:pt x="1557059" y="34734"/>
                  </a:lnTo>
                  <a:lnTo>
                    <a:pt x="1496427" y="26933"/>
                  </a:lnTo>
                  <a:lnTo>
                    <a:pt x="1433124" y="20038"/>
                  </a:lnTo>
                  <a:lnTo>
                    <a:pt x="1367345" y="14088"/>
                  </a:lnTo>
                  <a:lnTo>
                    <a:pt x="1299284" y="9127"/>
                  </a:lnTo>
                  <a:lnTo>
                    <a:pt x="1229137" y="5196"/>
                  </a:lnTo>
                  <a:lnTo>
                    <a:pt x="1157098" y="2337"/>
                  </a:lnTo>
                  <a:lnTo>
                    <a:pt x="1083363" y="591"/>
                  </a:lnTo>
                  <a:lnTo>
                    <a:pt x="1008126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60619" y="5375147"/>
              <a:ext cx="2016760" cy="431800"/>
            </a:xfrm>
            <a:custGeom>
              <a:avLst/>
              <a:gdLst/>
              <a:ahLst/>
              <a:cxnLst/>
              <a:rect l="l" t="t" r="r" b="b"/>
              <a:pathLst>
                <a:path w="2016759" h="431800">
                  <a:moveTo>
                    <a:pt x="0" y="215645"/>
                  </a:moveTo>
                  <a:lnTo>
                    <a:pt x="24301" y="168361"/>
                  </a:lnTo>
                  <a:lnTo>
                    <a:pt x="65880" y="138794"/>
                  </a:lnTo>
                  <a:lnTo>
                    <a:pt x="125942" y="111181"/>
                  </a:lnTo>
                  <a:lnTo>
                    <a:pt x="162416" y="98212"/>
                  </a:lnTo>
                  <a:lnTo>
                    <a:pt x="202926" y="85856"/>
                  </a:lnTo>
                  <a:lnTo>
                    <a:pt x="247277" y="74155"/>
                  </a:lnTo>
                  <a:lnTo>
                    <a:pt x="295274" y="63150"/>
                  </a:lnTo>
                  <a:lnTo>
                    <a:pt x="346723" y="52884"/>
                  </a:lnTo>
                  <a:lnTo>
                    <a:pt x="401427" y="43399"/>
                  </a:lnTo>
                  <a:lnTo>
                    <a:pt x="459192" y="34734"/>
                  </a:lnTo>
                  <a:lnTo>
                    <a:pt x="519824" y="26933"/>
                  </a:lnTo>
                  <a:lnTo>
                    <a:pt x="583127" y="20038"/>
                  </a:lnTo>
                  <a:lnTo>
                    <a:pt x="648906" y="14088"/>
                  </a:lnTo>
                  <a:lnTo>
                    <a:pt x="716967" y="9127"/>
                  </a:lnTo>
                  <a:lnTo>
                    <a:pt x="787114" y="5196"/>
                  </a:lnTo>
                  <a:lnTo>
                    <a:pt x="859153" y="2337"/>
                  </a:lnTo>
                  <a:lnTo>
                    <a:pt x="932888" y="591"/>
                  </a:lnTo>
                  <a:lnTo>
                    <a:pt x="1008126" y="0"/>
                  </a:lnTo>
                  <a:lnTo>
                    <a:pt x="1083363" y="591"/>
                  </a:lnTo>
                  <a:lnTo>
                    <a:pt x="1157098" y="2337"/>
                  </a:lnTo>
                  <a:lnTo>
                    <a:pt x="1229137" y="5196"/>
                  </a:lnTo>
                  <a:lnTo>
                    <a:pt x="1299284" y="9127"/>
                  </a:lnTo>
                  <a:lnTo>
                    <a:pt x="1367345" y="14088"/>
                  </a:lnTo>
                  <a:lnTo>
                    <a:pt x="1433124" y="20038"/>
                  </a:lnTo>
                  <a:lnTo>
                    <a:pt x="1496427" y="26933"/>
                  </a:lnTo>
                  <a:lnTo>
                    <a:pt x="1557059" y="34734"/>
                  </a:lnTo>
                  <a:lnTo>
                    <a:pt x="1614824" y="43399"/>
                  </a:lnTo>
                  <a:lnTo>
                    <a:pt x="1669528" y="52884"/>
                  </a:lnTo>
                  <a:lnTo>
                    <a:pt x="1720977" y="63150"/>
                  </a:lnTo>
                  <a:lnTo>
                    <a:pt x="1768974" y="74155"/>
                  </a:lnTo>
                  <a:lnTo>
                    <a:pt x="1813325" y="85856"/>
                  </a:lnTo>
                  <a:lnTo>
                    <a:pt x="1853835" y="98212"/>
                  </a:lnTo>
                  <a:lnTo>
                    <a:pt x="1890309" y="111181"/>
                  </a:lnTo>
                  <a:lnTo>
                    <a:pt x="1950371" y="138794"/>
                  </a:lnTo>
                  <a:lnTo>
                    <a:pt x="1991950" y="168361"/>
                  </a:lnTo>
                  <a:lnTo>
                    <a:pt x="2016252" y="215645"/>
                  </a:lnTo>
                  <a:lnTo>
                    <a:pt x="2013486" y="231740"/>
                  </a:lnTo>
                  <a:lnTo>
                    <a:pt x="1973568" y="277928"/>
                  </a:lnTo>
                  <a:lnTo>
                    <a:pt x="1922553" y="306558"/>
                  </a:lnTo>
                  <a:lnTo>
                    <a:pt x="1853835" y="333068"/>
                  </a:lnTo>
                  <a:lnTo>
                    <a:pt x="1813325" y="345425"/>
                  </a:lnTo>
                  <a:lnTo>
                    <a:pt x="1768974" y="357126"/>
                  </a:lnTo>
                  <a:lnTo>
                    <a:pt x="1720977" y="368131"/>
                  </a:lnTo>
                  <a:lnTo>
                    <a:pt x="1669528" y="378398"/>
                  </a:lnTo>
                  <a:lnTo>
                    <a:pt x="1614824" y="387885"/>
                  </a:lnTo>
                  <a:lnTo>
                    <a:pt x="1557059" y="396550"/>
                  </a:lnTo>
                  <a:lnTo>
                    <a:pt x="1496427" y="404352"/>
                  </a:lnTo>
                  <a:lnTo>
                    <a:pt x="1433124" y="411249"/>
                  </a:lnTo>
                  <a:lnTo>
                    <a:pt x="1367345" y="417200"/>
                  </a:lnTo>
                  <a:lnTo>
                    <a:pt x="1299284" y="422161"/>
                  </a:lnTo>
                  <a:lnTo>
                    <a:pt x="1229137" y="426093"/>
                  </a:lnTo>
                  <a:lnTo>
                    <a:pt x="1157098" y="428953"/>
                  </a:lnTo>
                  <a:lnTo>
                    <a:pt x="1083363" y="430700"/>
                  </a:lnTo>
                  <a:lnTo>
                    <a:pt x="1008126" y="431291"/>
                  </a:lnTo>
                  <a:lnTo>
                    <a:pt x="932888" y="430700"/>
                  </a:lnTo>
                  <a:lnTo>
                    <a:pt x="859153" y="428953"/>
                  </a:lnTo>
                  <a:lnTo>
                    <a:pt x="787114" y="426093"/>
                  </a:lnTo>
                  <a:lnTo>
                    <a:pt x="716967" y="422161"/>
                  </a:lnTo>
                  <a:lnTo>
                    <a:pt x="648906" y="417200"/>
                  </a:lnTo>
                  <a:lnTo>
                    <a:pt x="583127" y="411249"/>
                  </a:lnTo>
                  <a:lnTo>
                    <a:pt x="519824" y="404352"/>
                  </a:lnTo>
                  <a:lnTo>
                    <a:pt x="459192" y="396550"/>
                  </a:lnTo>
                  <a:lnTo>
                    <a:pt x="401427" y="387885"/>
                  </a:lnTo>
                  <a:lnTo>
                    <a:pt x="346723" y="378398"/>
                  </a:lnTo>
                  <a:lnTo>
                    <a:pt x="295275" y="368131"/>
                  </a:lnTo>
                  <a:lnTo>
                    <a:pt x="247277" y="357126"/>
                  </a:lnTo>
                  <a:lnTo>
                    <a:pt x="202926" y="345425"/>
                  </a:lnTo>
                  <a:lnTo>
                    <a:pt x="162416" y="333068"/>
                  </a:lnTo>
                  <a:lnTo>
                    <a:pt x="125942" y="320099"/>
                  </a:lnTo>
                  <a:lnTo>
                    <a:pt x="65880" y="292487"/>
                  </a:lnTo>
                  <a:lnTo>
                    <a:pt x="24301" y="262923"/>
                  </a:lnTo>
                  <a:lnTo>
                    <a:pt x="0" y="21564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22569" y="4510277"/>
              <a:ext cx="1224280" cy="1080770"/>
            </a:xfrm>
            <a:custGeom>
              <a:avLst/>
              <a:gdLst/>
              <a:ahLst/>
              <a:cxnLst/>
              <a:rect l="l" t="t" r="r" b="b"/>
              <a:pathLst>
                <a:path w="1224279" h="1080770">
                  <a:moveTo>
                    <a:pt x="647700" y="71628"/>
                  </a:moveTo>
                  <a:lnTo>
                    <a:pt x="1223772" y="1080516"/>
                  </a:lnTo>
                </a:path>
                <a:path w="1224279" h="1080770">
                  <a:moveTo>
                    <a:pt x="647700" y="0"/>
                  </a:moveTo>
                  <a:lnTo>
                    <a:pt x="0" y="1008888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2119" y="5009387"/>
              <a:ext cx="152400" cy="1524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3307" y="4431791"/>
              <a:ext cx="152400" cy="1539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9819" y="5009387"/>
              <a:ext cx="152400" cy="1524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9379" y="5513831"/>
              <a:ext cx="152400" cy="15392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609081" y="5159501"/>
              <a:ext cx="181610" cy="361315"/>
            </a:xfrm>
            <a:custGeom>
              <a:avLst/>
              <a:gdLst/>
              <a:ahLst/>
              <a:cxnLst/>
              <a:rect l="l" t="t" r="r" b="b"/>
              <a:pathLst>
                <a:path w="181610" h="361314">
                  <a:moveTo>
                    <a:pt x="0" y="0"/>
                  </a:moveTo>
                  <a:lnTo>
                    <a:pt x="181355" y="361188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4935" y="5513831"/>
              <a:ext cx="150875" cy="1539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4083" y="5515355"/>
              <a:ext cx="150876" cy="1539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527" y="5513831"/>
              <a:ext cx="152400" cy="15392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070853" y="5087873"/>
              <a:ext cx="186055" cy="433070"/>
            </a:xfrm>
            <a:custGeom>
              <a:avLst/>
              <a:gdLst/>
              <a:ahLst/>
              <a:cxnLst/>
              <a:rect l="l" t="t" r="r" b="b"/>
              <a:pathLst>
                <a:path w="186054" h="433070">
                  <a:moveTo>
                    <a:pt x="185928" y="0"/>
                  </a:moveTo>
                  <a:lnTo>
                    <a:pt x="0" y="43281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402461" y="198881"/>
            <a:ext cx="1043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C0000"/>
                </a:solidFill>
              </a:rPr>
              <a:t>引理</a:t>
            </a:r>
            <a:endParaRPr sz="4000"/>
          </a:p>
        </p:txBody>
      </p:sp>
      <p:sp>
        <p:nvSpPr>
          <p:cNvPr id="41" name="object 41"/>
          <p:cNvSpPr txBox="1"/>
          <p:nvPr/>
        </p:nvSpPr>
        <p:spPr>
          <a:xfrm>
            <a:off x="8096504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4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5130" y="6282638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5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309" y="3883683"/>
            <a:ext cx="89090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50" b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spc="-10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b="1" spc="16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35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5344" y="3729242"/>
            <a:ext cx="13652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i="1" spc="5" dirty="0">
                <a:latin typeface="Times New Roman" panose="02020603050405020304"/>
                <a:cs typeface="Times New Roman" panose="02020603050405020304"/>
              </a:rPr>
              <a:t>n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237" y="4464197"/>
            <a:ext cx="2920365" cy="13652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350" dirty="0">
                <a:latin typeface="Symbol"/>
                <a:cs typeface="Symbol"/>
              </a:rPr>
              <a:t>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5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spc="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b="1" spc="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b="1" i="1" spc="-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b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b="1" i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b="1" i="1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/>
                <a:cs typeface="Symbol"/>
              </a:rPr>
              <a:t></a:t>
            </a:r>
            <a:r>
              <a:rPr sz="235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4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350" dirty="0">
                <a:latin typeface="Symbol"/>
                <a:cs typeface="Symbol"/>
              </a:rPr>
              <a:t>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b="1" i="1" spc="-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50" b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b="1" i="1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b="1" i="1" spc="-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5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b="1" i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/>
                <a:cs typeface="Symbol"/>
              </a:rPr>
              <a:t></a:t>
            </a:r>
            <a:r>
              <a:rPr sz="235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5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350" dirty="0">
                <a:latin typeface="Symbol"/>
                <a:cs typeface="Symbol"/>
              </a:rPr>
              <a:t>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b="1" i="1" spc="-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50" b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b="1" i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350" b="1" spc="3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n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1137" y="3902691"/>
            <a:ext cx="23876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dirty="0">
                <a:latin typeface="Symbol"/>
                <a:cs typeface="Symbol"/>
              </a:rPr>
              <a:t>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0324" y="3925989"/>
            <a:ext cx="235394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084705" algn="l"/>
              </a:tabLst>
            </a:pPr>
            <a:r>
              <a:rPr sz="2350" dirty="0">
                <a:latin typeface="Symbol"/>
                <a:cs typeface="Symbol"/>
              </a:rPr>
              <a:t></a:t>
            </a:r>
            <a:r>
              <a:rPr sz="235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25" b="1" spc="7" baseline="-1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25" b="1" baseline="-1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dirty="0">
                <a:latin typeface="Symbol"/>
                <a:cs typeface="Symbol"/>
              </a:rPr>
              <a:t></a:t>
            </a:r>
            <a:r>
              <a:rPr sz="235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25" b="1" spc="7" baseline="-14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325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09" y="3883683"/>
            <a:ext cx="411162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073150" algn="l"/>
                <a:tab pos="3126740" algn="l"/>
              </a:tabLst>
            </a:pP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50" b="1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350" dirty="0">
                <a:latin typeface="Symbol"/>
                <a:cs typeface="Symbol"/>
              </a:rPr>
              <a:t>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25" b="1" i="1" spc="-44" baseline="4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spc="55" dirty="0">
                <a:latin typeface="Times New Roman" panose="02020603050405020304"/>
                <a:cs typeface="Times New Roman" panose="02020603050405020304"/>
              </a:rPr>
              <a:t>xd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350" b="1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50" b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dirty="0"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2325" b="1" i="1" spc="7" baseline="4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25" b="1" i="1" spc="-135" baseline="4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i="1" spc="55" dirty="0">
                <a:latin typeface="Times New Roman" panose="02020603050405020304"/>
                <a:cs typeface="Times New Roman" panose="02020603050405020304"/>
              </a:rPr>
              <a:t>xdx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0671" y="4228438"/>
            <a:ext cx="3073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i="1" spc="12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550" spc="20" dirty="0">
                <a:latin typeface="Symbol"/>
                <a:cs typeface="Symbol"/>
              </a:rPr>
              <a:t></a:t>
            </a:r>
            <a:r>
              <a:rPr sz="1550" b="1" spc="5" dirty="0">
                <a:latin typeface="Times New Roman" panose="02020603050405020304"/>
                <a:cs typeface="Times New Roman" panose="02020603050405020304"/>
              </a:rPr>
              <a:t>1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292" y="6050686"/>
            <a:ext cx="5624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A40020"/>
                </a:solidFill>
                <a:latin typeface="Microsoft JhengHei"/>
                <a:cs typeface="Microsoft JhengHei"/>
              </a:rPr>
              <a:t>结论</a:t>
            </a:r>
            <a:r>
              <a:rPr sz="2400" b="1" spc="5" dirty="0">
                <a:latin typeface="Microsoft JhengHei"/>
                <a:cs typeface="Microsoft JhengHei"/>
              </a:rPr>
              <a:t>：堆排序算法在最坏情况阶达到最</a:t>
            </a:r>
            <a:r>
              <a:rPr sz="2400" b="1" spc="10" dirty="0">
                <a:latin typeface="Microsoft JhengHei"/>
                <a:cs typeface="Microsoft JhengHei"/>
              </a:rPr>
              <a:t>优</a:t>
            </a:r>
            <a:r>
              <a:rPr sz="2400" b="1" dirty="0">
                <a:latin typeface="Arial" panose="020B0604020202020204"/>
                <a:cs typeface="Arial" panose="020B0604020202020204"/>
              </a:rPr>
              <a:t>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49982" y="184480"/>
            <a:ext cx="4602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C0000"/>
                </a:solidFill>
              </a:rPr>
              <a:t>最</a:t>
            </a:r>
            <a:r>
              <a:rPr sz="3600" spc="10" dirty="0">
                <a:solidFill>
                  <a:srgbClr val="CC0000"/>
                </a:solidFill>
              </a:rPr>
              <a:t>坏</a:t>
            </a:r>
            <a:r>
              <a:rPr sz="3600" dirty="0">
                <a:solidFill>
                  <a:srgbClr val="CC0000"/>
                </a:solidFill>
              </a:rPr>
              <a:t>情况复杂度的下界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142138" y="1008379"/>
            <a:ext cx="769937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335">
              <a:lnSpc>
                <a:spcPct val="100000"/>
              </a:lnSpc>
              <a:spcBef>
                <a:spcPts val="100"/>
              </a:spcBef>
              <a:tabLst>
                <a:tab pos="930275" algn="l"/>
              </a:tabLst>
            </a:pPr>
            <a:r>
              <a:rPr sz="2400"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引理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2400" b="1" spc="10" dirty="0">
                <a:latin typeface="Microsoft JhengHei"/>
                <a:cs typeface="Microsoft JhengHei"/>
              </a:rPr>
              <a:t>对于给定的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任何通过比</a:t>
            </a:r>
            <a:r>
              <a:rPr sz="2400" b="1" spc="-5" dirty="0">
                <a:latin typeface="Microsoft JhengHei"/>
                <a:cs typeface="Microsoft JhengHei"/>
              </a:rPr>
              <a:t>较</a:t>
            </a:r>
            <a:r>
              <a:rPr sz="2400" b="1" dirty="0">
                <a:latin typeface="Microsoft JhengHei"/>
                <a:cs typeface="Microsoft JhengHei"/>
              </a:rPr>
              <a:t>对</a:t>
            </a:r>
            <a:r>
              <a:rPr sz="2400" b="1" spc="-25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个元素排序的算 法的决策树的深度至少</a:t>
            </a:r>
            <a:r>
              <a:rPr sz="2400" b="1" spc="590" dirty="0">
                <a:latin typeface="Microsoft JhengHei"/>
                <a:cs typeface="Microsoft JhengHei"/>
              </a:rPr>
              <a:t>为</a:t>
            </a:r>
            <a:r>
              <a:rPr sz="2400" b="1" dirty="0">
                <a:latin typeface="Symbol"/>
                <a:cs typeface="Symbol"/>
              </a:rPr>
              <a:t>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00" b="1" dirty="0">
                <a:latin typeface="Symbol"/>
                <a:cs typeface="Symbol"/>
              </a:rPr>
              <a:t>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85407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证</a:t>
            </a:r>
            <a:r>
              <a:rPr sz="2400" b="1" dirty="0">
                <a:latin typeface="Microsoft JhengHei"/>
                <a:cs typeface="Microsoft JhengHei"/>
              </a:rPr>
              <a:t>明	</a:t>
            </a:r>
            <a:r>
              <a:rPr sz="2400" b="1" spc="10" dirty="0">
                <a:latin typeface="Microsoft JhengHei"/>
                <a:cs typeface="Microsoft JhengHei"/>
              </a:rPr>
              <a:t>决策树的树叶有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00" b="1" spc="10" dirty="0">
                <a:latin typeface="Microsoft JhengHei"/>
                <a:cs typeface="Microsoft JhengHei"/>
              </a:rPr>
              <a:t>个，由引理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10" dirty="0">
                <a:latin typeface="Microsoft JhengHei"/>
                <a:cs typeface="Microsoft JhengHei"/>
              </a:rPr>
              <a:t>得证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1150"/>
              </a:spcBef>
              <a:tabLst>
                <a:tab pos="930275" algn="l"/>
              </a:tabLst>
            </a:pPr>
            <a:r>
              <a:rPr sz="2400"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定理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4	</a:t>
            </a:r>
            <a:r>
              <a:rPr sz="2400" b="1" spc="10" dirty="0">
                <a:latin typeface="Microsoft JhengHei"/>
                <a:cs typeface="Microsoft JhengHei"/>
              </a:rPr>
              <a:t>任何通过比较</a:t>
            </a:r>
            <a:r>
              <a:rPr sz="2400" b="1" dirty="0">
                <a:latin typeface="Microsoft JhengHei"/>
                <a:cs typeface="Microsoft JhengHei"/>
              </a:rPr>
              <a:t>对</a:t>
            </a:r>
            <a:r>
              <a:rPr sz="2400" b="1" spc="-40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个元素排序的算法在最坏情况下 的时间复杂性</a:t>
            </a:r>
            <a:r>
              <a:rPr sz="2400" b="1" dirty="0">
                <a:latin typeface="Microsoft JhengHei"/>
                <a:cs typeface="Microsoft JhengHei"/>
              </a:rPr>
              <a:t>是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Symbol"/>
                <a:cs typeface="Symbol"/>
              </a:rPr>
              <a:t>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00" b="1" dirty="0">
                <a:latin typeface="Symbol"/>
                <a:cs typeface="Symbol"/>
              </a:rPr>
              <a:t>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近似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1.5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77787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证</a:t>
            </a:r>
            <a:r>
              <a:rPr sz="2400" b="1" dirty="0">
                <a:latin typeface="Microsoft JhengHei"/>
                <a:cs typeface="Microsoft JhengHei"/>
              </a:rPr>
              <a:t>明	</a:t>
            </a:r>
            <a:r>
              <a:rPr sz="2400" b="1" spc="10" dirty="0">
                <a:latin typeface="Microsoft JhengHei"/>
                <a:cs typeface="Microsoft JhengHei"/>
              </a:rPr>
              <a:t>最坏情况的比较次数为树深，由引</a:t>
            </a:r>
            <a:r>
              <a:rPr sz="2400" b="1" spc="15" dirty="0">
                <a:latin typeface="Microsoft JhengHei"/>
                <a:cs typeface="Microsoft JhengHei"/>
              </a:rPr>
              <a:t>理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10" dirty="0">
                <a:latin typeface="Microsoft JhengHei"/>
                <a:cs typeface="Microsoft JhengHei"/>
              </a:rPr>
              <a:t>树深至少为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85455" y="6281959"/>
            <a:ext cx="1695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spc="-5" dirty="0">
                <a:latin typeface="Verdana" panose="020B0604030504040204"/>
                <a:cs typeface="Verdana" panose="020B0604030504040204"/>
              </a:rPr>
            </a:fld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696" y="206755"/>
            <a:ext cx="1552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990000"/>
                </a:solidFill>
              </a:rPr>
              <a:t>简单性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8066" y="1153134"/>
            <a:ext cx="8027670" cy="231648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600" b="1" dirty="0">
                <a:latin typeface="等线"/>
                <a:cs typeface="等线"/>
              </a:rPr>
              <a:t>含义：</a:t>
            </a:r>
            <a:r>
              <a:rPr sz="2600" b="1" spc="-65" dirty="0">
                <a:latin typeface="等线"/>
                <a:cs typeface="等线"/>
              </a:rPr>
              <a:t> </a:t>
            </a:r>
            <a:r>
              <a:rPr sz="2600" b="1" dirty="0">
                <a:latin typeface="等线"/>
                <a:cs typeface="等线"/>
              </a:rPr>
              <a:t>算法简单，程序结构简</a:t>
            </a:r>
            <a:r>
              <a:rPr sz="2600" b="1" spc="5" dirty="0">
                <a:latin typeface="等线"/>
                <a:cs typeface="等线"/>
              </a:rPr>
              <a:t>单</a:t>
            </a:r>
            <a:r>
              <a:rPr sz="2600" b="1" dirty="0">
                <a:latin typeface="等线"/>
                <a:cs typeface="等线"/>
              </a:rPr>
              <a:t>.</a:t>
            </a:r>
            <a:endParaRPr sz="2600">
              <a:latin typeface="等线"/>
              <a:cs typeface="等线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600" b="1" dirty="0">
                <a:latin typeface="等线"/>
                <a:cs typeface="等线"/>
              </a:rPr>
              <a:t>好处：</a:t>
            </a:r>
            <a:r>
              <a:rPr sz="2600" b="1" spc="-80" dirty="0">
                <a:latin typeface="等线"/>
                <a:cs typeface="等线"/>
              </a:rPr>
              <a:t> </a:t>
            </a:r>
            <a:r>
              <a:rPr sz="2600" b="1" dirty="0">
                <a:latin typeface="等线"/>
                <a:cs typeface="等线"/>
              </a:rPr>
              <a:t>容易验证正确性</a:t>
            </a:r>
            <a:endParaRPr sz="2600">
              <a:latin typeface="等线"/>
              <a:cs typeface="等线"/>
            </a:endParaRPr>
          </a:p>
          <a:p>
            <a:pPr marL="1823085">
              <a:lnSpc>
                <a:spcPct val="100000"/>
              </a:lnSpc>
              <a:spcBef>
                <a:spcPts val="695"/>
              </a:spcBef>
            </a:pPr>
            <a:r>
              <a:rPr sz="2600" b="1" dirty="0">
                <a:latin typeface="等线"/>
                <a:cs typeface="等线"/>
              </a:rPr>
              <a:t>便于程序调试</a:t>
            </a:r>
            <a:endParaRPr sz="2600">
              <a:latin typeface="等线"/>
              <a:cs typeface="等线"/>
            </a:endParaRPr>
          </a:p>
          <a:p>
            <a:pPr marL="241300" marR="5080" indent="-228600">
              <a:lnSpc>
                <a:spcPts val="2810"/>
              </a:lnSpc>
              <a:spcBef>
                <a:spcPts val="104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600" b="1" dirty="0">
                <a:latin typeface="等线"/>
                <a:cs typeface="等线"/>
              </a:rPr>
              <a:t>简单的算法效率不一定</a:t>
            </a:r>
            <a:r>
              <a:rPr sz="2600" b="1" spc="-10" dirty="0">
                <a:latin typeface="等线"/>
                <a:cs typeface="等线"/>
              </a:rPr>
              <a:t>高</a:t>
            </a:r>
            <a:r>
              <a:rPr sz="2600" b="1" dirty="0">
                <a:latin typeface="等线"/>
                <a:cs typeface="等线"/>
              </a:rPr>
              <a:t>.</a:t>
            </a:r>
            <a:r>
              <a:rPr sz="2600" b="1" spc="-105" dirty="0">
                <a:latin typeface="等线"/>
                <a:cs typeface="等线"/>
              </a:rPr>
              <a:t> </a:t>
            </a:r>
            <a:r>
              <a:rPr sz="2600" b="1" spc="5" dirty="0">
                <a:latin typeface="等线"/>
                <a:cs typeface="等线"/>
              </a:rPr>
              <a:t>要在保证一定效率的</a:t>
            </a:r>
            <a:r>
              <a:rPr sz="2600" b="1" spc="-10" dirty="0">
                <a:latin typeface="等线"/>
                <a:cs typeface="等线"/>
              </a:rPr>
              <a:t>前</a:t>
            </a:r>
            <a:r>
              <a:rPr sz="2600" b="1" spc="5" dirty="0">
                <a:latin typeface="等线"/>
                <a:cs typeface="等线"/>
              </a:rPr>
              <a:t>提下 </a:t>
            </a:r>
            <a:r>
              <a:rPr sz="2600" b="1" dirty="0">
                <a:latin typeface="等线"/>
                <a:cs typeface="等线"/>
              </a:rPr>
              <a:t>力求得到简单的算法</a:t>
            </a:r>
            <a:endParaRPr sz="26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39278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6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8117" y="1190966"/>
            <a:ext cx="7938134" cy="4525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epl(</a:t>
            </a:r>
            <a:r>
              <a:rPr sz="24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Microsoft JhengHei"/>
                <a:cs typeface="Microsoft JhengHei"/>
              </a:rPr>
              <a:t>：</a:t>
            </a:r>
            <a:r>
              <a:rPr sz="2400" b="1" spc="10" dirty="0">
                <a:latin typeface="Microsoft JhengHei"/>
                <a:cs typeface="Microsoft JhengHei"/>
              </a:rPr>
              <a:t>假设所有的输入等概分布，</a:t>
            </a:r>
            <a:r>
              <a:rPr sz="2400" b="1" dirty="0">
                <a:latin typeface="Microsoft JhengHei"/>
                <a:cs typeface="Microsoft JhengHei"/>
              </a:rPr>
              <a:t>令</a:t>
            </a:r>
            <a:r>
              <a:rPr sz="2400" b="1" spc="-15" dirty="0">
                <a:latin typeface="Microsoft JhengHei"/>
                <a:cs typeface="Microsoft JhengHei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epl(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表</a:t>
            </a:r>
            <a:r>
              <a:rPr sz="2400" b="1" dirty="0">
                <a:latin typeface="Microsoft JhengHei"/>
                <a:cs typeface="Microsoft JhengHei"/>
              </a:rPr>
              <a:t>示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2400" b="1" spc="10" dirty="0" err="1">
                <a:latin typeface="Microsoft JhengHei"/>
                <a:cs typeface="Microsoft JhengHei"/>
              </a:rPr>
              <a:t>树中从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spc="5" dirty="0" err="1">
                <a:latin typeface="Microsoft JhengHei"/>
                <a:cs typeface="Microsoft JhengHei"/>
              </a:rPr>
              <a:t>根到树叶的所有</a:t>
            </a:r>
            <a:r>
              <a:rPr lang="zh-CN" altLang="en-US" sz="2400" b="1" spc="5" dirty="0">
                <a:latin typeface="Microsoft JhengHei"/>
                <a:cs typeface="Microsoft JhengHei"/>
              </a:rPr>
              <a:t>路径</a:t>
            </a:r>
            <a:r>
              <a:rPr sz="2400" b="1" spc="5" dirty="0" err="1">
                <a:latin typeface="Microsoft JhengHei"/>
                <a:cs typeface="Microsoft JhengHei"/>
              </a:rPr>
              <a:t>长度之</a:t>
            </a:r>
            <a:r>
              <a:rPr sz="2400" b="1" spc="10" dirty="0" err="1">
                <a:latin typeface="Microsoft JhengHei"/>
                <a:cs typeface="Microsoft JhengHei"/>
              </a:rPr>
              <a:t>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epl(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)/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的最小值对应平均 </a:t>
            </a:r>
            <a:r>
              <a:rPr sz="2400" b="1" spc="10" dirty="0">
                <a:latin typeface="Microsoft JhengHei"/>
                <a:cs typeface="Microsoft JhengHei"/>
              </a:rPr>
              <a:t>情况复杂性的下界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169545">
              <a:lnSpc>
                <a:spcPct val="153000"/>
              </a:lnSpc>
              <a:spcBef>
                <a:spcPts val="140"/>
              </a:spcBef>
              <a:tabLst>
                <a:tab pos="92964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思路：分析具有最</a:t>
            </a:r>
            <a:r>
              <a:rPr sz="2400" b="1" dirty="0">
                <a:latin typeface="Microsoft JhengHei"/>
                <a:cs typeface="Microsoft JhengHei"/>
              </a:rPr>
              <a:t>小</a:t>
            </a:r>
            <a:r>
              <a:rPr sz="2400" b="1" spc="-25" dirty="0">
                <a:latin typeface="Microsoft JhengHei"/>
                <a:cs typeface="Microsoft JhengHei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epl(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值的树的结构求得这个最小</a:t>
            </a:r>
            <a:r>
              <a:rPr sz="2400" b="1" spc="15" dirty="0">
                <a:latin typeface="Microsoft JhengHei"/>
                <a:cs typeface="Microsoft JhengHei"/>
              </a:rPr>
              <a:t>值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solidFill>
                  <a:srgbClr val="A40020"/>
                </a:solidFill>
                <a:latin typeface="Microsoft JhengHei"/>
                <a:cs typeface="Microsoft JhengHei"/>
              </a:rPr>
              <a:t>引理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3	</a:t>
            </a:r>
            <a:r>
              <a:rPr sz="2400" b="1" spc="5" dirty="0">
                <a:latin typeface="Microsoft JhengHei"/>
                <a:cs typeface="Microsoft JhengHei"/>
              </a:rPr>
              <a:t>在具</a:t>
            </a:r>
            <a:r>
              <a:rPr sz="2400" b="1" dirty="0">
                <a:latin typeface="Microsoft JhengHei"/>
                <a:cs typeface="Microsoft JhengHei"/>
              </a:rPr>
              <a:t>有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片树叶的所</a:t>
            </a:r>
            <a:r>
              <a:rPr sz="2400" b="1" dirty="0">
                <a:latin typeface="Microsoft JhengHei"/>
                <a:cs typeface="Microsoft JhengHei"/>
              </a:rPr>
              <a:t>有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2400" b="1" spc="5" dirty="0">
                <a:latin typeface="Microsoft JhengHei"/>
                <a:cs typeface="Microsoft JhengHei"/>
              </a:rPr>
              <a:t>树中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10" dirty="0">
                <a:latin typeface="Microsoft JhengHei"/>
                <a:cs typeface="Microsoft JhengHei"/>
              </a:rPr>
              <a:t>树叶分布在两个相邻</a:t>
            </a:r>
            <a:endParaRPr sz="24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层上的树</a:t>
            </a:r>
            <a:r>
              <a:rPr sz="2400" b="1" dirty="0">
                <a:latin typeface="Microsoft JhengHei"/>
                <a:cs typeface="Microsoft JhengHei"/>
              </a:rPr>
              <a:t>的</a:t>
            </a:r>
            <a:r>
              <a:rPr sz="2400" b="1" spc="-35" dirty="0">
                <a:latin typeface="Microsoft JhengHei"/>
                <a:cs typeface="Microsoft JhengHei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epl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值最小</a:t>
            </a:r>
            <a:endParaRPr sz="24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证明：反证法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114935" algn="just">
              <a:lnSpc>
                <a:spcPct val="110000"/>
              </a:lnSpc>
            </a:pPr>
            <a:r>
              <a:rPr sz="2400" b="1" spc="10" dirty="0">
                <a:latin typeface="Microsoft JhengHei"/>
                <a:cs typeface="Microsoft JhengHei"/>
              </a:rPr>
              <a:t>设</a:t>
            </a:r>
            <a:r>
              <a:rPr sz="2400" b="1" dirty="0">
                <a:latin typeface="Microsoft JhengHei"/>
                <a:cs typeface="Microsoft JhengHei"/>
              </a:rPr>
              <a:t>树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的深度</a:t>
            </a:r>
            <a:r>
              <a:rPr sz="2400" b="1" dirty="0">
                <a:latin typeface="Microsoft JhengHei"/>
                <a:cs typeface="Microsoft JhengHei"/>
              </a:rPr>
              <a:t>为 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假设树</a:t>
            </a:r>
            <a:r>
              <a:rPr sz="2400" b="1" dirty="0">
                <a:latin typeface="Microsoft JhengHei"/>
                <a:cs typeface="Microsoft JhengHei"/>
              </a:rPr>
              <a:t>叶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在</a:t>
            </a:r>
            <a:r>
              <a:rPr sz="2400" b="1" dirty="0">
                <a:latin typeface="Microsoft JhengHei"/>
                <a:cs typeface="Microsoft JhengHei"/>
              </a:rPr>
              <a:t>第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层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–1.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取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dirty="0">
                <a:latin typeface="Microsoft JhengHei"/>
                <a:cs typeface="Microsoft JhengHei"/>
              </a:rPr>
              <a:t>层 </a:t>
            </a:r>
            <a:r>
              <a:rPr sz="2400" b="1" spc="10" dirty="0">
                <a:latin typeface="Microsoft JhengHei"/>
                <a:cs typeface="Microsoft JhengHei"/>
              </a:rPr>
              <a:t>的某个结</a:t>
            </a:r>
            <a:r>
              <a:rPr sz="2400" b="1" dirty="0">
                <a:latin typeface="Microsoft JhengHei"/>
                <a:cs typeface="Microsoft JhengHei"/>
              </a:rPr>
              <a:t>点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有两个儿子是</a:t>
            </a:r>
            <a:r>
              <a:rPr sz="2400" b="1" dirty="0">
                <a:latin typeface="Microsoft JhengHei"/>
                <a:cs typeface="Microsoft JhengHei"/>
              </a:rPr>
              <a:t>第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层的树</a:t>
            </a:r>
            <a:r>
              <a:rPr sz="2400" b="1" spc="15" dirty="0">
                <a:latin typeface="Microsoft JhengHei"/>
                <a:cs typeface="Microsoft JhengHei"/>
              </a:rPr>
              <a:t>叶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spc="10" dirty="0">
                <a:latin typeface="Microsoft JhengHei"/>
                <a:cs typeface="Microsoft JhengHei"/>
              </a:rPr>
              <a:t>将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的两个儿 子作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b="1" spc="10" dirty="0">
                <a:latin typeface="Microsoft JhengHei"/>
                <a:cs typeface="Microsoft JhengHei"/>
              </a:rPr>
              <a:t>的儿子得到</a:t>
            </a:r>
            <a:r>
              <a:rPr sz="2400" b="1" dirty="0">
                <a:latin typeface="Microsoft JhengHei"/>
                <a:cs typeface="Microsoft JhengHei"/>
              </a:rPr>
              <a:t>树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T’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6295" y="270764"/>
            <a:ext cx="2771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CC0000"/>
                </a:solidFill>
              </a:rPr>
              <a:t>平均情</a:t>
            </a:r>
            <a:r>
              <a:rPr sz="3600" dirty="0">
                <a:solidFill>
                  <a:srgbClr val="CC0000"/>
                </a:solidFill>
              </a:rPr>
              <a:t>况分析</a:t>
            </a:r>
            <a:endParaRPr sz="3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266" y="3923896"/>
            <a:ext cx="6702425" cy="198691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13360" algn="ctr">
              <a:lnSpc>
                <a:spcPct val="100000"/>
              </a:lnSpc>
              <a:spcBef>
                <a:spcPts val="53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epl(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epl(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T’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(2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[(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b="1" spc="-5" dirty="0">
                <a:latin typeface="Symbol"/>
                <a:cs typeface="Symbol"/>
              </a:rPr>
              <a:t>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1)+2(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+1)]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08965" algn="ctr">
              <a:lnSpc>
                <a:spcPct val="100000"/>
              </a:lnSpc>
              <a:spcBef>
                <a:spcPts val="430"/>
              </a:spcBef>
              <a:tabLst>
                <a:tab pos="544195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2400" b="1" spc="-5" dirty="0">
                <a:latin typeface="Symbol"/>
                <a:cs typeface="Symbol"/>
              </a:rPr>
              <a:t>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Symbol"/>
                <a:cs typeface="Symbol"/>
              </a:rPr>
              <a:t>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1&gt;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464820">
              <a:lnSpc>
                <a:spcPct val="130000"/>
              </a:lnSpc>
              <a:spcBef>
                <a:spcPts val="133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b="1" spc="10" dirty="0">
                <a:latin typeface="Microsoft JhengHei"/>
                <a:cs typeface="Microsoft JhengHei"/>
              </a:rPr>
              <a:t>的树叶相距层数小</a:t>
            </a:r>
            <a:r>
              <a:rPr sz="2400" b="1" dirty="0">
                <a:latin typeface="Microsoft JhengHei"/>
                <a:cs typeface="Microsoft JhengHei"/>
              </a:rPr>
              <a:t>于</a:t>
            </a:r>
            <a:r>
              <a:rPr sz="2400" b="1" spc="-2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的树叶相距的层数， </a:t>
            </a:r>
            <a:r>
              <a:rPr sz="2400" b="1" spc="-58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而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的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epl </a:t>
            </a:r>
            <a:r>
              <a:rPr sz="2400" b="1" spc="10" dirty="0">
                <a:latin typeface="Microsoft JhengHei"/>
                <a:cs typeface="Microsoft JhengHei"/>
              </a:rPr>
              <a:t>值小</a:t>
            </a:r>
            <a:r>
              <a:rPr sz="2400" b="1" dirty="0">
                <a:latin typeface="Microsoft JhengHei"/>
                <a:cs typeface="Microsoft JhengHei"/>
              </a:rPr>
              <a:t>于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的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epl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值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28644" y="2848355"/>
            <a:ext cx="719455" cy="204470"/>
            <a:chOff x="3628644" y="2848355"/>
            <a:chExt cx="719455" cy="204470"/>
          </a:xfrm>
        </p:grpSpPr>
        <p:sp>
          <p:nvSpPr>
            <p:cNvPr id="4" name="object 4"/>
            <p:cNvSpPr/>
            <p:nvPr/>
          </p:nvSpPr>
          <p:spPr>
            <a:xfrm>
              <a:off x="3633216" y="2852927"/>
              <a:ext cx="710565" cy="195580"/>
            </a:xfrm>
            <a:custGeom>
              <a:avLst/>
              <a:gdLst/>
              <a:ahLst/>
              <a:cxnLst/>
              <a:rect l="l" t="t" r="r" b="b"/>
              <a:pathLst>
                <a:path w="710564" h="195580">
                  <a:moveTo>
                    <a:pt x="498983" y="0"/>
                  </a:moveTo>
                  <a:lnTo>
                    <a:pt x="498983" y="48768"/>
                  </a:lnTo>
                  <a:lnTo>
                    <a:pt x="0" y="48768"/>
                  </a:lnTo>
                  <a:lnTo>
                    <a:pt x="0" y="146304"/>
                  </a:lnTo>
                  <a:lnTo>
                    <a:pt x="498983" y="146304"/>
                  </a:lnTo>
                  <a:lnTo>
                    <a:pt x="498983" y="195072"/>
                  </a:lnTo>
                  <a:lnTo>
                    <a:pt x="710184" y="97536"/>
                  </a:lnTo>
                  <a:lnTo>
                    <a:pt x="498983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33216" y="2852927"/>
              <a:ext cx="710565" cy="195580"/>
            </a:xfrm>
            <a:custGeom>
              <a:avLst/>
              <a:gdLst/>
              <a:ahLst/>
              <a:cxnLst/>
              <a:rect l="l" t="t" r="r" b="b"/>
              <a:pathLst>
                <a:path w="710564" h="195580">
                  <a:moveTo>
                    <a:pt x="0" y="48768"/>
                  </a:moveTo>
                  <a:lnTo>
                    <a:pt x="498983" y="48768"/>
                  </a:lnTo>
                  <a:lnTo>
                    <a:pt x="498983" y="0"/>
                  </a:lnTo>
                  <a:lnTo>
                    <a:pt x="710184" y="97536"/>
                  </a:lnTo>
                  <a:lnTo>
                    <a:pt x="498983" y="195072"/>
                  </a:lnTo>
                  <a:lnTo>
                    <a:pt x="498983" y="146304"/>
                  </a:lnTo>
                  <a:lnTo>
                    <a:pt x="0" y="146304"/>
                  </a:lnTo>
                  <a:lnTo>
                    <a:pt x="0" y="487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479039" y="3451986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95400" y="1348739"/>
            <a:ext cx="1891664" cy="2156460"/>
            <a:chOff x="1295400" y="1348739"/>
            <a:chExt cx="1891664" cy="215646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83436" y="2776727"/>
              <a:ext cx="115824" cy="1158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72361" y="2817113"/>
              <a:ext cx="288290" cy="576580"/>
            </a:xfrm>
            <a:custGeom>
              <a:avLst/>
              <a:gdLst/>
              <a:ahLst/>
              <a:cxnLst/>
              <a:rect l="l" t="t" r="r" b="b"/>
              <a:pathLst>
                <a:path w="288289" h="576579">
                  <a:moveTo>
                    <a:pt x="288036" y="0"/>
                  </a:moveTo>
                  <a:lnTo>
                    <a:pt x="0" y="576072"/>
                  </a:lnTo>
                </a:path>
              </a:pathLst>
            </a:custGeom>
            <a:ln w="2895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3351275"/>
              <a:ext cx="117347" cy="1173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9" y="3387851"/>
              <a:ext cx="117348" cy="1173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60397" y="2817113"/>
              <a:ext cx="216535" cy="649605"/>
            </a:xfrm>
            <a:custGeom>
              <a:avLst/>
              <a:gdLst/>
              <a:ahLst/>
              <a:cxnLst/>
              <a:rect l="l" t="t" r="r" b="b"/>
              <a:pathLst>
                <a:path w="216535" h="649604">
                  <a:moveTo>
                    <a:pt x="0" y="0"/>
                  </a:moveTo>
                  <a:lnTo>
                    <a:pt x="216407" y="649224"/>
                  </a:lnTo>
                </a:path>
              </a:pathLst>
            </a:custGeom>
            <a:ln w="2895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17141" y="1363217"/>
              <a:ext cx="1655445" cy="1442085"/>
            </a:xfrm>
            <a:custGeom>
              <a:avLst/>
              <a:gdLst/>
              <a:ahLst/>
              <a:cxnLst/>
              <a:rect l="l" t="t" r="r" b="b"/>
              <a:pathLst>
                <a:path w="1655445" h="1442085">
                  <a:moveTo>
                    <a:pt x="864108" y="13716"/>
                  </a:moveTo>
                  <a:lnTo>
                    <a:pt x="0" y="1022604"/>
                  </a:lnTo>
                </a:path>
                <a:path w="1655445" h="1442085">
                  <a:moveTo>
                    <a:pt x="864108" y="0"/>
                  </a:moveTo>
                  <a:lnTo>
                    <a:pt x="1655064" y="1078992"/>
                  </a:lnTo>
                </a:path>
                <a:path w="1655445" h="1442085">
                  <a:moveTo>
                    <a:pt x="1223772" y="504444"/>
                  </a:moveTo>
                  <a:lnTo>
                    <a:pt x="1152144" y="1152144"/>
                  </a:lnTo>
                </a:path>
                <a:path w="1655445" h="1442085">
                  <a:moveTo>
                    <a:pt x="504444" y="431292"/>
                  </a:moveTo>
                  <a:lnTo>
                    <a:pt x="647700" y="1440180"/>
                  </a:lnTo>
                </a:path>
                <a:path w="1655445" h="1442085">
                  <a:moveTo>
                    <a:pt x="576072" y="935736"/>
                  </a:moveTo>
                  <a:lnTo>
                    <a:pt x="144780" y="144170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7375" y="2400300"/>
              <a:ext cx="117348" cy="1173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47342" y="262356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7272" y="2519934"/>
            <a:ext cx="811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baseline="12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600" b="1" i="1" spc="457" baseline="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dirty="0">
                <a:latin typeface="Microsoft JhengHei"/>
                <a:cs typeface="Microsoft JhengHei"/>
              </a:rPr>
              <a:t>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9039" y="2553742"/>
            <a:ext cx="737870" cy="97726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Microsoft JhengHei"/>
                <a:cs typeface="Microsoft JhengHei"/>
              </a:rPr>
              <a:t>层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Microsoft JhengHei"/>
                <a:cs typeface="Microsoft JhengHei"/>
              </a:rPr>
              <a:t>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4552" y="3523615"/>
            <a:ext cx="313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51347" y="1467611"/>
            <a:ext cx="1685925" cy="1797050"/>
            <a:chOff x="5451347" y="1467611"/>
            <a:chExt cx="1685925" cy="179705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0323" y="2822447"/>
              <a:ext cx="117348" cy="1173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403085" y="2647950"/>
              <a:ext cx="502920" cy="576580"/>
            </a:xfrm>
            <a:custGeom>
              <a:avLst/>
              <a:gdLst/>
              <a:ahLst/>
              <a:cxnLst/>
              <a:rect l="l" t="t" r="r" b="b"/>
              <a:pathLst>
                <a:path w="502920" h="576580">
                  <a:moveTo>
                    <a:pt x="214884" y="0"/>
                  </a:moveTo>
                  <a:lnTo>
                    <a:pt x="502919" y="576072"/>
                  </a:lnTo>
                </a:path>
                <a:path w="502920" h="576580">
                  <a:moveTo>
                    <a:pt x="214884" y="0"/>
                  </a:moveTo>
                  <a:lnTo>
                    <a:pt x="0" y="576072"/>
                  </a:lnTo>
                </a:path>
              </a:pathLst>
            </a:custGeom>
            <a:ln w="2895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599" y="3147060"/>
              <a:ext cx="117348" cy="1173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9043" y="3147060"/>
              <a:ext cx="117348" cy="11734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465825" y="1482089"/>
              <a:ext cx="1656714" cy="1438910"/>
            </a:xfrm>
            <a:custGeom>
              <a:avLst/>
              <a:gdLst/>
              <a:ahLst/>
              <a:cxnLst/>
              <a:rect l="l" t="t" r="r" b="b"/>
              <a:pathLst>
                <a:path w="1656715" h="1438910">
                  <a:moveTo>
                    <a:pt x="865632" y="0"/>
                  </a:moveTo>
                  <a:lnTo>
                    <a:pt x="0" y="1007363"/>
                  </a:lnTo>
                </a:path>
                <a:path w="1656715" h="1438910">
                  <a:moveTo>
                    <a:pt x="865632" y="0"/>
                  </a:moveTo>
                  <a:lnTo>
                    <a:pt x="1656588" y="1078992"/>
                  </a:lnTo>
                </a:path>
                <a:path w="1656715" h="1438910">
                  <a:moveTo>
                    <a:pt x="1225296" y="504444"/>
                  </a:moveTo>
                  <a:lnTo>
                    <a:pt x="1153668" y="1152144"/>
                  </a:lnTo>
                </a:path>
                <a:path w="1656715" h="1438910">
                  <a:moveTo>
                    <a:pt x="505968" y="431292"/>
                  </a:moveTo>
                  <a:lnTo>
                    <a:pt x="720851" y="1438656"/>
                  </a:lnTo>
                </a:path>
                <a:path w="1656715" h="1438910">
                  <a:moveTo>
                    <a:pt x="577596" y="934212"/>
                  </a:moveTo>
                  <a:lnTo>
                    <a:pt x="216408" y="143865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1007" y="2555747"/>
              <a:ext cx="117348" cy="1173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697726" y="236753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58455" y="6281959"/>
            <a:ext cx="31242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7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24451" y="2710941"/>
            <a:ext cx="1003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d-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Microsoft JhengHei"/>
                <a:cs typeface="Microsoft JhengHei"/>
              </a:rPr>
              <a:t>层</a:t>
            </a:r>
            <a:r>
              <a:rPr sz="2400" b="1" spc="-40" dirty="0">
                <a:latin typeface="Microsoft JhengHei"/>
                <a:cs typeface="Microsoft JhengHei"/>
              </a:rPr>
              <a:t> </a:t>
            </a:r>
            <a:r>
              <a:rPr sz="3600" b="1" i="1" baseline="-16000" dirty="0">
                <a:latin typeface="Times New Roman" panose="02020603050405020304"/>
                <a:cs typeface="Times New Roman" panose="02020603050405020304"/>
              </a:rPr>
              <a:t>y</a:t>
            </a:r>
            <a:endParaRPr sz="3600" baseline="-1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26402" y="3143250"/>
            <a:ext cx="808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k+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Microsoft JhengHei"/>
                <a:cs typeface="Microsoft JhengHei"/>
              </a:rPr>
              <a:t>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925826" y="270764"/>
            <a:ext cx="484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CC0000"/>
                </a:solidFill>
              </a:rPr>
              <a:t>具有最</a:t>
            </a:r>
            <a:r>
              <a:rPr sz="3600" dirty="0">
                <a:solidFill>
                  <a:srgbClr val="CC0000"/>
                </a:solidFill>
              </a:rPr>
              <a:t>小epl</a:t>
            </a:r>
            <a:r>
              <a:rPr sz="3600" spc="-140" dirty="0">
                <a:solidFill>
                  <a:srgbClr val="CC0000"/>
                </a:solidFill>
              </a:rPr>
              <a:t> </a:t>
            </a:r>
            <a:r>
              <a:rPr sz="3600" spc="5" dirty="0">
                <a:solidFill>
                  <a:srgbClr val="CC0000"/>
                </a:solidFill>
              </a:rPr>
              <a:t>值的树</a:t>
            </a:r>
            <a:r>
              <a:rPr sz="3600" dirty="0">
                <a:solidFill>
                  <a:srgbClr val="CC0000"/>
                </a:solidFill>
              </a:rPr>
              <a:t>结构</a:t>
            </a:r>
            <a:endParaRPr sz="3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58455" y="6281959"/>
            <a:ext cx="31242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8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0489" y="1233502"/>
            <a:ext cx="6588759" cy="31692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60"/>
              </a:spcBef>
              <a:tabLst>
                <a:tab pos="1133475" algn="l"/>
                <a:tab pos="5899150" algn="l"/>
              </a:tabLst>
            </a:pPr>
            <a:r>
              <a:rPr sz="2400" b="1" spc="5" dirty="0">
                <a:solidFill>
                  <a:srgbClr val="A40020"/>
                </a:solidFill>
                <a:latin typeface="Microsoft JhengHei"/>
                <a:cs typeface="Microsoft JhengHei"/>
              </a:rPr>
              <a:t>引理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4	</a:t>
            </a:r>
            <a:r>
              <a:rPr sz="2400" b="1" spc="5" dirty="0">
                <a:solidFill>
                  <a:srgbClr val="CC0000"/>
                </a:solidFill>
                <a:latin typeface="Microsoft JhengHei"/>
                <a:cs typeface="Microsoft JhengHei"/>
              </a:rPr>
              <a:t>具有</a:t>
            </a:r>
            <a:r>
              <a:rPr sz="2400" b="1" i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5" dirty="0">
                <a:solidFill>
                  <a:srgbClr val="CC0000"/>
                </a:solidFill>
                <a:latin typeface="Microsoft JhengHei"/>
                <a:cs typeface="Microsoft JhengHei"/>
              </a:rPr>
              <a:t>片树叶</a:t>
            </a:r>
            <a:r>
              <a:rPr sz="2400" b="1" dirty="0">
                <a:solidFill>
                  <a:srgbClr val="CC0000"/>
                </a:solidFill>
                <a:latin typeface="Microsoft JhengHei"/>
                <a:cs typeface="Microsoft JhengHei"/>
              </a:rPr>
              <a:t>且</a:t>
            </a:r>
            <a:r>
              <a:rPr sz="2400" b="1" spc="5" dirty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epl</a:t>
            </a:r>
            <a:r>
              <a:rPr sz="2400" b="1" spc="-1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solidFill>
                  <a:srgbClr val="CC0000"/>
                </a:solidFill>
                <a:latin typeface="Microsoft JhengHei"/>
                <a:cs typeface="Microsoft JhengHei"/>
              </a:rPr>
              <a:t>值最小</a:t>
            </a:r>
            <a:r>
              <a:rPr sz="2400" b="1" dirty="0">
                <a:solidFill>
                  <a:srgbClr val="CC0000"/>
                </a:solidFill>
                <a:latin typeface="Microsoft JhengHei"/>
                <a:cs typeface="Microsoft JhengHei"/>
              </a:rPr>
              <a:t>的</a:t>
            </a:r>
            <a:r>
              <a:rPr sz="2400" b="1" spc="5" dirty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1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Microsoft JhengHei"/>
                <a:cs typeface="Microsoft JhengHei"/>
              </a:rPr>
              <a:t>树</a:t>
            </a:r>
            <a:r>
              <a:rPr sz="2400" b="1" spc="5" dirty="0">
                <a:solidFill>
                  <a:srgbClr val="CC0000"/>
                </a:solidFill>
                <a:latin typeface="Microsoft JhengHei"/>
                <a:cs typeface="Microsoft JhengHei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2400" b="1" spc="5" dirty="0">
                <a:solidFill>
                  <a:srgbClr val="CC0000"/>
                </a:solidFill>
                <a:latin typeface="Microsoft JhengHei"/>
                <a:cs typeface="Microsoft JhengHei"/>
              </a:rPr>
              <a:t>满足</a:t>
            </a:r>
            <a:endParaRPr sz="2400">
              <a:latin typeface="Microsoft JhengHei"/>
              <a:cs typeface="Microsoft JhengHei"/>
            </a:endParaRPr>
          </a:p>
          <a:p>
            <a:pPr marL="1816100">
              <a:lnSpc>
                <a:spcPct val="100000"/>
              </a:lnSpc>
              <a:spcBef>
                <a:spcPts val="460"/>
              </a:spcBef>
            </a:pPr>
            <a:r>
              <a:rPr sz="24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epl(</a:t>
            </a:r>
            <a:r>
              <a:rPr sz="2400" b="1" i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Symbol"/>
                <a:cs typeface="Symbol"/>
              </a:rPr>
              <a:t></a:t>
            </a:r>
            <a:r>
              <a:rPr sz="24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spc="-3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solidFill>
                  <a:srgbClr val="CC0000"/>
                </a:solidFill>
                <a:latin typeface="Symbol"/>
                <a:cs typeface="Symbol"/>
              </a:rPr>
              <a:t></a:t>
            </a:r>
            <a:r>
              <a:rPr sz="2400" b="1" spc="-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2(</a:t>
            </a:r>
            <a:r>
              <a:rPr sz="2400" b="1" i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solidFill>
                  <a:srgbClr val="CC0000"/>
                </a:solidFill>
                <a:latin typeface="Symbol"/>
                <a:cs typeface="Symbol"/>
              </a:rPr>
              <a:t></a:t>
            </a:r>
            <a:r>
              <a:rPr sz="2400" b="1" spc="-1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baseline="24000" dirty="0">
                <a:solidFill>
                  <a:srgbClr val="CC0000"/>
                </a:solidFill>
                <a:latin typeface="Symbol"/>
                <a:cs typeface="Symbol"/>
              </a:rPr>
              <a:t></a:t>
            </a:r>
            <a:r>
              <a:rPr sz="2400" b="1" baseline="240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spc="-22" baseline="240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7" baseline="240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7" baseline="24000" dirty="0">
                <a:solidFill>
                  <a:srgbClr val="CC0000"/>
                </a:solidFill>
                <a:latin typeface="Symbol"/>
                <a:cs typeface="Symbol"/>
              </a:rPr>
              <a:t></a:t>
            </a:r>
            <a:r>
              <a:rPr sz="2400" b="1" spc="7" baseline="2400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  <a:spcBef>
                <a:spcPts val="216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证明：由引理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树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的深</a:t>
            </a:r>
            <a:r>
              <a:rPr sz="2400" b="1" dirty="0">
                <a:latin typeface="Microsoft JhengHei"/>
                <a:cs typeface="Microsoft JhengHei"/>
              </a:rPr>
              <a:t>度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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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Symbol"/>
                <a:cs typeface="Symbol"/>
              </a:rPr>
              <a:t>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68275" algn="ctr">
              <a:lnSpc>
                <a:spcPct val="100000"/>
              </a:lnSpc>
              <a:spcBef>
                <a:spcPts val="865"/>
              </a:spcBef>
            </a:pPr>
            <a:r>
              <a:rPr sz="2400" b="1" spc="5" dirty="0">
                <a:latin typeface="Microsoft JhengHei"/>
                <a:cs typeface="Microsoft JhengHei"/>
              </a:rPr>
              <a:t>由引理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树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只</a:t>
            </a:r>
            <a:r>
              <a:rPr sz="2400" b="1" dirty="0">
                <a:latin typeface="Microsoft JhengHei"/>
                <a:cs typeface="Microsoft JhengHei"/>
              </a:rPr>
              <a:t>有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和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spc="5" dirty="0">
                <a:latin typeface="Microsoft JhengHei"/>
                <a:cs typeface="Microsoft JhengHei"/>
              </a:rPr>
              <a:t>层有树叶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  <a:tabLst>
                <a:tab pos="99441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Case1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必有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816100">
              <a:lnSpc>
                <a:spcPct val="100000"/>
              </a:lnSpc>
              <a:spcBef>
                <a:spcPts val="865"/>
              </a:spcBef>
              <a:tabLst>
                <a:tab pos="443293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epl(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2400" b="1" dirty="0">
                <a:latin typeface="Symbol"/>
                <a:cs typeface="Symbol"/>
              </a:rPr>
              <a:t>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8357" y="68021"/>
            <a:ext cx="2709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CC0000"/>
                </a:solidFill>
              </a:rPr>
              <a:t>epl值的下界</a:t>
            </a:r>
            <a:endParaRPr sz="4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363" y="1104142"/>
            <a:ext cx="4937760" cy="32645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0"/>
              </a:spcBef>
              <a:tabLst>
                <a:tab pos="96901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Case2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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2400" b="1" dirty="0">
                <a:latin typeface="等线"/>
                <a:cs typeface="等线"/>
              </a:rPr>
              <a:t>设</a:t>
            </a:r>
            <a:r>
              <a:rPr sz="2400" b="1" spc="-75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层和</a:t>
            </a:r>
            <a:r>
              <a:rPr sz="2400" b="1" spc="-75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–1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层树叶数分别</a:t>
            </a:r>
            <a:r>
              <a:rPr sz="2400" b="1" dirty="0">
                <a:latin typeface="等线"/>
                <a:cs typeface="等线"/>
              </a:rPr>
              <a:t>为</a:t>
            </a:r>
            <a:r>
              <a:rPr sz="2400" b="1" spc="-65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等线"/>
                <a:cs typeface="等线"/>
              </a:rPr>
              <a:t>，</a:t>
            </a:r>
            <a:endParaRPr sz="2400">
              <a:latin typeface="等线"/>
              <a:cs typeface="等线"/>
            </a:endParaRPr>
          </a:p>
          <a:p>
            <a:pPr marL="1257300">
              <a:lnSpc>
                <a:spcPct val="100000"/>
              </a:lnSpc>
              <a:spcBef>
                <a:spcPts val="78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57300">
              <a:lnSpc>
                <a:spcPct val="100000"/>
              </a:lnSpc>
              <a:spcBef>
                <a:spcPts val="71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baseline="24000" dirty="0">
                <a:latin typeface="Symbol"/>
                <a:cs typeface="Symbol"/>
              </a:rPr>
              <a:t></a:t>
            </a:r>
            <a:r>
              <a:rPr sz="2400" b="1" baseline="24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  <a:p>
            <a:pPr marR="1432560" algn="ctr">
              <a:lnSpc>
                <a:spcPct val="100000"/>
              </a:lnSpc>
              <a:spcBef>
                <a:spcPts val="645"/>
              </a:spcBef>
              <a:tabLst>
                <a:tab pos="761365" algn="l"/>
                <a:tab pos="2263140" algn="l"/>
              </a:tabLst>
            </a:pPr>
            <a:r>
              <a:rPr sz="2400" b="1" dirty="0">
                <a:latin typeface="等线"/>
                <a:cs typeface="等线"/>
              </a:rPr>
              <a:t>解得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2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 2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7" baseline="2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22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1409065" algn="ctr">
              <a:lnSpc>
                <a:spcPct val="100000"/>
              </a:lnSpc>
              <a:spcBef>
                <a:spcPts val="121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epl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–1)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61695" algn="ctr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(2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(2</a:t>
            </a:r>
            <a:r>
              <a:rPr sz="2400" b="1" i="1" spc="-7" baseline="2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–1)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9417" y="4341113"/>
            <a:ext cx="4977765" cy="940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2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td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2</a:t>
            </a:r>
            <a:r>
              <a:rPr sz="2400" b="1" i="1" spc="-7" baseline="2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277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–1)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2(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–2</a:t>
            </a:r>
            <a:r>
              <a:rPr sz="2400" b="1" i="1" baseline="2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baseline="24000" dirty="0">
                <a:latin typeface="Symbol"/>
                <a:cs typeface="Symbol"/>
              </a:rPr>
              <a:t></a:t>
            </a:r>
            <a:r>
              <a:rPr sz="2400" b="1" baseline="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  <a:spcBef>
                <a:spcPts val="725"/>
              </a:spcBef>
              <a:tabLst>
                <a:tab pos="307975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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Symbol"/>
                <a:cs typeface="Symbol"/>
              </a:rPr>
              <a:t>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–2</a:t>
            </a:r>
            <a:r>
              <a:rPr sz="2400" b="1" baseline="24000" dirty="0">
                <a:latin typeface="Symbol"/>
                <a:cs typeface="Symbol"/>
              </a:rPr>
              <a:t></a:t>
            </a:r>
            <a:r>
              <a:rPr sz="2400" b="1" baseline="24000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spc="-22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7" baseline="24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7" baseline="24000" dirty="0">
                <a:latin typeface="Symbol"/>
                <a:cs typeface="Symbol"/>
              </a:rPr>
              <a:t></a:t>
            </a:r>
            <a:r>
              <a:rPr sz="2400" b="1" spc="315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	(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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Symbol"/>
                <a:cs typeface="Symbol"/>
              </a:rPr>
              <a:t>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–1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12245" y="1615313"/>
            <a:ext cx="2468245" cy="2466340"/>
            <a:chOff x="5012245" y="1615313"/>
            <a:chExt cx="2468245" cy="2466340"/>
          </a:xfrm>
        </p:grpSpPr>
        <p:sp>
          <p:nvSpPr>
            <p:cNvPr id="5" name="object 5"/>
            <p:cNvSpPr/>
            <p:nvPr/>
          </p:nvSpPr>
          <p:spPr>
            <a:xfrm>
              <a:off x="5017008" y="3212591"/>
              <a:ext cx="1369060" cy="864235"/>
            </a:xfrm>
            <a:custGeom>
              <a:avLst/>
              <a:gdLst/>
              <a:ahLst/>
              <a:cxnLst/>
              <a:rect l="l" t="t" r="r" b="b"/>
              <a:pathLst>
                <a:path w="1369060" h="864235">
                  <a:moveTo>
                    <a:pt x="684276" y="0"/>
                  </a:moveTo>
                  <a:lnTo>
                    <a:pt x="625228" y="1585"/>
                  </a:lnTo>
                  <a:lnTo>
                    <a:pt x="567577" y="6256"/>
                  </a:lnTo>
                  <a:lnTo>
                    <a:pt x="511527" y="13882"/>
                  </a:lnTo>
                  <a:lnTo>
                    <a:pt x="457283" y="24335"/>
                  </a:lnTo>
                  <a:lnTo>
                    <a:pt x="405051" y="37483"/>
                  </a:lnTo>
                  <a:lnTo>
                    <a:pt x="355036" y="53198"/>
                  </a:lnTo>
                  <a:lnTo>
                    <a:pt x="307443" y="71349"/>
                  </a:lnTo>
                  <a:lnTo>
                    <a:pt x="262477" y="91808"/>
                  </a:lnTo>
                  <a:lnTo>
                    <a:pt x="220345" y="114445"/>
                  </a:lnTo>
                  <a:lnTo>
                    <a:pt x="181251" y="139129"/>
                  </a:lnTo>
                  <a:lnTo>
                    <a:pt x="145401" y="165732"/>
                  </a:lnTo>
                  <a:lnTo>
                    <a:pt x="112999" y="194123"/>
                  </a:lnTo>
                  <a:lnTo>
                    <a:pt x="84251" y="224173"/>
                  </a:lnTo>
                  <a:lnTo>
                    <a:pt x="59363" y="255753"/>
                  </a:lnTo>
                  <a:lnTo>
                    <a:pt x="38540" y="288732"/>
                  </a:lnTo>
                  <a:lnTo>
                    <a:pt x="9908" y="358371"/>
                  </a:lnTo>
                  <a:lnTo>
                    <a:pt x="0" y="432054"/>
                  </a:lnTo>
                  <a:lnTo>
                    <a:pt x="2511" y="469335"/>
                  </a:lnTo>
                  <a:lnTo>
                    <a:pt x="21986" y="541125"/>
                  </a:lnTo>
                  <a:lnTo>
                    <a:pt x="59363" y="608354"/>
                  </a:lnTo>
                  <a:lnTo>
                    <a:pt x="84251" y="639934"/>
                  </a:lnTo>
                  <a:lnTo>
                    <a:pt x="112999" y="669984"/>
                  </a:lnTo>
                  <a:lnTo>
                    <a:pt x="145401" y="698375"/>
                  </a:lnTo>
                  <a:lnTo>
                    <a:pt x="181251" y="724978"/>
                  </a:lnTo>
                  <a:lnTo>
                    <a:pt x="220345" y="749662"/>
                  </a:lnTo>
                  <a:lnTo>
                    <a:pt x="262477" y="772299"/>
                  </a:lnTo>
                  <a:lnTo>
                    <a:pt x="307443" y="792758"/>
                  </a:lnTo>
                  <a:lnTo>
                    <a:pt x="355036" y="810909"/>
                  </a:lnTo>
                  <a:lnTo>
                    <a:pt x="405051" y="826624"/>
                  </a:lnTo>
                  <a:lnTo>
                    <a:pt x="457283" y="839772"/>
                  </a:lnTo>
                  <a:lnTo>
                    <a:pt x="511527" y="850225"/>
                  </a:lnTo>
                  <a:lnTo>
                    <a:pt x="567577" y="857851"/>
                  </a:lnTo>
                  <a:lnTo>
                    <a:pt x="625228" y="862522"/>
                  </a:lnTo>
                  <a:lnTo>
                    <a:pt x="684276" y="864108"/>
                  </a:lnTo>
                  <a:lnTo>
                    <a:pt x="743323" y="862522"/>
                  </a:lnTo>
                  <a:lnTo>
                    <a:pt x="800974" y="857851"/>
                  </a:lnTo>
                  <a:lnTo>
                    <a:pt x="857024" y="850225"/>
                  </a:lnTo>
                  <a:lnTo>
                    <a:pt x="911268" y="839772"/>
                  </a:lnTo>
                  <a:lnTo>
                    <a:pt x="963500" y="826624"/>
                  </a:lnTo>
                  <a:lnTo>
                    <a:pt x="1013515" y="810909"/>
                  </a:lnTo>
                  <a:lnTo>
                    <a:pt x="1061108" y="792758"/>
                  </a:lnTo>
                  <a:lnTo>
                    <a:pt x="1106074" y="772299"/>
                  </a:lnTo>
                  <a:lnTo>
                    <a:pt x="1148206" y="749662"/>
                  </a:lnTo>
                  <a:lnTo>
                    <a:pt x="1187300" y="724978"/>
                  </a:lnTo>
                  <a:lnTo>
                    <a:pt x="1223150" y="698375"/>
                  </a:lnTo>
                  <a:lnTo>
                    <a:pt x="1255552" y="669984"/>
                  </a:lnTo>
                  <a:lnTo>
                    <a:pt x="1284300" y="639934"/>
                  </a:lnTo>
                  <a:lnTo>
                    <a:pt x="1309188" y="608354"/>
                  </a:lnTo>
                  <a:lnTo>
                    <a:pt x="1330011" y="575375"/>
                  </a:lnTo>
                  <a:lnTo>
                    <a:pt x="1358643" y="505736"/>
                  </a:lnTo>
                  <a:lnTo>
                    <a:pt x="1368552" y="432054"/>
                  </a:lnTo>
                  <a:lnTo>
                    <a:pt x="1366040" y="394772"/>
                  </a:lnTo>
                  <a:lnTo>
                    <a:pt x="1346565" y="322982"/>
                  </a:lnTo>
                  <a:lnTo>
                    <a:pt x="1309188" y="255753"/>
                  </a:lnTo>
                  <a:lnTo>
                    <a:pt x="1284300" y="224173"/>
                  </a:lnTo>
                  <a:lnTo>
                    <a:pt x="1255552" y="194123"/>
                  </a:lnTo>
                  <a:lnTo>
                    <a:pt x="1223150" y="165732"/>
                  </a:lnTo>
                  <a:lnTo>
                    <a:pt x="1187300" y="139129"/>
                  </a:lnTo>
                  <a:lnTo>
                    <a:pt x="1148206" y="114445"/>
                  </a:lnTo>
                  <a:lnTo>
                    <a:pt x="1106074" y="91808"/>
                  </a:lnTo>
                  <a:lnTo>
                    <a:pt x="1061108" y="71349"/>
                  </a:lnTo>
                  <a:lnTo>
                    <a:pt x="1013515" y="53198"/>
                  </a:lnTo>
                  <a:lnTo>
                    <a:pt x="963500" y="37483"/>
                  </a:lnTo>
                  <a:lnTo>
                    <a:pt x="911268" y="24335"/>
                  </a:lnTo>
                  <a:lnTo>
                    <a:pt x="857024" y="13882"/>
                  </a:lnTo>
                  <a:lnTo>
                    <a:pt x="800974" y="6256"/>
                  </a:lnTo>
                  <a:lnTo>
                    <a:pt x="743323" y="1585"/>
                  </a:lnTo>
                  <a:lnTo>
                    <a:pt x="684276" y="0"/>
                  </a:lnTo>
                  <a:close/>
                </a:path>
              </a:pathLst>
            </a:custGeom>
            <a:solidFill>
              <a:srgbClr val="99CC00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17008" y="3212591"/>
              <a:ext cx="1369060" cy="864235"/>
            </a:xfrm>
            <a:custGeom>
              <a:avLst/>
              <a:gdLst/>
              <a:ahLst/>
              <a:cxnLst/>
              <a:rect l="l" t="t" r="r" b="b"/>
              <a:pathLst>
                <a:path w="1369060" h="864235">
                  <a:moveTo>
                    <a:pt x="0" y="432054"/>
                  </a:moveTo>
                  <a:lnTo>
                    <a:pt x="9908" y="358371"/>
                  </a:lnTo>
                  <a:lnTo>
                    <a:pt x="38540" y="288732"/>
                  </a:lnTo>
                  <a:lnTo>
                    <a:pt x="59363" y="255753"/>
                  </a:lnTo>
                  <a:lnTo>
                    <a:pt x="84251" y="224173"/>
                  </a:lnTo>
                  <a:lnTo>
                    <a:pt x="112999" y="194123"/>
                  </a:lnTo>
                  <a:lnTo>
                    <a:pt x="145401" y="165732"/>
                  </a:lnTo>
                  <a:lnTo>
                    <a:pt x="181251" y="139129"/>
                  </a:lnTo>
                  <a:lnTo>
                    <a:pt x="220345" y="114445"/>
                  </a:lnTo>
                  <a:lnTo>
                    <a:pt x="262477" y="91808"/>
                  </a:lnTo>
                  <a:lnTo>
                    <a:pt x="307443" y="71349"/>
                  </a:lnTo>
                  <a:lnTo>
                    <a:pt x="355036" y="53198"/>
                  </a:lnTo>
                  <a:lnTo>
                    <a:pt x="405051" y="37483"/>
                  </a:lnTo>
                  <a:lnTo>
                    <a:pt x="457283" y="24335"/>
                  </a:lnTo>
                  <a:lnTo>
                    <a:pt x="511527" y="13882"/>
                  </a:lnTo>
                  <a:lnTo>
                    <a:pt x="567577" y="6256"/>
                  </a:lnTo>
                  <a:lnTo>
                    <a:pt x="625228" y="1585"/>
                  </a:lnTo>
                  <a:lnTo>
                    <a:pt x="684276" y="0"/>
                  </a:lnTo>
                  <a:lnTo>
                    <a:pt x="743323" y="1585"/>
                  </a:lnTo>
                  <a:lnTo>
                    <a:pt x="800974" y="6256"/>
                  </a:lnTo>
                  <a:lnTo>
                    <a:pt x="857024" y="13882"/>
                  </a:lnTo>
                  <a:lnTo>
                    <a:pt x="911268" y="24335"/>
                  </a:lnTo>
                  <a:lnTo>
                    <a:pt x="963500" y="37483"/>
                  </a:lnTo>
                  <a:lnTo>
                    <a:pt x="1013515" y="53198"/>
                  </a:lnTo>
                  <a:lnTo>
                    <a:pt x="1061108" y="71349"/>
                  </a:lnTo>
                  <a:lnTo>
                    <a:pt x="1106074" y="91808"/>
                  </a:lnTo>
                  <a:lnTo>
                    <a:pt x="1148206" y="114445"/>
                  </a:lnTo>
                  <a:lnTo>
                    <a:pt x="1187300" y="139129"/>
                  </a:lnTo>
                  <a:lnTo>
                    <a:pt x="1223150" y="165732"/>
                  </a:lnTo>
                  <a:lnTo>
                    <a:pt x="1255552" y="194123"/>
                  </a:lnTo>
                  <a:lnTo>
                    <a:pt x="1284300" y="224173"/>
                  </a:lnTo>
                  <a:lnTo>
                    <a:pt x="1309188" y="255753"/>
                  </a:lnTo>
                  <a:lnTo>
                    <a:pt x="1330011" y="288732"/>
                  </a:lnTo>
                  <a:lnTo>
                    <a:pt x="1358643" y="358371"/>
                  </a:lnTo>
                  <a:lnTo>
                    <a:pt x="1368552" y="432054"/>
                  </a:lnTo>
                  <a:lnTo>
                    <a:pt x="1366040" y="469335"/>
                  </a:lnTo>
                  <a:lnTo>
                    <a:pt x="1346565" y="541125"/>
                  </a:lnTo>
                  <a:lnTo>
                    <a:pt x="1309188" y="608354"/>
                  </a:lnTo>
                  <a:lnTo>
                    <a:pt x="1284300" y="639934"/>
                  </a:lnTo>
                  <a:lnTo>
                    <a:pt x="1255552" y="669984"/>
                  </a:lnTo>
                  <a:lnTo>
                    <a:pt x="1223150" y="698375"/>
                  </a:lnTo>
                  <a:lnTo>
                    <a:pt x="1187300" y="724978"/>
                  </a:lnTo>
                  <a:lnTo>
                    <a:pt x="1148206" y="749662"/>
                  </a:lnTo>
                  <a:lnTo>
                    <a:pt x="1106074" y="772299"/>
                  </a:lnTo>
                  <a:lnTo>
                    <a:pt x="1061108" y="792758"/>
                  </a:lnTo>
                  <a:lnTo>
                    <a:pt x="1013515" y="810909"/>
                  </a:lnTo>
                  <a:lnTo>
                    <a:pt x="963500" y="826624"/>
                  </a:lnTo>
                  <a:lnTo>
                    <a:pt x="911268" y="839772"/>
                  </a:lnTo>
                  <a:lnTo>
                    <a:pt x="857024" y="850225"/>
                  </a:lnTo>
                  <a:lnTo>
                    <a:pt x="800974" y="857851"/>
                  </a:lnTo>
                  <a:lnTo>
                    <a:pt x="743323" y="862522"/>
                  </a:lnTo>
                  <a:lnTo>
                    <a:pt x="684276" y="864108"/>
                  </a:lnTo>
                  <a:lnTo>
                    <a:pt x="625228" y="862522"/>
                  </a:lnTo>
                  <a:lnTo>
                    <a:pt x="567577" y="857851"/>
                  </a:lnTo>
                  <a:lnTo>
                    <a:pt x="511527" y="850225"/>
                  </a:lnTo>
                  <a:lnTo>
                    <a:pt x="457283" y="839772"/>
                  </a:lnTo>
                  <a:lnTo>
                    <a:pt x="405051" y="826624"/>
                  </a:lnTo>
                  <a:lnTo>
                    <a:pt x="355036" y="810909"/>
                  </a:lnTo>
                  <a:lnTo>
                    <a:pt x="307443" y="792758"/>
                  </a:lnTo>
                  <a:lnTo>
                    <a:pt x="262477" y="772299"/>
                  </a:lnTo>
                  <a:lnTo>
                    <a:pt x="220345" y="749662"/>
                  </a:lnTo>
                  <a:lnTo>
                    <a:pt x="181251" y="724978"/>
                  </a:lnTo>
                  <a:lnTo>
                    <a:pt x="145401" y="698375"/>
                  </a:lnTo>
                  <a:lnTo>
                    <a:pt x="112999" y="669984"/>
                  </a:lnTo>
                  <a:lnTo>
                    <a:pt x="84251" y="639934"/>
                  </a:lnTo>
                  <a:lnTo>
                    <a:pt x="59363" y="608354"/>
                  </a:lnTo>
                  <a:lnTo>
                    <a:pt x="38540" y="575375"/>
                  </a:lnTo>
                  <a:lnTo>
                    <a:pt x="9908" y="505736"/>
                  </a:lnTo>
                  <a:lnTo>
                    <a:pt x="0" y="43205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232654" y="1629918"/>
              <a:ext cx="2232660" cy="1871980"/>
            </a:xfrm>
            <a:custGeom>
              <a:avLst/>
              <a:gdLst/>
              <a:ahLst/>
              <a:cxnLst/>
              <a:rect l="l" t="t" r="r" b="b"/>
              <a:pathLst>
                <a:path w="2232659" h="1871979">
                  <a:moveTo>
                    <a:pt x="1440179" y="0"/>
                  </a:moveTo>
                  <a:lnTo>
                    <a:pt x="0" y="1871472"/>
                  </a:lnTo>
                </a:path>
                <a:path w="2232659" h="1871979">
                  <a:moveTo>
                    <a:pt x="1440179" y="0"/>
                  </a:moveTo>
                  <a:lnTo>
                    <a:pt x="2232660" y="1223772"/>
                  </a:lnTo>
                </a:path>
                <a:path w="2232659" h="1871979">
                  <a:moveTo>
                    <a:pt x="937260" y="719328"/>
                  </a:moveTo>
                  <a:lnTo>
                    <a:pt x="1223772" y="1223772"/>
                  </a:lnTo>
                </a:path>
                <a:path w="2232659" h="1871979">
                  <a:moveTo>
                    <a:pt x="1872996" y="719328"/>
                  </a:moveTo>
                  <a:lnTo>
                    <a:pt x="1656588" y="1223772"/>
                  </a:lnTo>
                </a:path>
                <a:path w="2232659" h="1871979">
                  <a:moveTo>
                    <a:pt x="505968" y="1223772"/>
                  </a:moveTo>
                  <a:lnTo>
                    <a:pt x="865632" y="187147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19800" y="3424427"/>
              <a:ext cx="153924" cy="153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0136" y="2776727"/>
              <a:ext cx="152400" cy="153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55692" y="3424427"/>
              <a:ext cx="153924" cy="1539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2952" y="2272284"/>
              <a:ext cx="153924" cy="153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95872" y="1624584"/>
              <a:ext cx="153924" cy="1539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456301" y="3596767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b="1" dirty="0">
                <a:latin typeface="Microsoft JhengHei"/>
                <a:cs typeface="Microsoft JhengHei"/>
              </a:rPr>
              <a:t>个</a:t>
            </a:r>
            <a:endParaRPr sz="1800">
              <a:latin typeface="Microsoft JhengHei"/>
              <a:cs typeface="Microsoft JhengHe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64389" y="2560129"/>
            <a:ext cx="1593215" cy="873760"/>
            <a:chOff x="6164389" y="2560129"/>
            <a:chExt cx="1593215" cy="873760"/>
          </a:xfrm>
        </p:grpSpPr>
        <p:sp>
          <p:nvSpPr>
            <p:cNvPr id="15" name="object 15"/>
            <p:cNvSpPr/>
            <p:nvPr/>
          </p:nvSpPr>
          <p:spPr>
            <a:xfrm>
              <a:off x="6169152" y="2564892"/>
              <a:ext cx="1583690" cy="864235"/>
            </a:xfrm>
            <a:custGeom>
              <a:avLst/>
              <a:gdLst/>
              <a:ahLst/>
              <a:cxnLst/>
              <a:rect l="l" t="t" r="r" b="b"/>
              <a:pathLst>
                <a:path w="1583690" h="864235">
                  <a:moveTo>
                    <a:pt x="791718" y="0"/>
                  </a:moveTo>
                  <a:lnTo>
                    <a:pt x="729844" y="1299"/>
                  </a:lnTo>
                  <a:lnTo>
                    <a:pt x="669274" y="5135"/>
                  </a:lnTo>
                  <a:lnTo>
                    <a:pt x="610182" y="11410"/>
                  </a:lnTo>
                  <a:lnTo>
                    <a:pt x="552744" y="20028"/>
                  </a:lnTo>
                  <a:lnTo>
                    <a:pt x="497137" y="30894"/>
                  </a:lnTo>
                  <a:lnTo>
                    <a:pt x="443537" y="43911"/>
                  </a:lnTo>
                  <a:lnTo>
                    <a:pt x="392119" y="58984"/>
                  </a:lnTo>
                  <a:lnTo>
                    <a:pt x="343060" y="76016"/>
                  </a:lnTo>
                  <a:lnTo>
                    <a:pt x="296535" y="94912"/>
                  </a:lnTo>
                  <a:lnTo>
                    <a:pt x="252721" y="115575"/>
                  </a:lnTo>
                  <a:lnTo>
                    <a:pt x="211794" y="137909"/>
                  </a:lnTo>
                  <a:lnTo>
                    <a:pt x="173929" y="161819"/>
                  </a:lnTo>
                  <a:lnTo>
                    <a:pt x="139302" y="187208"/>
                  </a:lnTo>
                  <a:lnTo>
                    <a:pt x="108091" y="213980"/>
                  </a:lnTo>
                  <a:lnTo>
                    <a:pt x="80469" y="242040"/>
                  </a:lnTo>
                  <a:lnTo>
                    <a:pt x="36703" y="301637"/>
                  </a:lnTo>
                  <a:lnTo>
                    <a:pt x="9410" y="365231"/>
                  </a:lnTo>
                  <a:lnTo>
                    <a:pt x="0" y="432054"/>
                  </a:lnTo>
                  <a:lnTo>
                    <a:pt x="2381" y="465820"/>
                  </a:lnTo>
                  <a:lnTo>
                    <a:pt x="20909" y="531125"/>
                  </a:lnTo>
                  <a:lnTo>
                    <a:pt x="56615" y="592816"/>
                  </a:lnTo>
                  <a:lnTo>
                    <a:pt x="108091" y="650127"/>
                  </a:lnTo>
                  <a:lnTo>
                    <a:pt x="139302" y="676899"/>
                  </a:lnTo>
                  <a:lnTo>
                    <a:pt x="173929" y="702288"/>
                  </a:lnTo>
                  <a:lnTo>
                    <a:pt x="211794" y="726198"/>
                  </a:lnTo>
                  <a:lnTo>
                    <a:pt x="252721" y="748532"/>
                  </a:lnTo>
                  <a:lnTo>
                    <a:pt x="296535" y="769195"/>
                  </a:lnTo>
                  <a:lnTo>
                    <a:pt x="343060" y="788091"/>
                  </a:lnTo>
                  <a:lnTo>
                    <a:pt x="392119" y="805123"/>
                  </a:lnTo>
                  <a:lnTo>
                    <a:pt x="443537" y="820196"/>
                  </a:lnTo>
                  <a:lnTo>
                    <a:pt x="497137" y="833213"/>
                  </a:lnTo>
                  <a:lnTo>
                    <a:pt x="552744" y="844079"/>
                  </a:lnTo>
                  <a:lnTo>
                    <a:pt x="610182" y="852697"/>
                  </a:lnTo>
                  <a:lnTo>
                    <a:pt x="669274" y="858972"/>
                  </a:lnTo>
                  <a:lnTo>
                    <a:pt x="729844" y="862808"/>
                  </a:lnTo>
                  <a:lnTo>
                    <a:pt x="791718" y="864108"/>
                  </a:lnTo>
                  <a:lnTo>
                    <a:pt x="853591" y="862808"/>
                  </a:lnTo>
                  <a:lnTo>
                    <a:pt x="914161" y="858972"/>
                  </a:lnTo>
                  <a:lnTo>
                    <a:pt x="973253" y="852697"/>
                  </a:lnTo>
                  <a:lnTo>
                    <a:pt x="1030691" y="844079"/>
                  </a:lnTo>
                  <a:lnTo>
                    <a:pt x="1086298" y="833213"/>
                  </a:lnTo>
                  <a:lnTo>
                    <a:pt x="1139898" y="820196"/>
                  </a:lnTo>
                  <a:lnTo>
                    <a:pt x="1191316" y="805123"/>
                  </a:lnTo>
                  <a:lnTo>
                    <a:pt x="1240375" y="788091"/>
                  </a:lnTo>
                  <a:lnTo>
                    <a:pt x="1286900" y="769195"/>
                  </a:lnTo>
                  <a:lnTo>
                    <a:pt x="1330714" y="748532"/>
                  </a:lnTo>
                  <a:lnTo>
                    <a:pt x="1371641" y="726198"/>
                  </a:lnTo>
                  <a:lnTo>
                    <a:pt x="1409506" y="702288"/>
                  </a:lnTo>
                  <a:lnTo>
                    <a:pt x="1444133" y="676899"/>
                  </a:lnTo>
                  <a:lnTo>
                    <a:pt x="1475344" y="650127"/>
                  </a:lnTo>
                  <a:lnTo>
                    <a:pt x="1502966" y="622067"/>
                  </a:lnTo>
                  <a:lnTo>
                    <a:pt x="1546732" y="562470"/>
                  </a:lnTo>
                  <a:lnTo>
                    <a:pt x="1574025" y="498876"/>
                  </a:lnTo>
                  <a:lnTo>
                    <a:pt x="1583436" y="432054"/>
                  </a:lnTo>
                  <a:lnTo>
                    <a:pt x="1581054" y="398287"/>
                  </a:lnTo>
                  <a:lnTo>
                    <a:pt x="1562526" y="332982"/>
                  </a:lnTo>
                  <a:lnTo>
                    <a:pt x="1526820" y="271291"/>
                  </a:lnTo>
                  <a:lnTo>
                    <a:pt x="1475344" y="213980"/>
                  </a:lnTo>
                  <a:lnTo>
                    <a:pt x="1444133" y="187208"/>
                  </a:lnTo>
                  <a:lnTo>
                    <a:pt x="1409506" y="161819"/>
                  </a:lnTo>
                  <a:lnTo>
                    <a:pt x="1371641" y="137909"/>
                  </a:lnTo>
                  <a:lnTo>
                    <a:pt x="1330714" y="115575"/>
                  </a:lnTo>
                  <a:lnTo>
                    <a:pt x="1286900" y="94912"/>
                  </a:lnTo>
                  <a:lnTo>
                    <a:pt x="1240375" y="76016"/>
                  </a:lnTo>
                  <a:lnTo>
                    <a:pt x="1191316" y="58984"/>
                  </a:lnTo>
                  <a:lnTo>
                    <a:pt x="1139898" y="43911"/>
                  </a:lnTo>
                  <a:lnTo>
                    <a:pt x="1086298" y="30894"/>
                  </a:lnTo>
                  <a:lnTo>
                    <a:pt x="1030691" y="20028"/>
                  </a:lnTo>
                  <a:lnTo>
                    <a:pt x="973253" y="11410"/>
                  </a:lnTo>
                  <a:lnTo>
                    <a:pt x="914161" y="5135"/>
                  </a:lnTo>
                  <a:lnTo>
                    <a:pt x="853591" y="1299"/>
                  </a:lnTo>
                  <a:lnTo>
                    <a:pt x="791718" y="0"/>
                  </a:lnTo>
                  <a:close/>
                </a:path>
              </a:pathLst>
            </a:custGeom>
            <a:solidFill>
              <a:srgbClr val="FFFF00">
                <a:alpha val="8313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69152" y="2564892"/>
              <a:ext cx="1583690" cy="864235"/>
            </a:xfrm>
            <a:custGeom>
              <a:avLst/>
              <a:gdLst/>
              <a:ahLst/>
              <a:cxnLst/>
              <a:rect l="l" t="t" r="r" b="b"/>
              <a:pathLst>
                <a:path w="1583690" h="864235">
                  <a:moveTo>
                    <a:pt x="0" y="432054"/>
                  </a:moveTo>
                  <a:lnTo>
                    <a:pt x="9410" y="365231"/>
                  </a:lnTo>
                  <a:lnTo>
                    <a:pt x="36703" y="301637"/>
                  </a:lnTo>
                  <a:lnTo>
                    <a:pt x="80469" y="242040"/>
                  </a:lnTo>
                  <a:lnTo>
                    <a:pt x="108091" y="213980"/>
                  </a:lnTo>
                  <a:lnTo>
                    <a:pt x="139302" y="187208"/>
                  </a:lnTo>
                  <a:lnTo>
                    <a:pt x="173929" y="161819"/>
                  </a:lnTo>
                  <a:lnTo>
                    <a:pt x="211794" y="137909"/>
                  </a:lnTo>
                  <a:lnTo>
                    <a:pt x="252721" y="115575"/>
                  </a:lnTo>
                  <a:lnTo>
                    <a:pt x="296535" y="94912"/>
                  </a:lnTo>
                  <a:lnTo>
                    <a:pt x="343060" y="76016"/>
                  </a:lnTo>
                  <a:lnTo>
                    <a:pt x="392119" y="58984"/>
                  </a:lnTo>
                  <a:lnTo>
                    <a:pt x="443537" y="43911"/>
                  </a:lnTo>
                  <a:lnTo>
                    <a:pt x="497137" y="30894"/>
                  </a:lnTo>
                  <a:lnTo>
                    <a:pt x="552744" y="20028"/>
                  </a:lnTo>
                  <a:lnTo>
                    <a:pt x="610182" y="11410"/>
                  </a:lnTo>
                  <a:lnTo>
                    <a:pt x="669274" y="5135"/>
                  </a:lnTo>
                  <a:lnTo>
                    <a:pt x="729844" y="1299"/>
                  </a:lnTo>
                  <a:lnTo>
                    <a:pt x="791718" y="0"/>
                  </a:lnTo>
                  <a:lnTo>
                    <a:pt x="853591" y="1299"/>
                  </a:lnTo>
                  <a:lnTo>
                    <a:pt x="914161" y="5135"/>
                  </a:lnTo>
                  <a:lnTo>
                    <a:pt x="973253" y="11410"/>
                  </a:lnTo>
                  <a:lnTo>
                    <a:pt x="1030691" y="20028"/>
                  </a:lnTo>
                  <a:lnTo>
                    <a:pt x="1086298" y="30894"/>
                  </a:lnTo>
                  <a:lnTo>
                    <a:pt x="1139898" y="43911"/>
                  </a:lnTo>
                  <a:lnTo>
                    <a:pt x="1191316" y="58984"/>
                  </a:lnTo>
                  <a:lnTo>
                    <a:pt x="1240375" y="76016"/>
                  </a:lnTo>
                  <a:lnTo>
                    <a:pt x="1286900" y="94912"/>
                  </a:lnTo>
                  <a:lnTo>
                    <a:pt x="1330714" y="115575"/>
                  </a:lnTo>
                  <a:lnTo>
                    <a:pt x="1371641" y="137909"/>
                  </a:lnTo>
                  <a:lnTo>
                    <a:pt x="1409506" y="161819"/>
                  </a:lnTo>
                  <a:lnTo>
                    <a:pt x="1444133" y="187208"/>
                  </a:lnTo>
                  <a:lnTo>
                    <a:pt x="1475344" y="213980"/>
                  </a:lnTo>
                  <a:lnTo>
                    <a:pt x="1502966" y="242040"/>
                  </a:lnTo>
                  <a:lnTo>
                    <a:pt x="1546732" y="301637"/>
                  </a:lnTo>
                  <a:lnTo>
                    <a:pt x="1574025" y="365231"/>
                  </a:lnTo>
                  <a:lnTo>
                    <a:pt x="1583436" y="432054"/>
                  </a:lnTo>
                  <a:lnTo>
                    <a:pt x="1581054" y="465820"/>
                  </a:lnTo>
                  <a:lnTo>
                    <a:pt x="1562526" y="531125"/>
                  </a:lnTo>
                  <a:lnTo>
                    <a:pt x="1526820" y="592816"/>
                  </a:lnTo>
                  <a:lnTo>
                    <a:pt x="1475344" y="650127"/>
                  </a:lnTo>
                  <a:lnTo>
                    <a:pt x="1444133" y="676899"/>
                  </a:lnTo>
                  <a:lnTo>
                    <a:pt x="1409506" y="702288"/>
                  </a:lnTo>
                  <a:lnTo>
                    <a:pt x="1371641" y="726198"/>
                  </a:lnTo>
                  <a:lnTo>
                    <a:pt x="1330714" y="748532"/>
                  </a:lnTo>
                  <a:lnTo>
                    <a:pt x="1286900" y="769195"/>
                  </a:lnTo>
                  <a:lnTo>
                    <a:pt x="1240375" y="788091"/>
                  </a:lnTo>
                  <a:lnTo>
                    <a:pt x="1191316" y="805123"/>
                  </a:lnTo>
                  <a:lnTo>
                    <a:pt x="1139898" y="820196"/>
                  </a:lnTo>
                  <a:lnTo>
                    <a:pt x="1086298" y="833213"/>
                  </a:lnTo>
                  <a:lnTo>
                    <a:pt x="1030691" y="844079"/>
                  </a:lnTo>
                  <a:lnTo>
                    <a:pt x="973253" y="852697"/>
                  </a:lnTo>
                  <a:lnTo>
                    <a:pt x="914161" y="858972"/>
                  </a:lnTo>
                  <a:lnTo>
                    <a:pt x="853591" y="862808"/>
                  </a:lnTo>
                  <a:lnTo>
                    <a:pt x="791718" y="864108"/>
                  </a:lnTo>
                  <a:lnTo>
                    <a:pt x="729844" y="862808"/>
                  </a:lnTo>
                  <a:lnTo>
                    <a:pt x="669274" y="858972"/>
                  </a:lnTo>
                  <a:lnTo>
                    <a:pt x="610182" y="852697"/>
                  </a:lnTo>
                  <a:lnTo>
                    <a:pt x="552744" y="844079"/>
                  </a:lnTo>
                  <a:lnTo>
                    <a:pt x="497137" y="833213"/>
                  </a:lnTo>
                  <a:lnTo>
                    <a:pt x="443537" y="820196"/>
                  </a:lnTo>
                  <a:lnTo>
                    <a:pt x="392119" y="805123"/>
                  </a:lnTo>
                  <a:lnTo>
                    <a:pt x="343060" y="788091"/>
                  </a:lnTo>
                  <a:lnTo>
                    <a:pt x="296535" y="769195"/>
                  </a:lnTo>
                  <a:lnTo>
                    <a:pt x="252721" y="748532"/>
                  </a:lnTo>
                  <a:lnTo>
                    <a:pt x="211794" y="726198"/>
                  </a:lnTo>
                  <a:lnTo>
                    <a:pt x="173929" y="702288"/>
                  </a:lnTo>
                  <a:lnTo>
                    <a:pt x="139302" y="676899"/>
                  </a:lnTo>
                  <a:lnTo>
                    <a:pt x="108091" y="650127"/>
                  </a:lnTo>
                  <a:lnTo>
                    <a:pt x="80469" y="622067"/>
                  </a:lnTo>
                  <a:lnTo>
                    <a:pt x="36703" y="562470"/>
                  </a:lnTo>
                  <a:lnTo>
                    <a:pt x="9410" y="498876"/>
                  </a:lnTo>
                  <a:lnTo>
                    <a:pt x="0" y="43205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753225" y="2947161"/>
            <a:ext cx="389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b="1" dirty="0">
                <a:latin typeface="Microsoft JhengHei"/>
                <a:cs typeface="Microsoft JhengHei"/>
              </a:rPr>
              <a:t>个</a:t>
            </a:r>
            <a:endParaRPr sz="1800">
              <a:latin typeface="Microsoft JhengHei"/>
              <a:cs typeface="Microsoft Jheng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79464" y="2272283"/>
            <a:ext cx="1161415" cy="658495"/>
            <a:chOff x="6379464" y="2272283"/>
            <a:chExt cx="1161415" cy="65849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8688" y="2272283"/>
              <a:ext cx="152400" cy="1539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9464" y="2776727"/>
              <a:ext cx="152400" cy="1539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2280" y="2776727"/>
              <a:ext cx="153924" cy="1539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86828" y="2776727"/>
              <a:ext cx="153924" cy="15392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014852" y="134823"/>
            <a:ext cx="4232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CC0000"/>
                </a:solidFill>
              </a:rPr>
              <a:t>epl</a:t>
            </a:r>
            <a:r>
              <a:rPr sz="4000" spc="-5" dirty="0">
                <a:solidFill>
                  <a:srgbClr val="CC0000"/>
                </a:solidFill>
              </a:rPr>
              <a:t>值</a:t>
            </a:r>
            <a:r>
              <a:rPr sz="4000" spc="10" dirty="0">
                <a:solidFill>
                  <a:srgbClr val="CC0000"/>
                </a:solidFill>
              </a:rPr>
              <a:t>的</a:t>
            </a:r>
            <a:r>
              <a:rPr sz="4000" spc="-5" dirty="0">
                <a:solidFill>
                  <a:srgbClr val="CC0000"/>
                </a:solidFill>
              </a:rPr>
              <a:t>下</a:t>
            </a:r>
            <a:r>
              <a:rPr sz="4000" spc="10" dirty="0">
                <a:solidFill>
                  <a:srgbClr val="CC0000"/>
                </a:solidFill>
              </a:rPr>
              <a:t>界</a:t>
            </a:r>
            <a:r>
              <a:rPr sz="4000" spc="-5" dirty="0">
                <a:solidFill>
                  <a:srgbClr val="CC0000"/>
                </a:solidFill>
              </a:rPr>
              <a:t>（续）</a:t>
            </a:r>
            <a:endParaRPr sz="4000"/>
          </a:p>
        </p:txBody>
      </p:sp>
      <p:sp>
        <p:nvSpPr>
          <p:cNvPr id="24" name="object 24"/>
          <p:cNvSpPr txBox="1"/>
          <p:nvPr/>
        </p:nvSpPr>
        <p:spPr>
          <a:xfrm>
            <a:off x="7958455" y="6281959"/>
            <a:ext cx="31242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9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5467" y="3317002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0693" y="0"/>
                </a:lnTo>
              </a:path>
            </a:pathLst>
          </a:custGeom>
          <a:ln w="120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83541" y="4107363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523" y="0"/>
                </a:lnTo>
              </a:path>
            </a:pathLst>
          </a:custGeom>
          <a:ln w="120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13718" y="4103952"/>
            <a:ext cx="2534285" cy="119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75">
              <a:lnSpc>
                <a:spcPts val="2645"/>
              </a:lnSpc>
              <a:spcBef>
                <a:spcPts val="100"/>
              </a:spcBef>
            </a:pPr>
            <a:r>
              <a:rPr sz="2300" b="1" i="1" spc="3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b="1" spc="315" dirty="0">
                <a:latin typeface="Times New Roman" panose="02020603050405020304"/>
                <a:cs typeface="Times New Roman" panose="02020603050405020304"/>
              </a:rPr>
              <a:t>!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ts val="3185"/>
              </a:lnSpc>
            </a:pPr>
            <a:r>
              <a:rPr sz="2300" spc="475" dirty="0">
                <a:latin typeface="Symbol"/>
                <a:cs typeface="Symbol"/>
              </a:rPr>
              <a:t></a:t>
            </a:r>
            <a:r>
              <a:rPr sz="2300" spc="4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125" spc="135" baseline="-7000" dirty="0">
                <a:latin typeface="Symbol"/>
                <a:cs typeface="Symbol"/>
              </a:rPr>
              <a:t></a:t>
            </a:r>
            <a:r>
              <a:rPr sz="2300" b="1" spc="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00" b="1" spc="49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300" b="1" spc="4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spc="3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b="1" spc="17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4125" spc="254" baseline="-7000" dirty="0">
                <a:latin typeface="Symbol"/>
                <a:cs typeface="Symbol"/>
              </a:rPr>
              <a:t></a:t>
            </a:r>
            <a:r>
              <a:rPr sz="4125" spc="-292" baseline="-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475" dirty="0">
                <a:latin typeface="Symbol"/>
                <a:cs typeface="Symbol"/>
              </a:rPr>
              <a:t></a:t>
            </a:r>
            <a:r>
              <a:rPr sz="23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465" dirty="0">
                <a:latin typeface="Symbol"/>
                <a:cs typeface="Symbol"/>
              </a:rPr>
              <a:t></a:t>
            </a:r>
            <a:r>
              <a:rPr sz="2300" b="1" spc="215" dirty="0">
                <a:latin typeface="Times New Roman" panose="02020603050405020304"/>
                <a:cs typeface="Times New Roman" panose="02020603050405020304"/>
              </a:rPr>
              <a:t>,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640"/>
              </a:spcBef>
            </a:pPr>
            <a:r>
              <a:rPr sz="2300" spc="475" dirty="0">
                <a:latin typeface="Symbol"/>
                <a:cs typeface="Symbol"/>
              </a:rPr>
              <a:t></a:t>
            </a:r>
            <a:r>
              <a:rPr sz="23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spc="4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b="1" i="1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00" b="1" spc="49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300" b="1" spc="4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spc="4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b="1" i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475" dirty="0">
                <a:latin typeface="Symbol"/>
                <a:cs typeface="Symbol"/>
              </a:rPr>
              <a:t></a:t>
            </a:r>
            <a:r>
              <a:rPr sz="23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42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00" b="1" spc="2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300" b="1" spc="47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300" b="1" i="1" spc="480" dirty="0">
                <a:latin typeface="Times New Roman" panose="02020603050405020304"/>
                <a:cs typeface="Times New Roman" panose="02020603050405020304"/>
              </a:rPr>
              <a:t>n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3718" y="3821816"/>
            <a:ext cx="495617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49580" algn="l"/>
                <a:tab pos="787400" algn="l"/>
              </a:tabLst>
            </a:pPr>
            <a:r>
              <a:rPr sz="2300" spc="475" dirty="0">
                <a:latin typeface="Symbol"/>
                <a:cs typeface="Symbol"/>
              </a:rPr>
              <a:t></a:t>
            </a:r>
            <a:r>
              <a:rPr sz="2300" spc="47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450" b="1" spc="644" baseline="36000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300" b="1" spc="40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b="1" i="1" spc="3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b="1" spc="28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300" b="1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125" spc="120" baseline="-7000" dirty="0">
                <a:latin typeface="Symbol"/>
                <a:cs typeface="Symbol"/>
              </a:rPr>
              <a:t></a:t>
            </a:r>
            <a:r>
              <a:rPr sz="2300" b="1" spc="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00" b="1" spc="49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300" b="1" spc="4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spc="3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b="1" spc="17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4125" spc="254" baseline="-7000" dirty="0">
                <a:latin typeface="Symbol"/>
                <a:cs typeface="Symbol"/>
              </a:rPr>
              <a:t></a:t>
            </a:r>
            <a:r>
              <a:rPr sz="4125" spc="-307" baseline="-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475" dirty="0">
                <a:latin typeface="Symbol"/>
                <a:cs typeface="Symbol"/>
              </a:rPr>
              <a:t></a:t>
            </a:r>
            <a:r>
              <a:rPr sz="23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37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00" b="1" spc="409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b="1" i="1" spc="3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b="1" spc="160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300" spc="509" dirty="0">
                <a:latin typeface="Symbol"/>
                <a:cs typeface="Symbol"/>
              </a:rPr>
              <a:t></a:t>
            </a:r>
            <a:r>
              <a:rPr sz="2300" b="1" spc="57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217" baseline="30000" dirty="0">
                <a:latin typeface="Symbol"/>
                <a:cs typeface="Symbol"/>
              </a:rPr>
              <a:t></a:t>
            </a:r>
            <a:r>
              <a:rPr sz="2025" b="1" spc="322" baseline="43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25" b="1" spc="337" baseline="430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25" b="1" spc="375" baseline="43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25" b="1" spc="-262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b="1" i="1" spc="450" baseline="43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b="1" spc="300" baseline="43000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00" spc="142" baseline="30000" dirty="0">
                <a:latin typeface="Symbol"/>
                <a:cs typeface="Symbol"/>
              </a:rPr>
              <a:t></a:t>
            </a:r>
            <a:r>
              <a:rPr sz="2400" spc="7" baseline="3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285" dirty="0">
                <a:latin typeface="Times New Roman" panose="02020603050405020304"/>
                <a:cs typeface="Times New Roman" panose="02020603050405020304"/>
              </a:rPr>
              <a:t>)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9212" y="3312988"/>
            <a:ext cx="3663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i="1" spc="3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b="1" spc="285" dirty="0">
                <a:latin typeface="Times New Roman" panose="02020603050405020304"/>
                <a:cs typeface="Times New Roman" panose="02020603050405020304"/>
              </a:rPr>
              <a:t>!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4329" y="3089745"/>
            <a:ext cx="27552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01115" algn="l"/>
                <a:tab pos="1637030" algn="l"/>
              </a:tabLst>
            </a:pPr>
            <a:r>
              <a:rPr sz="2300" b="1" i="1" spc="4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00" b="1" spc="4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b="1" i="1" spc="5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b="1" spc="2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0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475" dirty="0">
                <a:latin typeface="Symbol"/>
                <a:cs typeface="Symbol"/>
              </a:rPr>
              <a:t>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450" b="1" spc="644" baseline="3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450" b="1" baseline="3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b="1" spc="47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00" b="1" spc="38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300" b="1" spc="28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300" b="1" spc="2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b="1" i="1" spc="52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00" b="1" i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285" dirty="0">
                <a:latin typeface="Times New Roman" panose="02020603050405020304"/>
                <a:cs typeface="Times New Roman" panose="02020603050405020304"/>
              </a:rPr>
              <a:t>)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4131" y="4482617"/>
            <a:ext cx="1397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43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30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475" dirty="0">
                <a:latin typeface="Symbol"/>
                <a:cs typeface="Symbol"/>
              </a:rPr>
              <a:t></a:t>
            </a:r>
            <a:r>
              <a:rPr sz="23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380" dirty="0">
                <a:latin typeface="Symbol"/>
                <a:cs typeface="Symbol"/>
              </a:rPr>
              <a:t></a:t>
            </a:r>
            <a:r>
              <a:rPr sz="23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475" dirty="0">
                <a:latin typeface="Symbol"/>
                <a:cs typeface="Symbol"/>
              </a:rPr>
              <a:t></a:t>
            </a:r>
            <a:r>
              <a:rPr sz="23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430" dirty="0">
                <a:latin typeface="Times New Roman" panose="02020603050405020304"/>
                <a:cs typeface="Times New Roman" panose="02020603050405020304"/>
              </a:rPr>
              <a:t>1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68281" y="5736013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771" y="0"/>
                </a:lnTo>
              </a:path>
            </a:pathLst>
          </a:custGeom>
          <a:ln w="12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40277" y="5736013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5">
                <a:moveTo>
                  <a:pt x="0" y="0"/>
                </a:moveTo>
                <a:lnTo>
                  <a:pt x="303771" y="0"/>
                </a:lnTo>
              </a:path>
            </a:pathLst>
          </a:custGeom>
          <a:ln w="12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167" y="5494467"/>
            <a:ext cx="6355080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2955">
              <a:lnSpc>
                <a:spcPts val="2405"/>
              </a:lnSpc>
              <a:spcBef>
                <a:spcPts val="100"/>
              </a:spcBef>
            </a:pPr>
            <a:r>
              <a:rPr sz="2450" b="1" spc="12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5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140" dirty="0">
                <a:latin typeface="Symbol"/>
                <a:cs typeface="Symbol"/>
              </a:rPr>
              <a:t></a:t>
            </a:r>
            <a:r>
              <a:rPr sz="24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b="1" spc="-3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50" spc="145" dirty="0">
                <a:latin typeface="Symbol"/>
                <a:cs typeface="Symbol"/>
              </a:rPr>
              <a:t></a:t>
            </a:r>
            <a:r>
              <a:rPr sz="2450" b="1" spc="22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925" spc="-75" baseline="24000" dirty="0">
                <a:latin typeface="Symbol"/>
                <a:cs typeface="Symbol"/>
              </a:rPr>
              <a:t></a:t>
            </a:r>
            <a:r>
              <a:rPr sz="2400" b="1" spc="82" baseline="40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135" baseline="400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150" baseline="40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232" baseline="4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127" baseline="40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97" baseline="40000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925" spc="-82" baseline="24000" dirty="0">
                <a:latin typeface="Symbol"/>
                <a:cs typeface="Symbol"/>
              </a:rPr>
              <a:t></a:t>
            </a:r>
            <a:r>
              <a:rPr sz="2925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240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140" dirty="0">
                <a:latin typeface="Symbol"/>
                <a:cs typeface="Symbol"/>
              </a:rPr>
              <a:t></a:t>
            </a:r>
            <a:r>
              <a:rPr sz="24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b="1" spc="-3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50" spc="145" dirty="0">
                <a:latin typeface="Symbol"/>
                <a:cs typeface="Symbol"/>
              </a:rPr>
              <a:t></a:t>
            </a:r>
            <a:r>
              <a:rPr sz="2450" b="1" spc="16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82" baseline="38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135" baseline="380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150" baseline="38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232" baseline="3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127" baseline="38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82" baseline="38000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00" spc="172" baseline="38000" dirty="0">
                <a:latin typeface="Symbol"/>
                <a:cs typeface="Symbol"/>
              </a:rPr>
              <a:t></a:t>
            </a:r>
            <a:r>
              <a:rPr sz="2400" b="1" spc="150" baseline="38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baseline="38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50" spc="140" dirty="0">
                <a:latin typeface="Symbol"/>
                <a:cs typeface="Symbol"/>
              </a:rPr>
              <a:t></a:t>
            </a:r>
            <a:r>
              <a:rPr sz="24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b="1" spc="-3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50" spc="140" dirty="0">
                <a:latin typeface="Symbol"/>
                <a:cs typeface="Symbol"/>
              </a:rPr>
              <a:t></a:t>
            </a:r>
            <a:r>
              <a:rPr sz="24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b="1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75" b="1" spc="127" baseline="36000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3675" b="1" spc="44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140" dirty="0">
                <a:latin typeface="Symbol"/>
                <a:cs typeface="Symbol"/>
              </a:rPr>
              <a:t></a:t>
            </a:r>
            <a:r>
              <a:rPr sz="245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b="1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75" b="1" spc="127" baseline="36000" dirty="0">
                <a:latin typeface="Times New Roman" panose="02020603050405020304"/>
                <a:cs typeface="Times New Roman" panose="02020603050405020304"/>
              </a:rPr>
              <a:t>!</a:t>
            </a:r>
            <a:endParaRPr sz="3675" baseline="36000">
              <a:latin typeface="Times New Roman" panose="02020603050405020304"/>
              <a:cs typeface="Times New Roman" panose="02020603050405020304"/>
            </a:endParaRPr>
          </a:p>
          <a:p>
            <a:pPr marR="109220" algn="r">
              <a:lnSpc>
                <a:spcPts val="1965"/>
              </a:lnSpc>
              <a:tabLst>
                <a:tab pos="671830" algn="l"/>
              </a:tabLst>
            </a:pPr>
            <a:r>
              <a:rPr sz="2450" b="1" spc="125" dirty="0">
                <a:latin typeface="Times New Roman" panose="02020603050405020304"/>
                <a:cs typeface="Times New Roman" panose="02020603050405020304"/>
              </a:rPr>
              <a:t>2	2</a:t>
            </a: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ts val="2435"/>
              </a:lnSpc>
            </a:pPr>
            <a:r>
              <a:rPr sz="2400"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结论</a:t>
            </a:r>
            <a:r>
              <a:rPr sz="2400" b="1" spc="10" dirty="0">
                <a:latin typeface="Microsoft JhengHei"/>
                <a:cs typeface="Microsoft JhengHei"/>
              </a:rPr>
              <a:t>：堆排序在平均情况下阶达到最</a:t>
            </a:r>
            <a:r>
              <a:rPr sz="2400" b="1" spc="15" dirty="0">
                <a:latin typeface="Microsoft JhengHei"/>
                <a:cs typeface="Microsoft JhengHei"/>
              </a:rPr>
              <a:t>优</a:t>
            </a:r>
            <a:r>
              <a:rPr sz="2400" b="1" spc="585" dirty="0">
                <a:latin typeface="Microsoft JhengHei"/>
                <a:cs typeface="Microsoft JhengHei"/>
              </a:rPr>
              <a:t>.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8455" y="6281959"/>
            <a:ext cx="31242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10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463" y="1082802"/>
            <a:ext cx="73158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6475" algn="l"/>
              </a:tabLst>
            </a:pPr>
            <a:r>
              <a:rPr sz="2400"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定理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4	</a:t>
            </a:r>
            <a:r>
              <a:rPr sz="24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在输入等概分布下任何通过比较对</a:t>
            </a:r>
            <a:r>
              <a:rPr sz="24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个项排序的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463" y="1295474"/>
            <a:ext cx="7404100" cy="153860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  <a:tabLst>
                <a:tab pos="4659630" algn="l"/>
              </a:tabLst>
            </a:pPr>
            <a:r>
              <a:rPr sz="2400" b="1" spc="5" dirty="0">
                <a:solidFill>
                  <a:srgbClr val="C00000"/>
                </a:solidFill>
                <a:latin typeface="Microsoft JhengHei"/>
                <a:cs typeface="Microsoft JhengHei"/>
              </a:rPr>
              <a:t>算法平均比较次数至少</a:t>
            </a:r>
            <a:r>
              <a:rPr sz="2400" b="1" dirty="0">
                <a:solidFill>
                  <a:srgbClr val="C00000"/>
                </a:solidFill>
                <a:latin typeface="Microsoft JhengHei"/>
                <a:cs typeface="Microsoft JhengHei"/>
              </a:rPr>
              <a:t>为</a:t>
            </a:r>
            <a:r>
              <a:rPr sz="2400" b="1" spc="20" dirty="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Symbol"/>
                <a:cs typeface="Symbol"/>
              </a:rPr>
              <a:t>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400" b="1" dirty="0">
                <a:solidFill>
                  <a:srgbClr val="C00000"/>
                </a:solidFill>
                <a:latin typeface="Symbol"/>
                <a:cs typeface="Symbol"/>
              </a:rPr>
              <a:t>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b="1" spc="5" dirty="0">
                <a:solidFill>
                  <a:srgbClr val="C00000"/>
                </a:solidFill>
                <a:latin typeface="Microsoft JhengHei"/>
                <a:cs typeface="Microsoft JhengHei"/>
              </a:rPr>
              <a:t>近似</a:t>
            </a:r>
            <a:r>
              <a:rPr sz="2400" b="1" dirty="0">
                <a:solidFill>
                  <a:srgbClr val="C00000"/>
                </a:solidFill>
                <a:latin typeface="Microsoft JhengHei"/>
                <a:cs typeface="Microsoft JhengHei"/>
              </a:rPr>
              <a:t>为</a:t>
            </a:r>
            <a:r>
              <a:rPr sz="2400" b="1" spc="-15" dirty="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b="1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1.5</a:t>
            </a:r>
            <a:r>
              <a:rPr sz="2400" b="1" spc="-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1750">
              <a:lnSpc>
                <a:spcPct val="110000"/>
              </a:lnSpc>
              <a:spcBef>
                <a:spcPts val="1205"/>
              </a:spcBef>
              <a:tabLst>
                <a:tab pos="1041400" algn="l"/>
                <a:tab pos="240538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证明：算法类中任何算法的平均比较次数是该算法决策 树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的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epl(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)/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!,	</a:t>
            </a:r>
            <a:r>
              <a:rPr sz="2400" b="1" spc="10" dirty="0">
                <a:latin typeface="Microsoft JhengHei"/>
                <a:cs typeface="Microsoft JhengHei"/>
              </a:rPr>
              <a:t>根据引</a:t>
            </a:r>
            <a:r>
              <a:rPr sz="2400" b="1" spc="15" dirty="0">
                <a:latin typeface="Microsoft JhengHei"/>
                <a:cs typeface="Microsoft JhengHei"/>
              </a:rPr>
              <a:t>理</a:t>
            </a:r>
            <a:r>
              <a:rPr sz="2400" b="1" spc="-229" dirty="0">
                <a:latin typeface="Microsoft JhengHei"/>
                <a:cs typeface="Microsoft JhengHei"/>
              </a:rPr>
              <a:t>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959354" y="270764"/>
            <a:ext cx="368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CC0000"/>
                </a:solidFill>
              </a:rPr>
              <a:t>平均复</a:t>
            </a:r>
            <a:r>
              <a:rPr sz="3600" dirty="0">
                <a:solidFill>
                  <a:srgbClr val="CC0000"/>
                </a:solidFill>
              </a:rPr>
              <a:t>杂度的下界</a:t>
            </a:r>
            <a:endParaRPr sz="3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572882" y="6281959"/>
            <a:ext cx="18732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11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031" y="1551050"/>
          <a:ext cx="7272654" cy="3107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/>
                <a:gridCol w="1454150"/>
                <a:gridCol w="1456054"/>
                <a:gridCol w="1454150"/>
                <a:gridCol w="1454150"/>
              </a:tblGrid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算法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最坏情况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平均情况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占用空间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最优性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冒泡排序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7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7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原地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8085">
                <a:tc>
                  <a:txBody>
                    <a:bodyPr/>
                    <a:lstStyle/>
                    <a:p>
                      <a:pPr marL="91440" marR="129540">
                        <a:lnSpc>
                          <a:spcPts val="4320"/>
                        </a:lnSpc>
                        <a:spcBef>
                          <a:spcPts val="14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快速排序 </a:t>
                      </a: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归并排序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7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04470">
                        <a:lnSpc>
                          <a:spcPts val="4320"/>
                        </a:lnSpc>
                        <a:spcBef>
                          <a:spcPts val="14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  </a:t>
                      </a: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71475">
                        <a:lnSpc>
                          <a:spcPts val="4320"/>
                        </a:lnSpc>
                        <a:spcBef>
                          <a:spcPts val="14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(l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g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  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8905">
                        <a:lnSpc>
                          <a:spcPts val="4320"/>
                        </a:lnSpc>
                        <a:spcBef>
                          <a:spcPts val="14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平均最优 </a:t>
                      </a: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最优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堆排序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原地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最优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4304" y="279349"/>
            <a:ext cx="4599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C0000"/>
                </a:solidFill>
              </a:rPr>
              <a:t>几</a:t>
            </a:r>
            <a:r>
              <a:rPr sz="4000" spc="10" dirty="0">
                <a:solidFill>
                  <a:srgbClr val="CC0000"/>
                </a:solidFill>
              </a:rPr>
              <a:t>种</a:t>
            </a:r>
            <a:r>
              <a:rPr sz="4000" spc="-5" dirty="0">
                <a:solidFill>
                  <a:srgbClr val="CC0000"/>
                </a:solidFill>
              </a:rPr>
              <a:t>排</a:t>
            </a:r>
            <a:r>
              <a:rPr sz="4000" spc="10" dirty="0">
                <a:solidFill>
                  <a:srgbClr val="CC0000"/>
                </a:solidFill>
              </a:rPr>
              <a:t>序</a:t>
            </a:r>
            <a:r>
              <a:rPr sz="4000" spc="-5" dirty="0">
                <a:solidFill>
                  <a:srgbClr val="CC0000"/>
                </a:solidFill>
              </a:rPr>
              <a:t>算法的比较</a:t>
            </a:r>
            <a:endParaRPr sz="4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1582039"/>
            <a:ext cx="841121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298700" marR="5080" indent="-2286635">
              <a:lnSpc>
                <a:spcPts val="6480"/>
              </a:lnSpc>
              <a:spcBef>
                <a:spcPts val="915"/>
              </a:spcBef>
            </a:pPr>
            <a:r>
              <a:rPr sz="6000" dirty="0"/>
              <a:t>选最大及最小问题的时间 </a:t>
            </a:r>
            <a:r>
              <a:rPr sz="6000" spc="-5" dirty="0"/>
              <a:t>复杂度分析</a:t>
            </a:r>
            <a:endParaRPr sz="6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82204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2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73" y="640206"/>
            <a:ext cx="6125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00000"/>
                </a:solidFill>
              </a:rPr>
              <a:t>选择算法</a:t>
            </a:r>
            <a:r>
              <a:rPr sz="4000" spc="-10" dirty="0">
                <a:solidFill>
                  <a:srgbClr val="C00000"/>
                </a:solidFill>
              </a:rPr>
              <a:t>的</a:t>
            </a:r>
            <a:r>
              <a:rPr sz="4000" dirty="0">
                <a:solidFill>
                  <a:srgbClr val="C00000"/>
                </a:solidFill>
              </a:rPr>
              <a:t>时</a:t>
            </a:r>
            <a:r>
              <a:rPr sz="4000" spc="-5" dirty="0">
                <a:solidFill>
                  <a:srgbClr val="C00000"/>
                </a:solidFill>
              </a:rPr>
              <a:t>间复</a:t>
            </a:r>
            <a:r>
              <a:rPr sz="4000" spc="10" dirty="0">
                <a:solidFill>
                  <a:srgbClr val="C00000"/>
                </a:solidFill>
              </a:rPr>
              <a:t>杂</a:t>
            </a:r>
            <a:r>
              <a:rPr sz="4000" spc="-5" dirty="0">
                <a:solidFill>
                  <a:srgbClr val="C00000"/>
                </a:solidFill>
              </a:rPr>
              <a:t>度分析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70789" y="1514743"/>
            <a:ext cx="7521575" cy="395795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b="1" dirty="0">
                <a:solidFill>
                  <a:srgbClr val="C00000"/>
                </a:solidFill>
                <a:latin typeface="等线"/>
                <a:cs typeface="等线"/>
              </a:rPr>
              <a:t>下界证明方法：构造最坏输入</a:t>
            </a:r>
            <a:endParaRPr sz="2400" dirty="0">
              <a:latin typeface="等线"/>
              <a:cs typeface="等线"/>
            </a:endParaRPr>
          </a:p>
          <a:p>
            <a:pPr marL="241300" indent="-228600">
              <a:lnSpc>
                <a:spcPts val="2745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spc="-5" dirty="0">
                <a:latin typeface="等线"/>
                <a:cs typeface="等线"/>
              </a:rPr>
              <a:t>任意给定一个算</a:t>
            </a:r>
            <a:r>
              <a:rPr sz="2400" b="1" dirty="0">
                <a:latin typeface="等线"/>
                <a:cs typeface="等线"/>
              </a:rPr>
              <a:t>法</a:t>
            </a:r>
            <a:r>
              <a:rPr sz="2400" b="1" spc="-2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等线"/>
                <a:cs typeface="等线"/>
              </a:rPr>
              <a:t>，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等线"/>
                <a:cs typeface="等线"/>
              </a:rPr>
              <a:t>对于任意输</a:t>
            </a:r>
            <a:r>
              <a:rPr sz="2400" b="1" dirty="0">
                <a:latin typeface="等线"/>
                <a:cs typeface="等线"/>
              </a:rPr>
              <a:t>入</a:t>
            </a:r>
            <a:r>
              <a:rPr sz="2400" b="1" spc="-7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都存在一个确</a:t>
            </a:r>
            <a:endParaRPr sz="2400" dirty="0">
              <a:latin typeface="等线"/>
              <a:cs typeface="等线"/>
            </a:endParaRPr>
          </a:p>
          <a:p>
            <a:pPr marL="241300">
              <a:lnSpc>
                <a:spcPts val="2745"/>
              </a:lnSpc>
            </a:pPr>
            <a:r>
              <a:rPr sz="2400" b="1" dirty="0">
                <a:latin typeface="等线"/>
                <a:cs typeface="等线"/>
              </a:rPr>
              <a:t>定的操作序列</a:t>
            </a:r>
            <a:r>
              <a:rPr sz="2400" b="1" spc="-160" dirty="0">
                <a:latin typeface="等线"/>
                <a:cs typeface="等线"/>
              </a:rPr>
              <a:t> </a:t>
            </a:r>
            <a:r>
              <a:rPr sz="2400" b="1" spc="-5" dirty="0">
                <a:latin typeface="Symbol"/>
                <a:cs typeface="Symbol"/>
              </a:rPr>
              <a:t></a:t>
            </a:r>
            <a:endParaRPr sz="2400" dirty="0">
              <a:latin typeface="Symbol"/>
              <a:cs typeface="Symbol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spc="5" dirty="0">
                <a:latin typeface="Symbol"/>
                <a:cs typeface="Symbol"/>
              </a:rPr>
              <a:t></a:t>
            </a:r>
            <a:r>
              <a:rPr sz="2400" b="1" dirty="0">
                <a:latin typeface="等线"/>
                <a:cs typeface="等线"/>
              </a:rPr>
              <a:t>中的操作分成两类：</a:t>
            </a:r>
            <a:endParaRPr sz="2400" dirty="0">
              <a:latin typeface="等线"/>
              <a:cs typeface="等线"/>
            </a:endParaRPr>
          </a:p>
          <a:p>
            <a:pPr marL="698500" lvl="1" indent="-228600">
              <a:lnSpc>
                <a:spcPct val="100000"/>
              </a:lnSpc>
              <a:spcBef>
                <a:spcPts val="20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dirty="0" err="1">
                <a:latin typeface="等线"/>
                <a:cs typeface="等线"/>
              </a:rPr>
              <a:t>决定性的：能够对确定输</a:t>
            </a:r>
            <a:r>
              <a:rPr lang="zh-CN" altLang="en-US" sz="2400" b="1" dirty="0">
                <a:latin typeface="等线"/>
                <a:cs typeface="等线"/>
              </a:rPr>
              <a:t>出</a:t>
            </a:r>
            <a:r>
              <a:rPr sz="2400" b="1" dirty="0" err="1">
                <a:latin typeface="等线"/>
                <a:cs typeface="等线"/>
              </a:rPr>
              <a:t>结果提供有效信息</a:t>
            </a:r>
            <a:endParaRPr sz="2400" dirty="0">
              <a:latin typeface="等线"/>
              <a:cs typeface="等线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dirty="0">
                <a:latin typeface="等线"/>
                <a:cs typeface="等线"/>
              </a:rPr>
              <a:t>非决定性的：对确定结果没有帮助的冗余操作</a:t>
            </a:r>
            <a:endParaRPr sz="2400" dirty="0">
              <a:latin typeface="等线"/>
              <a:cs typeface="等线"/>
            </a:endParaRPr>
          </a:p>
          <a:p>
            <a:pPr marL="241300" indent="-228600">
              <a:lnSpc>
                <a:spcPts val="2845"/>
              </a:lnSpc>
              <a:spcBef>
                <a:spcPts val="105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dirty="0">
                <a:latin typeface="等线"/>
                <a:cs typeface="等线"/>
              </a:rPr>
              <a:t>根据算</a:t>
            </a:r>
            <a:r>
              <a:rPr sz="2400" b="1" spc="-5" dirty="0">
                <a:latin typeface="等线"/>
                <a:cs typeface="等线"/>
              </a:rPr>
              <a:t>法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等线"/>
                <a:cs typeface="等线"/>
              </a:rPr>
              <a:t>构造某个输入实例</a:t>
            </a:r>
            <a:r>
              <a:rPr sz="2400" b="1" spc="-110" dirty="0">
                <a:latin typeface="等线"/>
                <a:cs typeface="等线"/>
              </a:rPr>
              <a:t> 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500" b="1" spc="-50" dirty="0">
                <a:latin typeface="等线"/>
                <a:cs typeface="等线"/>
              </a:rPr>
              <a:t>，</a:t>
            </a:r>
            <a:r>
              <a:rPr sz="2400" b="1" dirty="0">
                <a:latin typeface="等线"/>
                <a:cs typeface="等线"/>
              </a:rPr>
              <a:t>使得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等线"/>
                <a:cs typeface="等线"/>
              </a:rPr>
              <a:t>对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的操作序列</a:t>
            </a:r>
            <a:endParaRPr sz="2400" dirty="0">
              <a:latin typeface="等线"/>
              <a:cs typeface="等线"/>
            </a:endParaRPr>
          </a:p>
          <a:p>
            <a:pPr marL="241300">
              <a:lnSpc>
                <a:spcPts val="2725"/>
              </a:lnSpc>
            </a:pPr>
            <a:r>
              <a:rPr sz="2400" b="1" spc="-5" dirty="0">
                <a:latin typeface="Symbol"/>
                <a:cs typeface="Symbol"/>
              </a:rPr>
              <a:t>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包含尽量多的非决定性操</a:t>
            </a:r>
            <a:r>
              <a:rPr sz="2400" b="1" spc="5" dirty="0">
                <a:latin typeface="等线"/>
                <a:cs typeface="等线"/>
              </a:rPr>
              <a:t>作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115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dirty="0" err="1">
                <a:latin typeface="等线"/>
                <a:cs typeface="等线"/>
              </a:rPr>
              <a:t>给</a:t>
            </a:r>
            <a:r>
              <a:rPr lang="zh-CN" altLang="en-US" sz="2400" b="1" dirty="0">
                <a:latin typeface="等线"/>
                <a:cs typeface="等线"/>
              </a:rPr>
              <a:t>出</a:t>
            </a:r>
            <a:r>
              <a:rPr sz="2400" b="1" dirty="0" err="1">
                <a:latin typeface="等线"/>
                <a:cs typeface="等线"/>
              </a:rPr>
              <a:t>冗余操作</a:t>
            </a:r>
            <a:r>
              <a:rPr sz="2400" b="1" dirty="0" err="1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dirty="0" err="1">
                <a:latin typeface="等线"/>
                <a:cs typeface="等线"/>
              </a:rPr>
              <a:t>必要的操作的计数公式</a:t>
            </a:r>
            <a:endParaRPr sz="2400" dirty="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796530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3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0337" y="1190625"/>
          <a:ext cx="7055484" cy="416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545"/>
                <a:gridCol w="2160270"/>
                <a:gridCol w="1871344"/>
                <a:gridCol w="158432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算法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最坏情况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空间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8790">
                <a:tc>
                  <a:txBody>
                    <a:bodyPr/>
                    <a:lstStyle/>
                    <a:p>
                      <a:pPr marL="2590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选最大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顺序比较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(1)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 rowSpan="2">
                  <a:txBody>
                    <a:bodyPr/>
                    <a:lstStyle/>
                    <a:p>
                      <a:pPr marL="2590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选最大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  <a:p>
                      <a:pPr marL="25908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和最小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顺序比较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(1)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60">
                <a:tc vMerge="1"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Bef>
                          <a:spcPts val="43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算法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  <a:p>
                      <a:pPr marL="635" algn="ctr">
                        <a:lnSpc>
                          <a:spcPts val="28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FindMaxMin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latin typeface="Symbol"/>
                          <a:cs typeface="Symbol"/>
                        </a:rPr>
                        <a:t>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/2</a:t>
                      </a:r>
                      <a:r>
                        <a:rPr sz="2400" b="1" dirty="0">
                          <a:latin typeface="Symbol"/>
                          <a:cs typeface="Symbol"/>
                        </a:rPr>
                        <a:t>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(1)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8790">
                <a:tc rowSpan="2"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选第二大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顺序比较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(1)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 vMerge="1"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锦标赛方法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400" b="1" dirty="0">
                          <a:latin typeface="Symbol"/>
                          <a:cs typeface="Symbol"/>
                        </a:rPr>
                        <a:t>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Symbol"/>
                          <a:cs typeface="Symbol"/>
                        </a:rPr>
                        <a:t>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 rowSpan="2"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选中位数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排序后选择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(log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695">
                <a:tc vMerge="1"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算法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Select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2400" b="1" spc="-5" dirty="0">
                          <a:latin typeface="Symbol"/>
                          <a:cs typeface="Symbol"/>
                        </a:rPr>
                        <a:t>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2.95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(log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5608" y="206755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00000"/>
                </a:solidFill>
              </a:rPr>
              <a:t>选择算法的</a:t>
            </a:r>
            <a:r>
              <a:rPr sz="4000" spc="-5" dirty="0">
                <a:solidFill>
                  <a:srgbClr val="C00000"/>
                </a:solidFill>
              </a:rPr>
              <a:t>有</a:t>
            </a:r>
            <a:r>
              <a:rPr sz="4000" spc="5" dirty="0">
                <a:solidFill>
                  <a:srgbClr val="C00000"/>
                </a:solidFill>
              </a:rPr>
              <a:t>关</a:t>
            </a:r>
            <a:r>
              <a:rPr sz="4000" spc="-5" dirty="0">
                <a:solidFill>
                  <a:srgbClr val="C00000"/>
                </a:solidFill>
              </a:rPr>
              <a:t>结果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45440" y="5659018"/>
            <a:ext cx="4640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选最大算</a:t>
            </a:r>
            <a:r>
              <a:rPr sz="2400" b="1" dirty="0">
                <a:solidFill>
                  <a:srgbClr val="C00000"/>
                </a:solidFill>
                <a:latin typeface="Microsoft JhengHei"/>
                <a:cs typeface="Microsoft JhengHei"/>
              </a:rPr>
              <a:t>法</a:t>
            </a:r>
            <a:r>
              <a:rPr sz="2400" b="1" spc="-90" dirty="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Findmax</a:t>
            </a:r>
            <a:r>
              <a:rPr sz="24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是最优的算法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67802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4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9590" y="1368678"/>
            <a:ext cx="7828280" cy="386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075">
              <a:lnSpc>
                <a:spcPct val="100000"/>
              </a:lnSpc>
              <a:spcBef>
                <a:spcPts val="100"/>
              </a:spcBef>
              <a:tabLst>
                <a:tab pos="929640" algn="l"/>
              </a:tabLst>
            </a:pPr>
            <a:r>
              <a:rPr sz="2400"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定理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6	</a:t>
            </a:r>
            <a:r>
              <a:rPr sz="2400" b="1" spc="10" dirty="0">
                <a:latin typeface="Microsoft JhengHei"/>
                <a:cs typeface="Microsoft JhengHei"/>
              </a:rPr>
              <a:t>任何通过比较找最大和最小的算法至少需</a:t>
            </a:r>
            <a:r>
              <a:rPr sz="2400" b="1" spc="585" dirty="0">
                <a:latin typeface="Microsoft JhengHei"/>
                <a:cs typeface="Microsoft JhengHei"/>
              </a:rPr>
              <a:t>要</a:t>
            </a:r>
            <a:r>
              <a:rPr sz="2400" b="1" spc="5" dirty="0">
                <a:latin typeface="Symbol"/>
                <a:cs typeface="Symbol"/>
              </a:rPr>
              <a:t>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5" dirty="0">
                <a:latin typeface="Symbol"/>
                <a:cs typeface="Symbol"/>
              </a:rPr>
              <a:t>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5" dirty="0">
                <a:latin typeface="Microsoft JhengHei"/>
                <a:cs typeface="Microsoft JhengHei"/>
              </a:rPr>
              <a:t>次比较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证明思路：任给算法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，根据算</a:t>
            </a:r>
            <a:r>
              <a:rPr sz="2400" b="1" dirty="0">
                <a:latin typeface="Microsoft JhengHei"/>
                <a:cs typeface="Microsoft JhengHei"/>
              </a:rPr>
              <a:t>法</a:t>
            </a:r>
            <a:r>
              <a:rPr sz="2400" b="1" spc="2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的比较结果构造输入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400" b="1" i="1" spc="-110" dirty="0">
                <a:latin typeface="Times New Roman" panose="02020603050405020304"/>
                <a:cs typeface="Times New Roman" panose="02020603050405020304"/>
              </a:rPr>
              <a:t>T,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使</a:t>
            </a:r>
            <a:r>
              <a:rPr sz="2400" b="1" dirty="0">
                <a:latin typeface="Microsoft JhengHei"/>
                <a:cs typeface="Microsoft JhengHei"/>
              </a:rPr>
              <a:t>得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对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至少</a:t>
            </a:r>
            <a:r>
              <a:rPr sz="2400" b="1" dirty="0">
                <a:latin typeface="Microsoft JhengHei"/>
                <a:cs typeface="Microsoft JhengHei"/>
              </a:rPr>
              <a:t>做 </a:t>
            </a:r>
            <a:r>
              <a:rPr sz="2400" b="1" dirty="0">
                <a:latin typeface="Symbol"/>
                <a:cs typeface="Symbol"/>
              </a:rPr>
              <a:t>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400" b="1" dirty="0">
                <a:latin typeface="Symbol"/>
                <a:cs typeface="Symbol"/>
              </a:rPr>
              <a:t>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次比较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1000"/>
              </a:lnSpc>
              <a:spcBef>
                <a:spcPts val="850"/>
              </a:spcBef>
              <a:tabLst>
                <a:tab pos="2155190" algn="l"/>
              </a:tabLst>
            </a:pPr>
            <a:r>
              <a:rPr sz="2400" b="1" spc="5" dirty="0">
                <a:latin typeface="Microsoft JhengHei"/>
                <a:cs typeface="Microsoft JhengHei"/>
              </a:rPr>
              <a:t>证：不妨</a:t>
            </a:r>
            <a:r>
              <a:rPr sz="2400" b="1" spc="10" dirty="0">
                <a:latin typeface="Microsoft JhengHei"/>
                <a:cs typeface="Microsoft JhengHei"/>
              </a:rPr>
              <a:t>设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5" dirty="0">
                <a:latin typeface="Microsoft JhengHei"/>
                <a:cs typeface="Microsoft JhengHei"/>
              </a:rPr>
              <a:t>个数彼</a:t>
            </a:r>
            <a:r>
              <a:rPr sz="2400" b="1" spc="15" dirty="0">
                <a:latin typeface="Microsoft JhengHei"/>
                <a:cs typeface="Microsoft JhengHei"/>
              </a:rPr>
              <a:t>此</a:t>
            </a:r>
            <a:r>
              <a:rPr sz="2400" b="1" spc="5" dirty="0">
                <a:latin typeface="Microsoft JhengHei"/>
                <a:cs typeface="Microsoft JhengHei"/>
              </a:rPr>
              <a:t>不等，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5" dirty="0">
                <a:latin typeface="Microsoft JhengHei"/>
                <a:cs typeface="Microsoft JhengHei"/>
              </a:rPr>
              <a:t>为任意找最大和最小的算</a:t>
            </a:r>
            <a:r>
              <a:rPr sz="2400" b="1" spc="10" dirty="0">
                <a:latin typeface="Microsoft JhengHei"/>
                <a:cs typeface="Microsoft JhengHei"/>
              </a:rPr>
              <a:t>法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2400" b="1" spc="10" dirty="0">
                <a:latin typeface="Microsoft JhengHei"/>
                <a:cs typeface="Microsoft JhengHei"/>
              </a:rPr>
              <a:t>是最大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必须确定有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spc="10" dirty="0">
                <a:latin typeface="Microsoft JhengHei"/>
                <a:cs typeface="Microsoft JhengHei"/>
              </a:rPr>
              <a:t>个数比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2400" b="1" spc="10" dirty="0">
                <a:latin typeface="Microsoft JhengHei"/>
                <a:cs typeface="Microsoft JhengHei"/>
              </a:rPr>
              <a:t>小，通过与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max 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的比较被淘汰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	min</a:t>
            </a:r>
            <a:r>
              <a:rPr sz="2400" b="1" spc="10" dirty="0">
                <a:latin typeface="Microsoft JhengHei"/>
                <a:cs typeface="Microsoft JhengHei"/>
              </a:rPr>
              <a:t>是最小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也必须确定有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spc="10" dirty="0">
                <a:latin typeface="Microsoft JhengHei"/>
                <a:cs typeface="Microsoft JhengHei"/>
              </a:rPr>
              <a:t>个数比 </a:t>
            </a:r>
            <a:r>
              <a:rPr sz="2400" b="1" spc="15" dirty="0">
                <a:latin typeface="Microsoft JhengHei"/>
                <a:cs typeface="Microsoft JhengHei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min</a:t>
            </a:r>
            <a:r>
              <a:rPr sz="2400" b="1" spc="10" dirty="0">
                <a:latin typeface="Microsoft JhengHei"/>
                <a:cs typeface="Microsoft JhengHei"/>
              </a:rPr>
              <a:t>大，通过与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min</a:t>
            </a:r>
            <a:r>
              <a:rPr sz="2400" b="1" spc="10" dirty="0">
                <a:latin typeface="Microsoft JhengHei"/>
                <a:cs typeface="Microsoft JhengHei"/>
              </a:rPr>
              <a:t>的比较而淘汰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spc="10" dirty="0">
                <a:latin typeface="Microsoft JhengHei"/>
                <a:cs typeface="Microsoft JhengHei"/>
              </a:rPr>
              <a:t>总共需要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2400" b="1" spc="10" dirty="0">
                <a:latin typeface="Microsoft JhengHei"/>
                <a:cs typeface="Microsoft JhengHei"/>
              </a:rPr>
              <a:t>个信息单 </a:t>
            </a:r>
            <a:r>
              <a:rPr sz="2400" b="1" spc="15" dirty="0">
                <a:latin typeface="Microsoft JhengHei"/>
                <a:cs typeface="Microsoft JhengHei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位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4945" y="270764"/>
            <a:ext cx="368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C00000"/>
                </a:solidFill>
              </a:rPr>
              <a:t>选最大</a:t>
            </a:r>
            <a:r>
              <a:rPr sz="3600" dirty="0">
                <a:solidFill>
                  <a:srgbClr val="C00000"/>
                </a:solidFill>
              </a:rPr>
              <a:t>与最小算法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85455" y="6281959"/>
            <a:ext cx="1695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spc="-5" dirty="0">
                <a:latin typeface="Verdana" panose="020B0604030504040204"/>
                <a:cs typeface="Verdana" panose="020B0604030504040204"/>
              </a:rPr>
            </a:fld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813" y="139954"/>
            <a:ext cx="4091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990000"/>
                </a:solidFill>
              </a:rPr>
              <a:t>基于时间的</a:t>
            </a:r>
            <a:r>
              <a:rPr sz="4000" spc="-5" dirty="0">
                <a:solidFill>
                  <a:srgbClr val="990000"/>
                </a:solidFill>
              </a:rPr>
              <a:t>最</a:t>
            </a:r>
            <a:r>
              <a:rPr sz="4000" dirty="0">
                <a:solidFill>
                  <a:srgbClr val="990000"/>
                </a:solidFill>
              </a:rPr>
              <a:t>优</a:t>
            </a:r>
            <a:r>
              <a:rPr sz="4000" spc="-5" dirty="0">
                <a:solidFill>
                  <a:srgbClr val="990000"/>
                </a:solidFill>
              </a:rPr>
              <a:t>性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3766" y="847069"/>
            <a:ext cx="8095615" cy="412369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3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dirty="0">
                <a:latin typeface="等线"/>
                <a:cs typeface="等线"/>
              </a:rPr>
              <a:t>含义：指求解某问题算法类中效率最高的算法</a:t>
            </a:r>
            <a:endParaRPr sz="2400">
              <a:latin typeface="等线"/>
              <a:cs typeface="等线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b="1" spc="-5" dirty="0">
                <a:latin typeface="等线"/>
                <a:cs typeface="等线"/>
              </a:rPr>
              <a:t>两种最优性</a:t>
            </a:r>
            <a:endParaRPr sz="2400">
              <a:latin typeface="等线"/>
              <a:cs typeface="等线"/>
            </a:endParaRPr>
          </a:p>
          <a:p>
            <a:pPr marL="241300" marR="5080" indent="107950">
              <a:lnSpc>
                <a:spcPct val="90000"/>
              </a:lnSpc>
              <a:spcBef>
                <a:spcPts val="1455"/>
              </a:spcBef>
            </a:pPr>
            <a:r>
              <a:rPr sz="2400" b="1" dirty="0">
                <a:solidFill>
                  <a:srgbClr val="A40020"/>
                </a:solidFill>
                <a:latin typeface="等线"/>
                <a:cs typeface="等线"/>
              </a:rPr>
              <a:t>最坏情况下最优</a:t>
            </a:r>
            <a:r>
              <a:rPr sz="2400" b="1" dirty="0">
                <a:latin typeface="等线"/>
                <a:cs typeface="等线"/>
              </a:rPr>
              <a:t>：设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是解某个问题的算法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dirty="0">
                <a:latin typeface="等线"/>
                <a:cs typeface="等线"/>
              </a:rPr>
              <a:t>如果在解这 个问题的算法类中没有其它算法在最坏情况下的时间复杂 性比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在最坏情况下的时间复杂性</a:t>
            </a:r>
            <a:r>
              <a:rPr sz="2400" b="1" spc="5" dirty="0">
                <a:latin typeface="等线"/>
                <a:cs typeface="等线"/>
              </a:rPr>
              <a:t>低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dirty="0">
                <a:latin typeface="等线"/>
                <a:cs typeface="等线"/>
              </a:rPr>
              <a:t>则称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是解这个问题 </a:t>
            </a:r>
            <a:r>
              <a:rPr sz="2400" b="1" spc="-5" dirty="0">
                <a:latin typeface="等线"/>
                <a:cs typeface="等线"/>
              </a:rPr>
              <a:t>在最坏情况下的最优算</a:t>
            </a:r>
            <a:r>
              <a:rPr sz="2400" b="1" dirty="0">
                <a:latin typeface="等线"/>
                <a:cs typeface="等线"/>
              </a:rPr>
              <a:t>法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080" indent="152400">
              <a:lnSpc>
                <a:spcPct val="90000"/>
              </a:lnSpc>
              <a:spcBef>
                <a:spcPts val="1440"/>
              </a:spcBef>
            </a:pPr>
            <a:r>
              <a:rPr sz="2400" b="1" dirty="0">
                <a:solidFill>
                  <a:srgbClr val="A40020"/>
                </a:solidFill>
                <a:latin typeface="等线"/>
                <a:cs typeface="等线"/>
              </a:rPr>
              <a:t>平均情况下最优</a:t>
            </a:r>
            <a:r>
              <a:rPr sz="2400" b="1" dirty="0">
                <a:latin typeface="等线"/>
                <a:cs typeface="等线"/>
              </a:rPr>
              <a:t>：设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是解某个问题的算法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dirty="0">
                <a:latin typeface="等线"/>
                <a:cs typeface="等线"/>
              </a:rPr>
              <a:t>如果在解这 个问题的算法类中没有其它算法在平均情况下的时间复杂 性比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在平均情况下的时间复杂性</a:t>
            </a:r>
            <a:r>
              <a:rPr sz="2400" b="1" spc="5" dirty="0">
                <a:latin typeface="等线"/>
                <a:cs typeface="等线"/>
              </a:rPr>
              <a:t>低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dirty="0">
                <a:latin typeface="等线"/>
                <a:cs typeface="等线"/>
              </a:rPr>
              <a:t>则称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是解这个问题 </a:t>
            </a:r>
            <a:r>
              <a:rPr sz="2400" b="1" spc="-5" dirty="0">
                <a:latin typeface="等线"/>
                <a:cs typeface="等线"/>
              </a:rPr>
              <a:t>在平均情况下的最优算法</a:t>
            </a:r>
            <a:endParaRPr sz="24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796530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5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0964" y="1069530"/>
            <a:ext cx="3395345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数的状态标记及其含义：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Microsoft JhengHei"/>
                <a:cs typeface="Microsoft JhengHei"/>
              </a:rPr>
              <a:t>：</a:t>
            </a:r>
            <a:r>
              <a:rPr sz="2400" b="1" spc="10" dirty="0">
                <a:latin typeface="Microsoft JhengHei"/>
                <a:cs typeface="Microsoft JhengHei"/>
              </a:rPr>
              <a:t>没有参加过比较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Microsoft JhengHei"/>
                <a:cs typeface="Microsoft JhengHei"/>
              </a:rPr>
              <a:t>：</a:t>
            </a:r>
            <a:r>
              <a:rPr sz="2400" b="1" spc="10" dirty="0">
                <a:latin typeface="Microsoft JhengHei"/>
                <a:cs typeface="Microsoft JhengHei"/>
              </a:rPr>
              <a:t>输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7916" y="1509522"/>
            <a:ext cx="4474084" cy="873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20000"/>
              </a:lnSpc>
              <a:spcBef>
                <a:spcPts val="100"/>
              </a:spcBef>
            </a:pPr>
            <a:r>
              <a:rPr sz="2400" b="1" spc="5" dirty="0" err="1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5" dirty="0" err="1">
                <a:latin typeface="Microsoft JhengHei"/>
                <a:cs typeface="Microsoft JhengHei"/>
              </a:rPr>
              <a:t>：</a:t>
            </a:r>
            <a:r>
              <a:rPr sz="2400" b="1" spc="10" dirty="0" err="1">
                <a:latin typeface="Microsoft JhengHei"/>
                <a:cs typeface="Microsoft JhengHei"/>
              </a:rPr>
              <a:t>赢</a:t>
            </a:r>
            <a:r>
              <a:rPr sz="2400" b="1" spc="10" dirty="0">
                <a:latin typeface="Microsoft JhengHei"/>
                <a:cs typeface="Microsoft JhengHei"/>
              </a:rPr>
              <a:t>                 </a:t>
            </a:r>
            <a:r>
              <a:rPr sz="2400" b="1" spc="300" dirty="0">
                <a:latin typeface="Microsoft JhengHei"/>
                <a:cs typeface="Microsoft JhengHei"/>
              </a:rPr>
              <a:t> </a:t>
            </a:r>
            <a:endParaRPr lang="en-US" sz="2400" b="1" spc="300" dirty="0">
              <a:latin typeface="Microsoft JhengHei"/>
              <a:cs typeface="Microsoft JhengHei"/>
            </a:endParaRPr>
          </a:p>
          <a:p>
            <a:pPr marL="12700" marR="5080" indent="27305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10" dirty="0">
                <a:latin typeface="Microsoft JhengHei"/>
                <a:cs typeface="Microsoft JhengHei"/>
              </a:rPr>
              <a:t>：赢过且至少</a:t>
            </a:r>
            <a:r>
              <a:rPr sz="2400" b="1" spc="15" dirty="0">
                <a:latin typeface="Microsoft JhengHei"/>
                <a:cs typeface="Microsoft JhengHei"/>
              </a:rPr>
              <a:t>输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Microsoft JhengHei"/>
                <a:cs typeface="Microsoft JhengHei"/>
              </a:rPr>
              <a:t>次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964" y="2539174"/>
            <a:ext cx="7324725" cy="2115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58445" algn="just">
              <a:lnSpc>
                <a:spcPct val="120000"/>
              </a:lnSpc>
              <a:spcBef>
                <a:spcPts val="105"/>
              </a:spcBef>
            </a:pPr>
            <a:r>
              <a:rPr sz="2400" b="1" spc="5" dirty="0">
                <a:latin typeface="Microsoft JhengHei"/>
                <a:cs typeface="Microsoft JhengHei"/>
              </a:rPr>
              <a:t>如果比较后数的状态改变，则提供信息单位，状态不 </a:t>
            </a:r>
            <a:r>
              <a:rPr sz="2400" b="1" spc="10" dirty="0">
                <a:latin typeface="Microsoft JhengHei"/>
                <a:cs typeface="Microsoft JhengHei"/>
              </a:rPr>
              <a:t>变不提供信息单位，每增</a:t>
            </a:r>
            <a:r>
              <a:rPr sz="2400" b="1" dirty="0">
                <a:latin typeface="Microsoft JhengHei"/>
                <a:cs typeface="Microsoft JhengHei"/>
              </a:rPr>
              <a:t>加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个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提</a:t>
            </a:r>
            <a:r>
              <a:rPr sz="2400" b="1" dirty="0">
                <a:latin typeface="Microsoft JhengHei"/>
                <a:cs typeface="Microsoft JhengHei"/>
              </a:rPr>
              <a:t>供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10" dirty="0">
                <a:latin typeface="Microsoft JhengHei"/>
                <a:cs typeface="Microsoft JhengHei"/>
              </a:rPr>
              <a:t>个信息单位 每增</a:t>
            </a:r>
            <a:r>
              <a:rPr sz="2400" b="1" dirty="0">
                <a:latin typeface="Microsoft JhengHei"/>
                <a:cs typeface="Microsoft JhengHei"/>
              </a:rPr>
              <a:t>加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10" dirty="0">
                <a:latin typeface="Microsoft JhengHei"/>
                <a:cs typeface="Microsoft JhengHei"/>
              </a:rPr>
              <a:t>个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提</a:t>
            </a:r>
            <a:r>
              <a:rPr sz="2400" b="1" dirty="0">
                <a:latin typeface="Microsoft JhengHei"/>
                <a:cs typeface="Microsoft JhengHei"/>
              </a:rPr>
              <a:t>供</a:t>
            </a:r>
            <a:r>
              <a:rPr sz="2400" b="1" spc="2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个信息单位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70179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两个变量通过一次比较增加的信息单位个数不</a:t>
            </a:r>
            <a:r>
              <a:rPr sz="2400" b="1" spc="15" dirty="0">
                <a:latin typeface="Microsoft JhengHei"/>
                <a:cs typeface="Microsoft JhengHei"/>
              </a:rPr>
              <a:t>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	0,1,2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5550" y="184480"/>
            <a:ext cx="4144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C0000"/>
                </a:solidFill>
              </a:rPr>
              <a:t>基</a:t>
            </a:r>
            <a:r>
              <a:rPr sz="3600" spc="10" dirty="0">
                <a:solidFill>
                  <a:srgbClr val="CC0000"/>
                </a:solidFill>
              </a:rPr>
              <a:t>本</a:t>
            </a:r>
            <a:r>
              <a:rPr sz="3600" dirty="0">
                <a:solidFill>
                  <a:srgbClr val="CC0000"/>
                </a:solidFill>
              </a:rPr>
              <a:t>运算与信</a:t>
            </a:r>
            <a:r>
              <a:rPr sz="3600" spc="-15" dirty="0">
                <a:solidFill>
                  <a:srgbClr val="CC0000"/>
                </a:solidFill>
              </a:rPr>
              <a:t>息</a:t>
            </a:r>
            <a:r>
              <a:rPr sz="3600" dirty="0">
                <a:solidFill>
                  <a:srgbClr val="CC0000"/>
                </a:solidFill>
              </a:rPr>
              <a:t>单位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10564" y="4629150"/>
            <a:ext cx="8972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case1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400" b="1" spc="-5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case2</a:t>
            </a:r>
            <a:r>
              <a:rPr sz="24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400" b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case3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126" y="4629150"/>
            <a:ext cx="42335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N,N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b="1" spc="5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W,L</a:t>
            </a:r>
            <a:r>
              <a:rPr sz="2400" b="1" spc="-55" dirty="0">
                <a:latin typeface="Microsoft JhengHei"/>
                <a:cs typeface="Microsoft JhengHei"/>
              </a:rPr>
              <a:t>：</a:t>
            </a:r>
            <a:r>
              <a:rPr sz="2400" b="1" spc="10" dirty="0">
                <a:latin typeface="Microsoft JhengHei"/>
                <a:cs typeface="Microsoft JhengHei"/>
              </a:rPr>
              <a:t>增</a:t>
            </a:r>
            <a:r>
              <a:rPr sz="2400" b="1" spc="5" dirty="0">
                <a:latin typeface="Microsoft JhengHei"/>
                <a:cs typeface="Microsoft JhengHei"/>
              </a:rPr>
              <a:t>加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10" dirty="0">
                <a:latin typeface="Microsoft JhengHei"/>
                <a:cs typeface="Microsoft JhengHei"/>
              </a:rPr>
              <a:t>个信息单位 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W,N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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W,L</a:t>
            </a:r>
            <a:r>
              <a:rPr sz="2400" b="1" spc="-55" dirty="0">
                <a:latin typeface="Microsoft JhengHei"/>
                <a:cs typeface="Microsoft JhengHei"/>
              </a:rPr>
              <a:t>：</a:t>
            </a:r>
            <a:r>
              <a:rPr sz="2400" b="1" spc="10" dirty="0">
                <a:latin typeface="Microsoft JhengHei"/>
                <a:cs typeface="Microsoft JhengHei"/>
              </a:rPr>
              <a:t>增</a:t>
            </a:r>
            <a:r>
              <a:rPr sz="2400" b="1" spc="5" dirty="0">
                <a:latin typeface="Microsoft JhengHei"/>
                <a:cs typeface="Microsoft JhengHei"/>
              </a:rPr>
              <a:t>加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5" dirty="0">
                <a:latin typeface="Microsoft JhengHei"/>
                <a:cs typeface="Microsoft JhengHei"/>
              </a:rPr>
              <a:t>个信息单位 </a:t>
            </a:r>
            <a:r>
              <a:rPr sz="2400" b="1" spc="-22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,L</a:t>
            </a:r>
            <a:r>
              <a:rPr sz="24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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2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10" dirty="0">
                <a:latin typeface="Microsoft JhengHei"/>
                <a:cs typeface="Microsoft JhengHei"/>
              </a:rPr>
              <a:t>：增</a:t>
            </a:r>
            <a:r>
              <a:rPr sz="2400" b="1" spc="5" dirty="0">
                <a:latin typeface="Microsoft JhengHei"/>
                <a:cs typeface="Microsoft JhengHei"/>
              </a:rPr>
              <a:t>加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spc="10" dirty="0">
                <a:latin typeface="Microsoft JhengHei"/>
                <a:cs typeface="Microsoft JhengHei"/>
              </a:rPr>
              <a:t>个信息单位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0369" y="120472"/>
            <a:ext cx="4599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C0000"/>
                </a:solidFill>
              </a:rPr>
              <a:t>算</a:t>
            </a:r>
            <a:r>
              <a:rPr sz="4000" spc="10" dirty="0">
                <a:solidFill>
                  <a:srgbClr val="CC0000"/>
                </a:solidFill>
              </a:rPr>
              <a:t>法</a:t>
            </a:r>
            <a:r>
              <a:rPr sz="4000" spc="-5" dirty="0">
                <a:solidFill>
                  <a:srgbClr val="CC0000"/>
                </a:solidFill>
              </a:rPr>
              <a:t>输</a:t>
            </a:r>
            <a:r>
              <a:rPr sz="4000" spc="10" dirty="0">
                <a:solidFill>
                  <a:srgbClr val="CC0000"/>
                </a:solidFill>
              </a:rPr>
              <a:t>出</a:t>
            </a:r>
            <a:r>
              <a:rPr sz="4000" spc="-5" dirty="0">
                <a:solidFill>
                  <a:srgbClr val="CC0000"/>
                </a:solidFill>
              </a:rPr>
              <a:t>与信息单位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</a:t>
            </a:r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169265" y="1032905"/>
            <a:ext cx="8158480" cy="460819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b="1" dirty="0" err="1">
                <a:latin typeface="等线"/>
                <a:cs typeface="等线"/>
              </a:rPr>
              <a:t>算法输</a:t>
            </a:r>
            <a:r>
              <a:rPr lang="zh-CN" altLang="en-US" sz="2400" b="1" dirty="0">
                <a:latin typeface="等线"/>
                <a:cs typeface="等线"/>
              </a:rPr>
              <a:t>出</a:t>
            </a:r>
            <a:r>
              <a:rPr sz="2400" b="1" dirty="0" err="1">
                <a:latin typeface="等线"/>
                <a:cs typeface="等线"/>
              </a:rPr>
              <a:t>的条件</a:t>
            </a:r>
            <a:r>
              <a:rPr sz="2400" b="1" dirty="0">
                <a:latin typeface="等线"/>
                <a:cs typeface="等线"/>
              </a:rPr>
              <a:t>：</a:t>
            </a:r>
            <a:endParaRPr sz="2400" dirty="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个数带</a:t>
            </a:r>
            <a:r>
              <a:rPr sz="2400" b="1" dirty="0">
                <a:latin typeface="等线"/>
                <a:cs typeface="等线"/>
              </a:rPr>
              <a:t>有</a:t>
            </a:r>
            <a:r>
              <a:rPr sz="2400" b="1" spc="-105" dirty="0">
                <a:latin typeface="等线"/>
                <a:cs typeface="等线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95" dirty="0">
                <a:latin typeface="等线"/>
                <a:cs typeface="等线"/>
              </a:rPr>
              <a:t>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标记，最大数只</a:t>
            </a:r>
            <a:r>
              <a:rPr sz="2400" b="1" dirty="0">
                <a:latin typeface="等线"/>
                <a:cs typeface="等线"/>
              </a:rPr>
              <a:t>带</a:t>
            </a:r>
            <a:r>
              <a:rPr sz="2400" b="1" spc="-105" dirty="0">
                <a:latin typeface="等线"/>
                <a:cs typeface="等线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标记，最小数只带</a:t>
            </a:r>
            <a:endParaRPr sz="2400" dirty="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标记，总计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2400" b="1" dirty="0">
                <a:latin typeface="等线"/>
                <a:cs typeface="等线"/>
              </a:rPr>
              <a:t>个信息单位</a:t>
            </a:r>
            <a:endParaRPr sz="2400" dirty="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 dirty="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等线"/>
                <a:cs typeface="等线"/>
              </a:rPr>
              <a:t>对于任意给定的算法，构造输入的原则是：</a:t>
            </a:r>
            <a:endParaRPr sz="2400" dirty="0">
              <a:latin typeface="等线"/>
              <a:cs typeface="等线"/>
            </a:endParaRPr>
          </a:p>
          <a:p>
            <a:pPr marL="12700" marR="212725" algn="just">
              <a:lnSpc>
                <a:spcPct val="125000"/>
              </a:lnSpc>
              <a:spcBef>
                <a:spcPts val="5"/>
              </a:spcBef>
            </a:pPr>
            <a:r>
              <a:rPr sz="2400" b="1" dirty="0">
                <a:latin typeface="等线"/>
                <a:cs typeface="等线"/>
              </a:rPr>
              <a:t>根据算法的比较次序，针对每一步参与比较的两个变量的状 态，调整对参与比较的两个变量的赋值，使得每次比较后得 到的信息单位数达到最小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spc="5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 err="1">
                <a:latin typeface="等线"/>
                <a:cs typeface="等线"/>
              </a:rPr>
              <a:t>从而使得为得到</a:t>
            </a:r>
            <a:r>
              <a:rPr sz="2400" b="1" spc="-75" dirty="0">
                <a:latin typeface="等线"/>
                <a:cs typeface="等线"/>
              </a:rPr>
              <a:t> </a:t>
            </a:r>
            <a:r>
              <a:rPr sz="2400" b="1" dirty="0" err="1">
                <a:latin typeface="等线"/>
                <a:cs typeface="等线"/>
              </a:rPr>
              <a:t>输</a:t>
            </a:r>
            <a:r>
              <a:rPr lang="zh-CN" altLang="en-US" sz="2400" b="1" dirty="0">
                <a:latin typeface="等线"/>
                <a:cs typeface="等线"/>
              </a:rPr>
              <a:t>出</a:t>
            </a:r>
            <a:r>
              <a:rPr sz="2400" b="1" dirty="0" err="1">
                <a:latin typeface="等线"/>
                <a:cs typeface="等线"/>
              </a:rPr>
              <a:t>所需要的</a:t>
            </a:r>
            <a:endParaRPr sz="2400" dirty="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69900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2400" b="1" spc="-5" dirty="0">
                <a:latin typeface="等线"/>
                <a:cs typeface="等线"/>
              </a:rPr>
              <a:t>个信息单位，该算法对所构造的输入至少要</a:t>
            </a:r>
            <a:r>
              <a:rPr sz="2400" b="1" dirty="0">
                <a:latin typeface="等线"/>
                <a:cs typeface="等线"/>
              </a:rPr>
              <a:t>做	</a:t>
            </a:r>
            <a:r>
              <a:rPr sz="2400" b="1" dirty="0">
                <a:latin typeface="Symbol"/>
                <a:cs typeface="Symbol"/>
              </a:rPr>
              <a:t>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400" b="1" dirty="0">
                <a:latin typeface="Symbol"/>
                <a:cs typeface="Symbol"/>
              </a:rPr>
              <a:t>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-2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latin typeface="等线"/>
                <a:cs typeface="等线"/>
              </a:rPr>
              <a:t>次比较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7122" y="270764"/>
            <a:ext cx="4599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CC0000"/>
                </a:solidFill>
              </a:rPr>
              <a:t>对输</a:t>
            </a:r>
            <a:r>
              <a:rPr sz="3600" dirty="0">
                <a:solidFill>
                  <a:srgbClr val="CC0000"/>
                </a:solidFill>
              </a:rPr>
              <a:t>入变量的赋值原则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</a:t>
            </a:r>
            <a:endParaRPr spc="-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8749" y="1368425"/>
          <a:ext cx="7776208" cy="4069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7925"/>
                <a:gridCol w="1511300"/>
                <a:gridCol w="1945004"/>
                <a:gridCol w="1871979"/>
              </a:tblGrid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i="1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与</a:t>
                      </a:r>
                      <a:r>
                        <a:rPr sz="2400" b="1" spc="-1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2400" b="1" i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的状态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赋值策略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新状态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信息单位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N,N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75" dirty="0">
                          <a:latin typeface="Times New Roman" panose="02020603050405020304"/>
                          <a:cs typeface="Times New Roman" panose="02020603050405020304"/>
                        </a:rPr>
                        <a:t>W,L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30" dirty="0">
                          <a:latin typeface="Times New Roman" panose="02020603050405020304"/>
                          <a:cs typeface="Times New Roman" panose="02020603050405020304"/>
                        </a:rPr>
                        <a:t>W,N</a:t>
                      </a:r>
                      <a:r>
                        <a:rPr sz="2400" b="1" spc="-30" dirty="0">
                          <a:latin typeface="Microsoft JhengHei"/>
                          <a:cs typeface="Microsoft JhengHei"/>
                        </a:rPr>
                        <a:t>；</a:t>
                      </a:r>
                      <a:r>
                        <a:rPr sz="2400" b="1" spc="-30" dirty="0">
                          <a:latin typeface="Times New Roman" panose="02020603050405020304"/>
                          <a:cs typeface="Times New Roman" panose="02020603050405020304"/>
                        </a:rPr>
                        <a:t>WL,N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x&gt;y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30" dirty="0">
                          <a:latin typeface="Times New Roman" panose="02020603050405020304"/>
                          <a:cs typeface="Times New Roman" panose="02020603050405020304"/>
                        </a:rPr>
                        <a:t>W,L</a:t>
                      </a:r>
                      <a:r>
                        <a:rPr sz="2400" b="1" spc="-30" dirty="0">
                          <a:latin typeface="Microsoft JhengHei"/>
                          <a:cs typeface="Microsoft JhengHei"/>
                        </a:rPr>
                        <a:t>；</a:t>
                      </a:r>
                      <a:r>
                        <a:rPr sz="2400" b="1" spc="-30" dirty="0">
                          <a:latin typeface="Times New Roman" panose="02020603050405020304"/>
                          <a:cs typeface="Times New Roman" panose="02020603050405020304"/>
                        </a:rPr>
                        <a:t>WL,L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L,N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x&lt;y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L,W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75" dirty="0">
                          <a:latin typeface="Times New Roman" panose="02020603050405020304"/>
                          <a:cs typeface="Times New Roman" panose="02020603050405020304"/>
                        </a:rPr>
                        <a:t>W,W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x&gt;y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5" dirty="0">
                          <a:latin typeface="Times New Roman" panose="02020603050405020304"/>
                          <a:cs typeface="Times New Roman" panose="02020603050405020304"/>
                        </a:rPr>
                        <a:t>W,WL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L,L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x&gt;y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WL,L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793115" marR="240030" indent="-547370">
                        <a:lnSpc>
                          <a:spcPts val="2840"/>
                        </a:lnSpc>
                        <a:spcBef>
                          <a:spcPts val="445"/>
                        </a:spcBef>
                      </a:pPr>
                      <a:r>
                        <a:rPr sz="2400" b="1" spc="-220" dirty="0"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；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WL,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；  </a:t>
                      </a:r>
                      <a:r>
                        <a:rPr sz="2400" b="1" spc="-55" dirty="0">
                          <a:latin typeface="Times New Roman" panose="02020603050405020304"/>
                          <a:cs typeface="Times New Roman" panose="02020603050405020304"/>
                        </a:rPr>
                        <a:t>W,WL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x&gt;y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不变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WL,WL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保持原值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不变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5104" y="6282638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8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663" y="917575"/>
            <a:ext cx="68694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  <a:p>
            <a:pPr marL="25400">
              <a:lnSpc>
                <a:spcPct val="10000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b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2376" y="1460373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C3300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1599" y="1766951"/>
          <a:ext cx="7614915" cy="4263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900"/>
                <a:gridCol w="662305"/>
                <a:gridCol w="441959"/>
                <a:gridCol w="647064"/>
                <a:gridCol w="436880"/>
                <a:gridCol w="662940"/>
                <a:gridCol w="467360"/>
                <a:gridCol w="666750"/>
                <a:gridCol w="440689"/>
                <a:gridCol w="666114"/>
                <a:gridCol w="437514"/>
                <a:gridCol w="666750"/>
                <a:gridCol w="440690"/>
              </a:tblGrid>
              <a:tr h="3956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i="1" spc="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15" baseline="-26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i="1" spc="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15" baseline="-2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i="1" spc="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15" baseline="-26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i="1" spc="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15" baseline="-26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i="1" spc="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15" baseline="-26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i="1" spc="10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15" baseline="-26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95605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状态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值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状态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值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状态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值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状态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值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状态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值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状态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值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782955" algn="l"/>
                        </a:tabLst>
                      </a:pPr>
                      <a:r>
                        <a:rPr sz="2000" b="1" dirty="0">
                          <a:solidFill>
                            <a:srgbClr val="CC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	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719455" algn="l"/>
                        </a:tabLst>
                      </a:pPr>
                      <a:r>
                        <a:rPr sz="2000" b="1" dirty="0">
                          <a:solidFill>
                            <a:srgbClr val="CC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	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783590" algn="l"/>
                        </a:tabLst>
                      </a:pPr>
                      <a:r>
                        <a:rPr sz="2000" b="1" dirty="0">
                          <a:solidFill>
                            <a:srgbClr val="CC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	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783590" algn="l"/>
                        </a:tabLst>
                      </a:pPr>
                      <a:r>
                        <a:rPr sz="2000" b="1" dirty="0">
                          <a:solidFill>
                            <a:srgbClr val="CC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	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784225" algn="l"/>
                        </a:tabLst>
                      </a:pPr>
                      <a:r>
                        <a:rPr sz="2000" b="1" dirty="0">
                          <a:solidFill>
                            <a:srgbClr val="CC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	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784225" algn="l"/>
                        </a:tabLst>
                      </a:pPr>
                      <a:r>
                        <a:rPr sz="2000" b="1" dirty="0">
                          <a:solidFill>
                            <a:srgbClr val="CC66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	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42265">
                <a:tc>
                  <a:txBody>
                    <a:bodyPr/>
                    <a:lstStyle/>
                    <a:p>
                      <a:pPr marL="91440">
                        <a:lnSpc>
                          <a:spcPts val="2270"/>
                        </a:lnSpc>
                      </a:pP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27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270"/>
                        </a:lnSpc>
                      </a:pP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270"/>
                        </a:lnSpc>
                      </a:pPr>
                      <a:r>
                        <a:rPr sz="2000" b="1" dirty="0">
                          <a:solidFill>
                            <a:srgbClr val="006FC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2270"/>
                        </a:lnSpc>
                      </a:pP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006FC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006FC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15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006FC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12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691515" algn="l"/>
                        </a:tabLst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2000" b="1" dirty="0">
                          <a:solidFill>
                            <a:srgbClr val="006FC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	</a:t>
                      </a:r>
                      <a:r>
                        <a:rPr sz="20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/>
                          <a:cs typeface="Times New Roman" panose="02020603050405020304"/>
                        </a:rPr>
                        <a:t>25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691515" algn="l"/>
                        </a:tabLst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2000" b="1" dirty="0">
                          <a:solidFill>
                            <a:srgbClr val="006FC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	</a:t>
                      </a:r>
                      <a:r>
                        <a:rPr sz="20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006FC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2000" b="1" dirty="0">
                          <a:solidFill>
                            <a:srgbClr val="006FC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006FC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1950" b="1" spc="7" baseline="-26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950" baseline="-26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006FC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2000" b="1" dirty="0">
                          <a:solidFill>
                            <a:srgbClr val="006FC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13689" y="6193637"/>
            <a:ext cx="5379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构造的输入为</a:t>
            </a:r>
            <a:r>
              <a:rPr sz="2400" b="1" spc="10" dirty="0">
                <a:latin typeface="Microsoft JhengHei"/>
                <a:cs typeface="Microsoft JhengHei"/>
              </a:rPr>
              <a:t>（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Microsoft JhengHei"/>
                <a:cs typeface="Microsoft JhengHei"/>
              </a:rPr>
              <a:t>）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127" y="179578"/>
            <a:ext cx="35833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CC0000"/>
                </a:solidFill>
              </a:rPr>
              <a:t>一个赋值</a:t>
            </a:r>
            <a:r>
              <a:rPr sz="4000" spc="-5" dirty="0">
                <a:solidFill>
                  <a:srgbClr val="CC0000"/>
                </a:solidFill>
              </a:rPr>
              <a:t>的</a:t>
            </a:r>
            <a:r>
              <a:rPr sz="4000" dirty="0">
                <a:solidFill>
                  <a:srgbClr val="CC0000"/>
                </a:solidFill>
              </a:rPr>
              <a:t>实</a:t>
            </a:r>
            <a:r>
              <a:rPr sz="4000" spc="-5" dirty="0">
                <a:solidFill>
                  <a:srgbClr val="CC0000"/>
                </a:solidFill>
              </a:rPr>
              <a:t>例</a:t>
            </a:r>
            <a:endParaRPr sz="4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39430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9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5115" y="1295780"/>
            <a:ext cx="7672705" cy="454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为得到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2400" b="1" spc="10" dirty="0">
                <a:latin typeface="Microsoft JhengHei"/>
                <a:cs typeface="Microsoft JhengHei"/>
              </a:rPr>
              <a:t>个信息单位，对上述输入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至少</a:t>
            </a:r>
            <a:r>
              <a:rPr sz="2400" b="1" dirty="0">
                <a:latin typeface="Microsoft JhengHei"/>
                <a:cs typeface="Microsoft JhengHei"/>
              </a:rPr>
              <a:t>做 </a:t>
            </a:r>
            <a:r>
              <a:rPr sz="2400" b="1" dirty="0">
                <a:latin typeface="Symbol"/>
                <a:cs typeface="Symbol"/>
              </a:rPr>
              <a:t>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400" b="1" dirty="0">
                <a:latin typeface="Symbol"/>
                <a:cs typeface="Symbol"/>
              </a:rPr>
              <a:t>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次 </a:t>
            </a:r>
            <a:r>
              <a:rPr sz="2400" b="1" spc="10" dirty="0">
                <a:latin typeface="Microsoft JhengHei"/>
                <a:cs typeface="Microsoft JhengHei"/>
              </a:rPr>
              <a:t>比较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513524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一次比较得到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10" dirty="0">
                <a:latin typeface="Microsoft JhengHei"/>
                <a:cs typeface="Microsoft JhengHei"/>
              </a:rPr>
              <a:t>个信息单位只有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case1.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至多</a:t>
            </a:r>
            <a:r>
              <a:rPr sz="2400" b="1" dirty="0">
                <a:latin typeface="Microsoft JhengHei"/>
                <a:cs typeface="Microsoft JhengHei"/>
              </a:rPr>
              <a:t>有</a:t>
            </a:r>
            <a:r>
              <a:rPr sz="2400" b="1" spc="-25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Symbol"/>
                <a:cs typeface="Symbol"/>
              </a:rPr>
              <a:t>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n/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Symbol"/>
                <a:cs typeface="Symbol"/>
              </a:rPr>
              <a:t>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个</a:t>
            </a:r>
            <a:endParaRPr sz="2400">
              <a:latin typeface="Microsoft JhengHei"/>
              <a:cs typeface="Microsoft JhengHei"/>
            </a:endParaRPr>
          </a:p>
          <a:p>
            <a:pPr marL="12700" marR="158115">
              <a:lnSpc>
                <a:spcPts val="3170"/>
              </a:lnSpc>
              <a:spcBef>
                <a:spcPts val="155"/>
              </a:spcBef>
              <a:tabLst>
                <a:tab pos="5220335" algn="l"/>
                <a:tab pos="543369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case1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spc="5" dirty="0">
                <a:latin typeface="Microsoft JhengHei"/>
                <a:cs typeface="Microsoft JhengHei"/>
              </a:rPr>
              <a:t>至多得</a:t>
            </a:r>
            <a:r>
              <a:rPr sz="2400" b="1" spc="-5" dirty="0">
                <a:latin typeface="Microsoft JhengHei"/>
                <a:cs typeface="Microsoft JhengHei"/>
              </a:rPr>
              <a:t>到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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400" b="1" dirty="0">
                <a:latin typeface="Symbol"/>
                <a:cs typeface="Symbol"/>
              </a:rPr>
              <a:t>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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10" dirty="0">
                <a:latin typeface="Microsoft JhengHei"/>
                <a:cs typeface="Microsoft JhengHei"/>
              </a:rPr>
              <a:t>个信息单</a:t>
            </a:r>
            <a:r>
              <a:rPr sz="2400" b="1" dirty="0">
                <a:latin typeface="Microsoft JhengHei"/>
                <a:cs typeface="Microsoft JhengHei"/>
              </a:rPr>
              <a:t>位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2400" b="1" spc="10" dirty="0">
                <a:latin typeface="Microsoft JhengHei"/>
                <a:cs typeface="Microsoft JhengHei"/>
              </a:rPr>
              <a:t>其它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case,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10" dirty="0">
                <a:latin typeface="Microsoft JhengHei"/>
                <a:cs typeface="Microsoft JhengHei"/>
              </a:rPr>
              <a:t>次比 较至多获得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10" dirty="0">
                <a:latin typeface="Microsoft JhengHei"/>
                <a:cs typeface="Microsoft JhengHei"/>
              </a:rPr>
              <a:t>个信息单位，至少还需</a:t>
            </a:r>
            <a:r>
              <a:rPr sz="2400" b="1" dirty="0">
                <a:latin typeface="Microsoft JhengHei"/>
                <a:cs typeface="Microsoft JhengHei"/>
              </a:rPr>
              <a:t>要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2400" b="1" spc="10" dirty="0">
                <a:latin typeface="Microsoft JhengHei"/>
                <a:cs typeface="Microsoft JhengHei"/>
              </a:rPr>
              <a:t>次比</a:t>
            </a:r>
            <a:r>
              <a:rPr sz="2400" b="1" spc="15" dirty="0">
                <a:latin typeface="Microsoft JhengHei"/>
                <a:cs typeface="Microsoft JhengHei"/>
              </a:rPr>
              <a:t>较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b="1" dirty="0">
                <a:latin typeface="Microsoft JhengHei"/>
                <a:cs typeface="Microsoft JhengHei"/>
              </a:rPr>
              <a:t>当</a:t>
            </a:r>
            <a:r>
              <a:rPr sz="2400" b="1" spc="-20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为偶数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做的比较次数至少为</a:t>
            </a:r>
            <a:endParaRPr sz="2400">
              <a:latin typeface="Microsoft JhengHei"/>
              <a:cs typeface="Microsoft JhengHei"/>
            </a:endParaRPr>
          </a:p>
          <a:p>
            <a:pPr marR="688340" algn="ctr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Symbol"/>
                <a:cs typeface="Symbol"/>
              </a:rPr>
              <a:t>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400" b="1" dirty="0">
                <a:latin typeface="Symbol"/>
                <a:cs typeface="Symbol"/>
              </a:rPr>
              <a:t>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/2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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400" b="1" dirty="0">
                <a:latin typeface="Symbol"/>
                <a:cs typeface="Symbol"/>
              </a:rPr>
              <a:t>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Microsoft JhengHei"/>
                <a:cs typeface="Microsoft JhengHei"/>
              </a:rPr>
              <a:t>当</a:t>
            </a:r>
            <a:r>
              <a:rPr sz="2400" b="1" spc="-1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为奇数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5" dirty="0">
                <a:latin typeface="Microsoft JhengHei"/>
                <a:cs typeface="Microsoft JhengHei"/>
              </a:rPr>
              <a:t>做的比较次数至少为</a:t>
            </a:r>
            <a:endParaRPr sz="2400">
              <a:latin typeface="Microsoft JhengHei"/>
              <a:cs typeface="Microsoft JhengHei"/>
            </a:endParaRPr>
          </a:p>
          <a:p>
            <a:pPr marR="376555" algn="ctr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Symbol"/>
                <a:cs typeface="Symbol"/>
              </a:rPr>
              <a:t>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400" b="1" dirty="0">
                <a:latin typeface="Symbol"/>
                <a:cs typeface="Symbol"/>
              </a:rPr>
              <a:t>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+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-1)/2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-2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Symbol"/>
                <a:cs typeface="Symbol"/>
              </a:rPr>
              <a:t>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400" b="1" dirty="0">
                <a:latin typeface="Symbol"/>
                <a:cs typeface="Symbol"/>
              </a:rPr>
              <a:t>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结论：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FindMax</a:t>
            </a:r>
            <a:r>
              <a:rPr sz="2400" b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spc="10" dirty="0">
                <a:solidFill>
                  <a:srgbClr val="C00000"/>
                </a:solidFill>
                <a:latin typeface="Microsoft JhengHei"/>
                <a:cs typeface="Microsoft JhengHei"/>
              </a:rPr>
              <a:t>是最优算法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829" y="270764"/>
            <a:ext cx="368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C00000"/>
                </a:solidFill>
              </a:rPr>
              <a:t>问题复</a:t>
            </a:r>
            <a:r>
              <a:rPr sz="3600" dirty="0">
                <a:solidFill>
                  <a:srgbClr val="C00000"/>
                </a:solidFill>
              </a:rPr>
              <a:t>杂度的下界</a:t>
            </a:r>
            <a:endParaRPr sz="3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57" y="1863090"/>
            <a:ext cx="612394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774700" marR="5080" indent="-762635">
              <a:lnSpc>
                <a:spcPts val="6480"/>
              </a:lnSpc>
              <a:spcBef>
                <a:spcPts val="915"/>
              </a:spcBef>
            </a:pPr>
            <a:r>
              <a:rPr sz="6000" dirty="0"/>
              <a:t>一般选择问题的时 </a:t>
            </a:r>
            <a:r>
              <a:rPr sz="6000" spc="-5" dirty="0"/>
              <a:t>间复杂度分析</a:t>
            </a:r>
            <a:endParaRPr sz="6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210804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2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820" y="270764"/>
            <a:ext cx="2771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C00000"/>
                </a:solidFill>
              </a:rPr>
              <a:t>找第二</a:t>
            </a:r>
            <a:r>
              <a:rPr sz="3600" dirty="0">
                <a:solidFill>
                  <a:srgbClr val="C00000"/>
                </a:solidFill>
              </a:rPr>
              <a:t>大问题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0891" y="941464"/>
            <a:ext cx="7901305" cy="1266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364615">
              <a:lnSpc>
                <a:spcPct val="125000"/>
              </a:lnSpc>
              <a:spcBef>
                <a:spcPts val="95"/>
              </a:spcBef>
            </a:pPr>
            <a:r>
              <a:rPr sz="2400" b="1" dirty="0">
                <a:solidFill>
                  <a:srgbClr val="A40020"/>
                </a:solidFill>
                <a:latin typeface="等线"/>
                <a:cs typeface="等线"/>
              </a:rPr>
              <a:t>元素</a:t>
            </a:r>
            <a:r>
              <a:rPr sz="24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solidFill>
                  <a:srgbClr val="A40020"/>
                </a:solidFill>
                <a:latin typeface="等线"/>
                <a:cs typeface="等线"/>
              </a:rPr>
              <a:t>的权</a:t>
            </a:r>
            <a:r>
              <a:rPr sz="2400" b="1" spc="-5" dirty="0">
                <a:latin typeface="等线"/>
                <a:cs typeface="等线"/>
              </a:rPr>
              <a:t>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表示以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等线"/>
                <a:cs typeface="等线"/>
              </a:rPr>
              <a:t>为根的子树中的结点数 </a:t>
            </a:r>
            <a:r>
              <a:rPr sz="2400" b="1" spc="-5" dirty="0">
                <a:latin typeface="等线"/>
                <a:cs typeface="等线"/>
              </a:rPr>
              <a:t>初始，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)=1</a:t>
            </a:r>
            <a:r>
              <a:rPr sz="2400" b="1" spc="-5" dirty="0">
                <a:latin typeface="等线"/>
                <a:cs typeface="等线"/>
              </a:rPr>
              <a:t>，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=1,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2, …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5400">
              <a:lnSpc>
                <a:spcPts val="2595"/>
              </a:lnSpc>
            </a:pPr>
            <a:r>
              <a:rPr sz="2400" b="1" dirty="0">
                <a:latin typeface="等线"/>
                <a:cs typeface="等线"/>
              </a:rPr>
              <a:t>赋值原则：</a:t>
            </a:r>
            <a:r>
              <a:rPr sz="2400" b="1" spc="-110" dirty="0">
                <a:latin typeface="等线"/>
                <a:cs typeface="等线"/>
              </a:rPr>
              <a:t> </a:t>
            </a:r>
            <a:r>
              <a:rPr sz="2400" b="1" dirty="0">
                <a:latin typeface="等线"/>
                <a:cs typeface="等线"/>
              </a:rPr>
              <a:t>在比较的时候进行赋值或者调整赋</a:t>
            </a:r>
            <a:r>
              <a:rPr sz="2400" b="1" spc="-35" dirty="0">
                <a:latin typeface="等线"/>
                <a:cs typeface="等线"/>
              </a:rPr>
              <a:t>值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只对没有</a:t>
            </a:r>
            <a:endParaRPr sz="2400" dirty="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7750" y="2273300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等线"/>
                <a:cs typeface="等线"/>
              </a:rPr>
              <a:t>权大者胜，原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591" y="2183383"/>
            <a:ext cx="7548880" cy="326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12290">
              <a:lnSpc>
                <a:spcPct val="125000"/>
              </a:lnSpc>
              <a:spcBef>
                <a:spcPts val="100"/>
              </a:spcBef>
            </a:pPr>
            <a:r>
              <a:rPr sz="2400" b="1" dirty="0">
                <a:latin typeface="等线"/>
                <a:cs typeface="等线"/>
              </a:rPr>
              <a:t>失败过的元素（权大于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dirty="0">
                <a:latin typeface="等线"/>
                <a:cs typeface="等线"/>
              </a:rPr>
              <a:t>的元素）进行赋值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dirty="0">
                <a:latin typeface="等线"/>
                <a:cs typeface="等线"/>
              </a:rPr>
              <a:t>来胜的次数多的仍旧胜，输入值也大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)&gt;0: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665"/>
              </a:spcBef>
            </a:pPr>
            <a:r>
              <a:rPr sz="2400" b="1" dirty="0">
                <a:latin typeface="等线"/>
                <a:cs typeface="等线"/>
              </a:rPr>
              <a:t>若</a:t>
            </a:r>
            <a:r>
              <a:rPr sz="2400" b="1" spc="-75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)&gt;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那么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等线"/>
                <a:cs typeface="等线"/>
              </a:rPr>
              <a:t>的值大于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的值；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b="1" dirty="0">
                <a:latin typeface="等线"/>
                <a:cs typeface="等线"/>
              </a:rPr>
              <a:t>权大者胜</a:t>
            </a:r>
            <a:endParaRPr sz="2400">
              <a:latin typeface="等线"/>
              <a:cs typeface="等线"/>
            </a:endParaRPr>
          </a:p>
          <a:p>
            <a:pPr marL="317500">
              <a:lnSpc>
                <a:spcPct val="100000"/>
              </a:lnSpc>
              <a:spcBef>
                <a:spcPts val="705"/>
              </a:spcBef>
            </a:pPr>
            <a:r>
              <a:rPr sz="2400" b="1" dirty="0">
                <a:latin typeface="等线"/>
                <a:cs typeface="等线"/>
              </a:rPr>
              <a:t>若</a:t>
            </a:r>
            <a:r>
              <a:rPr sz="2400" b="1" spc="-75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那么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等线"/>
                <a:cs typeface="等线"/>
              </a:rPr>
              <a:t>的值大于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的值；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b="1" dirty="0">
                <a:latin typeface="等线"/>
                <a:cs typeface="等线"/>
              </a:rPr>
              <a:t>权等，任意分配</a:t>
            </a:r>
            <a:endParaRPr sz="24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428561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)=0,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那么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5" dirty="0">
                <a:latin typeface="等线"/>
                <a:cs typeface="等线"/>
              </a:rPr>
              <a:t>值不变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	//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等线"/>
                <a:cs typeface="等线"/>
              </a:rPr>
              <a:t>与</a:t>
            </a:r>
            <a:r>
              <a:rPr sz="2400" b="1" spc="-8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比较对于确定第</a:t>
            </a:r>
            <a:endParaRPr sz="2400">
              <a:latin typeface="等线"/>
              <a:cs typeface="等线"/>
            </a:endParaRPr>
          </a:p>
          <a:p>
            <a:pPr marL="367665">
              <a:lnSpc>
                <a:spcPct val="100000"/>
              </a:lnSpc>
              <a:spcBef>
                <a:spcPts val="1120"/>
              </a:spcBef>
            </a:pPr>
            <a:r>
              <a:rPr sz="2400" b="1" dirty="0">
                <a:latin typeface="等线"/>
                <a:cs typeface="等线"/>
              </a:rPr>
              <a:t>二大无意义</a:t>
            </a:r>
            <a:endParaRPr sz="24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39481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3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2862" y="1046225"/>
          <a:ext cx="8279764" cy="4412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995044"/>
                <a:gridCol w="863600"/>
                <a:gridCol w="865505"/>
                <a:gridCol w="863600"/>
                <a:gridCol w="1007745"/>
                <a:gridCol w="2592070"/>
              </a:tblGrid>
              <a:tr h="795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spc="-7" baseline="-24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值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03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初始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*,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*,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*,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*,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91440">
                        <a:lnSpc>
                          <a:spcPts val="2720"/>
                        </a:lnSpc>
                        <a:spcBef>
                          <a:spcPts val="25"/>
                        </a:spcBef>
                      </a:pP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第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步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ts val="272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20,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10,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*,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*,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91440">
                        <a:lnSpc>
                          <a:spcPts val="2720"/>
                        </a:lnSpc>
                        <a:spcBef>
                          <a:spcPts val="3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第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步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ts val="272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20,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10,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15,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*,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91440">
                        <a:lnSpc>
                          <a:spcPts val="2720"/>
                        </a:lnSpc>
                        <a:spcBef>
                          <a:spcPts val="3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第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步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ts val="2720"/>
                        </a:lnSpc>
                      </a:pP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spc="-7" baseline="-210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20,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10,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15,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30,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91440">
                        <a:lnSpc>
                          <a:spcPts val="2720"/>
                        </a:lnSpc>
                        <a:spcBef>
                          <a:spcPts val="3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第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步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ts val="272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400" baseline="-2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41,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10,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15,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30,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00531" y="270764"/>
            <a:ext cx="94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0" dirty="0">
                <a:solidFill>
                  <a:srgbClr val="C00000"/>
                </a:solidFill>
                <a:latin typeface="等线 Light"/>
                <a:cs typeface="等线 Light"/>
              </a:rPr>
              <a:t>实例</a:t>
            </a:r>
            <a:endParaRPr sz="3600">
              <a:latin typeface="等线 Light"/>
              <a:cs typeface="等线 Ligh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10804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4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65" y="282397"/>
            <a:ext cx="1552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C00000"/>
                </a:solidFill>
              </a:rPr>
              <a:t>构造树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8066" y="1253108"/>
            <a:ext cx="7742555" cy="30981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10" dirty="0">
                <a:latin typeface="Microsoft JhengHei"/>
                <a:cs typeface="Microsoft JhengHei"/>
              </a:rPr>
              <a:t>根据算法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的比较次</a:t>
            </a:r>
            <a:r>
              <a:rPr sz="2400" b="1" spc="5" dirty="0">
                <a:latin typeface="Microsoft JhengHei"/>
                <a:cs typeface="Microsoft JhengHei"/>
              </a:rPr>
              <a:t>序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在比最大的过程中如下构造树：</a:t>
            </a:r>
            <a:endParaRPr sz="2400">
              <a:latin typeface="Microsoft JhengHei"/>
              <a:cs typeface="Microsoft JhengHei"/>
            </a:endParaRPr>
          </a:p>
          <a:p>
            <a:pPr marL="622300" indent="-457200">
              <a:lnSpc>
                <a:spcPct val="100000"/>
              </a:lnSpc>
              <a:spcBef>
                <a:spcPts val="575"/>
              </a:spcBef>
              <a:buFont typeface="Times New Roman" panose="02020603050405020304"/>
              <a:buAutoNum type="arabicPeriod"/>
              <a:tabLst>
                <a:tab pos="621665" algn="l"/>
                <a:tab pos="62230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初始是森林，含有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个结点；</a:t>
            </a:r>
            <a:endParaRPr sz="2400">
              <a:latin typeface="Microsoft JhengHei"/>
              <a:cs typeface="Microsoft JhengHei"/>
            </a:endParaRPr>
          </a:p>
          <a:p>
            <a:pPr marL="623570" indent="-459105">
              <a:lnSpc>
                <a:spcPct val="100000"/>
              </a:lnSpc>
              <a:spcBef>
                <a:spcPts val="575"/>
              </a:spcBef>
              <a:buFont typeface="Times New Roman" panose="02020603050405020304"/>
              <a:buAutoNum type="arabicPeriod"/>
              <a:tabLst>
                <a:tab pos="62420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如</a:t>
            </a:r>
            <a:r>
              <a:rPr sz="2400" b="1" dirty="0">
                <a:latin typeface="Microsoft JhengHei"/>
                <a:cs typeface="Microsoft JhengHei"/>
              </a:rPr>
              <a:t>果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是子树的树根，则算法比</a:t>
            </a:r>
            <a:r>
              <a:rPr sz="2400" b="1" dirty="0">
                <a:latin typeface="Microsoft JhengHei"/>
                <a:cs typeface="Microsoft JhengHei"/>
              </a:rPr>
              <a:t>较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Microsoft JhengHei"/>
                <a:cs typeface="Microsoft JhengHei"/>
              </a:rPr>
              <a:t>；</a:t>
            </a:r>
            <a:endParaRPr sz="2400">
              <a:latin typeface="Microsoft JhengHei"/>
              <a:cs typeface="Microsoft JhengHei"/>
            </a:endParaRPr>
          </a:p>
          <a:p>
            <a:pPr marL="622300" indent="-457200">
              <a:lnSpc>
                <a:spcPct val="100000"/>
              </a:lnSpc>
              <a:spcBef>
                <a:spcPts val="575"/>
              </a:spcBef>
              <a:buFont typeface="Times New Roman" panose="02020603050405020304"/>
              <a:buAutoNum type="arabicPeriod"/>
              <a:tabLst>
                <a:tab pos="621665" algn="l"/>
                <a:tab pos="622300" algn="l"/>
              </a:tabLst>
            </a:pPr>
            <a:r>
              <a:rPr sz="2400" b="1" dirty="0">
                <a:latin typeface="Microsoft JhengHei"/>
                <a:cs typeface="Microsoft JhengHei"/>
              </a:rPr>
              <a:t>若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以前没有参加过比较，任意赋值</a:t>
            </a:r>
            <a:r>
              <a:rPr sz="2400" b="1" dirty="0">
                <a:latin typeface="Microsoft JhengHei"/>
                <a:cs typeface="Microsoft JhengHei"/>
              </a:rPr>
              <a:t>给</a:t>
            </a:r>
            <a:r>
              <a:rPr sz="2400" b="1" spc="-25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比</a:t>
            </a:r>
            <a:endParaRPr sz="2400">
              <a:latin typeface="Microsoft JhengHei"/>
              <a:cs typeface="Microsoft JhengHei"/>
            </a:endParaRPr>
          </a:p>
          <a:p>
            <a:pPr marL="621665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Microsoft JhengHei"/>
                <a:cs typeface="Microsoft JhengHei"/>
              </a:rPr>
              <a:t>如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Microsoft JhengHei"/>
                <a:cs typeface="Microsoft JhengHei"/>
              </a:rPr>
              <a:t>；</a:t>
            </a:r>
            <a:r>
              <a:rPr sz="2400" b="1" spc="10" dirty="0">
                <a:latin typeface="Microsoft JhengHei"/>
                <a:cs typeface="Microsoft JhengHei"/>
              </a:rPr>
              <a:t>那么</a:t>
            </a:r>
            <a:r>
              <a:rPr sz="2400" b="1" dirty="0">
                <a:latin typeface="Microsoft JhengHei"/>
                <a:cs typeface="Microsoft JhengHei"/>
              </a:rPr>
              <a:t>将</a:t>
            </a:r>
            <a:r>
              <a:rPr sz="2400" b="1" spc="-2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作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的儿子；</a:t>
            </a:r>
            <a:endParaRPr sz="2400">
              <a:latin typeface="Microsoft JhengHei"/>
              <a:cs typeface="Microsoft JhengHei"/>
            </a:endParaRPr>
          </a:p>
          <a:p>
            <a:pPr marL="12700" marR="5080" indent="152400">
              <a:lnSpc>
                <a:spcPct val="120000"/>
              </a:lnSpc>
              <a:buFont typeface="Times New Roman" panose="02020603050405020304"/>
              <a:buAutoNum type="arabicPeriod" startAt="4"/>
              <a:tabLst>
                <a:tab pos="621665" algn="l"/>
                <a:tab pos="622300" algn="l"/>
              </a:tabLst>
            </a:pPr>
            <a:r>
              <a:rPr sz="2400" b="1" dirty="0">
                <a:latin typeface="Microsoft JhengHei"/>
                <a:cs typeface="Microsoft JhengHei"/>
              </a:rPr>
              <a:t>若</a:t>
            </a:r>
            <a:r>
              <a:rPr sz="2400" b="1" spc="-1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10" dirty="0">
                <a:latin typeface="Microsoft JhengHei"/>
                <a:cs typeface="Microsoft JhengHei"/>
              </a:rPr>
              <a:t>已经在前面的比较中赋过值，</a:t>
            </a:r>
            <a:r>
              <a:rPr sz="2400" b="1" dirty="0">
                <a:latin typeface="Microsoft JhengHei"/>
                <a:cs typeface="Microsoft JhengHei"/>
              </a:rPr>
              <a:t>且</a:t>
            </a:r>
            <a:r>
              <a:rPr sz="2400" b="1" spc="-35" dirty="0">
                <a:latin typeface="Microsoft JhengHei"/>
                <a:cs typeface="Microsoft JhengHei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&gt;w(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y)</a:t>
            </a:r>
            <a:r>
              <a:rPr sz="2400" b="1" spc="-5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那 么</a:t>
            </a:r>
            <a:r>
              <a:rPr sz="2400" b="1" dirty="0">
                <a:latin typeface="Microsoft JhengHei"/>
                <a:cs typeface="Microsoft JhengHei"/>
              </a:rPr>
              <a:t>把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作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的儿子，</a:t>
            </a:r>
            <a:r>
              <a:rPr sz="2400" b="1" dirty="0">
                <a:latin typeface="Microsoft JhengHei"/>
                <a:cs typeface="Microsoft JhengHei"/>
              </a:rPr>
              <a:t>以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为根的子树作</a:t>
            </a:r>
            <a:r>
              <a:rPr sz="2400" b="1" dirty="0">
                <a:latin typeface="Microsoft JhengHei"/>
                <a:cs typeface="Microsoft JhengHei"/>
              </a:rPr>
              <a:t>为</a:t>
            </a:r>
            <a:r>
              <a:rPr sz="2400" b="1" spc="2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的子树；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3704" y="6282638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5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78379" y="256031"/>
            <a:ext cx="445134" cy="441959"/>
            <a:chOff x="2278379" y="256031"/>
            <a:chExt cx="445134" cy="441959"/>
          </a:xfrm>
        </p:grpSpPr>
        <p:sp>
          <p:nvSpPr>
            <p:cNvPr id="4" name="object 4"/>
            <p:cNvSpPr/>
            <p:nvPr/>
          </p:nvSpPr>
          <p:spPr>
            <a:xfrm>
              <a:off x="2284475" y="262127"/>
              <a:ext cx="433070" cy="429895"/>
            </a:xfrm>
            <a:custGeom>
              <a:avLst/>
              <a:gdLst/>
              <a:ahLst/>
              <a:cxnLst/>
              <a:rect l="l" t="t" r="r" b="b"/>
              <a:pathLst>
                <a:path w="433069" h="429895">
                  <a:moveTo>
                    <a:pt x="216407" y="0"/>
                  </a:moveTo>
                  <a:lnTo>
                    <a:pt x="166791" y="5678"/>
                  </a:lnTo>
                  <a:lnTo>
                    <a:pt x="121242" y="21851"/>
                  </a:lnTo>
                  <a:lnTo>
                    <a:pt x="81060" y="47226"/>
                  </a:lnTo>
                  <a:lnTo>
                    <a:pt x="47546" y="80509"/>
                  </a:lnTo>
                  <a:lnTo>
                    <a:pt x="21998" y="120409"/>
                  </a:lnTo>
                  <a:lnTo>
                    <a:pt x="5716" y="165631"/>
                  </a:lnTo>
                  <a:lnTo>
                    <a:pt x="0" y="214884"/>
                  </a:lnTo>
                  <a:lnTo>
                    <a:pt x="5716" y="264136"/>
                  </a:lnTo>
                  <a:lnTo>
                    <a:pt x="21998" y="309358"/>
                  </a:lnTo>
                  <a:lnTo>
                    <a:pt x="47546" y="349258"/>
                  </a:lnTo>
                  <a:lnTo>
                    <a:pt x="81060" y="382541"/>
                  </a:lnTo>
                  <a:lnTo>
                    <a:pt x="121242" y="407916"/>
                  </a:lnTo>
                  <a:lnTo>
                    <a:pt x="166791" y="424089"/>
                  </a:lnTo>
                  <a:lnTo>
                    <a:pt x="216407" y="429768"/>
                  </a:lnTo>
                  <a:lnTo>
                    <a:pt x="266024" y="424089"/>
                  </a:lnTo>
                  <a:lnTo>
                    <a:pt x="311573" y="407916"/>
                  </a:lnTo>
                  <a:lnTo>
                    <a:pt x="351755" y="382541"/>
                  </a:lnTo>
                  <a:lnTo>
                    <a:pt x="385269" y="349258"/>
                  </a:lnTo>
                  <a:lnTo>
                    <a:pt x="410817" y="309358"/>
                  </a:lnTo>
                  <a:lnTo>
                    <a:pt x="427099" y="264136"/>
                  </a:lnTo>
                  <a:lnTo>
                    <a:pt x="432816" y="214884"/>
                  </a:lnTo>
                  <a:lnTo>
                    <a:pt x="427099" y="165631"/>
                  </a:lnTo>
                  <a:lnTo>
                    <a:pt x="410817" y="120409"/>
                  </a:lnTo>
                  <a:lnTo>
                    <a:pt x="385269" y="80509"/>
                  </a:lnTo>
                  <a:lnTo>
                    <a:pt x="351755" y="47226"/>
                  </a:lnTo>
                  <a:lnTo>
                    <a:pt x="311573" y="21851"/>
                  </a:lnTo>
                  <a:lnTo>
                    <a:pt x="266024" y="5678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84475" y="262127"/>
              <a:ext cx="433070" cy="429895"/>
            </a:xfrm>
            <a:custGeom>
              <a:avLst/>
              <a:gdLst/>
              <a:ahLst/>
              <a:cxnLst/>
              <a:rect l="l" t="t" r="r" b="b"/>
              <a:pathLst>
                <a:path w="433069" h="429895">
                  <a:moveTo>
                    <a:pt x="0" y="214884"/>
                  </a:moveTo>
                  <a:lnTo>
                    <a:pt x="5716" y="165631"/>
                  </a:lnTo>
                  <a:lnTo>
                    <a:pt x="21998" y="120409"/>
                  </a:lnTo>
                  <a:lnTo>
                    <a:pt x="47546" y="80509"/>
                  </a:lnTo>
                  <a:lnTo>
                    <a:pt x="81060" y="47226"/>
                  </a:lnTo>
                  <a:lnTo>
                    <a:pt x="121242" y="21851"/>
                  </a:lnTo>
                  <a:lnTo>
                    <a:pt x="166791" y="5678"/>
                  </a:lnTo>
                  <a:lnTo>
                    <a:pt x="216407" y="0"/>
                  </a:lnTo>
                  <a:lnTo>
                    <a:pt x="266024" y="5678"/>
                  </a:lnTo>
                  <a:lnTo>
                    <a:pt x="311573" y="21851"/>
                  </a:lnTo>
                  <a:lnTo>
                    <a:pt x="351755" y="47226"/>
                  </a:lnTo>
                  <a:lnTo>
                    <a:pt x="385269" y="80509"/>
                  </a:lnTo>
                  <a:lnTo>
                    <a:pt x="410817" y="120409"/>
                  </a:lnTo>
                  <a:lnTo>
                    <a:pt x="427099" y="165631"/>
                  </a:lnTo>
                  <a:lnTo>
                    <a:pt x="432816" y="214884"/>
                  </a:lnTo>
                  <a:lnTo>
                    <a:pt x="427099" y="264136"/>
                  </a:lnTo>
                  <a:lnTo>
                    <a:pt x="410817" y="309358"/>
                  </a:lnTo>
                  <a:lnTo>
                    <a:pt x="385269" y="349258"/>
                  </a:lnTo>
                  <a:lnTo>
                    <a:pt x="351755" y="382541"/>
                  </a:lnTo>
                  <a:lnTo>
                    <a:pt x="311573" y="407916"/>
                  </a:lnTo>
                  <a:lnTo>
                    <a:pt x="266024" y="424089"/>
                  </a:lnTo>
                  <a:lnTo>
                    <a:pt x="216407" y="429768"/>
                  </a:lnTo>
                  <a:lnTo>
                    <a:pt x="166791" y="424089"/>
                  </a:lnTo>
                  <a:lnTo>
                    <a:pt x="121242" y="407916"/>
                  </a:lnTo>
                  <a:lnTo>
                    <a:pt x="81060" y="382541"/>
                  </a:lnTo>
                  <a:lnTo>
                    <a:pt x="47546" y="349258"/>
                  </a:lnTo>
                  <a:lnTo>
                    <a:pt x="21998" y="309358"/>
                  </a:lnTo>
                  <a:lnTo>
                    <a:pt x="5716" y="264136"/>
                  </a:lnTo>
                  <a:lnTo>
                    <a:pt x="0" y="214884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7965947" y="2481072"/>
            <a:ext cx="447040" cy="445134"/>
            <a:chOff x="7965947" y="2481072"/>
            <a:chExt cx="447040" cy="445134"/>
          </a:xfrm>
        </p:grpSpPr>
        <p:sp>
          <p:nvSpPr>
            <p:cNvPr id="7" name="object 7"/>
            <p:cNvSpPr/>
            <p:nvPr/>
          </p:nvSpPr>
          <p:spPr>
            <a:xfrm>
              <a:off x="7972043" y="2487168"/>
              <a:ext cx="434340" cy="433070"/>
            </a:xfrm>
            <a:custGeom>
              <a:avLst/>
              <a:gdLst/>
              <a:ahLst/>
              <a:cxnLst/>
              <a:rect l="l" t="t" r="r" b="b"/>
              <a:pathLst>
                <a:path w="434340" h="433069">
                  <a:moveTo>
                    <a:pt x="217170" y="0"/>
                  </a:moveTo>
                  <a:lnTo>
                    <a:pt x="167391" y="5716"/>
                  </a:lnTo>
                  <a:lnTo>
                    <a:pt x="121686" y="21998"/>
                  </a:lnTo>
                  <a:lnTo>
                    <a:pt x="81362" y="47546"/>
                  </a:lnTo>
                  <a:lnTo>
                    <a:pt x="47726" y="81060"/>
                  </a:lnTo>
                  <a:lnTo>
                    <a:pt x="22082" y="121242"/>
                  </a:lnTo>
                  <a:lnTo>
                    <a:pt x="5738" y="166791"/>
                  </a:lnTo>
                  <a:lnTo>
                    <a:pt x="0" y="216408"/>
                  </a:lnTo>
                  <a:lnTo>
                    <a:pt x="5738" y="266024"/>
                  </a:lnTo>
                  <a:lnTo>
                    <a:pt x="22082" y="311573"/>
                  </a:lnTo>
                  <a:lnTo>
                    <a:pt x="47726" y="351755"/>
                  </a:lnTo>
                  <a:lnTo>
                    <a:pt x="81362" y="385269"/>
                  </a:lnTo>
                  <a:lnTo>
                    <a:pt x="121686" y="410817"/>
                  </a:lnTo>
                  <a:lnTo>
                    <a:pt x="167391" y="427099"/>
                  </a:lnTo>
                  <a:lnTo>
                    <a:pt x="217170" y="432816"/>
                  </a:lnTo>
                  <a:lnTo>
                    <a:pt x="266948" y="427099"/>
                  </a:lnTo>
                  <a:lnTo>
                    <a:pt x="312653" y="410817"/>
                  </a:lnTo>
                  <a:lnTo>
                    <a:pt x="352977" y="385269"/>
                  </a:lnTo>
                  <a:lnTo>
                    <a:pt x="386613" y="351755"/>
                  </a:lnTo>
                  <a:lnTo>
                    <a:pt x="412257" y="311573"/>
                  </a:lnTo>
                  <a:lnTo>
                    <a:pt x="428601" y="266024"/>
                  </a:lnTo>
                  <a:lnTo>
                    <a:pt x="434339" y="216408"/>
                  </a:lnTo>
                  <a:lnTo>
                    <a:pt x="428601" y="166791"/>
                  </a:lnTo>
                  <a:lnTo>
                    <a:pt x="412257" y="121242"/>
                  </a:lnTo>
                  <a:lnTo>
                    <a:pt x="386613" y="81060"/>
                  </a:lnTo>
                  <a:lnTo>
                    <a:pt x="352977" y="47546"/>
                  </a:lnTo>
                  <a:lnTo>
                    <a:pt x="312653" y="21998"/>
                  </a:lnTo>
                  <a:lnTo>
                    <a:pt x="266948" y="5716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72043" y="2487168"/>
              <a:ext cx="434340" cy="433070"/>
            </a:xfrm>
            <a:custGeom>
              <a:avLst/>
              <a:gdLst/>
              <a:ahLst/>
              <a:cxnLst/>
              <a:rect l="l" t="t" r="r" b="b"/>
              <a:pathLst>
                <a:path w="434340" h="433069">
                  <a:moveTo>
                    <a:pt x="0" y="216408"/>
                  </a:moveTo>
                  <a:lnTo>
                    <a:pt x="5738" y="166791"/>
                  </a:lnTo>
                  <a:lnTo>
                    <a:pt x="22082" y="121242"/>
                  </a:lnTo>
                  <a:lnTo>
                    <a:pt x="47726" y="81060"/>
                  </a:lnTo>
                  <a:lnTo>
                    <a:pt x="81362" y="47546"/>
                  </a:lnTo>
                  <a:lnTo>
                    <a:pt x="121686" y="21998"/>
                  </a:lnTo>
                  <a:lnTo>
                    <a:pt x="167391" y="5716"/>
                  </a:lnTo>
                  <a:lnTo>
                    <a:pt x="217170" y="0"/>
                  </a:lnTo>
                  <a:lnTo>
                    <a:pt x="266948" y="5716"/>
                  </a:lnTo>
                  <a:lnTo>
                    <a:pt x="312653" y="21998"/>
                  </a:lnTo>
                  <a:lnTo>
                    <a:pt x="352977" y="47546"/>
                  </a:lnTo>
                  <a:lnTo>
                    <a:pt x="386613" y="81060"/>
                  </a:lnTo>
                  <a:lnTo>
                    <a:pt x="412257" y="121242"/>
                  </a:lnTo>
                  <a:lnTo>
                    <a:pt x="428601" y="166791"/>
                  </a:lnTo>
                  <a:lnTo>
                    <a:pt x="434339" y="216408"/>
                  </a:lnTo>
                  <a:lnTo>
                    <a:pt x="428601" y="266024"/>
                  </a:lnTo>
                  <a:lnTo>
                    <a:pt x="412257" y="311573"/>
                  </a:lnTo>
                  <a:lnTo>
                    <a:pt x="386613" y="351755"/>
                  </a:lnTo>
                  <a:lnTo>
                    <a:pt x="352977" y="385269"/>
                  </a:lnTo>
                  <a:lnTo>
                    <a:pt x="312653" y="410817"/>
                  </a:lnTo>
                  <a:lnTo>
                    <a:pt x="266948" y="427099"/>
                  </a:lnTo>
                  <a:lnTo>
                    <a:pt x="217170" y="432816"/>
                  </a:lnTo>
                  <a:lnTo>
                    <a:pt x="167391" y="427099"/>
                  </a:lnTo>
                  <a:lnTo>
                    <a:pt x="121686" y="410817"/>
                  </a:lnTo>
                  <a:lnTo>
                    <a:pt x="81362" y="385269"/>
                  </a:lnTo>
                  <a:lnTo>
                    <a:pt x="47726" y="351755"/>
                  </a:lnTo>
                  <a:lnTo>
                    <a:pt x="22082" y="311573"/>
                  </a:lnTo>
                  <a:lnTo>
                    <a:pt x="5738" y="266024"/>
                  </a:lnTo>
                  <a:lnTo>
                    <a:pt x="0" y="2164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670547" y="2481072"/>
            <a:ext cx="447040" cy="443865"/>
            <a:chOff x="6670547" y="2481072"/>
            <a:chExt cx="447040" cy="443865"/>
          </a:xfrm>
        </p:grpSpPr>
        <p:sp>
          <p:nvSpPr>
            <p:cNvPr id="10" name="object 10"/>
            <p:cNvSpPr/>
            <p:nvPr/>
          </p:nvSpPr>
          <p:spPr>
            <a:xfrm>
              <a:off x="6676643" y="2487168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217170" y="0"/>
                  </a:moveTo>
                  <a:lnTo>
                    <a:pt x="167391" y="5693"/>
                  </a:lnTo>
                  <a:lnTo>
                    <a:pt x="121686" y="21913"/>
                  </a:lnTo>
                  <a:lnTo>
                    <a:pt x="81362" y="47366"/>
                  </a:lnTo>
                  <a:lnTo>
                    <a:pt x="47726" y="80758"/>
                  </a:lnTo>
                  <a:lnTo>
                    <a:pt x="22082" y="120798"/>
                  </a:lnTo>
                  <a:lnTo>
                    <a:pt x="5738" y="166191"/>
                  </a:lnTo>
                  <a:lnTo>
                    <a:pt x="0" y="215646"/>
                  </a:lnTo>
                  <a:lnTo>
                    <a:pt x="5738" y="265100"/>
                  </a:lnTo>
                  <a:lnTo>
                    <a:pt x="22082" y="310493"/>
                  </a:lnTo>
                  <a:lnTo>
                    <a:pt x="47726" y="350533"/>
                  </a:lnTo>
                  <a:lnTo>
                    <a:pt x="81362" y="383925"/>
                  </a:lnTo>
                  <a:lnTo>
                    <a:pt x="121686" y="409378"/>
                  </a:lnTo>
                  <a:lnTo>
                    <a:pt x="167391" y="425598"/>
                  </a:lnTo>
                  <a:lnTo>
                    <a:pt x="217170" y="431292"/>
                  </a:lnTo>
                  <a:lnTo>
                    <a:pt x="266948" y="425598"/>
                  </a:lnTo>
                  <a:lnTo>
                    <a:pt x="312653" y="409378"/>
                  </a:lnTo>
                  <a:lnTo>
                    <a:pt x="352977" y="383925"/>
                  </a:lnTo>
                  <a:lnTo>
                    <a:pt x="386613" y="350533"/>
                  </a:lnTo>
                  <a:lnTo>
                    <a:pt x="412257" y="310493"/>
                  </a:lnTo>
                  <a:lnTo>
                    <a:pt x="428601" y="265100"/>
                  </a:lnTo>
                  <a:lnTo>
                    <a:pt x="434339" y="215646"/>
                  </a:lnTo>
                  <a:lnTo>
                    <a:pt x="428601" y="166191"/>
                  </a:lnTo>
                  <a:lnTo>
                    <a:pt x="412257" y="120798"/>
                  </a:lnTo>
                  <a:lnTo>
                    <a:pt x="386613" y="80758"/>
                  </a:lnTo>
                  <a:lnTo>
                    <a:pt x="352977" y="47366"/>
                  </a:lnTo>
                  <a:lnTo>
                    <a:pt x="312653" y="21913"/>
                  </a:lnTo>
                  <a:lnTo>
                    <a:pt x="266948" y="5693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76643" y="2487168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0" y="215646"/>
                  </a:moveTo>
                  <a:lnTo>
                    <a:pt x="5738" y="166191"/>
                  </a:lnTo>
                  <a:lnTo>
                    <a:pt x="22082" y="120798"/>
                  </a:lnTo>
                  <a:lnTo>
                    <a:pt x="47726" y="80758"/>
                  </a:lnTo>
                  <a:lnTo>
                    <a:pt x="81362" y="47366"/>
                  </a:lnTo>
                  <a:lnTo>
                    <a:pt x="121686" y="21913"/>
                  </a:lnTo>
                  <a:lnTo>
                    <a:pt x="167391" y="5693"/>
                  </a:lnTo>
                  <a:lnTo>
                    <a:pt x="217170" y="0"/>
                  </a:lnTo>
                  <a:lnTo>
                    <a:pt x="266948" y="5693"/>
                  </a:lnTo>
                  <a:lnTo>
                    <a:pt x="312653" y="21913"/>
                  </a:lnTo>
                  <a:lnTo>
                    <a:pt x="352977" y="47366"/>
                  </a:lnTo>
                  <a:lnTo>
                    <a:pt x="386613" y="80758"/>
                  </a:lnTo>
                  <a:lnTo>
                    <a:pt x="412257" y="120798"/>
                  </a:lnTo>
                  <a:lnTo>
                    <a:pt x="428601" y="166191"/>
                  </a:lnTo>
                  <a:lnTo>
                    <a:pt x="434339" y="215646"/>
                  </a:lnTo>
                  <a:lnTo>
                    <a:pt x="428601" y="265100"/>
                  </a:lnTo>
                  <a:lnTo>
                    <a:pt x="412257" y="310493"/>
                  </a:lnTo>
                  <a:lnTo>
                    <a:pt x="386613" y="350533"/>
                  </a:lnTo>
                  <a:lnTo>
                    <a:pt x="352977" y="383925"/>
                  </a:lnTo>
                  <a:lnTo>
                    <a:pt x="312653" y="409378"/>
                  </a:lnTo>
                  <a:lnTo>
                    <a:pt x="266948" y="425598"/>
                  </a:lnTo>
                  <a:lnTo>
                    <a:pt x="217170" y="431292"/>
                  </a:lnTo>
                  <a:lnTo>
                    <a:pt x="167391" y="425598"/>
                  </a:lnTo>
                  <a:lnTo>
                    <a:pt x="121686" y="409378"/>
                  </a:lnTo>
                  <a:lnTo>
                    <a:pt x="81362" y="383925"/>
                  </a:lnTo>
                  <a:lnTo>
                    <a:pt x="47726" y="350533"/>
                  </a:lnTo>
                  <a:lnTo>
                    <a:pt x="22082" y="310493"/>
                  </a:lnTo>
                  <a:lnTo>
                    <a:pt x="5738" y="265100"/>
                  </a:lnTo>
                  <a:lnTo>
                    <a:pt x="0" y="21564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158740" y="1048511"/>
            <a:ext cx="445134" cy="441959"/>
            <a:chOff x="5158740" y="1048511"/>
            <a:chExt cx="445134" cy="441959"/>
          </a:xfrm>
        </p:grpSpPr>
        <p:sp>
          <p:nvSpPr>
            <p:cNvPr id="13" name="object 13"/>
            <p:cNvSpPr/>
            <p:nvPr/>
          </p:nvSpPr>
          <p:spPr>
            <a:xfrm>
              <a:off x="5164836" y="1054607"/>
              <a:ext cx="433070" cy="429895"/>
            </a:xfrm>
            <a:custGeom>
              <a:avLst/>
              <a:gdLst/>
              <a:ahLst/>
              <a:cxnLst/>
              <a:rect l="l" t="t" r="r" b="b"/>
              <a:pathLst>
                <a:path w="433070" h="429894">
                  <a:moveTo>
                    <a:pt x="216408" y="0"/>
                  </a:moveTo>
                  <a:lnTo>
                    <a:pt x="166791" y="5678"/>
                  </a:lnTo>
                  <a:lnTo>
                    <a:pt x="121242" y="21851"/>
                  </a:lnTo>
                  <a:lnTo>
                    <a:pt x="81060" y="47226"/>
                  </a:lnTo>
                  <a:lnTo>
                    <a:pt x="47546" y="80509"/>
                  </a:lnTo>
                  <a:lnTo>
                    <a:pt x="21998" y="120409"/>
                  </a:lnTo>
                  <a:lnTo>
                    <a:pt x="5716" y="165631"/>
                  </a:lnTo>
                  <a:lnTo>
                    <a:pt x="0" y="214883"/>
                  </a:lnTo>
                  <a:lnTo>
                    <a:pt x="5716" y="264136"/>
                  </a:lnTo>
                  <a:lnTo>
                    <a:pt x="21998" y="309358"/>
                  </a:lnTo>
                  <a:lnTo>
                    <a:pt x="47546" y="349258"/>
                  </a:lnTo>
                  <a:lnTo>
                    <a:pt x="81060" y="382541"/>
                  </a:lnTo>
                  <a:lnTo>
                    <a:pt x="121242" y="407916"/>
                  </a:lnTo>
                  <a:lnTo>
                    <a:pt x="166791" y="424089"/>
                  </a:lnTo>
                  <a:lnTo>
                    <a:pt x="216408" y="429767"/>
                  </a:lnTo>
                  <a:lnTo>
                    <a:pt x="266024" y="424089"/>
                  </a:lnTo>
                  <a:lnTo>
                    <a:pt x="311573" y="407916"/>
                  </a:lnTo>
                  <a:lnTo>
                    <a:pt x="351755" y="382541"/>
                  </a:lnTo>
                  <a:lnTo>
                    <a:pt x="385269" y="349258"/>
                  </a:lnTo>
                  <a:lnTo>
                    <a:pt x="410817" y="309358"/>
                  </a:lnTo>
                  <a:lnTo>
                    <a:pt x="427099" y="264136"/>
                  </a:lnTo>
                  <a:lnTo>
                    <a:pt x="432815" y="214883"/>
                  </a:lnTo>
                  <a:lnTo>
                    <a:pt x="427099" y="165631"/>
                  </a:lnTo>
                  <a:lnTo>
                    <a:pt x="410817" y="120409"/>
                  </a:lnTo>
                  <a:lnTo>
                    <a:pt x="385269" y="80509"/>
                  </a:lnTo>
                  <a:lnTo>
                    <a:pt x="351755" y="47226"/>
                  </a:lnTo>
                  <a:lnTo>
                    <a:pt x="311573" y="21851"/>
                  </a:lnTo>
                  <a:lnTo>
                    <a:pt x="266024" y="567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64836" y="1054607"/>
              <a:ext cx="433070" cy="429895"/>
            </a:xfrm>
            <a:custGeom>
              <a:avLst/>
              <a:gdLst/>
              <a:ahLst/>
              <a:cxnLst/>
              <a:rect l="l" t="t" r="r" b="b"/>
              <a:pathLst>
                <a:path w="433070" h="429894">
                  <a:moveTo>
                    <a:pt x="0" y="214883"/>
                  </a:moveTo>
                  <a:lnTo>
                    <a:pt x="5716" y="165631"/>
                  </a:lnTo>
                  <a:lnTo>
                    <a:pt x="21998" y="120409"/>
                  </a:lnTo>
                  <a:lnTo>
                    <a:pt x="47546" y="80509"/>
                  </a:lnTo>
                  <a:lnTo>
                    <a:pt x="81060" y="47226"/>
                  </a:lnTo>
                  <a:lnTo>
                    <a:pt x="121242" y="21851"/>
                  </a:lnTo>
                  <a:lnTo>
                    <a:pt x="166791" y="5678"/>
                  </a:lnTo>
                  <a:lnTo>
                    <a:pt x="216408" y="0"/>
                  </a:lnTo>
                  <a:lnTo>
                    <a:pt x="266024" y="5678"/>
                  </a:lnTo>
                  <a:lnTo>
                    <a:pt x="311573" y="21851"/>
                  </a:lnTo>
                  <a:lnTo>
                    <a:pt x="351755" y="47226"/>
                  </a:lnTo>
                  <a:lnTo>
                    <a:pt x="385269" y="80509"/>
                  </a:lnTo>
                  <a:lnTo>
                    <a:pt x="410817" y="120409"/>
                  </a:lnTo>
                  <a:lnTo>
                    <a:pt x="427099" y="165631"/>
                  </a:lnTo>
                  <a:lnTo>
                    <a:pt x="432815" y="214883"/>
                  </a:lnTo>
                  <a:lnTo>
                    <a:pt x="427099" y="264136"/>
                  </a:lnTo>
                  <a:lnTo>
                    <a:pt x="410817" y="309358"/>
                  </a:lnTo>
                  <a:lnTo>
                    <a:pt x="385269" y="349258"/>
                  </a:lnTo>
                  <a:lnTo>
                    <a:pt x="351755" y="382541"/>
                  </a:lnTo>
                  <a:lnTo>
                    <a:pt x="311573" y="407916"/>
                  </a:lnTo>
                  <a:lnTo>
                    <a:pt x="266024" y="424089"/>
                  </a:lnTo>
                  <a:lnTo>
                    <a:pt x="216408" y="429767"/>
                  </a:lnTo>
                  <a:lnTo>
                    <a:pt x="166791" y="424089"/>
                  </a:lnTo>
                  <a:lnTo>
                    <a:pt x="121242" y="407916"/>
                  </a:lnTo>
                  <a:lnTo>
                    <a:pt x="81060" y="382541"/>
                  </a:lnTo>
                  <a:lnTo>
                    <a:pt x="47546" y="349258"/>
                  </a:lnTo>
                  <a:lnTo>
                    <a:pt x="21998" y="309358"/>
                  </a:lnTo>
                  <a:lnTo>
                    <a:pt x="5716" y="264136"/>
                  </a:lnTo>
                  <a:lnTo>
                    <a:pt x="0" y="21488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598919" y="1048511"/>
            <a:ext cx="447040" cy="441959"/>
            <a:chOff x="6598919" y="1048511"/>
            <a:chExt cx="447040" cy="441959"/>
          </a:xfrm>
        </p:grpSpPr>
        <p:sp>
          <p:nvSpPr>
            <p:cNvPr id="16" name="object 16"/>
            <p:cNvSpPr/>
            <p:nvPr/>
          </p:nvSpPr>
          <p:spPr>
            <a:xfrm>
              <a:off x="6605015" y="1054607"/>
              <a:ext cx="434340" cy="429895"/>
            </a:xfrm>
            <a:custGeom>
              <a:avLst/>
              <a:gdLst/>
              <a:ahLst/>
              <a:cxnLst/>
              <a:rect l="l" t="t" r="r" b="b"/>
              <a:pathLst>
                <a:path w="434340" h="429894">
                  <a:moveTo>
                    <a:pt x="217169" y="0"/>
                  </a:moveTo>
                  <a:lnTo>
                    <a:pt x="167391" y="5678"/>
                  </a:lnTo>
                  <a:lnTo>
                    <a:pt x="121686" y="21851"/>
                  </a:lnTo>
                  <a:lnTo>
                    <a:pt x="81362" y="47226"/>
                  </a:lnTo>
                  <a:lnTo>
                    <a:pt x="47726" y="80509"/>
                  </a:lnTo>
                  <a:lnTo>
                    <a:pt x="22082" y="120409"/>
                  </a:lnTo>
                  <a:lnTo>
                    <a:pt x="5738" y="165631"/>
                  </a:lnTo>
                  <a:lnTo>
                    <a:pt x="0" y="214883"/>
                  </a:lnTo>
                  <a:lnTo>
                    <a:pt x="5738" y="264136"/>
                  </a:lnTo>
                  <a:lnTo>
                    <a:pt x="22082" y="309358"/>
                  </a:lnTo>
                  <a:lnTo>
                    <a:pt x="47726" y="349258"/>
                  </a:lnTo>
                  <a:lnTo>
                    <a:pt x="81362" y="382541"/>
                  </a:lnTo>
                  <a:lnTo>
                    <a:pt x="121686" y="407916"/>
                  </a:lnTo>
                  <a:lnTo>
                    <a:pt x="167391" y="424089"/>
                  </a:lnTo>
                  <a:lnTo>
                    <a:pt x="217169" y="429767"/>
                  </a:lnTo>
                  <a:lnTo>
                    <a:pt x="266948" y="424089"/>
                  </a:lnTo>
                  <a:lnTo>
                    <a:pt x="312653" y="407916"/>
                  </a:lnTo>
                  <a:lnTo>
                    <a:pt x="352977" y="382541"/>
                  </a:lnTo>
                  <a:lnTo>
                    <a:pt x="386613" y="349258"/>
                  </a:lnTo>
                  <a:lnTo>
                    <a:pt x="412257" y="309358"/>
                  </a:lnTo>
                  <a:lnTo>
                    <a:pt x="428601" y="264136"/>
                  </a:lnTo>
                  <a:lnTo>
                    <a:pt x="434339" y="214883"/>
                  </a:lnTo>
                  <a:lnTo>
                    <a:pt x="428601" y="165631"/>
                  </a:lnTo>
                  <a:lnTo>
                    <a:pt x="412257" y="120409"/>
                  </a:lnTo>
                  <a:lnTo>
                    <a:pt x="386613" y="80509"/>
                  </a:lnTo>
                  <a:lnTo>
                    <a:pt x="352977" y="47226"/>
                  </a:lnTo>
                  <a:lnTo>
                    <a:pt x="312653" y="21851"/>
                  </a:lnTo>
                  <a:lnTo>
                    <a:pt x="266948" y="5678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05015" y="1054607"/>
              <a:ext cx="434340" cy="429895"/>
            </a:xfrm>
            <a:custGeom>
              <a:avLst/>
              <a:gdLst/>
              <a:ahLst/>
              <a:cxnLst/>
              <a:rect l="l" t="t" r="r" b="b"/>
              <a:pathLst>
                <a:path w="434340" h="429894">
                  <a:moveTo>
                    <a:pt x="0" y="214883"/>
                  </a:moveTo>
                  <a:lnTo>
                    <a:pt x="5738" y="165631"/>
                  </a:lnTo>
                  <a:lnTo>
                    <a:pt x="22082" y="120409"/>
                  </a:lnTo>
                  <a:lnTo>
                    <a:pt x="47726" y="80509"/>
                  </a:lnTo>
                  <a:lnTo>
                    <a:pt x="81362" y="47226"/>
                  </a:lnTo>
                  <a:lnTo>
                    <a:pt x="121686" y="21851"/>
                  </a:lnTo>
                  <a:lnTo>
                    <a:pt x="167391" y="5678"/>
                  </a:lnTo>
                  <a:lnTo>
                    <a:pt x="217169" y="0"/>
                  </a:lnTo>
                  <a:lnTo>
                    <a:pt x="266948" y="5678"/>
                  </a:lnTo>
                  <a:lnTo>
                    <a:pt x="312653" y="21851"/>
                  </a:lnTo>
                  <a:lnTo>
                    <a:pt x="352977" y="47226"/>
                  </a:lnTo>
                  <a:lnTo>
                    <a:pt x="386613" y="80509"/>
                  </a:lnTo>
                  <a:lnTo>
                    <a:pt x="412257" y="120409"/>
                  </a:lnTo>
                  <a:lnTo>
                    <a:pt x="428601" y="165631"/>
                  </a:lnTo>
                  <a:lnTo>
                    <a:pt x="434339" y="214883"/>
                  </a:lnTo>
                  <a:lnTo>
                    <a:pt x="428601" y="264136"/>
                  </a:lnTo>
                  <a:lnTo>
                    <a:pt x="412257" y="309358"/>
                  </a:lnTo>
                  <a:lnTo>
                    <a:pt x="386613" y="349258"/>
                  </a:lnTo>
                  <a:lnTo>
                    <a:pt x="352977" y="382541"/>
                  </a:lnTo>
                  <a:lnTo>
                    <a:pt x="312653" y="407916"/>
                  </a:lnTo>
                  <a:lnTo>
                    <a:pt x="266948" y="424089"/>
                  </a:lnTo>
                  <a:lnTo>
                    <a:pt x="217169" y="429767"/>
                  </a:lnTo>
                  <a:lnTo>
                    <a:pt x="167391" y="424089"/>
                  </a:lnTo>
                  <a:lnTo>
                    <a:pt x="121686" y="407916"/>
                  </a:lnTo>
                  <a:lnTo>
                    <a:pt x="81362" y="382541"/>
                  </a:lnTo>
                  <a:lnTo>
                    <a:pt x="47726" y="349258"/>
                  </a:lnTo>
                  <a:lnTo>
                    <a:pt x="22082" y="309358"/>
                  </a:lnTo>
                  <a:lnTo>
                    <a:pt x="5738" y="264136"/>
                  </a:lnTo>
                  <a:lnTo>
                    <a:pt x="0" y="21488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965947" y="1048511"/>
            <a:ext cx="447040" cy="441959"/>
            <a:chOff x="7965947" y="1048511"/>
            <a:chExt cx="447040" cy="441959"/>
          </a:xfrm>
        </p:grpSpPr>
        <p:sp>
          <p:nvSpPr>
            <p:cNvPr id="19" name="object 19"/>
            <p:cNvSpPr/>
            <p:nvPr/>
          </p:nvSpPr>
          <p:spPr>
            <a:xfrm>
              <a:off x="7972043" y="1054607"/>
              <a:ext cx="434340" cy="429895"/>
            </a:xfrm>
            <a:custGeom>
              <a:avLst/>
              <a:gdLst/>
              <a:ahLst/>
              <a:cxnLst/>
              <a:rect l="l" t="t" r="r" b="b"/>
              <a:pathLst>
                <a:path w="434340" h="429894">
                  <a:moveTo>
                    <a:pt x="217170" y="0"/>
                  </a:moveTo>
                  <a:lnTo>
                    <a:pt x="167391" y="5678"/>
                  </a:lnTo>
                  <a:lnTo>
                    <a:pt x="121686" y="21851"/>
                  </a:lnTo>
                  <a:lnTo>
                    <a:pt x="81362" y="47226"/>
                  </a:lnTo>
                  <a:lnTo>
                    <a:pt x="47726" y="80509"/>
                  </a:lnTo>
                  <a:lnTo>
                    <a:pt x="22082" y="120409"/>
                  </a:lnTo>
                  <a:lnTo>
                    <a:pt x="5738" y="165631"/>
                  </a:lnTo>
                  <a:lnTo>
                    <a:pt x="0" y="214883"/>
                  </a:lnTo>
                  <a:lnTo>
                    <a:pt x="5738" y="264136"/>
                  </a:lnTo>
                  <a:lnTo>
                    <a:pt x="22082" y="309358"/>
                  </a:lnTo>
                  <a:lnTo>
                    <a:pt x="47726" y="349258"/>
                  </a:lnTo>
                  <a:lnTo>
                    <a:pt x="81362" y="382541"/>
                  </a:lnTo>
                  <a:lnTo>
                    <a:pt x="121686" y="407916"/>
                  </a:lnTo>
                  <a:lnTo>
                    <a:pt x="167391" y="424089"/>
                  </a:lnTo>
                  <a:lnTo>
                    <a:pt x="217170" y="429767"/>
                  </a:lnTo>
                  <a:lnTo>
                    <a:pt x="266948" y="424089"/>
                  </a:lnTo>
                  <a:lnTo>
                    <a:pt x="312653" y="407916"/>
                  </a:lnTo>
                  <a:lnTo>
                    <a:pt x="352977" y="382541"/>
                  </a:lnTo>
                  <a:lnTo>
                    <a:pt x="386613" y="349258"/>
                  </a:lnTo>
                  <a:lnTo>
                    <a:pt x="412257" y="309358"/>
                  </a:lnTo>
                  <a:lnTo>
                    <a:pt x="428601" y="264136"/>
                  </a:lnTo>
                  <a:lnTo>
                    <a:pt x="434339" y="214883"/>
                  </a:lnTo>
                  <a:lnTo>
                    <a:pt x="428601" y="165631"/>
                  </a:lnTo>
                  <a:lnTo>
                    <a:pt x="412257" y="120409"/>
                  </a:lnTo>
                  <a:lnTo>
                    <a:pt x="386613" y="80509"/>
                  </a:lnTo>
                  <a:lnTo>
                    <a:pt x="352977" y="47226"/>
                  </a:lnTo>
                  <a:lnTo>
                    <a:pt x="312653" y="21851"/>
                  </a:lnTo>
                  <a:lnTo>
                    <a:pt x="266948" y="5678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972043" y="1054607"/>
              <a:ext cx="434340" cy="429895"/>
            </a:xfrm>
            <a:custGeom>
              <a:avLst/>
              <a:gdLst/>
              <a:ahLst/>
              <a:cxnLst/>
              <a:rect l="l" t="t" r="r" b="b"/>
              <a:pathLst>
                <a:path w="434340" h="429894">
                  <a:moveTo>
                    <a:pt x="0" y="214883"/>
                  </a:moveTo>
                  <a:lnTo>
                    <a:pt x="5738" y="165631"/>
                  </a:lnTo>
                  <a:lnTo>
                    <a:pt x="22082" y="120409"/>
                  </a:lnTo>
                  <a:lnTo>
                    <a:pt x="47726" y="80509"/>
                  </a:lnTo>
                  <a:lnTo>
                    <a:pt x="81362" y="47226"/>
                  </a:lnTo>
                  <a:lnTo>
                    <a:pt x="121686" y="21851"/>
                  </a:lnTo>
                  <a:lnTo>
                    <a:pt x="167391" y="5678"/>
                  </a:lnTo>
                  <a:lnTo>
                    <a:pt x="217170" y="0"/>
                  </a:lnTo>
                  <a:lnTo>
                    <a:pt x="266948" y="5678"/>
                  </a:lnTo>
                  <a:lnTo>
                    <a:pt x="312653" y="21851"/>
                  </a:lnTo>
                  <a:lnTo>
                    <a:pt x="352977" y="47226"/>
                  </a:lnTo>
                  <a:lnTo>
                    <a:pt x="386613" y="80509"/>
                  </a:lnTo>
                  <a:lnTo>
                    <a:pt x="412257" y="120409"/>
                  </a:lnTo>
                  <a:lnTo>
                    <a:pt x="428601" y="165631"/>
                  </a:lnTo>
                  <a:lnTo>
                    <a:pt x="434339" y="214883"/>
                  </a:lnTo>
                  <a:lnTo>
                    <a:pt x="428601" y="264136"/>
                  </a:lnTo>
                  <a:lnTo>
                    <a:pt x="412257" y="309358"/>
                  </a:lnTo>
                  <a:lnTo>
                    <a:pt x="386613" y="349258"/>
                  </a:lnTo>
                  <a:lnTo>
                    <a:pt x="352977" y="382541"/>
                  </a:lnTo>
                  <a:lnTo>
                    <a:pt x="312653" y="407916"/>
                  </a:lnTo>
                  <a:lnTo>
                    <a:pt x="266948" y="424089"/>
                  </a:lnTo>
                  <a:lnTo>
                    <a:pt x="217170" y="429767"/>
                  </a:lnTo>
                  <a:lnTo>
                    <a:pt x="167391" y="424089"/>
                  </a:lnTo>
                  <a:lnTo>
                    <a:pt x="121686" y="407916"/>
                  </a:lnTo>
                  <a:lnTo>
                    <a:pt x="81362" y="382541"/>
                  </a:lnTo>
                  <a:lnTo>
                    <a:pt x="47726" y="349258"/>
                  </a:lnTo>
                  <a:lnTo>
                    <a:pt x="22082" y="309358"/>
                  </a:lnTo>
                  <a:lnTo>
                    <a:pt x="5738" y="264136"/>
                  </a:lnTo>
                  <a:lnTo>
                    <a:pt x="0" y="21488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718559" y="256031"/>
            <a:ext cx="445134" cy="441959"/>
            <a:chOff x="3718559" y="256031"/>
            <a:chExt cx="445134" cy="441959"/>
          </a:xfrm>
        </p:grpSpPr>
        <p:sp>
          <p:nvSpPr>
            <p:cNvPr id="22" name="object 22"/>
            <p:cNvSpPr/>
            <p:nvPr/>
          </p:nvSpPr>
          <p:spPr>
            <a:xfrm>
              <a:off x="3724655" y="262127"/>
              <a:ext cx="433070" cy="429895"/>
            </a:xfrm>
            <a:custGeom>
              <a:avLst/>
              <a:gdLst/>
              <a:ahLst/>
              <a:cxnLst/>
              <a:rect l="l" t="t" r="r" b="b"/>
              <a:pathLst>
                <a:path w="433070" h="429895">
                  <a:moveTo>
                    <a:pt x="216408" y="0"/>
                  </a:moveTo>
                  <a:lnTo>
                    <a:pt x="166791" y="5678"/>
                  </a:lnTo>
                  <a:lnTo>
                    <a:pt x="121242" y="21851"/>
                  </a:lnTo>
                  <a:lnTo>
                    <a:pt x="81060" y="47226"/>
                  </a:lnTo>
                  <a:lnTo>
                    <a:pt x="47546" y="80509"/>
                  </a:lnTo>
                  <a:lnTo>
                    <a:pt x="21998" y="120409"/>
                  </a:lnTo>
                  <a:lnTo>
                    <a:pt x="5716" y="165631"/>
                  </a:lnTo>
                  <a:lnTo>
                    <a:pt x="0" y="214884"/>
                  </a:lnTo>
                  <a:lnTo>
                    <a:pt x="5716" y="264136"/>
                  </a:lnTo>
                  <a:lnTo>
                    <a:pt x="21998" y="309358"/>
                  </a:lnTo>
                  <a:lnTo>
                    <a:pt x="47546" y="349258"/>
                  </a:lnTo>
                  <a:lnTo>
                    <a:pt x="81060" y="382541"/>
                  </a:lnTo>
                  <a:lnTo>
                    <a:pt x="121242" y="407916"/>
                  </a:lnTo>
                  <a:lnTo>
                    <a:pt x="166791" y="424089"/>
                  </a:lnTo>
                  <a:lnTo>
                    <a:pt x="216408" y="429768"/>
                  </a:lnTo>
                  <a:lnTo>
                    <a:pt x="266024" y="424089"/>
                  </a:lnTo>
                  <a:lnTo>
                    <a:pt x="311573" y="407916"/>
                  </a:lnTo>
                  <a:lnTo>
                    <a:pt x="351755" y="382541"/>
                  </a:lnTo>
                  <a:lnTo>
                    <a:pt x="385269" y="349258"/>
                  </a:lnTo>
                  <a:lnTo>
                    <a:pt x="410817" y="309358"/>
                  </a:lnTo>
                  <a:lnTo>
                    <a:pt x="427099" y="264136"/>
                  </a:lnTo>
                  <a:lnTo>
                    <a:pt x="432816" y="214884"/>
                  </a:lnTo>
                  <a:lnTo>
                    <a:pt x="427099" y="165631"/>
                  </a:lnTo>
                  <a:lnTo>
                    <a:pt x="410817" y="120409"/>
                  </a:lnTo>
                  <a:lnTo>
                    <a:pt x="385269" y="80509"/>
                  </a:lnTo>
                  <a:lnTo>
                    <a:pt x="351755" y="47226"/>
                  </a:lnTo>
                  <a:lnTo>
                    <a:pt x="311573" y="21851"/>
                  </a:lnTo>
                  <a:lnTo>
                    <a:pt x="266024" y="567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24655" y="262127"/>
              <a:ext cx="433070" cy="429895"/>
            </a:xfrm>
            <a:custGeom>
              <a:avLst/>
              <a:gdLst/>
              <a:ahLst/>
              <a:cxnLst/>
              <a:rect l="l" t="t" r="r" b="b"/>
              <a:pathLst>
                <a:path w="433070" h="429895">
                  <a:moveTo>
                    <a:pt x="0" y="214884"/>
                  </a:moveTo>
                  <a:lnTo>
                    <a:pt x="5716" y="165631"/>
                  </a:lnTo>
                  <a:lnTo>
                    <a:pt x="21998" y="120409"/>
                  </a:lnTo>
                  <a:lnTo>
                    <a:pt x="47546" y="80509"/>
                  </a:lnTo>
                  <a:lnTo>
                    <a:pt x="81060" y="47226"/>
                  </a:lnTo>
                  <a:lnTo>
                    <a:pt x="121242" y="21851"/>
                  </a:lnTo>
                  <a:lnTo>
                    <a:pt x="166791" y="5678"/>
                  </a:lnTo>
                  <a:lnTo>
                    <a:pt x="216408" y="0"/>
                  </a:lnTo>
                  <a:lnTo>
                    <a:pt x="266024" y="5678"/>
                  </a:lnTo>
                  <a:lnTo>
                    <a:pt x="311573" y="21851"/>
                  </a:lnTo>
                  <a:lnTo>
                    <a:pt x="351755" y="47226"/>
                  </a:lnTo>
                  <a:lnTo>
                    <a:pt x="385269" y="80509"/>
                  </a:lnTo>
                  <a:lnTo>
                    <a:pt x="410817" y="120409"/>
                  </a:lnTo>
                  <a:lnTo>
                    <a:pt x="427099" y="165631"/>
                  </a:lnTo>
                  <a:lnTo>
                    <a:pt x="432816" y="214884"/>
                  </a:lnTo>
                  <a:lnTo>
                    <a:pt x="427099" y="264136"/>
                  </a:lnTo>
                  <a:lnTo>
                    <a:pt x="410817" y="309358"/>
                  </a:lnTo>
                  <a:lnTo>
                    <a:pt x="385269" y="349258"/>
                  </a:lnTo>
                  <a:lnTo>
                    <a:pt x="351755" y="382541"/>
                  </a:lnTo>
                  <a:lnTo>
                    <a:pt x="311573" y="407916"/>
                  </a:lnTo>
                  <a:lnTo>
                    <a:pt x="266024" y="424089"/>
                  </a:lnTo>
                  <a:lnTo>
                    <a:pt x="216408" y="429768"/>
                  </a:lnTo>
                  <a:lnTo>
                    <a:pt x="166791" y="424089"/>
                  </a:lnTo>
                  <a:lnTo>
                    <a:pt x="121242" y="407916"/>
                  </a:lnTo>
                  <a:lnTo>
                    <a:pt x="81060" y="382541"/>
                  </a:lnTo>
                  <a:lnTo>
                    <a:pt x="47546" y="349258"/>
                  </a:lnTo>
                  <a:lnTo>
                    <a:pt x="21998" y="309358"/>
                  </a:lnTo>
                  <a:lnTo>
                    <a:pt x="5716" y="264136"/>
                  </a:lnTo>
                  <a:lnTo>
                    <a:pt x="0" y="2148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5158740" y="256031"/>
            <a:ext cx="445134" cy="441959"/>
            <a:chOff x="5158740" y="256031"/>
            <a:chExt cx="445134" cy="441959"/>
          </a:xfrm>
        </p:grpSpPr>
        <p:sp>
          <p:nvSpPr>
            <p:cNvPr id="25" name="object 25"/>
            <p:cNvSpPr/>
            <p:nvPr/>
          </p:nvSpPr>
          <p:spPr>
            <a:xfrm>
              <a:off x="5164836" y="262127"/>
              <a:ext cx="433070" cy="429895"/>
            </a:xfrm>
            <a:custGeom>
              <a:avLst/>
              <a:gdLst/>
              <a:ahLst/>
              <a:cxnLst/>
              <a:rect l="l" t="t" r="r" b="b"/>
              <a:pathLst>
                <a:path w="433070" h="429895">
                  <a:moveTo>
                    <a:pt x="216408" y="0"/>
                  </a:moveTo>
                  <a:lnTo>
                    <a:pt x="166791" y="5678"/>
                  </a:lnTo>
                  <a:lnTo>
                    <a:pt x="121242" y="21851"/>
                  </a:lnTo>
                  <a:lnTo>
                    <a:pt x="81060" y="47226"/>
                  </a:lnTo>
                  <a:lnTo>
                    <a:pt x="47546" y="80509"/>
                  </a:lnTo>
                  <a:lnTo>
                    <a:pt x="21998" y="120409"/>
                  </a:lnTo>
                  <a:lnTo>
                    <a:pt x="5716" y="165631"/>
                  </a:lnTo>
                  <a:lnTo>
                    <a:pt x="0" y="214884"/>
                  </a:lnTo>
                  <a:lnTo>
                    <a:pt x="5716" y="264136"/>
                  </a:lnTo>
                  <a:lnTo>
                    <a:pt x="21998" y="309358"/>
                  </a:lnTo>
                  <a:lnTo>
                    <a:pt x="47546" y="349258"/>
                  </a:lnTo>
                  <a:lnTo>
                    <a:pt x="81060" y="382541"/>
                  </a:lnTo>
                  <a:lnTo>
                    <a:pt x="121242" y="407916"/>
                  </a:lnTo>
                  <a:lnTo>
                    <a:pt x="166791" y="424089"/>
                  </a:lnTo>
                  <a:lnTo>
                    <a:pt x="216408" y="429768"/>
                  </a:lnTo>
                  <a:lnTo>
                    <a:pt x="266024" y="424089"/>
                  </a:lnTo>
                  <a:lnTo>
                    <a:pt x="311573" y="407916"/>
                  </a:lnTo>
                  <a:lnTo>
                    <a:pt x="351755" y="382541"/>
                  </a:lnTo>
                  <a:lnTo>
                    <a:pt x="385269" y="349258"/>
                  </a:lnTo>
                  <a:lnTo>
                    <a:pt x="410817" y="309358"/>
                  </a:lnTo>
                  <a:lnTo>
                    <a:pt x="427099" y="264136"/>
                  </a:lnTo>
                  <a:lnTo>
                    <a:pt x="432815" y="214884"/>
                  </a:lnTo>
                  <a:lnTo>
                    <a:pt x="427099" y="165631"/>
                  </a:lnTo>
                  <a:lnTo>
                    <a:pt x="410817" y="120409"/>
                  </a:lnTo>
                  <a:lnTo>
                    <a:pt x="385269" y="80509"/>
                  </a:lnTo>
                  <a:lnTo>
                    <a:pt x="351755" y="47226"/>
                  </a:lnTo>
                  <a:lnTo>
                    <a:pt x="311573" y="21851"/>
                  </a:lnTo>
                  <a:lnTo>
                    <a:pt x="266024" y="567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164836" y="262127"/>
              <a:ext cx="433070" cy="429895"/>
            </a:xfrm>
            <a:custGeom>
              <a:avLst/>
              <a:gdLst/>
              <a:ahLst/>
              <a:cxnLst/>
              <a:rect l="l" t="t" r="r" b="b"/>
              <a:pathLst>
                <a:path w="433070" h="429895">
                  <a:moveTo>
                    <a:pt x="0" y="214884"/>
                  </a:moveTo>
                  <a:lnTo>
                    <a:pt x="5716" y="165631"/>
                  </a:lnTo>
                  <a:lnTo>
                    <a:pt x="21998" y="120409"/>
                  </a:lnTo>
                  <a:lnTo>
                    <a:pt x="47546" y="80509"/>
                  </a:lnTo>
                  <a:lnTo>
                    <a:pt x="81060" y="47226"/>
                  </a:lnTo>
                  <a:lnTo>
                    <a:pt x="121242" y="21851"/>
                  </a:lnTo>
                  <a:lnTo>
                    <a:pt x="166791" y="5678"/>
                  </a:lnTo>
                  <a:lnTo>
                    <a:pt x="216408" y="0"/>
                  </a:lnTo>
                  <a:lnTo>
                    <a:pt x="266024" y="5678"/>
                  </a:lnTo>
                  <a:lnTo>
                    <a:pt x="311573" y="21851"/>
                  </a:lnTo>
                  <a:lnTo>
                    <a:pt x="351755" y="47226"/>
                  </a:lnTo>
                  <a:lnTo>
                    <a:pt x="385269" y="80509"/>
                  </a:lnTo>
                  <a:lnTo>
                    <a:pt x="410817" y="120409"/>
                  </a:lnTo>
                  <a:lnTo>
                    <a:pt x="427099" y="165631"/>
                  </a:lnTo>
                  <a:lnTo>
                    <a:pt x="432815" y="214884"/>
                  </a:lnTo>
                  <a:lnTo>
                    <a:pt x="427099" y="264136"/>
                  </a:lnTo>
                  <a:lnTo>
                    <a:pt x="410817" y="309358"/>
                  </a:lnTo>
                  <a:lnTo>
                    <a:pt x="385269" y="349258"/>
                  </a:lnTo>
                  <a:lnTo>
                    <a:pt x="351755" y="382541"/>
                  </a:lnTo>
                  <a:lnTo>
                    <a:pt x="311573" y="407916"/>
                  </a:lnTo>
                  <a:lnTo>
                    <a:pt x="266024" y="424089"/>
                  </a:lnTo>
                  <a:lnTo>
                    <a:pt x="216408" y="429768"/>
                  </a:lnTo>
                  <a:lnTo>
                    <a:pt x="166791" y="424089"/>
                  </a:lnTo>
                  <a:lnTo>
                    <a:pt x="121242" y="407916"/>
                  </a:lnTo>
                  <a:lnTo>
                    <a:pt x="81060" y="382541"/>
                  </a:lnTo>
                  <a:lnTo>
                    <a:pt x="47546" y="349258"/>
                  </a:lnTo>
                  <a:lnTo>
                    <a:pt x="21998" y="309358"/>
                  </a:lnTo>
                  <a:lnTo>
                    <a:pt x="5716" y="264136"/>
                  </a:lnTo>
                  <a:lnTo>
                    <a:pt x="0" y="2148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6597395" y="256031"/>
            <a:ext cx="447040" cy="441959"/>
            <a:chOff x="6597395" y="256031"/>
            <a:chExt cx="447040" cy="441959"/>
          </a:xfrm>
        </p:grpSpPr>
        <p:sp>
          <p:nvSpPr>
            <p:cNvPr id="28" name="object 28"/>
            <p:cNvSpPr/>
            <p:nvPr/>
          </p:nvSpPr>
          <p:spPr>
            <a:xfrm>
              <a:off x="6603491" y="262127"/>
              <a:ext cx="434340" cy="429895"/>
            </a:xfrm>
            <a:custGeom>
              <a:avLst/>
              <a:gdLst/>
              <a:ahLst/>
              <a:cxnLst/>
              <a:rect l="l" t="t" r="r" b="b"/>
              <a:pathLst>
                <a:path w="434340" h="429895">
                  <a:moveTo>
                    <a:pt x="217169" y="0"/>
                  </a:moveTo>
                  <a:lnTo>
                    <a:pt x="167391" y="5678"/>
                  </a:lnTo>
                  <a:lnTo>
                    <a:pt x="121686" y="21851"/>
                  </a:lnTo>
                  <a:lnTo>
                    <a:pt x="81362" y="47226"/>
                  </a:lnTo>
                  <a:lnTo>
                    <a:pt x="47726" y="80509"/>
                  </a:lnTo>
                  <a:lnTo>
                    <a:pt x="22082" y="120409"/>
                  </a:lnTo>
                  <a:lnTo>
                    <a:pt x="5738" y="165631"/>
                  </a:lnTo>
                  <a:lnTo>
                    <a:pt x="0" y="214884"/>
                  </a:lnTo>
                  <a:lnTo>
                    <a:pt x="5738" y="264136"/>
                  </a:lnTo>
                  <a:lnTo>
                    <a:pt x="22082" y="309358"/>
                  </a:lnTo>
                  <a:lnTo>
                    <a:pt x="47726" y="349258"/>
                  </a:lnTo>
                  <a:lnTo>
                    <a:pt x="81362" y="382541"/>
                  </a:lnTo>
                  <a:lnTo>
                    <a:pt x="121686" y="407916"/>
                  </a:lnTo>
                  <a:lnTo>
                    <a:pt x="167391" y="424089"/>
                  </a:lnTo>
                  <a:lnTo>
                    <a:pt x="217169" y="429768"/>
                  </a:lnTo>
                  <a:lnTo>
                    <a:pt x="266948" y="424089"/>
                  </a:lnTo>
                  <a:lnTo>
                    <a:pt x="312653" y="407916"/>
                  </a:lnTo>
                  <a:lnTo>
                    <a:pt x="352977" y="382541"/>
                  </a:lnTo>
                  <a:lnTo>
                    <a:pt x="386613" y="349258"/>
                  </a:lnTo>
                  <a:lnTo>
                    <a:pt x="412257" y="309358"/>
                  </a:lnTo>
                  <a:lnTo>
                    <a:pt x="428601" y="264136"/>
                  </a:lnTo>
                  <a:lnTo>
                    <a:pt x="434339" y="214884"/>
                  </a:lnTo>
                  <a:lnTo>
                    <a:pt x="428601" y="165631"/>
                  </a:lnTo>
                  <a:lnTo>
                    <a:pt x="412257" y="120409"/>
                  </a:lnTo>
                  <a:lnTo>
                    <a:pt x="386613" y="80509"/>
                  </a:lnTo>
                  <a:lnTo>
                    <a:pt x="352977" y="47226"/>
                  </a:lnTo>
                  <a:lnTo>
                    <a:pt x="312653" y="21851"/>
                  </a:lnTo>
                  <a:lnTo>
                    <a:pt x="266948" y="5678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603491" y="262127"/>
              <a:ext cx="434340" cy="429895"/>
            </a:xfrm>
            <a:custGeom>
              <a:avLst/>
              <a:gdLst/>
              <a:ahLst/>
              <a:cxnLst/>
              <a:rect l="l" t="t" r="r" b="b"/>
              <a:pathLst>
                <a:path w="434340" h="429895">
                  <a:moveTo>
                    <a:pt x="0" y="214884"/>
                  </a:moveTo>
                  <a:lnTo>
                    <a:pt x="5738" y="165631"/>
                  </a:lnTo>
                  <a:lnTo>
                    <a:pt x="22082" y="120409"/>
                  </a:lnTo>
                  <a:lnTo>
                    <a:pt x="47726" y="80509"/>
                  </a:lnTo>
                  <a:lnTo>
                    <a:pt x="81362" y="47226"/>
                  </a:lnTo>
                  <a:lnTo>
                    <a:pt x="121686" y="21851"/>
                  </a:lnTo>
                  <a:lnTo>
                    <a:pt x="167391" y="5678"/>
                  </a:lnTo>
                  <a:lnTo>
                    <a:pt x="217169" y="0"/>
                  </a:lnTo>
                  <a:lnTo>
                    <a:pt x="266948" y="5678"/>
                  </a:lnTo>
                  <a:lnTo>
                    <a:pt x="312653" y="21851"/>
                  </a:lnTo>
                  <a:lnTo>
                    <a:pt x="352977" y="47226"/>
                  </a:lnTo>
                  <a:lnTo>
                    <a:pt x="386613" y="80509"/>
                  </a:lnTo>
                  <a:lnTo>
                    <a:pt x="412257" y="120409"/>
                  </a:lnTo>
                  <a:lnTo>
                    <a:pt x="428601" y="165631"/>
                  </a:lnTo>
                  <a:lnTo>
                    <a:pt x="434339" y="214884"/>
                  </a:lnTo>
                  <a:lnTo>
                    <a:pt x="428601" y="264136"/>
                  </a:lnTo>
                  <a:lnTo>
                    <a:pt x="412257" y="309358"/>
                  </a:lnTo>
                  <a:lnTo>
                    <a:pt x="386613" y="349258"/>
                  </a:lnTo>
                  <a:lnTo>
                    <a:pt x="352977" y="382541"/>
                  </a:lnTo>
                  <a:lnTo>
                    <a:pt x="312653" y="407916"/>
                  </a:lnTo>
                  <a:lnTo>
                    <a:pt x="266948" y="424089"/>
                  </a:lnTo>
                  <a:lnTo>
                    <a:pt x="217169" y="429768"/>
                  </a:lnTo>
                  <a:lnTo>
                    <a:pt x="167391" y="424089"/>
                  </a:lnTo>
                  <a:lnTo>
                    <a:pt x="121686" y="407916"/>
                  </a:lnTo>
                  <a:lnTo>
                    <a:pt x="81362" y="382541"/>
                  </a:lnTo>
                  <a:lnTo>
                    <a:pt x="47726" y="349258"/>
                  </a:lnTo>
                  <a:lnTo>
                    <a:pt x="22082" y="309358"/>
                  </a:lnTo>
                  <a:lnTo>
                    <a:pt x="5738" y="264136"/>
                  </a:lnTo>
                  <a:lnTo>
                    <a:pt x="0" y="2148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7965947" y="256031"/>
            <a:ext cx="447040" cy="441959"/>
            <a:chOff x="7965947" y="256031"/>
            <a:chExt cx="447040" cy="441959"/>
          </a:xfrm>
        </p:grpSpPr>
        <p:sp>
          <p:nvSpPr>
            <p:cNvPr id="31" name="object 31"/>
            <p:cNvSpPr/>
            <p:nvPr/>
          </p:nvSpPr>
          <p:spPr>
            <a:xfrm>
              <a:off x="7972043" y="262127"/>
              <a:ext cx="434340" cy="429895"/>
            </a:xfrm>
            <a:custGeom>
              <a:avLst/>
              <a:gdLst/>
              <a:ahLst/>
              <a:cxnLst/>
              <a:rect l="l" t="t" r="r" b="b"/>
              <a:pathLst>
                <a:path w="434340" h="429895">
                  <a:moveTo>
                    <a:pt x="217170" y="0"/>
                  </a:moveTo>
                  <a:lnTo>
                    <a:pt x="167391" y="5678"/>
                  </a:lnTo>
                  <a:lnTo>
                    <a:pt x="121686" y="21851"/>
                  </a:lnTo>
                  <a:lnTo>
                    <a:pt x="81362" y="47226"/>
                  </a:lnTo>
                  <a:lnTo>
                    <a:pt x="47726" y="80509"/>
                  </a:lnTo>
                  <a:lnTo>
                    <a:pt x="22082" y="120409"/>
                  </a:lnTo>
                  <a:lnTo>
                    <a:pt x="5738" y="165631"/>
                  </a:lnTo>
                  <a:lnTo>
                    <a:pt x="0" y="214884"/>
                  </a:lnTo>
                  <a:lnTo>
                    <a:pt x="5738" y="264136"/>
                  </a:lnTo>
                  <a:lnTo>
                    <a:pt x="22082" y="309358"/>
                  </a:lnTo>
                  <a:lnTo>
                    <a:pt x="47726" y="349258"/>
                  </a:lnTo>
                  <a:lnTo>
                    <a:pt x="81362" y="382541"/>
                  </a:lnTo>
                  <a:lnTo>
                    <a:pt x="121686" y="407916"/>
                  </a:lnTo>
                  <a:lnTo>
                    <a:pt x="167391" y="424089"/>
                  </a:lnTo>
                  <a:lnTo>
                    <a:pt x="217170" y="429768"/>
                  </a:lnTo>
                  <a:lnTo>
                    <a:pt x="266948" y="424089"/>
                  </a:lnTo>
                  <a:lnTo>
                    <a:pt x="312653" y="407916"/>
                  </a:lnTo>
                  <a:lnTo>
                    <a:pt x="352977" y="382541"/>
                  </a:lnTo>
                  <a:lnTo>
                    <a:pt x="386613" y="349258"/>
                  </a:lnTo>
                  <a:lnTo>
                    <a:pt x="412257" y="309358"/>
                  </a:lnTo>
                  <a:lnTo>
                    <a:pt x="428601" y="264136"/>
                  </a:lnTo>
                  <a:lnTo>
                    <a:pt x="434339" y="214884"/>
                  </a:lnTo>
                  <a:lnTo>
                    <a:pt x="428601" y="165631"/>
                  </a:lnTo>
                  <a:lnTo>
                    <a:pt x="412257" y="120409"/>
                  </a:lnTo>
                  <a:lnTo>
                    <a:pt x="386613" y="80509"/>
                  </a:lnTo>
                  <a:lnTo>
                    <a:pt x="352977" y="47226"/>
                  </a:lnTo>
                  <a:lnTo>
                    <a:pt x="312653" y="21851"/>
                  </a:lnTo>
                  <a:lnTo>
                    <a:pt x="266948" y="5678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72043" y="262127"/>
              <a:ext cx="434340" cy="429895"/>
            </a:xfrm>
            <a:custGeom>
              <a:avLst/>
              <a:gdLst/>
              <a:ahLst/>
              <a:cxnLst/>
              <a:rect l="l" t="t" r="r" b="b"/>
              <a:pathLst>
                <a:path w="434340" h="429895">
                  <a:moveTo>
                    <a:pt x="0" y="214884"/>
                  </a:moveTo>
                  <a:lnTo>
                    <a:pt x="5738" y="165631"/>
                  </a:lnTo>
                  <a:lnTo>
                    <a:pt x="22082" y="120409"/>
                  </a:lnTo>
                  <a:lnTo>
                    <a:pt x="47726" y="80509"/>
                  </a:lnTo>
                  <a:lnTo>
                    <a:pt x="81362" y="47226"/>
                  </a:lnTo>
                  <a:lnTo>
                    <a:pt x="121686" y="21851"/>
                  </a:lnTo>
                  <a:lnTo>
                    <a:pt x="167391" y="5678"/>
                  </a:lnTo>
                  <a:lnTo>
                    <a:pt x="217170" y="0"/>
                  </a:lnTo>
                  <a:lnTo>
                    <a:pt x="266948" y="5678"/>
                  </a:lnTo>
                  <a:lnTo>
                    <a:pt x="312653" y="21851"/>
                  </a:lnTo>
                  <a:lnTo>
                    <a:pt x="352977" y="47226"/>
                  </a:lnTo>
                  <a:lnTo>
                    <a:pt x="386613" y="80509"/>
                  </a:lnTo>
                  <a:lnTo>
                    <a:pt x="412257" y="120409"/>
                  </a:lnTo>
                  <a:lnTo>
                    <a:pt x="428601" y="165631"/>
                  </a:lnTo>
                  <a:lnTo>
                    <a:pt x="434339" y="214884"/>
                  </a:lnTo>
                  <a:lnTo>
                    <a:pt x="428601" y="264136"/>
                  </a:lnTo>
                  <a:lnTo>
                    <a:pt x="412257" y="309358"/>
                  </a:lnTo>
                  <a:lnTo>
                    <a:pt x="386613" y="349258"/>
                  </a:lnTo>
                  <a:lnTo>
                    <a:pt x="352977" y="382541"/>
                  </a:lnTo>
                  <a:lnTo>
                    <a:pt x="312653" y="407916"/>
                  </a:lnTo>
                  <a:lnTo>
                    <a:pt x="266948" y="424089"/>
                  </a:lnTo>
                  <a:lnTo>
                    <a:pt x="217170" y="429768"/>
                  </a:lnTo>
                  <a:lnTo>
                    <a:pt x="167391" y="424089"/>
                  </a:lnTo>
                  <a:lnTo>
                    <a:pt x="121686" y="407916"/>
                  </a:lnTo>
                  <a:lnTo>
                    <a:pt x="81362" y="382541"/>
                  </a:lnTo>
                  <a:lnTo>
                    <a:pt x="47726" y="349258"/>
                  </a:lnTo>
                  <a:lnTo>
                    <a:pt x="22082" y="309358"/>
                  </a:lnTo>
                  <a:lnTo>
                    <a:pt x="5738" y="264136"/>
                  </a:lnTo>
                  <a:lnTo>
                    <a:pt x="0" y="2148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2278379" y="1024127"/>
            <a:ext cx="445134" cy="1115695"/>
            <a:chOff x="2278379" y="1024127"/>
            <a:chExt cx="445134" cy="1115695"/>
          </a:xfrm>
        </p:grpSpPr>
        <p:sp>
          <p:nvSpPr>
            <p:cNvPr id="34" name="object 34"/>
            <p:cNvSpPr/>
            <p:nvPr/>
          </p:nvSpPr>
          <p:spPr>
            <a:xfrm>
              <a:off x="2284475" y="103022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284475" y="103022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84475" y="170230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FFF00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284475" y="170230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501645" y="1462277"/>
              <a:ext cx="0" cy="253365"/>
            </a:xfrm>
            <a:custGeom>
              <a:avLst/>
              <a:gdLst/>
              <a:ahLst/>
              <a:cxnLst/>
              <a:rect l="l" t="t" r="r" b="b"/>
              <a:pathLst>
                <a:path h="253364">
                  <a:moveTo>
                    <a:pt x="0" y="0"/>
                  </a:moveTo>
                  <a:lnTo>
                    <a:pt x="0" y="2529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1917192" y="4936235"/>
            <a:ext cx="1706880" cy="1667510"/>
            <a:chOff x="1917192" y="4936235"/>
            <a:chExt cx="1706880" cy="1667510"/>
          </a:xfrm>
        </p:grpSpPr>
        <p:sp>
          <p:nvSpPr>
            <p:cNvPr id="40" name="object 40"/>
            <p:cNvSpPr/>
            <p:nvPr/>
          </p:nvSpPr>
          <p:spPr>
            <a:xfrm>
              <a:off x="3185160" y="616610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7" y="0"/>
                  </a:moveTo>
                  <a:lnTo>
                    <a:pt x="166791" y="5695"/>
                  </a:lnTo>
                  <a:lnTo>
                    <a:pt x="121242" y="21918"/>
                  </a:lnTo>
                  <a:lnTo>
                    <a:pt x="81060" y="47374"/>
                  </a:lnTo>
                  <a:lnTo>
                    <a:pt x="47546" y="80769"/>
                  </a:lnTo>
                  <a:lnTo>
                    <a:pt x="21998" y="120809"/>
                  </a:lnTo>
                  <a:lnTo>
                    <a:pt x="5716" y="166199"/>
                  </a:lnTo>
                  <a:lnTo>
                    <a:pt x="0" y="215646"/>
                  </a:lnTo>
                  <a:lnTo>
                    <a:pt x="5716" y="265092"/>
                  </a:lnTo>
                  <a:lnTo>
                    <a:pt x="21998" y="310482"/>
                  </a:lnTo>
                  <a:lnTo>
                    <a:pt x="47546" y="350522"/>
                  </a:lnTo>
                  <a:lnTo>
                    <a:pt x="81060" y="383917"/>
                  </a:lnTo>
                  <a:lnTo>
                    <a:pt x="121242" y="409373"/>
                  </a:lnTo>
                  <a:lnTo>
                    <a:pt x="166791" y="425596"/>
                  </a:lnTo>
                  <a:lnTo>
                    <a:pt x="216407" y="431292"/>
                  </a:lnTo>
                  <a:lnTo>
                    <a:pt x="266024" y="425596"/>
                  </a:lnTo>
                  <a:lnTo>
                    <a:pt x="311573" y="409373"/>
                  </a:lnTo>
                  <a:lnTo>
                    <a:pt x="351755" y="383917"/>
                  </a:lnTo>
                  <a:lnTo>
                    <a:pt x="385269" y="350522"/>
                  </a:lnTo>
                  <a:lnTo>
                    <a:pt x="410817" y="310482"/>
                  </a:lnTo>
                  <a:lnTo>
                    <a:pt x="427099" y="265092"/>
                  </a:lnTo>
                  <a:lnTo>
                    <a:pt x="432815" y="215646"/>
                  </a:lnTo>
                  <a:lnTo>
                    <a:pt x="427099" y="166199"/>
                  </a:lnTo>
                  <a:lnTo>
                    <a:pt x="410817" y="120809"/>
                  </a:lnTo>
                  <a:lnTo>
                    <a:pt x="385269" y="80769"/>
                  </a:lnTo>
                  <a:lnTo>
                    <a:pt x="351755" y="47374"/>
                  </a:lnTo>
                  <a:lnTo>
                    <a:pt x="311573" y="21918"/>
                  </a:lnTo>
                  <a:lnTo>
                    <a:pt x="266024" y="5695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FFF00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185160" y="616610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6"/>
                  </a:moveTo>
                  <a:lnTo>
                    <a:pt x="5716" y="166199"/>
                  </a:lnTo>
                  <a:lnTo>
                    <a:pt x="21998" y="120809"/>
                  </a:lnTo>
                  <a:lnTo>
                    <a:pt x="47546" y="80769"/>
                  </a:lnTo>
                  <a:lnTo>
                    <a:pt x="81060" y="47374"/>
                  </a:lnTo>
                  <a:lnTo>
                    <a:pt x="121242" y="21918"/>
                  </a:lnTo>
                  <a:lnTo>
                    <a:pt x="166791" y="5695"/>
                  </a:lnTo>
                  <a:lnTo>
                    <a:pt x="216407" y="0"/>
                  </a:lnTo>
                  <a:lnTo>
                    <a:pt x="266024" y="5695"/>
                  </a:lnTo>
                  <a:lnTo>
                    <a:pt x="311573" y="21918"/>
                  </a:lnTo>
                  <a:lnTo>
                    <a:pt x="351755" y="47374"/>
                  </a:lnTo>
                  <a:lnTo>
                    <a:pt x="385269" y="80769"/>
                  </a:lnTo>
                  <a:lnTo>
                    <a:pt x="410817" y="120809"/>
                  </a:lnTo>
                  <a:lnTo>
                    <a:pt x="427099" y="166199"/>
                  </a:lnTo>
                  <a:lnTo>
                    <a:pt x="432815" y="215646"/>
                  </a:lnTo>
                  <a:lnTo>
                    <a:pt x="427099" y="265092"/>
                  </a:lnTo>
                  <a:lnTo>
                    <a:pt x="410817" y="310482"/>
                  </a:lnTo>
                  <a:lnTo>
                    <a:pt x="385269" y="350522"/>
                  </a:lnTo>
                  <a:lnTo>
                    <a:pt x="351755" y="383917"/>
                  </a:lnTo>
                  <a:lnTo>
                    <a:pt x="311573" y="409373"/>
                  </a:lnTo>
                  <a:lnTo>
                    <a:pt x="266024" y="425596"/>
                  </a:lnTo>
                  <a:lnTo>
                    <a:pt x="216407" y="431292"/>
                  </a:lnTo>
                  <a:lnTo>
                    <a:pt x="166791" y="425596"/>
                  </a:lnTo>
                  <a:lnTo>
                    <a:pt x="121242" y="409373"/>
                  </a:lnTo>
                  <a:lnTo>
                    <a:pt x="81060" y="383917"/>
                  </a:lnTo>
                  <a:lnTo>
                    <a:pt x="47546" y="350522"/>
                  </a:lnTo>
                  <a:lnTo>
                    <a:pt x="21998" y="310482"/>
                  </a:lnTo>
                  <a:lnTo>
                    <a:pt x="5716" y="265092"/>
                  </a:lnTo>
                  <a:lnTo>
                    <a:pt x="0" y="21564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185160" y="5516879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7" y="0"/>
                  </a:moveTo>
                  <a:lnTo>
                    <a:pt x="166791" y="5695"/>
                  </a:lnTo>
                  <a:lnTo>
                    <a:pt x="121242" y="21918"/>
                  </a:lnTo>
                  <a:lnTo>
                    <a:pt x="81060" y="47374"/>
                  </a:lnTo>
                  <a:lnTo>
                    <a:pt x="47546" y="80769"/>
                  </a:lnTo>
                  <a:lnTo>
                    <a:pt x="21998" y="120809"/>
                  </a:lnTo>
                  <a:lnTo>
                    <a:pt x="5716" y="166199"/>
                  </a:lnTo>
                  <a:lnTo>
                    <a:pt x="0" y="215646"/>
                  </a:lnTo>
                  <a:lnTo>
                    <a:pt x="5716" y="265092"/>
                  </a:lnTo>
                  <a:lnTo>
                    <a:pt x="21998" y="310482"/>
                  </a:lnTo>
                  <a:lnTo>
                    <a:pt x="47546" y="350522"/>
                  </a:lnTo>
                  <a:lnTo>
                    <a:pt x="81060" y="383917"/>
                  </a:lnTo>
                  <a:lnTo>
                    <a:pt x="121242" y="409373"/>
                  </a:lnTo>
                  <a:lnTo>
                    <a:pt x="166791" y="425596"/>
                  </a:lnTo>
                  <a:lnTo>
                    <a:pt x="216407" y="431292"/>
                  </a:lnTo>
                  <a:lnTo>
                    <a:pt x="266024" y="425596"/>
                  </a:lnTo>
                  <a:lnTo>
                    <a:pt x="311573" y="409373"/>
                  </a:lnTo>
                  <a:lnTo>
                    <a:pt x="351755" y="383917"/>
                  </a:lnTo>
                  <a:lnTo>
                    <a:pt x="385269" y="350522"/>
                  </a:lnTo>
                  <a:lnTo>
                    <a:pt x="410817" y="310482"/>
                  </a:lnTo>
                  <a:lnTo>
                    <a:pt x="427099" y="265092"/>
                  </a:lnTo>
                  <a:lnTo>
                    <a:pt x="432815" y="215646"/>
                  </a:lnTo>
                  <a:lnTo>
                    <a:pt x="427099" y="166199"/>
                  </a:lnTo>
                  <a:lnTo>
                    <a:pt x="410817" y="120809"/>
                  </a:lnTo>
                  <a:lnTo>
                    <a:pt x="385269" y="80769"/>
                  </a:lnTo>
                  <a:lnTo>
                    <a:pt x="351755" y="47374"/>
                  </a:lnTo>
                  <a:lnTo>
                    <a:pt x="311573" y="21918"/>
                  </a:lnTo>
                  <a:lnTo>
                    <a:pt x="266024" y="5695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FFF00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185160" y="5516879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6"/>
                  </a:moveTo>
                  <a:lnTo>
                    <a:pt x="5716" y="166199"/>
                  </a:lnTo>
                  <a:lnTo>
                    <a:pt x="21998" y="120809"/>
                  </a:lnTo>
                  <a:lnTo>
                    <a:pt x="47546" y="80769"/>
                  </a:lnTo>
                  <a:lnTo>
                    <a:pt x="81060" y="47374"/>
                  </a:lnTo>
                  <a:lnTo>
                    <a:pt x="121242" y="21918"/>
                  </a:lnTo>
                  <a:lnTo>
                    <a:pt x="166791" y="5695"/>
                  </a:lnTo>
                  <a:lnTo>
                    <a:pt x="216407" y="0"/>
                  </a:lnTo>
                  <a:lnTo>
                    <a:pt x="266024" y="5695"/>
                  </a:lnTo>
                  <a:lnTo>
                    <a:pt x="311573" y="21918"/>
                  </a:lnTo>
                  <a:lnTo>
                    <a:pt x="351755" y="47374"/>
                  </a:lnTo>
                  <a:lnTo>
                    <a:pt x="385269" y="80769"/>
                  </a:lnTo>
                  <a:lnTo>
                    <a:pt x="410817" y="120809"/>
                  </a:lnTo>
                  <a:lnTo>
                    <a:pt x="427099" y="166199"/>
                  </a:lnTo>
                  <a:lnTo>
                    <a:pt x="432815" y="215646"/>
                  </a:lnTo>
                  <a:lnTo>
                    <a:pt x="427099" y="265092"/>
                  </a:lnTo>
                  <a:lnTo>
                    <a:pt x="410817" y="310482"/>
                  </a:lnTo>
                  <a:lnTo>
                    <a:pt x="385269" y="350522"/>
                  </a:lnTo>
                  <a:lnTo>
                    <a:pt x="351755" y="383917"/>
                  </a:lnTo>
                  <a:lnTo>
                    <a:pt x="311573" y="409373"/>
                  </a:lnTo>
                  <a:lnTo>
                    <a:pt x="266024" y="425596"/>
                  </a:lnTo>
                  <a:lnTo>
                    <a:pt x="216407" y="431292"/>
                  </a:lnTo>
                  <a:lnTo>
                    <a:pt x="166791" y="425596"/>
                  </a:lnTo>
                  <a:lnTo>
                    <a:pt x="121242" y="409373"/>
                  </a:lnTo>
                  <a:lnTo>
                    <a:pt x="81060" y="383917"/>
                  </a:lnTo>
                  <a:lnTo>
                    <a:pt x="47546" y="350522"/>
                  </a:lnTo>
                  <a:lnTo>
                    <a:pt x="21998" y="310482"/>
                  </a:lnTo>
                  <a:lnTo>
                    <a:pt x="5716" y="265092"/>
                  </a:lnTo>
                  <a:lnTo>
                    <a:pt x="0" y="21564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400806" y="5950457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4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537460" y="559155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5"/>
                  </a:lnTo>
                  <a:lnTo>
                    <a:pt x="121242" y="21918"/>
                  </a:lnTo>
                  <a:lnTo>
                    <a:pt x="81060" y="47374"/>
                  </a:lnTo>
                  <a:lnTo>
                    <a:pt x="47546" y="80769"/>
                  </a:lnTo>
                  <a:lnTo>
                    <a:pt x="21998" y="120809"/>
                  </a:lnTo>
                  <a:lnTo>
                    <a:pt x="5716" y="166199"/>
                  </a:lnTo>
                  <a:lnTo>
                    <a:pt x="0" y="215646"/>
                  </a:lnTo>
                  <a:lnTo>
                    <a:pt x="5716" y="265092"/>
                  </a:lnTo>
                  <a:lnTo>
                    <a:pt x="21998" y="310482"/>
                  </a:lnTo>
                  <a:lnTo>
                    <a:pt x="47546" y="350522"/>
                  </a:lnTo>
                  <a:lnTo>
                    <a:pt x="81060" y="383917"/>
                  </a:lnTo>
                  <a:lnTo>
                    <a:pt x="121242" y="409373"/>
                  </a:lnTo>
                  <a:lnTo>
                    <a:pt x="166791" y="425596"/>
                  </a:lnTo>
                  <a:lnTo>
                    <a:pt x="216407" y="431292"/>
                  </a:lnTo>
                  <a:lnTo>
                    <a:pt x="266024" y="425596"/>
                  </a:lnTo>
                  <a:lnTo>
                    <a:pt x="311573" y="409373"/>
                  </a:lnTo>
                  <a:lnTo>
                    <a:pt x="351755" y="383917"/>
                  </a:lnTo>
                  <a:lnTo>
                    <a:pt x="385269" y="350522"/>
                  </a:lnTo>
                  <a:lnTo>
                    <a:pt x="410817" y="310482"/>
                  </a:lnTo>
                  <a:lnTo>
                    <a:pt x="427099" y="265092"/>
                  </a:lnTo>
                  <a:lnTo>
                    <a:pt x="432815" y="215646"/>
                  </a:lnTo>
                  <a:lnTo>
                    <a:pt x="427099" y="166199"/>
                  </a:lnTo>
                  <a:lnTo>
                    <a:pt x="410817" y="120809"/>
                  </a:lnTo>
                  <a:lnTo>
                    <a:pt x="385269" y="80769"/>
                  </a:lnTo>
                  <a:lnTo>
                    <a:pt x="351755" y="47374"/>
                  </a:lnTo>
                  <a:lnTo>
                    <a:pt x="311573" y="21918"/>
                  </a:lnTo>
                  <a:lnTo>
                    <a:pt x="266024" y="5695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FFF00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537460" y="559155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9"/>
                  </a:lnTo>
                  <a:lnTo>
                    <a:pt x="21998" y="120809"/>
                  </a:lnTo>
                  <a:lnTo>
                    <a:pt x="47546" y="80769"/>
                  </a:lnTo>
                  <a:lnTo>
                    <a:pt x="81060" y="47374"/>
                  </a:lnTo>
                  <a:lnTo>
                    <a:pt x="121242" y="21918"/>
                  </a:lnTo>
                  <a:lnTo>
                    <a:pt x="166791" y="5695"/>
                  </a:lnTo>
                  <a:lnTo>
                    <a:pt x="216407" y="0"/>
                  </a:lnTo>
                  <a:lnTo>
                    <a:pt x="266024" y="5695"/>
                  </a:lnTo>
                  <a:lnTo>
                    <a:pt x="311573" y="21918"/>
                  </a:lnTo>
                  <a:lnTo>
                    <a:pt x="351755" y="47374"/>
                  </a:lnTo>
                  <a:lnTo>
                    <a:pt x="385269" y="80769"/>
                  </a:lnTo>
                  <a:lnTo>
                    <a:pt x="410817" y="120809"/>
                  </a:lnTo>
                  <a:lnTo>
                    <a:pt x="427099" y="166199"/>
                  </a:lnTo>
                  <a:lnTo>
                    <a:pt x="432815" y="215646"/>
                  </a:lnTo>
                  <a:lnTo>
                    <a:pt x="427099" y="265092"/>
                  </a:lnTo>
                  <a:lnTo>
                    <a:pt x="410817" y="310482"/>
                  </a:lnTo>
                  <a:lnTo>
                    <a:pt x="385269" y="350522"/>
                  </a:lnTo>
                  <a:lnTo>
                    <a:pt x="351755" y="383917"/>
                  </a:lnTo>
                  <a:lnTo>
                    <a:pt x="311573" y="409373"/>
                  </a:lnTo>
                  <a:lnTo>
                    <a:pt x="266024" y="425596"/>
                  </a:lnTo>
                  <a:lnTo>
                    <a:pt x="216407" y="431292"/>
                  </a:lnTo>
                  <a:lnTo>
                    <a:pt x="166791" y="425596"/>
                  </a:lnTo>
                  <a:lnTo>
                    <a:pt x="121242" y="409373"/>
                  </a:lnTo>
                  <a:lnTo>
                    <a:pt x="81060" y="383917"/>
                  </a:lnTo>
                  <a:lnTo>
                    <a:pt x="47546" y="350522"/>
                  </a:lnTo>
                  <a:lnTo>
                    <a:pt x="21998" y="310482"/>
                  </a:lnTo>
                  <a:lnTo>
                    <a:pt x="5716" y="265092"/>
                  </a:lnTo>
                  <a:lnTo>
                    <a:pt x="0" y="21564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923288" y="5591555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39" h="431800">
                  <a:moveTo>
                    <a:pt x="217169" y="0"/>
                  </a:moveTo>
                  <a:lnTo>
                    <a:pt x="167391" y="5695"/>
                  </a:lnTo>
                  <a:lnTo>
                    <a:pt x="121686" y="21918"/>
                  </a:lnTo>
                  <a:lnTo>
                    <a:pt x="81362" y="47374"/>
                  </a:lnTo>
                  <a:lnTo>
                    <a:pt x="47726" y="80769"/>
                  </a:lnTo>
                  <a:lnTo>
                    <a:pt x="22082" y="120809"/>
                  </a:lnTo>
                  <a:lnTo>
                    <a:pt x="5738" y="166199"/>
                  </a:lnTo>
                  <a:lnTo>
                    <a:pt x="0" y="215646"/>
                  </a:lnTo>
                  <a:lnTo>
                    <a:pt x="5738" y="265092"/>
                  </a:lnTo>
                  <a:lnTo>
                    <a:pt x="22082" y="310482"/>
                  </a:lnTo>
                  <a:lnTo>
                    <a:pt x="47726" y="350522"/>
                  </a:lnTo>
                  <a:lnTo>
                    <a:pt x="81362" y="383917"/>
                  </a:lnTo>
                  <a:lnTo>
                    <a:pt x="121686" y="409373"/>
                  </a:lnTo>
                  <a:lnTo>
                    <a:pt x="167391" y="425596"/>
                  </a:lnTo>
                  <a:lnTo>
                    <a:pt x="217169" y="431292"/>
                  </a:lnTo>
                  <a:lnTo>
                    <a:pt x="266948" y="425596"/>
                  </a:lnTo>
                  <a:lnTo>
                    <a:pt x="312653" y="409373"/>
                  </a:lnTo>
                  <a:lnTo>
                    <a:pt x="352977" y="383917"/>
                  </a:lnTo>
                  <a:lnTo>
                    <a:pt x="386613" y="350522"/>
                  </a:lnTo>
                  <a:lnTo>
                    <a:pt x="412257" y="310482"/>
                  </a:lnTo>
                  <a:lnTo>
                    <a:pt x="428601" y="265092"/>
                  </a:lnTo>
                  <a:lnTo>
                    <a:pt x="434339" y="215646"/>
                  </a:lnTo>
                  <a:lnTo>
                    <a:pt x="428601" y="166199"/>
                  </a:lnTo>
                  <a:lnTo>
                    <a:pt x="412257" y="120809"/>
                  </a:lnTo>
                  <a:lnTo>
                    <a:pt x="386613" y="80769"/>
                  </a:lnTo>
                  <a:lnTo>
                    <a:pt x="352977" y="47374"/>
                  </a:lnTo>
                  <a:lnTo>
                    <a:pt x="312653" y="21918"/>
                  </a:lnTo>
                  <a:lnTo>
                    <a:pt x="266948" y="5695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FFFF00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923288" y="5591555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39" h="431800">
                  <a:moveTo>
                    <a:pt x="0" y="215646"/>
                  </a:moveTo>
                  <a:lnTo>
                    <a:pt x="5738" y="166199"/>
                  </a:lnTo>
                  <a:lnTo>
                    <a:pt x="22082" y="120809"/>
                  </a:lnTo>
                  <a:lnTo>
                    <a:pt x="47726" y="80769"/>
                  </a:lnTo>
                  <a:lnTo>
                    <a:pt x="81362" y="47374"/>
                  </a:lnTo>
                  <a:lnTo>
                    <a:pt x="121686" y="21918"/>
                  </a:lnTo>
                  <a:lnTo>
                    <a:pt x="167391" y="5695"/>
                  </a:lnTo>
                  <a:lnTo>
                    <a:pt x="217169" y="0"/>
                  </a:lnTo>
                  <a:lnTo>
                    <a:pt x="266948" y="5695"/>
                  </a:lnTo>
                  <a:lnTo>
                    <a:pt x="312653" y="21918"/>
                  </a:lnTo>
                  <a:lnTo>
                    <a:pt x="352977" y="47374"/>
                  </a:lnTo>
                  <a:lnTo>
                    <a:pt x="386613" y="80769"/>
                  </a:lnTo>
                  <a:lnTo>
                    <a:pt x="412257" y="120809"/>
                  </a:lnTo>
                  <a:lnTo>
                    <a:pt x="428601" y="166199"/>
                  </a:lnTo>
                  <a:lnTo>
                    <a:pt x="434339" y="215646"/>
                  </a:lnTo>
                  <a:lnTo>
                    <a:pt x="428601" y="265092"/>
                  </a:lnTo>
                  <a:lnTo>
                    <a:pt x="412257" y="310482"/>
                  </a:lnTo>
                  <a:lnTo>
                    <a:pt x="386613" y="350522"/>
                  </a:lnTo>
                  <a:lnTo>
                    <a:pt x="352977" y="383917"/>
                  </a:lnTo>
                  <a:lnTo>
                    <a:pt x="312653" y="409373"/>
                  </a:lnTo>
                  <a:lnTo>
                    <a:pt x="266948" y="425596"/>
                  </a:lnTo>
                  <a:lnTo>
                    <a:pt x="217169" y="431292"/>
                  </a:lnTo>
                  <a:lnTo>
                    <a:pt x="167391" y="425596"/>
                  </a:lnTo>
                  <a:lnTo>
                    <a:pt x="121686" y="409373"/>
                  </a:lnTo>
                  <a:lnTo>
                    <a:pt x="81362" y="383917"/>
                  </a:lnTo>
                  <a:lnTo>
                    <a:pt x="47726" y="350522"/>
                  </a:lnTo>
                  <a:lnTo>
                    <a:pt x="22082" y="310482"/>
                  </a:lnTo>
                  <a:lnTo>
                    <a:pt x="5738" y="265092"/>
                  </a:lnTo>
                  <a:lnTo>
                    <a:pt x="0" y="21564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284476" y="4942331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284476" y="4942331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213610" y="5229605"/>
              <a:ext cx="1150620" cy="363220"/>
            </a:xfrm>
            <a:custGeom>
              <a:avLst/>
              <a:gdLst/>
              <a:ahLst/>
              <a:cxnLst/>
              <a:rect l="l" t="t" r="r" b="b"/>
              <a:pathLst>
                <a:path w="1150620" h="363220">
                  <a:moveTo>
                    <a:pt x="144779" y="146304"/>
                  </a:moveTo>
                  <a:lnTo>
                    <a:pt x="0" y="362712"/>
                  </a:lnTo>
                </a:path>
                <a:path w="1150620" h="363220">
                  <a:moveTo>
                    <a:pt x="358139" y="146304"/>
                  </a:moveTo>
                  <a:lnTo>
                    <a:pt x="502919" y="362712"/>
                  </a:lnTo>
                </a:path>
                <a:path w="1150620" h="363220">
                  <a:moveTo>
                    <a:pt x="502919" y="0"/>
                  </a:moveTo>
                  <a:lnTo>
                    <a:pt x="1150619" y="28803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6670547" y="3640835"/>
            <a:ext cx="448309" cy="1163320"/>
            <a:chOff x="6670547" y="3640835"/>
            <a:chExt cx="448309" cy="1163320"/>
          </a:xfrm>
        </p:grpSpPr>
        <p:sp>
          <p:nvSpPr>
            <p:cNvPr id="53" name="object 53"/>
            <p:cNvSpPr/>
            <p:nvPr/>
          </p:nvSpPr>
          <p:spPr>
            <a:xfrm>
              <a:off x="6678167" y="4366259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217170" y="0"/>
                  </a:moveTo>
                  <a:lnTo>
                    <a:pt x="167391" y="5693"/>
                  </a:lnTo>
                  <a:lnTo>
                    <a:pt x="121686" y="21913"/>
                  </a:lnTo>
                  <a:lnTo>
                    <a:pt x="81362" y="47366"/>
                  </a:lnTo>
                  <a:lnTo>
                    <a:pt x="47726" y="80758"/>
                  </a:lnTo>
                  <a:lnTo>
                    <a:pt x="22082" y="120798"/>
                  </a:lnTo>
                  <a:lnTo>
                    <a:pt x="5738" y="166191"/>
                  </a:lnTo>
                  <a:lnTo>
                    <a:pt x="0" y="215645"/>
                  </a:lnTo>
                  <a:lnTo>
                    <a:pt x="5738" y="265100"/>
                  </a:lnTo>
                  <a:lnTo>
                    <a:pt x="22082" y="310493"/>
                  </a:lnTo>
                  <a:lnTo>
                    <a:pt x="47726" y="350533"/>
                  </a:lnTo>
                  <a:lnTo>
                    <a:pt x="81362" y="383925"/>
                  </a:lnTo>
                  <a:lnTo>
                    <a:pt x="121686" y="409378"/>
                  </a:lnTo>
                  <a:lnTo>
                    <a:pt x="167391" y="425598"/>
                  </a:lnTo>
                  <a:lnTo>
                    <a:pt x="217170" y="431291"/>
                  </a:lnTo>
                  <a:lnTo>
                    <a:pt x="266948" y="425598"/>
                  </a:lnTo>
                  <a:lnTo>
                    <a:pt x="312653" y="409378"/>
                  </a:lnTo>
                  <a:lnTo>
                    <a:pt x="352977" y="383925"/>
                  </a:lnTo>
                  <a:lnTo>
                    <a:pt x="386613" y="350533"/>
                  </a:lnTo>
                  <a:lnTo>
                    <a:pt x="412257" y="310493"/>
                  </a:lnTo>
                  <a:lnTo>
                    <a:pt x="428601" y="265100"/>
                  </a:lnTo>
                  <a:lnTo>
                    <a:pt x="434339" y="215645"/>
                  </a:lnTo>
                  <a:lnTo>
                    <a:pt x="428601" y="166191"/>
                  </a:lnTo>
                  <a:lnTo>
                    <a:pt x="412257" y="120798"/>
                  </a:lnTo>
                  <a:lnTo>
                    <a:pt x="386613" y="80758"/>
                  </a:lnTo>
                  <a:lnTo>
                    <a:pt x="352977" y="47366"/>
                  </a:lnTo>
                  <a:lnTo>
                    <a:pt x="312653" y="21913"/>
                  </a:lnTo>
                  <a:lnTo>
                    <a:pt x="266948" y="5693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FFFF00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678167" y="4366259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0" y="215645"/>
                  </a:moveTo>
                  <a:lnTo>
                    <a:pt x="5738" y="166191"/>
                  </a:lnTo>
                  <a:lnTo>
                    <a:pt x="22082" y="120798"/>
                  </a:lnTo>
                  <a:lnTo>
                    <a:pt x="47726" y="80758"/>
                  </a:lnTo>
                  <a:lnTo>
                    <a:pt x="81362" y="47366"/>
                  </a:lnTo>
                  <a:lnTo>
                    <a:pt x="121686" y="21913"/>
                  </a:lnTo>
                  <a:lnTo>
                    <a:pt x="167391" y="5693"/>
                  </a:lnTo>
                  <a:lnTo>
                    <a:pt x="217170" y="0"/>
                  </a:lnTo>
                  <a:lnTo>
                    <a:pt x="266948" y="5693"/>
                  </a:lnTo>
                  <a:lnTo>
                    <a:pt x="312653" y="21913"/>
                  </a:lnTo>
                  <a:lnTo>
                    <a:pt x="352977" y="47366"/>
                  </a:lnTo>
                  <a:lnTo>
                    <a:pt x="386613" y="80758"/>
                  </a:lnTo>
                  <a:lnTo>
                    <a:pt x="412257" y="120798"/>
                  </a:lnTo>
                  <a:lnTo>
                    <a:pt x="428601" y="166191"/>
                  </a:lnTo>
                  <a:lnTo>
                    <a:pt x="434339" y="215645"/>
                  </a:lnTo>
                  <a:lnTo>
                    <a:pt x="428601" y="265100"/>
                  </a:lnTo>
                  <a:lnTo>
                    <a:pt x="412257" y="310493"/>
                  </a:lnTo>
                  <a:lnTo>
                    <a:pt x="386613" y="350533"/>
                  </a:lnTo>
                  <a:lnTo>
                    <a:pt x="352977" y="383925"/>
                  </a:lnTo>
                  <a:lnTo>
                    <a:pt x="312653" y="409378"/>
                  </a:lnTo>
                  <a:lnTo>
                    <a:pt x="266948" y="425598"/>
                  </a:lnTo>
                  <a:lnTo>
                    <a:pt x="217170" y="431291"/>
                  </a:lnTo>
                  <a:lnTo>
                    <a:pt x="167391" y="425598"/>
                  </a:lnTo>
                  <a:lnTo>
                    <a:pt x="121686" y="409378"/>
                  </a:lnTo>
                  <a:lnTo>
                    <a:pt x="81362" y="383925"/>
                  </a:lnTo>
                  <a:lnTo>
                    <a:pt x="47726" y="350533"/>
                  </a:lnTo>
                  <a:lnTo>
                    <a:pt x="22082" y="310493"/>
                  </a:lnTo>
                  <a:lnTo>
                    <a:pt x="5738" y="265100"/>
                  </a:lnTo>
                  <a:lnTo>
                    <a:pt x="0" y="21564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676643" y="3646931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217170" y="0"/>
                  </a:moveTo>
                  <a:lnTo>
                    <a:pt x="167391" y="5693"/>
                  </a:lnTo>
                  <a:lnTo>
                    <a:pt x="121686" y="21913"/>
                  </a:lnTo>
                  <a:lnTo>
                    <a:pt x="81362" y="47366"/>
                  </a:lnTo>
                  <a:lnTo>
                    <a:pt x="47726" y="80758"/>
                  </a:lnTo>
                  <a:lnTo>
                    <a:pt x="22082" y="120798"/>
                  </a:lnTo>
                  <a:lnTo>
                    <a:pt x="5738" y="166191"/>
                  </a:lnTo>
                  <a:lnTo>
                    <a:pt x="0" y="215646"/>
                  </a:lnTo>
                  <a:lnTo>
                    <a:pt x="5738" y="265100"/>
                  </a:lnTo>
                  <a:lnTo>
                    <a:pt x="22082" y="310493"/>
                  </a:lnTo>
                  <a:lnTo>
                    <a:pt x="47726" y="350533"/>
                  </a:lnTo>
                  <a:lnTo>
                    <a:pt x="81362" y="383925"/>
                  </a:lnTo>
                  <a:lnTo>
                    <a:pt x="121686" y="409378"/>
                  </a:lnTo>
                  <a:lnTo>
                    <a:pt x="167391" y="425598"/>
                  </a:lnTo>
                  <a:lnTo>
                    <a:pt x="217170" y="431292"/>
                  </a:lnTo>
                  <a:lnTo>
                    <a:pt x="266948" y="425598"/>
                  </a:lnTo>
                  <a:lnTo>
                    <a:pt x="312653" y="409378"/>
                  </a:lnTo>
                  <a:lnTo>
                    <a:pt x="352977" y="383925"/>
                  </a:lnTo>
                  <a:lnTo>
                    <a:pt x="386613" y="350533"/>
                  </a:lnTo>
                  <a:lnTo>
                    <a:pt x="412257" y="310493"/>
                  </a:lnTo>
                  <a:lnTo>
                    <a:pt x="428601" y="265100"/>
                  </a:lnTo>
                  <a:lnTo>
                    <a:pt x="434339" y="215646"/>
                  </a:lnTo>
                  <a:lnTo>
                    <a:pt x="428601" y="166191"/>
                  </a:lnTo>
                  <a:lnTo>
                    <a:pt x="412257" y="120798"/>
                  </a:lnTo>
                  <a:lnTo>
                    <a:pt x="386613" y="80758"/>
                  </a:lnTo>
                  <a:lnTo>
                    <a:pt x="352977" y="47366"/>
                  </a:lnTo>
                  <a:lnTo>
                    <a:pt x="312653" y="21913"/>
                  </a:lnTo>
                  <a:lnTo>
                    <a:pt x="266948" y="5693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676643" y="3646931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40" h="431800">
                  <a:moveTo>
                    <a:pt x="0" y="215646"/>
                  </a:moveTo>
                  <a:lnTo>
                    <a:pt x="5738" y="166191"/>
                  </a:lnTo>
                  <a:lnTo>
                    <a:pt x="22082" y="120798"/>
                  </a:lnTo>
                  <a:lnTo>
                    <a:pt x="47726" y="80758"/>
                  </a:lnTo>
                  <a:lnTo>
                    <a:pt x="81362" y="47366"/>
                  </a:lnTo>
                  <a:lnTo>
                    <a:pt x="121686" y="21913"/>
                  </a:lnTo>
                  <a:lnTo>
                    <a:pt x="167391" y="5693"/>
                  </a:lnTo>
                  <a:lnTo>
                    <a:pt x="217170" y="0"/>
                  </a:lnTo>
                  <a:lnTo>
                    <a:pt x="266948" y="5693"/>
                  </a:lnTo>
                  <a:lnTo>
                    <a:pt x="312653" y="21913"/>
                  </a:lnTo>
                  <a:lnTo>
                    <a:pt x="352977" y="47366"/>
                  </a:lnTo>
                  <a:lnTo>
                    <a:pt x="386613" y="80758"/>
                  </a:lnTo>
                  <a:lnTo>
                    <a:pt x="412257" y="120798"/>
                  </a:lnTo>
                  <a:lnTo>
                    <a:pt x="428601" y="166191"/>
                  </a:lnTo>
                  <a:lnTo>
                    <a:pt x="434339" y="215646"/>
                  </a:lnTo>
                  <a:lnTo>
                    <a:pt x="428601" y="265100"/>
                  </a:lnTo>
                  <a:lnTo>
                    <a:pt x="412257" y="310493"/>
                  </a:lnTo>
                  <a:lnTo>
                    <a:pt x="386613" y="350533"/>
                  </a:lnTo>
                  <a:lnTo>
                    <a:pt x="352977" y="383925"/>
                  </a:lnTo>
                  <a:lnTo>
                    <a:pt x="312653" y="409378"/>
                  </a:lnTo>
                  <a:lnTo>
                    <a:pt x="266948" y="425598"/>
                  </a:lnTo>
                  <a:lnTo>
                    <a:pt x="217170" y="431292"/>
                  </a:lnTo>
                  <a:lnTo>
                    <a:pt x="167391" y="425598"/>
                  </a:lnTo>
                  <a:lnTo>
                    <a:pt x="121686" y="409378"/>
                  </a:lnTo>
                  <a:lnTo>
                    <a:pt x="81362" y="383925"/>
                  </a:lnTo>
                  <a:lnTo>
                    <a:pt x="47726" y="350533"/>
                  </a:lnTo>
                  <a:lnTo>
                    <a:pt x="22082" y="310493"/>
                  </a:lnTo>
                  <a:lnTo>
                    <a:pt x="5738" y="265100"/>
                  </a:lnTo>
                  <a:lnTo>
                    <a:pt x="0" y="21564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895337" y="4078985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" name="object 58"/>
          <p:cNvGrpSpPr/>
          <p:nvPr/>
        </p:nvGrpSpPr>
        <p:grpSpPr>
          <a:xfrm>
            <a:off x="1917192" y="2415539"/>
            <a:ext cx="1167765" cy="1019810"/>
            <a:chOff x="1917192" y="2415539"/>
            <a:chExt cx="1167765" cy="1019810"/>
          </a:xfrm>
        </p:grpSpPr>
        <p:sp>
          <p:nvSpPr>
            <p:cNvPr id="59" name="object 59"/>
            <p:cNvSpPr/>
            <p:nvPr/>
          </p:nvSpPr>
          <p:spPr>
            <a:xfrm>
              <a:off x="2644140" y="2997707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39" h="431800">
                  <a:moveTo>
                    <a:pt x="217170" y="0"/>
                  </a:moveTo>
                  <a:lnTo>
                    <a:pt x="167391" y="5693"/>
                  </a:lnTo>
                  <a:lnTo>
                    <a:pt x="121686" y="21913"/>
                  </a:lnTo>
                  <a:lnTo>
                    <a:pt x="81362" y="47366"/>
                  </a:lnTo>
                  <a:lnTo>
                    <a:pt x="47726" y="80758"/>
                  </a:lnTo>
                  <a:lnTo>
                    <a:pt x="22082" y="120798"/>
                  </a:lnTo>
                  <a:lnTo>
                    <a:pt x="5738" y="166191"/>
                  </a:lnTo>
                  <a:lnTo>
                    <a:pt x="0" y="215645"/>
                  </a:lnTo>
                  <a:lnTo>
                    <a:pt x="5738" y="265100"/>
                  </a:lnTo>
                  <a:lnTo>
                    <a:pt x="22082" y="310493"/>
                  </a:lnTo>
                  <a:lnTo>
                    <a:pt x="47726" y="350533"/>
                  </a:lnTo>
                  <a:lnTo>
                    <a:pt x="81362" y="383925"/>
                  </a:lnTo>
                  <a:lnTo>
                    <a:pt x="121686" y="409378"/>
                  </a:lnTo>
                  <a:lnTo>
                    <a:pt x="167391" y="425598"/>
                  </a:lnTo>
                  <a:lnTo>
                    <a:pt x="217170" y="431291"/>
                  </a:lnTo>
                  <a:lnTo>
                    <a:pt x="266948" y="425598"/>
                  </a:lnTo>
                  <a:lnTo>
                    <a:pt x="312653" y="409378"/>
                  </a:lnTo>
                  <a:lnTo>
                    <a:pt x="352977" y="383925"/>
                  </a:lnTo>
                  <a:lnTo>
                    <a:pt x="386613" y="350533"/>
                  </a:lnTo>
                  <a:lnTo>
                    <a:pt x="412257" y="310493"/>
                  </a:lnTo>
                  <a:lnTo>
                    <a:pt x="428601" y="265100"/>
                  </a:lnTo>
                  <a:lnTo>
                    <a:pt x="434340" y="215645"/>
                  </a:lnTo>
                  <a:lnTo>
                    <a:pt x="428601" y="166191"/>
                  </a:lnTo>
                  <a:lnTo>
                    <a:pt x="412257" y="120798"/>
                  </a:lnTo>
                  <a:lnTo>
                    <a:pt x="386613" y="80758"/>
                  </a:lnTo>
                  <a:lnTo>
                    <a:pt x="352977" y="47366"/>
                  </a:lnTo>
                  <a:lnTo>
                    <a:pt x="312653" y="21913"/>
                  </a:lnTo>
                  <a:lnTo>
                    <a:pt x="266948" y="5693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FFFF00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644140" y="2997707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39" h="431800">
                  <a:moveTo>
                    <a:pt x="0" y="215645"/>
                  </a:moveTo>
                  <a:lnTo>
                    <a:pt x="5738" y="166191"/>
                  </a:lnTo>
                  <a:lnTo>
                    <a:pt x="22082" y="120798"/>
                  </a:lnTo>
                  <a:lnTo>
                    <a:pt x="47726" y="80758"/>
                  </a:lnTo>
                  <a:lnTo>
                    <a:pt x="81362" y="47366"/>
                  </a:lnTo>
                  <a:lnTo>
                    <a:pt x="121686" y="21913"/>
                  </a:lnTo>
                  <a:lnTo>
                    <a:pt x="167391" y="5693"/>
                  </a:lnTo>
                  <a:lnTo>
                    <a:pt x="217170" y="0"/>
                  </a:lnTo>
                  <a:lnTo>
                    <a:pt x="266948" y="5693"/>
                  </a:lnTo>
                  <a:lnTo>
                    <a:pt x="312653" y="21913"/>
                  </a:lnTo>
                  <a:lnTo>
                    <a:pt x="352977" y="47366"/>
                  </a:lnTo>
                  <a:lnTo>
                    <a:pt x="386613" y="80758"/>
                  </a:lnTo>
                  <a:lnTo>
                    <a:pt x="412257" y="120798"/>
                  </a:lnTo>
                  <a:lnTo>
                    <a:pt x="428601" y="166191"/>
                  </a:lnTo>
                  <a:lnTo>
                    <a:pt x="434340" y="215645"/>
                  </a:lnTo>
                  <a:lnTo>
                    <a:pt x="428601" y="265100"/>
                  </a:lnTo>
                  <a:lnTo>
                    <a:pt x="412257" y="310493"/>
                  </a:lnTo>
                  <a:lnTo>
                    <a:pt x="386613" y="350533"/>
                  </a:lnTo>
                  <a:lnTo>
                    <a:pt x="352977" y="383925"/>
                  </a:lnTo>
                  <a:lnTo>
                    <a:pt x="312653" y="409378"/>
                  </a:lnTo>
                  <a:lnTo>
                    <a:pt x="266948" y="425598"/>
                  </a:lnTo>
                  <a:lnTo>
                    <a:pt x="217170" y="431291"/>
                  </a:lnTo>
                  <a:lnTo>
                    <a:pt x="167391" y="425598"/>
                  </a:lnTo>
                  <a:lnTo>
                    <a:pt x="121686" y="409378"/>
                  </a:lnTo>
                  <a:lnTo>
                    <a:pt x="81362" y="383925"/>
                  </a:lnTo>
                  <a:lnTo>
                    <a:pt x="47726" y="350533"/>
                  </a:lnTo>
                  <a:lnTo>
                    <a:pt x="22082" y="310493"/>
                  </a:lnTo>
                  <a:lnTo>
                    <a:pt x="5738" y="265100"/>
                  </a:lnTo>
                  <a:lnTo>
                    <a:pt x="0" y="21564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923288" y="2997707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39" h="431800">
                  <a:moveTo>
                    <a:pt x="217169" y="0"/>
                  </a:moveTo>
                  <a:lnTo>
                    <a:pt x="167391" y="5693"/>
                  </a:lnTo>
                  <a:lnTo>
                    <a:pt x="121686" y="21913"/>
                  </a:lnTo>
                  <a:lnTo>
                    <a:pt x="81362" y="47366"/>
                  </a:lnTo>
                  <a:lnTo>
                    <a:pt x="47726" y="80758"/>
                  </a:lnTo>
                  <a:lnTo>
                    <a:pt x="22082" y="120798"/>
                  </a:lnTo>
                  <a:lnTo>
                    <a:pt x="5738" y="166191"/>
                  </a:lnTo>
                  <a:lnTo>
                    <a:pt x="0" y="215645"/>
                  </a:lnTo>
                  <a:lnTo>
                    <a:pt x="5738" y="265100"/>
                  </a:lnTo>
                  <a:lnTo>
                    <a:pt x="22082" y="310493"/>
                  </a:lnTo>
                  <a:lnTo>
                    <a:pt x="47726" y="350533"/>
                  </a:lnTo>
                  <a:lnTo>
                    <a:pt x="81362" y="383925"/>
                  </a:lnTo>
                  <a:lnTo>
                    <a:pt x="121686" y="409378"/>
                  </a:lnTo>
                  <a:lnTo>
                    <a:pt x="167391" y="425598"/>
                  </a:lnTo>
                  <a:lnTo>
                    <a:pt x="217169" y="431291"/>
                  </a:lnTo>
                  <a:lnTo>
                    <a:pt x="266948" y="425598"/>
                  </a:lnTo>
                  <a:lnTo>
                    <a:pt x="312653" y="409378"/>
                  </a:lnTo>
                  <a:lnTo>
                    <a:pt x="352977" y="383925"/>
                  </a:lnTo>
                  <a:lnTo>
                    <a:pt x="386613" y="350533"/>
                  </a:lnTo>
                  <a:lnTo>
                    <a:pt x="412257" y="310493"/>
                  </a:lnTo>
                  <a:lnTo>
                    <a:pt x="428601" y="265100"/>
                  </a:lnTo>
                  <a:lnTo>
                    <a:pt x="434339" y="215645"/>
                  </a:lnTo>
                  <a:lnTo>
                    <a:pt x="428601" y="166191"/>
                  </a:lnTo>
                  <a:lnTo>
                    <a:pt x="412257" y="120798"/>
                  </a:lnTo>
                  <a:lnTo>
                    <a:pt x="386613" y="80758"/>
                  </a:lnTo>
                  <a:lnTo>
                    <a:pt x="352977" y="47366"/>
                  </a:lnTo>
                  <a:lnTo>
                    <a:pt x="312653" y="21913"/>
                  </a:lnTo>
                  <a:lnTo>
                    <a:pt x="266948" y="5693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FFFF00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923288" y="2997707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39" h="431800">
                  <a:moveTo>
                    <a:pt x="0" y="215645"/>
                  </a:moveTo>
                  <a:lnTo>
                    <a:pt x="5738" y="166191"/>
                  </a:lnTo>
                  <a:lnTo>
                    <a:pt x="22082" y="120798"/>
                  </a:lnTo>
                  <a:lnTo>
                    <a:pt x="47726" y="80758"/>
                  </a:lnTo>
                  <a:lnTo>
                    <a:pt x="81362" y="47366"/>
                  </a:lnTo>
                  <a:lnTo>
                    <a:pt x="121686" y="21913"/>
                  </a:lnTo>
                  <a:lnTo>
                    <a:pt x="167391" y="5693"/>
                  </a:lnTo>
                  <a:lnTo>
                    <a:pt x="217169" y="0"/>
                  </a:lnTo>
                  <a:lnTo>
                    <a:pt x="266948" y="5693"/>
                  </a:lnTo>
                  <a:lnTo>
                    <a:pt x="312653" y="21913"/>
                  </a:lnTo>
                  <a:lnTo>
                    <a:pt x="352977" y="47366"/>
                  </a:lnTo>
                  <a:lnTo>
                    <a:pt x="386613" y="80758"/>
                  </a:lnTo>
                  <a:lnTo>
                    <a:pt x="412257" y="120798"/>
                  </a:lnTo>
                  <a:lnTo>
                    <a:pt x="428601" y="166191"/>
                  </a:lnTo>
                  <a:lnTo>
                    <a:pt x="434339" y="215645"/>
                  </a:lnTo>
                  <a:lnTo>
                    <a:pt x="428601" y="265100"/>
                  </a:lnTo>
                  <a:lnTo>
                    <a:pt x="412257" y="310493"/>
                  </a:lnTo>
                  <a:lnTo>
                    <a:pt x="386613" y="350533"/>
                  </a:lnTo>
                  <a:lnTo>
                    <a:pt x="352977" y="383925"/>
                  </a:lnTo>
                  <a:lnTo>
                    <a:pt x="312653" y="409378"/>
                  </a:lnTo>
                  <a:lnTo>
                    <a:pt x="266948" y="425598"/>
                  </a:lnTo>
                  <a:lnTo>
                    <a:pt x="217169" y="431291"/>
                  </a:lnTo>
                  <a:lnTo>
                    <a:pt x="167391" y="425598"/>
                  </a:lnTo>
                  <a:lnTo>
                    <a:pt x="121686" y="409378"/>
                  </a:lnTo>
                  <a:lnTo>
                    <a:pt x="81362" y="383925"/>
                  </a:lnTo>
                  <a:lnTo>
                    <a:pt x="47726" y="350533"/>
                  </a:lnTo>
                  <a:lnTo>
                    <a:pt x="22082" y="310493"/>
                  </a:lnTo>
                  <a:lnTo>
                    <a:pt x="5738" y="265100"/>
                  </a:lnTo>
                  <a:lnTo>
                    <a:pt x="0" y="21564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284476" y="242163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284476" y="242163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213610" y="2783585"/>
              <a:ext cx="539750" cy="216535"/>
            </a:xfrm>
            <a:custGeom>
              <a:avLst/>
              <a:gdLst/>
              <a:ahLst/>
              <a:cxnLst/>
              <a:rect l="l" t="t" r="r" b="b"/>
              <a:pathLst>
                <a:path w="539750" h="216535">
                  <a:moveTo>
                    <a:pt x="144779" y="0"/>
                  </a:moveTo>
                  <a:lnTo>
                    <a:pt x="0" y="216408"/>
                  </a:lnTo>
                </a:path>
                <a:path w="539750" h="216535">
                  <a:moveTo>
                    <a:pt x="394715" y="0"/>
                  </a:moveTo>
                  <a:lnTo>
                    <a:pt x="539495" y="216408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" name="object 66"/>
          <p:cNvGrpSpPr/>
          <p:nvPr/>
        </p:nvGrpSpPr>
        <p:grpSpPr>
          <a:xfrm>
            <a:off x="1917192" y="3712464"/>
            <a:ext cx="1167765" cy="1019810"/>
            <a:chOff x="1917192" y="3712464"/>
            <a:chExt cx="1167765" cy="1019810"/>
          </a:xfrm>
        </p:grpSpPr>
        <p:sp>
          <p:nvSpPr>
            <p:cNvPr id="67" name="object 67"/>
            <p:cNvSpPr/>
            <p:nvPr/>
          </p:nvSpPr>
          <p:spPr>
            <a:xfrm>
              <a:off x="2644140" y="4294632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39" h="431800">
                  <a:moveTo>
                    <a:pt x="217170" y="0"/>
                  </a:moveTo>
                  <a:lnTo>
                    <a:pt x="167391" y="5693"/>
                  </a:lnTo>
                  <a:lnTo>
                    <a:pt x="121686" y="21913"/>
                  </a:lnTo>
                  <a:lnTo>
                    <a:pt x="81362" y="47366"/>
                  </a:lnTo>
                  <a:lnTo>
                    <a:pt x="47726" y="80758"/>
                  </a:lnTo>
                  <a:lnTo>
                    <a:pt x="22082" y="120798"/>
                  </a:lnTo>
                  <a:lnTo>
                    <a:pt x="5738" y="166191"/>
                  </a:lnTo>
                  <a:lnTo>
                    <a:pt x="0" y="215646"/>
                  </a:lnTo>
                  <a:lnTo>
                    <a:pt x="5738" y="265100"/>
                  </a:lnTo>
                  <a:lnTo>
                    <a:pt x="22082" y="310493"/>
                  </a:lnTo>
                  <a:lnTo>
                    <a:pt x="47726" y="350533"/>
                  </a:lnTo>
                  <a:lnTo>
                    <a:pt x="81362" y="383925"/>
                  </a:lnTo>
                  <a:lnTo>
                    <a:pt x="121686" y="409378"/>
                  </a:lnTo>
                  <a:lnTo>
                    <a:pt x="167391" y="425598"/>
                  </a:lnTo>
                  <a:lnTo>
                    <a:pt x="217170" y="431292"/>
                  </a:lnTo>
                  <a:lnTo>
                    <a:pt x="266948" y="425598"/>
                  </a:lnTo>
                  <a:lnTo>
                    <a:pt x="312653" y="409378"/>
                  </a:lnTo>
                  <a:lnTo>
                    <a:pt x="352977" y="383925"/>
                  </a:lnTo>
                  <a:lnTo>
                    <a:pt x="386613" y="350533"/>
                  </a:lnTo>
                  <a:lnTo>
                    <a:pt x="412257" y="310493"/>
                  </a:lnTo>
                  <a:lnTo>
                    <a:pt x="428601" y="265100"/>
                  </a:lnTo>
                  <a:lnTo>
                    <a:pt x="434340" y="215646"/>
                  </a:lnTo>
                  <a:lnTo>
                    <a:pt x="428601" y="166191"/>
                  </a:lnTo>
                  <a:lnTo>
                    <a:pt x="412257" y="120798"/>
                  </a:lnTo>
                  <a:lnTo>
                    <a:pt x="386613" y="80758"/>
                  </a:lnTo>
                  <a:lnTo>
                    <a:pt x="352977" y="47366"/>
                  </a:lnTo>
                  <a:lnTo>
                    <a:pt x="312653" y="21913"/>
                  </a:lnTo>
                  <a:lnTo>
                    <a:pt x="266948" y="5693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FFFF00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644140" y="4294632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39" h="431800">
                  <a:moveTo>
                    <a:pt x="0" y="215646"/>
                  </a:moveTo>
                  <a:lnTo>
                    <a:pt x="5738" y="166191"/>
                  </a:lnTo>
                  <a:lnTo>
                    <a:pt x="22082" y="120798"/>
                  </a:lnTo>
                  <a:lnTo>
                    <a:pt x="47726" y="80758"/>
                  </a:lnTo>
                  <a:lnTo>
                    <a:pt x="81362" y="47366"/>
                  </a:lnTo>
                  <a:lnTo>
                    <a:pt x="121686" y="21913"/>
                  </a:lnTo>
                  <a:lnTo>
                    <a:pt x="167391" y="5693"/>
                  </a:lnTo>
                  <a:lnTo>
                    <a:pt x="217170" y="0"/>
                  </a:lnTo>
                  <a:lnTo>
                    <a:pt x="266948" y="5693"/>
                  </a:lnTo>
                  <a:lnTo>
                    <a:pt x="312653" y="21913"/>
                  </a:lnTo>
                  <a:lnTo>
                    <a:pt x="352977" y="47366"/>
                  </a:lnTo>
                  <a:lnTo>
                    <a:pt x="386613" y="80758"/>
                  </a:lnTo>
                  <a:lnTo>
                    <a:pt x="412257" y="120798"/>
                  </a:lnTo>
                  <a:lnTo>
                    <a:pt x="428601" y="166191"/>
                  </a:lnTo>
                  <a:lnTo>
                    <a:pt x="434340" y="215646"/>
                  </a:lnTo>
                  <a:lnTo>
                    <a:pt x="428601" y="265100"/>
                  </a:lnTo>
                  <a:lnTo>
                    <a:pt x="412257" y="310493"/>
                  </a:lnTo>
                  <a:lnTo>
                    <a:pt x="386613" y="350533"/>
                  </a:lnTo>
                  <a:lnTo>
                    <a:pt x="352977" y="383925"/>
                  </a:lnTo>
                  <a:lnTo>
                    <a:pt x="312653" y="409378"/>
                  </a:lnTo>
                  <a:lnTo>
                    <a:pt x="266948" y="425598"/>
                  </a:lnTo>
                  <a:lnTo>
                    <a:pt x="217170" y="431292"/>
                  </a:lnTo>
                  <a:lnTo>
                    <a:pt x="167391" y="425598"/>
                  </a:lnTo>
                  <a:lnTo>
                    <a:pt x="121686" y="409378"/>
                  </a:lnTo>
                  <a:lnTo>
                    <a:pt x="81362" y="383925"/>
                  </a:lnTo>
                  <a:lnTo>
                    <a:pt x="47726" y="350533"/>
                  </a:lnTo>
                  <a:lnTo>
                    <a:pt x="22082" y="310493"/>
                  </a:lnTo>
                  <a:lnTo>
                    <a:pt x="5738" y="265100"/>
                  </a:lnTo>
                  <a:lnTo>
                    <a:pt x="0" y="21564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923288" y="4294632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39" h="431800">
                  <a:moveTo>
                    <a:pt x="217169" y="0"/>
                  </a:moveTo>
                  <a:lnTo>
                    <a:pt x="167391" y="5693"/>
                  </a:lnTo>
                  <a:lnTo>
                    <a:pt x="121686" y="21913"/>
                  </a:lnTo>
                  <a:lnTo>
                    <a:pt x="81362" y="47366"/>
                  </a:lnTo>
                  <a:lnTo>
                    <a:pt x="47726" y="80758"/>
                  </a:lnTo>
                  <a:lnTo>
                    <a:pt x="22082" y="120798"/>
                  </a:lnTo>
                  <a:lnTo>
                    <a:pt x="5738" y="166191"/>
                  </a:lnTo>
                  <a:lnTo>
                    <a:pt x="0" y="215646"/>
                  </a:lnTo>
                  <a:lnTo>
                    <a:pt x="5738" y="265100"/>
                  </a:lnTo>
                  <a:lnTo>
                    <a:pt x="22082" y="310493"/>
                  </a:lnTo>
                  <a:lnTo>
                    <a:pt x="47726" y="350533"/>
                  </a:lnTo>
                  <a:lnTo>
                    <a:pt x="81362" y="383925"/>
                  </a:lnTo>
                  <a:lnTo>
                    <a:pt x="121686" y="409378"/>
                  </a:lnTo>
                  <a:lnTo>
                    <a:pt x="167391" y="425598"/>
                  </a:lnTo>
                  <a:lnTo>
                    <a:pt x="217169" y="431292"/>
                  </a:lnTo>
                  <a:lnTo>
                    <a:pt x="266948" y="425598"/>
                  </a:lnTo>
                  <a:lnTo>
                    <a:pt x="312653" y="409378"/>
                  </a:lnTo>
                  <a:lnTo>
                    <a:pt x="352977" y="383925"/>
                  </a:lnTo>
                  <a:lnTo>
                    <a:pt x="386613" y="350533"/>
                  </a:lnTo>
                  <a:lnTo>
                    <a:pt x="412257" y="310493"/>
                  </a:lnTo>
                  <a:lnTo>
                    <a:pt x="428601" y="265100"/>
                  </a:lnTo>
                  <a:lnTo>
                    <a:pt x="434339" y="215646"/>
                  </a:lnTo>
                  <a:lnTo>
                    <a:pt x="428601" y="166191"/>
                  </a:lnTo>
                  <a:lnTo>
                    <a:pt x="412257" y="120798"/>
                  </a:lnTo>
                  <a:lnTo>
                    <a:pt x="386613" y="80758"/>
                  </a:lnTo>
                  <a:lnTo>
                    <a:pt x="352977" y="47366"/>
                  </a:lnTo>
                  <a:lnTo>
                    <a:pt x="312653" y="21913"/>
                  </a:lnTo>
                  <a:lnTo>
                    <a:pt x="266948" y="5693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FFFF00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923288" y="4294632"/>
              <a:ext cx="434340" cy="431800"/>
            </a:xfrm>
            <a:custGeom>
              <a:avLst/>
              <a:gdLst/>
              <a:ahLst/>
              <a:cxnLst/>
              <a:rect l="l" t="t" r="r" b="b"/>
              <a:pathLst>
                <a:path w="434339" h="431800">
                  <a:moveTo>
                    <a:pt x="0" y="215646"/>
                  </a:moveTo>
                  <a:lnTo>
                    <a:pt x="5738" y="166191"/>
                  </a:lnTo>
                  <a:lnTo>
                    <a:pt x="22082" y="120798"/>
                  </a:lnTo>
                  <a:lnTo>
                    <a:pt x="47726" y="80758"/>
                  </a:lnTo>
                  <a:lnTo>
                    <a:pt x="81362" y="47366"/>
                  </a:lnTo>
                  <a:lnTo>
                    <a:pt x="121686" y="21913"/>
                  </a:lnTo>
                  <a:lnTo>
                    <a:pt x="167391" y="5693"/>
                  </a:lnTo>
                  <a:lnTo>
                    <a:pt x="217169" y="0"/>
                  </a:lnTo>
                  <a:lnTo>
                    <a:pt x="266948" y="5693"/>
                  </a:lnTo>
                  <a:lnTo>
                    <a:pt x="312653" y="21913"/>
                  </a:lnTo>
                  <a:lnTo>
                    <a:pt x="352977" y="47366"/>
                  </a:lnTo>
                  <a:lnTo>
                    <a:pt x="386613" y="80758"/>
                  </a:lnTo>
                  <a:lnTo>
                    <a:pt x="412257" y="120798"/>
                  </a:lnTo>
                  <a:lnTo>
                    <a:pt x="428601" y="166191"/>
                  </a:lnTo>
                  <a:lnTo>
                    <a:pt x="434339" y="215646"/>
                  </a:lnTo>
                  <a:lnTo>
                    <a:pt x="428601" y="265100"/>
                  </a:lnTo>
                  <a:lnTo>
                    <a:pt x="412257" y="310493"/>
                  </a:lnTo>
                  <a:lnTo>
                    <a:pt x="386613" y="350533"/>
                  </a:lnTo>
                  <a:lnTo>
                    <a:pt x="352977" y="383925"/>
                  </a:lnTo>
                  <a:lnTo>
                    <a:pt x="312653" y="409378"/>
                  </a:lnTo>
                  <a:lnTo>
                    <a:pt x="266948" y="425598"/>
                  </a:lnTo>
                  <a:lnTo>
                    <a:pt x="217169" y="431292"/>
                  </a:lnTo>
                  <a:lnTo>
                    <a:pt x="167391" y="425598"/>
                  </a:lnTo>
                  <a:lnTo>
                    <a:pt x="121686" y="409378"/>
                  </a:lnTo>
                  <a:lnTo>
                    <a:pt x="81362" y="383925"/>
                  </a:lnTo>
                  <a:lnTo>
                    <a:pt x="47726" y="350533"/>
                  </a:lnTo>
                  <a:lnTo>
                    <a:pt x="22082" y="310493"/>
                  </a:lnTo>
                  <a:lnTo>
                    <a:pt x="5738" y="265100"/>
                  </a:lnTo>
                  <a:lnTo>
                    <a:pt x="0" y="21564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284476" y="3718560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284476" y="3718560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248662" y="4077462"/>
              <a:ext cx="467995" cy="291465"/>
            </a:xfrm>
            <a:custGeom>
              <a:avLst/>
              <a:gdLst/>
              <a:ahLst/>
              <a:cxnLst/>
              <a:rect l="l" t="t" r="r" b="b"/>
              <a:pathLst>
                <a:path w="467994" h="291464">
                  <a:moveTo>
                    <a:pt x="144780" y="0"/>
                  </a:moveTo>
                  <a:lnTo>
                    <a:pt x="0" y="216407"/>
                  </a:lnTo>
                </a:path>
                <a:path w="467994" h="291464">
                  <a:moveTo>
                    <a:pt x="323088" y="74675"/>
                  </a:moveTo>
                  <a:lnTo>
                    <a:pt x="467868" y="291083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2338070" y="1384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777996" y="1384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19700" y="1384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659626" y="1384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028431" y="1384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338070" y="980059"/>
            <a:ext cx="33020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219700" y="100380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659626" y="100380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026654" y="93065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338070" y="230098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966341" y="2947161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69620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731254" y="243763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731254" y="3596767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028431" y="248513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731254" y="43176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338070" y="366953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979041" y="4290441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723769" y="424446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876169" y="442125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3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363470" y="4891862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515870" y="506864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66341" y="5540146"/>
            <a:ext cx="967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61670" algn="l"/>
              </a:tabLst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238245" y="5468213"/>
            <a:ext cx="330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239770" y="611652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90041" y="1194308"/>
            <a:ext cx="758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90041" y="2372359"/>
            <a:ext cx="758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61364" y="3931666"/>
            <a:ext cx="758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32992" y="5397195"/>
            <a:ext cx="758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017256" y="4039361"/>
            <a:ext cx="5334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A40020"/>
                </a:solidFill>
                <a:latin typeface="Microsoft JhengHei"/>
                <a:cs typeface="Microsoft JhengHei"/>
              </a:rPr>
              <a:t>实 例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02640" y="289052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初始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440" y="1181858"/>
            <a:ext cx="7910195" cy="549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5880" indent="-228600" algn="just">
              <a:lnSpc>
                <a:spcPct val="120000"/>
              </a:lnSpc>
              <a:spcBef>
                <a:spcPts val="95"/>
              </a:spcBef>
              <a:buFont typeface="Times New Roman" panose="02020603050405020304"/>
              <a:buAutoNum type="arabicParenBoth"/>
              <a:tabLst>
                <a:tab pos="444500" algn="l"/>
              </a:tabLst>
            </a:pPr>
            <a:r>
              <a:rPr sz="2400" b="1" dirty="0">
                <a:latin typeface="等线"/>
                <a:cs typeface="等线"/>
              </a:rPr>
              <a:t>设计算法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求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等线"/>
                <a:cs typeface="等线"/>
              </a:rPr>
              <a:t>，</a:t>
            </a:r>
            <a:r>
              <a:rPr sz="2400" b="1" dirty="0">
                <a:latin typeface="等线"/>
                <a:cs typeface="等线"/>
              </a:rPr>
              <a:t>得到算法类最坏情况下时间复杂度 </a:t>
            </a:r>
            <a:r>
              <a:rPr sz="2400" b="1" spc="-5" dirty="0">
                <a:latin typeface="等线"/>
                <a:cs typeface="等线"/>
              </a:rPr>
              <a:t>的一个上界</a:t>
            </a:r>
            <a:endParaRPr sz="2400">
              <a:latin typeface="等线"/>
              <a:cs typeface="等线"/>
            </a:endParaRPr>
          </a:p>
          <a:p>
            <a:pPr marL="241300" marR="5080" indent="-228600" algn="just">
              <a:lnSpc>
                <a:spcPct val="120000"/>
              </a:lnSpc>
              <a:spcBef>
                <a:spcPts val="1000"/>
              </a:spcBef>
              <a:buFont typeface="Times New Roman" panose="02020603050405020304"/>
              <a:buAutoNum type="arabicParenBoth"/>
              <a:tabLst>
                <a:tab pos="444500" algn="l"/>
              </a:tabLst>
            </a:pPr>
            <a:r>
              <a:rPr sz="2400" b="1" dirty="0">
                <a:latin typeface="等线"/>
                <a:cs typeface="等线"/>
              </a:rPr>
              <a:t>寻找函数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使得对任何算法都存在一个规模为</a:t>
            </a:r>
            <a:r>
              <a:rPr sz="2400" b="1" spc="-8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的输 入并且该算法在这个输入下至少要做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等线"/>
                <a:cs typeface="等线"/>
              </a:rPr>
              <a:t>次基本运算，得 </a:t>
            </a:r>
            <a:r>
              <a:rPr sz="2400" b="1" spc="-5" dirty="0">
                <a:latin typeface="等线"/>
                <a:cs typeface="等线"/>
              </a:rPr>
              <a:t>到该算法类最坏情况下时间复杂度的一个下界</a:t>
            </a:r>
            <a:endParaRPr sz="2400">
              <a:latin typeface="等线"/>
              <a:cs typeface="等线"/>
            </a:endParaRPr>
          </a:p>
          <a:p>
            <a:pPr marL="443865" indent="-431800">
              <a:lnSpc>
                <a:spcPct val="100000"/>
              </a:lnSpc>
              <a:spcBef>
                <a:spcPts val="1485"/>
              </a:spcBef>
              <a:buFont typeface="Times New Roman" panose="02020603050405020304"/>
              <a:buAutoNum type="arabicParenBoth"/>
              <a:tabLst>
                <a:tab pos="444500" algn="l"/>
              </a:tabLst>
            </a:pPr>
            <a:r>
              <a:rPr sz="2400" b="1" dirty="0">
                <a:latin typeface="等线"/>
                <a:cs typeface="等线"/>
              </a:rPr>
              <a:t>如果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等线"/>
                <a:cs typeface="等线"/>
              </a:rPr>
              <a:t>或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500" b="1" i="1" spc="-10" dirty="0">
                <a:latin typeface="Symbol"/>
                <a:cs typeface="Symbol"/>
              </a:rPr>
              <a:t>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)),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则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等线"/>
                <a:cs typeface="等线"/>
              </a:rPr>
              <a:t>是最优的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43865" indent="-431800">
              <a:lnSpc>
                <a:spcPct val="100000"/>
              </a:lnSpc>
              <a:spcBef>
                <a:spcPts val="1555"/>
              </a:spcBef>
              <a:buFont typeface="Times New Roman" panose="02020603050405020304"/>
              <a:buAutoNum type="arabicParenBoth"/>
              <a:tabLst>
                <a:tab pos="444500" algn="l"/>
                <a:tab pos="2676525" algn="l"/>
              </a:tabLst>
            </a:pPr>
            <a:r>
              <a:rPr sz="2400" b="1" dirty="0">
                <a:latin typeface="等线"/>
                <a:cs typeface="等线"/>
              </a:rPr>
              <a:t>如果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)&gt;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),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等线"/>
                <a:cs typeface="等线"/>
              </a:rPr>
              <a:t>不是最优的或者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等线"/>
                <a:cs typeface="等线"/>
              </a:rPr>
              <a:t>的下界过低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2400" b="1" spc="-5" dirty="0">
                <a:latin typeface="等线"/>
                <a:cs typeface="等线"/>
              </a:rPr>
              <a:t>改进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等线"/>
                <a:cs typeface="等线"/>
              </a:rPr>
              <a:t>或设计新算</a:t>
            </a:r>
            <a:r>
              <a:rPr sz="2400" b="1" spc="-15" dirty="0">
                <a:latin typeface="等线"/>
                <a:cs typeface="等线"/>
              </a:rPr>
              <a:t>法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b="1" spc="-5" dirty="0">
                <a:latin typeface="等线"/>
                <a:cs typeface="等线"/>
              </a:rPr>
              <a:t>使得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’(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1070"/>
              </a:spcBef>
            </a:pPr>
            <a:r>
              <a:rPr sz="2400" b="1" dirty="0">
                <a:latin typeface="等线"/>
                <a:cs typeface="等线"/>
              </a:rPr>
              <a:t>重新证明新下界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’(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等线"/>
                <a:cs typeface="等线"/>
              </a:rPr>
              <a:t>使得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’(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)&gt;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400" b="1" dirty="0">
                <a:latin typeface="等线"/>
                <a:cs typeface="等线"/>
              </a:rPr>
              <a:t>重复以上两步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最终得到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’(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’(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dirty="0">
                <a:latin typeface="等线"/>
                <a:cs typeface="等线"/>
              </a:rPr>
              <a:t>或者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’(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i="1" spc="-15" dirty="0">
                <a:latin typeface="Symbol"/>
                <a:cs typeface="Symbol"/>
              </a:rPr>
              <a:t>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’(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))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1759585" algn="r">
              <a:lnSpc>
                <a:spcPct val="100000"/>
              </a:lnSpc>
              <a:spcBef>
                <a:spcPts val="131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3470" y="169875"/>
            <a:ext cx="4601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</a:rPr>
              <a:t>寻</a:t>
            </a:r>
            <a:r>
              <a:rPr sz="4000" spc="10" dirty="0">
                <a:solidFill>
                  <a:srgbClr val="C00000"/>
                </a:solidFill>
              </a:rPr>
              <a:t>找</a:t>
            </a:r>
            <a:r>
              <a:rPr sz="4000" spc="-5" dirty="0">
                <a:solidFill>
                  <a:srgbClr val="C00000"/>
                </a:solidFill>
              </a:rPr>
              <a:t>最</a:t>
            </a:r>
            <a:r>
              <a:rPr sz="4000" spc="10" dirty="0">
                <a:solidFill>
                  <a:srgbClr val="C00000"/>
                </a:solidFill>
              </a:rPr>
              <a:t>优</a:t>
            </a:r>
            <a:r>
              <a:rPr sz="4000" spc="-5" dirty="0">
                <a:solidFill>
                  <a:srgbClr val="C00000"/>
                </a:solidFill>
              </a:rPr>
              <a:t>算法的</a:t>
            </a:r>
            <a:r>
              <a:rPr sz="4000" spc="5" dirty="0">
                <a:solidFill>
                  <a:srgbClr val="C00000"/>
                </a:solidFill>
              </a:rPr>
              <a:t>途</a:t>
            </a:r>
            <a:r>
              <a:rPr sz="4000" spc="-5" dirty="0">
                <a:solidFill>
                  <a:srgbClr val="C00000"/>
                </a:solidFill>
              </a:rPr>
              <a:t>径</a:t>
            </a:r>
            <a:endParaRPr sz="4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82153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6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1340" y="1110233"/>
            <a:ext cx="8037830" cy="480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598930">
              <a:lnSpc>
                <a:spcPct val="12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针对这个输入，估计与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2400" b="1" spc="10" dirty="0">
                <a:latin typeface="Microsoft JhengHei"/>
                <a:cs typeface="Microsoft JhengHei"/>
              </a:rPr>
              <a:t>比较而淘汰的元素数 根的权为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其它的结点权</a:t>
            </a:r>
            <a:r>
              <a:rPr sz="2400" b="1" spc="-5" dirty="0">
                <a:latin typeface="Microsoft JhengHei"/>
                <a:cs typeface="Microsoft JhengHei"/>
              </a:rPr>
              <a:t>为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根</a:t>
            </a:r>
            <a:r>
              <a:rPr sz="2400" b="1" spc="5" dirty="0">
                <a:latin typeface="Microsoft JhengHei"/>
                <a:cs typeface="Microsoft JhengHei"/>
              </a:rPr>
              <a:t>为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max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0800" marR="43180">
              <a:lnSpc>
                <a:spcPct val="120000"/>
              </a:lnSpc>
              <a:spcBef>
                <a:spcPts val="1800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 b="1" spc="5" dirty="0">
                <a:latin typeface="Microsoft JhengHei"/>
                <a:cs typeface="Microsoft JhengHei"/>
              </a:rPr>
              <a:t>表</a:t>
            </a:r>
            <a:r>
              <a:rPr sz="2400" b="1" dirty="0">
                <a:latin typeface="Microsoft JhengHei"/>
                <a:cs typeface="Microsoft JhengHei"/>
              </a:rPr>
              <a:t>示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在它</a:t>
            </a:r>
            <a:r>
              <a:rPr sz="2400" b="1" dirty="0">
                <a:latin typeface="Microsoft JhengHei"/>
                <a:cs typeface="Microsoft JhengHei"/>
              </a:rPr>
              <a:t>第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次比较后形成</a:t>
            </a:r>
            <a:r>
              <a:rPr sz="2400" b="1" spc="10" dirty="0">
                <a:latin typeface="Microsoft JhengHei"/>
                <a:cs typeface="Microsoft JhengHei"/>
              </a:rPr>
              <a:t>以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2400" b="1" spc="5" dirty="0">
                <a:latin typeface="Microsoft JhengHei"/>
                <a:cs typeface="Microsoft JhengHei"/>
              </a:rPr>
              <a:t>为根子树的结点 </a:t>
            </a:r>
            <a:r>
              <a:rPr sz="2400" b="1" spc="10" dirty="0">
                <a:latin typeface="Microsoft JhengHei"/>
                <a:cs typeface="Microsoft JhengHei"/>
              </a:rPr>
              <a:t>总数，</a:t>
            </a:r>
            <a:r>
              <a:rPr sz="2400" b="1" dirty="0">
                <a:latin typeface="Microsoft JhengHei"/>
                <a:cs typeface="Microsoft JhengHei"/>
              </a:rPr>
              <a:t>则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/>
                <a:cs typeface="Symbol"/>
              </a:rPr>
              <a:t>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，</a:t>
            </a:r>
            <a:r>
              <a:rPr sz="2400" b="1" dirty="0">
                <a:latin typeface="Microsoft JhengHei"/>
                <a:cs typeface="Microsoft JhengHei"/>
              </a:rPr>
              <a:t>设</a:t>
            </a:r>
            <a:r>
              <a:rPr sz="2400" b="1" spc="-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为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2400" b="1" spc="10" dirty="0">
                <a:latin typeface="Microsoft JhengHei"/>
                <a:cs typeface="Microsoft JhengHei"/>
              </a:rPr>
              <a:t>最终与权不为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spc="10" dirty="0">
                <a:latin typeface="Microsoft JhengHei"/>
                <a:cs typeface="Microsoft JhengHei"/>
              </a:rPr>
              <a:t>的结点的比 较次数，则</a:t>
            </a:r>
            <a:endParaRPr sz="2400">
              <a:latin typeface="Microsoft JhengHei"/>
              <a:cs typeface="Microsoft JhengHei"/>
            </a:endParaRPr>
          </a:p>
          <a:p>
            <a:pPr marL="589915">
              <a:lnSpc>
                <a:spcPct val="100000"/>
              </a:lnSpc>
              <a:spcBef>
                <a:spcPts val="140"/>
              </a:spcBef>
              <a:tabLst>
                <a:tab pos="1629410" algn="l"/>
              </a:tabLst>
            </a:pPr>
            <a:r>
              <a:rPr sz="2550" b="1" i="1" spc="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b="1" i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25" dirty="0">
                <a:latin typeface="Symbol"/>
                <a:cs typeface="Symbol"/>
              </a:rPr>
              <a:t></a:t>
            </a:r>
            <a:r>
              <a:rPr sz="25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i="1" spc="22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i="1" spc="52" baseline="-2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baseline="-23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50" spc="25" dirty="0">
                <a:latin typeface="Symbol"/>
                <a:cs typeface="Symbol"/>
              </a:rPr>
              <a:t></a:t>
            </a:r>
            <a:r>
              <a:rPr sz="25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2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52" baseline="4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baseline="4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292" baseline="4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i="1" spc="114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37" baseline="-23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baseline="-2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5" baseline="-2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25" dirty="0">
                <a:latin typeface="Symbol"/>
                <a:cs typeface="Symbol"/>
              </a:rPr>
              <a:t></a:t>
            </a:r>
            <a:r>
              <a:rPr sz="25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2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52" baseline="4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baseline="4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292" baseline="4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45" dirty="0">
                <a:latin typeface="Symbol"/>
                <a:cs typeface="Symbol"/>
              </a:rPr>
              <a:t></a:t>
            </a:r>
            <a:r>
              <a:rPr sz="255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i="1" spc="3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550" b="1" i="1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25" dirty="0">
                <a:latin typeface="Symbol"/>
                <a:cs typeface="Symbol"/>
              </a:rPr>
              <a:t></a:t>
            </a:r>
            <a:r>
              <a:rPr sz="25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-3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550" b="1" spc="6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550" b="1" spc="2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550" b="1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i="1" spc="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b="1" i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45" dirty="0">
                <a:latin typeface="Symbol"/>
                <a:cs typeface="Symbol"/>
              </a:rPr>
              <a:t></a:t>
            </a:r>
            <a:r>
              <a:rPr sz="255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i="1" spc="3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550" b="1" i="1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25" dirty="0">
                <a:latin typeface="Symbol"/>
                <a:cs typeface="Symbol"/>
              </a:rPr>
              <a:t></a:t>
            </a:r>
            <a:r>
              <a:rPr sz="25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650" spc="-405" baseline="-7000" dirty="0">
                <a:latin typeface="Symbol"/>
                <a:cs typeface="Symbol"/>
              </a:rPr>
              <a:t></a:t>
            </a:r>
            <a:r>
              <a:rPr sz="2550" b="1" spc="-3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550" b="1" spc="6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550" b="1" spc="2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550" b="1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i="1" spc="9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650" spc="-277" baseline="-7000" dirty="0">
                <a:latin typeface="Symbol"/>
                <a:cs typeface="Symbol"/>
              </a:rPr>
              <a:t></a:t>
            </a:r>
            <a:endParaRPr sz="4650" baseline="-7000">
              <a:latin typeface="Symbol"/>
              <a:cs typeface="Symbol"/>
            </a:endParaRPr>
          </a:p>
          <a:p>
            <a:pPr marL="50800" marR="118745" algn="just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latin typeface="Microsoft JhengHei"/>
                <a:cs typeface="Microsoft JhengHei"/>
              </a:rPr>
              <a:t>这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个元素彼此不同，因为同一个元素不可能</a:t>
            </a:r>
            <a:r>
              <a:rPr sz="2400" b="1" dirty="0">
                <a:latin typeface="Microsoft JhengHei"/>
                <a:cs typeface="Microsoft JhengHei"/>
              </a:rPr>
              <a:t>被</a:t>
            </a:r>
            <a:r>
              <a:rPr sz="2400" b="1" spc="5" dirty="0">
                <a:latin typeface="Microsoft JhengHei"/>
                <a:cs typeface="Microsoft JhengHei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计</a:t>
            </a:r>
            <a:r>
              <a:rPr sz="2400" b="1" dirty="0">
                <a:latin typeface="Microsoft JhengHei"/>
                <a:cs typeface="Microsoft JhengHei"/>
              </a:rPr>
              <a:t>数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次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spc="-5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其中为确定第二大，要淘</a:t>
            </a:r>
            <a:r>
              <a:rPr sz="2400" b="1" spc="10" dirty="0">
                <a:latin typeface="Microsoft JhengHei"/>
                <a:cs typeface="Microsoft JhengHei"/>
              </a:rPr>
              <a:t>汰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5" dirty="0">
                <a:latin typeface="Microsoft JhengHei"/>
                <a:cs typeface="Microsoft JhengHei"/>
              </a:rPr>
              <a:t>个元素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/>
                <a:cs typeface="Microsoft JhengHei"/>
              </a:rPr>
              <a:t>至少用</a:t>
            </a:r>
            <a:r>
              <a:rPr sz="2400" b="1" dirty="0">
                <a:latin typeface="Symbol"/>
                <a:cs typeface="Symbol"/>
              </a:rPr>
              <a:t>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Symbol"/>
                <a:cs typeface="Symbol"/>
              </a:rPr>
              <a:t>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Symbol"/>
                <a:cs typeface="Symbol"/>
              </a:rPr>
              <a:t>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/>
                <a:cs typeface="Microsoft JhengHei"/>
              </a:rPr>
              <a:t>次 </a:t>
            </a:r>
            <a:r>
              <a:rPr sz="2400" b="1" spc="10" dirty="0">
                <a:latin typeface="Microsoft JhengHei"/>
                <a:cs typeface="Microsoft JhengHei"/>
              </a:rPr>
              <a:t>比较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0">
              <a:lnSpc>
                <a:spcPct val="100000"/>
              </a:lnSpc>
              <a:spcBef>
                <a:spcPts val="1445"/>
              </a:spcBef>
            </a:pPr>
            <a:r>
              <a:rPr sz="2400" b="1" spc="10" dirty="0">
                <a:solidFill>
                  <a:srgbClr val="A40020"/>
                </a:solidFill>
                <a:latin typeface="Microsoft JhengHei"/>
                <a:cs typeface="Microsoft JhengHei"/>
              </a:rPr>
              <a:t>结论：锦标赛方法是找第二大的最优算</a:t>
            </a:r>
            <a:r>
              <a:rPr sz="2400" b="1" spc="15" dirty="0">
                <a:solidFill>
                  <a:srgbClr val="A40020"/>
                </a:solidFill>
                <a:latin typeface="Microsoft JhengHei"/>
                <a:cs typeface="Microsoft JhengHei"/>
              </a:rPr>
              <a:t>法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6313" y="270764"/>
            <a:ext cx="5058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C00000"/>
                </a:solidFill>
              </a:rPr>
              <a:t>找</a:t>
            </a:r>
            <a:r>
              <a:rPr sz="3600" spc="5" dirty="0">
                <a:solidFill>
                  <a:srgbClr val="C00000"/>
                </a:solidFill>
              </a:rPr>
              <a:t>第二</a:t>
            </a:r>
            <a:r>
              <a:rPr sz="3600" dirty="0">
                <a:solidFill>
                  <a:srgbClr val="C00000"/>
                </a:solidFill>
              </a:rPr>
              <a:t>大问题复杂度下界</a:t>
            </a:r>
            <a:endParaRPr sz="36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10804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7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73" y="198831"/>
            <a:ext cx="2772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</a:rPr>
              <a:t>找</a:t>
            </a:r>
            <a:r>
              <a:rPr sz="3600" spc="10" dirty="0">
                <a:solidFill>
                  <a:srgbClr val="C00000"/>
                </a:solidFill>
              </a:rPr>
              <a:t>中</a:t>
            </a:r>
            <a:r>
              <a:rPr sz="3600" dirty="0">
                <a:solidFill>
                  <a:srgbClr val="C00000"/>
                </a:solidFill>
              </a:rPr>
              <a:t>位数问题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28066" y="1021232"/>
            <a:ext cx="7826375" cy="46012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850265" algn="l"/>
              </a:tabLst>
            </a:pPr>
            <a:r>
              <a:rPr sz="2200" b="1" spc="-5" dirty="0">
                <a:solidFill>
                  <a:srgbClr val="A40020"/>
                </a:solidFill>
                <a:latin typeface="等线"/>
                <a:cs typeface="等线"/>
              </a:rPr>
              <a:t>定理</a:t>
            </a:r>
            <a:r>
              <a:rPr sz="2200" b="1" spc="-5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8	</a:t>
            </a:r>
            <a:r>
              <a:rPr sz="2200" b="1" spc="-10" dirty="0">
                <a:latin typeface="等线"/>
                <a:cs typeface="等线"/>
              </a:rPr>
              <a:t>设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b="1" spc="-5" dirty="0">
                <a:latin typeface="等线"/>
                <a:cs typeface="等线"/>
              </a:rPr>
              <a:t>为奇数，任何通过比较运算</a:t>
            </a:r>
            <a:r>
              <a:rPr sz="2200" b="1" dirty="0">
                <a:latin typeface="等线"/>
                <a:cs typeface="等线"/>
              </a:rPr>
              <a:t>找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b="1" dirty="0">
                <a:latin typeface="等线"/>
                <a:cs typeface="等线"/>
              </a:rPr>
              <a:t>个</a:t>
            </a:r>
            <a:r>
              <a:rPr sz="2200" b="1" spc="-5" dirty="0">
                <a:latin typeface="等线"/>
                <a:cs typeface="等线"/>
              </a:rPr>
              <a:t>数的</a:t>
            </a:r>
            <a:r>
              <a:rPr sz="2200" b="1" dirty="0">
                <a:latin typeface="等线"/>
                <a:cs typeface="等线"/>
              </a:rPr>
              <a:t>中</a:t>
            </a:r>
            <a:r>
              <a:rPr sz="2200" b="1" spc="-5" dirty="0">
                <a:latin typeface="等线"/>
                <a:cs typeface="等线"/>
              </a:rPr>
              <a:t>位数</a:t>
            </a:r>
            <a:endParaRPr sz="22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(median</a:t>
            </a:r>
            <a:r>
              <a:rPr sz="2200" b="1" spc="-5" dirty="0">
                <a:latin typeface="等线"/>
                <a:cs typeface="等线"/>
              </a:rPr>
              <a:t>）的算法在最坏情况下</a:t>
            </a:r>
            <a:r>
              <a:rPr sz="2200" b="1" dirty="0">
                <a:latin typeface="等线"/>
                <a:cs typeface="等线"/>
              </a:rPr>
              <a:t>至</a:t>
            </a:r>
            <a:r>
              <a:rPr sz="2200" b="1" spc="-5" dirty="0">
                <a:latin typeface="等线"/>
                <a:cs typeface="等线"/>
              </a:rPr>
              <a:t>少做</a:t>
            </a:r>
            <a:r>
              <a:rPr sz="2200" b="1" spc="5" dirty="0">
                <a:latin typeface="等线"/>
                <a:cs typeface="等线"/>
              </a:rPr>
              <a:t> 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200" b="1" spc="-5" dirty="0">
                <a:latin typeface="Symbol"/>
                <a:cs typeface="Symbol"/>
              </a:rPr>
              <a:t>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3/2</a:t>
            </a:r>
            <a:r>
              <a:rPr sz="22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等线"/>
                <a:cs typeface="等线"/>
              </a:rPr>
              <a:t>次比较</a:t>
            </a:r>
            <a:endParaRPr sz="22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  <a:tabLst>
                <a:tab pos="431165" algn="l"/>
              </a:tabLst>
            </a:pPr>
            <a:r>
              <a:rPr sz="2200" b="1" spc="-5" dirty="0">
                <a:latin typeface="等线"/>
                <a:cs typeface="等线"/>
              </a:rPr>
              <a:t>证	首先定义决定性的比较与非决定性</a:t>
            </a:r>
            <a:r>
              <a:rPr sz="2200" b="1" dirty="0">
                <a:latin typeface="等线"/>
                <a:cs typeface="等线"/>
              </a:rPr>
              <a:t>的</a:t>
            </a:r>
            <a:r>
              <a:rPr sz="2200" b="1" spc="-5" dirty="0">
                <a:latin typeface="等线"/>
                <a:cs typeface="等线"/>
              </a:rPr>
              <a:t>比</a:t>
            </a:r>
            <a:r>
              <a:rPr sz="2200" b="1" dirty="0">
                <a:latin typeface="等线"/>
                <a:cs typeface="等线"/>
              </a:rPr>
              <a:t>较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2200" b="1" spc="-5" dirty="0">
                <a:solidFill>
                  <a:srgbClr val="990000"/>
                </a:solidFill>
                <a:latin typeface="等线"/>
                <a:cs typeface="等线"/>
              </a:rPr>
              <a:t>决定性的比较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等线"/>
                <a:cs typeface="等线"/>
              </a:rPr>
              <a:t>建立了</a:t>
            </a:r>
            <a:r>
              <a:rPr sz="22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b="1" spc="-5" dirty="0">
                <a:latin typeface="等线"/>
                <a:cs typeface="等线"/>
              </a:rPr>
              <a:t>与</a:t>
            </a:r>
            <a:r>
              <a:rPr sz="2200" b="1" spc="-65" dirty="0">
                <a:latin typeface="等线"/>
                <a:cs typeface="等线"/>
              </a:rPr>
              <a:t> 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等线"/>
                <a:cs typeface="等线"/>
              </a:rPr>
              <a:t>的关系的比</a:t>
            </a:r>
            <a:r>
              <a:rPr sz="2200" b="1" spc="-15" dirty="0">
                <a:latin typeface="等线"/>
                <a:cs typeface="等线"/>
              </a:rPr>
              <a:t>较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61315">
              <a:lnSpc>
                <a:spcPct val="100000"/>
              </a:lnSpc>
              <a:spcBef>
                <a:spcPts val="465"/>
              </a:spcBef>
            </a:pPr>
            <a:r>
              <a:rPr sz="2200" b="1" dirty="0">
                <a:latin typeface="Symbol"/>
                <a:cs typeface="Symbol"/>
              </a:rPr>
              <a:t></a:t>
            </a:r>
            <a:r>
              <a:rPr sz="22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等线"/>
                <a:cs typeface="等线"/>
              </a:rPr>
              <a:t>且</a:t>
            </a:r>
            <a:r>
              <a:rPr sz="2200" b="1" spc="-50" dirty="0">
                <a:latin typeface="等线"/>
                <a:cs typeface="等线"/>
              </a:rPr>
              <a:t> 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Symbol"/>
                <a:cs typeface="Symbol"/>
              </a:rPr>
              <a:t>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 median),</a:t>
            </a:r>
            <a:r>
              <a:rPr sz="22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b="1" spc="-5" dirty="0">
                <a:latin typeface="等线"/>
                <a:cs typeface="等线"/>
              </a:rPr>
              <a:t>满足上述条件的第一次比较</a:t>
            </a:r>
            <a:endParaRPr sz="2200">
              <a:latin typeface="等线"/>
              <a:cs typeface="等线"/>
            </a:endParaRPr>
          </a:p>
          <a:p>
            <a:pPr marL="361315">
              <a:lnSpc>
                <a:spcPct val="100000"/>
              </a:lnSpc>
              <a:spcBef>
                <a:spcPts val="370"/>
              </a:spcBef>
            </a:pPr>
            <a:r>
              <a:rPr sz="2200" b="1" dirty="0">
                <a:latin typeface="Symbol"/>
                <a:cs typeface="Symbol"/>
              </a:rPr>
              <a:t></a:t>
            </a:r>
            <a:r>
              <a:rPr sz="22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x&lt;y</a:t>
            </a:r>
            <a:r>
              <a:rPr sz="22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等线"/>
                <a:cs typeface="等线"/>
              </a:rPr>
              <a:t>且</a:t>
            </a:r>
            <a:r>
              <a:rPr sz="2200" b="1" spc="-50" dirty="0">
                <a:latin typeface="等线"/>
                <a:cs typeface="等线"/>
              </a:rPr>
              <a:t> 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spc="-60" dirty="0">
                <a:latin typeface="Symbol"/>
                <a:cs typeface="Symbol"/>
              </a:rPr>
              <a:t></a:t>
            </a:r>
            <a:r>
              <a:rPr sz="23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median),</a:t>
            </a:r>
            <a:r>
              <a:rPr sz="22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b="1" spc="-5" dirty="0">
                <a:latin typeface="等线"/>
                <a:cs typeface="等线"/>
              </a:rPr>
              <a:t>满足上述条件的第一次比较</a:t>
            </a:r>
            <a:endParaRPr sz="2200">
              <a:latin typeface="等线"/>
              <a:cs typeface="等线"/>
            </a:endParaRPr>
          </a:p>
          <a:p>
            <a:pPr marL="361315">
              <a:lnSpc>
                <a:spcPct val="100000"/>
              </a:lnSpc>
              <a:spcBef>
                <a:spcPts val="460"/>
              </a:spcBef>
            </a:pPr>
            <a:r>
              <a:rPr sz="2200" b="1" spc="-5" dirty="0">
                <a:latin typeface="等线"/>
                <a:cs typeface="等线"/>
              </a:rPr>
              <a:t>（比较时</a:t>
            </a:r>
            <a:r>
              <a:rPr sz="2200" b="1" spc="-70" dirty="0">
                <a:latin typeface="等线"/>
                <a:cs typeface="等线"/>
              </a:rPr>
              <a:t> 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等线"/>
                <a:cs typeface="等线"/>
              </a:rPr>
              <a:t>与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200" b="1" spc="-5" dirty="0">
                <a:latin typeface="等线"/>
                <a:cs typeface="等线"/>
              </a:rPr>
              <a:t>的关系可以不知道）</a:t>
            </a:r>
            <a:endParaRPr sz="2200">
              <a:latin typeface="等线"/>
              <a:cs typeface="等线"/>
            </a:endParaRPr>
          </a:p>
          <a:p>
            <a:pPr marL="241300" marR="5080" indent="-228600">
              <a:lnSpc>
                <a:spcPts val="2110"/>
              </a:lnSpc>
              <a:spcBef>
                <a:spcPts val="980"/>
              </a:spcBef>
            </a:pPr>
            <a:r>
              <a:rPr sz="2200" b="1" spc="-5" dirty="0">
                <a:solidFill>
                  <a:srgbClr val="990000"/>
                </a:solidFill>
                <a:latin typeface="等线"/>
                <a:cs typeface="等线"/>
              </a:rPr>
              <a:t>非决定性的比较</a:t>
            </a:r>
            <a:r>
              <a:rPr sz="2200" b="1" spc="-5" dirty="0">
                <a:latin typeface="等线"/>
                <a:cs typeface="等线"/>
              </a:rPr>
              <a:t>：当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&gt;median,</a:t>
            </a:r>
            <a:r>
              <a:rPr sz="22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&lt;median,</a:t>
            </a:r>
            <a:r>
              <a:rPr sz="2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等线"/>
                <a:cs typeface="等线"/>
              </a:rPr>
              <a:t>这时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00" b="1" spc="-5" dirty="0">
                <a:latin typeface="等线"/>
                <a:cs typeface="等线"/>
              </a:rPr>
              <a:t>的比较不是决 定性</a:t>
            </a:r>
            <a:r>
              <a:rPr sz="2200" b="1" spc="-10" dirty="0">
                <a:latin typeface="等线"/>
                <a:cs typeface="等线"/>
              </a:rPr>
              <a:t>的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200" b="1" spc="-5" dirty="0">
                <a:latin typeface="等线"/>
                <a:cs typeface="等线"/>
              </a:rPr>
              <a:t>为找到中位数，必须要做</a:t>
            </a:r>
            <a:r>
              <a:rPr sz="2200" b="1" spc="-40" dirty="0">
                <a:latin typeface="等线"/>
                <a:cs typeface="等线"/>
              </a:rPr>
              <a:t> 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b="1" spc="-5" dirty="0">
                <a:latin typeface="Symbol"/>
                <a:cs typeface="Symbol"/>
              </a:rPr>
              <a:t>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等线"/>
                <a:cs typeface="等线"/>
              </a:rPr>
              <a:t>次决定性的比较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200" b="1" spc="-10" dirty="0">
                <a:latin typeface="等线"/>
                <a:cs typeface="等线"/>
              </a:rPr>
              <a:t>针对算法构造输入，使得非决定性</a:t>
            </a:r>
            <a:r>
              <a:rPr sz="2200" b="1" dirty="0">
                <a:latin typeface="等线"/>
                <a:cs typeface="等线"/>
              </a:rPr>
              <a:t>比</a:t>
            </a:r>
            <a:r>
              <a:rPr sz="2200" b="1" spc="-10" dirty="0">
                <a:latin typeface="等线"/>
                <a:cs typeface="等线"/>
              </a:rPr>
              <a:t>较达</a:t>
            </a:r>
            <a:r>
              <a:rPr sz="2200" b="1" spc="10" dirty="0">
                <a:latin typeface="等线"/>
                <a:cs typeface="等线"/>
              </a:rPr>
              <a:t>到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b="1" dirty="0">
                <a:latin typeface="Symbol"/>
                <a:cs typeface="Symbol"/>
              </a:rPr>
              <a:t>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)/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00" b="1" spc="-10" dirty="0">
                <a:latin typeface="等线"/>
                <a:cs typeface="等线"/>
              </a:rPr>
              <a:t>次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67802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8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6438" y="1174750"/>
            <a:ext cx="798195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Font typeface="Times New Roman" panose="02020603050405020304"/>
              <a:buAutoNum type="arabicPeriod"/>
              <a:tabLst>
                <a:tab pos="31813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分配一个值给中位</a:t>
            </a:r>
            <a:r>
              <a:rPr sz="2400" b="1" dirty="0">
                <a:latin typeface="Microsoft JhengHei"/>
                <a:cs typeface="Microsoft JhengHei"/>
              </a:rPr>
              <a:t>数</a:t>
            </a:r>
            <a:r>
              <a:rPr sz="2400" b="1" spc="-60" dirty="0">
                <a:latin typeface="Microsoft JhengHei"/>
                <a:cs typeface="Microsoft JhengHei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b="1" spc="-5" dirty="0">
                <a:latin typeface="Microsoft JhengHei"/>
                <a:cs typeface="Microsoft JhengHei"/>
              </a:rPr>
              <a:t>；</a:t>
            </a:r>
            <a:endParaRPr sz="2400">
              <a:latin typeface="Microsoft JhengHei"/>
              <a:cs typeface="Microsoft JhengHei"/>
            </a:endParaRPr>
          </a:p>
          <a:p>
            <a:pPr marL="317500" indent="-305435">
              <a:lnSpc>
                <a:spcPts val="2860"/>
              </a:lnSpc>
              <a:buFont typeface="Times New Roman" panose="02020603050405020304"/>
              <a:buAutoNum type="arabicPeriod"/>
              <a:tabLst>
                <a:tab pos="318135" algn="l"/>
                <a:tab pos="363982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如果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比较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10" dirty="0">
                <a:latin typeface="Microsoft JhengHei"/>
                <a:cs typeface="Microsoft JhengHei"/>
              </a:rPr>
              <a:t>与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5" dirty="0">
                <a:latin typeface="Microsoft JhengHei"/>
                <a:cs typeface="Microsoft JhengHei"/>
              </a:rPr>
              <a:t>，</a:t>
            </a:r>
            <a:r>
              <a:rPr sz="2400" b="1" spc="10" dirty="0">
                <a:latin typeface="Microsoft JhengHei"/>
                <a:cs typeface="Microsoft JhengHei"/>
              </a:rPr>
              <a:t>且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b="1" dirty="0">
                <a:latin typeface="Microsoft JhengHei"/>
                <a:cs typeface="Microsoft JhengHei"/>
              </a:rPr>
              <a:t>与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没有被赋值，那么赋值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x,y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使得</a:t>
            </a:r>
            <a:endParaRPr sz="2400">
              <a:latin typeface="Microsoft JhengHei"/>
              <a:cs typeface="Microsoft JhengHei"/>
            </a:endParaRPr>
          </a:p>
          <a:p>
            <a:pPr marL="850900">
              <a:lnSpc>
                <a:spcPts val="286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&gt;median,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&lt;median;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 indent="-305435">
              <a:lnSpc>
                <a:spcPts val="2865"/>
              </a:lnSpc>
              <a:spcBef>
                <a:spcPts val="35"/>
              </a:spcBef>
              <a:buFont typeface="Times New Roman" panose="02020603050405020304"/>
              <a:buAutoNum type="arabicPeriod" startAt="3"/>
              <a:tabLst>
                <a:tab pos="31813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如果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比较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10" dirty="0">
                <a:latin typeface="Microsoft JhengHei"/>
                <a:cs typeface="Microsoft JhengHei"/>
              </a:rPr>
              <a:t>与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且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&gt;median,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10" dirty="0">
                <a:latin typeface="Microsoft JhengHei"/>
                <a:cs typeface="Microsoft JhengHei"/>
              </a:rPr>
              <a:t>没被赋值，则赋</a:t>
            </a:r>
            <a:r>
              <a:rPr sz="2400" b="1" dirty="0">
                <a:latin typeface="Microsoft JhengHei"/>
                <a:cs typeface="Microsoft JhengHei"/>
              </a:rPr>
              <a:t>值</a:t>
            </a:r>
            <a:r>
              <a:rPr sz="2400" b="1" spc="-15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使得</a:t>
            </a:r>
            <a:endParaRPr sz="2400">
              <a:latin typeface="Microsoft JhengHei"/>
              <a:cs typeface="Microsoft JhengHei"/>
            </a:endParaRPr>
          </a:p>
          <a:p>
            <a:pPr marL="850900">
              <a:lnSpc>
                <a:spcPts val="2865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&lt;median;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 indent="-305435">
              <a:lnSpc>
                <a:spcPts val="2860"/>
              </a:lnSpc>
              <a:spcBef>
                <a:spcPts val="35"/>
              </a:spcBef>
              <a:buFont typeface="Times New Roman" panose="02020603050405020304"/>
              <a:buAutoNum type="arabicPeriod" startAt="4"/>
              <a:tabLst>
                <a:tab pos="31813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如果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比较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10" dirty="0">
                <a:latin typeface="Microsoft JhengHei"/>
                <a:cs typeface="Microsoft JhengHei"/>
              </a:rPr>
              <a:t>与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且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&lt;median,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10" dirty="0">
                <a:latin typeface="Microsoft JhengHei"/>
                <a:cs typeface="Microsoft JhengHei"/>
              </a:rPr>
              <a:t>没被赋值，则赋值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使得</a:t>
            </a:r>
            <a:endParaRPr sz="2400">
              <a:latin typeface="Microsoft JhengHei"/>
              <a:cs typeface="Microsoft JhengHei"/>
            </a:endParaRPr>
          </a:p>
          <a:p>
            <a:pPr marL="850900">
              <a:lnSpc>
                <a:spcPts val="2830"/>
              </a:lnSpc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&gt;median;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 marR="166370" indent="-305435">
              <a:lnSpc>
                <a:spcPts val="2880"/>
              </a:lnSpc>
              <a:spcBef>
                <a:spcPts val="165"/>
              </a:spcBef>
              <a:buFont typeface="Times New Roman" panose="02020603050405020304"/>
              <a:buAutoNum type="arabicPeriod" startAt="5"/>
              <a:tabLst>
                <a:tab pos="31813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如果存</a:t>
            </a:r>
            <a:r>
              <a:rPr sz="2400" b="1" dirty="0">
                <a:latin typeface="Microsoft JhengHei"/>
                <a:cs typeface="Microsoft JhengHei"/>
              </a:rPr>
              <a:t>在</a:t>
            </a:r>
            <a:r>
              <a:rPr sz="2400" b="1" spc="-35" dirty="0">
                <a:latin typeface="Microsoft JhengHei"/>
                <a:cs typeface="Microsoft JhengHei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00" b="1" i="1" spc="-10" dirty="0">
                <a:latin typeface="Symbol"/>
                <a:cs typeface="Symbol"/>
              </a:rPr>
              <a:t>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1)/2</a:t>
            </a:r>
            <a:r>
              <a:rPr sz="2400" b="1" spc="10" dirty="0">
                <a:latin typeface="Microsoft JhengHei"/>
                <a:cs typeface="Microsoft JhengHei"/>
              </a:rPr>
              <a:t>个元素已得到小</a:t>
            </a:r>
            <a:r>
              <a:rPr sz="2400" b="1" spc="-5" dirty="0">
                <a:latin typeface="Microsoft JhengHei"/>
                <a:cs typeface="Microsoft JhengHei"/>
              </a:rPr>
              <a:t>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b="1" spc="10" dirty="0">
                <a:latin typeface="Microsoft JhengHei"/>
                <a:cs typeface="Microsoft JhengHei"/>
              </a:rPr>
              <a:t>的值，则对未 赋值的全部分配大于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b="1" spc="10" dirty="0">
                <a:latin typeface="Microsoft JhengHei"/>
                <a:cs typeface="Microsoft JhengHei"/>
              </a:rPr>
              <a:t>的值；</a:t>
            </a:r>
            <a:endParaRPr sz="2400">
              <a:latin typeface="Microsoft JhengHei"/>
              <a:cs typeface="Microsoft JhengHei"/>
            </a:endParaRPr>
          </a:p>
          <a:p>
            <a:pPr marL="317500" marR="166370" indent="-305435">
              <a:lnSpc>
                <a:spcPts val="2880"/>
              </a:lnSpc>
              <a:buFont typeface="Times New Roman" panose="02020603050405020304"/>
              <a:buAutoNum type="arabicPeriod" startAt="5"/>
              <a:tabLst>
                <a:tab pos="31813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如果存</a:t>
            </a:r>
            <a:r>
              <a:rPr sz="2400" b="1" dirty="0">
                <a:latin typeface="Microsoft JhengHei"/>
                <a:cs typeface="Microsoft JhengHei"/>
              </a:rPr>
              <a:t>在</a:t>
            </a:r>
            <a:r>
              <a:rPr sz="2400" b="1" spc="-50" dirty="0">
                <a:latin typeface="Microsoft JhengHei"/>
                <a:cs typeface="Microsoft JhengHei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1)/2</a:t>
            </a:r>
            <a:r>
              <a:rPr sz="2400" b="1" spc="10" dirty="0">
                <a:latin typeface="Microsoft JhengHei"/>
                <a:cs typeface="Microsoft JhengHei"/>
              </a:rPr>
              <a:t>个元素已得到大</a:t>
            </a:r>
            <a:r>
              <a:rPr sz="2400" b="1" spc="-5" dirty="0">
                <a:latin typeface="Microsoft JhengHei"/>
                <a:cs typeface="Microsoft JhengHei"/>
              </a:rPr>
              <a:t>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b="1" spc="10" dirty="0">
                <a:latin typeface="Microsoft JhengHei"/>
                <a:cs typeface="Microsoft JhengHei"/>
              </a:rPr>
              <a:t>的值，则对未 赋值的全部分配小于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b="1" spc="10" dirty="0">
                <a:latin typeface="Microsoft JhengHei"/>
                <a:cs typeface="Microsoft JhengHei"/>
              </a:rPr>
              <a:t>的值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 indent="-305435">
              <a:lnSpc>
                <a:spcPts val="2785"/>
              </a:lnSpc>
              <a:buFont typeface="Times New Roman" panose="02020603050405020304"/>
              <a:buAutoNum type="arabicPeriod" startAt="5"/>
              <a:tabLst>
                <a:tab pos="318135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如果剩下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10" dirty="0">
                <a:latin typeface="Microsoft JhengHei"/>
                <a:cs typeface="Microsoft JhengHei"/>
              </a:rPr>
              <a:t>个元素则分配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me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dian</a:t>
            </a:r>
            <a:r>
              <a:rPr sz="2400" b="1" spc="10" dirty="0">
                <a:latin typeface="Microsoft JhengHei"/>
                <a:cs typeface="Microsoft JhengHei"/>
              </a:rPr>
              <a:t>给它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0042" y="270764"/>
            <a:ext cx="2770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C00000"/>
                </a:solidFill>
              </a:rPr>
              <a:t>输入</a:t>
            </a:r>
            <a:r>
              <a:rPr sz="3600" dirty="0">
                <a:solidFill>
                  <a:srgbClr val="C00000"/>
                </a:solidFill>
              </a:rPr>
              <a:t>构造方法</a:t>
            </a:r>
            <a:endParaRPr sz="36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786" y="1218692"/>
            <a:ext cx="4228465" cy="883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247265" algn="l"/>
              </a:tabLst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8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;	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8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8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dirty="0">
                <a:latin typeface="Microsoft JhengHei"/>
                <a:cs typeface="Microsoft JhengHei"/>
              </a:rPr>
              <a:t>；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8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1247" y="1218692"/>
            <a:ext cx="2565400" cy="883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8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8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  <a:tabLst>
                <a:tab pos="2171700" algn="l"/>
              </a:tabLst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8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8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;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…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192" y="2342226"/>
            <a:ext cx="1139825" cy="3278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1000"/>
              </a:lnSpc>
              <a:spcBef>
                <a:spcPts val="95"/>
              </a:spcBef>
              <a:tabLst>
                <a:tab pos="4184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初始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.	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4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4.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6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5.	</a:t>
            </a:r>
            <a:r>
              <a:rPr sz="24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=4 </a:t>
            </a:r>
            <a:r>
              <a:rPr sz="2400" b="1" spc="5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3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7.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7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8.	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1142" y="2342226"/>
            <a:ext cx="1536700" cy="165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30480" indent="-71755">
              <a:lnSpc>
                <a:spcPct val="111000"/>
              </a:lnSpc>
              <a:spcBef>
                <a:spcPts val="100"/>
              </a:spcBef>
              <a:tabLst>
                <a:tab pos="91694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median=4 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=7,	</a:t>
            </a:r>
            <a:r>
              <a:rPr sz="24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=1  </a:t>
            </a:r>
            <a:r>
              <a:rPr sz="24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=5, </a:t>
            </a:r>
            <a:r>
              <a:rPr sz="24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=2 </a:t>
            </a:r>
            <a:r>
              <a:rPr sz="2400" b="1" spc="-585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=6,</a:t>
            </a:r>
            <a:r>
              <a:rPr sz="2400" b="1" spc="-65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=3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5715" y="2852927"/>
            <a:ext cx="144780" cy="1297305"/>
          </a:xfrm>
          <a:custGeom>
            <a:avLst/>
            <a:gdLst/>
            <a:ahLst/>
            <a:cxnLst/>
            <a:rect l="l" t="t" r="r" b="b"/>
            <a:pathLst>
              <a:path w="144779" h="1297304">
                <a:moveTo>
                  <a:pt x="0" y="0"/>
                </a:moveTo>
                <a:lnTo>
                  <a:pt x="56376" y="8026"/>
                </a:lnTo>
                <a:lnTo>
                  <a:pt x="102393" y="29924"/>
                </a:lnTo>
                <a:lnTo>
                  <a:pt x="133409" y="62418"/>
                </a:lnTo>
                <a:lnTo>
                  <a:pt x="144780" y="102235"/>
                </a:lnTo>
                <a:lnTo>
                  <a:pt x="144780" y="1194689"/>
                </a:lnTo>
                <a:lnTo>
                  <a:pt x="133409" y="1234505"/>
                </a:lnTo>
                <a:lnTo>
                  <a:pt x="102393" y="1266999"/>
                </a:lnTo>
                <a:lnTo>
                  <a:pt x="56376" y="1288897"/>
                </a:lnTo>
                <a:lnTo>
                  <a:pt x="0" y="129692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30902" y="3181350"/>
            <a:ext cx="1863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非决定性比较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85715" y="4507991"/>
            <a:ext cx="144780" cy="719455"/>
          </a:xfrm>
          <a:custGeom>
            <a:avLst/>
            <a:gdLst/>
            <a:ahLst/>
            <a:cxnLst/>
            <a:rect l="l" t="t" r="r" b="b"/>
            <a:pathLst>
              <a:path w="144779" h="719454">
                <a:moveTo>
                  <a:pt x="0" y="0"/>
                </a:moveTo>
                <a:lnTo>
                  <a:pt x="56376" y="4724"/>
                </a:lnTo>
                <a:lnTo>
                  <a:pt x="102393" y="17605"/>
                </a:lnTo>
                <a:lnTo>
                  <a:pt x="133409" y="36701"/>
                </a:lnTo>
                <a:lnTo>
                  <a:pt x="144780" y="60070"/>
                </a:lnTo>
                <a:lnTo>
                  <a:pt x="144780" y="659256"/>
                </a:lnTo>
                <a:lnTo>
                  <a:pt x="133409" y="682626"/>
                </a:lnTo>
                <a:lnTo>
                  <a:pt x="102393" y="701722"/>
                </a:lnTo>
                <a:lnTo>
                  <a:pt x="56376" y="714603"/>
                </a:lnTo>
                <a:lnTo>
                  <a:pt x="0" y="7193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05196" y="4604766"/>
            <a:ext cx="1558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决定性比较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9278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9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29510" y="206755"/>
            <a:ext cx="2061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00000"/>
                </a:solidFill>
              </a:rPr>
              <a:t>构造实例</a:t>
            </a:r>
            <a:endParaRPr sz="4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015351" y="6281959"/>
            <a:ext cx="25082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10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2236" y="1152525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元素状态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4682" y="1152525"/>
            <a:ext cx="536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Microsoft JhengHei"/>
                <a:cs typeface="Microsoft JhengHei"/>
              </a:rPr>
              <a:t>：</a:t>
            </a:r>
            <a:r>
              <a:rPr sz="2400" b="1" spc="10" dirty="0">
                <a:latin typeface="Microsoft JhengHei"/>
                <a:cs typeface="Microsoft JhengHei"/>
              </a:rPr>
              <a:t>未分配值</a:t>
            </a:r>
            <a:r>
              <a:rPr sz="2400" b="1" dirty="0">
                <a:latin typeface="Microsoft JhengHei"/>
                <a:cs typeface="Microsoft JhengHei"/>
              </a:rPr>
              <a:t>；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Microsoft JhengHei"/>
                <a:cs typeface="Microsoft JhengHei"/>
              </a:rPr>
              <a:t>：</a:t>
            </a:r>
            <a:r>
              <a:rPr sz="2400" b="1" spc="10" dirty="0">
                <a:latin typeface="Microsoft JhengHei"/>
                <a:cs typeface="Microsoft JhengHei"/>
              </a:rPr>
              <a:t>得到小于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b="1" spc="10" dirty="0">
                <a:latin typeface="Microsoft JhengHei"/>
                <a:cs typeface="Microsoft JhengHei"/>
              </a:rPr>
              <a:t>值；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236" y="1518284"/>
            <a:ext cx="3031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latin typeface="Microsoft JhengHei"/>
                <a:cs typeface="Microsoft JhengHei"/>
              </a:rPr>
              <a:t>：</a:t>
            </a:r>
            <a:r>
              <a:rPr sz="2400" b="1" spc="10" dirty="0">
                <a:latin typeface="Microsoft JhengHei"/>
                <a:cs typeface="Microsoft JhengHei"/>
              </a:rPr>
              <a:t>得到大于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b="1" dirty="0">
                <a:latin typeface="Microsoft JhengHei"/>
                <a:cs typeface="Microsoft JhengHei"/>
              </a:rPr>
              <a:t>值</a:t>
            </a:r>
            <a:endParaRPr sz="2400">
              <a:latin typeface="Microsoft JhengHei"/>
              <a:cs typeface="Microsoft Jheng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4019" y="2124075"/>
          <a:ext cx="7488555" cy="1873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3780"/>
                <a:gridCol w="5184775"/>
              </a:tblGrid>
              <a:tr h="5029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比较前的状态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分配策略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N,</a:t>
                      </a:r>
                      <a:r>
                        <a:rPr sz="2400" b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一个大于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media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，一个小于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median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L,</a:t>
                      </a:r>
                      <a:r>
                        <a:rPr sz="24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或</a:t>
                      </a:r>
                      <a:r>
                        <a:rPr sz="2400" b="1" spc="-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N,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分配给状态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的元素的值小</a:t>
                      </a: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于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median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S,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或</a:t>
                      </a:r>
                      <a:r>
                        <a:rPr sz="2400" b="1" spc="-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N,</a:t>
                      </a:r>
                      <a:r>
                        <a:rPr sz="24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分配给状态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的元素的值大</a:t>
                      </a: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于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median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14604" y="4099636"/>
            <a:ext cx="7693659" cy="202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这样赋值的输入使</a:t>
            </a:r>
            <a:r>
              <a:rPr sz="2400" b="1" spc="10" dirty="0">
                <a:latin typeface="Microsoft JhengHei"/>
                <a:cs typeface="Microsoft JhengHei"/>
              </a:rPr>
              <a:t>得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5" dirty="0">
                <a:latin typeface="Microsoft JhengHei"/>
                <a:cs typeface="Microsoft JhengHei"/>
              </a:rPr>
              <a:t>在这个输入下所进行的上述比较</a:t>
            </a:r>
            <a:endParaRPr sz="2400">
              <a:latin typeface="Microsoft JhengHei"/>
              <a:cs typeface="Microsoft JhengHei"/>
            </a:endParaRPr>
          </a:p>
          <a:p>
            <a:pPr marL="12700" marR="5080">
              <a:lnSpc>
                <a:spcPts val="2880"/>
              </a:lnSpc>
              <a:spcBef>
                <a:spcPts val="15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都是非决定性的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这样的比较至少</a:t>
            </a:r>
            <a:r>
              <a:rPr sz="2400" b="1" spc="15" dirty="0">
                <a:latin typeface="Microsoft JhengHei"/>
                <a:cs typeface="Microsoft JhengHei"/>
              </a:rPr>
              <a:t>有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00" b="1" i="1" spc="-10" dirty="0">
                <a:latin typeface="Symbol"/>
                <a:cs typeface="Symbol"/>
              </a:rPr>
              <a:t>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1)/2</a:t>
            </a:r>
            <a:r>
              <a:rPr sz="2400" b="1" spc="10" dirty="0">
                <a:latin typeface="Microsoft JhengHei"/>
                <a:cs typeface="Microsoft JhengHei"/>
              </a:rPr>
              <a:t>个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因此总比较 次数至少为</a:t>
            </a:r>
            <a:endParaRPr sz="2400">
              <a:latin typeface="Microsoft JhengHei"/>
              <a:cs typeface="Microsoft JhengHei"/>
            </a:endParaRPr>
          </a:p>
          <a:p>
            <a:pPr marL="850900">
              <a:lnSpc>
                <a:spcPts val="276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1)+(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1)/2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/2</a:t>
            </a:r>
            <a:r>
              <a:rPr sz="2400" b="1" dirty="0">
                <a:latin typeface="Symbol"/>
                <a:cs typeface="Symbol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3/2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400" b="1" spc="5" dirty="0">
                <a:solidFill>
                  <a:srgbClr val="A40020"/>
                </a:solidFill>
                <a:latin typeface="微软雅黑"/>
                <a:cs typeface="微软雅黑"/>
              </a:rPr>
              <a:t>结论</a:t>
            </a:r>
            <a:r>
              <a:rPr sz="2400" b="1" spc="10" dirty="0">
                <a:solidFill>
                  <a:srgbClr val="A40020"/>
                </a:solidFill>
                <a:latin typeface="微软雅黑"/>
                <a:cs typeface="微软雅黑"/>
              </a:rPr>
              <a:t>：Select</a:t>
            </a:r>
            <a:r>
              <a:rPr sz="2400" b="1" spc="5" dirty="0">
                <a:solidFill>
                  <a:srgbClr val="A40020"/>
                </a:solidFill>
                <a:latin typeface="微软雅黑"/>
                <a:cs typeface="微软雅黑"/>
              </a:rPr>
              <a:t>算法在阶上达到最</a:t>
            </a:r>
            <a:r>
              <a:rPr sz="2400" b="1" spc="10" dirty="0">
                <a:solidFill>
                  <a:srgbClr val="A40020"/>
                </a:solidFill>
                <a:latin typeface="微软雅黑"/>
                <a:cs typeface="微软雅黑"/>
              </a:rPr>
              <a:t>优</a:t>
            </a:r>
            <a:r>
              <a:rPr sz="2400" b="1" spc="515" dirty="0">
                <a:solidFill>
                  <a:srgbClr val="A40020"/>
                </a:solidFill>
                <a:latin typeface="微软雅黑"/>
                <a:cs typeface="微软雅黑"/>
              </a:rPr>
              <a:t>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13405" y="206755"/>
            <a:ext cx="257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00000"/>
                </a:solidFill>
              </a:rPr>
              <a:t>复杂性分析</a:t>
            </a:r>
            <a:endParaRPr sz="4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15351" y="6281959"/>
            <a:ext cx="25082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11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4020" y="1743138"/>
          <a:ext cx="8206105" cy="3615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45"/>
                <a:gridCol w="1510665"/>
                <a:gridCol w="1800860"/>
                <a:gridCol w="1727835"/>
                <a:gridCol w="1943735"/>
                <a:gridCol w="1078865"/>
              </a:tblGrid>
              <a:tr h="50292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问题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算法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最坏情况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问题下界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最优性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5945">
                <a:tc vMerge="1"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找最大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Findmax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－</a:t>
                      </a: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－</a:t>
                      </a:r>
                      <a:r>
                        <a:rPr sz="2000" b="1" spc="5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最优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 vMerge="1"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找最大最小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FindMaxMin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latin typeface="Symbol"/>
                          <a:cs typeface="Symbol"/>
                        </a:rPr>
                        <a:t>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/2</a:t>
                      </a:r>
                      <a:r>
                        <a:rPr sz="2000" b="1" dirty="0">
                          <a:latin typeface="Symbol"/>
                          <a:cs typeface="Symbol"/>
                        </a:rPr>
                        <a:t>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－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latin typeface="Symbol"/>
                          <a:cs typeface="Symbol"/>
                        </a:rPr>
                        <a:t>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/2</a:t>
                      </a:r>
                      <a:r>
                        <a:rPr sz="2000" b="1" dirty="0">
                          <a:latin typeface="Symbol"/>
                          <a:cs typeface="Symbol"/>
                        </a:rPr>
                        <a:t>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－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最优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7850">
                <a:tc vMerge="1"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找第二大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锦标赛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000" b="1" dirty="0">
                          <a:latin typeface="Symbol"/>
                          <a:cs typeface="Symbol"/>
                        </a:rPr>
                        <a:t>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dirty="0">
                          <a:latin typeface="Symbol"/>
                          <a:cs typeface="Symbol"/>
                        </a:rPr>
                        <a:t>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－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r>
                        <a:rPr sz="2000" b="1" dirty="0">
                          <a:latin typeface="Symbol"/>
                          <a:cs typeface="Symbol"/>
                        </a:rPr>
                        <a:t>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dirty="0">
                          <a:latin typeface="Symbol"/>
                          <a:cs typeface="Symbol"/>
                        </a:rPr>
                        <a:t>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－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最优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9915">
                <a:tc vMerge="1"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找中位数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Select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/2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－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3/2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阶最优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找第</a:t>
                      </a:r>
                      <a:r>
                        <a:rPr sz="2000" b="1" i="1" spc="5" dirty="0">
                          <a:latin typeface="Times New Roman" panose="02020603050405020304"/>
                          <a:cs typeface="Times New Roman" panose="02020603050405020304"/>
                        </a:rPr>
                        <a:t>k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小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Select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+min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k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－</a:t>
                      </a:r>
                      <a:r>
                        <a:rPr sz="2000" b="1" i="1" dirty="0">
                          <a:latin typeface="Times New Roman" panose="02020603050405020304"/>
                          <a:cs typeface="Times New Roman" panose="02020603050405020304"/>
                        </a:rPr>
                        <a:t>k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+1}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－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阶最优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2791" y="279349"/>
            <a:ext cx="4601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00000"/>
                </a:solidFill>
              </a:rPr>
              <a:t>几</a:t>
            </a:r>
            <a:r>
              <a:rPr sz="4000" dirty="0">
                <a:solidFill>
                  <a:srgbClr val="C00000"/>
                </a:solidFill>
              </a:rPr>
              <a:t>种</a:t>
            </a:r>
            <a:r>
              <a:rPr sz="4000" spc="-5" dirty="0">
                <a:solidFill>
                  <a:srgbClr val="C00000"/>
                </a:solidFill>
              </a:rPr>
              <a:t>选</a:t>
            </a:r>
            <a:r>
              <a:rPr sz="4000" spc="10" dirty="0">
                <a:solidFill>
                  <a:srgbClr val="C00000"/>
                </a:solidFill>
              </a:rPr>
              <a:t>择</a:t>
            </a:r>
            <a:r>
              <a:rPr sz="4000" spc="-5" dirty="0">
                <a:solidFill>
                  <a:srgbClr val="C00000"/>
                </a:solidFill>
              </a:rPr>
              <a:t>算法的</a:t>
            </a:r>
            <a:r>
              <a:rPr sz="4000" spc="5" dirty="0">
                <a:solidFill>
                  <a:srgbClr val="C00000"/>
                </a:solidFill>
              </a:rPr>
              <a:t>总</a:t>
            </a:r>
            <a:r>
              <a:rPr sz="4000" spc="-5" dirty="0">
                <a:solidFill>
                  <a:srgbClr val="C00000"/>
                </a:solidFill>
              </a:rPr>
              <a:t>结</a:t>
            </a:r>
            <a:endParaRPr sz="4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32" y="1754581"/>
            <a:ext cx="612140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155065" marR="5080" indent="-1143000">
              <a:lnSpc>
                <a:spcPts val="6480"/>
              </a:lnSpc>
              <a:spcBef>
                <a:spcPts val="915"/>
              </a:spcBef>
            </a:pPr>
            <a:r>
              <a:rPr sz="6000" spc="-5" dirty="0"/>
              <a:t>通过归约估计问题 </a:t>
            </a:r>
            <a:r>
              <a:rPr sz="6000" dirty="0"/>
              <a:t>难度的下界</a:t>
            </a:r>
            <a:endParaRPr sz="6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98306" y="6281959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2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994" y="140334"/>
            <a:ext cx="368871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10" dirty="0">
                <a:solidFill>
                  <a:srgbClr val="C00000"/>
                </a:solidFill>
              </a:rPr>
              <a:t>通过归</a:t>
            </a:r>
            <a:r>
              <a:rPr sz="3600" dirty="0">
                <a:solidFill>
                  <a:srgbClr val="C00000"/>
                </a:solidFill>
              </a:rPr>
              <a:t>约确认问题 </a:t>
            </a:r>
            <a:r>
              <a:rPr sz="3600" spc="5" dirty="0">
                <a:solidFill>
                  <a:srgbClr val="C00000"/>
                </a:solidFill>
              </a:rPr>
              <a:t>计算复</a:t>
            </a:r>
            <a:r>
              <a:rPr sz="3600" dirty="0">
                <a:solidFill>
                  <a:srgbClr val="C00000"/>
                </a:solidFill>
              </a:rPr>
              <a:t>杂度的下界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0415" y="1377518"/>
            <a:ext cx="8154670" cy="472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1071245" algn="l"/>
              </a:tabLst>
            </a:pPr>
            <a:r>
              <a:rPr sz="2400" b="1" spc="-5" dirty="0">
                <a:latin typeface="等线"/>
                <a:cs typeface="等线"/>
              </a:rPr>
              <a:t>问题</a:t>
            </a:r>
            <a:r>
              <a:rPr sz="2400" b="1" spc="-22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b="1" spc="-5" dirty="0">
                <a:latin typeface="等线"/>
                <a:cs typeface="等线"/>
              </a:rPr>
              <a:t>问题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Q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2400" b="1" dirty="0">
                <a:latin typeface="等线"/>
                <a:cs typeface="等线"/>
              </a:rPr>
              <a:t>问题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dirty="0">
                <a:latin typeface="等线"/>
                <a:cs typeface="等线"/>
              </a:rPr>
              <a:t>的复杂度已知（至少线性）</a:t>
            </a:r>
            <a:r>
              <a:rPr sz="2400" b="1" spc="-110" dirty="0">
                <a:latin typeface="等线"/>
                <a:cs typeface="等线"/>
              </a:rPr>
              <a:t> </a:t>
            </a:r>
            <a:r>
              <a:rPr sz="2500" b="1" i="1" spc="-80" dirty="0">
                <a:latin typeface="Symbol"/>
                <a:cs typeface="Symbol"/>
              </a:rPr>
              <a:t></a:t>
            </a:r>
            <a:r>
              <a:rPr sz="2500" b="1" i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6200" marR="68580">
              <a:lnSpc>
                <a:spcPct val="78000"/>
              </a:lnSpc>
              <a:spcBef>
                <a:spcPts val="1205"/>
              </a:spcBef>
              <a:tabLst>
                <a:tab pos="913765" algn="l"/>
              </a:tabLst>
            </a:pPr>
            <a:r>
              <a:rPr sz="2400" b="1" dirty="0">
                <a:latin typeface="等线"/>
                <a:cs typeface="等线"/>
              </a:rPr>
              <a:t>存在变换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将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dirty="0">
                <a:latin typeface="等线"/>
                <a:cs typeface="等线"/>
              </a:rPr>
              <a:t>的任何实例转换</a:t>
            </a:r>
            <a:r>
              <a:rPr sz="2400" b="1" spc="590" dirty="0">
                <a:latin typeface="等线"/>
                <a:cs typeface="等线"/>
              </a:rPr>
              <a:t>成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的实例，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的时间为线性 时间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等线"/>
                <a:cs typeface="等线"/>
              </a:rPr>
              <a:t>，</a:t>
            </a:r>
            <a:r>
              <a:rPr sz="2400" b="1" dirty="0">
                <a:latin typeface="等线"/>
                <a:cs typeface="等线"/>
              </a:rPr>
              <a:t>解的反变换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等线"/>
                <a:cs typeface="等线"/>
              </a:rPr>
              <a:t>也是线性时间</a:t>
            </a:r>
            <a:endParaRPr sz="2400">
              <a:latin typeface="等线"/>
              <a:cs typeface="等线"/>
            </a:endParaRPr>
          </a:p>
          <a:p>
            <a:pPr marR="3379470" algn="r">
              <a:lnSpc>
                <a:spcPct val="100000"/>
              </a:lnSpc>
              <a:spcBef>
                <a:spcPts val="1005"/>
              </a:spcBef>
            </a:pPr>
            <a:r>
              <a:rPr sz="2400" b="1" spc="-5" dirty="0">
                <a:latin typeface="等线"/>
                <a:cs typeface="等线"/>
              </a:rPr>
              <a:t>解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5" dirty="0">
                <a:latin typeface="等线"/>
                <a:cs typeface="等线"/>
              </a:rPr>
              <a:t>的算法：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)+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)+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04800" marR="3463290" indent="-304800" algn="r">
              <a:lnSpc>
                <a:spcPct val="100000"/>
              </a:lnSpc>
              <a:spcBef>
                <a:spcPts val="150"/>
              </a:spcBef>
              <a:buFont typeface="Times New Roman" panose="02020603050405020304"/>
              <a:buAutoNum type="arabicPeriod"/>
              <a:tabLst>
                <a:tab pos="304800" algn="l"/>
                <a:tab pos="3522345" algn="l"/>
              </a:tabLst>
            </a:pPr>
            <a:r>
              <a:rPr sz="2400" b="1" dirty="0">
                <a:latin typeface="等线"/>
                <a:cs typeface="等线"/>
              </a:rPr>
              <a:t>将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dirty="0">
                <a:latin typeface="等线"/>
                <a:cs typeface="等线"/>
              </a:rPr>
              <a:t>的实例</a:t>
            </a:r>
            <a:r>
              <a:rPr sz="2400" b="1" spc="-7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变成</a:t>
            </a:r>
            <a:r>
              <a:rPr sz="2400" b="1" spc="-5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),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90600" marR="354965" indent="-304800">
              <a:lnSpc>
                <a:spcPct val="105000"/>
              </a:lnSpc>
              <a:buFont typeface="Times New Roman" panose="02020603050405020304"/>
              <a:buAutoNum type="arabicPeriod"/>
              <a:tabLst>
                <a:tab pos="990600" algn="l"/>
                <a:tab pos="2819400" algn="l"/>
              </a:tabLst>
            </a:pPr>
            <a:r>
              <a:rPr sz="2400" b="1" dirty="0">
                <a:latin typeface="等线"/>
                <a:cs typeface="等线"/>
              </a:rPr>
              <a:t>用解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的算法作为子程序解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等线"/>
                <a:cs typeface="等线"/>
              </a:rPr>
              <a:t>，时间与解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dirty="0">
                <a:latin typeface="等线"/>
                <a:cs typeface="等线"/>
              </a:rPr>
              <a:t>的时间 为同样的阶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90600" indent="-304800">
              <a:lnSpc>
                <a:spcPct val="100000"/>
              </a:lnSpc>
              <a:spcBef>
                <a:spcPts val="140"/>
              </a:spcBef>
              <a:buFont typeface="Times New Roman" panose="02020603050405020304"/>
              <a:buAutoNum type="arabicPeriod"/>
              <a:tabLst>
                <a:tab pos="990600" algn="l"/>
                <a:tab pos="4419600" algn="l"/>
              </a:tabLst>
            </a:pPr>
            <a:r>
              <a:rPr sz="2400" b="1" spc="-5" dirty="0">
                <a:latin typeface="等线"/>
                <a:cs typeface="等线"/>
              </a:rPr>
              <a:t>将解变换成原问题的</a:t>
            </a:r>
            <a:r>
              <a:rPr sz="2400" b="1" dirty="0">
                <a:latin typeface="等线"/>
                <a:cs typeface="等线"/>
              </a:rPr>
              <a:t>解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6200" marR="289560">
              <a:lnSpc>
                <a:spcPts val="2620"/>
              </a:lnSpc>
              <a:spcBef>
                <a:spcPts val="1245"/>
              </a:spcBef>
              <a:tabLst>
                <a:tab pos="793750" algn="l"/>
                <a:tab pos="1702435" algn="l"/>
              </a:tabLst>
            </a:pPr>
            <a:r>
              <a:rPr sz="2400" b="1" dirty="0">
                <a:latin typeface="等线"/>
                <a:cs typeface="等线"/>
              </a:rPr>
              <a:t>解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dirty="0">
                <a:latin typeface="等线"/>
                <a:cs typeface="等线"/>
              </a:rPr>
              <a:t>的算法可以解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Q.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且时间的阶一样，因此</a:t>
            </a:r>
            <a:r>
              <a:rPr sz="2400" b="1" spc="-110" dirty="0">
                <a:latin typeface="等线"/>
                <a:cs typeface="等线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dirty="0">
                <a:latin typeface="等线"/>
                <a:cs typeface="等线"/>
              </a:rPr>
              <a:t>至少与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dirty="0">
                <a:latin typeface="等线"/>
                <a:cs typeface="等线"/>
              </a:rPr>
              <a:t>一样 难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1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A40020"/>
                </a:solidFill>
                <a:latin typeface="Symbol"/>
                <a:cs typeface="Symbol"/>
              </a:rPr>
              <a:t></a:t>
            </a:r>
            <a:r>
              <a:rPr sz="2400" b="1" i="1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30" baseline="-2100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P	</a:t>
            </a:r>
            <a:r>
              <a:rPr sz="2400" b="1" dirty="0">
                <a:latin typeface="等线"/>
                <a:cs typeface="等线"/>
              </a:rPr>
              <a:t>（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表示线性时间）</a:t>
            </a:r>
            <a:endParaRPr sz="2400">
              <a:latin typeface="等线"/>
              <a:cs typeface="等线"/>
            </a:endParaRPr>
          </a:p>
          <a:p>
            <a:pPr marL="1295400">
              <a:lnSpc>
                <a:spcPts val="2985"/>
              </a:lnSpc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)+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等线"/>
                <a:cs typeface="等线"/>
              </a:rPr>
              <a:t>＋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500" b="1" i="1" spc="-10" dirty="0">
                <a:latin typeface="Symbol"/>
                <a:cs typeface="Symbol"/>
              </a:rPr>
              <a:t>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))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335" y="270764"/>
            <a:ext cx="3230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C00000"/>
                </a:solidFill>
              </a:rPr>
              <a:t>元素唯</a:t>
            </a:r>
            <a:r>
              <a:rPr sz="3600" dirty="0">
                <a:solidFill>
                  <a:srgbClr val="C00000"/>
                </a:solidFill>
              </a:rPr>
              <a:t>一性问题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0528" y="1175384"/>
            <a:ext cx="7799705" cy="27203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4000" marR="17780" indent="-228600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54000" algn="l"/>
              </a:tabLst>
            </a:pPr>
            <a:r>
              <a:rPr sz="2400" b="1" dirty="0">
                <a:latin typeface="等线"/>
                <a:cs typeface="等线"/>
              </a:rPr>
              <a:t>问题：给定</a:t>
            </a:r>
            <a:r>
              <a:rPr sz="2400" b="1" spc="-85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个数的集</a:t>
            </a:r>
            <a:r>
              <a:rPr sz="2400" b="1" spc="-10" dirty="0">
                <a:latin typeface="等线"/>
                <a:cs typeface="等线"/>
              </a:rPr>
              <a:t>合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等线"/>
                <a:cs typeface="等线"/>
              </a:rPr>
              <a:t>，</a:t>
            </a:r>
            <a:r>
              <a:rPr sz="2400" b="1" dirty="0">
                <a:latin typeface="等线"/>
                <a:cs typeface="等线"/>
              </a:rPr>
              <a:t>判断</a:t>
            </a:r>
            <a:r>
              <a:rPr sz="2400" b="1" spc="-7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中的元素是否存在相 同元素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4000" indent="-228600">
              <a:lnSpc>
                <a:spcPct val="100000"/>
              </a:lnSpc>
              <a:spcBef>
                <a:spcPts val="1035"/>
              </a:spcBef>
              <a:buFont typeface="Arial" panose="020B0604020202020204"/>
              <a:buChar char="•"/>
              <a:tabLst>
                <a:tab pos="254000" algn="l"/>
              </a:tabLst>
            </a:pPr>
            <a:r>
              <a:rPr sz="2400" b="1" dirty="0">
                <a:latin typeface="等线"/>
                <a:cs typeface="等线"/>
              </a:rPr>
              <a:t>元素唯一性问题的复杂度为</a:t>
            </a:r>
            <a:r>
              <a:rPr sz="2400" b="1" spc="-95" dirty="0">
                <a:latin typeface="等线"/>
                <a:cs typeface="等线"/>
              </a:rPr>
              <a:t> </a:t>
            </a:r>
            <a:r>
              <a:rPr sz="2500" b="1" i="1" spc="-80" dirty="0">
                <a:latin typeface="Symbol"/>
                <a:cs typeface="Symbol"/>
              </a:rPr>
              <a:t></a:t>
            </a:r>
            <a:r>
              <a:rPr sz="2500" b="1" i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06400">
              <a:lnSpc>
                <a:spcPct val="100000"/>
              </a:lnSpc>
              <a:spcBef>
                <a:spcPts val="555"/>
              </a:spcBef>
            </a:pPr>
            <a:r>
              <a:rPr sz="2400" b="1" dirty="0">
                <a:latin typeface="等线"/>
                <a:cs typeface="等线"/>
              </a:rPr>
              <a:t>输入：多重集</a:t>
            </a:r>
            <a:r>
              <a:rPr sz="2400" b="1" spc="-7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={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Symbol"/>
                <a:cs typeface="Symbol"/>
              </a:rPr>
              <a:t>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Symbol"/>
                <a:cs typeface="Symbol"/>
              </a:rPr>
              <a:t>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dirty="0">
                <a:latin typeface="Symbol"/>
                <a:cs typeface="Symbol"/>
              </a:rPr>
              <a:t>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22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0200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latin typeface="等线"/>
                <a:cs typeface="等线"/>
              </a:rPr>
              <a:t>构造决策树，树叶为</a:t>
            </a:r>
            <a:r>
              <a:rPr sz="2400" b="1" spc="-110" dirty="0">
                <a:latin typeface="等线"/>
                <a:cs typeface="等线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i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的全排列数</a:t>
            </a:r>
            <a:endParaRPr sz="2400">
              <a:latin typeface="等线"/>
              <a:cs typeface="等线"/>
            </a:endParaRPr>
          </a:p>
          <a:p>
            <a:pPr marR="100965" algn="ctr">
              <a:lnSpc>
                <a:spcPct val="100000"/>
              </a:lnSpc>
              <a:spcBef>
                <a:spcPts val="1995"/>
              </a:spcBef>
            </a:pPr>
            <a:r>
              <a:rPr sz="2550" b="1" i="1" spc="-7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b="1" spc="-75" dirty="0">
                <a:latin typeface="Times New Roman" panose="02020603050405020304"/>
                <a:cs typeface="Times New Roman" panose="02020603050405020304"/>
              </a:rPr>
              <a:t>!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027" y="4178300"/>
            <a:ext cx="246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等线"/>
                <a:cs typeface="等线"/>
              </a:rPr>
              <a:t>最坏情况下树深为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5124" y="3940302"/>
            <a:ext cx="1617980" cy="0"/>
          </a:xfrm>
          <a:custGeom>
            <a:avLst/>
            <a:gdLst/>
            <a:ahLst/>
            <a:cxnLst/>
            <a:rect l="l" t="t" r="r" b="b"/>
            <a:pathLst>
              <a:path w="1617979">
                <a:moveTo>
                  <a:pt x="0" y="0"/>
                </a:moveTo>
                <a:lnTo>
                  <a:pt x="1617820" y="0"/>
                </a:lnTo>
              </a:path>
            </a:pathLst>
          </a:custGeom>
          <a:ln w="13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70041" y="3935346"/>
            <a:ext cx="167068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b="1" i="1" spc="-1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b="1" spc="97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550" b="1" spc="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55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i="1" spc="-9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b="1" spc="150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550" b="1" spc="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55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-2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550" b="1" spc="-3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550" b="1" spc="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550" b="1" i="1" spc="-9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b="1" i="1" baseline="-2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250" b="1" i="1" spc="-277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b="1" spc="5" dirty="0">
                <a:latin typeface="Times New Roman" panose="02020603050405020304"/>
                <a:cs typeface="Times New Roman" panose="02020603050405020304"/>
              </a:rPr>
              <a:t>!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3141" y="6281959"/>
            <a:ext cx="1695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4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9741" y="4898403"/>
            <a:ext cx="33216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i="1" spc="60" dirty="0">
                <a:latin typeface="Times New Roman" panose="02020603050405020304"/>
                <a:cs typeface="Times New Roman" panose="02020603050405020304"/>
              </a:rPr>
              <a:t>Θ</a:t>
            </a:r>
            <a:r>
              <a:rPr sz="29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900" b="1" spc="-1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900" b="1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900" b="1" spc="3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9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b="1" i="1" spc="-20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900" b="1" spc="24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sz="2900" b="1" spc="2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spc="40" dirty="0">
                <a:latin typeface="Symbol"/>
                <a:cs typeface="Symbol"/>
              </a:rPr>
              <a:t></a:t>
            </a:r>
            <a:r>
              <a:rPr sz="29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b="1" i="1" spc="70" dirty="0">
                <a:latin typeface="Times New Roman" panose="02020603050405020304"/>
                <a:cs typeface="Times New Roman" panose="02020603050405020304"/>
              </a:rPr>
              <a:t>Θ</a:t>
            </a:r>
            <a:r>
              <a:rPr sz="2900" b="1" spc="15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900" b="1" i="1" spc="2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900" b="1" spc="-1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900" b="1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900" b="1" spc="3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900" b="1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b="1" i="1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900" b="1" spc="25" dirty="0">
                <a:latin typeface="Times New Roman" panose="02020603050405020304"/>
                <a:cs typeface="Times New Roman" panose="02020603050405020304"/>
              </a:rPr>
              <a:t>)</a:t>
            </a:r>
            <a:endParaRPr sz="29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13141" y="6281959"/>
            <a:ext cx="1695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5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300" y="270764"/>
            <a:ext cx="5058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C00000"/>
                </a:solidFill>
              </a:rPr>
              <a:t>最邻</a:t>
            </a:r>
            <a:r>
              <a:rPr sz="3600" dirty="0">
                <a:solidFill>
                  <a:srgbClr val="C00000"/>
                </a:solidFill>
              </a:rPr>
              <a:t>近点对与</a:t>
            </a:r>
            <a:r>
              <a:rPr sz="3600" spc="5" dirty="0">
                <a:solidFill>
                  <a:srgbClr val="C00000"/>
                </a:solidFill>
              </a:rPr>
              <a:t>唯</a:t>
            </a:r>
            <a:r>
              <a:rPr sz="3600" dirty="0">
                <a:solidFill>
                  <a:srgbClr val="C00000"/>
                </a:solidFill>
              </a:rPr>
              <a:t>一性问题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7144" y="1017734"/>
            <a:ext cx="7815580" cy="48964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525"/>
              </a:spcBef>
              <a:buFont typeface="Arial" panose="020B0604020202020204"/>
              <a:buChar char="•"/>
              <a:tabLst>
                <a:tab pos="2794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spc="-5" dirty="0">
                <a:latin typeface="等线"/>
                <a:cs typeface="等线"/>
              </a:rPr>
              <a:t>问题与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dirty="0">
                <a:latin typeface="等线"/>
                <a:cs typeface="等线"/>
              </a:rPr>
              <a:t>问题：</a:t>
            </a:r>
            <a:endParaRPr sz="2400">
              <a:latin typeface="等线"/>
              <a:cs typeface="等线"/>
            </a:endParaRPr>
          </a:p>
          <a:p>
            <a:pPr marL="431800" marR="643890">
              <a:lnSpc>
                <a:spcPts val="3310"/>
              </a:lnSpc>
              <a:spcBef>
                <a:spcPts val="175"/>
              </a:spcBef>
              <a:tabLst>
                <a:tab pos="515810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P: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平面直角坐标系中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等线"/>
                <a:cs typeface="等线"/>
              </a:rPr>
              <a:t>个点的最邻近点对问题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Close </a:t>
            </a:r>
            <a:r>
              <a:rPr sz="2400" b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Q: </a:t>
            </a:r>
            <a:r>
              <a:rPr sz="2400" b="1" dirty="0">
                <a:latin typeface="等线"/>
                <a:cs typeface="等线"/>
              </a:rPr>
              <a:t>元素的唯一性问题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Uniqueness	</a:t>
            </a:r>
            <a:r>
              <a:rPr sz="2400" b="1" dirty="0">
                <a:latin typeface="Symbol"/>
                <a:cs typeface="Symbol"/>
              </a:rPr>
              <a:t>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79400" indent="-228600">
              <a:lnSpc>
                <a:spcPct val="100000"/>
              </a:lnSpc>
              <a:spcBef>
                <a:spcPts val="1045"/>
              </a:spcBef>
              <a:buFont typeface="Arial" panose="020B0604020202020204"/>
              <a:buChar char="•"/>
              <a:tabLst>
                <a:tab pos="279400" algn="l"/>
              </a:tabLst>
            </a:pPr>
            <a:r>
              <a:rPr sz="2400" b="1" spc="-5" dirty="0">
                <a:latin typeface="等线"/>
                <a:cs typeface="等线"/>
              </a:rPr>
              <a:t>变</a:t>
            </a:r>
            <a:r>
              <a:rPr sz="2400" b="1" dirty="0">
                <a:latin typeface="等线"/>
                <a:cs typeface="等线"/>
              </a:rPr>
              <a:t>换</a:t>
            </a:r>
            <a:r>
              <a:rPr sz="2400" b="1" spc="-95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1800">
              <a:lnSpc>
                <a:spcPct val="100000"/>
              </a:lnSpc>
              <a:spcBef>
                <a:spcPts val="420"/>
              </a:spcBef>
            </a:pP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dirty="0">
                <a:latin typeface="等线"/>
                <a:cs typeface="等线"/>
              </a:rPr>
              <a:t>的实例：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…,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等线"/>
                <a:cs typeface="等线"/>
              </a:rPr>
              <a:t>，</a:t>
            </a:r>
            <a:r>
              <a:rPr sz="2400" b="1" dirty="0">
                <a:latin typeface="等线"/>
                <a:cs typeface="等线"/>
              </a:rPr>
              <a:t>变成点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,0),(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,0),…,(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,0)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79400" indent="-228600">
              <a:lnSpc>
                <a:spcPct val="100000"/>
              </a:lnSpc>
              <a:spcBef>
                <a:spcPts val="1225"/>
              </a:spcBef>
              <a:buFont typeface="Arial" panose="020B0604020202020204"/>
              <a:buChar char="•"/>
              <a:tabLst>
                <a:tab pos="279400" algn="l"/>
              </a:tabLst>
            </a:pPr>
            <a:r>
              <a:rPr sz="2400" b="1" dirty="0">
                <a:latin typeface="等线"/>
                <a:cs typeface="等线"/>
              </a:rPr>
              <a:t>解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dirty="0">
                <a:latin typeface="等线"/>
                <a:cs typeface="等线"/>
              </a:rPr>
              <a:t>算法：</a:t>
            </a:r>
            <a:endParaRPr sz="2400">
              <a:latin typeface="等线"/>
              <a:cs typeface="等线"/>
            </a:endParaRPr>
          </a:p>
          <a:p>
            <a:pPr marL="889000" lvl="1" indent="-304800">
              <a:lnSpc>
                <a:spcPct val="100000"/>
              </a:lnSpc>
              <a:spcBef>
                <a:spcPts val="420"/>
              </a:spcBef>
              <a:buFont typeface="Times New Roman" panose="02020603050405020304"/>
              <a:buAutoNum type="arabicPeriod"/>
              <a:tabLst>
                <a:tab pos="889000" algn="l"/>
              </a:tabLst>
            </a:pPr>
            <a:r>
              <a:rPr sz="2400" b="1" dirty="0">
                <a:latin typeface="等线"/>
                <a:cs typeface="等线"/>
              </a:rPr>
              <a:t>利用求最邻近点对算法</a:t>
            </a:r>
            <a:r>
              <a:rPr sz="2400" b="1" spc="-60" dirty="0">
                <a:latin typeface="等线"/>
                <a:cs typeface="等线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计算最短距离</a:t>
            </a:r>
            <a:r>
              <a:rPr sz="2400" b="1" spc="-7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65200" lvl="1" indent="-381635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965200" algn="l"/>
                <a:tab pos="96583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=0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“No”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65200" lvl="1" indent="-3810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964565" algn="l"/>
                <a:tab pos="96520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“Yes”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79400" marR="43180" indent="-279400">
              <a:lnSpc>
                <a:spcPct val="101000"/>
              </a:lnSpc>
              <a:spcBef>
                <a:spcPts val="1190"/>
              </a:spcBef>
              <a:buFont typeface="Arial" panose="020B0604020202020204"/>
              <a:buChar char="•"/>
              <a:tabLst>
                <a:tab pos="279400" algn="l"/>
              </a:tabLst>
            </a:pPr>
            <a:r>
              <a:rPr sz="2400" b="1" dirty="0">
                <a:solidFill>
                  <a:srgbClr val="C00000"/>
                </a:solidFill>
                <a:latin typeface="等线"/>
                <a:cs typeface="等线"/>
              </a:rPr>
              <a:t>结论：计算平面直角坐标系中</a:t>
            </a:r>
            <a:r>
              <a:rPr sz="24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solidFill>
                  <a:srgbClr val="C00000"/>
                </a:solidFill>
                <a:latin typeface="等线"/>
                <a:cs typeface="等线"/>
              </a:rPr>
              <a:t>个点的最邻近点对问题的 </a:t>
            </a:r>
            <a:r>
              <a:rPr sz="2400" b="1" spc="-5" dirty="0">
                <a:solidFill>
                  <a:srgbClr val="C00000"/>
                </a:solidFill>
                <a:latin typeface="等线"/>
                <a:cs typeface="等线"/>
              </a:rPr>
              <a:t>时间</a:t>
            </a:r>
            <a:r>
              <a:rPr sz="2400" b="1" dirty="0">
                <a:solidFill>
                  <a:srgbClr val="C00000"/>
                </a:solidFill>
                <a:latin typeface="等线"/>
                <a:cs typeface="等线"/>
              </a:rPr>
              <a:t>是</a:t>
            </a:r>
            <a:r>
              <a:rPr sz="2400" b="1" spc="-75" dirty="0">
                <a:solidFill>
                  <a:srgbClr val="C00000"/>
                </a:solidFill>
                <a:latin typeface="等线"/>
                <a:cs typeface="等线"/>
              </a:rPr>
              <a:t> </a:t>
            </a:r>
            <a:r>
              <a:rPr sz="2400" b="1" dirty="0">
                <a:solidFill>
                  <a:srgbClr val="C00000"/>
                </a:solidFill>
                <a:latin typeface="Symbol"/>
                <a:cs typeface="Symbol"/>
              </a:rPr>
              <a:t>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solidFill>
                  <a:srgbClr val="C00000"/>
                </a:solidFill>
                <a:latin typeface="等线"/>
                <a:cs typeface="等线"/>
              </a:rPr>
              <a:t>，</a:t>
            </a:r>
            <a:r>
              <a:rPr sz="2400" b="1" spc="-5" dirty="0">
                <a:solidFill>
                  <a:srgbClr val="C00000"/>
                </a:solidFill>
                <a:latin typeface="等线"/>
                <a:cs typeface="等线"/>
              </a:rPr>
              <a:t>其中算法以比较为基本运算</a:t>
            </a:r>
            <a:endParaRPr sz="24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4170" y="285368"/>
            <a:ext cx="2061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>
                <a:solidFill>
                  <a:srgbClr val="C00000"/>
                </a:solidFill>
              </a:rPr>
              <a:t>平凡下界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1414" y="1201460"/>
            <a:ext cx="7657186" cy="44330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32000"/>
              </a:lnSpc>
              <a:spcBef>
                <a:spcPts val="95"/>
              </a:spcBef>
            </a:pPr>
            <a:r>
              <a:rPr sz="2400" b="1" dirty="0" err="1">
                <a:latin typeface="等线"/>
                <a:cs typeface="等线"/>
              </a:rPr>
              <a:t>算法的输入规模和输</a:t>
            </a:r>
            <a:r>
              <a:rPr lang="en-US" sz="2400" b="1" dirty="0" err="1">
                <a:latin typeface="等线"/>
                <a:cs typeface="等线"/>
              </a:rPr>
              <a:t>出</a:t>
            </a:r>
            <a:r>
              <a:rPr sz="2400" b="1" dirty="0" err="1">
                <a:latin typeface="等线"/>
                <a:cs typeface="等线"/>
              </a:rPr>
              <a:t>规模是它的平凡下界</a:t>
            </a:r>
            <a:r>
              <a:rPr sz="2400" b="1" dirty="0">
                <a:latin typeface="等线"/>
                <a:cs typeface="等线"/>
              </a:rPr>
              <a:t> </a:t>
            </a:r>
            <a:endParaRPr lang="en-US" sz="2400" b="1" dirty="0">
              <a:latin typeface="等线"/>
              <a:cs typeface="等线"/>
            </a:endParaRPr>
          </a:p>
          <a:p>
            <a:pPr marL="38100" marR="30480">
              <a:lnSpc>
                <a:spcPct val="132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990000"/>
                </a:solidFill>
                <a:latin typeface="等线"/>
                <a:cs typeface="等线"/>
              </a:rPr>
              <a:t>例</a:t>
            </a:r>
            <a:r>
              <a:rPr sz="2400" b="1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2400" b="1" dirty="0" err="1">
                <a:latin typeface="等线"/>
                <a:cs typeface="等线"/>
              </a:rPr>
              <a:t>问题：写</a:t>
            </a:r>
            <a:r>
              <a:rPr lang="zh-CN" altLang="en-US" sz="2400" b="1" dirty="0">
                <a:latin typeface="等线"/>
                <a:cs typeface="等线"/>
              </a:rPr>
              <a:t>出</a:t>
            </a:r>
            <a:r>
              <a:rPr sz="2400" b="1" dirty="0" err="1">
                <a:latin typeface="等线"/>
                <a:cs typeface="等线"/>
              </a:rPr>
              <a:t>所有的</a:t>
            </a:r>
            <a:r>
              <a:rPr sz="2400" b="1" i="1" spc="-10" dirty="0" err="1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 err="1">
                <a:latin typeface="等线"/>
                <a:cs typeface="等线"/>
              </a:rPr>
              <a:t>阶置换</a:t>
            </a:r>
            <a:endParaRPr sz="2400" dirty="0">
              <a:latin typeface="等线"/>
              <a:cs typeface="等线"/>
            </a:endParaRP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2400" b="1" dirty="0">
                <a:latin typeface="等线"/>
                <a:cs typeface="等线"/>
              </a:rPr>
              <a:t>求解的时间复杂度下界为</a:t>
            </a:r>
            <a:r>
              <a:rPr sz="2500" b="1" i="1" spc="-80" dirty="0">
                <a:latin typeface="Symbol"/>
                <a:cs typeface="Symbol"/>
              </a:rPr>
              <a:t></a:t>
            </a:r>
            <a:r>
              <a:rPr sz="25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!)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2400" b="1" dirty="0">
                <a:solidFill>
                  <a:srgbClr val="990000"/>
                </a:solidFill>
                <a:latin typeface="等线"/>
                <a:cs typeface="等线"/>
              </a:rPr>
              <a:t>例</a:t>
            </a:r>
            <a:r>
              <a:rPr sz="2400" b="1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8100" marR="622300">
              <a:lnSpc>
                <a:spcPct val="108000"/>
              </a:lnSpc>
              <a:spcBef>
                <a:spcPts val="90"/>
              </a:spcBef>
            </a:pPr>
            <a:r>
              <a:rPr sz="2400" b="1" dirty="0">
                <a:latin typeface="等线"/>
                <a:cs typeface="等线"/>
              </a:rPr>
              <a:t>问题：求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等线"/>
                <a:cs typeface="等线"/>
              </a:rPr>
              <a:t>次实系数多项式在给定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等线"/>
                <a:cs typeface="等线"/>
              </a:rPr>
              <a:t>的值 求解的时间复杂度下界为</a:t>
            </a:r>
            <a:r>
              <a:rPr sz="2500" b="1" i="1" spc="-80" dirty="0">
                <a:latin typeface="Symbol"/>
                <a:cs typeface="Symbol"/>
              </a:rPr>
              <a:t></a:t>
            </a:r>
            <a:r>
              <a:rPr sz="25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14300">
              <a:lnSpc>
                <a:spcPct val="100000"/>
              </a:lnSpc>
              <a:spcBef>
                <a:spcPts val="880"/>
              </a:spcBef>
            </a:pPr>
            <a:r>
              <a:rPr sz="2400" b="1" dirty="0">
                <a:solidFill>
                  <a:srgbClr val="990000"/>
                </a:solidFill>
                <a:latin typeface="等线"/>
                <a:cs typeface="等线"/>
              </a:rPr>
              <a:t>例</a:t>
            </a:r>
            <a:r>
              <a:rPr sz="2400" b="1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320"/>
              </a:spcBef>
            </a:pPr>
            <a:r>
              <a:rPr sz="2400" b="1" spc="-5" dirty="0">
                <a:latin typeface="等线"/>
                <a:cs typeface="等线"/>
              </a:rPr>
              <a:t>问题：求两</a:t>
            </a:r>
            <a:r>
              <a:rPr sz="2400" b="1" dirty="0">
                <a:latin typeface="等线"/>
                <a:cs typeface="等线"/>
              </a:rPr>
              <a:t>个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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等线"/>
                <a:cs typeface="等线"/>
              </a:rPr>
              <a:t>矩阵的乘积</a:t>
            </a:r>
            <a:endParaRPr sz="2400" dirty="0">
              <a:latin typeface="等线"/>
              <a:cs typeface="等线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2400" b="1" dirty="0">
                <a:latin typeface="等线"/>
                <a:cs typeface="等线"/>
              </a:rPr>
              <a:t>求解的时间复杂度下界是</a:t>
            </a:r>
            <a:r>
              <a:rPr sz="2500" b="1" i="1" spc="-80" dirty="0">
                <a:latin typeface="Symbol"/>
                <a:cs typeface="Symbol"/>
              </a:rPr>
              <a:t></a:t>
            </a:r>
            <a:r>
              <a:rPr sz="25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baseline="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13141" y="6281959"/>
            <a:ext cx="1695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6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104" y="121158"/>
            <a:ext cx="5057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C00000"/>
                </a:solidFill>
              </a:rPr>
              <a:t>最小生</a:t>
            </a:r>
            <a:r>
              <a:rPr sz="3600" dirty="0">
                <a:solidFill>
                  <a:srgbClr val="C00000"/>
                </a:solidFill>
              </a:rPr>
              <a:t>成树与唯一性问题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6509" y="869695"/>
            <a:ext cx="8448675" cy="52222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2794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dirty="0">
                <a:latin typeface="等线"/>
                <a:cs typeface="等线"/>
              </a:rPr>
              <a:t>问题与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dirty="0">
                <a:latin typeface="等线"/>
                <a:cs typeface="等线"/>
              </a:rPr>
              <a:t>问题：</a:t>
            </a:r>
            <a:endParaRPr sz="2400">
              <a:latin typeface="等线"/>
              <a:cs typeface="等线"/>
            </a:endParaRPr>
          </a:p>
          <a:p>
            <a:pPr marL="431800">
              <a:lnSpc>
                <a:spcPct val="100000"/>
              </a:lnSpc>
              <a:spcBef>
                <a:spcPts val="7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P: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平面直角坐标系中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等线"/>
                <a:cs typeface="等线"/>
              </a:rPr>
              <a:t>个点的最小生成树问题；</a:t>
            </a:r>
            <a:endParaRPr sz="2400">
              <a:latin typeface="等线"/>
              <a:cs typeface="等线"/>
            </a:endParaRPr>
          </a:p>
          <a:p>
            <a:pPr marL="431800">
              <a:lnSpc>
                <a:spcPct val="100000"/>
              </a:lnSpc>
              <a:spcBef>
                <a:spcPts val="720"/>
              </a:spcBef>
              <a:tabLst>
                <a:tab pos="515810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Q: </a:t>
            </a:r>
            <a:r>
              <a:rPr sz="2400" b="1" dirty="0">
                <a:latin typeface="等线"/>
                <a:cs typeface="等线"/>
              </a:rPr>
              <a:t>元素的唯一性问题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Uniqueness	</a:t>
            </a:r>
            <a:r>
              <a:rPr sz="2400" b="1" dirty="0">
                <a:latin typeface="Symbol"/>
                <a:cs typeface="Symbol"/>
              </a:rPr>
              <a:t>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79400" indent="-22860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•"/>
              <a:tabLst>
                <a:tab pos="279400" algn="l"/>
              </a:tabLst>
            </a:pPr>
            <a:r>
              <a:rPr sz="2400" b="1" dirty="0">
                <a:latin typeface="等线"/>
                <a:cs typeface="等线"/>
              </a:rPr>
              <a:t>变换</a:t>
            </a:r>
            <a:r>
              <a:rPr sz="2400" b="1" spc="-110" dirty="0">
                <a:latin typeface="等线"/>
                <a:cs typeface="等线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1800">
              <a:lnSpc>
                <a:spcPct val="100000"/>
              </a:lnSpc>
              <a:spcBef>
                <a:spcPts val="705"/>
              </a:spcBef>
            </a:pP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dirty="0">
                <a:latin typeface="等线"/>
                <a:cs typeface="等线"/>
              </a:rPr>
              <a:t>的实例：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…,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等线"/>
                <a:cs typeface="等线"/>
              </a:rPr>
              <a:t>，</a:t>
            </a:r>
            <a:r>
              <a:rPr sz="2400" b="1" dirty="0">
                <a:latin typeface="等线"/>
                <a:cs typeface="等线"/>
              </a:rPr>
              <a:t>变成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轴上的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等线"/>
                <a:cs typeface="等线"/>
              </a:rPr>
              <a:t>个点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79400" indent="-22860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•"/>
              <a:tabLst>
                <a:tab pos="279400" algn="l"/>
              </a:tabLst>
            </a:pPr>
            <a:r>
              <a:rPr sz="2400" b="1" dirty="0">
                <a:latin typeface="等线"/>
                <a:cs typeface="等线"/>
              </a:rPr>
              <a:t>解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dirty="0">
                <a:latin typeface="等线"/>
                <a:cs typeface="等线"/>
              </a:rPr>
              <a:t>算法：</a:t>
            </a:r>
            <a:endParaRPr sz="2400">
              <a:latin typeface="等线"/>
              <a:cs typeface="等线"/>
            </a:endParaRPr>
          </a:p>
          <a:p>
            <a:pPr marL="889000" lvl="1" indent="-304800">
              <a:lnSpc>
                <a:spcPct val="100000"/>
              </a:lnSpc>
              <a:spcBef>
                <a:spcPts val="710"/>
              </a:spcBef>
              <a:buFont typeface="Times New Roman" panose="02020603050405020304"/>
              <a:buAutoNum type="arabicPeriod"/>
              <a:tabLst>
                <a:tab pos="889000" algn="l"/>
              </a:tabLst>
            </a:pPr>
            <a:r>
              <a:rPr sz="2400" b="1" dirty="0">
                <a:latin typeface="等线"/>
                <a:cs typeface="等线"/>
              </a:rPr>
              <a:t>利用求最小生成树算法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dirty="0">
                <a:latin typeface="等线"/>
                <a:cs typeface="等线"/>
              </a:rPr>
              <a:t>构造</a:t>
            </a:r>
            <a:r>
              <a:rPr sz="2400" b="1" spc="-5" dirty="0">
                <a:latin typeface="等线"/>
                <a:cs typeface="等线"/>
              </a:rPr>
              <a:t>树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等线"/>
                <a:cs typeface="等线"/>
              </a:rPr>
              <a:t>，确定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latin typeface="等线"/>
                <a:cs typeface="等线"/>
              </a:rPr>
              <a:t>的最短边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65200" lvl="1" indent="-381000">
              <a:lnSpc>
                <a:spcPct val="100000"/>
              </a:lnSpc>
              <a:spcBef>
                <a:spcPts val="720"/>
              </a:spcBef>
              <a:buFont typeface="Times New Roman" panose="02020603050405020304"/>
              <a:buAutoNum type="arabicPeriod"/>
              <a:tabLst>
                <a:tab pos="964565" algn="l"/>
                <a:tab pos="965200" algn="l"/>
              </a:tabLst>
            </a:pPr>
            <a:r>
              <a:rPr sz="2400" b="1" dirty="0">
                <a:latin typeface="等线"/>
                <a:cs typeface="等线"/>
              </a:rPr>
              <a:t>检测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latin typeface="等线"/>
                <a:cs typeface="等线"/>
              </a:rPr>
              <a:t>的长度是否</a:t>
            </a:r>
            <a:r>
              <a:rPr sz="2400" b="1" spc="-10" dirty="0">
                <a:latin typeface="等线"/>
                <a:cs typeface="等线"/>
              </a:rPr>
              <a:t>为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65200" lvl="1" indent="-3810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964565" algn="l"/>
                <a:tab pos="96520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|=0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不唯一，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等线"/>
                <a:cs typeface="等线"/>
              </a:rPr>
              <a:t>是唯一</a:t>
            </a:r>
            <a:r>
              <a:rPr sz="2400" b="1" spc="-5" dirty="0">
                <a:latin typeface="等线"/>
                <a:cs typeface="等线"/>
              </a:rPr>
              <a:t>的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79400" indent="-228600">
              <a:lnSpc>
                <a:spcPts val="2730"/>
              </a:lnSpc>
              <a:spcBef>
                <a:spcPts val="1520"/>
              </a:spcBef>
              <a:buFont typeface="Arial" panose="020B0604020202020204"/>
              <a:buChar char="•"/>
              <a:tabLst>
                <a:tab pos="279400" algn="l"/>
              </a:tabLst>
            </a:pPr>
            <a:r>
              <a:rPr sz="2400" b="1" spc="-5" dirty="0">
                <a:solidFill>
                  <a:srgbClr val="C00000"/>
                </a:solidFill>
                <a:latin typeface="等线"/>
                <a:cs typeface="等线"/>
              </a:rPr>
              <a:t>结论：计算平面直角坐标</a:t>
            </a:r>
            <a:r>
              <a:rPr sz="2400" b="1" dirty="0">
                <a:solidFill>
                  <a:srgbClr val="C00000"/>
                </a:solidFill>
                <a:latin typeface="等线"/>
                <a:cs typeface="等线"/>
              </a:rPr>
              <a:t>系</a:t>
            </a:r>
            <a:r>
              <a:rPr sz="2400" b="1" spc="-80" dirty="0">
                <a:solidFill>
                  <a:srgbClr val="C00000"/>
                </a:solidFill>
                <a:latin typeface="等线"/>
                <a:cs typeface="等线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solidFill>
                  <a:srgbClr val="C00000"/>
                </a:solidFill>
                <a:latin typeface="等线"/>
                <a:cs typeface="等线"/>
              </a:rPr>
              <a:t>点最小生成树时间</a:t>
            </a:r>
            <a:r>
              <a:rPr sz="2400" b="1" spc="-20" dirty="0">
                <a:solidFill>
                  <a:srgbClr val="C00000"/>
                </a:solidFill>
                <a:latin typeface="等线"/>
                <a:cs typeface="等线"/>
              </a:rPr>
              <a:t>是</a:t>
            </a:r>
            <a:r>
              <a:rPr sz="2400" b="1" spc="-5" dirty="0">
                <a:solidFill>
                  <a:srgbClr val="C00000"/>
                </a:solidFill>
                <a:latin typeface="Symbol"/>
                <a:cs typeface="Symbol"/>
              </a:rPr>
              <a:t>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solidFill>
                  <a:srgbClr val="C00000"/>
                </a:solidFill>
                <a:latin typeface="等线"/>
                <a:cs typeface="等线"/>
              </a:rPr>
              <a:t>，</a:t>
            </a:r>
            <a:endParaRPr sz="2400">
              <a:latin typeface="等线"/>
              <a:cs typeface="等线"/>
            </a:endParaRPr>
          </a:p>
          <a:p>
            <a:pPr marL="279400">
              <a:lnSpc>
                <a:spcPts val="2730"/>
              </a:lnSpc>
            </a:pPr>
            <a:r>
              <a:rPr sz="2400" b="1" dirty="0">
                <a:solidFill>
                  <a:srgbClr val="C00000"/>
                </a:solidFill>
                <a:latin typeface="等线"/>
                <a:cs typeface="等线"/>
              </a:rPr>
              <a:t>其中算法以比较为基本运算</a:t>
            </a:r>
            <a:endParaRPr sz="24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1447" y="199085"/>
            <a:ext cx="4601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</a:rPr>
              <a:t>直</a:t>
            </a:r>
            <a:r>
              <a:rPr sz="4000" spc="10" dirty="0">
                <a:solidFill>
                  <a:srgbClr val="C00000"/>
                </a:solidFill>
              </a:rPr>
              <a:t>接</a:t>
            </a:r>
            <a:r>
              <a:rPr sz="4000" spc="-5" dirty="0">
                <a:solidFill>
                  <a:srgbClr val="C00000"/>
                </a:solidFill>
              </a:rPr>
              <a:t>计</a:t>
            </a:r>
            <a:r>
              <a:rPr sz="4000" spc="10" dirty="0">
                <a:solidFill>
                  <a:srgbClr val="C00000"/>
                </a:solidFill>
              </a:rPr>
              <a:t>数</a:t>
            </a:r>
            <a:r>
              <a:rPr sz="4000" spc="-5" dirty="0">
                <a:solidFill>
                  <a:srgbClr val="C00000"/>
                </a:solidFill>
              </a:rPr>
              <a:t>最少运</a:t>
            </a:r>
            <a:r>
              <a:rPr sz="4000" spc="5" dirty="0">
                <a:solidFill>
                  <a:srgbClr val="C00000"/>
                </a:solidFill>
              </a:rPr>
              <a:t>算</a:t>
            </a:r>
            <a:r>
              <a:rPr sz="4000" spc="-5" dirty="0">
                <a:solidFill>
                  <a:srgbClr val="C00000"/>
                </a:solidFill>
              </a:rPr>
              <a:t>数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0" y="1485900"/>
            <a:ext cx="8054340" cy="3424554"/>
          </a:xfrm>
          <a:custGeom>
            <a:avLst/>
            <a:gdLst/>
            <a:ahLst/>
            <a:cxnLst/>
            <a:rect l="l" t="t" r="r" b="b"/>
            <a:pathLst>
              <a:path w="8054340" h="3424554">
                <a:moveTo>
                  <a:pt x="8054340" y="0"/>
                </a:moveTo>
                <a:lnTo>
                  <a:pt x="0" y="0"/>
                </a:lnTo>
                <a:lnTo>
                  <a:pt x="0" y="3424428"/>
                </a:lnTo>
                <a:lnTo>
                  <a:pt x="8054340" y="3424428"/>
                </a:lnTo>
                <a:lnTo>
                  <a:pt x="8054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1515" y="1082787"/>
            <a:ext cx="5714365" cy="45726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590"/>
              </a:spcBef>
              <a:tabLst>
                <a:tab pos="737870" algn="l"/>
              </a:tabLst>
            </a:pPr>
            <a:r>
              <a:rPr sz="2400" b="1" dirty="0">
                <a:solidFill>
                  <a:srgbClr val="990000"/>
                </a:solidFill>
                <a:latin typeface="等线"/>
                <a:cs typeface="等线"/>
              </a:rPr>
              <a:t>例4	</a:t>
            </a:r>
            <a:r>
              <a:rPr sz="2400" b="1" dirty="0">
                <a:latin typeface="等线"/>
                <a:cs typeface="等线"/>
              </a:rPr>
              <a:t>找最大</a:t>
            </a:r>
            <a:endParaRPr sz="24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777240" algn="l"/>
              </a:tabLst>
            </a:pPr>
            <a:r>
              <a:rPr sz="2400" b="1" spc="5" dirty="0">
                <a:latin typeface="Microsoft JhengHei"/>
                <a:cs typeface="Microsoft JhengHei"/>
              </a:rPr>
              <a:t>算</a:t>
            </a:r>
            <a:r>
              <a:rPr sz="2400" b="1" dirty="0">
                <a:latin typeface="Microsoft JhengHei"/>
                <a:cs typeface="Microsoft JhengHei"/>
              </a:rPr>
              <a:t>法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Findmax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77724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输</a:t>
            </a:r>
            <a:r>
              <a:rPr sz="2400" b="1" dirty="0">
                <a:latin typeface="Microsoft JhengHei"/>
                <a:cs typeface="Microsoft JhengHei"/>
              </a:rPr>
              <a:t>入	</a:t>
            </a:r>
            <a:r>
              <a:rPr sz="2400" b="1" spc="10" dirty="0">
                <a:latin typeface="Microsoft JhengHei"/>
                <a:cs typeface="Microsoft JhengHei"/>
              </a:rPr>
              <a:t>数组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" dirty="0">
                <a:latin typeface="Microsoft JhengHei"/>
                <a:cs typeface="Microsoft JhengHei"/>
              </a:rPr>
              <a:t>项</a:t>
            </a:r>
            <a:r>
              <a:rPr sz="2400" b="1" dirty="0">
                <a:latin typeface="Microsoft JhengHei"/>
                <a:cs typeface="Microsoft JhengHei"/>
              </a:rPr>
              <a:t>数</a:t>
            </a:r>
            <a:r>
              <a:rPr sz="2400" b="1" spc="-20" dirty="0">
                <a:latin typeface="Microsoft JhengHei"/>
                <a:cs typeface="Microsoft JhengHei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Symbol"/>
                <a:cs typeface="Symbol"/>
              </a:rPr>
              <a:t>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77724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输</a:t>
            </a:r>
            <a:r>
              <a:rPr sz="2400" b="1" dirty="0">
                <a:latin typeface="Microsoft JhengHei"/>
                <a:cs typeface="Microsoft JhengHei"/>
              </a:rPr>
              <a:t>出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10" dirty="0">
                <a:latin typeface="Microsoft JhengHei"/>
                <a:cs typeface="Microsoft JhengHei"/>
              </a:rPr>
              <a:t>中的最大项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MAX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865"/>
              </a:spcBef>
              <a:tabLst>
                <a:tab pos="69786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1.	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2400" b="1" spc="-5" dirty="0">
                <a:latin typeface="Symbol"/>
                <a:cs typeface="Symbol"/>
              </a:rPr>
              <a:t>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(1);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98500" indent="-381000">
              <a:lnSpc>
                <a:spcPct val="100000"/>
              </a:lnSpc>
              <a:spcBef>
                <a:spcPts val="865"/>
              </a:spcBef>
              <a:buAutoNum type="arabicPeriod" startAt="2"/>
              <a:tabLst>
                <a:tab pos="697865" algn="l"/>
                <a:tab pos="6985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5" dirty="0">
                <a:latin typeface="Symbol"/>
                <a:cs typeface="Symbol"/>
              </a:rPr>
              <a:t></a:t>
            </a:r>
            <a:r>
              <a:rPr sz="2400" b="1" i="1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do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50900" indent="-533400">
              <a:lnSpc>
                <a:spcPct val="100000"/>
              </a:lnSpc>
              <a:spcBef>
                <a:spcPts val="865"/>
              </a:spcBef>
              <a:buAutoNum type="arabicPeriod" startAt="2"/>
              <a:tabLst>
                <a:tab pos="850265" algn="l"/>
                <a:tab pos="85090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2400" b="1" spc="-5" dirty="0">
                <a:latin typeface="Symbol"/>
                <a:cs typeface="Symbol"/>
              </a:rPr>
              <a:t>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865"/>
              </a:spcBef>
              <a:tabLst>
                <a:tab pos="85026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4.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+1;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47980">
              <a:lnSpc>
                <a:spcPct val="100000"/>
              </a:lnSpc>
              <a:spcBef>
                <a:spcPts val="405"/>
              </a:spcBef>
            </a:pP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)=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-1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5250">
              <a:lnSpc>
                <a:spcPct val="100000"/>
              </a:lnSpc>
              <a:spcBef>
                <a:spcPts val="425"/>
              </a:spcBef>
            </a:pPr>
            <a:r>
              <a:rPr sz="2400" b="1" dirty="0">
                <a:latin typeface="等线"/>
                <a:cs typeface="等线"/>
              </a:rPr>
              <a:t>以比较作为基本运算的算法类的上界：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-1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14166</Words>
  <Application>WPS 文字</Application>
  <PresentationFormat>宽屏</PresentationFormat>
  <Paragraphs>2040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104" baseType="lpstr">
      <vt:lpstr>Arial</vt:lpstr>
      <vt:lpstr>宋体</vt:lpstr>
      <vt:lpstr>Wingdings</vt:lpstr>
      <vt:lpstr>等线 Light</vt:lpstr>
      <vt:lpstr>汉仪中等线KW</vt:lpstr>
      <vt:lpstr>Verdana</vt:lpstr>
      <vt:lpstr>Arial</vt:lpstr>
      <vt:lpstr>等线</vt:lpstr>
      <vt:lpstr>Microsoft JhengHei</vt:lpstr>
      <vt:lpstr>汉仪中简黑简</vt:lpstr>
      <vt:lpstr>Times New Roman</vt:lpstr>
      <vt:lpstr>Symbol</vt:lpstr>
      <vt:lpstr>Calibri</vt:lpstr>
      <vt:lpstr>Helvetica Neue</vt:lpstr>
      <vt:lpstr>Kingsoft Sign</vt:lpstr>
      <vt:lpstr>宋体</vt:lpstr>
      <vt:lpstr>汉仪书宋二KW</vt:lpstr>
      <vt:lpstr>微软雅黑</vt:lpstr>
      <vt:lpstr>微软雅黑</vt:lpstr>
      <vt:lpstr>汉仪旗黑</vt:lpstr>
      <vt:lpstr>宋体</vt:lpstr>
      <vt:lpstr>Arial Unicode MS</vt:lpstr>
      <vt:lpstr>等线 Light</vt:lpstr>
      <vt:lpstr>Office 主题​​</vt:lpstr>
      <vt:lpstr>问题的计算复杂度分析</vt:lpstr>
      <vt:lpstr>算法正确性</vt:lpstr>
      <vt:lpstr>工作量--时间复杂性分析</vt:lpstr>
      <vt:lpstr>占用空间--空间复杂性分析</vt:lpstr>
      <vt:lpstr>简单性</vt:lpstr>
      <vt:lpstr>基于时间的最优性</vt:lpstr>
      <vt:lpstr>寻找最优算法的途径</vt:lpstr>
      <vt:lpstr>平凡下界</vt:lpstr>
      <vt:lpstr>直接计数最少运算数</vt:lpstr>
      <vt:lpstr>找最大问题的复杂度</vt:lpstr>
      <vt:lpstr>PowerPoint 演示文稿</vt:lpstr>
      <vt:lpstr>决策树(Decision Tree)</vt:lpstr>
      <vt:lpstr>决策树与问题复杂度</vt:lpstr>
      <vt:lpstr>二叉树的性质</vt:lpstr>
      <vt:lpstr>检索问题的时间复杂度</vt:lpstr>
      <vt:lpstr>顺序检索的时间复杂度</vt:lpstr>
      <vt:lpstr>二分检索最坏时间复杂度</vt:lpstr>
      <vt:lpstr>二分检索的平均时间复杂度</vt:lpstr>
      <vt:lpstr>求和</vt:lpstr>
      <vt:lpstr>检索问题的决策树</vt:lpstr>
      <vt:lpstr>实例</vt:lpstr>
      <vt:lpstr>检索问题的复杂度分析</vt:lpstr>
      <vt:lpstr>冒泡排序</vt:lpstr>
      <vt:lpstr>PowerPoint 演示文稿</vt:lpstr>
      <vt:lpstr>冒泡排序</vt:lpstr>
      <vt:lpstr>置换与逆序</vt:lpstr>
      <vt:lpstr>冒泡排序算法复杂度分析</vt:lpstr>
      <vt:lpstr>PowerPoint 演示文稿</vt:lpstr>
      <vt:lpstr>堆的定义</vt:lpstr>
      <vt:lpstr>实例</vt:lpstr>
      <vt:lpstr>堆的运算：整理Heapify</vt:lpstr>
      <vt:lpstr>复杂度分析</vt:lpstr>
      <vt:lpstr>Heapify 实例</vt:lpstr>
      <vt:lpstr>堆排序算法</vt:lpstr>
      <vt:lpstr>建堆时间复杂度分析</vt:lpstr>
      <vt:lpstr>计数高度为h的结点数</vt:lpstr>
      <vt:lpstr>归纳基础</vt:lpstr>
      <vt:lpstr>归纳基础（续）</vt:lpstr>
      <vt:lpstr>归纳步骤</vt:lpstr>
      <vt:lpstr>归纳步骤（续）</vt:lpstr>
      <vt:lpstr>时间复杂度分析</vt:lpstr>
      <vt:lpstr>推导</vt:lpstr>
      <vt:lpstr>求和</vt:lpstr>
      <vt:lpstr>堆排序算法</vt:lpstr>
      <vt:lpstr>排序问题的决策树</vt:lpstr>
      <vt:lpstr>一棵冒泡排序的决策树</vt:lpstr>
      <vt:lpstr>排序问题的决策树</vt:lpstr>
      <vt:lpstr>引理</vt:lpstr>
      <vt:lpstr>最坏情况复杂度的下界</vt:lpstr>
      <vt:lpstr>平均情况分析</vt:lpstr>
      <vt:lpstr>具有最小epl 值的树结构</vt:lpstr>
      <vt:lpstr>epl值的下界</vt:lpstr>
      <vt:lpstr>epl值的下界（续）</vt:lpstr>
      <vt:lpstr>平均复杂度的下界</vt:lpstr>
      <vt:lpstr>几种排序算法的比较</vt:lpstr>
      <vt:lpstr>选最大及最小问题的时间 复杂度分析</vt:lpstr>
      <vt:lpstr>选择算法的时间复杂度分析</vt:lpstr>
      <vt:lpstr>选择算法的有关结果</vt:lpstr>
      <vt:lpstr>选最大与最小算法</vt:lpstr>
      <vt:lpstr>基本运算与信息单位</vt:lpstr>
      <vt:lpstr>算法输出与信息单位</vt:lpstr>
      <vt:lpstr>对输入变量的赋值原则</vt:lpstr>
      <vt:lpstr>一个赋值的实例</vt:lpstr>
      <vt:lpstr>问题复杂度的下界</vt:lpstr>
      <vt:lpstr>一般选择问题的时 间复杂度分析</vt:lpstr>
      <vt:lpstr>找第二大问题</vt:lpstr>
      <vt:lpstr>PowerPoint 演示文稿</vt:lpstr>
      <vt:lpstr>构造树</vt:lpstr>
      <vt:lpstr>PowerPoint 演示文稿</vt:lpstr>
      <vt:lpstr>找第二大问题复杂度下界</vt:lpstr>
      <vt:lpstr>找中位数问题</vt:lpstr>
      <vt:lpstr>输入构造方法</vt:lpstr>
      <vt:lpstr>构造实例</vt:lpstr>
      <vt:lpstr>复杂性分析</vt:lpstr>
      <vt:lpstr>几种选择算法的总结</vt:lpstr>
      <vt:lpstr>通过归约估计问题 难度的下界</vt:lpstr>
      <vt:lpstr>通过归约确认问题 计算复杂度的下界</vt:lpstr>
      <vt:lpstr>元素唯一性问题</vt:lpstr>
      <vt:lpstr>最邻近点对与唯一性问题</vt:lpstr>
      <vt:lpstr>最小生成树与唯一性问题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问题的计算复杂度分析</dc:title>
  <dc:creator/>
  <cp:lastModifiedBy>想</cp:lastModifiedBy>
  <cp:revision>3</cp:revision>
  <dcterms:created xsi:type="dcterms:W3CDTF">2022-10-24T11:29:21Z</dcterms:created>
  <dcterms:modified xsi:type="dcterms:W3CDTF">2022-10-24T11:29:21Z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2022-10-11T08:00:00Z</vt:filetime>
  </property>
  <property fmtid="{D5CDD505-2E9C-101B-9397-08002B2CF9AE}" pid="3" name="ICV">
    <vt:lpwstr>1AC5AD0F766AF96A0A775663413C42C7</vt:lpwstr>
  </property>
  <property fmtid="{D5CDD505-2E9C-101B-9397-08002B2CF9AE}" pid="4" name="KSOProductBuildVer">
    <vt:lpwstr>2052-4.6.1.7467</vt:lpwstr>
  </property>
</Properties>
</file>