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1"/>
  </p:notesMasterIdLst>
  <p:sldIdLst>
    <p:sldId id="256" r:id="rId3"/>
    <p:sldId id="257" r:id="rId4"/>
    <p:sldId id="347" r:id="rId5"/>
    <p:sldId id="259" r:id="rId6"/>
    <p:sldId id="349" r:id="rId7"/>
    <p:sldId id="261" r:id="rId8"/>
    <p:sldId id="262" r:id="rId9"/>
    <p:sldId id="263" r:id="rId10"/>
    <p:sldId id="265" r:id="rId11"/>
    <p:sldId id="266" r:id="rId12"/>
    <p:sldId id="264" r:id="rId13"/>
    <p:sldId id="267" r:id="rId14"/>
    <p:sldId id="268" r:id="rId15"/>
    <p:sldId id="269" r:id="rId16"/>
    <p:sldId id="272" r:id="rId17"/>
    <p:sldId id="273" r:id="rId18"/>
    <p:sldId id="275" r:id="rId19"/>
    <p:sldId id="276" r:id="rId20"/>
    <p:sldId id="278" r:id="rId21"/>
    <p:sldId id="279" r:id="rId22"/>
    <p:sldId id="280"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50" r:id="rId58"/>
    <p:sldId id="351" r:id="rId59"/>
    <p:sldId id="352" r:id="rId60"/>
    <p:sldId id="353" r:id="rId61"/>
    <p:sldId id="354"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 id="391" r:id="rId99"/>
    <p:sldId id="399" r:id="rId100"/>
    <p:sldId id="400" r:id="rId101"/>
    <p:sldId id="401" r:id="rId102"/>
    <p:sldId id="402" r:id="rId103"/>
    <p:sldId id="403" r:id="rId104"/>
    <p:sldId id="404" r:id="rId105"/>
    <p:sldId id="405" r:id="rId106"/>
    <p:sldId id="406" r:id="rId107"/>
    <p:sldId id="407" r:id="rId108"/>
    <p:sldId id="408" r:id="rId109"/>
    <p:sldId id="409" r:id="rId110"/>
    <p:sldId id="442" r:id="rId111"/>
    <p:sldId id="443" r:id="rId112"/>
    <p:sldId id="444" r:id="rId113"/>
    <p:sldId id="446" r:id="rId114"/>
    <p:sldId id="447" r:id="rId115"/>
    <p:sldId id="448" r:id="rId116"/>
    <p:sldId id="449" r:id="rId117"/>
    <p:sldId id="450" r:id="rId118"/>
    <p:sldId id="451" r:id="rId119"/>
    <p:sldId id="452" r:id="rId120"/>
    <p:sldId id="453" r:id="rId121"/>
    <p:sldId id="454" r:id="rId122"/>
    <p:sldId id="455" r:id="rId123"/>
    <p:sldId id="456" r:id="rId124"/>
    <p:sldId id="457" r:id="rId125"/>
    <p:sldId id="458" r:id="rId126"/>
    <p:sldId id="459" r:id="rId127"/>
    <p:sldId id="460" r:id="rId128"/>
    <p:sldId id="461" r:id="rId129"/>
    <p:sldId id="462" r:id="rId130"/>
    <p:sldId id="463" r:id="rId131"/>
    <p:sldId id="464" r:id="rId132"/>
    <p:sldId id="465" r:id="rId133"/>
    <p:sldId id="466" r:id="rId134"/>
    <p:sldId id="467" r:id="rId135"/>
    <p:sldId id="468" r:id="rId136"/>
    <p:sldId id="469" r:id="rId137"/>
    <p:sldId id="470" r:id="rId138"/>
    <p:sldId id="471" r:id="rId139"/>
    <p:sldId id="472" r:id="rId140"/>
  </p:sldIdLst>
  <p:sldSz cx="12192000" cy="6858000"/>
  <p:notesSz cx="7103745" cy="10234295"/>
  <p:custDataLst>
    <p:tags r:id="rId1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3C4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8" d="100"/>
          <a:sy n="58" d="100"/>
        </p:scale>
        <p:origin x="-108" y="-1344"/>
      </p:cViewPr>
      <p:guideLst>
        <p:guide orient="horz" pos="215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5" Type="http://schemas.openxmlformats.org/officeDocument/2006/relationships/tags" Target="tags/tag2.xml"/><Relationship Id="rId144" Type="http://schemas.openxmlformats.org/officeDocument/2006/relationships/tableStyles" Target="tableStyles.xml"/><Relationship Id="rId143" Type="http://schemas.openxmlformats.org/officeDocument/2006/relationships/viewProps" Target="viewProps.xml"/><Relationship Id="rId142" Type="http://schemas.openxmlformats.org/officeDocument/2006/relationships/presProps" Target="presProps.xml"/><Relationship Id="rId141" Type="http://schemas.openxmlformats.org/officeDocument/2006/relationships/notesMaster" Target="notesMasters/notesMaster1.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6245679"/>
            <a:ext cx="12192000" cy="612321"/>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dirty="0"/>
          </a:p>
        </p:txBody>
      </p:sp>
      <p:sp>
        <p:nvSpPr>
          <p:cNvPr id="5" name="页脚占位符 4"/>
          <p:cNvSpPr>
            <a:spLocks noGrp="1"/>
          </p:cNvSpPr>
          <p:nvPr>
            <p:ph type="ftr" sz="quarter" idx="11"/>
          </p:nvPr>
        </p:nvSpPr>
        <p:spPr/>
        <p:txBody>
          <a:bodyPr/>
          <a:lstStyle>
            <a:lvl1pPr>
              <a:defRPr sz="2000">
                <a:solidFill>
                  <a:schemeClr val="bg1"/>
                </a:solidFill>
              </a:defRPr>
            </a:lvl1pPr>
          </a:lstStyle>
          <a:p>
            <a:r>
              <a:rPr lang="en-US" altLang="zh-CN" dirty="0"/>
              <a:t>Software College/NEU</a:t>
            </a:r>
            <a:endParaRPr lang="zh-CN" altLang="en-US" dirty="0"/>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2050" name="Picture 2" descr="http://software.neu.edu.cn/_upload/site/00/c5/197/logo.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 r="45051"/>
          <a:stretch>
            <a:fillRect/>
          </a:stretch>
        </p:blipFill>
        <p:spPr bwMode="auto">
          <a:xfrm>
            <a:off x="9731829" y="0"/>
            <a:ext cx="2318657" cy="790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72200" y="1825625"/>
            <a:ext cx="51816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72200" y="4076700"/>
            <a:ext cx="51816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7" name="页脚占位符 6"/>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endParaRPr lang="en-US" altLang="zh-CN" sz="1400" b="1">
              <a:solidFill>
                <a:srgbClr val="9900CC"/>
              </a:solidFill>
              <a:latin typeface="Arial" panose="020B0604020202090204" pitchFamily="34" charset="0"/>
            </a:endParaRPr>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6" name="页脚占位符 5"/>
          <p:cNvSpPr>
            <a:spLocks noGrp="1"/>
          </p:cNvSpPr>
          <p:nvPr>
            <p:ph type="ftr" sz="quarter" idx="11"/>
          </p:nvPr>
        </p:nvSpPr>
        <p:spPr/>
        <p:txBody>
          <a:bodyPr/>
          <a:lstStyle/>
          <a:p>
            <a:pPr lvl="0"/>
            <a:r>
              <a:rPr lang="en-US" altLang="zh-CN" sz="1400" b="1">
                <a:solidFill>
                  <a:srgbClr val="9900CC"/>
                </a:solidFill>
                <a:latin typeface="Arial" panose="020B0604020202090204" pitchFamily="34" charset="0"/>
              </a:rPr>
              <a:t>Software College, NEU</a:t>
            </a:r>
            <a:endParaRPr lang="en-US" altLang="zh-CN" sz="1400" b="1">
              <a:solidFill>
                <a:srgbClr val="9900CC"/>
              </a:solidFill>
              <a:latin typeface="Arial" panose="020B060402020209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72200" y="1825625"/>
            <a:ext cx="51816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72200" y="4076700"/>
            <a:ext cx="51816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7" name="页脚占位符 6"/>
          <p:cNvSpPr>
            <a:spLocks noGrp="1"/>
          </p:cNvSpPr>
          <p:nvPr>
            <p:ph type="ftr" sz="quarter" idx="11"/>
          </p:nvPr>
        </p:nvSpPr>
        <p:spPr/>
        <p:txBody>
          <a:bodyPr/>
          <a:lstStyle/>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eaLnBrk="1" fontAlgn="auto" latinLnBrk="0" hangingPunct="1">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7" name="矩形 6"/>
          <p:cNvSpPr/>
          <p:nvPr userDrawn="1"/>
        </p:nvSpPr>
        <p:spPr>
          <a:xfrm>
            <a:off x="5445" y="6242956"/>
            <a:ext cx="12192000" cy="612321"/>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日期占位符 3"/>
          <p:cNvSpPr txBox="1"/>
          <p:nvPr userDrawn="1"/>
        </p:nvSpPr>
        <p:spPr>
          <a:xfrm>
            <a:off x="843645" y="6353627"/>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F288E0-7875-42C4-84C8-98DBBD3BF4D2}" type="datetimeFigureOut">
              <a:rPr lang="zh-CN" altLang="en-US" smtClean="0"/>
            </a:fld>
            <a:endParaRPr lang="zh-CN" altLang="en-US" dirty="0"/>
          </a:p>
        </p:txBody>
      </p:sp>
      <p:sp>
        <p:nvSpPr>
          <p:cNvPr id="9" name="页脚占位符 4"/>
          <p:cNvSpPr txBox="1"/>
          <p:nvPr userDrawn="1"/>
        </p:nvSpPr>
        <p:spPr>
          <a:xfrm>
            <a:off x="4044045" y="6353627"/>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Software College/NEU</a:t>
            </a:r>
            <a:endParaRPr lang="zh-CN" altLang="en-US" sz="2400" dirty="0"/>
          </a:p>
        </p:txBody>
      </p:sp>
      <p:sp>
        <p:nvSpPr>
          <p:cNvPr id="10" name="灯片编号占位符 5"/>
          <p:cNvSpPr txBox="1"/>
          <p:nvPr userDrawn="1"/>
        </p:nvSpPr>
        <p:spPr>
          <a:xfrm>
            <a:off x="8616045" y="6353627"/>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9BB5D0-35E4-459D-AEF3-FE4D7C45CC19}" type="slidenum">
              <a:rPr lang="zh-CN" altLang="en-US" smtClean="0"/>
            </a:fld>
            <a:endParaRPr lang="zh-CN" altLang="en-US"/>
          </a:p>
        </p:txBody>
      </p:sp>
      <p:pic>
        <p:nvPicPr>
          <p:cNvPr id="11" name="Picture 2" descr="http://software.neu.edu.cn/_upload/site/00/c5/197/logo.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 r="45051"/>
          <a:stretch>
            <a:fillRect/>
          </a:stretch>
        </p:blipFill>
        <p:spPr bwMode="auto">
          <a:xfrm>
            <a:off x="9788978" y="30389"/>
            <a:ext cx="2318657" cy="790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0"/>
        </a:spcAft>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0"/>
        </a:spcAft>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0"/>
        </a:spcAft>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0"/>
        </a:spcAft>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0"/>
        </a:spcAft>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11.xml"/><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9.wmf"/><Relationship Id="rId1" Type="http://schemas.openxmlformats.org/officeDocument/2006/relationships/oleObject" Target="../embeddings/oleObject6.bin"/></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11.wmf"/><Relationship Id="rId1" Type="http://schemas.openxmlformats.org/officeDocument/2006/relationships/oleObject" Target="../embeddings/oleObject8.bin"/></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1.xml"/><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算法回顾（</a:t>
            </a:r>
            <a:r>
              <a:rPr lang="en-US" altLang="zh-CN" b="1" dirty="0" smtClean="0"/>
              <a:t>2</a:t>
            </a:r>
            <a:r>
              <a:rPr lang="zh-CN" altLang="en-US" b="1" dirty="0" smtClean="0"/>
              <a:t>）</a:t>
            </a:r>
            <a:endParaRPr lang="zh-CN" altLang="en-US" b="1" dirty="0"/>
          </a:p>
        </p:txBody>
      </p:sp>
      <p:sp>
        <p:nvSpPr>
          <p:cNvPr id="3" name="副标题 2"/>
          <p:cNvSpPr>
            <a:spLocks noGrp="1"/>
          </p:cNvSpPr>
          <p:nvPr>
            <p:ph type="subTitle" idx="1"/>
          </p:nvPr>
        </p:nvSpPr>
        <p:spPr>
          <a:xfrm>
            <a:off x="4358640" y="4573270"/>
            <a:ext cx="5873750" cy="1655445"/>
          </a:xfrm>
        </p:spPr>
        <p:txBody>
          <a:bodyPr/>
          <a:lstStyle/>
          <a:p>
            <a:pPr algn="r"/>
            <a:r>
              <a:rPr lang="en-US" altLang="zh-CN" b="1" dirty="0" smtClean="0"/>
              <a:t>n</a:t>
            </a:r>
            <a:endParaRPr lang="en-US" altLang="zh-CN" b="1" dirty="0"/>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8" name="标题 282627"/>
          <p:cNvSpPr>
            <a:spLocks noGrp="1"/>
          </p:cNvSpPr>
          <p:nvPr>
            <p:ph type="title"/>
          </p:nvPr>
        </p:nvSpPr>
        <p:spPr>
          <a:xfrm>
            <a:off x="2135188" y="0"/>
            <a:ext cx="7772400" cy="803275"/>
          </a:xfrm>
        </p:spPr>
        <p:txBody>
          <a:bodyPr anchor="ctr"/>
          <a:p>
            <a:r>
              <a:rPr lang="zh-CN" altLang="en-US" dirty="0">
                <a:solidFill>
                  <a:srgbClr val="800000"/>
                </a:solidFill>
              </a:rPr>
              <a:t>问题的解空间</a:t>
            </a:r>
            <a:endParaRPr lang="zh-CN" altLang="en-US" dirty="0">
              <a:solidFill>
                <a:srgbClr val="800000"/>
              </a:solidFill>
            </a:endParaRPr>
          </a:p>
        </p:txBody>
      </p:sp>
      <p:sp>
        <p:nvSpPr>
          <p:cNvPr id="282629" name="文本框 282628"/>
          <p:cNvSpPr txBox="1"/>
          <p:nvPr/>
        </p:nvSpPr>
        <p:spPr>
          <a:xfrm>
            <a:off x="1919288" y="981075"/>
            <a:ext cx="8569325" cy="588645"/>
          </a:xfrm>
          <a:prstGeom prst="rect">
            <a:avLst/>
          </a:prstGeom>
          <a:noFill/>
          <a:ln w="6350">
            <a:noFill/>
          </a:ln>
        </p:spPr>
        <p:txBody>
          <a:bodyPr>
            <a:spAutoFit/>
          </a:bodyPr>
          <a:p>
            <a:pPr>
              <a:lnSpc>
                <a:spcPct val="90000"/>
              </a:lnSpc>
              <a:spcBef>
                <a:spcPct val="20000"/>
              </a:spcBef>
              <a:buClr>
                <a:schemeClr val="accent2"/>
              </a:buClr>
              <a:buChar char="•"/>
            </a:pPr>
            <a:r>
              <a:rPr lang="zh-CN" altLang="en-US" b="1" dirty="0">
                <a:solidFill>
                  <a:srgbClr val="800000"/>
                </a:solidFill>
                <a:latin typeface="楷体_GB2312" pitchFamily="49" charset="-122"/>
                <a:ea typeface="楷体_GB2312" pitchFamily="49" charset="-122"/>
              </a:rPr>
              <a:t>定义了问题的解空间后，还应将解空间很好地组织起来，使得用回溯法能方便地搜索解空间，通常组织成树或图的形式。</a:t>
            </a:r>
            <a:endParaRPr lang="zh-CN" altLang="en-US" b="1" dirty="0">
              <a:solidFill>
                <a:srgbClr val="800000"/>
              </a:solidFill>
              <a:latin typeface="楷体_GB2312" pitchFamily="49" charset="-122"/>
              <a:ea typeface="楷体_GB2312" pitchFamily="49" charset="-122"/>
            </a:endParaRPr>
          </a:p>
        </p:txBody>
      </p:sp>
      <p:pic>
        <p:nvPicPr>
          <p:cNvPr id="282631" name="内容占位符 282630" descr="t51"/>
          <p:cNvPicPr>
            <a:picLocks noChangeAspect="1"/>
          </p:cNvPicPr>
          <p:nvPr>
            <p:ph idx="1"/>
          </p:nvPr>
        </p:nvPicPr>
        <p:blipFill>
          <a:blip r:embed="rId1">
            <a:lum bright="-29999" contrast="42000"/>
          </a:blip>
          <a:stretch>
            <a:fillRect/>
          </a:stretch>
        </p:blipFill>
        <p:spPr>
          <a:xfrm>
            <a:off x="3143250" y="1844675"/>
            <a:ext cx="5761038" cy="3370263"/>
          </a:xfrm>
          <a:solidFill>
            <a:schemeClr val="accent1"/>
          </a:solidFill>
        </p:spPr>
      </p:pic>
      <p:sp>
        <p:nvSpPr>
          <p:cNvPr id="282633" name="文本框 282632"/>
          <p:cNvSpPr txBox="1"/>
          <p:nvPr/>
        </p:nvSpPr>
        <p:spPr>
          <a:xfrm>
            <a:off x="2495550" y="5373688"/>
            <a:ext cx="6913563" cy="645160"/>
          </a:xfrm>
          <a:prstGeom prst="rect">
            <a:avLst/>
          </a:prstGeom>
          <a:noFill/>
          <a:ln w="6350">
            <a:noFill/>
          </a:ln>
        </p:spPr>
        <p:txBody>
          <a:bodyPr>
            <a:spAutoFit/>
          </a:bodyPr>
          <a:p>
            <a:pPr>
              <a:buClrTx/>
            </a:pPr>
            <a:r>
              <a:rPr lang="en-US" altLang="zh-CN" b="1" i="1">
                <a:solidFill>
                  <a:srgbClr val="800000"/>
                </a:solidFill>
                <a:latin typeface="Times New Roman" panose="02020603050405020304" pitchFamily="18" charset="0"/>
                <a:ea typeface="楷体_GB2312" pitchFamily="49" charset="-122"/>
              </a:rPr>
              <a:t>n</a:t>
            </a:r>
            <a:r>
              <a:rPr lang="en-US" altLang="zh-CN" b="1">
                <a:solidFill>
                  <a:srgbClr val="800000"/>
                </a:solidFill>
                <a:latin typeface="Arial" panose="020B0604020202090204" pitchFamily="34" charset="0"/>
                <a:ea typeface="楷体_GB2312" pitchFamily="49" charset="-122"/>
              </a:rPr>
              <a:t>=3</a:t>
            </a:r>
            <a:r>
              <a:rPr lang="zh-CN" altLang="en-US" b="1" dirty="0">
                <a:solidFill>
                  <a:srgbClr val="800000"/>
                </a:solidFill>
                <a:latin typeface="Arial" panose="020B0604020202090204" pitchFamily="34" charset="0"/>
                <a:ea typeface="楷体_GB2312" pitchFamily="49" charset="-122"/>
              </a:rPr>
              <a:t>时的</a:t>
            </a:r>
            <a:r>
              <a:rPr lang="en-US" altLang="zh-CN" b="1">
                <a:solidFill>
                  <a:srgbClr val="800000"/>
                </a:solidFill>
                <a:latin typeface="Arial" panose="020B0604020202090204" pitchFamily="34" charset="0"/>
                <a:ea typeface="楷体_GB2312" pitchFamily="49" charset="-122"/>
              </a:rPr>
              <a:t>0-1</a:t>
            </a:r>
            <a:r>
              <a:rPr lang="zh-CN" altLang="en-US" b="1" dirty="0">
                <a:solidFill>
                  <a:srgbClr val="800000"/>
                </a:solidFill>
                <a:latin typeface="Arial" panose="020B0604020202090204" pitchFamily="34" charset="0"/>
                <a:ea typeface="楷体_GB2312" pitchFamily="49" charset="-122"/>
              </a:rPr>
              <a:t>背包问题用完全二叉树表示的解空间，从根结点到结点</a:t>
            </a:r>
            <a:r>
              <a:rPr lang="en-US" altLang="zh-CN" b="1">
                <a:solidFill>
                  <a:srgbClr val="800000"/>
                </a:solidFill>
                <a:latin typeface="Arial" panose="020B0604020202090204" pitchFamily="34" charset="0"/>
                <a:ea typeface="楷体_GB2312" pitchFamily="49" charset="-122"/>
              </a:rPr>
              <a:t>H</a:t>
            </a:r>
            <a:r>
              <a:rPr lang="zh-CN" altLang="en-US" b="1" dirty="0">
                <a:solidFill>
                  <a:srgbClr val="800000"/>
                </a:solidFill>
                <a:latin typeface="Arial" panose="020B0604020202090204" pitchFamily="34" charset="0"/>
                <a:ea typeface="楷体_GB2312" pitchFamily="49" charset="-122"/>
              </a:rPr>
              <a:t>的路径相应于解空间中的元素（</a:t>
            </a:r>
            <a:r>
              <a:rPr lang="en-US" altLang="zh-CN" b="1">
                <a:solidFill>
                  <a:srgbClr val="800000"/>
                </a:solidFill>
                <a:latin typeface="Arial" panose="020B0604020202090204" pitchFamily="34" charset="0"/>
                <a:ea typeface="楷体_GB2312" pitchFamily="49" charset="-122"/>
              </a:rPr>
              <a:t>1</a:t>
            </a:r>
            <a:r>
              <a:rPr lang="zh-CN" altLang="en-US" b="1" dirty="0">
                <a:solidFill>
                  <a:srgbClr val="800000"/>
                </a:solidFill>
                <a:latin typeface="Arial" panose="020B0604020202090204" pitchFamily="34" charset="0"/>
                <a:ea typeface="楷体_GB2312" pitchFamily="49" charset="-122"/>
              </a:rPr>
              <a:t>，</a:t>
            </a:r>
            <a:r>
              <a:rPr lang="en-US" altLang="zh-CN" b="1">
                <a:solidFill>
                  <a:srgbClr val="800000"/>
                </a:solidFill>
                <a:latin typeface="Arial" panose="020B0604020202090204" pitchFamily="34" charset="0"/>
                <a:ea typeface="楷体_GB2312" pitchFamily="49" charset="-122"/>
              </a:rPr>
              <a:t>1</a:t>
            </a:r>
            <a:r>
              <a:rPr lang="zh-CN" altLang="en-US" b="1" dirty="0">
                <a:solidFill>
                  <a:srgbClr val="800000"/>
                </a:solidFill>
                <a:latin typeface="Arial" panose="020B0604020202090204" pitchFamily="34" charset="0"/>
                <a:ea typeface="楷体_GB2312" pitchFamily="49" charset="-122"/>
              </a:rPr>
              <a:t>，</a:t>
            </a:r>
            <a:r>
              <a:rPr lang="en-US" altLang="zh-CN" b="1">
                <a:solidFill>
                  <a:srgbClr val="800000"/>
                </a:solidFill>
                <a:latin typeface="Arial" panose="020B0604020202090204" pitchFamily="34" charset="0"/>
                <a:ea typeface="楷体_GB2312" pitchFamily="49" charset="-122"/>
              </a:rPr>
              <a:t>1</a:t>
            </a:r>
            <a:r>
              <a:rPr lang="zh-CN" altLang="en-US" b="1" dirty="0">
                <a:solidFill>
                  <a:srgbClr val="800000"/>
                </a:solidFill>
                <a:latin typeface="Arial" panose="020B0604020202090204" pitchFamily="34" charset="0"/>
                <a:ea typeface="楷体_GB2312" pitchFamily="49" charset="-122"/>
              </a:rPr>
              <a:t>）。</a:t>
            </a:r>
            <a:endParaRPr lang="zh-CN" altLang="en-US" b="1" dirty="0">
              <a:solidFill>
                <a:srgbClr val="800000"/>
              </a:solidFill>
              <a:latin typeface="Arial" panose="020B0604020202090204" pitchFamily="34"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57347" name="Rectangle 3"/>
          <p:cNvSpPr>
            <a:spLocks noGrp="1"/>
          </p:cNvSpPr>
          <p:nvPr>
            <p:ph idx="1"/>
          </p:nvPr>
        </p:nvSpPr>
        <p:spPr>
          <a:xfrm>
            <a:off x="1774825" y="836613"/>
            <a:ext cx="8435975" cy="5030787"/>
          </a:xfrm>
        </p:spPr>
        <p:txBody>
          <a:bodyPr vert="horz" wrap="square" lIns="91440" tIns="45720" rIns="91440" bIns="45720" anchor="t"/>
          <a:p>
            <a:pPr eaLnBrk="1" hangingPunct="1"/>
            <a:r>
              <a:rPr lang="en-US" altLang="zh-CN" sz="2400" b="1" dirty="0"/>
              <a:t>class Object  : </a:t>
            </a:r>
            <a:r>
              <a:rPr lang="zh-CN" altLang="en-US" sz="2400" b="1" dirty="0"/>
              <a:t>描述物品</a:t>
            </a:r>
            <a:endParaRPr lang="zh-CN" altLang="en-US" sz="2400" b="1" dirty="0"/>
          </a:p>
          <a:p>
            <a:pPr eaLnBrk="1" hangingPunct="1"/>
            <a:r>
              <a:rPr lang="en-US" altLang="zh-CN" sz="2400" b="1" dirty="0"/>
              <a:t>class bbnode:  </a:t>
            </a:r>
            <a:r>
              <a:rPr lang="zh-CN" altLang="en-US" sz="2400" b="1" dirty="0"/>
              <a:t>子集树结点 </a:t>
            </a:r>
            <a:endParaRPr lang="zh-CN" altLang="en-US" sz="2400" b="1" dirty="0"/>
          </a:p>
          <a:p>
            <a:pPr eaLnBrk="1" hangingPunct="1"/>
            <a:r>
              <a:rPr lang="en-US" altLang="zh-CN" sz="2400" b="1" dirty="0"/>
              <a:t>class HeapNode: </a:t>
            </a:r>
            <a:r>
              <a:rPr lang="zh-CN" altLang="en-US" sz="2400" b="1" dirty="0"/>
              <a:t>优先队列结点</a:t>
            </a:r>
            <a:endParaRPr lang="zh-CN" altLang="en-US" sz="2400" b="1" dirty="0"/>
          </a:p>
          <a:p>
            <a:pPr eaLnBrk="1" hangingPunct="1"/>
            <a:r>
              <a:rPr lang="en-US" altLang="zh-CN" sz="2400" b="1" dirty="0"/>
              <a:t>class Knap: </a:t>
            </a:r>
            <a:r>
              <a:rPr lang="zh-CN" altLang="en-US" sz="2400" b="1" dirty="0"/>
              <a:t>对整个问题的初始化及调用其它函数解决问题</a:t>
            </a:r>
            <a:endParaRPr lang="zh-CN" altLang="en-US" sz="2400" b="1" dirty="0"/>
          </a:p>
          <a:p>
            <a:pPr eaLnBrk="1" hangingPunct="1"/>
            <a:r>
              <a:rPr lang="en-US" altLang="zh-CN" sz="2400" b="1" dirty="0"/>
              <a:t>Knap:: Bound(i) :</a:t>
            </a:r>
            <a:r>
              <a:rPr lang="zh-CN" altLang="en-US" sz="2400" b="1" dirty="0"/>
              <a:t>计算第</a:t>
            </a:r>
            <a:r>
              <a:rPr lang="en-US" altLang="zh-CN" sz="2400" b="1" dirty="0"/>
              <a:t>i</a:t>
            </a:r>
            <a:r>
              <a:rPr lang="zh-CN" altLang="en-US" sz="2400" b="1" dirty="0"/>
              <a:t>层结点相应价值的上界</a:t>
            </a:r>
            <a:endParaRPr lang="zh-CN" altLang="en-US" sz="2400" b="1" dirty="0"/>
          </a:p>
          <a:p>
            <a:pPr eaLnBrk="1" hangingPunct="1"/>
            <a:r>
              <a:rPr lang="en-US" altLang="zh-CN" sz="2400" b="1" dirty="0"/>
              <a:t>Knap:: AddLiveNode(Typep up, Typep cp, Typew cw, bool ch, int level); )</a:t>
            </a:r>
            <a:endParaRPr lang="en-US" altLang="zh-CN" sz="2400" b="1" dirty="0"/>
          </a:p>
          <a:p>
            <a:pPr eaLnBrk="1" hangingPunct="1">
              <a:buNone/>
            </a:pPr>
            <a:r>
              <a:rPr lang="en-US" altLang="zh-CN" sz="2400" b="1" dirty="0"/>
              <a:t>    </a:t>
            </a:r>
            <a:r>
              <a:rPr lang="zh-CN" altLang="en-US" sz="2400" b="1" dirty="0"/>
              <a:t>将一个新的活结点插入到子集树和最大堆</a:t>
            </a:r>
            <a:r>
              <a:rPr lang="en-US" altLang="zh-CN" sz="2400" b="1" dirty="0"/>
              <a:t>H</a:t>
            </a:r>
            <a:r>
              <a:rPr lang="zh-CN" altLang="en-US" sz="2400" b="1" dirty="0"/>
              <a:t>中</a:t>
            </a:r>
            <a:endParaRPr lang="zh-CN" altLang="en-US" sz="2400" b="1" dirty="0"/>
          </a:p>
          <a:p>
            <a:pPr eaLnBrk="1" hangingPunct="1"/>
            <a:r>
              <a:rPr lang="en-US" altLang="zh-CN" sz="2400" b="1" dirty="0"/>
              <a:t>Knap:: MaxKnapsack() :</a:t>
            </a:r>
            <a:r>
              <a:rPr lang="zh-CN" altLang="en-US" sz="2400" b="1" dirty="0"/>
              <a:t>优先队列式分支限界法</a:t>
            </a:r>
            <a:endParaRPr lang="en-US" altLang="zh-CN" sz="2400" b="1" dirty="0"/>
          </a:p>
        </p:txBody>
      </p:sp>
      <p:sp>
        <p:nvSpPr>
          <p:cNvPr id="57348" name="Rectangle 4"/>
          <p:cNvSpPr/>
          <p:nvPr/>
        </p:nvSpPr>
        <p:spPr>
          <a:xfrm>
            <a:off x="8543925" y="44450"/>
            <a:ext cx="2087563" cy="315913"/>
          </a:xfrm>
          <a:prstGeom prst="rect">
            <a:avLst/>
          </a:prstGeom>
          <a:solidFill>
            <a:schemeClr val="accent1">
              <a:alpha val="47058"/>
            </a:schemeClr>
          </a:solidFill>
          <a:ln w="9525">
            <a:noFill/>
          </a:ln>
        </p:spPr>
        <p:txBody>
          <a:bodyPr anchor="ctr"/>
          <a:p>
            <a:r>
              <a:rPr lang="en-US" altLang="en-US" b="1" dirty="0">
                <a:latin typeface="Arial" panose="020B0604020202090204" pitchFamily="34" charset="0"/>
              </a:rPr>
              <a:t>6.</a:t>
            </a:r>
            <a:r>
              <a:rPr lang="en-US" altLang="zh-CN" b="1" dirty="0">
                <a:latin typeface="Arial" panose="020B0604020202090204" pitchFamily="34" charset="0"/>
              </a:rPr>
              <a:t>4 </a:t>
            </a:r>
            <a:r>
              <a:rPr lang="en-US" altLang="en-US" b="1" dirty="0">
                <a:latin typeface="Arial" panose="020B0604020202090204" pitchFamily="34" charset="0"/>
              </a:rPr>
              <a:t>0-1背包问题</a:t>
            </a:r>
            <a:endParaRPr lang="zh-CN" altLang="en-US" b="1" dirty="0">
              <a:latin typeface="Arial" panose="020B0604020202090204" pitchFamily="34" charset="0"/>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58371" name="Rectangle 2"/>
          <p:cNvSpPr>
            <a:spLocks noGrp="1"/>
          </p:cNvSpPr>
          <p:nvPr>
            <p:ph idx="1"/>
          </p:nvPr>
        </p:nvSpPr>
        <p:spPr>
          <a:xfrm>
            <a:off x="1524000" y="0"/>
            <a:ext cx="7740650" cy="3141663"/>
          </a:xfrm>
          <a:solidFill>
            <a:schemeClr val="bg1">
              <a:alpha val="100000"/>
            </a:schemeClr>
          </a:solidFill>
          <a:ln>
            <a:solidFill>
              <a:srgbClr val="CC0000">
                <a:alpha val="100000"/>
              </a:srgbClr>
            </a:solidFill>
            <a:miter lim="800000"/>
          </a:ln>
        </p:spPr>
        <p:txBody>
          <a:bodyPr vert="horz" wrap="square" lIns="91440" tIns="45720" rIns="91440" bIns="45720" anchor="t">
            <a:normAutofit fontScale="90000" lnSpcReduction="20000"/>
          </a:bodyPr>
          <a:p>
            <a:pPr eaLnBrk="1" hangingPunct="1">
              <a:lnSpc>
                <a:spcPct val="80000"/>
              </a:lnSpc>
              <a:buNone/>
            </a:pPr>
            <a:r>
              <a:rPr lang="en-US" altLang="zh-CN" sz="2000" b="1" dirty="0"/>
              <a:t>class Object </a:t>
            </a:r>
            <a:endParaRPr lang="en-US" altLang="zh-CN" sz="2000" b="1" dirty="0"/>
          </a:p>
          <a:p>
            <a:pPr eaLnBrk="1" hangingPunct="1">
              <a:lnSpc>
                <a:spcPct val="80000"/>
              </a:lnSpc>
              <a:buNone/>
            </a:pPr>
            <a:r>
              <a:rPr lang="en-US" altLang="zh-CN" sz="2000" b="1" dirty="0"/>
              <a:t>{</a:t>
            </a:r>
            <a:endParaRPr lang="en-US" altLang="zh-CN" sz="2000" b="1" dirty="0"/>
          </a:p>
          <a:p>
            <a:pPr eaLnBrk="1" hangingPunct="1">
              <a:lnSpc>
                <a:spcPct val="80000"/>
              </a:lnSpc>
              <a:buNone/>
            </a:pPr>
            <a:r>
              <a:rPr lang="en-US" altLang="zh-CN" sz="2000" b="1" dirty="0"/>
              <a:t>   friend int </a:t>
            </a:r>
            <a:r>
              <a:rPr lang="en-US" altLang="zh-CN" sz="2000" b="1" dirty="0">
                <a:solidFill>
                  <a:srgbClr val="CC0000"/>
                </a:solidFill>
              </a:rPr>
              <a:t>Knapsack</a:t>
            </a:r>
            <a:r>
              <a:rPr lang="en-US" altLang="zh-CN" sz="2000" b="1" dirty="0"/>
              <a:t>( int *, int *, int, int, int *);</a:t>
            </a:r>
            <a:endParaRPr lang="en-US" altLang="zh-CN" sz="2000" b="1" dirty="0"/>
          </a:p>
          <a:p>
            <a:pPr eaLnBrk="1" hangingPunct="1">
              <a:lnSpc>
                <a:spcPct val="80000"/>
              </a:lnSpc>
              <a:buNone/>
            </a:pPr>
            <a:r>
              <a:rPr lang="en-US" altLang="zh-CN" sz="2000" b="1" dirty="0"/>
              <a:t>   public:</a:t>
            </a:r>
            <a:endParaRPr lang="en-US" altLang="zh-CN" sz="2000" b="1" dirty="0"/>
          </a:p>
          <a:p>
            <a:pPr eaLnBrk="1" hangingPunct="1">
              <a:lnSpc>
                <a:spcPct val="80000"/>
              </a:lnSpc>
              <a:buNone/>
            </a:pPr>
            <a:r>
              <a:rPr lang="en-US" altLang="zh-CN" sz="2000" b="1" dirty="0"/>
              <a:t>       int operator </a:t>
            </a:r>
            <a:r>
              <a:rPr lang="en-US" altLang="zh-CN" sz="2000" b="1" dirty="0">
                <a:solidFill>
                  <a:srgbClr val="CC0000"/>
                </a:solidFill>
              </a:rPr>
              <a:t>&lt;=</a:t>
            </a:r>
            <a:r>
              <a:rPr lang="en-US" altLang="zh-CN" sz="2000" b="1" dirty="0"/>
              <a:t> (Object a) const </a:t>
            </a:r>
            <a:endParaRPr lang="en-US" altLang="zh-CN" sz="2000" b="1" dirty="0"/>
          </a:p>
          <a:p>
            <a:pPr eaLnBrk="1" hangingPunct="1">
              <a:lnSpc>
                <a:spcPct val="80000"/>
              </a:lnSpc>
              <a:buNone/>
            </a:pPr>
            <a:r>
              <a:rPr lang="en-US" altLang="zh-CN" sz="2000" b="1" dirty="0"/>
              <a:t>       {return (d &gt;= a.d);}</a:t>
            </a:r>
            <a:endParaRPr lang="en-US" altLang="zh-CN" sz="2000" b="1" dirty="0"/>
          </a:p>
          <a:p>
            <a:pPr eaLnBrk="1" hangingPunct="1">
              <a:lnSpc>
                <a:spcPct val="80000"/>
              </a:lnSpc>
              <a:buNone/>
            </a:pPr>
            <a:r>
              <a:rPr lang="en-US" altLang="zh-CN" sz="2000" b="1" dirty="0"/>
              <a:t>   private:</a:t>
            </a:r>
            <a:endParaRPr lang="en-US" altLang="zh-CN" sz="2000" b="1" dirty="0"/>
          </a:p>
          <a:p>
            <a:pPr eaLnBrk="1" hangingPunct="1">
              <a:lnSpc>
                <a:spcPct val="80000"/>
              </a:lnSpc>
              <a:buNone/>
            </a:pPr>
            <a:r>
              <a:rPr lang="en-US" altLang="zh-CN" sz="2000" b="1" dirty="0"/>
              <a:t>      int </a:t>
            </a:r>
            <a:r>
              <a:rPr lang="en-US" altLang="zh-CN" sz="2000" b="1" dirty="0">
                <a:solidFill>
                  <a:srgbClr val="CC0000"/>
                </a:solidFill>
              </a:rPr>
              <a:t>ID</a:t>
            </a:r>
            <a:r>
              <a:rPr lang="en-US" altLang="zh-CN" sz="2000" b="1" dirty="0"/>
              <a:t>;</a:t>
            </a:r>
            <a:endParaRPr lang="en-US" altLang="zh-CN" sz="2000" b="1" dirty="0"/>
          </a:p>
          <a:p>
            <a:pPr eaLnBrk="1" hangingPunct="1">
              <a:lnSpc>
                <a:spcPct val="80000"/>
              </a:lnSpc>
              <a:buNone/>
            </a:pPr>
            <a:r>
              <a:rPr lang="en-US" altLang="zh-CN" sz="2000" b="1" dirty="0"/>
              <a:t>      float </a:t>
            </a:r>
            <a:r>
              <a:rPr lang="en-US" altLang="zh-CN" sz="2000" b="1" dirty="0">
                <a:solidFill>
                  <a:srgbClr val="CC0000"/>
                </a:solidFill>
              </a:rPr>
              <a:t>d</a:t>
            </a:r>
            <a:r>
              <a:rPr lang="en-US" altLang="zh-CN" sz="2000" b="1" dirty="0"/>
              <a:t>; </a:t>
            </a:r>
            <a:r>
              <a:rPr lang="en-US" altLang="zh-CN" sz="2000" b="1" dirty="0">
                <a:solidFill>
                  <a:srgbClr val="3333CC"/>
                </a:solidFill>
              </a:rPr>
              <a:t>//</a:t>
            </a:r>
            <a:r>
              <a:rPr lang="zh-CN" altLang="en-US" sz="2000" b="1" dirty="0">
                <a:solidFill>
                  <a:srgbClr val="3333CC"/>
                </a:solidFill>
              </a:rPr>
              <a:t>单位重量价值</a:t>
            </a:r>
            <a:endParaRPr lang="en-US" altLang="zh-CN" sz="2000" b="1" dirty="0">
              <a:solidFill>
                <a:srgbClr val="3333CC"/>
              </a:solidFill>
            </a:endParaRPr>
          </a:p>
          <a:p>
            <a:pPr eaLnBrk="1" hangingPunct="1">
              <a:lnSpc>
                <a:spcPct val="80000"/>
              </a:lnSpc>
              <a:buNone/>
            </a:pPr>
            <a:r>
              <a:rPr lang="en-US" altLang="zh-CN" sz="2000" b="1" dirty="0"/>
              <a:t>}</a:t>
            </a:r>
            <a:endParaRPr lang="en-US" altLang="zh-CN" sz="2000" b="1" dirty="0"/>
          </a:p>
        </p:txBody>
      </p:sp>
      <p:sp>
        <p:nvSpPr>
          <p:cNvPr id="58372" name="Rectangle 3"/>
          <p:cNvSpPr/>
          <p:nvPr/>
        </p:nvSpPr>
        <p:spPr>
          <a:xfrm>
            <a:off x="1524000" y="3213100"/>
            <a:ext cx="8172450" cy="3744913"/>
          </a:xfrm>
          <a:prstGeom prst="rect">
            <a:avLst/>
          </a:prstGeom>
          <a:noFill/>
          <a:ln w="9525" cap="flat" cmpd="sng">
            <a:solidFill>
              <a:srgbClr val="CC0000"/>
            </a:solidFill>
            <a:prstDash val="solid"/>
            <a:miter/>
            <a:headEnd type="none" w="med" len="med"/>
            <a:tailEnd type="none" w="med" len="med"/>
          </a:ln>
        </p:spPr>
        <p:txBody>
          <a:bodyPr/>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template&lt; class Typew, class Typep &gt; class Knap;</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class bbnode</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子集空间树中结点类型</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friend Knap &lt; int, int &gt;;</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friend int </a:t>
            </a:r>
            <a:r>
              <a:rPr lang="en-US" altLang="zh-CN" sz="2400" b="1" dirty="0">
                <a:solidFill>
                  <a:srgbClr val="CC0000"/>
                </a:solidFill>
                <a:latin typeface="Arial" panose="020B0604020202090204" pitchFamily="34" charset="0"/>
              </a:rPr>
              <a:t>Knapsack</a:t>
            </a:r>
            <a:r>
              <a:rPr lang="en-US" altLang="zh-CN" sz="2400" b="1" dirty="0">
                <a:latin typeface="Arial" panose="020B0604020202090204" pitchFamily="34" charset="0"/>
              </a:rPr>
              <a:t>(int *, int *, int, int, int *);</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private:</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bbnode *</a:t>
            </a:r>
            <a:r>
              <a:rPr lang="en-US" altLang="zh-CN" sz="2400" b="1" dirty="0">
                <a:solidFill>
                  <a:srgbClr val="CC0000"/>
                </a:solidFill>
                <a:latin typeface="Arial" panose="020B0604020202090204" pitchFamily="34" charset="0"/>
              </a:rPr>
              <a:t>parent</a:t>
            </a: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指向父结点的指针</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bool </a:t>
            </a:r>
            <a:r>
              <a:rPr lang="en-US" altLang="zh-CN" sz="2400" b="1" dirty="0">
                <a:solidFill>
                  <a:srgbClr val="CC0000"/>
                </a:solidFill>
                <a:latin typeface="Arial" panose="020B0604020202090204" pitchFamily="34" charset="0"/>
              </a:rPr>
              <a:t>LChild</a:t>
            </a: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左儿子结点标志</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a:t>
            </a:r>
            <a:endParaRPr lang="en-US" altLang="zh-CN" sz="2400" b="1" dirty="0">
              <a:latin typeface="Arial" panose="020B0604020202090204" pitchFamily="34" charset="0"/>
            </a:endParaRPr>
          </a:p>
        </p:txBody>
      </p:sp>
      <p:sp>
        <p:nvSpPr>
          <p:cNvPr id="58373" name="Rectangle 4"/>
          <p:cNvSpPr/>
          <p:nvPr/>
        </p:nvSpPr>
        <p:spPr>
          <a:xfrm>
            <a:off x="8543925" y="44450"/>
            <a:ext cx="2087563" cy="315913"/>
          </a:xfrm>
          <a:prstGeom prst="rect">
            <a:avLst/>
          </a:prstGeom>
          <a:solidFill>
            <a:schemeClr val="accent1">
              <a:alpha val="47058"/>
            </a:schemeClr>
          </a:solidFill>
          <a:ln w="9525">
            <a:noFill/>
          </a:ln>
        </p:spPr>
        <p:txBody>
          <a:bodyPr anchor="ctr"/>
          <a:p>
            <a:r>
              <a:rPr lang="en-US" altLang="en-US" b="1" dirty="0">
                <a:latin typeface="Arial" panose="020B0604020202090204" pitchFamily="34" charset="0"/>
              </a:rPr>
              <a:t>6.</a:t>
            </a:r>
            <a:r>
              <a:rPr lang="en-US" altLang="zh-CN" b="1" dirty="0">
                <a:latin typeface="Arial" panose="020B0604020202090204" pitchFamily="34" charset="0"/>
              </a:rPr>
              <a:t>4 </a:t>
            </a:r>
            <a:r>
              <a:rPr lang="en-US" altLang="en-US" b="1" dirty="0">
                <a:latin typeface="Arial" panose="020B0604020202090204" pitchFamily="34" charset="0"/>
              </a:rPr>
              <a:t>0-1背包问题</a:t>
            </a:r>
            <a:endParaRPr lang="zh-CN" altLang="en-US" b="1" dirty="0">
              <a:latin typeface="Arial" panose="020B0604020202090204" pitchFamily="34" charset="0"/>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59395" name="Rectangle 3"/>
          <p:cNvSpPr/>
          <p:nvPr/>
        </p:nvSpPr>
        <p:spPr>
          <a:xfrm>
            <a:off x="1524000" y="0"/>
            <a:ext cx="9144000" cy="5373688"/>
          </a:xfrm>
          <a:prstGeom prst="rect">
            <a:avLst/>
          </a:prstGeom>
          <a:solidFill>
            <a:schemeClr val="bg1"/>
          </a:solidFill>
          <a:ln w="9525" cap="flat" cmpd="sng">
            <a:solidFill>
              <a:srgbClr val="CC0000"/>
            </a:solidFill>
            <a:prstDash val="solid"/>
            <a:miter/>
            <a:headEnd type="none" w="med" len="med"/>
            <a:tailEnd type="none" w="med" len="med"/>
          </a:ln>
        </p:spPr>
        <p:txBody>
          <a:bodyPr/>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template&lt; class Typew, class Typep &gt;</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class HeapNode</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endParaRPr lang="zh-CN" altLang="en-US" sz="2400" b="1" dirty="0">
              <a:solidFill>
                <a:srgbClr val="663300"/>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friend Knap &lt; Typew, Typep &gt;;</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public:</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operator Typep() const { return uprofit; }</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private:</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Typep </a:t>
            </a:r>
            <a:r>
              <a:rPr lang="en-US" altLang="zh-CN" sz="2400" b="1" dirty="0">
                <a:solidFill>
                  <a:srgbClr val="CC0000"/>
                </a:solidFill>
                <a:latin typeface="Arial" panose="020B0604020202090204" pitchFamily="34" charset="0"/>
              </a:rPr>
              <a:t>uprofit</a:t>
            </a: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结点的价值上界</a:t>
            </a:r>
            <a:endParaRPr lang="en-US" altLang="zh-CN"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r>
              <a:rPr lang="en-US" altLang="zh-CN" sz="2400" b="1" dirty="0">
                <a:solidFill>
                  <a:srgbClr val="CC0000"/>
                </a:solidFill>
                <a:latin typeface="Arial" panose="020B0604020202090204" pitchFamily="34" charset="0"/>
              </a:rPr>
              <a:t> profit</a:t>
            </a: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结点所相应的价值</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Typew </a:t>
            </a:r>
            <a:r>
              <a:rPr lang="en-US" altLang="zh-CN" sz="2400" b="1" dirty="0">
                <a:solidFill>
                  <a:srgbClr val="CC0000"/>
                </a:solidFill>
                <a:latin typeface="Arial" panose="020B0604020202090204" pitchFamily="34" charset="0"/>
              </a:rPr>
              <a:t>weight</a:t>
            </a: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结点所相应的重量</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int </a:t>
            </a:r>
            <a:r>
              <a:rPr lang="en-US" altLang="zh-CN" sz="2400" b="1" dirty="0">
                <a:solidFill>
                  <a:srgbClr val="CC0000"/>
                </a:solidFill>
                <a:latin typeface="Arial" panose="020B0604020202090204" pitchFamily="34" charset="0"/>
              </a:rPr>
              <a:t>level</a:t>
            </a: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活结点在子集树中所处的层序号</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bbnode * </a:t>
            </a:r>
            <a:r>
              <a:rPr lang="en-US" altLang="zh-CN" sz="2400" b="1" dirty="0">
                <a:solidFill>
                  <a:srgbClr val="CC0000"/>
                </a:solidFill>
                <a:latin typeface="Arial" panose="020B0604020202090204" pitchFamily="34" charset="0"/>
              </a:rPr>
              <a:t>ptr</a:t>
            </a: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指向活结点在子集树中相应结点的指针</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a:t>
            </a:r>
            <a:endParaRPr lang="en-US" altLang="zh-CN" sz="2400" b="1" dirty="0">
              <a:latin typeface="Arial" panose="020B0604020202090204" pitchFamily="34" charset="0"/>
            </a:endParaRPr>
          </a:p>
        </p:txBody>
      </p:sp>
      <p:sp>
        <p:nvSpPr>
          <p:cNvPr id="59396" name="Rectangle 5"/>
          <p:cNvSpPr/>
          <p:nvPr/>
        </p:nvSpPr>
        <p:spPr>
          <a:xfrm>
            <a:off x="8543925" y="44450"/>
            <a:ext cx="2087563" cy="315913"/>
          </a:xfrm>
          <a:prstGeom prst="rect">
            <a:avLst/>
          </a:prstGeom>
          <a:solidFill>
            <a:schemeClr val="accent1">
              <a:alpha val="47058"/>
            </a:schemeClr>
          </a:solidFill>
          <a:ln w="9525">
            <a:noFill/>
          </a:ln>
        </p:spPr>
        <p:txBody>
          <a:bodyPr anchor="ctr"/>
          <a:p>
            <a:r>
              <a:rPr lang="en-US" altLang="en-US" b="1" dirty="0">
                <a:latin typeface="Arial" panose="020B0604020202090204" pitchFamily="34" charset="0"/>
              </a:rPr>
              <a:t>6.</a:t>
            </a:r>
            <a:r>
              <a:rPr lang="en-US" altLang="zh-CN" b="1" dirty="0">
                <a:latin typeface="Arial" panose="020B0604020202090204" pitchFamily="34" charset="0"/>
              </a:rPr>
              <a:t>4 </a:t>
            </a:r>
            <a:r>
              <a:rPr lang="en-US" altLang="en-US" b="1" dirty="0">
                <a:latin typeface="Arial" panose="020B0604020202090204" pitchFamily="34" charset="0"/>
              </a:rPr>
              <a:t>0-1背包问题</a:t>
            </a:r>
            <a:endParaRPr lang="zh-CN" altLang="en-US" b="1" dirty="0">
              <a:latin typeface="Arial" panose="020B0604020202090204" pitchFamily="34" charset="0"/>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60419" name="Rectangle 2"/>
          <p:cNvSpPr/>
          <p:nvPr/>
        </p:nvSpPr>
        <p:spPr>
          <a:xfrm>
            <a:off x="1524000" y="0"/>
            <a:ext cx="9144000" cy="6858000"/>
          </a:xfrm>
          <a:prstGeom prst="rect">
            <a:avLst/>
          </a:prstGeom>
          <a:solidFill>
            <a:schemeClr val="bg1"/>
          </a:solidFill>
          <a:ln w="9525" cap="flat" cmpd="sng">
            <a:solidFill>
              <a:srgbClr val="CC0000"/>
            </a:solidFill>
            <a:prstDash val="solid"/>
            <a:miter/>
            <a:headEnd type="none" w="med" len="med"/>
            <a:tailEnd type="none" w="med" len="med"/>
          </a:ln>
        </p:spPr>
        <p:txBody>
          <a:bodyPr/>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template &lt; class Typew, class Typep&gt;</a:t>
            </a:r>
            <a:endParaRPr lang="en-US" altLang="zh-CN" sz="20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class Knap</a:t>
            </a:r>
            <a:endParaRPr lang="en-US" altLang="zh-CN" sz="20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a:t>
            </a:r>
            <a:endParaRPr lang="en-US" altLang="zh-CN" sz="20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friend Typep </a:t>
            </a:r>
            <a:r>
              <a:rPr lang="en-US" altLang="zh-CN" sz="2000" b="1" dirty="0">
                <a:solidFill>
                  <a:srgbClr val="CC0000"/>
                </a:solidFill>
                <a:latin typeface="Arial" panose="020B0604020202090204" pitchFamily="34" charset="0"/>
              </a:rPr>
              <a:t>Knapsack</a:t>
            </a:r>
            <a:r>
              <a:rPr lang="en-US" altLang="zh-CN" sz="2000" b="1" dirty="0">
                <a:latin typeface="Arial" panose="020B0604020202090204" pitchFamily="34" charset="0"/>
              </a:rPr>
              <a:t>(Typep *, Typew *, Typew, int, int *);</a:t>
            </a:r>
            <a:endParaRPr lang="en-US" altLang="zh-CN" sz="20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public:</a:t>
            </a:r>
            <a:endParaRPr lang="en-US" altLang="zh-CN" sz="20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Typep </a:t>
            </a:r>
            <a:r>
              <a:rPr lang="en-US" altLang="zh-CN" sz="2000" b="1" dirty="0">
                <a:solidFill>
                  <a:srgbClr val="CC0000"/>
                </a:solidFill>
                <a:latin typeface="Arial" panose="020B0604020202090204" pitchFamily="34" charset="0"/>
              </a:rPr>
              <a:t>MaxKnapsack</a:t>
            </a:r>
            <a:r>
              <a:rPr lang="en-US" altLang="zh-CN" sz="2000" b="1" dirty="0">
                <a:latin typeface="Arial" panose="020B0604020202090204" pitchFamily="34" charset="0"/>
              </a:rPr>
              <a:t>();</a:t>
            </a:r>
            <a:endParaRPr lang="en-US" altLang="zh-CN" sz="20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private:</a:t>
            </a:r>
            <a:endParaRPr lang="en-US" altLang="zh-CN" sz="20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MaxHeap&lt;HeapNode&lt; Typep, Typew&gt;&gt; *</a:t>
            </a:r>
            <a:r>
              <a:rPr lang="en-US" altLang="zh-CN" sz="2000" b="1" dirty="0">
                <a:solidFill>
                  <a:srgbClr val="CC0000"/>
                </a:solidFill>
                <a:latin typeface="Arial" panose="020B0604020202090204" pitchFamily="34" charset="0"/>
              </a:rPr>
              <a:t>H</a:t>
            </a:r>
            <a:r>
              <a:rPr lang="en-US" altLang="zh-CN" sz="2000" b="1" dirty="0">
                <a:latin typeface="Arial" panose="020B0604020202090204" pitchFamily="34" charset="0"/>
              </a:rPr>
              <a:t>;</a:t>
            </a:r>
            <a:endParaRPr lang="en-US" altLang="zh-CN" sz="20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Typep</a:t>
            </a:r>
            <a:r>
              <a:rPr lang="en-US" altLang="zh-CN" sz="2000" b="1" dirty="0">
                <a:solidFill>
                  <a:srgbClr val="CC0000"/>
                </a:solidFill>
                <a:latin typeface="Arial" panose="020B0604020202090204" pitchFamily="34" charset="0"/>
              </a:rPr>
              <a:t> Bound</a:t>
            </a:r>
            <a:r>
              <a:rPr lang="en-US" altLang="zh-CN" sz="2000" b="1" dirty="0">
                <a:latin typeface="Arial" panose="020B0604020202090204" pitchFamily="34" charset="0"/>
              </a:rPr>
              <a:t>( int i);</a:t>
            </a:r>
            <a:endParaRPr lang="en-US" altLang="zh-CN" sz="20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void</a:t>
            </a:r>
            <a:r>
              <a:rPr lang="en-US" altLang="zh-CN" sz="2000" b="1" dirty="0">
                <a:solidFill>
                  <a:srgbClr val="CC0000"/>
                </a:solidFill>
                <a:latin typeface="Arial" panose="020B0604020202090204" pitchFamily="34" charset="0"/>
              </a:rPr>
              <a:t> AddLiveNode</a:t>
            </a:r>
            <a:r>
              <a:rPr lang="en-US" altLang="zh-CN" sz="2000" b="1" dirty="0">
                <a:latin typeface="Arial" panose="020B0604020202090204" pitchFamily="34" charset="0"/>
              </a:rPr>
              <a:t>( Typep up, Typep cp, Typew cw, bool ch, int level);</a:t>
            </a:r>
            <a:endParaRPr lang="en-US" altLang="zh-CN" sz="20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bbnode * </a:t>
            </a:r>
            <a:r>
              <a:rPr lang="en-US" altLang="zh-CN" sz="2000" b="1" dirty="0">
                <a:solidFill>
                  <a:srgbClr val="CC0000"/>
                </a:solidFill>
                <a:latin typeface="Arial" panose="020B0604020202090204" pitchFamily="34" charset="0"/>
              </a:rPr>
              <a:t>E</a:t>
            </a:r>
            <a:r>
              <a:rPr lang="en-US" altLang="zh-CN" sz="2000" b="1" dirty="0">
                <a:latin typeface="Arial" panose="020B0604020202090204" pitchFamily="34" charset="0"/>
              </a:rPr>
              <a:t>;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指向扩展结点的指针</a:t>
            </a:r>
            <a:endParaRPr lang="zh-CN" altLang="en-US" sz="20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Typew </a:t>
            </a:r>
            <a:r>
              <a:rPr lang="en-US" altLang="zh-CN" sz="2000" b="1" dirty="0">
                <a:solidFill>
                  <a:srgbClr val="CC0000"/>
                </a:solidFill>
                <a:latin typeface="Arial" panose="020B0604020202090204" pitchFamily="34" charset="0"/>
              </a:rPr>
              <a:t>c</a:t>
            </a:r>
            <a:r>
              <a:rPr lang="en-US" altLang="zh-CN" sz="2000" b="1" dirty="0">
                <a:latin typeface="Arial" panose="020B0604020202090204" pitchFamily="34" charset="0"/>
              </a:rPr>
              <a:t>;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背包容量</a:t>
            </a:r>
            <a:endParaRPr lang="zh-CN" altLang="en-US" sz="20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int </a:t>
            </a:r>
            <a:r>
              <a:rPr lang="en-US" altLang="zh-CN" sz="2000" b="1" dirty="0">
                <a:solidFill>
                  <a:srgbClr val="CC0000"/>
                </a:solidFill>
                <a:latin typeface="Arial" panose="020B0604020202090204" pitchFamily="34" charset="0"/>
              </a:rPr>
              <a:t>n</a:t>
            </a:r>
            <a:r>
              <a:rPr lang="en-US" altLang="zh-CN" sz="2000" b="1" dirty="0">
                <a:latin typeface="Arial" panose="020B0604020202090204" pitchFamily="34" charset="0"/>
              </a:rPr>
              <a:t>;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物品总数</a:t>
            </a:r>
            <a:endParaRPr lang="zh-CN" altLang="en-US" sz="20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Typew * </a:t>
            </a:r>
            <a:r>
              <a:rPr lang="en-US" altLang="zh-CN" sz="2000" b="1" dirty="0">
                <a:solidFill>
                  <a:srgbClr val="CC0000"/>
                </a:solidFill>
                <a:latin typeface="Arial" panose="020B0604020202090204" pitchFamily="34" charset="0"/>
              </a:rPr>
              <a:t>w</a:t>
            </a:r>
            <a:r>
              <a:rPr lang="en-US" altLang="zh-CN" sz="2000" b="1" dirty="0">
                <a:latin typeface="Arial" panose="020B0604020202090204" pitchFamily="34" charset="0"/>
              </a:rPr>
              <a:t>;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物品重量数组</a:t>
            </a:r>
            <a:endParaRPr lang="zh-CN" altLang="en-US" sz="20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Typep * </a:t>
            </a:r>
            <a:r>
              <a:rPr lang="en-US" altLang="zh-CN" sz="2000" b="1" dirty="0">
                <a:solidFill>
                  <a:srgbClr val="CC0000"/>
                </a:solidFill>
                <a:latin typeface="Arial" panose="020B0604020202090204" pitchFamily="34" charset="0"/>
              </a:rPr>
              <a:t>p</a:t>
            </a:r>
            <a:r>
              <a:rPr lang="en-US" altLang="zh-CN" sz="2000" b="1" dirty="0">
                <a:latin typeface="Arial" panose="020B0604020202090204" pitchFamily="34" charset="0"/>
              </a:rPr>
              <a:t>;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物品价值数组</a:t>
            </a:r>
            <a:endParaRPr lang="zh-CN" altLang="en-US" sz="20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Typew </a:t>
            </a:r>
            <a:r>
              <a:rPr lang="en-US" altLang="zh-CN" sz="2000" b="1" dirty="0">
                <a:solidFill>
                  <a:srgbClr val="CC0000"/>
                </a:solidFill>
                <a:latin typeface="Arial" panose="020B0604020202090204" pitchFamily="34" charset="0"/>
              </a:rPr>
              <a:t>cw</a:t>
            </a:r>
            <a:r>
              <a:rPr lang="en-US" altLang="zh-CN" sz="2000" b="1" dirty="0">
                <a:latin typeface="Arial" panose="020B0604020202090204" pitchFamily="34" charset="0"/>
              </a:rPr>
              <a:t>;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当前装包重量</a:t>
            </a:r>
            <a:endParaRPr lang="zh-CN" altLang="en-US" sz="20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Typep </a:t>
            </a:r>
            <a:r>
              <a:rPr lang="en-US" altLang="zh-CN" sz="2000" b="1" dirty="0">
                <a:solidFill>
                  <a:srgbClr val="CC0000"/>
                </a:solidFill>
                <a:latin typeface="Arial" panose="020B0604020202090204" pitchFamily="34" charset="0"/>
              </a:rPr>
              <a:t>cp</a:t>
            </a:r>
            <a:r>
              <a:rPr lang="en-US" altLang="zh-CN" sz="2000" b="1" dirty="0">
                <a:latin typeface="Arial" panose="020B0604020202090204" pitchFamily="34" charset="0"/>
              </a:rPr>
              <a:t>;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当前装包价值</a:t>
            </a:r>
            <a:endParaRPr lang="zh-CN" altLang="en-US" sz="20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int *</a:t>
            </a:r>
            <a:r>
              <a:rPr lang="en-US" altLang="zh-CN" sz="2000" b="1" dirty="0">
                <a:solidFill>
                  <a:srgbClr val="CC0000"/>
                </a:solidFill>
                <a:latin typeface="Arial" panose="020B0604020202090204" pitchFamily="34" charset="0"/>
              </a:rPr>
              <a:t>bestx</a:t>
            </a:r>
            <a:r>
              <a:rPr lang="en-US" altLang="zh-CN" sz="2000" b="1" dirty="0">
                <a:latin typeface="Arial" panose="020B0604020202090204" pitchFamily="34" charset="0"/>
              </a:rPr>
              <a:t>;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最优解</a:t>
            </a:r>
            <a:endParaRPr lang="en-US" altLang="zh-CN" sz="20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a:t>
            </a:r>
            <a:r>
              <a:rPr lang="zh-CN" altLang="en-US" sz="2000" b="1" dirty="0">
                <a:latin typeface="Arial" panose="020B0604020202090204" pitchFamily="34" charset="0"/>
              </a:rPr>
              <a:t>；</a:t>
            </a:r>
            <a:endParaRPr lang="zh-CN" altLang="en-US" sz="2000" b="1" dirty="0">
              <a:latin typeface="Arial" panose="020B0604020202090204" pitchFamily="34" charset="0"/>
            </a:endParaRPr>
          </a:p>
        </p:txBody>
      </p:sp>
      <p:sp>
        <p:nvSpPr>
          <p:cNvPr id="60420" name="Rectangle 3"/>
          <p:cNvSpPr/>
          <p:nvPr/>
        </p:nvSpPr>
        <p:spPr>
          <a:xfrm>
            <a:off x="8543925" y="44450"/>
            <a:ext cx="2087563" cy="315913"/>
          </a:xfrm>
          <a:prstGeom prst="rect">
            <a:avLst/>
          </a:prstGeom>
          <a:solidFill>
            <a:schemeClr val="accent1">
              <a:alpha val="47058"/>
            </a:schemeClr>
          </a:solidFill>
          <a:ln w="9525">
            <a:noFill/>
          </a:ln>
        </p:spPr>
        <p:txBody>
          <a:bodyPr anchor="ctr"/>
          <a:p>
            <a:r>
              <a:rPr lang="en-US" altLang="en-US" b="1" dirty="0">
                <a:latin typeface="Arial" panose="020B0604020202090204" pitchFamily="34" charset="0"/>
              </a:rPr>
              <a:t>6.</a:t>
            </a:r>
            <a:r>
              <a:rPr lang="en-US" altLang="zh-CN" b="1" dirty="0">
                <a:latin typeface="Arial" panose="020B0604020202090204" pitchFamily="34" charset="0"/>
              </a:rPr>
              <a:t>4 </a:t>
            </a:r>
            <a:r>
              <a:rPr lang="en-US" altLang="en-US" b="1" dirty="0">
                <a:latin typeface="Arial" panose="020B0604020202090204" pitchFamily="34" charset="0"/>
              </a:rPr>
              <a:t>0-1背包问题</a:t>
            </a:r>
            <a:endParaRPr lang="zh-CN" altLang="en-US" b="1" dirty="0">
              <a:latin typeface="Arial" panose="020B0604020202090204" pitchFamily="34" charset="0"/>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61443" name="Rectangle 2"/>
          <p:cNvSpPr>
            <a:spLocks noGrp="1"/>
          </p:cNvSpPr>
          <p:nvPr>
            <p:ph type="title"/>
          </p:nvPr>
        </p:nvSpPr>
        <p:spPr>
          <a:xfrm>
            <a:off x="1919288" y="0"/>
            <a:ext cx="8229600" cy="836613"/>
          </a:xfrm>
          <a:solidFill>
            <a:schemeClr val="bg1">
              <a:alpha val="100000"/>
            </a:schemeClr>
          </a:solidFill>
        </p:spPr>
        <p:txBody>
          <a:bodyPr vert="horz" wrap="square" lIns="91440" tIns="45720" rIns="91440" bIns="45720" anchor="ctr">
            <a:normAutofit fontScale="90000"/>
          </a:bodyPr>
          <a:p>
            <a:pPr eaLnBrk="1" hangingPunct="1"/>
            <a:r>
              <a:rPr lang="zh-CN" altLang="en-US" sz="2800" b="1" dirty="0"/>
              <a:t>函数</a:t>
            </a:r>
            <a:r>
              <a:rPr lang="en-US" altLang="zh-CN" sz="2800" b="1" dirty="0"/>
              <a:t>MaxKnapsack</a:t>
            </a:r>
            <a:r>
              <a:rPr lang="zh-CN" altLang="en-US" sz="2800" b="1" dirty="0"/>
              <a:t>实施对于子集树的优先队列式分支限界搜索</a:t>
            </a:r>
            <a:endParaRPr lang="zh-CN" altLang="en-US" sz="2800" b="1" dirty="0"/>
          </a:p>
        </p:txBody>
      </p:sp>
      <p:sp>
        <p:nvSpPr>
          <p:cNvPr id="61444" name="Rectangle 3"/>
          <p:cNvSpPr>
            <a:spLocks noGrp="1"/>
          </p:cNvSpPr>
          <p:nvPr>
            <p:ph idx="1"/>
          </p:nvPr>
        </p:nvSpPr>
        <p:spPr/>
        <p:txBody>
          <a:bodyPr vert="horz" wrap="square" lIns="91440" tIns="45720" rIns="91440" bIns="45720" anchor="t"/>
          <a:p>
            <a:pPr eaLnBrk="1" hangingPunct="1"/>
            <a:endParaRPr lang="zh-CN" altLang="en-US" dirty="0"/>
          </a:p>
        </p:txBody>
      </p:sp>
      <p:sp>
        <p:nvSpPr>
          <p:cNvPr id="61445" name="Rectangle 4"/>
          <p:cNvSpPr/>
          <p:nvPr/>
        </p:nvSpPr>
        <p:spPr>
          <a:xfrm>
            <a:off x="1524000" y="1052513"/>
            <a:ext cx="9144000" cy="5111750"/>
          </a:xfrm>
          <a:prstGeom prst="rect">
            <a:avLst/>
          </a:prstGeom>
          <a:solidFill>
            <a:schemeClr val="bg1"/>
          </a:solidFill>
          <a:ln w="9525" cap="flat" cmpd="sng">
            <a:solidFill>
              <a:srgbClr val="CC0000"/>
            </a:solidFill>
            <a:prstDash val="solid"/>
            <a:miter/>
            <a:headEnd type="none" w="med" len="med"/>
            <a:tailEnd type="none" w="med" len="med"/>
          </a:ln>
        </p:spPr>
        <p:txBody>
          <a:bodyPr/>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template&lt; class Typep, class Typew&gt;</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Typep Knap&lt; Typew, Typep &gt;:: MaxKnapsack()</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优先队列式分支限界法，返回最大价值，</a:t>
            </a:r>
            <a:r>
              <a:rPr lang="en-US" altLang="zh-CN" sz="2400" b="1" dirty="0">
                <a:solidFill>
                  <a:srgbClr val="3333CC"/>
                </a:solidFill>
                <a:latin typeface="Arial" panose="020B0604020202090204" pitchFamily="34" charset="0"/>
              </a:rPr>
              <a:t>bestx</a:t>
            </a:r>
            <a:r>
              <a:rPr lang="zh-CN" altLang="en-US" sz="2400" b="1" dirty="0">
                <a:solidFill>
                  <a:srgbClr val="3333CC"/>
                </a:solidFill>
                <a:latin typeface="Arial" panose="020B0604020202090204" pitchFamily="34" charset="0"/>
              </a:rPr>
              <a:t>返回最优解</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solidFill>
                  <a:srgbClr val="3333CC"/>
                </a:solidFill>
                <a:latin typeface="Arial" panose="020B0604020202090204" pitchFamily="34" charset="0"/>
              </a:rPr>
              <a:t>   //</a:t>
            </a:r>
            <a:r>
              <a:rPr lang="zh-CN" altLang="en-US" sz="2400" b="1" dirty="0">
                <a:solidFill>
                  <a:srgbClr val="3333CC"/>
                </a:solidFill>
                <a:latin typeface="Arial" panose="020B0604020202090204" pitchFamily="34" charset="0"/>
              </a:rPr>
              <a:t>定义最大堆的容量为</a:t>
            </a:r>
            <a:r>
              <a:rPr lang="en-US" altLang="zh-CN" sz="2400" b="1" dirty="0">
                <a:solidFill>
                  <a:srgbClr val="3333CC"/>
                </a:solidFill>
                <a:latin typeface="Arial" panose="020B0604020202090204" pitchFamily="34" charset="0"/>
              </a:rPr>
              <a:t>1000</a:t>
            </a:r>
            <a:endParaRPr lang="en-US" altLang="zh-CN"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H = new MaxHeap &lt; HeapNode&lt; Typep, Typew &gt;&gt;(1000);</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为</a:t>
            </a:r>
            <a:r>
              <a:rPr lang="en-US" altLang="zh-CN" sz="2400" b="1" dirty="0">
                <a:solidFill>
                  <a:srgbClr val="3333CC"/>
                </a:solidFill>
                <a:latin typeface="Arial" panose="020B0604020202090204" pitchFamily="34" charset="0"/>
              </a:rPr>
              <a:t>bestx</a:t>
            </a:r>
            <a:r>
              <a:rPr lang="zh-CN" altLang="en-US" sz="2400" b="1" dirty="0">
                <a:solidFill>
                  <a:srgbClr val="3333CC"/>
                </a:solidFill>
                <a:latin typeface="Arial" panose="020B0604020202090204" pitchFamily="34" charset="0"/>
              </a:rPr>
              <a:t>分配存储空间</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bestx = new int [ n+1 ];</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solidFill>
                  <a:srgbClr val="3333CC"/>
                </a:solidFill>
                <a:latin typeface="Arial" panose="020B0604020202090204" pitchFamily="34" charset="0"/>
              </a:rPr>
              <a:t>   // </a:t>
            </a:r>
            <a:r>
              <a:rPr lang="zh-CN" altLang="en-US" sz="2400" b="1" dirty="0">
                <a:solidFill>
                  <a:srgbClr val="3333CC"/>
                </a:solidFill>
                <a:latin typeface="Arial" panose="020B0604020202090204" pitchFamily="34" charset="0"/>
              </a:rPr>
              <a:t>初始化</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   </a:t>
            </a:r>
            <a:r>
              <a:rPr lang="en-US" altLang="zh-CN" sz="2400" b="1" dirty="0">
                <a:latin typeface="Arial" panose="020B0604020202090204" pitchFamily="34" charset="0"/>
              </a:rPr>
              <a:t>int i = 1;</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E = 0;</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cw = cp = 0;</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Typep bestp = 0;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当前最优值</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Typep up = Bound(1);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价值上界</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endParaRPr lang="en-US" altLang="zh-CN" sz="2400" b="1" dirty="0">
              <a:latin typeface="Arial" panose="020B0604020202090204" pitchFamily="34"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62467" name="Rectangle 3"/>
          <p:cNvSpPr>
            <a:spLocks noGrp="1"/>
          </p:cNvSpPr>
          <p:nvPr>
            <p:ph idx="1"/>
          </p:nvPr>
        </p:nvSpPr>
        <p:spPr/>
        <p:txBody>
          <a:bodyPr vert="horz" wrap="square" lIns="91440" tIns="45720" rIns="91440" bIns="45720" anchor="t"/>
          <a:p>
            <a:pPr eaLnBrk="1" hangingPunct="1"/>
            <a:endParaRPr lang="zh-CN" altLang="en-US" dirty="0"/>
          </a:p>
        </p:txBody>
      </p:sp>
      <p:sp>
        <p:nvSpPr>
          <p:cNvPr id="506884" name="Rectangle 4"/>
          <p:cNvSpPr/>
          <p:nvPr/>
        </p:nvSpPr>
        <p:spPr>
          <a:xfrm>
            <a:off x="1524000" y="115888"/>
            <a:ext cx="9144000" cy="6742112"/>
          </a:xfrm>
          <a:prstGeom prst="rect">
            <a:avLst/>
          </a:prstGeom>
          <a:solidFill>
            <a:schemeClr val="bg1"/>
          </a:solidFill>
          <a:ln w="9525" cap="flat" cmpd="sng">
            <a:solidFill>
              <a:srgbClr val="CC0000"/>
            </a:solidFill>
            <a:prstDash val="solid"/>
            <a:miter/>
            <a:headEnd type="none" w="med" len="med"/>
            <a:tailEnd type="none" w="med" len="med"/>
          </a:ln>
        </p:spPr>
        <p:txBody>
          <a:bodyPr/>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solidFill>
                  <a:srgbClr val="3333CC"/>
                </a:solidFill>
                <a:latin typeface="Arial" panose="020B0604020202090204" pitchFamily="34" charset="0"/>
              </a:rPr>
              <a:t>// </a:t>
            </a:r>
            <a:r>
              <a:rPr lang="zh-CN" altLang="en-US" sz="2400" b="1" dirty="0">
                <a:solidFill>
                  <a:srgbClr val="3333CC"/>
                </a:solidFill>
                <a:latin typeface="Arial" panose="020B0604020202090204" pitchFamily="34" charset="0"/>
              </a:rPr>
              <a:t>搜索子集空间树</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while( i != n+1)</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非叶结点</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zh-CN" altLang="en-US" sz="2400" b="1" dirty="0">
                <a:solidFill>
                  <a:srgbClr val="3333CC"/>
                </a:solidFill>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检查当前扩展结点的左儿子结点</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    		</a:t>
            </a:r>
            <a:r>
              <a:rPr lang="en-US" altLang="zh-CN" sz="2400" b="1" dirty="0">
                <a:latin typeface="Arial" panose="020B0604020202090204" pitchFamily="34" charset="0"/>
              </a:rPr>
              <a:t>Typew wt = cw +w[i];</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if( wt &lt; = c)</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左儿子结点为可行结点</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if( cp + p[i] &gt; bestp ) bestp = cp + p[ i ];</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AddLiveNode( up, cp + p[i], cw + w[i], true, i+1); </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up = Bound( i+1);</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检查当前扩展结点的右儿子结点</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    		</a:t>
            </a:r>
            <a:r>
              <a:rPr lang="en-US" altLang="zh-CN" sz="2400" b="1" dirty="0">
                <a:latin typeface="Arial" panose="020B0604020202090204" pitchFamily="34" charset="0"/>
              </a:rPr>
              <a:t>if ( up &gt;= bestp )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右子树可能含最优解</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AddLiveNode( up, cp, cw, false, i+1);</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endParaRPr lang="en-US" altLang="zh-CN" sz="2400" b="1" dirty="0">
              <a:latin typeface="Arial" panose="020B0604020202090204" pitchFamily="34" charset="0"/>
            </a:endParaRPr>
          </a:p>
        </p:txBody>
      </p:sp>
      <p:sp>
        <p:nvSpPr>
          <p:cNvPr id="62469" name="Rectangle 6"/>
          <p:cNvSpPr/>
          <p:nvPr/>
        </p:nvSpPr>
        <p:spPr>
          <a:xfrm>
            <a:off x="8543925" y="44450"/>
            <a:ext cx="2087563" cy="315913"/>
          </a:xfrm>
          <a:prstGeom prst="rect">
            <a:avLst/>
          </a:prstGeom>
          <a:solidFill>
            <a:schemeClr val="accent1">
              <a:alpha val="47058"/>
            </a:schemeClr>
          </a:solidFill>
          <a:ln w="9525">
            <a:noFill/>
          </a:ln>
        </p:spPr>
        <p:txBody>
          <a:bodyPr anchor="ctr"/>
          <a:p>
            <a:r>
              <a:rPr lang="en-US" altLang="en-US" b="1" dirty="0">
                <a:latin typeface="Arial" panose="020B0604020202090204" pitchFamily="34" charset="0"/>
              </a:rPr>
              <a:t>6.</a:t>
            </a:r>
            <a:r>
              <a:rPr lang="en-US" altLang="zh-CN" b="1" dirty="0">
                <a:latin typeface="Arial" panose="020B0604020202090204" pitchFamily="34" charset="0"/>
              </a:rPr>
              <a:t>4 </a:t>
            </a:r>
            <a:r>
              <a:rPr lang="en-US" altLang="en-US" b="1" dirty="0">
                <a:latin typeface="Arial" panose="020B0604020202090204" pitchFamily="34" charset="0"/>
              </a:rPr>
              <a:t>0-1背包问题</a:t>
            </a:r>
            <a:endParaRPr lang="zh-CN" altLang="en-US" b="1" dirty="0">
              <a:latin typeface="Arial" panose="020B0604020202090204" pitchFamily="34" charset="0"/>
            </a:endParaRPr>
          </a:p>
        </p:txBody>
      </p:sp>
      <p:sp>
        <p:nvSpPr>
          <p:cNvPr id="506887" name="AutoShape 7"/>
          <p:cNvSpPr/>
          <p:nvPr/>
        </p:nvSpPr>
        <p:spPr>
          <a:xfrm>
            <a:off x="6816725" y="476250"/>
            <a:ext cx="3851275" cy="1223963"/>
          </a:xfrm>
          <a:prstGeom prst="wedgeRectCallout">
            <a:avLst>
              <a:gd name="adj1" fmla="val -119292"/>
              <a:gd name="adj2" fmla="val 108495"/>
            </a:avLst>
          </a:prstGeom>
          <a:solidFill>
            <a:schemeClr val="accent1">
              <a:alpha val="18039"/>
            </a:schemeClr>
          </a:solidFill>
          <a:ln w="6350" cap="flat" cmpd="sng">
            <a:solidFill>
              <a:schemeClr val="tx1"/>
            </a:solidFill>
            <a:prstDash val="solid"/>
            <a:miter/>
            <a:headEnd type="none" w="med" len="med"/>
            <a:tailEnd type="none" w="med" len="med"/>
          </a:ln>
        </p:spPr>
        <p:txBody>
          <a:bodyPr anchor="ctr"/>
          <a:p>
            <a:r>
              <a:rPr lang="en-US" altLang="zh-CN" sz="2000" b="1" dirty="0">
                <a:latin typeface="宋体" pitchFamily="2" charset="-122"/>
              </a:rPr>
              <a:t>while </a:t>
            </a:r>
            <a:r>
              <a:rPr lang="zh-CN" altLang="en-US" sz="2000" b="1" dirty="0">
                <a:latin typeface="宋体" pitchFamily="2" charset="-122"/>
              </a:rPr>
              <a:t>循环内部，算法首先检查当前扩展结点的左儿子结点的可行性。如果可行，则加入子集树和活结点优先队列中。 </a:t>
            </a:r>
            <a:endParaRPr lang="zh-CN" altLang="en-US" sz="2000" b="1" dirty="0">
              <a:latin typeface="宋体" pitchFamily="2" charset="-122"/>
            </a:endParaRPr>
          </a:p>
        </p:txBody>
      </p:sp>
      <p:sp>
        <p:nvSpPr>
          <p:cNvPr id="506888" name="AutoShape 8"/>
          <p:cNvSpPr/>
          <p:nvPr/>
        </p:nvSpPr>
        <p:spPr>
          <a:xfrm>
            <a:off x="6311900" y="5661025"/>
            <a:ext cx="4321175" cy="1223963"/>
          </a:xfrm>
          <a:prstGeom prst="wedgeRectCallout">
            <a:avLst>
              <a:gd name="adj1" fmla="val -87435"/>
              <a:gd name="adj2" fmla="val -86574"/>
            </a:avLst>
          </a:prstGeom>
          <a:solidFill>
            <a:schemeClr val="accent1">
              <a:alpha val="18039"/>
            </a:schemeClr>
          </a:solidFill>
          <a:ln w="6350" cap="flat" cmpd="sng">
            <a:solidFill>
              <a:schemeClr val="tx1"/>
            </a:solidFill>
            <a:prstDash val="solid"/>
            <a:miter/>
            <a:headEnd type="none" w="med" len="med"/>
            <a:tailEnd type="none" w="med" len="med"/>
          </a:ln>
        </p:spPr>
        <p:txBody>
          <a:bodyPr anchor="ctr"/>
          <a:p>
            <a:r>
              <a:rPr lang="zh-CN" altLang="en-US" sz="2000" b="1" dirty="0">
                <a:latin typeface="宋体" pitchFamily="2" charset="-122"/>
              </a:rPr>
              <a:t>当前扩展结点的右儿子一定可行，仅当右儿子满足上界约束时才将它加入子集树和活结点优先队列。</a:t>
            </a:r>
            <a:r>
              <a:rPr lang="en-US" altLang="zh-CN" sz="2000" b="1" dirty="0">
                <a:latin typeface="宋体" pitchFamily="2" charset="-122"/>
              </a:rPr>
              <a:t> </a:t>
            </a:r>
            <a:endParaRPr lang="en-US" altLang="zh-CN" sz="2000" b="1" dirty="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6884">
                                            <p:txEl>
                                              <p:charRg st="43" end="71"/>
                                            </p:txEl>
                                          </p:spTgt>
                                        </p:tgtEl>
                                        <p:attrNameLst>
                                          <p:attrName>style.visibility</p:attrName>
                                        </p:attrNameLst>
                                      </p:cBhvr>
                                      <p:to>
                                        <p:strVal val="visible"/>
                                      </p:to>
                                    </p:set>
                                    <p:animEffect transition="in" filter="blinds(horizontal)">
                                      <p:cBhvr>
                                        <p:cTn id="7" dur="500"/>
                                        <p:tgtEl>
                                          <p:spTgt spid="506884">
                                            <p:txEl>
                                              <p:charRg st="43" end="7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6884">
                                            <p:txEl>
                                              <p:charRg st="71" end="98"/>
                                            </p:txEl>
                                          </p:spTgt>
                                        </p:tgtEl>
                                        <p:attrNameLst>
                                          <p:attrName>style.visibility</p:attrName>
                                        </p:attrNameLst>
                                      </p:cBhvr>
                                      <p:to>
                                        <p:strVal val="visible"/>
                                      </p:to>
                                    </p:set>
                                    <p:animEffect transition="in" filter="blinds(horizontal)">
                                      <p:cBhvr>
                                        <p:cTn id="10" dur="500"/>
                                        <p:tgtEl>
                                          <p:spTgt spid="506884">
                                            <p:txEl>
                                              <p:charRg st="71" end="9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6884">
                                            <p:txEl>
                                              <p:charRg st="98" end="118"/>
                                            </p:txEl>
                                          </p:spTgt>
                                        </p:tgtEl>
                                        <p:attrNameLst>
                                          <p:attrName>style.visibility</p:attrName>
                                        </p:attrNameLst>
                                      </p:cBhvr>
                                      <p:to>
                                        <p:strVal val="visible"/>
                                      </p:to>
                                    </p:set>
                                    <p:animEffect transition="in" filter="blinds(horizontal)">
                                      <p:cBhvr>
                                        <p:cTn id="13" dur="500"/>
                                        <p:tgtEl>
                                          <p:spTgt spid="506884">
                                            <p:txEl>
                                              <p:charRg st="98" end="11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06884">
                                            <p:txEl>
                                              <p:charRg st="118" end="135"/>
                                            </p:txEl>
                                          </p:spTgt>
                                        </p:tgtEl>
                                        <p:attrNameLst>
                                          <p:attrName>style.visibility</p:attrName>
                                        </p:attrNameLst>
                                      </p:cBhvr>
                                      <p:to>
                                        <p:strVal val="visible"/>
                                      </p:to>
                                    </p:set>
                                    <p:animEffect transition="in" filter="blinds(horizontal)">
                                      <p:cBhvr>
                                        <p:cTn id="16" dur="500"/>
                                        <p:tgtEl>
                                          <p:spTgt spid="506884">
                                            <p:txEl>
                                              <p:charRg st="118" end="13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06884">
                                            <p:txEl>
                                              <p:charRg st="135" end="190"/>
                                            </p:txEl>
                                          </p:spTgt>
                                        </p:tgtEl>
                                        <p:attrNameLst>
                                          <p:attrName>style.visibility</p:attrName>
                                        </p:attrNameLst>
                                      </p:cBhvr>
                                      <p:to>
                                        <p:strVal val="visible"/>
                                      </p:to>
                                    </p:set>
                                    <p:animEffect transition="in" filter="blinds(horizontal)">
                                      <p:cBhvr>
                                        <p:cTn id="19" dur="500"/>
                                        <p:tgtEl>
                                          <p:spTgt spid="506884">
                                            <p:txEl>
                                              <p:charRg st="135" end="19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06884">
                                            <p:txEl>
                                              <p:charRg st="190" end="252"/>
                                            </p:txEl>
                                          </p:spTgt>
                                        </p:tgtEl>
                                        <p:attrNameLst>
                                          <p:attrName>style.visibility</p:attrName>
                                        </p:attrNameLst>
                                      </p:cBhvr>
                                      <p:to>
                                        <p:strVal val="visible"/>
                                      </p:to>
                                    </p:set>
                                    <p:animEffect transition="in" filter="blinds(horizontal)">
                                      <p:cBhvr>
                                        <p:cTn id="22" dur="500"/>
                                        <p:tgtEl>
                                          <p:spTgt spid="506884">
                                            <p:txEl>
                                              <p:charRg st="190" end="25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06884">
                                            <p:txEl>
                                              <p:charRg st="252" end="256"/>
                                            </p:txEl>
                                          </p:spTgt>
                                        </p:tgtEl>
                                        <p:attrNameLst>
                                          <p:attrName>style.visibility</p:attrName>
                                        </p:attrNameLst>
                                      </p:cBhvr>
                                      <p:to>
                                        <p:strVal val="visible"/>
                                      </p:to>
                                    </p:set>
                                    <p:animEffect transition="in" filter="blinds(horizontal)">
                                      <p:cBhvr>
                                        <p:cTn id="25" dur="500"/>
                                        <p:tgtEl>
                                          <p:spTgt spid="506884">
                                            <p:txEl>
                                              <p:charRg st="252" end="25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06887"/>
                                        </p:tgtEl>
                                        <p:attrNameLst>
                                          <p:attrName>style.visibility</p:attrName>
                                        </p:attrNameLst>
                                      </p:cBhvr>
                                      <p:to>
                                        <p:strVal val="visible"/>
                                      </p:to>
                                    </p:set>
                                    <p:animEffect transition="in" filter="blinds(horizontal)">
                                      <p:cBhvr>
                                        <p:cTn id="30" dur="500"/>
                                        <p:tgtEl>
                                          <p:spTgt spid="50688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06884">
                                            <p:txEl>
                                              <p:charRg st="256" end="280"/>
                                            </p:txEl>
                                          </p:spTgt>
                                        </p:tgtEl>
                                        <p:attrNameLst>
                                          <p:attrName>style.visibility</p:attrName>
                                        </p:attrNameLst>
                                      </p:cBhvr>
                                      <p:to>
                                        <p:strVal val="visible"/>
                                      </p:to>
                                    </p:set>
                                    <p:animEffect transition="in" filter="blinds(horizontal)">
                                      <p:cBhvr>
                                        <p:cTn id="35" dur="500"/>
                                        <p:tgtEl>
                                          <p:spTgt spid="506884">
                                            <p:txEl>
                                              <p:charRg st="256" end="28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06884">
                                            <p:txEl>
                                              <p:charRg st="280" end="303"/>
                                            </p:txEl>
                                          </p:spTgt>
                                        </p:tgtEl>
                                        <p:attrNameLst>
                                          <p:attrName>style.visibility</p:attrName>
                                        </p:attrNameLst>
                                      </p:cBhvr>
                                      <p:to>
                                        <p:strVal val="visible"/>
                                      </p:to>
                                    </p:set>
                                    <p:animEffect transition="in" filter="blinds(horizontal)">
                                      <p:cBhvr>
                                        <p:cTn id="38" dur="500"/>
                                        <p:tgtEl>
                                          <p:spTgt spid="506884">
                                            <p:txEl>
                                              <p:charRg st="280" end="30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06884">
                                            <p:txEl>
                                              <p:charRg st="303" end="340"/>
                                            </p:txEl>
                                          </p:spTgt>
                                        </p:tgtEl>
                                        <p:attrNameLst>
                                          <p:attrName>style.visibility</p:attrName>
                                        </p:attrNameLst>
                                      </p:cBhvr>
                                      <p:to>
                                        <p:strVal val="visible"/>
                                      </p:to>
                                    </p:set>
                                    <p:animEffect transition="in" filter="blinds(horizontal)">
                                      <p:cBhvr>
                                        <p:cTn id="41" dur="500"/>
                                        <p:tgtEl>
                                          <p:spTgt spid="506884">
                                            <p:txEl>
                                              <p:charRg st="303" end="34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506884">
                                            <p:txEl>
                                              <p:charRg st="340" end="391"/>
                                            </p:txEl>
                                          </p:spTgt>
                                        </p:tgtEl>
                                        <p:attrNameLst>
                                          <p:attrName>style.visibility</p:attrName>
                                        </p:attrNameLst>
                                      </p:cBhvr>
                                      <p:to>
                                        <p:strVal val="visible"/>
                                      </p:to>
                                    </p:set>
                                    <p:animEffect transition="in" filter="blinds(horizontal)">
                                      <p:cBhvr>
                                        <p:cTn id="44" dur="500"/>
                                        <p:tgtEl>
                                          <p:spTgt spid="506884">
                                            <p:txEl>
                                              <p:charRg st="340" end="39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06888"/>
                                        </p:tgtEl>
                                        <p:attrNameLst>
                                          <p:attrName>style.visibility</p:attrName>
                                        </p:attrNameLst>
                                      </p:cBhvr>
                                      <p:to>
                                        <p:strVal val="visible"/>
                                      </p:to>
                                    </p:set>
                                    <p:animEffect transition="in" filter="blinds(horizontal)">
                                      <p:cBhvr>
                                        <p:cTn id="49" dur="500"/>
                                        <p:tgtEl>
                                          <p:spTgt spid="506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7" grpId="0" bldLvl="0" animBg="1"/>
      <p:bldP spid="506888"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63491" name="Rectangle 2"/>
          <p:cNvSpPr>
            <a:spLocks noGrp="1"/>
          </p:cNvSpPr>
          <p:nvPr>
            <p:ph idx="1"/>
          </p:nvPr>
        </p:nvSpPr>
        <p:spPr/>
        <p:txBody>
          <a:bodyPr vert="horz" wrap="square" lIns="91440" tIns="45720" rIns="91440" bIns="45720" anchor="t"/>
          <a:p>
            <a:pPr eaLnBrk="1" hangingPunct="1"/>
            <a:endParaRPr lang="zh-CN" altLang="en-US" dirty="0"/>
          </a:p>
        </p:txBody>
      </p:sp>
      <p:sp>
        <p:nvSpPr>
          <p:cNvPr id="63492" name="Rectangle 3"/>
          <p:cNvSpPr/>
          <p:nvPr/>
        </p:nvSpPr>
        <p:spPr>
          <a:xfrm>
            <a:off x="1524000" y="115888"/>
            <a:ext cx="9144000" cy="6742112"/>
          </a:xfrm>
          <a:prstGeom prst="rect">
            <a:avLst/>
          </a:prstGeom>
          <a:solidFill>
            <a:schemeClr val="bg1"/>
          </a:solidFill>
          <a:ln w="9525" cap="flat" cmpd="sng">
            <a:solidFill>
              <a:srgbClr val="CC0000"/>
            </a:solidFill>
            <a:prstDash val="solid"/>
            <a:miter/>
            <a:headEnd type="none" w="med" len="med"/>
            <a:tailEnd type="none" w="med" len="med"/>
          </a:ln>
        </p:spPr>
        <p:txBody>
          <a:bodyPr/>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取下一扩展结点</a:t>
            </a:r>
            <a:endParaRPr lang="zh-CN" altLang="en-US" sz="2400" b="1" dirty="0">
              <a:solidFill>
                <a:srgbClr val="3333CC"/>
              </a:solidFill>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HeapNode &lt; Typep, Typew&gt; N;</a:t>
            </a:r>
            <a:endParaRPr lang="en-US" altLang="zh-CN" sz="2400" b="1" dirty="0">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H -&gt; DeleteMax( N );</a:t>
            </a:r>
            <a:endParaRPr lang="en-US" altLang="zh-CN" sz="2400" b="1" dirty="0">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E = N.ptr;</a:t>
            </a:r>
            <a:endParaRPr lang="en-US" altLang="zh-CN" sz="2400" b="1" dirty="0">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cw = N.weight;</a:t>
            </a:r>
            <a:endParaRPr lang="en-US" altLang="zh-CN" sz="2400" b="1" dirty="0">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cp = N.profit;</a:t>
            </a:r>
            <a:endParaRPr lang="en-US" altLang="zh-CN" sz="2400" b="1" dirty="0">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up = N.uprofit;</a:t>
            </a:r>
            <a:endParaRPr lang="en-US" altLang="zh-CN" sz="2400" b="1" dirty="0">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i  = N.level;</a:t>
            </a:r>
            <a:endParaRPr lang="en-US" altLang="zh-CN" sz="2400" b="1" dirty="0">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a:t>
            </a:r>
            <a:endParaRPr lang="en-US" altLang="zh-CN" sz="2400" b="1" dirty="0">
              <a:solidFill>
                <a:srgbClr val="3333CC"/>
              </a:solidFill>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solidFill>
                  <a:srgbClr val="3333CC"/>
                </a:solidFill>
                <a:latin typeface="Arial" panose="020B0604020202090204" pitchFamily="34" charset="0"/>
              </a:rPr>
              <a:t>// </a:t>
            </a:r>
            <a:r>
              <a:rPr lang="zh-CN" altLang="en-US" sz="2400" b="1" dirty="0">
                <a:solidFill>
                  <a:srgbClr val="3333CC"/>
                </a:solidFill>
                <a:latin typeface="Arial" panose="020B0604020202090204" pitchFamily="34" charset="0"/>
              </a:rPr>
              <a:t>构造当前最优解</a:t>
            </a:r>
            <a:endParaRPr lang="en-US" altLang="zh-CN" sz="2400" b="1" dirty="0">
              <a:solidFill>
                <a:srgbClr val="3333CC"/>
              </a:solidFill>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for ( int =n; j&gt;0; j- -)</a:t>
            </a:r>
            <a:endParaRPr lang="en-US" altLang="zh-CN" sz="2400" b="1" dirty="0">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a:t>
            </a:r>
            <a:endParaRPr lang="en-US" altLang="zh-CN" sz="2400" b="1" dirty="0">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bestx[ j ] = E-&gt;LChild;</a:t>
            </a:r>
            <a:endParaRPr lang="en-US" altLang="zh-CN" sz="2400" b="1" dirty="0">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E = E-&gt;parent;</a:t>
            </a:r>
            <a:endParaRPr lang="en-US" altLang="zh-CN" sz="2400" b="1" dirty="0">
              <a:latin typeface="Arial" panose="020B0604020202090204" pitchFamily="34" charset="0"/>
            </a:endParaRPr>
          </a:p>
          <a:p>
            <a:pPr marL="742950" lvl="1" indent="-285750" eaLnBrk="1" hangingPunct="1">
              <a:lnSpc>
                <a:spcPct val="90000"/>
              </a:lnSpc>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return cp;</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a:t>
            </a:r>
            <a:endParaRPr lang="en-US" altLang="zh-CN" sz="2400" b="1" dirty="0">
              <a:latin typeface="Arial" panose="020B0604020202090204" pitchFamily="34" charset="0"/>
            </a:endParaRPr>
          </a:p>
        </p:txBody>
      </p:sp>
      <p:sp>
        <p:nvSpPr>
          <p:cNvPr id="63493" name="Rectangle 4"/>
          <p:cNvSpPr/>
          <p:nvPr/>
        </p:nvSpPr>
        <p:spPr>
          <a:xfrm>
            <a:off x="8543925" y="44450"/>
            <a:ext cx="2087563" cy="315913"/>
          </a:xfrm>
          <a:prstGeom prst="rect">
            <a:avLst/>
          </a:prstGeom>
          <a:solidFill>
            <a:schemeClr val="accent1">
              <a:alpha val="47058"/>
            </a:schemeClr>
          </a:solidFill>
          <a:ln w="9525">
            <a:noFill/>
          </a:ln>
        </p:spPr>
        <p:txBody>
          <a:bodyPr anchor="ctr"/>
          <a:p>
            <a:r>
              <a:rPr lang="en-US" altLang="en-US" b="1" dirty="0">
                <a:latin typeface="Arial" panose="020B0604020202090204" pitchFamily="34" charset="0"/>
              </a:rPr>
              <a:t>6.</a:t>
            </a:r>
            <a:r>
              <a:rPr lang="en-US" altLang="zh-CN" b="1" dirty="0">
                <a:latin typeface="Arial" panose="020B0604020202090204" pitchFamily="34" charset="0"/>
              </a:rPr>
              <a:t>4 </a:t>
            </a:r>
            <a:r>
              <a:rPr lang="en-US" altLang="en-US" b="1" dirty="0">
                <a:latin typeface="Arial" panose="020B0604020202090204" pitchFamily="34" charset="0"/>
              </a:rPr>
              <a:t>0-1背包问题</a:t>
            </a:r>
            <a:endParaRPr lang="zh-CN" altLang="en-US" b="1" dirty="0">
              <a:latin typeface="Arial" panose="020B0604020202090204" pitchFamily="34" charset="0"/>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64515" name="Rectangle 2"/>
          <p:cNvSpPr>
            <a:spLocks noGrp="1"/>
          </p:cNvSpPr>
          <p:nvPr>
            <p:ph type="title"/>
          </p:nvPr>
        </p:nvSpPr>
        <p:spPr>
          <a:xfrm>
            <a:off x="1919288" y="0"/>
            <a:ext cx="8229600" cy="836613"/>
          </a:xfrm>
          <a:solidFill>
            <a:schemeClr val="bg1">
              <a:alpha val="100000"/>
            </a:schemeClr>
          </a:solidFill>
        </p:spPr>
        <p:txBody>
          <a:bodyPr vert="horz" wrap="square" lIns="91440" tIns="45720" rIns="91440" bIns="45720" anchor="ctr"/>
          <a:p>
            <a:pPr eaLnBrk="1" hangingPunct="1"/>
            <a:r>
              <a:rPr lang="zh-CN" altLang="en-US" sz="2800" b="1" dirty="0"/>
              <a:t>上界函数</a:t>
            </a:r>
            <a:r>
              <a:rPr lang="en-US" altLang="zh-CN" sz="2800" b="1" dirty="0"/>
              <a:t>Bound</a:t>
            </a:r>
            <a:r>
              <a:rPr lang="zh-CN" altLang="en-US" sz="2800" b="1" dirty="0"/>
              <a:t>计算结点所相应价值的上界 </a:t>
            </a:r>
            <a:endParaRPr lang="zh-CN" altLang="en-US" sz="2800" b="1" dirty="0"/>
          </a:p>
        </p:txBody>
      </p:sp>
      <p:sp>
        <p:nvSpPr>
          <p:cNvPr id="64516" name="Rectangle 3"/>
          <p:cNvSpPr>
            <a:spLocks noGrp="1"/>
          </p:cNvSpPr>
          <p:nvPr>
            <p:ph idx="1"/>
          </p:nvPr>
        </p:nvSpPr>
        <p:spPr/>
        <p:txBody>
          <a:bodyPr vert="horz" wrap="square" lIns="91440" tIns="45720" rIns="91440" bIns="45720" anchor="t"/>
          <a:p>
            <a:pPr eaLnBrk="1" hangingPunct="1"/>
            <a:endParaRPr lang="zh-CN" altLang="en-US" dirty="0"/>
          </a:p>
        </p:txBody>
      </p:sp>
      <p:sp>
        <p:nvSpPr>
          <p:cNvPr id="500740" name="Rectangle 4"/>
          <p:cNvSpPr/>
          <p:nvPr/>
        </p:nvSpPr>
        <p:spPr>
          <a:xfrm>
            <a:off x="1524000" y="836613"/>
            <a:ext cx="9144000" cy="6021387"/>
          </a:xfrm>
          <a:prstGeom prst="rect">
            <a:avLst/>
          </a:prstGeom>
          <a:solidFill>
            <a:schemeClr val="bg1"/>
          </a:solidFill>
          <a:ln w="9525" cap="flat" cmpd="sng">
            <a:solidFill>
              <a:srgbClr val="CC0000"/>
            </a:solidFill>
            <a:prstDash val="solid"/>
            <a:miter/>
            <a:headEnd type="none" w="med" len="med"/>
            <a:tailEnd type="none" w="med" len="med"/>
          </a:ln>
        </p:spPr>
        <p:txBody>
          <a:bodyPr/>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template &lt; class Typew, class Typep&gt;</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Typep Knap &lt; Typew, Typep&gt;:: Bound( int i)</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计算结点所相应价值的上界</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      </a:t>
            </a:r>
            <a:r>
              <a:rPr lang="en-US" altLang="zh-CN" sz="2400" b="1" dirty="0">
                <a:latin typeface="Arial" panose="020B0604020202090204" pitchFamily="34" charset="0"/>
              </a:rPr>
              <a:t>Typew </a:t>
            </a:r>
            <a:r>
              <a:rPr lang="en-US" altLang="zh-CN" sz="2400" b="1" dirty="0">
                <a:solidFill>
                  <a:srgbClr val="CC0000"/>
                </a:solidFill>
                <a:latin typeface="Arial" panose="020B0604020202090204" pitchFamily="34" charset="0"/>
              </a:rPr>
              <a:t>cleft</a:t>
            </a:r>
            <a:r>
              <a:rPr lang="en-US" altLang="zh-CN" sz="2400" b="1" dirty="0">
                <a:latin typeface="Arial" panose="020B0604020202090204" pitchFamily="34" charset="0"/>
              </a:rPr>
              <a:t> = c- cw;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剩余容量</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      </a:t>
            </a:r>
            <a:r>
              <a:rPr lang="en-US" altLang="zh-CN" sz="2400" b="1" dirty="0">
                <a:latin typeface="Arial" panose="020B0604020202090204" pitchFamily="34" charset="0"/>
              </a:rPr>
              <a:t>Typep</a:t>
            </a:r>
            <a:r>
              <a:rPr lang="en-US" altLang="zh-CN" sz="2400" b="1" dirty="0">
                <a:solidFill>
                  <a:srgbClr val="CC0000"/>
                </a:solidFill>
                <a:latin typeface="Arial" panose="020B0604020202090204" pitchFamily="34" charset="0"/>
              </a:rPr>
              <a:t> b</a:t>
            </a:r>
            <a:r>
              <a:rPr lang="en-US" altLang="zh-CN" sz="2400" b="1" dirty="0">
                <a:latin typeface="Arial" panose="020B0604020202090204" pitchFamily="34" charset="0"/>
              </a:rPr>
              <a:t> = cp;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价值上界</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solidFill>
                  <a:srgbClr val="3333CC"/>
                </a:solidFill>
                <a:latin typeface="Arial" panose="020B0604020202090204" pitchFamily="34" charset="0"/>
              </a:rPr>
              <a:t>      //</a:t>
            </a:r>
            <a:r>
              <a:rPr lang="zh-CN" altLang="en-US" sz="2400" b="1" dirty="0">
                <a:solidFill>
                  <a:srgbClr val="3333CC"/>
                </a:solidFill>
                <a:latin typeface="Arial" panose="020B0604020202090204" pitchFamily="34" charset="0"/>
              </a:rPr>
              <a:t>以物品单位重量价值递减序装填剩余容量</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while( i&lt;= n &amp;&amp; w[i] &lt;= cleft)</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cleft -= w[ i ];</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b+= p[i];</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i++;</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装填剩余容量装满背包</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if ( i&lt;= n) b += p[i]/w[i] * cleft;</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return b;    }</a:t>
            </a:r>
            <a:endParaRPr lang="en-US" altLang="zh-CN" sz="2400" b="1" dirty="0">
              <a:latin typeface="Arial" panose="020B0604020202090204" pitchFamily="34" charset="0"/>
            </a:endParaRPr>
          </a:p>
        </p:txBody>
      </p:sp>
      <p:sp>
        <p:nvSpPr>
          <p:cNvPr id="64518" name="Rectangle 5"/>
          <p:cNvSpPr/>
          <p:nvPr/>
        </p:nvSpPr>
        <p:spPr>
          <a:xfrm>
            <a:off x="8543925" y="44450"/>
            <a:ext cx="2087563" cy="315913"/>
          </a:xfrm>
          <a:prstGeom prst="rect">
            <a:avLst/>
          </a:prstGeom>
          <a:solidFill>
            <a:schemeClr val="accent1">
              <a:alpha val="47058"/>
            </a:schemeClr>
          </a:solidFill>
          <a:ln w="9525">
            <a:noFill/>
          </a:ln>
        </p:spPr>
        <p:txBody>
          <a:bodyPr anchor="ctr"/>
          <a:p>
            <a:r>
              <a:rPr lang="en-US" altLang="en-US" b="1" dirty="0">
                <a:latin typeface="Arial" panose="020B0604020202090204" pitchFamily="34" charset="0"/>
              </a:rPr>
              <a:t>6.</a:t>
            </a:r>
            <a:r>
              <a:rPr lang="en-US" altLang="zh-CN" b="1" dirty="0">
                <a:latin typeface="Arial" panose="020B0604020202090204" pitchFamily="34" charset="0"/>
              </a:rPr>
              <a:t>4 </a:t>
            </a:r>
            <a:r>
              <a:rPr lang="en-US" altLang="en-US" b="1" dirty="0">
                <a:latin typeface="Arial" panose="020B0604020202090204" pitchFamily="34" charset="0"/>
              </a:rPr>
              <a:t>0-1背包问题</a:t>
            </a:r>
            <a:endParaRPr lang="zh-CN" altLang="en-US" b="1"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0740">
                                            <p:txEl>
                                              <p:charRg st="160" end="187"/>
                                            </p:txEl>
                                          </p:spTgt>
                                        </p:tgtEl>
                                        <p:attrNameLst>
                                          <p:attrName>style.visibility</p:attrName>
                                        </p:attrNameLst>
                                      </p:cBhvr>
                                      <p:to>
                                        <p:strVal val="visible"/>
                                      </p:to>
                                    </p:set>
                                    <p:animEffect transition="in" filter="blinds(horizontal)">
                                      <p:cBhvr>
                                        <p:cTn id="7" dur="500"/>
                                        <p:tgtEl>
                                          <p:spTgt spid="500740">
                                            <p:txEl>
                                              <p:charRg st="160" end="18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0740">
                                            <p:txEl>
                                              <p:charRg st="187" end="224"/>
                                            </p:txEl>
                                          </p:spTgt>
                                        </p:tgtEl>
                                        <p:attrNameLst>
                                          <p:attrName>style.visibility</p:attrName>
                                        </p:attrNameLst>
                                      </p:cBhvr>
                                      <p:to>
                                        <p:strVal val="visible"/>
                                      </p:to>
                                    </p:set>
                                    <p:animEffect transition="in" filter="blinds(horizontal)">
                                      <p:cBhvr>
                                        <p:cTn id="10" dur="500"/>
                                        <p:tgtEl>
                                          <p:spTgt spid="500740">
                                            <p:txEl>
                                              <p:charRg st="187" end="22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0740">
                                            <p:txEl>
                                              <p:charRg st="224" end="229"/>
                                            </p:txEl>
                                          </p:spTgt>
                                        </p:tgtEl>
                                        <p:attrNameLst>
                                          <p:attrName>style.visibility</p:attrName>
                                        </p:attrNameLst>
                                      </p:cBhvr>
                                      <p:to>
                                        <p:strVal val="visible"/>
                                      </p:to>
                                    </p:set>
                                    <p:animEffect transition="in" filter="blinds(horizontal)">
                                      <p:cBhvr>
                                        <p:cTn id="13" dur="500"/>
                                        <p:tgtEl>
                                          <p:spTgt spid="500740">
                                            <p:txEl>
                                              <p:charRg st="224" end="22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00740">
                                            <p:txEl>
                                              <p:charRg st="229" end="257"/>
                                            </p:txEl>
                                          </p:spTgt>
                                        </p:tgtEl>
                                        <p:attrNameLst>
                                          <p:attrName>style.visibility</p:attrName>
                                        </p:attrNameLst>
                                      </p:cBhvr>
                                      <p:to>
                                        <p:strVal val="visible"/>
                                      </p:to>
                                    </p:set>
                                    <p:animEffect transition="in" filter="blinds(horizontal)">
                                      <p:cBhvr>
                                        <p:cTn id="16" dur="500"/>
                                        <p:tgtEl>
                                          <p:spTgt spid="500740">
                                            <p:txEl>
                                              <p:charRg st="229" end="25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00740">
                                            <p:txEl>
                                              <p:charRg st="257" end="278"/>
                                            </p:txEl>
                                          </p:spTgt>
                                        </p:tgtEl>
                                        <p:attrNameLst>
                                          <p:attrName>style.visibility</p:attrName>
                                        </p:attrNameLst>
                                      </p:cBhvr>
                                      <p:to>
                                        <p:strVal val="visible"/>
                                      </p:to>
                                    </p:set>
                                    <p:animEffect transition="in" filter="blinds(horizontal)">
                                      <p:cBhvr>
                                        <p:cTn id="19" dur="500"/>
                                        <p:tgtEl>
                                          <p:spTgt spid="500740">
                                            <p:txEl>
                                              <p:charRg st="257" end="27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00740">
                                            <p:txEl>
                                              <p:charRg st="278" end="294"/>
                                            </p:txEl>
                                          </p:spTgt>
                                        </p:tgtEl>
                                        <p:attrNameLst>
                                          <p:attrName>style.visibility</p:attrName>
                                        </p:attrNameLst>
                                      </p:cBhvr>
                                      <p:to>
                                        <p:strVal val="visible"/>
                                      </p:to>
                                    </p:set>
                                    <p:animEffect transition="in" filter="blinds(horizontal)">
                                      <p:cBhvr>
                                        <p:cTn id="22" dur="500"/>
                                        <p:tgtEl>
                                          <p:spTgt spid="500740">
                                            <p:txEl>
                                              <p:charRg st="278" end="29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00740">
                                            <p:txEl>
                                              <p:charRg st="294" end="303"/>
                                            </p:txEl>
                                          </p:spTgt>
                                        </p:tgtEl>
                                        <p:attrNameLst>
                                          <p:attrName>style.visibility</p:attrName>
                                        </p:attrNameLst>
                                      </p:cBhvr>
                                      <p:to>
                                        <p:strVal val="visible"/>
                                      </p:to>
                                    </p:set>
                                    <p:animEffect transition="in" filter="blinds(horizontal)">
                                      <p:cBhvr>
                                        <p:cTn id="25" dur="500"/>
                                        <p:tgtEl>
                                          <p:spTgt spid="500740">
                                            <p:txEl>
                                              <p:charRg st="294" end="30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00740">
                                            <p:txEl>
                                              <p:charRg st="323" end="366"/>
                                            </p:txEl>
                                          </p:spTgt>
                                        </p:tgtEl>
                                        <p:attrNameLst>
                                          <p:attrName>style.visibility</p:attrName>
                                        </p:attrNameLst>
                                      </p:cBhvr>
                                      <p:to>
                                        <p:strVal val="visible"/>
                                      </p:to>
                                    </p:set>
                                    <p:animEffect transition="in" filter="blinds(horizontal)">
                                      <p:cBhvr>
                                        <p:cTn id="30" dur="500"/>
                                        <p:tgtEl>
                                          <p:spTgt spid="500740">
                                            <p:txEl>
                                              <p:charRg st="323" end="36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00740">
                                            <p:txEl>
                                              <p:charRg st="366" end="388"/>
                                            </p:txEl>
                                          </p:spTgt>
                                        </p:tgtEl>
                                        <p:attrNameLst>
                                          <p:attrName>style.visibility</p:attrName>
                                        </p:attrNameLst>
                                      </p:cBhvr>
                                      <p:to>
                                        <p:strVal val="visible"/>
                                      </p:to>
                                    </p:set>
                                    <p:animEffect transition="in" filter="blinds(horizontal)">
                                      <p:cBhvr>
                                        <p:cTn id="33" dur="500"/>
                                        <p:tgtEl>
                                          <p:spTgt spid="500740">
                                            <p:txEl>
                                              <p:charRg st="366" end="3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65539" name="Rectangle 2"/>
          <p:cNvSpPr>
            <a:spLocks noGrp="1"/>
          </p:cNvSpPr>
          <p:nvPr>
            <p:ph type="title"/>
          </p:nvPr>
        </p:nvSpPr>
        <p:spPr>
          <a:xfrm>
            <a:off x="1919288" y="0"/>
            <a:ext cx="8229600" cy="836613"/>
          </a:xfrm>
          <a:solidFill>
            <a:schemeClr val="bg1">
              <a:alpha val="100000"/>
            </a:schemeClr>
          </a:solidFill>
        </p:spPr>
        <p:txBody>
          <a:bodyPr vert="horz" wrap="square" lIns="91440" tIns="45720" rIns="91440" bIns="45720" anchor="ctr">
            <a:normAutofit fontScale="90000"/>
          </a:bodyPr>
          <a:p>
            <a:pPr eaLnBrk="1" hangingPunct="1"/>
            <a:r>
              <a:rPr lang="zh-CN" altLang="en-US" sz="2800" b="1" dirty="0"/>
              <a:t>函数</a:t>
            </a:r>
            <a:r>
              <a:rPr lang="en-US" altLang="zh-CN" sz="2800" b="1" dirty="0"/>
              <a:t>AddLiveNode</a:t>
            </a:r>
            <a:r>
              <a:rPr lang="zh-CN" altLang="en-US" sz="2800" b="1" dirty="0"/>
              <a:t>将一个新的活结点插入到子集树和优先队列中</a:t>
            </a:r>
            <a:r>
              <a:rPr lang="en-US" altLang="zh-CN" sz="2800" b="1" dirty="0"/>
              <a:t> </a:t>
            </a:r>
            <a:endParaRPr lang="en-US" altLang="zh-CN" sz="2800" b="1" dirty="0"/>
          </a:p>
        </p:txBody>
      </p:sp>
      <p:sp>
        <p:nvSpPr>
          <p:cNvPr id="65540" name="Rectangle 3"/>
          <p:cNvSpPr>
            <a:spLocks noGrp="1"/>
          </p:cNvSpPr>
          <p:nvPr>
            <p:ph idx="1"/>
          </p:nvPr>
        </p:nvSpPr>
        <p:spPr/>
        <p:txBody>
          <a:bodyPr vert="horz" wrap="square" lIns="91440" tIns="45720" rIns="91440" bIns="45720" anchor="t"/>
          <a:p>
            <a:pPr eaLnBrk="1" hangingPunct="1"/>
            <a:endParaRPr lang="zh-CN" altLang="en-US" dirty="0"/>
          </a:p>
        </p:txBody>
      </p:sp>
      <p:sp>
        <p:nvSpPr>
          <p:cNvPr id="504836" name="Rectangle 4"/>
          <p:cNvSpPr/>
          <p:nvPr/>
        </p:nvSpPr>
        <p:spPr>
          <a:xfrm>
            <a:off x="1524000" y="836613"/>
            <a:ext cx="9144000" cy="6021387"/>
          </a:xfrm>
          <a:prstGeom prst="rect">
            <a:avLst/>
          </a:prstGeom>
          <a:solidFill>
            <a:schemeClr val="bg1"/>
          </a:solidFill>
          <a:ln w="9525" cap="flat" cmpd="sng">
            <a:solidFill>
              <a:srgbClr val="CC0000"/>
            </a:solidFill>
            <a:prstDash val="solid"/>
            <a:miter/>
            <a:headEnd type="none" w="med" len="med"/>
            <a:tailEnd type="none" w="med" len="med"/>
          </a:ln>
        </p:spPr>
        <p:txBody>
          <a:bodyPr/>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template&lt; class Typep, class Typew&gt;</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void Knap &lt; Typep, Typew &gt;:: AddLiveNode( Typep up, </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Typep cp, Typew cw, bool ch, int lev )</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r>
              <a:rPr lang="en-US" altLang="zh-CN" sz="2400" b="1" dirty="0">
                <a:solidFill>
                  <a:srgbClr val="3333CC"/>
                </a:solidFill>
                <a:latin typeface="Arial" panose="020B0604020202090204" pitchFamily="34" charset="0"/>
              </a:rPr>
              <a:t>//</a:t>
            </a:r>
            <a:r>
              <a:rPr lang="zh-CN" altLang="en-US" sz="2400" b="1" dirty="0">
                <a:solidFill>
                  <a:srgbClr val="3333CC"/>
                </a:solidFill>
                <a:latin typeface="Arial" panose="020B0604020202090204" pitchFamily="34" charset="0"/>
              </a:rPr>
              <a:t>将一个新的活结点插入到子集树和最大堆</a:t>
            </a:r>
            <a:r>
              <a:rPr lang="en-US" altLang="zh-CN" sz="2400" b="1" dirty="0">
                <a:solidFill>
                  <a:srgbClr val="3333CC"/>
                </a:solidFill>
                <a:latin typeface="Arial" panose="020B0604020202090204" pitchFamily="34" charset="0"/>
              </a:rPr>
              <a:t>H</a:t>
            </a:r>
            <a:r>
              <a:rPr lang="zh-CN" altLang="en-US" sz="2400" b="1" dirty="0">
                <a:solidFill>
                  <a:srgbClr val="3333CC"/>
                </a:solidFill>
                <a:latin typeface="Arial" panose="020B0604020202090204" pitchFamily="34" charset="0"/>
              </a:rPr>
              <a:t>中</a:t>
            </a:r>
            <a:endParaRPr lang="zh-CN" altLang="en-US" sz="2400" b="1" dirty="0">
              <a:solidFill>
                <a:srgbClr val="3333CC"/>
              </a:solidFill>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    </a:t>
            </a:r>
            <a:r>
              <a:rPr lang="en-US" altLang="zh-CN" sz="2400" b="1" dirty="0">
                <a:latin typeface="Arial" panose="020B0604020202090204" pitchFamily="34" charset="0"/>
              </a:rPr>
              <a:t>bbnode *b = new bbnode;</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b-&gt; parent = E;</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b-&gt; LChild = ch;</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HeapNode&lt; Typep, Typew &gt; N;</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N.uprofit = up;</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N.profit = cp;</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N.weight = cw;</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N.level = lev;</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N.ptr = b;</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H -&gt; Insert( N );</a:t>
            </a:r>
            <a:endParaRPr lang="en-US" altLang="zh-CN" sz="2400" b="1" dirty="0">
              <a:latin typeface="Arial" panose="020B0604020202090204" pitchFamily="34" charset="0"/>
            </a:endParaRPr>
          </a:p>
          <a:p>
            <a:pPr marL="342900" indent="-342900">
              <a:lnSpc>
                <a:spcPct val="90000"/>
              </a:lnSpc>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a:t>
            </a:r>
            <a:endParaRPr lang="en-US" altLang="zh-CN" sz="2400" b="1"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4836">
                                            <p:txEl>
                                              <p:charRg st="195" end="223"/>
                                            </p:txEl>
                                          </p:spTgt>
                                        </p:tgtEl>
                                        <p:attrNameLst>
                                          <p:attrName>style.visibility</p:attrName>
                                        </p:attrNameLst>
                                      </p:cBhvr>
                                      <p:to>
                                        <p:strVal val="visible"/>
                                      </p:to>
                                    </p:set>
                                    <p:animEffect transition="in" filter="blinds(horizontal)">
                                      <p:cBhvr>
                                        <p:cTn id="7" dur="500"/>
                                        <p:tgtEl>
                                          <p:spTgt spid="504836">
                                            <p:txEl>
                                              <p:charRg st="195" end="22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4836">
                                            <p:txEl>
                                              <p:charRg st="223" end="243"/>
                                            </p:txEl>
                                          </p:spTgt>
                                        </p:tgtEl>
                                        <p:attrNameLst>
                                          <p:attrName>style.visibility</p:attrName>
                                        </p:attrNameLst>
                                      </p:cBhvr>
                                      <p:to>
                                        <p:strVal val="visible"/>
                                      </p:to>
                                    </p:set>
                                    <p:animEffect transition="in" filter="blinds(horizontal)">
                                      <p:cBhvr>
                                        <p:cTn id="10" dur="500"/>
                                        <p:tgtEl>
                                          <p:spTgt spid="504836">
                                            <p:txEl>
                                              <p:charRg st="223" end="24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4836">
                                            <p:txEl>
                                              <p:charRg st="243" end="264"/>
                                            </p:txEl>
                                          </p:spTgt>
                                        </p:tgtEl>
                                        <p:attrNameLst>
                                          <p:attrName>style.visibility</p:attrName>
                                        </p:attrNameLst>
                                      </p:cBhvr>
                                      <p:to>
                                        <p:strVal val="visible"/>
                                      </p:to>
                                    </p:set>
                                    <p:animEffect transition="in" filter="blinds(horizontal)">
                                      <p:cBhvr>
                                        <p:cTn id="13" dur="500"/>
                                        <p:tgtEl>
                                          <p:spTgt spid="504836">
                                            <p:txEl>
                                              <p:charRg st="243" end="26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04836">
                                            <p:txEl>
                                              <p:charRg st="264" end="296"/>
                                            </p:txEl>
                                          </p:spTgt>
                                        </p:tgtEl>
                                        <p:attrNameLst>
                                          <p:attrName>style.visibility</p:attrName>
                                        </p:attrNameLst>
                                      </p:cBhvr>
                                      <p:to>
                                        <p:strVal val="visible"/>
                                      </p:to>
                                    </p:set>
                                    <p:animEffect transition="in" filter="blinds(horizontal)">
                                      <p:cBhvr>
                                        <p:cTn id="18" dur="500"/>
                                        <p:tgtEl>
                                          <p:spTgt spid="504836">
                                            <p:txEl>
                                              <p:charRg st="264" end="29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04836">
                                            <p:txEl>
                                              <p:charRg st="296" end="316"/>
                                            </p:txEl>
                                          </p:spTgt>
                                        </p:tgtEl>
                                        <p:attrNameLst>
                                          <p:attrName>style.visibility</p:attrName>
                                        </p:attrNameLst>
                                      </p:cBhvr>
                                      <p:to>
                                        <p:strVal val="visible"/>
                                      </p:to>
                                    </p:set>
                                    <p:animEffect transition="in" filter="blinds(horizontal)">
                                      <p:cBhvr>
                                        <p:cTn id="21" dur="500"/>
                                        <p:tgtEl>
                                          <p:spTgt spid="504836">
                                            <p:txEl>
                                              <p:charRg st="296" end="31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04836">
                                            <p:txEl>
                                              <p:charRg st="316" end="335"/>
                                            </p:txEl>
                                          </p:spTgt>
                                        </p:tgtEl>
                                        <p:attrNameLst>
                                          <p:attrName>style.visibility</p:attrName>
                                        </p:attrNameLst>
                                      </p:cBhvr>
                                      <p:to>
                                        <p:strVal val="visible"/>
                                      </p:to>
                                    </p:set>
                                    <p:animEffect transition="in" filter="blinds(horizontal)">
                                      <p:cBhvr>
                                        <p:cTn id="24" dur="500"/>
                                        <p:tgtEl>
                                          <p:spTgt spid="504836">
                                            <p:txEl>
                                              <p:charRg st="316" end="33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04836">
                                            <p:txEl>
                                              <p:charRg st="335" end="354"/>
                                            </p:txEl>
                                          </p:spTgt>
                                        </p:tgtEl>
                                        <p:attrNameLst>
                                          <p:attrName>style.visibility</p:attrName>
                                        </p:attrNameLst>
                                      </p:cBhvr>
                                      <p:to>
                                        <p:strVal val="visible"/>
                                      </p:to>
                                    </p:set>
                                    <p:animEffect transition="in" filter="blinds(horizontal)">
                                      <p:cBhvr>
                                        <p:cTn id="27" dur="500"/>
                                        <p:tgtEl>
                                          <p:spTgt spid="504836">
                                            <p:txEl>
                                              <p:charRg st="335" end="35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04836">
                                            <p:txEl>
                                              <p:charRg st="354" end="373"/>
                                            </p:txEl>
                                          </p:spTgt>
                                        </p:tgtEl>
                                        <p:attrNameLst>
                                          <p:attrName>style.visibility</p:attrName>
                                        </p:attrNameLst>
                                      </p:cBhvr>
                                      <p:to>
                                        <p:strVal val="visible"/>
                                      </p:to>
                                    </p:set>
                                    <p:animEffect transition="in" filter="blinds(horizontal)">
                                      <p:cBhvr>
                                        <p:cTn id="30" dur="500"/>
                                        <p:tgtEl>
                                          <p:spTgt spid="504836">
                                            <p:txEl>
                                              <p:charRg st="354" end="37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04836">
                                            <p:txEl>
                                              <p:charRg st="373" end="388"/>
                                            </p:txEl>
                                          </p:spTgt>
                                        </p:tgtEl>
                                        <p:attrNameLst>
                                          <p:attrName>style.visibility</p:attrName>
                                        </p:attrNameLst>
                                      </p:cBhvr>
                                      <p:to>
                                        <p:strVal val="visible"/>
                                      </p:to>
                                    </p:set>
                                    <p:animEffect transition="in" filter="blinds(horizontal)">
                                      <p:cBhvr>
                                        <p:cTn id="33" dur="500"/>
                                        <p:tgtEl>
                                          <p:spTgt spid="504836">
                                            <p:txEl>
                                              <p:charRg st="373" end="38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04836">
                                            <p:txEl>
                                              <p:charRg st="388" end="410"/>
                                            </p:txEl>
                                          </p:spTgt>
                                        </p:tgtEl>
                                        <p:attrNameLst>
                                          <p:attrName>style.visibility</p:attrName>
                                        </p:attrNameLst>
                                      </p:cBhvr>
                                      <p:to>
                                        <p:strVal val="visible"/>
                                      </p:to>
                                    </p:set>
                                    <p:animEffect transition="in" filter="blinds(horizontal)">
                                      <p:cBhvr>
                                        <p:cTn id="36" dur="500"/>
                                        <p:tgtEl>
                                          <p:spTgt spid="504836">
                                            <p:txEl>
                                              <p:charRg st="388" end="4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p:txBody>
          <a:bodyPr anchor="ctr"/>
          <a:p>
            <a:r>
              <a:rPr lang="zh-CN" altLang="en-US" b="1" dirty="0"/>
              <a:t>什么是贪心方法</a:t>
            </a:r>
            <a:endParaRPr lang="zh-CN" altLang="en-US" b="1"/>
          </a:p>
        </p:txBody>
      </p:sp>
      <p:sp>
        <p:nvSpPr>
          <p:cNvPr id="5123" name="文本占位符 5122"/>
          <p:cNvSpPr>
            <a:spLocks noGrp="1"/>
          </p:cNvSpPr>
          <p:nvPr>
            <p:ph type="body" idx="1"/>
          </p:nvPr>
        </p:nvSpPr>
        <p:spPr/>
        <p:txBody>
          <a:bodyPr/>
          <a:p>
            <a:r>
              <a:rPr lang="zh-CN" altLang="en-US" b="1" dirty="0"/>
              <a:t>假设有</a:t>
            </a:r>
            <a:r>
              <a:rPr lang="en-US" altLang="zh-CN" b="1" dirty="0"/>
              <a:t>4</a:t>
            </a:r>
            <a:r>
              <a:rPr lang="zh-CN" altLang="en-US" b="1" dirty="0"/>
              <a:t>种面值的钱币：２角、１角、</a:t>
            </a:r>
            <a:r>
              <a:rPr lang="en-US" altLang="zh-CN" b="1">
                <a:latin typeface="宋体" pitchFamily="2" charset="-122"/>
              </a:rPr>
              <a:t>5</a:t>
            </a:r>
            <a:r>
              <a:rPr lang="zh-CN" altLang="en-US" b="1" dirty="0"/>
              <a:t>分和１分。</a:t>
            </a:r>
            <a:endParaRPr lang="zh-CN" altLang="en-US" b="1" dirty="0"/>
          </a:p>
          <a:p>
            <a:r>
              <a:rPr lang="zh-CN" altLang="en-US" b="1" dirty="0"/>
              <a:t>要找给某顾客</a:t>
            </a:r>
            <a:r>
              <a:rPr lang="en-US" altLang="zh-CN" b="1" dirty="0"/>
              <a:t>5</a:t>
            </a:r>
            <a:r>
              <a:rPr lang="zh-CN" altLang="en-US" b="1" dirty="0"/>
              <a:t>角</a:t>
            </a:r>
            <a:r>
              <a:rPr lang="en-US" altLang="zh-CN" b="1" dirty="0"/>
              <a:t>3</a:t>
            </a:r>
            <a:r>
              <a:rPr lang="zh-CN" altLang="en-US" b="1" dirty="0"/>
              <a:t>分钱。</a:t>
            </a:r>
            <a:endParaRPr lang="zh-CN" altLang="en-US" b="1" dirty="0"/>
          </a:p>
          <a:p>
            <a:r>
              <a:rPr lang="zh-CN" altLang="en-US" b="1" dirty="0"/>
              <a:t>通常是拿出</a:t>
            </a:r>
            <a:r>
              <a:rPr lang="en-US" altLang="zh-CN" b="1" dirty="0"/>
              <a:t>2</a:t>
            </a:r>
            <a:r>
              <a:rPr lang="zh-CN" altLang="en-US" b="1" dirty="0"/>
              <a:t>个</a:t>
            </a:r>
            <a:r>
              <a:rPr lang="en-US" altLang="zh-CN" b="1" dirty="0"/>
              <a:t>2</a:t>
            </a:r>
            <a:r>
              <a:rPr lang="zh-CN" altLang="en-US" b="1" dirty="0"/>
              <a:t>角，</a:t>
            </a:r>
            <a:r>
              <a:rPr lang="en-US" altLang="zh-CN" b="1" dirty="0"/>
              <a:t>1</a:t>
            </a:r>
            <a:r>
              <a:rPr lang="zh-CN" altLang="en-US" b="1" dirty="0"/>
              <a:t>个</a:t>
            </a:r>
            <a:r>
              <a:rPr lang="en-US" altLang="zh-CN" b="1" dirty="0"/>
              <a:t>1</a:t>
            </a:r>
            <a:r>
              <a:rPr lang="zh-CN" altLang="en-US" b="1" dirty="0"/>
              <a:t>角和</a:t>
            </a:r>
            <a:r>
              <a:rPr lang="en-US" altLang="zh-CN" b="1" dirty="0"/>
              <a:t>3</a:t>
            </a:r>
            <a:r>
              <a:rPr lang="zh-CN" altLang="en-US" b="1" dirty="0"/>
              <a:t>个</a:t>
            </a:r>
            <a:r>
              <a:rPr lang="en-US" altLang="zh-CN" b="1" dirty="0"/>
              <a:t>1</a:t>
            </a:r>
            <a:r>
              <a:rPr lang="zh-CN" altLang="en-US" b="1" dirty="0"/>
              <a:t>分的钱币交给顾客</a:t>
            </a:r>
            <a:r>
              <a:rPr lang="en-US" altLang="zh-CN" b="1" dirty="0">
                <a:solidFill>
                  <a:srgbClr val="FF0000"/>
                </a:solidFill>
              </a:rPr>
              <a:t>(</a:t>
            </a:r>
            <a:r>
              <a:rPr lang="zh-CN" altLang="en-US" b="1" dirty="0">
                <a:solidFill>
                  <a:srgbClr val="FF0000"/>
                </a:solidFill>
              </a:rPr>
              <a:t>把币值从大到小排序－</a:t>
            </a:r>
            <a:r>
              <a:rPr lang="zh-CN" altLang="en-US" b="1" dirty="0">
                <a:solidFill>
                  <a:srgbClr val="FF00FF"/>
                </a:solidFill>
              </a:rPr>
              <a:t>量度标准</a:t>
            </a:r>
            <a:r>
              <a:rPr lang="en-US" altLang="zh-CN" b="1">
                <a:solidFill>
                  <a:srgbClr val="FF0000"/>
                </a:solidFill>
              </a:rPr>
              <a:t>)</a:t>
            </a:r>
            <a:r>
              <a:rPr lang="zh-CN" altLang="en-US" b="1" dirty="0"/>
              <a:t>。</a:t>
            </a:r>
            <a:endParaRPr lang="zh-CN" altLang="en-US" b="1" dirty="0"/>
          </a:p>
          <a:p>
            <a:r>
              <a:rPr lang="zh-CN" altLang="en-US" b="1" dirty="0"/>
              <a:t>这种找钱的方法与其它的找法相比，所拿出的钱币个数是最少的。</a:t>
            </a:r>
            <a:endParaRPr lang="zh-CN" altLang="en-US" b="1"/>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charRg st="37" end="81"/>
                                            </p:txEl>
                                          </p:spTgt>
                                        </p:tgtEl>
                                        <p:attrNameLst>
                                          <p:attrName>style.visibility</p:attrName>
                                        </p:attrNameLst>
                                      </p:cBhvr>
                                      <p:to>
                                        <p:strVal val="visible"/>
                                      </p:to>
                                    </p:set>
                                    <p:animEffect transition="in" filter="blinds(horizontal)">
                                      <p:cBhvr>
                                        <p:cTn id="7" dur="500"/>
                                        <p:tgtEl>
                                          <p:spTgt spid="5123">
                                            <p:txEl>
                                              <p:charRg st="37" end="8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charRg st="81" end="111"/>
                                            </p:txEl>
                                          </p:spTgt>
                                        </p:tgtEl>
                                        <p:attrNameLst>
                                          <p:attrName>style.visibility</p:attrName>
                                        </p:attrNameLst>
                                      </p:cBhvr>
                                      <p:to>
                                        <p:strVal val="visible"/>
                                      </p:to>
                                    </p:set>
                                    <p:animEffect transition="in" filter="blinds(horizontal)">
                                      <p:cBhvr>
                                        <p:cTn id="10" dur="500"/>
                                        <p:tgtEl>
                                          <p:spTgt spid="5123">
                                            <p:txEl>
                                              <p:charRg st="81"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6834" name="标题 376833"/>
          <p:cNvSpPr>
            <a:spLocks noGrp="1"/>
          </p:cNvSpPr>
          <p:nvPr>
            <p:ph type="title"/>
          </p:nvPr>
        </p:nvSpPr>
        <p:spPr/>
        <p:txBody>
          <a:bodyPr anchor="ctr"/>
          <a:p>
            <a:r>
              <a:rPr lang="zh-CN" altLang="en-US" dirty="0"/>
              <a:t>搜索解空间</a:t>
            </a:r>
            <a:endParaRPr lang="zh-CN" altLang="en-US" dirty="0"/>
          </a:p>
        </p:txBody>
      </p:sp>
      <p:sp>
        <p:nvSpPr>
          <p:cNvPr id="376835" name="文本占位符 376834"/>
          <p:cNvSpPr>
            <a:spLocks noGrp="1"/>
          </p:cNvSpPr>
          <p:nvPr>
            <p:ph type="body" idx="1"/>
          </p:nvPr>
        </p:nvSpPr>
        <p:spPr/>
        <p:txBody>
          <a:bodyPr/>
          <a:p>
            <a:pPr>
              <a:lnSpc>
                <a:spcPct val="110000"/>
              </a:lnSpc>
            </a:pPr>
            <a:r>
              <a:rPr lang="en-US" altLang="zh-CN"/>
              <a:t> </a:t>
            </a:r>
            <a:endParaRPr lang="zh-CN" altLang="en-US" b="1" dirty="0">
              <a:solidFill>
                <a:srgbClr val="800000"/>
              </a:solidFill>
              <a:latin typeface="黑体" pitchFamily="2" charset="-122"/>
            </a:endParaRPr>
          </a:p>
          <a:p>
            <a:pPr>
              <a:lnSpc>
                <a:spcPct val="110000"/>
              </a:lnSpc>
            </a:pPr>
            <a:r>
              <a:rPr lang="zh-CN" altLang="en-US" b="1" dirty="0">
                <a:solidFill>
                  <a:srgbClr val="800000"/>
                </a:solidFill>
                <a:latin typeface="黑体" pitchFamily="2" charset="-122"/>
              </a:rPr>
              <a:t>回溯法的基本做法是</a:t>
            </a:r>
            <a:r>
              <a:rPr lang="zh-CN" altLang="en-US" b="1" dirty="0">
                <a:latin typeface="黑体" pitchFamily="2" charset="-122"/>
              </a:rPr>
              <a:t>搜索</a:t>
            </a:r>
            <a:r>
              <a:rPr lang="zh-CN" altLang="en-US" b="1" dirty="0">
                <a:solidFill>
                  <a:srgbClr val="800000"/>
                </a:solidFill>
                <a:latin typeface="黑体" pitchFamily="2" charset="-122"/>
              </a:rPr>
              <a:t>，或是一种组织得井井有条的，能避免不必要搜索的</a:t>
            </a:r>
            <a:r>
              <a:rPr lang="zh-CN" altLang="en-US" b="1" dirty="0">
                <a:latin typeface="黑体" pitchFamily="2" charset="-122"/>
              </a:rPr>
              <a:t>穷举式搜索法</a:t>
            </a:r>
            <a:r>
              <a:rPr lang="zh-CN" altLang="en-US" b="1" dirty="0">
                <a:solidFill>
                  <a:srgbClr val="800000"/>
                </a:solidFill>
                <a:latin typeface="黑体" pitchFamily="2" charset="-122"/>
              </a:rPr>
              <a:t>。</a:t>
            </a:r>
            <a:r>
              <a:rPr lang="zh-CN" altLang="en-US" b="1" dirty="0">
                <a:latin typeface="黑体" pitchFamily="2" charset="-122"/>
              </a:rPr>
              <a:t>这种以深度优先的方式系统地搜索问题的解的方法称为回溯法</a:t>
            </a:r>
            <a:r>
              <a:rPr lang="zh-CN" altLang="en-US" b="1" dirty="0">
                <a:solidFill>
                  <a:srgbClr val="800000"/>
                </a:solidFill>
                <a:latin typeface="黑体" pitchFamily="2" charset="-122"/>
              </a:rPr>
              <a:t>。适用于解一些组合数相当大的问题。</a:t>
            </a:r>
            <a:endParaRPr lang="zh-CN" altLang="en-US" b="1" dirty="0">
              <a:solidFill>
                <a:srgbClr val="800000"/>
              </a:solidFill>
              <a:latin typeface="黑体" pitchFamily="2" charset="-122"/>
            </a:endParaRPr>
          </a:p>
          <a:p>
            <a:pPr>
              <a:lnSpc>
                <a:spcPct val="110000"/>
              </a:lnSpc>
            </a:pPr>
            <a:endParaRPr lang="zh-CN" altLang="en-US" dirty="0"/>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p>
            <a:r>
              <a:rPr lang="zh-CN" altLang="en-US" b="1" dirty="0"/>
              <a:t>什么是贪心方法</a:t>
            </a:r>
            <a:endParaRPr lang="zh-CN" altLang="en-US" b="1"/>
          </a:p>
        </p:txBody>
      </p:sp>
      <p:sp>
        <p:nvSpPr>
          <p:cNvPr id="6147" name="文本占位符 6146"/>
          <p:cNvSpPr>
            <a:spLocks noGrp="1"/>
          </p:cNvSpPr>
          <p:nvPr>
            <p:ph type="body" idx="1"/>
          </p:nvPr>
        </p:nvSpPr>
        <p:spPr/>
        <p:txBody>
          <a:bodyPr/>
          <a:p>
            <a:r>
              <a:rPr lang="zh-CN" altLang="en-US" b="1" dirty="0"/>
              <a:t>上面的找币算法是：</a:t>
            </a:r>
            <a:endParaRPr lang="zh-CN" altLang="en-US" b="1" dirty="0"/>
          </a:p>
          <a:p>
            <a:pPr>
              <a:buNone/>
            </a:pPr>
            <a:r>
              <a:rPr lang="zh-CN" altLang="en-US" b="1" dirty="0"/>
              <a:t>         首先选出</a:t>
            </a:r>
            <a:r>
              <a:rPr lang="en-US" altLang="zh-CN" b="1" dirty="0"/>
              <a:t>1</a:t>
            </a:r>
            <a:r>
              <a:rPr lang="zh-CN" altLang="en-US" b="1" dirty="0"/>
              <a:t>个不超过</a:t>
            </a:r>
            <a:r>
              <a:rPr lang="en-US" altLang="zh-CN" b="1" dirty="0"/>
              <a:t>5</a:t>
            </a:r>
            <a:r>
              <a:rPr lang="zh-CN" altLang="en-US" b="1" dirty="0"/>
              <a:t>角</a:t>
            </a:r>
            <a:r>
              <a:rPr lang="en-US" altLang="zh-CN" b="1" dirty="0"/>
              <a:t>3</a:t>
            </a:r>
            <a:r>
              <a:rPr lang="zh-CN" altLang="en-US" b="1" dirty="0"/>
              <a:t>分的面值最大的钱币，即</a:t>
            </a:r>
            <a:r>
              <a:rPr lang="en-US" altLang="zh-CN" b="1" dirty="0"/>
              <a:t>2</a:t>
            </a:r>
            <a:r>
              <a:rPr lang="zh-CN" altLang="en-US" b="1" dirty="0"/>
              <a:t>角；</a:t>
            </a:r>
            <a:endParaRPr lang="zh-CN" altLang="en-US" b="1" dirty="0"/>
          </a:p>
          <a:p>
            <a:pPr>
              <a:buNone/>
            </a:pPr>
            <a:r>
              <a:rPr lang="zh-CN" altLang="en-US" b="1" dirty="0"/>
              <a:t>         然后从</a:t>
            </a:r>
            <a:r>
              <a:rPr lang="en-US" altLang="zh-CN" b="1" dirty="0"/>
              <a:t>5</a:t>
            </a:r>
            <a:r>
              <a:rPr lang="zh-CN" altLang="en-US" b="1" dirty="0"/>
              <a:t>角</a:t>
            </a:r>
            <a:r>
              <a:rPr lang="en-US" altLang="zh-CN" b="1" dirty="0"/>
              <a:t>3</a:t>
            </a:r>
            <a:r>
              <a:rPr lang="zh-CN" altLang="en-US" b="1" dirty="0"/>
              <a:t>分中减去</a:t>
            </a:r>
            <a:r>
              <a:rPr lang="en-US" altLang="zh-CN" b="1" dirty="0"/>
              <a:t>2</a:t>
            </a:r>
            <a:r>
              <a:rPr lang="zh-CN" altLang="en-US" b="1" dirty="0"/>
              <a:t>角，剩下</a:t>
            </a:r>
            <a:r>
              <a:rPr lang="en-US" altLang="zh-CN" b="1" dirty="0"/>
              <a:t>3</a:t>
            </a:r>
            <a:r>
              <a:rPr lang="zh-CN" altLang="en-US" b="1" dirty="0"/>
              <a:t>角</a:t>
            </a:r>
            <a:r>
              <a:rPr lang="en-US" altLang="zh-CN" b="1" dirty="0"/>
              <a:t>3</a:t>
            </a:r>
            <a:r>
              <a:rPr lang="zh-CN" altLang="en-US" b="1" dirty="0"/>
              <a:t>分；</a:t>
            </a:r>
            <a:endParaRPr lang="zh-CN" altLang="en-US" b="1" dirty="0"/>
          </a:p>
          <a:p>
            <a:pPr>
              <a:buNone/>
            </a:pPr>
            <a:r>
              <a:rPr lang="zh-CN" altLang="en-US" b="1" dirty="0"/>
              <a:t>         再选出</a:t>
            </a:r>
            <a:r>
              <a:rPr lang="en-US" altLang="zh-CN" b="1" dirty="0"/>
              <a:t>1</a:t>
            </a:r>
            <a:r>
              <a:rPr lang="zh-CN" altLang="en-US" b="1" dirty="0"/>
              <a:t>个不超过</a:t>
            </a:r>
            <a:r>
              <a:rPr lang="en-US" altLang="zh-CN" b="1" dirty="0"/>
              <a:t>3</a:t>
            </a:r>
            <a:r>
              <a:rPr lang="zh-CN" altLang="en-US" b="1" dirty="0"/>
              <a:t>角</a:t>
            </a:r>
            <a:r>
              <a:rPr lang="en-US" altLang="zh-CN" b="1" dirty="0"/>
              <a:t>3</a:t>
            </a:r>
            <a:r>
              <a:rPr lang="zh-CN" altLang="en-US" b="1" dirty="0"/>
              <a:t>分的面值最大的钱币，即又一个</a:t>
            </a:r>
            <a:r>
              <a:rPr lang="en-US" altLang="zh-CN" b="1" dirty="0"/>
              <a:t>2</a:t>
            </a:r>
            <a:r>
              <a:rPr lang="zh-CN" altLang="en-US" b="1" dirty="0"/>
              <a:t>角，如此一直做下去。</a:t>
            </a:r>
            <a:endParaRPr lang="zh-CN" altLang="en-US" b="1" dirty="0"/>
          </a:p>
          <a:p>
            <a:r>
              <a:rPr lang="zh-CN" altLang="en-US" b="1" dirty="0"/>
              <a:t>这个找钱币的算法就是</a:t>
            </a:r>
            <a:r>
              <a:rPr lang="zh-CN" altLang="en-US" b="1" dirty="0">
                <a:solidFill>
                  <a:srgbClr val="C2170A"/>
                </a:solidFill>
              </a:rPr>
              <a:t>贪心方法</a:t>
            </a:r>
            <a:r>
              <a:rPr lang="zh-CN" altLang="en-US" b="1" dirty="0"/>
              <a:t>。</a:t>
            </a:r>
            <a:endParaRPr lang="zh-CN" altLang="en-US" b="1"/>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charRg st="122" end="138"/>
                                            </p:txEl>
                                          </p:spTgt>
                                        </p:tgtEl>
                                        <p:attrNameLst>
                                          <p:attrName>style.visibility</p:attrName>
                                        </p:attrNameLst>
                                      </p:cBhvr>
                                      <p:to>
                                        <p:strVal val="visible"/>
                                      </p:to>
                                    </p:set>
                                    <p:animEffect transition="in" filter="blinds(horizontal)">
                                      <p:cBhvr>
                                        <p:cTn id="7" dur="500"/>
                                        <p:tgtEl>
                                          <p:spTgt spid="6147">
                                            <p:txEl>
                                              <p:charRg st="122"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ctr"/>
          <a:p>
            <a:r>
              <a:rPr lang="zh-CN" altLang="en-US" b="1" dirty="0"/>
              <a:t>什么是贪心方法</a:t>
            </a:r>
            <a:endParaRPr lang="zh-CN" altLang="en-US" b="1"/>
          </a:p>
        </p:txBody>
      </p:sp>
      <p:sp>
        <p:nvSpPr>
          <p:cNvPr id="7171" name="文本占位符 7170"/>
          <p:cNvSpPr>
            <a:spLocks noGrp="1"/>
          </p:cNvSpPr>
          <p:nvPr>
            <p:ph type="body" idx="1"/>
          </p:nvPr>
        </p:nvSpPr>
        <p:spPr/>
        <p:txBody>
          <a:bodyPr/>
          <a:p>
            <a:pPr>
              <a:lnSpc>
                <a:spcPct val="90000"/>
              </a:lnSpc>
            </a:pPr>
            <a:r>
              <a:rPr lang="zh-CN" altLang="en-US" b="1" dirty="0"/>
              <a:t>对于一个问题把满足条件的任何一组解称为</a:t>
            </a:r>
            <a:r>
              <a:rPr lang="zh-CN" altLang="en-US" b="1" dirty="0">
                <a:solidFill>
                  <a:srgbClr val="FF0000"/>
                </a:solidFill>
              </a:rPr>
              <a:t>可行解</a:t>
            </a:r>
            <a:r>
              <a:rPr lang="zh-CN" altLang="en-US" b="1" dirty="0"/>
              <a:t>。</a:t>
            </a:r>
            <a:endParaRPr lang="zh-CN" altLang="en-US" b="1" dirty="0"/>
          </a:p>
          <a:p>
            <a:pPr>
              <a:lnSpc>
                <a:spcPct val="90000"/>
              </a:lnSpc>
            </a:pPr>
            <a:r>
              <a:rPr lang="zh-CN" altLang="en-US" b="1" dirty="0"/>
              <a:t>如上面找钱币问题：拿出</a:t>
            </a:r>
            <a:r>
              <a:rPr lang="en-US" altLang="zh-CN" b="1" dirty="0"/>
              <a:t>1</a:t>
            </a:r>
            <a:r>
              <a:rPr lang="zh-CN" altLang="en-US" b="1" dirty="0"/>
              <a:t>个</a:t>
            </a:r>
            <a:r>
              <a:rPr lang="en-US" altLang="zh-CN" b="1" dirty="0">
                <a:solidFill>
                  <a:srgbClr val="C2170A"/>
                </a:solidFill>
              </a:rPr>
              <a:t>2</a:t>
            </a:r>
            <a:r>
              <a:rPr lang="zh-CN" altLang="en-US" b="1" dirty="0">
                <a:solidFill>
                  <a:srgbClr val="C2170A"/>
                </a:solidFill>
              </a:rPr>
              <a:t>角</a:t>
            </a:r>
            <a:r>
              <a:rPr lang="zh-CN" altLang="en-US" b="1" dirty="0"/>
              <a:t>，</a:t>
            </a:r>
            <a:r>
              <a:rPr lang="en-US" altLang="zh-CN" b="1" dirty="0"/>
              <a:t>3</a:t>
            </a:r>
            <a:r>
              <a:rPr lang="zh-CN" altLang="en-US" b="1" dirty="0"/>
              <a:t>个</a:t>
            </a:r>
            <a:r>
              <a:rPr lang="en-US" altLang="zh-CN" b="1" dirty="0">
                <a:solidFill>
                  <a:srgbClr val="C2170A"/>
                </a:solidFill>
              </a:rPr>
              <a:t>1</a:t>
            </a:r>
            <a:r>
              <a:rPr lang="zh-CN" altLang="en-US" b="1" dirty="0">
                <a:solidFill>
                  <a:srgbClr val="C2170A"/>
                </a:solidFill>
              </a:rPr>
              <a:t>角</a:t>
            </a:r>
            <a:r>
              <a:rPr lang="zh-CN" altLang="en-US" b="1" dirty="0"/>
              <a:t>和</a:t>
            </a:r>
            <a:r>
              <a:rPr lang="en-US" altLang="zh-CN" b="1" dirty="0"/>
              <a:t>3</a:t>
            </a:r>
            <a:r>
              <a:rPr lang="zh-CN" altLang="en-US" b="1" dirty="0"/>
              <a:t>个</a:t>
            </a:r>
            <a:r>
              <a:rPr lang="en-US" altLang="zh-CN" b="1" dirty="0">
                <a:solidFill>
                  <a:srgbClr val="C2170A"/>
                </a:solidFill>
              </a:rPr>
              <a:t>1</a:t>
            </a:r>
            <a:r>
              <a:rPr lang="zh-CN" altLang="en-US" b="1" dirty="0">
                <a:solidFill>
                  <a:srgbClr val="C2170A"/>
                </a:solidFill>
              </a:rPr>
              <a:t>分</a:t>
            </a:r>
            <a:r>
              <a:rPr lang="zh-CN" altLang="en-US" b="1" dirty="0"/>
              <a:t>；五个</a:t>
            </a:r>
            <a:r>
              <a:rPr lang="en-US" altLang="zh-CN" b="1" dirty="0">
                <a:solidFill>
                  <a:srgbClr val="C2170A"/>
                </a:solidFill>
              </a:rPr>
              <a:t>1</a:t>
            </a:r>
            <a:r>
              <a:rPr lang="zh-CN" altLang="en-US" b="1" dirty="0">
                <a:solidFill>
                  <a:srgbClr val="C2170A"/>
                </a:solidFill>
              </a:rPr>
              <a:t>角</a:t>
            </a:r>
            <a:r>
              <a:rPr lang="zh-CN" altLang="en-US" b="1" dirty="0"/>
              <a:t>和</a:t>
            </a:r>
            <a:r>
              <a:rPr lang="en-US" altLang="zh-CN" b="1" dirty="0"/>
              <a:t>3</a:t>
            </a:r>
            <a:r>
              <a:rPr lang="zh-CN" altLang="en-US" b="1" dirty="0"/>
              <a:t>个</a:t>
            </a:r>
            <a:r>
              <a:rPr lang="en-US" altLang="zh-CN" b="1" dirty="0">
                <a:solidFill>
                  <a:srgbClr val="C2170A"/>
                </a:solidFill>
              </a:rPr>
              <a:t>1</a:t>
            </a:r>
            <a:r>
              <a:rPr lang="zh-CN" altLang="en-US" b="1" dirty="0">
                <a:solidFill>
                  <a:srgbClr val="C2170A"/>
                </a:solidFill>
              </a:rPr>
              <a:t>分</a:t>
            </a:r>
            <a:r>
              <a:rPr lang="zh-CN" altLang="en-US" b="1" dirty="0"/>
              <a:t>；</a:t>
            </a:r>
            <a:r>
              <a:rPr lang="en-US" altLang="zh-CN" b="1" dirty="0"/>
              <a:t>10</a:t>
            </a:r>
            <a:r>
              <a:rPr lang="zh-CN" altLang="en-US" b="1" dirty="0"/>
              <a:t>个</a:t>
            </a:r>
            <a:r>
              <a:rPr lang="zh-CN" altLang="en-US" b="1" dirty="0">
                <a:solidFill>
                  <a:srgbClr val="C2170A"/>
                </a:solidFill>
              </a:rPr>
              <a:t>五分</a:t>
            </a:r>
            <a:r>
              <a:rPr lang="zh-CN" altLang="en-US" b="1" dirty="0"/>
              <a:t>和</a:t>
            </a:r>
            <a:r>
              <a:rPr lang="en-US" altLang="zh-CN" b="1" dirty="0"/>
              <a:t>3</a:t>
            </a:r>
            <a:r>
              <a:rPr lang="zh-CN" altLang="en-US" b="1" dirty="0"/>
              <a:t>个</a:t>
            </a:r>
            <a:r>
              <a:rPr lang="en-US" altLang="zh-CN" b="1" dirty="0">
                <a:solidFill>
                  <a:srgbClr val="C2170A"/>
                </a:solidFill>
              </a:rPr>
              <a:t>1</a:t>
            </a:r>
            <a:r>
              <a:rPr lang="zh-CN" altLang="en-US" b="1" dirty="0">
                <a:solidFill>
                  <a:srgbClr val="C2170A"/>
                </a:solidFill>
              </a:rPr>
              <a:t>分</a:t>
            </a:r>
            <a:r>
              <a:rPr lang="zh-CN" altLang="en-US" b="1" dirty="0"/>
              <a:t>等等都是</a:t>
            </a:r>
            <a:r>
              <a:rPr lang="zh-CN" altLang="en-US" b="1" dirty="0">
                <a:solidFill>
                  <a:srgbClr val="FF0000"/>
                </a:solidFill>
              </a:rPr>
              <a:t>可行解</a:t>
            </a:r>
            <a:r>
              <a:rPr lang="zh-CN" altLang="en-US" b="1" dirty="0"/>
              <a:t>。</a:t>
            </a:r>
            <a:endParaRPr lang="zh-CN" altLang="en-US" b="1" dirty="0"/>
          </a:p>
          <a:p>
            <a:pPr>
              <a:lnSpc>
                <a:spcPct val="90000"/>
              </a:lnSpc>
            </a:pPr>
            <a:r>
              <a:rPr lang="zh-CN" altLang="en-US" b="1" dirty="0"/>
              <a:t>使目标取极值（极大或极小）的可行解，称为</a:t>
            </a:r>
            <a:r>
              <a:rPr lang="zh-CN" altLang="en-US" b="1" dirty="0">
                <a:solidFill>
                  <a:srgbClr val="FF0000"/>
                </a:solidFill>
              </a:rPr>
              <a:t>最优解</a:t>
            </a:r>
            <a:r>
              <a:rPr lang="zh-CN" altLang="en-US" b="1" dirty="0"/>
              <a:t>。</a:t>
            </a:r>
            <a:endParaRPr lang="zh-CN" altLang="en-US" b="1" dirty="0"/>
          </a:p>
          <a:p>
            <a:pPr>
              <a:lnSpc>
                <a:spcPct val="90000"/>
              </a:lnSpc>
            </a:pPr>
            <a:r>
              <a:rPr lang="zh-CN" altLang="en-US" b="1" dirty="0"/>
              <a:t>如上面找钱币问题：拿出</a:t>
            </a:r>
            <a:r>
              <a:rPr lang="en-US" altLang="zh-CN" b="1" dirty="0"/>
              <a:t>2</a:t>
            </a:r>
            <a:r>
              <a:rPr lang="zh-CN" altLang="en-US" b="1" dirty="0"/>
              <a:t>个</a:t>
            </a:r>
            <a:r>
              <a:rPr lang="en-US" altLang="zh-CN" b="1" dirty="0"/>
              <a:t>2</a:t>
            </a:r>
            <a:r>
              <a:rPr lang="zh-CN" altLang="en-US" b="1" dirty="0"/>
              <a:t>角，</a:t>
            </a:r>
            <a:r>
              <a:rPr lang="en-US" altLang="zh-CN" b="1" dirty="0"/>
              <a:t>1</a:t>
            </a:r>
            <a:r>
              <a:rPr lang="zh-CN" altLang="en-US" b="1" dirty="0"/>
              <a:t>个</a:t>
            </a:r>
            <a:r>
              <a:rPr lang="en-US" altLang="zh-CN" b="1" dirty="0"/>
              <a:t>1</a:t>
            </a:r>
            <a:r>
              <a:rPr lang="zh-CN" altLang="en-US" b="1" dirty="0"/>
              <a:t>角和</a:t>
            </a:r>
            <a:r>
              <a:rPr lang="en-US" altLang="zh-CN" b="1" dirty="0"/>
              <a:t>3</a:t>
            </a:r>
            <a:r>
              <a:rPr lang="zh-CN" altLang="en-US" b="1" dirty="0"/>
              <a:t>个</a:t>
            </a:r>
            <a:r>
              <a:rPr lang="en-US" altLang="zh-CN" b="1" dirty="0"/>
              <a:t>1</a:t>
            </a:r>
            <a:r>
              <a:rPr lang="zh-CN" altLang="en-US" b="1" dirty="0"/>
              <a:t>分的可行解就是</a:t>
            </a:r>
            <a:r>
              <a:rPr lang="zh-CN" altLang="en-US" b="1" dirty="0">
                <a:solidFill>
                  <a:srgbClr val="FF0000"/>
                </a:solidFill>
              </a:rPr>
              <a:t>最优解</a:t>
            </a:r>
            <a:r>
              <a:rPr lang="zh-CN" altLang="en-US" b="1" dirty="0"/>
              <a:t>。</a:t>
            </a:r>
            <a:endParaRPr lang="zh-CN" altLang="en-US" b="1"/>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charRg st="79" end="104"/>
                                            </p:txEl>
                                          </p:spTgt>
                                        </p:tgtEl>
                                        <p:attrNameLst>
                                          <p:attrName>style.visibility</p:attrName>
                                        </p:attrNameLst>
                                      </p:cBhvr>
                                      <p:to>
                                        <p:strVal val="visible"/>
                                      </p:to>
                                    </p:set>
                                    <p:animEffect transition="in" filter="blinds(horizontal)">
                                      <p:cBhvr>
                                        <p:cTn id="7" dur="500"/>
                                        <p:tgtEl>
                                          <p:spTgt spid="7171">
                                            <p:txEl>
                                              <p:charRg st="79" end="10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1">
                                            <p:txEl>
                                              <p:charRg st="104" end="140"/>
                                            </p:txEl>
                                          </p:spTgt>
                                        </p:tgtEl>
                                        <p:attrNameLst>
                                          <p:attrName>style.visibility</p:attrName>
                                        </p:attrNameLst>
                                      </p:cBhvr>
                                      <p:to>
                                        <p:strVal val="visible"/>
                                      </p:to>
                                    </p:set>
                                    <p:animEffect transition="in" filter="blinds(horizontal)">
                                      <p:cBhvr>
                                        <p:cTn id="10" dur="500"/>
                                        <p:tgtEl>
                                          <p:spTgt spid="7171">
                                            <p:txEl>
                                              <p:charRg st="104"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p:txBody>
          <a:bodyPr anchor="ctr"/>
          <a:p>
            <a:r>
              <a:rPr lang="zh-CN" altLang="en-US" b="1" dirty="0"/>
              <a:t>什么是贪心方法</a:t>
            </a:r>
            <a:endParaRPr lang="zh-CN" altLang="en-US" b="1"/>
          </a:p>
        </p:txBody>
      </p:sp>
      <p:sp>
        <p:nvSpPr>
          <p:cNvPr id="9219" name="文本占位符 9218"/>
          <p:cNvSpPr>
            <a:spLocks noGrp="1"/>
          </p:cNvSpPr>
          <p:nvPr>
            <p:ph type="body" idx="1"/>
          </p:nvPr>
        </p:nvSpPr>
        <p:spPr/>
        <p:txBody>
          <a:bodyPr/>
          <a:p>
            <a:r>
              <a:rPr lang="en-US" altLang="zh-CN" b="1"/>
              <a:t>A </a:t>
            </a:r>
            <a:r>
              <a:rPr lang="en-US" altLang="zh-CN" b="1" i="1"/>
              <a:t>greedy algorithm</a:t>
            </a:r>
            <a:r>
              <a:rPr lang="en-US" altLang="zh-CN" b="1"/>
              <a:t> always makes the choice that looks best at the moment.</a:t>
            </a:r>
            <a:r>
              <a:rPr lang="en-US" altLang="zh-CN"/>
              <a:t> </a:t>
            </a:r>
            <a:endParaRPr lang="en-US" altLang="zh-CN" b="1"/>
          </a:p>
          <a:p>
            <a:r>
              <a:rPr lang="zh-CN" altLang="en-US" b="1" dirty="0"/>
              <a:t>贪心方法是作出在</a:t>
            </a:r>
            <a:r>
              <a:rPr lang="zh-CN" altLang="en-US" b="1" dirty="0">
                <a:solidFill>
                  <a:srgbClr val="C2170A"/>
                </a:solidFill>
              </a:rPr>
              <a:t>当前看来最好的选择</a:t>
            </a:r>
            <a:r>
              <a:rPr lang="zh-CN" altLang="en-US" b="1" dirty="0"/>
              <a:t>，即所作的选择只是</a:t>
            </a:r>
            <a:r>
              <a:rPr lang="zh-CN" altLang="en-US" b="1" dirty="0">
                <a:solidFill>
                  <a:srgbClr val="C2170A"/>
                </a:solidFill>
              </a:rPr>
              <a:t>局部最优选择</a:t>
            </a:r>
            <a:r>
              <a:rPr lang="zh-CN" altLang="en-US" b="1" dirty="0"/>
              <a:t>。 </a:t>
            </a:r>
            <a:endParaRPr lang="zh-CN" altLang="en-US" b="1" dirty="0"/>
          </a:p>
          <a:p>
            <a:r>
              <a:rPr lang="en-US" altLang="zh-CN" b="1"/>
              <a:t>That is, it makes a locally optimal choice in the hope that this choice will lead to a globally optimal solution.</a:t>
            </a:r>
            <a:r>
              <a:rPr lang="en-US" altLang="zh-CN"/>
              <a:t> </a:t>
            </a:r>
            <a:endParaRPr lang="en-US" altLang="zh-CN" b="1"/>
          </a:p>
          <a:p>
            <a:r>
              <a:rPr lang="zh-CN" altLang="en-US" b="1" dirty="0"/>
              <a:t>希望从</a:t>
            </a:r>
            <a:r>
              <a:rPr lang="zh-CN" altLang="en-US" b="1" dirty="0">
                <a:solidFill>
                  <a:srgbClr val="C2170A"/>
                </a:solidFill>
              </a:rPr>
              <a:t>局部的最优选择</a:t>
            </a:r>
            <a:r>
              <a:rPr lang="zh-CN" altLang="en-US" b="1" dirty="0"/>
              <a:t>得到</a:t>
            </a:r>
            <a:r>
              <a:rPr lang="zh-CN" altLang="en-US" b="1" dirty="0">
                <a:solidFill>
                  <a:srgbClr val="C2170A"/>
                </a:solidFill>
              </a:rPr>
              <a:t>整体最优解</a:t>
            </a:r>
            <a:r>
              <a:rPr lang="zh-CN" altLang="en-US" b="1" dirty="0"/>
              <a:t>。</a:t>
            </a:r>
            <a:endParaRPr lang="zh-CN" altLang="en-US" b="1" dirty="0"/>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p:txBody>
          <a:bodyPr anchor="ctr"/>
          <a:p>
            <a:r>
              <a:rPr lang="zh-CN" altLang="en-US" b="1" dirty="0"/>
              <a:t>什么是贪心方法</a:t>
            </a:r>
            <a:endParaRPr lang="zh-CN" altLang="en-US" b="1"/>
          </a:p>
        </p:txBody>
      </p:sp>
      <p:sp>
        <p:nvSpPr>
          <p:cNvPr id="10243" name="文本占位符 10242"/>
          <p:cNvSpPr>
            <a:spLocks noGrp="1"/>
          </p:cNvSpPr>
          <p:nvPr>
            <p:ph type="body" idx="1"/>
          </p:nvPr>
        </p:nvSpPr>
        <p:spPr>
          <a:xfrm>
            <a:off x="1981200" y="1600200"/>
            <a:ext cx="8686800" cy="4525963"/>
          </a:xfrm>
        </p:spPr>
        <p:txBody>
          <a:bodyPr/>
          <a:p>
            <a:r>
              <a:rPr lang="zh-CN" altLang="en-US" b="1" dirty="0"/>
              <a:t>如果硬币面值为</a:t>
            </a:r>
            <a:r>
              <a:rPr lang="en-US" altLang="zh-CN" b="1" dirty="0">
                <a:solidFill>
                  <a:srgbClr val="C2170A"/>
                </a:solidFill>
              </a:rPr>
              <a:t>1</a:t>
            </a:r>
            <a:r>
              <a:rPr lang="zh-CN" altLang="en-US" b="1" dirty="0">
                <a:solidFill>
                  <a:srgbClr val="C2170A"/>
                </a:solidFill>
              </a:rPr>
              <a:t>角</a:t>
            </a:r>
            <a:r>
              <a:rPr lang="en-US" altLang="zh-CN" b="1" dirty="0">
                <a:solidFill>
                  <a:srgbClr val="C2170A"/>
                </a:solidFill>
              </a:rPr>
              <a:t>1</a:t>
            </a:r>
            <a:r>
              <a:rPr lang="zh-CN" altLang="en-US" b="1" dirty="0">
                <a:solidFill>
                  <a:srgbClr val="C2170A"/>
                </a:solidFill>
              </a:rPr>
              <a:t>分</a:t>
            </a:r>
            <a:r>
              <a:rPr lang="zh-CN" altLang="en-US" b="1" dirty="0"/>
              <a:t>、</a:t>
            </a:r>
            <a:r>
              <a:rPr lang="en-US" altLang="zh-CN" b="1" dirty="0">
                <a:solidFill>
                  <a:srgbClr val="C2170A"/>
                </a:solidFill>
              </a:rPr>
              <a:t>7</a:t>
            </a:r>
            <a:r>
              <a:rPr lang="zh-CN" altLang="en-US" b="1" dirty="0">
                <a:solidFill>
                  <a:srgbClr val="C2170A"/>
                </a:solidFill>
              </a:rPr>
              <a:t>分</a:t>
            </a:r>
            <a:r>
              <a:rPr lang="zh-CN" altLang="en-US" b="1" dirty="0"/>
              <a:t>、</a:t>
            </a:r>
            <a:r>
              <a:rPr lang="en-US" altLang="zh-CN" b="1" dirty="0">
                <a:solidFill>
                  <a:srgbClr val="C2170A"/>
                </a:solidFill>
              </a:rPr>
              <a:t>5</a:t>
            </a:r>
            <a:r>
              <a:rPr lang="zh-CN" altLang="en-US" b="1" dirty="0">
                <a:solidFill>
                  <a:srgbClr val="C2170A"/>
                </a:solidFill>
              </a:rPr>
              <a:t>分</a:t>
            </a:r>
            <a:r>
              <a:rPr lang="zh-CN" altLang="en-US" b="1" dirty="0"/>
              <a:t>、和</a:t>
            </a:r>
            <a:r>
              <a:rPr lang="en-US" altLang="zh-CN" b="1" dirty="0">
                <a:solidFill>
                  <a:srgbClr val="C2170A"/>
                </a:solidFill>
              </a:rPr>
              <a:t>1</a:t>
            </a:r>
            <a:r>
              <a:rPr lang="zh-CN" altLang="en-US" b="1" dirty="0">
                <a:solidFill>
                  <a:srgbClr val="C2170A"/>
                </a:solidFill>
              </a:rPr>
              <a:t>分</a:t>
            </a:r>
            <a:r>
              <a:rPr lang="zh-CN" altLang="en-US" b="1" dirty="0"/>
              <a:t>。</a:t>
            </a:r>
            <a:endParaRPr lang="zh-CN" altLang="en-US" b="1" dirty="0"/>
          </a:p>
          <a:p>
            <a:r>
              <a:rPr lang="zh-CN" altLang="en-US" b="1" dirty="0"/>
              <a:t>要找给顾客</a:t>
            </a:r>
            <a:r>
              <a:rPr lang="en-US" altLang="zh-CN" b="1" dirty="0">
                <a:solidFill>
                  <a:srgbClr val="C2170A"/>
                </a:solidFill>
              </a:rPr>
              <a:t>2</a:t>
            </a:r>
            <a:r>
              <a:rPr lang="zh-CN" altLang="en-US" b="1" dirty="0">
                <a:solidFill>
                  <a:srgbClr val="C2170A"/>
                </a:solidFill>
              </a:rPr>
              <a:t>角</a:t>
            </a:r>
            <a:r>
              <a:rPr lang="en-US" altLang="zh-CN" b="1" dirty="0">
                <a:solidFill>
                  <a:srgbClr val="C2170A"/>
                </a:solidFill>
              </a:rPr>
              <a:t>6</a:t>
            </a:r>
            <a:r>
              <a:rPr lang="zh-CN" altLang="en-US" b="1" dirty="0">
                <a:solidFill>
                  <a:srgbClr val="C2170A"/>
                </a:solidFill>
              </a:rPr>
              <a:t>分</a:t>
            </a:r>
            <a:r>
              <a:rPr lang="zh-CN" altLang="en-US" b="1" dirty="0"/>
              <a:t>钱， </a:t>
            </a:r>
            <a:endParaRPr lang="zh-CN" altLang="en-US" b="1" dirty="0"/>
          </a:p>
          <a:p>
            <a:r>
              <a:rPr lang="zh-CN" altLang="en-US" b="1" dirty="0"/>
              <a:t>按贪心方法找出的硬币个数是：</a:t>
            </a:r>
            <a:r>
              <a:rPr lang="en-US" altLang="zh-CN" b="1" dirty="0"/>
              <a:t>2</a:t>
            </a:r>
            <a:r>
              <a:rPr lang="zh-CN" altLang="en-US" b="1" dirty="0"/>
              <a:t>个</a:t>
            </a:r>
            <a:r>
              <a:rPr lang="en-US" altLang="zh-CN" b="1" dirty="0"/>
              <a:t>1</a:t>
            </a:r>
            <a:r>
              <a:rPr lang="zh-CN" altLang="en-US" b="1" dirty="0"/>
              <a:t>角</a:t>
            </a:r>
            <a:r>
              <a:rPr lang="en-US" altLang="zh-CN" b="1" dirty="0"/>
              <a:t>1</a:t>
            </a:r>
            <a:r>
              <a:rPr lang="zh-CN" altLang="en-US" b="1" dirty="0"/>
              <a:t>分和四个</a:t>
            </a:r>
            <a:r>
              <a:rPr lang="en-US" altLang="zh-CN" b="1" dirty="0"/>
              <a:t>1</a:t>
            </a:r>
            <a:r>
              <a:rPr lang="zh-CN" altLang="en-US" b="1" dirty="0"/>
              <a:t>分，共</a:t>
            </a:r>
            <a:r>
              <a:rPr lang="en-US" altLang="zh-CN" b="1" dirty="0"/>
              <a:t>6</a:t>
            </a:r>
            <a:r>
              <a:rPr lang="zh-CN" altLang="en-US" b="1" dirty="0"/>
              <a:t>枚，</a:t>
            </a:r>
            <a:endParaRPr lang="zh-CN" altLang="en-US" b="1" dirty="0"/>
          </a:p>
          <a:p>
            <a:r>
              <a:rPr lang="zh-CN" altLang="en-US" b="1" dirty="0"/>
              <a:t>这比</a:t>
            </a:r>
            <a:r>
              <a:rPr lang="en-US" altLang="zh-CN" b="1" dirty="0"/>
              <a:t>1</a:t>
            </a:r>
            <a:r>
              <a:rPr lang="zh-CN" altLang="en-US" b="1" dirty="0"/>
              <a:t>个</a:t>
            </a:r>
            <a:r>
              <a:rPr lang="en-US" altLang="zh-CN" b="1" dirty="0"/>
              <a:t>1</a:t>
            </a:r>
            <a:r>
              <a:rPr lang="zh-CN" altLang="en-US" b="1" dirty="0"/>
              <a:t>角</a:t>
            </a:r>
            <a:r>
              <a:rPr lang="en-US" altLang="zh-CN" b="1" dirty="0"/>
              <a:t>1</a:t>
            </a:r>
            <a:r>
              <a:rPr lang="zh-CN" altLang="en-US" b="1" dirty="0"/>
              <a:t>分和</a:t>
            </a:r>
            <a:r>
              <a:rPr lang="en-US" altLang="zh-CN" b="1" dirty="0"/>
              <a:t>3</a:t>
            </a:r>
            <a:r>
              <a:rPr lang="zh-CN" altLang="en-US" b="1" dirty="0"/>
              <a:t>个</a:t>
            </a:r>
            <a:r>
              <a:rPr lang="en-US" altLang="zh-CN" b="1" dirty="0"/>
              <a:t>5</a:t>
            </a:r>
            <a:r>
              <a:rPr lang="zh-CN" altLang="en-US" b="1" dirty="0"/>
              <a:t>分多了</a:t>
            </a:r>
            <a:r>
              <a:rPr lang="en-US" altLang="zh-CN" b="1" dirty="0"/>
              <a:t>2</a:t>
            </a:r>
            <a:r>
              <a:rPr lang="zh-CN" altLang="en-US" b="1" dirty="0"/>
              <a:t>枚；因此，从</a:t>
            </a:r>
            <a:r>
              <a:rPr lang="zh-CN" altLang="en-US" b="1" dirty="0">
                <a:solidFill>
                  <a:srgbClr val="C2170A"/>
                </a:solidFill>
              </a:rPr>
              <a:t>局部的最优选择</a:t>
            </a:r>
            <a:r>
              <a:rPr lang="zh-CN" altLang="en-US" b="1" dirty="0"/>
              <a:t>得到的解</a:t>
            </a:r>
            <a:r>
              <a:rPr lang="zh-CN" altLang="en-US" b="1" dirty="0">
                <a:solidFill>
                  <a:srgbClr val="C2170A"/>
                </a:solidFill>
              </a:rPr>
              <a:t>并不总是问题的最优解</a:t>
            </a:r>
            <a:r>
              <a:rPr lang="zh-CN" altLang="en-US" b="1" dirty="0"/>
              <a:t>。 </a:t>
            </a:r>
            <a:endParaRPr lang="zh-CN" altLang="en-US" b="1"/>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charRg st="36" end="67"/>
                                            </p:txEl>
                                          </p:spTgt>
                                        </p:tgtEl>
                                        <p:attrNameLst>
                                          <p:attrName>style.visibility</p:attrName>
                                        </p:attrNameLst>
                                      </p:cBhvr>
                                      <p:to>
                                        <p:strVal val="visible"/>
                                      </p:to>
                                    </p:set>
                                    <p:animEffect transition="in" filter="blinds(horizontal)">
                                      <p:cBhvr>
                                        <p:cTn id="7" dur="500"/>
                                        <p:tgtEl>
                                          <p:spTgt spid="10243">
                                            <p:txEl>
                                              <p:charRg st="36" end="6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charRg st="67" end="113"/>
                                            </p:txEl>
                                          </p:spTgt>
                                        </p:tgtEl>
                                        <p:attrNameLst>
                                          <p:attrName>style.visibility</p:attrName>
                                        </p:attrNameLst>
                                      </p:cBhvr>
                                      <p:to>
                                        <p:strVal val="visible"/>
                                      </p:to>
                                    </p:set>
                                    <p:animEffect transition="in" filter="blinds(horizontal)">
                                      <p:cBhvr>
                                        <p:cTn id="12" dur="500"/>
                                        <p:tgtEl>
                                          <p:spTgt spid="10243">
                                            <p:txEl>
                                              <p:charRg st="67"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文本占位符 11265"/>
          <p:cNvSpPr>
            <a:spLocks noGrp="1"/>
          </p:cNvSpPr>
          <p:nvPr>
            <p:ph type="body" idx="1"/>
          </p:nvPr>
        </p:nvSpPr>
        <p:spPr>
          <a:xfrm>
            <a:off x="1524000" y="1052513"/>
            <a:ext cx="8820150" cy="4625975"/>
          </a:xfrm>
        </p:spPr>
        <p:txBody>
          <a:bodyPr/>
          <a:p>
            <a:pPr>
              <a:lnSpc>
                <a:spcPct val="90000"/>
              </a:lnSpc>
              <a:buNone/>
            </a:pPr>
            <a:r>
              <a:rPr lang="en-US" altLang="zh-CN" b="1" dirty="0">
                <a:solidFill>
                  <a:schemeClr val="tx2"/>
                </a:solidFill>
                <a:latin typeface="宋体" pitchFamily="2" charset="-122"/>
              </a:rPr>
              <a:t>      </a:t>
            </a:r>
            <a:r>
              <a:rPr lang="zh-CN" altLang="en-US" b="1" dirty="0">
                <a:solidFill>
                  <a:schemeClr val="tx2"/>
                </a:solidFill>
                <a:latin typeface="宋体" pitchFamily="2" charset="-122"/>
              </a:rPr>
              <a:t>贪心算法</a:t>
            </a:r>
            <a:r>
              <a:rPr lang="zh-CN" altLang="en-US" b="1" dirty="0">
                <a:latin typeface="宋体" pitchFamily="2" charset="-122"/>
              </a:rPr>
              <a:t>总是作出在当前看来最好的选择。也就是说贪心算法</a:t>
            </a:r>
            <a:r>
              <a:rPr lang="zh-CN" altLang="en-US" b="1" dirty="0">
                <a:solidFill>
                  <a:srgbClr val="0000FF"/>
                </a:solidFill>
                <a:latin typeface="宋体" pitchFamily="2" charset="-122"/>
              </a:rPr>
              <a:t>并不从整体最优</a:t>
            </a:r>
            <a:r>
              <a:rPr lang="zh-CN" altLang="en-US" b="1" dirty="0">
                <a:latin typeface="宋体" pitchFamily="2" charset="-122"/>
              </a:rPr>
              <a:t>考虑，它所作出的选择只是在某种意义上的</a:t>
            </a:r>
            <a:r>
              <a:rPr lang="zh-CN" altLang="en-US" b="1" dirty="0">
                <a:solidFill>
                  <a:srgbClr val="0000FF"/>
                </a:solidFill>
                <a:latin typeface="宋体" pitchFamily="2" charset="-122"/>
              </a:rPr>
              <a:t>局部最优选择</a:t>
            </a:r>
            <a:r>
              <a:rPr lang="zh-CN" altLang="en-US" b="1" dirty="0">
                <a:latin typeface="宋体" pitchFamily="2" charset="-122"/>
              </a:rPr>
              <a:t>。当然，</a:t>
            </a:r>
            <a:r>
              <a:rPr lang="zh-CN" altLang="en-US" b="1" dirty="0">
                <a:solidFill>
                  <a:srgbClr val="0000FF"/>
                </a:solidFill>
                <a:latin typeface="宋体" pitchFamily="2" charset="-122"/>
              </a:rPr>
              <a:t>希望</a:t>
            </a:r>
            <a:r>
              <a:rPr lang="zh-CN" altLang="en-US" b="1" dirty="0">
                <a:latin typeface="宋体" pitchFamily="2" charset="-122"/>
              </a:rPr>
              <a:t>贪心算法得到的最终结果也是整体最优的。</a:t>
            </a:r>
            <a:endParaRPr lang="zh-CN" altLang="en-US" b="1" dirty="0">
              <a:latin typeface="宋体" pitchFamily="2" charset="-122"/>
            </a:endParaRPr>
          </a:p>
        </p:txBody>
      </p:sp>
      <p:sp>
        <p:nvSpPr>
          <p:cNvPr id="11267" name="矩形 11266"/>
          <p:cNvSpPr/>
          <p:nvPr/>
        </p:nvSpPr>
        <p:spPr>
          <a:xfrm>
            <a:off x="1774825" y="3789363"/>
            <a:ext cx="8424863" cy="2553335"/>
          </a:xfrm>
          <a:prstGeom prst="rect">
            <a:avLst/>
          </a:prstGeom>
          <a:noFill/>
          <a:ln w="9525">
            <a:noFill/>
          </a:ln>
        </p:spPr>
        <p:txBody>
          <a:bodyPr>
            <a:spAutoFit/>
          </a:bodyPr>
          <a:p>
            <a:r>
              <a:rPr lang="en-US" altLang="zh-CN" sz="3200" b="1" dirty="0">
                <a:latin typeface="Arial" panose="020B0604020202090204" pitchFamily="34" charset="0"/>
              </a:rPr>
              <a:t>        </a:t>
            </a:r>
            <a:r>
              <a:rPr lang="zh-CN" altLang="en-US" sz="3200" b="1" dirty="0">
                <a:latin typeface="Arial" panose="020B0604020202090204" pitchFamily="34" charset="0"/>
              </a:rPr>
              <a:t>虽然贪心算法不能对所有问题都得到整体最优解，但对许多问题它能产生整体最优解。如单源最短路径问题，最小生成树问题等。在一些情况下，即使贪心算法不能得到整体最优解，其最终结果却是最优解的很好近似。</a:t>
            </a:r>
            <a:endParaRPr lang="zh-CN" altLang="en-US" sz="3200" b="1" dirty="0">
              <a:latin typeface="Arial" panose="020B0604020202090204" pitchFamily="34" charset="0"/>
            </a:endParaRPr>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p:txBody>
          <a:bodyPr anchor="ctr"/>
          <a:p>
            <a:r>
              <a:rPr lang="zh-CN" altLang="en-US" b="1" dirty="0">
                <a:solidFill>
                  <a:srgbClr val="0000FF"/>
                </a:solidFill>
                <a:latin typeface="宋体" pitchFamily="2" charset="-122"/>
              </a:rPr>
              <a:t>算法思想</a:t>
            </a:r>
            <a:endParaRPr lang="zh-CN" altLang="en-US" b="1" dirty="0">
              <a:solidFill>
                <a:srgbClr val="0000FF"/>
              </a:solidFill>
              <a:latin typeface="宋体" pitchFamily="2" charset="-122"/>
            </a:endParaRPr>
          </a:p>
        </p:txBody>
      </p:sp>
      <p:sp>
        <p:nvSpPr>
          <p:cNvPr id="12291" name="文本占位符 12290"/>
          <p:cNvSpPr>
            <a:spLocks noGrp="1"/>
          </p:cNvSpPr>
          <p:nvPr>
            <p:ph type="body" idx="1"/>
          </p:nvPr>
        </p:nvSpPr>
        <p:spPr/>
        <p:txBody>
          <a:bodyPr/>
          <a:p>
            <a:endParaRPr lang="en-US" altLang="zh-CN" dirty="0">
              <a:solidFill>
                <a:schemeClr val="hlink"/>
              </a:solidFill>
              <a:latin typeface="仿宋_GB2312" pitchFamily="49" charset="-122"/>
              <a:ea typeface="仿宋_GB2312" pitchFamily="49" charset="-122"/>
            </a:endParaRPr>
          </a:p>
          <a:p>
            <a:pPr>
              <a:buNone/>
            </a:pPr>
            <a:r>
              <a:rPr lang="en-US" altLang="zh-CN" dirty="0">
                <a:latin typeface="仿宋_GB2312" pitchFamily="49" charset="-122"/>
                <a:ea typeface="仿宋_GB2312" pitchFamily="49" charset="-122"/>
              </a:rPr>
              <a:t>  </a:t>
            </a:r>
            <a:r>
              <a:rPr lang="zh-CN" altLang="en-US" b="1" dirty="0">
                <a:latin typeface="宋体" pitchFamily="2" charset="-122"/>
              </a:rPr>
              <a:t>采用逐步构造最优解的方法。在每个阶段，都作出一个看上去最优的决策（在一定的标准下）。决策一旦作出，就不可再更改。</a:t>
            </a:r>
            <a:endParaRPr lang="zh-CN" altLang="en-US" b="1" dirty="0">
              <a:latin typeface="宋体" pitchFamily="2" charset="-122"/>
            </a:endParaRPr>
          </a:p>
          <a:p>
            <a:pPr>
              <a:buNone/>
            </a:pPr>
            <a:endParaRPr lang="zh-CN" altLang="en-US" b="1" dirty="0">
              <a:latin typeface="宋体" pitchFamily="2" charset="-122"/>
            </a:endParaRPr>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p:txBody>
          <a:bodyPr anchor="ctr"/>
          <a:p>
            <a:r>
              <a:rPr lang="zh-CN" altLang="en-US" sz="4000" b="1" dirty="0"/>
              <a:t>活动安排问题</a:t>
            </a:r>
            <a:br>
              <a:rPr lang="zh-CN" altLang="en-US" sz="4000" b="1" dirty="0"/>
            </a:br>
            <a:r>
              <a:rPr lang="en-US" altLang="zh-CN" sz="4000" b="1"/>
              <a:t>An Activity-Selection Problem</a:t>
            </a:r>
            <a:r>
              <a:rPr lang="en-US" altLang="zh-CN" sz="4000"/>
              <a:t> </a:t>
            </a:r>
            <a:endParaRPr lang="en-US" altLang="zh-CN" sz="4000"/>
          </a:p>
        </p:txBody>
      </p:sp>
      <p:sp>
        <p:nvSpPr>
          <p:cNvPr id="13315" name="文本占位符 13314"/>
          <p:cNvSpPr>
            <a:spLocks noGrp="1"/>
          </p:cNvSpPr>
          <p:nvPr>
            <p:ph type="body" idx="1"/>
          </p:nvPr>
        </p:nvSpPr>
        <p:spPr>
          <a:xfrm>
            <a:off x="2135188" y="2349500"/>
            <a:ext cx="8139112" cy="3816350"/>
          </a:xfrm>
          <a:solidFill>
            <a:srgbClr val="CCECFF"/>
          </a:solidFill>
          <a:ln>
            <a:solidFill>
              <a:schemeClr val="tx1"/>
            </a:solidFill>
            <a:miter/>
          </a:ln>
        </p:spPr>
        <p:txBody>
          <a:bodyPr/>
          <a:p>
            <a:pPr>
              <a:buNone/>
            </a:pPr>
            <a:r>
              <a:rPr lang="en-US" altLang="zh-CN" b="1" dirty="0">
                <a:latin typeface="Times New Roman" panose="02020603050405020304" pitchFamily="18" charset="0"/>
              </a:rPr>
              <a:t>   </a:t>
            </a:r>
            <a:r>
              <a:rPr lang="zh-CN" altLang="en-US" b="1" dirty="0">
                <a:latin typeface="Times New Roman" panose="02020603050405020304" pitchFamily="18" charset="0"/>
              </a:rPr>
              <a:t>已知</a:t>
            </a:r>
            <a:r>
              <a:rPr lang="en-US" altLang="zh-CN" b="1" i="1">
                <a:latin typeface="Times New Roman" panose="02020603050405020304" pitchFamily="18" charset="0"/>
              </a:rPr>
              <a:t>n</a:t>
            </a:r>
            <a:r>
              <a:rPr lang="zh-CN" altLang="en-US" b="1" dirty="0">
                <a:latin typeface="Times New Roman" panose="02020603050405020304" pitchFamily="18" charset="0"/>
              </a:rPr>
              <a:t>个活动 </a:t>
            </a:r>
            <a:r>
              <a:rPr lang="en-US" altLang="zh-CN" b="1" i="1">
                <a:latin typeface="Times New Roman" panose="02020603050405020304" pitchFamily="18" charset="0"/>
              </a:rPr>
              <a:t>E</a:t>
            </a:r>
            <a:r>
              <a:rPr lang="en-US" altLang="zh-CN" b="1">
                <a:latin typeface="Times New Roman" panose="02020603050405020304" pitchFamily="18" charset="0"/>
              </a:rPr>
              <a:t> = { 1,  2,  … , </a:t>
            </a:r>
            <a:r>
              <a:rPr lang="en-US" altLang="zh-CN" b="1" i="1">
                <a:latin typeface="Times New Roman" panose="02020603050405020304" pitchFamily="18" charset="0"/>
              </a:rPr>
              <a:t>n </a:t>
            </a:r>
            <a:r>
              <a:rPr lang="en-US" altLang="zh-CN" b="1" dirty="0">
                <a:latin typeface="Times New Roman" panose="02020603050405020304" pitchFamily="18" charset="0"/>
              </a:rPr>
              <a:t>}</a:t>
            </a:r>
            <a:r>
              <a:rPr lang="zh-CN" altLang="en-US" b="1" dirty="0">
                <a:latin typeface="Times New Roman" panose="02020603050405020304" pitchFamily="18" charset="0"/>
              </a:rPr>
              <a:t>要求使用同一资源，第</a:t>
            </a:r>
            <a:r>
              <a:rPr lang="en-US" altLang="zh-CN" b="1" i="1">
                <a:latin typeface="Times New Roman" panose="02020603050405020304" pitchFamily="18" charset="0"/>
              </a:rPr>
              <a:t>k</a:t>
            </a:r>
            <a:r>
              <a:rPr lang="zh-CN" altLang="en-US" b="1" dirty="0">
                <a:latin typeface="Times New Roman" panose="02020603050405020304" pitchFamily="18" charset="0"/>
              </a:rPr>
              <a:t>个活动要求的开始和结束时间为</a:t>
            </a:r>
            <a:r>
              <a:rPr lang="en-US" altLang="zh-CN" b="1" i="1" err="1">
                <a:latin typeface="Times New Roman" panose="02020603050405020304" pitchFamily="18" charset="0"/>
              </a:rPr>
              <a:t>s</a:t>
            </a:r>
            <a:r>
              <a:rPr lang="en-US" altLang="zh-CN" b="1" i="1" baseline="-25000" err="1">
                <a:latin typeface="Times New Roman" panose="02020603050405020304" pitchFamily="18" charset="0"/>
              </a:rPr>
              <a:t>k</a:t>
            </a:r>
            <a:r>
              <a:rPr lang="en-US" altLang="zh-CN" b="1" i="1" baseline="-25000">
                <a:latin typeface="Times New Roman" panose="02020603050405020304" pitchFamily="18" charset="0"/>
              </a:rPr>
              <a:t> </a:t>
            </a:r>
            <a:r>
              <a:rPr lang="en-US" altLang="zh-CN" b="1">
                <a:latin typeface="Times New Roman" panose="02020603050405020304" pitchFamily="18" charset="0"/>
              </a:rPr>
              <a:t>, </a:t>
            </a:r>
            <a:r>
              <a:rPr lang="en-US" altLang="zh-CN" b="1" i="1" err="1">
                <a:latin typeface="Times New Roman" panose="02020603050405020304" pitchFamily="18" charset="0"/>
              </a:rPr>
              <a:t>f</a:t>
            </a:r>
            <a:r>
              <a:rPr lang="en-US" altLang="zh-CN" b="1" i="1" baseline="-25000" err="1">
                <a:latin typeface="Times New Roman" panose="02020603050405020304" pitchFamily="18" charset="0"/>
              </a:rPr>
              <a:t>k</a:t>
            </a:r>
            <a:r>
              <a:rPr lang="en-US" altLang="zh-CN" b="1" i="1" baseline="-25000">
                <a:latin typeface="Times New Roman" panose="02020603050405020304" pitchFamily="18" charset="0"/>
              </a:rPr>
              <a:t> </a:t>
            </a:r>
            <a:r>
              <a:rPr lang="en-US" altLang="zh-CN" b="1" dirty="0">
                <a:latin typeface="Times New Roman" panose="02020603050405020304" pitchFamily="18" charset="0"/>
              </a:rPr>
              <a:t>, </a:t>
            </a:r>
            <a:r>
              <a:rPr lang="zh-CN" altLang="en-US" b="1" dirty="0">
                <a:latin typeface="Times New Roman" panose="02020603050405020304" pitchFamily="18" charset="0"/>
              </a:rPr>
              <a:t>其中</a:t>
            </a:r>
            <a:r>
              <a:rPr lang="en-US" altLang="zh-CN" b="1" i="1" err="1">
                <a:latin typeface="Times New Roman" panose="02020603050405020304" pitchFamily="18" charset="0"/>
              </a:rPr>
              <a:t>s</a:t>
            </a:r>
            <a:r>
              <a:rPr lang="en-US" altLang="zh-CN" b="1" i="1" baseline="-25000" err="1">
                <a:latin typeface="Times New Roman" panose="02020603050405020304" pitchFamily="18" charset="0"/>
              </a:rPr>
              <a:t>k</a:t>
            </a:r>
            <a:r>
              <a:rPr lang="en-US" altLang="zh-CN" b="1" i="1" baseline="-25000">
                <a:latin typeface="Times New Roman" panose="02020603050405020304" pitchFamily="18" charset="0"/>
              </a:rPr>
              <a:t> </a:t>
            </a:r>
            <a:r>
              <a:rPr lang="en-US" altLang="zh-CN" b="1">
                <a:latin typeface="Times New Roman" panose="02020603050405020304" pitchFamily="18" charset="0"/>
              </a:rPr>
              <a:t>&lt;</a:t>
            </a:r>
            <a:r>
              <a:rPr lang="en-US" altLang="zh-CN" b="1" i="1" err="1">
                <a:latin typeface="Times New Roman" panose="02020603050405020304" pitchFamily="18" charset="0"/>
              </a:rPr>
              <a:t>  f</a:t>
            </a:r>
            <a:r>
              <a:rPr lang="en-US" altLang="zh-CN" b="1" i="1" baseline="-25000" err="1">
                <a:latin typeface="Times New Roman" panose="02020603050405020304" pitchFamily="18" charset="0"/>
              </a:rPr>
              <a:t>k</a:t>
            </a:r>
            <a:r>
              <a:rPr lang="en-US" altLang="zh-CN" b="1" i="1" baseline="-25000">
                <a:latin typeface="Times New Roman" panose="02020603050405020304" pitchFamily="18" charset="0"/>
              </a:rPr>
              <a:t> </a:t>
            </a:r>
            <a:r>
              <a:rPr lang="en-US" altLang="zh-CN" b="1">
                <a:latin typeface="Times New Roman" panose="02020603050405020304" pitchFamily="18" charset="0"/>
              </a:rPr>
              <a:t>, </a:t>
            </a:r>
            <a:r>
              <a:rPr lang="en-US" altLang="zh-CN" b="1" i="1">
                <a:latin typeface="Times New Roman" panose="02020603050405020304" pitchFamily="18" charset="0"/>
              </a:rPr>
              <a:t>k </a:t>
            </a:r>
            <a:r>
              <a:rPr lang="en-US" altLang="zh-CN" b="1">
                <a:latin typeface="Times New Roman" panose="02020603050405020304" pitchFamily="18" charset="0"/>
              </a:rPr>
              <a:t>= 1, 2, … , </a:t>
            </a:r>
            <a:r>
              <a:rPr lang="en-US" altLang="zh-CN" b="1" i="1">
                <a:latin typeface="Times New Roman" panose="02020603050405020304" pitchFamily="18" charset="0"/>
              </a:rPr>
              <a:t>n</a:t>
            </a:r>
            <a:r>
              <a:rPr lang="en-US" altLang="zh-CN" b="1" dirty="0">
                <a:latin typeface="Times New Roman" panose="02020603050405020304" pitchFamily="18" charset="0"/>
              </a:rPr>
              <a:t> </a:t>
            </a:r>
            <a:r>
              <a:rPr lang="zh-CN" altLang="en-US" b="1" dirty="0">
                <a:latin typeface="Times New Roman" panose="02020603050405020304" pitchFamily="18" charset="0"/>
              </a:rPr>
              <a:t>。如果</a:t>
            </a:r>
            <a:r>
              <a:rPr lang="en-US" altLang="zh-CN" b="1" i="1" err="1">
                <a:latin typeface="Times New Roman" panose="02020603050405020304" pitchFamily="18" charset="0"/>
              </a:rPr>
              <a:t>s</a:t>
            </a:r>
            <a:r>
              <a:rPr lang="en-US" altLang="zh-CN" b="1" i="1" baseline="-25000" err="1">
                <a:latin typeface="Times New Roman" panose="02020603050405020304" pitchFamily="18" charset="0"/>
              </a:rPr>
              <a:t>k</a:t>
            </a:r>
            <a:r>
              <a:rPr lang="en-US" altLang="zh-CN" b="1" i="1" baseline="-25000">
                <a:latin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rPr>
              <a:t> </a:t>
            </a:r>
            <a:r>
              <a:rPr lang="en-US" altLang="zh-CN" b="1" i="1" err="1">
                <a:latin typeface="Times New Roman" panose="02020603050405020304" pitchFamily="18" charset="0"/>
              </a:rPr>
              <a:t>f</a:t>
            </a:r>
            <a:r>
              <a:rPr lang="en-US" altLang="zh-CN" b="1" i="1" baseline="-25000" err="1">
                <a:latin typeface="Times New Roman" panose="02020603050405020304" pitchFamily="18" charset="0"/>
              </a:rPr>
              <a:t>j</a:t>
            </a:r>
            <a:r>
              <a:rPr lang="en-US" altLang="zh-CN" b="1" i="1" baseline="-25000">
                <a:latin typeface="Times New Roman" panose="02020603050405020304" pitchFamily="18" charset="0"/>
              </a:rPr>
              <a:t> </a:t>
            </a:r>
            <a:r>
              <a:rPr lang="zh-CN" altLang="en-US" b="1" dirty="0">
                <a:latin typeface="Times New Roman" panose="02020603050405020304" pitchFamily="18" charset="0"/>
              </a:rPr>
              <a:t>或者</a:t>
            </a:r>
            <a:r>
              <a:rPr lang="en-US" altLang="zh-CN" b="1" i="1" err="1">
                <a:latin typeface="Times New Roman" panose="02020603050405020304" pitchFamily="18" charset="0"/>
              </a:rPr>
              <a:t>s</a:t>
            </a:r>
            <a:r>
              <a:rPr lang="en-US" altLang="zh-CN" b="1" i="1" baseline="-25000" err="1">
                <a:latin typeface="Times New Roman" panose="02020603050405020304" pitchFamily="18" charset="0"/>
              </a:rPr>
              <a:t>j</a:t>
            </a:r>
            <a:r>
              <a:rPr lang="en-US" altLang="zh-CN" b="1" i="1" baseline="-25000">
                <a:latin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rPr>
              <a:t> </a:t>
            </a:r>
            <a:r>
              <a:rPr lang="en-US" altLang="zh-CN" b="1" i="1" err="1">
                <a:latin typeface="Times New Roman" panose="02020603050405020304" pitchFamily="18" charset="0"/>
              </a:rPr>
              <a:t>f</a:t>
            </a:r>
            <a:r>
              <a:rPr lang="en-US" altLang="zh-CN" b="1" i="1" baseline="-25000" err="1">
                <a:latin typeface="Times New Roman" panose="02020603050405020304" pitchFamily="18" charset="0"/>
              </a:rPr>
              <a:t>k</a:t>
            </a:r>
            <a:r>
              <a:rPr lang="en-US" altLang="zh-CN" b="1" i="1" baseline="-25000">
                <a:latin typeface="Times New Roman" panose="02020603050405020304" pitchFamily="18" charset="0"/>
              </a:rPr>
              <a:t> </a:t>
            </a:r>
            <a:r>
              <a:rPr lang="zh-CN" altLang="en-US" b="1" dirty="0">
                <a:latin typeface="Times New Roman" panose="02020603050405020304" pitchFamily="18" charset="0"/>
              </a:rPr>
              <a:t>，则称活动</a:t>
            </a:r>
            <a:r>
              <a:rPr lang="en-US" altLang="zh-CN" b="1" i="1">
                <a:latin typeface="Times New Roman" panose="02020603050405020304" pitchFamily="18" charset="0"/>
              </a:rPr>
              <a:t>k</a:t>
            </a:r>
            <a:r>
              <a:rPr lang="zh-CN" altLang="en-US" b="1" dirty="0">
                <a:latin typeface="Times New Roman" panose="02020603050405020304" pitchFamily="18" charset="0"/>
              </a:rPr>
              <a:t>与活动</a:t>
            </a:r>
            <a:r>
              <a:rPr lang="en-US" altLang="zh-CN" b="1" i="1">
                <a:latin typeface="Times New Roman" panose="02020603050405020304" pitchFamily="18" charset="0"/>
              </a:rPr>
              <a:t>j</a:t>
            </a:r>
            <a:r>
              <a:rPr lang="zh-CN" altLang="en-US" b="1" dirty="0">
                <a:latin typeface="Times New Roman" panose="02020603050405020304" pitchFamily="18" charset="0"/>
              </a:rPr>
              <a:t>为相容的。</a:t>
            </a:r>
            <a:endParaRPr lang="zh-CN" altLang="en-US" b="1" dirty="0">
              <a:latin typeface="Times New Roman" panose="02020603050405020304" pitchFamily="18" charset="0"/>
            </a:endParaRPr>
          </a:p>
          <a:p>
            <a:pPr>
              <a:buNone/>
            </a:pPr>
            <a:r>
              <a:rPr lang="zh-CN" altLang="en-US" b="1" dirty="0">
                <a:latin typeface="Times New Roman" panose="02020603050405020304" pitchFamily="18" charset="0"/>
              </a:rPr>
              <a:t>活动安排问题就是要在所给的活动集合中选出最大的相容活动子集。</a:t>
            </a:r>
            <a:endParaRPr lang="zh-CN" altLang="en-US" b="1" dirty="0">
              <a:latin typeface="Times New Roman" panose="02020603050405020304" pitchFamily="18" charset="0"/>
            </a:endParaRPr>
          </a:p>
        </p:txBody>
      </p:sp>
      <p:sp>
        <p:nvSpPr>
          <p:cNvPr id="13316" name="矩形 13315"/>
          <p:cNvSpPr/>
          <p:nvPr/>
        </p:nvSpPr>
        <p:spPr>
          <a:xfrm>
            <a:off x="2135188" y="1484313"/>
            <a:ext cx="2305050" cy="58356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tileRect/>
          </a:gradFill>
          <a:ln w="9525" cap="flat" cmpd="sng">
            <a:solidFill>
              <a:schemeClr val="tx1"/>
            </a:solidFill>
            <a:prstDash val="solid"/>
            <a:miter/>
            <a:headEnd type="none" w="med" len="med"/>
            <a:tailEnd type="none" w="med" len="med"/>
          </a:ln>
        </p:spPr>
        <p:txBody>
          <a:bodyPr>
            <a:spAutoFit/>
          </a:bodyPr>
          <a:p>
            <a:r>
              <a:rPr lang="zh-CN" altLang="en-US" sz="3200" b="1" dirty="0">
                <a:latin typeface="Arial" panose="020B0604020202090204" pitchFamily="34" charset="0"/>
              </a:rPr>
              <a:t>问题提出：</a:t>
            </a:r>
            <a:endParaRPr lang="zh-CN" altLang="en-US" sz="3200" b="1" dirty="0">
              <a:latin typeface="Arial" panose="020B0604020202090204" pitchFamily="34" charset="0"/>
            </a:endParaRPr>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p:txBody>
          <a:bodyPr anchor="ctr"/>
          <a:p>
            <a:r>
              <a:rPr lang="zh-CN" altLang="en-US" b="1" dirty="0"/>
              <a:t>基本思路</a:t>
            </a:r>
            <a:endParaRPr lang="zh-CN" altLang="en-US" b="1" dirty="0"/>
          </a:p>
        </p:txBody>
      </p:sp>
      <p:sp>
        <p:nvSpPr>
          <p:cNvPr id="14339" name="文本占位符 14338"/>
          <p:cNvSpPr>
            <a:spLocks noGrp="1"/>
          </p:cNvSpPr>
          <p:nvPr>
            <p:ph type="body" idx="1"/>
          </p:nvPr>
        </p:nvSpPr>
        <p:spPr>
          <a:xfrm>
            <a:off x="2208213" y="1628775"/>
            <a:ext cx="8072437" cy="4114800"/>
          </a:xfrm>
        </p:spPr>
        <p:txBody>
          <a:bodyPr/>
          <a:p>
            <a:r>
              <a:rPr lang="zh-CN" altLang="en-US" sz="2800" b="1" dirty="0"/>
              <a:t>在安排时应该将结束时间早的活动尽量往前安排，好给后面的活动安排留出更多的空间，从而达到安排最多活动的目标。 </a:t>
            </a:r>
            <a:endParaRPr lang="zh-CN" altLang="en-US" sz="2800" b="1" dirty="0"/>
          </a:p>
          <a:p>
            <a:endParaRPr lang="zh-CN" altLang="en-US" sz="2800" b="1" dirty="0"/>
          </a:p>
          <a:p>
            <a:r>
              <a:rPr lang="zh-CN" altLang="en-US" sz="2800" b="1" dirty="0"/>
              <a:t>贪心准则应当是：</a:t>
            </a:r>
            <a:r>
              <a:rPr lang="zh-CN" altLang="en-US" sz="2800" b="1" dirty="0">
                <a:solidFill>
                  <a:srgbClr val="CC0000"/>
                </a:solidFill>
              </a:rPr>
              <a:t>在未安排的活动中挑选结束时间最早的活动安排。</a:t>
            </a:r>
            <a:endParaRPr lang="zh-CN" altLang="en-US" sz="2800" b="1" dirty="0">
              <a:solidFill>
                <a:srgbClr val="CC0000"/>
              </a:solidFill>
            </a:endParaRPr>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a:xfrm>
            <a:off x="1981200" y="274638"/>
            <a:ext cx="1522413" cy="1143000"/>
          </a:xfrm>
        </p:spPr>
        <p:txBody>
          <a:bodyPr anchor="ctr"/>
          <a:p>
            <a:r>
              <a:rPr lang="zh-CN" altLang="en-US" dirty="0"/>
              <a:t>例</a:t>
            </a:r>
            <a:endParaRPr lang="zh-CN" altLang="en-US" dirty="0"/>
          </a:p>
        </p:txBody>
      </p:sp>
      <p:sp>
        <p:nvSpPr>
          <p:cNvPr id="15363" name="文本占位符 15362"/>
          <p:cNvSpPr>
            <a:spLocks noGrp="1"/>
          </p:cNvSpPr>
          <p:nvPr>
            <p:ph type="body" sz="half" idx="1"/>
          </p:nvPr>
        </p:nvSpPr>
        <p:spPr>
          <a:xfrm>
            <a:off x="1981200" y="1600200"/>
            <a:ext cx="8140700" cy="4525963"/>
          </a:xfrm>
        </p:spPr>
        <p:txBody>
          <a:bodyPr/>
          <a:p>
            <a:r>
              <a:rPr lang="zh-CN" altLang="en-US" sz="2800" b="1" dirty="0"/>
              <a:t>设待安排的</a:t>
            </a:r>
            <a:r>
              <a:rPr lang="en-US" altLang="zh-CN" sz="2800" b="1" dirty="0"/>
              <a:t>11</a:t>
            </a:r>
            <a:r>
              <a:rPr lang="zh-CN" altLang="en-US" sz="2800" b="1" dirty="0"/>
              <a:t>个活动的开始时间和结束时间如下：</a:t>
            </a:r>
            <a:endParaRPr lang="zh-CN" altLang="en-US" sz="2800" b="1" dirty="0"/>
          </a:p>
        </p:txBody>
      </p:sp>
      <p:graphicFrame>
        <p:nvGraphicFramePr>
          <p:cNvPr id="15364" name="内容占位符 15363"/>
          <p:cNvGraphicFramePr/>
          <p:nvPr>
            <p:ph sz="half" idx="2"/>
          </p:nvPr>
        </p:nvGraphicFramePr>
        <p:xfrm>
          <a:off x="2351088" y="3213100"/>
          <a:ext cx="7856220" cy="1443990"/>
        </p:xfrm>
        <a:graphic>
          <a:graphicData uri="http://schemas.openxmlformats.org/drawingml/2006/table">
            <a:tbl>
              <a:tblPr/>
              <a:tblGrid>
                <a:gridCol w="654050"/>
                <a:gridCol w="655955"/>
                <a:gridCol w="654050"/>
                <a:gridCol w="655320"/>
                <a:gridCol w="654050"/>
                <a:gridCol w="655320"/>
                <a:gridCol w="654050"/>
                <a:gridCol w="654050"/>
                <a:gridCol w="655320"/>
                <a:gridCol w="654050"/>
                <a:gridCol w="655955"/>
                <a:gridCol w="654050"/>
              </a:tblGrid>
              <a:tr h="4419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k</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1</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2</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3</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4</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5</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6</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7</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8</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9</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10</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11</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6007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s[k]</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sym typeface="Symbol" pitchFamily="18" charset="2"/>
                        </a:rPr>
                        <a:t>8</a:t>
                      </a:r>
                      <a:endParaRPr lang="zh-CN" altLang="en-US" sz="2300" b="1">
                        <a:latin typeface="黑体" pitchFamily="2" charset="-122"/>
                        <a:ea typeface="黑体" pitchFamily="2" charset="-122"/>
                        <a:sym typeface="Symbol"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3</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3</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5</a:t>
                      </a:r>
                      <a:endParaRPr lang="zh-CN" altLang="en-US" sz="2300" b="1">
                        <a:latin typeface="黑体" pitchFamily="2" charset="-122"/>
                        <a:ea typeface="黑体" pitchFamily="2" charset="-122"/>
                        <a:sym typeface="Symbol"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0</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5</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12</a:t>
                      </a:r>
                      <a:endParaRPr lang="zh-CN" altLang="en-US" sz="2300" b="1">
                        <a:latin typeface="黑体" pitchFamily="2" charset="-122"/>
                        <a:ea typeface="黑体" pitchFamily="2" charset="-122"/>
                        <a:sym typeface="Symbol"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8</a:t>
                      </a:r>
                      <a:endParaRPr lang="zh-CN" altLang="en-US" sz="2300" b="1">
                        <a:latin typeface="黑体" pitchFamily="2" charset="-122"/>
                        <a:ea typeface="黑体" pitchFamily="2" charset="-122"/>
                        <a:sym typeface="Symbol"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1</a:t>
                      </a:r>
                      <a:endParaRPr lang="zh-CN" altLang="en-US" sz="2300" b="1">
                        <a:latin typeface="黑体" pitchFamily="2" charset="-122"/>
                        <a:ea typeface="黑体" pitchFamily="2" charset="-122"/>
                        <a:sym typeface="Symbol"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2</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sym typeface="Symbol" pitchFamily="18" charset="2"/>
                        </a:rPr>
                        <a:t>6</a:t>
                      </a:r>
                      <a:endParaRPr lang="zh-CN" altLang="en-US" sz="2300" b="1">
                        <a:latin typeface="黑体" pitchFamily="2" charset="-122"/>
                        <a:ea typeface="黑体" pitchFamily="2" charset="-122"/>
                        <a:sym typeface="Symbol"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19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f[k]</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12</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5</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8</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7</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6</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9</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14</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11</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4</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13</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黑体" pitchFamily="2" charset="-122"/>
                          <a:ea typeface="黑体" pitchFamily="2" charset="-122"/>
                        </a:rPr>
                        <a:t>10</a:t>
                      </a:r>
                      <a:endParaRPr lang="zh-CN" altLang="en-US" sz="2300" b="1">
                        <a:latin typeface="黑体" pitchFamily="2" charset="-122"/>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6385"/>
          <p:cNvSpPr>
            <a:spLocks noGrp="1"/>
          </p:cNvSpPr>
          <p:nvPr>
            <p:ph type="title"/>
          </p:nvPr>
        </p:nvSpPr>
        <p:spPr>
          <a:xfrm>
            <a:off x="1981200" y="274638"/>
            <a:ext cx="1377950" cy="1143000"/>
          </a:xfrm>
        </p:spPr>
        <p:txBody>
          <a:bodyPr anchor="ctr"/>
          <a:p>
            <a:r>
              <a:rPr lang="zh-CN" altLang="en-US" dirty="0"/>
              <a:t>例</a:t>
            </a:r>
            <a:endParaRPr lang="zh-CN" altLang="en-US" dirty="0"/>
          </a:p>
        </p:txBody>
      </p:sp>
      <p:sp>
        <p:nvSpPr>
          <p:cNvPr id="16387" name="文本占位符 16386"/>
          <p:cNvSpPr>
            <a:spLocks noGrp="1"/>
          </p:cNvSpPr>
          <p:nvPr>
            <p:ph type="body" sz="half" idx="1"/>
          </p:nvPr>
        </p:nvSpPr>
        <p:spPr>
          <a:xfrm>
            <a:off x="1981200" y="1600200"/>
            <a:ext cx="8140700" cy="4525963"/>
          </a:xfrm>
        </p:spPr>
        <p:txBody>
          <a:bodyPr/>
          <a:p>
            <a:r>
              <a:rPr lang="zh-CN" altLang="en-US" sz="2800" b="1" dirty="0"/>
              <a:t>设待安排的</a:t>
            </a:r>
            <a:r>
              <a:rPr lang="en-US" altLang="zh-CN" sz="2800" b="1" dirty="0"/>
              <a:t>11</a:t>
            </a:r>
            <a:r>
              <a:rPr lang="zh-CN" altLang="en-US" sz="2800" b="1" dirty="0"/>
              <a:t>个活动的开始时间和结束时间按结束时间的非减次序排列如下：</a:t>
            </a:r>
            <a:endParaRPr lang="zh-CN" altLang="en-US" sz="2800" b="1" dirty="0"/>
          </a:p>
        </p:txBody>
      </p:sp>
      <p:graphicFrame>
        <p:nvGraphicFramePr>
          <p:cNvPr id="16388" name="内容占位符 16387"/>
          <p:cNvGraphicFramePr/>
          <p:nvPr>
            <p:ph sz="half" idx="2"/>
          </p:nvPr>
        </p:nvGraphicFramePr>
        <p:xfrm>
          <a:off x="2351088" y="3213100"/>
          <a:ext cx="7856220" cy="1443990"/>
        </p:xfrm>
        <a:graphic>
          <a:graphicData uri="http://schemas.openxmlformats.org/drawingml/2006/table">
            <a:tbl>
              <a:tblPr/>
              <a:tblGrid>
                <a:gridCol w="654050"/>
                <a:gridCol w="655955"/>
                <a:gridCol w="654050"/>
                <a:gridCol w="655320"/>
                <a:gridCol w="654050"/>
                <a:gridCol w="655320"/>
                <a:gridCol w="654050"/>
                <a:gridCol w="654050"/>
                <a:gridCol w="655320"/>
                <a:gridCol w="654050"/>
                <a:gridCol w="655955"/>
                <a:gridCol w="654050"/>
              </a:tblGrid>
              <a:tr h="4419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k</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1</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2</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3</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4</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5</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6</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7</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8</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9</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10</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11</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6007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s[k]</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1</a:t>
                      </a:r>
                      <a:endParaRPr lang="zh-CN" altLang="en-US" sz="2300" b="1">
                        <a:solidFill>
                          <a:srgbClr val="FF0000"/>
                        </a:solidFill>
                        <a:latin typeface="黑体" pitchFamily="2" charset="-122"/>
                        <a:ea typeface="黑体" pitchFamily="2" charset="-122"/>
                        <a:sym typeface="Symbol"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3</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0</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5</a:t>
                      </a:r>
                      <a:endParaRPr lang="zh-CN" altLang="en-US" sz="2300" b="1">
                        <a:solidFill>
                          <a:srgbClr val="FF0000"/>
                        </a:solidFill>
                        <a:latin typeface="黑体" pitchFamily="2" charset="-122"/>
                        <a:ea typeface="黑体" pitchFamily="2" charset="-122"/>
                        <a:sym typeface="Symbol"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3</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5</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6</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8</a:t>
                      </a:r>
                      <a:endParaRPr lang="zh-CN" altLang="en-US" sz="2300" b="1">
                        <a:solidFill>
                          <a:srgbClr val="FF0000"/>
                        </a:solidFill>
                        <a:latin typeface="黑体" pitchFamily="2" charset="-122"/>
                        <a:ea typeface="黑体" pitchFamily="2" charset="-122"/>
                        <a:sym typeface="Symbol"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8</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2</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12</a:t>
                      </a:r>
                      <a:endParaRPr lang="zh-CN" altLang="en-US" sz="2300" b="1">
                        <a:solidFill>
                          <a:srgbClr val="FF0000"/>
                        </a:solidFill>
                        <a:latin typeface="黑体" pitchFamily="2" charset="-122"/>
                        <a:ea typeface="黑体" pitchFamily="2" charset="-122"/>
                        <a:sym typeface="Symbol" pitchFamily="18" charset="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419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f[k]</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4</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5</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6</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7</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8</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9</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10</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11</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12</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13</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spcBef>
                          <a:spcPct val="0"/>
                        </a:spcBef>
                        <a:buNone/>
                      </a:pPr>
                      <a:r>
                        <a:rPr lang="en-US" altLang="zh-CN" sz="2300" b="1">
                          <a:latin typeface="Times New Roman" panose="02020603050405020304" pitchFamily="18" charset="0"/>
                          <a:ea typeface="黑体" pitchFamily="2" charset="-122"/>
                        </a:rPr>
                        <a:t>14</a:t>
                      </a:r>
                      <a:endParaRPr lang="zh-CN" altLang="en-US" sz="2300" b="1">
                        <a:ea typeface="黑体"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1954" name="标题 381953"/>
          <p:cNvSpPr>
            <a:spLocks noGrp="1"/>
          </p:cNvSpPr>
          <p:nvPr>
            <p:ph type="title"/>
          </p:nvPr>
        </p:nvSpPr>
        <p:spPr>
          <a:xfrm>
            <a:off x="1981200" y="482600"/>
            <a:ext cx="8229600" cy="642938"/>
          </a:xfrm>
        </p:spPr>
        <p:txBody>
          <a:bodyPr anchor="ctr">
            <a:normAutofit fontScale="90000"/>
          </a:bodyPr>
          <a:p>
            <a:pPr algn="l"/>
            <a:r>
              <a:rPr lang="zh-CN" altLang="en-US" b="1" dirty="0"/>
              <a:t>例：</a:t>
            </a:r>
            <a:endParaRPr lang="zh-CN" altLang="en-US" b="1" dirty="0"/>
          </a:p>
        </p:txBody>
      </p:sp>
      <p:sp>
        <p:nvSpPr>
          <p:cNvPr id="381955" name="文本占位符 381954"/>
          <p:cNvSpPr>
            <a:spLocks noGrp="1"/>
          </p:cNvSpPr>
          <p:nvPr>
            <p:ph type="body" sz="half" idx="1"/>
          </p:nvPr>
        </p:nvSpPr>
        <p:spPr>
          <a:xfrm>
            <a:off x="2927350" y="419100"/>
            <a:ext cx="7488238" cy="3657600"/>
          </a:xfrm>
        </p:spPr>
        <p:txBody>
          <a:bodyPr/>
          <a:p>
            <a:pPr>
              <a:buNone/>
            </a:pPr>
            <a:r>
              <a:rPr lang="en-US" altLang="zh-CN" sz="2800" b="1"/>
              <a:t>1.</a:t>
            </a:r>
            <a:r>
              <a:rPr lang="zh-CN" altLang="en-US" sz="2800" b="1" dirty="0"/>
              <a:t>对于</a:t>
            </a:r>
            <a:r>
              <a:rPr lang="en-US" altLang="zh-CN" sz="2800" b="1" i="1"/>
              <a:t>n </a:t>
            </a:r>
            <a:r>
              <a:rPr lang="en-US" altLang="zh-CN" sz="2800" b="1"/>
              <a:t>= 3</a:t>
            </a:r>
            <a:r>
              <a:rPr lang="zh-CN" altLang="en-US" sz="2800" b="1" dirty="0"/>
              <a:t>时的</a:t>
            </a:r>
            <a:r>
              <a:rPr lang="en-US" altLang="zh-CN" sz="2800" b="1"/>
              <a:t>0-1</a:t>
            </a:r>
            <a:r>
              <a:rPr lang="zh-CN" altLang="en-US" sz="2800" b="1" dirty="0"/>
              <a:t>背包问题，</a:t>
            </a:r>
            <a:r>
              <a:rPr lang="en-US" altLang="zh-CN" sz="2800" b="1" i="1"/>
              <a:t>w </a:t>
            </a:r>
            <a:r>
              <a:rPr lang="en-US" altLang="zh-CN" sz="2800" b="1"/>
              <a:t>= [16,15,15],</a:t>
            </a:r>
            <a:endParaRPr lang="en-US" altLang="zh-CN" sz="2800" b="1"/>
          </a:p>
          <a:p>
            <a:pPr>
              <a:buNone/>
            </a:pPr>
            <a:r>
              <a:rPr lang="en-US" altLang="zh-CN" sz="2800" b="1" i="1"/>
              <a:t>v </a:t>
            </a:r>
            <a:r>
              <a:rPr lang="en-US" altLang="zh-CN" sz="2800" b="1"/>
              <a:t>= [45, 25, 25], </a:t>
            </a:r>
            <a:r>
              <a:rPr lang="en-US" altLang="zh-CN" sz="2800" b="1" i="1"/>
              <a:t>c </a:t>
            </a:r>
            <a:r>
              <a:rPr lang="en-US" altLang="zh-CN" sz="2800" b="1"/>
              <a:t>= 30</a:t>
            </a:r>
            <a:endParaRPr lang="en-US" altLang="zh-CN" sz="2800" b="1"/>
          </a:p>
        </p:txBody>
      </p:sp>
      <p:pic>
        <p:nvPicPr>
          <p:cNvPr id="381956" name="内容占位符 381955" descr="t51"/>
          <p:cNvPicPr>
            <a:picLocks noChangeAspect="1"/>
          </p:cNvPicPr>
          <p:nvPr>
            <p:ph sz="half" idx="2"/>
          </p:nvPr>
        </p:nvPicPr>
        <p:blipFill>
          <a:blip r:embed="rId1">
            <a:lum bright="-23999" contrast="48000"/>
          </a:blip>
          <a:stretch>
            <a:fillRect/>
          </a:stretch>
        </p:blipFill>
        <p:spPr>
          <a:xfrm>
            <a:off x="1847850" y="1484313"/>
            <a:ext cx="6313488" cy="3695700"/>
          </a:xfrm>
        </p:spPr>
      </p:pic>
      <p:sp>
        <p:nvSpPr>
          <p:cNvPr id="381957" name="矩形 381956"/>
          <p:cNvSpPr/>
          <p:nvPr/>
        </p:nvSpPr>
        <p:spPr>
          <a:xfrm>
            <a:off x="2505710" y="2242820"/>
            <a:ext cx="770255" cy="645160"/>
          </a:xfrm>
          <a:prstGeom prst="rect">
            <a:avLst/>
          </a:prstGeom>
          <a:solidFill>
            <a:schemeClr val="accent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a:latin typeface="Times New Roman" panose="02020603050405020304" pitchFamily="18" charset="0"/>
                <a:ea typeface="楷体_GB2312" pitchFamily="49" charset="-122"/>
              </a:rPr>
              <a:t>r = 14</a:t>
            </a:r>
            <a:endParaRPr lang="en-US" altLang="zh-CN" sz="1800" b="1">
              <a:latin typeface="Times New Roman" panose="02020603050405020304" pitchFamily="18" charset="0"/>
              <a:ea typeface="楷体_GB2312" pitchFamily="49" charset="-122"/>
            </a:endParaRPr>
          </a:p>
          <a:p>
            <a:pPr algn="ctr">
              <a:buClrTx/>
            </a:pPr>
            <a:r>
              <a:rPr lang="en-US" altLang="zh-CN" sz="1800" b="1">
                <a:latin typeface="Times New Roman" panose="02020603050405020304" pitchFamily="18" charset="0"/>
                <a:ea typeface="楷体_GB2312" pitchFamily="49" charset="-122"/>
              </a:rPr>
              <a:t>v = 45</a:t>
            </a:r>
            <a:endParaRPr lang="en-US" altLang="zh-CN" sz="1800" b="1">
              <a:latin typeface="Times New Roman" panose="02020603050405020304" pitchFamily="18" charset="0"/>
              <a:ea typeface="楷体_GB2312" pitchFamily="49" charset="-122"/>
            </a:endParaRPr>
          </a:p>
        </p:txBody>
      </p:sp>
      <p:sp>
        <p:nvSpPr>
          <p:cNvPr id="381958" name="矩形 381957"/>
          <p:cNvSpPr/>
          <p:nvPr/>
        </p:nvSpPr>
        <p:spPr>
          <a:xfrm>
            <a:off x="4398010" y="3142933"/>
            <a:ext cx="770255" cy="645160"/>
          </a:xfrm>
          <a:prstGeom prst="rect">
            <a:avLst/>
          </a:prstGeom>
          <a:solidFill>
            <a:schemeClr val="accent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a:latin typeface="Times New Roman" panose="02020603050405020304" pitchFamily="18" charset="0"/>
                <a:ea typeface="楷体_GB2312" pitchFamily="49" charset="-122"/>
              </a:rPr>
              <a:t>r = 14</a:t>
            </a:r>
            <a:endParaRPr lang="en-US" altLang="zh-CN" sz="1800" b="1">
              <a:latin typeface="Times New Roman" panose="02020603050405020304" pitchFamily="18" charset="0"/>
              <a:ea typeface="楷体_GB2312" pitchFamily="49" charset="-122"/>
            </a:endParaRPr>
          </a:p>
          <a:p>
            <a:pPr algn="ctr">
              <a:buClrTx/>
            </a:pPr>
            <a:r>
              <a:rPr lang="en-US" altLang="zh-CN" sz="1800" b="1">
                <a:latin typeface="Times New Roman" panose="02020603050405020304" pitchFamily="18" charset="0"/>
                <a:ea typeface="楷体_GB2312" pitchFamily="49" charset="-122"/>
              </a:rPr>
              <a:t>v = 45</a:t>
            </a:r>
            <a:endParaRPr lang="en-US" altLang="zh-CN" sz="1800" b="1">
              <a:latin typeface="Times New Roman" panose="02020603050405020304" pitchFamily="18" charset="0"/>
              <a:ea typeface="楷体_GB2312" pitchFamily="49" charset="-122"/>
            </a:endParaRPr>
          </a:p>
        </p:txBody>
      </p:sp>
      <p:sp>
        <p:nvSpPr>
          <p:cNvPr id="381959" name="矩形 381958"/>
          <p:cNvSpPr/>
          <p:nvPr/>
        </p:nvSpPr>
        <p:spPr>
          <a:xfrm>
            <a:off x="4182110" y="5080794"/>
            <a:ext cx="770255" cy="368300"/>
          </a:xfrm>
          <a:prstGeom prst="rect">
            <a:avLst/>
          </a:prstGeom>
          <a:solidFill>
            <a:schemeClr val="accent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a:latin typeface="Times New Roman" panose="02020603050405020304" pitchFamily="18" charset="0"/>
                <a:ea typeface="楷体_GB2312" pitchFamily="49" charset="-122"/>
              </a:rPr>
              <a:t>v = 45</a:t>
            </a:r>
            <a:endParaRPr lang="en-US" altLang="zh-CN" sz="1800" b="1">
              <a:latin typeface="Times New Roman" panose="02020603050405020304" pitchFamily="18" charset="0"/>
              <a:ea typeface="楷体_GB2312" pitchFamily="49" charset="-122"/>
            </a:endParaRPr>
          </a:p>
        </p:txBody>
      </p:sp>
      <p:sp>
        <p:nvSpPr>
          <p:cNvPr id="381960" name="矩形 381959"/>
          <p:cNvSpPr/>
          <p:nvPr/>
        </p:nvSpPr>
        <p:spPr>
          <a:xfrm>
            <a:off x="6780848" y="2493645"/>
            <a:ext cx="757555" cy="645160"/>
          </a:xfrm>
          <a:prstGeom prst="rect">
            <a:avLst/>
          </a:prstGeom>
          <a:solidFill>
            <a:schemeClr val="accent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a:latin typeface="Times New Roman" panose="02020603050405020304" pitchFamily="18" charset="0"/>
                <a:ea typeface="楷体_GB2312" pitchFamily="49" charset="-122"/>
              </a:rPr>
              <a:t>r = 30</a:t>
            </a:r>
            <a:endParaRPr lang="en-US" altLang="zh-CN" sz="1800" b="1">
              <a:latin typeface="Times New Roman" panose="02020603050405020304" pitchFamily="18" charset="0"/>
              <a:ea typeface="楷体_GB2312" pitchFamily="49" charset="-122"/>
            </a:endParaRPr>
          </a:p>
          <a:p>
            <a:pPr algn="ctr">
              <a:buClrTx/>
            </a:pPr>
            <a:r>
              <a:rPr lang="en-US" altLang="zh-CN" sz="1800" b="1">
                <a:latin typeface="Times New Roman" panose="02020603050405020304" pitchFamily="18" charset="0"/>
                <a:ea typeface="楷体_GB2312" pitchFamily="49" charset="-122"/>
              </a:rPr>
              <a:t>v = 0</a:t>
            </a:r>
            <a:endParaRPr lang="en-US" altLang="zh-CN" sz="1800" b="1">
              <a:latin typeface="Times New Roman" panose="02020603050405020304" pitchFamily="18" charset="0"/>
              <a:ea typeface="楷体_GB2312" pitchFamily="49" charset="-122"/>
            </a:endParaRPr>
          </a:p>
        </p:txBody>
      </p:sp>
      <p:sp>
        <p:nvSpPr>
          <p:cNvPr id="381961" name="矩形 381960"/>
          <p:cNvSpPr/>
          <p:nvPr/>
        </p:nvSpPr>
        <p:spPr>
          <a:xfrm>
            <a:off x="6036310" y="3430270"/>
            <a:ext cx="770255" cy="645160"/>
          </a:xfrm>
          <a:prstGeom prst="rect">
            <a:avLst/>
          </a:prstGeom>
          <a:solidFill>
            <a:schemeClr val="accent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a:latin typeface="Times New Roman" panose="02020603050405020304" pitchFamily="18" charset="0"/>
                <a:ea typeface="楷体_GB2312" pitchFamily="49" charset="-122"/>
              </a:rPr>
              <a:t>r = 15</a:t>
            </a:r>
            <a:endParaRPr lang="en-US" altLang="zh-CN" sz="1800" b="1">
              <a:latin typeface="Times New Roman" panose="02020603050405020304" pitchFamily="18" charset="0"/>
              <a:ea typeface="楷体_GB2312" pitchFamily="49" charset="-122"/>
            </a:endParaRPr>
          </a:p>
          <a:p>
            <a:pPr algn="ctr">
              <a:buClrTx/>
            </a:pPr>
            <a:r>
              <a:rPr lang="en-US" altLang="zh-CN" sz="1800" b="1">
                <a:latin typeface="Times New Roman" panose="02020603050405020304" pitchFamily="18" charset="0"/>
                <a:ea typeface="楷体_GB2312" pitchFamily="49" charset="-122"/>
              </a:rPr>
              <a:t>v = 25</a:t>
            </a:r>
            <a:endParaRPr lang="en-US" altLang="zh-CN" sz="1800" b="1">
              <a:latin typeface="Times New Roman" panose="02020603050405020304" pitchFamily="18" charset="0"/>
              <a:ea typeface="楷体_GB2312" pitchFamily="49" charset="-122"/>
            </a:endParaRPr>
          </a:p>
        </p:txBody>
      </p:sp>
      <p:sp>
        <p:nvSpPr>
          <p:cNvPr id="381962" name="矩形 381961"/>
          <p:cNvSpPr/>
          <p:nvPr/>
        </p:nvSpPr>
        <p:spPr>
          <a:xfrm>
            <a:off x="5047298" y="5087144"/>
            <a:ext cx="770255" cy="368300"/>
          </a:xfrm>
          <a:prstGeom prst="rect">
            <a:avLst/>
          </a:prstGeom>
          <a:solidFill>
            <a:schemeClr val="accent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a:latin typeface="Times New Roman" panose="02020603050405020304" pitchFamily="18" charset="0"/>
                <a:ea typeface="楷体_GB2312" pitchFamily="49" charset="-122"/>
              </a:rPr>
              <a:t>v = 50</a:t>
            </a:r>
            <a:endParaRPr lang="en-US" altLang="zh-CN" sz="1800" b="1">
              <a:latin typeface="Times New Roman" panose="02020603050405020304" pitchFamily="18" charset="0"/>
              <a:ea typeface="楷体_GB2312" pitchFamily="49" charset="-122"/>
            </a:endParaRPr>
          </a:p>
        </p:txBody>
      </p:sp>
      <p:sp>
        <p:nvSpPr>
          <p:cNvPr id="381963" name="矩形 381962"/>
          <p:cNvSpPr/>
          <p:nvPr/>
        </p:nvSpPr>
        <p:spPr>
          <a:xfrm>
            <a:off x="5910898" y="5087144"/>
            <a:ext cx="770255" cy="368300"/>
          </a:xfrm>
          <a:prstGeom prst="rect">
            <a:avLst/>
          </a:prstGeom>
          <a:solidFill>
            <a:schemeClr val="accent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a:latin typeface="Times New Roman" panose="02020603050405020304" pitchFamily="18" charset="0"/>
                <a:ea typeface="楷体_GB2312" pitchFamily="49" charset="-122"/>
              </a:rPr>
              <a:t>v = 25</a:t>
            </a:r>
            <a:endParaRPr lang="en-US" altLang="zh-CN" sz="1800" b="1">
              <a:latin typeface="Times New Roman" panose="02020603050405020304" pitchFamily="18" charset="0"/>
              <a:ea typeface="楷体_GB2312" pitchFamily="49" charset="-122"/>
            </a:endParaRPr>
          </a:p>
        </p:txBody>
      </p:sp>
      <p:sp>
        <p:nvSpPr>
          <p:cNvPr id="381964" name="矩形 381963"/>
          <p:cNvSpPr/>
          <p:nvPr/>
        </p:nvSpPr>
        <p:spPr>
          <a:xfrm>
            <a:off x="7698423" y="3285808"/>
            <a:ext cx="757555" cy="645160"/>
          </a:xfrm>
          <a:prstGeom prst="rect">
            <a:avLst/>
          </a:prstGeom>
          <a:solidFill>
            <a:schemeClr val="accent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a:latin typeface="Times New Roman" panose="02020603050405020304" pitchFamily="18" charset="0"/>
                <a:ea typeface="楷体_GB2312" pitchFamily="49" charset="-122"/>
              </a:rPr>
              <a:t>r = 30</a:t>
            </a:r>
            <a:endParaRPr lang="en-US" altLang="zh-CN" sz="1800" b="1">
              <a:latin typeface="Times New Roman" panose="02020603050405020304" pitchFamily="18" charset="0"/>
              <a:ea typeface="楷体_GB2312" pitchFamily="49" charset="-122"/>
            </a:endParaRPr>
          </a:p>
          <a:p>
            <a:pPr algn="ctr">
              <a:buClrTx/>
            </a:pPr>
            <a:r>
              <a:rPr lang="en-US" altLang="zh-CN" sz="1800" b="1">
                <a:latin typeface="Times New Roman" panose="02020603050405020304" pitchFamily="18" charset="0"/>
                <a:ea typeface="楷体_GB2312" pitchFamily="49" charset="-122"/>
              </a:rPr>
              <a:t>v = 0</a:t>
            </a:r>
            <a:endParaRPr lang="en-US" altLang="zh-CN" sz="1800" b="1">
              <a:latin typeface="Times New Roman" panose="02020603050405020304" pitchFamily="18" charset="0"/>
              <a:ea typeface="楷体_GB2312" pitchFamily="49" charset="-122"/>
            </a:endParaRPr>
          </a:p>
        </p:txBody>
      </p:sp>
      <p:sp>
        <p:nvSpPr>
          <p:cNvPr id="381965" name="矩形 381964"/>
          <p:cNvSpPr/>
          <p:nvPr/>
        </p:nvSpPr>
        <p:spPr>
          <a:xfrm>
            <a:off x="6703060" y="5087144"/>
            <a:ext cx="770255" cy="368300"/>
          </a:xfrm>
          <a:prstGeom prst="rect">
            <a:avLst/>
          </a:prstGeom>
          <a:solidFill>
            <a:schemeClr val="accent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a:latin typeface="Times New Roman" panose="02020603050405020304" pitchFamily="18" charset="0"/>
                <a:ea typeface="楷体_GB2312" pitchFamily="49" charset="-122"/>
              </a:rPr>
              <a:t>v = 25</a:t>
            </a:r>
            <a:endParaRPr lang="en-US" altLang="zh-CN" sz="1800" b="1">
              <a:latin typeface="Times New Roman" panose="02020603050405020304" pitchFamily="18" charset="0"/>
              <a:ea typeface="楷体_GB2312" pitchFamily="49" charset="-122"/>
            </a:endParaRPr>
          </a:p>
        </p:txBody>
      </p:sp>
      <p:sp>
        <p:nvSpPr>
          <p:cNvPr id="381966" name="矩形 381965"/>
          <p:cNvSpPr/>
          <p:nvPr/>
        </p:nvSpPr>
        <p:spPr>
          <a:xfrm>
            <a:off x="7633335" y="5087144"/>
            <a:ext cx="655955" cy="368300"/>
          </a:xfrm>
          <a:prstGeom prst="rect">
            <a:avLst/>
          </a:prstGeom>
          <a:solidFill>
            <a:schemeClr val="accent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a:latin typeface="Times New Roman" panose="02020603050405020304" pitchFamily="18" charset="0"/>
                <a:ea typeface="楷体_GB2312" pitchFamily="49" charset="-122"/>
              </a:rPr>
              <a:t>v = 0</a:t>
            </a:r>
            <a:endParaRPr lang="en-US" altLang="zh-CN" sz="1800" b="1">
              <a:latin typeface="Times New Roman" panose="02020603050405020304" pitchFamily="18" charset="0"/>
              <a:ea typeface="楷体_GB2312" pitchFamily="49" charset="-122"/>
            </a:endParaRPr>
          </a:p>
        </p:txBody>
      </p:sp>
      <p:sp>
        <p:nvSpPr>
          <p:cNvPr id="381967" name="爆炸形 2 381966"/>
          <p:cNvSpPr/>
          <p:nvPr/>
        </p:nvSpPr>
        <p:spPr>
          <a:xfrm>
            <a:off x="7681913" y="2543604"/>
            <a:ext cx="4030662" cy="2818543"/>
          </a:xfrm>
          <a:prstGeom prst="irregularSeal2">
            <a:avLst/>
          </a:prstGeom>
          <a:solidFill>
            <a:srgbClr val="FFFF66"/>
          </a:solidFill>
          <a:ln w="6350" cap="flat" cmpd="sng">
            <a:solidFill>
              <a:schemeClr val="tx1"/>
            </a:solidFill>
            <a:prstDash val="solid"/>
            <a:miter/>
            <a:headEnd type="none" w="med" len="med"/>
            <a:tailEnd type="none" w="med" len="med"/>
          </a:ln>
        </p:spPr>
        <p:txBody>
          <a:bodyPr anchor="ctr">
            <a:spAutoFit/>
          </a:bodyPr>
          <a:p>
            <a:pPr algn="ctr">
              <a:buClrTx/>
            </a:pPr>
            <a:r>
              <a:rPr lang="zh-CN" altLang="en-US" b="1" dirty="0">
                <a:latin typeface="Times New Roman" panose="02020603050405020304" pitchFamily="18" charset="0"/>
                <a:ea typeface="楷体_GB2312" pitchFamily="49" charset="-122"/>
              </a:rPr>
              <a:t>根结点的孩子已经都被搜索过，搜索结束。</a:t>
            </a:r>
            <a:endParaRPr lang="en-US" altLang="zh-CN" b="1">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19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19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9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19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19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1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19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19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19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1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7" grpId="0" bldLvl="0" animBg="1"/>
      <p:bldP spid="381958" grpId="0" bldLvl="0" animBg="1"/>
      <p:bldP spid="381959" grpId="0" bldLvl="0" animBg="1"/>
      <p:bldP spid="381960" grpId="0" bldLvl="0" animBg="1"/>
      <p:bldP spid="381961" grpId="0" bldLvl="0" animBg="1"/>
      <p:bldP spid="381962" grpId="0" bldLvl="0" animBg="1"/>
      <p:bldP spid="381963" grpId="0" bldLvl="0" animBg="1"/>
      <p:bldP spid="381964" grpId="0" bldLvl="0" animBg="1"/>
      <p:bldP spid="381965" grpId="0" bldLvl="0" animBg="1"/>
      <p:bldP spid="381966" grpId="0" bldLvl="0" animBg="1"/>
      <p:bldP spid="381967" grpId="0" bldLvl="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直接连接符 17409"/>
          <p:cNvSpPr/>
          <p:nvPr/>
        </p:nvSpPr>
        <p:spPr>
          <a:xfrm>
            <a:off x="3863975" y="6524625"/>
            <a:ext cx="7345363" cy="0"/>
          </a:xfrm>
          <a:prstGeom prst="line">
            <a:avLst/>
          </a:prstGeom>
          <a:ln w="9525" cap="flat" cmpd="sng">
            <a:solidFill>
              <a:schemeClr val="tx1"/>
            </a:solidFill>
            <a:prstDash val="solid"/>
            <a:headEnd type="none" w="med" len="med"/>
            <a:tailEnd type="none" w="med" len="med"/>
          </a:ln>
        </p:spPr>
      </p:sp>
      <p:sp>
        <p:nvSpPr>
          <p:cNvPr id="17411" name="直接连接符 17410"/>
          <p:cNvSpPr/>
          <p:nvPr/>
        </p:nvSpPr>
        <p:spPr>
          <a:xfrm>
            <a:off x="3863975" y="333375"/>
            <a:ext cx="0" cy="6191250"/>
          </a:xfrm>
          <a:prstGeom prst="line">
            <a:avLst/>
          </a:prstGeom>
          <a:ln w="9525" cap="flat" cmpd="sng">
            <a:solidFill>
              <a:schemeClr val="tx1"/>
            </a:solidFill>
            <a:prstDash val="dash"/>
            <a:headEnd type="none" w="med" len="med"/>
            <a:tailEnd type="none" w="med" len="med"/>
          </a:ln>
        </p:spPr>
      </p:sp>
      <p:sp>
        <p:nvSpPr>
          <p:cNvPr id="17412" name="直接连接符 17411"/>
          <p:cNvSpPr/>
          <p:nvPr/>
        </p:nvSpPr>
        <p:spPr>
          <a:xfrm>
            <a:off x="4295775" y="333375"/>
            <a:ext cx="0" cy="6191250"/>
          </a:xfrm>
          <a:prstGeom prst="line">
            <a:avLst/>
          </a:prstGeom>
          <a:ln w="9525" cap="flat" cmpd="sng">
            <a:solidFill>
              <a:schemeClr val="tx1"/>
            </a:solidFill>
            <a:prstDash val="dash"/>
            <a:headEnd type="none" w="med" len="med"/>
            <a:tailEnd type="none" w="med" len="med"/>
          </a:ln>
        </p:spPr>
      </p:sp>
      <p:sp>
        <p:nvSpPr>
          <p:cNvPr id="17413" name="直接连接符 17412"/>
          <p:cNvSpPr/>
          <p:nvPr/>
        </p:nvSpPr>
        <p:spPr>
          <a:xfrm>
            <a:off x="4727575" y="333375"/>
            <a:ext cx="0" cy="6191250"/>
          </a:xfrm>
          <a:prstGeom prst="line">
            <a:avLst/>
          </a:prstGeom>
          <a:ln w="9525" cap="flat" cmpd="sng">
            <a:solidFill>
              <a:schemeClr val="tx1"/>
            </a:solidFill>
            <a:prstDash val="dash"/>
            <a:headEnd type="none" w="med" len="med"/>
            <a:tailEnd type="none" w="med" len="med"/>
          </a:ln>
        </p:spPr>
      </p:sp>
      <p:sp>
        <p:nvSpPr>
          <p:cNvPr id="17414" name="直接连接符 17413"/>
          <p:cNvSpPr/>
          <p:nvPr/>
        </p:nvSpPr>
        <p:spPr>
          <a:xfrm>
            <a:off x="5160963" y="333375"/>
            <a:ext cx="0" cy="6191250"/>
          </a:xfrm>
          <a:prstGeom prst="line">
            <a:avLst/>
          </a:prstGeom>
          <a:ln w="9525" cap="flat" cmpd="sng">
            <a:solidFill>
              <a:schemeClr val="tx1"/>
            </a:solidFill>
            <a:prstDash val="dash"/>
            <a:headEnd type="none" w="med" len="med"/>
            <a:tailEnd type="none" w="med" len="med"/>
          </a:ln>
        </p:spPr>
      </p:sp>
      <p:sp>
        <p:nvSpPr>
          <p:cNvPr id="17415" name="直接连接符 17414"/>
          <p:cNvSpPr/>
          <p:nvPr/>
        </p:nvSpPr>
        <p:spPr>
          <a:xfrm>
            <a:off x="5592763" y="333375"/>
            <a:ext cx="0" cy="6191250"/>
          </a:xfrm>
          <a:prstGeom prst="line">
            <a:avLst/>
          </a:prstGeom>
          <a:ln w="9525" cap="flat" cmpd="sng">
            <a:solidFill>
              <a:schemeClr val="tx1"/>
            </a:solidFill>
            <a:prstDash val="dash"/>
            <a:headEnd type="none" w="med" len="med"/>
            <a:tailEnd type="none" w="med" len="med"/>
          </a:ln>
        </p:spPr>
      </p:sp>
      <p:sp>
        <p:nvSpPr>
          <p:cNvPr id="17416" name="直接连接符 17415"/>
          <p:cNvSpPr/>
          <p:nvPr/>
        </p:nvSpPr>
        <p:spPr>
          <a:xfrm>
            <a:off x="6024563" y="333375"/>
            <a:ext cx="0" cy="6191250"/>
          </a:xfrm>
          <a:prstGeom prst="line">
            <a:avLst/>
          </a:prstGeom>
          <a:ln w="9525" cap="flat" cmpd="sng">
            <a:solidFill>
              <a:schemeClr val="tx1"/>
            </a:solidFill>
            <a:prstDash val="dash"/>
            <a:headEnd type="none" w="med" len="med"/>
            <a:tailEnd type="none" w="med" len="med"/>
          </a:ln>
        </p:spPr>
      </p:sp>
      <p:sp>
        <p:nvSpPr>
          <p:cNvPr id="17417" name="直接连接符 17416"/>
          <p:cNvSpPr/>
          <p:nvPr/>
        </p:nvSpPr>
        <p:spPr>
          <a:xfrm>
            <a:off x="6456363" y="333375"/>
            <a:ext cx="0" cy="6191250"/>
          </a:xfrm>
          <a:prstGeom prst="line">
            <a:avLst/>
          </a:prstGeom>
          <a:ln w="9525" cap="flat" cmpd="sng">
            <a:solidFill>
              <a:schemeClr val="tx1"/>
            </a:solidFill>
            <a:prstDash val="dash"/>
            <a:headEnd type="none" w="med" len="med"/>
            <a:tailEnd type="none" w="med" len="med"/>
          </a:ln>
        </p:spPr>
      </p:sp>
      <p:sp>
        <p:nvSpPr>
          <p:cNvPr id="17418" name="直接连接符 17417"/>
          <p:cNvSpPr/>
          <p:nvPr/>
        </p:nvSpPr>
        <p:spPr>
          <a:xfrm>
            <a:off x="6888163" y="333375"/>
            <a:ext cx="0" cy="6191250"/>
          </a:xfrm>
          <a:prstGeom prst="line">
            <a:avLst/>
          </a:prstGeom>
          <a:ln w="9525" cap="flat" cmpd="sng">
            <a:solidFill>
              <a:schemeClr val="tx1"/>
            </a:solidFill>
            <a:prstDash val="dash"/>
            <a:headEnd type="none" w="med" len="med"/>
            <a:tailEnd type="none" w="med" len="med"/>
          </a:ln>
        </p:spPr>
      </p:sp>
      <p:sp>
        <p:nvSpPr>
          <p:cNvPr id="17419" name="直接连接符 17418"/>
          <p:cNvSpPr/>
          <p:nvPr/>
        </p:nvSpPr>
        <p:spPr>
          <a:xfrm>
            <a:off x="7319963" y="333375"/>
            <a:ext cx="0" cy="6191250"/>
          </a:xfrm>
          <a:prstGeom prst="line">
            <a:avLst/>
          </a:prstGeom>
          <a:ln w="9525" cap="flat" cmpd="sng">
            <a:solidFill>
              <a:schemeClr val="tx1"/>
            </a:solidFill>
            <a:prstDash val="dash"/>
            <a:headEnd type="none" w="med" len="med"/>
            <a:tailEnd type="none" w="med" len="med"/>
          </a:ln>
        </p:spPr>
      </p:sp>
      <p:sp>
        <p:nvSpPr>
          <p:cNvPr id="17420" name="直接连接符 17419"/>
          <p:cNvSpPr/>
          <p:nvPr/>
        </p:nvSpPr>
        <p:spPr>
          <a:xfrm>
            <a:off x="7753350" y="333375"/>
            <a:ext cx="0" cy="6191250"/>
          </a:xfrm>
          <a:prstGeom prst="line">
            <a:avLst/>
          </a:prstGeom>
          <a:ln w="9525" cap="flat" cmpd="sng">
            <a:solidFill>
              <a:schemeClr val="tx1"/>
            </a:solidFill>
            <a:prstDash val="dash"/>
            <a:headEnd type="none" w="med" len="med"/>
            <a:tailEnd type="none" w="med" len="med"/>
          </a:ln>
        </p:spPr>
      </p:sp>
      <p:sp>
        <p:nvSpPr>
          <p:cNvPr id="17421" name="直接连接符 17420"/>
          <p:cNvSpPr/>
          <p:nvPr/>
        </p:nvSpPr>
        <p:spPr>
          <a:xfrm>
            <a:off x="8185150" y="333375"/>
            <a:ext cx="0" cy="6191250"/>
          </a:xfrm>
          <a:prstGeom prst="line">
            <a:avLst/>
          </a:prstGeom>
          <a:ln w="9525" cap="flat" cmpd="sng">
            <a:solidFill>
              <a:schemeClr val="tx1"/>
            </a:solidFill>
            <a:prstDash val="dash"/>
            <a:headEnd type="none" w="med" len="med"/>
            <a:tailEnd type="none" w="med" len="med"/>
          </a:ln>
        </p:spPr>
      </p:sp>
      <p:sp>
        <p:nvSpPr>
          <p:cNvPr id="17422" name="直接连接符 17421"/>
          <p:cNvSpPr/>
          <p:nvPr/>
        </p:nvSpPr>
        <p:spPr>
          <a:xfrm>
            <a:off x="8616950" y="333375"/>
            <a:ext cx="0" cy="6191250"/>
          </a:xfrm>
          <a:prstGeom prst="line">
            <a:avLst/>
          </a:prstGeom>
          <a:ln w="9525" cap="flat" cmpd="sng">
            <a:solidFill>
              <a:schemeClr val="tx1"/>
            </a:solidFill>
            <a:prstDash val="dash"/>
            <a:headEnd type="none" w="med" len="med"/>
            <a:tailEnd type="none" w="med" len="med"/>
          </a:ln>
        </p:spPr>
      </p:sp>
      <p:sp>
        <p:nvSpPr>
          <p:cNvPr id="17423" name="直接连接符 17422"/>
          <p:cNvSpPr/>
          <p:nvPr/>
        </p:nvSpPr>
        <p:spPr>
          <a:xfrm>
            <a:off x="9048750" y="333375"/>
            <a:ext cx="0" cy="6191250"/>
          </a:xfrm>
          <a:prstGeom prst="line">
            <a:avLst/>
          </a:prstGeom>
          <a:ln w="9525" cap="flat" cmpd="sng">
            <a:solidFill>
              <a:schemeClr val="tx1"/>
            </a:solidFill>
            <a:prstDash val="dash"/>
            <a:headEnd type="none" w="med" len="med"/>
            <a:tailEnd type="none" w="med" len="med"/>
          </a:ln>
        </p:spPr>
      </p:sp>
      <p:sp>
        <p:nvSpPr>
          <p:cNvPr id="17424" name="直接连接符 17423"/>
          <p:cNvSpPr/>
          <p:nvPr/>
        </p:nvSpPr>
        <p:spPr>
          <a:xfrm>
            <a:off x="9480550" y="333375"/>
            <a:ext cx="0" cy="6191250"/>
          </a:xfrm>
          <a:prstGeom prst="line">
            <a:avLst/>
          </a:prstGeom>
          <a:ln w="9525" cap="flat" cmpd="sng">
            <a:solidFill>
              <a:schemeClr val="tx1"/>
            </a:solidFill>
            <a:prstDash val="dash"/>
            <a:headEnd type="none" w="med" len="med"/>
            <a:tailEnd type="none" w="med" len="med"/>
          </a:ln>
        </p:spPr>
      </p:sp>
      <p:sp>
        <p:nvSpPr>
          <p:cNvPr id="17425" name="直接连接符 17424"/>
          <p:cNvSpPr/>
          <p:nvPr/>
        </p:nvSpPr>
        <p:spPr>
          <a:xfrm>
            <a:off x="9912350" y="333375"/>
            <a:ext cx="0" cy="6191250"/>
          </a:xfrm>
          <a:prstGeom prst="line">
            <a:avLst/>
          </a:prstGeom>
          <a:ln w="9525" cap="flat" cmpd="sng">
            <a:solidFill>
              <a:schemeClr val="tx1"/>
            </a:solidFill>
            <a:prstDash val="dash"/>
            <a:headEnd type="none" w="med" len="med"/>
            <a:tailEnd type="none" w="med" len="med"/>
          </a:ln>
        </p:spPr>
      </p:sp>
      <p:sp>
        <p:nvSpPr>
          <p:cNvPr id="17426" name="矩形 17425"/>
          <p:cNvSpPr/>
          <p:nvPr/>
        </p:nvSpPr>
        <p:spPr>
          <a:xfrm>
            <a:off x="3792538" y="6597650"/>
            <a:ext cx="215900" cy="260350"/>
          </a:xfrm>
          <a:prstGeom prst="rect">
            <a:avLst/>
          </a:prstGeom>
          <a:noFill/>
          <a:ln w="9525">
            <a:noFill/>
          </a:ln>
        </p:spPr>
        <p:txBody>
          <a:bodyPr wrap="none" anchor="ctr"/>
          <a:p>
            <a:pPr algn="ctr"/>
            <a:r>
              <a:rPr lang="en-US" altLang="zh-CN">
                <a:latin typeface="Arial" panose="020B0604020202090204" pitchFamily="34" charset="0"/>
              </a:rPr>
              <a:t>0</a:t>
            </a:r>
            <a:endParaRPr lang="en-US" altLang="zh-CN">
              <a:latin typeface="Arial" panose="020B0604020202090204" pitchFamily="34" charset="0"/>
            </a:endParaRPr>
          </a:p>
        </p:txBody>
      </p:sp>
      <p:sp>
        <p:nvSpPr>
          <p:cNvPr id="17427" name="矩形 17426"/>
          <p:cNvSpPr/>
          <p:nvPr/>
        </p:nvSpPr>
        <p:spPr>
          <a:xfrm>
            <a:off x="4224338" y="6597650"/>
            <a:ext cx="215900" cy="260350"/>
          </a:xfrm>
          <a:prstGeom prst="rect">
            <a:avLst/>
          </a:prstGeom>
          <a:noFill/>
          <a:ln w="9525">
            <a:noFill/>
          </a:ln>
        </p:spPr>
        <p:txBody>
          <a:bodyPr wrap="none" anchor="ctr"/>
          <a:p>
            <a:pPr algn="ctr"/>
            <a:r>
              <a:rPr lang="en-US" altLang="zh-CN">
                <a:latin typeface="Arial" panose="020B0604020202090204" pitchFamily="34" charset="0"/>
              </a:rPr>
              <a:t>1</a:t>
            </a:r>
            <a:endParaRPr lang="en-US" altLang="zh-CN">
              <a:latin typeface="Arial" panose="020B0604020202090204" pitchFamily="34" charset="0"/>
            </a:endParaRPr>
          </a:p>
        </p:txBody>
      </p:sp>
      <p:sp>
        <p:nvSpPr>
          <p:cNvPr id="17428" name="矩形 17427"/>
          <p:cNvSpPr/>
          <p:nvPr/>
        </p:nvSpPr>
        <p:spPr>
          <a:xfrm>
            <a:off x="4583113" y="6597650"/>
            <a:ext cx="215900" cy="260350"/>
          </a:xfrm>
          <a:prstGeom prst="rect">
            <a:avLst/>
          </a:prstGeom>
          <a:noFill/>
          <a:ln w="9525">
            <a:noFill/>
          </a:ln>
        </p:spPr>
        <p:txBody>
          <a:bodyPr wrap="none" anchor="ctr"/>
          <a:p>
            <a:pPr algn="ctr"/>
            <a:r>
              <a:rPr lang="en-US" altLang="zh-CN">
                <a:latin typeface="Arial" panose="020B0604020202090204" pitchFamily="34" charset="0"/>
              </a:rPr>
              <a:t>2</a:t>
            </a:r>
            <a:endParaRPr lang="en-US" altLang="zh-CN">
              <a:latin typeface="Arial" panose="020B0604020202090204" pitchFamily="34" charset="0"/>
            </a:endParaRPr>
          </a:p>
        </p:txBody>
      </p:sp>
      <p:sp>
        <p:nvSpPr>
          <p:cNvPr id="17429" name="矩形 17428"/>
          <p:cNvSpPr/>
          <p:nvPr/>
        </p:nvSpPr>
        <p:spPr>
          <a:xfrm>
            <a:off x="5087938" y="6597650"/>
            <a:ext cx="215900" cy="260350"/>
          </a:xfrm>
          <a:prstGeom prst="rect">
            <a:avLst/>
          </a:prstGeom>
          <a:noFill/>
          <a:ln w="9525">
            <a:noFill/>
          </a:ln>
        </p:spPr>
        <p:txBody>
          <a:bodyPr wrap="none" anchor="ctr"/>
          <a:p>
            <a:pPr algn="ctr"/>
            <a:r>
              <a:rPr lang="en-US" altLang="zh-CN">
                <a:latin typeface="Arial" panose="020B0604020202090204" pitchFamily="34" charset="0"/>
              </a:rPr>
              <a:t>3</a:t>
            </a:r>
            <a:endParaRPr lang="en-US" altLang="zh-CN">
              <a:latin typeface="Arial" panose="020B0604020202090204" pitchFamily="34" charset="0"/>
            </a:endParaRPr>
          </a:p>
        </p:txBody>
      </p:sp>
      <p:sp>
        <p:nvSpPr>
          <p:cNvPr id="17430" name="矩形 17429"/>
          <p:cNvSpPr/>
          <p:nvPr/>
        </p:nvSpPr>
        <p:spPr>
          <a:xfrm>
            <a:off x="5448300" y="6597650"/>
            <a:ext cx="215900" cy="260350"/>
          </a:xfrm>
          <a:prstGeom prst="rect">
            <a:avLst/>
          </a:prstGeom>
          <a:noFill/>
          <a:ln w="9525">
            <a:noFill/>
          </a:ln>
        </p:spPr>
        <p:txBody>
          <a:bodyPr wrap="none" anchor="ctr"/>
          <a:p>
            <a:pPr algn="ctr"/>
            <a:r>
              <a:rPr lang="en-US" altLang="zh-CN">
                <a:latin typeface="Arial" panose="020B0604020202090204" pitchFamily="34" charset="0"/>
              </a:rPr>
              <a:t>4</a:t>
            </a:r>
            <a:endParaRPr lang="en-US" altLang="zh-CN">
              <a:latin typeface="Arial" panose="020B0604020202090204" pitchFamily="34" charset="0"/>
            </a:endParaRPr>
          </a:p>
        </p:txBody>
      </p:sp>
      <p:sp>
        <p:nvSpPr>
          <p:cNvPr id="17431" name="矩形 17430"/>
          <p:cNvSpPr/>
          <p:nvPr/>
        </p:nvSpPr>
        <p:spPr>
          <a:xfrm>
            <a:off x="5951538" y="6597650"/>
            <a:ext cx="215900" cy="260350"/>
          </a:xfrm>
          <a:prstGeom prst="rect">
            <a:avLst/>
          </a:prstGeom>
          <a:noFill/>
          <a:ln w="9525">
            <a:noFill/>
          </a:ln>
        </p:spPr>
        <p:txBody>
          <a:bodyPr wrap="none" anchor="ctr"/>
          <a:p>
            <a:pPr algn="ctr"/>
            <a:r>
              <a:rPr lang="en-US" altLang="zh-CN">
                <a:latin typeface="Arial" panose="020B0604020202090204" pitchFamily="34" charset="0"/>
              </a:rPr>
              <a:t>5</a:t>
            </a:r>
            <a:endParaRPr lang="en-US" altLang="zh-CN">
              <a:latin typeface="Arial" panose="020B0604020202090204" pitchFamily="34" charset="0"/>
            </a:endParaRPr>
          </a:p>
        </p:txBody>
      </p:sp>
      <p:sp>
        <p:nvSpPr>
          <p:cNvPr id="17432" name="矩形 17431"/>
          <p:cNvSpPr/>
          <p:nvPr/>
        </p:nvSpPr>
        <p:spPr>
          <a:xfrm>
            <a:off x="6383338" y="6597650"/>
            <a:ext cx="215900" cy="260350"/>
          </a:xfrm>
          <a:prstGeom prst="rect">
            <a:avLst/>
          </a:prstGeom>
          <a:noFill/>
          <a:ln w="9525">
            <a:noFill/>
          </a:ln>
        </p:spPr>
        <p:txBody>
          <a:bodyPr wrap="none" anchor="ctr"/>
          <a:p>
            <a:pPr algn="ctr"/>
            <a:r>
              <a:rPr lang="en-US" altLang="zh-CN">
                <a:latin typeface="Arial" panose="020B0604020202090204" pitchFamily="34" charset="0"/>
              </a:rPr>
              <a:t>6</a:t>
            </a:r>
            <a:endParaRPr lang="en-US" altLang="zh-CN">
              <a:latin typeface="Arial" panose="020B0604020202090204" pitchFamily="34" charset="0"/>
            </a:endParaRPr>
          </a:p>
        </p:txBody>
      </p:sp>
      <p:sp>
        <p:nvSpPr>
          <p:cNvPr id="17433" name="矩形 17432"/>
          <p:cNvSpPr/>
          <p:nvPr/>
        </p:nvSpPr>
        <p:spPr>
          <a:xfrm>
            <a:off x="6743700" y="6597650"/>
            <a:ext cx="215900" cy="260350"/>
          </a:xfrm>
          <a:prstGeom prst="rect">
            <a:avLst/>
          </a:prstGeom>
          <a:noFill/>
          <a:ln w="9525">
            <a:noFill/>
          </a:ln>
        </p:spPr>
        <p:txBody>
          <a:bodyPr wrap="none" anchor="ctr"/>
          <a:p>
            <a:pPr algn="ctr"/>
            <a:r>
              <a:rPr lang="en-US" altLang="zh-CN">
                <a:latin typeface="Arial" panose="020B0604020202090204" pitchFamily="34" charset="0"/>
              </a:rPr>
              <a:t>7</a:t>
            </a:r>
            <a:endParaRPr lang="en-US" altLang="zh-CN">
              <a:latin typeface="Arial" panose="020B0604020202090204" pitchFamily="34" charset="0"/>
            </a:endParaRPr>
          </a:p>
        </p:txBody>
      </p:sp>
      <p:sp>
        <p:nvSpPr>
          <p:cNvPr id="17434" name="矩形 17433"/>
          <p:cNvSpPr/>
          <p:nvPr/>
        </p:nvSpPr>
        <p:spPr>
          <a:xfrm>
            <a:off x="7248525" y="6597650"/>
            <a:ext cx="215900" cy="260350"/>
          </a:xfrm>
          <a:prstGeom prst="rect">
            <a:avLst/>
          </a:prstGeom>
          <a:noFill/>
          <a:ln w="9525">
            <a:noFill/>
          </a:ln>
        </p:spPr>
        <p:txBody>
          <a:bodyPr wrap="none" anchor="ctr"/>
          <a:p>
            <a:pPr algn="ctr"/>
            <a:r>
              <a:rPr lang="en-US" altLang="zh-CN">
                <a:latin typeface="Arial" panose="020B0604020202090204" pitchFamily="34" charset="0"/>
              </a:rPr>
              <a:t>8</a:t>
            </a:r>
            <a:endParaRPr lang="en-US" altLang="zh-CN">
              <a:latin typeface="Arial" panose="020B0604020202090204" pitchFamily="34" charset="0"/>
            </a:endParaRPr>
          </a:p>
        </p:txBody>
      </p:sp>
      <p:sp>
        <p:nvSpPr>
          <p:cNvPr id="17435" name="矩形 17434"/>
          <p:cNvSpPr/>
          <p:nvPr/>
        </p:nvSpPr>
        <p:spPr>
          <a:xfrm>
            <a:off x="7680325" y="6597650"/>
            <a:ext cx="215900" cy="260350"/>
          </a:xfrm>
          <a:prstGeom prst="rect">
            <a:avLst/>
          </a:prstGeom>
          <a:noFill/>
          <a:ln w="9525">
            <a:noFill/>
          </a:ln>
        </p:spPr>
        <p:txBody>
          <a:bodyPr wrap="none" anchor="ctr"/>
          <a:p>
            <a:pPr algn="ctr"/>
            <a:r>
              <a:rPr lang="en-US" altLang="zh-CN">
                <a:latin typeface="Arial" panose="020B0604020202090204" pitchFamily="34" charset="0"/>
              </a:rPr>
              <a:t>9</a:t>
            </a:r>
            <a:endParaRPr lang="en-US" altLang="zh-CN">
              <a:latin typeface="Arial" panose="020B0604020202090204" pitchFamily="34" charset="0"/>
            </a:endParaRPr>
          </a:p>
        </p:txBody>
      </p:sp>
      <p:sp>
        <p:nvSpPr>
          <p:cNvPr id="17436" name="矩形 17435"/>
          <p:cNvSpPr/>
          <p:nvPr/>
        </p:nvSpPr>
        <p:spPr>
          <a:xfrm>
            <a:off x="8040688" y="6597650"/>
            <a:ext cx="215900" cy="260350"/>
          </a:xfrm>
          <a:prstGeom prst="rect">
            <a:avLst/>
          </a:prstGeom>
          <a:noFill/>
          <a:ln w="9525">
            <a:noFill/>
          </a:ln>
        </p:spPr>
        <p:txBody>
          <a:bodyPr wrap="none" anchor="ctr"/>
          <a:p>
            <a:pPr algn="ctr"/>
            <a:r>
              <a:rPr lang="en-US" altLang="zh-CN">
                <a:latin typeface="Arial" panose="020B0604020202090204" pitchFamily="34" charset="0"/>
              </a:rPr>
              <a:t>10</a:t>
            </a:r>
            <a:endParaRPr lang="en-US" altLang="zh-CN">
              <a:latin typeface="Arial" panose="020B0604020202090204" pitchFamily="34" charset="0"/>
            </a:endParaRPr>
          </a:p>
        </p:txBody>
      </p:sp>
      <p:sp>
        <p:nvSpPr>
          <p:cNvPr id="17437" name="矩形 17436"/>
          <p:cNvSpPr/>
          <p:nvPr/>
        </p:nvSpPr>
        <p:spPr>
          <a:xfrm>
            <a:off x="8472488" y="6524625"/>
            <a:ext cx="215900" cy="333375"/>
          </a:xfrm>
          <a:prstGeom prst="rect">
            <a:avLst/>
          </a:prstGeom>
          <a:noFill/>
          <a:ln w="9525">
            <a:noFill/>
          </a:ln>
        </p:spPr>
        <p:txBody>
          <a:bodyPr wrap="none" anchor="ctr"/>
          <a:p>
            <a:pPr algn="ctr"/>
            <a:r>
              <a:rPr lang="en-US" altLang="zh-CN">
                <a:latin typeface="Arial" panose="020B0604020202090204" pitchFamily="34" charset="0"/>
              </a:rPr>
              <a:t>11</a:t>
            </a:r>
            <a:endParaRPr lang="en-US" altLang="zh-CN">
              <a:latin typeface="Arial" panose="020B0604020202090204" pitchFamily="34" charset="0"/>
            </a:endParaRPr>
          </a:p>
        </p:txBody>
      </p:sp>
      <p:sp>
        <p:nvSpPr>
          <p:cNvPr id="17438" name="矩形 17437"/>
          <p:cNvSpPr/>
          <p:nvPr/>
        </p:nvSpPr>
        <p:spPr>
          <a:xfrm>
            <a:off x="8975725" y="6597650"/>
            <a:ext cx="214313" cy="260350"/>
          </a:xfrm>
          <a:prstGeom prst="rect">
            <a:avLst/>
          </a:prstGeom>
          <a:noFill/>
          <a:ln w="9525">
            <a:noFill/>
          </a:ln>
        </p:spPr>
        <p:txBody>
          <a:bodyPr wrap="none" anchor="ctr"/>
          <a:p>
            <a:pPr algn="ctr"/>
            <a:r>
              <a:rPr lang="en-US" altLang="zh-CN">
                <a:latin typeface="Arial" panose="020B0604020202090204" pitchFamily="34" charset="0"/>
              </a:rPr>
              <a:t>12</a:t>
            </a:r>
            <a:endParaRPr lang="en-US" altLang="zh-CN">
              <a:latin typeface="Arial" panose="020B0604020202090204" pitchFamily="34" charset="0"/>
            </a:endParaRPr>
          </a:p>
        </p:txBody>
      </p:sp>
      <p:sp>
        <p:nvSpPr>
          <p:cNvPr id="17439" name="矩形 17438"/>
          <p:cNvSpPr/>
          <p:nvPr/>
        </p:nvSpPr>
        <p:spPr>
          <a:xfrm>
            <a:off x="9336088" y="6597650"/>
            <a:ext cx="215900" cy="260350"/>
          </a:xfrm>
          <a:prstGeom prst="rect">
            <a:avLst/>
          </a:prstGeom>
          <a:noFill/>
          <a:ln w="9525">
            <a:noFill/>
          </a:ln>
        </p:spPr>
        <p:txBody>
          <a:bodyPr wrap="none" anchor="ctr"/>
          <a:p>
            <a:pPr algn="ctr"/>
            <a:r>
              <a:rPr lang="en-US" altLang="zh-CN">
                <a:latin typeface="Arial" panose="020B0604020202090204" pitchFamily="34" charset="0"/>
              </a:rPr>
              <a:t>13</a:t>
            </a:r>
            <a:endParaRPr lang="en-US" altLang="zh-CN">
              <a:latin typeface="Arial" panose="020B0604020202090204" pitchFamily="34" charset="0"/>
            </a:endParaRPr>
          </a:p>
        </p:txBody>
      </p:sp>
      <p:sp>
        <p:nvSpPr>
          <p:cNvPr id="17440" name="矩形 17439"/>
          <p:cNvSpPr/>
          <p:nvPr/>
        </p:nvSpPr>
        <p:spPr>
          <a:xfrm>
            <a:off x="9767888" y="6597650"/>
            <a:ext cx="215900" cy="260350"/>
          </a:xfrm>
          <a:prstGeom prst="rect">
            <a:avLst/>
          </a:prstGeom>
          <a:noFill/>
          <a:ln w="9525">
            <a:noFill/>
          </a:ln>
        </p:spPr>
        <p:txBody>
          <a:bodyPr wrap="none" anchor="ctr"/>
          <a:p>
            <a:pPr algn="ctr"/>
            <a:r>
              <a:rPr lang="en-US" altLang="zh-CN">
                <a:latin typeface="Arial" panose="020B0604020202090204" pitchFamily="34" charset="0"/>
              </a:rPr>
              <a:t>14</a:t>
            </a:r>
            <a:endParaRPr lang="en-US" altLang="zh-CN">
              <a:latin typeface="Arial" panose="020B0604020202090204" pitchFamily="34" charset="0"/>
            </a:endParaRPr>
          </a:p>
        </p:txBody>
      </p:sp>
      <p:sp>
        <p:nvSpPr>
          <p:cNvPr id="17441" name="矩形 17440"/>
          <p:cNvSpPr/>
          <p:nvPr/>
        </p:nvSpPr>
        <p:spPr>
          <a:xfrm>
            <a:off x="4295775" y="692150"/>
            <a:ext cx="1295400" cy="2159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a:t>
            </a:r>
            <a:endParaRPr lang="en-US" altLang="zh-CN">
              <a:latin typeface="Arial" panose="020B0604020202090204" pitchFamily="34" charset="0"/>
            </a:endParaRPr>
          </a:p>
        </p:txBody>
      </p:sp>
      <p:graphicFrame>
        <p:nvGraphicFramePr>
          <p:cNvPr id="17567" name="内容占位符 17566"/>
          <p:cNvGraphicFramePr/>
          <p:nvPr>
            <p:ph idx="4294967295"/>
          </p:nvPr>
        </p:nvGraphicFramePr>
        <p:xfrm>
          <a:off x="1774825" y="836613"/>
          <a:ext cx="1584325" cy="4754880"/>
        </p:xfrm>
        <a:graphic>
          <a:graphicData uri="http://schemas.openxmlformats.org/drawingml/2006/table">
            <a:tbl>
              <a:tblPr/>
              <a:tblGrid>
                <a:gridCol w="527050"/>
                <a:gridCol w="530225"/>
                <a:gridCol w="527050"/>
              </a:tblGrid>
              <a:tr h="3962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i</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err="1"/>
                        <a:t>si</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fi</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1</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1</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4</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2</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3</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5</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3</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0</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6</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4</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5</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7</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5</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3</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8</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6</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5</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9</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7</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6</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10</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8</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8</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11</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9</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8</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12</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10</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2</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13</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62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11</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12</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buNone/>
                      </a:pPr>
                      <a:r>
                        <a:rPr lang="en-US" altLang="zh-CN" sz="2000"/>
                        <a:t>14</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7496" name="矩形 17495"/>
          <p:cNvSpPr/>
          <p:nvPr/>
        </p:nvSpPr>
        <p:spPr>
          <a:xfrm>
            <a:off x="1919288" y="1268413"/>
            <a:ext cx="360362" cy="287337"/>
          </a:xfrm>
          <a:prstGeom prst="rect">
            <a:avLst/>
          </a:prstGeom>
          <a:noFill/>
          <a:ln w="9525">
            <a:noFill/>
          </a:ln>
        </p:spPr>
        <p:txBody>
          <a:bodyPr wrap="none" anchor="ctr"/>
          <a:p>
            <a:pPr algn="ctr"/>
            <a:r>
              <a:rPr lang="en-US" altLang="zh-CN" b="1" dirty="0">
                <a:solidFill>
                  <a:srgbClr val="FF3300"/>
                </a:solidFill>
                <a:latin typeface="Arial" panose="020B0604020202090204" pitchFamily="34" charset="0"/>
              </a:rPr>
              <a:t>√</a:t>
            </a:r>
            <a:endParaRPr lang="en-US" altLang="zh-CN" b="1" dirty="0">
              <a:solidFill>
                <a:srgbClr val="FF3300"/>
              </a:solidFill>
              <a:latin typeface="Arial" panose="020B0604020202090204" pitchFamily="34" charset="0"/>
            </a:endParaRPr>
          </a:p>
        </p:txBody>
      </p:sp>
      <p:grpSp>
        <p:nvGrpSpPr>
          <p:cNvPr id="17497" name="组合 17496"/>
          <p:cNvGrpSpPr/>
          <p:nvPr/>
        </p:nvGrpSpPr>
        <p:grpSpPr>
          <a:xfrm>
            <a:off x="5159375" y="333375"/>
            <a:ext cx="863600" cy="574675"/>
            <a:chOff x="2018" y="210"/>
            <a:chExt cx="544" cy="499"/>
          </a:xfrm>
        </p:grpSpPr>
        <p:sp>
          <p:nvSpPr>
            <p:cNvPr id="17498" name="直接连接符 17497"/>
            <p:cNvSpPr/>
            <p:nvPr/>
          </p:nvSpPr>
          <p:spPr>
            <a:xfrm flipH="1" flipV="1">
              <a:off x="2018" y="391"/>
              <a:ext cx="272" cy="318"/>
            </a:xfrm>
            <a:prstGeom prst="line">
              <a:avLst/>
            </a:prstGeom>
            <a:ln w="28575" cap="flat" cmpd="sng">
              <a:solidFill>
                <a:schemeClr val="tx1"/>
              </a:solidFill>
              <a:prstDash val="solid"/>
              <a:headEnd type="none" w="med" len="med"/>
              <a:tailEnd type="triangle" w="med" len="med"/>
            </a:ln>
          </p:spPr>
        </p:sp>
        <p:sp>
          <p:nvSpPr>
            <p:cNvPr id="17499" name="矩形 17498"/>
            <p:cNvSpPr/>
            <p:nvPr/>
          </p:nvSpPr>
          <p:spPr>
            <a:xfrm>
              <a:off x="2018" y="210"/>
              <a:ext cx="544" cy="18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2</a:t>
              </a:r>
              <a:endParaRPr lang="en-US" altLang="zh-CN">
                <a:latin typeface="Arial" panose="020B0604020202090204" pitchFamily="34" charset="0"/>
              </a:endParaRPr>
            </a:p>
          </p:txBody>
        </p:sp>
      </p:grpSp>
      <p:sp>
        <p:nvSpPr>
          <p:cNvPr id="17500" name="矩形 17499"/>
          <p:cNvSpPr/>
          <p:nvPr/>
        </p:nvSpPr>
        <p:spPr>
          <a:xfrm>
            <a:off x="4295775" y="1484313"/>
            <a:ext cx="1295400" cy="2159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a:t>
            </a:r>
            <a:endParaRPr lang="en-US" altLang="zh-CN">
              <a:latin typeface="Arial" panose="020B0604020202090204" pitchFamily="34" charset="0"/>
            </a:endParaRPr>
          </a:p>
        </p:txBody>
      </p:sp>
      <p:grpSp>
        <p:nvGrpSpPr>
          <p:cNvPr id="17501" name="组合 17500"/>
          <p:cNvGrpSpPr/>
          <p:nvPr/>
        </p:nvGrpSpPr>
        <p:grpSpPr>
          <a:xfrm>
            <a:off x="3863975" y="1052513"/>
            <a:ext cx="2592388" cy="431800"/>
            <a:chOff x="1474" y="754"/>
            <a:chExt cx="1361" cy="363"/>
          </a:xfrm>
        </p:grpSpPr>
        <p:sp>
          <p:nvSpPr>
            <p:cNvPr id="17502" name="直接连接符 17501"/>
            <p:cNvSpPr/>
            <p:nvPr/>
          </p:nvSpPr>
          <p:spPr>
            <a:xfrm flipH="1" flipV="1">
              <a:off x="1474" y="935"/>
              <a:ext cx="590" cy="182"/>
            </a:xfrm>
            <a:prstGeom prst="line">
              <a:avLst/>
            </a:prstGeom>
            <a:ln w="28575" cap="flat" cmpd="sng">
              <a:solidFill>
                <a:schemeClr val="tx1"/>
              </a:solidFill>
              <a:prstDash val="solid"/>
              <a:headEnd type="none" w="med" len="med"/>
              <a:tailEnd type="triangle" w="med" len="med"/>
            </a:ln>
          </p:spPr>
        </p:sp>
        <p:sp>
          <p:nvSpPr>
            <p:cNvPr id="17503" name="矩形 17502"/>
            <p:cNvSpPr/>
            <p:nvPr/>
          </p:nvSpPr>
          <p:spPr>
            <a:xfrm>
              <a:off x="1474" y="754"/>
              <a:ext cx="1361" cy="18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3</a:t>
              </a:r>
              <a:endParaRPr lang="en-US" altLang="zh-CN">
                <a:latin typeface="Arial" panose="020B0604020202090204" pitchFamily="34" charset="0"/>
              </a:endParaRPr>
            </a:p>
          </p:txBody>
        </p:sp>
      </p:grpSp>
      <p:sp>
        <p:nvSpPr>
          <p:cNvPr id="17504" name="矩形 17503"/>
          <p:cNvSpPr/>
          <p:nvPr/>
        </p:nvSpPr>
        <p:spPr>
          <a:xfrm>
            <a:off x="4295775" y="1844675"/>
            <a:ext cx="1295400" cy="2159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a:t>
            </a:r>
            <a:endParaRPr lang="en-US" altLang="zh-CN">
              <a:latin typeface="Arial" panose="020B0604020202090204" pitchFamily="34" charset="0"/>
            </a:endParaRPr>
          </a:p>
        </p:txBody>
      </p:sp>
      <p:grpSp>
        <p:nvGrpSpPr>
          <p:cNvPr id="17505" name="组合 17504"/>
          <p:cNvGrpSpPr/>
          <p:nvPr/>
        </p:nvGrpSpPr>
        <p:grpSpPr>
          <a:xfrm>
            <a:off x="5591175" y="1700213"/>
            <a:ext cx="1296988" cy="360362"/>
            <a:chOff x="2562" y="1298"/>
            <a:chExt cx="817" cy="272"/>
          </a:xfrm>
        </p:grpSpPr>
        <p:sp>
          <p:nvSpPr>
            <p:cNvPr id="17506" name="直接连接符 17505"/>
            <p:cNvSpPr/>
            <p:nvPr/>
          </p:nvSpPr>
          <p:spPr>
            <a:xfrm flipV="1">
              <a:off x="2562" y="1389"/>
              <a:ext cx="273" cy="181"/>
            </a:xfrm>
            <a:prstGeom prst="line">
              <a:avLst/>
            </a:prstGeom>
            <a:ln w="9525" cap="flat" cmpd="sng">
              <a:solidFill>
                <a:schemeClr val="tx1"/>
              </a:solidFill>
              <a:prstDash val="solid"/>
              <a:headEnd type="none" w="med" len="med"/>
              <a:tailEnd type="triangle" w="med" len="med"/>
            </a:ln>
          </p:spPr>
        </p:sp>
        <p:sp>
          <p:nvSpPr>
            <p:cNvPr id="17507" name="矩形 17506"/>
            <p:cNvSpPr/>
            <p:nvPr/>
          </p:nvSpPr>
          <p:spPr>
            <a:xfrm>
              <a:off x="2835" y="1298"/>
              <a:ext cx="544" cy="18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4</a:t>
              </a:r>
              <a:endParaRPr lang="en-US" altLang="zh-CN">
                <a:latin typeface="Arial" panose="020B0604020202090204" pitchFamily="34" charset="0"/>
              </a:endParaRPr>
            </a:p>
          </p:txBody>
        </p:sp>
      </p:grpSp>
      <p:grpSp>
        <p:nvGrpSpPr>
          <p:cNvPr id="17508" name="组合 17507"/>
          <p:cNvGrpSpPr/>
          <p:nvPr/>
        </p:nvGrpSpPr>
        <p:grpSpPr>
          <a:xfrm>
            <a:off x="4295775" y="2492375"/>
            <a:ext cx="2592388" cy="217488"/>
            <a:chOff x="1746" y="1887"/>
            <a:chExt cx="1633" cy="183"/>
          </a:xfrm>
        </p:grpSpPr>
        <p:sp>
          <p:nvSpPr>
            <p:cNvPr id="17509" name="矩形 17508"/>
            <p:cNvSpPr/>
            <p:nvPr/>
          </p:nvSpPr>
          <p:spPr>
            <a:xfrm>
              <a:off x="1746" y="1887"/>
              <a:ext cx="816"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a:t>
              </a:r>
              <a:endParaRPr lang="en-US" altLang="zh-CN">
                <a:latin typeface="Arial" panose="020B0604020202090204" pitchFamily="34" charset="0"/>
              </a:endParaRPr>
            </a:p>
          </p:txBody>
        </p:sp>
        <p:sp>
          <p:nvSpPr>
            <p:cNvPr id="17510" name="矩形 17509"/>
            <p:cNvSpPr/>
            <p:nvPr/>
          </p:nvSpPr>
          <p:spPr>
            <a:xfrm>
              <a:off x="2835" y="1888"/>
              <a:ext cx="544"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4</a:t>
              </a:r>
              <a:endParaRPr lang="en-US" altLang="zh-CN">
                <a:latin typeface="Arial" panose="020B0604020202090204" pitchFamily="34" charset="0"/>
              </a:endParaRPr>
            </a:p>
          </p:txBody>
        </p:sp>
      </p:grpSp>
      <p:grpSp>
        <p:nvGrpSpPr>
          <p:cNvPr id="17514" name="组合 17513"/>
          <p:cNvGrpSpPr/>
          <p:nvPr/>
        </p:nvGrpSpPr>
        <p:grpSpPr>
          <a:xfrm>
            <a:off x="4295775" y="3141663"/>
            <a:ext cx="2592388" cy="215900"/>
            <a:chOff x="1746" y="1887"/>
            <a:chExt cx="1633" cy="183"/>
          </a:xfrm>
        </p:grpSpPr>
        <p:sp>
          <p:nvSpPr>
            <p:cNvPr id="17515" name="矩形 17514"/>
            <p:cNvSpPr/>
            <p:nvPr/>
          </p:nvSpPr>
          <p:spPr>
            <a:xfrm>
              <a:off x="1746" y="1887"/>
              <a:ext cx="816"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a:t>
              </a:r>
              <a:endParaRPr lang="en-US" altLang="zh-CN">
                <a:latin typeface="Arial" panose="020B0604020202090204" pitchFamily="34" charset="0"/>
              </a:endParaRPr>
            </a:p>
          </p:txBody>
        </p:sp>
        <p:sp>
          <p:nvSpPr>
            <p:cNvPr id="17516" name="矩形 17515"/>
            <p:cNvSpPr/>
            <p:nvPr/>
          </p:nvSpPr>
          <p:spPr>
            <a:xfrm>
              <a:off x="2835" y="1888"/>
              <a:ext cx="544"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4</a:t>
              </a:r>
              <a:endParaRPr lang="en-US" altLang="zh-CN">
                <a:latin typeface="Arial" panose="020B0604020202090204" pitchFamily="34" charset="0"/>
              </a:endParaRPr>
            </a:p>
          </p:txBody>
        </p:sp>
      </p:grpSp>
      <p:grpSp>
        <p:nvGrpSpPr>
          <p:cNvPr id="17517" name="组合 17516"/>
          <p:cNvGrpSpPr/>
          <p:nvPr/>
        </p:nvGrpSpPr>
        <p:grpSpPr>
          <a:xfrm>
            <a:off x="6024563" y="2838450"/>
            <a:ext cx="1727200" cy="446088"/>
            <a:chOff x="2835" y="1788"/>
            <a:chExt cx="1088" cy="281"/>
          </a:xfrm>
        </p:grpSpPr>
        <p:sp>
          <p:nvSpPr>
            <p:cNvPr id="17518" name="矩形 17517"/>
            <p:cNvSpPr/>
            <p:nvPr/>
          </p:nvSpPr>
          <p:spPr>
            <a:xfrm>
              <a:off x="2835" y="1788"/>
              <a:ext cx="1088"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6</a:t>
              </a:r>
              <a:endParaRPr lang="en-US" altLang="zh-CN">
                <a:latin typeface="Arial" panose="020B0604020202090204" pitchFamily="34" charset="0"/>
              </a:endParaRPr>
            </a:p>
          </p:txBody>
        </p:sp>
        <p:sp>
          <p:nvSpPr>
            <p:cNvPr id="17519" name="直接连接符 17518"/>
            <p:cNvSpPr/>
            <p:nvPr/>
          </p:nvSpPr>
          <p:spPr>
            <a:xfrm flipH="1" flipV="1">
              <a:off x="2835" y="1797"/>
              <a:ext cx="544" cy="272"/>
            </a:xfrm>
            <a:prstGeom prst="line">
              <a:avLst/>
            </a:prstGeom>
            <a:ln w="9525" cap="flat" cmpd="sng">
              <a:solidFill>
                <a:schemeClr val="tx1"/>
              </a:solidFill>
              <a:prstDash val="solid"/>
              <a:headEnd type="none" w="med" len="med"/>
              <a:tailEnd type="triangle" w="med" len="med"/>
            </a:ln>
          </p:spPr>
        </p:sp>
      </p:grpSp>
      <p:grpSp>
        <p:nvGrpSpPr>
          <p:cNvPr id="17520" name="组合 17519"/>
          <p:cNvGrpSpPr/>
          <p:nvPr/>
        </p:nvGrpSpPr>
        <p:grpSpPr>
          <a:xfrm>
            <a:off x="4295775" y="3789363"/>
            <a:ext cx="2592388" cy="215900"/>
            <a:chOff x="1746" y="1887"/>
            <a:chExt cx="1633" cy="183"/>
          </a:xfrm>
        </p:grpSpPr>
        <p:sp>
          <p:nvSpPr>
            <p:cNvPr id="17521" name="矩形 17520"/>
            <p:cNvSpPr/>
            <p:nvPr/>
          </p:nvSpPr>
          <p:spPr>
            <a:xfrm>
              <a:off x="1746" y="1887"/>
              <a:ext cx="816"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a:t>
              </a:r>
              <a:endParaRPr lang="en-US" altLang="zh-CN">
                <a:latin typeface="Arial" panose="020B0604020202090204" pitchFamily="34" charset="0"/>
              </a:endParaRPr>
            </a:p>
          </p:txBody>
        </p:sp>
        <p:sp>
          <p:nvSpPr>
            <p:cNvPr id="17522" name="矩形 17521"/>
            <p:cNvSpPr/>
            <p:nvPr/>
          </p:nvSpPr>
          <p:spPr>
            <a:xfrm>
              <a:off x="2835" y="1888"/>
              <a:ext cx="544"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4</a:t>
              </a:r>
              <a:endParaRPr lang="en-US" altLang="zh-CN">
                <a:latin typeface="Arial" panose="020B0604020202090204" pitchFamily="34" charset="0"/>
              </a:endParaRPr>
            </a:p>
          </p:txBody>
        </p:sp>
      </p:grpSp>
      <p:grpSp>
        <p:nvGrpSpPr>
          <p:cNvPr id="17523" name="组合 17522"/>
          <p:cNvGrpSpPr/>
          <p:nvPr/>
        </p:nvGrpSpPr>
        <p:grpSpPr>
          <a:xfrm>
            <a:off x="6456363" y="3500438"/>
            <a:ext cx="1727200" cy="433387"/>
            <a:chOff x="3107" y="2205"/>
            <a:chExt cx="1088" cy="273"/>
          </a:xfrm>
        </p:grpSpPr>
        <p:sp>
          <p:nvSpPr>
            <p:cNvPr id="17524" name="矩形 17523"/>
            <p:cNvSpPr/>
            <p:nvPr/>
          </p:nvSpPr>
          <p:spPr>
            <a:xfrm>
              <a:off x="3107" y="2205"/>
              <a:ext cx="1088"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7</a:t>
              </a:r>
              <a:endParaRPr lang="en-US" altLang="zh-CN">
                <a:latin typeface="Arial" panose="020B0604020202090204" pitchFamily="34" charset="0"/>
              </a:endParaRPr>
            </a:p>
          </p:txBody>
        </p:sp>
        <p:sp>
          <p:nvSpPr>
            <p:cNvPr id="17525" name="直接连接符 17524"/>
            <p:cNvSpPr/>
            <p:nvPr/>
          </p:nvSpPr>
          <p:spPr>
            <a:xfrm flipH="1" flipV="1">
              <a:off x="3107" y="2205"/>
              <a:ext cx="272" cy="273"/>
            </a:xfrm>
            <a:prstGeom prst="line">
              <a:avLst/>
            </a:prstGeom>
            <a:ln w="9525" cap="flat" cmpd="sng">
              <a:solidFill>
                <a:schemeClr val="tx1"/>
              </a:solidFill>
              <a:prstDash val="solid"/>
              <a:headEnd type="none" w="med" len="med"/>
              <a:tailEnd type="triangle" w="med" len="med"/>
            </a:ln>
          </p:spPr>
        </p:sp>
      </p:grpSp>
      <p:grpSp>
        <p:nvGrpSpPr>
          <p:cNvPr id="17526" name="组合 17525"/>
          <p:cNvGrpSpPr/>
          <p:nvPr/>
        </p:nvGrpSpPr>
        <p:grpSpPr>
          <a:xfrm>
            <a:off x="4295775" y="4149725"/>
            <a:ext cx="2592388" cy="215900"/>
            <a:chOff x="1746" y="1887"/>
            <a:chExt cx="1633" cy="183"/>
          </a:xfrm>
        </p:grpSpPr>
        <p:sp>
          <p:nvSpPr>
            <p:cNvPr id="17527" name="矩形 17526"/>
            <p:cNvSpPr/>
            <p:nvPr/>
          </p:nvSpPr>
          <p:spPr>
            <a:xfrm>
              <a:off x="1746" y="1887"/>
              <a:ext cx="816"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a:t>
              </a:r>
              <a:endParaRPr lang="en-US" altLang="zh-CN">
                <a:latin typeface="Arial" panose="020B0604020202090204" pitchFamily="34" charset="0"/>
              </a:endParaRPr>
            </a:p>
          </p:txBody>
        </p:sp>
        <p:sp>
          <p:nvSpPr>
            <p:cNvPr id="17528" name="矩形 17527"/>
            <p:cNvSpPr/>
            <p:nvPr/>
          </p:nvSpPr>
          <p:spPr>
            <a:xfrm>
              <a:off x="2835" y="1888"/>
              <a:ext cx="544"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4</a:t>
              </a:r>
              <a:endParaRPr lang="en-US" altLang="zh-CN">
                <a:latin typeface="Arial" panose="020B0604020202090204" pitchFamily="34" charset="0"/>
              </a:endParaRPr>
            </a:p>
          </p:txBody>
        </p:sp>
      </p:grpSp>
      <p:grpSp>
        <p:nvGrpSpPr>
          <p:cNvPr id="17529" name="组合 17528"/>
          <p:cNvGrpSpPr/>
          <p:nvPr/>
        </p:nvGrpSpPr>
        <p:grpSpPr>
          <a:xfrm>
            <a:off x="6888163" y="3860800"/>
            <a:ext cx="1728787" cy="431800"/>
            <a:chOff x="3379" y="2432"/>
            <a:chExt cx="1089" cy="272"/>
          </a:xfrm>
        </p:grpSpPr>
        <p:sp>
          <p:nvSpPr>
            <p:cNvPr id="17530" name="矩形 17529"/>
            <p:cNvSpPr/>
            <p:nvPr/>
          </p:nvSpPr>
          <p:spPr>
            <a:xfrm>
              <a:off x="3651" y="2432"/>
              <a:ext cx="817"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8</a:t>
              </a:r>
              <a:endParaRPr lang="en-US" altLang="zh-CN">
                <a:latin typeface="Arial" panose="020B0604020202090204" pitchFamily="34" charset="0"/>
              </a:endParaRPr>
            </a:p>
          </p:txBody>
        </p:sp>
        <p:sp>
          <p:nvSpPr>
            <p:cNvPr id="17531" name="直接连接符 17530"/>
            <p:cNvSpPr/>
            <p:nvPr/>
          </p:nvSpPr>
          <p:spPr>
            <a:xfrm flipV="1">
              <a:off x="3379" y="2523"/>
              <a:ext cx="272" cy="181"/>
            </a:xfrm>
            <a:prstGeom prst="line">
              <a:avLst/>
            </a:prstGeom>
            <a:ln w="9525" cap="flat" cmpd="sng">
              <a:solidFill>
                <a:schemeClr val="tx1"/>
              </a:solidFill>
              <a:prstDash val="solid"/>
              <a:headEnd type="none" w="med" len="med"/>
              <a:tailEnd type="triangle" w="med" len="med"/>
            </a:ln>
          </p:spPr>
        </p:sp>
      </p:grpSp>
      <p:grpSp>
        <p:nvGrpSpPr>
          <p:cNvPr id="17532" name="组合 17531"/>
          <p:cNvGrpSpPr/>
          <p:nvPr/>
        </p:nvGrpSpPr>
        <p:grpSpPr>
          <a:xfrm>
            <a:off x="4295775" y="4508500"/>
            <a:ext cx="4321175" cy="217488"/>
            <a:chOff x="1746" y="2840"/>
            <a:chExt cx="2722" cy="137"/>
          </a:xfrm>
        </p:grpSpPr>
        <p:grpSp>
          <p:nvGrpSpPr>
            <p:cNvPr id="17533" name="组合 17532"/>
            <p:cNvGrpSpPr/>
            <p:nvPr/>
          </p:nvGrpSpPr>
          <p:grpSpPr>
            <a:xfrm>
              <a:off x="1746" y="2840"/>
              <a:ext cx="1633" cy="136"/>
              <a:chOff x="1746" y="1887"/>
              <a:chExt cx="1633" cy="183"/>
            </a:xfrm>
          </p:grpSpPr>
          <p:sp>
            <p:nvSpPr>
              <p:cNvPr id="17534" name="矩形 17533"/>
              <p:cNvSpPr/>
              <p:nvPr/>
            </p:nvSpPr>
            <p:spPr>
              <a:xfrm>
                <a:off x="1746" y="1887"/>
                <a:ext cx="816"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a:t>
                </a:r>
                <a:endParaRPr lang="en-US" altLang="zh-CN">
                  <a:latin typeface="Arial" panose="020B0604020202090204" pitchFamily="34" charset="0"/>
                </a:endParaRPr>
              </a:p>
            </p:txBody>
          </p:sp>
          <p:sp>
            <p:nvSpPr>
              <p:cNvPr id="17535" name="矩形 17534"/>
              <p:cNvSpPr/>
              <p:nvPr/>
            </p:nvSpPr>
            <p:spPr>
              <a:xfrm>
                <a:off x="2835" y="1888"/>
                <a:ext cx="544"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4</a:t>
                </a:r>
                <a:endParaRPr lang="en-US" altLang="zh-CN">
                  <a:latin typeface="Arial" panose="020B0604020202090204" pitchFamily="34" charset="0"/>
                </a:endParaRPr>
              </a:p>
            </p:txBody>
          </p:sp>
        </p:grpSp>
        <p:sp>
          <p:nvSpPr>
            <p:cNvPr id="17536" name="矩形 17535"/>
            <p:cNvSpPr/>
            <p:nvPr/>
          </p:nvSpPr>
          <p:spPr>
            <a:xfrm>
              <a:off x="3651" y="2841"/>
              <a:ext cx="817" cy="13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8</a:t>
              </a:r>
              <a:endParaRPr lang="en-US" altLang="zh-CN">
                <a:latin typeface="Arial" panose="020B0604020202090204" pitchFamily="34" charset="0"/>
              </a:endParaRPr>
            </a:p>
          </p:txBody>
        </p:sp>
      </p:grpSp>
      <p:grpSp>
        <p:nvGrpSpPr>
          <p:cNvPr id="17537" name="组合 17536"/>
          <p:cNvGrpSpPr/>
          <p:nvPr/>
        </p:nvGrpSpPr>
        <p:grpSpPr>
          <a:xfrm>
            <a:off x="7319963" y="4206875"/>
            <a:ext cx="1728787" cy="374650"/>
            <a:chOff x="3651" y="2650"/>
            <a:chExt cx="1089" cy="236"/>
          </a:xfrm>
        </p:grpSpPr>
        <p:sp>
          <p:nvSpPr>
            <p:cNvPr id="17538" name="矩形 17537"/>
            <p:cNvSpPr/>
            <p:nvPr/>
          </p:nvSpPr>
          <p:spPr>
            <a:xfrm>
              <a:off x="3651" y="2650"/>
              <a:ext cx="1089"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9</a:t>
              </a:r>
              <a:endParaRPr lang="en-US" altLang="zh-CN">
                <a:latin typeface="Arial" panose="020B0604020202090204" pitchFamily="34" charset="0"/>
              </a:endParaRPr>
            </a:p>
          </p:txBody>
        </p:sp>
        <p:sp>
          <p:nvSpPr>
            <p:cNvPr id="17539" name="直接连接符 17538"/>
            <p:cNvSpPr/>
            <p:nvPr/>
          </p:nvSpPr>
          <p:spPr>
            <a:xfrm flipH="1" flipV="1">
              <a:off x="3651" y="2704"/>
              <a:ext cx="817" cy="182"/>
            </a:xfrm>
            <a:prstGeom prst="line">
              <a:avLst/>
            </a:prstGeom>
            <a:ln w="9525" cap="flat" cmpd="sng">
              <a:solidFill>
                <a:schemeClr val="tx1"/>
              </a:solidFill>
              <a:prstDash val="solid"/>
              <a:headEnd type="none" w="med" len="med"/>
              <a:tailEnd type="triangle" w="med" len="med"/>
            </a:ln>
          </p:spPr>
        </p:sp>
      </p:grpSp>
      <p:grpSp>
        <p:nvGrpSpPr>
          <p:cNvPr id="17540" name="组合 17539"/>
          <p:cNvGrpSpPr/>
          <p:nvPr/>
        </p:nvGrpSpPr>
        <p:grpSpPr>
          <a:xfrm>
            <a:off x="4295775" y="5299075"/>
            <a:ext cx="4321175" cy="217488"/>
            <a:chOff x="1746" y="2840"/>
            <a:chExt cx="2722" cy="137"/>
          </a:xfrm>
        </p:grpSpPr>
        <p:grpSp>
          <p:nvGrpSpPr>
            <p:cNvPr id="17541" name="组合 17540"/>
            <p:cNvGrpSpPr/>
            <p:nvPr/>
          </p:nvGrpSpPr>
          <p:grpSpPr>
            <a:xfrm>
              <a:off x="1746" y="2840"/>
              <a:ext cx="1633" cy="136"/>
              <a:chOff x="1746" y="1887"/>
              <a:chExt cx="1633" cy="183"/>
            </a:xfrm>
          </p:grpSpPr>
          <p:sp>
            <p:nvSpPr>
              <p:cNvPr id="17542" name="矩形 17541"/>
              <p:cNvSpPr/>
              <p:nvPr/>
            </p:nvSpPr>
            <p:spPr>
              <a:xfrm>
                <a:off x="1746" y="1887"/>
                <a:ext cx="816"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a:t>
                </a:r>
                <a:endParaRPr lang="en-US" altLang="zh-CN">
                  <a:latin typeface="Arial" panose="020B0604020202090204" pitchFamily="34" charset="0"/>
                </a:endParaRPr>
              </a:p>
            </p:txBody>
          </p:sp>
          <p:sp>
            <p:nvSpPr>
              <p:cNvPr id="17543" name="矩形 17542"/>
              <p:cNvSpPr/>
              <p:nvPr/>
            </p:nvSpPr>
            <p:spPr>
              <a:xfrm>
                <a:off x="2835" y="1888"/>
                <a:ext cx="544"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4</a:t>
                </a:r>
                <a:endParaRPr lang="en-US" altLang="zh-CN">
                  <a:latin typeface="Arial" panose="020B0604020202090204" pitchFamily="34" charset="0"/>
                </a:endParaRPr>
              </a:p>
            </p:txBody>
          </p:sp>
        </p:grpSp>
        <p:sp>
          <p:nvSpPr>
            <p:cNvPr id="17544" name="矩形 17543"/>
            <p:cNvSpPr/>
            <p:nvPr/>
          </p:nvSpPr>
          <p:spPr>
            <a:xfrm>
              <a:off x="3651" y="2841"/>
              <a:ext cx="817" cy="13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8</a:t>
              </a:r>
              <a:endParaRPr lang="en-US" altLang="zh-CN">
                <a:latin typeface="Arial" panose="020B0604020202090204" pitchFamily="34" charset="0"/>
              </a:endParaRPr>
            </a:p>
          </p:txBody>
        </p:sp>
      </p:grpSp>
      <p:grpSp>
        <p:nvGrpSpPr>
          <p:cNvPr id="17545" name="组合 17544"/>
          <p:cNvGrpSpPr/>
          <p:nvPr/>
        </p:nvGrpSpPr>
        <p:grpSpPr>
          <a:xfrm>
            <a:off x="4727575" y="4941888"/>
            <a:ext cx="4752975" cy="431800"/>
            <a:chOff x="2018" y="3113"/>
            <a:chExt cx="2994" cy="272"/>
          </a:xfrm>
        </p:grpSpPr>
        <p:sp>
          <p:nvSpPr>
            <p:cNvPr id="17546" name="矩形 17545"/>
            <p:cNvSpPr/>
            <p:nvPr/>
          </p:nvSpPr>
          <p:spPr>
            <a:xfrm>
              <a:off x="2018" y="3113"/>
              <a:ext cx="2994"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10</a:t>
              </a:r>
              <a:endParaRPr lang="en-US" altLang="zh-CN">
                <a:latin typeface="Arial" panose="020B0604020202090204" pitchFamily="34" charset="0"/>
              </a:endParaRPr>
            </a:p>
          </p:txBody>
        </p:sp>
        <p:sp>
          <p:nvSpPr>
            <p:cNvPr id="17547" name="直接连接符 17546"/>
            <p:cNvSpPr/>
            <p:nvPr/>
          </p:nvSpPr>
          <p:spPr>
            <a:xfrm flipH="1" flipV="1">
              <a:off x="2018" y="3158"/>
              <a:ext cx="2450" cy="227"/>
            </a:xfrm>
            <a:prstGeom prst="line">
              <a:avLst/>
            </a:prstGeom>
            <a:ln w="9525" cap="flat" cmpd="sng">
              <a:solidFill>
                <a:schemeClr val="tx1"/>
              </a:solidFill>
              <a:prstDash val="solid"/>
              <a:headEnd type="none" w="med" len="med"/>
              <a:tailEnd type="triangle" w="med" len="med"/>
            </a:ln>
          </p:spPr>
        </p:sp>
      </p:grpSp>
      <p:grpSp>
        <p:nvGrpSpPr>
          <p:cNvPr id="17548" name="组合 17547"/>
          <p:cNvGrpSpPr/>
          <p:nvPr/>
        </p:nvGrpSpPr>
        <p:grpSpPr>
          <a:xfrm>
            <a:off x="4295775" y="5732463"/>
            <a:ext cx="4321175" cy="217487"/>
            <a:chOff x="1746" y="2840"/>
            <a:chExt cx="2722" cy="137"/>
          </a:xfrm>
        </p:grpSpPr>
        <p:grpSp>
          <p:nvGrpSpPr>
            <p:cNvPr id="17549" name="组合 17548"/>
            <p:cNvGrpSpPr/>
            <p:nvPr/>
          </p:nvGrpSpPr>
          <p:grpSpPr>
            <a:xfrm>
              <a:off x="1746" y="2840"/>
              <a:ext cx="1633" cy="136"/>
              <a:chOff x="1746" y="1887"/>
              <a:chExt cx="1633" cy="183"/>
            </a:xfrm>
          </p:grpSpPr>
          <p:sp>
            <p:nvSpPr>
              <p:cNvPr id="17550" name="矩形 17549"/>
              <p:cNvSpPr/>
              <p:nvPr/>
            </p:nvSpPr>
            <p:spPr>
              <a:xfrm>
                <a:off x="1746" y="1887"/>
                <a:ext cx="816"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a:t>
                </a:r>
                <a:endParaRPr lang="en-US" altLang="zh-CN">
                  <a:latin typeface="Arial" panose="020B0604020202090204" pitchFamily="34" charset="0"/>
                </a:endParaRPr>
              </a:p>
            </p:txBody>
          </p:sp>
          <p:sp>
            <p:nvSpPr>
              <p:cNvPr id="17551" name="矩形 17550"/>
              <p:cNvSpPr/>
              <p:nvPr/>
            </p:nvSpPr>
            <p:spPr>
              <a:xfrm>
                <a:off x="2835" y="1888"/>
                <a:ext cx="544"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4</a:t>
                </a:r>
                <a:endParaRPr lang="en-US" altLang="zh-CN">
                  <a:latin typeface="Arial" panose="020B0604020202090204" pitchFamily="34" charset="0"/>
                </a:endParaRPr>
              </a:p>
            </p:txBody>
          </p:sp>
        </p:grpSp>
        <p:sp>
          <p:nvSpPr>
            <p:cNvPr id="17552" name="矩形 17551"/>
            <p:cNvSpPr/>
            <p:nvPr/>
          </p:nvSpPr>
          <p:spPr>
            <a:xfrm>
              <a:off x="3651" y="2841"/>
              <a:ext cx="817" cy="13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8</a:t>
              </a:r>
              <a:endParaRPr lang="en-US" altLang="zh-CN">
                <a:latin typeface="Arial" panose="020B0604020202090204" pitchFamily="34" charset="0"/>
              </a:endParaRPr>
            </a:p>
          </p:txBody>
        </p:sp>
      </p:grpSp>
      <p:grpSp>
        <p:nvGrpSpPr>
          <p:cNvPr id="17553" name="组合 17552"/>
          <p:cNvGrpSpPr/>
          <p:nvPr/>
        </p:nvGrpSpPr>
        <p:grpSpPr>
          <a:xfrm>
            <a:off x="8616950" y="5516563"/>
            <a:ext cx="1295400" cy="288925"/>
            <a:chOff x="4468" y="3475"/>
            <a:chExt cx="816" cy="182"/>
          </a:xfrm>
        </p:grpSpPr>
        <p:sp>
          <p:nvSpPr>
            <p:cNvPr id="17554" name="矩形 17553"/>
            <p:cNvSpPr/>
            <p:nvPr/>
          </p:nvSpPr>
          <p:spPr>
            <a:xfrm>
              <a:off x="4740" y="3475"/>
              <a:ext cx="544" cy="13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11</a:t>
              </a:r>
              <a:endParaRPr lang="en-US" altLang="zh-CN">
                <a:latin typeface="Arial" panose="020B0604020202090204" pitchFamily="34" charset="0"/>
              </a:endParaRPr>
            </a:p>
          </p:txBody>
        </p:sp>
        <p:sp>
          <p:nvSpPr>
            <p:cNvPr id="17555" name="直接连接符 17554"/>
            <p:cNvSpPr/>
            <p:nvPr/>
          </p:nvSpPr>
          <p:spPr>
            <a:xfrm flipV="1">
              <a:off x="4468" y="3566"/>
              <a:ext cx="272" cy="91"/>
            </a:xfrm>
            <a:prstGeom prst="line">
              <a:avLst/>
            </a:prstGeom>
            <a:ln w="9525" cap="flat" cmpd="sng">
              <a:solidFill>
                <a:schemeClr val="tx1"/>
              </a:solidFill>
              <a:prstDash val="solid"/>
              <a:headEnd type="none" w="med" len="med"/>
              <a:tailEnd type="triangle" w="med" len="med"/>
            </a:ln>
          </p:spPr>
        </p:sp>
      </p:grpSp>
      <p:grpSp>
        <p:nvGrpSpPr>
          <p:cNvPr id="17556" name="组合 17555"/>
          <p:cNvGrpSpPr/>
          <p:nvPr/>
        </p:nvGrpSpPr>
        <p:grpSpPr>
          <a:xfrm>
            <a:off x="4295775" y="6164263"/>
            <a:ext cx="5616575" cy="217487"/>
            <a:chOff x="1746" y="3883"/>
            <a:chExt cx="3538" cy="137"/>
          </a:xfrm>
        </p:grpSpPr>
        <p:grpSp>
          <p:nvGrpSpPr>
            <p:cNvPr id="17557" name="组合 17556"/>
            <p:cNvGrpSpPr/>
            <p:nvPr/>
          </p:nvGrpSpPr>
          <p:grpSpPr>
            <a:xfrm>
              <a:off x="1746" y="3883"/>
              <a:ext cx="2722" cy="137"/>
              <a:chOff x="1746" y="2840"/>
              <a:chExt cx="2722" cy="137"/>
            </a:xfrm>
          </p:grpSpPr>
          <p:grpSp>
            <p:nvGrpSpPr>
              <p:cNvPr id="17558" name="组合 17557"/>
              <p:cNvGrpSpPr/>
              <p:nvPr/>
            </p:nvGrpSpPr>
            <p:grpSpPr>
              <a:xfrm>
                <a:off x="1746" y="2840"/>
                <a:ext cx="1633" cy="136"/>
                <a:chOff x="1746" y="1887"/>
                <a:chExt cx="1633" cy="183"/>
              </a:xfrm>
            </p:grpSpPr>
            <p:sp>
              <p:nvSpPr>
                <p:cNvPr id="17559" name="矩形 17558"/>
                <p:cNvSpPr/>
                <p:nvPr/>
              </p:nvSpPr>
              <p:spPr>
                <a:xfrm>
                  <a:off x="1746" y="1887"/>
                  <a:ext cx="816"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a:t>
                  </a:r>
                  <a:endParaRPr lang="en-US" altLang="zh-CN">
                    <a:latin typeface="Arial" panose="020B0604020202090204" pitchFamily="34" charset="0"/>
                  </a:endParaRPr>
                </a:p>
              </p:txBody>
            </p:sp>
            <p:sp>
              <p:nvSpPr>
                <p:cNvPr id="17560" name="矩形 17559"/>
                <p:cNvSpPr/>
                <p:nvPr/>
              </p:nvSpPr>
              <p:spPr>
                <a:xfrm>
                  <a:off x="2835" y="1888"/>
                  <a:ext cx="544" cy="18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4</a:t>
                  </a:r>
                  <a:endParaRPr lang="en-US" altLang="zh-CN">
                    <a:latin typeface="Arial" panose="020B0604020202090204" pitchFamily="34" charset="0"/>
                  </a:endParaRPr>
                </a:p>
              </p:txBody>
            </p:sp>
          </p:grpSp>
          <p:sp>
            <p:nvSpPr>
              <p:cNvPr id="17561" name="矩形 17560"/>
              <p:cNvSpPr/>
              <p:nvPr/>
            </p:nvSpPr>
            <p:spPr>
              <a:xfrm>
                <a:off x="3651" y="2841"/>
                <a:ext cx="817" cy="13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8</a:t>
                </a:r>
                <a:endParaRPr lang="en-US" altLang="zh-CN">
                  <a:latin typeface="Arial" panose="020B0604020202090204" pitchFamily="34" charset="0"/>
                </a:endParaRPr>
              </a:p>
            </p:txBody>
          </p:sp>
        </p:grpSp>
        <p:sp>
          <p:nvSpPr>
            <p:cNvPr id="17562" name="矩形 17561"/>
            <p:cNvSpPr/>
            <p:nvPr/>
          </p:nvSpPr>
          <p:spPr>
            <a:xfrm>
              <a:off x="4740" y="3883"/>
              <a:ext cx="544" cy="13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11</a:t>
              </a:r>
              <a:endParaRPr lang="en-US" altLang="zh-CN">
                <a:latin typeface="Arial" panose="020B0604020202090204" pitchFamily="34" charset="0"/>
              </a:endParaRPr>
            </a:p>
          </p:txBody>
        </p:sp>
      </p:grpSp>
      <p:sp>
        <p:nvSpPr>
          <p:cNvPr id="17563" name="矩形 17562"/>
          <p:cNvSpPr/>
          <p:nvPr/>
        </p:nvSpPr>
        <p:spPr>
          <a:xfrm>
            <a:off x="1919288" y="5300663"/>
            <a:ext cx="360362" cy="287337"/>
          </a:xfrm>
          <a:prstGeom prst="rect">
            <a:avLst/>
          </a:prstGeom>
          <a:noFill/>
          <a:ln w="9525">
            <a:noFill/>
          </a:ln>
        </p:spPr>
        <p:txBody>
          <a:bodyPr wrap="none" anchor="ctr"/>
          <a:p>
            <a:pPr algn="ctr"/>
            <a:r>
              <a:rPr lang="en-US" altLang="zh-CN" b="1" dirty="0">
                <a:solidFill>
                  <a:srgbClr val="FF3300"/>
                </a:solidFill>
                <a:latin typeface="Arial" panose="020B0604020202090204" pitchFamily="34" charset="0"/>
              </a:rPr>
              <a:t>√</a:t>
            </a:r>
            <a:endParaRPr lang="en-US" altLang="zh-CN" b="1" dirty="0">
              <a:solidFill>
                <a:srgbClr val="FF3300"/>
              </a:solidFill>
              <a:latin typeface="Arial" panose="020B0604020202090204" pitchFamily="34" charset="0"/>
            </a:endParaRPr>
          </a:p>
        </p:txBody>
      </p:sp>
      <p:sp>
        <p:nvSpPr>
          <p:cNvPr id="17564" name="矩形 17563"/>
          <p:cNvSpPr/>
          <p:nvPr/>
        </p:nvSpPr>
        <p:spPr>
          <a:xfrm>
            <a:off x="1919288" y="4076700"/>
            <a:ext cx="360362" cy="287338"/>
          </a:xfrm>
          <a:prstGeom prst="rect">
            <a:avLst/>
          </a:prstGeom>
          <a:noFill/>
          <a:ln w="9525">
            <a:noFill/>
          </a:ln>
        </p:spPr>
        <p:txBody>
          <a:bodyPr wrap="none" anchor="ctr"/>
          <a:p>
            <a:pPr algn="ctr"/>
            <a:r>
              <a:rPr lang="en-US" altLang="zh-CN" b="1" dirty="0">
                <a:solidFill>
                  <a:srgbClr val="FF3300"/>
                </a:solidFill>
                <a:latin typeface="Arial" panose="020B0604020202090204" pitchFamily="34" charset="0"/>
              </a:rPr>
              <a:t>√</a:t>
            </a:r>
            <a:endParaRPr lang="en-US" altLang="zh-CN" b="1" dirty="0">
              <a:solidFill>
                <a:srgbClr val="FF3300"/>
              </a:solidFill>
              <a:latin typeface="Arial" panose="020B0604020202090204" pitchFamily="34" charset="0"/>
            </a:endParaRPr>
          </a:p>
        </p:txBody>
      </p:sp>
      <p:sp>
        <p:nvSpPr>
          <p:cNvPr id="17565" name="矩形 17564"/>
          <p:cNvSpPr/>
          <p:nvPr/>
        </p:nvSpPr>
        <p:spPr>
          <a:xfrm>
            <a:off x="1919288" y="2492375"/>
            <a:ext cx="360362" cy="287338"/>
          </a:xfrm>
          <a:prstGeom prst="rect">
            <a:avLst/>
          </a:prstGeom>
          <a:noFill/>
          <a:ln w="9525">
            <a:noFill/>
          </a:ln>
        </p:spPr>
        <p:txBody>
          <a:bodyPr wrap="none" anchor="ctr"/>
          <a:p>
            <a:pPr algn="ctr"/>
            <a:r>
              <a:rPr lang="en-US" altLang="zh-CN" b="1" dirty="0">
                <a:solidFill>
                  <a:srgbClr val="FF3300"/>
                </a:solidFill>
                <a:latin typeface="Arial" panose="020B0604020202090204" pitchFamily="34" charset="0"/>
              </a:rPr>
              <a:t>√</a:t>
            </a:r>
            <a:endParaRPr lang="en-US" altLang="zh-CN" b="1" dirty="0">
              <a:solidFill>
                <a:srgbClr val="FF3300"/>
              </a:solidFill>
              <a:latin typeface="Arial" panose="020B0604020202090204" pitchFamily="34" charset="0"/>
            </a:endParaRPr>
          </a:p>
        </p:txBody>
      </p:sp>
      <p:grpSp>
        <p:nvGrpSpPr>
          <p:cNvPr id="17568" name="组合 17567"/>
          <p:cNvGrpSpPr/>
          <p:nvPr/>
        </p:nvGrpSpPr>
        <p:grpSpPr>
          <a:xfrm>
            <a:off x="5159375" y="2133600"/>
            <a:ext cx="1730375" cy="355600"/>
            <a:chOff x="2290" y="1344"/>
            <a:chExt cx="1090" cy="224"/>
          </a:xfrm>
        </p:grpSpPr>
        <p:sp>
          <p:nvSpPr>
            <p:cNvPr id="17512" name="矩形 17511"/>
            <p:cNvSpPr/>
            <p:nvPr/>
          </p:nvSpPr>
          <p:spPr>
            <a:xfrm>
              <a:off x="2290" y="1344"/>
              <a:ext cx="1089" cy="13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a:latin typeface="Arial" panose="020B0604020202090204" pitchFamily="34" charset="0"/>
                </a:rPr>
                <a:t>5</a:t>
              </a:r>
              <a:endParaRPr lang="en-US" altLang="zh-CN">
                <a:latin typeface="Arial" panose="020B0604020202090204" pitchFamily="34" charset="0"/>
              </a:endParaRPr>
            </a:p>
          </p:txBody>
        </p:sp>
        <p:sp>
          <p:nvSpPr>
            <p:cNvPr id="17513" name="直接连接符 17512"/>
            <p:cNvSpPr/>
            <p:nvPr/>
          </p:nvSpPr>
          <p:spPr>
            <a:xfrm flipH="1" flipV="1">
              <a:off x="2290" y="1480"/>
              <a:ext cx="1090" cy="88"/>
            </a:xfrm>
            <a:prstGeom prst="line">
              <a:avLst/>
            </a:prstGeom>
            <a:ln w="9525" cap="flat" cmpd="sng">
              <a:solidFill>
                <a:schemeClr val="tx1"/>
              </a:solidFill>
              <a:prstDash val="solid"/>
              <a:headEnd type="none" w="med" len="med"/>
              <a:tailEnd type="triangle" w="med" len="med"/>
            </a:ln>
          </p:spPr>
        </p:sp>
      </p:gr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5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5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50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50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5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50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5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5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5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5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5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5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5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56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753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753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5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754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754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55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755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7563"/>
                                        </p:tgtEl>
                                        <p:attrNameLst>
                                          <p:attrName>style.visibility</p:attrName>
                                        </p:attrNameLst>
                                      </p:cBhvr>
                                      <p:to>
                                        <p:strVal val="visible"/>
                                      </p:to>
                                    </p:set>
                                    <p:animEffect transition="in" filter="blinds(horizontal)">
                                      <p:cBhvr>
                                        <p:cTn id="97" dur="500"/>
                                        <p:tgtEl>
                                          <p:spTgt spid="17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1" grpId="0" bldLvl="0" animBg="1"/>
      <p:bldP spid="17496" grpId="0"/>
      <p:bldP spid="17500" grpId="0" bldLvl="0" animBg="1"/>
      <p:bldP spid="17504" grpId="0" bldLvl="0" animBg="1"/>
      <p:bldP spid="17563" grpId="0"/>
      <p:bldP spid="17564" grpId="0"/>
      <p:bldP spid="17565"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p:txBody>
          <a:bodyPr anchor="ctr"/>
          <a:p>
            <a:endParaRPr dirty="0"/>
          </a:p>
        </p:txBody>
      </p:sp>
      <p:sp>
        <p:nvSpPr>
          <p:cNvPr id="18435" name="文本占位符 18434"/>
          <p:cNvSpPr>
            <a:spLocks noGrp="1"/>
          </p:cNvSpPr>
          <p:nvPr>
            <p:ph type="body" idx="1"/>
          </p:nvPr>
        </p:nvSpPr>
        <p:spPr>
          <a:xfrm>
            <a:off x="1703388" y="1628775"/>
            <a:ext cx="8686800" cy="4525963"/>
          </a:xfrm>
        </p:spPr>
        <p:txBody>
          <a:bodyPr/>
          <a:p>
            <a:r>
              <a:rPr lang="zh-CN" altLang="en-US" b="1" dirty="0"/>
              <a:t>在贪心算法中，将各项活动的开始时间和结束时间分别用两个数组 </a:t>
            </a:r>
            <a:r>
              <a:rPr lang="en-US" altLang="zh-CN" b="1" err="1">
                <a:solidFill>
                  <a:srgbClr val="FF3300"/>
                </a:solidFill>
                <a:latin typeface="Times New Roman" panose="02020603050405020304" pitchFamily="18" charset="0"/>
              </a:rPr>
              <a:t>start_time</a:t>
            </a:r>
            <a:r>
              <a:rPr lang="en-US" altLang="zh-CN" b="1" i="1">
                <a:solidFill>
                  <a:srgbClr val="FF3300"/>
                </a:solidFill>
                <a:latin typeface="Times New Roman" panose="02020603050405020304" pitchFamily="18" charset="0"/>
              </a:rPr>
              <a:t> </a:t>
            </a:r>
            <a:r>
              <a:rPr lang="zh-CN" altLang="en-US" b="1" dirty="0"/>
              <a:t>和 </a:t>
            </a:r>
            <a:r>
              <a:rPr lang="en-US" altLang="zh-CN" b="1" err="1">
                <a:solidFill>
                  <a:srgbClr val="FF3300"/>
                </a:solidFill>
                <a:latin typeface="Times New Roman" panose="02020603050405020304" pitchFamily="18" charset="0"/>
              </a:rPr>
              <a:t>fin_time</a:t>
            </a:r>
            <a:r>
              <a:rPr lang="zh-CN" altLang="en-US" b="1" dirty="0"/>
              <a:t>存储。</a:t>
            </a:r>
            <a:endParaRPr lang="zh-CN" altLang="en-US" b="1"/>
          </a:p>
          <a:p>
            <a:r>
              <a:rPr lang="zh-CN" altLang="en-US" b="1" dirty="0"/>
              <a:t>使得数组中元素的顺序按结束时间非减排列：</a:t>
            </a:r>
            <a:r>
              <a:rPr lang="en-US" altLang="zh-CN" b="1">
                <a:solidFill>
                  <a:srgbClr val="FF3300"/>
                </a:solidFill>
                <a:latin typeface="Times New Roman" panose="02020603050405020304" pitchFamily="18" charset="0"/>
              </a:rPr>
              <a:t>fin_time</a:t>
            </a:r>
            <a:r>
              <a:rPr lang="en-US" altLang="zh-CN" b="1" i="1" baseline="-25000">
                <a:solidFill>
                  <a:srgbClr val="FF3300"/>
                </a:solidFill>
                <a:latin typeface="Times New Roman" panose="02020603050405020304" pitchFamily="18" charset="0"/>
              </a:rPr>
              <a:t>1 </a:t>
            </a:r>
            <a:r>
              <a:rPr lang="en-US" altLang="zh-CN" b="1">
                <a:solidFill>
                  <a:srgbClr val="FF3300"/>
                </a:solidFill>
                <a:latin typeface="Times New Roman" panose="02020603050405020304" pitchFamily="18" charset="0"/>
                <a:sym typeface="Symbol" pitchFamily="18" charset="2"/>
              </a:rPr>
              <a:t> </a:t>
            </a:r>
            <a:r>
              <a:rPr lang="en-US" altLang="zh-CN" b="1">
                <a:solidFill>
                  <a:srgbClr val="FF3300"/>
                </a:solidFill>
                <a:latin typeface="Times New Roman" panose="02020603050405020304" pitchFamily="18" charset="0"/>
              </a:rPr>
              <a:t> fin_time</a:t>
            </a:r>
            <a:r>
              <a:rPr lang="en-US" altLang="zh-CN" b="1" i="1" baseline="-25000">
                <a:solidFill>
                  <a:srgbClr val="FF3300"/>
                </a:solidFill>
                <a:latin typeface="Times New Roman" panose="02020603050405020304" pitchFamily="18" charset="0"/>
              </a:rPr>
              <a:t>2 </a:t>
            </a:r>
            <a:r>
              <a:rPr lang="en-US" altLang="zh-CN" b="1">
                <a:solidFill>
                  <a:srgbClr val="FF3300"/>
                </a:solidFill>
                <a:latin typeface="Times New Roman" panose="02020603050405020304" pitchFamily="18" charset="0"/>
                <a:sym typeface="Symbol" pitchFamily="18" charset="2"/>
              </a:rPr>
              <a:t> </a:t>
            </a:r>
            <a:r>
              <a:rPr lang="en-US" altLang="zh-CN" b="1">
                <a:solidFill>
                  <a:srgbClr val="FF3300"/>
                </a:solidFill>
                <a:latin typeface="Times New Roman" panose="02020603050405020304" pitchFamily="18" charset="0"/>
              </a:rPr>
              <a:t>… </a:t>
            </a:r>
            <a:r>
              <a:rPr lang="en-US" altLang="zh-CN" b="1">
                <a:solidFill>
                  <a:srgbClr val="FF3300"/>
                </a:solidFill>
                <a:latin typeface="Times New Roman" panose="02020603050405020304" pitchFamily="18" charset="0"/>
                <a:sym typeface="Symbol" pitchFamily="18" charset="2"/>
              </a:rPr>
              <a:t></a:t>
            </a:r>
            <a:r>
              <a:rPr lang="en-US" altLang="zh-CN" b="1" err="1">
                <a:solidFill>
                  <a:srgbClr val="FF3300"/>
                </a:solidFill>
                <a:latin typeface="Times New Roman" panose="02020603050405020304" pitchFamily="18" charset="0"/>
              </a:rPr>
              <a:t>  fin_time</a:t>
            </a:r>
            <a:r>
              <a:rPr lang="en-US" altLang="zh-CN" b="1" i="1" baseline="-25000" err="1">
                <a:solidFill>
                  <a:srgbClr val="FF3300"/>
                </a:solidFill>
                <a:latin typeface="Times New Roman" panose="02020603050405020304" pitchFamily="18" charset="0"/>
              </a:rPr>
              <a:t>n</a:t>
            </a:r>
            <a:r>
              <a:rPr lang="zh-CN" altLang="en-US" b="1" dirty="0"/>
              <a:t>。 </a:t>
            </a:r>
            <a:endParaRPr lang="zh-CN" altLang="en-US" b="1" dirty="0"/>
          </a:p>
          <a:p>
            <a:r>
              <a:rPr lang="zh-CN" altLang="en-US" b="1" dirty="0"/>
              <a:t>如果所给出的活从未按此序排列，我们可以用</a:t>
            </a:r>
            <a:r>
              <a:rPr lang="en-US" altLang="zh-CN" b="1" i="1" err="1">
                <a:latin typeface="Times New Roman" panose="02020603050405020304" pitchFamily="18" charset="0"/>
              </a:rPr>
              <a:t>O</a:t>
            </a:r>
            <a:r>
              <a:rPr lang="en-US" altLang="zh-CN" b="1" err="1">
                <a:latin typeface="Times New Roman" panose="02020603050405020304" pitchFamily="18" charset="0"/>
              </a:rPr>
              <a:t>(</a:t>
            </a:r>
            <a:r>
              <a:rPr lang="en-US" altLang="zh-CN" b="1" i="1" err="1">
                <a:latin typeface="Times New Roman" panose="02020603050405020304" pitchFamily="18" charset="0"/>
              </a:rPr>
              <a:t>n</a:t>
            </a:r>
            <a:r>
              <a:rPr lang="en-US" altLang="zh-CN" b="1" err="1">
                <a:latin typeface="Times New Roman" panose="02020603050405020304" pitchFamily="18" charset="0"/>
              </a:rPr>
              <a:t>log</a:t>
            </a:r>
            <a:r>
              <a:rPr lang="en-US" altLang="zh-CN" b="1" i="1" err="1">
                <a:latin typeface="Times New Roman" panose="02020603050405020304" pitchFamily="18" charset="0"/>
              </a:rPr>
              <a:t>n</a:t>
            </a:r>
            <a:r>
              <a:rPr lang="en-US" altLang="zh-CN" b="1">
                <a:latin typeface="Times New Roman" panose="02020603050405020304" pitchFamily="18" charset="0"/>
              </a:rPr>
              <a:t>)</a:t>
            </a:r>
            <a:r>
              <a:rPr lang="zh-CN" altLang="en-US" b="1" dirty="0"/>
              <a:t>的时间将它重排。</a:t>
            </a:r>
            <a:endParaRPr lang="zh-CN" altLang="en-US" b="1" dirty="0"/>
          </a:p>
          <a:p>
            <a:endParaRPr lang="zh-CN" altLang="en-US" dirty="0"/>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1981200" y="188913"/>
            <a:ext cx="8229600" cy="417512"/>
          </a:xfrm>
        </p:spPr>
        <p:txBody>
          <a:bodyPr anchor="ctr">
            <a:normAutofit fontScale="90000"/>
          </a:bodyPr>
          <a:p>
            <a:r>
              <a:rPr lang="zh-CN" altLang="en-US" sz="4000" b="1" dirty="0"/>
              <a:t>活动安排贪心算法伪代码</a:t>
            </a:r>
            <a:r>
              <a:rPr lang="zh-CN" altLang="en-US" sz="4000" dirty="0"/>
              <a:t> </a:t>
            </a:r>
            <a:endParaRPr lang="zh-CN" altLang="en-US" sz="4000" dirty="0"/>
          </a:p>
        </p:txBody>
      </p:sp>
      <p:sp>
        <p:nvSpPr>
          <p:cNvPr id="19459" name="文本占位符 19458"/>
          <p:cNvSpPr>
            <a:spLocks noGrp="1"/>
          </p:cNvSpPr>
          <p:nvPr>
            <p:ph type="body" idx="1"/>
          </p:nvPr>
        </p:nvSpPr>
        <p:spPr>
          <a:xfrm>
            <a:off x="1524000" y="908050"/>
            <a:ext cx="8893175" cy="6265863"/>
          </a:xfrm>
          <a:solidFill>
            <a:schemeClr val="bg1"/>
          </a:solidFill>
          <a:ln w="28575">
            <a:solidFill>
              <a:srgbClr val="990033"/>
            </a:solidFill>
            <a:miter/>
          </a:ln>
        </p:spPr>
        <p:txBody>
          <a:bodyPr>
            <a:normAutofit lnSpcReduction="20000"/>
          </a:bodyPr>
          <a:p>
            <a:pPr>
              <a:lnSpc>
                <a:spcPct val="90000"/>
              </a:lnSpc>
              <a:buNone/>
            </a:pPr>
            <a:r>
              <a:rPr lang="en-US" altLang="zh-CN" sz="2400" b="1"/>
              <a:t>template&lt;class Type&gt;</a:t>
            </a:r>
            <a:endParaRPr lang="en-US" altLang="zh-CN" sz="2400" b="1"/>
          </a:p>
          <a:p>
            <a:pPr>
              <a:lnSpc>
                <a:spcPct val="90000"/>
              </a:lnSpc>
              <a:buNone/>
            </a:pPr>
            <a:r>
              <a:rPr lang="en-US" altLang="zh-CN" sz="2400" b="1" err="1"/>
              <a:t>void GreedySelector(int</a:t>
            </a:r>
            <a:r>
              <a:rPr lang="en-US" altLang="zh-CN" sz="2400" b="1"/>
              <a:t> </a:t>
            </a:r>
            <a:r>
              <a:rPr lang="en-US" altLang="zh-CN" sz="2400" b="1">
                <a:solidFill>
                  <a:srgbClr val="FF0066"/>
                </a:solidFill>
              </a:rPr>
              <a:t>n</a:t>
            </a:r>
            <a:r>
              <a:rPr lang="en-US" altLang="zh-CN" sz="2400" b="1"/>
              <a:t>, Type </a:t>
            </a:r>
            <a:r>
              <a:rPr lang="en-US" altLang="zh-CN" sz="2400" b="1" err="1">
                <a:solidFill>
                  <a:srgbClr val="FF0066"/>
                </a:solidFill>
              </a:rPr>
              <a:t>starttime</a:t>
            </a:r>
            <a:r>
              <a:rPr lang="en-US" altLang="zh-CN" sz="2400" b="1">
                <a:solidFill>
                  <a:srgbClr val="FF0066"/>
                </a:solidFill>
              </a:rPr>
              <a:t>[ ],</a:t>
            </a:r>
            <a:r>
              <a:rPr lang="en-US" altLang="zh-CN" sz="2400" b="1"/>
              <a:t> </a:t>
            </a:r>
            <a:endParaRPr lang="en-US" altLang="zh-CN" sz="2400" b="1"/>
          </a:p>
          <a:p>
            <a:pPr>
              <a:lnSpc>
                <a:spcPct val="90000"/>
              </a:lnSpc>
              <a:buNone/>
            </a:pPr>
            <a:r>
              <a:rPr lang="en-US" altLang="zh-CN" sz="2400" b="1"/>
              <a:t>                                    Type </a:t>
            </a:r>
            <a:r>
              <a:rPr lang="en-US" altLang="zh-CN" sz="2400" b="1" err="1">
                <a:solidFill>
                  <a:srgbClr val="FF0066"/>
                </a:solidFill>
              </a:rPr>
              <a:t>fintime</a:t>
            </a:r>
            <a:r>
              <a:rPr lang="en-US" altLang="zh-CN" sz="2400" b="1">
                <a:solidFill>
                  <a:srgbClr val="FF0066"/>
                </a:solidFill>
              </a:rPr>
              <a:t>[ ], </a:t>
            </a:r>
            <a:r>
              <a:rPr lang="en-US" altLang="zh-CN" sz="2400" b="1" err="1"/>
              <a:t>bool</a:t>
            </a:r>
            <a:r>
              <a:rPr lang="en-US" altLang="zh-CN" sz="2400" b="1"/>
              <a:t> </a:t>
            </a:r>
            <a:r>
              <a:rPr lang="en-US" altLang="zh-CN" sz="2400" b="1">
                <a:solidFill>
                  <a:srgbClr val="00CC00"/>
                </a:solidFill>
              </a:rPr>
              <a:t>A[ ]</a:t>
            </a:r>
            <a:r>
              <a:rPr lang="en-US" altLang="zh-CN" sz="2400" b="1"/>
              <a:t> )</a:t>
            </a:r>
            <a:endParaRPr lang="en-US" altLang="zh-CN" sz="2400" b="1"/>
          </a:p>
          <a:p>
            <a:pPr>
              <a:lnSpc>
                <a:spcPct val="90000"/>
              </a:lnSpc>
              <a:buNone/>
            </a:pPr>
            <a:r>
              <a:rPr lang="en-US" altLang="zh-CN" sz="2400" b="1"/>
              <a:t>{ </a:t>
            </a:r>
            <a:endParaRPr lang="en-US" altLang="zh-CN" sz="2400" b="1"/>
          </a:p>
          <a:p>
            <a:pPr>
              <a:lnSpc>
                <a:spcPct val="90000"/>
              </a:lnSpc>
              <a:buNone/>
            </a:pPr>
            <a:endParaRPr lang="en-US" altLang="zh-CN" sz="2400" b="1"/>
          </a:p>
          <a:p>
            <a:pPr>
              <a:lnSpc>
                <a:spcPct val="90000"/>
              </a:lnSpc>
              <a:buNone/>
            </a:pPr>
            <a:endParaRPr lang="en-US" altLang="zh-CN" sz="2400" b="1"/>
          </a:p>
          <a:p>
            <a:pPr>
              <a:lnSpc>
                <a:spcPct val="90000"/>
              </a:lnSpc>
              <a:buNone/>
            </a:pPr>
            <a:endParaRPr lang="en-US" altLang="zh-CN" sz="2400" b="1"/>
          </a:p>
          <a:p>
            <a:pPr>
              <a:lnSpc>
                <a:spcPct val="90000"/>
              </a:lnSpc>
              <a:buNone/>
            </a:pPr>
            <a:endParaRPr lang="en-US" altLang="zh-CN" sz="2400" b="1"/>
          </a:p>
          <a:p>
            <a:pPr>
              <a:lnSpc>
                <a:spcPct val="90000"/>
              </a:lnSpc>
              <a:buNone/>
            </a:pPr>
            <a:endParaRPr lang="en-US" altLang="zh-CN" sz="2400" b="1"/>
          </a:p>
          <a:p>
            <a:pPr>
              <a:lnSpc>
                <a:spcPct val="90000"/>
              </a:lnSpc>
              <a:buNone/>
            </a:pPr>
            <a:endParaRPr lang="en-US" altLang="zh-CN" sz="2400" b="1"/>
          </a:p>
          <a:p>
            <a:pPr>
              <a:lnSpc>
                <a:spcPct val="90000"/>
              </a:lnSpc>
              <a:buNone/>
            </a:pPr>
            <a:endParaRPr lang="en-US" altLang="zh-CN" sz="2400" b="1"/>
          </a:p>
          <a:p>
            <a:pPr>
              <a:lnSpc>
                <a:spcPct val="90000"/>
              </a:lnSpc>
              <a:buNone/>
            </a:pPr>
            <a:r>
              <a:rPr lang="en-US" altLang="zh-CN" sz="2400" b="1"/>
              <a:t>  </a:t>
            </a:r>
            <a:endParaRPr lang="en-US" altLang="zh-CN" sz="2400" b="1"/>
          </a:p>
          <a:p>
            <a:pPr>
              <a:lnSpc>
                <a:spcPct val="90000"/>
              </a:lnSpc>
              <a:buNone/>
            </a:pPr>
            <a:endParaRPr lang="en-US" altLang="zh-CN" sz="2400" b="1"/>
          </a:p>
          <a:p>
            <a:pPr>
              <a:lnSpc>
                <a:spcPct val="90000"/>
              </a:lnSpc>
              <a:buNone/>
            </a:pPr>
            <a:endParaRPr lang="en-US" altLang="zh-CN" sz="2400" b="1"/>
          </a:p>
          <a:p>
            <a:pPr>
              <a:lnSpc>
                <a:spcPct val="90000"/>
              </a:lnSpc>
              <a:buNone/>
            </a:pPr>
            <a:r>
              <a:rPr lang="en-US" altLang="zh-CN" sz="2400" b="1"/>
              <a:t>}</a:t>
            </a:r>
            <a:endParaRPr lang="en-US" altLang="zh-CN" sz="2400" b="1"/>
          </a:p>
        </p:txBody>
      </p:sp>
      <p:sp>
        <p:nvSpPr>
          <p:cNvPr id="19460" name="矩形 19459"/>
          <p:cNvSpPr/>
          <p:nvPr/>
        </p:nvSpPr>
        <p:spPr>
          <a:xfrm>
            <a:off x="1919288" y="2349500"/>
            <a:ext cx="8856662" cy="1106805"/>
          </a:xfrm>
          <a:prstGeom prst="rect">
            <a:avLst/>
          </a:prstGeom>
          <a:noFill/>
          <a:ln w="9525">
            <a:noFill/>
          </a:ln>
        </p:spPr>
        <p:txBody>
          <a:bodyPr>
            <a:spAutoFit/>
          </a:bodyPr>
          <a:p>
            <a:r>
              <a:rPr lang="en-US" altLang="zh-CN" sz="2400" b="1">
                <a:latin typeface="Arial" panose="020B0604020202090204" pitchFamily="34" charset="0"/>
              </a:rPr>
              <a:t>A[1] = true; </a:t>
            </a:r>
            <a:r>
              <a:rPr lang="en-US" altLang="zh-CN" sz="2400" b="1" dirty="0">
                <a:solidFill>
                  <a:srgbClr val="CC0000"/>
                </a:solidFill>
                <a:latin typeface="Arial" panose="020B0604020202090204" pitchFamily="34" charset="0"/>
              </a:rPr>
              <a:t>//</a:t>
            </a:r>
            <a:r>
              <a:rPr lang="zh-CN" altLang="en-US" sz="2400" b="1" dirty="0">
                <a:solidFill>
                  <a:srgbClr val="CC0000"/>
                </a:solidFill>
                <a:latin typeface="Arial" panose="020B0604020202090204" pitchFamily="34" charset="0"/>
              </a:rPr>
              <a:t>用集合</a:t>
            </a:r>
            <a:r>
              <a:rPr lang="en-US" altLang="zh-CN" sz="2400" b="1" dirty="0">
                <a:solidFill>
                  <a:srgbClr val="CC0000"/>
                </a:solidFill>
                <a:latin typeface="Arial" panose="020B0604020202090204" pitchFamily="34" charset="0"/>
              </a:rPr>
              <a:t>A</a:t>
            </a:r>
            <a:r>
              <a:rPr lang="zh-CN" altLang="en-US" sz="2400" b="1" dirty="0">
                <a:solidFill>
                  <a:srgbClr val="CC0000"/>
                </a:solidFill>
                <a:latin typeface="Arial" panose="020B0604020202090204" pitchFamily="34" charset="0"/>
              </a:rPr>
              <a:t>来存储所选择的活动，活动</a:t>
            </a:r>
            <a:r>
              <a:rPr lang="en-US" altLang="zh-CN" sz="2400" b="1" dirty="0">
                <a:solidFill>
                  <a:srgbClr val="CC0000"/>
                </a:solidFill>
                <a:latin typeface="Arial" panose="020B0604020202090204" pitchFamily="34" charset="0"/>
              </a:rPr>
              <a:t>i</a:t>
            </a:r>
            <a:r>
              <a:rPr lang="zh-CN" altLang="en-US" sz="2400" b="1" dirty="0">
                <a:solidFill>
                  <a:srgbClr val="CC0000"/>
                </a:solidFill>
                <a:latin typeface="Arial" panose="020B0604020202090204" pitchFamily="34" charset="0"/>
              </a:rPr>
              <a:t>在集合</a:t>
            </a:r>
            <a:r>
              <a:rPr lang="en-US" altLang="zh-CN" sz="2400" b="1" dirty="0">
                <a:solidFill>
                  <a:srgbClr val="CC0000"/>
                </a:solidFill>
                <a:latin typeface="Arial" panose="020B0604020202090204" pitchFamily="34" charset="0"/>
              </a:rPr>
              <a:t>A</a:t>
            </a:r>
            <a:r>
              <a:rPr lang="zh-CN" altLang="en-US" sz="2400" b="1" dirty="0">
                <a:solidFill>
                  <a:srgbClr val="CC0000"/>
                </a:solidFill>
                <a:latin typeface="Arial" panose="020B0604020202090204" pitchFamily="34" charset="0"/>
              </a:rPr>
              <a:t>中，</a:t>
            </a:r>
            <a:r>
              <a:rPr lang="zh-CN" altLang="en-US" sz="2400" b="1" dirty="0">
                <a:latin typeface="Arial" panose="020B0604020202090204" pitchFamily="34" charset="0"/>
              </a:rPr>
              <a:t>             </a:t>
            </a:r>
            <a:r>
              <a:rPr lang="en-US" altLang="zh-CN" sz="2400" b="1" dirty="0">
                <a:solidFill>
                  <a:srgbClr val="CC0000"/>
                </a:solidFill>
                <a:latin typeface="Arial" panose="020B0604020202090204" pitchFamily="34" charset="0"/>
              </a:rPr>
              <a:t>//</a:t>
            </a:r>
            <a:r>
              <a:rPr lang="zh-CN" altLang="en-US" sz="2400" b="1" dirty="0">
                <a:solidFill>
                  <a:srgbClr val="CC0000"/>
                </a:solidFill>
                <a:latin typeface="Arial" panose="020B0604020202090204" pitchFamily="34" charset="0"/>
              </a:rPr>
              <a:t>当且仅当</a:t>
            </a:r>
            <a:r>
              <a:rPr lang="en-US" altLang="zh-CN" sz="2400" b="1" dirty="0">
                <a:solidFill>
                  <a:srgbClr val="CC0000"/>
                </a:solidFill>
                <a:latin typeface="Arial" panose="020B0604020202090204" pitchFamily="34" charset="0"/>
              </a:rPr>
              <a:t>A[i]</a:t>
            </a:r>
            <a:r>
              <a:rPr lang="zh-CN" altLang="en-US" sz="2400" b="1" dirty="0">
                <a:solidFill>
                  <a:srgbClr val="CC0000"/>
                </a:solidFill>
                <a:latin typeface="Arial" panose="020B0604020202090204" pitchFamily="34" charset="0"/>
              </a:rPr>
              <a:t>的值为</a:t>
            </a:r>
            <a:r>
              <a:rPr lang="en-US" altLang="zh-CN" sz="2400" b="1">
                <a:solidFill>
                  <a:srgbClr val="CC0000"/>
                </a:solidFill>
                <a:latin typeface="Arial" panose="020B0604020202090204" pitchFamily="34" charset="0"/>
              </a:rPr>
              <a:t>true</a:t>
            </a:r>
            <a:endParaRPr lang="en-US" altLang="zh-CN" sz="2400" b="1">
              <a:solidFill>
                <a:srgbClr val="CC0000"/>
              </a:solidFill>
              <a:latin typeface="Arial" panose="020B0604020202090204" pitchFamily="34" charset="0"/>
            </a:endParaRPr>
          </a:p>
          <a:p>
            <a:r>
              <a:rPr lang="en-US" altLang="zh-CN" b="1">
                <a:latin typeface="Arial" panose="020B0604020202090204" pitchFamily="34" charset="0"/>
              </a:rPr>
              <a:t>  </a:t>
            </a:r>
            <a:endParaRPr lang="en-US" altLang="zh-CN" b="1">
              <a:latin typeface="Arial" panose="020B0604020202090204" pitchFamily="34" charset="0"/>
            </a:endParaRPr>
          </a:p>
        </p:txBody>
      </p:sp>
      <p:sp>
        <p:nvSpPr>
          <p:cNvPr id="19461" name="矩形 19460"/>
          <p:cNvSpPr/>
          <p:nvPr/>
        </p:nvSpPr>
        <p:spPr>
          <a:xfrm>
            <a:off x="2063750" y="3141663"/>
            <a:ext cx="8064500" cy="737235"/>
          </a:xfrm>
          <a:prstGeom prst="rect">
            <a:avLst/>
          </a:prstGeom>
          <a:noFill/>
          <a:ln w="9525">
            <a:noFill/>
          </a:ln>
        </p:spPr>
        <p:txBody>
          <a:bodyPr>
            <a:spAutoFit/>
          </a:bodyPr>
          <a:p>
            <a:r>
              <a:rPr lang="en-US" altLang="zh-CN" sz="2400" b="1" err="1">
                <a:latin typeface="Arial" panose="020B0604020202090204" pitchFamily="34" charset="0"/>
              </a:rPr>
              <a:t>int</a:t>
            </a:r>
            <a:r>
              <a:rPr lang="en-US" altLang="zh-CN" sz="2400" b="1">
                <a:latin typeface="Arial" panose="020B0604020202090204" pitchFamily="34" charset="0"/>
              </a:rPr>
              <a:t> join=1;  </a:t>
            </a:r>
            <a:r>
              <a:rPr lang="en-US" altLang="zh-CN" sz="2400" b="1" dirty="0">
                <a:solidFill>
                  <a:srgbClr val="CC0000"/>
                </a:solidFill>
                <a:latin typeface="Arial" panose="020B0604020202090204" pitchFamily="34" charset="0"/>
              </a:rPr>
              <a:t>//</a:t>
            </a:r>
            <a:r>
              <a:rPr lang="zh-CN" altLang="en-US" sz="2400" b="1" dirty="0">
                <a:solidFill>
                  <a:srgbClr val="CC0000"/>
                </a:solidFill>
                <a:latin typeface="Arial" panose="020B0604020202090204" pitchFamily="34" charset="0"/>
              </a:rPr>
              <a:t>变量</a:t>
            </a:r>
            <a:r>
              <a:rPr lang="en-US" altLang="zh-CN" sz="2400" b="1" dirty="0">
                <a:solidFill>
                  <a:srgbClr val="CC0000"/>
                </a:solidFill>
                <a:latin typeface="Arial" panose="020B0604020202090204" pitchFamily="34" charset="0"/>
              </a:rPr>
              <a:t>join</a:t>
            </a:r>
            <a:r>
              <a:rPr lang="zh-CN" altLang="en-US" sz="2400" b="1" dirty="0">
                <a:solidFill>
                  <a:srgbClr val="CC0000"/>
                </a:solidFill>
                <a:latin typeface="Arial" panose="020B0604020202090204" pitchFamily="34" charset="0"/>
              </a:rPr>
              <a:t>用以记录最近一次加入到</a:t>
            </a:r>
            <a:r>
              <a:rPr lang="en-US" altLang="zh-CN" sz="2400" b="1" dirty="0">
                <a:solidFill>
                  <a:srgbClr val="CC0000"/>
                </a:solidFill>
                <a:latin typeface="Arial" panose="020B0604020202090204" pitchFamily="34" charset="0"/>
              </a:rPr>
              <a:t>A</a:t>
            </a:r>
            <a:r>
              <a:rPr lang="zh-CN" altLang="en-US" sz="2400" b="1" dirty="0">
                <a:solidFill>
                  <a:srgbClr val="CC0000"/>
                </a:solidFill>
                <a:latin typeface="Arial" panose="020B0604020202090204" pitchFamily="34" charset="0"/>
              </a:rPr>
              <a:t>中的活动</a:t>
            </a:r>
            <a:endParaRPr lang="zh-CN" altLang="en-US" sz="2400" b="1" dirty="0">
              <a:solidFill>
                <a:srgbClr val="CC0000"/>
              </a:solidFill>
              <a:latin typeface="Arial" panose="020B0604020202090204" pitchFamily="34" charset="0"/>
            </a:endParaRPr>
          </a:p>
          <a:p>
            <a:r>
              <a:rPr lang="zh-CN" altLang="en-US" b="1" dirty="0">
                <a:latin typeface="Arial" panose="020B0604020202090204" pitchFamily="34" charset="0"/>
              </a:rPr>
              <a:t>  </a:t>
            </a:r>
            <a:endParaRPr lang="zh-CN" altLang="en-US" b="1">
              <a:latin typeface="Arial" panose="020B0604020202090204" pitchFamily="34" charset="0"/>
            </a:endParaRPr>
          </a:p>
        </p:txBody>
      </p:sp>
      <p:sp>
        <p:nvSpPr>
          <p:cNvPr id="19462" name="矩形 19461"/>
          <p:cNvSpPr/>
          <p:nvPr/>
        </p:nvSpPr>
        <p:spPr>
          <a:xfrm>
            <a:off x="2063750" y="3500438"/>
            <a:ext cx="8064500" cy="3415030"/>
          </a:xfrm>
          <a:prstGeom prst="rect">
            <a:avLst/>
          </a:prstGeom>
          <a:noFill/>
          <a:ln w="9525">
            <a:noFill/>
          </a:ln>
        </p:spPr>
        <p:txBody>
          <a:bodyPr>
            <a:spAutoFit/>
          </a:bodyPr>
          <a:p>
            <a:r>
              <a:rPr lang="en-US" altLang="zh-CN" sz="2400" b="1" err="1">
                <a:latin typeface="Arial" panose="020B0604020202090204" pitchFamily="34" charset="0"/>
              </a:rPr>
              <a:t>for(int</a:t>
            </a:r>
            <a:r>
              <a:rPr lang="en-US" altLang="zh-CN" sz="2400" b="1">
                <a:latin typeface="Arial" panose="020B0604020202090204" pitchFamily="34" charset="0"/>
              </a:rPr>
              <a:t> i =2; i&lt;=n; i++)</a:t>
            </a:r>
            <a:endParaRPr lang="en-US" altLang="zh-CN" sz="2400" b="1">
              <a:latin typeface="Arial" panose="020B0604020202090204" pitchFamily="34" charset="0"/>
            </a:endParaRPr>
          </a:p>
          <a:p>
            <a:r>
              <a:rPr lang="en-US" altLang="zh-CN" sz="2400" b="1">
                <a:latin typeface="Arial" panose="020B0604020202090204" pitchFamily="34" charset="0"/>
              </a:rPr>
              <a:t>{</a:t>
            </a:r>
            <a:endParaRPr lang="en-US" altLang="zh-CN" sz="2400" b="1">
              <a:latin typeface="Arial" panose="020B0604020202090204" pitchFamily="34" charset="0"/>
            </a:endParaRPr>
          </a:p>
          <a:p>
            <a:r>
              <a:rPr lang="en-US" altLang="zh-CN" sz="2400" b="1" err="1">
                <a:latin typeface="Arial" panose="020B0604020202090204" pitchFamily="34" charset="0"/>
              </a:rPr>
              <a:t>      if (starttime[i]&gt;=finishtime[join</a:t>
            </a:r>
            <a:r>
              <a:rPr lang="en-US" altLang="zh-CN" sz="2400" b="1">
                <a:latin typeface="Arial" panose="020B0604020202090204" pitchFamily="34" charset="0"/>
              </a:rPr>
              <a:t>])</a:t>
            </a:r>
            <a:endParaRPr lang="en-US" altLang="zh-CN" sz="2400" b="1">
              <a:latin typeface="Arial" panose="020B0604020202090204" pitchFamily="34" charset="0"/>
            </a:endParaRPr>
          </a:p>
          <a:p>
            <a:r>
              <a:rPr lang="en-US" altLang="zh-CN" sz="2400" b="1">
                <a:latin typeface="Arial" panose="020B0604020202090204" pitchFamily="34" charset="0"/>
              </a:rPr>
              <a:t>      {   </a:t>
            </a:r>
            <a:r>
              <a:rPr lang="en-US" altLang="zh-CN" sz="2400" b="1" dirty="0">
                <a:solidFill>
                  <a:srgbClr val="CC0000"/>
                </a:solidFill>
                <a:latin typeface="Arial" panose="020B0604020202090204" pitchFamily="34" charset="0"/>
              </a:rPr>
              <a:t>//</a:t>
            </a:r>
            <a:r>
              <a:rPr lang="zh-CN" altLang="en-US" sz="2400" b="1" dirty="0">
                <a:solidFill>
                  <a:srgbClr val="CC0000"/>
                </a:solidFill>
                <a:latin typeface="Arial" panose="020B0604020202090204" pitchFamily="34" charset="0"/>
              </a:rPr>
              <a:t>如果第</a:t>
            </a:r>
            <a:r>
              <a:rPr lang="en-US" altLang="zh-CN" sz="2400" b="1" dirty="0">
                <a:solidFill>
                  <a:srgbClr val="CC0000"/>
                </a:solidFill>
                <a:latin typeface="Arial" panose="020B0604020202090204" pitchFamily="34" charset="0"/>
              </a:rPr>
              <a:t>i</a:t>
            </a:r>
            <a:r>
              <a:rPr lang="zh-CN" altLang="en-US" sz="2400" b="1" dirty="0">
                <a:solidFill>
                  <a:srgbClr val="CC0000"/>
                </a:solidFill>
                <a:latin typeface="Arial" panose="020B0604020202090204" pitchFamily="34" charset="0"/>
              </a:rPr>
              <a:t>个任务和第</a:t>
            </a:r>
            <a:r>
              <a:rPr lang="en-US" altLang="zh-CN" sz="2400" b="1" dirty="0">
                <a:solidFill>
                  <a:srgbClr val="CC0000"/>
                </a:solidFill>
                <a:latin typeface="Arial" panose="020B0604020202090204" pitchFamily="34" charset="0"/>
              </a:rPr>
              <a:t>j</a:t>
            </a:r>
            <a:r>
              <a:rPr lang="zh-CN" altLang="en-US" sz="2400" b="1" dirty="0">
                <a:solidFill>
                  <a:srgbClr val="CC0000"/>
                </a:solidFill>
                <a:latin typeface="Arial" panose="020B0604020202090204" pitchFamily="34" charset="0"/>
              </a:rPr>
              <a:t>个相容</a:t>
            </a:r>
            <a:endParaRPr lang="zh-CN" altLang="en-US" sz="2400" b="1" dirty="0">
              <a:solidFill>
                <a:srgbClr val="CC0000"/>
              </a:solidFill>
              <a:latin typeface="Arial" panose="020B0604020202090204" pitchFamily="34" charset="0"/>
            </a:endParaRPr>
          </a:p>
          <a:p>
            <a:r>
              <a:rPr lang="zh-CN" altLang="en-US" sz="2400" b="1">
                <a:latin typeface="Arial" panose="020B0604020202090204" pitchFamily="34" charset="0"/>
              </a:rPr>
              <a:t>           </a:t>
            </a:r>
            <a:r>
              <a:rPr lang="en-US" altLang="zh-CN" sz="2400" b="1">
                <a:latin typeface="Arial" panose="020B0604020202090204" pitchFamily="34" charset="0"/>
              </a:rPr>
              <a:t>A[i] = true;</a:t>
            </a:r>
            <a:endParaRPr lang="en-US" altLang="zh-CN" sz="2400" b="1">
              <a:latin typeface="Arial" panose="020B0604020202090204" pitchFamily="34" charset="0"/>
            </a:endParaRPr>
          </a:p>
          <a:p>
            <a:r>
              <a:rPr lang="en-US" altLang="zh-CN" sz="2400" b="1">
                <a:latin typeface="Arial" panose="020B0604020202090204" pitchFamily="34" charset="0"/>
              </a:rPr>
              <a:t>           join = i ;</a:t>
            </a:r>
            <a:endParaRPr lang="en-US" altLang="zh-CN" sz="2400" b="1">
              <a:latin typeface="Arial" panose="020B0604020202090204" pitchFamily="34" charset="0"/>
            </a:endParaRPr>
          </a:p>
          <a:p>
            <a:r>
              <a:rPr lang="en-US" altLang="zh-CN" sz="2400" b="1">
                <a:latin typeface="Arial" panose="020B0604020202090204" pitchFamily="34" charset="0"/>
              </a:rPr>
              <a:t>       }</a:t>
            </a:r>
            <a:endParaRPr lang="en-US" altLang="zh-CN" sz="2400" b="1">
              <a:latin typeface="Arial" panose="020B0604020202090204" pitchFamily="34" charset="0"/>
            </a:endParaRPr>
          </a:p>
          <a:p>
            <a:r>
              <a:rPr lang="en-US" altLang="zh-CN" sz="2400" b="1">
                <a:latin typeface="Arial" panose="020B0604020202090204" pitchFamily="34" charset="0"/>
              </a:rPr>
              <a:t>      else A[i] = false;</a:t>
            </a:r>
            <a:endParaRPr lang="en-US" altLang="zh-CN" sz="2400" b="1">
              <a:latin typeface="Arial" panose="020B0604020202090204" pitchFamily="34" charset="0"/>
            </a:endParaRPr>
          </a:p>
          <a:p>
            <a:r>
              <a:rPr lang="en-US" altLang="zh-CN" sz="2400" b="1">
                <a:latin typeface="Arial" panose="020B0604020202090204" pitchFamily="34" charset="0"/>
              </a:rPr>
              <a:t> }</a:t>
            </a:r>
            <a:endParaRPr lang="en-US" altLang="zh-CN" sz="2400" b="1">
              <a:latin typeface="Arial" panose="020B0604020202090204" pitchFamily="34" charset="0"/>
            </a:endParaRPr>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p:bldP spid="19462"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ctr"/>
          <a:p>
            <a:r>
              <a:rPr lang="zh-CN" altLang="en-US" b="1" dirty="0"/>
              <a:t>算法的效率</a:t>
            </a:r>
            <a:endParaRPr lang="zh-CN" altLang="en-US" b="1" dirty="0"/>
          </a:p>
        </p:txBody>
      </p:sp>
      <p:sp>
        <p:nvSpPr>
          <p:cNvPr id="20483" name="文本占位符 20482"/>
          <p:cNvSpPr>
            <a:spLocks noGrp="1"/>
          </p:cNvSpPr>
          <p:nvPr>
            <p:ph type="body" idx="1"/>
          </p:nvPr>
        </p:nvSpPr>
        <p:spPr/>
        <p:txBody>
          <a:bodyPr/>
          <a:p>
            <a:pPr>
              <a:lnSpc>
                <a:spcPct val="90000"/>
              </a:lnSpc>
            </a:pPr>
            <a:r>
              <a:rPr lang="zh-CN" altLang="en-US" b="1" dirty="0"/>
              <a:t>当输入的活动已按结束时间的非减序排列时，算法只需</a:t>
            </a:r>
            <a:r>
              <a:rPr lang="el-GR" altLang="zh-CN" b="1" dirty="0"/>
              <a:t>Θ</a:t>
            </a:r>
            <a:r>
              <a:rPr lang="en-US" altLang="zh-CN" b="1" dirty="0"/>
              <a:t>(n)</a:t>
            </a:r>
            <a:r>
              <a:rPr lang="zh-CN" altLang="en-US" b="1" dirty="0"/>
              <a:t>的时间来安排</a:t>
            </a:r>
            <a:r>
              <a:rPr lang="en-US" altLang="zh-CN" b="1" dirty="0"/>
              <a:t>n</a:t>
            </a:r>
            <a:r>
              <a:rPr lang="zh-CN" altLang="en-US" b="1" dirty="0"/>
              <a:t>个活动，使最多的活动能相容地使用公共资源。</a:t>
            </a:r>
            <a:endParaRPr lang="zh-CN" altLang="en-US" b="1" dirty="0"/>
          </a:p>
          <a:p>
            <a:pPr>
              <a:lnSpc>
                <a:spcPct val="90000"/>
              </a:lnSpc>
            </a:pPr>
            <a:endParaRPr lang="zh-CN" altLang="en-US" b="1" dirty="0"/>
          </a:p>
          <a:p>
            <a:pPr>
              <a:lnSpc>
                <a:spcPct val="90000"/>
              </a:lnSpc>
            </a:pPr>
            <a:r>
              <a:rPr lang="zh-CN" altLang="en-US" b="1" dirty="0"/>
              <a:t>贪心算法并不总能求得问题的整体最优解，但对于活动安排问题，贪心算法</a:t>
            </a:r>
            <a:r>
              <a:rPr lang="en-US" altLang="zh-CN" b="1" err="1"/>
              <a:t>GreedySelector</a:t>
            </a:r>
            <a:r>
              <a:rPr lang="zh-CN" altLang="en-US" b="1" dirty="0"/>
              <a:t>却总能求得整体最优解，即它最终所确定的相容活动集合</a:t>
            </a:r>
            <a:r>
              <a:rPr lang="en-US" altLang="zh-CN" b="1" dirty="0"/>
              <a:t>A</a:t>
            </a:r>
            <a:r>
              <a:rPr lang="zh-CN" altLang="en-US" b="1" dirty="0"/>
              <a:t>的规模最大。</a:t>
            </a:r>
            <a:endParaRPr lang="zh-CN" altLang="el-GR" b="1" dirty="0"/>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a:xfrm>
            <a:off x="1981200" y="701675"/>
            <a:ext cx="8362950" cy="1143000"/>
          </a:xfrm>
        </p:spPr>
        <p:txBody>
          <a:bodyPr anchor="ctr">
            <a:normAutofit fontScale="90000"/>
          </a:bodyPr>
          <a:p>
            <a:pPr algn="l"/>
            <a:r>
              <a:rPr lang="zh-CN" altLang="en-US" sz="4000" b="1" dirty="0"/>
              <a:t>证明</a:t>
            </a:r>
            <a:br>
              <a:rPr lang="zh-CN" altLang="en-US" sz="4000" b="1" dirty="0"/>
            </a:br>
            <a:r>
              <a:rPr lang="en-US" altLang="zh-CN" sz="3200" b="1"/>
              <a:t>The optimal substructure of the activity-selection problem</a:t>
            </a:r>
            <a:r>
              <a:rPr lang="en-US" altLang="zh-CN" sz="4000"/>
              <a:t> </a:t>
            </a:r>
            <a:endParaRPr lang="en-US" altLang="zh-CN" sz="4000"/>
          </a:p>
        </p:txBody>
      </p:sp>
      <p:sp>
        <p:nvSpPr>
          <p:cNvPr id="21507" name="文本占位符 21506"/>
          <p:cNvSpPr>
            <a:spLocks noGrp="1"/>
          </p:cNvSpPr>
          <p:nvPr>
            <p:ph type="body" idx="1"/>
          </p:nvPr>
        </p:nvSpPr>
        <p:spPr/>
        <p:txBody>
          <a:bodyPr/>
          <a:p>
            <a:endParaRPr lang="en-US" altLang="zh-CN" b="1" dirty="0"/>
          </a:p>
          <a:p>
            <a:endParaRPr lang="en-US" altLang="zh-CN" b="1" dirty="0"/>
          </a:p>
          <a:p>
            <a:r>
              <a:rPr lang="zh-CN" altLang="en-US" b="1" dirty="0"/>
              <a:t>总存在一个以贪心选择开始的最优活动安排方案。</a:t>
            </a:r>
            <a:endParaRPr lang="zh-CN" altLang="en-US" b="1" dirty="0"/>
          </a:p>
          <a:p>
            <a:r>
              <a:rPr lang="zh-CN" altLang="en-US" b="1" dirty="0"/>
              <a:t>每一步所作的贪心选择都将问题简化为一个更小的与原问题具有相同形式的子问题。</a:t>
            </a:r>
            <a:endParaRPr lang="zh-CN" altLang="en-US" b="1" dirty="0"/>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5" name="矩形 22534"/>
          <p:cNvSpPr/>
          <p:nvPr/>
        </p:nvSpPr>
        <p:spPr>
          <a:xfrm>
            <a:off x="1919288" y="2743200"/>
            <a:ext cx="8353425"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lnSpc>
                <a:spcPct val="90000"/>
              </a:lnSpc>
              <a:buNone/>
            </a:pPr>
            <a:r>
              <a:rPr lang="en-US" altLang="zh-CN" b="1" dirty="0"/>
              <a:t>   </a:t>
            </a:r>
            <a:r>
              <a:rPr lang="zh-CN" altLang="en-US" b="1" dirty="0"/>
              <a:t>设 </a:t>
            </a:r>
            <a:r>
              <a:rPr lang="en-US" altLang="zh-CN" b="1" dirty="0"/>
              <a:t>A     E</a:t>
            </a:r>
            <a:r>
              <a:rPr lang="zh-CN" altLang="en-US" b="1" dirty="0"/>
              <a:t>是所给的活动安排问题的一个最优解，且</a:t>
            </a:r>
            <a:r>
              <a:rPr lang="en-US" altLang="zh-CN" b="1" dirty="0"/>
              <a:t>A</a:t>
            </a:r>
            <a:r>
              <a:rPr lang="zh-CN" altLang="en-US" b="1" dirty="0"/>
              <a:t>中活动也按结束时间非减序排列，</a:t>
            </a:r>
            <a:r>
              <a:rPr lang="en-US" altLang="zh-CN" b="1" dirty="0"/>
              <a:t>A</a:t>
            </a:r>
            <a:r>
              <a:rPr lang="zh-CN" altLang="en-US" b="1" dirty="0"/>
              <a:t>中的第一个活动是活动</a:t>
            </a:r>
            <a:r>
              <a:rPr lang="en-US" altLang="zh-CN" b="1" dirty="0"/>
              <a:t>k</a:t>
            </a:r>
            <a:r>
              <a:rPr lang="zh-CN" altLang="en-US" b="1" dirty="0"/>
              <a:t>。</a:t>
            </a:r>
            <a:endParaRPr lang="zh-CN" altLang="en-US" b="1" dirty="0"/>
          </a:p>
          <a:p>
            <a:pPr lvl="0">
              <a:lnSpc>
                <a:spcPct val="90000"/>
              </a:lnSpc>
              <a:buNone/>
            </a:pPr>
            <a:r>
              <a:rPr lang="zh-CN" altLang="en-US" b="1" dirty="0"/>
              <a:t>   若</a:t>
            </a:r>
            <a:r>
              <a:rPr lang="en-US" altLang="zh-CN" b="1" dirty="0"/>
              <a:t>k</a:t>
            </a:r>
            <a:r>
              <a:rPr lang="zh-CN" altLang="en-US" b="1" dirty="0"/>
              <a:t>＝</a:t>
            </a:r>
            <a:r>
              <a:rPr lang="en-US" altLang="zh-CN" b="1" dirty="0"/>
              <a:t>1</a:t>
            </a:r>
            <a:r>
              <a:rPr lang="zh-CN" altLang="en-US" b="1" dirty="0"/>
              <a:t>，则</a:t>
            </a:r>
            <a:r>
              <a:rPr lang="en-US" altLang="zh-CN" b="1" dirty="0"/>
              <a:t>A</a:t>
            </a:r>
            <a:r>
              <a:rPr lang="zh-CN" altLang="en-US" b="1" dirty="0"/>
              <a:t>就是一个以贪心选择开始的最优解。若</a:t>
            </a:r>
            <a:r>
              <a:rPr lang="en-US" altLang="zh-CN" b="1" dirty="0"/>
              <a:t>k &gt; 1</a:t>
            </a:r>
            <a:r>
              <a:rPr lang="zh-CN" altLang="en-US" b="1" dirty="0"/>
              <a:t>，则我们设</a:t>
            </a:r>
            <a:r>
              <a:rPr lang="en-US" altLang="zh-CN" b="1" dirty="0"/>
              <a:t>B = A - { k }     {1}</a:t>
            </a:r>
            <a:r>
              <a:rPr lang="zh-CN" altLang="en-US" b="1" dirty="0"/>
              <a:t>。由于</a:t>
            </a:r>
            <a:r>
              <a:rPr lang="en-US" altLang="zh-CN" b="1" i="1">
                <a:latin typeface="Times New Roman" panose="02020603050405020304" pitchFamily="18" charset="0"/>
              </a:rPr>
              <a:t>f</a:t>
            </a:r>
            <a:r>
              <a:rPr lang="en-US" altLang="zh-CN" b="1" i="1" baseline="-25000">
                <a:latin typeface="Times New Roman" panose="02020603050405020304" pitchFamily="18" charset="0"/>
              </a:rPr>
              <a:t>1 </a:t>
            </a:r>
            <a:r>
              <a:rPr lang="en-US" altLang="zh-CN" b="1" i="1" err="1">
                <a:latin typeface="Times New Roman" panose="02020603050405020304" pitchFamily="18" charset="0"/>
              </a:rPr>
              <a:t>&lt;= f</a:t>
            </a:r>
            <a:r>
              <a:rPr lang="en-US" altLang="zh-CN" b="1" i="1" baseline="-25000" err="1">
                <a:latin typeface="Times New Roman" panose="02020603050405020304" pitchFamily="18" charset="0"/>
              </a:rPr>
              <a:t>k</a:t>
            </a:r>
            <a:r>
              <a:rPr lang="en-US" altLang="zh-CN" b="1" i="1" baseline="-25000">
                <a:latin typeface="Times New Roman" panose="02020603050405020304" pitchFamily="18" charset="0"/>
              </a:rPr>
              <a:t>,</a:t>
            </a:r>
            <a:r>
              <a:rPr lang="zh-CN" altLang="en-US" b="1" dirty="0">
                <a:latin typeface="Times New Roman" panose="02020603050405020304" pitchFamily="18" charset="0"/>
              </a:rPr>
              <a:t>且</a:t>
            </a:r>
            <a:r>
              <a:rPr lang="en-US" altLang="zh-CN" b="1" dirty="0">
                <a:latin typeface="Times New Roman" panose="02020603050405020304" pitchFamily="18" charset="0"/>
              </a:rPr>
              <a:t>A</a:t>
            </a:r>
            <a:r>
              <a:rPr lang="zh-CN" altLang="en-US" b="1" dirty="0">
                <a:latin typeface="Times New Roman" panose="02020603050405020304" pitchFamily="18" charset="0"/>
              </a:rPr>
              <a:t>中活动是互为相容的，故</a:t>
            </a:r>
            <a:r>
              <a:rPr lang="en-US" altLang="zh-CN" b="1" dirty="0">
                <a:latin typeface="Times New Roman" panose="02020603050405020304" pitchFamily="18" charset="0"/>
              </a:rPr>
              <a:t>B</a:t>
            </a:r>
            <a:r>
              <a:rPr lang="zh-CN" altLang="en-US" b="1" dirty="0">
                <a:latin typeface="Times New Roman" panose="02020603050405020304" pitchFamily="18" charset="0"/>
              </a:rPr>
              <a:t>中的活动也是互为相容的。又由于</a:t>
            </a:r>
            <a:r>
              <a:rPr lang="en-US" altLang="zh-CN" b="1" dirty="0">
                <a:latin typeface="Times New Roman" panose="02020603050405020304" pitchFamily="18" charset="0"/>
              </a:rPr>
              <a:t>B</a:t>
            </a:r>
            <a:r>
              <a:rPr lang="zh-CN" altLang="en-US" b="1" dirty="0">
                <a:latin typeface="Times New Roman" panose="02020603050405020304" pitchFamily="18" charset="0"/>
              </a:rPr>
              <a:t>中活动个数与</a:t>
            </a:r>
            <a:r>
              <a:rPr lang="en-US" altLang="zh-CN" b="1" dirty="0">
                <a:latin typeface="Times New Roman" panose="02020603050405020304" pitchFamily="18" charset="0"/>
              </a:rPr>
              <a:t>A</a:t>
            </a:r>
            <a:r>
              <a:rPr lang="zh-CN" altLang="en-US" b="1" dirty="0">
                <a:latin typeface="Times New Roman" panose="02020603050405020304" pitchFamily="18" charset="0"/>
              </a:rPr>
              <a:t>中活动个数相同，且</a:t>
            </a:r>
            <a:r>
              <a:rPr lang="en-US" altLang="zh-CN" b="1" dirty="0">
                <a:latin typeface="Times New Roman" panose="02020603050405020304" pitchFamily="18" charset="0"/>
              </a:rPr>
              <a:t>A</a:t>
            </a:r>
            <a:r>
              <a:rPr lang="zh-CN" altLang="en-US" b="1" dirty="0">
                <a:latin typeface="Times New Roman" panose="02020603050405020304" pitchFamily="18" charset="0"/>
              </a:rPr>
              <a:t>是最优的，故</a:t>
            </a:r>
            <a:r>
              <a:rPr lang="en-US" altLang="zh-CN" b="1" dirty="0">
                <a:latin typeface="Times New Roman" panose="02020603050405020304" pitchFamily="18" charset="0"/>
              </a:rPr>
              <a:t>B</a:t>
            </a:r>
            <a:r>
              <a:rPr lang="zh-CN" altLang="en-US" b="1" dirty="0">
                <a:latin typeface="Times New Roman" panose="02020603050405020304" pitchFamily="18" charset="0"/>
              </a:rPr>
              <a:t>也是最优的。</a:t>
            </a:r>
            <a:endParaRPr lang="zh-CN" altLang="en-US" b="1" dirty="0">
              <a:latin typeface="Times New Roman" panose="02020603050405020304" pitchFamily="18" charset="0"/>
            </a:endParaRPr>
          </a:p>
        </p:txBody>
      </p:sp>
      <p:sp>
        <p:nvSpPr>
          <p:cNvPr id="22531" name="文本占位符 22530"/>
          <p:cNvSpPr>
            <a:spLocks noGrp="1"/>
          </p:cNvSpPr>
          <p:nvPr>
            <p:ph type="body" sz="half" idx="1"/>
          </p:nvPr>
        </p:nvSpPr>
        <p:spPr>
          <a:xfrm>
            <a:off x="1847850" y="404813"/>
            <a:ext cx="8353425" cy="4114800"/>
          </a:xfrm>
        </p:spPr>
        <p:txBody>
          <a:bodyPr/>
          <a:p>
            <a:pPr>
              <a:lnSpc>
                <a:spcPct val="90000"/>
              </a:lnSpc>
              <a:buNone/>
            </a:pPr>
            <a:r>
              <a:rPr lang="en-US" altLang="zh-CN" sz="2800" b="1" dirty="0"/>
              <a:t>   </a:t>
            </a:r>
            <a:r>
              <a:rPr lang="zh-CN" altLang="en-US" sz="2800" b="1" dirty="0"/>
              <a:t>设</a:t>
            </a:r>
            <a:r>
              <a:rPr lang="en-US" altLang="zh-CN" sz="2800" b="1" dirty="0"/>
              <a:t>E</a:t>
            </a:r>
            <a:r>
              <a:rPr lang="zh-CN" altLang="en-US" sz="2800" b="1" dirty="0"/>
              <a:t>＝</a:t>
            </a:r>
            <a:r>
              <a:rPr lang="en-US" altLang="zh-CN" sz="2800" b="1"/>
              <a:t>{1, 2, </a:t>
            </a:r>
            <a:r>
              <a:rPr lang="en-US" altLang="zh-CN" sz="2800" b="1">
                <a:latin typeface="Arial" panose="020B0604020202090204" pitchFamily="34" charset="0"/>
              </a:rPr>
              <a:t>…</a:t>
            </a:r>
            <a:r>
              <a:rPr lang="en-US" altLang="zh-CN" sz="2800" b="1" dirty="0"/>
              <a:t>, n}</a:t>
            </a:r>
            <a:r>
              <a:rPr lang="zh-CN" altLang="en-US" sz="2800" b="1" dirty="0"/>
              <a:t>为所给的活动集合。由于</a:t>
            </a:r>
            <a:r>
              <a:rPr lang="en-US" altLang="zh-CN" sz="2800" b="1" dirty="0"/>
              <a:t>E</a:t>
            </a:r>
            <a:r>
              <a:rPr lang="zh-CN" altLang="en-US" sz="2800" b="1" dirty="0"/>
              <a:t>中活动按结束时间的非减序排列，故活动</a:t>
            </a:r>
            <a:r>
              <a:rPr lang="en-US" altLang="zh-CN" sz="2800" b="1" dirty="0"/>
              <a:t>1</a:t>
            </a:r>
            <a:r>
              <a:rPr lang="zh-CN" altLang="en-US" sz="2800" b="1" dirty="0"/>
              <a:t>具有最早的完成时间。</a:t>
            </a:r>
            <a:endParaRPr lang="zh-CN" altLang="en-US" sz="2800" b="1" dirty="0">
              <a:latin typeface="Times New Roman" panose="02020603050405020304" pitchFamily="18" charset="0"/>
            </a:endParaRPr>
          </a:p>
        </p:txBody>
      </p:sp>
      <p:graphicFrame>
        <p:nvGraphicFramePr>
          <p:cNvPr id="22532" name="内容占位符 22531"/>
          <p:cNvGraphicFramePr/>
          <p:nvPr>
            <p:ph sz="quarter" idx="2"/>
          </p:nvPr>
        </p:nvGraphicFramePr>
        <p:xfrm>
          <a:off x="3143250" y="2781300"/>
          <a:ext cx="406400" cy="395288"/>
        </p:xfrm>
        <a:graphic>
          <a:graphicData uri="http://schemas.openxmlformats.org/presentationml/2006/ole">
            <mc:AlternateContent xmlns:mc="http://schemas.openxmlformats.org/markup-compatibility/2006">
              <mc:Choice xmlns:v="urn:schemas-microsoft-com:vml" Requires="v">
                <p:oleObj spid="_x0000_s3085" name="" r:id="rId1" imgW="152400" imgH="152400" progId="Equation.3">
                  <p:embed/>
                </p:oleObj>
              </mc:Choice>
              <mc:Fallback>
                <p:oleObj name="" r:id="rId1" imgW="152400" imgH="152400" progId="Equation.3">
                  <p:embed/>
                  <p:pic>
                    <p:nvPicPr>
                      <p:cNvPr id="0" name="图片 3084"/>
                      <p:cNvPicPr/>
                      <p:nvPr/>
                    </p:nvPicPr>
                    <p:blipFill>
                      <a:blip r:embed="rId2"/>
                      <a:stretch>
                        <a:fillRect/>
                      </a:stretch>
                    </p:blipFill>
                    <p:spPr>
                      <a:xfrm>
                        <a:off x="3143250" y="2781300"/>
                        <a:ext cx="406400" cy="395288"/>
                      </a:xfrm>
                      <a:prstGeom prst="rect">
                        <a:avLst/>
                      </a:prstGeom>
                      <a:noFill/>
                      <a:ln w="38100">
                        <a:miter/>
                      </a:ln>
                    </p:spPr>
                  </p:pic>
                </p:oleObj>
              </mc:Fallback>
            </mc:AlternateContent>
          </a:graphicData>
        </a:graphic>
      </p:graphicFrame>
      <p:graphicFrame>
        <p:nvGraphicFramePr>
          <p:cNvPr id="22533" name="内容占位符 22532"/>
          <p:cNvGraphicFramePr/>
          <p:nvPr>
            <p:ph sz="quarter" idx="3"/>
          </p:nvPr>
        </p:nvGraphicFramePr>
        <p:xfrm>
          <a:off x="7248525" y="4437063"/>
          <a:ext cx="388938" cy="476250"/>
        </p:xfrm>
        <a:graphic>
          <a:graphicData uri="http://schemas.openxmlformats.org/presentationml/2006/ole">
            <mc:AlternateContent xmlns:mc="http://schemas.openxmlformats.org/markup-compatibility/2006">
              <mc:Choice xmlns:v="urn:schemas-microsoft-com:vml" Requires="v">
                <p:oleObj spid="_x0000_s3084" name="" r:id="rId3" imgW="152400" imgH="190500" progId="Equation.3">
                  <p:embed/>
                </p:oleObj>
              </mc:Choice>
              <mc:Fallback>
                <p:oleObj name="" r:id="rId3" imgW="152400" imgH="190500" progId="Equation.3">
                  <p:embed/>
                  <p:pic>
                    <p:nvPicPr>
                      <p:cNvPr id="0" name="图片 3083"/>
                      <p:cNvPicPr/>
                      <p:nvPr/>
                    </p:nvPicPr>
                    <p:blipFill>
                      <a:blip r:embed="rId4"/>
                      <a:stretch>
                        <a:fillRect/>
                      </a:stretch>
                    </p:blipFill>
                    <p:spPr>
                      <a:xfrm>
                        <a:off x="7248525" y="4437063"/>
                        <a:ext cx="388938" cy="476250"/>
                      </a:xfrm>
                      <a:prstGeom prst="rect">
                        <a:avLst/>
                      </a:prstGeom>
                      <a:noFill/>
                      <a:ln w="38100">
                        <a:miter/>
                      </a:ln>
                    </p:spPr>
                  </p:pic>
                </p:oleObj>
              </mc:Fallback>
            </mc:AlternateContent>
          </a:graphicData>
        </a:graphic>
      </p:graphicFrame>
      <p:sp>
        <p:nvSpPr>
          <p:cNvPr id="22534" name="矩形 22533"/>
          <p:cNvSpPr/>
          <p:nvPr/>
        </p:nvSpPr>
        <p:spPr>
          <a:xfrm>
            <a:off x="1774825" y="1700213"/>
            <a:ext cx="8353425"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lvl="0">
              <a:lnSpc>
                <a:spcPct val="90000"/>
              </a:lnSpc>
              <a:buNone/>
            </a:pPr>
            <a:r>
              <a:rPr lang="en-US" altLang="zh-CN" b="1" dirty="0"/>
              <a:t>   </a:t>
            </a:r>
            <a:r>
              <a:rPr lang="zh-CN" altLang="en-US" b="1" dirty="0"/>
              <a:t>首先我们要证明活动安排问题有一个最优解以贪心选择开始，即该最优解中包含活动</a:t>
            </a:r>
            <a:r>
              <a:rPr lang="en-US" altLang="zh-CN" b="1" dirty="0"/>
              <a:t>1</a:t>
            </a:r>
            <a:r>
              <a:rPr lang="zh-CN" altLang="en-US" b="1" dirty="0"/>
              <a:t>。</a:t>
            </a:r>
            <a:endParaRPr lang="zh-CN" altLang="en-US" b="1" dirty="0">
              <a:latin typeface="Times New Roman" panose="02020603050405020304" pitchFamily="18" charset="0"/>
            </a:endParaRPr>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p:bldP spid="22534"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p:txBody>
          <a:bodyPr anchor="ctr"/>
          <a:p>
            <a:endParaRPr dirty="0"/>
          </a:p>
        </p:txBody>
      </p:sp>
      <p:sp>
        <p:nvSpPr>
          <p:cNvPr id="23555" name="文本占位符 23554"/>
          <p:cNvSpPr>
            <a:spLocks noGrp="1"/>
          </p:cNvSpPr>
          <p:nvPr>
            <p:ph type="body" sz="half" idx="1"/>
          </p:nvPr>
        </p:nvSpPr>
        <p:spPr>
          <a:xfrm>
            <a:off x="1992313" y="1268413"/>
            <a:ext cx="8353425" cy="4968875"/>
          </a:xfrm>
        </p:spPr>
        <p:txBody>
          <a:bodyPr/>
          <a:p>
            <a:r>
              <a:rPr lang="zh-CN" altLang="en-US" sz="2800" b="1" dirty="0"/>
              <a:t>作了贪心选择后，原问题简化为对</a:t>
            </a:r>
            <a:r>
              <a:rPr lang="en-US" altLang="zh-CN" sz="2800" b="1" dirty="0"/>
              <a:t>E</a:t>
            </a:r>
            <a:r>
              <a:rPr lang="zh-CN" altLang="en-US" sz="2800" b="1" dirty="0"/>
              <a:t>中所有与活动</a:t>
            </a:r>
            <a:r>
              <a:rPr lang="en-US" altLang="zh-CN" sz="2800" b="1" dirty="0"/>
              <a:t>1</a:t>
            </a:r>
            <a:r>
              <a:rPr lang="zh-CN" altLang="en-US" sz="2800" b="1" dirty="0"/>
              <a:t>相容的活动进行活动安排的子问题。即若</a:t>
            </a:r>
            <a:r>
              <a:rPr lang="en-US" altLang="zh-CN" sz="2800" b="1" dirty="0"/>
              <a:t>A</a:t>
            </a:r>
            <a:r>
              <a:rPr lang="zh-CN" altLang="en-US" sz="2800" b="1" dirty="0"/>
              <a:t>是原问题的一个最优解，则</a:t>
            </a:r>
            <a:r>
              <a:rPr lang="en-US" altLang="zh-CN" sz="2800" b="1" dirty="0"/>
              <a:t>A’</a:t>
            </a:r>
            <a:r>
              <a:rPr lang="zh-CN" altLang="en-US" sz="2800" b="1" dirty="0"/>
              <a:t>＝ </a:t>
            </a:r>
            <a:r>
              <a:rPr lang="en-US" altLang="zh-CN" sz="2800" b="1" dirty="0"/>
              <a:t>A </a:t>
            </a:r>
            <a:r>
              <a:rPr lang="zh-CN" altLang="en-US" sz="2800" b="1" dirty="0"/>
              <a:t>－ </a:t>
            </a:r>
            <a:r>
              <a:rPr lang="en-US" altLang="zh-CN" sz="2800" b="1" dirty="0"/>
              <a:t>{1} </a:t>
            </a:r>
            <a:r>
              <a:rPr lang="zh-CN" altLang="en-US" sz="2800" b="1" dirty="0"/>
              <a:t>是活动安排问题 </a:t>
            </a:r>
            <a:r>
              <a:rPr lang="en-US" altLang="zh-CN" sz="2800" b="1" dirty="0"/>
              <a:t>E’</a:t>
            </a:r>
            <a:r>
              <a:rPr lang="zh-CN" altLang="en-US" sz="2800" b="1" dirty="0"/>
              <a:t>＝</a:t>
            </a:r>
            <a:r>
              <a:rPr lang="en-US" altLang="zh-CN" sz="2800" b="1" err="1"/>
              <a:t>{i     E: s</a:t>
            </a:r>
            <a:r>
              <a:rPr lang="en-US" altLang="zh-CN" sz="2800" b="1" baseline="-25000" err="1"/>
              <a:t>i</a:t>
            </a:r>
            <a:r>
              <a:rPr lang="en-US" altLang="zh-CN" sz="2800" b="1" baseline="-25000"/>
              <a:t> </a:t>
            </a:r>
            <a:r>
              <a:rPr lang="en-US" altLang="zh-CN" sz="2800" b="1"/>
              <a:t>≥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a:t>
            </a:r>
            <a:r>
              <a:rPr lang="en-US" altLang="zh-CN" sz="2800" b="1" dirty="0"/>
              <a:t>}</a:t>
            </a:r>
            <a:r>
              <a:rPr lang="zh-CN" altLang="en-US" sz="2800" b="1" dirty="0"/>
              <a:t>的一个最优解。</a:t>
            </a:r>
            <a:endParaRPr lang="zh-CN" altLang="en-US" sz="2800" b="1" dirty="0"/>
          </a:p>
          <a:p>
            <a:r>
              <a:rPr lang="zh-CN" altLang="en-US" sz="2800" b="1" dirty="0"/>
              <a:t>事实上，如果我们能找到</a:t>
            </a:r>
            <a:r>
              <a:rPr lang="en-US" altLang="zh-CN" sz="2800" b="1" dirty="0"/>
              <a:t>E’</a:t>
            </a:r>
            <a:r>
              <a:rPr lang="zh-CN" altLang="en-US" sz="2800" b="1" dirty="0"/>
              <a:t>的一个解</a:t>
            </a:r>
            <a:r>
              <a:rPr lang="en-US" altLang="zh-CN" sz="2800" b="1" dirty="0"/>
              <a:t>B’</a:t>
            </a:r>
            <a:r>
              <a:rPr lang="zh-CN" altLang="en-US" sz="2800" b="1" dirty="0"/>
              <a:t>，它包含比</a:t>
            </a:r>
            <a:r>
              <a:rPr lang="en-US" altLang="zh-CN" sz="2800" b="1"/>
              <a:t>A</a:t>
            </a:r>
            <a:r>
              <a:rPr lang="en-US" altLang="zh-CN" sz="2800" b="1" baseline="30000"/>
              <a:t>’</a:t>
            </a:r>
            <a:r>
              <a:rPr lang="zh-CN" altLang="en-US" sz="2800" b="1" dirty="0"/>
              <a:t>活动更多的活动，则将活动</a:t>
            </a:r>
            <a:r>
              <a:rPr lang="en-US" altLang="zh-CN" sz="2800" b="1" dirty="0"/>
              <a:t>1</a:t>
            </a:r>
            <a:r>
              <a:rPr lang="zh-CN" altLang="en-US" sz="2800" b="1" dirty="0"/>
              <a:t>加入到</a:t>
            </a:r>
            <a:r>
              <a:rPr lang="en-US" altLang="zh-CN" sz="2800" b="1" dirty="0"/>
              <a:t>B’</a:t>
            </a:r>
            <a:r>
              <a:rPr lang="zh-CN" altLang="en-US" sz="2800" b="1" dirty="0"/>
              <a:t>中将产生</a:t>
            </a:r>
            <a:r>
              <a:rPr lang="en-US" altLang="zh-CN" sz="2800" b="1" dirty="0"/>
              <a:t>E</a:t>
            </a:r>
            <a:r>
              <a:rPr lang="zh-CN" altLang="en-US" sz="2800" b="1" dirty="0"/>
              <a:t>的一个解</a:t>
            </a:r>
            <a:r>
              <a:rPr lang="en-US" altLang="zh-CN" sz="2800" b="1" dirty="0"/>
              <a:t>B</a:t>
            </a:r>
            <a:r>
              <a:rPr lang="zh-CN" altLang="en-US" sz="2800" b="1" dirty="0"/>
              <a:t>，它包含比</a:t>
            </a:r>
            <a:r>
              <a:rPr lang="en-US" altLang="zh-CN" sz="2800" b="1" dirty="0"/>
              <a:t>A</a:t>
            </a:r>
            <a:r>
              <a:rPr lang="zh-CN" altLang="en-US" sz="2800" b="1" dirty="0"/>
              <a:t>更多的活动，这与</a:t>
            </a:r>
            <a:r>
              <a:rPr lang="en-US" altLang="zh-CN" sz="2800" b="1" dirty="0"/>
              <a:t>A</a:t>
            </a:r>
            <a:r>
              <a:rPr lang="zh-CN" altLang="en-US" sz="2800" b="1" dirty="0"/>
              <a:t>的最优性矛盾。</a:t>
            </a:r>
            <a:endParaRPr lang="zh-CN" altLang="en-US" sz="2800" b="1" dirty="0"/>
          </a:p>
          <a:p>
            <a:r>
              <a:rPr lang="zh-CN" altLang="en-US" sz="2800" b="1" dirty="0"/>
              <a:t>因此，每一步所作的贪心选择都将问题简化为一个更小的与原问题具有相同形式的子问题。</a:t>
            </a:r>
            <a:endParaRPr lang="zh-CN" altLang="en-US" sz="2800" b="1" dirty="0"/>
          </a:p>
        </p:txBody>
      </p:sp>
      <p:graphicFrame>
        <p:nvGraphicFramePr>
          <p:cNvPr id="23556" name="内容占位符 23555"/>
          <p:cNvGraphicFramePr/>
          <p:nvPr>
            <p:ph sz="half" idx="2"/>
          </p:nvPr>
        </p:nvGraphicFramePr>
        <p:xfrm>
          <a:off x="4224338" y="2565400"/>
          <a:ext cx="488950" cy="476250"/>
        </p:xfrm>
        <a:graphic>
          <a:graphicData uri="http://schemas.openxmlformats.org/presentationml/2006/ole">
            <mc:AlternateContent xmlns:mc="http://schemas.openxmlformats.org/markup-compatibility/2006">
              <mc:Choice xmlns:v="urn:schemas-microsoft-com:vml" Requires="v">
                <p:oleObj spid="_x0000_s3083" name="" r:id="rId1" imgW="127000" imgH="127000" progId="Equation.3">
                  <p:embed/>
                </p:oleObj>
              </mc:Choice>
              <mc:Fallback>
                <p:oleObj name="" r:id="rId1" imgW="127000" imgH="127000" progId="Equation.3">
                  <p:embed/>
                  <p:pic>
                    <p:nvPicPr>
                      <p:cNvPr id="0" name="图片 3082"/>
                      <p:cNvPicPr/>
                      <p:nvPr/>
                    </p:nvPicPr>
                    <p:blipFill>
                      <a:blip r:embed="rId2"/>
                      <a:stretch>
                        <a:fillRect/>
                      </a:stretch>
                    </p:blipFill>
                    <p:spPr>
                      <a:xfrm>
                        <a:off x="4224338" y="2565400"/>
                        <a:ext cx="488950" cy="476250"/>
                      </a:xfrm>
                      <a:prstGeom prst="rect">
                        <a:avLst/>
                      </a:prstGeom>
                      <a:noFill/>
                      <a:ln w="38100">
                        <a:miter/>
                      </a:ln>
                    </p:spPr>
                  </p:pic>
                </p:oleObj>
              </mc:Fallback>
            </mc:AlternateContent>
          </a:graphicData>
        </a:graphic>
      </p:graphicFrame>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charRg st="103" end="180"/>
                                            </p:txEl>
                                          </p:spTgt>
                                        </p:tgtEl>
                                        <p:attrNameLst>
                                          <p:attrName>style.visibility</p:attrName>
                                        </p:attrNameLst>
                                      </p:cBhvr>
                                      <p:to>
                                        <p:strVal val="visible"/>
                                      </p:to>
                                    </p:set>
                                    <p:animEffect transition="in" filter="blinds(horizontal)">
                                      <p:cBhvr>
                                        <p:cTn id="7" dur="500"/>
                                        <p:tgtEl>
                                          <p:spTgt spid="23555">
                                            <p:txEl>
                                              <p:charRg st="103" end="18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charRg st="180" end="221"/>
                                            </p:txEl>
                                          </p:spTgt>
                                        </p:tgtEl>
                                        <p:attrNameLst>
                                          <p:attrName>style.visibility</p:attrName>
                                        </p:attrNameLst>
                                      </p:cBhvr>
                                      <p:to>
                                        <p:strVal val="visible"/>
                                      </p:to>
                                    </p:set>
                                    <p:animEffect transition="in" filter="blinds(horizontal)">
                                      <p:cBhvr>
                                        <p:cTn id="12" dur="500"/>
                                        <p:tgtEl>
                                          <p:spTgt spid="23555">
                                            <p:txEl>
                                              <p:charRg st="180" end="2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占位符 57345"/>
          <p:cNvSpPr>
            <a:spLocks noGrp="1"/>
          </p:cNvSpPr>
          <p:nvPr>
            <p:ph type="body" idx="1"/>
          </p:nvPr>
        </p:nvSpPr>
        <p:spPr/>
        <p:txBody>
          <a:bodyPr/>
          <a:p>
            <a:r>
              <a:rPr lang="zh-CN" altLang="en-US" b="1" dirty="0"/>
              <a:t>贪心算法通过一系列的选择来得到一个问题的解。它所做的每一个选择都是当前状态下某种意义的最好选择，即贪心选择。</a:t>
            </a:r>
            <a:endParaRPr lang="zh-CN" altLang="en-US" b="1" dirty="0"/>
          </a:p>
          <a:p>
            <a:endParaRPr lang="zh-CN" altLang="en-US" b="1" dirty="0"/>
          </a:p>
          <a:p>
            <a:r>
              <a:rPr lang="zh-CN" altLang="en-US" b="1" dirty="0"/>
              <a:t>希望通过每次所做的选择导致最终结果是问题的一个最优解。</a:t>
            </a:r>
            <a:endParaRPr lang="zh-CN" altLang="en-US" b="1" dirty="0"/>
          </a:p>
          <a:p>
            <a:endParaRPr lang="zh-CN" altLang="en-US" b="1" dirty="0"/>
          </a:p>
          <a:p>
            <a:r>
              <a:rPr lang="zh-CN" altLang="en-US" b="1" dirty="0"/>
              <a:t>希望从</a:t>
            </a:r>
            <a:r>
              <a:rPr lang="zh-CN" altLang="en-US" b="1" dirty="0">
                <a:solidFill>
                  <a:srgbClr val="C2170A"/>
                </a:solidFill>
              </a:rPr>
              <a:t>局部的最优选择</a:t>
            </a:r>
            <a:r>
              <a:rPr lang="zh-CN" altLang="en-US" b="1" dirty="0"/>
              <a:t>得到</a:t>
            </a:r>
            <a:r>
              <a:rPr lang="zh-CN" altLang="en-US" b="1" dirty="0">
                <a:solidFill>
                  <a:srgbClr val="C2170A"/>
                </a:solidFill>
              </a:rPr>
              <a:t>整体最优解</a:t>
            </a:r>
            <a:r>
              <a:rPr lang="zh-CN" altLang="en-US" b="1" dirty="0"/>
              <a:t>。</a:t>
            </a:r>
            <a:endParaRPr lang="zh-CN" altLang="en-US" b="1" dirty="0"/>
          </a:p>
        </p:txBody>
      </p:sp>
      <p:sp>
        <p:nvSpPr>
          <p:cNvPr id="57348" name="标题 57347"/>
          <p:cNvSpPr>
            <a:spLocks noGrp="1"/>
          </p:cNvSpPr>
          <p:nvPr>
            <p:ph type="title"/>
          </p:nvPr>
        </p:nvSpPr>
        <p:spPr/>
        <p:txBody>
          <a:bodyPr anchor="ctr"/>
          <a:p>
            <a:r>
              <a:rPr lang="en-US" altLang="zh-CN" sz="4000" b="1" dirty="0"/>
              <a:t>4.2  </a:t>
            </a:r>
            <a:r>
              <a:rPr lang="zh-CN" altLang="en-US" sz="4000" b="1" dirty="0"/>
              <a:t>贪心算法的基本要素</a:t>
            </a:r>
            <a:br>
              <a:rPr lang="zh-CN" altLang="en-US" sz="4000" b="1" dirty="0"/>
            </a:br>
            <a:r>
              <a:rPr lang="en-US" altLang="zh-CN" sz="4000" b="1"/>
              <a:t>Elements of the greedy strategy</a:t>
            </a:r>
            <a:r>
              <a:rPr lang="en-US" altLang="zh-CN" sz="4000"/>
              <a:t> </a:t>
            </a:r>
            <a:endParaRPr lang="en-US" altLang="zh-CN" sz="4000"/>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7346">
                                            <p:txEl>
                                              <p:charRg st="0" end="55"/>
                                            </p:txEl>
                                          </p:spTgt>
                                        </p:tgtEl>
                                        <p:attrNameLst>
                                          <p:attrName>style.visibility</p:attrName>
                                        </p:attrNameLst>
                                      </p:cBhvr>
                                      <p:to>
                                        <p:strVal val="visible"/>
                                      </p:to>
                                    </p:set>
                                    <p:anim calcmode="lin" valueType="num">
                                      <p:cBhvr>
                                        <p:cTn id="7" dur="500" fill="hold"/>
                                        <p:tgtEl>
                                          <p:spTgt spid="57346">
                                            <p:txEl>
                                              <p:charRg st="0" end="55"/>
                                            </p:txEl>
                                          </p:spTgt>
                                        </p:tgtEl>
                                        <p:attrNameLst>
                                          <p:attrName>ppt_w</p:attrName>
                                        </p:attrNameLst>
                                      </p:cBhvr>
                                      <p:tavLst>
                                        <p:tav tm="0">
                                          <p:val>
                                            <p:fltVal val="0.000000"/>
                                          </p:val>
                                        </p:tav>
                                        <p:tav tm="100000">
                                          <p:val>
                                            <p:strVal val="#ppt_w"/>
                                          </p:val>
                                        </p:tav>
                                      </p:tavLst>
                                    </p:anim>
                                    <p:anim calcmode="lin" valueType="num">
                                      <p:cBhvr>
                                        <p:cTn id="8" dur="500" fill="hold"/>
                                        <p:tgtEl>
                                          <p:spTgt spid="57346">
                                            <p:txEl>
                                              <p:charRg st="0" end="55"/>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7346">
                                            <p:txEl>
                                              <p:charRg st="56" end="84"/>
                                            </p:txEl>
                                          </p:spTgt>
                                        </p:tgtEl>
                                        <p:attrNameLst>
                                          <p:attrName>style.visibility</p:attrName>
                                        </p:attrNameLst>
                                      </p:cBhvr>
                                      <p:to>
                                        <p:strVal val="visible"/>
                                      </p:to>
                                    </p:set>
                                    <p:anim calcmode="lin" valueType="num">
                                      <p:cBhvr>
                                        <p:cTn id="13" dur="500" fill="hold"/>
                                        <p:tgtEl>
                                          <p:spTgt spid="57346">
                                            <p:txEl>
                                              <p:charRg st="56" end="84"/>
                                            </p:txEl>
                                          </p:spTgt>
                                        </p:tgtEl>
                                        <p:attrNameLst>
                                          <p:attrName>ppt_w</p:attrName>
                                        </p:attrNameLst>
                                      </p:cBhvr>
                                      <p:tavLst>
                                        <p:tav tm="0">
                                          <p:val>
                                            <p:fltVal val="0.000000"/>
                                          </p:val>
                                        </p:tav>
                                        <p:tav tm="100000">
                                          <p:val>
                                            <p:strVal val="#ppt_w"/>
                                          </p:val>
                                        </p:tav>
                                      </p:tavLst>
                                    </p:anim>
                                    <p:anim calcmode="lin" valueType="num">
                                      <p:cBhvr>
                                        <p:cTn id="14" dur="500" fill="hold"/>
                                        <p:tgtEl>
                                          <p:spTgt spid="57346">
                                            <p:txEl>
                                              <p:charRg st="56" end="84"/>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7346">
                                            <p:txEl>
                                              <p:charRg st="85" end="104"/>
                                            </p:txEl>
                                          </p:spTgt>
                                        </p:tgtEl>
                                        <p:attrNameLst>
                                          <p:attrName>style.visibility</p:attrName>
                                        </p:attrNameLst>
                                      </p:cBhvr>
                                      <p:to>
                                        <p:strVal val="visible"/>
                                      </p:to>
                                    </p:set>
                                    <p:anim calcmode="lin" valueType="num">
                                      <p:cBhvr>
                                        <p:cTn id="19" dur="500" fill="hold"/>
                                        <p:tgtEl>
                                          <p:spTgt spid="57346">
                                            <p:txEl>
                                              <p:charRg st="85" end="104"/>
                                            </p:txEl>
                                          </p:spTgt>
                                        </p:tgtEl>
                                        <p:attrNameLst>
                                          <p:attrName>ppt_w</p:attrName>
                                        </p:attrNameLst>
                                      </p:cBhvr>
                                      <p:tavLst>
                                        <p:tav tm="0">
                                          <p:val>
                                            <p:fltVal val="0.000000"/>
                                          </p:val>
                                        </p:tav>
                                        <p:tav tm="100000">
                                          <p:val>
                                            <p:strVal val="#ppt_w"/>
                                          </p:val>
                                        </p:tav>
                                      </p:tavLst>
                                    </p:anim>
                                    <p:anim calcmode="lin" valueType="num">
                                      <p:cBhvr>
                                        <p:cTn id="20" dur="500" fill="hold"/>
                                        <p:tgtEl>
                                          <p:spTgt spid="57346">
                                            <p:txEl>
                                              <p:charRg st="85" end="10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p:txBody>
          <a:bodyPr anchor="ctr"/>
          <a:p>
            <a:r>
              <a:rPr lang="zh-CN" altLang="en-US" b="1" dirty="0"/>
              <a:t>贪心方法描述</a:t>
            </a:r>
            <a:endParaRPr lang="zh-CN" altLang="en-US" b="1"/>
          </a:p>
        </p:txBody>
      </p:sp>
      <p:sp>
        <p:nvSpPr>
          <p:cNvPr id="58371" name="文本占位符 58370"/>
          <p:cNvSpPr>
            <a:spLocks noGrp="1"/>
          </p:cNvSpPr>
          <p:nvPr>
            <p:ph type="body" idx="1"/>
          </p:nvPr>
        </p:nvSpPr>
        <p:spPr>
          <a:xfrm>
            <a:off x="2362200" y="1600200"/>
            <a:ext cx="7958138" cy="4953000"/>
          </a:xfrm>
        </p:spPr>
        <p:txBody>
          <a:bodyPr/>
          <a:p>
            <a:pPr>
              <a:lnSpc>
                <a:spcPct val="135000"/>
              </a:lnSpc>
            </a:pPr>
            <a:r>
              <a:rPr lang="zh-CN" altLang="en-US" sz="2800" b="1" dirty="0"/>
              <a:t>根据问题选取一种</a:t>
            </a:r>
            <a:r>
              <a:rPr lang="zh-CN" altLang="en-US" sz="2800" b="1" dirty="0">
                <a:solidFill>
                  <a:srgbClr val="FF0000"/>
                </a:solidFill>
              </a:rPr>
              <a:t>量度标准</a:t>
            </a:r>
            <a:r>
              <a:rPr lang="zh-CN" altLang="en-US" sz="2800" b="1" dirty="0"/>
              <a:t>。</a:t>
            </a:r>
            <a:endParaRPr lang="zh-CN" altLang="en-US" sz="2800" b="1" dirty="0"/>
          </a:p>
          <a:p>
            <a:pPr>
              <a:lnSpc>
                <a:spcPct val="135000"/>
              </a:lnSpc>
            </a:pPr>
            <a:r>
              <a:rPr lang="zh-CN" altLang="en-US" sz="2800" b="1" dirty="0"/>
              <a:t>按量度标准对</a:t>
            </a:r>
            <a:r>
              <a:rPr lang="en-US" altLang="zh-CN" sz="2800" b="1" dirty="0"/>
              <a:t>n</a:t>
            </a:r>
            <a:r>
              <a:rPr lang="zh-CN" altLang="en-US" sz="2800" b="1" dirty="0"/>
              <a:t>个</a:t>
            </a:r>
            <a:r>
              <a:rPr lang="zh-CN" altLang="en-US" sz="2800" b="1" dirty="0">
                <a:solidFill>
                  <a:srgbClr val="FF0000"/>
                </a:solidFill>
              </a:rPr>
              <a:t>输入排序</a:t>
            </a:r>
            <a:r>
              <a:rPr lang="zh-CN" altLang="en-US" sz="2800" b="1" dirty="0"/>
              <a:t>，</a:t>
            </a:r>
            <a:endParaRPr lang="zh-CN" altLang="en-US" sz="2800" b="1" dirty="0"/>
          </a:p>
          <a:p>
            <a:pPr>
              <a:lnSpc>
                <a:spcPct val="135000"/>
              </a:lnSpc>
              <a:buNone/>
            </a:pPr>
            <a:r>
              <a:rPr lang="zh-CN" altLang="en-US" sz="2800" b="1" dirty="0"/>
              <a:t>    设为：</a:t>
            </a:r>
            <a:r>
              <a:rPr lang="en-US" altLang="zh-CN" sz="2800" b="1" i="1"/>
              <a:t>A</a:t>
            </a:r>
            <a:r>
              <a:rPr lang="en-US" altLang="zh-CN" sz="2000" b="1"/>
              <a:t> </a:t>
            </a:r>
            <a:r>
              <a:rPr lang="en-US" altLang="zh-CN" b="1">
                <a:cs typeface="Times New Roman" panose="02020603050405020304" pitchFamily="18" charset="0"/>
              </a:rPr>
              <a:t>'</a:t>
            </a:r>
            <a:r>
              <a:rPr lang="en-US" altLang="zh-CN" sz="2800" b="1" i="1"/>
              <a:t> </a:t>
            </a:r>
            <a:r>
              <a:rPr lang="en-US" altLang="zh-CN" sz="2800" b="1"/>
              <a:t>(1), </a:t>
            </a:r>
            <a:r>
              <a:rPr lang="en-US" altLang="zh-CN" sz="2800" b="1" i="1"/>
              <a:t>A</a:t>
            </a:r>
            <a:r>
              <a:rPr lang="en-US" altLang="zh-CN" sz="2000" b="1"/>
              <a:t> </a:t>
            </a:r>
            <a:r>
              <a:rPr lang="en-US" altLang="zh-CN" b="1">
                <a:cs typeface="Times New Roman" panose="02020603050405020304" pitchFamily="18" charset="0"/>
              </a:rPr>
              <a:t>'</a:t>
            </a:r>
            <a:r>
              <a:rPr lang="en-US" altLang="zh-CN" sz="2800" b="1" i="1"/>
              <a:t> </a:t>
            </a:r>
            <a:r>
              <a:rPr lang="en-US" altLang="zh-CN" sz="2800" b="1"/>
              <a:t>(2), </a:t>
            </a:r>
            <a:r>
              <a:rPr lang="en-US" altLang="zh-CN" sz="2800" b="1">
                <a:latin typeface="Arial" panose="020B0604020202090204" pitchFamily="34" charset="0"/>
              </a:rPr>
              <a:t>……</a:t>
            </a:r>
            <a:r>
              <a:rPr lang="en-US" altLang="zh-CN" sz="2800" b="1"/>
              <a:t>, </a:t>
            </a:r>
            <a:r>
              <a:rPr lang="en-US" altLang="zh-CN" sz="2800" b="1" i="1"/>
              <a:t>A</a:t>
            </a:r>
            <a:r>
              <a:rPr lang="en-US" altLang="zh-CN" sz="2000" b="1"/>
              <a:t> </a:t>
            </a:r>
            <a:r>
              <a:rPr lang="en-US" altLang="zh-CN" b="1">
                <a:cs typeface="Times New Roman" panose="02020603050405020304" pitchFamily="18" charset="0"/>
              </a:rPr>
              <a:t>'</a:t>
            </a:r>
            <a:r>
              <a:rPr lang="en-US" altLang="zh-CN" sz="2800" b="1" i="1"/>
              <a:t> </a:t>
            </a:r>
            <a:r>
              <a:rPr lang="en-US" altLang="zh-CN" sz="2800" b="1"/>
              <a:t>(</a:t>
            </a:r>
            <a:r>
              <a:rPr lang="en-US" altLang="zh-CN" sz="2800" b="1" i="1"/>
              <a:t>n</a:t>
            </a:r>
            <a:r>
              <a:rPr lang="en-US" altLang="zh-CN" sz="2800" b="1"/>
              <a:t>)</a:t>
            </a:r>
            <a:r>
              <a:rPr lang="en-US" altLang="zh-CN" sz="2800" b="1" i="1" baseline="-25000"/>
              <a:t> </a:t>
            </a:r>
            <a:r>
              <a:rPr lang="zh-CN" altLang="en-US" sz="2800" b="1" dirty="0"/>
              <a:t>。  按序输入。</a:t>
            </a:r>
            <a:endParaRPr lang="zh-CN" altLang="en-US" sz="2800" b="1" dirty="0"/>
          </a:p>
          <a:p>
            <a:pPr>
              <a:lnSpc>
                <a:spcPct val="135000"/>
              </a:lnSpc>
            </a:pPr>
            <a:r>
              <a:rPr lang="zh-CN" altLang="en-US" sz="2800" b="1" dirty="0"/>
              <a:t>假设在输入</a:t>
            </a:r>
            <a:r>
              <a:rPr lang="en-US" altLang="zh-CN" sz="2800" b="1" i="1"/>
              <a:t>A</a:t>
            </a:r>
            <a:r>
              <a:rPr lang="en-US" altLang="zh-CN" sz="2000" b="1"/>
              <a:t> </a:t>
            </a:r>
            <a:r>
              <a:rPr lang="en-US" altLang="zh-CN" b="1">
                <a:cs typeface="Times New Roman" panose="02020603050405020304" pitchFamily="18" charset="0"/>
              </a:rPr>
              <a:t>'</a:t>
            </a:r>
            <a:r>
              <a:rPr lang="en-US" altLang="zh-CN" sz="2800" b="1" i="1"/>
              <a:t> </a:t>
            </a:r>
            <a:r>
              <a:rPr lang="en-US" altLang="zh-CN" sz="2800" b="1"/>
              <a:t>(1), </a:t>
            </a:r>
            <a:r>
              <a:rPr lang="en-US" altLang="zh-CN" sz="2800" b="1" i="1"/>
              <a:t>A </a:t>
            </a:r>
            <a:r>
              <a:rPr lang="en-US" altLang="zh-CN" b="1">
                <a:cs typeface="Times New Roman" panose="02020603050405020304" pitchFamily="18" charset="0"/>
              </a:rPr>
              <a:t>'</a:t>
            </a:r>
            <a:r>
              <a:rPr lang="en-US" altLang="zh-CN" sz="2800" b="1" i="1"/>
              <a:t> </a:t>
            </a:r>
            <a:r>
              <a:rPr lang="en-US" altLang="zh-CN" sz="2800" b="1"/>
              <a:t>(2), </a:t>
            </a:r>
            <a:r>
              <a:rPr lang="en-US" altLang="zh-CN" sz="2800" b="1">
                <a:latin typeface="Arial" panose="020B0604020202090204" pitchFamily="34" charset="0"/>
              </a:rPr>
              <a:t>……</a:t>
            </a:r>
            <a:r>
              <a:rPr lang="en-US" altLang="zh-CN" sz="2800" b="1"/>
              <a:t>, </a:t>
            </a:r>
            <a:r>
              <a:rPr lang="en-US" altLang="zh-CN" sz="2800" b="1" i="1"/>
              <a:t>A</a:t>
            </a:r>
            <a:r>
              <a:rPr lang="en-US" altLang="zh-CN" sz="2000" b="1"/>
              <a:t> </a:t>
            </a:r>
            <a:r>
              <a:rPr lang="en-US" altLang="zh-CN" b="1">
                <a:cs typeface="Times New Roman" panose="02020603050405020304" pitchFamily="18" charset="0"/>
              </a:rPr>
              <a:t>'</a:t>
            </a:r>
            <a:r>
              <a:rPr lang="en-US" altLang="zh-CN" sz="2800" b="1" i="1"/>
              <a:t> </a:t>
            </a:r>
            <a:r>
              <a:rPr lang="en-US" altLang="zh-CN" sz="2800" b="1"/>
              <a:t>(</a:t>
            </a:r>
            <a:r>
              <a:rPr lang="en-US" altLang="zh-CN" sz="2800" b="1" i="1"/>
              <a:t>j</a:t>
            </a:r>
            <a:r>
              <a:rPr lang="en-US" altLang="zh-CN" sz="2800" b="1" dirty="0"/>
              <a:t>)</a:t>
            </a:r>
            <a:r>
              <a:rPr lang="zh-CN" altLang="en-US" sz="2800" b="1" dirty="0"/>
              <a:t>后已选择</a:t>
            </a:r>
            <a:r>
              <a:rPr lang="zh-CN" altLang="en-US" sz="2800" b="1" i="1"/>
              <a:t> </a:t>
            </a:r>
            <a:endParaRPr lang="zh-CN" altLang="en-US" sz="2800" b="1" i="1"/>
          </a:p>
          <a:p>
            <a:pPr>
              <a:lnSpc>
                <a:spcPct val="135000"/>
              </a:lnSpc>
              <a:buNone/>
            </a:pPr>
            <a:r>
              <a:rPr lang="zh-CN" altLang="en-US" sz="2800" b="1" i="1"/>
              <a:t>    </a:t>
            </a:r>
            <a:r>
              <a:rPr lang="en-US" altLang="zh-CN" sz="2800" b="1" i="1"/>
              <a:t>A</a:t>
            </a:r>
            <a:r>
              <a:rPr lang="en-US" altLang="zh-CN" sz="2000" b="1"/>
              <a:t> </a:t>
            </a:r>
            <a:r>
              <a:rPr lang="en-US" altLang="zh-CN" b="1">
                <a:cs typeface="Times New Roman" panose="02020603050405020304" pitchFamily="18" charset="0"/>
              </a:rPr>
              <a:t>'</a:t>
            </a:r>
            <a:r>
              <a:rPr lang="en-US" altLang="zh-CN" sz="2800" b="1" i="1"/>
              <a:t> </a:t>
            </a:r>
            <a:r>
              <a:rPr lang="en-US" altLang="zh-CN" sz="2800" b="1"/>
              <a:t>(</a:t>
            </a:r>
            <a:r>
              <a:rPr lang="en-US" altLang="zh-CN" sz="2800" b="1" i="1"/>
              <a:t>i</a:t>
            </a:r>
            <a:r>
              <a:rPr lang="en-US" altLang="zh-CN" sz="2800" b="1" baseline="-25000"/>
              <a:t>1</a:t>
            </a:r>
            <a:r>
              <a:rPr lang="en-US" altLang="zh-CN" sz="2800" b="1"/>
              <a:t>), </a:t>
            </a:r>
            <a:r>
              <a:rPr lang="en-US" altLang="zh-CN" sz="2800" b="1" i="1"/>
              <a:t>A</a:t>
            </a:r>
            <a:r>
              <a:rPr lang="en-US" altLang="zh-CN" sz="2000" b="1"/>
              <a:t> </a:t>
            </a:r>
            <a:r>
              <a:rPr lang="en-US" altLang="zh-CN" b="1">
                <a:cs typeface="Times New Roman" panose="02020603050405020304" pitchFamily="18" charset="0"/>
              </a:rPr>
              <a:t>'</a:t>
            </a:r>
            <a:r>
              <a:rPr lang="en-US" altLang="zh-CN" sz="2800" b="1" i="1"/>
              <a:t> </a:t>
            </a:r>
            <a:r>
              <a:rPr lang="en-US" altLang="zh-CN" sz="2800" b="1"/>
              <a:t>(</a:t>
            </a:r>
            <a:r>
              <a:rPr lang="en-US" altLang="zh-CN" sz="2800" b="1" i="1"/>
              <a:t>i</a:t>
            </a:r>
            <a:r>
              <a:rPr lang="en-US" altLang="zh-CN" sz="2800" b="1" baseline="-25000"/>
              <a:t>2</a:t>
            </a:r>
            <a:r>
              <a:rPr lang="en-US" altLang="zh-CN" sz="2800" b="1"/>
              <a:t>), </a:t>
            </a:r>
            <a:r>
              <a:rPr lang="en-US" altLang="zh-CN" sz="2800" b="1">
                <a:latin typeface="Arial" panose="020B0604020202090204" pitchFamily="34" charset="0"/>
              </a:rPr>
              <a:t>……</a:t>
            </a:r>
            <a:r>
              <a:rPr lang="en-US" altLang="zh-CN" sz="2800" b="1"/>
              <a:t>, </a:t>
            </a:r>
            <a:r>
              <a:rPr lang="en-US" altLang="zh-CN" sz="2800" b="1" i="1"/>
              <a:t>A</a:t>
            </a:r>
            <a:r>
              <a:rPr lang="en-US" altLang="zh-CN" sz="2000" b="1"/>
              <a:t> </a:t>
            </a:r>
            <a:r>
              <a:rPr lang="en-US" altLang="zh-CN" b="1">
                <a:cs typeface="Times New Roman" panose="02020603050405020304" pitchFamily="18" charset="0"/>
              </a:rPr>
              <a:t>'</a:t>
            </a:r>
            <a:r>
              <a:rPr lang="en-US" altLang="zh-CN" sz="2800" b="1" i="1"/>
              <a:t> </a:t>
            </a:r>
            <a:r>
              <a:rPr lang="en-US" altLang="zh-CN" sz="2800" b="1"/>
              <a:t>(</a:t>
            </a:r>
            <a:r>
              <a:rPr lang="en-US" altLang="zh-CN" sz="2800" b="1" i="1" err="1"/>
              <a:t>i</a:t>
            </a:r>
            <a:r>
              <a:rPr lang="en-US" altLang="zh-CN" sz="2800" b="1" i="1" baseline="-25000" err="1"/>
              <a:t>k</a:t>
            </a:r>
            <a:r>
              <a:rPr lang="en-US" altLang="zh-CN" sz="2800" b="1" dirty="0"/>
              <a:t>) (</a:t>
            </a:r>
            <a:r>
              <a:rPr lang="zh-CN" altLang="en-US" sz="2800" b="1" dirty="0"/>
              <a:t>构成部分最优解</a:t>
            </a:r>
            <a:r>
              <a:rPr lang="en-US" altLang="zh-CN" sz="2800" b="1"/>
              <a:t>)</a:t>
            </a:r>
            <a:endParaRPr lang="en-US" altLang="zh-CN" sz="2800" b="1"/>
          </a:p>
          <a:p>
            <a:pPr>
              <a:lnSpc>
                <a:spcPct val="135000"/>
              </a:lnSpc>
            </a:pPr>
            <a:r>
              <a:rPr lang="zh-CN" altLang="en-US" sz="2800" b="1" dirty="0"/>
              <a:t>输入 </a:t>
            </a:r>
            <a:r>
              <a:rPr lang="en-US" altLang="zh-CN" sz="2800" b="1" i="1"/>
              <a:t>A</a:t>
            </a:r>
            <a:r>
              <a:rPr lang="en-US" altLang="zh-CN" sz="2000" b="1"/>
              <a:t> </a:t>
            </a:r>
            <a:r>
              <a:rPr lang="en-US" altLang="zh-CN" b="1">
                <a:cs typeface="Times New Roman" panose="02020603050405020304" pitchFamily="18" charset="0"/>
              </a:rPr>
              <a:t>'</a:t>
            </a:r>
            <a:r>
              <a:rPr lang="en-US" altLang="zh-CN" sz="2800" b="1" i="1"/>
              <a:t> </a:t>
            </a:r>
            <a:r>
              <a:rPr lang="en-US" altLang="zh-CN" sz="2800" b="1"/>
              <a:t>(</a:t>
            </a:r>
            <a:r>
              <a:rPr lang="en-US" altLang="zh-CN" sz="2800" b="1" i="1"/>
              <a:t>j</a:t>
            </a:r>
            <a:r>
              <a:rPr lang="en-US" altLang="zh-CN" sz="2800" b="1"/>
              <a:t> + 1) </a:t>
            </a:r>
            <a:r>
              <a:rPr lang="zh-CN" altLang="en-US" sz="2800" b="1"/>
              <a:t>。</a:t>
            </a:r>
            <a:endParaRPr lang="zh-CN" altLang="en-US" sz="2800" b="1"/>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p:txBody>
          <a:bodyPr anchor="ctr"/>
          <a:p>
            <a:r>
              <a:rPr lang="zh-CN" altLang="en-US" b="1" dirty="0"/>
              <a:t>贪心方法描述</a:t>
            </a:r>
            <a:endParaRPr lang="zh-CN" altLang="en-US" b="1"/>
          </a:p>
        </p:txBody>
      </p:sp>
      <p:sp>
        <p:nvSpPr>
          <p:cNvPr id="59395" name="文本占位符 59394"/>
          <p:cNvSpPr>
            <a:spLocks noGrp="1"/>
          </p:cNvSpPr>
          <p:nvPr>
            <p:ph type="body" idx="1"/>
          </p:nvPr>
        </p:nvSpPr>
        <p:spPr>
          <a:xfrm>
            <a:off x="2279650" y="1341438"/>
            <a:ext cx="7958138" cy="5105400"/>
          </a:xfrm>
        </p:spPr>
        <p:txBody>
          <a:bodyPr/>
          <a:p>
            <a:pPr>
              <a:lnSpc>
                <a:spcPct val="135000"/>
              </a:lnSpc>
            </a:pPr>
            <a:r>
              <a:rPr lang="zh-CN" altLang="en-US" b="1"/>
              <a:t>若</a:t>
            </a:r>
            <a:r>
              <a:rPr lang="en-US" altLang="zh-CN" b="1" i="1"/>
              <a:t>A</a:t>
            </a:r>
            <a:r>
              <a:rPr lang="en-US" altLang="zh-CN" b="1"/>
              <a:t> </a:t>
            </a:r>
            <a:r>
              <a:rPr lang="en-US" altLang="zh-CN">
                <a:cs typeface="Times New Roman" panose="02020603050405020304" pitchFamily="18" charset="0"/>
              </a:rPr>
              <a:t>'</a:t>
            </a:r>
            <a:r>
              <a:rPr lang="en-US" altLang="zh-CN" b="1" i="1"/>
              <a:t> </a:t>
            </a:r>
            <a:r>
              <a:rPr lang="en-US" altLang="zh-CN" b="1"/>
              <a:t>(</a:t>
            </a:r>
            <a:r>
              <a:rPr lang="en-US" altLang="zh-CN" b="1" i="1"/>
              <a:t>j</a:t>
            </a:r>
            <a:r>
              <a:rPr lang="en-US" altLang="zh-CN" b="1"/>
              <a:t> + 1) </a:t>
            </a:r>
            <a:r>
              <a:rPr lang="zh-CN" altLang="en-US" b="1"/>
              <a:t>与</a:t>
            </a:r>
            <a:r>
              <a:rPr lang="en-US" altLang="zh-CN" b="1" i="1"/>
              <a:t>A</a:t>
            </a:r>
            <a:r>
              <a:rPr lang="en-US" altLang="zh-CN" b="1"/>
              <a:t> </a:t>
            </a:r>
            <a:r>
              <a:rPr lang="en-US" altLang="zh-CN">
                <a:cs typeface="Times New Roman" panose="02020603050405020304" pitchFamily="18" charset="0"/>
              </a:rPr>
              <a:t>'</a:t>
            </a:r>
            <a:r>
              <a:rPr lang="en-US" altLang="zh-CN" b="1" i="1"/>
              <a:t> </a:t>
            </a:r>
            <a:r>
              <a:rPr lang="en-US" altLang="zh-CN" b="1"/>
              <a:t>(</a:t>
            </a:r>
            <a:r>
              <a:rPr lang="en-US" altLang="zh-CN" b="1" i="1"/>
              <a:t>i</a:t>
            </a:r>
            <a:r>
              <a:rPr lang="en-US" altLang="zh-CN" b="1" baseline="-25000"/>
              <a:t>1</a:t>
            </a:r>
            <a:r>
              <a:rPr lang="en-US" altLang="zh-CN" b="1"/>
              <a:t>), </a:t>
            </a:r>
            <a:r>
              <a:rPr lang="en-US" altLang="zh-CN" b="1" i="1"/>
              <a:t>A</a:t>
            </a:r>
            <a:r>
              <a:rPr lang="en-US" altLang="zh-CN" b="1"/>
              <a:t> </a:t>
            </a:r>
            <a:r>
              <a:rPr lang="en-US" altLang="zh-CN">
                <a:cs typeface="Times New Roman" panose="02020603050405020304" pitchFamily="18" charset="0"/>
              </a:rPr>
              <a:t>'</a:t>
            </a:r>
            <a:r>
              <a:rPr lang="en-US" altLang="zh-CN" b="1" i="1"/>
              <a:t> </a:t>
            </a:r>
            <a:r>
              <a:rPr lang="en-US" altLang="zh-CN" b="1"/>
              <a:t>(</a:t>
            </a:r>
            <a:r>
              <a:rPr lang="en-US" altLang="zh-CN" b="1" i="1"/>
              <a:t>i</a:t>
            </a:r>
            <a:r>
              <a:rPr lang="en-US" altLang="zh-CN" b="1" baseline="-25000"/>
              <a:t>2</a:t>
            </a:r>
            <a:r>
              <a:rPr lang="en-US" altLang="zh-CN" b="1"/>
              <a:t>), </a:t>
            </a:r>
            <a:r>
              <a:rPr lang="en-US" altLang="zh-CN" b="1">
                <a:latin typeface="Arial" panose="020B0604020202090204" pitchFamily="34" charset="0"/>
              </a:rPr>
              <a:t>……</a:t>
            </a:r>
            <a:r>
              <a:rPr lang="en-US" altLang="zh-CN" b="1"/>
              <a:t>, </a:t>
            </a:r>
            <a:r>
              <a:rPr lang="en-US" altLang="zh-CN" b="1" i="1"/>
              <a:t>A</a:t>
            </a:r>
            <a:r>
              <a:rPr lang="en-US" altLang="zh-CN" b="1"/>
              <a:t> </a:t>
            </a:r>
            <a:r>
              <a:rPr lang="en-US" altLang="zh-CN">
                <a:cs typeface="Times New Roman" panose="02020603050405020304" pitchFamily="18" charset="0"/>
              </a:rPr>
              <a:t>'</a:t>
            </a:r>
            <a:r>
              <a:rPr lang="en-US" altLang="zh-CN" b="1" i="1"/>
              <a:t> </a:t>
            </a:r>
            <a:r>
              <a:rPr lang="en-US" altLang="zh-CN" b="1"/>
              <a:t>(</a:t>
            </a:r>
            <a:r>
              <a:rPr lang="en-US" altLang="zh-CN" b="1" i="1" err="1"/>
              <a:t>i</a:t>
            </a:r>
            <a:r>
              <a:rPr lang="en-US" altLang="zh-CN" b="1" i="1" baseline="-25000" err="1"/>
              <a:t>k</a:t>
            </a:r>
            <a:r>
              <a:rPr lang="en-US" altLang="zh-CN" b="1"/>
              <a:t>) </a:t>
            </a:r>
            <a:r>
              <a:rPr lang="zh-CN" altLang="en-US" b="1" dirty="0">
                <a:solidFill>
                  <a:srgbClr val="FF0000"/>
                </a:solidFill>
              </a:rPr>
              <a:t>不能构成一个局部最优的可行解</a:t>
            </a:r>
            <a:r>
              <a:rPr lang="zh-CN" altLang="en-US" b="1" dirty="0"/>
              <a:t>，则丢弃</a:t>
            </a:r>
            <a:r>
              <a:rPr lang="en-US" altLang="zh-CN" b="1" i="1"/>
              <a:t>A</a:t>
            </a:r>
            <a:r>
              <a:rPr lang="en-US" altLang="zh-CN" b="1"/>
              <a:t> </a:t>
            </a:r>
            <a:r>
              <a:rPr lang="en-US" altLang="zh-CN">
                <a:cs typeface="Times New Roman" panose="02020603050405020304" pitchFamily="18" charset="0"/>
              </a:rPr>
              <a:t>'</a:t>
            </a:r>
            <a:r>
              <a:rPr lang="en-US" altLang="zh-CN" b="1" i="1"/>
              <a:t> </a:t>
            </a:r>
            <a:r>
              <a:rPr lang="en-US" altLang="zh-CN" b="1"/>
              <a:t>(</a:t>
            </a:r>
            <a:r>
              <a:rPr lang="en-US" altLang="zh-CN" b="1" i="1"/>
              <a:t>j</a:t>
            </a:r>
            <a:r>
              <a:rPr lang="en-US" altLang="zh-CN" b="1"/>
              <a:t> + 1) </a:t>
            </a:r>
            <a:r>
              <a:rPr lang="zh-CN" altLang="en-US" b="1"/>
              <a:t>。</a:t>
            </a:r>
            <a:endParaRPr lang="zh-CN" altLang="en-US" b="1"/>
          </a:p>
          <a:p>
            <a:pPr>
              <a:lnSpc>
                <a:spcPct val="135000"/>
              </a:lnSpc>
            </a:pPr>
            <a:r>
              <a:rPr lang="zh-CN" altLang="en-US" b="1"/>
              <a:t>若</a:t>
            </a:r>
            <a:r>
              <a:rPr lang="en-US" altLang="zh-CN" b="1" i="1"/>
              <a:t>A</a:t>
            </a:r>
            <a:r>
              <a:rPr lang="en-US" altLang="zh-CN" b="1"/>
              <a:t> </a:t>
            </a:r>
            <a:r>
              <a:rPr lang="en-US" altLang="zh-CN">
                <a:cs typeface="Times New Roman" panose="02020603050405020304" pitchFamily="18" charset="0"/>
              </a:rPr>
              <a:t>'</a:t>
            </a:r>
            <a:r>
              <a:rPr lang="en-US" altLang="zh-CN" b="1" i="1"/>
              <a:t> </a:t>
            </a:r>
            <a:r>
              <a:rPr lang="en-US" altLang="zh-CN" b="1"/>
              <a:t>(</a:t>
            </a:r>
            <a:r>
              <a:rPr lang="en-US" altLang="zh-CN" b="1" i="1"/>
              <a:t>j</a:t>
            </a:r>
            <a:r>
              <a:rPr lang="en-US" altLang="zh-CN" b="1"/>
              <a:t> + 1) </a:t>
            </a:r>
            <a:r>
              <a:rPr lang="zh-CN" altLang="en-US" b="1"/>
              <a:t>与</a:t>
            </a:r>
            <a:r>
              <a:rPr lang="en-US" altLang="zh-CN" b="1" i="1"/>
              <a:t>A</a:t>
            </a:r>
            <a:r>
              <a:rPr lang="en-US" altLang="zh-CN" b="1"/>
              <a:t> </a:t>
            </a:r>
            <a:r>
              <a:rPr lang="en-US" altLang="zh-CN">
                <a:cs typeface="Times New Roman" panose="02020603050405020304" pitchFamily="18" charset="0"/>
              </a:rPr>
              <a:t>'</a:t>
            </a:r>
            <a:r>
              <a:rPr lang="en-US" altLang="zh-CN" b="1" i="1"/>
              <a:t> </a:t>
            </a:r>
            <a:r>
              <a:rPr lang="en-US" altLang="zh-CN" b="1"/>
              <a:t>(</a:t>
            </a:r>
            <a:r>
              <a:rPr lang="en-US" altLang="zh-CN" b="1" i="1"/>
              <a:t>i</a:t>
            </a:r>
            <a:r>
              <a:rPr lang="en-US" altLang="zh-CN" b="1" baseline="-25000"/>
              <a:t>1</a:t>
            </a:r>
            <a:r>
              <a:rPr lang="en-US" altLang="zh-CN" b="1"/>
              <a:t>), </a:t>
            </a:r>
            <a:r>
              <a:rPr lang="en-US" altLang="zh-CN" b="1" i="1"/>
              <a:t>A</a:t>
            </a:r>
            <a:r>
              <a:rPr lang="en-US" altLang="zh-CN" b="1"/>
              <a:t> </a:t>
            </a:r>
            <a:r>
              <a:rPr lang="en-US" altLang="zh-CN">
                <a:cs typeface="Times New Roman" panose="02020603050405020304" pitchFamily="18" charset="0"/>
              </a:rPr>
              <a:t>'</a:t>
            </a:r>
            <a:r>
              <a:rPr lang="en-US" altLang="zh-CN" b="1" i="1"/>
              <a:t> </a:t>
            </a:r>
            <a:r>
              <a:rPr lang="en-US" altLang="zh-CN" b="1"/>
              <a:t>(</a:t>
            </a:r>
            <a:r>
              <a:rPr lang="en-US" altLang="zh-CN" b="1" i="1"/>
              <a:t>i</a:t>
            </a:r>
            <a:r>
              <a:rPr lang="en-US" altLang="zh-CN" b="1" baseline="-25000"/>
              <a:t>2</a:t>
            </a:r>
            <a:r>
              <a:rPr lang="en-US" altLang="zh-CN" b="1"/>
              <a:t>), </a:t>
            </a:r>
            <a:r>
              <a:rPr lang="en-US" altLang="zh-CN" b="1">
                <a:latin typeface="Arial" panose="020B0604020202090204" pitchFamily="34" charset="0"/>
              </a:rPr>
              <a:t>……</a:t>
            </a:r>
            <a:r>
              <a:rPr lang="en-US" altLang="zh-CN" b="1"/>
              <a:t>, </a:t>
            </a:r>
            <a:r>
              <a:rPr lang="en-US" altLang="zh-CN" b="1" i="1"/>
              <a:t>A</a:t>
            </a:r>
            <a:r>
              <a:rPr lang="en-US" altLang="zh-CN" b="1"/>
              <a:t> </a:t>
            </a:r>
            <a:r>
              <a:rPr lang="en-US" altLang="zh-CN">
                <a:cs typeface="Times New Roman" panose="02020603050405020304" pitchFamily="18" charset="0"/>
              </a:rPr>
              <a:t>'</a:t>
            </a:r>
            <a:r>
              <a:rPr lang="en-US" altLang="zh-CN" b="1" i="1"/>
              <a:t> </a:t>
            </a:r>
            <a:r>
              <a:rPr lang="en-US" altLang="zh-CN" b="1"/>
              <a:t>(</a:t>
            </a:r>
            <a:r>
              <a:rPr lang="en-US" altLang="zh-CN" b="1" i="1" err="1"/>
              <a:t>i</a:t>
            </a:r>
            <a:r>
              <a:rPr lang="en-US" altLang="zh-CN" b="1" i="1" baseline="-25000" err="1"/>
              <a:t>k</a:t>
            </a:r>
            <a:r>
              <a:rPr lang="en-US" altLang="zh-CN" b="1"/>
              <a:t>) </a:t>
            </a:r>
            <a:r>
              <a:rPr lang="zh-CN" altLang="en-US" b="1" dirty="0">
                <a:solidFill>
                  <a:srgbClr val="FF0000"/>
                </a:solidFill>
              </a:rPr>
              <a:t>能构成一个局部最优的可行解</a:t>
            </a:r>
            <a:r>
              <a:rPr lang="zh-CN" altLang="en-US" b="1" dirty="0"/>
              <a:t>， 则加入此解。</a:t>
            </a:r>
            <a:endParaRPr lang="zh-CN" altLang="en-US" b="1" dirty="0"/>
          </a:p>
          <a:p>
            <a:pPr>
              <a:lnSpc>
                <a:spcPct val="135000"/>
              </a:lnSpc>
            </a:pPr>
            <a:r>
              <a:rPr lang="zh-CN" altLang="en-US" b="1" dirty="0"/>
              <a:t>如此继续，直到所有的输入。</a:t>
            </a:r>
            <a:endParaRPr lang="zh-CN" altLang="en-US" b="1"/>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5811" name="文本占位符 375810"/>
          <p:cNvSpPr>
            <a:spLocks noGrp="1"/>
          </p:cNvSpPr>
          <p:nvPr>
            <p:ph type="body" idx="1"/>
          </p:nvPr>
        </p:nvSpPr>
        <p:spPr>
          <a:xfrm>
            <a:off x="1774825" y="333375"/>
            <a:ext cx="8424863" cy="3816350"/>
          </a:xfrm>
          <a:solidFill>
            <a:schemeClr val="bg1"/>
          </a:solidFill>
          <a:ln w="19050">
            <a:solidFill>
              <a:srgbClr val="9900FF"/>
            </a:solidFill>
            <a:miter/>
          </a:ln>
        </p:spPr>
        <p:txBody>
          <a:bodyPr/>
          <a:p>
            <a:pPr>
              <a:lnSpc>
                <a:spcPct val="120000"/>
              </a:lnSpc>
            </a:pPr>
            <a:r>
              <a:rPr lang="zh-CN" altLang="en-US" sz="2800" b="1" dirty="0"/>
              <a:t>回溯法在包含问题的所有解的</a:t>
            </a:r>
            <a:r>
              <a:rPr lang="zh-CN" altLang="en-US" sz="2800" b="1" dirty="0">
                <a:solidFill>
                  <a:srgbClr val="800000"/>
                </a:solidFill>
              </a:rPr>
              <a:t>解空间树</a:t>
            </a:r>
            <a:r>
              <a:rPr lang="zh-CN" altLang="en-US" sz="2800" b="1" dirty="0"/>
              <a:t>中，按照</a:t>
            </a:r>
            <a:r>
              <a:rPr lang="zh-CN" altLang="en-US" sz="2800" b="1" dirty="0">
                <a:solidFill>
                  <a:srgbClr val="800000"/>
                </a:solidFill>
              </a:rPr>
              <a:t>深度优先的策略</a:t>
            </a:r>
            <a:r>
              <a:rPr lang="zh-CN" altLang="en-US" sz="2800" b="1" dirty="0"/>
              <a:t>，从根结点出发搜索解空间树。</a:t>
            </a:r>
            <a:endParaRPr lang="zh-CN" altLang="en-US" sz="2800" b="1" dirty="0"/>
          </a:p>
          <a:p>
            <a:pPr>
              <a:lnSpc>
                <a:spcPct val="120000"/>
              </a:lnSpc>
            </a:pPr>
            <a:r>
              <a:rPr lang="zh-CN" altLang="en-US" sz="2800" b="1" dirty="0"/>
              <a:t>算法搜索至解空间树的任一结点时，总是先判断</a:t>
            </a:r>
            <a:r>
              <a:rPr lang="zh-CN" altLang="en-US" sz="2800" b="1" dirty="0">
                <a:solidFill>
                  <a:srgbClr val="800000"/>
                </a:solidFill>
              </a:rPr>
              <a:t>该结点是否肯定不包含问题的解</a:t>
            </a:r>
            <a:r>
              <a:rPr lang="zh-CN" altLang="en-US" sz="2800" b="1" dirty="0"/>
              <a:t>，如果肯定不包含，则跳过对以该结点为根的子树的系统搜索，逐层向其祖先结点回溯。否则进入该子树，继续按深度优先的策略进行搜索。</a:t>
            </a:r>
            <a:endParaRPr lang="zh-CN" altLang="en-US" sz="2800" b="1" dirty="0"/>
          </a:p>
        </p:txBody>
      </p:sp>
      <p:sp>
        <p:nvSpPr>
          <p:cNvPr id="375812" name="矩形 375811"/>
          <p:cNvSpPr/>
          <p:nvPr/>
        </p:nvSpPr>
        <p:spPr>
          <a:xfrm>
            <a:off x="1992313" y="4208463"/>
            <a:ext cx="7848600" cy="2460625"/>
          </a:xfrm>
          <a:prstGeom prst="rect">
            <a:avLst/>
          </a:prstGeom>
          <a:solidFill>
            <a:schemeClr val="bg1"/>
          </a:solidFill>
          <a:ln w="19050" cap="flat" cmpd="sng">
            <a:solidFill>
              <a:srgbClr val="9900FF"/>
            </a:solidFill>
            <a:prstDash val="solid"/>
            <a:miter/>
            <a:headEnd type="none" w="med" len="med"/>
            <a:tailEnd type="none" w="med" len="med"/>
          </a:ln>
        </p:spPr>
        <p:txBody>
          <a:bodyPr>
            <a:spAutoFit/>
          </a:bodyPr>
          <a:p>
            <a:pPr>
              <a:lnSpc>
                <a:spcPct val="110000"/>
              </a:lnSpc>
              <a:buClrTx/>
            </a:pPr>
            <a:r>
              <a:rPr lang="zh-CN" altLang="en-US" sz="2800" b="1" dirty="0">
                <a:latin typeface="Arial" panose="020B0604020202090204" pitchFamily="34" charset="0"/>
                <a:ea typeface="楷体_GB2312" pitchFamily="49" charset="-122"/>
              </a:rPr>
              <a:t>用来求问题的</a:t>
            </a:r>
            <a:r>
              <a:rPr lang="zh-CN" altLang="en-US" sz="2800" b="1" dirty="0">
                <a:solidFill>
                  <a:srgbClr val="800000"/>
                </a:solidFill>
                <a:latin typeface="Arial" panose="020B0604020202090204" pitchFamily="34" charset="0"/>
                <a:ea typeface="楷体_GB2312" pitchFamily="49" charset="-122"/>
              </a:rPr>
              <a:t>所有解</a:t>
            </a:r>
            <a:r>
              <a:rPr lang="zh-CN" altLang="en-US" sz="2800" b="1" dirty="0">
                <a:latin typeface="Arial" panose="020B0604020202090204" pitchFamily="34" charset="0"/>
                <a:ea typeface="楷体_GB2312" pitchFamily="49" charset="-122"/>
              </a:rPr>
              <a:t>时，要回溯到</a:t>
            </a:r>
            <a:r>
              <a:rPr lang="zh-CN" altLang="en-US" sz="2800" b="1" dirty="0">
                <a:solidFill>
                  <a:srgbClr val="800000"/>
                </a:solidFill>
                <a:latin typeface="Arial" panose="020B0604020202090204" pitchFamily="34" charset="0"/>
                <a:ea typeface="楷体_GB2312" pitchFamily="49" charset="-122"/>
              </a:rPr>
              <a:t>根</a:t>
            </a:r>
            <a:r>
              <a:rPr lang="zh-CN" altLang="en-US" sz="2800" b="1" dirty="0">
                <a:latin typeface="Arial" panose="020B0604020202090204" pitchFamily="34" charset="0"/>
                <a:ea typeface="楷体_GB2312" pitchFamily="49" charset="-122"/>
              </a:rPr>
              <a:t>，且根结点的所有子树都已被搜索遍才结束。</a:t>
            </a:r>
            <a:endParaRPr lang="zh-CN" altLang="en-US" sz="2800" b="1" dirty="0">
              <a:latin typeface="Arial" panose="020B0604020202090204" pitchFamily="34" charset="0"/>
              <a:ea typeface="楷体_GB2312" pitchFamily="49" charset="-122"/>
            </a:endParaRPr>
          </a:p>
          <a:p>
            <a:pPr>
              <a:lnSpc>
                <a:spcPct val="110000"/>
              </a:lnSpc>
              <a:buClrTx/>
            </a:pPr>
            <a:r>
              <a:rPr lang="zh-CN" altLang="en-US" sz="2800" b="1" dirty="0">
                <a:latin typeface="Arial" panose="020B0604020202090204" pitchFamily="34" charset="0"/>
                <a:ea typeface="楷体_GB2312" pitchFamily="49" charset="-122"/>
              </a:rPr>
              <a:t>用来求问题的</a:t>
            </a:r>
            <a:r>
              <a:rPr lang="zh-CN" altLang="en-US" sz="2800" b="1" dirty="0">
                <a:solidFill>
                  <a:srgbClr val="800000"/>
                </a:solidFill>
                <a:latin typeface="Arial" panose="020B0604020202090204" pitchFamily="34" charset="0"/>
                <a:ea typeface="楷体_GB2312" pitchFamily="49" charset="-122"/>
              </a:rPr>
              <a:t>任一解</a:t>
            </a:r>
            <a:r>
              <a:rPr lang="zh-CN" altLang="en-US" sz="2800" b="1" dirty="0">
                <a:latin typeface="Arial" panose="020B0604020202090204" pitchFamily="34" charset="0"/>
                <a:ea typeface="楷体_GB2312" pitchFamily="49" charset="-122"/>
              </a:rPr>
              <a:t>时，只要搜索到问题的一个解就可结束。</a:t>
            </a:r>
            <a:endParaRPr lang="zh-CN" altLang="en-US" sz="2800" b="1" dirty="0">
              <a:latin typeface="Arial" panose="020B0604020202090204" pitchFamily="34" charset="0"/>
              <a:ea typeface="楷体_GB2312" pitchFamily="49" charset="-122"/>
            </a:endParaRPr>
          </a:p>
          <a:p>
            <a:pPr>
              <a:lnSpc>
                <a:spcPct val="110000"/>
              </a:lnSpc>
              <a:buClrTx/>
            </a:pPr>
            <a:r>
              <a:rPr lang="zh-CN" altLang="en-US" sz="2800" b="1" dirty="0">
                <a:latin typeface="Arial" panose="020B0604020202090204" pitchFamily="34" charset="0"/>
                <a:ea typeface="楷体_GB2312" pitchFamily="49" charset="-122"/>
              </a:rPr>
              <a:t>回溯法适用于解一些组合数较大的问题。</a:t>
            </a:r>
            <a:endParaRPr lang="en-US" altLang="zh-CN" sz="2800" b="1">
              <a:latin typeface="Arial" panose="020B0604020202090204" pitchFamily="34"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bldLvl="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p:txBody>
          <a:bodyPr anchor="ctr"/>
          <a:p>
            <a:r>
              <a:rPr lang="zh-CN" altLang="en-US" dirty="0"/>
              <a:t>贪心方法描述</a:t>
            </a:r>
            <a:endParaRPr lang="zh-CN" altLang="en-US"/>
          </a:p>
        </p:txBody>
      </p:sp>
      <p:sp>
        <p:nvSpPr>
          <p:cNvPr id="60419" name="矩形 60418"/>
          <p:cNvSpPr/>
          <p:nvPr/>
        </p:nvSpPr>
        <p:spPr>
          <a:xfrm>
            <a:off x="4419600" y="2057400"/>
            <a:ext cx="24384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Clr>
                <a:schemeClr val="bg1"/>
              </a:buClr>
            </a:pPr>
            <a:r>
              <a:rPr lang="zh-CN" altLang="en-US" sz="2400" dirty="0">
                <a:latin typeface="Times New Roman" panose="02020603050405020304" pitchFamily="18" charset="0"/>
              </a:rPr>
              <a:t>量度标准</a:t>
            </a:r>
            <a:endParaRPr lang="zh-CN" altLang="en-US" sz="2400">
              <a:latin typeface="Times New Roman" panose="02020603050405020304" pitchFamily="18" charset="0"/>
            </a:endParaRPr>
          </a:p>
        </p:txBody>
      </p:sp>
      <p:graphicFrame>
        <p:nvGraphicFramePr>
          <p:cNvPr id="60420" name="表格 60419"/>
          <p:cNvGraphicFramePr/>
          <p:nvPr/>
        </p:nvGraphicFramePr>
        <p:xfrm>
          <a:off x="2743200" y="3048000"/>
          <a:ext cx="762000" cy="2133600"/>
        </p:xfrm>
        <a:graphic>
          <a:graphicData uri="http://schemas.openxmlformats.org/drawingml/2006/table">
            <a:tbl>
              <a:tblPr/>
              <a:tblGrid>
                <a:gridCol w="762000"/>
              </a:tblGrid>
              <a:tr h="5334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lgn="ctr">
                        <a:buNone/>
                      </a:pPr>
                      <a:r>
                        <a:rPr lang="en-US" altLang="zh-CN" sz="2000" b="1"/>
                        <a:t>A(1)</a:t>
                      </a:r>
                      <a:endParaRPr lang="zh-CN" altLang="en-US" sz="2000" b="1"/>
                    </a:p>
                  </a:txBody>
                  <a:tcPr anchor="ct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5334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lgn="ctr">
                        <a:buNone/>
                      </a:pPr>
                      <a:r>
                        <a:rPr lang="en-US" altLang="zh-CN" sz="2000" b="1"/>
                        <a:t>A(2)</a:t>
                      </a:r>
                      <a:endParaRPr lang="zh-CN" altLang="en-US" sz="2000" b="1"/>
                    </a:p>
                  </a:txBody>
                  <a:tcPr anchor="ct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5334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lgn="ctr">
                        <a:buNone/>
                      </a:pPr>
                      <a:r>
                        <a:rPr lang="en-US" altLang="zh-CN" sz="2000" b="1">
                          <a:latin typeface="Arial" panose="020B0604020202090204" pitchFamily="34" charset="0"/>
                        </a:rPr>
                        <a:t>…</a:t>
                      </a:r>
                      <a:endParaRPr lang="zh-CN" altLang="en-US" sz="2000" b="1"/>
                    </a:p>
                  </a:txBody>
                  <a:tcPr anchor="ct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accent1"/>
                    </a:solidFill>
                  </a:tcPr>
                </a:tc>
              </a:tr>
              <a:tr h="5334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lgn="ctr">
                        <a:buNone/>
                      </a:pPr>
                      <a:r>
                        <a:rPr lang="en-US" altLang="zh-CN" sz="2000" b="1"/>
                        <a:t>A(n)</a:t>
                      </a:r>
                      <a:endParaRPr lang="zh-CN" altLang="en-US" sz="2000" b="1"/>
                    </a:p>
                  </a:txBody>
                  <a:tcPr anchor="ct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accent1"/>
                    </a:solidFill>
                  </a:tcPr>
                </a:tc>
              </a:tr>
            </a:tbl>
          </a:graphicData>
        </a:graphic>
      </p:graphicFrame>
      <p:graphicFrame>
        <p:nvGraphicFramePr>
          <p:cNvPr id="60432" name="表格 60431"/>
          <p:cNvGraphicFramePr/>
          <p:nvPr/>
        </p:nvGraphicFramePr>
        <p:xfrm>
          <a:off x="4648200" y="2819400"/>
          <a:ext cx="762000" cy="2270125"/>
        </p:xfrm>
        <a:graphic>
          <a:graphicData uri="http://schemas.openxmlformats.org/drawingml/2006/table">
            <a:tbl>
              <a:tblPr/>
              <a:tblGrid>
                <a:gridCol w="762000"/>
              </a:tblGrid>
              <a:tr h="57912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lgn="ctr">
                        <a:buNone/>
                      </a:pPr>
                      <a:r>
                        <a:rPr lang="en-US" altLang="zh-CN" sz="2000" b="1"/>
                        <a:t>A </a:t>
                      </a:r>
                      <a:r>
                        <a:rPr lang="en-US" altLang="zh-CN" sz="3200">
                          <a:cs typeface="Times New Roman" panose="02020603050405020304" pitchFamily="18" charset="0"/>
                        </a:rPr>
                        <a:t>'</a:t>
                      </a:r>
                      <a:r>
                        <a:rPr lang="en-US" altLang="zh-CN" sz="2000" b="1"/>
                        <a:t>(1)</a:t>
                      </a:r>
                      <a:endParaRPr lang="zh-CN" altLang="en-US" sz="2000" b="1"/>
                    </a:p>
                  </a:txBody>
                  <a:tcPr anchor="ct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99"/>
                    </a:solidFill>
                  </a:tcPr>
                </a:tc>
              </a:tr>
              <a:tr h="57912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lgn="ctr">
                        <a:buNone/>
                      </a:pPr>
                      <a:r>
                        <a:rPr lang="en-US" altLang="zh-CN" sz="2000" b="1"/>
                        <a:t>A </a:t>
                      </a:r>
                      <a:r>
                        <a:rPr lang="en-US" altLang="zh-CN" sz="3200">
                          <a:cs typeface="Times New Roman" panose="02020603050405020304" pitchFamily="18" charset="0"/>
                        </a:rPr>
                        <a:t>'</a:t>
                      </a:r>
                      <a:r>
                        <a:rPr lang="en-US" altLang="zh-CN" sz="2000" b="1"/>
                        <a:t>(2)</a:t>
                      </a:r>
                      <a:endParaRPr lang="zh-CN" altLang="en-US" sz="2000" b="1"/>
                    </a:p>
                  </a:txBody>
                  <a:tcPr anchor="ct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99"/>
                    </a:solidFill>
                  </a:tcPr>
                </a:tc>
              </a:tr>
              <a:tr h="53276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lgn="ctr">
                        <a:buNone/>
                      </a:pPr>
                      <a:r>
                        <a:rPr lang="en-US" altLang="zh-CN" sz="2000" b="1">
                          <a:latin typeface="Arial" panose="020B0604020202090204" pitchFamily="34" charset="0"/>
                        </a:rPr>
                        <a:t>…</a:t>
                      </a:r>
                      <a:endParaRPr lang="zh-CN" altLang="en-US" sz="2000" b="1"/>
                    </a:p>
                  </a:txBody>
                  <a:tcPr anchor="ct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CCFF99"/>
                    </a:solidFill>
                  </a:tcPr>
                </a:tc>
              </a:tr>
              <a:tr h="57912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lgn="ctr">
                        <a:buNone/>
                      </a:pPr>
                      <a:r>
                        <a:rPr lang="en-US" altLang="zh-CN" sz="2000" b="1"/>
                        <a:t>A </a:t>
                      </a:r>
                      <a:r>
                        <a:rPr lang="en-US" altLang="zh-CN" sz="3200">
                          <a:cs typeface="Times New Roman" panose="02020603050405020304" pitchFamily="18" charset="0"/>
                        </a:rPr>
                        <a:t>'</a:t>
                      </a:r>
                      <a:r>
                        <a:rPr lang="en-US" altLang="zh-CN" sz="2000" b="1"/>
                        <a:t>(n)</a:t>
                      </a:r>
                      <a:endParaRPr lang="zh-CN" altLang="en-US" sz="2000" b="1"/>
                    </a:p>
                  </a:txBody>
                  <a:tcPr anchor="ct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CCFF99"/>
                    </a:solidFill>
                  </a:tcPr>
                </a:tc>
              </a:tr>
            </a:tbl>
          </a:graphicData>
        </a:graphic>
      </p:graphicFrame>
      <p:graphicFrame>
        <p:nvGraphicFramePr>
          <p:cNvPr id="60444" name="表格 60443"/>
          <p:cNvGraphicFramePr/>
          <p:nvPr/>
        </p:nvGraphicFramePr>
        <p:xfrm>
          <a:off x="6477000" y="3886200"/>
          <a:ext cx="3746500" cy="508000"/>
        </p:xfrm>
        <a:graphic>
          <a:graphicData uri="http://schemas.openxmlformats.org/drawingml/2006/table">
            <a:tbl>
              <a:tblPr/>
              <a:tblGrid>
                <a:gridCol w="749300"/>
                <a:gridCol w="774700"/>
                <a:gridCol w="723900"/>
                <a:gridCol w="749300"/>
                <a:gridCol w="749300"/>
              </a:tblGrid>
              <a:tr h="508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lgn="ctr">
                        <a:buNone/>
                      </a:pPr>
                      <a:r>
                        <a:rPr lang="en-US" altLang="zh-CN" sz="2000"/>
                        <a:t>S(1)</a:t>
                      </a:r>
                      <a:endParaRPr lang="zh-CN" altLang="en-US" sz="2000"/>
                    </a:p>
                  </a:txBody>
                  <a:tcPr anchor="ct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lgn="ctr">
                        <a:buNone/>
                      </a:pPr>
                      <a:r>
                        <a:rPr lang="en-US" altLang="zh-CN" sz="2000"/>
                        <a:t>S(2)</a:t>
                      </a:r>
                      <a:endParaRPr lang="zh-CN" altLang="en-US" sz="2000"/>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lgn="ctr">
                        <a:buNone/>
                      </a:pPr>
                      <a:r>
                        <a:rPr lang="en-US" altLang="zh-CN" sz="2000">
                          <a:latin typeface="Arial" panose="020B0604020202090204" pitchFamily="34" charset="0"/>
                        </a:rPr>
                        <a:t>…</a:t>
                      </a:r>
                      <a:endParaRPr lang="zh-CN" altLang="en-US" sz="2000"/>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lgn="ctr">
                        <a:buNone/>
                      </a:pPr>
                      <a:endParaRPr lang="zh-CN" altLang="en-US" sz="2000" dirty="0"/>
                    </a:p>
                  </a:txBody>
                  <a:tcPr anchor="ct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99CCFF"/>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90204" pitchFamily="34" charset="0"/>
                          <a:ea typeface="宋体"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90204" pitchFamily="34" charset="0"/>
                          <a:ea typeface="宋体"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90204" pitchFamily="34" charset="0"/>
                          <a:ea typeface="宋体"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90204" pitchFamily="34" charset="0"/>
                          <a:ea typeface="宋体" pitchFamily="2" charset="-122"/>
                        </a:defRPr>
                      </a:lvl5pPr>
                    </a:lstStyle>
                    <a:p>
                      <a:pPr marL="0" lvl="0" indent="0" algn="ctr">
                        <a:buNone/>
                      </a:pPr>
                      <a:endParaRPr lang="zh-CN" altLang="en-US" sz="2000" dirty="0"/>
                    </a:p>
                  </a:txBody>
                  <a:tcPr anchor="ct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rgbClr val="99CCFF"/>
                    </a:solidFill>
                  </a:tcPr>
                </a:tc>
              </a:tr>
            </a:tbl>
          </a:graphicData>
        </a:graphic>
      </p:graphicFrame>
      <p:sp>
        <p:nvSpPr>
          <p:cNvPr id="60458" name="文本框 60457"/>
          <p:cNvSpPr txBox="1"/>
          <p:nvPr/>
        </p:nvSpPr>
        <p:spPr>
          <a:xfrm>
            <a:off x="6096000" y="4572000"/>
            <a:ext cx="4145280" cy="460375"/>
          </a:xfrm>
          <a:prstGeom prst="rect">
            <a:avLst/>
          </a:prstGeom>
          <a:noFill/>
          <a:ln w="9525">
            <a:noFill/>
          </a:ln>
        </p:spPr>
        <p:txBody>
          <a:bodyPr wrap="none" anchor="t">
            <a:spAutoFit/>
          </a:bodyPr>
          <a:p>
            <a:pPr>
              <a:buClr>
                <a:schemeClr val="bg1"/>
              </a:buClr>
            </a:pPr>
            <a:r>
              <a:rPr lang="zh-CN" altLang="en-US" sz="2400" dirty="0">
                <a:latin typeface="Times New Roman" panose="02020603050405020304" pitchFamily="18" charset="0"/>
              </a:rPr>
              <a:t>这种量度意义下的部分最优解</a:t>
            </a:r>
            <a:endParaRPr lang="zh-CN" altLang="en-US" sz="2400">
              <a:latin typeface="Times New Roman" panose="02020603050405020304" pitchFamily="18" charset="0"/>
            </a:endParaRPr>
          </a:p>
        </p:txBody>
      </p:sp>
      <p:sp>
        <p:nvSpPr>
          <p:cNvPr id="60459" name="直接连接符 60458"/>
          <p:cNvSpPr/>
          <p:nvPr/>
        </p:nvSpPr>
        <p:spPr>
          <a:xfrm flipV="1">
            <a:off x="3124200" y="2286000"/>
            <a:ext cx="1295400" cy="762000"/>
          </a:xfrm>
          <a:prstGeom prst="line">
            <a:avLst/>
          </a:prstGeom>
          <a:ln w="28575" cap="flat" cmpd="sng">
            <a:solidFill>
              <a:schemeClr val="tx1"/>
            </a:solidFill>
            <a:prstDash val="solid"/>
            <a:miter/>
            <a:headEnd type="none" w="med" len="med"/>
            <a:tailEnd type="triangle" w="med" len="med"/>
          </a:ln>
        </p:spPr>
      </p:sp>
      <p:sp>
        <p:nvSpPr>
          <p:cNvPr id="60460" name="直接连接符 60459"/>
          <p:cNvSpPr/>
          <p:nvPr/>
        </p:nvSpPr>
        <p:spPr>
          <a:xfrm>
            <a:off x="4953000" y="2438400"/>
            <a:ext cx="0" cy="381000"/>
          </a:xfrm>
          <a:prstGeom prst="line">
            <a:avLst/>
          </a:prstGeom>
          <a:ln w="28575" cap="flat" cmpd="sng">
            <a:solidFill>
              <a:schemeClr val="tx1"/>
            </a:solidFill>
            <a:prstDash val="solid"/>
            <a:miter/>
            <a:headEnd type="none" w="med" len="med"/>
            <a:tailEnd type="triangle" w="med" len="med"/>
          </a:ln>
        </p:spPr>
      </p:sp>
      <p:sp>
        <p:nvSpPr>
          <p:cNvPr id="60461" name="直接连接符 60460"/>
          <p:cNvSpPr/>
          <p:nvPr/>
        </p:nvSpPr>
        <p:spPr>
          <a:xfrm>
            <a:off x="5410200" y="3276600"/>
            <a:ext cx="2743200" cy="0"/>
          </a:xfrm>
          <a:prstGeom prst="line">
            <a:avLst/>
          </a:prstGeom>
          <a:ln w="28575" cap="flat" cmpd="sng">
            <a:solidFill>
              <a:schemeClr val="tx1"/>
            </a:solidFill>
            <a:prstDash val="solid"/>
            <a:miter/>
            <a:headEnd type="none" w="med" len="med"/>
            <a:tailEnd type="none" w="med" len="med"/>
          </a:ln>
        </p:spPr>
      </p:sp>
      <p:sp>
        <p:nvSpPr>
          <p:cNvPr id="60462" name="直接连接符 60461"/>
          <p:cNvSpPr/>
          <p:nvPr/>
        </p:nvSpPr>
        <p:spPr>
          <a:xfrm>
            <a:off x="6400800" y="2438400"/>
            <a:ext cx="0" cy="838200"/>
          </a:xfrm>
          <a:prstGeom prst="line">
            <a:avLst/>
          </a:prstGeom>
          <a:ln w="28575" cap="flat" cmpd="sng">
            <a:solidFill>
              <a:schemeClr val="tx1"/>
            </a:solidFill>
            <a:prstDash val="solid"/>
            <a:miter/>
            <a:headEnd type="none" w="med" len="med"/>
            <a:tailEnd type="triangle" w="med" len="med"/>
          </a:ln>
        </p:spPr>
      </p:sp>
      <p:sp>
        <p:nvSpPr>
          <p:cNvPr id="60463" name="直接连接符 60462"/>
          <p:cNvSpPr/>
          <p:nvPr/>
        </p:nvSpPr>
        <p:spPr>
          <a:xfrm>
            <a:off x="8153400" y="3276600"/>
            <a:ext cx="0" cy="609600"/>
          </a:xfrm>
          <a:prstGeom prst="line">
            <a:avLst/>
          </a:prstGeom>
          <a:ln w="28575" cap="flat" cmpd="sng">
            <a:solidFill>
              <a:schemeClr val="tx1"/>
            </a:solidFill>
            <a:prstDash val="solid"/>
            <a:miter/>
            <a:headEnd type="none" w="med" len="med"/>
            <a:tailEnd type="triangle" w="med" len="med"/>
          </a:ln>
        </p:spPr>
      </p:sp>
      <p:sp>
        <p:nvSpPr>
          <p:cNvPr id="60464" name="文本框 60463"/>
          <p:cNvSpPr txBox="1"/>
          <p:nvPr/>
        </p:nvSpPr>
        <p:spPr>
          <a:xfrm>
            <a:off x="1961198" y="2743200"/>
            <a:ext cx="551815" cy="2377440"/>
          </a:xfrm>
          <a:prstGeom prst="rect">
            <a:avLst/>
          </a:prstGeom>
          <a:noFill/>
          <a:ln w="9525">
            <a:noFill/>
          </a:ln>
        </p:spPr>
        <p:txBody>
          <a:bodyPr vert="eaVert" wrap="none" anchor="t">
            <a:spAutoFit/>
          </a:bodyPr>
          <a:p>
            <a:pPr>
              <a:buClr>
                <a:schemeClr val="bg1"/>
              </a:buClr>
            </a:pPr>
            <a:r>
              <a:rPr lang="zh-CN" altLang="en-US" sz="2400" dirty="0">
                <a:latin typeface="Times New Roman" panose="02020603050405020304" pitchFamily="18" charset="0"/>
              </a:rPr>
              <a:t>原问题的</a:t>
            </a:r>
            <a:r>
              <a:rPr lang="en-US" altLang="zh-CN" sz="2400" dirty="0">
                <a:latin typeface="Times New Roman" panose="02020603050405020304" pitchFamily="18" charset="0"/>
              </a:rPr>
              <a:t>n</a:t>
            </a:r>
            <a:r>
              <a:rPr lang="zh-CN" altLang="en-US" sz="2400" dirty="0">
                <a:latin typeface="Times New Roman" panose="02020603050405020304" pitchFamily="18" charset="0"/>
              </a:rPr>
              <a:t>个输入</a:t>
            </a:r>
            <a:endParaRPr lang="zh-CN" altLang="en-US" sz="2400">
              <a:latin typeface="Times New Roman" panose="02020603050405020304" pitchFamily="18" charset="0"/>
            </a:endParaRPr>
          </a:p>
        </p:txBody>
      </p:sp>
      <p:sp>
        <p:nvSpPr>
          <p:cNvPr id="60465" name="文本框 60464"/>
          <p:cNvSpPr txBox="1"/>
          <p:nvPr/>
        </p:nvSpPr>
        <p:spPr>
          <a:xfrm>
            <a:off x="3883660" y="2667000"/>
            <a:ext cx="551815" cy="2377440"/>
          </a:xfrm>
          <a:prstGeom prst="rect">
            <a:avLst/>
          </a:prstGeom>
          <a:noFill/>
          <a:ln w="9525">
            <a:noFill/>
          </a:ln>
        </p:spPr>
        <p:txBody>
          <a:bodyPr vert="eaVert" wrap="none" anchor="t">
            <a:spAutoFit/>
          </a:bodyPr>
          <a:p>
            <a:pPr>
              <a:buClr>
                <a:schemeClr val="bg1"/>
              </a:buClr>
            </a:pPr>
            <a:r>
              <a:rPr lang="zh-CN" altLang="en-US" sz="2400" dirty="0">
                <a:latin typeface="Times New Roman" panose="02020603050405020304" pitchFamily="18" charset="0"/>
              </a:rPr>
              <a:t>排序后的</a:t>
            </a:r>
            <a:r>
              <a:rPr lang="en-US" altLang="zh-CN" sz="2400" dirty="0">
                <a:latin typeface="Times New Roman" panose="02020603050405020304" pitchFamily="18" charset="0"/>
              </a:rPr>
              <a:t>n</a:t>
            </a:r>
            <a:r>
              <a:rPr lang="zh-CN" altLang="en-US" sz="2400" dirty="0">
                <a:latin typeface="Times New Roman" panose="02020603050405020304" pitchFamily="18" charset="0"/>
              </a:rPr>
              <a:t>个输入</a:t>
            </a:r>
            <a:endParaRPr lang="zh-CN" altLang="en-US" sz="2400">
              <a:latin typeface="Times New Roman" panose="02020603050405020304" pitchFamily="18" charset="0"/>
            </a:endParaRPr>
          </a:p>
        </p:txBody>
      </p:sp>
      <p:sp>
        <p:nvSpPr>
          <p:cNvPr id="60466" name="文本框 60465"/>
          <p:cNvSpPr txBox="1"/>
          <p:nvPr/>
        </p:nvSpPr>
        <p:spPr>
          <a:xfrm>
            <a:off x="7299325" y="2762250"/>
            <a:ext cx="756285" cy="583565"/>
          </a:xfrm>
          <a:prstGeom prst="rect">
            <a:avLst/>
          </a:prstGeom>
          <a:noFill/>
          <a:ln w="9525">
            <a:noFill/>
          </a:ln>
        </p:spPr>
        <p:txBody>
          <a:bodyPr wrap="none" anchor="t">
            <a:spAutoFit/>
          </a:bodyPr>
          <a:p>
            <a:pPr>
              <a:buClr>
                <a:schemeClr val="bg1"/>
              </a:buClr>
            </a:pPr>
            <a:r>
              <a:rPr lang="en-US" altLang="zh-CN" sz="2000" b="1">
                <a:latin typeface="Times New Roman" panose="02020603050405020304" pitchFamily="18" charset="0"/>
              </a:rPr>
              <a:t>A </a:t>
            </a:r>
            <a:r>
              <a:rPr lang="en-US" altLang="zh-CN" sz="3200">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rPr>
              <a:t>(j)</a:t>
            </a:r>
            <a:endParaRPr lang="en-US" altLang="zh-CN" sz="2000" b="1">
              <a:latin typeface="Times New Roman" panose="02020603050405020304" pitchFamily="18" charset="0"/>
            </a:endParaRPr>
          </a:p>
        </p:txBody>
      </p:sp>
      <p:sp>
        <p:nvSpPr>
          <p:cNvPr id="60467" name="矩形 60466"/>
          <p:cNvSpPr/>
          <p:nvPr/>
        </p:nvSpPr>
        <p:spPr>
          <a:xfrm>
            <a:off x="4419600" y="2057400"/>
            <a:ext cx="2438400" cy="381000"/>
          </a:xfrm>
          <a:prstGeom prst="rect">
            <a:avLst/>
          </a:prstGeom>
          <a:noFill/>
          <a:ln w="19050" cap="flat" cmpd="sng">
            <a:solidFill>
              <a:srgbClr val="FF0000"/>
            </a:solidFill>
            <a:prstDash val="solid"/>
            <a:miter/>
            <a:headEnd type="none" w="med" len="med"/>
            <a:tailEnd type="none" w="med" len="med"/>
          </a:ln>
        </p:spPr>
        <p:txBody>
          <a:bodyPr/>
          <a:p>
            <a:endParaRPr lang="zh-CN" altLang="en-US"/>
          </a:p>
        </p:txBody>
      </p:sp>
      <p:sp>
        <p:nvSpPr>
          <p:cNvPr id="60468" name="闪电形 60467"/>
          <p:cNvSpPr/>
          <p:nvPr/>
        </p:nvSpPr>
        <p:spPr>
          <a:xfrm flipV="1">
            <a:off x="8229600" y="2133600"/>
            <a:ext cx="1447800" cy="1066800"/>
          </a:xfrm>
          <a:prstGeom prst="lightningBol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467"/>
                                        </p:tgtEl>
                                        <p:attrNameLst>
                                          <p:attrName>style.visibility</p:attrName>
                                        </p:attrNameLst>
                                      </p:cBhvr>
                                      <p:to>
                                        <p:strVal val="visible"/>
                                      </p:to>
                                    </p:set>
                                    <p:animEffect transition="in" filter="dissolve">
                                      <p:cBhvr>
                                        <p:cTn id="7" dur="500"/>
                                        <p:tgtEl>
                                          <p:spTgt spid="60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70657"/>
          <p:cNvSpPr>
            <a:spLocks noGrp="1"/>
          </p:cNvSpPr>
          <p:nvPr>
            <p:ph type="title"/>
          </p:nvPr>
        </p:nvSpPr>
        <p:spPr/>
        <p:txBody>
          <a:bodyPr anchor="ctr"/>
          <a:p>
            <a:endParaRPr dirty="0"/>
          </a:p>
        </p:txBody>
      </p:sp>
      <p:sp>
        <p:nvSpPr>
          <p:cNvPr id="70659" name="文本占位符 70658"/>
          <p:cNvSpPr>
            <a:spLocks noGrp="1"/>
          </p:cNvSpPr>
          <p:nvPr>
            <p:ph type="body" idx="1"/>
          </p:nvPr>
        </p:nvSpPr>
        <p:spPr/>
        <p:txBody>
          <a:bodyPr/>
          <a:p>
            <a:r>
              <a:rPr lang="zh-CN" altLang="en-US" b="1" dirty="0"/>
              <a:t>对于一个具体问题，怎么知道是否可以用贪心算法来解？</a:t>
            </a:r>
            <a:endParaRPr lang="zh-CN" altLang="en-US" b="1" dirty="0"/>
          </a:p>
          <a:p>
            <a:endParaRPr lang="zh-CN" altLang="en-US" b="1" dirty="0"/>
          </a:p>
          <a:p>
            <a:r>
              <a:rPr lang="zh-CN" altLang="en-US" b="1" dirty="0"/>
              <a:t>能否得到问题的一个最优解呢？</a:t>
            </a:r>
            <a:endParaRPr lang="zh-CN" altLang="en-US" b="1" dirty="0"/>
          </a:p>
          <a:p>
            <a:endParaRPr lang="zh-CN" altLang="en-US" b="1" dirty="0"/>
          </a:p>
          <a:p>
            <a:r>
              <a:rPr lang="zh-CN" altLang="en-US" b="1" dirty="0"/>
              <a:t>从很多可以用贪心算法来求解的问题中总结出它们有两个重要的性质。</a:t>
            </a:r>
            <a:endParaRPr lang="zh-CN" altLang="en-US" b="1" dirty="0"/>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p:txBody>
          <a:bodyPr anchor="ctr"/>
          <a:p>
            <a:r>
              <a:rPr lang="zh-CN" altLang="en-US" b="1" dirty="0"/>
              <a:t>贪心算法的基本要素</a:t>
            </a:r>
            <a:endParaRPr lang="zh-CN" altLang="en-US" b="1"/>
          </a:p>
        </p:txBody>
      </p:sp>
      <p:sp>
        <p:nvSpPr>
          <p:cNvPr id="30723" name="文本占位符 30722"/>
          <p:cNvSpPr>
            <a:spLocks noGrp="1"/>
          </p:cNvSpPr>
          <p:nvPr>
            <p:ph type="body" idx="1"/>
          </p:nvPr>
        </p:nvSpPr>
        <p:spPr/>
        <p:txBody>
          <a:bodyPr/>
          <a:p>
            <a:r>
              <a:rPr lang="zh-CN" altLang="en-US" b="1" dirty="0"/>
              <a:t>可用贪心算法求解的问题的基本要素</a:t>
            </a:r>
            <a:r>
              <a:rPr lang="zh-CN" altLang="en-US" dirty="0"/>
              <a:t> </a:t>
            </a:r>
            <a:endParaRPr lang="zh-CN" altLang="en-US" dirty="0"/>
          </a:p>
          <a:p>
            <a:pPr lvl="1"/>
            <a:r>
              <a:rPr lang="zh-CN" altLang="en-US" b="1" dirty="0"/>
              <a:t>用贪心算法求解的问题，具有两个重要的性质：</a:t>
            </a:r>
            <a:endParaRPr lang="zh-CN" altLang="en-US" b="1" dirty="0"/>
          </a:p>
          <a:p>
            <a:pPr lvl="1"/>
            <a:r>
              <a:rPr lang="zh-CN" altLang="en-US" sz="3600" b="1" dirty="0">
                <a:solidFill>
                  <a:srgbClr val="0000FF"/>
                </a:solidFill>
              </a:rPr>
              <a:t>最优子结构性质</a:t>
            </a:r>
            <a:endParaRPr lang="zh-CN" altLang="en-US" sz="3600" b="1" dirty="0">
              <a:solidFill>
                <a:srgbClr val="0000FF"/>
              </a:solidFill>
            </a:endParaRPr>
          </a:p>
          <a:p>
            <a:pPr lvl="1">
              <a:buNone/>
            </a:pPr>
            <a:r>
              <a:rPr lang="en-US" altLang="zh-CN" b="1"/>
              <a:t>Optimal substructure</a:t>
            </a:r>
            <a:r>
              <a:rPr lang="en-US" altLang="zh-CN"/>
              <a:t> </a:t>
            </a:r>
            <a:endParaRPr lang="en-US" altLang="zh-CN" sz="3600" b="1">
              <a:solidFill>
                <a:srgbClr val="0000FF"/>
              </a:solidFill>
            </a:endParaRPr>
          </a:p>
          <a:p>
            <a:pPr lvl="1">
              <a:buNone/>
            </a:pPr>
            <a:endParaRPr lang="en-US" altLang="zh-CN" sz="3600" b="1">
              <a:solidFill>
                <a:srgbClr val="0000FF"/>
              </a:solidFill>
            </a:endParaRPr>
          </a:p>
          <a:p>
            <a:pPr lvl="1"/>
            <a:r>
              <a:rPr lang="zh-CN" altLang="en-US" sz="3600" b="1" dirty="0">
                <a:solidFill>
                  <a:srgbClr val="FF0000"/>
                </a:solidFill>
              </a:rPr>
              <a:t>贪心选择性质</a:t>
            </a:r>
            <a:r>
              <a:rPr lang="zh-CN" altLang="en-US" sz="3600" dirty="0"/>
              <a:t> </a:t>
            </a:r>
            <a:endParaRPr lang="zh-CN" altLang="en-US" sz="3600" dirty="0"/>
          </a:p>
          <a:p>
            <a:pPr lvl="1">
              <a:buNone/>
            </a:pPr>
            <a:r>
              <a:rPr lang="en-US" altLang="zh-CN" b="1"/>
              <a:t>Greedy-choice property</a:t>
            </a:r>
            <a:r>
              <a:rPr lang="en-US" altLang="zh-CN"/>
              <a:t> </a:t>
            </a:r>
            <a:endParaRPr lang="en-US" altLang="zh-CN"/>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charRg st="40" end="48"/>
                                            </p:txEl>
                                          </p:spTgt>
                                        </p:tgtEl>
                                        <p:attrNameLst>
                                          <p:attrName>style.visibility</p:attrName>
                                        </p:attrNameLst>
                                      </p:cBhvr>
                                      <p:to>
                                        <p:strVal val="visible"/>
                                      </p:to>
                                    </p:set>
                                    <p:animEffect transition="in" filter="blinds(horizontal)">
                                      <p:cBhvr>
                                        <p:cTn id="7" dur="500"/>
                                        <p:tgtEl>
                                          <p:spTgt spid="30723">
                                            <p:txEl>
                                              <p:charRg st="4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3">
                                            <p:txEl>
                                              <p:charRg st="48" end="70"/>
                                            </p:txEl>
                                          </p:spTgt>
                                        </p:tgtEl>
                                        <p:attrNameLst>
                                          <p:attrName>style.visibility</p:attrName>
                                        </p:attrNameLst>
                                      </p:cBhvr>
                                      <p:to>
                                        <p:strVal val="visible"/>
                                      </p:to>
                                    </p:set>
                                    <p:animEffect transition="in" filter="blinds(horizontal)">
                                      <p:cBhvr>
                                        <p:cTn id="12" dur="500"/>
                                        <p:tgtEl>
                                          <p:spTgt spid="30723">
                                            <p:txEl>
                                              <p:charRg st="48" end="7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723">
                                            <p:txEl>
                                              <p:charRg st="71" end="79"/>
                                            </p:txEl>
                                          </p:spTgt>
                                        </p:tgtEl>
                                        <p:attrNameLst>
                                          <p:attrName>style.visibility</p:attrName>
                                        </p:attrNameLst>
                                      </p:cBhvr>
                                      <p:to>
                                        <p:strVal val="visible"/>
                                      </p:to>
                                    </p:set>
                                    <p:animEffect transition="in" filter="blinds(horizontal)">
                                      <p:cBhvr>
                                        <p:cTn id="15" dur="500"/>
                                        <p:tgtEl>
                                          <p:spTgt spid="30723">
                                            <p:txEl>
                                              <p:charRg st="71" end="79"/>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0723">
                                            <p:txEl>
                                              <p:charRg st="79" end="103"/>
                                            </p:txEl>
                                          </p:spTgt>
                                        </p:tgtEl>
                                        <p:attrNameLst>
                                          <p:attrName>style.visibility</p:attrName>
                                        </p:attrNameLst>
                                      </p:cBhvr>
                                      <p:to>
                                        <p:strVal val="visible"/>
                                      </p:to>
                                    </p:set>
                                    <p:animEffect transition="in" filter="blinds(horizontal)">
                                      <p:cBhvr>
                                        <p:cTn id="18" dur="500"/>
                                        <p:tgtEl>
                                          <p:spTgt spid="30723">
                                            <p:txEl>
                                              <p:charRg st="79"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nchor="ctr"/>
          <a:p>
            <a:r>
              <a:rPr lang="en-US" altLang="zh-CN" sz="4000" b="1" dirty="0"/>
              <a:t>1. </a:t>
            </a:r>
            <a:r>
              <a:rPr lang="zh-CN" altLang="en-US" sz="4000" b="1" dirty="0"/>
              <a:t>最优子结构性质</a:t>
            </a:r>
            <a:br>
              <a:rPr lang="zh-CN" altLang="en-US" sz="4000" b="1" dirty="0"/>
            </a:br>
            <a:r>
              <a:rPr lang="en-US" altLang="zh-CN" sz="4000" b="1"/>
              <a:t>Optimal substructure</a:t>
            </a:r>
            <a:r>
              <a:rPr lang="en-US" altLang="zh-CN" sz="4000"/>
              <a:t>  </a:t>
            </a:r>
            <a:endParaRPr lang="en-US" altLang="zh-CN" sz="4000"/>
          </a:p>
        </p:txBody>
      </p:sp>
      <p:sp>
        <p:nvSpPr>
          <p:cNvPr id="31747" name="文本占位符 31746"/>
          <p:cNvSpPr>
            <a:spLocks noGrp="1"/>
          </p:cNvSpPr>
          <p:nvPr>
            <p:ph type="body" idx="1"/>
          </p:nvPr>
        </p:nvSpPr>
        <p:spPr/>
        <p:txBody>
          <a:bodyPr/>
          <a:p>
            <a:pPr>
              <a:lnSpc>
                <a:spcPct val="150000"/>
              </a:lnSpc>
            </a:pPr>
            <a:r>
              <a:rPr lang="zh-CN" altLang="en-US" sz="2400" b="1" dirty="0">
                <a:solidFill>
                  <a:srgbClr val="FF0000"/>
                </a:solidFill>
              </a:rPr>
              <a:t>最优子结构性质</a:t>
            </a:r>
            <a:endParaRPr lang="zh-CN" altLang="en-US" sz="2400" b="1" dirty="0">
              <a:solidFill>
                <a:srgbClr val="FF0000"/>
              </a:solidFill>
            </a:endParaRPr>
          </a:p>
          <a:p>
            <a:pPr>
              <a:lnSpc>
                <a:spcPct val="150000"/>
              </a:lnSpc>
              <a:buNone/>
            </a:pPr>
            <a:r>
              <a:rPr lang="en-US" altLang="zh-CN" sz="2400" b="1">
                <a:latin typeface="Times New Roman" panose="02020603050405020304" pitchFamily="18" charset="0"/>
              </a:rPr>
              <a:t>A problem exhibits </a:t>
            </a:r>
            <a:r>
              <a:rPr lang="en-US" altLang="zh-CN" sz="2400" b="1" i="1">
                <a:solidFill>
                  <a:srgbClr val="FF0066"/>
                </a:solidFill>
                <a:latin typeface="Times New Roman" panose="02020603050405020304" pitchFamily="18" charset="0"/>
              </a:rPr>
              <a:t>optimal substructure</a:t>
            </a:r>
            <a:r>
              <a:rPr lang="en-US" altLang="zh-CN" sz="2400" b="1" err="1">
                <a:latin typeface="Times New Roman" panose="02020603050405020304" pitchFamily="18" charset="0"/>
              </a:rPr>
              <a:t> if an optimal solution to the problem contains within it optimal solutions to subproblems</a:t>
            </a:r>
            <a:r>
              <a:rPr lang="en-US" altLang="zh-CN" sz="2400" b="1">
                <a:latin typeface="Times New Roman" panose="02020603050405020304" pitchFamily="18" charset="0"/>
              </a:rPr>
              <a:t>.</a:t>
            </a:r>
            <a:r>
              <a:rPr lang="en-US" altLang="zh-CN" sz="2400"/>
              <a:t> </a:t>
            </a:r>
            <a:endParaRPr lang="en-US" altLang="zh-CN" sz="2400" b="1">
              <a:solidFill>
                <a:srgbClr val="FF0000"/>
              </a:solidFill>
            </a:endParaRPr>
          </a:p>
          <a:p>
            <a:pPr lvl="1">
              <a:lnSpc>
                <a:spcPct val="150000"/>
              </a:lnSpc>
            </a:pPr>
            <a:r>
              <a:rPr lang="zh-CN" altLang="en-US" sz="2000" b="1" dirty="0">
                <a:solidFill>
                  <a:srgbClr val="C2170A"/>
                </a:solidFill>
              </a:rPr>
              <a:t>整体最优解</a:t>
            </a:r>
            <a:r>
              <a:rPr lang="zh-CN" altLang="en-US" sz="2000" b="1" dirty="0"/>
              <a:t>包含它的</a:t>
            </a:r>
            <a:r>
              <a:rPr lang="zh-CN" altLang="en-US" sz="2000" b="1" dirty="0">
                <a:solidFill>
                  <a:srgbClr val="FF0000"/>
                </a:solidFill>
              </a:rPr>
              <a:t>子问题的最优解</a:t>
            </a:r>
            <a:r>
              <a:rPr lang="zh-CN" altLang="en-US" sz="2000" b="1" dirty="0"/>
              <a:t>。</a:t>
            </a:r>
            <a:endParaRPr lang="zh-CN" altLang="en-US" sz="2000" b="1" dirty="0"/>
          </a:p>
          <a:p>
            <a:pPr lvl="1">
              <a:lnSpc>
                <a:spcPct val="150000"/>
              </a:lnSpc>
            </a:pPr>
            <a:r>
              <a:rPr lang="zh-CN" altLang="en-US" sz="2000" b="1" dirty="0"/>
              <a:t>具有</a:t>
            </a:r>
            <a:r>
              <a:rPr lang="zh-CN" altLang="en-US" sz="2000" b="1" dirty="0">
                <a:solidFill>
                  <a:srgbClr val="FF0000"/>
                </a:solidFill>
              </a:rPr>
              <a:t>最优子结构性质</a:t>
            </a:r>
            <a:r>
              <a:rPr lang="zh-CN" altLang="en-US" sz="2000" b="1" dirty="0"/>
              <a:t>是一个问题可用动态规划算法或贪心算法求解的一个关键特征。</a:t>
            </a:r>
            <a:endParaRPr lang="zh-CN" altLang="en-US" sz="2000" b="1"/>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9" name="矩形 33798"/>
          <p:cNvSpPr/>
          <p:nvPr/>
        </p:nvSpPr>
        <p:spPr>
          <a:xfrm>
            <a:off x="4079875" y="2708275"/>
            <a:ext cx="3671888" cy="2881313"/>
          </a:xfrm>
          <a:prstGeom prst="rect">
            <a:avLst/>
          </a:prstGeom>
          <a:solidFill>
            <a:schemeClr val="bg1"/>
          </a:solidFill>
          <a:ln w="9525">
            <a:noFill/>
          </a:ln>
        </p:spPr>
        <p:txBody>
          <a:bodyPr/>
          <a:p>
            <a:endParaRPr lang="zh-CN" altLang="en-US"/>
          </a:p>
        </p:txBody>
      </p:sp>
      <p:sp>
        <p:nvSpPr>
          <p:cNvPr id="33794" name="标题 33793"/>
          <p:cNvSpPr>
            <a:spLocks noGrp="1"/>
          </p:cNvSpPr>
          <p:nvPr>
            <p:ph type="title"/>
          </p:nvPr>
        </p:nvSpPr>
        <p:spPr/>
        <p:txBody>
          <a:bodyPr anchor="ctr"/>
          <a:p>
            <a:r>
              <a:rPr lang="zh-CN" altLang="en-US" b="1" dirty="0"/>
              <a:t>最优子结构性质</a:t>
            </a:r>
            <a:endParaRPr lang="zh-CN" altLang="en-US" b="1"/>
          </a:p>
        </p:txBody>
      </p:sp>
      <p:pic>
        <p:nvPicPr>
          <p:cNvPr id="33795" name="图片 33794" descr="ch5"/>
          <p:cNvPicPr>
            <a:picLocks noChangeAspect="1"/>
          </p:cNvPicPr>
          <p:nvPr/>
        </p:nvPicPr>
        <p:blipFill>
          <a:blip r:embed="rId1"/>
          <a:stretch>
            <a:fillRect/>
          </a:stretch>
        </p:blipFill>
        <p:spPr>
          <a:xfrm>
            <a:off x="4343400" y="3276600"/>
            <a:ext cx="3124200" cy="2047875"/>
          </a:xfrm>
          <a:prstGeom prst="rect">
            <a:avLst/>
          </a:prstGeom>
          <a:noFill/>
          <a:ln w="9525">
            <a:noFill/>
          </a:ln>
        </p:spPr>
      </p:pic>
      <p:sp>
        <p:nvSpPr>
          <p:cNvPr id="33796" name="文本框 33795"/>
          <p:cNvSpPr txBox="1"/>
          <p:nvPr/>
        </p:nvSpPr>
        <p:spPr>
          <a:xfrm>
            <a:off x="1905000" y="1752600"/>
            <a:ext cx="8458200" cy="953135"/>
          </a:xfrm>
          <a:prstGeom prst="rect">
            <a:avLst/>
          </a:prstGeom>
          <a:noFill/>
          <a:ln w="9525">
            <a:noFill/>
          </a:ln>
        </p:spPr>
        <p:txBody>
          <a:bodyPr>
            <a:spAutoFit/>
          </a:bodyPr>
          <a:p>
            <a:pPr>
              <a:buClr>
                <a:schemeClr val="bg1"/>
              </a:buClr>
            </a:pPr>
            <a:r>
              <a:rPr lang="zh-CN" altLang="en-US" sz="2800" b="1" dirty="0">
                <a:latin typeface="Arial" panose="020B0604020202090204" pitchFamily="34" charset="0"/>
              </a:rPr>
              <a:t>例如，若路线</a:t>
            </a:r>
            <a:r>
              <a:rPr lang="en-US" altLang="zh-CN" sz="2800" b="1" dirty="0">
                <a:latin typeface="Arial" panose="020B0604020202090204" pitchFamily="34" charset="0"/>
              </a:rPr>
              <a:t>I</a:t>
            </a:r>
            <a:r>
              <a:rPr lang="zh-CN" altLang="en-US" sz="2800" b="1" dirty="0">
                <a:latin typeface="Arial" panose="020B0604020202090204" pitchFamily="34" charset="0"/>
              </a:rPr>
              <a:t>和</a:t>
            </a:r>
            <a:r>
              <a:rPr lang="en-US" altLang="zh-CN" sz="2800" b="1" dirty="0">
                <a:latin typeface="Arial" panose="020B0604020202090204" pitchFamily="34" charset="0"/>
              </a:rPr>
              <a:t>J</a:t>
            </a:r>
            <a:r>
              <a:rPr lang="zh-CN" altLang="en-US" sz="2800" b="1" dirty="0">
                <a:latin typeface="Arial" panose="020B0604020202090204" pitchFamily="34" charset="0"/>
              </a:rPr>
              <a:t>是</a:t>
            </a:r>
            <a:r>
              <a:rPr lang="en-US" altLang="zh-CN" sz="2800" b="1" dirty="0">
                <a:latin typeface="Arial" panose="020B0604020202090204" pitchFamily="34" charset="0"/>
              </a:rPr>
              <a:t>A</a:t>
            </a:r>
            <a:r>
              <a:rPr lang="zh-CN" altLang="en-US" sz="2800" b="1" dirty="0">
                <a:latin typeface="Arial" panose="020B0604020202090204" pitchFamily="34" charset="0"/>
              </a:rPr>
              <a:t>到</a:t>
            </a:r>
            <a:r>
              <a:rPr lang="en-US" altLang="zh-CN" sz="2800" b="1" dirty="0">
                <a:latin typeface="Arial" panose="020B0604020202090204" pitchFamily="34" charset="0"/>
              </a:rPr>
              <a:t>C</a:t>
            </a:r>
            <a:r>
              <a:rPr lang="zh-CN" altLang="en-US" sz="2800" b="1" dirty="0">
                <a:latin typeface="Arial" panose="020B0604020202090204" pitchFamily="34" charset="0"/>
              </a:rPr>
              <a:t>的最优路径，</a:t>
            </a:r>
            <a:endParaRPr lang="zh-CN" altLang="en-US" sz="2800" b="1" dirty="0">
              <a:latin typeface="Arial" panose="020B0604020202090204" pitchFamily="34" charset="0"/>
            </a:endParaRPr>
          </a:p>
          <a:p>
            <a:pPr>
              <a:buClr>
                <a:schemeClr val="bg1"/>
              </a:buClr>
            </a:pPr>
            <a:r>
              <a:rPr lang="zh-CN" altLang="en-US" sz="2800" b="1" dirty="0">
                <a:latin typeface="Arial" panose="020B0604020202090204" pitchFamily="34" charset="0"/>
              </a:rPr>
              <a:t>则路线</a:t>
            </a:r>
            <a:r>
              <a:rPr lang="en-US" altLang="zh-CN" sz="2800" b="1" dirty="0">
                <a:latin typeface="Arial" panose="020B0604020202090204" pitchFamily="34" charset="0"/>
              </a:rPr>
              <a:t>J</a:t>
            </a:r>
            <a:r>
              <a:rPr lang="zh-CN" altLang="en-US" sz="2800" b="1" dirty="0">
                <a:latin typeface="Arial" panose="020B0604020202090204" pitchFamily="34" charset="0"/>
              </a:rPr>
              <a:t>必是从</a:t>
            </a:r>
            <a:r>
              <a:rPr lang="en-US" altLang="zh-CN" sz="2800" b="1" dirty="0">
                <a:latin typeface="Arial" panose="020B0604020202090204" pitchFamily="34" charset="0"/>
              </a:rPr>
              <a:t>B</a:t>
            </a:r>
            <a:r>
              <a:rPr lang="zh-CN" altLang="en-US" sz="2800" b="1" dirty="0">
                <a:latin typeface="Arial" panose="020B0604020202090204" pitchFamily="34" charset="0"/>
              </a:rPr>
              <a:t>到</a:t>
            </a:r>
            <a:r>
              <a:rPr lang="en-US" altLang="zh-CN" sz="2800" b="1" dirty="0">
                <a:latin typeface="Arial" panose="020B0604020202090204" pitchFamily="34" charset="0"/>
              </a:rPr>
              <a:t>C</a:t>
            </a:r>
            <a:r>
              <a:rPr lang="zh-CN" altLang="en-US" sz="2800" b="1" dirty="0">
                <a:latin typeface="Arial" panose="020B0604020202090204" pitchFamily="34" charset="0"/>
              </a:rPr>
              <a:t>的最优路线。</a:t>
            </a:r>
            <a:endParaRPr lang="zh-CN" altLang="en-US" sz="2800" b="1" dirty="0">
              <a:latin typeface="Arial" panose="020B0604020202090204" pitchFamily="34" charset="0"/>
            </a:endParaRPr>
          </a:p>
        </p:txBody>
      </p:sp>
      <p:sp>
        <p:nvSpPr>
          <p:cNvPr id="33797" name="文本框 33796"/>
          <p:cNvSpPr txBox="1"/>
          <p:nvPr/>
        </p:nvSpPr>
        <p:spPr>
          <a:xfrm>
            <a:off x="6096000" y="4267200"/>
            <a:ext cx="340995" cy="583565"/>
          </a:xfrm>
          <a:prstGeom prst="rect">
            <a:avLst/>
          </a:prstGeom>
          <a:solidFill>
            <a:schemeClr val="bg1"/>
          </a:solidFill>
          <a:ln w="9525">
            <a:noFill/>
          </a:ln>
        </p:spPr>
        <p:txBody>
          <a:bodyPr wrap="none" anchor="t">
            <a:spAutoFit/>
          </a:bodyPr>
          <a:p>
            <a:pPr>
              <a:buClr>
                <a:schemeClr val="bg1"/>
              </a:buClr>
            </a:pPr>
            <a:r>
              <a:rPr lang="en-US" altLang="zh-CN" sz="3200">
                <a:latin typeface="Times New Roman" panose="02020603050405020304" pitchFamily="18" charset="0"/>
              </a:rPr>
              <a:t>J</a:t>
            </a:r>
            <a:endParaRPr lang="en-US" altLang="zh-CN" sz="3200">
              <a:latin typeface="Times New Roman" panose="02020603050405020304" pitchFamily="18" charset="0"/>
            </a:endParaRPr>
          </a:p>
        </p:txBody>
      </p:sp>
      <p:sp>
        <p:nvSpPr>
          <p:cNvPr id="33798" name="文本框 33797"/>
          <p:cNvSpPr txBox="1"/>
          <p:nvPr/>
        </p:nvSpPr>
        <p:spPr>
          <a:xfrm>
            <a:off x="6096000" y="2971800"/>
            <a:ext cx="515620" cy="583565"/>
          </a:xfrm>
          <a:prstGeom prst="rect">
            <a:avLst/>
          </a:prstGeom>
          <a:solidFill>
            <a:schemeClr val="bg1"/>
          </a:solidFill>
          <a:ln w="9525">
            <a:noFill/>
          </a:ln>
        </p:spPr>
        <p:txBody>
          <a:bodyPr wrap="none" anchor="t">
            <a:spAutoFit/>
          </a:bodyPr>
          <a:p>
            <a:pPr>
              <a:buClr>
                <a:schemeClr val="bg1"/>
              </a:buClr>
            </a:pPr>
            <a:r>
              <a:rPr lang="en-US" altLang="zh-CN" sz="3200">
                <a:latin typeface="Times New Roman" panose="02020603050405020304" pitchFamily="18" charset="0"/>
              </a:rPr>
              <a:t>J </a:t>
            </a:r>
            <a:r>
              <a:rPr lang="en-US" altLang="zh-CN" sz="3200">
                <a:latin typeface="Times New Roman" panose="02020603050405020304" pitchFamily="18" charset="0"/>
                <a:cs typeface="Times New Roman" panose="02020603050405020304" pitchFamily="18" charset="0"/>
              </a:rPr>
              <a:t>'</a:t>
            </a:r>
            <a:endParaRPr lang="en-US" altLang="zh-CN" sz="3200">
              <a:latin typeface="Times New Roman" panose="02020603050405020304" pitchFamily="18" charset="0"/>
            </a:endParaRPr>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p:txBody>
          <a:bodyPr anchor="ctr"/>
          <a:p>
            <a:r>
              <a:rPr lang="zh-CN" altLang="en-US" b="1" dirty="0"/>
              <a:t>最优子结构性质</a:t>
            </a:r>
            <a:endParaRPr lang="zh-CN" altLang="en-US" b="1" dirty="0"/>
          </a:p>
        </p:txBody>
      </p:sp>
      <p:sp>
        <p:nvSpPr>
          <p:cNvPr id="55299" name="文本占位符 55298"/>
          <p:cNvSpPr>
            <a:spLocks noGrp="1"/>
          </p:cNvSpPr>
          <p:nvPr>
            <p:ph type="body" idx="1"/>
          </p:nvPr>
        </p:nvSpPr>
        <p:spPr/>
        <p:txBody>
          <a:bodyPr/>
          <a:p>
            <a:pPr>
              <a:buNone/>
            </a:pPr>
            <a:r>
              <a:rPr lang="zh-CN" altLang="en-US" b="1" dirty="0"/>
              <a:t>例：</a:t>
            </a:r>
            <a:endParaRPr lang="zh-CN" altLang="en-US" b="1" dirty="0"/>
          </a:p>
          <a:p>
            <a:pPr>
              <a:buNone/>
            </a:pPr>
            <a:r>
              <a:rPr lang="zh-CN" altLang="en-US" b="1" dirty="0"/>
              <a:t>   活动安排问题中最优子结构性质表现为：若</a:t>
            </a:r>
            <a:r>
              <a:rPr lang="en-US" altLang="zh-CN" b="1" dirty="0"/>
              <a:t>A</a:t>
            </a:r>
            <a:r>
              <a:rPr lang="zh-CN" altLang="en-US" b="1" dirty="0"/>
              <a:t>是对于</a:t>
            </a:r>
            <a:r>
              <a:rPr lang="en-US" altLang="zh-CN" b="1" dirty="0"/>
              <a:t>E</a:t>
            </a:r>
            <a:r>
              <a:rPr lang="zh-CN" altLang="en-US" b="1" dirty="0"/>
              <a:t>的活动安排问题包含活动</a:t>
            </a:r>
            <a:r>
              <a:rPr lang="en-US" altLang="zh-CN" b="1" dirty="0"/>
              <a:t>1</a:t>
            </a:r>
            <a:r>
              <a:rPr lang="zh-CN" altLang="en-US" b="1" dirty="0"/>
              <a:t>的一个最优解，则相容活动集合</a:t>
            </a:r>
            <a:r>
              <a:rPr lang="en-US" altLang="zh-CN" b="1" dirty="0"/>
              <a:t>A’= A – {1}</a:t>
            </a:r>
            <a:r>
              <a:rPr lang="zh-CN" altLang="en-US" b="1" dirty="0"/>
              <a:t>是对于</a:t>
            </a:r>
            <a:r>
              <a:rPr lang="en-US" altLang="zh-CN" b="1" err="1"/>
              <a:t>E’ ={i∈E</a:t>
            </a:r>
            <a:r>
              <a:rPr lang="en-US" altLang="zh-CN" b="1"/>
              <a:t>: s</a:t>
            </a:r>
            <a:r>
              <a:rPr lang="en-US" altLang="zh-CN" b="1" baseline="-25000"/>
              <a:t>i</a:t>
            </a:r>
            <a:r>
              <a:rPr lang="en-US" altLang="zh-CN" b="1"/>
              <a:t>≥f</a:t>
            </a:r>
            <a:r>
              <a:rPr lang="en-US" altLang="zh-CN" b="1" baseline="-25000"/>
              <a:t>1</a:t>
            </a:r>
            <a:r>
              <a:rPr lang="en-US" altLang="zh-CN" b="1" dirty="0"/>
              <a:t>}</a:t>
            </a:r>
            <a:r>
              <a:rPr lang="zh-CN" altLang="en-US" b="1" dirty="0"/>
              <a:t>的活动安排问题的一个最优解。</a:t>
            </a:r>
            <a:endParaRPr lang="zh-CN" altLang="en-US" b="1" dirty="0"/>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nchor="ctr"/>
          <a:p>
            <a:r>
              <a:rPr lang="en-US" altLang="zh-CN" sz="4000" b="1" dirty="0"/>
              <a:t>2.</a:t>
            </a:r>
            <a:r>
              <a:rPr lang="zh-CN" altLang="en-US" sz="4000" b="1" dirty="0"/>
              <a:t>贪心选择性质</a:t>
            </a:r>
            <a:br>
              <a:rPr lang="zh-CN" altLang="en-US" sz="4000" b="1" dirty="0"/>
            </a:br>
            <a:r>
              <a:rPr lang="en-US" altLang="zh-CN" sz="4000" b="1"/>
              <a:t>Greedy-choice property</a:t>
            </a:r>
            <a:r>
              <a:rPr lang="en-US" altLang="zh-CN" sz="4000"/>
              <a:t>  </a:t>
            </a:r>
            <a:endParaRPr lang="en-US" altLang="zh-CN" sz="4000"/>
          </a:p>
        </p:txBody>
      </p:sp>
      <p:sp>
        <p:nvSpPr>
          <p:cNvPr id="35843" name="文本占位符 35842"/>
          <p:cNvSpPr>
            <a:spLocks noGrp="1"/>
          </p:cNvSpPr>
          <p:nvPr>
            <p:ph type="body" idx="1"/>
          </p:nvPr>
        </p:nvSpPr>
        <p:spPr/>
        <p:txBody>
          <a:bodyPr/>
          <a:p>
            <a:r>
              <a:rPr lang="zh-CN" altLang="en-US" b="1" dirty="0">
                <a:solidFill>
                  <a:srgbClr val="FF0000"/>
                </a:solidFill>
              </a:rPr>
              <a:t>贪心选择性质</a:t>
            </a:r>
            <a:r>
              <a:rPr lang="en-US" altLang="zh-CN" b="1"/>
              <a:t>:</a:t>
            </a:r>
            <a:endParaRPr lang="en-US" altLang="zh-CN" b="1"/>
          </a:p>
          <a:p>
            <a:r>
              <a:rPr lang="zh-CN" altLang="en-US" b="1" dirty="0"/>
              <a:t>所求问题的整体最优解可以通过一系列局部最优的选择来完成即贪心选择来达到。</a:t>
            </a:r>
            <a:endParaRPr lang="zh-CN" altLang="en-US" b="1" dirty="0"/>
          </a:p>
          <a:p>
            <a:r>
              <a:rPr lang="zh-CN" altLang="en-US" b="1" dirty="0"/>
              <a:t>这是贪心算法可行的要素。也是贪心算法与</a:t>
            </a:r>
            <a:r>
              <a:rPr lang="zh-CN" altLang="en-US" b="1" dirty="0">
                <a:solidFill>
                  <a:srgbClr val="FF0000"/>
                </a:solidFill>
              </a:rPr>
              <a:t>动态规划算法</a:t>
            </a:r>
            <a:r>
              <a:rPr lang="zh-CN" altLang="en-US" b="1" dirty="0"/>
              <a:t>的主要区别。</a:t>
            </a:r>
            <a:endParaRPr lang="zh-CN" altLang="en-US" b="1" dirty="0"/>
          </a:p>
          <a:p>
            <a:r>
              <a:rPr lang="zh-CN" altLang="en-US" b="1" dirty="0"/>
              <a:t>如找顾客钱币问题和图的染色问题不具有</a:t>
            </a:r>
            <a:r>
              <a:rPr lang="zh-CN" altLang="en-US" b="1" dirty="0">
                <a:solidFill>
                  <a:srgbClr val="FF0000"/>
                </a:solidFill>
              </a:rPr>
              <a:t>贪心选择性质</a:t>
            </a:r>
            <a:r>
              <a:rPr lang="zh-CN" altLang="en-US" b="1"/>
              <a:t>。</a:t>
            </a:r>
            <a:r>
              <a:rPr lang="zh-CN" altLang="en-US"/>
              <a:t> </a:t>
            </a:r>
            <a:endParaRPr lang="zh-CN" altLang="en-US"/>
          </a:p>
          <a:p>
            <a:endParaRPr lang="zh-CN" altLang="en-US"/>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a:xfrm>
            <a:off x="1981200" y="414338"/>
            <a:ext cx="8229600" cy="1143000"/>
          </a:xfrm>
        </p:spPr>
        <p:txBody>
          <a:bodyPr anchor="ctr">
            <a:normAutofit fontScale="90000"/>
          </a:bodyPr>
          <a:p>
            <a:r>
              <a:rPr lang="en-US" altLang="zh-CN" sz="4000" b="1" dirty="0"/>
              <a:t>3.</a:t>
            </a:r>
            <a:r>
              <a:rPr lang="zh-CN" altLang="en-US" sz="4000" b="1" dirty="0"/>
              <a:t>贪心算法与动态规划算法的差异</a:t>
            </a:r>
            <a:br>
              <a:rPr lang="zh-CN" altLang="en-US" sz="4000" b="1" dirty="0"/>
            </a:br>
            <a:r>
              <a:rPr lang="en-US" altLang="zh-CN" sz="3200" b="1"/>
              <a:t>Greedy VS. dynamic programming</a:t>
            </a:r>
            <a:r>
              <a:rPr lang="en-US" altLang="zh-CN"/>
              <a:t> </a:t>
            </a:r>
            <a:endParaRPr lang="en-US" altLang="zh-CN"/>
          </a:p>
        </p:txBody>
      </p:sp>
      <p:sp>
        <p:nvSpPr>
          <p:cNvPr id="25603" name="文本占位符 25602"/>
          <p:cNvSpPr>
            <a:spLocks noGrp="1"/>
          </p:cNvSpPr>
          <p:nvPr>
            <p:ph type="body" idx="1"/>
          </p:nvPr>
        </p:nvSpPr>
        <p:spPr/>
        <p:txBody>
          <a:bodyPr/>
          <a:p>
            <a:r>
              <a:rPr lang="zh-CN" altLang="en-US" sz="2800" b="1" dirty="0"/>
              <a:t>相同点：都具有最优子结构性质</a:t>
            </a:r>
            <a:endParaRPr lang="zh-CN" altLang="en-US" sz="2800" b="1" dirty="0"/>
          </a:p>
          <a:p>
            <a:r>
              <a:rPr lang="zh-CN" altLang="en-US" sz="2800" b="1" dirty="0"/>
              <a:t>区别：</a:t>
            </a:r>
            <a:endParaRPr lang="zh-CN" altLang="en-US" sz="2800" b="1" dirty="0"/>
          </a:p>
          <a:p>
            <a:pPr>
              <a:buNone/>
            </a:pPr>
            <a:r>
              <a:rPr lang="zh-CN" altLang="en-US" sz="2800" b="1" dirty="0"/>
              <a:t>           动态规划算法每步所作的选择往往依赖于相关子问题的解。只有解出相关子问题才能作出选择。</a:t>
            </a:r>
            <a:endParaRPr lang="zh-CN" altLang="en-US" sz="2800" b="1" dirty="0"/>
          </a:p>
          <a:p>
            <a:pPr>
              <a:buNone/>
            </a:pPr>
            <a:r>
              <a:rPr lang="zh-CN" altLang="en-US" sz="2800" b="1" dirty="0"/>
              <a:t>           贪心算法仅在当前状态下作出最好选择，即局部最优选择，但不依赖于子问题的解。</a:t>
            </a:r>
            <a:endParaRPr lang="zh-CN" altLang="en-US" sz="2800" b="1" dirty="0"/>
          </a:p>
          <a:p>
            <a:pPr>
              <a:buNone/>
            </a:pPr>
            <a:r>
              <a:rPr lang="zh-CN" altLang="en-US" sz="2800" b="1" dirty="0"/>
              <a:t>  贪心：自顶向下</a:t>
            </a:r>
            <a:endParaRPr lang="zh-CN" altLang="en-US" sz="2800" b="1" dirty="0"/>
          </a:p>
          <a:p>
            <a:pPr>
              <a:buNone/>
            </a:pPr>
            <a:r>
              <a:rPr lang="zh-CN" altLang="en-US" sz="2800" b="1" dirty="0"/>
              <a:t>  动态规划：自底向上</a:t>
            </a:r>
            <a:endParaRPr lang="zh-CN" altLang="en-US" sz="2800" b="1" dirty="0"/>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p:txBody>
          <a:bodyPr anchor="ctr"/>
          <a:p>
            <a:r>
              <a:rPr lang="zh-CN" altLang="en-US" b="1" dirty="0"/>
              <a:t>贪心算法与动态规划算法的差异</a:t>
            </a:r>
            <a:endParaRPr lang="zh-CN" altLang="en-US" b="1" dirty="0"/>
          </a:p>
        </p:txBody>
      </p:sp>
      <p:sp>
        <p:nvSpPr>
          <p:cNvPr id="56323" name="文本占位符 56322"/>
          <p:cNvSpPr>
            <a:spLocks noGrp="1"/>
          </p:cNvSpPr>
          <p:nvPr>
            <p:ph type="body" idx="1"/>
          </p:nvPr>
        </p:nvSpPr>
        <p:spPr/>
        <p:txBody>
          <a:bodyPr/>
          <a:p>
            <a:r>
              <a:rPr lang="zh-CN" altLang="en-US" b="1" dirty="0"/>
              <a:t>对于一个具有最优子结构的问题应该选用贪心算法还是动态规划算法？</a:t>
            </a:r>
            <a:endParaRPr lang="zh-CN" altLang="en-US" b="1" dirty="0"/>
          </a:p>
          <a:p>
            <a:endParaRPr lang="zh-CN" altLang="en-US" b="1" dirty="0"/>
          </a:p>
          <a:p>
            <a:r>
              <a:rPr lang="zh-CN" altLang="en-US" b="1" dirty="0"/>
              <a:t>是不是能用动态规划算法求解的问题也能用贪心算法来求解？</a:t>
            </a:r>
            <a:endParaRPr lang="zh-CN" altLang="en-US" b="1" dirty="0"/>
          </a:p>
          <a:p>
            <a:endParaRPr lang="zh-CN" altLang="en-US" b="1" dirty="0"/>
          </a:p>
        </p:txBody>
      </p:sp>
      <p:sp>
        <p:nvSpPr>
          <p:cNvPr id="2" name="页脚占位符 1"/>
          <p:cNvSpPr/>
          <p:nvPr>
            <p:ph type="ftr" sz="quarter" idx="11"/>
          </p:nvPr>
        </p:nvSpPr>
        <p:spPr/>
        <p:txBody>
          <a:bodyPr/>
          <a:p>
            <a:pPr lvl="0"/>
            <a:r>
              <a:rPr lang="zh-CN" altLang="en-US" dirty="0">
                <a:latin typeface="Arial" panose="020B0604020202090204" pitchFamily="34" charset="0"/>
              </a:rPr>
              <a:t>◎Software College, NEU</a:t>
            </a:r>
            <a:endParaRPr lang="zh-CN" altLang="en-US" dirty="0">
              <a:latin typeface="Arial" panose="020B0604020202090204" pitchFamily="34" charset="0"/>
            </a:endParaRPr>
          </a:p>
        </p:txBody>
      </p:sp>
      <p:sp>
        <p:nvSpPr>
          <p:cNvPr id="3" name="灯片编号占位符 2"/>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60" name="矩形 301059"/>
          <p:cNvSpPr/>
          <p:nvPr/>
        </p:nvSpPr>
        <p:spPr>
          <a:xfrm>
            <a:off x="3544888" y="0"/>
            <a:ext cx="7375525" cy="80327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楷体_GB2312" pitchFamily="49" charset="-122"/>
              </a:defRPr>
            </a:lvl1pPr>
          </a:lstStyle>
          <a:p>
            <a:pPr lvl="0"/>
            <a:r>
              <a:rPr lang="zh-CN" altLang="en-US" dirty="0"/>
              <a:t>生成问题状态的基本方法</a:t>
            </a:r>
            <a:endParaRPr lang="zh-CN" altLang="en-US" dirty="0"/>
          </a:p>
        </p:txBody>
      </p:sp>
      <p:sp>
        <p:nvSpPr>
          <p:cNvPr id="301061" name="矩形 301060"/>
          <p:cNvSpPr/>
          <p:nvPr/>
        </p:nvSpPr>
        <p:spPr>
          <a:xfrm>
            <a:off x="1774825" y="765175"/>
            <a:ext cx="8424863" cy="446563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r>
              <a:rPr lang="zh-CN" altLang="en-US" sz="2400" b="1" dirty="0">
                <a:solidFill>
                  <a:srgbClr val="800000"/>
                </a:solidFill>
                <a:latin typeface="宋体" pitchFamily="2" charset="-122"/>
              </a:rPr>
              <a:t>扩展结点</a:t>
            </a:r>
            <a:r>
              <a:rPr lang="en-US" altLang="zh-CN" sz="2400" b="1">
                <a:solidFill>
                  <a:srgbClr val="800000"/>
                </a:solidFill>
                <a:latin typeface="宋体" pitchFamily="2" charset="-122"/>
              </a:rPr>
              <a:t>:</a:t>
            </a:r>
            <a:r>
              <a:rPr lang="zh-CN" altLang="en-US" sz="2400" b="1" dirty="0">
                <a:latin typeface="宋体" pitchFamily="2" charset="-122"/>
              </a:rPr>
              <a:t>一个正在产生儿子的结点称为扩展结点。</a:t>
            </a:r>
            <a:endParaRPr lang="zh-CN" altLang="en-US" sz="2400" b="1" dirty="0">
              <a:latin typeface="宋体" pitchFamily="2" charset="-122"/>
            </a:endParaRPr>
          </a:p>
          <a:p>
            <a:pPr lvl="0"/>
            <a:r>
              <a:rPr lang="zh-CN" altLang="en-US" sz="2400" b="1" dirty="0">
                <a:solidFill>
                  <a:srgbClr val="800000"/>
                </a:solidFill>
                <a:latin typeface="宋体" pitchFamily="2" charset="-122"/>
              </a:rPr>
              <a:t>活结点</a:t>
            </a:r>
            <a:r>
              <a:rPr lang="en-US" altLang="zh-CN" sz="2400" b="1">
                <a:solidFill>
                  <a:srgbClr val="800000"/>
                </a:solidFill>
                <a:latin typeface="宋体" pitchFamily="2" charset="-122"/>
              </a:rPr>
              <a:t>:</a:t>
            </a:r>
            <a:r>
              <a:rPr lang="zh-CN" altLang="en-US" sz="2400" b="1" dirty="0">
                <a:latin typeface="宋体" pitchFamily="2" charset="-122"/>
              </a:rPr>
              <a:t>一个自身已生成但其儿子还没有全部生成的节点称做活结点。</a:t>
            </a:r>
            <a:endParaRPr lang="zh-CN" altLang="en-US" sz="2400" b="1" dirty="0">
              <a:latin typeface="宋体" pitchFamily="2" charset="-122"/>
            </a:endParaRPr>
          </a:p>
          <a:p>
            <a:pPr lvl="0"/>
            <a:r>
              <a:rPr lang="zh-CN" altLang="en-US" sz="2400" b="1" dirty="0">
                <a:solidFill>
                  <a:srgbClr val="800000"/>
                </a:solidFill>
                <a:latin typeface="宋体" pitchFamily="2" charset="-122"/>
              </a:rPr>
              <a:t>死结点</a:t>
            </a:r>
            <a:r>
              <a:rPr lang="en-US" altLang="zh-CN" sz="2400" b="1">
                <a:solidFill>
                  <a:srgbClr val="800000"/>
                </a:solidFill>
                <a:latin typeface="宋体" pitchFamily="2" charset="-122"/>
              </a:rPr>
              <a:t>:</a:t>
            </a:r>
            <a:r>
              <a:rPr lang="zh-CN" altLang="en-US" sz="2400" b="1" dirty="0">
                <a:latin typeface="宋体" pitchFamily="2" charset="-122"/>
              </a:rPr>
              <a:t>一个所有儿子已经产生的结点称做死结点。</a:t>
            </a:r>
            <a:endParaRPr lang="zh-CN" altLang="en-US" sz="2400" b="1" dirty="0">
              <a:latin typeface="宋体" pitchFamily="2" charset="-122"/>
            </a:endParaRPr>
          </a:p>
        </p:txBody>
      </p:sp>
      <p:pic>
        <p:nvPicPr>
          <p:cNvPr id="301062" name="图片 301061" descr="t51"/>
          <p:cNvPicPr>
            <a:picLocks noChangeAspect="1"/>
          </p:cNvPicPr>
          <p:nvPr/>
        </p:nvPicPr>
        <p:blipFill>
          <a:blip r:embed="rId1">
            <a:lum bright="-29999" contrast="42000"/>
          </a:blip>
          <a:stretch>
            <a:fillRect/>
          </a:stretch>
        </p:blipFill>
        <p:spPr>
          <a:xfrm>
            <a:off x="3359150" y="2708275"/>
            <a:ext cx="5761038" cy="3370263"/>
          </a:xfrm>
          <a:prstGeom prst="rect">
            <a:avLst/>
          </a:prstGeom>
          <a:solidFill>
            <a:schemeClr val="accent1"/>
          </a:solidFill>
          <a:ln w="9525">
            <a:noFill/>
          </a:ln>
        </p:spPr>
      </p:pic>
      <p:sp>
        <p:nvSpPr>
          <p:cNvPr id="301063" name="椭圆 301062"/>
          <p:cNvSpPr/>
          <p:nvPr/>
        </p:nvSpPr>
        <p:spPr>
          <a:xfrm>
            <a:off x="5951538" y="2924175"/>
            <a:ext cx="504825" cy="504825"/>
          </a:xfrm>
          <a:prstGeom prst="ellipse">
            <a:avLst/>
          </a:prstGeom>
          <a:solidFill>
            <a:schemeClr val="accent1"/>
          </a:solidFill>
          <a:ln w="6350" cap="flat" cmpd="sng">
            <a:solidFill>
              <a:schemeClr val="tx1"/>
            </a:solidFill>
            <a:prstDash val="solid"/>
            <a:headEnd type="none" w="med" len="med"/>
            <a:tailEnd type="none" w="med" len="med"/>
          </a:ln>
        </p:spPr>
        <p:txBody>
          <a:bodyPr/>
          <a:p>
            <a:endParaRPr lang="zh-CN" altLang="en-US"/>
          </a:p>
        </p:txBody>
      </p:sp>
      <p:sp>
        <p:nvSpPr>
          <p:cNvPr id="301064" name="椭圆 301063"/>
          <p:cNvSpPr/>
          <p:nvPr/>
        </p:nvSpPr>
        <p:spPr>
          <a:xfrm>
            <a:off x="4511675" y="3932238"/>
            <a:ext cx="504825" cy="504825"/>
          </a:xfrm>
          <a:prstGeom prst="ellipse">
            <a:avLst/>
          </a:prstGeom>
          <a:solidFill>
            <a:schemeClr val="accent1"/>
          </a:solidFill>
          <a:ln w="6350" cap="flat" cmpd="sng">
            <a:solidFill>
              <a:schemeClr val="tx1"/>
            </a:solidFill>
            <a:prstDash val="solid"/>
            <a:headEnd type="none" w="med" len="med"/>
            <a:tailEnd type="none" w="med" len="med"/>
          </a:ln>
        </p:spPr>
        <p:txBody>
          <a:bodyPr/>
          <a:p>
            <a:endParaRPr lang="zh-CN" altLang="en-US"/>
          </a:p>
        </p:txBody>
      </p:sp>
      <p:sp>
        <p:nvSpPr>
          <p:cNvPr id="301065" name="椭圆 301064"/>
          <p:cNvSpPr/>
          <p:nvPr/>
        </p:nvSpPr>
        <p:spPr>
          <a:xfrm>
            <a:off x="3790950" y="4652963"/>
            <a:ext cx="504825" cy="504825"/>
          </a:xfrm>
          <a:prstGeom prst="ellipse">
            <a:avLst/>
          </a:prstGeom>
          <a:solidFill>
            <a:schemeClr val="accent1"/>
          </a:solidFill>
          <a:ln w="6350" cap="flat" cmpd="sng">
            <a:solidFill>
              <a:schemeClr val="tx1"/>
            </a:solidFill>
            <a:prstDash val="solid"/>
            <a:headEnd type="none" w="med" len="med"/>
            <a:tailEnd type="none" w="med" len="med"/>
          </a:ln>
        </p:spPr>
        <p:txBody>
          <a:bodyPr/>
          <a:p>
            <a:endParaRPr lang="zh-CN" altLang="en-US"/>
          </a:p>
        </p:txBody>
      </p:sp>
      <p:sp>
        <p:nvSpPr>
          <p:cNvPr id="301066" name="椭圆 301065"/>
          <p:cNvSpPr/>
          <p:nvPr/>
        </p:nvSpPr>
        <p:spPr>
          <a:xfrm>
            <a:off x="3359150" y="5445125"/>
            <a:ext cx="504825" cy="504825"/>
          </a:xfrm>
          <a:prstGeom prst="ellipse">
            <a:avLst/>
          </a:prstGeom>
          <a:solidFill>
            <a:schemeClr val="accent1"/>
          </a:solidFill>
          <a:ln w="6350" cap="flat" cmpd="sng">
            <a:solidFill>
              <a:schemeClr val="tx1"/>
            </a:solidFill>
            <a:prstDash val="solid"/>
            <a:headEnd type="none" w="med" len="med"/>
            <a:tailEnd type="none" w="med" len="med"/>
          </a:ln>
        </p:spPr>
        <p:txBody>
          <a:bodyPr/>
          <a:p>
            <a:endParaRPr lang="zh-CN" altLang="en-US"/>
          </a:p>
        </p:txBody>
      </p:sp>
      <p:sp>
        <p:nvSpPr>
          <p:cNvPr id="301067" name="椭圆 301066"/>
          <p:cNvSpPr/>
          <p:nvPr/>
        </p:nvSpPr>
        <p:spPr>
          <a:xfrm>
            <a:off x="4295775" y="5416550"/>
            <a:ext cx="504825" cy="504825"/>
          </a:xfrm>
          <a:prstGeom prst="ellipse">
            <a:avLst/>
          </a:prstGeom>
          <a:solidFill>
            <a:schemeClr val="accent1"/>
          </a:solidFill>
          <a:ln w="6350" cap="flat" cmpd="sng">
            <a:solidFill>
              <a:schemeClr val="tx1"/>
            </a:solidFill>
            <a:prstDash val="solid"/>
            <a:headEnd type="none" w="med" len="med"/>
            <a:tailEnd type="none" w="med" len="med"/>
          </a:ln>
        </p:spPr>
        <p:txBody>
          <a:bodyPr/>
          <a:p>
            <a:endParaRPr lang="zh-CN" altLang="en-US"/>
          </a:p>
        </p:txBody>
      </p:sp>
      <p:sp>
        <p:nvSpPr>
          <p:cNvPr id="301068" name="线形标注 1 301067"/>
          <p:cNvSpPr/>
          <p:nvPr/>
        </p:nvSpPr>
        <p:spPr>
          <a:xfrm>
            <a:off x="2208213" y="4467225"/>
            <a:ext cx="1074737" cy="401638"/>
          </a:xfrm>
          <a:prstGeom prst="borderCallout1">
            <a:avLst>
              <a:gd name="adj1" fmla="val 28458"/>
              <a:gd name="adj2" fmla="val 107088"/>
              <a:gd name="adj3" fmla="val 82213"/>
              <a:gd name="adj4" fmla="val 147417"/>
            </a:avLst>
          </a:prstGeom>
          <a:solidFill>
            <a:schemeClr val="bg1"/>
          </a:solidFill>
          <a:ln w="6350" cap="flat" cmpd="sng">
            <a:solidFill>
              <a:srgbClr val="990000"/>
            </a:solidFill>
            <a:prstDash val="solid"/>
            <a:miter/>
            <a:headEnd type="none" w="med" len="med"/>
            <a:tailEnd type="none" w="med" len="med"/>
          </a:ln>
        </p:spPr>
        <p:txBody>
          <a:bodyPr anchor="ctr"/>
          <a:p>
            <a:pPr algn="ctr">
              <a:buClrTx/>
            </a:pPr>
            <a:r>
              <a:rPr lang="zh-CN" altLang="en-US" sz="2000" b="1" dirty="0">
                <a:latin typeface="Arial" panose="020B0604020202090204" pitchFamily="34" charset="0"/>
              </a:rPr>
              <a:t>死结点</a:t>
            </a:r>
            <a:endParaRPr lang="zh-CN" altLang="en-US" sz="2000" b="1" dirty="0">
              <a:latin typeface="Arial" panose="020B0604020202090204" pitchFamily="34" charset="0"/>
            </a:endParaRPr>
          </a:p>
        </p:txBody>
      </p:sp>
      <p:sp>
        <p:nvSpPr>
          <p:cNvPr id="301069" name="线形标注 1 301068"/>
          <p:cNvSpPr/>
          <p:nvPr/>
        </p:nvSpPr>
        <p:spPr>
          <a:xfrm>
            <a:off x="2495550" y="3429000"/>
            <a:ext cx="1362075" cy="401638"/>
          </a:xfrm>
          <a:prstGeom prst="borderCallout1">
            <a:avLst>
              <a:gd name="adj1" fmla="val 28458"/>
              <a:gd name="adj2" fmla="val 105593"/>
              <a:gd name="adj3" fmla="val 159685"/>
              <a:gd name="adj4" fmla="val 150468"/>
            </a:avLst>
          </a:prstGeom>
          <a:solidFill>
            <a:schemeClr val="bg1"/>
          </a:solidFill>
          <a:ln w="6350" cap="flat" cmpd="sng">
            <a:solidFill>
              <a:srgbClr val="990000"/>
            </a:solidFill>
            <a:prstDash val="solid"/>
            <a:miter/>
            <a:headEnd type="none" w="med" len="med"/>
            <a:tailEnd type="none" w="med" len="med"/>
          </a:ln>
        </p:spPr>
        <p:txBody>
          <a:bodyPr anchor="ctr"/>
          <a:p>
            <a:pPr algn="ctr">
              <a:buClrTx/>
            </a:pPr>
            <a:r>
              <a:rPr lang="zh-CN" altLang="en-US" sz="2000" b="1" dirty="0">
                <a:latin typeface="Arial" panose="020B0604020202090204" pitchFamily="34" charset="0"/>
              </a:rPr>
              <a:t>扩展结点</a:t>
            </a:r>
            <a:endParaRPr lang="zh-CN" altLang="en-US" sz="2000" b="1" dirty="0">
              <a:latin typeface="Arial" panose="020B0604020202090204" pitchFamily="34" charset="0"/>
            </a:endParaRPr>
          </a:p>
        </p:txBody>
      </p:sp>
      <p:sp>
        <p:nvSpPr>
          <p:cNvPr id="301070" name="线形标注 1 301069"/>
          <p:cNvSpPr/>
          <p:nvPr/>
        </p:nvSpPr>
        <p:spPr>
          <a:xfrm>
            <a:off x="2855913" y="2781300"/>
            <a:ext cx="1074737" cy="401638"/>
          </a:xfrm>
          <a:prstGeom prst="borderCallout1">
            <a:avLst>
              <a:gd name="adj1" fmla="val 28458"/>
              <a:gd name="adj2" fmla="val 107088"/>
              <a:gd name="adj3" fmla="val 89329"/>
              <a:gd name="adj4" fmla="val 286560"/>
            </a:avLst>
          </a:prstGeom>
          <a:solidFill>
            <a:schemeClr val="bg1"/>
          </a:solidFill>
          <a:ln w="6350" cap="flat" cmpd="sng">
            <a:solidFill>
              <a:srgbClr val="990000"/>
            </a:solidFill>
            <a:prstDash val="solid"/>
            <a:miter/>
            <a:headEnd type="none" w="med" len="med"/>
            <a:tailEnd type="none" w="med" len="med"/>
          </a:ln>
        </p:spPr>
        <p:txBody>
          <a:bodyPr anchor="ctr"/>
          <a:p>
            <a:pPr algn="ctr">
              <a:buClrTx/>
            </a:pPr>
            <a:r>
              <a:rPr lang="zh-CN" altLang="en-US" sz="2000" b="1" dirty="0">
                <a:latin typeface="Arial" panose="020B0604020202090204" pitchFamily="34" charset="0"/>
              </a:rPr>
              <a:t>活结点</a:t>
            </a:r>
            <a:endParaRPr lang="zh-CN" altLang="en-US" sz="2000" b="1" dirty="0">
              <a:latin typeface="Arial" panose="020B0604020202090204" pitchFamily="34" charset="0"/>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10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10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10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10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10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10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10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1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8" grpId="0" bldLvl="0" animBg="1"/>
      <p:bldP spid="301069" grpId="0" bldLvl="0" animBg="1"/>
      <p:bldP spid="30107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0931" name="文本占位符 380930"/>
          <p:cNvSpPr>
            <a:spLocks noGrp="1"/>
          </p:cNvSpPr>
          <p:nvPr>
            <p:ph type="body" idx="1"/>
          </p:nvPr>
        </p:nvSpPr>
        <p:spPr>
          <a:xfrm>
            <a:off x="1847850" y="549275"/>
            <a:ext cx="8229600" cy="4525963"/>
          </a:xfrm>
        </p:spPr>
        <p:txBody>
          <a:bodyPr/>
          <a:p>
            <a:r>
              <a:rPr lang="zh-CN" altLang="en-US" sz="2800" b="1" dirty="0">
                <a:solidFill>
                  <a:srgbClr val="800000"/>
                </a:solidFill>
                <a:latin typeface="宋体" pitchFamily="2" charset="-122"/>
              </a:rPr>
              <a:t>回溯法：</a:t>
            </a:r>
            <a:r>
              <a:rPr lang="zh-CN" altLang="en-US" sz="2800" b="1" dirty="0">
                <a:latin typeface="宋体" pitchFamily="2" charset="-122"/>
              </a:rPr>
              <a:t>为了避免生成那些不可能产生最佳解的问题状态，要不断地利用限界函数</a:t>
            </a:r>
            <a:r>
              <a:rPr lang="en-US" altLang="zh-CN" sz="2800" b="1">
                <a:latin typeface="宋体" pitchFamily="2" charset="-122"/>
              </a:rPr>
              <a:t>(bounding function)</a:t>
            </a:r>
            <a:r>
              <a:rPr lang="zh-CN" altLang="en-US" sz="2800" b="1" dirty="0">
                <a:latin typeface="宋体" pitchFamily="2" charset="-122"/>
              </a:rPr>
              <a:t>来处死那些实际上不可能产生所需解的活结点，以减少问题的计算量。</a:t>
            </a:r>
            <a:endParaRPr lang="zh-CN" altLang="en-US" sz="2800" b="1" dirty="0">
              <a:latin typeface="宋体" pitchFamily="2" charset="-122"/>
            </a:endParaRPr>
          </a:p>
          <a:p>
            <a:r>
              <a:rPr lang="zh-CN" altLang="en-US" sz="2800" b="1" dirty="0">
                <a:solidFill>
                  <a:srgbClr val="FF3300"/>
                </a:solidFill>
                <a:latin typeface="宋体" pitchFamily="2" charset="-122"/>
              </a:rPr>
              <a:t>具有限界函数的深度优先生成法称为回溯法。</a:t>
            </a:r>
            <a:endParaRPr lang="ja-JP" altLang="en-US" sz="2800" b="1" dirty="0">
              <a:solidFill>
                <a:srgbClr val="FF3300"/>
              </a:solidFill>
              <a:latin typeface="宋体" pitchFamily="2" charset="-122"/>
            </a:endParaRPr>
          </a:p>
          <a:p>
            <a:endParaRPr lang="zh-CN" altLang="en-US" sz="2800" dirty="0"/>
          </a:p>
        </p:txBody>
      </p:sp>
      <p:pic>
        <p:nvPicPr>
          <p:cNvPr id="380932" name="图片 380931" descr="t51"/>
          <p:cNvPicPr>
            <a:picLocks noChangeAspect="1"/>
          </p:cNvPicPr>
          <p:nvPr/>
        </p:nvPicPr>
        <p:blipFill>
          <a:blip r:embed="rId1">
            <a:lum bright="-29999" contrast="42000"/>
          </a:blip>
          <a:stretch>
            <a:fillRect/>
          </a:stretch>
        </p:blipFill>
        <p:spPr>
          <a:xfrm>
            <a:off x="2855913" y="2781300"/>
            <a:ext cx="5761037" cy="3370263"/>
          </a:xfrm>
          <a:prstGeom prst="rect">
            <a:avLst/>
          </a:prstGeom>
          <a:solidFill>
            <a:schemeClr val="accent1"/>
          </a:solidFill>
          <a:ln w="9525">
            <a:noFill/>
          </a:ln>
        </p:spPr>
      </p:pic>
      <p:sp>
        <p:nvSpPr>
          <p:cNvPr id="380933" name="椭圆 380932"/>
          <p:cNvSpPr/>
          <p:nvPr/>
        </p:nvSpPr>
        <p:spPr>
          <a:xfrm>
            <a:off x="5448300" y="2997200"/>
            <a:ext cx="504825" cy="504825"/>
          </a:xfrm>
          <a:prstGeom prst="ellipse">
            <a:avLst/>
          </a:prstGeom>
          <a:solidFill>
            <a:schemeClr val="accent1"/>
          </a:solidFill>
          <a:ln w="6350" cap="flat" cmpd="sng">
            <a:solidFill>
              <a:schemeClr val="tx1"/>
            </a:solidFill>
            <a:prstDash val="solid"/>
            <a:headEnd type="none" w="med" len="med"/>
            <a:tailEnd type="none" w="med" len="med"/>
          </a:ln>
        </p:spPr>
        <p:txBody>
          <a:bodyPr/>
          <a:p>
            <a:endParaRPr lang="zh-CN" altLang="en-US"/>
          </a:p>
        </p:txBody>
      </p:sp>
      <p:sp>
        <p:nvSpPr>
          <p:cNvPr id="380934" name="椭圆 380933"/>
          <p:cNvSpPr/>
          <p:nvPr/>
        </p:nvSpPr>
        <p:spPr>
          <a:xfrm>
            <a:off x="4008438" y="4005263"/>
            <a:ext cx="504825" cy="504825"/>
          </a:xfrm>
          <a:prstGeom prst="ellipse">
            <a:avLst/>
          </a:prstGeom>
          <a:solidFill>
            <a:schemeClr val="accent1"/>
          </a:solidFill>
          <a:ln w="6350" cap="flat" cmpd="sng">
            <a:solidFill>
              <a:schemeClr val="tx1"/>
            </a:solidFill>
            <a:prstDash val="solid"/>
            <a:headEnd type="none" w="med" len="med"/>
            <a:tailEnd type="none" w="med" len="med"/>
          </a:ln>
        </p:spPr>
        <p:txBody>
          <a:bodyPr/>
          <a:p>
            <a:endParaRPr lang="zh-CN" altLang="en-US"/>
          </a:p>
        </p:txBody>
      </p:sp>
      <p:sp>
        <p:nvSpPr>
          <p:cNvPr id="380936" name="椭圆 380935"/>
          <p:cNvSpPr/>
          <p:nvPr/>
        </p:nvSpPr>
        <p:spPr>
          <a:xfrm>
            <a:off x="3360738" y="4724400"/>
            <a:ext cx="504825" cy="504825"/>
          </a:xfrm>
          <a:prstGeom prst="ellipse">
            <a:avLst/>
          </a:prstGeom>
          <a:solidFill>
            <a:schemeClr val="accent1"/>
          </a:solidFill>
          <a:ln w="6350" cap="flat" cmpd="sng">
            <a:solidFill>
              <a:schemeClr val="tx1"/>
            </a:solidFill>
            <a:prstDash val="solid"/>
            <a:headEnd type="none" w="med" len="med"/>
            <a:tailEnd type="none" w="med" len="med"/>
          </a:ln>
        </p:spPr>
        <p:txBody>
          <a:bodyPr/>
          <a:p>
            <a:endParaRPr lang="zh-CN" altLang="en-US"/>
          </a:p>
        </p:txBody>
      </p:sp>
      <p:sp>
        <p:nvSpPr>
          <p:cNvPr id="380940" name="椭圆 380939"/>
          <p:cNvSpPr/>
          <p:nvPr/>
        </p:nvSpPr>
        <p:spPr>
          <a:xfrm>
            <a:off x="2855913" y="5516563"/>
            <a:ext cx="504825" cy="504825"/>
          </a:xfrm>
          <a:prstGeom prst="ellipse">
            <a:avLst/>
          </a:prstGeom>
          <a:solidFill>
            <a:schemeClr val="accent1"/>
          </a:solidFill>
          <a:ln w="6350" cap="flat" cmpd="sng">
            <a:solidFill>
              <a:schemeClr val="tx1"/>
            </a:solidFill>
            <a:prstDash val="solid"/>
            <a:headEnd type="none" w="med" len="med"/>
            <a:tailEnd type="none" w="med" len="med"/>
          </a:ln>
        </p:spPr>
        <p:txBody>
          <a:bodyPr/>
          <a:p>
            <a:endParaRPr lang="zh-CN" altLang="en-US"/>
          </a:p>
        </p:txBody>
      </p:sp>
      <p:sp>
        <p:nvSpPr>
          <p:cNvPr id="380941" name="椭圆 380940"/>
          <p:cNvSpPr/>
          <p:nvPr/>
        </p:nvSpPr>
        <p:spPr>
          <a:xfrm>
            <a:off x="3792538" y="5516563"/>
            <a:ext cx="504825" cy="504825"/>
          </a:xfrm>
          <a:prstGeom prst="ellipse">
            <a:avLst/>
          </a:prstGeom>
          <a:solidFill>
            <a:schemeClr val="accent1"/>
          </a:solidFill>
          <a:ln w="6350" cap="flat" cmpd="sng">
            <a:solidFill>
              <a:schemeClr val="tx1"/>
            </a:solidFill>
            <a:prstDash val="solid"/>
            <a:headEnd type="none" w="med" len="med"/>
            <a:tailEnd type="none" w="med" len="med"/>
          </a:ln>
        </p:spPr>
        <p:txBody>
          <a:bodyPr/>
          <a:p>
            <a:endParaRPr lang="zh-CN" altLang="en-US"/>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23" name="文本占位符 337922"/>
          <p:cNvSpPr>
            <a:spLocks noGrp="1"/>
          </p:cNvSpPr>
          <p:nvPr>
            <p:ph type="body" idx="1"/>
          </p:nvPr>
        </p:nvSpPr>
        <p:spPr>
          <a:xfrm>
            <a:off x="1774825" y="1484313"/>
            <a:ext cx="8497888" cy="4249737"/>
          </a:xfrm>
        </p:spPr>
        <p:txBody>
          <a:bodyPr>
            <a:normAutofit fontScale="90000"/>
          </a:bodyPr>
          <a:p>
            <a:pPr>
              <a:buNone/>
            </a:pPr>
            <a:r>
              <a:rPr lang="en-US" altLang="zh-CN" sz="2800" b="1"/>
              <a:t>1 </a:t>
            </a:r>
            <a:r>
              <a:rPr lang="zh-CN" altLang="en-US" sz="2800" b="1" dirty="0"/>
              <a:t>从开始结点（根结点）出发，它成为第一个</a:t>
            </a:r>
            <a:r>
              <a:rPr lang="zh-CN" altLang="en-US" sz="2800" b="1" dirty="0">
                <a:solidFill>
                  <a:srgbClr val="800000"/>
                </a:solidFill>
              </a:rPr>
              <a:t>活结点</a:t>
            </a:r>
            <a:r>
              <a:rPr lang="zh-CN" altLang="en-US" sz="2800" b="1" dirty="0"/>
              <a:t>，也成为当前的</a:t>
            </a:r>
            <a:r>
              <a:rPr lang="zh-CN" altLang="en-US" sz="2800" b="1" dirty="0">
                <a:solidFill>
                  <a:srgbClr val="800000"/>
                </a:solidFill>
              </a:rPr>
              <a:t>扩展结点</a:t>
            </a:r>
            <a:r>
              <a:rPr lang="zh-CN" altLang="en-US" sz="2800" b="1" dirty="0"/>
              <a:t>。</a:t>
            </a:r>
            <a:endParaRPr lang="zh-CN" altLang="en-US" sz="2800" b="1" dirty="0"/>
          </a:p>
          <a:p>
            <a:pPr>
              <a:buNone/>
            </a:pPr>
            <a:r>
              <a:rPr lang="en-US" altLang="zh-CN" sz="2800" b="1"/>
              <a:t>2 </a:t>
            </a:r>
            <a:r>
              <a:rPr lang="zh-CN" altLang="en-US" sz="2800" b="1" dirty="0"/>
              <a:t>在</a:t>
            </a:r>
            <a:r>
              <a:rPr lang="zh-CN" altLang="en-US" sz="2800" b="1" dirty="0">
                <a:solidFill>
                  <a:srgbClr val="800000"/>
                </a:solidFill>
              </a:rPr>
              <a:t>当前的扩展结点</a:t>
            </a:r>
            <a:r>
              <a:rPr lang="zh-CN" altLang="en-US" sz="2800" b="1" dirty="0"/>
              <a:t>处，搜索向</a:t>
            </a:r>
            <a:r>
              <a:rPr lang="zh-CN" altLang="en-US" sz="2800" b="1" dirty="0">
                <a:solidFill>
                  <a:srgbClr val="800000"/>
                </a:solidFill>
              </a:rPr>
              <a:t>纵深方向</a:t>
            </a:r>
            <a:r>
              <a:rPr lang="zh-CN" altLang="en-US" sz="2800" b="1" dirty="0"/>
              <a:t>移至一个新结点。这个结点就成为一个新的活结点，并成为当前扩展结点。</a:t>
            </a:r>
            <a:endParaRPr lang="zh-CN" altLang="en-US" sz="2800" b="1" dirty="0"/>
          </a:p>
          <a:p>
            <a:pPr>
              <a:buNone/>
            </a:pPr>
            <a:r>
              <a:rPr lang="en-US" altLang="zh-CN" sz="2800" b="1"/>
              <a:t>3 </a:t>
            </a:r>
            <a:r>
              <a:rPr lang="zh-CN" altLang="en-US" sz="2800" b="1" dirty="0"/>
              <a:t>如果在当前的扩展结点处不能再向纵深方向移动，则当前的扩展结点就成为</a:t>
            </a:r>
            <a:r>
              <a:rPr lang="zh-CN" altLang="en-US" sz="2800" b="1" dirty="0">
                <a:solidFill>
                  <a:srgbClr val="800000"/>
                </a:solidFill>
              </a:rPr>
              <a:t>死结点</a:t>
            </a:r>
            <a:r>
              <a:rPr lang="zh-CN" altLang="en-US" sz="2800" b="1" dirty="0"/>
              <a:t>，此时应往回移动（回溯）至最近的一个</a:t>
            </a:r>
            <a:r>
              <a:rPr lang="zh-CN" altLang="en-US" sz="2800" b="1" dirty="0">
                <a:solidFill>
                  <a:srgbClr val="800000"/>
                </a:solidFill>
              </a:rPr>
              <a:t>活结点处</a:t>
            </a:r>
            <a:r>
              <a:rPr lang="zh-CN" altLang="en-US" sz="2800" b="1" dirty="0"/>
              <a:t>，并使这个活结点成为当前的扩展结点，用这种方式递归地在解空间中搜索，直至找到所要求的解或解空间中已</a:t>
            </a:r>
            <a:r>
              <a:rPr lang="zh-CN" altLang="en-US" sz="2800" b="1" dirty="0">
                <a:solidFill>
                  <a:srgbClr val="800000"/>
                </a:solidFill>
              </a:rPr>
              <a:t>无活结点</a:t>
            </a:r>
            <a:r>
              <a:rPr lang="zh-CN" altLang="en-US" sz="2800" b="1" dirty="0"/>
              <a:t>为止。</a:t>
            </a:r>
            <a:endParaRPr lang="zh-CN" altLang="en-US" sz="2800" b="1" dirty="0"/>
          </a:p>
        </p:txBody>
      </p:sp>
      <p:sp>
        <p:nvSpPr>
          <p:cNvPr id="337924" name="矩形 337923"/>
          <p:cNvSpPr/>
          <p:nvPr/>
        </p:nvSpPr>
        <p:spPr>
          <a:xfrm>
            <a:off x="2063750" y="549275"/>
            <a:ext cx="7772400" cy="80327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楷体_GB2312" pitchFamily="49" charset="-122"/>
              </a:defRPr>
            </a:lvl1pPr>
          </a:lstStyle>
          <a:p>
            <a:pPr lvl="0"/>
            <a:r>
              <a:rPr lang="en-US" altLang="zh-CN">
                <a:latin typeface="楷体_GB2312" pitchFamily="49" charset="-122"/>
              </a:rPr>
              <a:t>2. </a:t>
            </a:r>
            <a:r>
              <a:rPr lang="zh-CN" altLang="en-US" dirty="0">
                <a:latin typeface="楷体_GB2312" pitchFamily="49" charset="-122"/>
              </a:rPr>
              <a:t>回溯法的基本思想</a:t>
            </a:r>
            <a:endParaRPr lang="zh-CN" altLang="en-US" dirty="0">
              <a:latin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23">
                                            <p:txEl>
                                              <p:charRg st="37" end="90"/>
                                            </p:txEl>
                                          </p:spTgt>
                                        </p:tgtEl>
                                        <p:attrNameLst>
                                          <p:attrName>style.visibility</p:attrName>
                                        </p:attrNameLst>
                                      </p:cBhvr>
                                      <p:to>
                                        <p:strVal val="visible"/>
                                      </p:to>
                                    </p:set>
                                    <p:animEffect transition="in" filter="blinds(horizontal)">
                                      <p:cBhvr>
                                        <p:cTn id="7" dur="500"/>
                                        <p:tgtEl>
                                          <p:spTgt spid="337923">
                                            <p:txEl>
                                              <p:charRg st="37" end="9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23">
                                            <p:txEl>
                                              <p:charRg st="90" end="207"/>
                                            </p:txEl>
                                          </p:spTgt>
                                        </p:tgtEl>
                                        <p:attrNameLst>
                                          <p:attrName>style.visibility</p:attrName>
                                        </p:attrNameLst>
                                      </p:cBhvr>
                                      <p:to>
                                        <p:strVal val="visible"/>
                                      </p:to>
                                    </p:set>
                                    <p:animEffect transition="in" filter="blinds(horizontal)">
                                      <p:cBhvr>
                                        <p:cTn id="12" dur="500"/>
                                        <p:tgtEl>
                                          <p:spTgt spid="337923">
                                            <p:txEl>
                                              <p:charRg st="90"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9970" name="标题 339969"/>
          <p:cNvSpPr>
            <a:spLocks noGrp="1"/>
          </p:cNvSpPr>
          <p:nvPr>
            <p:ph type="title"/>
          </p:nvPr>
        </p:nvSpPr>
        <p:spPr>
          <a:xfrm>
            <a:off x="2279650" y="152400"/>
            <a:ext cx="6870700" cy="1044575"/>
          </a:xfrm>
        </p:spPr>
        <p:txBody>
          <a:bodyPr anchor="ctr"/>
          <a:p>
            <a:r>
              <a:rPr lang="zh-CN" altLang="en-US" b="1" dirty="0"/>
              <a:t>旅行售货商问题</a:t>
            </a:r>
            <a:endParaRPr lang="zh-CN" altLang="en-US" b="1" dirty="0"/>
          </a:p>
        </p:txBody>
      </p:sp>
      <p:sp>
        <p:nvSpPr>
          <p:cNvPr id="339971" name="文本占位符 339970"/>
          <p:cNvSpPr>
            <a:spLocks noGrp="1"/>
          </p:cNvSpPr>
          <p:nvPr>
            <p:ph type="body" idx="1"/>
          </p:nvPr>
        </p:nvSpPr>
        <p:spPr>
          <a:xfrm>
            <a:off x="1703388" y="1052513"/>
            <a:ext cx="8202612" cy="4217987"/>
          </a:xfrm>
        </p:spPr>
        <p:txBody>
          <a:bodyPr/>
          <a:p>
            <a:pPr>
              <a:buNone/>
            </a:pPr>
            <a:r>
              <a:rPr lang="zh-CN" altLang="en-US" b="1" dirty="0"/>
              <a:t>给定一个有</a:t>
            </a:r>
            <a:r>
              <a:rPr lang="en-US" altLang="zh-CN" b="1"/>
              <a:t>n</a:t>
            </a:r>
            <a:r>
              <a:rPr lang="zh-CN" altLang="en-US" b="1" dirty="0"/>
              <a:t>个顶点的带权图</a:t>
            </a:r>
            <a:r>
              <a:rPr lang="en-US" altLang="zh-CN" b="1"/>
              <a:t>G=(V,E)</a:t>
            </a:r>
            <a:r>
              <a:rPr lang="zh-CN" altLang="en-US" b="1" dirty="0"/>
              <a:t>，旅行售货员问题要找出图</a:t>
            </a:r>
            <a:r>
              <a:rPr lang="en-US" altLang="zh-CN" b="1"/>
              <a:t>G</a:t>
            </a:r>
            <a:r>
              <a:rPr lang="zh-CN" altLang="en-US" b="1" dirty="0"/>
              <a:t>的费用（权）最小的周游路线，下图是一个</a:t>
            </a:r>
            <a:r>
              <a:rPr lang="en-US" altLang="zh-CN" b="1"/>
              <a:t>4</a:t>
            </a:r>
            <a:r>
              <a:rPr lang="zh-CN" altLang="en-US" b="1" dirty="0"/>
              <a:t>顶点无向带权图。顶点序列</a:t>
            </a:r>
            <a:r>
              <a:rPr lang="en-US" altLang="zh-CN" b="1"/>
              <a:t>1</a:t>
            </a:r>
            <a:r>
              <a:rPr lang="zh-CN" altLang="en-US" b="1" dirty="0"/>
              <a:t>，</a:t>
            </a:r>
            <a:r>
              <a:rPr lang="en-US" altLang="zh-CN" b="1"/>
              <a:t>2</a:t>
            </a:r>
            <a:r>
              <a:rPr lang="zh-CN" altLang="en-US" b="1" dirty="0"/>
              <a:t>，</a:t>
            </a:r>
            <a:r>
              <a:rPr lang="en-US" altLang="zh-CN" b="1"/>
              <a:t>4</a:t>
            </a:r>
            <a:r>
              <a:rPr lang="zh-CN" altLang="en-US" b="1" dirty="0"/>
              <a:t>，</a:t>
            </a:r>
            <a:r>
              <a:rPr lang="en-US" altLang="zh-CN" b="1"/>
              <a:t>3</a:t>
            </a:r>
            <a:r>
              <a:rPr lang="zh-CN" altLang="en-US" b="1" dirty="0"/>
              <a:t>，</a:t>
            </a:r>
            <a:r>
              <a:rPr lang="en-US" altLang="zh-CN" b="1"/>
              <a:t>1</a:t>
            </a:r>
            <a:r>
              <a:rPr lang="zh-CN" altLang="en-US" b="1" dirty="0"/>
              <a:t>；</a:t>
            </a:r>
            <a:r>
              <a:rPr lang="en-US" altLang="zh-CN" b="1"/>
              <a:t>1</a:t>
            </a:r>
            <a:r>
              <a:rPr lang="zh-CN" altLang="en-US" b="1" dirty="0"/>
              <a:t>，</a:t>
            </a:r>
            <a:r>
              <a:rPr lang="en-US" altLang="zh-CN" b="1"/>
              <a:t>3</a:t>
            </a:r>
            <a:r>
              <a:rPr lang="zh-CN" altLang="en-US" b="1" dirty="0"/>
              <a:t>，</a:t>
            </a:r>
            <a:r>
              <a:rPr lang="en-US" altLang="zh-CN" b="1"/>
              <a:t>2</a:t>
            </a:r>
            <a:r>
              <a:rPr lang="zh-CN" altLang="en-US" b="1" dirty="0"/>
              <a:t>，</a:t>
            </a:r>
            <a:r>
              <a:rPr lang="en-US" altLang="zh-CN" b="1"/>
              <a:t>4</a:t>
            </a:r>
            <a:r>
              <a:rPr lang="zh-CN" altLang="en-US" b="1" dirty="0"/>
              <a:t>，</a:t>
            </a:r>
            <a:r>
              <a:rPr lang="en-US" altLang="zh-CN" b="1"/>
              <a:t>1</a:t>
            </a:r>
            <a:r>
              <a:rPr lang="zh-CN" altLang="en-US" b="1" dirty="0"/>
              <a:t>和</a:t>
            </a:r>
            <a:r>
              <a:rPr lang="en-US" altLang="zh-CN" b="1"/>
              <a:t>1</a:t>
            </a:r>
            <a:r>
              <a:rPr lang="zh-CN" altLang="en-US" b="1" dirty="0"/>
              <a:t>，</a:t>
            </a:r>
            <a:r>
              <a:rPr lang="en-US" altLang="zh-CN" b="1"/>
              <a:t>4</a:t>
            </a:r>
            <a:r>
              <a:rPr lang="zh-CN" altLang="en-US" b="1" dirty="0"/>
              <a:t>，</a:t>
            </a:r>
            <a:r>
              <a:rPr lang="en-US" altLang="zh-CN" b="1"/>
              <a:t>3</a:t>
            </a:r>
            <a:r>
              <a:rPr lang="zh-CN" altLang="en-US" b="1" dirty="0"/>
              <a:t>，</a:t>
            </a:r>
            <a:r>
              <a:rPr lang="en-US" altLang="zh-CN" b="1"/>
              <a:t>2</a:t>
            </a:r>
            <a:r>
              <a:rPr lang="zh-CN" altLang="en-US" b="1" dirty="0"/>
              <a:t>，</a:t>
            </a:r>
            <a:r>
              <a:rPr lang="en-US" altLang="zh-CN" b="1"/>
              <a:t>1</a:t>
            </a:r>
            <a:r>
              <a:rPr lang="zh-CN" altLang="en-US" b="1" dirty="0"/>
              <a:t>是该图中</a:t>
            </a:r>
            <a:r>
              <a:rPr lang="en-US" altLang="zh-CN" b="1"/>
              <a:t>3</a:t>
            </a:r>
            <a:r>
              <a:rPr lang="zh-CN" altLang="en-US" b="1" dirty="0"/>
              <a:t>条不同的周游 路线。</a:t>
            </a:r>
            <a:endParaRPr lang="zh-CN" altLang="en-US" b="1" dirty="0"/>
          </a:p>
        </p:txBody>
      </p:sp>
      <p:grpSp>
        <p:nvGrpSpPr>
          <p:cNvPr id="339990" name="组合 339989"/>
          <p:cNvGrpSpPr/>
          <p:nvPr/>
        </p:nvGrpSpPr>
        <p:grpSpPr>
          <a:xfrm>
            <a:off x="3792538" y="4002088"/>
            <a:ext cx="3054350" cy="2387599"/>
            <a:chOff x="1429" y="2657"/>
            <a:chExt cx="1924" cy="1504"/>
          </a:xfrm>
        </p:grpSpPr>
        <p:sp>
          <p:nvSpPr>
            <p:cNvPr id="339976" name="直接连接符 339975"/>
            <p:cNvSpPr/>
            <p:nvPr/>
          </p:nvSpPr>
          <p:spPr>
            <a:xfrm>
              <a:off x="1746" y="2931"/>
              <a:ext cx="1225" cy="0"/>
            </a:xfrm>
            <a:prstGeom prst="line">
              <a:avLst/>
            </a:prstGeom>
            <a:ln w="6350" cap="flat" cmpd="sng">
              <a:solidFill>
                <a:schemeClr val="tx1"/>
              </a:solidFill>
              <a:prstDash val="solid"/>
              <a:headEnd type="none" w="med" len="med"/>
              <a:tailEnd type="none" w="med" len="med"/>
            </a:ln>
          </p:spPr>
        </p:sp>
        <p:sp>
          <p:nvSpPr>
            <p:cNvPr id="339977" name="直接连接符 339976"/>
            <p:cNvSpPr/>
            <p:nvPr/>
          </p:nvSpPr>
          <p:spPr>
            <a:xfrm>
              <a:off x="1610" y="3067"/>
              <a:ext cx="0" cy="681"/>
            </a:xfrm>
            <a:prstGeom prst="line">
              <a:avLst/>
            </a:prstGeom>
            <a:ln w="6350" cap="flat" cmpd="sng">
              <a:solidFill>
                <a:schemeClr val="tx1"/>
              </a:solidFill>
              <a:prstDash val="solid"/>
              <a:headEnd type="none" w="med" len="med"/>
              <a:tailEnd type="none" w="med" len="med"/>
            </a:ln>
          </p:spPr>
        </p:sp>
        <p:sp>
          <p:nvSpPr>
            <p:cNvPr id="339978" name="直接连接符 339977"/>
            <p:cNvSpPr/>
            <p:nvPr/>
          </p:nvSpPr>
          <p:spPr>
            <a:xfrm>
              <a:off x="1701" y="3929"/>
              <a:ext cx="1270" cy="0"/>
            </a:xfrm>
            <a:prstGeom prst="line">
              <a:avLst/>
            </a:prstGeom>
            <a:ln w="6350" cap="flat" cmpd="sng">
              <a:solidFill>
                <a:schemeClr val="tx1"/>
              </a:solidFill>
              <a:prstDash val="solid"/>
              <a:headEnd type="none" w="med" len="med"/>
              <a:tailEnd type="none" w="med" len="med"/>
            </a:ln>
          </p:spPr>
        </p:sp>
        <p:sp>
          <p:nvSpPr>
            <p:cNvPr id="339979" name="直接连接符 339978"/>
            <p:cNvSpPr/>
            <p:nvPr/>
          </p:nvSpPr>
          <p:spPr>
            <a:xfrm>
              <a:off x="3107" y="3113"/>
              <a:ext cx="0" cy="635"/>
            </a:xfrm>
            <a:prstGeom prst="line">
              <a:avLst/>
            </a:prstGeom>
            <a:ln w="6350" cap="flat" cmpd="sng">
              <a:solidFill>
                <a:schemeClr val="tx1"/>
              </a:solidFill>
              <a:prstDash val="solid"/>
              <a:headEnd type="none" w="med" len="med"/>
              <a:tailEnd type="none" w="med" len="med"/>
            </a:ln>
          </p:spPr>
        </p:sp>
        <p:sp>
          <p:nvSpPr>
            <p:cNvPr id="339980" name="直接连接符 339979"/>
            <p:cNvSpPr/>
            <p:nvPr/>
          </p:nvSpPr>
          <p:spPr>
            <a:xfrm>
              <a:off x="1701" y="3022"/>
              <a:ext cx="1270" cy="816"/>
            </a:xfrm>
            <a:prstGeom prst="line">
              <a:avLst/>
            </a:prstGeom>
            <a:ln w="6350" cap="flat" cmpd="sng">
              <a:solidFill>
                <a:schemeClr val="tx1"/>
              </a:solidFill>
              <a:prstDash val="solid"/>
              <a:headEnd type="none" w="med" len="med"/>
              <a:tailEnd type="none" w="med" len="med"/>
            </a:ln>
          </p:spPr>
        </p:sp>
        <p:sp>
          <p:nvSpPr>
            <p:cNvPr id="339981" name="直接连接符 339980"/>
            <p:cNvSpPr/>
            <p:nvPr/>
          </p:nvSpPr>
          <p:spPr>
            <a:xfrm flipH="1">
              <a:off x="1701" y="3022"/>
              <a:ext cx="1270" cy="816"/>
            </a:xfrm>
            <a:prstGeom prst="line">
              <a:avLst/>
            </a:prstGeom>
            <a:ln w="6350" cap="flat" cmpd="sng">
              <a:solidFill>
                <a:schemeClr val="tx1"/>
              </a:solidFill>
              <a:prstDash val="solid"/>
              <a:headEnd type="none" w="med" len="med"/>
              <a:tailEnd type="none" w="med" len="med"/>
            </a:ln>
          </p:spPr>
        </p:sp>
        <p:grpSp>
          <p:nvGrpSpPr>
            <p:cNvPr id="339989" name="组合 339988"/>
            <p:cNvGrpSpPr/>
            <p:nvPr/>
          </p:nvGrpSpPr>
          <p:grpSpPr>
            <a:xfrm>
              <a:off x="1429" y="2657"/>
              <a:ext cx="1924" cy="1504"/>
              <a:chOff x="1429" y="2657"/>
              <a:chExt cx="1924" cy="1504"/>
            </a:xfrm>
          </p:grpSpPr>
          <p:sp>
            <p:nvSpPr>
              <p:cNvPr id="339972" name="椭圆 339971"/>
              <p:cNvSpPr/>
              <p:nvPr/>
            </p:nvSpPr>
            <p:spPr>
              <a:xfrm>
                <a:off x="1475" y="2771"/>
                <a:ext cx="270"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1</a:t>
                </a:r>
                <a:endParaRPr lang="en-US" altLang="zh-CN" sz="1800" b="1">
                  <a:latin typeface="Times New Roman" panose="02020603050405020304" pitchFamily="18" charset="0"/>
                </a:endParaRPr>
              </a:p>
            </p:txBody>
          </p:sp>
          <p:sp>
            <p:nvSpPr>
              <p:cNvPr id="339973" name="椭圆 339972"/>
              <p:cNvSpPr/>
              <p:nvPr/>
            </p:nvSpPr>
            <p:spPr>
              <a:xfrm>
                <a:off x="2971" y="2788"/>
                <a:ext cx="270"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2</a:t>
                </a:r>
                <a:endParaRPr lang="en-US" altLang="zh-CN" sz="1800" b="1">
                  <a:latin typeface="Times New Roman" panose="02020603050405020304" pitchFamily="18" charset="0"/>
                </a:endParaRPr>
              </a:p>
            </p:txBody>
          </p:sp>
          <p:sp>
            <p:nvSpPr>
              <p:cNvPr id="339974" name="椭圆 339973"/>
              <p:cNvSpPr/>
              <p:nvPr/>
            </p:nvSpPr>
            <p:spPr>
              <a:xfrm>
                <a:off x="1429" y="3741"/>
                <a:ext cx="269"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3</a:t>
                </a:r>
                <a:endParaRPr lang="en-US" altLang="zh-CN" sz="1800" b="1">
                  <a:latin typeface="Times New Roman" panose="02020603050405020304" pitchFamily="18" charset="0"/>
                </a:endParaRPr>
              </a:p>
            </p:txBody>
          </p:sp>
          <p:sp>
            <p:nvSpPr>
              <p:cNvPr id="339975" name="椭圆 339974"/>
              <p:cNvSpPr/>
              <p:nvPr/>
            </p:nvSpPr>
            <p:spPr>
              <a:xfrm>
                <a:off x="2971" y="3741"/>
                <a:ext cx="270"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4</a:t>
                </a:r>
                <a:endParaRPr lang="en-US" altLang="zh-CN" sz="1800" b="1">
                  <a:latin typeface="Times New Roman" panose="02020603050405020304" pitchFamily="18" charset="0"/>
                </a:endParaRPr>
              </a:p>
            </p:txBody>
          </p:sp>
          <p:sp>
            <p:nvSpPr>
              <p:cNvPr id="339982" name="文本框 339981"/>
              <p:cNvSpPr txBox="1"/>
              <p:nvPr/>
            </p:nvSpPr>
            <p:spPr>
              <a:xfrm>
                <a:off x="2200" y="2657"/>
                <a:ext cx="259" cy="232"/>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30</a:t>
                </a:r>
                <a:endParaRPr lang="en-US" altLang="zh-CN" sz="1800" b="1">
                  <a:latin typeface="Times New Roman" panose="02020603050405020304" pitchFamily="18" charset="0"/>
                </a:endParaRPr>
              </a:p>
            </p:txBody>
          </p:sp>
          <p:sp>
            <p:nvSpPr>
              <p:cNvPr id="339983" name="文本框 339982"/>
              <p:cNvSpPr txBox="1"/>
              <p:nvPr/>
            </p:nvSpPr>
            <p:spPr>
              <a:xfrm>
                <a:off x="1461" y="3353"/>
                <a:ext cx="187" cy="232"/>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6</a:t>
                </a:r>
                <a:endParaRPr lang="en-US" altLang="zh-CN" sz="1800" b="1">
                  <a:latin typeface="Times New Roman" panose="02020603050405020304" pitchFamily="18" charset="0"/>
                </a:endParaRPr>
              </a:p>
            </p:txBody>
          </p:sp>
          <p:sp>
            <p:nvSpPr>
              <p:cNvPr id="339984" name="文本框 339983"/>
              <p:cNvSpPr txBox="1"/>
              <p:nvPr/>
            </p:nvSpPr>
            <p:spPr>
              <a:xfrm>
                <a:off x="3094" y="3307"/>
                <a:ext cx="259" cy="232"/>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10</a:t>
                </a:r>
                <a:endParaRPr lang="en-US" altLang="zh-CN" sz="1800" b="1">
                  <a:latin typeface="Times New Roman" panose="02020603050405020304" pitchFamily="18" charset="0"/>
                </a:endParaRPr>
              </a:p>
            </p:txBody>
          </p:sp>
          <p:sp>
            <p:nvSpPr>
              <p:cNvPr id="339985" name="文本框 339984"/>
              <p:cNvSpPr txBox="1"/>
              <p:nvPr/>
            </p:nvSpPr>
            <p:spPr>
              <a:xfrm>
                <a:off x="2109" y="3929"/>
                <a:ext cx="307" cy="232"/>
              </a:xfrm>
              <a:prstGeom prst="rect">
                <a:avLst/>
              </a:prstGeom>
              <a:noFill/>
              <a:ln w="6350">
                <a:noFill/>
              </a:ln>
            </p:spPr>
            <p:txBody>
              <a:bodyPr>
                <a:spAutoFit/>
              </a:bodyPr>
              <a:p>
                <a:pPr>
                  <a:spcBef>
                    <a:spcPct val="50000"/>
                  </a:spcBef>
                  <a:buClrTx/>
                </a:pPr>
                <a:r>
                  <a:rPr lang="en-US" altLang="zh-CN" sz="1800" b="1">
                    <a:latin typeface="Times New Roman" panose="02020603050405020304" pitchFamily="18" charset="0"/>
                  </a:rPr>
                  <a:t>20</a:t>
                </a:r>
                <a:endParaRPr lang="en-US" altLang="zh-CN" sz="1800" b="1">
                  <a:latin typeface="Times New Roman" panose="02020603050405020304" pitchFamily="18" charset="0"/>
                </a:endParaRPr>
              </a:p>
            </p:txBody>
          </p:sp>
          <p:sp>
            <p:nvSpPr>
              <p:cNvPr id="339987" name="文本框 339986"/>
              <p:cNvSpPr txBox="1"/>
              <p:nvPr/>
            </p:nvSpPr>
            <p:spPr>
              <a:xfrm>
                <a:off x="2504" y="3061"/>
                <a:ext cx="187" cy="232"/>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5</a:t>
                </a:r>
                <a:endParaRPr lang="en-US" altLang="zh-CN" sz="1800" b="1">
                  <a:latin typeface="Times New Roman" panose="02020603050405020304" pitchFamily="18" charset="0"/>
                </a:endParaRPr>
              </a:p>
            </p:txBody>
          </p:sp>
          <p:sp>
            <p:nvSpPr>
              <p:cNvPr id="339988" name="文本框 339987"/>
              <p:cNvSpPr txBox="1"/>
              <p:nvPr/>
            </p:nvSpPr>
            <p:spPr>
              <a:xfrm>
                <a:off x="2699" y="3521"/>
                <a:ext cx="272" cy="232"/>
              </a:xfrm>
              <a:prstGeom prst="rect">
                <a:avLst/>
              </a:prstGeom>
              <a:noFill/>
              <a:ln w="6350">
                <a:noFill/>
              </a:ln>
            </p:spPr>
            <p:txBody>
              <a:bodyPr>
                <a:spAutoFit/>
              </a:bodyPr>
              <a:p>
                <a:pPr>
                  <a:spcBef>
                    <a:spcPct val="50000"/>
                  </a:spcBef>
                  <a:buClrTx/>
                </a:pPr>
                <a:r>
                  <a:rPr lang="en-US" altLang="zh-CN" sz="1800" b="1">
                    <a:latin typeface="Times New Roman" panose="02020603050405020304" pitchFamily="18" charset="0"/>
                  </a:rPr>
                  <a:t>4</a:t>
                </a:r>
                <a:endParaRPr lang="en-US" altLang="zh-CN" sz="1800" b="1">
                  <a:latin typeface="Times New Roman" panose="02020603050405020304" pitchFamily="18" charset="0"/>
                </a:endParaRPr>
              </a:p>
            </p:txBody>
          </p:sp>
        </p:grpSp>
      </p:gr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995" name="文本占位符 340994"/>
          <p:cNvSpPr>
            <a:spLocks noGrp="1"/>
          </p:cNvSpPr>
          <p:nvPr>
            <p:ph type="body" idx="1"/>
          </p:nvPr>
        </p:nvSpPr>
        <p:spPr>
          <a:xfrm>
            <a:off x="1992313" y="333375"/>
            <a:ext cx="8131175" cy="6253163"/>
          </a:xfrm>
        </p:spPr>
        <p:txBody>
          <a:bodyPr/>
          <a:p>
            <a:pPr>
              <a:buNone/>
            </a:pPr>
            <a:r>
              <a:rPr lang="zh-CN" altLang="en-US" b="1" dirty="0"/>
              <a:t>  该问题的解空间可以组织成一棵树，从树的根结点到任一结点的路径定义了图</a:t>
            </a:r>
            <a:r>
              <a:rPr lang="en-US" altLang="zh-CN" b="1"/>
              <a:t>G</a:t>
            </a:r>
            <a:r>
              <a:rPr lang="zh-CN" altLang="en-US" b="1" dirty="0"/>
              <a:t>的一条周游路线。</a:t>
            </a:r>
            <a:endParaRPr lang="zh-CN" altLang="en-US" b="1" dirty="0"/>
          </a:p>
        </p:txBody>
      </p:sp>
      <p:sp>
        <p:nvSpPr>
          <p:cNvPr id="340996" name="椭圆 340995"/>
          <p:cNvSpPr/>
          <p:nvPr/>
        </p:nvSpPr>
        <p:spPr>
          <a:xfrm>
            <a:off x="5595938" y="154549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A</a:t>
            </a:r>
            <a:endParaRPr lang="en-US" altLang="zh-CN" sz="1800" b="1">
              <a:latin typeface="Times New Roman" panose="02020603050405020304" pitchFamily="18" charset="0"/>
            </a:endParaRPr>
          </a:p>
        </p:txBody>
      </p:sp>
      <p:sp>
        <p:nvSpPr>
          <p:cNvPr id="340997" name="椭圆 340996"/>
          <p:cNvSpPr/>
          <p:nvPr/>
        </p:nvSpPr>
        <p:spPr>
          <a:xfrm>
            <a:off x="5591175" y="240909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B</a:t>
            </a:r>
            <a:endParaRPr lang="en-US" altLang="zh-CN" sz="1800" b="1">
              <a:latin typeface="Times New Roman" panose="02020603050405020304" pitchFamily="18" charset="0"/>
            </a:endParaRPr>
          </a:p>
        </p:txBody>
      </p:sp>
      <p:sp>
        <p:nvSpPr>
          <p:cNvPr id="340998" name="椭圆 340997"/>
          <p:cNvSpPr/>
          <p:nvPr/>
        </p:nvSpPr>
        <p:spPr>
          <a:xfrm>
            <a:off x="3719513" y="32012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C</a:t>
            </a:r>
            <a:endParaRPr lang="en-US" altLang="zh-CN" sz="1800" b="1">
              <a:latin typeface="Times New Roman" panose="02020603050405020304" pitchFamily="18" charset="0"/>
            </a:endParaRPr>
          </a:p>
        </p:txBody>
      </p:sp>
      <p:sp>
        <p:nvSpPr>
          <p:cNvPr id="340999" name="椭圆 340998"/>
          <p:cNvSpPr/>
          <p:nvPr/>
        </p:nvSpPr>
        <p:spPr>
          <a:xfrm>
            <a:off x="5595938" y="327269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D</a:t>
            </a:r>
            <a:endParaRPr lang="en-US" altLang="zh-CN" sz="1800" b="1">
              <a:latin typeface="Times New Roman" panose="02020603050405020304" pitchFamily="18" charset="0"/>
            </a:endParaRPr>
          </a:p>
        </p:txBody>
      </p:sp>
      <p:sp>
        <p:nvSpPr>
          <p:cNvPr id="341000" name="椭圆 340999"/>
          <p:cNvSpPr/>
          <p:nvPr/>
        </p:nvSpPr>
        <p:spPr>
          <a:xfrm>
            <a:off x="7323138" y="3217135"/>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E</a:t>
            </a:r>
            <a:endParaRPr lang="en-US" altLang="zh-CN" sz="1800" b="1">
              <a:latin typeface="Times New Roman" panose="02020603050405020304" pitchFamily="18" charset="0"/>
            </a:endParaRPr>
          </a:p>
        </p:txBody>
      </p:sp>
      <p:sp>
        <p:nvSpPr>
          <p:cNvPr id="341001" name="椭圆 341000"/>
          <p:cNvSpPr/>
          <p:nvPr/>
        </p:nvSpPr>
        <p:spPr>
          <a:xfrm>
            <a:off x="2927350" y="41537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F</a:t>
            </a:r>
            <a:endParaRPr lang="en-US" altLang="zh-CN" sz="1800" b="1">
              <a:latin typeface="Times New Roman" panose="02020603050405020304" pitchFamily="18" charset="0"/>
            </a:endParaRPr>
          </a:p>
        </p:txBody>
      </p:sp>
      <p:sp>
        <p:nvSpPr>
          <p:cNvPr id="341002" name="椭圆 341001"/>
          <p:cNvSpPr/>
          <p:nvPr/>
        </p:nvSpPr>
        <p:spPr>
          <a:xfrm>
            <a:off x="4011613" y="40823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G</a:t>
            </a:r>
            <a:endParaRPr lang="en-US" altLang="zh-CN" sz="1800" b="1">
              <a:latin typeface="Times New Roman" panose="02020603050405020304" pitchFamily="18" charset="0"/>
            </a:endParaRPr>
          </a:p>
        </p:txBody>
      </p:sp>
      <p:sp>
        <p:nvSpPr>
          <p:cNvPr id="341003" name="椭圆 341002"/>
          <p:cNvSpPr/>
          <p:nvPr/>
        </p:nvSpPr>
        <p:spPr>
          <a:xfrm>
            <a:off x="4946650" y="40823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H</a:t>
            </a:r>
            <a:endParaRPr lang="en-US" altLang="zh-CN" sz="1800" b="1">
              <a:latin typeface="Times New Roman" panose="02020603050405020304" pitchFamily="18" charset="0"/>
            </a:endParaRPr>
          </a:p>
        </p:txBody>
      </p:sp>
      <p:sp>
        <p:nvSpPr>
          <p:cNvPr id="341004" name="椭圆 341003"/>
          <p:cNvSpPr/>
          <p:nvPr/>
        </p:nvSpPr>
        <p:spPr>
          <a:xfrm>
            <a:off x="6027738" y="40648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I</a:t>
            </a:r>
            <a:endParaRPr lang="en-US" altLang="zh-CN" sz="1800" b="1">
              <a:latin typeface="Times New Roman" panose="02020603050405020304" pitchFamily="18" charset="0"/>
            </a:endParaRPr>
          </a:p>
        </p:txBody>
      </p:sp>
      <p:sp>
        <p:nvSpPr>
          <p:cNvPr id="341005" name="椭圆 341004"/>
          <p:cNvSpPr/>
          <p:nvPr/>
        </p:nvSpPr>
        <p:spPr>
          <a:xfrm>
            <a:off x="6819900" y="40648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J</a:t>
            </a:r>
            <a:endParaRPr lang="en-US" altLang="zh-CN" sz="1800" b="1">
              <a:latin typeface="Times New Roman" panose="02020603050405020304" pitchFamily="18" charset="0"/>
            </a:endParaRPr>
          </a:p>
        </p:txBody>
      </p:sp>
      <p:sp>
        <p:nvSpPr>
          <p:cNvPr id="341006" name="椭圆 341005"/>
          <p:cNvSpPr/>
          <p:nvPr/>
        </p:nvSpPr>
        <p:spPr>
          <a:xfrm>
            <a:off x="7824788" y="40648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K</a:t>
            </a:r>
            <a:endParaRPr lang="en-US" altLang="zh-CN" sz="1800" b="1">
              <a:latin typeface="Times New Roman" panose="02020603050405020304" pitchFamily="18" charset="0"/>
            </a:endParaRPr>
          </a:p>
        </p:txBody>
      </p:sp>
      <p:sp>
        <p:nvSpPr>
          <p:cNvPr id="341007" name="椭圆 341006"/>
          <p:cNvSpPr/>
          <p:nvPr/>
        </p:nvSpPr>
        <p:spPr>
          <a:xfrm>
            <a:off x="2782888" y="51618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L</a:t>
            </a:r>
            <a:endParaRPr lang="en-US" altLang="zh-CN" sz="1800" b="1">
              <a:latin typeface="Times New Roman" panose="02020603050405020304" pitchFamily="18" charset="0"/>
            </a:endParaRPr>
          </a:p>
        </p:txBody>
      </p:sp>
      <p:sp>
        <p:nvSpPr>
          <p:cNvPr id="341008" name="椭圆 341007"/>
          <p:cNvSpPr/>
          <p:nvPr/>
        </p:nvSpPr>
        <p:spPr>
          <a:xfrm>
            <a:off x="4008438" y="51618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M</a:t>
            </a:r>
            <a:endParaRPr lang="en-US" altLang="zh-CN" sz="1800" b="1">
              <a:latin typeface="Times New Roman" panose="02020603050405020304" pitchFamily="18" charset="0"/>
            </a:endParaRPr>
          </a:p>
        </p:txBody>
      </p:sp>
      <p:sp>
        <p:nvSpPr>
          <p:cNvPr id="341009" name="椭圆 341008"/>
          <p:cNvSpPr/>
          <p:nvPr/>
        </p:nvSpPr>
        <p:spPr>
          <a:xfrm>
            <a:off x="4943475" y="51618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N</a:t>
            </a:r>
            <a:endParaRPr lang="en-US" altLang="zh-CN" sz="1800" b="1">
              <a:latin typeface="Times New Roman" panose="02020603050405020304" pitchFamily="18" charset="0"/>
            </a:endParaRPr>
          </a:p>
        </p:txBody>
      </p:sp>
      <p:sp>
        <p:nvSpPr>
          <p:cNvPr id="341010" name="椭圆 341009"/>
          <p:cNvSpPr/>
          <p:nvPr/>
        </p:nvSpPr>
        <p:spPr>
          <a:xfrm>
            <a:off x="6024563" y="51618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O</a:t>
            </a:r>
            <a:endParaRPr lang="en-US" altLang="zh-CN" sz="1800" b="1">
              <a:latin typeface="Times New Roman" panose="02020603050405020304" pitchFamily="18" charset="0"/>
            </a:endParaRPr>
          </a:p>
        </p:txBody>
      </p:sp>
      <p:sp>
        <p:nvSpPr>
          <p:cNvPr id="341011" name="椭圆 341010"/>
          <p:cNvSpPr/>
          <p:nvPr/>
        </p:nvSpPr>
        <p:spPr>
          <a:xfrm>
            <a:off x="6888163" y="514594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P</a:t>
            </a:r>
            <a:endParaRPr lang="en-US" altLang="zh-CN" sz="1800" b="1">
              <a:latin typeface="Times New Roman" panose="02020603050405020304" pitchFamily="18" charset="0"/>
            </a:endParaRPr>
          </a:p>
        </p:txBody>
      </p:sp>
      <p:sp>
        <p:nvSpPr>
          <p:cNvPr id="341012" name="椭圆 341011"/>
          <p:cNvSpPr/>
          <p:nvPr/>
        </p:nvSpPr>
        <p:spPr>
          <a:xfrm>
            <a:off x="7824788" y="514594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rPr>
              <a:t>Q</a:t>
            </a:r>
            <a:endParaRPr lang="en-US" altLang="zh-CN" sz="1800" b="1">
              <a:latin typeface="Times New Roman" panose="02020603050405020304" pitchFamily="18" charset="0"/>
            </a:endParaRPr>
          </a:p>
        </p:txBody>
      </p:sp>
      <p:sp>
        <p:nvSpPr>
          <p:cNvPr id="341014" name="直接连接符 341013"/>
          <p:cNvSpPr/>
          <p:nvPr/>
        </p:nvSpPr>
        <p:spPr>
          <a:xfrm>
            <a:off x="5808663" y="2060575"/>
            <a:ext cx="0" cy="360363"/>
          </a:xfrm>
          <a:prstGeom prst="line">
            <a:avLst/>
          </a:prstGeom>
          <a:ln w="6350" cap="flat" cmpd="sng">
            <a:solidFill>
              <a:schemeClr val="tx1"/>
            </a:solidFill>
            <a:prstDash val="solid"/>
            <a:headEnd type="none" w="med" len="med"/>
            <a:tailEnd type="none" w="med" len="med"/>
          </a:ln>
        </p:spPr>
      </p:sp>
      <p:sp>
        <p:nvSpPr>
          <p:cNvPr id="341015" name="直接连接符 341014"/>
          <p:cNvSpPr/>
          <p:nvPr/>
        </p:nvSpPr>
        <p:spPr>
          <a:xfrm flipH="1">
            <a:off x="4151313" y="2781300"/>
            <a:ext cx="1439862" cy="576263"/>
          </a:xfrm>
          <a:prstGeom prst="line">
            <a:avLst/>
          </a:prstGeom>
          <a:ln w="6350" cap="flat" cmpd="sng">
            <a:solidFill>
              <a:schemeClr val="tx1"/>
            </a:solidFill>
            <a:prstDash val="solid"/>
            <a:headEnd type="none" w="med" len="med"/>
            <a:tailEnd type="none" w="med" len="med"/>
          </a:ln>
        </p:spPr>
      </p:sp>
      <p:sp>
        <p:nvSpPr>
          <p:cNvPr id="341016" name="直接连接符 341015"/>
          <p:cNvSpPr/>
          <p:nvPr/>
        </p:nvSpPr>
        <p:spPr>
          <a:xfrm>
            <a:off x="5808663" y="2924175"/>
            <a:ext cx="0" cy="360363"/>
          </a:xfrm>
          <a:prstGeom prst="line">
            <a:avLst/>
          </a:prstGeom>
          <a:ln w="6350" cap="flat" cmpd="sng">
            <a:solidFill>
              <a:schemeClr val="tx1"/>
            </a:solidFill>
            <a:prstDash val="solid"/>
            <a:headEnd type="none" w="med" len="med"/>
            <a:tailEnd type="none" w="med" len="med"/>
          </a:ln>
        </p:spPr>
      </p:sp>
      <p:sp>
        <p:nvSpPr>
          <p:cNvPr id="341017" name="直接连接符 341016"/>
          <p:cNvSpPr/>
          <p:nvPr/>
        </p:nvSpPr>
        <p:spPr>
          <a:xfrm>
            <a:off x="6024563" y="2708275"/>
            <a:ext cx="1366837" cy="576263"/>
          </a:xfrm>
          <a:prstGeom prst="line">
            <a:avLst/>
          </a:prstGeom>
          <a:ln w="6350" cap="flat" cmpd="sng">
            <a:solidFill>
              <a:schemeClr val="tx1"/>
            </a:solidFill>
            <a:prstDash val="solid"/>
            <a:headEnd type="none" w="med" len="med"/>
            <a:tailEnd type="none" w="med" len="med"/>
          </a:ln>
        </p:spPr>
      </p:sp>
      <p:sp>
        <p:nvSpPr>
          <p:cNvPr id="341018" name="直接连接符 341017"/>
          <p:cNvSpPr/>
          <p:nvPr/>
        </p:nvSpPr>
        <p:spPr>
          <a:xfrm flipH="1">
            <a:off x="3216275" y="3644900"/>
            <a:ext cx="576263" cy="504825"/>
          </a:xfrm>
          <a:prstGeom prst="line">
            <a:avLst/>
          </a:prstGeom>
          <a:ln w="6350" cap="flat" cmpd="sng">
            <a:solidFill>
              <a:schemeClr val="tx1"/>
            </a:solidFill>
            <a:prstDash val="solid"/>
            <a:headEnd type="none" w="med" len="med"/>
            <a:tailEnd type="none" w="med" len="med"/>
          </a:ln>
        </p:spPr>
      </p:sp>
      <p:sp>
        <p:nvSpPr>
          <p:cNvPr id="341019" name="直接连接符 341018"/>
          <p:cNvSpPr/>
          <p:nvPr/>
        </p:nvSpPr>
        <p:spPr>
          <a:xfrm>
            <a:off x="4008438" y="3716338"/>
            <a:ext cx="142875" cy="360362"/>
          </a:xfrm>
          <a:prstGeom prst="line">
            <a:avLst/>
          </a:prstGeom>
          <a:ln w="6350" cap="flat" cmpd="sng">
            <a:solidFill>
              <a:schemeClr val="tx1"/>
            </a:solidFill>
            <a:prstDash val="solid"/>
            <a:headEnd type="none" w="med" len="med"/>
            <a:tailEnd type="none" w="med" len="med"/>
          </a:ln>
        </p:spPr>
      </p:sp>
      <p:sp>
        <p:nvSpPr>
          <p:cNvPr id="341020" name="直接连接符 341019"/>
          <p:cNvSpPr/>
          <p:nvPr/>
        </p:nvSpPr>
        <p:spPr>
          <a:xfrm flipH="1">
            <a:off x="5232400" y="3716338"/>
            <a:ext cx="431800" cy="360362"/>
          </a:xfrm>
          <a:prstGeom prst="line">
            <a:avLst/>
          </a:prstGeom>
          <a:ln w="6350" cap="flat" cmpd="sng">
            <a:solidFill>
              <a:schemeClr val="tx1"/>
            </a:solidFill>
            <a:prstDash val="solid"/>
            <a:headEnd type="none" w="med" len="med"/>
            <a:tailEnd type="none" w="med" len="med"/>
          </a:ln>
        </p:spPr>
      </p:sp>
      <p:sp>
        <p:nvSpPr>
          <p:cNvPr id="341021" name="直接连接符 341020"/>
          <p:cNvSpPr/>
          <p:nvPr/>
        </p:nvSpPr>
        <p:spPr>
          <a:xfrm>
            <a:off x="5880100" y="3716338"/>
            <a:ext cx="287338" cy="360362"/>
          </a:xfrm>
          <a:prstGeom prst="line">
            <a:avLst/>
          </a:prstGeom>
          <a:ln w="6350" cap="flat" cmpd="sng">
            <a:solidFill>
              <a:schemeClr val="tx1"/>
            </a:solidFill>
            <a:prstDash val="solid"/>
            <a:headEnd type="none" w="med" len="med"/>
            <a:tailEnd type="none" w="med" len="med"/>
          </a:ln>
        </p:spPr>
      </p:sp>
      <p:sp>
        <p:nvSpPr>
          <p:cNvPr id="341022" name="直接连接符 341021"/>
          <p:cNvSpPr/>
          <p:nvPr/>
        </p:nvSpPr>
        <p:spPr>
          <a:xfrm flipH="1">
            <a:off x="7104063" y="3716338"/>
            <a:ext cx="360362" cy="360362"/>
          </a:xfrm>
          <a:prstGeom prst="line">
            <a:avLst/>
          </a:prstGeom>
          <a:ln w="6350" cap="flat" cmpd="sng">
            <a:solidFill>
              <a:schemeClr val="tx1"/>
            </a:solidFill>
            <a:prstDash val="solid"/>
            <a:headEnd type="none" w="med" len="med"/>
            <a:tailEnd type="none" w="med" len="med"/>
          </a:ln>
        </p:spPr>
      </p:sp>
      <p:sp>
        <p:nvSpPr>
          <p:cNvPr id="341023" name="直接连接符 341022"/>
          <p:cNvSpPr/>
          <p:nvPr/>
        </p:nvSpPr>
        <p:spPr>
          <a:xfrm>
            <a:off x="7680325" y="3644900"/>
            <a:ext cx="287338" cy="431800"/>
          </a:xfrm>
          <a:prstGeom prst="line">
            <a:avLst/>
          </a:prstGeom>
          <a:ln w="6350" cap="flat" cmpd="sng">
            <a:solidFill>
              <a:schemeClr val="tx1"/>
            </a:solidFill>
            <a:prstDash val="solid"/>
            <a:headEnd type="none" w="med" len="med"/>
            <a:tailEnd type="none" w="med" len="med"/>
          </a:ln>
        </p:spPr>
      </p:sp>
      <p:sp>
        <p:nvSpPr>
          <p:cNvPr id="341024" name="直接连接符 341023"/>
          <p:cNvSpPr/>
          <p:nvPr/>
        </p:nvSpPr>
        <p:spPr>
          <a:xfrm>
            <a:off x="3071813" y="4652963"/>
            <a:ext cx="0" cy="576262"/>
          </a:xfrm>
          <a:prstGeom prst="line">
            <a:avLst/>
          </a:prstGeom>
          <a:ln w="6350" cap="flat" cmpd="sng">
            <a:solidFill>
              <a:schemeClr val="tx1"/>
            </a:solidFill>
            <a:prstDash val="solid"/>
            <a:headEnd type="none" w="med" len="med"/>
            <a:tailEnd type="none" w="med" len="med"/>
          </a:ln>
        </p:spPr>
      </p:sp>
      <p:sp>
        <p:nvSpPr>
          <p:cNvPr id="341025" name="直接连接符 341024"/>
          <p:cNvSpPr/>
          <p:nvPr/>
        </p:nvSpPr>
        <p:spPr>
          <a:xfrm>
            <a:off x="4224338" y="4581525"/>
            <a:ext cx="0" cy="576263"/>
          </a:xfrm>
          <a:prstGeom prst="line">
            <a:avLst/>
          </a:prstGeom>
          <a:ln w="6350" cap="flat" cmpd="sng">
            <a:solidFill>
              <a:schemeClr val="tx1"/>
            </a:solidFill>
            <a:prstDash val="solid"/>
            <a:headEnd type="none" w="med" len="med"/>
            <a:tailEnd type="none" w="med" len="med"/>
          </a:ln>
        </p:spPr>
      </p:sp>
      <p:sp>
        <p:nvSpPr>
          <p:cNvPr id="341026" name="直接连接符 341025"/>
          <p:cNvSpPr/>
          <p:nvPr/>
        </p:nvSpPr>
        <p:spPr>
          <a:xfrm>
            <a:off x="5159375" y="4581525"/>
            <a:ext cx="0" cy="576263"/>
          </a:xfrm>
          <a:prstGeom prst="line">
            <a:avLst/>
          </a:prstGeom>
          <a:ln w="6350" cap="flat" cmpd="sng">
            <a:solidFill>
              <a:schemeClr val="tx1"/>
            </a:solidFill>
            <a:prstDash val="solid"/>
            <a:headEnd type="none" w="med" len="med"/>
            <a:tailEnd type="none" w="med" len="med"/>
          </a:ln>
        </p:spPr>
      </p:sp>
      <p:sp>
        <p:nvSpPr>
          <p:cNvPr id="341027" name="直接连接符 341026"/>
          <p:cNvSpPr/>
          <p:nvPr/>
        </p:nvSpPr>
        <p:spPr>
          <a:xfrm>
            <a:off x="6240463" y="4581525"/>
            <a:ext cx="0" cy="576263"/>
          </a:xfrm>
          <a:prstGeom prst="line">
            <a:avLst/>
          </a:prstGeom>
          <a:ln w="6350" cap="flat" cmpd="sng">
            <a:solidFill>
              <a:schemeClr val="tx1"/>
            </a:solidFill>
            <a:prstDash val="solid"/>
            <a:headEnd type="none" w="med" len="med"/>
            <a:tailEnd type="none" w="med" len="med"/>
          </a:ln>
        </p:spPr>
      </p:sp>
      <p:sp>
        <p:nvSpPr>
          <p:cNvPr id="341028" name="直接连接符 341027"/>
          <p:cNvSpPr/>
          <p:nvPr/>
        </p:nvSpPr>
        <p:spPr>
          <a:xfrm>
            <a:off x="7032625" y="4581525"/>
            <a:ext cx="0" cy="576263"/>
          </a:xfrm>
          <a:prstGeom prst="line">
            <a:avLst/>
          </a:prstGeom>
          <a:ln w="6350" cap="flat" cmpd="sng">
            <a:solidFill>
              <a:schemeClr val="tx1"/>
            </a:solidFill>
            <a:prstDash val="solid"/>
            <a:headEnd type="none" w="med" len="med"/>
            <a:tailEnd type="none" w="med" len="med"/>
          </a:ln>
        </p:spPr>
      </p:sp>
      <p:sp>
        <p:nvSpPr>
          <p:cNvPr id="341029" name="直接连接符 341028"/>
          <p:cNvSpPr/>
          <p:nvPr/>
        </p:nvSpPr>
        <p:spPr>
          <a:xfrm>
            <a:off x="8040688" y="4581525"/>
            <a:ext cx="0" cy="576263"/>
          </a:xfrm>
          <a:prstGeom prst="line">
            <a:avLst/>
          </a:prstGeom>
          <a:ln w="6350" cap="flat" cmpd="sng">
            <a:solidFill>
              <a:schemeClr val="tx1"/>
            </a:solidFill>
            <a:prstDash val="solid"/>
            <a:headEnd type="none" w="med" len="med"/>
            <a:tailEnd type="none" w="med" len="med"/>
          </a:ln>
        </p:spPr>
      </p:sp>
      <p:sp>
        <p:nvSpPr>
          <p:cNvPr id="341030" name="文本框 341029"/>
          <p:cNvSpPr txBox="1"/>
          <p:nvPr/>
        </p:nvSpPr>
        <p:spPr>
          <a:xfrm>
            <a:off x="5519738" y="2060575"/>
            <a:ext cx="863600" cy="368300"/>
          </a:xfrm>
          <a:prstGeom prst="rect">
            <a:avLst/>
          </a:prstGeom>
          <a:noFill/>
          <a:ln w="6350">
            <a:noFill/>
          </a:ln>
        </p:spPr>
        <p:txBody>
          <a:bodyPr>
            <a:spAutoFit/>
          </a:bodyPr>
          <a:p>
            <a:pPr>
              <a:spcBef>
                <a:spcPct val="50000"/>
              </a:spcBef>
              <a:buClrTx/>
            </a:pPr>
            <a:r>
              <a:rPr lang="en-US" altLang="zh-CN" sz="1800" b="1">
                <a:latin typeface="Times New Roman" panose="02020603050405020304" pitchFamily="18" charset="0"/>
              </a:rPr>
              <a:t>1</a:t>
            </a:r>
            <a:endParaRPr lang="en-US" altLang="zh-CN" sz="1800" b="1">
              <a:latin typeface="Times New Roman" panose="02020603050405020304" pitchFamily="18" charset="0"/>
            </a:endParaRPr>
          </a:p>
        </p:txBody>
      </p:sp>
      <p:sp>
        <p:nvSpPr>
          <p:cNvPr id="341031" name="文本框 341030"/>
          <p:cNvSpPr txBox="1"/>
          <p:nvPr/>
        </p:nvSpPr>
        <p:spPr>
          <a:xfrm>
            <a:off x="4583113" y="2781300"/>
            <a:ext cx="504825" cy="368300"/>
          </a:xfrm>
          <a:prstGeom prst="rect">
            <a:avLst/>
          </a:prstGeom>
          <a:noFill/>
          <a:ln w="6350">
            <a:noFill/>
          </a:ln>
        </p:spPr>
        <p:txBody>
          <a:bodyPr>
            <a:spAutoFit/>
          </a:bodyPr>
          <a:p>
            <a:pPr>
              <a:spcBef>
                <a:spcPct val="50000"/>
              </a:spcBef>
              <a:buClrTx/>
            </a:pPr>
            <a:r>
              <a:rPr lang="en-US" altLang="zh-CN" sz="1800" b="1">
                <a:latin typeface="Times New Roman" panose="02020603050405020304" pitchFamily="18" charset="0"/>
              </a:rPr>
              <a:t>2</a:t>
            </a:r>
            <a:endParaRPr lang="en-US" altLang="zh-CN" sz="1800" b="1">
              <a:latin typeface="Times New Roman" panose="02020603050405020304" pitchFamily="18" charset="0"/>
            </a:endParaRPr>
          </a:p>
        </p:txBody>
      </p:sp>
      <p:sp>
        <p:nvSpPr>
          <p:cNvPr id="341032" name="文本框 341031"/>
          <p:cNvSpPr txBox="1"/>
          <p:nvPr/>
        </p:nvSpPr>
        <p:spPr>
          <a:xfrm>
            <a:off x="5572125" y="2874963"/>
            <a:ext cx="297180" cy="368300"/>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3</a:t>
            </a:r>
            <a:endParaRPr lang="en-US" altLang="zh-CN" sz="1800" b="1">
              <a:latin typeface="Times New Roman" panose="02020603050405020304" pitchFamily="18" charset="0"/>
            </a:endParaRPr>
          </a:p>
        </p:txBody>
      </p:sp>
      <p:sp>
        <p:nvSpPr>
          <p:cNvPr id="341033" name="文本框 341032"/>
          <p:cNvSpPr txBox="1"/>
          <p:nvPr/>
        </p:nvSpPr>
        <p:spPr>
          <a:xfrm>
            <a:off x="6724650" y="2657475"/>
            <a:ext cx="297180" cy="368300"/>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4</a:t>
            </a:r>
            <a:endParaRPr lang="en-US" altLang="zh-CN" sz="1800" b="1">
              <a:latin typeface="Times New Roman" panose="02020603050405020304" pitchFamily="18" charset="0"/>
            </a:endParaRPr>
          </a:p>
        </p:txBody>
      </p:sp>
      <p:sp>
        <p:nvSpPr>
          <p:cNvPr id="341034" name="文本框 341033"/>
          <p:cNvSpPr txBox="1"/>
          <p:nvPr/>
        </p:nvSpPr>
        <p:spPr>
          <a:xfrm>
            <a:off x="3124200" y="3738563"/>
            <a:ext cx="297180" cy="368300"/>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3</a:t>
            </a:r>
            <a:endParaRPr lang="en-US" altLang="zh-CN" sz="1800" b="1">
              <a:latin typeface="Times New Roman" panose="02020603050405020304" pitchFamily="18" charset="0"/>
            </a:endParaRPr>
          </a:p>
        </p:txBody>
      </p:sp>
      <p:sp>
        <p:nvSpPr>
          <p:cNvPr id="341035" name="文本框 341034"/>
          <p:cNvSpPr txBox="1"/>
          <p:nvPr/>
        </p:nvSpPr>
        <p:spPr>
          <a:xfrm>
            <a:off x="4059238" y="3667125"/>
            <a:ext cx="297180" cy="368300"/>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4</a:t>
            </a:r>
            <a:endParaRPr lang="en-US" altLang="zh-CN" sz="1800" b="1">
              <a:latin typeface="Times New Roman" panose="02020603050405020304" pitchFamily="18" charset="0"/>
            </a:endParaRPr>
          </a:p>
        </p:txBody>
      </p:sp>
      <p:sp>
        <p:nvSpPr>
          <p:cNvPr id="341036" name="文本框 341035"/>
          <p:cNvSpPr txBox="1"/>
          <p:nvPr/>
        </p:nvSpPr>
        <p:spPr>
          <a:xfrm>
            <a:off x="2782888" y="4714875"/>
            <a:ext cx="297180" cy="368300"/>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4</a:t>
            </a:r>
            <a:endParaRPr lang="en-US" altLang="zh-CN" sz="1800" b="1">
              <a:latin typeface="Times New Roman" panose="02020603050405020304" pitchFamily="18" charset="0"/>
            </a:endParaRPr>
          </a:p>
        </p:txBody>
      </p:sp>
      <p:sp>
        <p:nvSpPr>
          <p:cNvPr id="341037" name="文本框 341036"/>
          <p:cNvSpPr txBox="1"/>
          <p:nvPr/>
        </p:nvSpPr>
        <p:spPr>
          <a:xfrm>
            <a:off x="3971925" y="4643438"/>
            <a:ext cx="297180" cy="368300"/>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3</a:t>
            </a:r>
            <a:endParaRPr lang="en-US" altLang="zh-CN" sz="1800" b="1">
              <a:latin typeface="Times New Roman" panose="02020603050405020304" pitchFamily="18" charset="0"/>
            </a:endParaRPr>
          </a:p>
        </p:txBody>
      </p:sp>
      <p:sp>
        <p:nvSpPr>
          <p:cNvPr id="341038" name="文本框 341037"/>
          <p:cNvSpPr txBox="1"/>
          <p:nvPr/>
        </p:nvSpPr>
        <p:spPr>
          <a:xfrm>
            <a:off x="5159375" y="3638550"/>
            <a:ext cx="504825" cy="368300"/>
          </a:xfrm>
          <a:prstGeom prst="rect">
            <a:avLst/>
          </a:prstGeom>
          <a:noFill/>
          <a:ln w="6350">
            <a:noFill/>
          </a:ln>
        </p:spPr>
        <p:txBody>
          <a:bodyPr>
            <a:spAutoFit/>
          </a:bodyPr>
          <a:p>
            <a:pPr>
              <a:spcBef>
                <a:spcPct val="50000"/>
              </a:spcBef>
              <a:buClrTx/>
            </a:pPr>
            <a:r>
              <a:rPr lang="en-US" altLang="zh-CN" sz="1800" b="1">
                <a:latin typeface="Times New Roman" panose="02020603050405020304" pitchFamily="18" charset="0"/>
              </a:rPr>
              <a:t>2</a:t>
            </a:r>
            <a:endParaRPr lang="en-US" altLang="zh-CN" sz="1800" b="1">
              <a:latin typeface="Times New Roman" panose="02020603050405020304" pitchFamily="18" charset="0"/>
            </a:endParaRPr>
          </a:p>
        </p:txBody>
      </p:sp>
      <p:sp>
        <p:nvSpPr>
          <p:cNvPr id="341039" name="文本框 341038"/>
          <p:cNvSpPr txBox="1"/>
          <p:nvPr/>
        </p:nvSpPr>
        <p:spPr>
          <a:xfrm>
            <a:off x="4872038" y="4643438"/>
            <a:ext cx="297180" cy="368300"/>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4</a:t>
            </a:r>
            <a:endParaRPr lang="en-US" altLang="zh-CN" sz="1800" b="1">
              <a:latin typeface="Times New Roman" panose="02020603050405020304" pitchFamily="18" charset="0"/>
            </a:endParaRPr>
          </a:p>
        </p:txBody>
      </p:sp>
      <p:sp>
        <p:nvSpPr>
          <p:cNvPr id="341040" name="文本框 341039"/>
          <p:cNvSpPr txBox="1"/>
          <p:nvPr/>
        </p:nvSpPr>
        <p:spPr>
          <a:xfrm>
            <a:off x="6059488" y="3713163"/>
            <a:ext cx="297180" cy="368300"/>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4</a:t>
            </a:r>
            <a:endParaRPr lang="en-US" altLang="zh-CN" sz="1800" b="1">
              <a:latin typeface="Times New Roman" panose="02020603050405020304" pitchFamily="18" charset="0"/>
            </a:endParaRPr>
          </a:p>
        </p:txBody>
      </p:sp>
      <p:sp>
        <p:nvSpPr>
          <p:cNvPr id="341041" name="文本框 341040"/>
          <p:cNvSpPr txBox="1"/>
          <p:nvPr/>
        </p:nvSpPr>
        <p:spPr>
          <a:xfrm>
            <a:off x="5951538" y="4718050"/>
            <a:ext cx="504825" cy="368300"/>
          </a:xfrm>
          <a:prstGeom prst="rect">
            <a:avLst/>
          </a:prstGeom>
          <a:noFill/>
          <a:ln w="6350">
            <a:noFill/>
          </a:ln>
        </p:spPr>
        <p:txBody>
          <a:bodyPr>
            <a:spAutoFit/>
          </a:bodyPr>
          <a:p>
            <a:pPr>
              <a:spcBef>
                <a:spcPct val="50000"/>
              </a:spcBef>
              <a:buClrTx/>
            </a:pPr>
            <a:r>
              <a:rPr lang="en-US" altLang="zh-CN" sz="1800" b="1">
                <a:latin typeface="Times New Roman" panose="02020603050405020304" pitchFamily="18" charset="0"/>
              </a:rPr>
              <a:t>2</a:t>
            </a:r>
            <a:endParaRPr lang="en-US" altLang="zh-CN" sz="1800" b="1">
              <a:latin typeface="Times New Roman" panose="02020603050405020304" pitchFamily="18" charset="0"/>
            </a:endParaRPr>
          </a:p>
        </p:txBody>
      </p:sp>
      <p:sp>
        <p:nvSpPr>
          <p:cNvPr id="341042" name="文本框 341041"/>
          <p:cNvSpPr txBox="1"/>
          <p:nvPr/>
        </p:nvSpPr>
        <p:spPr>
          <a:xfrm>
            <a:off x="6815138" y="3716338"/>
            <a:ext cx="504825" cy="368300"/>
          </a:xfrm>
          <a:prstGeom prst="rect">
            <a:avLst/>
          </a:prstGeom>
          <a:noFill/>
          <a:ln w="6350">
            <a:noFill/>
          </a:ln>
        </p:spPr>
        <p:txBody>
          <a:bodyPr>
            <a:spAutoFit/>
          </a:bodyPr>
          <a:p>
            <a:pPr>
              <a:spcBef>
                <a:spcPct val="50000"/>
              </a:spcBef>
              <a:buClrTx/>
            </a:pPr>
            <a:r>
              <a:rPr lang="en-US" altLang="zh-CN" sz="1800" b="1">
                <a:latin typeface="Times New Roman" panose="02020603050405020304" pitchFamily="18" charset="0"/>
              </a:rPr>
              <a:t>2</a:t>
            </a:r>
            <a:endParaRPr lang="en-US" altLang="zh-CN" sz="1800" b="1">
              <a:latin typeface="Times New Roman" panose="02020603050405020304" pitchFamily="18" charset="0"/>
            </a:endParaRPr>
          </a:p>
        </p:txBody>
      </p:sp>
      <p:sp>
        <p:nvSpPr>
          <p:cNvPr id="341043" name="文本框 341042"/>
          <p:cNvSpPr txBox="1"/>
          <p:nvPr/>
        </p:nvSpPr>
        <p:spPr>
          <a:xfrm>
            <a:off x="6708775" y="4643438"/>
            <a:ext cx="297180" cy="368300"/>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3</a:t>
            </a:r>
            <a:endParaRPr lang="en-US" altLang="zh-CN" sz="1800" b="1">
              <a:latin typeface="Times New Roman" panose="02020603050405020304" pitchFamily="18" charset="0"/>
            </a:endParaRPr>
          </a:p>
        </p:txBody>
      </p:sp>
      <p:sp>
        <p:nvSpPr>
          <p:cNvPr id="341044" name="文本框 341043"/>
          <p:cNvSpPr txBox="1"/>
          <p:nvPr/>
        </p:nvSpPr>
        <p:spPr>
          <a:xfrm>
            <a:off x="7824788" y="3641725"/>
            <a:ext cx="297180" cy="368300"/>
          </a:xfrm>
          <a:prstGeom prst="rect">
            <a:avLst/>
          </a:prstGeom>
          <a:noFill/>
          <a:ln w="6350">
            <a:noFill/>
          </a:ln>
        </p:spPr>
        <p:txBody>
          <a:bodyPr wrap="none" anchor="t">
            <a:spAutoFit/>
          </a:bodyPr>
          <a:p>
            <a:pPr>
              <a:buClrTx/>
            </a:pPr>
            <a:r>
              <a:rPr lang="en-US" altLang="zh-CN" sz="1800" b="1">
                <a:latin typeface="Times New Roman" panose="02020603050405020304" pitchFamily="18" charset="0"/>
              </a:rPr>
              <a:t>3</a:t>
            </a:r>
            <a:endParaRPr lang="en-US" altLang="zh-CN" sz="1800" b="1">
              <a:latin typeface="Times New Roman" panose="02020603050405020304" pitchFamily="18" charset="0"/>
            </a:endParaRPr>
          </a:p>
        </p:txBody>
      </p:sp>
      <p:sp>
        <p:nvSpPr>
          <p:cNvPr id="341045" name="文本框 341044"/>
          <p:cNvSpPr txBox="1"/>
          <p:nvPr/>
        </p:nvSpPr>
        <p:spPr>
          <a:xfrm>
            <a:off x="8039100" y="4575175"/>
            <a:ext cx="504825" cy="368300"/>
          </a:xfrm>
          <a:prstGeom prst="rect">
            <a:avLst/>
          </a:prstGeom>
          <a:noFill/>
          <a:ln w="6350">
            <a:noFill/>
          </a:ln>
        </p:spPr>
        <p:txBody>
          <a:bodyPr>
            <a:spAutoFit/>
          </a:bodyPr>
          <a:p>
            <a:pPr>
              <a:spcBef>
                <a:spcPct val="50000"/>
              </a:spcBef>
              <a:buClrTx/>
            </a:pPr>
            <a:r>
              <a:rPr lang="en-US" altLang="zh-CN" sz="1800" b="1">
                <a:latin typeface="Times New Roman" panose="02020603050405020304" pitchFamily="18" charset="0"/>
              </a:rPr>
              <a:t>2</a:t>
            </a:r>
            <a:endParaRPr lang="en-US" altLang="zh-CN" sz="1800" b="1">
              <a:latin typeface="Times New Roman" panose="02020603050405020304" pitchFamily="18" charset="0"/>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747" name="文本框 285746"/>
          <p:cNvSpPr txBox="1"/>
          <p:nvPr/>
        </p:nvSpPr>
        <p:spPr>
          <a:xfrm>
            <a:off x="1577340" y="1390015"/>
            <a:ext cx="8766810" cy="3538220"/>
          </a:xfrm>
          <a:prstGeom prst="rect">
            <a:avLst/>
          </a:prstGeom>
          <a:solidFill>
            <a:schemeClr val="bg1"/>
          </a:solidFill>
          <a:ln w="6350">
            <a:noFill/>
          </a:ln>
        </p:spPr>
        <p:txBody>
          <a:bodyPr wrap="square">
            <a:spAutoFit/>
          </a:bodyPr>
          <a:p>
            <a:pPr>
              <a:buClrTx/>
            </a:pPr>
            <a:r>
              <a:rPr lang="zh-CN" altLang="en-US" sz="2800" b="1" dirty="0">
                <a:solidFill>
                  <a:schemeClr val="tx1"/>
                </a:solidFill>
                <a:latin typeface="Times New Roman" panose="02020603050405020304" pitchFamily="18" charset="0"/>
                <a:ea typeface="楷体_GB2312" pitchFamily="49" charset="-122"/>
              </a:rPr>
              <a:t>        用回溯法解题的一个显著特征是在搜索过程中</a:t>
            </a:r>
            <a:r>
              <a:rPr lang="zh-CN" altLang="en-US" sz="2800" b="1" dirty="0">
                <a:solidFill>
                  <a:srgbClr val="C00000"/>
                </a:solidFill>
                <a:latin typeface="Times New Roman" panose="02020603050405020304" pitchFamily="18" charset="0"/>
                <a:ea typeface="楷体_GB2312" pitchFamily="49" charset="-122"/>
              </a:rPr>
              <a:t>动态产生问题的解空间</a:t>
            </a:r>
            <a:r>
              <a:rPr lang="zh-CN" altLang="en-US" sz="2800" b="1" dirty="0">
                <a:solidFill>
                  <a:schemeClr val="tx1"/>
                </a:solidFill>
                <a:latin typeface="Times New Roman" panose="02020603050405020304" pitchFamily="18" charset="0"/>
                <a:ea typeface="楷体_GB2312" pitchFamily="49" charset="-122"/>
              </a:rPr>
              <a:t>。</a:t>
            </a:r>
            <a:endParaRPr lang="zh-CN" altLang="en-US" sz="2800" b="1" dirty="0">
              <a:solidFill>
                <a:schemeClr val="tx1"/>
              </a:solidFill>
              <a:latin typeface="Times New Roman" panose="02020603050405020304" pitchFamily="18" charset="0"/>
              <a:ea typeface="楷体_GB2312" pitchFamily="49" charset="-122"/>
            </a:endParaRPr>
          </a:p>
          <a:p>
            <a:pPr>
              <a:buClrTx/>
            </a:pPr>
            <a:r>
              <a:rPr lang="zh-CN" altLang="en-US" sz="2800" b="1" dirty="0">
                <a:solidFill>
                  <a:schemeClr val="tx1"/>
                </a:solidFill>
                <a:latin typeface="Times New Roman" panose="02020603050405020304" pitchFamily="18" charset="0"/>
                <a:ea typeface="楷体_GB2312" pitchFamily="49" charset="-122"/>
              </a:rPr>
              <a:t>        在任何时刻，算法只保存从根结点到当前扩展结点的路径。</a:t>
            </a:r>
            <a:endParaRPr lang="zh-CN" altLang="en-US" sz="2800" b="1" dirty="0">
              <a:solidFill>
                <a:schemeClr val="tx1"/>
              </a:solidFill>
              <a:latin typeface="Times New Roman" panose="02020603050405020304" pitchFamily="18" charset="0"/>
              <a:ea typeface="楷体_GB2312" pitchFamily="49" charset="-122"/>
            </a:endParaRPr>
          </a:p>
          <a:p>
            <a:pPr>
              <a:buClrTx/>
            </a:pPr>
            <a:r>
              <a:rPr lang="zh-CN" altLang="en-US" sz="2800" b="1" dirty="0">
                <a:solidFill>
                  <a:schemeClr val="tx1"/>
                </a:solidFill>
                <a:latin typeface="Times New Roman" panose="02020603050405020304" pitchFamily="18" charset="0"/>
                <a:ea typeface="楷体_GB2312" pitchFamily="49" charset="-122"/>
              </a:rPr>
              <a:t>        如果解空间树中从根结点到叶结点的最长路径的长度为</a:t>
            </a:r>
            <a:r>
              <a:rPr lang="en-US" altLang="zh-CN" sz="2800" b="1" i="1">
                <a:solidFill>
                  <a:schemeClr val="tx1"/>
                </a:solidFill>
                <a:latin typeface="Times New Roman" panose="02020603050405020304" pitchFamily="18" charset="0"/>
                <a:ea typeface="楷体_GB2312" pitchFamily="49" charset="-122"/>
              </a:rPr>
              <a:t>h</a:t>
            </a:r>
            <a:r>
              <a:rPr lang="en-US" altLang="zh-CN" sz="2800" b="1">
                <a:solidFill>
                  <a:schemeClr val="tx1"/>
                </a:solidFill>
                <a:latin typeface="Times New Roman" panose="02020603050405020304" pitchFamily="18" charset="0"/>
                <a:ea typeface="楷体_GB2312" pitchFamily="49" charset="-122"/>
              </a:rPr>
              <a:t>(</a:t>
            </a:r>
            <a:r>
              <a:rPr lang="en-US" altLang="zh-CN" sz="2800" b="1" i="1">
                <a:solidFill>
                  <a:schemeClr val="tx1"/>
                </a:solidFill>
                <a:latin typeface="Times New Roman" panose="02020603050405020304" pitchFamily="18" charset="0"/>
                <a:ea typeface="楷体_GB2312" pitchFamily="49" charset="-122"/>
              </a:rPr>
              <a:t>n</a:t>
            </a:r>
            <a:r>
              <a:rPr lang="en-US" altLang="zh-CN" sz="2800" b="1">
                <a:solidFill>
                  <a:schemeClr val="tx1"/>
                </a:solidFill>
                <a:latin typeface="Times New Roman" panose="02020603050405020304" pitchFamily="18" charset="0"/>
                <a:ea typeface="楷体_GB2312" pitchFamily="49" charset="-122"/>
              </a:rPr>
              <a:t>)</a:t>
            </a:r>
            <a:r>
              <a:rPr lang="zh-CN" altLang="en-US" sz="2800" b="1" dirty="0">
                <a:solidFill>
                  <a:schemeClr val="tx1"/>
                </a:solidFill>
                <a:latin typeface="Times New Roman" panose="02020603050405020304" pitchFamily="18" charset="0"/>
                <a:ea typeface="楷体_GB2312" pitchFamily="49" charset="-122"/>
              </a:rPr>
              <a:t>，则回溯法所需的计算空间通常为</a:t>
            </a:r>
            <a:r>
              <a:rPr lang="en-US" altLang="zh-CN" sz="2800" b="1" i="1">
                <a:solidFill>
                  <a:schemeClr val="tx1"/>
                </a:solidFill>
                <a:latin typeface="Times New Roman" panose="02020603050405020304" pitchFamily="18" charset="0"/>
                <a:ea typeface="楷体_GB2312" pitchFamily="49" charset="-122"/>
              </a:rPr>
              <a:t>O</a:t>
            </a:r>
            <a:r>
              <a:rPr lang="en-US" altLang="zh-CN" sz="2800" b="1">
                <a:solidFill>
                  <a:schemeClr val="tx1"/>
                </a:solidFill>
                <a:latin typeface="Times New Roman" panose="02020603050405020304" pitchFamily="18" charset="0"/>
                <a:ea typeface="楷体_GB2312" pitchFamily="49" charset="-122"/>
              </a:rPr>
              <a:t>(</a:t>
            </a:r>
            <a:r>
              <a:rPr lang="en-US" altLang="zh-CN" sz="2800" b="1" i="1">
                <a:solidFill>
                  <a:schemeClr val="tx1"/>
                </a:solidFill>
                <a:latin typeface="Times New Roman" panose="02020603050405020304" pitchFamily="18" charset="0"/>
                <a:ea typeface="楷体_GB2312" pitchFamily="49" charset="-122"/>
              </a:rPr>
              <a:t>h</a:t>
            </a:r>
            <a:r>
              <a:rPr lang="en-US" altLang="zh-CN" sz="2800" b="1">
                <a:solidFill>
                  <a:schemeClr val="tx1"/>
                </a:solidFill>
                <a:latin typeface="Times New Roman" panose="02020603050405020304" pitchFamily="18" charset="0"/>
                <a:ea typeface="楷体_GB2312" pitchFamily="49" charset="-122"/>
              </a:rPr>
              <a:t>(</a:t>
            </a:r>
            <a:r>
              <a:rPr lang="en-US" altLang="zh-CN" sz="2800" b="1" i="1">
                <a:solidFill>
                  <a:schemeClr val="tx1"/>
                </a:solidFill>
                <a:latin typeface="Times New Roman" panose="02020603050405020304" pitchFamily="18" charset="0"/>
                <a:ea typeface="楷体_GB2312" pitchFamily="49" charset="-122"/>
              </a:rPr>
              <a:t>n</a:t>
            </a:r>
            <a:r>
              <a:rPr lang="en-US" altLang="zh-CN" sz="2800" b="1">
                <a:solidFill>
                  <a:schemeClr val="tx1"/>
                </a:solidFill>
                <a:latin typeface="Times New Roman" panose="02020603050405020304" pitchFamily="18" charset="0"/>
                <a:ea typeface="楷体_GB2312" pitchFamily="49" charset="-122"/>
              </a:rPr>
              <a:t>))</a:t>
            </a:r>
            <a:r>
              <a:rPr lang="zh-CN" altLang="en-US" sz="2800" b="1" dirty="0">
                <a:solidFill>
                  <a:schemeClr val="tx1"/>
                </a:solidFill>
                <a:latin typeface="Times New Roman" panose="02020603050405020304" pitchFamily="18" charset="0"/>
                <a:ea typeface="楷体_GB2312" pitchFamily="49" charset="-122"/>
              </a:rPr>
              <a:t>。而显式地存储整个解空间则需要</a:t>
            </a:r>
            <a:r>
              <a:rPr lang="en-US" altLang="zh-CN" sz="2800" b="1" i="1">
                <a:solidFill>
                  <a:schemeClr val="tx1"/>
                </a:solidFill>
                <a:latin typeface="Times New Roman" panose="02020603050405020304" pitchFamily="18" charset="0"/>
                <a:ea typeface="楷体_GB2312" pitchFamily="49" charset="-122"/>
              </a:rPr>
              <a:t>O</a:t>
            </a:r>
            <a:r>
              <a:rPr lang="en-US" altLang="zh-CN" sz="2800" b="1">
                <a:solidFill>
                  <a:schemeClr val="tx1"/>
                </a:solidFill>
                <a:latin typeface="Times New Roman" panose="02020603050405020304" pitchFamily="18" charset="0"/>
                <a:ea typeface="楷体_GB2312" pitchFamily="49" charset="-122"/>
              </a:rPr>
              <a:t>(2</a:t>
            </a:r>
            <a:r>
              <a:rPr lang="en-US" altLang="zh-CN" sz="2800" b="1" i="1" baseline="30000">
                <a:solidFill>
                  <a:schemeClr val="tx1"/>
                </a:solidFill>
                <a:latin typeface="Times New Roman" panose="02020603050405020304" pitchFamily="18" charset="0"/>
                <a:ea typeface="楷体_GB2312" pitchFamily="49" charset="-122"/>
              </a:rPr>
              <a:t>h</a:t>
            </a:r>
            <a:r>
              <a:rPr lang="en-US" altLang="zh-CN" sz="2800" b="1" baseline="30000">
                <a:solidFill>
                  <a:schemeClr val="tx1"/>
                </a:solidFill>
                <a:latin typeface="Times New Roman" panose="02020603050405020304" pitchFamily="18" charset="0"/>
                <a:ea typeface="楷体_GB2312" pitchFamily="49" charset="-122"/>
              </a:rPr>
              <a:t>(</a:t>
            </a:r>
            <a:r>
              <a:rPr lang="en-US" altLang="zh-CN" sz="2800" b="1" i="1" baseline="30000">
                <a:solidFill>
                  <a:schemeClr val="tx1"/>
                </a:solidFill>
                <a:latin typeface="Times New Roman" panose="02020603050405020304" pitchFamily="18" charset="0"/>
                <a:ea typeface="楷体_GB2312" pitchFamily="49" charset="-122"/>
              </a:rPr>
              <a:t>n</a:t>
            </a:r>
            <a:r>
              <a:rPr lang="en-US" altLang="zh-CN" sz="2800" b="1" baseline="30000">
                <a:solidFill>
                  <a:schemeClr val="tx1"/>
                </a:solidFill>
                <a:latin typeface="Times New Roman" panose="02020603050405020304" pitchFamily="18" charset="0"/>
                <a:ea typeface="楷体_GB2312" pitchFamily="49" charset="-122"/>
              </a:rPr>
              <a:t>)</a:t>
            </a:r>
            <a:r>
              <a:rPr lang="en-US" altLang="zh-CN" sz="2800" b="1">
                <a:solidFill>
                  <a:schemeClr val="tx1"/>
                </a:solidFill>
                <a:latin typeface="Times New Roman" panose="02020603050405020304" pitchFamily="18" charset="0"/>
                <a:ea typeface="楷体_GB2312" pitchFamily="49" charset="-122"/>
              </a:rPr>
              <a:t>)</a:t>
            </a:r>
            <a:r>
              <a:rPr lang="zh-CN" altLang="en-US" sz="2800" b="1" dirty="0">
                <a:solidFill>
                  <a:schemeClr val="tx1"/>
                </a:solidFill>
                <a:latin typeface="Times New Roman" panose="02020603050405020304" pitchFamily="18" charset="0"/>
                <a:ea typeface="楷体_GB2312" pitchFamily="49" charset="-122"/>
              </a:rPr>
              <a:t>或</a:t>
            </a:r>
            <a:r>
              <a:rPr lang="en-US" altLang="zh-CN" sz="2800" b="1" i="1">
                <a:solidFill>
                  <a:schemeClr val="tx1"/>
                </a:solidFill>
                <a:latin typeface="Times New Roman" panose="02020603050405020304" pitchFamily="18" charset="0"/>
                <a:ea typeface="楷体_GB2312" pitchFamily="49" charset="-122"/>
              </a:rPr>
              <a:t>O</a:t>
            </a:r>
            <a:r>
              <a:rPr lang="en-US" altLang="zh-CN" sz="2800" b="1">
                <a:solidFill>
                  <a:schemeClr val="tx1"/>
                </a:solidFill>
                <a:latin typeface="Times New Roman" panose="02020603050405020304" pitchFamily="18" charset="0"/>
                <a:ea typeface="楷体_GB2312" pitchFamily="49" charset="-122"/>
              </a:rPr>
              <a:t>(</a:t>
            </a:r>
            <a:r>
              <a:rPr lang="en-US" altLang="zh-CN" sz="2800" b="1" i="1">
                <a:solidFill>
                  <a:schemeClr val="tx1"/>
                </a:solidFill>
                <a:latin typeface="Times New Roman" panose="02020603050405020304" pitchFamily="18" charset="0"/>
                <a:ea typeface="楷体_GB2312" pitchFamily="49" charset="-122"/>
              </a:rPr>
              <a:t>h</a:t>
            </a:r>
            <a:r>
              <a:rPr lang="en-US" altLang="zh-CN" sz="2800" b="1">
                <a:solidFill>
                  <a:schemeClr val="tx1"/>
                </a:solidFill>
                <a:latin typeface="Times New Roman" panose="02020603050405020304" pitchFamily="18" charset="0"/>
                <a:ea typeface="楷体_GB2312" pitchFamily="49" charset="-122"/>
              </a:rPr>
              <a:t>(</a:t>
            </a:r>
            <a:r>
              <a:rPr lang="en-US" altLang="zh-CN" sz="2800" b="1" i="1">
                <a:solidFill>
                  <a:schemeClr val="tx1"/>
                </a:solidFill>
                <a:latin typeface="Times New Roman" panose="02020603050405020304" pitchFamily="18" charset="0"/>
                <a:ea typeface="楷体_GB2312" pitchFamily="49" charset="-122"/>
              </a:rPr>
              <a:t>n</a:t>
            </a:r>
            <a:r>
              <a:rPr lang="en-US" altLang="zh-CN" sz="2800" b="1">
                <a:solidFill>
                  <a:schemeClr val="tx1"/>
                </a:solidFill>
                <a:latin typeface="Times New Roman" panose="02020603050405020304" pitchFamily="18" charset="0"/>
                <a:ea typeface="楷体_GB2312" pitchFamily="49" charset="-122"/>
              </a:rPr>
              <a:t>)!)</a:t>
            </a:r>
            <a:r>
              <a:rPr lang="zh-CN" altLang="en-US" sz="2800" b="1" dirty="0">
                <a:solidFill>
                  <a:schemeClr val="tx1"/>
                </a:solidFill>
                <a:latin typeface="Times New Roman" panose="02020603050405020304" pitchFamily="18" charset="0"/>
                <a:ea typeface="楷体_GB2312" pitchFamily="49" charset="-122"/>
              </a:rPr>
              <a:t>内存空间</a:t>
            </a:r>
            <a:r>
              <a:rPr lang="zh-CN" altLang="en-US" sz="2800" dirty="0">
                <a:solidFill>
                  <a:schemeClr val="tx1"/>
                </a:solidFill>
                <a:latin typeface="Times New Roman" panose="02020603050405020304" pitchFamily="18" charset="0"/>
                <a:ea typeface="楷体_GB2312" pitchFamily="49" charset="-122"/>
              </a:rPr>
              <a:t>。</a:t>
            </a:r>
            <a:endParaRPr lang="zh-CN" altLang="en-US" sz="2800" dirty="0">
              <a:solidFill>
                <a:schemeClr val="tx1"/>
              </a:solidFill>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a:t>回溯</a:t>
            </a:r>
            <a:r>
              <a:rPr lang="zh-CN" altLang="en-US" dirty="0" smtClean="0"/>
              <a:t>法</a:t>
            </a:r>
            <a:endParaRPr lang="en-US" altLang="zh-CN" dirty="0" smtClean="0"/>
          </a:p>
          <a:p>
            <a:r>
              <a:rPr lang="zh-CN" altLang="en-US" dirty="0" smtClean="0"/>
              <a:t>分支限界法</a:t>
            </a:r>
            <a:endParaRPr lang="zh-CN" altLang="en-US" dirty="0" smtClean="0"/>
          </a:p>
          <a:p>
            <a:r>
              <a:rPr lang="zh-CN" altLang="en-US" dirty="0" smtClean="0">
                <a:sym typeface="+mn-ea"/>
              </a:rPr>
              <a:t>贪心算法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4" name="矩形 286723"/>
          <p:cNvSpPr/>
          <p:nvPr/>
        </p:nvSpPr>
        <p:spPr>
          <a:xfrm>
            <a:off x="2135188" y="0"/>
            <a:ext cx="7772400" cy="40481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楷体_GB2312" pitchFamily="49" charset="-122"/>
              </a:defRPr>
            </a:lvl1pPr>
          </a:lstStyle>
          <a:p>
            <a:pPr lvl="0"/>
            <a:r>
              <a:rPr lang="en-US" altLang="zh-CN" sz="4000"/>
              <a:t>3. </a:t>
            </a:r>
            <a:r>
              <a:rPr lang="zh-CN" altLang="en-US" sz="4000" dirty="0"/>
              <a:t>递归回溯</a:t>
            </a:r>
            <a:endParaRPr lang="zh-CN" altLang="en-US" sz="4000" dirty="0"/>
          </a:p>
        </p:txBody>
      </p:sp>
      <p:sp>
        <p:nvSpPr>
          <p:cNvPr id="286725" name="文本框 286724"/>
          <p:cNvSpPr txBox="1"/>
          <p:nvPr/>
        </p:nvSpPr>
        <p:spPr>
          <a:xfrm>
            <a:off x="1524000" y="476250"/>
            <a:ext cx="8642350" cy="368300"/>
          </a:xfrm>
          <a:prstGeom prst="rect">
            <a:avLst/>
          </a:prstGeom>
          <a:noFill/>
          <a:ln w="6350">
            <a:noFill/>
          </a:ln>
        </p:spPr>
        <p:txBody>
          <a:bodyPr>
            <a:spAutoFit/>
          </a:bodyPr>
          <a:p>
            <a:pPr>
              <a:buClrTx/>
            </a:pPr>
            <a:r>
              <a:rPr lang="zh-CN" altLang="en-US" b="1" dirty="0">
                <a:latin typeface="Times New Roman" panose="02020603050405020304" pitchFamily="18" charset="0"/>
                <a:ea typeface="楷体_GB2312" pitchFamily="49" charset="-122"/>
              </a:rPr>
              <a:t>回溯法对解空间作深度优先搜索，因此，在一般情况下用递归方法实现回溯法</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p:txBody>
      </p:sp>
      <p:sp>
        <p:nvSpPr>
          <p:cNvPr id="286726" name="文本框 286725"/>
          <p:cNvSpPr txBox="1"/>
          <p:nvPr/>
        </p:nvSpPr>
        <p:spPr>
          <a:xfrm>
            <a:off x="1919288" y="1268413"/>
            <a:ext cx="7704137" cy="2584450"/>
          </a:xfrm>
          <a:prstGeom prst="rect">
            <a:avLst/>
          </a:prstGeom>
          <a:solidFill>
            <a:schemeClr val="bg1"/>
          </a:solidFill>
          <a:ln w="28575" cap="flat" cmpd="sng">
            <a:solidFill>
              <a:srgbClr val="990000"/>
            </a:solidFill>
            <a:prstDash val="solid"/>
            <a:miter/>
            <a:headEnd type="none" w="med" len="med"/>
            <a:tailEnd type="none" w="med" len="med"/>
          </a:ln>
        </p:spPr>
        <p:txBody>
          <a:bodyPr>
            <a:spAutoFit/>
          </a:bodyPr>
          <a:p>
            <a:pPr>
              <a:buClrTx/>
            </a:pPr>
            <a:r>
              <a:rPr lang="en-US" altLang="zh-CN" b="1">
                <a:latin typeface="Times New Roman" panose="02020603050405020304" pitchFamily="18" charset="0"/>
                <a:ea typeface="楷体_GB2312" pitchFamily="49" charset="-122"/>
              </a:rPr>
              <a:t>void backtrack (</a:t>
            </a:r>
            <a:r>
              <a:rPr lang="en-US" altLang="zh-CN" b="1" err="1">
                <a:latin typeface="Times New Roman" panose="02020603050405020304" pitchFamily="18" charset="0"/>
                <a:ea typeface="楷体_GB2312" pitchFamily="49" charset="-122"/>
              </a:rPr>
              <a:t>int</a:t>
            </a:r>
            <a:r>
              <a:rPr lang="en-US" altLang="zh-CN" b="1">
                <a:latin typeface="Times New Roman" panose="02020603050405020304" pitchFamily="18" charset="0"/>
                <a:ea typeface="楷体_GB2312" pitchFamily="49" charset="-122"/>
              </a:rPr>
              <a:t> t)</a:t>
            </a:r>
            <a:endParaRPr lang="en-US" altLang="zh-CN" b="1">
              <a:latin typeface="Times New Roman" panose="02020603050405020304" pitchFamily="18" charset="0"/>
              <a:ea typeface="楷体_GB2312" pitchFamily="49" charset="-122"/>
            </a:endParaRPr>
          </a:p>
          <a:p>
            <a:pPr>
              <a:buClrTx/>
            </a:pPr>
            <a:r>
              <a:rPr lang="en-US" altLang="zh-CN" b="1">
                <a:latin typeface="Times New Roman" panose="02020603050405020304" pitchFamily="18" charset="0"/>
                <a:ea typeface="楷体_GB2312" pitchFamily="49" charset="-122"/>
              </a:rPr>
              <a:t>{</a:t>
            </a:r>
            <a:endParaRPr lang="en-US" altLang="zh-CN" b="1">
              <a:latin typeface="Times New Roman" panose="02020603050405020304" pitchFamily="18" charset="0"/>
              <a:ea typeface="楷体_GB2312" pitchFamily="49" charset="-122"/>
            </a:endParaRPr>
          </a:p>
          <a:p>
            <a:pPr>
              <a:buClrTx/>
            </a:pPr>
            <a:r>
              <a:rPr lang="en-US" altLang="zh-CN" b="1">
                <a:latin typeface="Times New Roman" panose="02020603050405020304" pitchFamily="18" charset="0"/>
                <a:ea typeface="楷体_GB2312" pitchFamily="49" charset="-122"/>
              </a:rPr>
              <a:t>       if (t&gt;n) output(x);</a:t>
            </a:r>
            <a:endParaRPr lang="en-US" altLang="zh-CN" b="1">
              <a:latin typeface="Times New Roman" panose="02020603050405020304" pitchFamily="18" charset="0"/>
              <a:ea typeface="楷体_GB2312" pitchFamily="49" charset="-122"/>
            </a:endParaRPr>
          </a:p>
          <a:p>
            <a:pPr>
              <a:buClrTx/>
            </a:pPr>
            <a:r>
              <a:rPr lang="en-US" altLang="zh-CN" b="1">
                <a:latin typeface="Times New Roman" panose="02020603050405020304" pitchFamily="18" charset="0"/>
                <a:ea typeface="楷体_GB2312" pitchFamily="49" charset="-122"/>
              </a:rPr>
              <a:t>       else</a:t>
            </a:r>
            <a:endParaRPr lang="en-US" altLang="zh-CN" b="1">
              <a:latin typeface="Times New Roman" panose="02020603050405020304" pitchFamily="18" charset="0"/>
              <a:ea typeface="楷体_GB2312" pitchFamily="49" charset="-122"/>
            </a:endParaRPr>
          </a:p>
          <a:p>
            <a:pPr>
              <a:buClrTx/>
            </a:pPr>
            <a:r>
              <a:rPr lang="en-US" altLang="zh-CN" b="1">
                <a:latin typeface="Times New Roman" panose="02020603050405020304" pitchFamily="18" charset="0"/>
                <a:ea typeface="楷体_GB2312" pitchFamily="49" charset="-122"/>
              </a:rPr>
              <a:t>           for (</a:t>
            </a:r>
            <a:r>
              <a:rPr lang="en-US" altLang="zh-CN" b="1" err="1">
                <a:latin typeface="Times New Roman" panose="02020603050405020304" pitchFamily="18" charset="0"/>
                <a:ea typeface="楷体_GB2312" pitchFamily="49" charset="-122"/>
              </a:rPr>
              <a:t>int</a:t>
            </a:r>
            <a:r>
              <a:rPr lang="en-US" altLang="zh-CN" b="1">
                <a:latin typeface="Times New Roman" panose="02020603050405020304" pitchFamily="18" charset="0"/>
                <a:ea typeface="楷体_GB2312" pitchFamily="49" charset="-122"/>
              </a:rPr>
              <a:t> i=</a:t>
            </a:r>
            <a:r>
              <a:rPr lang="en-US" altLang="zh-CN" b="1" err="1">
                <a:latin typeface="Times New Roman" panose="02020603050405020304" pitchFamily="18" charset="0"/>
                <a:ea typeface="楷体_GB2312" pitchFamily="49" charset="-122"/>
              </a:rPr>
              <a:t>f(n,t);i</a:t>
            </a:r>
            <a:r>
              <a:rPr lang="en-US" altLang="zh-CN" b="1">
                <a:latin typeface="Times New Roman" panose="02020603050405020304" pitchFamily="18" charset="0"/>
                <a:ea typeface="楷体_GB2312" pitchFamily="49" charset="-122"/>
              </a:rPr>
              <a:t>&lt;=</a:t>
            </a:r>
            <a:r>
              <a:rPr lang="en-US" altLang="zh-CN" b="1" err="1">
                <a:latin typeface="Times New Roman" panose="02020603050405020304" pitchFamily="18" charset="0"/>
                <a:ea typeface="楷体_GB2312" pitchFamily="49" charset="-122"/>
              </a:rPr>
              <a:t>g(n,t);i</a:t>
            </a:r>
            <a:r>
              <a:rPr lang="en-US" altLang="zh-CN" b="1">
                <a:latin typeface="Times New Roman" panose="02020603050405020304" pitchFamily="18" charset="0"/>
                <a:ea typeface="楷体_GB2312" pitchFamily="49" charset="-122"/>
              </a:rPr>
              <a:t>++) {</a:t>
            </a:r>
            <a:endParaRPr lang="en-US" altLang="zh-CN" b="1">
              <a:latin typeface="Times New Roman" panose="02020603050405020304" pitchFamily="18" charset="0"/>
              <a:ea typeface="楷体_GB2312" pitchFamily="49" charset="-122"/>
            </a:endParaRPr>
          </a:p>
          <a:p>
            <a:pPr>
              <a:buClrTx/>
            </a:pPr>
            <a:r>
              <a:rPr lang="en-US" altLang="zh-CN" b="1">
                <a:latin typeface="Times New Roman" panose="02020603050405020304" pitchFamily="18" charset="0"/>
                <a:ea typeface="楷体_GB2312" pitchFamily="49" charset="-122"/>
              </a:rPr>
              <a:t>               x[t]=h(i);</a:t>
            </a:r>
            <a:endParaRPr lang="en-US" altLang="zh-CN" b="1">
              <a:latin typeface="Times New Roman" panose="02020603050405020304" pitchFamily="18" charset="0"/>
              <a:ea typeface="楷体_GB2312" pitchFamily="49" charset="-122"/>
            </a:endParaRPr>
          </a:p>
          <a:p>
            <a:pPr>
              <a:buClrTx/>
            </a:pPr>
            <a:r>
              <a:rPr lang="en-US" altLang="zh-CN" b="1">
                <a:latin typeface="Times New Roman" panose="02020603050405020304" pitchFamily="18" charset="0"/>
                <a:ea typeface="楷体_GB2312" pitchFamily="49" charset="-122"/>
              </a:rPr>
              <a:t>               if (</a:t>
            </a:r>
            <a:r>
              <a:rPr lang="en-US" altLang="zh-CN" b="1" err="1">
                <a:latin typeface="Times New Roman" panose="02020603050405020304" pitchFamily="18" charset="0"/>
                <a:ea typeface="楷体_GB2312" pitchFamily="49" charset="-122"/>
              </a:rPr>
              <a:t>constraint(t)&amp;&amp;bound(t</a:t>
            </a:r>
            <a:r>
              <a:rPr lang="en-US" altLang="zh-CN" b="1">
                <a:latin typeface="Times New Roman" panose="02020603050405020304" pitchFamily="18" charset="0"/>
                <a:ea typeface="楷体_GB2312" pitchFamily="49" charset="-122"/>
              </a:rPr>
              <a:t>)) backtrack(t+1);</a:t>
            </a:r>
            <a:endParaRPr lang="en-US" altLang="zh-CN" b="1">
              <a:latin typeface="Times New Roman" panose="02020603050405020304" pitchFamily="18" charset="0"/>
              <a:ea typeface="楷体_GB2312" pitchFamily="49" charset="-122"/>
            </a:endParaRPr>
          </a:p>
          <a:p>
            <a:pPr>
              <a:buClrTx/>
            </a:pPr>
            <a:r>
              <a:rPr lang="en-US" altLang="zh-CN" b="1">
                <a:latin typeface="Times New Roman" panose="02020603050405020304" pitchFamily="18" charset="0"/>
                <a:ea typeface="楷体_GB2312" pitchFamily="49" charset="-122"/>
              </a:rPr>
              <a:t>         }</a:t>
            </a:r>
            <a:endParaRPr lang="en-US" altLang="zh-CN" b="1">
              <a:latin typeface="Times New Roman" panose="02020603050405020304" pitchFamily="18" charset="0"/>
              <a:ea typeface="楷体_GB2312" pitchFamily="49" charset="-122"/>
            </a:endParaRPr>
          </a:p>
          <a:p>
            <a:pPr>
              <a:buClrTx/>
            </a:pPr>
            <a:r>
              <a:rPr lang="en-US" altLang="zh-CN" b="1">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p:txBody>
      </p:sp>
      <p:sp>
        <p:nvSpPr>
          <p:cNvPr id="286728" name="文本框 286727"/>
          <p:cNvSpPr txBox="1"/>
          <p:nvPr/>
        </p:nvSpPr>
        <p:spPr>
          <a:xfrm>
            <a:off x="3503613" y="5084763"/>
            <a:ext cx="309880" cy="368300"/>
          </a:xfrm>
          <a:prstGeom prst="rect">
            <a:avLst/>
          </a:prstGeom>
          <a:noFill/>
          <a:ln w="6350">
            <a:noFill/>
          </a:ln>
        </p:spPr>
        <p:txBody>
          <a:bodyPr wrap="none" anchor="t">
            <a:spAutoFit/>
          </a:bodyPr>
          <a:p>
            <a:pPr>
              <a:buClrTx/>
            </a:pPr>
            <a:endParaRPr lang="zh-CN" altLang="en-US" sz="1800" dirty="0">
              <a:latin typeface="Times New Roman" panose="02020603050405020304" pitchFamily="18" charset="0"/>
              <a:ea typeface="楷体_GB2312" pitchFamily="49" charset="-122"/>
            </a:endParaRPr>
          </a:p>
        </p:txBody>
      </p:sp>
      <p:sp>
        <p:nvSpPr>
          <p:cNvPr id="286729" name="文本框 286728"/>
          <p:cNvSpPr txBox="1"/>
          <p:nvPr/>
        </p:nvSpPr>
        <p:spPr>
          <a:xfrm>
            <a:off x="2208213" y="4314825"/>
            <a:ext cx="8169275" cy="2553335"/>
          </a:xfrm>
          <a:prstGeom prst="rect">
            <a:avLst/>
          </a:prstGeom>
          <a:solidFill>
            <a:srgbClr val="FFFFCC"/>
          </a:solidFill>
          <a:ln w="12700" cap="flat" cmpd="sng">
            <a:solidFill>
              <a:srgbClr val="990000"/>
            </a:solidFill>
            <a:prstDash val="solid"/>
            <a:miter/>
            <a:headEnd type="none" w="med" len="med"/>
            <a:tailEnd type="none" w="med" len="med"/>
          </a:ln>
        </p:spPr>
        <p:txBody>
          <a:bodyPr>
            <a:spAutoFit/>
          </a:bodyPr>
          <a:p>
            <a:pPr>
              <a:buClrTx/>
            </a:pPr>
            <a:r>
              <a:rPr lang="en-US" altLang="zh-CN" sz="2000" b="1">
                <a:solidFill>
                  <a:srgbClr val="800000"/>
                </a:solidFill>
                <a:latin typeface="Times New Roman" panose="02020603050405020304" pitchFamily="18" charset="0"/>
                <a:ea typeface="楷体_GB2312" pitchFamily="49" charset="-122"/>
              </a:rPr>
              <a:t>t</a:t>
            </a:r>
            <a:r>
              <a:rPr lang="en-US" altLang="zh-CN" sz="2000" b="1">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递归深度，即当前扩展结点在解空间树中的深度。</a:t>
            </a:r>
            <a:endParaRPr lang="zh-CN" altLang="en-US" sz="2000" b="1" dirty="0">
              <a:latin typeface="Times New Roman" panose="02020603050405020304" pitchFamily="18" charset="0"/>
              <a:ea typeface="楷体_GB2312" pitchFamily="49" charset="-122"/>
            </a:endParaRPr>
          </a:p>
          <a:p>
            <a:pPr>
              <a:buClrTx/>
            </a:pPr>
            <a:r>
              <a:rPr lang="en-US" altLang="zh-CN" sz="2000" b="1">
                <a:solidFill>
                  <a:srgbClr val="800000"/>
                </a:solidFill>
                <a:latin typeface="Times New Roman" panose="02020603050405020304" pitchFamily="18" charset="0"/>
                <a:ea typeface="楷体_GB2312" pitchFamily="49" charset="-122"/>
              </a:rPr>
              <a:t>n</a:t>
            </a:r>
            <a:r>
              <a:rPr lang="en-US" altLang="zh-CN" sz="2000" b="1">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用来控制递归深度，即解空间树的高度。当</a:t>
            </a:r>
            <a:r>
              <a:rPr lang="en-US" altLang="zh-CN" sz="2000" b="1">
                <a:latin typeface="Times New Roman" panose="02020603050405020304" pitchFamily="18" charset="0"/>
                <a:ea typeface="楷体_GB2312" pitchFamily="49" charset="-122"/>
              </a:rPr>
              <a:t>t&gt;n</a:t>
            </a:r>
            <a:r>
              <a:rPr lang="zh-CN" altLang="en-US" sz="2000" b="1" dirty="0">
                <a:latin typeface="Times New Roman" panose="02020603050405020304" pitchFamily="18" charset="0"/>
                <a:ea typeface="楷体_GB2312" pitchFamily="49" charset="-122"/>
              </a:rPr>
              <a:t>时，算法已搜索到一个叶结点</a:t>
            </a:r>
            <a:endParaRPr lang="zh-CN" altLang="en-US" sz="2000" b="1" dirty="0">
              <a:latin typeface="Times New Roman" panose="02020603050405020304" pitchFamily="18" charset="0"/>
              <a:ea typeface="楷体_GB2312" pitchFamily="49" charset="-122"/>
            </a:endParaRPr>
          </a:p>
          <a:p>
            <a:pPr>
              <a:buClrTx/>
            </a:pPr>
            <a:r>
              <a:rPr lang="en-US" altLang="zh-CN" sz="2000" b="1">
                <a:solidFill>
                  <a:srgbClr val="800000"/>
                </a:solidFill>
                <a:latin typeface="Times New Roman" panose="02020603050405020304" pitchFamily="18" charset="0"/>
                <a:ea typeface="楷体_GB2312" pitchFamily="49" charset="-122"/>
              </a:rPr>
              <a:t>output(x)</a:t>
            </a:r>
            <a:r>
              <a:rPr lang="zh-CN" altLang="en-US" sz="2000" b="1" dirty="0">
                <a:latin typeface="Times New Roman" panose="02020603050405020304" pitchFamily="18" charset="0"/>
                <a:ea typeface="楷体_GB2312" pitchFamily="49" charset="-122"/>
              </a:rPr>
              <a:t>对得到的可行解</a:t>
            </a:r>
            <a:r>
              <a:rPr lang="en-US" altLang="zh-CN" sz="2000" b="1">
                <a:latin typeface="Times New Roman" panose="02020603050405020304" pitchFamily="18" charset="0"/>
                <a:ea typeface="楷体_GB2312" pitchFamily="49" charset="-122"/>
              </a:rPr>
              <a:t>x</a:t>
            </a:r>
            <a:r>
              <a:rPr lang="zh-CN" altLang="en-US" sz="2000" b="1" dirty="0">
                <a:latin typeface="Times New Roman" panose="02020603050405020304" pitchFamily="18" charset="0"/>
                <a:ea typeface="楷体_GB2312" pitchFamily="49" charset="-122"/>
              </a:rPr>
              <a:t>进行记录或输出处理。</a:t>
            </a:r>
            <a:endParaRPr lang="zh-CN" altLang="en-US" sz="2000" b="1" dirty="0">
              <a:latin typeface="Times New Roman" panose="02020603050405020304" pitchFamily="18" charset="0"/>
              <a:ea typeface="楷体_GB2312" pitchFamily="49" charset="-122"/>
            </a:endParaRPr>
          </a:p>
          <a:p>
            <a:pPr>
              <a:buClrTx/>
            </a:pPr>
            <a:r>
              <a:rPr lang="en-US" altLang="zh-CN" sz="2000" b="1" err="1">
                <a:solidFill>
                  <a:srgbClr val="800000"/>
                </a:solidFill>
                <a:latin typeface="Times New Roman" panose="02020603050405020304" pitchFamily="18" charset="0"/>
                <a:ea typeface="楷体_GB2312" pitchFamily="49" charset="-122"/>
              </a:rPr>
              <a:t>f(n,t</a:t>
            </a:r>
            <a:r>
              <a:rPr lang="en-US" altLang="zh-CN" sz="2000" b="1">
                <a:solidFill>
                  <a:srgbClr val="800000"/>
                </a:solidFill>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和</a:t>
            </a:r>
            <a:r>
              <a:rPr lang="en-US" altLang="zh-CN" sz="2000" b="1" err="1">
                <a:solidFill>
                  <a:srgbClr val="800000"/>
                </a:solidFill>
                <a:latin typeface="Times New Roman" panose="02020603050405020304" pitchFamily="18" charset="0"/>
                <a:ea typeface="楷体_GB2312" pitchFamily="49" charset="-122"/>
              </a:rPr>
              <a:t>g(n,t</a:t>
            </a:r>
            <a:r>
              <a:rPr lang="en-US" altLang="zh-CN" sz="2000" b="1">
                <a:solidFill>
                  <a:srgbClr val="800000"/>
                </a:solidFill>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分别表示在当前扩展结点处搜索过的子树的起始编号和终止编号。</a:t>
            </a:r>
            <a:endParaRPr lang="zh-CN" altLang="en-US" sz="2000" b="1" dirty="0">
              <a:latin typeface="Times New Roman" panose="02020603050405020304" pitchFamily="18" charset="0"/>
              <a:ea typeface="楷体_GB2312" pitchFamily="49" charset="-122"/>
            </a:endParaRPr>
          </a:p>
          <a:p>
            <a:pPr>
              <a:buClrTx/>
            </a:pPr>
            <a:r>
              <a:rPr lang="en-US" altLang="zh-CN" sz="2000" b="1">
                <a:solidFill>
                  <a:srgbClr val="800000"/>
                </a:solidFill>
                <a:latin typeface="Times New Roman" panose="02020603050405020304" pitchFamily="18" charset="0"/>
                <a:ea typeface="楷体_GB2312" pitchFamily="49" charset="-122"/>
              </a:rPr>
              <a:t>h(i)</a:t>
            </a:r>
            <a:r>
              <a:rPr lang="zh-CN" altLang="en-US" sz="2000" b="1" dirty="0">
                <a:latin typeface="Times New Roman" panose="02020603050405020304" pitchFamily="18" charset="0"/>
                <a:ea typeface="楷体_GB2312" pitchFamily="49" charset="-122"/>
              </a:rPr>
              <a:t>表示在当前扩展结点处</a:t>
            </a:r>
            <a:r>
              <a:rPr lang="en-US" altLang="zh-CN" sz="2000" b="1">
                <a:latin typeface="Times New Roman" panose="02020603050405020304" pitchFamily="18" charset="0"/>
                <a:ea typeface="楷体_GB2312" pitchFamily="49" charset="-122"/>
              </a:rPr>
              <a:t>x[t]</a:t>
            </a:r>
            <a:r>
              <a:rPr lang="zh-CN" altLang="en-US" sz="2000" b="1" dirty="0">
                <a:latin typeface="Times New Roman" panose="02020603050405020304" pitchFamily="18" charset="0"/>
                <a:ea typeface="楷体_GB2312" pitchFamily="49" charset="-122"/>
              </a:rPr>
              <a:t>的第</a:t>
            </a:r>
            <a:r>
              <a:rPr lang="en-US" altLang="zh-CN" sz="2000" b="1">
                <a:latin typeface="Times New Roman" panose="02020603050405020304" pitchFamily="18" charset="0"/>
                <a:ea typeface="楷体_GB2312" pitchFamily="49" charset="-122"/>
              </a:rPr>
              <a:t>i</a:t>
            </a:r>
            <a:r>
              <a:rPr lang="zh-CN" altLang="en-US" sz="2000" b="1" dirty="0">
                <a:latin typeface="Times New Roman" panose="02020603050405020304" pitchFamily="18" charset="0"/>
                <a:ea typeface="楷体_GB2312" pitchFamily="49" charset="-122"/>
              </a:rPr>
              <a:t>个可选值。</a:t>
            </a:r>
            <a:endParaRPr lang="zh-CN" altLang="en-US" sz="2000" b="1" dirty="0">
              <a:latin typeface="Times New Roman" panose="02020603050405020304" pitchFamily="18" charset="0"/>
              <a:ea typeface="楷体_GB2312" pitchFamily="49" charset="-122"/>
            </a:endParaRPr>
          </a:p>
          <a:p>
            <a:pPr>
              <a:buClrTx/>
            </a:pPr>
            <a:r>
              <a:rPr lang="en-US" altLang="zh-CN" sz="2000" b="1">
                <a:solidFill>
                  <a:srgbClr val="800000"/>
                </a:solidFill>
                <a:latin typeface="Times New Roman" panose="02020603050405020304" pitchFamily="18" charset="0"/>
                <a:ea typeface="楷体_GB2312" pitchFamily="49" charset="-122"/>
              </a:rPr>
              <a:t>constraint(t)</a:t>
            </a:r>
            <a:r>
              <a:rPr lang="zh-CN" altLang="en-US" sz="2000" b="1" dirty="0">
                <a:latin typeface="Times New Roman" panose="02020603050405020304" pitchFamily="18" charset="0"/>
                <a:ea typeface="楷体_GB2312" pitchFamily="49" charset="-122"/>
              </a:rPr>
              <a:t>和</a:t>
            </a:r>
            <a:r>
              <a:rPr lang="en-US" altLang="zh-CN" sz="2000" b="1">
                <a:solidFill>
                  <a:srgbClr val="800000"/>
                </a:solidFill>
                <a:latin typeface="Times New Roman" panose="02020603050405020304" pitchFamily="18" charset="0"/>
                <a:ea typeface="楷体_GB2312" pitchFamily="49" charset="-122"/>
              </a:rPr>
              <a:t>bound(t)</a:t>
            </a:r>
            <a:r>
              <a:rPr lang="zh-CN" altLang="en-US" sz="2000" b="1" dirty="0">
                <a:latin typeface="Times New Roman" panose="02020603050405020304" pitchFamily="18" charset="0"/>
                <a:ea typeface="楷体_GB2312" pitchFamily="49" charset="-122"/>
              </a:rPr>
              <a:t>表示在当前扩展结点处的约束函数和限界函数</a:t>
            </a:r>
            <a:endParaRPr lang="zh-CN" altLang="en-US" sz="2000" b="1" dirty="0">
              <a:latin typeface="Times New Roman" panose="02020603050405020304" pitchFamily="18" charset="0"/>
              <a:ea typeface="楷体_GB2312" pitchFamily="49" charset="-122"/>
            </a:endParaRPr>
          </a:p>
        </p:txBody>
      </p:sp>
      <p:sp>
        <p:nvSpPr>
          <p:cNvPr id="286731" name="椭圆 286730"/>
          <p:cNvSpPr/>
          <p:nvPr/>
        </p:nvSpPr>
        <p:spPr>
          <a:xfrm>
            <a:off x="8040688" y="1857468"/>
            <a:ext cx="287337" cy="293503"/>
          </a:xfrm>
          <a:prstGeom prst="ellipse">
            <a:avLst/>
          </a:prstGeom>
          <a:solidFill>
            <a:srgbClr val="00FF00"/>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86732" name="直接连接符 286731"/>
          <p:cNvSpPr/>
          <p:nvPr/>
        </p:nvSpPr>
        <p:spPr>
          <a:xfrm flipH="1">
            <a:off x="8256588" y="1341438"/>
            <a:ext cx="503237" cy="574675"/>
          </a:xfrm>
          <a:prstGeom prst="line">
            <a:avLst/>
          </a:prstGeom>
          <a:ln w="6350" cap="flat" cmpd="sng">
            <a:solidFill>
              <a:schemeClr val="tx1"/>
            </a:solidFill>
            <a:prstDash val="solid"/>
            <a:headEnd type="none" w="med" len="med"/>
            <a:tailEnd type="none" w="med" len="med"/>
          </a:ln>
        </p:spPr>
      </p:sp>
      <p:sp>
        <p:nvSpPr>
          <p:cNvPr id="286733" name="椭圆 286732"/>
          <p:cNvSpPr/>
          <p:nvPr/>
        </p:nvSpPr>
        <p:spPr>
          <a:xfrm>
            <a:off x="8688388" y="1130393"/>
            <a:ext cx="287337" cy="293503"/>
          </a:xfrm>
          <a:prstGeom prst="ellipse">
            <a:avLst/>
          </a:prstGeom>
          <a:solidFill>
            <a:srgbClr val="00FF00"/>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86734" name="矩形 286733"/>
          <p:cNvSpPr/>
          <p:nvPr/>
        </p:nvSpPr>
        <p:spPr>
          <a:xfrm>
            <a:off x="7696359" y="1051561"/>
            <a:ext cx="880745" cy="398780"/>
          </a:xfrm>
          <a:prstGeom prst="rect">
            <a:avLst/>
          </a:prstGeom>
          <a:solidFill>
            <a:srgbClr val="FFFFCC"/>
          </a:solidFill>
          <a:ln w="6350">
            <a:noFill/>
          </a:ln>
        </p:spPr>
        <p:txBody>
          <a:bodyPr wrap="none" anchor="ctr">
            <a:spAutoFit/>
          </a:bodyPr>
          <a:p>
            <a:pPr algn="ctr">
              <a:buClrTx/>
            </a:pPr>
            <a:r>
              <a:rPr lang="en-US" altLang="zh-CN" sz="2000">
                <a:latin typeface="Times New Roman" panose="02020603050405020304" pitchFamily="18" charset="0"/>
                <a:ea typeface="楷体_GB2312" pitchFamily="49" charset="-122"/>
              </a:rPr>
              <a:t>f( n, 1)</a:t>
            </a:r>
            <a:endParaRPr lang="en-US" altLang="zh-CN" sz="2000">
              <a:latin typeface="Times New Roman" panose="02020603050405020304" pitchFamily="18" charset="0"/>
              <a:ea typeface="楷体_GB2312" pitchFamily="49" charset="-122"/>
            </a:endParaRPr>
          </a:p>
        </p:txBody>
      </p:sp>
      <p:sp>
        <p:nvSpPr>
          <p:cNvPr id="286735" name="矩形 286734"/>
          <p:cNvSpPr/>
          <p:nvPr/>
        </p:nvSpPr>
        <p:spPr>
          <a:xfrm>
            <a:off x="7120097" y="1735773"/>
            <a:ext cx="880745" cy="398780"/>
          </a:xfrm>
          <a:prstGeom prst="rect">
            <a:avLst/>
          </a:prstGeom>
          <a:solidFill>
            <a:srgbClr val="FFFFCC"/>
          </a:solidFill>
          <a:ln w="6350">
            <a:noFill/>
          </a:ln>
        </p:spPr>
        <p:txBody>
          <a:bodyPr wrap="none" anchor="ctr">
            <a:spAutoFit/>
          </a:bodyPr>
          <a:p>
            <a:pPr algn="ctr">
              <a:buClrTx/>
            </a:pPr>
            <a:r>
              <a:rPr lang="en-US" altLang="zh-CN" sz="2000">
                <a:latin typeface="Times New Roman" panose="02020603050405020304" pitchFamily="18" charset="0"/>
                <a:ea typeface="楷体_GB2312" pitchFamily="49" charset="-122"/>
              </a:rPr>
              <a:t>f( n, 2)</a:t>
            </a:r>
            <a:endParaRPr lang="en-US" altLang="zh-CN" sz="2000">
              <a:latin typeface="Times New Roman" panose="02020603050405020304" pitchFamily="18" charset="0"/>
              <a:ea typeface="楷体_GB2312" pitchFamily="49" charset="-122"/>
            </a:endParaRPr>
          </a:p>
        </p:txBody>
      </p:sp>
      <p:sp>
        <p:nvSpPr>
          <p:cNvPr id="286736" name="直接连接符 286735"/>
          <p:cNvSpPr/>
          <p:nvPr/>
        </p:nvSpPr>
        <p:spPr>
          <a:xfrm>
            <a:off x="8904288" y="1341438"/>
            <a:ext cx="720725" cy="647700"/>
          </a:xfrm>
          <a:prstGeom prst="line">
            <a:avLst/>
          </a:prstGeom>
          <a:ln w="6350" cap="flat" cmpd="sng">
            <a:solidFill>
              <a:schemeClr val="tx1"/>
            </a:solidFill>
            <a:prstDash val="solid"/>
            <a:headEnd type="none" w="med" len="med"/>
            <a:tailEnd type="none" w="med" len="med"/>
          </a:ln>
        </p:spPr>
      </p:sp>
      <p:sp>
        <p:nvSpPr>
          <p:cNvPr id="286737" name="椭圆 286736"/>
          <p:cNvSpPr/>
          <p:nvPr/>
        </p:nvSpPr>
        <p:spPr>
          <a:xfrm>
            <a:off x="9480550" y="1978118"/>
            <a:ext cx="287338" cy="293503"/>
          </a:xfrm>
          <a:prstGeom prst="ellipse">
            <a:avLst/>
          </a:prstGeom>
          <a:solidFill>
            <a:srgbClr val="00FF00"/>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86738" name="矩形 286737"/>
          <p:cNvSpPr/>
          <p:nvPr/>
        </p:nvSpPr>
        <p:spPr>
          <a:xfrm>
            <a:off x="9750743" y="1988185"/>
            <a:ext cx="923290" cy="398780"/>
          </a:xfrm>
          <a:prstGeom prst="rect">
            <a:avLst/>
          </a:prstGeom>
          <a:solidFill>
            <a:srgbClr val="FFFFCC"/>
          </a:solidFill>
          <a:ln w="6350">
            <a:noFill/>
          </a:ln>
        </p:spPr>
        <p:txBody>
          <a:bodyPr wrap="none" anchor="ctr">
            <a:spAutoFit/>
          </a:bodyPr>
          <a:p>
            <a:pPr algn="ctr">
              <a:buClrTx/>
            </a:pPr>
            <a:r>
              <a:rPr lang="en-US" altLang="zh-CN" sz="2000">
                <a:latin typeface="Times New Roman" panose="02020603050405020304" pitchFamily="18" charset="0"/>
                <a:ea typeface="楷体_GB2312" pitchFamily="49" charset="-122"/>
              </a:rPr>
              <a:t>g( n, 2)</a:t>
            </a:r>
            <a:endParaRPr lang="en-US" altLang="zh-CN" sz="2000">
              <a:latin typeface="Times New Roman" panose="02020603050405020304" pitchFamily="18" charset="0"/>
              <a:ea typeface="楷体_GB2312" pitchFamily="49" charset="-122"/>
            </a:endParaRPr>
          </a:p>
        </p:txBody>
      </p:sp>
      <p:sp>
        <p:nvSpPr>
          <p:cNvPr id="286739" name="直接连接符 286738"/>
          <p:cNvSpPr/>
          <p:nvPr/>
        </p:nvSpPr>
        <p:spPr>
          <a:xfrm>
            <a:off x="8543925" y="2060575"/>
            <a:ext cx="720725" cy="0"/>
          </a:xfrm>
          <a:prstGeom prst="line">
            <a:avLst/>
          </a:prstGeom>
          <a:ln w="6350" cap="flat" cmpd="sng">
            <a:solidFill>
              <a:schemeClr val="tx1"/>
            </a:solidFill>
            <a:prstDash val="lgDash"/>
            <a:headEnd type="none" w="med" len="med"/>
            <a:tailEnd type="none" w="med" len="med"/>
          </a:ln>
        </p:spPr>
      </p:sp>
      <p:sp>
        <p:nvSpPr>
          <p:cNvPr id="286740" name="椭圆 286739"/>
          <p:cNvSpPr/>
          <p:nvPr/>
        </p:nvSpPr>
        <p:spPr>
          <a:xfrm>
            <a:off x="7680325" y="2625817"/>
            <a:ext cx="287338" cy="293503"/>
          </a:xfrm>
          <a:prstGeom prst="ellipse">
            <a:avLst/>
          </a:prstGeom>
          <a:solidFill>
            <a:srgbClr val="00FF00"/>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86741" name="椭圆 286740"/>
          <p:cNvSpPr/>
          <p:nvPr/>
        </p:nvSpPr>
        <p:spPr>
          <a:xfrm>
            <a:off x="8328025" y="2625817"/>
            <a:ext cx="287338" cy="293503"/>
          </a:xfrm>
          <a:prstGeom prst="ellipse">
            <a:avLst/>
          </a:prstGeom>
          <a:solidFill>
            <a:srgbClr val="00FF00"/>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86742" name="椭圆 286741"/>
          <p:cNvSpPr/>
          <p:nvPr/>
        </p:nvSpPr>
        <p:spPr>
          <a:xfrm>
            <a:off x="9191625" y="2625817"/>
            <a:ext cx="287338" cy="293503"/>
          </a:xfrm>
          <a:prstGeom prst="ellipse">
            <a:avLst/>
          </a:prstGeom>
          <a:solidFill>
            <a:srgbClr val="00FF00"/>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86743" name="椭圆 286742"/>
          <p:cNvSpPr/>
          <p:nvPr/>
        </p:nvSpPr>
        <p:spPr>
          <a:xfrm>
            <a:off x="9767888" y="2625817"/>
            <a:ext cx="287337" cy="293503"/>
          </a:xfrm>
          <a:prstGeom prst="ellipse">
            <a:avLst/>
          </a:prstGeom>
          <a:solidFill>
            <a:srgbClr val="00FF00"/>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86744" name="直接连接符 286743"/>
          <p:cNvSpPr/>
          <p:nvPr/>
        </p:nvSpPr>
        <p:spPr>
          <a:xfrm>
            <a:off x="7967663" y="2781300"/>
            <a:ext cx="360362" cy="0"/>
          </a:xfrm>
          <a:prstGeom prst="line">
            <a:avLst/>
          </a:prstGeom>
          <a:ln w="6350" cap="flat" cmpd="sng">
            <a:solidFill>
              <a:schemeClr val="tx1"/>
            </a:solidFill>
            <a:prstDash val="dash"/>
            <a:headEnd type="none" w="med" len="med"/>
            <a:tailEnd type="none" w="med" len="med"/>
          </a:ln>
        </p:spPr>
      </p:sp>
      <p:sp>
        <p:nvSpPr>
          <p:cNvPr id="286746" name="直接连接符 286745"/>
          <p:cNvSpPr/>
          <p:nvPr/>
        </p:nvSpPr>
        <p:spPr>
          <a:xfrm>
            <a:off x="8759825" y="2781300"/>
            <a:ext cx="360363" cy="0"/>
          </a:xfrm>
          <a:prstGeom prst="line">
            <a:avLst/>
          </a:prstGeom>
          <a:ln w="6350" cap="flat" cmpd="sng">
            <a:solidFill>
              <a:schemeClr val="tx1"/>
            </a:solidFill>
            <a:prstDash val="dash"/>
            <a:headEnd type="none" w="med" len="med"/>
            <a:tailEnd type="none" w="med" len="med"/>
          </a:ln>
        </p:spPr>
      </p:sp>
      <p:sp>
        <p:nvSpPr>
          <p:cNvPr id="286747" name="直接连接符 286746"/>
          <p:cNvSpPr/>
          <p:nvPr/>
        </p:nvSpPr>
        <p:spPr>
          <a:xfrm>
            <a:off x="9480550" y="2781300"/>
            <a:ext cx="360363" cy="0"/>
          </a:xfrm>
          <a:prstGeom prst="line">
            <a:avLst/>
          </a:prstGeom>
          <a:ln w="6350" cap="flat" cmpd="sng">
            <a:solidFill>
              <a:schemeClr val="tx1"/>
            </a:solidFill>
            <a:prstDash val="dash"/>
            <a:headEnd type="none" w="med" len="med"/>
            <a:tailEnd type="none" w="med" len="med"/>
          </a:ln>
        </p:spPr>
      </p:sp>
      <p:sp>
        <p:nvSpPr>
          <p:cNvPr id="286748" name="直接连接符 286747"/>
          <p:cNvSpPr/>
          <p:nvPr/>
        </p:nvSpPr>
        <p:spPr>
          <a:xfrm flipH="1">
            <a:off x="7896225" y="2133600"/>
            <a:ext cx="215900" cy="503238"/>
          </a:xfrm>
          <a:prstGeom prst="line">
            <a:avLst/>
          </a:prstGeom>
          <a:ln w="6350" cap="flat" cmpd="sng">
            <a:solidFill>
              <a:schemeClr val="tx1"/>
            </a:solidFill>
            <a:prstDash val="solid"/>
            <a:headEnd type="none" w="med" len="med"/>
            <a:tailEnd type="none" w="med" len="med"/>
          </a:ln>
        </p:spPr>
      </p:sp>
      <p:sp>
        <p:nvSpPr>
          <p:cNvPr id="286749" name="直接连接符 286748"/>
          <p:cNvSpPr/>
          <p:nvPr/>
        </p:nvSpPr>
        <p:spPr>
          <a:xfrm>
            <a:off x="8256588" y="2133600"/>
            <a:ext cx="215900" cy="503238"/>
          </a:xfrm>
          <a:prstGeom prst="line">
            <a:avLst/>
          </a:prstGeom>
          <a:ln w="6350" cap="flat" cmpd="sng">
            <a:solidFill>
              <a:schemeClr val="tx1"/>
            </a:solidFill>
            <a:prstDash val="solid"/>
            <a:headEnd type="none" w="med" len="med"/>
            <a:tailEnd type="none" w="med" len="med"/>
          </a:ln>
        </p:spPr>
      </p:sp>
      <p:sp>
        <p:nvSpPr>
          <p:cNvPr id="286750" name="直接连接符 286749"/>
          <p:cNvSpPr/>
          <p:nvPr/>
        </p:nvSpPr>
        <p:spPr>
          <a:xfrm flipH="1">
            <a:off x="8688388" y="1412875"/>
            <a:ext cx="144462" cy="503238"/>
          </a:xfrm>
          <a:prstGeom prst="line">
            <a:avLst/>
          </a:prstGeom>
          <a:ln w="6350" cap="flat" cmpd="sng">
            <a:solidFill>
              <a:schemeClr val="tx1"/>
            </a:solidFill>
            <a:prstDash val="solid"/>
            <a:headEnd type="none" w="med" len="med"/>
            <a:tailEnd type="none" w="med" len="med"/>
          </a:ln>
        </p:spPr>
      </p:sp>
      <p:sp>
        <p:nvSpPr>
          <p:cNvPr id="286751" name="直接连接符 286750"/>
          <p:cNvSpPr/>
          <p:nvPr/>
        </p:nvSpPr>
        <p:spPr>
          <a:xfrm flipH="1">
            <a:off x="9409113" y="2276475"/>
            <a:ext cx="142875" cy="360363"/>
          </a:xfrm>
          <a:prstGeom prst="line">
            <a:avLst/>
          </a:prstGeom>
          <a:ln w="6350" cap="flat" cmpd="sng">
            <a:solidFill>
              <a:schemeClr val="tx1"/>
            </a:solidFill>
            <a:prstDash val="solid"/>
            <a:headEnd type="none" w="med" len="med"/>
            <a:tailEnd type="none" w="med" len="med"/>
          </a:ln>
        </p:spPr>
      </p:sp>
      <p:sp>
        <p:nvSpPr>
          <p:cNvPr id="286752" name="直接连接符 286751"/>
          <p:cNvSpPr/>
          <p:nvPr/>
        </p:nvSpPr>
        <p:spPr>
          <a:xfrm>
            <a:off x="9639300" y="2219325"/>
            <a:ext cx="215900" cy="431800"/>
          </a:xfrm>
          <a:prstGeom prst="line">
            <a:avLst/>
          </a:prstGeom>
          <a:ln w="6350" cap="flat" cmpd="sng">
            <a:solidFill>
              <a:schemeClr val="tx1"/>
            </a:solidFill>
            <a:prstDash val="solid"/>
            <a:headEnd type="none" w="med" len="med"/>
            <a:tailEnd type="none" w="med" len="med"/>
          </a:ln>
        </p:spPr>
      </p:sp>
      <p:sp>
        <p:nvSpPr>
          <p:cNvPr id="286753" name="椭圆 286752"/>
          <p:cNvSpPr/>
          <p:nvPr/>
        </p:nvSpPr>
        <p:spPr>
          <a:xfrm>
            <a:off x="8688388" y="1114518"/>
            <a:ext cx="287337" cy="293503"/>
          </a:xfrm>
          <a:prstGeom prst="ellipse">
            <a:avLst/>
          </a:prstGeom>
          <a:solidFill>
            <a:srgbClr val="9900FF"/>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86754" name="椭圆 286753"/>
          <p:cNvSpPr/>
          <p:nvPr/>
        </p:nvSpPr>
        <p:spPr>
          <a:xfrm>
            <a:off x="8040688" y="1851118"/>
            <a:ext cx="287337" cy="293503"/>
          </a:xfrm>
          <a:prstGeom prst="ellipse">
            <a:avLst/>
          </a:prstGeom>
          <a:solidFill>
            <a:srgbClr val="9900FF"/>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86755" name="椭圆 286754"/>
          <p:cNvSpPr/>
          <p:nvPr/>
        </p:nvSpPr>
        <p:spPr>
          <a:xfrm>
            <a:off x="7680325" y="2641692"/>
            <a:ext cx="287338" cy="293503"/>
          </a:xfrm>
          <a:prstGeom prst="ellipse">
            <a:avLst/>
          </a:prstGeom>
          <a:solidFill>
            <a:srgbClr val="9900FF"/>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86756" name="直接连接符 286755"/>
          <p:cNvSpPr/>
          <p:nvPr/>
        </p:nvSpPr>
        <p:spPr>
          <a:xfrm>
            <a:off x="7967663" y="2781300"/>
            <a:ext cx="360362" cy="0"/>
          </a:xfrm>
          <a:prstGeom prst="line">
            <a:avLst/>
          </a:prstGeom>
          <a:ln w="38100" cap="flat" cmpd="sng">
            <a:solidFill>
              <a:srgbClr val="9900FF"/>
            </a:solidFill>
            <a:prstDash val="dash"/>
            <a:headEnd type="none" w="med" len="med"/>
            <a:tailEnd type="none" w="med" len="med"/>
          </a:ln>
        </p:spPr>
      </p:sp>
      <p:sp>
        <p:nvSpPr>
          <p:cNvPr id="286757" name="椭圆 286756"/>
          <p:cNvSpPr/>
          <p:nvPr/>
        </p:nvSpPr>
        <p:spPr>
          <a:xfrm>
            <a:off x="8328025" y="2625817"/>
            <a:ext cx="287338" cy="293503"/>
          </a:xfrm>
          <a:prstGeom prst="ellipse">
            <a:avLst/>
          </a:prstGeom>
          <a:solidFill>
            <a:srgbClr val="9900FF"/>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86758" name="直接连接符 286757"/>
          <p:cNvSpPr/>
          <p:nvPr/>
        </p:nvSpPr>
        <p:spPr>
          <a:xfrm>
            <a:off x="8543925" y="2060575"/>
            <a:ext cx="720725" cy="0"/>
          </a:xfrm>
          <a:prstGeom prst="line">
            <a:avLst/>
          </a:prstGeom>
          <a:ln w="38100" cap="flat" cmpd="sng">
            <a:solidFill>
              <a:srgbClr val="9900FF"/>
            </a:solidFill>
            <a:prstDash val="lgDash"/>
            <a:headEnd type="none" w="med" len="med"/>
            <a:tailEnd type="none" w="med" len="med"/>
          </a:ln>
        </p:spPr>
      </p:sp>
      <p:sp>
        <p:nvSpPr>
          <p:cNvPr id="286759" name="直接连接符 286758"/>
          <p:cNvSpPr/>
          <p:nvPr/>
        </p:nvSpPr>
        <p:spPr>
          <a:xfrm>
            <a:off x="8759825" y="2781300"/>
            <a:ext cx="360363" cy="0"/>
          </a:xfrm>
          <a:prstGeom prst="line">
            <a:avLst/>
          </a:prstGeom>
          <a:ln w="38100" cap="flat" cmpd="sng">
            <a:solidFill>
              <a:srgbClr val="9900FF"/>
            </a:solidFill>
            <a:prstDash val="dash"/>
            <a:headEnd type="none" w="med" len="med"/>
            <a:tailEnd type="none" w="med" len="med"/>
          </a:ln>
        </p:spPr>
      </p:sp>
      <p:sp>
        <p:nvSpPr>
          <p:cNvPr id="286760" name="椭圆 286759"/>
          <p:cNvSpPr/>
          <p:nvPr/>
        </p:nvSpPr>
        <p:spPr>
          <a:xfrm>
            <a:off x="9480550" y="1978118"/>
            <a:ext cx="287338" cy="293503"/>
          </a:xfrm>
          <a:prstGeom prst="ellipse">
            <a:avLst/>
          </a:prstGeom>
          <a:solidFill>
            <a:srgbClr val="9900FF"/>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86761" name="椭圆 286760"/>
          <p:cNvSpPr/>
          <p:nvPr/>
        </p:nvSpPr>
        <p:spPr>
          <a:xfrm>
            <a:off x="9191625" y="2625817"/>
            <a:ext cx="287338" cy="293503"/>
          </a:xfrm>
          <a:prstGeom prst="ellipse">
            <a:avLst/>
          </a:prstGeom>
          <a:solidFill>
            <a:srgbClr val="9900FF"/>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86762" name="椭圆 286761"/>
          <p:cNvSpPr/>
          <p:nvPr/>
        </p:nvSpPr>
        <p:spPr>
          <a:xfrm>
            <a:off x="9767888" y="2625817"/>
            <a:ext cx="287337" cy="293503"/>
          </a:xfrm>
          <a:prstGeom prst="ellipse">
            <a:avLst/>
          </a:prstGeom>
          <a:solidFill>
            <a:srgbClr val="9900FF"/>
          </a:solidFill>
          <a:ln w="6350" cap="flat" cmpd="sng">
            <a:solidFill>
              <a:schemeClr val="tx1"/>
            </a:solidFill>
            <a:prstDash val="solid"/>
            <a:headEnd type="none" w="med" len="med"/>
            <a:tailEnd type="none" w="med" len="med"/>
          </a:ln>
        </p:spPr>
        <p:txBody>
          <a:bodyPr anchor="ctr">
            <a:spAutoFit/>
          </a:bodyPr>
          <a:p>
            <a:pPr algn="ctr">
              <a:buClrTx/>
            </a:pPr>
            <a:endParaRPr lang="en-US" altLang="zh-CN" sz="800">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6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3" grpId="0" bldLvl="0" animBg="1"/>
      <p:bldP spid="286754" grpId="0" bldLvl="0" animBg="1"/>
      <p:bldP spid="286755" grpId="0" bldLvl="0" animBg="1"/>
      <p:bldP spid="286757" grpId="0" bldLvl="0" animBg="1"/>
      <p:bldP spid="286760" grpId="0" bldLvl="0" animBg="1"/>
      <p:bldP spid="286761" grpId="0" bldLvl="0" animBg="1"/>
      <p:bldP spid="28676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8" name="矩形 287747"/>
          <p:cNvSpPr/>
          <p:nvPr/>
        </p:nvSpPr>
        <p:spPr>
          <a:xfrm>
            <a:off x="2135188" y="-171450"/>
            <a:ext cx="7772400" cy="80327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楷体_GB2312" pitchFamily="49" charset="-122"/>
              </a:defRPr>
            </a:lvl1pPr>
          </a:lstStyle>
          <a:p>
            <a:pPr lvl="0"/>
            <a:r>
              <a:rPr lang="zh-CN" altLang="en-US" dirty="0">
                <a:ea typeface="黑体" pitchFamily="2" charset="-122"/>
              </a:rPr>
              <a:t>迭代回溯</a:t>
            </a:r>
            <a:endParaRPr lang="zh-CN" altLang="en-US" dirty="0">
              <a:ea typeface="黑体" pitchFamily="2" charset="-122"/>
            </a:endParaRPr>
          </a:p>
        </p:txBody>
      </p:sp>
      <p:sp>
        <p:nvSpPr>
          <p:cNvPr id="287749" name="文本框 287748"/>
          <p:cNvSpPr txBox="1"/>
          <p:nvPr/>
        </p:nvSpPr>
        <p:spPr>
          <a:xfrm>
            <a:off x="1919288" y="476250"/>
            <a:ext cx="8443912" cy="368300"/>
          </a:xfrm>
          <a:prstGeom prst="rect">
            <a:avLst/>
          </a:prstGeom>
          <a:noFill/>
          <a:ln w="6350">
            <a:noFill/>
          </a:ln>
        </p:spPr>
        <p:txBody>
          <a:bodyPr>
            <a:spAutoFit/>
          </a:bodyPr>
          <a:p>
            <a:pPr>
              <a:buClrTx/>
            </a:pPr>
            <a:r>
              <a:rPr lang="zh-CN" altLang="en-US" b="1" dirty="0">
                <a:latin typeface="Arial" panose="020B0604020202090204" pitchFamily="34" charset="0"/>
                <a:ea typeface="楷体_GB2312" pitchFamily="49" charset="-122"/>
              </a:rPr>
              <a:t>采用树的非递归深度优先遍历算法，可将回溯法表示为一个非递归迭代过程。</a:t>
            </a:r>
            <a:endParaRPr lang="zh-CN" altLang="en-US" b="1" dirty="0">
              <a:latin typeface="Arial" panose="020B0604020202090204" pitchFamily="34" charset="0"/>
              <a:ea typeface="楷体_GB2312" pitchFamily="49" charset="-122"/>
            </a:endParaRPr>
          </a:p>
        </p:txBody>
      </p:sp>
      <p:sp>
        <p:nvSpPr>
          <p:cNvPr id="287750" name="文本框 287749"/>
          <p:cNvSpPr txBox="1"/>
          <p:nvPr/>
        </p:nvSpPr>
        <p:spPr>
          <a:xfrm>
            <a:off x="1631950" y="1268413"/>
            <a:ext cx="4826000" cy="5631180"/>
          </a:xfrm>
          <a:prstGeom prst="rect">
            <a:avLst/>
          </a:prstGeom>
          <a:solidFill>
            <a:schemeClr val="bg1"/>
          </a:solidFill>
          <a:ln w="28575" cap="flat" cmpd="sng">
            <a:solidFill>
              <a:srgbClr val="990000"/>
            </a:solidFill>
            <a:prstDash val="solid"/>
            <a:miter/>
            <a:headEnd type="none" w="med" len="med"/>
            <a:tailEnd type="none" w="med" len="med"/>
          </a:ln>
        </p:spPr>
        <p:txBody>
          <a:bodyPr>
            <a:spAutoFit/>
          </a:bodyPr>
          <a:p>
            <a:pPr>
              <a:buClrTx/>
            </a:pPr>
            <a:r>
              <a:rPr lang="en-US" altLang="zh-CN" sz="2000" b="1">
                <a:latin typeface="Times New Roman" panose="02020603050405020304" pitchFamily="18" charset="0"/>
                <a:ea typeface="楷体_GB2312" pitchFamily="49" charset="-122"/>
              </a:rPr>
              <a:t>void </a:t>
            </a:r>
            <a:r>
              <a:rPr lang="en-US" altLang="zh-CN" sz="2000" b="1" err="1">
                <a:latin typeface="Times New Roman" panose="02020603050405020304" pitchFamily="18" charset="0"/>
                <a:ea typeface="楷体_GB2312" pitchFamily="49" charset="-122"/>
              </a:rPr>
              <a:t>iterativeBacktrack</a:t>
            </a:r>
            <a:r>
              <a:rPr lang="en-US" altLang="zh-CN" sz="2000" b="1">
                <a:latin typeface="Times New Roman" panose="02020603050405020304" pitchFamily="18" charset="0"/>
                <a:ea typeface="楷体_GB2312" pitchFamily="49" charset="-122"/>
              </a:rPr>
              <a:t> ( )</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a:t>
            </a:r>
            <a:r>
              <a:rPr lang="en-US" altLang="zh-CN" sz="2000" b="1" err="1">
                <a:latin typeface="Times New Roman" panose="02020603050405020304" pitchFamily="18" charset="0"/>
                <a:ea typeface="楷体_GB2312" pitchFamily="49" charset="-122"/>
              </a:rPr>
              <a:t>int</a:t>
            </a:r>
            <a:r>
              <a:rPr lang="en-US" altLang="zh-CN" sz="2000" b="1">
                <a:latin typeface="Times New Roman" panose="02020603050405020304" pitchFamily="18" charset="0"/>
                <a:ea typeface="楷体_GB2312" pitchFamily="49" charset="-122"/>
              </a:rPr>
              <a:t> t = 1;</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while ( t &gt; 0 ) </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if ( f ( n, t ) &lt;= g ( n, t ) ) </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for( </a:t>
            </a:r>
            <a:r>
              <a:rPr lang="en-US" altLang="zh-CN" sz="2000" b="1" err="1">
                <a:latin typeface="Times New Roman" panose="02020603050405020304" pitchFamily="18" charset="0"/>
                <a:ea typeface="楷体_GB2312" pitchFamily="49" charset="-122"/>
              </a:rPr>
              <a:t>int</a:t>
            </a:r>
            <a:r>
              <a:rPr lang="en-US" altLang="zh-CN" sz="2000" b="1">
                <a:latin typeface="Times New Roman" panose="02020603050405020304" pitchFamily="18" charset="0"/>
                <a:ea typeface="楷体_GB2312" pitchFamily="49" charset="-122"/>
              </a:rPr>
              <a:t> i = f( n, t ); i&lt;=g( n, t); i++)</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x[ t ] = h( i );</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if( constraint( t )&amp;&amp;bound( t ))</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if (solution( t ) ) output( x );</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else t++; </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  </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else t--;</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   }</a:t>
            </a:r>
            <a:endParaRPr lang="en-US" altLang="zh-CN" sz="2000" b="1">
              <a:latin typeface="Times New Roman" panose="02020603050405020304" pitchFamily="18" charset="0"/>
              <a:ea typeface="楷体_GB2312" pitchFamily="49" charset="-122"/>
            </a:endParaRPr>
          </a:p>
          <a:p>
            <a:pPr>
              <a:buClrTx/>
            </a:pPr>
            <a:r>
              <a:rPr lang="en-US" altLang="zh-CN" sz="2000" b="1">
                <a:latin typeface="Times New Roman" panose="02020603050405020304" pitchFamily="18" charset="0"/>
                <a:ea typeface="楷体_GB2312" pitchFamily="49" charset="-122"/>
              </a:rPr>
              <a:t>}</a:t>
            </a:r>
            <a:endParaRPr lang="zh-CN" altLang="en-US" sz="2000" b="1" dirty="0">
              <a:latin typeface="Times New Roman" panose="02020603050405020304" pitchFamily="18" charset="0"/>
              <a:ea typeface="楷体_GB2312" pitchFamily="49" charset="-122"/>
            </a:endParaRPr>
          </a:p>
        </p:txBody>
      </p:sp>
      <p:sp>
        <p:nvSpPr>
          <p:cNvPr id="287751" name="文本框 287750"/>
          <p:cNvSpPr txBox="1"/>
          <p:nvPr/>
        </p:nvSpPr>
        <p:spPr>
          <a:xfrm>
            <a:off x="6527800" y="1773238"/>
            <a:ext cx="4140200" cy="3630930"/>
          </a:xfrm>
          <a:prstGeom prst="rect">
            <a:avLst/>
          </a:prstGeom>
          <a:noFill/>
          <a:ln w="6350">
            <a:noFill/>
          </a:ln>
        </p:spPr>
        <p:txBody>
          <a:bodyPr>
            <a:spAutoFit/>
          </a:bodyPr>
          <a:p>
            <a:pPr>
              <a:spcBef>
                <a:spcPct val="50000"/>
              </a:spcBef>
              <a:buClrTx/>
            </a:pPr>
            <a:r>
              <a:rPr lang="en-US" altLang="zh-CN" sz="2000" b="1">
                <a:solidFill>
                  <a:srgbClr val="800000"/>
                </a:solidFill>
                <a:latin typeface="Times New Roman" panose="02020603050405020304" pitchFamily="18" charset="0"/>
                <a:ea typeface="楷体_GB2312" pitchFamily="49" charset="-122"/>
              </a:rPr>
              <a:t>Solution(t)</a:t>
            </a:r>
            <a:r>
              <a:rPr lang="zh-CN" altLang="en-US" sz="2000" b="1" dirty="0">
                <a:latin typeface="Times New Roman" panose="02020603050405020304" pitchFamily="18" charset="0"/>
                <a:ea typeface="楷体_GB2312" pitchFamily="49" charset="-122"/>
              </a:rPr>
              <a:t>判断当前扩展结点处是否已到问题的一个可行解。返回值为</a:t>
            </a:r>
            <a:r>
              <a:rPr lang="en-US" altLang="zh-CN" sz="2000" b="1">
                <a:latin typeface="Times New Roman" panose="02020603050405020304" pitchFamily="18" charset="0"/>
                <a:ea typeface="楷体_GB2312" pitchFamily="49" charset="-122"/>
              </a:rPr>
              <a:t>true</a:t>
            </a:r>
            <a:r>
              <a:rPr lang="zh-CN" altLang="en-US" sz="2000" b="1" dirty="0">
                <a:latin typeface="Times New Roman" panose="02020603050405020304" pitchFamily="18" charset="0"/>
                <a:ea typeface="楷体_GB2312" pitchFamily="49" charset="-122"/>
              </a:rPr>
              <a:t>表示在当前可扩展结点处</a:t>
            </a:r>
            <a:r>
              <a:rPr lang="en-US" altLang="zh-CN" sz="2000" b="1">
                <a:latin typeface="Times New Roman" panose="02020603050405020304" pitchFamily="18" charset="0"/>
                <a:ea typeface="楷体_GB2312" pitchFamily="49" charset="-122"/>
              </a:rPr>
              <a:t>x[1:t]</a:t>
            </a:r>
            <a:r>
              <a:rPr lang="zh-CN" altLang="en-US" sz="2000" b="1" dirty="0">
                <a:latin typeface="Times New Roman" panose="02020603050405020304" pitchFamily="18" charset="0"/>
                <a:ea typeface="楷体_GB2312" pitchFamily="49" charset="-122"/>
              </a:rPr>
              <a:t>是问题的一个可行解。若返回值为</a:t>
            </a:r>
            <a:r>
              <a:rPr lang="en-US" altLang="zh-CN" sz="2000" b="1">
                <a:latin typeface="Times New Roman" panose="02020603050405020304" pitchFamily="18" charset="0"/>
                <a:ea typeface="楷体_GB2312" pitchFamily="49" charset="-122"/>
              </a:rPr>
              <a:t>false</a:t>
            </a:r>
            <a:r>
              <a:rPr lang="zh-CN" altLang="en-US" sz="2000" b="1" dirty="0">
                <a:latin typeface="Times New Roman" panose="02020603050405020304" pitchFamily="18" charset="0"/>
                <a:ea typeface="楷体_GB2312" pitchFamily="49" charset="-122"/>
              </a:rPr>
              <a:t>则表示在当前扩展结点处</a:t>
            </a:r>
            <a:r>
              <a:rPr lang="en-US" altLang="zh-CN" sz="2000" b="1">
                <a:latin typeface="Times New Roman" panose="02020603050405020304" pitchFamily="18" charset="0"/>
                <a:ea typeface="楷体_GB2312" pitchFamily="49" charset="-122"/>
              </a:rPr>
              <a:t>x[1:t]</a:t>
            </a:r>
            <a:r>
              <a:rPr lang="zh-CN" altLang="en-US" sz="2000" b="1" dirty="0">
                <a:latin typeface="Times New Roman" panose="02020603050405020304" pitchFamily="18" charset="0"/>
                <a:ea typeface="楷体_GB2312" pitchFamily="49" charset="-122"/>
              </a:rPr>
              <a:t>只是问题的一个部分解，还需要向纵深方向继续搜索。</a:t>
            </a:r>
            <a:endParaRPr lang="zh-CN" altLang="en-US" sz="2000" b="1" dirty="0">
              <a:latin typeface="Times New Roman" panose="02020603050405020304" pitchFamily="18" charset="0"/>
              <a:ea typeface="楷体_GB2312" pitchFamily="49" charset="-122"/>
            </a:endParaRPr>
          </a:p>
          <a:p>
            <a:pPr>
              <a:spcBef>
                <a:spcPct val="50000"/>
              </a:spcBef>
              <a:buClrTx/>
            </a:pPr>
            <a:r>
              <a:rPr lang="en-US" altLang="zh-CN" sz="2000" b="1" err="1">
                <a:solidFill>
                  <a:srgbClr val="800000"/>
                </a:solidFill>
                <a:latin typeface="Times New Roman" panose="02020603050405020304" pitchFamily="18" charset="0"/>
                <a:ea typeface="楷体_GB2312" pitchFamily="49" charset="-122"/>
              </a:rPr>
              <a:t>f(n,t</a:t>
            </a:r>
            <a:r>
              <a:rPr lang="en-US" altLang="zh-CN" sz="2000" b="1">
                <a:solidFill>
                  <a:srgbClr val="800000"/>
                </a:solidFill>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和</a:t>
            </a:r>
            <a:r>
              <a:rPr lang="en-US" altLang="zh-CN" sz="2000" b="1" err="1">
                <a:solidFill>
                  <a:srgbClr val="800000"/>
                </a:solidFill>
                <a:latin typeface="Times New Roman" panose="02020603050405020304" pitchFamily="18" charset="0"/>
                <a:ea typeface="楷体_GB2312" pitchFamily="49" charset="-122"/>
              </a:rPr>
              <a:t>g(n,t</a:t>
            </a:r>
            <a:r>
              <a:rPr lang="en-US" altLang="zh-CN" sz="2000" b="1">
                <a:solidFill>
                  <a:srgbClr val="800000"/>
                </a:solidFill>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分别表示在当前扩展结点处未搜索过的子树的起始编号和终止编号。</a:t>
            </a:r>
            <a:r>
              <a:rPr lang="en-US" altLang="zh-CN" sz="2000" b="1">
                <a:solidFill>
                  <a:srgbClr val="800000"/>
                </a:solidFill>
                <a:latin typeface="Times New Roman" panose="02020603050405020304" pitchFamily="18" charset="0"/>
                <a:ea typeface="楷体_GB2312" pitchFamily="49" charset="-122"/>
              </a:rPr>
              <a:t>h(i)</a:t>
            </a:r>
            <a:r>
              <a:rPr lang="zh-CN" altLang="en-US" sz="2000" b="1" dirty="0">
                <a:latin typeface="Times New Roman" panose="02020603050405020304" pitchFamily="18" charset="0"/>
                <a:ea typeface="楷体_GB2312" pitchFamily="49" charset="-122"/>
              </a:rPr>
              <a:t>表示在当前扩展结点处</a:t>
            </a:r>
            <a:r>
              <a:rPr lang="en-US" altLang="zh-CN" sz="2000" b="1">
                <a:latin typeface="Times New Roman" panose="02020603050405020304" pitchFamily="18" charset="0"/>
                <a:ea typeface="楷体_GB2312" pitchFamily="49" charset="-122"/>
              </a:rPr>
              <a:t>x[t]</a:t>
            </a:r>
            <a:r>
              <a:rPr lang="zh-CN" altLang="en-US" sz="2000" b="1" dirty="0">
                <a:latin typeface="Times New Roman" panose="02020603050405020304" pitchFamily="18" charset="0"/>
                <a:ea typeface="楷体_GB2312" pitchFamily="49" charset="-122"/>
              </a:rPr>
              <a:t>的第</a:t>
            </a:r>
            <a:r>
              <a:rPr lang="en-US" altLang="zh-CN" sz="2000" b="1">
                <a:latin typeface="Times New Roman" panose="02020603050405020304" pitchFamily="18" charset="0"/>
                <a:ea typeface="楷体_GB2312" pitchFamily="49" charset="-122"/>
              </a:rPr>
              <a:t>i</a:t>
            </a:r>
            <a:r>
              <a:rPr lang="zh-CN" altLang="en-US" sz="2000" b="1" dirty="0">
                <a:latin typeface="Times New Roman" panose="02020603050405020304" pitchFamily="18" charset="0"/>
                <a:ea typeface="楷体_GB2312" pitchFamily="49" charset="-122"/>
              </a:rPr>
              <a:t>个可选值。</a:t>
            </a:r>
            <a:endParaRPr lang="zh-CN" altLang="en-US" sz="2000" b="1" dirty="0">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5026" name="标题 385025"/>
          <p:cNvSpPr>
            <a:spLocks noGrp="1"/>
          </p:cNvSpPr>
          <p:nvPr>
            <p:ph type="ctrTitle"/>
          </p:nvPr>
        </p:nvSpPr>
        <p:spPr>
          <a:xfrm>
            <a:off x="2209800" y="2130425"/>
            <a:ext cx="7772400" cy="1470025"/>
          </a:xfrm>
        </p:spPr>
        <p:txBody>
          <a:bodyPr anchor="ctr"/>
          <a:p>
            <a:pPr defTabSz="914400">
              <a:buSzPct val="100000"/>
            </a:pPr>
            <a:r>
              <a:rPr lang="zh-CN" altLang="en-US" sz="4400" kern="1200" baseline="0" dirty="0">
                <a:latin typeface="Times New Roman" panose="02020603050405020304" pitchFamily="18" charset="0"/>
                <a:ea typeface="楷体_GB2312" pitchFamily="49" charset="-122"/>
              </a:rPr>
              <a:t>装载问题</a:t>
            </a:r>
            <a:endParaRPr lang="zh-CN" altLang="en-US" sz="4400" kern="1200" baseline="0" dirty="0">
              <a:latin typeface="Times New Roman" panose="02020603050405020304" pitchFamily="18" charset="0"/>
              <a:ea typeface="楷体_GB2312" pitchFamily="49" charset="-122"/>
            </a:endParaRPr>
          </a:p>
        </p:txBody>
      </p:sp>
      <p:sp>
        <p:nvSpPr>
          <p:cNvPr id="385027" name="副标题 385026"/>
          <p:cNvSpPr>
            <a:spLocks noGrp="1"/>
          </p:cNvSpPr>
          <p:nvPr>
            <p:ph type="subTitle" idx="1"/>
          </p:nvPr>
        </p:nvSpPr>
        <p:spPr>
          <a:xfrm>
            <a:off x="2895600" y="3886200"/>
            <a:ext cx="6400800" cy="1752600"/>
          </a:xfrm>
        </p:spPr>
        <p:txBody>
          <a:bodyPr/>
          <a:p>
            <a:pPr defTabSz="914400">
              <a:buSzPct val="100000"/>
            </a:pPr>
            <a:endParaRPr lang="zh-CN" altLang="en-US" sz="3200" kern="1200" baseline="0" dirty="0">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6050" name="矩形 386049"/>
          <p:cNvSpPr/>
          <p:nvPr/>
        </p:nvSpPr>
        <p:spPr>
          <a:xfrm>
            <a:off x="2135188" y="260350"/>
            <a:ext cx="7772400" cy="80327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楷体_GB2312" pitchFamily="49" charset="-122"/>
              </a:defRPr>
            </a:lvl1pPr>
          </a:lstStyle>
          <a:p>
            <a:pPr lvl="0"/>
            <a:r>
              <a:rPr lang="zh-CN" altLang="en-US" dirty="0">
                <a:latin typeface="楷体_GB2312" pitchFamily="49" charset="-122"/>
              </a:rPr>
              <a:t>问题描述</a:t>
            </a:r>
            <a:endParaRPr lang="en-US" altLang="zh-CN">
              <a:latin typeface="楷体_GB2312" pitchFamily="49" charset="-122"/>
            </a:endParaRPr>
          </a:p>
        </p:txBody>
      </p:sp>
      <p:sp>
        <p:nvSpPr>
          <p:cNvPr id="386051" name="文本框 386050"/>
          <p:cNvSpPr txBox="1"/>
          <p:nvPr/>
        </p:nvSpPr>
        <p:spPr>
          <a:xfrm>
            <a:off x="1919288" y="1125538"/>
            <a:ext cx="7993062" cy="3107690"/>
          </a:xfrm>
          <a:prstGeom prst="rect">
            <a:avLst/>
          </a:prstGeom>
          <a:solidFill>
            <a:schemeClr val="bg1"/>
          </a:solidFill>
          <a:ln w="28575" cap="flat" cmpd="sng">
            <a:solidFill>
              <a:srgbClr val="990000"/>
            </a:solidFill>
            <a:prstDash val="solid"/>
            <a:miter/>
            <a:headEnd type="none" w="med" len="med"/>
            <a:tailEnd type="none" w="med" len="med"/>
          </a:ln>
        </p:spPr>
        <p:txBody>
          <a:bodyPr>
            <a:spAutoFit/>
          </a:bodyPr>
          <a:p>
            <a:pPr>
              <a:buClrTx/>
            </a:pPr>
            <a:r>
              <a:rPr lang="zh-CN" altLang="en-US" sz="2800" b="1" dirty="0">
                <a:latin typeface="Times New Roman" panose="02020603050405020304" pitchFamily="18" charset="0"/>
                <a:ea typeface="楷体_GB2312" pitchFamily="49" charset="-122"/>
              </a:rPr>
              <a:t>有一批共</a:t>
            </a:r>
            <a:r>
              <a:rPr lang="en-US" altLang="zh-CN" sz="2800" b="1" i="1">
                <a:solidFill>
                  <a:srgbClr val="800000"/>
                </a:solidFill>
                <a:latin typeface="Times New Roman" panose="02020603050405020304" pitchFamily="18" charset="0"/>
                <a:ea typeface="楷体_GB2312" pitchFamily="49" charset="-122"/>
              </a:rPr>
              <a:t>n</a:t>
            </a:r>
            <a:r>
              <a:rPr lang="zh-CN" altLang="en-US" sz="2800" b="1" dirty="0">
                <a:latin typeface="Times New Roman" panose="02020603050405020304" pitchFamily="18" charset="0"/>
                <a:ea typeface="楷体_GB2312" pitchFamily="49" charset="-122"/>
              </a:rPr>
              <a:t>个集装箱要装上</a:t>
            </a:r>
            <a:r>
              <a:rPr lang="en-US" altLang="zh-CN" sz="2800" b="1">
                <a:latin typeface="Times New Roman" panose="02020603050405020304" pitchFamily="18" charset="0"/>
                <a:ea typeface="楷体_GB2312" pitchFamily="49" charset="-122"/>
              </a:rPr>
              <a:t>2</a:t>
            </a:r>
            <a:r>
              <a:rPr lang="zh-CN" altLang="en-US" sz="2800" b="1" dirty="0">
                <a:latin typeface="Times New Roman" panose="02020603050405020304" pitchFamily="18" charset="0"/>
                <a:ea typeface="楷体_GB2312" pitchFamily="49" charset="-122"/>
              </a:rPr>
              <a:t>艘载重量分别为</a:t>
            </a:r>
            <a:r>
              <a:rPr lang="en-US" altLang="zh-CN" sz="2800" b="1" i="1">
                <a:solidFill>
                  <a:srgbClr val="800000"/>
                </a:solidFill>
                <a:latin typeface="Times New Roman" panose="02020603050405020304" pitchFamily="18" charset="0"/>
                <a:ea typeface="楷体_GB2312" pitchFamily="49" charset="-122"/>
              </a:rPr>
              <a:t>c</a:t>
            </a:r>
            <a:r>
              <a:rPr lang="en-US" altLang="zh-CN" sz="2800" b="1" baseline="-25000">
                <a:solidFill>
                  <a:srgbClr val="800000"/>
                </a:solidFill>
                <a:latin typeface="Times New Roman" panose="02020603050405020304" pitchFamily="18" charset="0"/>
                <a:ea typeface="楷体_GB2312" pitchFamily="49" charset="-122"/>
              </a:rPr>
              <a:t>1</a:t>
            </a:r>
            <a:r>
              <a:rPr lang="zh-CN" altLang="en-US" sz="2800" b="1" dirty="0">
                <a:latin typeface="Times New Roman" panose="02020603050405020304" pitchFamily="18" charset="0"/>
                <a:ea typeface="楷体_GB2312" pitchFamily="49" charset="-122"/>
              </a:rPr>
              <a:t>和</a:t>
            </a:r>
            <a:r>
              <a:rPr lang="en-US" altLang="zh-CN" sz="2800" b="1" i="1">
                <a:solidFill>
                  <a:srgbClr val="800000"/>
                </a:solidFill>
                <a:latin typeface="Times New Roman" panose="02020603050405020304" pitchFamily="18" charset="0"/>
                <a:ea typeface="楷体_GB2312" pitchFamily="49" charset="-122"/>
              </a:rPr>
              <a:t>c</a:t>
            </a:r>
            <a:r>
              <a:rPr lang="en-US" altLang="zh-CN" sz="2800" b="1" baseline="-25000">
                <a:solidFill>
                  <a:srgbClr val="800000"/>
                </a:solidFill>
                <a:latin typeface="Times New Roman" panose="02020603050405020304" pitchFamily="18" charset="0"/>
                <a:ea typeface="楷体_GB2312" pitchFamily="49" charset="-122"/>
              </a:rPr>
              <a:t>2</a:t>
            </a:r>
            <a:r>
              <a:rPr lang="zh-CN" altLang="en-US" sz="2800" b="1" dirty="0">
                <a:latin typeface="Times New Roman" panose="02020603050405020304" pitchFamily="18" charset="0"/>
                <a:ea typeface="楷体_GB2312" pitchFamily="49" charset="-122"/>
              </a:rPr>
              <a:t>的轮船，其中集装箱</a:t>
            </a:r>
            <a:r>
              <a:rPr lang="en-US" altLang="zh-CN" sz="2800" b="1" i="1">
                <a:solidFill>
                  <a:srgbClr val="800000"/>
                </a:solidFill>
                <a:latin typeface="Times New Roman" panose="02020603050405020304" pitchFamily="18" charset="0"/>
                <a:ea typeface="楷体_GB2312" pitchFamily="49" charset="-122"/>
              </a:rPr>
              <a:t>i </a:t>
            </a:r>
            <a:r>
              <a:rPr lang="zh-CN" altLang="en-US" sz="2800" b="1" dirty="0">
                <a:latin typeface="Times New Roman" panose="02020603050405020304" pitchFamily="18" charset="0"/>
                <a:ea typeface="楷体_GB2312" pitchFamily="49" charset="-122"/>
              </a:rPr>
              <a:t>的重量为</a:t>
            </a:r>
            <a:r>
              <a:rPr lang="en-US" altLang="zh-CN" sz="2800" b="1" i="1" err="1">
                <a:solidFill>
                  <a:srgbClr val="800000"/>
                </a:solidFill>
                <a:latin typeface="Times New Roman" panose="02020603050405020304" pitchFamily="18" charset="0"/>
                <a:ea typeface="楷体_GB2312" pitchFamily="49" charset="-122"/>
              </a:rPr>
              <a:t>w</a:t>
            </a:r>
            <a:r>
              <a:rPr lang="en-US" altLang="zh-CN" sz="2800" b="1" baseline="-25000" err="1">
                <a:solidFill>
                  <a:srgbClr val="800000"/>
                </a:solidFill>
                <a:latin typeface="Times New Roman" panose="02020603050405020304" pitchFamily="18" charset="0"/>
                <a:ea typeface="楷体_GB2312" pitchFamily="49" charset="-122"/>
              </a:rPr>
              <a:t>i</a:t>
            </a:r>
            <a:r>
              <a:rPr lang="zh-CN" altLang="en-US" sz="2800" b="1" dirty="0">
                <a:latin typeface="Times New Roman" panose="02020603050405020304" pitchFamily="18" charset="0"/>
                <a:ea typeface="楷体_GB2312" pitchFamily="49" charset="-122"/>
              </a:rPr>
              <a:t>，且</a:t>
            </a:r>
            <a:endParaRPr lang="zh-CN" altLang="en-US" sz="2800" b="1" dirty="0">
              <a:latin typeface="Times New Roman" panose="02020603050405020304" pitchFamily="18" charset="0"/>
              <a:ea typeface="楷体_GB2312" pitchFamily="49" charset="-122"/>
            </a:endParaRPr>
          </a:p>
          <a:p>
            <a:pPr>
              <a:buClrTx/>
            </a:pPr>
            <a:endParaRPr lang="zh-CN" altLang="en-US" sz="2800" b="1" dirty="0">
              <a:latin typeface="Times New Roman" panose="02020603050405020304" pitchFamily="18" charset="0"/>
              <a:ea typeface="楷体_GB2312" pitchFamily="49" charset="-122"/>
            </a:endParaRPr>
          </a:p>
          <a:p>
            <a:pPr>
              <a:buClrTx/>
            </a:pPr>
            <a:endParaRPr lang="zh-CN" altLang="en-US" sz="2800" b="1" dirty="0">
              <a:latin typeface="Times New Roman" panose="02020603050405020304" pitchFamily="18" charset="0"/>
              <a:ea typeface="楷体_GB2312" pitchFamily="49" charset="-122"/>
            </a:endParaRPr>
          </a:p>
          <a:p>
            <a:pPr>
              <a:buClrTx/>
            </a:pPr>
            <a:r>
              <a:rPr lang="zh-CN" altLang="en-US" sz="2800" b="1" dirty="0">
                <a:latin typeface="Times New Roman" panose="02020603050405020304" pitchFamily="18" charset="0"/>
                <a:ea typeface="楷体_GB2312" pitchFamily="49" charset="-122"/>
              </a:rPr>
              <a:t>装载问题要求确定是否有一个合理的装载方案可将这个集装箱装上这</a:t>
            </a:r>
            <a:r>
              <a:rPr lang="en-US" altLang="zh-CN" sz="2800" b="1">
                <a:latin typeface="Times New Roman" panose="02020603050405020304" pitchFamily="18" charset="0"/>
                <a:ea typeface="楷体_GB2312" pitchFamily="49" charset="-122"/>
              </a:rPr>
              <a:t>2</a:t>
            </a:r>
            <a:r>
              <a:rPr lang="zh-CN" altLang="en-US" sz="2800" b="1" dirty="0">
                <a:latin typeface="Times New Roman" panose="02020603050405020304" pitchFamily="18" charset="0"/>
                <a:ea typeface="楷体_GB2312" pitchFamily="49" charset="-122"/>
              </a:rPr>
              <a:t>艘轮船。如果有，找出一种装载方案。</a:t>
            </a:r>
            <a:endParaRPr lang="zh-CN" altLang="en-US" sz="2800" b="1" dirty="0">
              <a:latin typeface="Times New Roman" panose="02020603050405020304" pitchFamily="18" charset="0"/>
              <a:ea typeface="楷体_GB2312" pitchFamily="49" charset="-122"/>
            </a:endParaRPr>
          </a:p>
        </p:txBody>
      </p:sp>
      <p:sp>
        <p:nvSpPr>
          <p:cNvPr id="386052" name="矩形 386051"/>
          <p:cNvSpPr/>
          <p:nvPr/>
        </p:nvSpPr>
        <p:spPr>
          <a:xfrm>
            <a:off x="1524000" y="3214688"/>
            <a:ext cx="9144000" cy="0"/>
          </a:xfrm>
          <a:prstGeom prst="rect">
            <a:avLst/>
          </a:prstGeom>
          <a:noFill/>
          <a:ln w="6350">
            <a:noFill/>
          </a:ln>
        </p:spPr>
        <p:txBody>
          <a:bodyPr/>
          <a:p>
            <a:endParaRPr lang="zh-CN" altLang="en-US"/>
          </a:p>
        </p:txBody>
      </p:sp>
      <p:graphicFrame>
        <p:nvGraphicFramePr>
          <p:cNvPr id="386053" name="对象 386052"/>
          <p:cNvGraphicFramePr/>
          <p:nvPr/>
        </p:nvGraphicFramePr>
        <p:xfrm>
          <a:off x="4583113" y="2060575"/>
          <a:ext cx="2017712" cy="933450"/>
        </p:xfrm>
        <a:graphic>
          <a:graphicData uri="http://schemas.openxmlformats.org/presentationml/2006/ole">
            <mc:AlternateContent xmlns:mc="http://schemas.openxmlformats.org/markup-compatibility/2006">
              <mc:Choice xmlns:v="urn:schemas-microsoft-com:vml" Requires="v">
                <p:oleObj spid="_x0000_s3076" name="" r:id="rId1" imgW="926465" imgH="431800" progId="Equation.3">
                  <p:embed/>
                </p:oleObj>
              </mc:Choice>
              <mc:Fallback>
                <p:oleObj name="" r:id="rId1" imgW="926465" imgH="431800" progId="Equation.3">
                  <p:embed/>
                  <p:pic>
                    <p:nvPicPr>
                      <p:cNvPr id="0" name="图片 3075"/>
                      <p:cNvPicPr/>
                      <p:nvPr/>
                    </p:nvPicPr>
                    <p:blipFill>
                      <a:blip r:embed="rId2"/>
                      <a:stretch>
                        <a:fillRect/>
                      </a:stretch>
                    </p:blipFill>
                    <p:spPr>
                      <a:xfrm>
                        <a:off x="4583113" y="2060575"/>
                        <a:ext cx="2017712" cy="933450"/>
                      </a:xfrm>
                      <a:prstGeom prst="rect">
                        <a:avLst/>
                      </a:prstGeom>
                      <a:noFill/>
                      <a:ln w="38100">
                        <a:noFill/>
                        <a:miter/>
                      </a:ln>
                    </p:spPr>
                  </p:pic>
                </p:oleObj>
              </mc:Fallback>
            </mc:AlternateContent>
          </a:graphicData>
        </a:graphic>
      </p:graphicFrame>
      <p:sp>
        <p:nvSpPr>
          <p:cNvPr id="386054" name="矩形 386053"/>
          <p:cNvSpPr/>
          <p:nvPr/>
        </p:nvSpPr>
        <p:spPr>
          <a:xfrm>
            <a:off x="1524000" y="3214688"/>
            <a:ext cx="9144000" cy="0"/>
          </a:xfrm>
          <a:prstGeom prst="rect">
            <a:avLst/>
          </a:prstGeom>
          <a:noFill/>
          <a:ln w="6350">
            <a:noFill/>
          </a:ln>
        </p:spPr>
        <p:txBody>
          <a:bodyPr/>
          <a:p>
            <a:endParaRPr lang="zh-CN" altLang="en-US"/>
          </a:p>
        </p:txBody>
      </p:sp>
      <p:sp>
        <p:nvSpPr>
          <p:cNvPr id="386055" name="文本框 386054"/>
          <p:cNvSpPr txBox="1"/>
          <p:nvPr/>
        </p:nvSpPr>
        <p:spPr>
          <a:xfrm>
            <a:off x="1774825" y="4437063"/>
            <a:ext cx="8640763" cy="1814830"/>
          </a:xfrm>
          <a:prstGeom prst="rect">
            <a:avLst/>
          </a:prstGeom>
          <a:noFill/>
          <a:ln w="6350">
            <a:noFill/>
          </a:ln>
        </p:spPr>
        <p:txBody>
          <a:bodyPr>
            <a:spAutoFit/>
          </a:bodyPr>
          <a:p>
            <a:pPr>
              <a:buClrTx/>
            </a:pPr>
            <a:r>
              <a:rPr lang="zh-CN" altLang="en-US" sz="2800" b="1" dirty="0">
                <a:latin typeface="Times New Roman" panose="02020603050405020304" pitchFamily="18" charset="0"/>
                <a:ea typeface="楷体_GB2312" pitchFamily="49" charset="-122"/>
              </a:rPr>
              <a:t>例如，当</a:t>
            </a:r>
            <a:r>
              <a:rPr lang="en-US" altLang="zh-CN" sz="2800" b="1" i="1">
                <a:latin typeface="Times New Roman" panose="02020603050405020304" pitchFamily="18" charset="0"/>
                <a:ea typeface="楷体_GB2312" pitchFamily="49" charset="-122"/>
              </a:rPr>
              <a:t>n </a:t>
            </a:r>
            <a:r>
              <a:rPr lang="en-US" altLang="zh-CN" sz="2800" b="1">
                <a:latin typeface="Times New Roman" panose="02020603050405020304" pitchFamily="18" charset="0"/>
                <a:ea typeface="楷体_GB2312" pitchFamily="49" charset="-122"/>
              </a:rPr>
              <a:t>= 3, </a:t>
            </a:r>
            <a:r>
              <a:rPr lang="en-US" altLang="zh-CN" sz="2800" b="1" i="1">
                <a:latin typeface="Times New Roman" panose="02020603050405020304" pitchFamily="18" charset="0"/>
                <a:ea typeface="楷体_GB2312" pitchFamily="49" charset="-122"/>
              </a:rPr>
              <a:t>c</a:t>
            </a:r>
            <a:r>
              <a:rPr lang="en-US" altLang="zh-CN" sz="2800" b="1" baseline="-25000">
                <a:latin typeface="Times New Roman" panose="02020603050405020304" pitchFamily="18" charset="0"/>
                <a:ea typeface="楷体_GB2312" pitchFamily="49" charset="-122"/>
              </a:rPr>
              <a:t>1 </a:t>
            </a:r>
            <a:r>
              <a:rPr lang="en-US" altLang="zh-CN" sz="2800" b="1">
                <a:latin typeface="Times New Roman" panose="02020603050405020304" pitchFamily="18" charset="0"/>
                <a:ea typeface="楷体_GB2312" pitchFamily="49" charset="-122"/>
              </a:rPr>
              <a:t>= </a:t>
            </a:r>
            <a:r>
              <a:rPr lang="en-US" altLang="zh-CN" sz="2800" b="1" i="1">
                <a:latin typeface="Times New Roman" panose="02020603050405020304" pitchFamily="18" charset="0"/>
                <a:ea typeface="楷体_GB2312" pitchFamily="49" charset="-122"/>
              </a:rPr>
              <a:t>c</a:t>
            </a:r>
            <a:r>
              <a:rPr lang="en-US" altLang="zh-CN" sz="2800" b="1" baseline="-25000">
                <a:latin typeface="Times New Roman" panose="02020603050405020304" pitchFamily="18" charset="0"/>
                <a:ea typeface="楷体_GB2312" pitchFamily="49" charset="-122"/>
              </a:rPr>
              <a:t>2 </a:t>
            </a:r>
            <a:r>
              <a:rPr lang="en-US" altLang="zh-CN" sz="2800" b="1">
                <a:latin typeface="Times New Roman" panose="02020603050405020304" pitchFamily="18" charset="0"/>
                <a:ea typeface="楷体_GB2312" pitchFamily="49" charset="-122"/>
              </a:rPr>
              <a:t>= 50,</a:t>
            </a:r>
            <a:r>
              <a:rPr lang="zh-CN" altLang="en-US" sz="2800" b="1" dirty="0">
                <a:latin typeface="Times New Roman" panose="02020603050405020304" pitchFamily="18" charset="0"/>
                <a:ea typeface="楷体_GB2312" pitchFamily="49" charset="-122"/>
              </a:rPr>
              <a:t>且</a:t>
            </a:r>
            <a:r>
              <a:rPr lang="en-US" altLang="zh-CN" sz="2800" b="1" i="1">
                <a:latin typeface="Times New Roman" panose="02020603050405020304" pitchFamily="18" charset="0"/>
                <a:ea typeface="楷体_GB2312" pitchFamily="49" charset="-122"/>
              </a:rPr>
              <a:t>w </a:t>
            </a:r>
            <a:r>
              <a:rPr lang="en-US" altLang="zh-CN" sz="2800" b="1">
                <a:latin typeface="Times New Roman" panose="02020603050405020304" pitchFamily="18" charset="0"/>
                <a:ea typeface="楷体_GB2312" pitchFamily="49" charset="-122"/>
              </a:rPr>
              <a:t>= [ 10, 40, 40 ]</a:t>
            </a:r>
            <a:r>
              <a:rPr lang="zh-CN" altLang="en-US" sz="2800" b="1" dirty="0">
                <a:latin typeface="Times New Roman" panose="02020603050405020304" pitchFamily="18" charset="0"/>
                <a:ea typeface="楷体_GB2312" pitchFamily="49" charset="-122"/>
              </a:rPr>
              <a:t>，则可以将集装箱</a:t>
            </a:r>
            <a:r>
              <a:rPr lang="en-US" altLang="zh-CN" sz="2800" b="1">
                <a:latin typeface="Times New Roman" panose="02020603050405020304" pitchFamily="18" charset="0"/>
                <a:ea typeface="楷体_GB2312" pitchFamily="49" charset="-122"/>
              </a:rPr>
              <a:t>1</a:t>
            </a:r>
            <a:r>
              <a:rPr lang="zh-CN" altLang="en-US" sz="2800" b="1" dirty="0">
                <a:latin typeface="Times New Roman" panose="02020603050405020304" pitchFamily="18" charset="0"/>
                <a:ea typeface="楷体_GB2312" pitchFamily="49" charset="-122"/>
              </a:rPr>
              <a:t>和</a:t>
            </a:r>
            <a:r>
              <a:rPr lang="en-US" altLang="zh-CN" sz="2800" b="1">
                <a:latin typeface="Times New Roman" panose="02020603050405020304" pitchFamily="18" charset="0"/>
                <a:ea typeface="楷体_GB2312" pitchFamily="49" charset="-122"/>
              </a:rPr>
              <a:t>2</a:t>
            </a:r>
            <a:r>
              <a:rPr lang="zh-CN" altLang="en-US" sz="2800" b="1" dirty="0">
                <a:latin typeface="Times New Roman" panose="02020603050405020304" pitchFamily="18" charset="0"/>
                <a:ea typeface="楷体_GB2312" pitchFamily="49" charset="-122"/>
              </a:rPr>
              <a:t>装到第一艘轮船上，而将集装箱</a:t>
            </a:r>
            <a:r>
              <a:rPr lang="en-US" altLang="zh-CN" sz="2800" b="1">
                <a:latin typeface="Times New Roman" panose="02020603050405020304" pitchFamily="18" charset="0"/>
                <a:ea typeface="楷体_GB2312" pitchFamily="49" charset="-122"/>
              </a:rPr>
              <a:t>3</a:t>
            </a:r>
            <a:r>
              <a:rPr lang="zh-CN" altLang="en-US" sz="2800" b="1" dirty="0">
                <a:latin typeface="Times New Roman" panose="02020603050405020304" pitchFamily="18" charset="0"/>
                <a:ea typeface="楷体_GB2312" pitchFamily="49" charset="-122"/>
              </a:rPr>
              <a:t>装到第二艘轮船上；如果</a:t>
            </a:r>
            <a:r>
              <a:rPr lang="en-US" altLang="zh-CN" sz="2800" b="1" i="1">
                <a:latin typeface="Times New Roman" panose="02020603050405020304" pitchFamily="18" charset="0"/>
                <a:ea typeface="楷体_GB2312" pitchFamily="49" charset="-122"/>
              </a:rPr>
              <a:t>w</a:t>
            </a:r>
            <a:r>
              <a:rPr lang="en-US" altLang="zh-CN" sz="2800" b="1">
                <a:latin typeface="Times New Roman" panose="02020603050405020304" pitchFamily="18" charset="0"/>
                <a:ea typeface="楷体_GB2312" pitchFamily="49" charset="-122"/>
              </a:rPr>
              <a:t> =[ 20, 40, 40]</a:t>
            </a:r>
            <a:r>
              <a:rPr lang="zh-CN" altLang="en-US" sz="2800" b="1" dirty="0">
                <a:latin typeface="Times New Roman" panose="02020603050405020304" pitchFamily="18" charset="0"/>
                <a:ea typeface="楷体_GB2312" pitchFamily="49" charset="-122"/>
              </a:rPr>
              <a:t>，则无法将这</a:t>
            </a:r>
            <a:r>
              <a:rPr lang="en-US" altLang="zh-CN" sz="2800" b="1">
                <a:latin typeface="Times New Roman" panose="02020603050405020304" pitchFamily="18" charset="0"/>
                <a:ea typeface="楷体_GB2312" pitchFamily="49" charset="-122"/>
              </a:rPr>
              <a:t>3</a:t>
            </a:r>
            <a:r>
              <a:rPr lang="zh-CN" altLang="en-US" sz="2800" b="1" dirty="0">
                <a:latin typeface="Times New Roman" panose="02020603050405020304" pitchFamily="18" charset="0"/>
                <a:ea typeface="楷体_GB2312" pitchFamily="49" charset="-122"/>
              </a:rPr>
              <a:t>个集装箱都装上轮船。</a:t>
            </a:r>
            <a:endParaRPr lang="zh-CN" altLang="en-US" sz="2800" b="1" dirty="0">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7074" name="文本框 387073"/>
          <p:cNvSpPr txBox="1"/>
          <p:nvPr/>
        </p:nvSpPr>
        <p:spPr>
          <a:xfrm>
            <a:off x="1774825" y="333375"/>
            <a:ext cx="8589963" cy="2676525"/>
          </a:xfrm>
          <a:prstGeom prst="rect">
            <a:avLst/>
          </a:prstGeom>
          <a:noFill/>
          <a:ln w="6350">
            <a:noFill/>
          </a:ln>
        </p:spPr>
        <p:txBody>
          <a:bodyPr>
            <a:spAutoFit/>
          </a:bodyPr>
          <a:p>
            <a:pPr>
              <a:buClrTx/>
            </a:pPr>
            <a:r>
              <a:rPr lang="zh-CN" altLang="en-US" sz="2800" b="1" dirty="0">
                <a:latin typeface="Times New Roman" panose="02020603050405020304" pitchFamily="18" charset="0"/>
                <a:ea typeface="楷体_GB2312" pitchFamily="49" charset="-122"/>
              </a:rPr>
              <a:t>如果一个给定装载问题有解，则采用下面的策略可得到最优装载方案。</a:t>
            </a:r>
            <a:endParaRPr lang="zh-CN" altLang="en-US" sz="2800" b="1" dirty="0">
              <a:latin typeface="Times New Roman" panose="02020603050405020304" pitchFamily="18" charset="0"/>
              <a:ea typeface="楷体_GB2312" pitchFamily="49" charset="-122"/>
            </a:endParaRPr>
          </a:p>
          <a:p>
            <a:pPr>
              <a:buClrTx/>
            </a:pPr>
            <a:r>
              <a:rPr lang="en-US" altLang="zh-CN" sz="2800" b="1">
                <a:latin typeface="Times New Roman" panose="02020603050405020304" pitchFamily="18" charset="0"/>
                <a:ea typeface="楷体_GB2312" pitchFamily="49" charset="-122"/>
              </a:rPr>
              <a:t>(1)</a:t>
            </a:r>
            <a:r>
              <a:rPr lang="zh-CN" altLang="en-US" sz="2800" b="1" dirty="0">
                <a:latin typeface="Times New Roman" panose="02020603050405020304" pitchFamily="18" charset="0"/>
                <a:ea typeface="楷体_GB2312" pitchFamily="49" charset="-122"/>
              </a:rPr>
              <a:t>首先将第一艘轮船尽可能装满；</a:t>
            </a:r>
            <a:endParaRPr lang="zh-CN" altLang="en-US" sz="2800" b="1" dirty="0">
              <a:latin typeface="Times New Roman" panose="02020603050405020304" pitchFamily="18" charset="0"/>
              <a:ea typeface="楷体_GB2312" pitchFamily="49" charset="-122"/>
            </a:endParaRPr>
          </a:p>
          <a:p>
            <a:pPr>
              <a:buClrTx/>
            </a:pPr>
            <a:r>
              <a:rPr lang="en-US" altLang="zh-CN" sz="2800" b="1">
                <a:latin typeface="Times New Roman" panose="02020603050405020304" pitchFamily="18" charset="0"/>
                <a:ea typeface="楷体_GB2312" pitchFamily="49" charset="-122"/>
              </a:rPr>
              <a:t>(2)</a:t>
            </a:r>
            <a:r>
              <a:rPr lang="zh-CN" altLang="en-US" sz="2800" b="1" dirty="0">
                <a:latin typeface="Times New Roman" panose="02020603050405020304" pitchFamily="18" charset="0"/>
                <a:ea typeface="楷体_GB2312" pitchFamily="49" charset="-122"/>
              </a:rPr>
              <a:t>将剩余的集装箱装上第二艘轮船。</a:t>
            </a:r>
            <a:endParaRPr lang="zh-CN" altLang="en-US" sz="2800" b="1" dirty="0">
              <a:latin typeface="Times New Roman" panose="02020603050405020304" pitchFamily="18" charset="0"/>
              <a:ea typeface="楷体_GB2312" pitchFamily="49" charset="-122"/>
            </a:endParaRPr>
          </a:p>
          <a:p>
            <a:pPr>
              <a:buClrTx/>
            </a:pPr>
            <a:endParaRPr lang="zh-CN" altLang="en-US" sz="2800" b="1" dirty="0">
              <a:latin typeface="Times New Roman" panose="02020603050405020304" pitchFamily="18" charset="0"/>
              <a:ea typeface="楷体_GB2312" pitchFamily="49" charset="-122"/>
            </a:endParaRPr>
          </a:p>
          <a:p>
            <a:pPr>
              <a:buClrTx/>
            </a:pPr>
            <a:r>
              <a:rPr lang="zh-CN" altLang="en-US" sz="2800" b="1" dirty="0">
                <a:solidFill>
                  <a:srgbClr val="800000"/>
                </a:solidFill>
                <a:latin typeface="Times New Roman" panose="02020603050405020304" pitchFamily="18" charset="0"/>
                <a:ea typeface="楷体_GB2312" pitchFamily="49" charset="-122"/>
              </a:rPr>
              <a:t>装载问题等价于以下特殊的</a:t>
            </a:r>
            <a:r>
              <a:rPr lang="en-US" altLang="zh-CN" sz="2800" b="1">
                <a:solidFill>
                  <a:srgbClr val="800000"/>
                </a:solidFill>
                <a:latin typeface="Times New Roman" panose="02020603050405020304" pitchFamily="18" charset="0"/>
                <a:ea typeface="楷体_GB2312" pitchFamily="49" charset="-122"/>
              </a:rPr>
              <a:t>0-1</a:t>
            </a:r>
            <a:r>
              <a:rPr lang="zh-CN" altLang="en-US" sz="2800" b="1" dirty="0">
                <a:solidFill>
                  <a:srgbClr val="800000"/>
                </a:solidFill>
                <a:latin typeface="Times New Roman" panose="02020603050405020304" pitchFamily="18" charset="0"/>
                <a:ea typeface="楷体_GB2312" pitchFamily="49" charset="-122"/>
              </a:rPr>
              <a:t>背包问题。</a:t>
            </a:r>
            <a:endParaRPr lang="zh-CN" altLang="en-US" sz="2800" b="1" dirty="0">
              <a:solidFill>
                <a:srgbClr val="800000"/>
              </a:solidFill>
              <a:latin typeface="Times New Roman" panose="02020603050405020304" pitchFamily="18" charset="0"/>
              <a:ea typeface="楷体_GB2312" pitchFamily="49" charset="-122"/>
            </a:endParaRPr>
          </a:p>
        </p:txBody>
      </p:sp>
      <p:graphicFrame>
        <p:nvGraphicFramePr>
          <p:cNvPr id="387075" name="对象 387074"/>
          <p:cNvGraphicFramePr/>
          <p:nvPr/>
        </p:nvGraphicFramePr>
        <p:xfrm>
          <a:off x="2135188" y="3573463"/>
          <a:ext cx="2873375" cy="2686050"/>
        </p:xfrm>
        <a:graphic>
          <a:graphicData uri="http://schemas.openxmlformats.org/presentationml/2006/ole">
            <mc:AlternateContent xmlns:mc="http://schemas.openxmlformats.org/markup-compatibility/2006">
              <mc:Choice xmlns:v="urn:schemas-microsoft-com:vml" Requires="v">
                <p:oleObj spid="_x0000_s3077" name="" r:id="rId1" imgW="1180465" imgH="1116965" progId="Equation.3">
                  <p:embed/>
                </p:oleObj>
              </mc:Choice>
              <mc:Fallback>
                <p:oleObj name="" r:id="rId1" imgW="1180465" imgH="1116965" progId="Equation.3">
                  <p:embed/>
                  <p:pic>
                    <p:nvPicPr>
                      <p:cNvPr id="0" name="图片 3076"/>
                      <p:cNvPicPr/>
                      <p:nvPr/>
                    </p:nvPicPr>
                    <p:blipFill>
                      <a:blip r:embed="rId2"/>
                      <a:stretch>
                        <a:fillRect/>
                      </a:stretch>
                    </p:blipFill>
                    <p:spPr>
                      <a:xfrm>
                        <a:off x="2135188" y="3573463"/>
                        <a:ext cx="2873375" cy="2686050"/>
                      </a:xfrm>
                      <a:prstGeom prst="rect">
                        <a:avLst/>
                      </a:prstGeom>
                      <a:noFill/>
                      <a:ln w="38100">
                        <a:noFill/>
                        <a:miter/>
                      </a:ln>
                    </p:spPr>
                  </p:pic>
                </p:oleObj>
              </mc:Fallback>
            </mc:AlternateContent>
          </a:graphicData>
        </a:graphic>
      </p:graphicFrame>
      <p:sp>
        <p:nvSpPr>
          <p:cNvPr id="387076" name="文本框 387075"/>
          <p:cNvSpPr txBox="1"/>
          <p:nvPr/>
        </p:nvSpPr>
        <p:spPr>
          <a:xfrm>
            <a:off x="5087938" y="3716338"/>
            <a:ext cx="5256212" cy="2676525"/>
          </a:xfrm>
          <a:prstGeom prst="rect">
            <a:avLst/>
          </a:prstGeom>
          <a:solidFill>
            <a:schemeClr val="hlink">
              <a:alpha val="28999"/>
            </a:schemeClr>
          </a:solidFill>
          <a:ln w="50800" cap="flat" cmpd="sng">
            <a:solidFill>
              <a:srgbClr val="FF6600"/>
            </a:solidFill>
            <a:prstDash val="solid"/>
            <a:miter/>
            <a:headEnd type="none" w="med" len="med"/>
            <a:tailEnd type="none" w="med" len="med"/>
          </a:ln>
        </p:spPr>
        <p:txBody>
          <a:bodyPr>
            <a:spAutoFit/>
          </a:bodyPr>
          <a:p>
            <a:pPr>
              <a:buClrTx/>
            </a:pPr>
            <a:r>
              <a:rPr lang="zh-CN" altLang="en-US" sz="2800" b="1" dirty="0">
                <a:latin typeface="Times New Roman" panose="02020603050405020304" pitchFamily="18" charset="0"/>
                <a:ea typeface="楷体_GB2312" pitchFamily="49" charset="-122"/>
              </a:rPr>
              <a:t>用动态规划算法解这个特殊的</a:t>
            </a:r>
            <a:r>
              <a:rPr lang="en-US" altLang="zh-CN" sz="2800" b="1">
                <a:latin typeface="Times New Roman" panose="02020603050405020304" pitchFamily="18" charset="0"/>
                <a:ea typeface="楷体_GB2312" pitchFamily="49" charset="-122"/>
              </a:rPr>
              <a:t>0-1</a:t>
            </a:r>
            <a:r>
              <a:rPr lang="zh-CN" altLang="en-US" sz="2800" b="1" dirty="0">
                <a:latin typeface="Times New Roman" panose="02020603050405020304" pitchFamily="18" charset="0"/>
                <a:ea typeface="楷体_GB2312" pitchFamily="49" charset="-122"/>
              </a:rPr>
              <a:t>背包问题，所需的计算时间是</a:t>
            </a:r>
            <a:r>
              <a:rPr lang="en-US" altLang="zh-CN" sz="2800" b="1" i="1">
                <a:latin typeface="Times New Roman" panose="02020603050405020304" pitchFamily="18" charset="0"/>
                <a:ea typeface="楷体_GB2312" pitchFamily="49" charset="-122"/>
              </a:rPr>
              <a:t>O</a:t>
            </a:r>
            <a:r>
              <a:rPr lang="en-US" altLang="zh-CN" sz="2800" b="1">
                <a:latin typeface="Times New Roman" panose="02020603050405020304" pitchFamily="18" charset="0"/>
                <a:ea typeface="楷体_GB2312" pitchFamily="49" charset="-122"/>
              </a:rPr>
              <a:t>(min{</a:t>
            </a:r>
            <a:r>
              <a:rPr lang="en-US" altLang="zh-CN" sz="2800" b="1" i="1">
                <a:latin typeface="Times New Roman" panose="02020603050405020304" pitchFamily="18" charset="0"/>
                <a:ea typeface="楷体_GB2312" pitchFamily="49" charset="-122"/>
              </a:rPr>
              <a:t>c</a:t>
            </a:r>
            <a:r>
              <a:rPr lang="en-US" altLang="zh-CN" sz="2800" b="1" baseline="-25000">
                <a:latin typeface="Times New Roman" panose="02020603050405020304" pitchFamily="18" charset="0"/>
                <a:ea typeface="楷体_GB2312" pitchFamily="49" charset="-122"/>
              </a:rPr>
              <a:t>1</a:t>
            </a:r>
            <a:r>
              <a:rPr lang="en-US" altLang="zh-CN" sz="2800" b="1">
                <a:latin typeface="Times New Roman" panose="02020603050405020304" pitchFamily="18" charset="0"/>
                <a:ea typeface="楷体_GB2312" pitchFamily="49" charset="-122"/>
              </a:rPr>
              <a:t>,2</a:t>
            </a:r>
            <a:r>
              <a:rPr lang="en-US" altLang="zh-CN" sz="2800" b="1" i="1" baseline="30000">
                <a:latin typeface="Times New Roman" panose="02020603050405020304" pitchFamily="18" charset="0"/>
                <a:ea typeface="楷体_GB2312" pitchFamily="49" charset="-122"/>
              </a:rPr>
              <a:t>n</a:t>
            </a:r>
            <a:r>
              <a:rPr lang="en-US" altLang="zh-CN" sz="2800" b="1">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 用回溯法设计解装载问题的</a:t>
            </a:r>
            <a:r>
              <a:rPr lang="en-US" altLang="zh-CN" sz="2800" b="1" i="1">
                <a:latin typeface="Times New Roman" panose="02020603050405020304" pitchFamily="18" charset="0"/>
                <a:ea typeface="楷体_GB2312" pitchFamily="49" charset="-122"/>
              </a:rPr>
              <a:t>O</a:t>
            </a:r>
            <a:r>
              <a:rPr lang="en-US" altLang="zh-CN" sz="2800" b="1">
                <a:latin typeface="Times New Roman" panose="02020603050405020304" pitchFamily="18" charset="0"/>
                <a:ea typeface="楷体_GB2312" pitchFamily="49" charset="-122"/>
              </a:rPr>
              <a:t>(2</a:t>
            </a:r>
            <a:r>
              <a:rPr lang="en-US" altLang="zh-CN" sz="2800" b="1" i="1" baseline="30000">
                <a:latin typeface="Times New Roman" panose="02020603050405020304" pitchFamily="18" charset="0"/>
                <a:ea typeface="楷体_GB2312" pitchFamily="49" charset="-122"/>
              </a:rPr>
              <a:t>n</a:t>
            </a:r>
            <a:r>
              <a:rPr lang="en-US" altLang="zh-CN" sz="2800" b="1">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计算时间算法。在某些情况下该算法优于动态规划算法</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blinds(horizontal)">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8098" name="标题 388097"/>
          <p:cNvSpPr>
            <a:spLocks noGrp="1"/>
          </p:cNvSpPr>
          <p:nvPr>
            <p:ph type="title"/>
          </p:nvPr>
        </p:nvSpPr>
        <p:spPr>
          <a:xfrm>
            <a:off x="1981200" y="333375"/>
            <a:ext cx="1090613" cy="633413"/>
          </a:xfrm>
        </p:spPr>
        <p:txBody>
          <a:bodyPr anchor="ctr">
            <a:normAutofit fontScale="90000"/>
          </a:bodyPr>
          <a:p>
            <a:r>
              <a:rPr lang="zh-CN" altLang="en-US" sz="4000" b="1" dirty="0"/>
              <a:t>例</a:t>
            </a:r>
            <a:endParaRPr lang="zh-CN" altLang="en-US" sz="4000" b="1" dirty="0"/>
          </a:p>
        </p:txBody>
      </p:sp>
      <p:sp>
        <p:nvSpPr>
          <p:cNvPr id="388099" name="文本占位符 388098"/>
          <p:cNvSpPr>
            <a:spLocks noGrp="1"/>
          </p:cNvSpPr>
          <p:nvPr>
            <p:ph type="body" sz="half" idx="1"/>
          </p:nvPr>
        </p:nvSpPr>
        <p:spPr>
          <a:xfrm>
            <a:off x="2952750" y="333375"/>
            <a:ext cx="7715250" cy="647700"/>
          </a:xfrm>
        </p:spPr>
        <p:txBody>
          <a:bodyPr/>
          <a:p>
            <a:pPr>
              <a:buNone/>
            </a:pPr>
            <a:r>
              <a:rPr lang="en-US" altLang="zh-CN" sz="2800" b="1"/>
              <a:t>w={ 16, 15, 15}, c = 30</a:t>
            </a:r>
            <a:endParaRPr lang="en-US" altLang="zh-CN" sz="2800" b="1"/>
          </a:p>
          <a:p>
            <a:pPr>
              <a:buNone/>
            </a:pPr>
            <a:endParaRPr lang="en-US" altLang="zh-CN" sz="2800" b="1"/>
          </a:p>
          <a:p>
            <a:pPr>
              <a:buNone/>
            </a:pPr>
            <a:endParaRPr lang="en-US" altLang="zh-CN" sz="2800" b="1"/>
          </a:p>
        </p:txBody>
      </p:sp>
      <p:grpSp>
        <p:nvGrpSpPr>
          <p:cNvPr id="388100" name="组合 388099"/>
          <p:cNvGrpSpPr/>
          <p:nvPr/>
        </p:nvGrpSpPr>
        <p:grpSpPr>
          <a:xfrm>
            <a:off x="1524000" y="825500"/>
            <a:ext cx="5297488" cy="2944813"/>
            <a:chOff x="113" y="911"/>
            <a:chExt cx="3337" cy="1855"/>
          </a:xfrm>
        </p:grpSpPr>
        <p:sp>
          <p:nvSpPr>
            <p:cNvPr id="388101" name="椭圆 388100"/>
            <p:cNvSpPr/>
            <p:nvPr/>
          </p:nvSpPr>
          <p:spPr>
            <a:xfrm>
              <a:off x="1630" y="911"/>
              <a:ext cx="298"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sp>
          <p:nvSpPr>
            <p:cNvPr id="388102" name="椭圆 388101"/>
            <p:cNvSpPr/>
            <p:nvPr/>
          </p:nvSpPr>
          <p:spPr>
            <a:xfrm>
              <a:off x="976" y="1182"/>
              <a:ext cx="362" cy="450"/>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16</a:t>
              </a:r>
              <a:endParaRPr lang="en-US" altLang="zh-CN" sz="1600" b="1">
                <a:latin typeface="Arial" panose="020B0604020202090204" pitchFamily="34" charset="0"/>
              </a:endParaRPr>
            </a:p>
          </p:txBody>
        </p:sp>
        <p:sp>
          <p:nvSpPr>
            <p:cNvPr id="388103" name="椭圆 388102"/>
            <p:cNvSpPr/>
            <p:nvPr/>
          </p:nvSpPr>
          <p:spPr>
            <a:xfrm>
              <a:off x="2245" y="1291"/>
              <a:ext cx="298"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sp>
          <p:nvSpPr>
            <p:cNvPr id="388104" name="椭圆 388103"/>
            <p:cNvSpPr/>
            <p:nvPr/>
          </p:nvSpPr>
          <p:spPr>
            <a:xfrm>
              <a:off x="476" y="1690"/>
              <a:ext cx="363" cy="450"/>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31</a:t>
              </a:r>
              <a:endParaRPr lang="en-US" altLang="zh-CN" sz="1600" b="1">
                <a:latin typeface="Arial" panose="020B0604020202090204" pitchFamily="34" charset="0"/>
              </a:endParaRPr>
            </a:p>
          </p:txBody>
        </p:sp>
        <p:sp>
          <p:nvSpPr>
            <p:cNvPr id="388105" name="椭圆 388104"/>
            <p:cNvSpPr/>
            <p:nvPr/>
          </p:nvSpPr>
          <p:spPr>
            <a:xfrm>
              <a:off x="2699" y="1745"/>
              <a:ext cx="298"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sp>
          <p:nvSpPr>
            <p:cNvPr id="388106" name="椭圆 388105"/>
            <p:cNvSpPr/>
            <p:nvPr/>
          </p:nvSpPr>
          <p:spPr>
            <a:xfrm>
              <a:off x="113" y="2345"/>
              <a:ext cx="298"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a:latin typeface="Arial" panose="020B0604020202090204" pitchFamily="34" charset="0"/>
                </a:rPr>
                <a:t>0</a:t>
              </a:r>
              <a:endParaRPr lang="en-US" altLang="zh-CN" sz="1800">
                <a:latin typeface="Arial" panose="020B0604020202090204" pitchFamily="34" charset="0"/>
              </a:endParaRPr>
            </a:p>
          </p:txBody>
        </p:sp>
        <p:sp>
          <p:nvSpPr>
            <p:cNvPr id="388107" name="椭圆 388106"/>
            <p:cNvSpPr/>
            <p:nvPr/>
          </p:nvSpPr>
          <p:spPr>
            <a:xfrm>
              <a:off x="567" y="2380"/>
              <a:ext cx="298"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a:latin typeface="Arial" panose="020B0604020202090204" pitchFamily="34" charset="0"/>
                </a:rPr>
                <a:t>0</a:t>
              </a:r>
              <a:endParaRPr lang="en-US" altLang="zh-CN" sz="1800">
                <a:latin typeface="Arial" panose="020B0604020202090204" pitchFamily="34" charset="0"/>
              </a:endParaRPr>
            </a:p>
          </p:txBody>
        </p:sp>
        <p:sp>
          <p:nvSpPr>
            <p:cNvPr id="388108" name="椭圆 388107"/>
            <p:cNvSpPr/>
            <p:nvPr/>
          </p:nvSpPr>
          <p:spPr>
            <a:xfrm>
              <a:off x="930" y="2316"/>
              <a:ext cx="343" cy="450"/>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31</a:t>
              </a:r>
              <a:endParaRPr lang="en-US" altLang="zh-CN" sz="1600" b="1">
                <a:latin typeface="Arial" panose="020B0604020202090204" pitchFamily="34" charset="0"/>
              </a:endParaRPr>
            </a:p>
          </p:txBody>
        </p:sp>
        <p:sp>
          <p:nvSpPr>
            <p:cNvPr id="388109" name="椭圆 388108"/>
            <p:cNvSpPr/>
            <p:nvPr/>
          </p:nvSpPr>
          <p:spPr>
            <a:xfrm>
              <a:off x="1292" y="2394"/>
              <a:ext cx="389" cy="29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16</a:t>
              </a:r>
              <a:endParaRPr lang="en-US" altLang="zh-CN" sz="1600" b="1">
                <a:latin typeface="Arial" panose="020B0604020202090204" pitchFamily="34" charset="0"/>
              </a:endParaRPr>
            </a:p>
          </p:txBody>
        </p:sp>
        <p:sp>
          <p:nvSpPr>
            <p:cNvPr id="388110" name="椭圆 388109"/>
            <p:cNvSpPr/>
            <p:nvPr/>
          </p:nvSpPr>
          <p:spPr>
            <a:xfrm>
              <a:off x="1746" y="2316"/>
              <a:ext cx="363" cy="450"/>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30</a:t>
              </a:r>
              <a:endParaRPr lang="en-US" altLang="zh-CN" sz="1600" b="1">
                <a:latin typeface="Arial" panose="020B0604020202090204" pitchFamily="34" charset="0"/>
              </a:endParaRPr>
            </a:p>
          </p:txBody>
        </p:sp>
        <p:sp>
          <p:nvSpPr>
            <p:cNvPr id="388111" name="椭圆 388110"/>
            <p:cNvSpPr/>
            <p:nvPr/>
          </p:nvSpPr>
          <p:spPr>
            <a:xfrm>
              <a:off x="3152" y="2380"/>
              <a:ext cx="298"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sp>
          <p:nvSpPr>
            <p:cNvPr id="388112" name="直接连接符 388111"/>
            <p:cNvSpPr/>
            <p:nvPr/>
          </p:nvSpPr>
          <p:spPr>
            <a:xfrm flipH="1">
              <a:off x="1293" y="1117"/>
              <a:ext cx="317" cy="181"/>
            </a:xfrm>
            <a:prstGeom prst="line">
              <a:avLst/>
            </a:prstGeom>
            <a:ln w="6350" cap="flat" cmpd="sng">
              <a:solidFill>
                <a:schemeClr val="tx1"/>
              </a:solidFill>
              <a:prstDash val="solid"/>
              <a:headEnd type="none" w="med" len="med"/>
              <a:tailEnd type="none" w="med" len="med"/>
            </a:ln>
          </p:spPr>
        </p:sp>
        <p:sp>
          <p:nvSpPr>
            <p:cNvPr id="388113" name="直接连接符 388112"/>
            <p:cNvSpPr/>
            <p:nvPr/>
          </p:nvSpPr>
          <p:spPr>
            <a:xfrm>
              <a:off x="1928" y="1117"/>
              <a:ext cx="363" cy="227"/>
            </a:xfrm>
            <a:prstGeom prst="line">
              <a:avLst/>
            </a:prstGeom>
            <a:ln w="6350" cap="flat" cmpd="sng">
              <a:solidFill>
                <a:schemeClr val="tx1"/>
              </a:solidFill>
              <a:prstDash val="solid"/>
              <a:headEnd type="none" w="med" len="med"/>
              <a:tailEnd type="none" w="med" len="med"/>
            </a:ln>
          </p:spPr>
        </p:sp>
        <p:sp>
          <p:nvSpPr>
            <p:cNvPr id="388114" name="直接连接符 388113"/>
            <p:cNvSpPr/>
            <p:nvPr/>
          </p:nvSpPr>
          <p:spPr>
            <a:xfrm flipH="1">
              <a:off x="703" y="1525"/>
              <a:ext cx="318" cy="272"/>
            </a:xfrm>
            <a:prstGeom prst="line">
              <a:avLst/>
            </a:prstGeom>
            <a:ln w="6350" cap="flat" cmpd="sng">
              <a:solidFill>
                <a:schemeClr val="tx1"/>
              </a:solidFill>
              <a:prstDash val="solid"/>
              <a:headEnd type="none" w="med" len="med"/>
              <a:tailEnd type="none" w="med" len="med"/>
            </a:ln>
          </p:spPr>
        </p:sp>
        <p:sp>
          <p:nvSpPr>
            <p:cNvPr id="388115" name="直接连接符 388114"/>
            <p:cNvSpPr/>
            <p:nvPr/>
          </p:nvSpPr>
          <p:spPr>
            <a:xfrm>
              <a:off x="1202" y="1570"/>
              <a:ext cx="136" cy="182"/>
            </a:xfrm>
            <a:prstGeom prst="line">
              <a:avLst/>
            </a:prstGeom>
            <a:ln w="6350" cap="flat" cmpd="sng">
              <a:solidFill>
                <a:schemeClr val="tx1"/>
              </a:solidFill>
              <a:prstDash val="solid"/>
              <a:headEnd type="none" w="med" len="med"/>
              <a:tailEnd type="none" w="med" len="med"/>
            </a:ln>
          </p:spPr>
        </p:sp>
        <p:sp>
          <p:nvSpPr>
            <p:cNvPr id="388116" name="直接连接符 388115"/>
            <p:cNvSpPr/>
            <p:nvPr/>
          </p:nvSpPr>
          <p:spPr>
            <a:xfrm flipH="1">
              <a:off x="2154" y="1570"/>
              <a:ext cx="137" cy="182"/>
            </a:xfrm>
            <a:prstGeom prst="line">
              <a:avLst/>
            </a:prstGeom>
            <a:ln w="6350" cap="flat" cmpd="sng">
              <a:solidFill>
                <a:schemeClr val="tx1"/>
              </a:solidFill>
              <a:prstDash val="solid"/>
              <a:headEnd type="none" w="med" len="med"/>
              <a:tailEnd type="none" w="med" len="med"/>
            </a:ln>
          </p:spPr>
        </p:sp>
        <p:sp>
          <p:nvSpPr>
            <p:cNvPr id="388117" name="直接连接符 388116"/>
            <p:cNvSpPr/>
            <p:nvPr/>
          </p:nvSpPr>
          <p:spPr>
            <a:xfrm>
              <a:off x="2517" y="1525"/>
              <a:ext cx="227" cy="227"/>
            </a:xfrm>
            <a:prstGeom prst="line">
              <a:avLst/>
            </a:prstGeom>
            <a:ln w="6350" cap="flat" cmpd="sng">
              <a:solidFill>
                <a:schemeClr val="tx1"/>
              </a:solidFill>
              <a:prstDash val="solid"/>
              <a:headEnd type="none" w="med" len="med"/>
              <a:tailEnd type="none" w="med" len="med"/>
            </a:ln>
          </p:spPr>
        </p:sp>
        <p:sp>
          <p:nvSpPr>
            <p:cNvPr id="388118" name="直接连接符 388117"/>
            <p:cNvSpPr/>
            <p:nvPr/>
          </p:nvSpPr>
          <p:spPr>
            <a:xfrm flipH="1">
              <a:off x="295" y="2024"/>
              <a:ext cx="227" cy="317"/>
            </a:xfrm>
            <a:prstGeom prst="line">
              <a:avLst/>
            </a:prstGeom>
            <a:ln w="6350" cap="flat" cmpd="sng">
              <a:solidFill>
                <a:schemeClr val="tx1"/>
              </a:solidFill>
              <a:prstDash val="solid"/>
              <a:headEnd type="none" w="med" len="med"/>
              <a:tailEnd type="none" w="med" len="med"/>
            </a:ln>
          </p:spPr>
        </p:sp>
        <p:sp>
          <p:nvSpPr>
            <p:cNvPr id="388119" name="直接连接符 388118"/>
            <p:cNvSpPr/>
            <p:nvPr/>
          </p:nvSpPr>
          <p:spPr>
            <a:xfrm>
              <a:off x="658" y="2069"/>
              <a:ext cx="45" cy="318"/>
            </a:xfrm>
            <a:prstGeom prst="line">
              <a:avLst/>
            </a:prstGeom>
            <a:ln w="6350" cap="flat" cmpd="sng">
              <a:solidFill>
                <a:schemeClr val="tx1"/>
              </a:solidFill>
              <a:prstDash val="solid"/>
              <a:headEnd type="none" w="med" len="med"/>
              <a:tailEnd type="none" w="med" len="med"/>
            </a:ln>
          </p:spPr>
        </p:sp>
        <p:sp>
          <p:nvSpPr>
            <p:cNvPr id="388120" name="直接连接符 388119"/>
            <p:cNvSpPr/>
            <p:nvPr/>
          </p:nvSpPr>
          <p:spPr>
            <a:xfrm flipH="1">
              <a:off x="1157" y="2024"/>
              <a:ext cx="226" cy="363"/>
            </a:xfrm>
            <a:prstGeom prst="line">
              <a:avLst/>
            </a:prstGeom>
            <a:ln w="6350" cap="flat" cmpd="sng">
              <a:solidFill>
                <a:schemeClr val="tx1"/>
              </a:solidFill>
              <a:prstDash val="solid"/>
              <a:headEnd type="none" w="med" len="med"/>
              <a:tailEnd type="none" w="med" len="med"/>
            </a:ln>
          </p:spPr>
        </p:sp>
        <p:sp>
          <p:nvSpPr>
            <p:cNvPr id="388121" name="直接连接符 388120"/>
            <p:cNvSpPr/>
            <p:nvPr/>
          </p:nvSpPr>
          <p:spPr>
            <a:xfrm>
              <a:off x="1474" y="2069"/>
              <a:ext cx="45" cy="318"/>
            </a:xfrm>
            <a:prstGeom prst="line">
              <a:avLst/>
            </a:prstGeom>
            <a:ln w="6350" cap="flat" cmpd="sng">
              <a:solidFill>
                <a:schemeClr val="tx1"/>
              </a:solidFill>
              <a:prstDash val="solid"/>
              <a:headEnd type="none" w="med" len="med"/>
              <a:tailEnd type="none" w="med" len="med"/>
            </a:ln>
          </p:spPr>
        </p:sp>
        <p:sp>
          <p:nvSpPr>
            <p:cNvPr id="388122" name="直接连接符 388121"/>
            <p:cNvSpPr/>
            <p:nvPr/>
          </p:nvSpPr>
          <p:spPr>
            <a:xfrm flipH="1">
              <a:off x="1928" y="2024"/>
              <a:ext cx="90" cy="363"/>
            </a:xfrm>
            <a:prstGeom prst="line">
              <a:avLst/>
            </a:prstGeom>
            <a:ln w="6350" cap="flat" cmpd="sng">
              <a:solidFill>
                <a:schemeClr val="tx1"/>
              </a:solidFill>
              <a:prstDash val="solid"/>
              <a:headEnd type="none" w="med" len="med"/>
              <a:tailEnd type="none" w="med" len="med"/>
            </a:ln>
          </p:spPr>
        </p:sp>
        <p:sp>
          <p:nvSpPr>
            <p:cNvPr id="388123" name="直接连接符 388122"/>
            <p:cNvSpPr/>
            <p:nvPr/>
          </p:nvSpPr>
          <p:spPr>
            <a:xfrm>
              <a:off x="2154" y="2024"/>
              <a:ext cx="182" cy="363"/>
            </a:xfrm>
            <a:prstGeom prst="line">
              <a:avLst/>
            </a:prstGeom>
            <a:ln w="6350" cap="flat" cmpd="sng">
              <a:solidFill>
                <a:schemeClr val="tx1"/>
              </a:solidFill>
              <a:prstDash val="solid"/>
              <a:headEnd type="none" w="med" len="med"/>
              <a:tailEnd type="none" w="med" len="med"/>
            </a:ln>
          </p:spPr>
        </p:sp>
        <p:sp>
          <p:nvSpPr>
            <p:cNvPr id="388124" name="直接连接符 388123"/>
            <p:cNvSpPr/>
            <p:nvPr/>
          </p:nvSpPr>
          <p:spPr>
            <a:xfrm flipH="1">
              <a:off x="2699" y="2069"/>
              <a:ext cx="136" cy="318"/>
            </a:xfrm>
            <a:prstGeom prst="line">
              <a:avLst/>
            </a:prstGeom>
            <a:ln w="6350" cap="flat" cmpd="sng">
              <a:solidFill>
                <a:schemeClr val="tx1"/>
              </a:solidFill>
              <a:prstDash val="solid"/>
              <a:headEnd type="none" w="med" len="med"/>
              <a:tailEnd type="none" w="med" len="med"/>
            </a:ln>
          </p:spPr>
        </p:sp>
        <p:sp>
          <p:nvSpPr>
            <p:cNvPr id="388125" name="直接连接符 388124"/>
            <p:cNvSpPr/>
            <p:nvPr/>
          </p:nvSpPr>
          <p:spPr>
            <a:xfrm>
              <a:off x="2926" y="2024"/>
              <a:ext cx="317" cy="408"/>
            </a:xfrm>
            <a:prstGeom prst="line">
              <a:avLst/>
            </a:prstGeom>
            <a:ln w="6350" cap="flat" cmpd="sng">
              <a:solidFill>
                <a:schemeClr val="tx1"/>
              </a:solidFill>
              <a:prstDash val="solid"/>
              <a:headEnd type="none" w="med" len="med"/>
              <a:tailEnd type="none" w="med" len="med"/>
            </a:ln>
          </p:spPr>
        </p:sp>
        <p:sp>
          <p:nvSpPr>
            <p:cNvPr id="388126" name="椭圆 388125"/>
            <p:cNvSpPr/>
            <p:nvPr/>
          </p:nvSpPr>
          <p:spPr>
            <a:xfrm>
              <a:off x="1248" y="1659"/>
              <a:ext cx="362" cy="450"/>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16</a:t>
              </a:r>
              <a:endParaRPr lang="en-US" altLang="zh-CN" sz="1600" b="1">
                <a:latin typeface="Arial" panose="020B0604020202090204" pitchFamily="34" charset="0"/>
              </a:endParaRPr>
            </a:p>
          </p:txBody>
        </p:sp>
        <p:sp>
          <p:nvSpPr>
            <p:cNvPr id="388127" name="椭圆 388126"/>
            <p:cNvSpPr/>
            <p:nvPr/>
          </p:nvSpPr>
          <p:spPr>
            <a:xfrm>
              <a:off x="1929" y="1659"/>
              <a:ext cx="362" cy="450"/>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15</a:t>
              </a:r>
              <a:endParaRPr lang="en-US" altLang="zh-CN" sz="1600" b="1">
                <a:latin typeface="Arial" panose="020B0604020202090204" pitchFamily="34" charset="0"/>
              </a:endParaRPr>
            </a:p>
          </p:txBody>
        </p:sp>
        <p:sp>
          <p:nvSpPr>
            <p:cNvPr id="388128" name="椭圆 388127"/>
            <p:cNvSpPr/>
            <p:nvPr/>
          </p:nvSpPr>
          <p:spPr>
            <a:xfrm>
              <a:off x="2155" y="2294"/>
              <a:ext cx="362" cy="450"/>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15</a:t>
              </a:r>
              <a:endParaRPr lang="en-US" altLang="zh-CN" sz="1600" b="1">
                <a:latin typeface="Arial" panose="020B0604020202090204" pitchFamily="34" charset="0"/>
              </a:endParaRPr>
            </a:p>
          </p:txBody>
        </p:sp>
        <p:sp>
          <p:nvSpPr>
            <p:cNvPr id="388129" name="椭圆 388128"/>
            <p:cNvSpPr/>
            <p:nvPr/>
          </p:nvSpPr>
          <p:spPr>
            <a:xfrm>
              <a:off x="2563" y="2294"/>
              <a:ext cx="362" cy="450"/>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15</a:t>
              </a:r>
              <a:endParaRPr lang="en-US" altLang="zh-CN" sz="1600" b="1">
                <a:latin typeface="Arial" panose="020B0604020202090204" pitchFamily="34" charset="0"/>
              </a:endParaRPr>
            </a:p>
          </p:txBody>
        </p:sp>
        <p:sp>
          <p:nvSpPr>
            <p:cNvPr id="388130" name="文本框 388129"/>
            <p:cNvSpPr txBox="1"/>
            <p:nvPr/>
          </p:nvSpPr>
          <p:spPr>
            <a:xfrm>
              <a:off x="1292" y="1041"/>
              <a:ext cx="182" cy="212"/>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388131" name="文本框 388130"/>
            <p:cNvSpPr txBox="1"/>
            <p:nvPr/>
          </p:nvSpPr>
          <p:spPr>
            <a:xfrm>
              <a:off x="2018" y="1026"/>
              <a:ext cx="182" cy="212"/>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88132" name="文本框 388131"/>
            <p:cNvSpPr txBox="1"/>
            <p:nvPr/>
          </p:nvSpPr>
          <p:spPr>
            <a:xfrm>
              <a:off x="1247" y="1540"/>
              <a:ext cx="182" cy="212"/>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88133" name="文本框 388132"/>
            <p:cNvSpPr txBox="1"/>
            <p:nvPr/>
          </p:nvSpPr>
          <p:spPr>
            <a:xfrm>
              <a:off x="2608" y="1480"/>
              <a:ext cx="182" cy="212"/>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88134" name="文本框 388133"/>
            <p:cNvSpPr txBox="1"/>
            <p:nvPr/>
          </p:nvSpPr>
          <p:spPr>
            <a:xfrm>
              <a:off x="3016" y="2039"/>
              <a:ext cx="182" cy="212"/>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88135" name="文本框 388134"/>
            <p:cNvSpPr txBox="1"/>
            <p:nvPr/>
          </p:nvSpPr>
          <p:spPr>
            <a:xfrm>
              <a:off x="2200" y="2069"/>
              <a:ext cx="182" cy="212"/>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88136" name="文本框 388135"/>
            <p:cNvSpPr txBox="1"/>
            <p:nvPr/>
          </p:nvSpPr>
          <p:spPr>
            <a:xfrm>
              <a:off x="1474" y="2115"/>
              <a:ext cx="182" cy="212"/>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88137" name="文本框 388136"/>
            <p:cNvSpPr txBox="1"/>
            <p:nvPr/>
          </p:nvSpPr>
          <p:spPr>
            <a:xfrm>
              <a:off x="658" y="2160"/>
              <a:ext cx="182" cy="212"/>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88138" name="文本框 388137"/>
            <p:cNvSpPr txBox="1"/>
            <p:nvPr/>
          </p:nvSpPr>
          <p:spPr>
            <a:xfrm>
              <a:off x="159" y="2069"/>
              <a:ext cx="182" cy="212"/>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388139" name="文本框 388138"/>
            <p:cNvSpPr txBox="1"/>
            <p:nvPr/>
          </p:nvSpPr>
          <p:spPr>
            <a:xfrm>
              <a:off x="703" y="1480"/>
              <a:ext cx="182" cy="212"/>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388140" name="文本框 388139"/>
            <p:cNvSpPr txBox="1"/>
            <p:nvPr/>
          </p:nvSpPr>
          <p:spPr>
            <a:xfrm>
              <a:off x="2018" y="1525"/>
              <a:ext cx="182" cy="212"/>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388141" name="文本框 388140"/>
            <p:cNvSpPr txBox="1"/>
            <p:nvPr/>
          </p:nvSpPr>
          <p:spPr>
            <a:xfrm>
              <a:off x="1746" y="2115"/>
              <a:ext cx="182" cy="212"/>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388142" name="文本框 388141"/>
            <p:cNvSpPr txBox="1"/>
            <p:nvPr/>
          </p:nvSpPr>
          <p:spPr>
            <a:xfrm>
              <a:off x="2517" y="2115"/>
              <a:ext cx="182" cy="212"/>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grpSp>
      <p:grpSp>
        <p:nvGrpSpPr>
          <p:cNvPr id="388143" name="组合 388142"/>
          <p:cNvGrpSpPr/>
          <p:nvPr/>
        </p:nvGrpSpPr>
        <p:grpSpPr>
          <a:xfrm>
            <a:off x="1517650" y="2051051"/>
            <a:ext cx="1193800" cy="1604962"/>
            <a:chOff x="657" y="1826"/>
            <a:chExt cx="752" cy="1011"/>
          </a:xfrm>
        </p:grpSpPr>
        <p:sp>
          <p:nvSpPr>
            <p:cNvPr id="388144" name="椭圆 388143"/>
            <p:cNvSpPr/>
            <p:nvPr/>
          </p:nvSpPr>
          <p:spPr>
            <a:xfrm>
              <a:off x="1020" y="1826"/>
              <a:ext cx="363" cy="450"/>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31</a:t>
              </a:r>
              <a:endParaRPr lang="en-US" altLang="zh-CN" sz="1600" b="1">
                <a:latin typeface="Arial" panose="020B0604020202090204" pitchFamily="34" charset="0"/>
              </a:endParaRPr>
            </a:p>
          </p:txBody>
        </p:sp>
        <p:sp>
          <p:nvSpPr>
            <p:cNvPr id="388145" name="椭圆 388144"/>
            <p:cNvSpPr/>
            <p:nvPr/>
          </p:nvSpPr>
          <p:spPr>
            <a:xfrm>
              <a:off x="657" y="2481"/>
              <a:ext cx="298" cy="321"/>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endParaRPr lang="en-US" altLang="zh-CN" sz="1800">
                <a:latin typeface="Arial" panose="020B0604020202090204" pitchFamily="34" charset="0"/>
              </a:endParaRPr>
            </a:p>
          </p:txBody>
        </p:sp>
        <p:sp>
          <p:nvSpPr>
            <p:cNvPr id="388146" name="椭圆 388145"/>
            <p:cNvSpPr/>
            <p:nvPr/>
          </p:nvSpPr>
          <p:spPr>
            <a:xfrm>
              <a:off x="1111" y="2516"/>
              <a:ext cx="298" cy="321"/>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endParaRPr lang="en-US" altLang="zh-CN" sz="1800">
                <a:latin typeface="Arial" panose="020B0604020202090204" pitchFamily="34" charset="0"/>
              </a:endParaRPr>
            </a:p>
          </p:txBody>
        </p:sp>
        <p:sp>
          <p:nvSpPr>
            <p:cNvPr id="388147" name="直接连接符 388146"/>
            <p:cNvSpPr/>
            <p:nvPr/>
          </p:nvSpPr>
          <p:spPr>
            <a:xfrm flipH="1">
              <a:off x="839" y="2160"/>
              <a:ext cx="227" cy="317"/>
            </a:xfrm>
            <a:prstGeom prst="line">
              <a:avLst/>
            </a:prstGeom>
            <a:ln w="6350" cap="flat" cmpd="sng">
              <a:solidFill>
                <a:schemeClr val="tx1"/>
              </a:solidFill>
              <a:prstDash val="solid"/>
              <a:headEnd type="none" w="med" len="med"/>
              <a:tailEnd type="none" w="med" len="med"/>
            </a:ln>
          </p:spPr>
        </p:sp>
        <p:sp>
          <p:nvSpPr>
            <p:cNvPr id="388148" name="直接连接符 388147"/>
            <p:cNvSpPr/>
            <p:nvPr/>
          </p:nvSpPr>
          <p:spPr>
            <a:xfrm>
              <a:off x="1202" y="2205"/>
              <a:ext cx="45" cy="318"/>
            </a:xfrm>
            <a:prstGeom prst="line">
              <a:avLst/>
            </a:prstGeom>
            <a:ln w="6350" cap="flat" cmpd="sng">
              <a:solidFill>
                <a:schemeClr val="tx1"/>
              </a:solidFill>
              <a:prstDash val="solid"/>
              <a:headEnd type="none" w="med" len="med"/>
              <a:tailEnd type="none" w="med" len="med"/>
            </a:ln>
          </p:spPr>
        </p:sp>
      </p:grpSp>
      <p:sp>
        <p:nvSpPr>
          <p:cNvPr id="388149" name="椭圆 388148"/>
          <p:cNvSpPr/>
          <p:nvPr/>
        </p:nvSpPr>
        <p:spPr>
          <a:xfrm>
            <a:off x="2808288" y="3064186"/>
            <a:ext cx="544512" cy="713755"/>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31</a:t>
            </a:r>
            <a:endParaRPr lang="en-US" altLang="zh-CN" sz="1600" b="1">
              <a:latin typeface="Arial" panose="020B0604020202090204" pitchFamily="34" charset="0"/>
            </a:endParaRPr>
          </a:p>
        </p:txBody>
      </p:sp>
      <p:sp>
        <p:nvSpPr>
          <p:cNvPr id="388150" name="矩形 388149"/>
          <p:cNvSpPr/>
          <p:nvPr/>
        </p:nvSpPr>
        <p:spPr>
          <a:xfrm>
            <a:off x="1774825" y="3860800"/>
            <a:ext cx="8137525" cy="2808288"/>
          </a:xfrm>
          <a:prstGeom prst="rect">
            <a:avLst/>
          </a:prstGeom>
          <a:solidFill>
            <a:schemeClr val="bg1"/>
          </a:solid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zh-CN" altLang="en-US" sz="2400" b="1" dirty="0"/>
              <a:t>用子集树表示其解空间，用可行性约束函数可剪去不</a:t>
            </a:r>
            <a:endParaRPr lang="zh-CN" altLang="en-US" sz="2400" b="1" dirty="0"/>
          </a:p>
          <a:p>
            <a:pPr lvl="0">
              <a:lnSpc>
                <a:spcPct val="90000"/>
              </a:lnSpc>
              <a:buNone/>
            </a:pPr>
            <a:endParaRPr lang="zh-CN" altLang="en-US" sz="2400" b="1" dirty="0"/>
          </a:p>
          <a:p>
            <a:pPr lvl="0">
              <a:lnSpc>
                <a:spcPct val="90000"/>
              </a:lnSpc>
              <a:buNone/>
            </a:pPr>
            <a:r>
              <a:rPr lang="zh-CN" altLang="en-US" sz="2400" b="1" dirty="0"/>
              <a:t>满足条件                的子树。在子集树的第</a:t>
            </a:r>
            <a:r>
              <a:rPr lang="en-US" altLang="zh-CN" sz="2400" b="1" i="1"/>
              <a:t>j</a:t>
            </a:r>
            <a:r>
              <a:rPr lang="en-US" altLang="zh-CN" sz="2400" b="1"/>
              <a:t>+1</a:t>
            </a:r>
            <a:r>
              <a:rPr lang="zh-CN" altLang="en-US" sz="2400" b="1" dirty="0"/>
              <a:t>层的结点</a:t>
            </a:r>
            <a:r>
              <a:rPr lang="en-US" altLang="zh-CN" sz="2400" b="1" i="1"/>
              <a:t>Z</a:t>
            </a:r>
            <a:endParaRPr lang="en-US" altLang="zh-CN" sz="2400" b="1" i="1"/>
          </a:p>
          <a:p>
            <a:pPr lvl="0">
              <a:lnSpc>
                <a:spcPct val="90000"/>
              </a:lnSpc>
              <a:buNone/>
            </a:pPr>
            <a:endParaRPr lang="zh-CN" altLang="en-US" sz="2400" b="1" i="1" dirty="0"/>
          </a:p>
          <a:p>
            <a:pPr lvl="0">
              <a:lnSpc>
                <a:spcPct val="90000"/>
              </a:lnSpc>
              <a:buNone/>
            </a:pPr>
            <a:r>
              <a:rPr lang="zh-CN" altLang="en-US" sz="2400" b="1" dirty="0"/>
              <a:t>处，用</a:t>
            </a:r>
            <a:r>
              <a:rPr lang="en-US" altLang="zh-CN" sz="2400" b="1" err="1"/>
              <a:t>cw</a:t>
            </a:r>
            <a:r>
              <a:rPr lang="zh-CN" altLang="en-US" sz="2400" b="1" dirty="0"/>
              <a:t>记当前的装载重量，即</a:t>
            </a:r>
            <a:r>
              <a:rPr lang="en-US" altLang="zh-CN" sz="2400" b="1"/>
              <a:t>  </a:t>
            </a:r>
            <a:r>
              <a:rPr lang="en-US" altLang="zh-CN" sz="2400" b="1" err="1"/>
              <a:t>cw</a:t>
            </a:r>
            <a:r>
              <a:rPr lang="en-US" altLang="zh-CN" sz="2400" b="1"/>
              <a:t>=           </a:t>
            </a:r>
            <a:r>
              <a:rPr lang="zh-CN" altLang="en-US" sz="2400" b="1" dirty="0"/>
              <a:t>，则当</a:t>
            </a:r>
            <a:r>
              <a:rPr lang="en-US" altLang="zh-CN" sz="2400" b="1" err="1"/>
              <a:t>cw</a:t>
            </a:r>
            <a:r>
              <a:rPr lang="en-US" altLang="zh-CN" sz="2400" b="1"/>
              <a:t> &gt; c</a:t>
            </a:r>
            <a:r>
              <a:rPr lang="en-US" altLang="zh-CN" sz="2400" b="1" baseline="-25000"/>
              <a:t>1 </a:t>
            </a:r>
            <a:endParaRPr lang="en-US" altLang="zh-CN" sz="2400" b="1" baseline="-25000"/>
          </a:p>
          <a:p>
            <a:pPr lvl="0">
              <a:lnSpc>
                <a:spcPct val="90000"/>
              </a:lnSpc>
              <a:buNone/>
            </a:pPr>
            <a:r>
              <a:rPr lang="zh-CN" altLang="en-US" sz="2400" b="1" dirty="0"/>
              <a:t>时，以结点</a:t>
            </a:r>
            <a:r>
              <a:rPr lang="en-US" altLang="zh-CN" sz="2400" b="1"/>
              <a:t>Z</a:t>
            </a:r>
            <a:r>
              <a:rPr lang="zh-CN" altLang="en-US" sz="2400" b="1" dirty="0"/>
              <a:t>为根的子  树中所有结点都不满足约束条件，</a:t>
            </a:r>
            <a:endParaRPr lang="zh-CN" altLang="en-US" sz="2400" b="1" dirty="0"/>
          </a:p>
          <a:p>
            <a:pPr lvl="0">
              <a:lnSpc>
                <a:spcPct val="90000"/>
              </a:lnSpc>
              <a:buNone/>
            </a:pPr>
            <a:r>
              <a:rPr lang="zh-CN" altLang="en-US" sz="2400" b="1" dirty="0"/>
              <a:t>因而该子树中的解均为不可行解，故可将该子树剪去。</a:t>
            </a:r>
            <a:endParaRPr lang="zh-CN" altLang="en-US" sz="2400" b="1" dirty="0"/>
          </a:p>
        </p:txBody>
      </p:sp>
      <p:graphicFrame>
        <p:nvGraphicFramePr>
          <p:cNvPr id="388151" name="内容占位符 388150"/>
          <p:cNvGraphicFramePr/>
          <p:nvPr>
            <p:ph sz="quarter" idx="3"/>
          </p:nvPr>
        </p:nvGraphicFramePr>
        <p:xfrm>
          <a:off x="6888163" y="5084763"/>
          <a:ext cx="935037" cy="798512"/>
        </p:xfrm>
        <a:graphic>
          <a:graphicData uri="http://schemas.openxmlformats.org/presentationml/2006/ole">
            <mc:AlternateContent xmlns:mc="http://schemas.openxmlformats.org/markup-compatibility/2006">
              <mc:Choice xmlns:v="urn:schemas-microsoft-com:vml" Requires="v">
                <p:oleObj spid="_x0000_s3078" name="" r:id="rId1" imgW="520700" imgH="444500" progId="Equation.3">
                  <p:embed/>
                </p:oleObj>
              </mc:Choice>
              <mc:Fallback>
                <p:oleObj name="" r:id="rId1" imgW="520700" imgH="444500" progId="Equation.3">
                  <p:embed/>
                  <p:pic>
                    <p:nvPicPr>
                      <p:cNvPr id="0" name="图片 3077"/>
                      <p:cNvPicPr/>
                      <p:nvPr/>
                    </p:nvPicPr>
                    <p:blipFill>
                      <a:blip r:embed="rId2"/>
                      <a:stretch>
                        <a:fillRect/>
                      </a:stretch>
                    </p:blipFill>
                    <p:spPr>
                      <a:xfrm>
                        <a:off x="6888163" y="5084763"/>
                        <a:ext cx="935037" cy="798512"/>
                      </a:xfrm>
                      <a:prstGeom prst="rect">
                        <a:avLst/>
                      </a:prstGeom>
                      <a:noFill/>
                      <a:ln w="38100">
                        <a:miter/>
                      </a:ln>
                    </p:spPr>
                  </p:pic>
                </p:oleObj>
              </mc:Fallback>
            </mc:AlternateContent>
          </a:graphicData>
        </a:graphic>
      </p:graphicFrame>
      <p:graphicFrame>
        <p:nvGraphicFramePr>
          <p:cNvPr id="388152" name="内容占位符 388151"/>
          <p:cNvGraphicFramePr/>
          <p:nvPr>
            <p:ph sz="quarter" idx="2"/>
          </p:nvPr>
        </p:nvGraphicFramePr>
        <p:xfrm>
          <a:off x="3000375" y="4508500"/>
          <a:ext cx="1295400" cy="666750"/>
        </p:xfrm>
        <a:graphic>
          <a:graphicData uri="http://schemas.openxmlformats.org/presentationml/2006/ole">
            <mc:AlternateContent xmlns:mc="http://schemas.openxmlformats.org/markup-compatibility/2006">
              <mc:Choice xmlns:v="urn:schemas-microsoft-com:vml" Requires="v">
                <p:oleObj spid="_x0000_s3079" name="" r:id="rId3" imgW="837565" imgH="431800" progId="Equation.3">
                  <p:embed/>
                </p:oleObj>
              </mc:Choice>
              <mc:Fallback>
                <p:oleObj name="" r:id="rId3" imgW="837565" imgH="431800" progId="Equation.3">
                  <p:embed/>
                  <p:pic>
                    <p:nvPicPr>
                      <p:cNvPr id="0" name="图片 3078"/>
                      <p:cNvPicPr/>
                      <p:nvPr/>
                    </p:nvPicPr>
                    <p:blipFill>
                      <a:blip r:embed="rId4"/>
                      <a:stretch>
                        <a:fillRect/>
                      </a:stretch>
                    </p:blipFill>
                    <p:spPr>
                      <a:xfrm>
                        <a:off x="3000375" y="4508500"/>
                        <a:ext cx="1295400" cy="666750"/>
                      </a:xfrm>
                      <a:prstGeom prst="rect">
                        <a:avLst/>
                      </a:prstGeom>
                      <a:noFill/>
                      <a:ln w="38100">
                        <a:miter/>
                      </a:ln>
                    </p:spPr>
                  </p:pic>
                </p:oleObj>
              </mc:Fallback>
            </mc:AlternateContent>
          </a:graphicData>
        </a:graphic>
      </p:graphicFrame>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8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4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22" name="标题 389121"/>
          <p:cNvSpPr>
            <a:spLocks noGrp="1"/>
          </p:cNvSpPr>
          <p:nvPr>
            <p:ph type="title"/>
          </p:nvPr>
        </p:nvSpPr>
        <p:spPr>
          <a:xfrm>
            <a:off x="3613150" y="0"/>
            <a:ext cx="3059113" cy="684213"/>
          </a:xfrm>
        </p:spPr>
        <p:txBody>
          <a:bodyPr anchor="ctr">
            <a:normAutofit/>
          </a:bodyPr>
          <a:p>
            <a:r>
              <a:rPr lang="zh-CN" altLang="en-US" sz="4000" b="1" dirty="0"/>
              <a:t>算法描述</a:t>
            </a:r>
            <a:endParaRPr lang="zh-CN" altLang="en-US" sz="4000" b="1" dirty="0"/>
          </a:p>
        </p:txBody>
      </p:sp>
      <p:sp>
        <p:nvSpPr>
          <p:cNvPr id="389123" name="文本占位符 389122"/>
          <p:cNvSpPr>
            <a:spLocks noGrp="1"/>
          </p:cNvSpPr>
          <p:nvPr>
            <p:ph type="body" idx="1"/>
          </p:nvPr>
        </p:nvSpPr>
        <p:spPr>
          <a:xfrm>
            <a:off x="1919288" y="836613"/>
            <a:ext cx="6480175" cy="5154612"/>
          </a:xfrm>
          <a:solidFill>
            <a:srgbClr val="CCFFFF">
              <a:alpha val="100000"/>
            </a:srgbClr>
          </a:solidFill>
          <a:ln>
            <a:solidFill>
              <a:schemeClr val="tx1"/>
            </a:solidFill>
            <a:miter/>
          </a:ln>
        </p:spPr>
        <p:txBody>
          <a:bodyPr>
            <a:normAutofit lnSpcReduction="10000"/>
          </a:bodyPr>
          <a:p>
            <a:pPr>
              <a:buNone/>
            </a:pPr>
            <a:r>
              <a:rPr lang="en-US" altLang="zh-CN" sz="2400" b="1"/>
              <a:t>template&lt;class Type&gt;</a:t>
            </a:r>
            <a:endParaRPr lang="en-US" altLang="zh-CN" sz="2400" b="1"/>
          </a:p>
          <a:p>
            <a:pPr>
              <a:buNone/>
            </a:pPr>
            <a:r>
              <a:rPr lang="en-US" altLang="zh-CN" sz="2400" b="1"/>
              <a:t>class Loading{</a:t>
            </a:r>
            <a:endParaRPr lang="en-US" altLang="zh-CN" sz="2400" b="1"/>
          </a:p>
          <a:p>
            <a:pPr>
              <a:buNone/>
            </a:pPr>
            <a:r>
              <a:rPr lang="en-US" altLang="zh-CN" sz="2400" b="1"/>
              <a:t>    friend Type </a:t>
            </a:r>
            <a:r>
              <a:rPr lang="en-US" altLang="zh-CN" sz="2400" b="1" err="1"/>
              <a:t>MaxLoading(Type[],Type,int</a:t>
            </a:r>
            <a:r>
              <a:rPr lang="en-US" altLang="zh-CN" sz="2400" b="1"/>
              <a:t>);</a:t>
            </a:r>
            <a:endParaRPr lang="en-US" altLang="zh-CN" sz="2400" b="1"/>
          </a:p>
          <a:p>
            <a:pPr>
              <a:buNone/>
            </a:pPr>
            <a:r>
              <a:rPr lang="en-US" altLang="zh-CN" sz="2400" b="1"/>
              <a:t>    private:</a:t>
            </a:r>
            <a:endParaRPr lang="en-US" altLang="zh-CN" sz="2400" b="1"/>
          </a:p>
          <a:p>
            <a:pPr>
              <a:buNone/>
            </a:pPr>
            <a:r>
              <a:rPr lang="en-US" altLang="zh-CN" sz="2400" b="1"/>
              <a:t>        void  </a:t>
            </a:r>
            <a:r>
              <a:rPr lang="en-US" altLang="zh-CN" sz="2400" b="1" err="1"/>
              <a:t>Backtrack(int</a:t>
            </a:r>
            <a:r>
              <a:rPr lang="en-US" altLang="zh-CN" sz="2400" b="1"/>
              <a:t> i);</a:t>
            </a:r>
            <a:endParaRPr lang="en-US" altLang="zh-CN" sz="2400" b="1"/>
          </a:p>
          <a:p>
            <a:pPr>
              <a:buNone/>
            </a:pPr>
            <a:r>
              <a:rPr lang="en-US" altLang="zh-CN" sz="2400" b="1"/>
              <a:t>        </a:t>
            </a:r>
            <a:r>
              <a:rPr lang="en-US" altLang="zh-CN" sz="2400" b="1" err="1"/>
              <a:t>int</a:t>
            </a:r>
            <a:r>
              <a:rPr lang="en-US" altLang="zh-CN" sz="2400" b="1"/>
              <a:t> </a:t>
            </a:r>
            <a:r>
              <a:rPr lang="en-US" altLang="zh-CN" sz="2400" b="1">
                <a:solidFill>
                  <a:srgbClr val="CC0000"/>
                </a:solidFill>
              </a:rPr>
              <a:t>n</a:t>
            </a:r>
            <a:r>
              <a:rPr lang="en-US" altLang="zh-CN" sz="2400" b="1"/>
              <a:t>;       </a:t>
            </a:r>
            <a:r>
              <a:rPr lang="en-US" altLang="zh-CN" sz="2400" b="1">
                <a:solidFill>
                  <a:srgbClr val="800000"/>
                </a:solidFill>
              </a:rPr>
              <a:t>//</a:t>
            </a:r>
            <a:r>
              <a:rPr lang="zh-CN" altLang="en-US" sz="2400" b="1" dirty="0">
                <a:solidFill>
                  <a:srgbClr val="800000"/>
                </a:solidFill>
              </a:rPr>
              <a:t>集装箱数</a:t>
            </a:r>
            <a:endParaRPr lang="zh-CN" altLang="en-US" sz="2400" b="1" dirty="0">
              <a:solidFill>
                <a:srgbClr val="800000"/>
              </a:solidFill>
            </a:endParaRPr>
          </a:p>
          <a:p>
            <a:pPr>
              <a:buNone/>
            </a:pPr>
            <a:r>
              <a:rPr lang="en-US" altLang="zh-CN" sz="2400" b="1"/>
              <a:t>       Type * </a:t>
            </a:r>
            <a:r>
              <a:rPr lang="en-US" altLang="zh-CN" sz="2400" b="1">
                <a:solidFill>
                  <a:srgbClr val="CC0000"/>
                </a:solidFill>
              </a:rPr>
              <a:t>w</a:t>
            </a:r>
            <a:r>
              <a:rPr lang="en-US" altLang="zh-CN" sz="2400" b="1"/>
              <a:t>, </a:t>
            </a:r>
            <a:r>
              <a:rPr lang="en-US" altLang="zh-CN" sz="2400" b="1">
                <a:solidFill>
                  <a:srgbClr val="800000"/>
                </a:solidFill>
              </a:rPr>
              <a:t>//</a:t>
            </a:r>
            <a:r>
              <a:rPr lang="zh-CN" altLang="en-US" sz="2400" b="1" dirty="0">
                <a:solidFill>
                  <a:srgbClr val="800000"/>
                </a:solidFill>
              </a:rPr>
              <a:t>集装箱重量数组</a:t>
            </a:r>
            <a:endParaRPr lang="zh-CN" altLang="en-US" sz="2400" b="1" dirty="0">
              <a:solidFill>
                <a:srgbClr val="800000"/>
              </a:solidFill>
            </a:endParaRPr>
          </a:p>
          <a:p>
            <a:pPr>
              <a:buNone/>
            </a:pPr>
            <a:r>
              <a:rPr lang="en-US" altLang="zh-CN" sz="2400" b="1"/>
              <a:t>          </a:t>
            </a:r>
            <a:r>
              <a:rPr lang="en-US" altLang="zh-CN" sz="2400" b="1">
                <a:solidFill>
                  <a:srgbClr val="CC0000"/>
                </a:solidFill>
              </a:rPr>
              <a:t> c</a:t>
            </a:r>
            <a:r>
              <a:rPr lang="en-US" altLang="zh-CN" sz="2400" b="1"/>
              <a:t>,          </a:t>
            </a:r>
            <a:r>
              <a:rPr lang="en-US" altLang="zh-CN" sz="2400" b="1">
                <a:solidFill>
                  <a:srgbClr val="800000"/>
                </a:solidFill>
              </a:rPr>
              <a:t>//</a:t>
            </a:r>
            <a:r>
              <a:rPr lang="zh-CN" altLang="en-US" sz="2400" b="1" dirty="0">
                <a:solidFill>
                  <a:srgbClr val="800000"/>
                </a:solidFill>
              </a:rPr>
              <a:t>第一艘轮船的载重量</a:t>
            </a:r>
            <a:endParaRPr lang="zh-CN" altLang="en-US" sz="2400" b="1" dirty="0">
              <a:solidFill>
                <a:srgbClr val="800000"/>
              </a:solidFill>
            </a:endParaRPr>
          </a:p>
          <a:p>
            <a:pPr>
              <a:buNone/>
            </a:pPr>
            <a:r>
              <a:rPr lang="en-US" altLang="zh-CN" sz="2400" b="1"/>
              <a:t>          </a:t>
            </a:r>
            <a:r>
              <a:rPr lang="en-US" altLang="zh-CN" sz="2400" b="1" err="1">
                <a:solidFill>
                  <a:srgbClr val="008000"/>
                </a:solidFill>
              </a:rPr>
              <a:t>cw</a:t>
            </a:r>
            <a:r>
              <a:rPr lang="en-US" altLang="zh-CN" sz="2400" b="1"/>
              <a:t>,        </a:t>
            </a:r>
            <a:r>
              <a:rPr lang="en-US" altLang="zh-CN" sz="2400" b="1">
                <a:solidFill>
                  <a:srgbClr val="800000"/>
                </a:solidFill>
              </a:rPr>
              <a:t>//</a:t>
            </a:r>
            <a:r>
              <a:rPr lang="zh-CN" altLang="en-US" sz="2400" b="1" dirty="0">
                <a:solidFill>
                  <a:srgbClr val="800000"/>
                </a:solidFill>
              </a:rPr>
              <a:t>当前载重量</a:t>
            </a:r>
            <a:endParaRPr lang="zh-CN" altLang="en-US" sz="2400" b="1" dirty="0">
              <a:solidFill>
                <a:srgbClr val="800000"/>
              </a:solidFill>
            </a:endParaRPr>
          </a:p>
          <a:p>
            <a:pPr>
              <a:buNone/>
            </a:pPr>
            <a:r>
              <a:rPr lang="en-US" altLang="zh-CN" sz="2400" b="1"/>
              <a:t>          </a:t>
            </a:r>
            <a:r>
              <a:rPr lang="en-US" altLang="zh-CN" sz="2400" b="1" err="1">
                <a:solidFill>
                  <a:srgbClr val="008000"/>
                </a:solidFill>
              </a:rPr>
              <a:t>bestw</a:t>
            </a:r>
            <a:r>
              <a:rPr lang="en-US" altLang="zh-CN" sz="2400" b="1"/>
              <a:t>;   </a:t>
            </a:r>
            <a:r>
              <a:rPr lang="en-US" altLang="zh-CN" sz="2400" b="1">
                <a:solidFill>
                  <a:srgbClr val="800000"/>
                </a:solidFill>
              </a:rPr>
              <a:t>//</a:t>
            </a:r>
            <a:r>
              <a:rPr lang="zh-CN" altLang="en-US" sz="2400" b="1" dirty="0">
                <a:solidFill>
                  <a:srgbClr val="800000"/>
                </a:solidFill>
              </a:rPr>
              <a:t>当前最优载重量</a:t>
            </a:r>
            <a:endParaRPr lang="zh-CN" altLang="en-US" sz="2400" b="1" dirty="0">
              <a:solidFill>
                <a:srgbClr val="800000"/>
              </a:solidFill>
            </a:endParaRPr>
          </a:p>
          <a:p>
            <a:pPr>
              <a:buNone/>
            </a:pPr>
            <a:r>
              <a:rPr lang="en-US" altLang="zh-CN" sz="2400" b="1"/>
              <a:t>     };</a:t>
            </a:r>
            <a:endParaRPr lang="en-US" altLang="zh-CN" sz="2400" b="1"/>
          </a:p>
        </p:txBody>
      </p:sp>
      <p:sp>
        <p:nvSpPr>
          <p:cNvPr id="389124" name="矩形标注 389123"/>
          <p:cNvSpPr/>
          <p:nvPr/>
        </p:nvSpPr>
        <p:spPr>
          <a:xfrm>
            <a:off x="7535863" y="0"/>
            <a:ext cx="2736850" cy="1773238"/>
          </a:xfrm>
          <a:prstGeom prst="wedgeRectCallout">
            <a:avLst>
              <a:gd name="adj1" fmla="val -42056"/>
              <a:gd name="adj2" fmla="val 67097"/>
            </a:avLst>
          </a:prstGeom>
          <a:solidFill>
            <a:schemeClr val="bg1"/>
          </a:solidFill>
          <a:ln w="6350" cap="flat" cmpd="sng">
            <a:solidFill>
              <a:schemeClr val="tx1"/>
            </a:solidFill>
            <a:prstDash val="solid"/>
            <a:miter/>
            <a:headEnd type="none" w="med" len="med"/>
            <a:tailEnd type="none" w="med" len="med"/>
          </a:ln>
        </p:spPr>
        <p:txBody>
          <a:bodyPr anchor="ctr"/>
          <a:p>
            <a:pPr algn="ctr">
              <a:buClrTx/>
            </a:pPr>
            <a:r>
              <a:rPr lang="zh-CN" altLang="en-US" sz="2000" b="1" dirty="0">
                <a:latin typeface="Times New Roman" panose="02020603050405020304" pitchFamily="18" charset="0"/>
                <a:ea typeface="楷体_GB2312" pitchFamily="49" charset="-122"/>
              </a:rPr>
              <a:t>函数</a:t>
            </a:r>
            <a:r>
              <a:rPr lang="en-US" altLang="zh-CN" sz="2000" b="1" err="1">
                <a:latin typeface="Times New Roman" panose="02020603050405020304" pitchFamily="18" charset="0"/>
                <a:ea typeface="楷体_GB2312" pitchFamily="49" charset="-122"/>
              </a:rPr>
              <a:t>MaxLoading</a:t>
            </a:r>
            <a:r>
              <a:rPr lang="zh-CN" altLang="en-US" sz="2000" b="1" dirty="0">
                <a:latin typeface="Times New Roman" panose="02020603050405020304" pitchFamily="18" charset="0"/>
                <a:ea typeface="楷体_GB2312" pitchFamily="49" charset="-122"/>
              </a:rPr>
              <a:t>负责该类成员的初始化，返回不超过</a:t>
            </a:r>
            <a:r>
              <a:rPr lang="en-US" altLang="zh-CN" sz="2000" b="1">
                <a:latin typeface="Times New Roman" panose="02020603050405020304" pitchFamily="18" charset="0"/>
                <a:ea typeface="楷体_GB2312" pitchFamily="49" charset="-122"/>
              </a:rPr>
              <a:t>c</a:t>
            </a:r>
            <a:r>
              <a:rPr lang="zh-CN" altLang="en-US" sz="2000" b="1" dirty="0">
                <a:latin typeface="Times New Roman" panose="02020603050405020304" pitchFamily="18" charset="0"/>
                <a:ea typeface="楷体_GB2312" pitchFamily="49" charset="-122"/>
              </a:rPr>
              <a:t>的最大子集和，但未给出达到这个最大子集和的相应子集</a:t>
            </a:r>
            <a:endParaRPr lang="zh-CN" altLang="en-US" sz="2000" b="1" dirty="0">
              <a:latin typeface="Times New Roman" panose="02020603050405020304" pitchFamily="18" charset="0"/>
              <a:ea typeface="楷体_GB2312" pitchFamily="49" charset="-122"/>
            </a:endParaRPr>
          </a:p>
        </p:txBody>
      </p:sp>
      <p:sp>
        <p:nvSpPr>
          <p:cNvPr id="389125" name="矩形标注 389124"/>
          <p:cNvSpPr/>
          <p:nvPr/>
        </p:nvSpPr>
        <p:spPr>
          <a:xfrm>
            <a:off x="6961188" y="2276475"/>
            <a:ext cx="3743325" cy="2089150"/>
          </a:xfrm>
          <a:prstGeom prst="wedgeRectCallout">
            <a:avLst>
              <a:gd name="adj1" fmla="val -88634"/>
              <a:gd name="adj2" fmla="val -20745"/>
            </a:avLst>
          </a:prstGeom>
          <a:solidFill>
            <a:schemeClr val="bg1"/>
          </a:solidFill>
          <a:ln w="6350" cap="flat" cmpd="sng">
            <a:solidFill>
              <a:schemeClr val="tx1"/>
            </a:solidFill>
            <a:prstDash val="solid"/>
            <a:miter/>
            <a:headEnd type="none" w="med" len="med"/>
            <a:tailEnd type="none" w="med" len="med"/>
          </a:ln>
        </p:spPr>
        <p:txBody>
          <a:bodyPr anchor="ctr"/>
          <a:p>
            <a:pPr algn="ctr">
              <a:buClrTx/>
            </a:pPr>
            <a:r>
              <a:rPr lang="en-US" altLang="zh-CN" b="1">
                <a:latin typeface="Times New Roman" panose="02020603050405020304" pitchFamily="18" charset="0"/>
                <a:ea typeface="楷体_GB2312" pitchFamily="49" charset="-122"/>
              </a:rPr>
              <a:t>Backtrack</a:t>
            </a:r>
            <a:r>
              <a:rPr lang="zh-CN" altLang="en-US" b="1" dirty="0">
                <a:latin typeface="Times New Roman" panose="02020603050405020304" pitchFamily="18" charset="0"/>
                <a:ea typeface="楷体_GB2312" pitchFamily="49" charset="-122"/>
              </a:rPr>
              <a:t>实现回溯搜索，</a:t>
            </a:r>
            <a:r>
              <a:rPr lang="en-US" altLang="zh-CN" b="1">
                <a:latin typeface="Times New Roman" panose="02020603050405020304" pitchFamily="18" charset="0"/>
                <a:ea typeface="楷体_GB2312" pitchFamily="49" charset="-122"/>
              </a:rPr>
              <a:t>Backtrack(1)</a:t>
            </a:r>
            <a:r>
              <a:rPr lang="zh-CN" altLang="en-US" b="1" dirty="0">
                <a:latin typeface="Times New Roman" panose="02020603050405020304" pitchFamily="18" charset="0"/>
                <a:ea typeface="楷体_GB2312" pitchFamily="49" charset="-122"/>
              </a:rPr>
              <a:t>实现对整个解空间的回溯搜索，</a:t>
            </a:r>
            <a:r>
              <a:rPr lang="en-US" altLang="zh-CN" b="1">
                <a:latin typeface="Times New Roman" panose="02020603050405020304" pitchFamily="18" charset="0"/>
                <a:ea typeface="楷体_GB2312" pitchFamily="49" charset="-122"/>
              </a:rPr>
              <a:t>Backtrack(i)</a:t>
            </a:r>
            <a:r>
              <a:rPr lang="zh-CN" altLang="en-US" b="1" dirty="0">
                <a:latin typeface="Times New Roman" panose="02020603050405020304" pitchFamily="18" charset="0"/>
                <a:ea typeface="楷体_GB2312" pitchFamily="49" charset="-122"/>
              </a:rPr>
              <a:t>搜索子集树中第</a:t>
            </a:r>
            <a:r>
              <a:rPr lang="en-US" altLang="zh-CN" b="1">
                <a:latin typeface="Times New Roman" panose="02020603050405020304" pitchFamily="18" charset="0"/>
                <a:ea typeface="楷体_GB2312" pitchFamily="49" charset="-122"/>
              </a:rPr>
              <a:t>i</a:t>
            </a:r>
            <a:r>
              <a:rPr lang="zh-CN" altLang="en-US" b="1" dirty="0">
                <a:latin typeface="Times New Roman" panose="02020603050405020304" pitchFamily="18" charset="0"/>
                <a:ea typeface="楷体_GB2312" pitchFamily="49" charset="-122"/>
              </a:rPr>
              <a:t>层子树。</a:t>
            </a:r>
            <a:endParaRPr lang="zh-CN" altLang="en-US" b="1" dirty="0">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4" grpId="0" bldLvl="0" animBg="1"/>
      <p:bldP spid="38912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0146" name="矩形 390145"/>
          <p:cNvSpPr/>
          <p:nvPr/>
        </p:nvSpPr>
        <p:spPr>
          <a:xfrm>
            <a:off x="3359150" y="188913"/>
            <a:ext cx="6913563" cy="6119812"/>
          </a:xfrm>
          <a:prstGeom prst="rect">
            <a:avLst/>
          </a:prstGeom>
          <a:solidFill>
            <a:srgbClr val="CCFFFF"/>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en-US" altLang="zh-CN" sz="2800" b="1"/>
              <a:t>template&lt; class Type &gt;</a:t>
            </a:r>
            <a:endParaRPr lang="en-US" altLang="zh-CN" sz="2800" b="1"/>
          </a:p>
          <a:p>
            <a:pPr lvl="0">
              <a:lnSpc>
                <a:spcPct val="90000"/>
              </a:lnSpc>
              <a:buNone/>
            </a:pPr>
            <a:r>
              <a:rPr lang="en-US" altLang="zh-CN" sz="2800" b="1"/>
              <a:t>Type </a:t>
            </a:r>
            <a:r>
              <a:rPr lang="en-US" altLang="zh-CN" sz="2800" b="1" err="1"/>
              <a:t>MaxLoading</a:t>
            </a:r>
            <a:r>
              <a:rPr lang="en-US" altLang="zh-CN" sz="2800" b="1"/>
              <a:t>( Type w[ ],Type c, </a:t>
            </a:r>
            <a:r>
              <a:rPr lang="en-US" altLang="zh-CN" sz="2800" b="1" err="1"/>
              <a:t>int</a:t>
            </a:r>
            <a:r>
              <a:rPr lang="en-US" altLang="zh-CN" sz="2800" b="1"/>
              <a:t> n )</a:t>
            </a:r>
            <a:endParaRPr lang="en-US" altLang="zh-CN" sz="2800" b="1"/>
          </a:p>
          <a:p>
            <a:pPr lvl="0">
              <a:lnSpc>
                <a:spcPct val="90000"/>
              </a:lnSpc>
              <a:buNone/>
            </a:pPr>
            <a:r>
              <a:rPr lang="en-US" altLang="zh-CN" sz="2800" b="1"/>
              <a:t>{ </a:t>
            </a:r>
            <a:r>
              <a:rPr lang="en-US" altLang="zh-CN" sz="2800" b="1">
                <a:solidFill>
                  <a:srgbClr val="800000"/>
                </a:solidFill>
              </a:rPr>
              <a:t>//</a:t>
            </a:r>
            <a:r>
              <a:rPr lang="zh-CN" altLang="en-US" sz="2800" b="1" dirty="0">
                <a:solidFill>
                  <a:srgbClr val="800000"/>
                </a:solidFill>
              </a:rPr>
              <a:t>返回最优载重量</a:t>
            </a:r>
            <a:endParaRPr lang="zh-CN" altLang="en-US" sz="2800" b="1" dirty="0">
              <a:solidFill>
                <a:srgbClr val="800000"/>
              </a:solidFill>
            </a:endParaRPr>
          </a:p>
          <a:p>
            <a:pPr lvl="0">
              <a:lnSpc>
                <a:spcPct val="90000"/>
              </a:lnSpc>
              <a:buNone/>
            </a:pPr>
            <a:r>
              <a:rPr lang="en-US" altLang="zh-CN" sz="2800" b="1"/>
              <a:t>    Loading &lt; Type &gt; x;</a:t>
            </a:r>
            <a:endParaRPr lang="en-US" altLang="zh-CN" sz="2800" b="1"/>
          </a:p>
          <a:p>
            <a:pPr lvl="0">
              <a:lnSpc>
                <a:spcPct val="90000"/>
              </a:lnSpc>
              <a:buNone/>
            </a:pPr>
            <a:r>
              <a:rPr lang="en-US" altLang="zh-CN" sz="2800" b="1"/>
              <a:t>    x. w = w;</a:t>
            </a:r>
            <a:endParaRPr lang="en-US" altLang="zh-CN" sz="2800" b="1"/>
          </a:p>
          <a:p>
            <a:pPr lvl="0">
              <a:lnSpc>
                <a:spcPct val="90000"/>
              </a:lnSpc>
              <a:buNone/>
            </a:pPr>
            <a:r>
              <a:rPr lang="en-US" altLang="zh-CN" sz="2800" b="1"/>
              <a:t>    x. c = c;</a:t>
            </a:r>
            <a:endParaRPr lang="en-US" altLang="zh-CN" sz="2800" b="1"/>
          </a:p>
          <a:p>
            <a:pPr lvl="0">
              <a:lnSpc>
                <a:spcPct val="90000"/>
              </a:lnSpc>
              <a:buNone/>
            </a:pPr>
            <a:r>
              <a:rPr lang="en-US" altLang="zh-CN" sz="2800" b="1"/>
              <a:t>    x. n = n;</a:t>
            </a:r>
            <a:endParaRPr lang="en-US" altLang="zh-CN" sz="2800" b="1"/>
          </a:p>
          <a:p>
            <a:pPr lvl="0">
              <a:lnSpc>
                <a:spcPct val="90000"/>
              </a:lnSpc>
              <a:buNone/>
            </a:pPr>
            <a:r>
              <a:rPr lang="en-US" altLang="zh-CN" sz="2800" b="1"/>
              <a:t>    x. </a:t>
            </a:r>
            <a:r>
              <a:rPr lang="en-US" altLang="zh-CN" sz="2800" b="1" err="1"/>
              <a:t>bestw</a:t>
            </a:r>
            <a:r>
              <a:rPr lang="en-US" altLang="zh-CN" sz="2800" b="1"/>
              <a:t> = 0;</a:t>
            </a:r>
            <a:endParaRPr lang="en-US" altLang="zh-CN" sz="2800" b="1"/>
          </a:p>
          <a:p>
            <a:pPr lvl="0">
              <a:lnSpc>
                <a:spcPct val="90000"/>
              </a:lnSpc>
              <a:buNone/>
            </a:pPr>
            <a:r>
              <a:rPr lang="en-US" altLang="zh-CN" sz="2800" b="1"/>
              <a:t>    x. </a:t>
            </a:r>
            <a:r>
              <a:rPr lang="en-US" altLang="zh-CN" sz="2800" b="1" err="1"/>
              <a:t>cw</a:t>
            </a:r>
            <a:r>
              <a:rPr lang="en-US" altLang="zh-CN" sz="2800" b="1"/>
              <a:t> = 0;</a:t>
            </a:r>
            <a:endParaRPr lang="en-US" altLang="zh-CN" sz="2800" b="1"/>
          </a:p>
          <a:p>
            <a:pPr lvl="0">
              <a:lnSpc>
                <a:spcPct val="90000"/>
              </a:lnSpc>
              <a:buNone/>
            </a:pPr>
            <a:r>
              <a:rPr lang="en-US" altLang="zh-CN" sz="2800" b="1"/>
              <a:t>   </a:t>
            </a:r>
            <a:r>
              <a:rPr lang="en-US" altLang="zh-CN" sz="2800" b="1">
                <a:solidFill>
                  <a:srgbClr val="800000"/>
                </a:solidFill>
              </a:rPr>
              <a:t>//</a:t>
            </a:r>
            <a:r>
              <a:rPr lang="zh-CN" altLang="en-US" sz="2800" b="1" dirty="0">
                <a:solidFill>
                  <a:srgbClr val="800000"/>
                </a:solidFill>
              </a:rPr>
              <a:t>计算最优载重量</a:t>
            </a:r>
            <a:endParaRPr lang="zh-CN" altLang="en-US" sz="2800" b="1" dirty="0">
              <a:solidFill>
                <a:srgbClr val="800000"/>
              </a:solidFill>
            </a:endParaRPr>
          </a:p>
          <a:p>
            <a:pPr lvl="0">
              <a:lnSpc>
                <a:spcPct val="90000"/>
              </a:lnSpc>
              <a:buNone/>
            </a:pPr>
            <a:r>
              <a:rPr lang="zh-CN" altLang="en-US" sz="2800" b="1" dirty="0"/>
              <a:t>   </a:t>
            </a:r>
            <a:r>
              <a:rPr lang="en-US" altLang="zh-CN" sz="2800" b="1" err="1"/>
              <a:t>x.Backtrack</a:t>
            </a:r>
            <a:r>
              <a:rPr lang="en-US" altLang="zh-CN" sz="2800" b="1"/>
              <a:t>( 1 );</a:t>
            </a:r>
            <a:endParaRPr lang="en-US" altLang="zh-CN" sz="2800" b="1"/>
          </a:p>
          <a:p>
            <a:pPr lvl="0">
              <a:lnSpc>
                <a:spcPct val="90000"/>
              </a:lnSpc>
              <a:buNone/>
            </a:pPr>
            <a:r>
              <a:rPr lang="en-US" altLang="zh-CN" sz="2800" b="1"/>
              <a:t>  return x. </a:t>
            </a:r>
            <a:r>
              <a:rPr lang="en-US" altLang="zh-CN" sz="2800" b="1" err="1"/>
              <a:t>bestw</a:t>
            </a:r>
            <a:r>
              <a:rPr lang="en-US" altLang="zh-CN" sz="2800" b="1"/>
              <a:t>;</a:t>
            </a:r>
            <a:endParaRPr lang="en-US" altLang="zh-CN" sz="2800" b="1"/>
          </a:p>
          <a:p>
            <a:pPr lvl="0">
              <a:lnSpc>
                <a:spcPct val="90000"/>
              </a:lnSpc>
              <a:buNone/>
            </a:pPr>
            <a:r>
              <a:rPr lang="en-US" altLang="zh-CN" sz="2800" b="1"/>
              <a:t>} </a:t>
            </a:r>
            <a:endParaRPr lang="en-US" altLang="zh-CN" sz="2800" b="1"/>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1170" name="文本占位符 391169"/>
          <p:cNvSpPr>
            <a:spLocks noGrp="1"/>
          </p:cNvSpPr>
          <p:nvPr>
            <p:ph type="body" idx="1"/>
          </p:nvPr>
        </p:nvSpPr>
        <p:spPr>
          <a:xfrm>
            <a:off x="2424113" y="476250"/>
            <a:ext cx="7129462" cy="5434013"/>
          </a:xfrm>
        </p:spPr>
        <p:txBody>
          <a:bodyPr>
            <a:normAutofit lnSpcReduction="20000"/>
          </a:bodyPr>
          <a:p>
            <a:pPr>
              <a:lnSpc>
                <a:spcPct val="90000"/>
              </a:lnSpc>
              <a:buNone/>
            </a:pPr>
            <a:r>
              <a:rPr lang="en-US" altLang="zh-CN" sz="2800" b="1"/>
              <a:t>Backtrack( </a:t>
            </a:r>
            <a:r>
              <a:rPr lang="en-US" altLang="zh-CN" sz="2800" b="1" err="1"/>
              <a:t>int</a:t>
            </a:r>
            <a:r>
              <a:rPr lang="en-US" altLang="zh-CN" sz="2800" b="1"/>
              <a:t> i )</a:t>
            </a:r>
            <a:endParaRPr lang="en-US" altLang="zh-CN" sz="2800" b="1"/>
          </a:p>
          <a:p>
            <a:pPr>
              <a:lnSpc>
                <a:spcPct val="90000"/>
              </a:lnSpc>
              <a:buNone/>
            </a:pPr>
            <a:r>
              <a:rPr lang="en-US" altLang="zh-CN" sz="2800" b="1"/>
              <a:t>{ </a:t>
            </a:r>
            <a:r>
              <a:rPr lang="en-US" altLang="zh-CN" sz="2800" b="1">
                <a:solidFill>
                  <a:srgbClr val="800000"/>
                </a:solidFill>
              </a:rPr>
              <a:t>//</a:t>
            </a:r>
            <a:r>
              <a:rPr lang="zh-CN" altLang="en-US" sz="2800" b="1" dirty="0">
                <a:solidFill>
                  <a:srgbClr val="800000"/>
                </a:solidFill>
              </a:rPr>
              <a:t>搜索第</a:t>
            </a:r>
            <a:r>
              <a:rPr lang="en-US" altLang="zh-CN" sz="2800" b="1">
                <a:solidFill>
                  <a:srgbClr val="800000"/>
                </a:solidFill>
              </a:rPr>
              <a:t>i</a:t>
            </a:r>
            <a:r>
              <a:rPr lang="zh-CN" altLang="en-US" sz="2800" b="1" dirty="0">
                <a:solidFill>
                  <a:srgbClr val="800000"/>
                </a:solidFill>
              </a:rPr>
              <a:t>层结点</a:t>
            </a:r>
            <a:endParaRPr lang="zh-CN" altLang="en-US" sz="2800" b="1" dirty="0">
              <a:solidFill>
                <a:srgbClr val="800000"/>
              </a:solidFill>
            </a:endParaRPr>
          </a:p>
          <a:p>
            <a:pPr>
              <a:lnSpc>
                <a:spcPct val="90000"/>
              </a:lnSpc>
              <a:buNone/>
            </a:pPr>
            <a:r>
              <a:rPr lang="en-US" altLang="zh-CN" sz="2800" b="1"/>
              <a:t>    </a:t>
            </a:r>
            <a:r>
              <a:rPr lang="zh-CN" altLang="en-US" sz="2800" b="1" dirty="0"/>
              <a:t>如果到达叶结点，则判断当前的</a:t>
            </a:r>
            <a:r>
              <a:rPr lang="en-US" altLang="zh-CN" sz="2800" b="1" err="1"/>
              <a:t>cw</a:t>
            </a:r>
            <a:r>
              <a:rPr lang="zh-CN" altLang="en-US" sz="2800" b="1" dirty="0"/>
              <a:t>，如果比前面得到的最优解</a:t>
            </a:r>
            <a:r>
              <a:rPr lang="en-US" altLang="zh-CN" sz="2800" b="1" err="1"/>
              <a:t>bestw</a:t>
            </a:r>
            <a:r>
              <a:rPr lang="zh-CN" altLang="en-US" sz="2800" b="1" dirty="0"/>
              <a:t>好，则替换原最优解。</a:t>
            </a:r>
            <a:endParaRPr lang="en-US" altLang="zh-CN" sz="2800" b="1"/>
          </a:p>
          <a:p>
            <a:pPr>
              <a:lnSpc>
                <a:spcPct val="90000"/>
              </a:lnSpc>
              <a:buNone/>
            </a:pPr>
            <a:r>
              <a:rPr lang="en-US" altLang="zh-CN" sz="2800" b="1"/>
              <a:t>    </a:t>
            </a:r>
            <a:r>
              <a:rPr lang="en-US" altLang="zh-CN" sz="2800" b="1">
                <a:solidFill>
                  <a:srgbClr val="800000"/>
                </a:solidFill>
              </a:rPr>
              <a:t>//</a:t>
            </a:r>
            <a:r>
              <a:rPr lang="zh-CN" altLang="en-US" sz="2800" b="1" dirty="0">
                <a:solidFill>
                  <a:srgbClr val="800000"/>
                </a:solidFill>
              </a:rPr>
              <a:t>搜索左子树</a:t>
            </a:r>
            <a:endParaRPr lang="zh-CN" altLang="en-US" sz="2800" b="1" dirty="0">
              <a:solidFill>
                <a:srgbClr val="800000"/>
              </a:solidFill>
            </a:endParaRPr>
          </a:p>
          <a:p>
            <a:pPr>
              <a:lnSpc>
                <a:spcPct val="90000"/>
              </a:lnSpc>
              <a:buNone/>
            </a:pPr>
            <a:r>
              <a:rPr lang="zh-CN" altLang="en-US" sz="2800" b="1" dirty="0"/>
              <a:t>   如果当前剩余空间可以放下当前物品，也就是，</a:t>
            </a:r>
            <a:r>
              <a:rPr lang="en-US" altLang="zh-CN" sz="2800" b="1"/>
              <a:t> </a:t>
            </a:r>
            <a:r>
              <a:rPr lang="en-US" altLang="zh-CN" sz="2800" b="1" err="1"/>
              <a:t>cw</a:t>
            </a:r>
            <a:r>
              <a:rPr lang="en-US" altLang="zh-CN" sz="2800" b="1"/>
              <a:t> + w[ i ] &lt;= c</a:t>
            </a:r>
            <a:r>
              <a:rPr lang="zh-CN" altLang="en-US" sz="2800" b="1" dirty="0"/>
              <a:t>，则把当前载重</a:t>
            </a:r>
            <a:r>
              <a:rPr lang="en-US" altLang="zh-CN" sz="2800" b="1"/>
              <a:t>  </a:t>
            </a:r>
            <a:r>
              <a:rPr lang="en-US" altLang="zh-CN" sz="2800" b="1" err="1"/>
              <a:t>cw</a:t>
            </a:r>
            <a:r>
              <a:rPr lang="en-US" altLang="zh-CN" sz="2800" b="1"/>
              <a:t> += w[ i ]</a:t>
            </a:r>
            <a:r>
              <a:rPr lang="zh-CN" altLang="en-US" sz="2800" b="1" dirty="0"/>
              <a:t>，递归访问其左子树，</a:t>
            </a:r>
            <a:r>
              <a:rPr lang="en-US" altLang="zh-CN" sz="2800" b="1"/>
              <a:t>Backtrack( i + 1 )</a:t>
            </a:r>
            <a:r>
              <a:rPr lang="zh-CN" altLang="en-US" sz="2800" b="1" dirty="0"/>
              <a:t>，访问结束，回到调用点，</a:t>
            </a:r>
            <a:r>
              <a:rPr lang="en-US" altLang="zh-CN" sz="2800" b="1"/>
              <a:t> </a:t>
            </a:r>
            <a:r>
              <a:rPr lang="en-US" altLang="zh-CN" sz="2800" b="1" err="1"/>
              <a:t>cw</a:t>
            </a:r>
            <a:r>
              <a:rPr lang="en-US" altLang="zh-CN" sz="2800" b="1"/>
              <a:t> - = w[ i ]</a:t>
            </a:r>
            <a:endParaRPr lang="en-US" altLang="zh-CN" sz="2800" b="1"/>
          </a:p>
          <a:p>
            <a:pPr>
              <a:lnSpc>
                <a:spcPct val="90000"/>
              </a:lnSpc>
              <a:buNone/>
            </a:pPr>
            <a:r>
              <a:rPr lang="en-US" altLang="zh-CN" sz="2800" b="1">
                <a:solidFill>
                  <a:srgbClr val="800000"/>
                </a:solidFill>
              </a:rPr>
              <a:t>   //</a:t>
            </a:r>
            <a:r>
              <a:rPr lang="zh-CN" altLang="en-US" sz="2800" b="1" dirty="0">
                <a:solidFill>
                  <a:srgbClr val="800000"/>
                </a:solidFill>
              </a:rPr>
              <a:t>搜索右子树</a:t>
            </a:r>
            <a:endParaRPr lang="en-US" altLang="zh-CN" sz="2800" b="1"/>
          </a:p>
          <a:p>
            <a:pPr>
              <a:lnSpc>
                <a:spcPct val="90000"/>
              </a:lnSpc>
              <a:buNone/>
            </a:pPr>
            <a:r>
              <a:rPr lang="en-US" altLang="zh-CN" sz="2800" b="1"/>
              <a:t>      Backtrack( i + 1 );</a:t>
            </a:r>
            <a:endParaRPr lang="en-US" altLang="zh-CN" sz="2800" b="1"/>
          </a:p>
          <a:p>
            <a:pPr>
              <a:lnSpc>
                <a:spcPct val="90000"/>
              </a:lnSpc>
              <a:buNone/>
            </a:pPr>
            <a:r>
              <a:rPr lang="en-US" altLang="zh-CN" sz="2800" b="1"/>
              <a:t>} </a:t>
            </a:r>
            <a:endParaRPr lang="en-US" altLang="zh-CN" sz="2800" b="1"/>
          </a:p>
          <a:p>
            <a:endParaRPr lang="zh-CN" altLang="en-US" sz="2800" b="1" dirty="0"/>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1170">
                                            <p:txEl>
                                              <p:charRg st="79" end="91"/>
                                            </p:txEl>
                                          </p:spTgt>
                                        </p:tgtEl>
                                        <p:attrNameLst>
                                          <p:attrName>style.visibility</p:attrName>
                                        </p:attrNameLst>
                                      </p:cBhvr>
                                      <p:to>
                                        <p:strVal val="visible"/>
                                      </p:to>
                                    </p:set>
                                    <p:animEffect transition="in" filter="blinds(horizontal)">
                                      <p:cBhvr>
                                        <p:cTn id="7" dur="500"/>
                                        <p:tgtEl>
                                          <p:spTgt spid="391170">
                                            <p:txEl>
                                              <p:charRg st="79" end="9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1170">
                                            <p:txEl>
                                              <p:charRg st="91" end="208"/>
                                            </p:txEl>
                                          </p:spTgt>
                                        </p:tgtEl>
                                        <p:attrNameLst>
                                          <p:attrName>style.visibility</p:attrName>
                                        </p:attrNameLst>
                                      </p:cBhvr>
                                      <p:to>
                                        <p:strVal val="visible"/>
                                      </p:to>
                                    </p:set>
                                    <p:animEffect transition="in" filter="blinds(horizontal)">
                                      <p:cBhvr>
                                        <p:cTn id="10" dur="500"/>
                                        <p:tgtEl>
                                          <p:spTgt spid="391170">
                                            <p:txEl>
                                              <p:charRg st="91" end="20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1170">
                                            <p:txEl>
                                              <p:charRg st="208" end="219"/>
                                            </p:txEl>
                                          </p:spTgt>
                                        </p:tgtEl>
                                        <p:attrNameLst>
                                          <p:attrName>style.visibility</p:attrName>
                                        </p:attrNameLst>
                                      </p:cBhvr>
                                      <p:to>
                                        <p:strVal val="visible"/>
                                      </p:to>
                                    </p:set>
                                    <p:animEffect transition="in" filter="blinds(horizontal)">
                                      <p:cBhvr>
                                        <p:cTn id="15" dur="500"/>
                                        <p:tgtEl>
                                          <p:spTgt spid="391170">
                                            <p:txEl>
                                              <p:charRg st="208" end="219"/>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1170">
                                            <p:txEl>
                                              <p:charRg st="219" end="245"/>
                                            </p:txEl>
                                          </p:spTgt>
                                        </p:tgtEl>
                                        <p:attrNameLst>
                                          <p:attrName>style.visibility</p:attrName>
                                        </p:attrNameLst>
                                      </p:cBhvr>
                                      <p:to>
                                        <p:strVal val="visible"/>
                                      </p:to>
                                    </p:set>
                                    <p:animEffect transition="in" filter="blinds(horizontal)">
                                      <p:cBhvr>
                                        <p:cTn id="18" dur="500"/>
                                        <p:tgtEl>
                                          <p:spTgt spid="391170">
                                            <p:txEl>
                                              <p:charRg st="219" end="2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2194" name="矩形 392193"/>
          <p:cNvSpPr/>
          <p:nvPr/>
        </p:nvSpPr>
        <p:spPr>
          <a:xfrm>
            <a:off x="1631950" y="115888"/>
            <a:ext cx="7561263" cy="6524625"/>
          </a:xfrm>
          <a:prstGeom prst="rect">
            <a:avLst/>
          </a:prstGeom>
          <a:solidFill>
            <a:srgbClr val="CCFFFF"/>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en-US" altLang="zh-CN" sz="2800" b="1"/>
              <a:t>template&lt;class Type&gt;</a:t>
            </a:r>
            <a:endParaRPr lang="en-US" altLang="zh-CN" sz="2800" b="1"/>
          </a:p>
          <a:p>
            <a:pPr lvl="0">
              <a:lnSpc>
                <a:spcPct val="90000"/>
              </a:lnSpc>
              <a:buNone/>
            </a:pPr>
            <a:r>
              <a:rPr lang="en-US" altLang="zh-CN" sz="2800" b="1"/>
              <a:t>void Loading&lt;Type&gt;:: Backtrack( </a:t>
            </a:r>
            <a:r>
              <a:rPr lang="en-US" altLang="zh-CN" sz="2800" b="1" err="1"/>
              <a:t>int</a:t>
            </a:r>
            <a:r>
              <a:rPr lang="en-US" altLang="zh-CN" sz="2800" b="1"/>
              <a:t> i )</a:t>
            </a:r>
            <a:endParaRPr lang="en-US" altLang="zh-CN" sz="2800" b="1"/>
          </a:p>
          <a:p>
            <a:pPr lvl="0">
              <a:lnSpc>
                <a:spcPct val="90000"/>
              </a:lnSpc>
              <a:buNone/>
            </a:pPr>
            <a:r>
              <a:rPr lang="en-US" altLang="zh-CN" sz="2800" b="1"/>
              <a:t>{ </a:t>
            </a:r>
            <a:r>
              <a:rPr lang="en-US" altLang="zh-CN" sz="2800" b="1">
                <a:solidFill>
                  <a:srgbClr val="800000"/>
                </a:solidFill>
              </a:rPr>
              <a:t>//</a:t>
            </a:r>
            <a:r>
              <a:rPr lang="zh-CN" altLang="en-US" sz="2800" b="1" dirty="0">
                <a:solidFill>
                  <a:srgbClr val="800000"/>
                </a:solidFill>
              </a:rPr>
              <a:t>搜索第</a:t>
            </a:r>
            <a:r>
              <a:rPr lang="en-US" altLang="zh-CN" sz="2800" b="1">
                <a:solidFill>
                  <a:srgbClr val="800000"/>
                </a:solidFill>
              </a:rPr>
              <a:t>i</a:t>
            </a:r>
            <a:r>
              <a:rPr lang="zh-CN" altLang="en-US" sz="2800" b="1" dirty="0">
                <a:solidFill>
                  <a:srgbClr val="800000"/>
                </a:solidFill>
              </a:rPr>
              <a:t>层结点</a:t>
            </a:r>
            <a:endParaRPr lang="zh-CN" altLang="en-US" sz="2800" b="1" dirty="0">
              <a:solidFill>
                <a:srgbClr val="800000"/>
              </a:solidFill>
            </a:endParaRPr>
          </a:p>
          <a:p>
            <a:pPr lvl="0">
              <a:lnSpc>
                <a:spcPct val="90000"/>
              </a:lnSpc>
              <a:buNone/>
            </a:pPr>
            <a:r>
              <a:rPr lang="en-US" altLang="zh-CN" sz="2800" b="1"/>
              <a:t>    if ( i &gt; n ){ </a:t>
            </a:r>
            <a:r>
              <a:rPr lang="en-US" altLang="zh-CN" sz="2800" b="1">
                <a:solidFill>
                  <a:srgbClr val="800000"/>
                </a:solidFill>
              </a:rPr>
              <a:t>//</a:t>
            </a:r>
            <a:r>
              <a:rPr lang="zh-CN" altLang="en-US" sz="2800" b="1" dirty="0">
                <a:solidFill>
                  <a:srgbClr val="800000"/>
                </a:solidFill>
              </a:rPr>
              <a:t>到达叶结点</a:t>
            </a:r>
            <a:endParaRPr lang="zh-CN" altLang="en-US" sz="2800" b="1" dirty="0">
              <a:solidFill>
                <a:srgbClr val="800000"/>
              </a:solidFill>
            </a:endParaRPr>
          </a:p>
          <a:p>
            <a:pPr lvl="0">
              <a:lnSpc>
                <a:spcPct val="90000"/>
              </a:lnSpc>
              <a:buNone/>
            </a:pPr>
            <a:r>
              <a:rPr lang="zh-CN" altLang="en-US" sz="2800" b="1" dirty="0"/>
              <a:t>        </a:t>
            </a:r>
            <a:r>
              <a:rPr lang="en-US" altLang="zh-CN" sz="2800" b="1"/>
              <a:t>if( </a:t>
            </a:r>
            <a:r>
              <a:rPr lang="en-US" altLang="zh-CN" sz="2800" b="1" err="1"/>
              <a:t>cw</a:t>
            </a:r>
            <a:r>
              <a:rPr lang="en-US" altLang="zh-CN" sz="2800" b="1"/>
              <a:t> &gt; </a:t>
            </a:r>
            <a:r>
              <a:rPr lang="en-US" altLang="zh-CN" sz="2800" b="1" err="1"/>
              <a:t>bestw</a:t>
            </a:r>
            <a:r>
              <a:rPr lang="en-US" altLang="zh-CN" sz="2800" b="1"/>
              <a:t> ) </a:t>
            </a:r>
            <a:r>
              <a:rPr lang="en-US" altLang="zh-CN" sz="2800" b="1" err="1"/>
              <a:t>bestw</a:t>
            </a:r>
            <a:r>
              <a:rPr lang="en-US" altLang="zh-CN" sz="2800" b="1"/>
              <a:t> =</a:t>
            </a:r>
            <a:r>
              <a:rPr lang="en-US" altLang="zh-CN" sz="2800" b="1" err="1"/>
              <a:t>cw</a:t>
            </a:r>
            <a:r>
              <a:rPr lang="en-US" altLang="zh-CN" sz="2800" b="1"/>
              <a:t>;</a:t>
            </a:r>
            <a:endParaRPr lang="en-US" altLang="zh-CN" sz="2800" b="1"/>
          </a:p>
          <a:p>
            <a:pPr lvl="0">
              <a:lnSpc>
                <a:spcPct val="90000"/>
              </a:lnSpc>
              <a:buNone/>
            </a:pPr>
            <a:r>
              <a:rPr lang="en-US" altLang="zh-CN" sz="2800" b="1"/>
              <a:t>        return; }</a:t>
            </a:r>
            <a:endParaRPr lang="en-US" altLang="zh-CN" sz="2800" b="1"/>
          </a:p>
          <a:p>
            <a:pPr lvl="0">
              <a:lnSpc>
                <a:spcPct val="90000"/>
              </a:lnSpc>
              <a:buNone/>
            </a:pPr>
            <a:r>
              <a:rPr lang="en-US" altLang="zh-CN" sz="2800" b="1"/>
              <a:t>    </a:t>
            </a:r>
            <a:r>
              <a:rPr lang="en-US" altLang="zh-CN" sz="2800" b="1">
                <a:solidFill>
                  <a:srgbClr val="800000"/>
                </a:solidFill>
              </a:rPr>
              <a:t>//</a:t>
            </a:r>
            <a:r>
              <a:rPr lang="zh-CN" altLang="en-US" sz="2800" b="1" dirty="0">
                <a:solidFill>
                  <a:srgbClr val="800000"/>
                </a:solidFill>
              </a:rPr>
              <a:t>搜索子树</a:t>
            </a:r>
            <a:endParaRPr lang="zh-CN" altLang="en-US" sz="2800" b="1" dirty="0">
              <a:solidFill>
                <a:srgbClr val="800000"/>
              </a:solidFill>
            </a:endParaRPr>
          </a:p>
          <a:p>
            <a:pPr lvl="0">
              <a:lnSpc>
                <a:spcPct val="90000"/>
              </a:lnSpc>
              <a:buNone/>
            </a:pPr>
            <a:r>
              <a:rPr lang="zh-CN" altLang="en-US" sz="2800" b="1" dirty="0"/>
              <a:t>   </a:t>
            </a:r>
            <a:r>
              <a:rPr lang="en-US" altLang="zh-CN" sz="2800" b="1"/>
              <a:t>if( </a:t>
            </a:r>
            <a:r>
              <a:rPr lang="en-US" altLang="zh-CN" sz="2800" b="1" err="1"/>
              <a:t>cw</a:t>
            </a:r>
            <a:r>
              <a:rPr lang="en-US" altLang="zh-CN" sz="2800" b="1"/>
              <a:t> + w[ i ] &lt;= c ){ </a:t>
            </a:r>
            <a:r>
              <a:rPr lang="en-US" altLang="zh-CN" sz="2800" b="1">
                <a:solidFill>
                  <a:srgbClr val="CC0000"/>
                </a:solidFill>
              </a:rPr>
              <a:t>//x[i]=1</a:t>
            </a:r>
            <a:endParaRPr lang="en-US" altLang="zh-CN" sz="2800" b="1">
              <a:solidFill>
                <a:srgbClr val="CC0000"/>
              </a:solidFill>
            </a:endParaRPr>
          </a:p>
          <a:p>
            <a:pPr lvl="0">
              <a:lnSpc>
                <a:spcPct val="90000"/>
              </a:lnSpc>
              <a:buNone/>
            </a:pPr>
            <a:r>
              <a:rPr lang="en-US" altLang="zh-CN" sz="2800" b="1"/>
              <a:t>       </a:t>
            </a:r>
            <a:r>
              <a:rPr lang="en-US" altLang="zh-CN" sz="2800" b="1" err="1"/>
              <a:t>cw</a:t>
            </a:r>
            <a:r>
              <a:rPr lang="en-US" altLang="zh-CN" sz="2800" b="1"/>
              <a:t> += w[ i ];</a:t>
            </a:r>
            <a:endParaRPr lang="en-US" altLang="zh-CN" sz="2800" b="1"/>
          </a:p>
          <a:p>
            <a:pPr lvl="0">
              <a:lnSpc>
                <a:spcPct val="90000"/>
              </a:lnSpc>
              <a:buNone/>
            </a:pPr>
            <a:r>
              <a:rPr lang="en-US" altLang="zh-CN" sz="2800" b="1"/>
              <a:t>       Backtrack( i + 1 );</a:t>
            </a:r>
            <a:endParaRPr lang="en-US" altLang="zh-CN" sz="2800" b="1"/>
          </a:p>
          <a:p>
            <a:pPr lvl="0">
              <a:lnSpc>
                <a:spcPct val="90000"/>
              </a:lnSpc>
              <a:buNone/>
            </a:pPr>
            <a:r>
              <a:rPr lang="en-US" altLang="zh-CN" sz="2800" b="1"/>
              <a:t>       </a:t>
            </a:r>
            <a:r>
              <a:rPr lang="en-US" altLang="zh-CN" sz="2800" b="1" err="1"/>
              <a:t>cw</a:t>
            </a:r>
            <a:r>
              <a:rPr lang="en-US" altLang="zh-CN" sz="2800" b="1"/>
              <a:t> - = w[ i ]; </a:t>
            </a:r>
            <a:endParaRPr lang="en-US" altLang="zh-CN" sz="2800" b="1"/>
          </a:p>
          <a:p>
            <a:pPr lvl="0">
              <a:lnSpc>
                <a:spcPct val="90000"/>
              </a:lnSpc>
              <a:buNone/>
            </a:pPr>
            <a:r>
              <a:rPr lang="en-US" altLang="zh-CN" sz="2800" b="1"/>
              <a:t>        }</a:t>
            </a:r>
            <a:endParaRPr lang="en-US" altLang="zh-CN" sz="2800" b="1"/>
          </a:p>
          <a:p>
            <a:pPr lvl="0">
              <a:lnSpc>
                <a:spcPct val="90000"/>
              </a:lnSpc>
              <a:buNone/>
            </a:pPr>
            <a:r>
              <a:rPr lang="en-US" altLang="zh-CN" sz="2800" b="1"/>
              <a:t>   Backtrack( i + 1 ); </a:t>
            </a:r>
            <a:r>
              <a:rPr lang="en-US" altLang="zh-CN" sz="2800" b="1">
                <a:solidFill>
                  <a:srgbClr val="CC0000"/>
                </a:solidFill>
              </a:rPr>
              <a:t>//x[i]=0</a:t>
            </a:r>
            <a:endParaRPr lang="en-US" altLang="zh-CN" sz="2800" b="1">
              <a:solidFill>
                <a:srgbClr val="CC0000"/>
              </a:solidFill>
            </a:endParaRPr>
          </a:p>
          <a:p>
            <a:pPr lvl="0">
              <a:lnSpc>
                <a:spcPct val="90000"/>
              </a:lnSpc>
              <a:buNone/>
            </a:pPr>
            <a:r>
              <a:rPr lang="en-US" altLang="zh-CN" sz="2800" b="1"/>
              <a:t>} </a:t>
            </a:r>
            <a:endParaRPr lang="en-US" altLang="zh-CN" sz="2800" b="1"/>
          </a:p>
        </p:txBody>
      </p:sp>
      <p:sp>
        <p:nvSpPr>
          <p:cNvPr id="392195" name="椭圆 392194"/>
          <p:cNvSpPr/>
          <p:nvPr/>
        </p:nvSpPr>
        <p:spPr>
          <a:xfrm>
            <a:off x="7999413" y="3056797"/>
            <a:ext cx="473075" cy="511044"/>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sp>
        <p:nvSpPr>
          <p:cNvPr id="392196" name="椭圆 392195"/>
          <p:cNvSpPr/>
          <p:nvPr/>
        </p:nvSpPr>
        <p:spPr>
          <a:xfrm>
            <a:off x="6961188" y="3488048"/>
            <a:ext cx="574675" cy="713755"/>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16</a:t>
            </a:r>
            <a:endParaRPr lang="en-US" altLang="zh-CN" sz="1600" b="1">
              <a:latin typeface="Arial" panose="020B0604020202090204" pitchFamily="34" charset="0"/>
            </a:endParaRPr>
          </a:p>
        </p:txBody>
      </p:sp>
      <p:sp>
        <p:nvSpPr>
          <p:cNvPr id="392197" name="椭圆 392196"/>
          <p:cNvSpPr/>
          <p:nvPr/>
        </p:nvSpPr>
        <p:spPr>
          <a:xfrm>
            <a:off x="8975725" y="3660047"/>
            <a:ext cx="473075" cy="511044"/>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sp>
        <p:nvSpPr>
          <p:cNvPr id="392198" name="椭圆 392197"/>
          <p:cNvSpPr/>
          <p:nvPr/>
        </p:nvSpPr>
        <p:spPr>
          <a:xfrm>
            <a:off x="9696450" y="4380772"/>
            <a:ext cx="473075" cy="511044"/>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sp>
        <p:nvSpPr>
          <p:cNvPr id="392199" name="椭圆 392198"/>
          <p:cNvSpPr/>
          <p:nvPr/>
        </p:nvSpPr>
        <p:spPr>
          <a:xfrm>
            <a:off x="8183563" y="5288273"/>
            <a:ext cx="576262" cy="713755"/>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30</a:t>
            </a:r>
            <a:endParaRPr lang="en-US" altLang="zh-CN" sz="1600" b="1">
              <a:latin typeface="Arial" panose="020B0604020202090204" pitchFamily="34" charset="0"/>
            </a:endParaRPr>
          </a:p>
        </p:txBody>
      </p:sp>
      <p:sp>
        <p:nvSpPr>
          <p:cNvPr id="392200" name="椭圆 392199"/>
          <p:cNvSpPr/>
          <p:nvPr/>
        </p:nvSpPr>
        <p:spPr>
          <a:xfrm>
            <a:off x="10194925" y="5361847"/>
            <a:ext cx="473075" cy="511044"/>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sp>
        <p:nvSpPr>
          <p:cNvPr id="392201" name="直接连接符 392200"/>
          <p:cNvSpPr/>
          <p:nvPr/>
        </p:nvSpPr>
        <p:spPr>
          <a:xfrm flipH="1">
            <a:off x="7464425" y="3357563"/>
            <a:ext cx="503238" cy="287337"/>
          </a:xfrm>
          <a:prstGeom prst="line">
            <a:avLst/>
          </a:prstGeom>
          <a:ln w="6350" cap="flat" cmpd="sng">
            <a:solidFill>
              <a:schemeClr val="tx1"/>
            </a:solidFill>
            <a:prstDash val="solid"/>
            <a:headEnd type="none" w="med" len="med"/>
            <a:tailEnd type="none" w="med" len="med"/>
          </a:ln>
        </p:spPr>
      </p:sp>
      <p:sp>
        <p:nvSpPr>
          <p:cNvPr id="392202" name="直接连接符 392201"/>
          <p:cNvSpPr/>
          <p:nvPr/>
        </p:nvSpPr>
        <p:spPr>
          <a:xfrm>
            <a:off x="8472488" y="3384550"/>
            <a:ext cx="576262" cy="360363"/>
          </a:xfrm>
          <a:prstGeom prst="line">
            <a:avLst/>
          </a:prstGeom>
          <a:ln w="6350" cap="flat" cmpd="sng">
            <a:solidFill>
              <a:schemeClr val="tx1"/>
            </a:solidFill>
            <a:prstDash val="solid"/>
            <a:headEnd type="none" w="med" len="med"/>
            <a:tailEnd type="none" w="med" len="med"/>
          </a:ln>
        </p:spPr>
      </p:sp>
      <p:sp>
        <p:nvSpPr>
          <p:cNvPr id="392203" name="直接连接符 392202"/>
          <p:cNvSpPr/>
          <p:nvPr/>
        </p:nvSpPr>
        <p:spPr>
          <a:xfrm>
            <a:off x="7319963" y="4125913"/>
            <a:ext cx="215900" cy="288925"/>
          </a:xfrm>
          <a:prstGeom prst="line">
            <a:avLst/>
          </a:prstGeom>
          <a:ln w="6350" cap="flat" cmpd="sng">
            <a:solidFill>
              <a:schemeClr val="tx1"/>
            </a:solidFill>
            <a:prstDash val="solid"/>
            <a:headEnd type="none" w="med" len="med"/>
            <a:tailEnd type="none" w="med" len="med"/>
          </a:ln>
        </p:spPr>
      </p:sp>
      <p:sp>
        <p:nvSpPr>
          <p:cNvPr id="392204" name="直接连接符 392203"/>
          <p:cNvSpPr/>
          <p:nvPr/>
        </p:nvSpPr>
        <p:spPr>
          <a:xfrm flipH="1">
            <a:off x="8832850" y="4076700"/>
            <a:ext cx="217488" cy="288925"/>
          </a:xfrm>
          <a:prstGeom prst="line">
            <a:avLst/>
          </a:prstGeom>
          <a:ln w="6350" cap="flat" cmpd="sng">
            <a:solidFill>
              <a:schemeClr val="tx1"/>
            </a:solidFill>
            <a:prstDash val="solid"/>
            <a:headEnd type="none" w="med" len="med"/>
            <a:tailEnd type="none" w="med" len="med"/>
          </a:ln>
        </p:spPr>
      </p:sp>
      <p:sp>
        <p:nvSpPr>
          <p:cNvPr id="392205" name="直接连接符 392204"/>
          <p:cNvSpPr/>
          <p:nvPr/>
        </p:nvSpPr>
        <p:spPr>
          <a:xfrm>
            <a:off x="9423400" y="4032250"/>
            <a:ext cx="360363" cy="360363"/>
          </a:xfrm>
          <a:prstGeom prst="line">
            <a:avLst/>
          </a:prstGeom>
          <a:ln w="6350" cap="flat" cmpd="sng">
            <a:solidFill>
              <a:schemeClr val="tx1"/>
            </a:solidFill>
            <a:prstDash val="solid"/>
            <a:headEnd type="none" w="med" len="med"/>
            <a:tailEnd type="none" w="med" len="med"/>
          </a:ln>
        </p:spPr>
      </p:sp>
      <p:sp>
        <p:nvSpPr>
          <p:cNvPr id="392206" name="直接连接符 392205"/>
          <p:cNvSpPr/>
          <p:nvPr/>
        </p:nvSpPr>
        <p:spPr>
          <a:xfrm>
            <a:off x="8831263" y="4824413"/>
            <a:ext cx="288925" cy="576262"/>
          </a:xfrm>
          <a:prstGeom prst="line">
            <a:avLst/>
          </a:prstGeom>
          <a:ln w="6350" cap="flat" cmpd="sng">
            <a:solidFill>
              <a:schemeClr val="tx1"/>
            </a:solidFill>
            <a:prstDash val="solid"/>
            <a:headEnd type="none" w="med" len="med"/>
            <a:tailEnd type="none" w="med" len="med"/>
          </a:ln>
        </p:spPr>
      </p:sp>
      <p:sp>
        <p:nvSpPr>
          <p:cNvPr id="392207" name="直接连接符 392206"/>
          <p:cNvSpPr/>
          <p:nvPr/>
        </p:nvSpPr>
        <p:spPr>
          <a:xfrm flipH="1">
            <a:off x="9696450" y="4895850"/>
            <a:ext cx="215900" cy="504825"/>
          </a:xfrm>
          <a:prstGeom prst="line">
            <a:avLst/>
          </a:prstGeom>
          <a:ln w="6350" cap="flat" cmpd="sng">
            <a:solidFill>
              <a:schemeClr val="tx1"/>
            </a:solidFill>
            <a:prstDash val="solid"/>
            <a:headEnd type="none" w="med" len="med"/>
            <a:tailEnd type="none" w="med" len="med"/>
          </a:ln>
        </p:spPr>
      </p:sp>
      <p:sp>
        <p:nvSpPr>
          <p:cNvPr id="392208" name="直接连接符 392207"/>
          <p:cNvSpPr/>
          <p:nvPr/>
        </p:nvSpPr>
        <p:spPr>
          <a:xfrm>
            <a:off x="10056813" y="4824413"/>
            <a:ext cx="503237" cy="647700"/>
          </a:xfrm>
          <a:prstGeom prst="line">
            <a:avLst/>
          </a:prstGeom>
          <a:ln w="6350" cap="flat" cmpd="sng">
            <a:solidFill>
              <a:schemeClr val="tx1"/>
            </a:solidFill>
            <a:prstDash val="solid"/>
            <a:headEnd type="none" w="med" len="med"/>
            <a:tailEnd type="none" w="med" len="med"/>
          </a:ln>
        </p:spPr>
      </p:sp>
      <p:sp>
        <p:nvSpPr>
          <p:cNvPr id="392209" name="椭圆 392208"/>
          <p:cNvSpPr/>
          <p:nvPr/>
        </p:nvSpPr>
        <p:spPr>
          <a:xfrm>
            <a:off x="7392988" y="4245286"/>
            <a:ext cx="574675" cy="713755"/>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16</a:t>
            </a:r>
            <a:endParaRPr lang="en-US" altLang="zh-CN" sz="1600" b="1">
              <a:latin typeface="Arial" panose="020B0604020202090204" pitchFamily="34" charset="0"/>
            </a:endParaRPr>
          </a:p>
        </p:txBody>
      </p:sp>
      <p:sp>
        <p:nvSpPr>
          <p:cNvPr id="392210" name="椭圆 392209"/>
          <p:cNvSpPr/>
          <p:nvPr/>
        </p:nvSpPr>
        <p:spPr>
          <a:xfrm>
            <a:off x="8474075" y="4245286"/>
            <a:ext cx="574675" cy="713755"/>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15</a:t>
            </a:r>
            <a:endParaRPr lang="en-US" altLang="zh-CN" sz="1600" b="1">
              <a:latin typeface="Arial" panose="020B0604020202090204" pitchFamily="34" charset="0"/>
            </a:endParaRPr>
          </a:p>
        </p:txBody>
      </p:sp>
      <p:sp>
        <p:nvSpPr>
          <p:cNvPr id="392211" name="椭圆 392210"/>
          <p:cNvSpPr/>
          <p:nvPr/>
        </p:nvSpPr>
        <p:spPr>
          <a:xfrm>
            <a:off x="8832850" y="5310498"/>
            <a:ext cx="574675" cy="713755"/>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15</a:t>
            </a:r>
            <a:endParaRPr lang="en-US" altLang="zh-CN" sz="1600" b="1">
              <a:latin typeface="Arial" panose="020B0604020202090204" pitchFamily="34" charset="0"/>
            </a:endParaRPr>
          </a:p>
        </p:txBody>
      </p:sp>
      <p:sp>
        <p:nvSpPr>
          <p:cNvPr id="392212" name="椭圆 392211"/>
          <p:cNvSpPr/>
          <p:nvPr/>
        </p:nvSpPr>
        <p:spPr>
          <a:xfrm>
            <a:off x="9480550" y="5253348"/>
            <a:ext cx="574675" cy="713755"/>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15</a:t>
            </a:r>
            <a:endParaRPr lang="en-US" altLang="zh-CN" sz="1600" b="1">
              <a:latin typeface="Arial" panose="020B0604020202090204" pitchFamily="34" charset="0"/>
            </a:endParaRPr>
          </a:p>
        </p:txBody>
      </p:sp>
      <p:sp>
        <p:nvSpPr>
          <p:cNvPr id="392213" name="文本框 392212"/>
          <p:cNvSpPr txBox="1"/>
          <p:nvPr/>
        </p:nvSpPr>
        <p:spPr>
          <a:xfrm>
            <a:off x="7462838" y="3263900"/>
            <a:ext cx="288925"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392214" name="文本框 392213"/>
          <p:cNvSpPr txBox="1"/>
          <p:nvPr/>
        </p:nvSpPr>
        <p:spPr>
          <a:xfrm>
            <a:off x="8615363" y="3240088"/>
            <a:ext cx="288925"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92215" name="文本框 392214"/>
          <p:cNvSpPr txBox="1"/>
          <p:nvPr/>
        </p:nvSpPr>
        <p:spPr>
          <a:xfrm>
            <a:off x="7535863" y="3933825"/>
            <a:ext cx="288925"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92216" name="文本框 392215"/>
          <p:cNvSpPr txBox="1"/>
          <p:nvPr/>
        </p:nvSpPr>
        <p:spPr>
          <a:xfrm>
            <a:off x="9625013" y="3860800"/>
            <a:ext cx="288925"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92217" name="文本框 392216"/>
          <p:cNvSpPr txBox="1"/>
          <p:nvPr/>
        </p:nvSpPr>
        <p:spPr>
          <a:xfrm>
            <a:off x="10199688" y="4848225"/>
            <a:ext cx="288925"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92218" name="文本框 392217"/>
          <p:cNvSpPr txBox="1"/>
          <p:nvPr/>
        </p:nvSpPr>
        <p:spPr>
          <a:xfrm>
            <a:off x="8975725" y="4868863"/>
            <a:ext cx="288925"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92219" name="文本框 392218"/>
          <p:cNvSpPr txBox="1"/>
          <p:nvPr/>
        </p:nvSpPr>
        <p:spPr>
          <a:xfrm>
            <a:off x="7751763" y="4941888"/>
            <a:ext cx="288925"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92220" name="文本框 392219"/>
          <p:cNvSpPr txBox="1"/>
          <p:nvPr/>
        </p:nvSpPr>
        <p:spPr>
          <a:xfrm>
            <a:off x="8615363" y="4032250"/>
            <a:ext cx="288925"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392221" name="文本框 392220"/>
          <p:cNvSpPr txBox="1"/>
          <p:nvPr/>
        </p:nvSpPr>
        <p:spPr>
          <a:xfrm>
            <a:off x="9407525" y="4968875"/>
            <a:ext cx="288925"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392222" name="矩形 392221"/>
          <p:cNvSpPr/>
          <p:nvPr/>
        </p:nvSpPr>
        <p:spPr>
          <a:xfrm>
            <a:off x="7049453" y="2942273"/>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1</a:t>
            </a:r>
            <a:endParaRPr lang="en-US" altLang="zh-CN" sz="2000" b="1">
              <a:latin typeface="Arial" panose="020B0604020202090204" pitchFamily="34" charset="0"/>
            </a:endParaRPr>
          </a:p>
        </p:txBody>
      </p:sp>
      <p:sp>
        <p:nvSpPr>
          <p:cNvPr id="392223" name="矩形 392222"/>
          <p:cNvSpPr/>
          <p:nvPr/>
        </p:nvSpPr>
        <p:spPr>
          <a:xfrm>
            <a:off x="6314440" y="3431223"/>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2</a:t>
            </a:r>
            <a:endParaRPr lang="en-US" altLang="zh-CN" sz="2000" b="1">
              <a:latin typeface="Arial" panose="020B0604020202090204" pitchFamily="34" charset="0"/>
            </a:endParaRPr>
          </a:p>
        </p:txBody>
      </p:sp>
      <p:sp>
        <p:nvSpPr>
          <p:cNvPr id="392224" name="矩形 392223"/>
          <p:cNvSpPr/>
          <p:nvPr/>
        </p:nvSpPr>
        <p:spPr>
          <a:xfrm>
            <a:off x="6746240" y="4439286"/>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3</a:t>
            </a:r>
            <a:endParaRPr lang="en-US" altLang="zh-CN" sz="2000" b="1">
              <a:latin typeface="Arial" panose="020B0604020202090204" pitchFamily="34" charset="0"/>
            </a:endParaRPr>
          </a:p>
        </p:txBody>
      </p:sp>
      <p:sp>
        <p:nvSpPr>
          <p:cNvPr id="392225" name="椭圆 392224"/>
          <p:cNvSpPr/>
          <p:nvPr/>
        </p:nvSpPr>
        <p:spPr>
          <a:xfrm>
            <a:off x="7391400" y="5362251"/>
            <a:ext cx="617538" cy="467375"/>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16</a:t>
            </a:r>
            <a:endParaRPr lang="en-US" altLang="zh-CN" sz="1600" b="1">
              <a:latin typeface="Arial" panose="020B0604020202090204" pitchFamily="34" charset="0"/>
            </a:endParaRPr>
          </a:p>
        </p:txBody>
      </p:sp>
      <p:sp>
        <p:nvSpPr>
          <p:cNvPr id="392226" name="直接连接符 392225"/>
          <p:cNvSpPr/>
          <p:nvPr/>
        </p:nvSpPr>
        <p:spPr>
          <a:xfrm>
            <a:off x="7680325" y="4868863"/>
            <a:ext cx="71438" cy="504825"/>
          </a:xfrm>
          <a:prstGeom prst="line">
            <a:avLst/>
          </a:prstGeom>
          <a:ln w="6350" cap="flat" cmpd="sng">
            <a:solidFill>
              <a:schemeClr val="tx1"/>
            </a:solidFill>
            <a:prstDash val="solid"/>
            <a:headEnd type="none" w="med" len="med"/>
            <a:tailEnd type="none" w="med" len="med"/>
          </a:ln>
        </p:spPr>
      </p:sp>
      <p:sp>
        <p:nvSpPr>
          <p:cNvPr id="392227" name="矩形 392226"/>
          <p:cNvSpPr/>
          <p:nvPr/>
        </p:nvSpPr>
        <p:spPr>
          <a:xfrm>
            <a:off x="6674803" y="5518786"/>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4</a:t>
            </a:r>
            <a:endParaRPr lang="en-US" altLang="zh-CN" sz="2000" b="1">
              <a:latin typeface="Arial" panose="020B0604020202090204" pitchFamily="34" charset="0"/>
            </a:endParaRPr>
          </a:p>
        </p:txBody>
      </p:sp>
      <p:sp>
        <p:nvSpPr>
          <p:cNvPr id="392228" name="直接连接符 392227"/>
          <p:cNvSpPr/>
          <p:nvPr/>
        </p:nvSpPr>
        <p:spPr>
          <a:xfrm flipH="1">
            <a:off x="8472488" y="4868863"/>
            <a:ext cx="142875" cy="576262"/>
          </a:xfrm>
          <a:prstGeom prst="line">
            <a:avLst/>
          </a:prstGeom>
          <a:ln w="6350" cap="flat" cmpd="sng">
            <a:solidFill>
              <a:schemeClr val="tx1"/>
            </a:solidFill>
            <a:prstDash val="solid"/>
            <a:headEnd type="none" w="med" len="med"/>
            <a:tailEnd type="none" w="med" len="med"/>
          </a:ln>
        </p:spPr>
      </p:sp>
      <p:sp>
        <p:nvSpPr>
          <p:cNvPr id="392229" name="文本框 392228"/>
          <p:cNvSpPr txBox="1"/>
          <p:nvPr/>
        </p:nvSpPr>
        <p:spPr>
          <a:xfrm>
            <a:off x="8256588" y="4941888"/>
            <a:ext cx="288925"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392230" name="文本占位符 392229"/>
          <p:cNvSpPr>
            <a:spLocks noGrp="1"/>
          </p:cNvSpPr>
          <p:nvPr>
            <p:ph type="body" sz="half" idx="1"/>
          </p:nvPr>
        </p:nvSpPr>
        <p:spPr>
          <a:xfrm>
            <a:off x="6302375" y="1485900"/>
            <a:ext cx="7715250" cy="647700"/>
          </a:xfrm>
        </p:spPr>
        <p:txBody>
          <a:bodyPr/>
          <a:p>
            <a:r>
              <a:rPr lang="en-US" altLang="zh-CN" sz="2800" b="1"/>
              <a:t>w={ 16, 15, 15}, c = 30</a:t>
            </a:r>
            <a:endParaRPr lang="en-US" altLang="zh-CN" sz="2800" b="1"/>
          </a:p>
          <a:p>
            <a:endParaRPr lang="en-US" altLang="zh-CN" sz="2800" b="1"/>
          </a:p>
          <a:p>
            <a:pPr>
              <a:buNone/>
            </a:pPr>
            <a:endParaRPr lang="en-US" altLang="zh-CN" sz="2800" b="1"/>
          </a:p>
        </p:txBody>
      </p:sp>
      <p:sp>
        <p:nvSpPr>
          <p:cNvPr id="392231" name="线形标注 1 392230"/>
          <p:cNvSpPr/>
          <p:nvPr/>
        </p:nvSpPr>
        <p:spPr>
          <a:xfrm>
            <a:off x="7824788" y="2276475"/>
            <a:ext cx="2055812" cy="914400"/>
          </a:xfrm>
          <a:prstGeom prst="borderCallout1">
            <a:avLst>
              <a:gd name="adj1" fmla="val 12500"/>
              <a:gd name="adj2" fmla="val 103708"/>
              <a:gd name="adj3" fmla="val 217537"/>
              <a:gd name="adj4" fmla="val 103708"/>
            </a:avLst>
          </a:prstGeom>
          <a:solidFill>
            <a:srgbClr val="FFFFCC"/>
          </a:solidFill>
          <a:ln w="6350" cap="flat" cmpd="sng">
            <a:solidFill>
              <a:schemeClr val="tx1"/>
            </a:solidFill>
            <a:prstDash val="solid"/>
            <a:miter/>
            <a:headEnd type="none" w="med" len="med"/>
            <a:tailEnd type="none" w="med" len="med"/>
          </a:ln>
        </p:spPr>
        <p:txBody>
          <a:bodyPr anchor="ctr"/>
          <a:p>
            <a:pPr algn="ctr">
              <a:buClrTx/>
            </a:pPr>
            <a:r>
              <a:rPr lang="zh-CN" altLang="en-US" sz="1800" b="1" dirty="0">
                <a:latin typeface="Arial" panose="020B0604020202090204" pitchFamily="34" charset="0"/>
                <a:ea typeface="楷体_GB2312" pitchFamily="49" charset="-122"/>
              </a:rPr>
              <a:t>即使把剩余物品都装里也不会得到比当前的最优解更好</a:t>
            </a:r>
            <a:endParaRPr lang="zh-CN" altLang="en-US" sz="1800" b="1" dirty="0">
              <a:latin typeface="Arial" panose="020B0604020202090204" pitchFamily="34" charset="0"/>
              <a:ea typeface="楷体_GB2312" pitchFamily="49" charset="-122"/>
            </a:endParaRPr>
          </a:p>
        </p:txBody>
      </p:sp>
      <p:sp>
        <p:nvSpPr>
          <p:cNvPr id="392233" name="矩形标注 392232"/>
          <p:cNvSpPr/>
          <p:nvPr/>
        </p:nvSpPr>
        <p:spPr>
          <a:xfrm>
            <a:off x="6024563" y="6165850"/>
            <a:ext cx="2663825" cy="431800"/>
          </a:xfrm>
          <a:prstGeom prst="wedgeRectCallout">
            <a:avLst>
              <a:gd name="adj1" fmla="val -96306"/>
              <a:gd name="adj2" fmla="val -39338"/>
            </a:avLst>
          </a:prstGeom>
          <a:solidFill>
            <a:schemeClr val="accent1"/>
          </a:solidFill>
          <a:ln w="6350" cap="flat" cmpd="sng">
            <a:solidFill>
              <a:schemeClr val="tx1"/>
            </a:solidFill>
            <a:prstDash val="solid"/>
            <a:miter/>
            <a:headEnd type="none" w="med" len="med"/>
            <a:tailEnd type="none" w="med" len="med"/>
          </a:ln>
        </p:spPr>
        <p:txBody>
          <a:bodyPr anchor="ctr"/>
          <a:p>
            <a:pPr algn="ctr">
              <a:buClrTx/>
            </a:pPr>
            <a:r>
              <a:rPr lang="zh-CN" altLang="en-US" b="1" dirty="0">
                <a:latin typeface="Arial" panose="020B0604020202090204" pitchFamily="34" charset="0"/>
                <a:ea typeface="楷体_GB2312" pitchFamily="49" charset="-122"/>
              </a:rPr>
              <a:t>右子树永远可行！</a:t>
            </a:r>
            <a:endParaRPr lang="zh-CN" altLang="en-US" b="1" dirty="0">
              <a:latin typeface="Arial" panose="020B0604020202090204" pitchFamily="34"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nodeType="clickEffect">
                                  <p:stCondLst>
                                    <p:cond delay="0"/>
                                  </p:stCondLst>
                                  <p:childTnLst>
                                    <p:set>
                                      <p:cBhvr>
                                        <p:cTn id="14" dur="1" fill="hold">
                                          <p:stCondLst>
                                            <p:cond delay="0"/>
                                          </p:stCondLst>
                                        </p:cTn>
                                        <p:tgtEl>
                                          <p:spTgt spid="392201"/>
                                        </p:tgtEl>
                                        <p:attrNameLst>
                                          <p:attrName>style.visibility</p:attrName>
                                        </p:attrNameLst>
                                      </p:cBhvr>
                                      <p:to>
                                        <p:strVal val="visible"/>
                                      </p:to>
                                    </p:set>
                                    <p:anim calcmode="lin" valueType="num">
                                      <p:cBhvr>
                                        <p:cTn id="15" dur="500" fill="hold"/>
                                        <p:tgtEl>
                                          <p:spTgt spid="392201"/>
                                        </p:tgtEl>
                                        <p:attrNameLst>
                                          <p:attrName>ppt_w</p:attrName>
                                        </p:attrNameLst>
                                      </p:cBhvr>
                                      <p:tavLst>
                                        <p:tav tm="0">
                                          <p:val>
                                            <p:fltVal val="0.000000"/>
                                          </p:val>
                                        </p:tav>
                                        <p:tav tm="100000">
                                          <p:val>
                                            <p:strVal val="#ppt_w"/>
                                          </p:val>
                                        </p:tav>
                                      </p:tavLst>
                                    </p:anim>
                                    <p:anim calcmode="lin" valueType="num">
                                      <p:cBhvr>
                                        <p:cTn id="16" dur="500" fill="hold"/>
                                        <p:tgtEl>
                                          <p:spTgt spid="392201"/>
                                        </p:tgtEl>
                                        <p:attrNameLst>
                                          <p:attrName>ppt_h</p:attrName>
                                        </p:attrNameLst>
                                      </p:cBhvr>
                                      <p:tavLst>
                                        <p:tav tm="0">
                                          <p:val>
                                            <p:strVal val="#ppt_h"/>
                                          </p:val>
                                        </p:tav>
                                        <p:tav tm="100000">
                                          <p:val>
                                            <p:strVal val="#ppt_h"/>
                                          </p:val>
                                        </p:tav>
                                      </p:tavLst>
                                    </p:anim>
                                  </p:childTnLst>
                                </p:cTn>
                              </p:par>
                              <p:par>
                                <p:cTn id="17" presetID="1" presetClass="entr" presetSubtype="0" fill="hold" grpId="0" nodeType="withEffect">
                                  <p:stCondLst>
                                    <p:cond delay="0"/>
                                  </p:stCondLst>
                                  <p:childTnLst>
                                    <p:set>
                                      <p:cBhvr>
                                        <p:cTn id="18" dur="1" fill="hold">
                                          <p:stCondLst>
                                            <p:cond delay="0"/>
                                          </p:stCondLst>
                                        </p:cTn>
                                        <p:tgtEl>
                                          <p:spTgt spid="3922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21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22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22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22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220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220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22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22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22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22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221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220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219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220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22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922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222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922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9219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9220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9221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922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9221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9220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9219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9222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9220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9221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9221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9220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9220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9223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392233"/>
                                        </p:tgtEl>
                                        <p:attrNameLst>
                                          <p:attrName>style.visibility</p:attrName>
                                        </p:attrNameLst>
                                      </p:cBhvr>
                                      <p:to>
                                        <p:strVal val="visible"/>
                                      </p:to>
                                    </p:set>
                                    <p:animEffect transition="in" filter="blinds(horizontal)">
                                      <p:cBhvr>
                                        <p:cTn id="131" dur="500"/>
                                        <p:tgtEl>
                                          <p:spTgt spid="39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ldLvl="0" animBg="1"/>
      <p:bldP spid="392196" grpId="0" bldLvl="0" animBg="1"/>
      <p:bldP spid="392197" grpId="0" bldLvl="0" animBg="1"/>
      <p:bldP spid="392198" grpId="0" bldLvl="0" animBg="1"/>
      <p:bldP spid="392199" grpId="0" bldLvl="0" animBg="1"/>
      <p:bldP spid="392200" grpId="0" bldLvl="0" animBg="1"/>
      <p:bldP spid="392209" grpId="0" bldLvl="0" animBg="1"/>
      <p:bldP spid="392210" grpId="0" bldLvl="0" animBg="1"/>
      <p:bldP spid="392211" grpId="0" bldLvl="0" animBg="1"/>
      <p:bldP spid="392212" grpId="0" bldLvl="0" animBg="1"/>
      <p:bldP spid="392213" grpId="0"/>
      <p:bldP spid="392214" grpId="0"/>
      <p:bldP spid="392215" grpId="0"/>
      <p:bldP spid="392216" grpId="0"/>
      <p:bldP spid="392217" grpId="0"/>
      <p:bldP spid="392218" grpId="0"/>
      <p:bldP spid="392219" grpId="0"/>
      <p:bldP spid="392220" grpId="0"/>
      <p:bldP spid="392221" grpId="0"/>
      <p:bldP spid="392222" grpId="0" bldLvl="0" animBg="1"/>
      <p:bldP spid="392223" grpId="0" bldLvl="0" animBg="1"/>
      <p:bldP spid="392224" grpId="0" bldLvl="0" animBg="1"/>
      <p:bldP spid="392225" grpId="0" bldLvl="0" animBg="1"/>
      <p:bldP spid="392227" grpId="0" bldLvl="0" animBg="1"/>
      <p:bldP spid="392229" grpId="0"/>
      <p:bldP spid="392231" grpId="0" bldLvl="0" animBg="1"/>
      <p:bldP spid="39223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回溯法与分支限界法</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3218" name="组合 393217"/>
          <p:cNvGrpSpPr/>
          <p:nvPr/>
        </p:nvGrpSpPr>
        <p:grpSpPr>
          <a:xfrm>
            <a:off x="1525568" y="1270413"/>
            <a:ext cx="4305320" cy="3739654"/>
            <a:chOff x="1246" y="1779"/>
            <a:chExt cx="2745" cy="1870"/>
          </a:xfrm>
        </p:grpSpPr>
        <p:sp>
          <p:nvSpPr>
            <p:cNvPr id="393219" name="椭圆 393218"/>
            <p:cNvSpPr/>
            <p:nvPr/>
          </p:nvSpPr>
          <p:spPr>
            <a:xfrm>
              <a:off x="2309" y="1858"/>
              <a:ext cx="299" cy="255"/>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sp>
          <p:nvSpPr>
            <p:cNvPr id="393220" name="椭圆 393219"/>
            <p:cNvSpPr/>
            <p:nvPr/>
          </p:nvSpPr>
          <p:spPr>
            <a:xfrm>
              <a:off x="1656" y="2146"/>
              <a:ext cx="362" cy="356"/>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16</a:t>
              </a:r>
              <a:endParaRPr lang="en-US" altLang="zh-CN" sz="1600" b="1">
                <a:latin typeface="Arial" panose="020B0604020202090204" pitchFamily="34" charset="0"/>
              </a:endParaRPr>
            </a:p>
          </p:txBody>
        </p:sp>
        <p:sp>
          <p:nvSpPr>
            <p:cNvPr id="393221" name="椭圆 393220"/>
            <p:cNvSpPr/>
            <p:nvPr/>
          </p:nvSpPr>
          <p:spPr>
            <a:xfrm>
              <a:off x="2925" y="2240"/>
              <a:ext cx="298" cy="255"/>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sp>
          <p:nvSpPr>
            <p:cNvPr id="393222" name="椭圆 393221"/>
            <p:cNvSpPr/>
            <p:nvPr/>
          </p:nvSpPr>
          <p:spPr>
            <a:xfrm>
              <a:off x="3378" y="2693"/>
              <a:ext cx="299" cy="256"/>
            </a:xfrm>
            <a:prstGeom prst="ellipse">
              <a:avLst/>
            </a:prstGeom>
            <a:solidFill>
              <a:schemeClr val="folHlink"/>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sp>
          <p:nvSpPr>
            <p:cNvPr id="393223" name="椭圆 393222"/>
            <p:cNvSpPr/>
            <p:nvPr/>
          </p:nvSpPr>
          <p:spPr>
            <a:xfrm>
              <a:off x="2425" y="3279"/>
              <a:ext cx="364" cy="356"/>
            </a:xfrm>
            <a:prstGeom prst="ellipse">
              <a:avLst/>
            </a:prstGeom>
            <a:solidFill>
              <a:srgbClr val="CC0000"/>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30</a:t>
              </a:r>
              <a:endParaRPr lang="en-US" altLang="zh-CN" sz="1600" b="1">
                <a:latin typeface="Arial" panose="020B0604020202090204" pitchFamily="34" charset="0"/>
              </a:endParaRPr>
            </a:p>
          </p:txBody>
        </p:sp>
        <p:sp>
          <p:nvSpPr>
            <p:cNvPr id="393224" name="椭圆 393223"/>
            <p:cNvSpPr/>
            <p:nvPr/>
          </p:nvSpPr>
          <p:spPr>
            <a:xfrm>
              <a:off x="3692" y="3312"/>
              <a:ext cx="299" cy="256"/>
            </a:xfrm>
            <a:prstGeom prst="ellipse">
              <a:avLst/>
            </a:prstGeom>
            <a:solidFill>
              <a:schemeClr val="folHlink"/>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sp>
          <p:nvSpPr>
            <p:cNvPr id="393225" name="直接连接符 393224"/>
            <p:cNvSpPr/>
            <p:nvPr/>
          </p:nvSpPr>
          <p:spPr>
            <a:xfrm flipH="1">
              <a:off x="1973" y="2015"/>
              <a:ext cx="317" cy="181"/>
            </a:xfrm>
            <a:prstGeom prst="line">
              <a:avLst/>
            </a:prstGeom>
            <a:ln w="6350" cap="flat" cmpd="sng">
              <a:solidFill>
                <a:schemeClr val="tx1"/>
              </a:solidFill>
              <a:prstDash val="solid"/>
              <a:headEnd type="none" w="med" len="med"/>
              <a:tailEnd type="none" w="med" len="med"/>
            </a:ln>
          </p:spPr>
        </p:sp>
        <p:sp>
          <p:nvSpPr>
            <p:cNvPr id="393226" name="直接连接符 393225"/>
            <p:cNvSpPr/>
            <p:nvPr/>
          </p:nvSpPr>
          <p:spPr>
            <a:xfrm>
              <a:off x="2608" y="2032"/>
              <a:ext cx="363" cy="227"/>
            </a:xfrm>
            <a:prstGeom prst="line">
              <a:avLst/>
            </a:prstGeom>
            <a:ln w="6350" cap="flat" cmpd="sng">
              <a:solidFill>
                <a:schemeClr val="tx1"/>
              </a:solidFill>
              <a:prstDash val="solid"/>
              <a:headEnd type="none" w="med" len="med"/>
              <a:tailEnd type="none" w="med" len="med"/>
            </a:ln>
          </p:spPr>
        </p:sp>
        <p:sp>
          <p:nvSpPr>
            <p:cNvPr id="393227" name="直接连接符 393226"/>
            <p:cNvSpPr/>
            <p:nvPr/>
          </p:nvSpPr>
          <p:spPr>
            <a:xfrm>
              <a:off x="1882" y="2499"/>
              <a:ext cx="136" cy="182"/>
            </a:xfrm>
            <a:prstGeom prst="line">
              <a:avLst/>
            </a:prstGeom>
            <a:ln w="6350" cap="flat" cmpd="sng">
              <a:solidFill>
                <a:schemeClr val="tx1"/>
              </a:solidFill>
              <a:prstDash val="solid"/>
              <a:headEnd type="none" w="med" len="med"/>
              <a:tailEnd type="none" w="med" len="med"/>
            </a:ln>
          </p:spPr>
        </p:sp>
        <p:sp>
          <p:nvSpPr>
            <p:cNvPr id="393228" name="直接连接符 393227"/>
            <p:cNvSpPr/>
            <p:nvPr/>
          </p:nvSpPr>
          <p:spPr>
            <a:xfrm flipH="1">
              <a:off x="2835" y="2468"/>
              <a:ext cx="137" cy="182"/>
            </a:xfrm>
            <a:prstGeom prst="line">
              <a:avLst/>
            </a:prstGeom>
            <a:ln w="6350" cap="flat" cmpd="sng">
              <a:solidFill>
                <a:schemeClr val="tx1"/>
              </a:solidFill>
              <a:prstDash val="solid"/>
              <a:headEnd type="none" w="med" len="med"/>
              <a:tailEnd type="none" w="med" len="med"/>
            </a:ln>
          </p:spPr>
        </p:sp>
        <p:sp>
          <p:nvSpPr>
            <p:cNvPr id="393229" name="直接连接符 393228"/>
            <p:cNvSpPr/>
            <p:nvPr/>
          </p:nvSpPr>
          <p:spPr>
            <a:xfrm>
              <a:off x="3207" y="2440"/>
              <a:ext cx="227" cy="227"/>
            </a:xfrm>
            <a:prstGeom prst="line">
              <a:avLst/>
            </a:prstGeom>
            <a:ln w="6350" cap="flat" cmpd="sng">
              <a:solidFill>
                <a:schemeClr val="tx1"/>
              </a:solidFill>
              <a:prstDash val="solid"/>
              <a:headEnd type="none" w="med" len="med"/>
              <a:tailEnd type="none" w="med" len="med"/>
            </a:ln>
          </p:spPr>
        </p:sp>
        <p:sp>
          <p:nvSpPr>
            <p:cNvPr id="393230" name="直接连接符 393229"/>
            <p:cNvSpPr/>
            <p:nvPr/>
          </p:nvSpPr>
          <p:spPr>
            <a:xfrm>
              <a:off x="2834" y="2939"/>
              <a:ext cx="182" cy="363"/>
            </a:xfrm>
            <a:prstGeom prst="line">
              <a:avLst/>
            </a:prstGeom>
            <a:ln w="6350" cap="flat" cmpd="sng">
              <a:solidFill>
                <a:schemeClr val="tx1"/>
              </a:solidFill>
              <a:prstDash val="solid"/>
              <a:headEnd type="none" w="med" len="med"/>
              <a:tailEnd type="none" w="med" len="med"/>
            </a:ln>
          </p:spPr>
        </p:sp>
        <p:sp>
          <p:nvSpPr>
            <p:cNvPr id="393231" name="直接连接符 393230"/>
            <p:cNvSpPr/>
            <p:nvPr/>
          </p:nvSpPr>
          <p:spPr>
            <a:xfrm flipH="1">
              <a:off x="3379" y="2984"/>
              <a:ext cx="136" cy="318"/>
            </a:xfrm>
            <a:prstGeom prst="line">
              <a:avLst/>
            </a:prstGeom>
            <a:ln w="6350" cap="flat" cmpd="sng">
              <a:solidFill>
                <a:schemeClr val="tx1"/>
              </a:solidFill>
              <a:prstDash val="solid"/>
              <a:headEnd type="none" w="med" len="med"/>
              <a:tailEnd type="none" w="med" len="med"/>
            </a:ln>
          </p:spPr>
        </p:sp>
        <p:sp>
          <p:nvSpPr>
            <p:cNvPr id="393232" name="直接连接符 393231"/>
            <p:cNvSpPr/>
            <p:nvPr/>
          </p:nvSpPr>
          <p:spPr>
            <a:xfrm>
              <a:off x="3606" y="2939"/>
              <a:ext cx="317" cy="408"/>
            </a:xfrm>
            <a:prstGeom prst="line">
              <a:avLst/>
            </a:prstGeom>
            <a:ln w="6350" cap="flat" cmpd="sng">
              <a:solidFill>
                <a:schemeClr val="tx1"/>
              </a:solidFill>
              <a:prstDash val="solid"/>
              <a:headEnd type="none" w="med" len="med"/>
              <a:tailEnd type="none" w="med" len="med"/>
            </a:ln>
          </p:spPr>
        </p:sp>
        <p:sp>
          <p:nvSpPr>
            <p:cNvPr id="393233" name="椭圆 393232"/>
            <p:cNvSpPr/>
            <p:nvPr/>
          </p:nvSpPr>
          <p:spPr>
            <a:xfrm>
              <a:off x="1927" y="2622"/>
              <a:ext cx="363" cy="357"/>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16</a:t>
              </a:r>
              <a:endParaRPr lang="en-US" altLang="zh-CN" sz="1600" b="1">
                <a:latin typeface="Arial" panose="020B0604020202090204" pitchFamily="34" charset="0"/>
              </a:endParaRPr>
            </a:p>
          </p:txBody>
        </p:sp>
        <p:sp>
          <p:nvSpPr>
            <p:cNvPr id="393234" name="椭圆 393233"/>
            <p:cNvSpPr/>
            <p:nvPr/>
          </p:nvSpPr>
          <p:spPr>
            <a:xfrm>
              <a:off x="2608" y="2622"/>
              <a:ext cx="363" cy="357"/>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15</a:t>
              </a:r>
              <a:endParaRPr lang="en-US" altLang="zh-CN" sz="1600" b="1">
                <a:latin typeface="Arial" panose="020B0604020202090204" pitchFamily="34" charset="0"/>
              </a:endParaRPr>
            </a:p>
          </p:txBody>
        </p:sp>
        <p:sp>
          <p:nvSpPr>
            <p:cNvPr id="393235" name="椭圆 393234"/>
            <p:cNvSpPr/>
            <p:nvPr/>
          </p:nvSpPr>
          <p:spPr>
            <a:xfrm>
              <a:off x="2834" y="3292"/>
              <a:ext cx="363" cy="357"/>
            </a:xfrm>
            <a:prstGeom prst="ellipse">
              <a:avLst/>
            </a:prstGeom>
            <a:solidFill>
              <a:schemeClr val="folHlink"/>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15</a:t>
              </a:r>
              <a:endParaRPr lang="en-US" altLang="zh-CN" sz="1600" b="1">
                <a:latin typeface="Arial" panose="020B0604020202090204" pitchFamily="34" charset="0"/>
              </a:endParaRPr>
            </a:p>
          </p:txBody>
        </p:sp>
        <p:sp>
          <p:nvSpPr>
            <p:cNvPr id="393236" name="椭圆 393235"/>
            <p:cNvSpPr/>
            <p:nvPr/>
          </p:nvSpPr>
          <p:spPr>
            <a:xfrm>
              <a:off x="3243" y="3257"/>
              <a:ext cx="362" cy="357"/>
            </a:xfrm>
            <a:prstGeom prst="ellipse">
              <a:avLst/>
            </a:prstGeom>
            <a:solidFill>
              <a:schemeClr val="folHlink"/>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15</a:t>
              </a:r>
              <a:endParaRPr lang="en-US" altLang="zh-CN" sz="1600" b="1">
                <a:latin typeface="Arial" panose="020B0604020202090204" pitchFamily="34" charset="0"/>
              </a:endParaRPr>
            </a:p>
          </p:txBody>
        </p:sp>
        <p:sp>
          <p:nvSpPr>
            <p:cNvPr id="393237" name="文本框 393236"/>
            <p:cNvSpPr txBox="1"/>
            <p:nvPr/>
          </p:nvSpPr>
          <p:spPr>
            <a:xfrm>
              <a:off x="1972" y="1956"/>
              <a:ext cx="182" cy="169"/>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393238" name="文本框 393237"/>
            <p:cNvSpPr txBox="1"/>
            <p:nvPr/>
          </p:nvSpPr>
          <p:spPr>
            <a:xfrm>
              <a:off x="2698" y="1941"/>
              <a:ext cx="182" cy="169"/>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93239" name="文本框 393238"/>
            <p:cNvSpPr txBox="1"/>
            <p:nvPr/>
          </p:nvSpPr>
          <p:spPr>
            <a:xfrm>
              <a:off x="2018" y="2378"/>
              <a:ext cx="182" cy="169"/>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93240" name="文本框 393239"/>
            <p:cNvSpPr txBox="1"/>
            <p:nvPr/>
          </p:nvSpPr>
          <p:spPr>
            <a:xfrm>
              <a:off x="3334" y="2332"/>
              <a:ext cx="182" cy="169"/>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93241" name="文本框 393240"/>
            <p:cNvSpPr txBox="1"/>
            <p:nvPr/>
          </p:nvSpPr>
          <p:spPr>
            <a:xfrm>
              <a:off x="3696" y="2954"/>
              <a:ext cx="182" cy="169"/>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93242" name="文本框 393241"/>
            <p:cNvSpPr txBox="1"/>
            <p:nvPr/>
          </p:nvSpPr>
          <p:spPr>
            <a:xfrm>
              <a:off x="2925" y="2967"/>
              <a:ext cx="182" cy="169"/>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93243" name="文本框 393242"/>
            <p:cNvSpPr txBox="1"/>
            <p:nvPr/>
          </p:nvSpPr>
          <p:spPr>
            <a:xfrm>
              <a:off x="2154" y="3013"/>
              <a:ext cx="182" cy="169"/>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393244" name="文本框 393243"/>
            <p:cNvSpPr txBox="1"/>
            <p:nvPr/>
          </p:nvSpPr>
          <p:spPr>
            <a:xfrm>
              <a:off x="2698" y="2440"/>
              <a:ext cx="182" cy="169"/>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393245" name="文本框 393244"/>
            <p:cNvSpPr txBox="1"/>
            <p:nvPr/>
          </p:nvSpPr>
          <p:spPr>
            <a:xfrm>
              <a:off x="3197" y="3030"/>
              <a:ext cx="182" cy="169"/>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393246" name="矩形 393245"/>
            <p:cNvSpPr/>
            <p:nvPr/>
          </p:nvSpPr>
          <p:spPr>
            <a:xfrm>
              <a:off x="1708" y="1779"/>
              <a:ext cx="437" cy="20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1</a:t>
              </a:r>
              <a:endParaRPr lang="en-US" altLang="zh-CN" sz="2000" b="1">
                <a:latin typeface="Arial" panose="020B0604020202090204" pitchFamily="34" charset="0"/>
              </a:endParaRPr>
            </a:p>
          </p:txBody>
        </p:sp>
        <p:sp>
          <p:nvSpPr>
            <p:cNvPr id="393247" name="矩形 393246"/>
            <p:cNvSpPr/>
            <p:nvPr/>
          </p:nvSpPr>
          <p:spPr>
            <a:xfrm>
              <a:off x="1246" y="2087"/>
              <a:ext cx="437" cy="20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2</a:t>
              </a:r>
              <a:endParaRPr lang="en-US" altLang="zh-CN" sz="2000" b="1">
                <a:latin typeface="Arial" panose="020B0604020202090204" pitchFamily="34" charset="0"/>
              </a:endParaRPr>
            </a:p>
          </p:txBody>
        </p:sp>
        <p:sp>
          <p:nvSpPr>
            <p:cNvPr id="393248" name="矩形 393247"/>
            <p:cNvSpPr/>
            <p:nvPr/>
          </p:nvSpPr>
          <p:spPr>
            <a:xfrm>
              <a:off x="1517" y="2722"/>
              <a:ext cx="437" cy="20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3</a:t>
              </a:r>
              <a:endParaRPr lang="en-US" altLang="zh-CN" sz="2000" b="1">
                <a:latin typeface="Arial" panose="020B0604020202090204" pitchFamily="34" charset="0"/>
              </a:endParaRPr>
            </a:p>
          </p:txBody>
        </p:sp>
        <p:sp>
          <p:nvSpPr>
            <p:cNvPr id="393249" name="椭圆 393248"/>
            <p:cNvSpPr/>
            <p:nvPr/>
          </p:nvSpPr>
          <p:spPr>
            <a:xfrm>
              <a:off x="1928" y="3310"/>
              <a:ext cx="388" cy="234"/>
            </a:xfrm>
            <a:prstGeom prst="ellipse">
              <a:avLst/>
            </a:prstGeom>
            <a:solidFill>
              <a:srgbClr val="FF99FF"/>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16</a:t>
              </a:r>
              <a:endParaRPr lang="en-US" altLang="zh-CN" sz="1600" b="1">
                <a:latin typeface="Arial" panose="020B0604020202090204" pitchFamily="34" charset="0"/>
              </a:endParaRPr>
            </a:p>
          </p:txBody>
        </p:sp>
        <p:sp>
          <p:nvSpPr>
            <p:cNvPr id="393250" name="直接连接符 393249"/>
            <p:cNvSpPr/>
            <p:nvPr/>
          </p:nvSpPr>
          <p:spPr>
            <a:xfrm>
              <a:off x="2109" y="2967"/>
              <a:ext cx="45" cy="318"/>
            </a:xfrm>
            <a:prstGeom prst="line">
              <a:avLst/>
            </a:prstGeom>
            <a:ln w="6350" cap="flat" cmpd="sng">
              <a:solidFill>
                <a:schemeClr val="tx1"/>
              </a:solidFill>
              <a:prstDash val="solid"/>
              <a:headEnd type="none" w="med" len="med"/>
              <a:tailEnd type="none" w="med" len="med"/>
            </a:ln>
          </p:spPr>
        </p:sp>
        <p:sp>
          <p:nvSpPr>
            <p:cNvPr id="393251" name="矩形 393250"/>
            <p:cNvSpPr/>
            <p:nvPr/>
          </p:nvSpPr>
          <p:spPr>
            <a:xfrm>
              <a:off x="1474" y="3402"/>
              <a:ext cx="436" cy="20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4</a:t>
              </a:r>
              <a:endParaRPr lang="en-US" altLang="zh-CN" sz="2000" b="1">
                <a:latin typeface="Arial" panose="020B0604020202090204" pitchFamily="34" charset="0"/>
              </a:endParaRPr>
            </a:p>
          </p:txBody>
        </p:sp>
        <p:sp>
          <p:nvSpPr>
            <p:cNvPr id="393252" name="直接连接符 393251"/>
            <p:cNvSpPr/>
            <p:nvPr/>
          </p:nvSpPr>
          <p:spPr>
            <a:xfrm flipH="1">
              <a:off x="2608" y="2967"/>
              <a:ext cx="90" cy="363"/>
            </a:xfrm>
            <a:prstGeom prst="line">
              <a:avLst/>
            </a:prstGeom>
            <a:ln w="6350" cap="flat" cmpd="sng">
              <a:solidFill>
                <a:schemeClr val="tx1"/>
              </a:solidFill>
              <a:prstDash val="solid"/>
              <a:headEnd type="none" w="med" len="med"/>
              <a:tailEnd type="none" w="med" len="med"/>
            </a:ln>
          </p:spPr>
        </p:sp>
        <p:sp>
          <p:nvSpPr>
            <p:cNvPr id="393253" name="文本框 393252"/>
            <p:cNvSpPr txBox="1"/>
            <p:nvPr/>
          </p:nvSpPr>
          <p:spPr>
            <a:xfrm>
              <a:off x="2472" y="3013"/>
              <a:ext cx="182" cy="169"/>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grpSp>
      <p:sp>
        <p:nvSpPr>
          <p:cNvPr id="393254" name="矩形 393253"/>
          <p:cNvSpPr/>
          <p:nvPr/>
        </p:nvSpPr>
        <p:spPr>
          <a:xfrm>
            <a:off x="5880100" y="260350"/>
            <a:ext cx="4608513" cy="5692775"/>
          </a:xfrm>
          <a:prstGeom prst="rect">
            <a:avLst/>
          </a:prstGeom>
          <a:solidFill>
            <a:schemeClr val="bg1"/>
          </a:solidFill>
          <a:ln w="6350" cap="flat" cmpd="sng">
            <a:solidFill>
              <a:srgbClr val="990000"/>
            </a:solidFill>
            <a:prstDash val="solid"/>
            <a:miter/>
            <a:headEnd type="none" w="med" len="med"/>
            <a:tailEnd type="none" w="med" len="med"/>
          </a:ln>
        </p:spPr>
        <p:txBody>
          <a:bodyPr>
            <a:spAutoFit/>
          </a:bodyPr>
          <a:p>
            <a:pPr>
              <a:buClrTx/>
            </a:pPr>
            <a:r>
              <a:rPr lang="zh-CN" altLang="en-US" sz="2800" b="1" dirty="0">
                <a:latin typeface="Times New Roman" panose="02020603050405020304" pitchFamily="18" charset="0"/>
                <a:ea typeface="楷体_GB2312" pitchFamily="49" charset="-122"/>
              </a:rPr>
              <a:t>引入一个</a:t>
            </a:r>
            <a:r>
              <a:rPr lang="zh-CN" altLang="en-US" sz="2800" b="1" dirty="0">
                <a:solidFill>
                  <a:srgbClr val="008000"/>
                </a:solidFill>
                <a:latin typeface="Times New Roman" panose="02020603050405020304" pitchFamily="18" charset="0"/>
                <a:ea typeface="楷体_GB2312" pitchFamily="49" charset="-122"/>
              </a:rPr>
              <a:t>上界函数</a:t>
            </a:r>
            <a:r>
              <a:rPr lang="zh-CN" altLang="en-US" sz="2800" b="1" dirty="0">
                <a:latin typeface="Times New Roman" panose="02020603050405020304" pitchFamily="18" charset="0"/>
                <a:ea typeface="楷体_GB2312" pitchFamily="49" charset="-122"/>
              </a:rPr>
              <a:t>，用于剪去</a:t>
            </a:r>
            <a:r>
              <a:rPr lang="zh-CN" altLang="en-US" sz="2800" b="1" dirty="0">
                <a:solidFill>
                  <a:srgbClr val="800000"/>
                </a:solidFill>
                <a:latin typeface="Times New Roman" panose="02020603050405020304" pitchFamily="18" charset="0"/>
                <a:ea typeface="楷体_GB2312" pitchFamily="49" charset="-122"/>
              </a:rPr>
              <a:t>不含最优解的子树</a:t>
            </a:r>
            <a:r>
              <a:rPr lang="zh-CN" altLang="en-US" sz="2800" b="1" dirty="0">
                <a:latin typeface="Times New Roman" panose="02020603050405020304" pitchFamily="18" charset="0"/>
                <a:ea typeface="楷体_GB2312" pitchFamily="49" charset="-122"/>
              </a:rPr>
              <a:t>，设</a:t>
            </a:r>
            <a:r>
              <a:rPr lang="en-US" altLang="zh-CN" sz="2800" b="1">
                <a:solidFill>
                  <a:srgbClr val="800000"/>
                </a:solidFill>
                <a:latin typeface="Times New Roman" panose="02020603050405020304" pitchFamily="18" charset="0"/>
                <a:ea typeface="楷体_GB2312" pitchFamily="49" charset="-122"/>
              </a:rPr>
              <a:t>Z</a:t>
            </a:r>
            <a:r>
              <a:rPr lang="zh-CN" altLang="en-US" sz="2800" b="1" dirty="0">
                <a:latin typeface="Times New Roman" panose="02020603050405020304" pitchFamily="18" charset="0"/>
                <a:ea typeface="楷体_GB2312" pitchFamily="49" charset="-122"/>
              </a:rPr>
              <a:t>是解空间树第</a:t>
            </a:r>
            <a:r>
              <a:rPr lang="en-US" altLang="zh-CN" sz="2800" b="1">
                <a:solidFill>
                  <a:srgbClr val="800000"/>
                </a:solidFill>
                <a:latin typeface="Times New Roman" panose="02020603050405020304" pitchFamily="18" charset="0"/>
                <a:ea typeface="楷体_GB2312" pitchFamily="49" charset="-122"/>
              </a:rPr>
              <a:t>i</a:t>
            </a:r>
            <a:r>
              <a:rPr lang="zh-CN" altLang="en-US" sz="2800" b="1" dirty="0">
                <a:latin typeface="Times New Roman" panose="02020603050405020304" pitchFamily="18" charset="0"/>
                <a:ea typeface="楷体_GB2312" pitchFamily="49" charset="-122"/>
              </a:rPr>
              <a:t>层上的当前扩展结点。</a:t>
            </a:r>
            <a:endParaRPr lang="zh-CN" altLang="en-US" sz="2800" b="1" dirty="0">
              <a:latin typeface="Times New Roman" panose="02020603050405020304" pitchFamily="18" charset="0"/>
              <a:ea typeface="楷体_GB2312" pitchFamily="49" charset="-122"/>
            </a:endParaRPr>
          </a:p>
          <a:p>
            <a:pPr>
              <a:buClrTx/>
            </a:pPr>
            <a:r>
              <a:rPr lang="en-US" altLang="zh-CN" sz="2800" b="1" err="1">
                <a:solidFill>
                  <a:srgbClr val="800000"/>
                </a:solidFill>
                <a:latin typeface="Times New Roman" panose="02020603050405020304" pitchFamily="18" charset="0"/>
                <a:ea typeface="楷体_GB2312" pitchFamily="49" charset="-122"/>
              </a:rPr>
              <a:t>cw</a:t>
            </a:r>
            <a:r>
              <a:rPr lang="zh-CN" altLang="en-US" sz="2800" b="1" dirty="0">
                <a:latin typeface="Times New Roman" panose="02020603050405020304" pitchFamily="18" charset="0"/>
                <a:ea typeface="楷体_GB2312" pitchFamily="49" charset="-122"/>
              </a:rPr>
              <a:t>是当前载重量；</a:t>
            </a:r>
            <a:endParaRPr lang="zh-CN" altLang="en-US" sz="2800" b="1" dirty="0">
              <a:latin typeface="Times New Roman" panose="02020603050405020304" pitchFamily="18" charset="0"/>
              <a:ea typeface="楷体_GB2312" pitchFamily="49" charset="-122"/>
            </a:endParaRPr>
          </a:p>
          <a:p>
            <a:pPr>
              <a:buClrTx/>
            </a:pPr>
            <a:r>
              <a:rPr lang="en-US" altLang="zh-CN" sz="2800" b="1" err="1">
                <a:solidFill>
                  <a:srgbClr val="800000"/>
                </a:solidFill>
                <a:latin typeface="Times New Roman" panose="02020603050405020304" pitchFamily="18" charset="0"/>
                <a:ea typeface="楷体_GB2312" pitchFamily="49" charset="-122"/>
              </a:rPr>
              <a:t>bestw</a:t>
            </a:r>
            <a:r>
              <a:rPr lang="zh-CN" altLang="en-US" sz="2800" b="1" dirty="0">
                <a:latin typeface="Times New Roman" panose="02020603050405020304" pitchFamily="18" charset="0"/>
                <a:ea typeface="楷体_GB2312" pitchFamily="49" charset="-122"/>
              </a:rPr>
              <a:t>是当前最优载重量；</a:t>
            </a:r>
            <a:endParaRPr lang="zh-CN" altLang="en-US" sz="2800" b="1" dirty="0">
              <a:latin typeface="Times New Roman" panose="02020603050405020304" pitchFamily="18" charset="0"/>
              <a:ea typeface="楷体_GB2312" pitchFamily="49" charset="-122"/>
            </a:endParaRPr>
          </a:p>
          <a:p>
            <a:pPr>
              <a:buClrTx/>
            </a:pPr>
            <a:r>
              <a:rPr lang="en-US" altLang="zh-CN" sz="2800" b="1">
                <a:solidFill>
                  <a:srgbClr val="800000"/>
                </a:solidFill>
                <a:latin typeface="Times New Roman" panose="02020603050405020304" pitchFamily="18" charset="0"/>
                <a:ea typeface="楷体_GB2312" pitchFamily="49" charset="-122"/>
              </a:rPr>
              <a:t>r</a:t>
            </a:r>
            <a:r>
              <a:rPr lang="zh-CN" altLang="en-US" sz="2800" b="1" dirty="0">
                <a:latin typeface="Times New Roman" panose="02020603050405020304" pitchFamily="18" charset="0"/>
                <a:ea typeface="楷体_GB2312" pitchFamily="49" charset="-122"/>
              </a:rPr>
              <a:t>是剩余集装箱的重量和；定义上界函数为</a:t>
            </a:r>
            <a:r>
              <a:rPr lang="en-US" altLang="zh-CN" sz="2800" b="1" err="1">
                <a:solidFill>
                  <a:srgbClr val="008000"/>
                </a:solidFill>
                <a:latin typeface="Times New Roman" panose="02020603050405020304" pitchFamily="18" charset="0"/>
                <a:ea typeface="楷体_GB2312" pitchFamily="49" charset="-122"/>
              </a:rPr>
              <a:t>cw</a:t>
            </a:r>
            <a:r>
              <a:rPr lang="en-US" altLang="zh-CN" sz="2800" b="1">
                <a:solidFill>
                  <a:srgbClr val="008000"/>
                </a:solidFill>
                <a:latin typeface="Times New Roman" panose="02020603050405020304" pitchFamily="18" charset="0"/>
                <a:ea typeface="楷体_GB2312" pitchFamily="49" charset="-122"/>
              </a:rPr>
              <a:t> + r</a:t>
            </a:r>
            <a:r>
              <a:rPr lang="zh-CN" altLang="en-US" sz="2800"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a:p>
            <a:pPr>
              <a:buClrTx/>
            </a:pPr>
            <a:r>
              <a:rPr lang="zh-CN" altLang="en-US" sz="2800" b="1" dirty="0">
                <a:latin typeface="Times New Roman" panose="02020603050405020304" pitchFamily="18" charset="0"/>
                <a:ea typeface="楷体_GB2312" pitchFamily="49" charset="-122"/>
              </a:rPr>
              <a:t>在以</a:t>
            </a:r>
            <a:r>
              <a:rPr lang="en-US" altLang="zh-CN" sz="2800" b="1">
                <a:solidFill>
                  <a:srgbClr val="800000"/>
                </a:solidFill>
                <a:latin typeface="Times New Roman" panose="02020603050405020304" pitchFamily="18" charset="0"/>
                <a:ea typeface="楷体_GB2312" pitchFamily="49" charset="-122"/>
              </a:rPr>
              <a:t>Z</a:t>
            </a:r>
            <a:r>
              <a:rPr lang="zh-CN" altLang="en-US" sz="2800" b="1" dirty="0">
                <a:latin typeface="Times New Roman" panose="02020603050405020304" pitchFamily="18" charset="0"/>
                <a:ea typeface="楷体_GB2312" pitchFamily="49" charset="-122"/>
              </a:rPr>
              <a:t>为根的子树中任一结点所相应的载重量均不超过</a:t>
            </a:r>
            <a:r>
              <a:rPr lang="en-US" altLang="zh-CN" sz="2800" b="1" err="1">
                <a:solidFill>
                  <a:srgbClr val="800000"/>
                </a:solidFill>
                <a:latin typeface="Times New Roman" panose="02020603050405020304" pitchFamily="18" charset="0"/>
                <a:ea typeface="楷体_GB2312" pitchFamily="49" charset="-122"/>
              </a:rPr>
              <a:t>cw</a:t>
            </a:r>
            <a:r>
              <a:rPr lang="en-US" altLang="zh-CN" sz="2800" b="1">
                <a:solidFill>
                  <a:srgbClr val="800000"/>
                </a:solidFill>
                <a:latin typeface="Times New Roman" panose="02020603050405020304" pitchFamily="18" charset="0"/>
                <a:ea typeface="楷体_GB2312" pitchFamily="49" charset="-122"/>
              </a:rPr>
              <a:t> + r</a:t>
            </a:r>
            <a:r>
              <a:rPr lang="zh-CN" altLang="en-US" sz="2800" b="1" dirty="0">
                <a:latin typeface="Times New Roman" panose="02020603050405020304" pitchFamily="18" charset="0"/>
                <a:ea typeface="楷体_GB2312" pitchFamily="49" charset="-122"/>
              </a:rPr>
              <a:t>。因此，当</a:t>
            </a:r>
            <a:r>
              <a:rPr lang="en-US" altLang="zh-CN" sz="2800" b="1" err="1">
                <a:solidFill>
                  <a:srgbClr val="800000"/>
                </a:solidFill>
                <a:latin typeface="Times New Roman" panose="02020603050405020304" pitchFamily="18" charset="0"/>
                <a:ea typeface="楷体_GB2312" pitchFamily="49" charset="-122"/>
              </a:rPr>
              <a:t>cw</a:t>
            </a:r>
            <a:r>
              <a:rPr lang="en-US" altLang="zh-CN" sz="2800" b="1">
                <a:solidFill>
                  <a:srgbClr val="800000"/>
                </a:solidFill>
                <a:latin typeface="Times New Roman" panose="02020603050405020304" pitchFamily="18" charset="0"/>
                <a:ea typeface="楷体_GB2312" pitchFamily="49" charset="-122"/>
              </a:rPr>
              <a:t> + r &lt;= </a:t>
            </a:r>
            <a:r>
              <a:rPr lang="en-US" altLang="zh-CN" sz="2800" b="1" err="1">
                <a:solidFill>
                  <a:srgbClr val="800000"/>
                </a:solidFill>
                <a:latin typeface="Times New Roman" panose="02020603050405020304" pitchFamily="18" charset="0"/>
                <a:ea typeface="楷体_GB2312" pitchFamily="49" charset="-122"/>
              </a:rPr>
              <a:t>bestw</a:t>
            </a:r>
            <a:r>
              <a:rPr lang="en-US" altLang="zh-CN" sz="2800" b="1">
                <a:solidFill>
                  <a:srgbClr val="800000"/>
                </a:solidFill>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时，可将</a:t>
            </a:r>
            <a:r>
              <a:rPr lang="en-US" altLang="zh-CN" sz="2800" b="1">
                <a:solidFill>
                  <a:srgbClr val="800000"/>
                </a:solidFill>
                <a:latin typeface="Times New Roman" panose="02020603050405020304" pitchFamily="18" charset="0"/>
                <a:ea typeface="楷体_GB2312" pitchFamily="49" charset="-122"/>
              </a:rPr>
              <a:t>Z</a:t>
            </a:r>
            <a:r>
              <a:rPr lang="zh-CN" altLang="en-US" sz="2800" b="1" dirty="0">
                <a:latin typeface="Times New Roman" panose="02020603050405020304" pitchFamily="18" charset="0"/>
                <a:ea typeface="楷体_GB2312" pitchFamily="49" charset="-122"/>
              </a:rPr>
              <a:t>的右子树剪去。</a:t>
            </a:r>
            <a:endParaRPr lang="zh-CN" altLang="en-US" sz="2800" b="1" dirty="0">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242" name="标题 394241"/>
          <p:cNvSpPr>
            <a:spLocks noGrp="1"/>
          </p:cNvSpPr>
          <p:nvPr>
            <p:ph type="title"/>
          </p:nvPr>
        </p:nvSpPr>
        <p:spPr>
          <a:xfrm>
            <a:off x="1981200" y="274638"/>
            <a:ext cx="7759700" cy="592137"/>
          </a:xfrm>
        </p:spPr>
        <p:txBody>
          <a:bodyPr anchor="ctr">
            <a:normAutofit fontScale="90000"/>
          </a:bodyPr>
          <a:p>
            <a:r>
              <a:rPr lang="zh-CN" altLang="en-US" b="1" dirty="0"/>
              <a:t>上界函数</a:t>
            </a:r>
            <a:endParaRPr lang="zh-CN" altLang="en-US" b="1" dirty="0"/>
          </a:p>
        </p:txBody>
      </p:sp>
      <p:sp>
        <p:nvSpPr>
          <p:cNvPr id="394243" name="文本占位符 394242"/>
          <p:cNvSpPr>
            <a:spLocks noGrp="1"/>
          </p:cNvSpPr>
          <p:nvPr>
            <p:ph type="body" idx="1"/>
          </p:nvPr>
        </p:nvSpPr>
        <p:spPr>
          <a:xfrm>
            <a:off x="1524000" y="908050"/>
            <a:ext cx="8964613" cy="5545138"/>
          </a:xfrm>
        </p:spPr>
        <p:txBody>
          <a:bodyPr/>
          <a:p>
            <a:endParaRPr lang="zh-CN" altLang="en-US" b="1" dirty="0"/>
          </a:p>
          <a:p>
            <a:r>
              <a:rPr lang="zh-CN" altLang="en-US" b="1" dirty="0"/>
              <a:t>在改进算法中，引入类</a:t>
            </a:r>
            <a:r>
              <a:rPr lang="en-US" altLang="zh-CN" b="1"/>
              <a:t>Loading</a:t>
            </a:r>
            <a:r>
              <a:rPr lang="zh-CN" altLang="en-US" b="1" dirty="0"/>
              <a:t>的一个私有变量</a:t>
            </a:r>
            <a:r>
              <a:rPr lang="en-US" altLang="zh-CN" b="1">
                <a:solidFill>
                  <a:srgbClr val="CC0000"/>
                </a:solidFill>
              </a:rPr>
              <a:t>r</a:t>
            </a:r>
            <a:r>
              <a:rPr lang="zh-CN" altLang="en-US" b="1" dirty="0"/>
              <a:t>，用于计算上界函数，引入上界函数后，在达到一个叶结点时就不必再检查该叶结点是否优于当前最优解。</a:t>
            </a:r>
            <a:endParaRPr lang="zh-CN" altLang="en-US" b="1" dirty="0"/>
          </a:p>
          <a:p>
            <a:r>
              <a:rPr lang="zh-CN" altLang="en-US" b="1" dirty="0"/>
              <a:t>因为上界函数使算法搜索到的每个叶结点都是迄今为止找到的最优解，时间复杂性没有变化，但在平均情况下改进后的算法检查的结点数较少。</a:t>
            </a:r>
            <a:endParaRPr lang="zh-CN" altLang="en-US" b="1" dirty="0"/>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5266" name="文本占位符 395265"/>
          <p:cNvSpPr>
            <a:spLocks noGrp="1"/>
          </p:cNvSpPr>
          <p:nvPr>
            <p:ph type="body" idx="1"/>
          </p:nvPr>
        </p:nvSpPr>
        <p:spPr>
          <a:xfrm>
            <a:off x="1919288" y="836613"/>
            <a:ext cx="7705725" cy="5154612"/>
          </a:xfrm>
          <a:solidFill>
            <a:srgbClr val="CCFFFF">
              <a:alpha val="100000"/>
            </a:srgbClr>
          </a:solidFill>
          <a:ln>
            <a:solidFill>
              <a:schemeClr val="tx1"/>
            </a:solidFill>
            <a:miter/>
          </a:ln>
        </p:spPr>
        <p:txBody>
          <a:bodyPr>
            <a:normAutofit lnSpcReduction="20000"/>
          </a:bodyPr>
          <a:p>
            <a:pPr>
              <a:lnSpc>
                <a:spcPct val="80000"/>
              </a:lnSpc>
              <a:buNone/>
            </a:pPr>
            <a:r>
              <a:rPr lang="en-US" altLang="zh-CN" sz="2800" b="1"/>
              <a:t>Template&lt;class Type&gt;</a:t>
            </a:r>
            <a:endParaRPr lang="en-US" altLang="zh-CN" sz="2800" b="1"/>
          </a:p>
          <a:p>
            <a:pPr>
              <a:lnSpc>
                <a:spcPct val="80000"/>
              </a:lnSpc>
              <a:buNone/>
            </a:pPr>
            <a:r>
              <a:rPr lang="en-US" altLang="zh-CN" sz="2800" b="1"/>
              <a:t>class Loading{</a:t>
            </a:r>
            <a:endParaRPr lang="en-US" altLang="zh-CN" sz="2800" b="1"/>
          </a:p>
          <a:p>
            <a:pPr>
              <a:lnSpc>
                <a:spcPct val="80000"/>
              </a:lnSpc>
              <a:buNone/>
            </a:pPr>
            <a:r>
              <a:rPr lang="en-US" altLang="zh-CN" sz="2800" b="1"/>
              <a:t>    friend Type </a:t>
            </a:r>
            <a:r>
              <a:rPr lang="en-US" altLang="zh-CN" sz="2800" b="1" err="1"/>
              <a:t>MaxLoading(Type</a:t>
            </a:r>
            <a:r>
              <a:rPr lang="en-US" altLang="zh-CN" sz="2800" b="1"/>
              <a:t>[ ],Type, </a:t>
            </a:r>
            <a:r>
              <a:rPr lang="en-US" altLang="zh-CN" sz="2800" b="1" err="1"/>
              <a:t>int</a:t>
            </a:r>
            <a:r>
              <a:rPr lang="en-US" altLang="zh-CN" sz="2800" b="1"/>
              <a:t> );</a:t>
            </a:r>
            <a:endParaRPr lang="en-US" altLang="zh-CN" sz="2800" b="1"/>
          </a:p>
          <a:p>
            <a:pPr>
              <a:lnSpc>
                <a:spcPct val="80000"/>
              </a:lnSpc>
              <a:buNone/>
            </a:pPr>
            <a:r>
              <a:rPr lang="en-US" altLang="zh-CN" sz="2800" b="1"/>
              <a:t>    private:</a:t>
            </a:r>
            <a:endParaRPr lang="en-US" altLang="zh-CN" sz="2800" b="1"/>
          </a:p>
          <a:p>
            <a:pPr>
              <a:lnSpc>
                <a:spcPct val="80000"/>
              </a:lnSpc>
              <a:buNone/>
            </a:pPr>
            <a:r>
              <a:rPr lang="en-US" altLang="zh-CN" sz="2800" b="1"/>
              <a:t>        void  </a:t>
            </a:r>
            <a:r>
              <a:rPr lang="en-US" altLang="zh-CN" sz="2800" b="1" err="1"/>
              <a:t>Backtrack(int</a:t>
            </a:r>
            <a:r>
              <a:rPr lang="en-US" altLang="zh-CN" sz="2800" b="1"/>
              <a:t> i);</a:t>
            </a:r>
            <a:endParaRPr lang="en-US" altLang="zh-CN" sz="2800" b="1"/>
          </a:p>
          <a:p>
            <a:pPr>
              <a:lnSpc>
                <a:spcPct val="80000"/>
              </a:lnSpc>
              <a:buNone/>
            </a:pPr>
            <a:r>
              <a:rPr lang="en-US" altLang="zh-CN" sz="2800" b="1"/>
              <a:t>        </a:t>
            </a:r>
            <a:r>
              <a:rPr lang="en-US" altLang="zh-CN" sz="2800" b="1" err="1"/>
              <a:t>int</a:t>
            </a:r>
            <a:r>
              <a:rPr lang="en-US" altLang="zh-CN" sz="2800" b="1"/>
              <a:t> </a:t>
            </a:r>
            <a:r>
              <a:rPr lang="en-US" altLang="zh-CN" sz="2800" b="1">
                <a:solidFill>
                  <a:srgbClr val="CC0000"/>
                </a:solidFill>
              </a:rPr>
              <a:t>n</a:t>
            </a:r>
            <a:r>
              <a:rPr lang="en-US" altLang="zh-CN" sz="2800" b="1"/>
              <a:t>;         </a:t>
            </a:r>
            <a:r>
              <a:rPr lang="en-US" altLang="zh-CN" sz="2800" b="1">
                <a:solidFill>
                  <a:srgbClr val="800000"/>
                </a:solidFill>
              </a:rPr>
              <a:t>//</a:t>
            </a:r>
            <a:r>
              <a:rPr lang="zh-CN" altLang="en-US" sz="2800" b="1" dirty="0">
                <a:solidFill>
                  <a:srgbClr val="800000"/>
                </a:solidFill>
              </a:rPr>
              <a:t>集装箱数</a:t>
            </a:r>
            <a:endParaRPr lang="zh-CN" altLang="en-US" sz="2800" b="1" dirty="0">
              <a:solidFill>
                <a:srgbClr val="800000"/>
              </a:solidFill>
            </a:endParaRPr>
          </a:p>
          <a:p>
            <a:pPr>
              <a:lnSpc>
                <a:spcPct val="80000"/>
              </a:lnSpc>
              <a:buNone/>
            </a:pPr>
            <a:r>
              <a:rPr lang="en-US" altLang="zh-CN" sz="2800" b="1"/>
              <a:t>       Type *</a:t>
            </a:r>
            <a:r>
              <a:rPr lang="en-US" altLang="zh-CN" sz="2800" b="1">
                <a:solidFill>
                  <a:srgbClr val="CC0000"/>
                </a:solidFill>
              </a:rPr>
              <a:t> w</a:t>
            </a:r>
            <a:r>
              <a:rPr lang="en-US" altLang="zh-CN" sz="2800" b="1"/>
              <a:t>,  </a:t>
            </a:r>
            <a:r>
              <a:rPr lang="en-US" altLang="zh-CN" sz="2800" b="1">
                <a:solidFill>
                  <a:srgbClr val="800000"/>
                </a:solidFill>
              </a:rPr>
              <a:t>//</a:t>
            </a:r>
            <a:r>
              <a:rPr lang="zh-CN" altLang="en-US" sz="2800" b="1" dirty="0">
                <a:solidFill>
                  <a:srgbClr val="800000"/>
                </a:solidFill>
              </a:rPr>
              <a:t>集装箱重量数组</a:t>
            </a:r>
            <a:endParaRPr lang="zh-CN" altLang="en-US" sz="2800" b="1" dirty="0">
              <a:solidFill>
                <a:srgbClr val="800000"/>
              </a:solidFill>
            </a:endParaRPr>
          </a:p>
          <a:p>
            <a:pPr>
              <a:lnSpc>
                <a:spcPct val="80000"/>
              </a:lnSpc>
              <a:buNone/>
            </a:pPr>
            <a:r>
              <a:rPr lang="en-US" altLang="zh-CN" sz="2800" b="1"/>
              <a:t>           </a:t>
            </a:r>
            <a:r>
              <a:rPr lang="en-US" altLang="zh-CN" sz="2800" b="1">
                <a:solidFill>
                  <a:srgbClr val="CC0000"/>
                </a:solidFill>
              </a:rPr>
              <a:t>c</a:t>
            </a:r>
            <a:r>
              <a:rPr lang="en-US" altLang="zh-CN" sz="2800" b="1"/>
              <a:t>,            </a:t>
            </a:r>
            <a:r>
              <a:rPr lang="en-US" altLang="zh-CN" sz="2800" b="1">
                <a:solidFill>
                  <a:srgbClr val="800000"/>
                </a:solidFill>
              </a:rPr>
              <a:t>//</a:t>
            </a:r>
            <a:r>
              <a:rPr lang="zh-CN" altLang="en-US" sz="2800" b="1" dirty="0">
                <a:solidFill>
                  <a:srgbClr val="800000"/>
                </a:solidFill>
              </a:rPr>
              <a:t>第一艘轮船的载重量</a:t>
            </a:r>
            <a:endParaRPr lang="zh-CN" altLang="en-US" sz="2800" b="1" dirty="0">
              <a:solidFill>
                <a:srgbClr val="800000"/>
              </a:solidFill>
            </a:endParaRPr>
          </a:p>
          <a:p>
            <a:pPr>
              <a:lnSpc>
                <a:spcPct val="80000"/>
              </a:lnSpc>
              <a:buNone/>
            </a:pPr>
            <a:r>
              <a:rPr lang="en-US" altLang="zh-CN" sz="2800" b="1"/>
              <a:t>          </a:t>
            </a:r>
            <a:r>
              <a:rPr lang="en-US" altLang="zh-CN" sz="2800" b="1" err="1">
                <a:solidFill>
                  <a:srgbClr val="008000"/>
                </a:solidFill>
              </a:rPr>
              <a:t>cw</a:t>
            </a:r>
            <a:r>
              <a:rPr lang="en-US" altLang="zh-CN" sz="2800" b="1"/>
              <a:t>,          </a:t>
            </a:r>
            <a:r>
              <a:rPr lang="en-US" altLang="zh-CN" sz="2800" b="1">
                <a:solidFill>
                  <a:srgbClr val="800000"/>
                </a:solidFill>
              </a:rPr>
              <a:t>//</a:t>
            </a:r>
            <a:r>
              <a:rPr lang="zh-CN" altLang="en-US" sz="2800" b="1" dirty="0">
                <a:solidFill>
                  <a:srgbClr val="800000"/>
                </a:solidFill>
              </a:rPr>
              <a:t>当前载重量</a:t>
            </a:r>
            <a:endParaRPr lang="zh-CN" altLang="en-US" sz="2800" b="1" dirty="0">
              <a:solidFill>
                <a:srgbClr val="800000"/>
              </a:solidFill>
            </a:endParaRPr>
          </a:p>
          <a:p>
            <a:pPr>
              <a:lnSpc>
                <a:spcPct val="80000"/>
              </a:lnSpc>
              <a:buNone/>
            </a:pPr>
            <a:r>
              <a:rPr lang="en-US" altLang="zh-CN" sz="2800" b="1"/>
              <a:t>          </a:t>
            </a:r>
            <a:r>
              <a:rPr lang="en-US" altLang="zh-CN" sz="2800" b="1" err="1">
                <a:solidFill>
                  <a:srgbClr val="008000"/>
                </a:solidFill>
              </a:rPr>
              <a:t>bestw</a:t>
            </a:r>
            <a:r>
              <a:rPr lang="zh-CN" altLang="en-US" sz="2800" b="1" dirty="0"/>
              <a:t>，   </a:t>
            </a:r>
            <a:r>
              <a:rPr lang="en-US" altLang="zh-CN" sz="2800" b="1">
                <a:solidFill>
                  <a:srgbClr val="800000"/>
                </a:solidFill>
              </a:rPr>
              <a:t>//</a:t>
            </a:r>
            <a:r>
              <a:rPr lang="zh-CN" altLang="en-US" sz="2800" b="1" dirty="0">
                <a:solidFill>
                  <a:srgbClr val="800000"/>
                </a:solidFill>
              </a:rPr>
              <a:t>当前最优载重量</a:t>
            </a:r>
            <a:endParaRPr lang="zh-CN" altLang="en-US" sz="2800" b="1" dirty="0">
              <a:solidFill>
                <a:srgbClr val="800000"/>
              </a:solidFill>
            </a:endParaRPr>
          </a:p>
          <a:p>
            <a:pPr>
              <a:lnSpc>
                <a:spcPct val="80000"/>
              </a:lnSpc>
              <a:buNone/>
            </a:pPr>
            <a:r>
              <a:rPr lang="zh-CN" altLang="en-US" sz="2800" b="1" dirty="0"/>
              <a:t>          </a:t>
            </a:r>
            <a:r>
              <a:rPr lang="en-US" altLang="zh-CN" sz="2800" b="1">
                <a:solidFill>
                  <a:srgbClr val="008000"/>
                </a:solidFill>
                <a:effectLst>
                  <a:outerShdw blurRad="38100" dist="38100" dir="2700000">
                    <a:srgbClr val="000000"/>
                  </a:outerShdw>
                </a:effectLst>
              </a:rPr>
              <a:t>r</a:t>
            </a:r>
            <a:r>
              <a:rPr lang="en-US" altLang="zh-CN" sz="2800" b="1"/>
              <a:t>;            </a:t>
            </a:r>
            <a:r>
              <a:rPr lang="en-US" altLang="zh-CN" sz="2800" b="1">
                <a:solidFill>
                  <a:srgbClr val="800000"/>
                </a:solidFill>
              </a:rPr>
              <a:t>//</a:t>
            </a:r>
            <a:r>
              <a:rPr lang="zh-CN" altLang="en-US" sz="2800" b="1" dirty="0">
                <a:solidFill>
                  <a:srgbClr val="800000"/>
                </a:solidFill>
              </a:rPr>
              <a:t>剩余集装箱重量</a:t>
            </a:r>
            <a:endParaRPr lang="zh-CN" altLang="en-US" sz="2800" b="1" dirty="0">
              <a:solidFill>
                <a:srgbClr val="800000"/>
              </a:solidFill>
            </a:endParaRPr>
          </a:p>
          <a:p>
            <a:pPr>
              <a:lnSpc>
                <a:spcPct val="80000"/>
              </a:lnSpc>
              <a:buNone/>
            </a:pPr>
            <a:r>
              <a:rPr lang="en-US" altLang="zh-CN" sz="2800" b="1"/>
              <a:t>     };</a:t>
            </a:r>
            <a:endParaRPr lang="en-US" altLang="zh-CN" sz="2800" b="1"/>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6290" name="矩形 396289"/>
          <p:cNvSpPr/>
          <p:nvPr/>
        </p:nvSpPr>
        <p:spPr>
          <a:xfrm>
            <a:off x="2135188" y="260350"/>
            <a:ext cx="7273925" cy="6597650"/>
          </a:xfrm>
          <a:prstGeom prst="rect">
            <a:avLst/>
          </a:prstGeom>
          <a:solidFill>
            <a:srgbClr val="CCFFFF"/>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en-US" altLang="zh-CN" sz="2400" b="1"/>
              <a:t>template&lt;class Type&gt;</a:t>
            </a:r>
            <a:endParaRPr lang="en-US" altLang="zh-CN" sz="2400" b="1"/>
          </a:p>
          <a:p>
            <a:pPr lvl="0">
              <a:lnSpc>
                <a:spcPct val="90000"/>
              </a:lnSpc>
              <a:buNone/>
            </a:pPr>
            <a:r>
              <a:rPr lang="en-US" altLang="zh-CN" sz="2400" b="1"/>
              <a:t>Type </a:t>
            </a:r>
            <a:r>
              <a:rPr lang="en-US" altLang="zh-CN" sz="2400" b="1" err="1"/>
              <a:t>MaxLoading</a:t>
            </a:r>
            <a:r>
              <a:rPr lang="en-US" altLang="zh-CN" sz="2400" b="1"/>
              <a:t>( Type w[ ],Type c, </a:t>
            </a:r>
            <a:r>
              <a:rPr lang="en-US" altLang="zh-CN" sz="2400" b="1" err="1"/>
              <a:t>int</a:t>
            </a:r>
            <a:r>
              <a:rPr lang="en-US" altLang="zh-CN" sz="2400" b="1"/>
              <a:t> n )</a:t>
            </a:r>
            <a:endParaRPr lang="en-US" altLang="zh-CN" sz="2400" b="1"/>
          </a:p>
          <a:p>
            <a:pPr lvl="0">
              <a:lnSpc>
                <a:spcPct val="90000"/>
              </a:lnSpc>
              <a:buNone/>
            </a:pPr>
            <a:r>
              <a:rPr lang="en-US" altLang="zh-CN" sz="2400" b="1"/>
              <a:t>{ </a:t>
            </a:r>
            <a:r>
              <a:rPr lang="en-US" altLang="zh-CN" sz="2400" b="1">
                <a:solidFill>
                  <a:srgbClr val="800000"/>
                </a:solidFill>
              </a:rPr>
              <a:t>//</a:t>
            </a:r>
            <a:r>
              <a:rPr lang="zh-CN" altLang="en-US" sz="2400" b="1" dirty="0">
                <a:solidFill>
                  <a:srgbClr val="800000"/>
                </a:solidFill>
              </a:rPr>
              <a:t>返回最优载重量</a:t>
            </a:r>
            <a:endParaRPr lang="zh-CN" altLang="en-US" sz="2400" b="1" dirty="0">
              <a:solidFill>
                <a:srgbClr val="800000"/>
              </a:solidFill>
            </a:endParaRPr>
          </a:p>
          <a:p>
            <a:pPr lvl="0">
              <a:lnSpc>
                <a:spcPct val="90000"/>
              </a:lnSpc>
              <a:buNone/>
            </a:pPr>
            <a:r>
              <a:rPr lang="en-US" altLang="zh-CN" sz="2400" b="1"/>
              <a:t>     Loading &lt; Type &gt; x;</a:t>
            </a:r>
            <a:endParaRPr lang="en-US" altLang="zh-CN" sz="2400" b="1"/>
          </a:p>
          <a:p>
            <a:pPr lvl="0">
              <a:lnSpc>
                <a:spcPct val="90000"/>
              </a:lnSpc>
              <a:buNone/>
            </a:pPr>
            <a:r>
              <a:rPr lang="en-US" altLang="zh-CN" sz="2400" b="1"/>
              <a:t>     x. w = w;</a:t>
            </a:r>
            <a:endParaRPr lang="en-US" altLang="zh-CN" sz="2400" b="1"/>
          </a:p>
          <a:p>
            <a:pPr lvl="0">
              <a:lnSpc>
                <a:spcPct val="90000"/>
              </a:lnSpc>
              <a:buNone/>
            </a:pPr>
            <a:r>
              <a:rPr lang="en-US" altLang="zh-CN" sz="2400" b="1"/>
              <a:t>     x. c = c;</a:t>
            </a:r>
            <a:endParaRPr lang="en-US" altLang="zh-CN" sz="2400" b="1"/>
          </a:p>
          <a:p>
            <a:pPr lvl="0">
              <a:lnSpc>
                <a:spcPct val="90000"/>
              </a:lnSpc>
              <a:buNone/>
            </a:pPr>
            <a:r>
              <a:rPr lang="en-US" altLang="zh-CN" sz="2400" b="1"/>
              <a:t>     x. n = n;</a:t>
            </a:r>
            <a:endParaRPr lang="en-US" altLang="zh-CN" sz="2400" b="1"/>
          </a:p>
          <a:p>
            <a:pPr lvl="0">
              <a:lnSpc>
                <a:spcPct val="90000"/>
              </a:lnSpc>
              <a:buNone/>
            </a:pPr>
            <a:r>
              <a:rPr lang="en-US" altLang="zh-CN" sz="2400" b="1"/>
              <a:t>     x. </a:t>
            </a:r>
            <a:r>
              <a:rPr lang="en-US" altLang="zh-CN" sz="2400" b="1" err="1"/>
              <a:t>bestw</a:t>
            </a:r>
            <a:r>
              <a:rPr lang="en-US" altLang="zh-CN" sz="2400" b="1"/>
              <a:t> = 0;</a:t>
            </a:r>
            <a:endParaRPr lang="en-US" altLang="zh-CN" sz="2400" b="1"/>
          </a:p>
          <a:p>
            <a:pPr lvl="0">
              <a:lnSpc>
                <a:spcPct val="90000"/>
              </a:lnSpc>
              <a:buNone/>
            </a:pPr>
            <a:r>
              <a:rPr lang="en-US" altLang="zh-CN" sz="2400" b="1"/>
              <a:t>     x. </a:t>
            </a:r>
            <a:r>
              <a:rPr lang="en-US" altLang="zh-CN" sz="2400" b="1" err="1"/>
              <a:t>cw</a:t>
            </a:r>
            <a:r>
              <a:rPr lang="en-US" altLang="zh-CN" sz="2400" b="1"/>
              <a:t> = 0;</a:t>
            </a:r>
            <a:endParaRPr lang="en-US" altLang="zh-CN" sz="2400" b="1"/>
          </a:p>
          <a:p>
            <a:pPr lvl="0">
              <a:lnSpc>
                <a:spcPct val="90000"/>
              </a:lnSpc>
              <a:buNone/>
            </a:pPr>
            <a:r>
              <a:rPr lang="en-US" altLang="zh-CN" sz="2400" b="1"/>
              <a:t>     </a:t>
            </a:r>
            <a:r>
              <a:rPr lang="en-US" altLang="zh-CN" sz="2400" b="1">
                <a:solidFill>
                  <a:srgbClr val="800000"/>
                </a:solidFill>
              </a:rPr>
              <a:t>x. r = 0;</a:t>
            </a:r>
            <a:endParaRPr lang="en-US" altLang="zh-CN" sz="2400" b="1">
              <a:solidFill>
                <a:srgbClr val="800000"/>
              </a:solidFill>
            </a:endParaRPr>
          </a:p>
          <a:p>
            <a:pPr lvl="0">
              <a:lnSpc>
                <a:spcPct val="90000"/>
              </a:lnSpc>
              <a:buNone/>
            </a:pPr>
            <a:r>
              <a:rPr lang="en-US" altLang="zh-CN" sz="2400" b="1"/>
              <a:t>    </a:t>
            </a:r>
            <a:r>
              <a:rPr lang="en-US" altLang="zh-CN" sz="2400" b="1" err="1"/>
              <a:t>for(int</a:t>
            </a:r>
            <a:r>
              <a:rPr lang="en-US" altLang="zh-CN" sz="2400" b="1"/>
              <a:t> i =1;i &lt;= </a:t>
            </a:r>
            <a:r>
              <a:rPr lang="en-US" altLang="zh-CN" sz="2400" b="1" err="1"/>
              <a:t>n;i</a:t>
            </a:r>
            <a:r>
              <a:rPr lang="en-US" altLang="zh-CN" sz="2400" b="1"/>
              <a:t> ++)</a:t>
            </a:r>
            <a:endParaRPr lang="en-US" altLang="zh-CN" sz="2400" b="1"/>
          </a:p>
          <a:p>
            <a:pPr lvl="0">
              <a:lnSpc>
                <a:spcPct val="90000"/>
              </a:lnSpc>
              <a:buNone/>
            </a:pPr>
            <a:r>
              <a:rPr lang="en-US" altLang="zh-CN" sz="2400" b="1"/>
              <a:t>        x. r += w[i]; </a:t>
            </a:r>
            <a:r>
              <a:rPr lang="en-US" altLang="zh-CN" sz="2400" b="1">
                <a:solidFill>
                  <a:srgbClr val="800000"/>
                </a:solidFill>
              </a:rPr>
              <a:t>//</a:t>
            </a:r>
            <a:r>
              <a:rPr lang="zh-CN" altLang="en-US" sz="2400" b="1" dirty="0">
                <a:solidFill>
                  <a:srgbClr val="800000"/>
                </a:solidFill>
              </a:rPr>
              <a:t>初始时</a:t>
            </a:r>
            <a:r>
              <a:rPr lang="en-US" altLang="zh-CN" sz="2400" b="1">
                <a:solidFill>
                  <a:srgbClr val="800000"/>
                </a:solidFill>
              </a:rPr>
              <a:t>r</a:t>
            </a:r>
            <a:r>
              <a:rPr lang="zh-CN" altLang="en-US" sz="2400" b="1" dirty="0">
                <a:solidFill>
                  <a:srgbClr val="800000"/>
                </a:solidFill>
              </a:rPr>
              <a:t>为全体物品的重量和</a:t>
            </a:r>
            <a:endParaRPr lang="en-US" altLang="zh-CN" sz="2400" b="1">
              <a:solidFill>
                <a:srgbClr val="800000"/>
              </a:solidFill>
            </a:endParaRPr>
          </a:p>
          <a:p>
            <a:pPr lvl="0">
              <a:lnSpc>
                <a:spcPct val="90000"/>
              </a:lnSpc>
              <a:buNone/>
            </a:pPr>
            <a:r>
              <a:rPr lang="en-US" altLang="zh-CN" sz="2400" b="1"/>
              <a:t>   </a:t>
            </a:r>
            <a:r>
              <a:rPr lang="en-US" altLang="zh-CN" sz="2400" b="1">
                <a:solidFill>
                  <a:srgbClr val="800000"/>
                </a:solidFill>
              </a:rPr>
              <a:t>//</a:t>
            </a:r>
            <a:r>
              <a:rPr lang="zh-CN" altLang="en-US" sz="2400" b="1" dirty="0">
                <a:solidFill>
                  <a:srgbClr val="800000"/>
                </a:solidFill>
              </a:rPr>
              <a:t>计算最优载重量</a:t>
            </a:r>
            <a:endParaRPr lang="zh-CN" altLang="en-US" sz="2400" b="1" dirty="0">
              <a:solidFill>
                <a:srgbClr val="800000"/>
              </a:solidFill>
            </a:endParaRPr>
          </a:p>
          <a:p>
            <a:pPr lvl="0">
              <a:lnSpc>
                <a:spcPct val="90000"/>
              </a:lnSpc>
              <a:buNone/>
            </a:pPr>
            <a:r>
              <a:rPr lang="zh-CN" altLang="en-US" sz="2400" b="1" dirty="0"/>
              <a:t>   </a:t>
            </a:r>
            <a:r>
              <a:rPr lang="en-US" altLang="zh-CN" sz="2400" b="1"/>
              <a:t>x.Backtrack(1);</a:t>
            </a:r>
            <a:endParaRPr lang="en-US" altLang="zh-CN" sz="2400" b="1"/>
          </a:p>
          <a:p>
            <a:pPr lvl="0">
              <a:lnSpc>
                <a:spcPct val="90000"/>
              </a:lnSpc>
              <a:buNone/>
            </a:pPr>
            <a:r>
              <a:rPr lang="en-US" altLang="zh-CN" sz="2400" b="1"/>
              <a:t>  return </a:t>
            </a:r>
            <a:r>
              <a:rPr lang="en-US" altLang="zh-CN" sz="2400" b="1" err="1"/>
              <a:t>x.bestw</a:t>
            </a:r>
            <a:r>
              <a:rPr lang="en-US" altLang="zh-CN" sz="2400" b="1"/>
              <a:t>;</a:t>
            </a:r>
            <a:endParaRPr lang="en-US" altLang="zh-CN" sz="2400" b="1"/>
          </a:p>
          <a:p>
            <a:pPr lvl="0">
              <a:lnSpc>
                <a:spcPct val="90000"/>
              </a:lnSpc>
              <a:buNone/>
            </a:pPr>
            <a:r>
              <a:rPr lang="en-US" altLang="zh-CN" sz="2400" b="1"/>
              <a:t>} </a:t>
            </a:r>
            <a:endParaRPr lang="en-US" altLang="zh-CN" sz="2400" b="1"/>
          </a:p>
        </p:txBody>
      </p:sp>
      <p:sp>
        <p:nvSpPr>
          <p:cNvPr id="396291" name="矩形 396290"/>
          <p:cNvSpPr/>
          <p:nvPr/>
        </p:nvSpPr>
        <p:spPr>
          <a:xfrm>
            <a:off x="9191625" y="0"/>
            <a:ext cx="1476375"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tileRect/>
          </a:gradFill>
          <a:ln w="9525" cap="flat" cmpd="sng">
            <a:solidFill>
              <a:schemeClr val="tx1"/>
            </a:solidFill>
            <a:prstDash val="solid"/>
            <a:miter/>
            <a:headEnd type="none" w="med" len="med"/>
            <a:tailEnd type="none" w="med" len="med"/>
          </a:ln>
        </p:spPr>
        <p:txBody>
          <a:bodyPr wrap="none" anchor="ctr"/>
          <a:p>
            <a:pPr>
              <a:buClrTx/>
            </a:pPr>
            <a:r>
              <a:rPr lang="en-US" altLang="zh-CN" sz="1800" b="1">
                <a:latin typeface="Times New Roman" panose="02020603050405020304" pitchFamily="18" charset="0"/>
                <a:ea typeface="楷体_GB2312" pitchFamily="49" charset="-122"/>
              </a:rPr>
              <a:t>5.2 </a:t>
            </a:r>
            <a:r>
              <a:rPr lang="zh-CN" altLang="en-US" sz="1800" b="1" dirty="0">
                <a:latin typeface="Times New Roman" panose="02020603050405020304" pitchFamily="18" charset="0"/>
                <a:ea typeface="楷体_GB2312" pitchFamily="49" charset="-122"/>
              </a:rPr>
              <a:t>装载问题</a:t>
            </a:r>
            <a:endParaRPr lang="zh-CN" altLang="en-US" sz="1800" b="1" dirty="0">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7314" name="矩形 397313"/>
          <p:cNvSpPr/>
          <p:nvPr/>
        </p:nvSpPr>
        <p:spPr>
          <a:xfrm>
            <a:off x="2351088" y="0"/>
            <a:ext cx="7129462" cy="543401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en-US" altLang="zh-CN" sz="2400" b="1"/>
              <a:t>Backtrack( </a:t>
            </a:r>
            <a:r>
              <a:rPr lang="en-US" altLang="zh-CN" sz="2400" b="1" err="1"/>
              <a:t>int</a:t>
            </a:r>
            <a:r>
              <a:rPr lang="en-US" altLang="zh-CN" sz="2400" b="1"/>
              <a:t> i )</a:t>
            </a:r>
            <a:endParaRPr lang="en-US" altLang="zh-CN" sz="2400" b="1"/>
          </a:p>
          <a:p>
            <a:pPr lvl="0">
              <a:lnSpc>
                <a:spcPct val="90000"/>
              </a:lnSpc>
              <a:buNone/>
            </a:pPr>
            <a:r>
              <a:rPr lang="en-US" altLang="zh-CN" sz="2400" b="1"/>
              <a:t>{ </a:t>
            </a:r>
            <a:r>
              <a:rPr lang="en-US" altLang="zh-CN" sz="2400" b="1">
                <a:solidFill>
                  <a:srgbClr val="800000"/>
                </a:solidFill>
              </a:rPr>
              <a:t>//</a:t>
            </a:r>
            <a:r>
              <a:rPr lang="zh-CN" altLang="en-US" sz="2400" b="1" dirty="0">
                <a:solidFill>
                  <a:srgbClr val="800000"/>
                </a:solidFill>
              </a:rPr>
              <a:t>搜索第</a:t>
            </a:r>
            <a:r>
              <a:rPr lang="en-US" altLang="zh-CN" sz="2400" b="1">
                <a:solidFill>
                  <a:srgbClr val="800000"/>
                </a:solidFill>
              </a:rPr>
              <a:t>i</a:t>
            </a:r>
            <a:r>
              <a:rPr lang="zh-CN" altLang="en-US" sz="2400" b="1" dirty="0">
                <a:solidFill>
                  <a:srgbClr val="800000"/>
                </a:solidFill>
              </a:rPr>
              <a:t>层结点</a:t>
            </a:r>
            <a:endParaRPr lang="zh-CN" altLang="en-US" sz="2400" b="1" dirty="0">
              <a:solidFill>
                <a:srgbClr val="800000"/>
              </a:solidFill>
            </a:endParaRPr>
          </a:p>
          <a:p>
            <a:pPr lvl="0">
              <a:lnSpc>
                <a:spcPct val="90000"/>
              </a:lnSpc>
              <a:buNone/>
            </a:pPr>
            <a:r>
              <a:rPr lang="en-US" altLang="zh-CN" sz="2400" b="1"/>
              <a:t>    </a:t>
            </a:r>
            <a:r>
              <a:rPr lang="zh-CN" altLang="en-US" sz="2400" b="1" dirty="0"/>
              <a:t>如果到达叶结点，</a:t>
            </a:r>
            <a:r>
              <a:rPr lang="en-US" altLang="zh-CN" sz="2400" b="1" err="1"/>
              <a:t>bestw</a:t>
            </a:r>
            <a:r>
              <a:rPr lang="en-US" altLang="zh-CN" sz="2400" b="1"/>
              <a:t>=</a:t>
            </a:r>
            <a:r>
              <a:rPr lang="en-US" altLang="zh-CN" sz="2400" b="1" err="1"/>
              <a:t>cw</a:t>
            </a:r>
            <a:r>
              <a:rPr lang="zh-CN" altLang="en-US" sz="2400" b="1" dirty="0"/>
              <a:t>。</a:t>
            </a:r>
            <a:endParaRPr lang="zh-CN" altLang="en-US" sz="2400" b="1" dirty="0"/>
          </a:p>
          <a:p>
            <a:pPr lvl="0">
              <a:lnSpc>
                <a:spcPct val="90000"/>
              </a:lnSpc>
              <a:buNone/>
            </a:pPr>
            <a:r>
              <a:rPr lang="en-US" altLang="zh-CN" sz="2400" b="1"/>
              <a:t>    </a:t>
            </a:r>
            <a:r>
              <a:rPr lang="en-US" altLang="zh-CN" sz="2400" b="1">
                <a:solidFill>
                  <a:srgbClr val="990000"/>
                </a:solidFill>
              </a:rPr>
              <a:t>//</a:t>
            </a:r>
            <a:r>
              <a:rPr lang="zh-CN" altLang="en-US" sz="2400" b="1" dirty="0">
                <a:solidFill>
                  <a:srgbClr val="990000"/>
                </a:solidFill>
              </a:rPr>
              <a:t>修改剩余重量</a:t>
            </a:r>
            <a:r>
              <a:rPr lang="en-US" altLang="zh-CN" sz="2400" b="1">
                <a:solidFill>
                  <a:srgbClr val="990000"/>
                </a:solidFill>
              </a:rPr>
              <a:t>r</a:t>
            </a:r>
            <a:endParaRPr lang="en-US" altLang="zh-CN" sz="2400" b="1">
              <a:solidFill>
                <a:srgbClr val="990000"/>
              </a:solidFill>
            </a:endParaRPr>
          </a:p>
          <a:p>
            <a:pPr lvl="0">
              <a:lnSpc>
                <a:spcPct val="90000"/>
              </a:lnSpc>
              <a:buNone/>
            </a:pPr>
            <a:r>
              <a:rPr lang="en-US" altLang="zh-CN" sz="2400" b="1"/>
              <a:t>     r = r-w[i]</a:t>
            </a:r>
            <a:endParaRPr lang="en-US" altLang="zh-CN" sz="2400" b="1"/>
          </a:p>
          <a:p>
            <a:pPr lvl="0">
              <a:lnSpc>
                <a:spcPct val="90000"/>
              </a:lnSpc>
              <a:buNone/>
            </a:pPr>
            <a:r>
              <a:rPr lang="en-US" altLang="zh-CN" sz="2400" b="1"/>
              <a:t>    </a:t>
            </a:r>
            <a:r>
              <a:rPr lang="en-US" altLang="zh-CN" sz="2400" b="1">
                <a:solidFill>
                  <a:srgbClr val="800000"/>
                </a:solidFill>
              </a:rPr>
              <a:t>//</a:t>
            </a:r>
            <a:r>
              <a:rPr lang="zh-CN" altLang="en-US" sz="2400" b="1" dirty="0">
                <a:solidFill>
                  <a:srgbClr val="800000"/>
                </a:solidFill>
              </a:rPr>
              <a:t>搜索左子树</a:t>
            </a:r>
            <a:endParaRPr lang="zh-CN" altLang="en-US" sz="2400" b="1" dirty="0">
              <a:solidFill>
                <a:srgbClr val="800000"/>
              </a:solidFill>
            </a:endParaRPr>
          </a:p>
          <a:p>
            <a:pPr lvl="0">
              <a:lnSpc>
                <a:spcPct val="90000"/>
              </a:lnSpc>
              <a:buNone/>
            </a:pPr>
            <a:r>
              <a:rPr lang="zh-CN" altLang="en-US" sz="2400" b="1" dirty="0"/>
              <a:t>   如果当前剩余空间可以放下当前物品也就是，</a:t>
            </a:r>
            <a:r>
              <a:rPr lang="en-US" altLang="zh-CN" sz="2400" b="1"/>
              <a:t> </a:t>
            </a:r>
            <a:r>
              <a:rPr lang="en-US" altLang="zh-CN" sz="2400" b="1" err="1"/>
              <a:t>cw</a:t>
            </a:r>
            <a:r>
              <a:rPr lang="en-US" altLang="zh-CN" sz="2400" b="1"/>
              <a:t> + w[ i ] &lt;= c</a:t>
            </a:r>
            <a:r>
              <a:rPr lang="zh-CN" altLang="en-US" sz="2400" b="1" dirty="0"/>
              <a:t>，则把当前载重</a:t>
            </a:r>
            <a:r>
              <a:rPr lang="en-US" altLang="zh-CN" sz="2400" b="1"/>
              <a:t>  </a:t>
            </a:r>
            <a:r>
              <a:rPr lang="en-US" altLang="zh-CN" sz="2400" b="1" err="1"/>
              <a:t>cw</a:t>
            </a:r>
            <a:r>
              <a:rPr lang="en-US" altLang="zh-CN" sz="2400" b="1"/>
              <a:t> += w[ i ]</a:t>
            </a:r>
            <a:r>
              <a:rPr lang="zh-CN" altLang="en-US" sz="2400" b="1" dirty="0"/>
              <a:t>，递归访问其左子树，</a:t>
            </a:r>
            <a:r>
              <a:rPr lang="en-US" altLang="zh-CN" sz="2400" b="1"/>
              <a:t>Backtrack( i + 1 )</a:t>
            </a:r>
            <a:r>
              <a:rPr lang="zh-CN" altLang="en-US" sz="2400" b="1" dirty="0"/>
              <a:t>，访问结束，回到调用点，</a:t>
            </a:r>
            <a:r>
              <a:rPr lang="en-US" altLang="zh-CN" sz="2400" b="1"/>
              <a:t> </a:t>
            </a:r>
            <a:r>
              <a:rPr lang="en-US" altLang="zh-CN" sz="2400" b="1" err="1"/>
              <a:t>cw</a:t>
            </a:r>
            <a:r>
              <a:rPr lang="en-US" altLang="zh-CN" sz="2400" b="1"/>
              <a:t> - = w[ i ]</a:t>
            </a:r>
            <a:r>
              <a:rPr lang="zh-CN" altLang="en-US" sz="2400" b="1" dirty="0"/>
              <a:t>。</a:t>
            </a:r>
            <a:endParaRPr lang="zh-CN" altLang="en-US" sz="2400" b="1" dirty="0"/>
          </a:p>
          <a:p>
            <a:pPr lvl="0">
              <a:lnSpc>
                <a:spcPct val="90000"/>
              </a:lnSpc>
              <a:buNone/>
            </a:pPr>
            <a:r>
              <a:rPr lang="en-US" altLang="zh-CN" sz="2400" b="1">
                <a:solidFill>
                  <a:srgbClr val="800000"/>
                </a:solidFill>
              </a:rPr>
              <a:t>   //</a:t>
            </a:r>
            <a:r>
              <a:rPr lang="zh-CN" altLang="en-US" sz="2400" b="1" dirty="0">
                <a:solidFill>
                  <a:srgbClr val="800000"/>
                </a:solidFill>
              </a:rPr>
              <a:t>搜索右子树</a:t>
            </a:r>
            <a:endParaRPr lang="en-US" altLang="zh-CN" sz="2400" b="1"/>
          </a:p>
          <a:p>
            <a:pPr lvl="0">
              <a:lnSpc>
                <a:spcPct val="90000"/>
              </a:lnSpc>
              <a:buNone/>
            </a:pPr>
            <a:r>
              <a:rPr lang="en-US" altLang="zh-CN" sz="2400" b="1"/>
              <a:t>      </a:t>
            </a:r>
            <a:r>
              <a:rPr lang="zh-CN" altLang="en-US" sz="2400" b="1" dirty="0"/>
              <a:t>如果剩余重量加上当前载重大于最优值，递归访问右子树，</a:t>
            </a:r>
            <a:r>
              <a:rPr lang="en-US" altLang="zh-CN" sz="2400" b="1"/>
              <a:t> Backtrack( i + 1 )</a:t>
            </a:r>
            <a:r>
              <a:rPr lang="zh-CN" altLang="en-US" sz="2400" b="1" dirty="0"/>
              <a:t>。</a:t>
            </a:r>
            <a:endParaRPr lang="zh-CN" altLang="en-US" sz="2400" b="1" dirty="0"/>
          </a:p>
          <a:p>
            <a:pPr lvl="0">
              <a:lnSpc>
                <a:spcPct val="90000"/>
              </a:lnSpc>
              <a:buNone/>
            </a:pPr>
            <a:r>
              <a:rPr lang="zh-CN" altLang="en-US" sz="2400" b="1" dirty="0">
                <a:solidFill>
                  <a:srgbClr val="990000"/>
                </a:solidFill>
              </a:rPr>
              <a:t>    </a:t>
            </a:r>
            <a:r>
              <a:rPr lang="en-US" altLang="zh-CN" sz="2400" b="1">
                <a:solidFill>
                  <a:srgbClr val="990000"/>
                </a:solidFill>
              </a:rPr>
              <a:t>//</a:t>
            </a:r>
            <a:r>
              <a:rPr lang="zh-CN" altLang="en-US" sz="2400" b="1" dirty="0">
                <a:solidFill>
                  <a:srgbClr val="990000"/>
                </a:solidFill>
              </a:rPr>
              <a:t>回到上一层调用点</a:t>
            </a:r>
            <a:endParaRPr lang="zh-CN" altLang="en-US" sz="2400" b="1" dirty="0">
              <a:solidFill>
                <a:srgbClr val="990000"/>
              </a:solidFill>
            </a:endParaRPr>
          </a:p>
          <a:p>
            <a:pPr lvl="0">
              <a:lnSpc>
                <a:spcPct val="90000"/>
              </a:lnSpc>
              <a:buNone/>
            </a:pPr>
            <a:r>
              <a:rPr lang="en-US" altLang="zh-CN" sz="2400" b="1">
                <a:solidFill>
                  <a:srgbClr val="990000"/>
                </a:solidFill>
              </a:rPr>
              <a:t>     </a:t>
            </a:r>
            <a:r>
              <a:rPr lang="en-US" altLang="zh-CN" sz="2400" b="1"/>
              <a:t>r = </a:t>
            </a:r>
            <a:r>
              <a:rPr lang="en-US" altLang="zh-CN" sz="2400" b="1" err="1"/>
              <a:t>r+w[i</a:t>
            </a:r>
            <a:r>
              <a:rPr lang="en-US" altLang="zh-CN" sz="2400" b="1"/>
              <a:t>]</a:t>
            </a:r>
            <a:endParaRPr lang="en-US" altLang="zh-CN" sz="2400" b="1"/>
          </a:p>
          <a:p>
            <a:pPr lvl="0">
              <a:lnSpc>
                <a:spcPct val="90000"/>
              </a:lnSpc>
              <a:buNone/>
            </a:pPr>
            <a:r>
              <a:rPr lang="en-US" altLang="zh-CN" sz="2400" b="1"/>
              <a:t>} </a:t>
            </a:r>
            <a:endParaRPr lang="en-US" altLang="zh-CN" sz="2400" b="1"/>
          </a:p>
          <a:p>
            <a:pPr lvl="0"/>
            <a:endParaRPr lang="zh-CN" altLang="en-US" sz="2400" b="1" dirty="0"/>
          </a:p>
        </p:txBody>
      </p:sp>
      <p:sp>
        <p:nvSpPr>
          <p:cNvPr id="397315" name="矩形 397314"/>
          <p:cNvSpPr/>
          <p:nvPr/>
        </p:nvSpPr>
        <p:spPr>
          <a:xfrm>
            <a:off x="9120188" y="0"/>
            <a:ext cx="1547812"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tileRect/>
          </a:gradFill>
          <a:ln w="9525" cap="flat" cmpd="sng">
            <a:solidFill>
              <a:schemeClr val="tx1"/>
            </a:solidFill>
            <a:prstDash val="solid"/>
            <a:miter/>
            <a:headEnd type="none" w="med" len="med"/>
            <a:tailEnd type="none" w="med" len="med"/>
          </a:ln>
        </p:spPr>
        <p:txBody>
          <a:bodyPr wrap="none" anchor="ctr"/>
          <a:p>
            <a:pPr>
              <a:buClrTx/>
            </a:pPr>
            <a:r>
              <a:rPr lang="en-US" altLang="zh-CN" sz="1800" b="1">
                <a:latin typeface="Times New Roman" panose="02020603050405020304" pitchFamily="18" charset="0"/>
                <a:ea typeface="楷体_GB2312" pitchFamily="49" charset="-122"/>
              </a:rPr>
              <a:t>5.2 </a:t>
            </a:r>
            <a:r>
              <a:rPr lang="zh-CN" altLang="en-US" sz="1800" b="1" dirty="0">
                <a:latin typeface="Times New Roman" panose="02020603050405020304" pitchFamily="18" charset="0"/>
                <a:ea typeface="楷体_GB2312" pitchFamily="49" charset="-122"/>
              </a:rPr>
              <a:t>装载问题</a:t>
            </a:r>
            <a:endParaRPr lang="zh-CN" altLang="en-US" sz="1800" b="1" dirty="0">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7314">
                                            <p:txEl>
                                              <p:charRg st="53" end="67"/>
                                            </p:txEl>
                                          </p:spTgt>
                                        </p:tgtEl>
                                        <p:attrNameLst>
                                          <p:attrName>style.visibility</p:attrName>
                                        </p:attrNameLst>
                                      </p:cBhvr>
                                      <p:to>
                                        <p:strVal val="visible"/>
                                      </p:to>
                                    </p:set>
                                    <p:animEffect transition="in" filter="blinds(horizontal)">
                                      <p:cBhvr>
                                        <p:cTn id="7" dur="500"/>
                                        <p:tgtEl>
                                          <p:spTgt spid="397314">
                                            <p:txEl>
                                              <p:charRg st="53" end="6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7314">
                                            <p:txEl>
                                              <p:charRg st="67" end="83"/>
                                            </p:txEl>
                                          </p:spTgt>
                                        </p:tgtEl>
                                        <p:attrNameLst>
                                          <p:attrName>style.visibility</p:attrName>
                                        </p:attrNameLst>
                                      </p:cBhvr>
                                      <p:to>
                                        <p:strVal val="visible"/>
                                      </p:to>
                                    </p:set>
                                    <p:animEffect transition="in" filter="blinds(horizontal)">
                                      <p:cBhvr>
                                        <p:cTn id="10" dur="500"/>
                                        <p:tgtEl>
                                          <p:spTgt spid="397314">
                                            <p:txEl>
                                              <p:charRg st="67" end="8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7314">
                                            <p:txEl>
                                              <p:charRg st="83" end="95"/>
                                            </p:txEl>
                                          </p:spTgt>
                                        </p:tgtEl>
                                        <p:attrNameLst>
                                          <p:attrName>style.visibility</p:attrName>
                                        </p:attrNameLst>
                                      </p:cBhvr>
                                      <p:to>
                                        <p:strVal val="visible"/>
                                      </p:to>
                                    </p:set>
                                    <p:animEffect transition="in" filter="blinds(horizontal)">
                                      <p:cBhvr>
                                        <p:cTn id="15" dur="500"/>
                                        <p:tgtEl>
                                          <p:spTgt spid="397314">
                                            <p:txEl>
                                              <p:charRg st="83" end="9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7314">
                                            <p:txEl>
                                              <p:charRg st="95" end="212"/>
                                            </p:txEl>
                                          </p:spTgt>
                                        </p:tgtEl>
                                        <p:attrNameLst>
                                          <p:attrName>style.visibility</p:attrName>
                                        </p:attrNameLst>
                                      </p:cBhvr>
                                      <p:to>
                                        <p:strVal val="visible"/>
                                      </p:to>
                                    </p:set>
                                    <p:animEffect transition="in" filter="blinds(horizontal)">
                                      <p:cBhvr>
                                        <p:cTn id="18" dur="500"/>
                                        <p:tgtEl>
                                          <p:spTgt spid="397314">
                                            <p:txEl>
                                              <p:charRg st="95" end="21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97314">
                                            <p:txEl>
                                              <p:charRg st="212" end="223"/>
                                            </p:txEl>
                                          </p:spTgt>
                                        </p:tgtEl>
                                        <p:attrNameLst>
                                          <p:attrName>style.visibility</p:attrName>
                                        </p:attrNameLst>
                                      </p:cBhvr>
                                      <p:to>
                                        <p:strVal val="visible"/>
                                      </p:to>
                                    </p:set>
                                    <p:animEffect transition="in" filter="blinds(horizontal)">
                                      <p:cBhvr>
                                        <p:cTn id="23" dur="500"/>
                                        <p:tgtEl>
                                          <p:spTgt spid="397314">
                                            <p:txEl>
                                              <p:charRg st="212" end="22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97314">
                                            <p:txEl>
                                              <p:charRg st="223" end="276"/>
                                            </p:txEl>
                                          </p:spTgt>
                                        </p:tgtEl>
                                        <p:attrNameLst>
                                          <p:attrName>style.visibility</p:attrName>
                                        </p:attrNameLst>
                                      </p:cBhvr>
                                      <p:to>
                                        <p:strVal val="visible"/>
                                      </p:to>
                                    </p:set>
                                    <p:animEffect transition="in" filter="blinds(horizontal)">
                                      <p:cBhvr>
                                        <p:cTn id="26" dur="500"/>
                                        <p:tgtEl>
                                          <p:spTgt spid="397314">
                                            <p:txEl>
                                              <p:charRg st="223" end="27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97314">
                                            <p:txEl>
                                              <p:charRg st="276" end="291"/>
                                            </p:txEl>
                                          </p:spTgt>
                                        </p:tgtEl>
                                        <p:attrNameLst>
                                          <p:attrName>style.visibility</p:attrName>
                                        </p:attrNameLst>
                                      </p:cBhvr>
                                      <p:to>
                                        <p:strVal val="visible"/>
                                      </p:to>
                                    </p:set>
                                    <p:animEffect transition="in" filter="blinds(horizontal)">
                                      <p:cBhvr>
                                        <p:cTn id="31" dur="500"/>
                                        <p:tgtEl>
                                          <p:spTgt spid="397314">
                                            <p:txEl>
                                              <p:charRg st="276" end="29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97314">
                                            <p:txEl>
                                              <p:charRg st="291" end="307"/>
                                            </p:txEl>
                                          </p:spTgt>
                                        </p:tgtEl>
                                        <p:attrNameLst>
                                          <p:attrName>style.visibility</p:attrName>
                                        </p:attrNameLst>
                                      </p:cBhvr>
                                      <p:to>
                                        <p:strVal val="visible"/>
                                      </p:to>
                                    </p:set>
                                    <p:animEffect transition="in" filter="blinds(horizontal)">
                                      <p:cBhvr>
                                        <p:cTn id="34" dur="500"/>
                                        <p:tgtEl>
                                          <p:spTgt spid="397314">
                                            <p:txEl>
                                              <p:charRg st="291" end="3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8" name="矩形 398337"/>
          <p:cNvSpPr/>
          <p:nvPr/>
        </p:nvSpPr>
        <p:spPr>
          <a:xfrm>
            <a:off x="1524000" y="0"/>
            <a:ext cx="5795963" cy="6597650"/>
          </a:xfrm>
          <a:prstGeom prst="rect">
            <a:avLst/>
          </a:prstGeom>
          <a:solidFill>
            <a:srgbClr val="CCFFFF"/>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en-US" altLang="zh-CN" sz="2400" b="1"/>
              <a:t>template&lt; class Type &gt;</a:t>
            </a:r>
            <a:endParaRPr lang="en-US" altLang="zh-CN" sz="2400" b="1"/>
          </a:p>
          <a:p>
            <a:pPr lvl="0">
              <a:lnSpc>
                <a:spcPct val="90000"/>
              </a:lnSpc>
              <a:buNone/>
            </a:pPr>
            <a:r>
              <a:rPr lang="en-US" altLang="zh-CN" sz="2400" b="1"/>
              <a:t>void Loading&lt; Type &gt;:: Backtrack( </a:t>
            </a:r>
            <a:r>
              <a:rPr lang="en-US" altLang="zh-CN" sz="2400" b="1" err="1"/>
              <a:t>int</a:t>
            </a:r>
            <a:r>
              <a:rPr lang="en-US" altLang="zh-CN" sz="2400" b="1"/>
              <a:t> i )</a:t>
            </a:r>
            <a:endParaRPr lang="en-US" altLang="zh-CN" sz="2400" b="1"/>
          </a:p>
          <a:p>
            <a:pPr lvl="0">
              <a:lnSpc>
                <a:spcPct val="90000"/>
              </a:lnSpc>
              <a:buNone/>
            </a:pPr>
            <a:r>
              <a:rPr lang="en-US" altLang="zh-CN" sz="2400" b="1"/>
              <a:t>{ </a:t>
            </a:r>
            <a:r>
              <a:rPr lang="en-US" altLang="zh-CN" sz="2400" b="1">
                <a:solidFill>
                  <a:srgbClr val="800000"/>
                </a:solidFill>
              </a:rPr>
              <a:t>//</a:t>
            </a:r>
            <a:r>
              <a:rPr lang="zh-CN" altLang="en-US" sz="2400" b="1" dirty="0">
                <a:solidFill>
                  <a:srgbClr val="800000"/>
                </a:solidFill>
              </a:rPr>
              <a:t>搜索第</a:t>
            </a:r>
            <a:r>
              <a:rPr lang="en-US" altLang="zh-CN" sz="2400" b="1">
                <a:solidFill>
                  <a:srgbClr val="800000"/>
                </a:solidFill>
              </a:rPr>
              <a:t>i</a:t>
            </a:r>
            <a:r>
              <a:rPr lang="zh-CN" altLang="en-US" sz="2400" b="1" dirty="0">
                <a:solidFill>
                  <a:srgbClr val="800000"/>
                </a:solidFill>
              </a:rPr>
              <a:t>层结点</a:t>
            </a:r>
            <a:endParaRPr lang="zh-CN" altLang="en-US" sz="2400" b="1" dirty="0">
              <a:solidFill>
                <a:srgbClr val="800000"/>
              </a:solidFill>
            </a:endParaRPr>
          </a:p>
          <a:p>
            <a:pPr lvl="0">
              <a:lnSpc>
                <a:spcPct val="90000"/>
              </a:lnSpc>
              <a:buNone/>
            </a:pPr>
            <a:r>
              <a:rPr lang="en-US" altLang="zh-CN" sz="2400" b="1"/>
              <a:t>    if ( i &gt; n ){ </a:t>
            </a:r>
            <a:r>
              <a:rPr lang="en-US" altLang="zh-CN" sz="2400" b="1">
                <a:solidFill>
                  <a:srgbClr val="800000"/>
                </a:solidFill>
              </a:rPr>
              <a:t>//</a:t>
            </a:r>
            <a:r>
              <a:rPr lang="zh-CN" altLang="en-US" sz="2400" b="1" dirty="0">
                <a:solidFill>
                  <a:srgbClr val="800000"/>
                </a:solidFill>
              </a:rPr>
              <a:t>到达叶结点</a:t>
            </a:r>
            <a:endParaRPr lang="zh-CN" altLang="en-US" sz="2400" b="1" dirty="0">
              <a:solidFill>
                <a:srgbClr val="800000"/>
              </a:solidFill>
            </a:endParaRPr>
          </a:p>
          <a:p>
            <a:pPr lvl="0">
              <a:lnSpc>
                <a:spcPct val="90000"/>
              </a:lnSpc>
              <a:buNone/>
            </a:pPr>
            <a:r>
              <a:rPr lang="en-US" altLang="zh-CN" sz="2400" b="1"/>
              <a:t>          </a:t>
            </a:r>
            <a:r>
              <a:rPr lang="en-US" altLang="zh-CN" sz="2400" b="1" err="1"/>
              <a:t>bestw</a:t>
            </a:r>
            <a:r>
              <a:rPr lang="en-US" altLang="zh-CN" sz="2400" b="1"/>
              <a:t> = </a:t>
            </a:r>
            <a:r>
              <a:rPr lang="en-US" altLang="zh-CN" sz="2400" b="1" err="1"/>
              <a:t>cw</a:t>
            </a:r>
            <a:r>
              <a:rPr lang="en-US" altLang="zh-CN" sz="2400" b="1"/>
              <a:t>;</a:t>
            </a:r>
            <a:endParaRPr lang="en-US" altLang="zh-CN" sz="2400" b="1"/>
          </a:p>
          <a:p>
            <a:pPr lvl="0">
              <a:lnSpc>
                <a:spcPct val="90000"/>
              </a:lnSpc>
              <a:buNone/>
            </a:pPr>
            <a:r>
              <a:rPr lang="en-US" altLang="zh-CN" sz="2400" b="1"/>
              <a:t>           return; }</a:t>
            </a:r>
            <a:endParaRPr lang="en-US" altLang="zh-CN" sz="2400" b="1"/>
          </a:p>
          <a:p>
            <a:pPr lvl="0">
              <a:lnSpc>
                <a:spcPct val="90000"/>
              </a:lnSpc>
              <a:buNone/>
            </a:pPr>
            <a:r>
              <a:rPr lang="en-US" altLang="zh-CN" sz="2400" b="1"/>
              <a:t>    </a:t>
            </a:r>
            <a:r>
              <a:rPr lang="en-US" altLang="zh-CN" sz="2400" b="1">
                <a:solidFill>
                  <a:srgbClr val="800000"/>
                </a:solidFill>
              </a:rPr>
              <a:t>//</a:t>
            </a:r>
            <a:r>
              <a:rPr lang="zh-CN" altLang="en-US" sz="2400" b="1" dirty="0">
                <a:solidFill>
                  <a:srgbClr val="800000"/>
                </a:solidFill>
              </a:rPr>
              <a:t>搜索子树</a:t>
            </a:r>
            <a:endParaRPr lang="zh-CN" altLang="en-US" sz="2400" b="1" dirty="0">
              <a:solidFill>
                <a:srgbClr val="800000"/>
              </a:solidFill>
            </a:endParaRPr>
          </a:p>
          <a:p>
            <a:pPr lvl="0">
              <a:lnSpc>
                <a:spcPct val="90000"/>
              </a:lnSpc>
              <a:buNone/>
            </a:pPr>
            <a:r>
              <a:rPr lang="zh-CN" altLang="en-US" sz="2400" b="1" dirty="0"/>
              <a:t>    </a:t>
            </a:r>
            <a:r>
              <a:rPr lang="en-US" altLang="zh-CN" sz="2400" b="1"/>
              <a:t>r - = w[ i ];</a:t>
            </a:r>
            <a:endParaRPr lang="en-US" altLang="zh-CN" sz="2400" b="1"/>
          </a:p>
          <a:p>
            <a:pPr lvl="0">
              <a:lnSpc>
                <a:spcPct val="90000"/>
              </a:lnSpc>
              <a:buNone/>
            </a:pPr>
            <a:r>
              <a:rPr lang="zh-CN" altLang="en-US" sz="2400" b="1" dirty="0"/>
              <a:t>    </a:t>
            </a:r>
            <a:r>
              <a:rPr lang="en-US" altLang="zh-CN" sz="2400" b="1"/>
              <a:t>if( </a:t>
            </a:r>
            <a:r>
              <a:rPr lang="en-US" altLang="zh-CN" sz="2400" b="1" err="1"/>
              <a:t>cw</a:t>
            </a:r>
            <a:r>
              <a:rPr lang="en-US" altLang="zh-CN" sz="2400" b="1"/>
              <a:t> + w[ i ] &lt;= c){    </a:t>
            </a:r>
            <a:r>
              <a:rPr lang="en-US" altLang="zh-CN" sz="2400" b="1">
                <a:solidFill>
                  <a:srgbClr val="800000"/>
                </a:solidFill>
              </a:rPr>
              <a:t>//x[i]=1</a:t>
            </a:r>
            <a:endParaRPr lang="en-US" altLang="zh-CN" sz="2400" b="1">
              <a:solidFill>
                <a:srgbClr val="800000"/>
              </a:solidFill>
            </a:endParaRPr>
          </a:p>
          <a:p>
            <a:pPr lvl="0">
              <a:lnSpc>
                <a:spcPct val="90000"/>
              </a:lnSpc>
              <a:buNone/>
            </a:pPr>
            <a:r>
              <a:rPr lang="en-US" altLang="zh-CN" sz="2400" b="1"/>
              <a:t>        </a:t>
            </a:r>
            <a:r>
              <a:rPr lang="en-US" altLang="zh-CN" sz="2400" b="1" err="1"/>
              <a:t>cw</a:t>
            </a:r>
            <a:r>
              <a:rPr lang="en-US" altLang="zh-CN" sz="2400" b="1"/>
              <a:t> += w[ i ];</a:t>
            </a:r>
            <a:endParaRPr lang="en-US" altLang="zh-CN" sz="2400" b="1"/>
          </a:p>
          <a:p>
            <a:pPr lvl="0">
              <a:lnSpc>
                <a:spcPct val="90000"/>
              </a:lnSpc>
              <a:buNone/>
            </a:pPr>
            <a:r>
              <a:rPr lang="en-US" altLang="zh-CN" sz="2400" b="1"/>
              <a:t>        Backtrack( i + 1 );</a:t>
            </a:r>
            <a:endParaRPr lang="en-US" altLang="zh-CN" sz="2400" b="1"/>
          </a:p>
          <a:p>
            <a:pPr lvl="0">
              <a:lnSpc>
                <a:spcPct val="90000"/>
              </a:lnSpc>
              <a:buNone/>
            </a:pPr>
            <a:r>
              <a:rPr lang="en-US" altLang="zh-CN" sz="2400" b="1"/>
              <a:t>        </a:t>
            </a:r>
            <a:r>
              <a:rPr lang="en-US" altLang="zh-CN" sz="2400" b="1" err="1"/>
              <a:t>cw</a:t>
            </a:r>
            <a:r>
              <a:rPr lang="en-US" altLang="zh-CN" sz="2400" b="1"/>
              <a:t> - =w[ i ]; }</a:t>
            </a:r>
            <a:endParaRPr lang="en-US" altLang="zh-CN" sz="2400" b="1"/>
          </a:p>
          <a:p>
            <a:pPr lvl="0">
              <a:lnSpc>
                <a:spcPct val="90000"/>
              </a:lnSpc>
              <a:buNone/>
            </a:pPr>
            <a:r>
              <a:rPr lang="en-US" altLang="zh-CN" sz="2400" b="1"/>
              <a:t>    if( </a:t>
            </a:r>
            <a:r>
              <a:rPr lang="en-US" altLang="zh-CN" sz="2400" b="1" err="1">
                <a:solidFill>
                  <a:srgbClr val="FF0000"/>
                </a:solidFill>
              </a:rPr>
              <a:t>cw</a:t>
            </a:r>
            <a:r>
              <a:rPr lang="en-US" altLang="zh-CN" sz="2400" b="1">
                <a:solidFill>
                  <a:srgbClr val="FF0000"/>
                </a:solidFill>
              </a:rPr>
              <a:t> + r &gt; </a:t>
            </a:r>
            <a:r>
              <a:rPr lang="en-US" altLang="zh-CN" sz="2400" b="1" err="1">
                <a:solidFill>
                  <a:srgbClr val="FF0000"/>
                </a:solidFill>
              </a:rPr>
              <a:t>bestw</a:t>
            </a:r>
            <a:r>
              <a:rPr lang="en-US" altLang="zh-CN" sz="2400" b="1"/>
              <a:t>) </a:t>
            </a:r>
            <a:r>
              <a:rPr lang="en-US" altLang="zh-CN" sz="2400" b="1">
                <a:solidFill>
                  <a:srgbClr val="800000"/>
                </a:solidFill>
              </a:rPr>
              <a:t>//x[i]=0</a:t>
            </a:r>
            <a:endParaRPr lang="en-US" altLang="zh-CN" sz="2400" b="1">
              <a:solidFill>
                <a:srgbClr val="800000"/>
              </a:solidFill>
            </a:endParaRPr>
          </a:p>
          <a:p>
            <a:pPr lvl="0">
              <a:lnSpc>
                <a:spcPct val="90000"/>
              </a:lnSpc>
              <a:buNone/>
            </a:pPr>
            <a:r>
              <a:rPr lang="en-US" altLang="zh-CN" sz="2400" b="1"/>
              <a:t>        Backtrack(i+1);</a:t>
            </a:r>
            <a:endParaRPr lang="en-US" altLang="zh-CN" sz="2400" b="1"/>
          </a:p>
          <a:p>
            <a:pPr lvl="0">
              <a:lnSpc>
                <a:spcPct val="90000"/>
              </a:lnSpc>
              <a:buNone/>
            </a:pPr>
            <a:r>
              <a:rPr lang="en-US" altLang="zh-CN" sz="2400" b="1"/>
              <a:t>    r + = w[i];</a:t>
            </a:r>
            <a:endParaRPr lang="en-US" altLang="zh-CN" sz="2400" b="1"/>
          </a:p>
          <a:p>
            <a:pPr lvl="0">
              <a:lnSpc>
                <a:spcPct val="90000"/>
              </a:lnSpc>
              <a:buNone/>
            </a:pPr>
            <a:r>
              <a:rPr lang="en-US" altLang="zh-CN" sz="2400" b="1"/>
              <a:t>} </a:t>
            </a:r>
            <a:endParaRPr lang="en-US" altLang="zh-CN" sz="2400" b="1"/>
          </a:p>
        </p:txBody>
      </p:sp>
      <p:sp>
        <p:nvSpPr>
          <p:cNvPr id="398339" name="矩形 398338"/>
          <p:cNvSpPr/>
          <p:nvPr/>
        </p:nvSpPr>
        <p:spPr>
          <a:xfrm>
            <a:off x="6458903" y="1573848"/>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1</a:t>
            </a:r>
            <a:endParaRPr lang="en-US" altLang="zh-CN" sz="2000" b="1">
              <a:latin typeface="Arial" panose="020B0604020202090204" pitchFamily="34" charset="0"/>
            </a:endParaRPr>
          </a:p>
        </p:txBody>
      </p:sp>
      <p:sp>
        <p:nvSpPr>
          <p:cNvPr id="398340" name="矩形 398339"/>
          <p:cNvSpPr/>
          <p:nvPr/>
        </p:nvSpPr>
        <p:spPr>
          <a:xfrm>
            <a:off x="7539673" y="446246"/>
            <a:ext cx="1217930" cy="922020"/>
          </a:xfrm>
          <a:prstGeom prst="rect">
            <a:avLst/>
          </a:prstGeom>
          <a:solidFill>
            <a:srgbClr val="FFCCFF"/>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err="1">
                <a:latin typeface="Arial" panose="020B0604020202090204" pitchFamily="34" charset="0"/>
              </a:rPr>
              <a:t>bestw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=46</a:t>
            </a:r>
            <a:endParaRPr lang="en-US" altLang="zh-CN" sz="1800" b="1">
              <a:latin typeface="Arial" panose="020B0604020202090204" pitchFamily="34" charset="0"/>
            </a:endParaRPr>
          </a:p>
        </p:txBody>
      </p:sp>
      <p:sp>
        <p:nvSpPr>
          <p:cNvPr id="398341" name="矩形 398340"/>
          <p:cNvSpPr/>
          <p:nvPr/>
        </p:nvSpPr>
        <p:spPr>
          <a:xfrm>
            <a:off x="7680325" y="1498759"/>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err="1">
                <a:latin typeface="Arial" panose="020B0604020202090204" pitchFamily="34" charset="0"/>
              </a:rPr>
              <a:t>bestw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=30</a:t>
            </a:r>
            <a:endParaRPr lang="en-US" altLang="zh-CN" sz="1800" b="1">
              <a:latin typeface="Arial" panose="020B0604020202090204" pitchFamily="34" charset="0"/>
            </a:endParaRPr>
          </a:p>
        </p:txBody>
      </p:sp>
      <p:sp>
        <p:nvSpPr>
          <p:cNvPr id="398342" name="矩形 398341"/>
          <p:cNvSpPr/>
          <p:nvPr/>
        </p:nvSpPr>
        <p:spPr>
          <a:xfrm>
            <a:off x="5666740" y="2148523"/>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2</a:t>
            </a:r>
            <a:endParaRPr lang="en-US" altLang="zh-CN" sz="2000" b="1">
              <a:latin typeface="Arial" panose="020B0604020202090204" pitchFamily="34" charset="0"/>
            </a:endParaRPr>
          </a:p>
        </p:txBody>
      </p:sp>
      <p:sp>
        <p:nvSpPr>
          <p:cNvPr id="398343" name="矩形 398342"/>
          <p:cNvSpPr/>
          <p:nvPr/>
        </p:nvSpPr>
        <p:spPr>
          <a:xfrm>
            <a:off x="5807075" y="2651284"/>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err="1">
                <a:latin typeface="Arial" panose="020B0604020202090204" pitchFamily="34" charset="0"/>
              </a:rPr>
              <a:t>cw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err="1">
                <a:latin typeface="Arial" panose="020B0604020202090204" pitchFamily="34" charset="0"/>
              </a:rPr>
              <a:t>bestw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=15</a:t>
            </a:r>
            <a:endParaRPr lang="en-US" altLang="zh-CN" sz="1800" b="1">
              <a:latin typeface="Arial" panose="020B0604020202090204" pitchFamily="34" charset="0"/>
            </a:endParaRPr>
          </a:p>
        </p:txBody>
      </p:sp>
      <p:sp>
        <p:nvSpPr>
          <p:cNvPr id="398344" name="矩形 398343"/>
          <p:cNvSpPr/>
          <p:nvPr/>
        </p:nvSpPr>
        <p:spPr>
          <a:xfrm>
            <a:off x="5593715" y="3877311"/>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3</a:t>
            </a:r>
            <a:endParaRPr lang="en-US" altLang="zh-CN" sz="2000" b="1">
              <a:latin typeface="Arial" panose="020B0604020202090204" pitchFamily="34" charset="0"/>
            </a:endParaRPr>
          </a:p>
        </p:txBody>
      </p:sp>
      <p:sp>
        <p:nvSpPr>
          <p:cNvPr id="398345" name="矩形 398344"/>
          <p:cNvSpPr/>
          <p:nvPr/>
        </p:nvSpPr>
        <p:spPr>
          <a:xfrm>
            <a:off x="6383338" y="4091146"/>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err="1">
                <a:latin typeface="Arial" panose="020B0604020202090204" pitchFamily="34" charset="0"/>
              </a:rPr>
              <a:t>cw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err="1">
                <a:latin typeface="Arial" panose="020B0604020202090204" pitchFamily="34" charset="0"/>
              </a:rPr>
              <a:t>bestw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=0</a:t>
            </a:r>
            <a:endParaRPr lang="en-US" altLang="zh-CN" sz="1800" b="1">
              <a:latin typeface="Arial" panose="020B0604020202090204" pitchFamily="34" charset="0"/>
            </a:endParaRPr>
          </a:p>
        </p:txBody>
      </p:sp>
      <p:sp>
        <p:nvSpPr>
          <p:cNvPr id="398346" name="矩形 398345"/>
          <p:cNvSpPr/>
          <p:nvPr/>
        </p:nvSpPr>
        <p:spPr>
          <a:xfrm>
            <a:off x="5809615" y="5461636"/>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4</a:t>
            </a:r>
            <a:endParaRPr lang="en-US" altLang="zh-CN" sz="2000" b="1">
              <a:latin typeface="Arial" panose="020B0604020202090204" pitchFamily="34" charset="0"/>
            </a:endParaRPr>
          </a:p>
        </p:txBody>
      </p:sp>
      <p:sp>
        <p:nvSpPr>
          <p:cNvPr id="398347" name="矩形 398346"/>
          <p:cNvSpPr/>
          <p:nvPr/>
        </p:nvSpPr>
        <p:spPr>
          <a:xfrm>
            <a:off x="6527800" y="5590858"/>
            <a:ext cx="1368425" cy="64516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err="1">
                <a:latin typeface="Arial" panose="020B0604020202090204" pitchFamily="34" charset="0"/>
              </a:rPr>
              <a:t>cw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err="1">
                <a:latin typeface="Arial" panose="020B0604020202090204" pitchFamily="34" charset="0"/>
              </a:rPr>
              <a:t>bestw</a:t>
            </a:r>
            <a:r>
              <a:rPr lang="en-US" altLang="zh-CN" sz="1800" b="1">
                <a:latin typeface="Arial" panose="020B0604020202090204" pitchFamily="34" charset="0"/>
              </a:rPr>
              <a:t> = 16</a:t>
            </a:r>
            <a:endParaRPr lang="en-US" altLang="zh-CN" sz="1800" b="1">
              <a:latin typeface="Arial" panose="020B0604020202090204" pitchFamily="34" charset="0"/>
            </a:endParaRPr>
          </a:p>
        </p:txBody>
      </p:sp>
      <p:grpSp>
        <p:nvGrpSpPr>
          <p:cNvPr id="398348" name="组合 398347"/>
          <p:cNvGrpSpPr/>
          <p:nvPr/>
        </p:nvGrpSpPr>
        <p:grpSpPr>
          <a:xfrm>
            <a:off x="6527800" y="1989138"/>
            <a:ext cx="1081088" cy="647700"/>
            <a:chOff x="3152" y="1253"/>
            <a:chExt cx="681" cy="408"/>
          </a:xfrm>
        </p:grpSpPr>
        <p:sp>
          <p:nvSpPr>
            <p:cNvPr id="398349" name="直接连接符 398348"/>
            <p:cNvSpPr/>
            <p:nvPr/>
          </p:nvSpPr>
          <p:spPr>
            <a:xfrm flipH="1">
              <a:off x="3152" y="1253"/>
              <a:ext cx="681" cy="408"/>
            </a:xfrm>
            <a:prstGeom prst="line">
              <a:avLst/>
            </a:prstGeom>
            <a:ln w="6350" cap="flat" cmpd="sng">
              <a:solidFill>
                <a:schemeClr val="tx1"/>
              </a:solidFill>
              <a:prstDash val="solid"/>
              <a:headEnd type="none" w="med" len="med"/>
              <a:tailEnd type="triangle" w="med" len="med"/>
            </a:ln>
          </p:spPr>
        </p:sp>
        <p:sp>
          <p:nvSpPr>
            <p:cNvPr id="398350" name="矩形 398349"/>
            <p:cNvSpPr/>
            <p:nvPr/>
          </p:nvSpPr>
          <p:spPr>
            <a:xfrm>
              <a:off x="3258" y="1319"/>
              <a:ext cx="196" cy="232"/>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1</a:t>
              </a:r>
              <a:endParaRPr lang="en-US" altLang="zh-CN" sz="1800" b="1">
                <a:latin typeface="Arial" panose="020B0604020202090204" pitchFamily="34" charset="0"/>
              </a:endParaRPr>
            </a:p>
          </p:txBody>
        </p:sp>
      </p:grpSp>
      <p:grpSp>
        <p:nvGrpSpPr>
          <p:cNvPr id="398351" name="组合 398350"/>
          <p:cNvGrpSpPr/>
          <p:nvPr/>
        </p:nvGrpSpPr>
        <p:grpSpPr>
          <a:xfrm>
            <a:off x="6527800" y="3573463"/>
            <a:ext cx="442913" cy="503237"/>
            <a:chOff x="3152" y="2251"/>
            <a:chExt cx="279" cy="317"/>
          </a:xfrm>
        </p:grpSpPr>
        <p:sp>
          <p:nvSpPr>
            <p:cNvPr id="398352" name="直接连接符 398351"/>
            <p:cNvSpPr/>
            <p:nvPr/>
          </p:nvSpPr>
          <p:spPr>
            <a:xfrm>
              <a:off x="3152" y="2251"/>
              <a:ext cx="182" cy="317"/>
            </a:xfrm>
            <a:prstGeom prst="line">
              <a:avLst/>
            </a:prstGeom>
            <a:ln w="6350" cap="flat" cmpd="sng">
              <a:solidFill>
                <a:schemeClr val="tx1"/>
              </a:solidFill>
              <a:prstDash val="solid"/>
              <a:headEnd type="none" w="med" len="med"/>
              <a:tailEnd type="triangle" w="med" len="med"/>
            </a:ln>
          </p:spPr>
        </p:sp>
        <p:sp>
          <p:nvSpPr>
            <p:cNvPr id="398353" name="矩形 398352"/>
            <p:cNvSpPr/>
            <p:nvPr/>
          </p:nvSpPr>
          <p:spPr>
            <a:xfrm>
              <a:off x="3235" y="2271"/>
              <a:ext cx="196" cy="233"/>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grpSp>
      <p:grpSp>
        <p:nvGrpSpPr>
          <p:cNvPr id="398354" name="组合 398353"/>
          <p:cNvGrpSpPr/>
          <p:nvPr/>
        </p:nvGrpSpPr>
        <p:grpSpPr>
          <a:xfrm>
            <a:off x="7032625" y="5084763"/>
            <a:ext cx="442913" cy="503237"/>
            <a:chOff x="3152" y="2251"/>
            <a:chExt cx="279" cy="317"/>
          </a:xfrm>
        </p:grpSpPr>
        <p:sp>
          <p:nvSpPr>
            <p:cNvPr id="398355" name="直接连接符 398354"/>
            <p:cNvSpPr/>
            <p:nvPr/>
          </p:nvSpPr>
          <p:spPr>
            <a:xfrm>
              <a:off x="3152" y="2251"/>
              <a:ext cx="182" cy="317"/>
            </a:xfrm>
            <a:prstGeom prst="line">
              <a:avLst/>
            </a:prstGeom>
            <a:ln w="6350" cap="flat" cmpd="sng">
              <a:solidFill>
                <a:schemeClr val="tx1"/>
              </a:solidFill>
              <a:prstDash val="solid"/>
              <a:headEnd type="none" w="med" len="med"/>
              <a:tailEnd type="triangle" w="med" len="med"/>
            </a:ln>
          </p:spPr>
        </p:sp>
        <p:sp>
          <p:nvSpPr>
            <p:cNvPr id="398356" name="矩形 398355"/>
            <p:cNvSpPr/>
            <p:nvPr/>
          </p:nvSpPr>
          <p:spPr>
            <a:xfrm>
              <a:off x="3235" y="2271"/>
              <a:ext cx="196" cy="233"/>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grpSp>
      <p:sp>
        <p:nvSpPr>
          <p:cNvPr id="398357" name="直接连接符 398356"/>
          <p:cNvSpPr/>
          <p:nvPr/>
        </p:nvSpPr>
        <p:spPr>
          <a:xfrm flipV="1">
            <a:off x="7535863" y="5013325"/>
            <a:ext cx="0" cy="576263"/>
          </a:xfrm>
          <a:prstGeom prst="line">
            <a:avLst/>
          </a:prstGeom>
          <a:ln w="28575" cap="flat" cmpd="sng">
            <a:solidFill>
              <a:srgbClr val="CC0000"/>
            </a:solidFill>
            <a:prstDash val="solid"/>
            <a:headEnd type="none" w="med" len="med"/>
            <a:tailEnd type="triangle" w="med" len="med"/>
          </a:ln>
        </p:spPr>
      </p:sp>
      <p:sp>
        <p:nvSpPr>
          <p:cNvPr id="398358" name="直接连接符 398357"/>
          <p:cNvSpPr/>
          <p:nvPr/>
        </p:nvSpPr>
        <p:spPr>
          <a:xfrm flipH="1" flipV="1">
            <a:off x="6888163" y="3573463"/>
            <a:ext cx="215900" cy="503237"/>
          </a:xfrm>
          <a:prstGeom prst="line">
            <a:avLst/>
          </a:prstGeom>
          <a:ln w="28575" cap="flat" cmpd="sng">
            <a:solidFill>
              <a:srgbClr val="CC0000"/>
            </a:solidFill>
            <a:prstDash val="solid"/>
            <a:headEnd type="none" w="med" len="med"/>
            <a:tailEnd type="triangle" w="med" len="med"/>
          </a:ln>
        </p:spPr>
      </p:sp>
      <p:sp>
        <p:nvSpPr>
          <p:cNvPr id="398359" name="直接连接符 398358"/>
          <p:cNvSpPr/>
          <p:nvPr/>
        </p:nvSpPr>
        <p:spPr>
          <a:xfrm flipV="1">
            <a:off x="6888163" y="2420938"/>
            <a:ext cx="1295400" cy="215900"/>
          </a:xfrm>
          <a:prstGeom prst="line">
            <a:avLst/>
          </a:prstGeom>
          <a:ln w="28575" cap="flat" cmpd="sng">
            <a:solidFill>
              <a:srgbClr val="CC0000"/>
            </a:solidFill>
            <a:prstDash val="solid"/>
            <a:headEnd type="none" w="med" len="med"/>
            <a:tailEnd type="triangle" w="med" len="med"/>
          </a:ln>
        </p:spPr>
      </p:sp>
      <p:grpSp>
        <p:nvGrpSpPr>
          <p:cNvPr id="398360" name="组合 398359"/>
          <p:cNvGrpSpPr/>
          <p:nvPr/>
        </p:nvGrpSpPr>
        <p:grpSpPr>
          <a:xfrm>
            <a:off x="9048750" y="2133600"/>
            <a:ext cx="989013" cy="576263"/>
            <a:chOff x="3152" y="2251"/>
            <a:chExt cx="215" cy="317"/>
          </a:xfrm>
        </p:grpSpPr>
        <p:sp>
          <p:nvSpPr>
            <p:cNvPr id="398361" name="直接连接符 398360"/>
            <p:cNvSpPr/>
            <p:nvPr/>
          </p:nvSpPr>
          <p:spPr>
            <a:xfrm>
              <a:off x="3152" y="2251"/>
              <a:ext cx="182" cy="317"/>
            </a:xfrm>
            <a:prstGeom prst="line">
              <a:avLst/>
            </a:prstGeom>
            <a:ln w="6350" cap="flat" cmpd="sng">
              <a:solidFill>
                <a:schemeClr val="tx1"/>
              </a:solidFill>
              <a:prstDash val="solid"/>
              <a:headEnd type="none" w="med" len="med"/>
              <a:tailEnd type="triangle" w="med" len="med"/>
            </a:ln>
          </p:spPr>
        </p:sp>
        <p:sp>
          <p:nvSpPr>
            <p:cNvPr id="398362" name="矩形 398361"/>
            <p:cNvSpPr/>
            <p:nvPr/>
          </p:nvSpPr>
          <p:spPr>
            <a:xfrm>
              <a:off x="3299" y="2287"/>
              <a:ext cx="68" cy="202"/>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grpSp>
      <p:sp>
        <p:nvSpPr>
          <p:cNvPr id="398363" name="矩形 398362"/>
          <p:cNvSpPr/>
          <p:nvPr/>
        </p:nvSpPr>
        <p:spPr>
          <a:xfrm>
            <a:off x="9120188" y="2708434"/>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err="1">
                <a:latin typeface="Arial" panose="020B0604020202090204" pitchFamily="34" charset="0"/>
              </a:rPr>
              <a:t>bestw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=15</a:t>
            </a:r>
            <a:endParaRPr lang="en-US" altLang="zh-CN" sz="1800" b="1">
              <a:latin typeface="Arial" panose="020B0604020202090204" pitchFamily="34" charset="0"/>
            </a:endParaRPr>
          </a:p>
        </p:txBody>
      </p:sp>
      <p:grpSp>
        <p:nvGrpSpPr>
          <p:cNvPr id="398364" name="组合 398363"/>
          <p:cNvGrpSpPr/>
          <p:nvPr/>
        </p:nvGrpSpPr>
        <p:grpSpPr>
          <a:xfrm>
            <a:off x="8975725" y="3644900"/>
            <a:ext cx="649288" cy="576263"/>
            <a:chOff x="3152" y="1253"/>
            <a:chExt cx="681" cy="408"/>
          </a:xfrm>
        </p:grpSpPr>
        <p:sp>
          <p:nvSpPr>
            <p:cNvPr id="398365" name="直接连接符 398364"/>
            <p:cNvSpPr/>
            <p:nvPr/>
          </p:nvSpPr>
          <p:spPr>
            <a:xfrm flipH="1">
              <a:off x="3152" y="1253"/>
              <a:ext cx="681" cy="408"/>
            </a:xfrm>
            <a:prstGeom prst="line">
              <a:avLst/>
            </a:prstGeom>
            <a:ln w="6350" cap="flat" cmpd="sng">
              <a:solidFill>
                <a:schemeClr val="tx1"/>
              </a:solidFill>
              <a:prstDash val="solid"/>
              <a:headEnd type="none" w="med" len="med"/>
              <a:tailEnd type="triangle" w="med" len="med"/>
            </a:ln>
          </p:spPr>
        </p:sp>
        <p:sp>
          <p:nvSpPr>
            <p:cNvPr id="398366" name="矩形 398365"/>
            <p:cNvSpPr/>
            <p:nvPr/>
          </p:nvSpPr>
          <p:spPr>
            <a:xfrm>
              <a:off x="3194" y="1304"/>
              <a:ext cx="326" cy="261"/>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1</a:t>
              </a:r>
              <a:endParaRPr lang="en-US" altLang="zh-CN" sz="1800" b="1">
                <a:latin typeface="Arial" panose="020B0604020202090204" pitchFamily="34" charset="0"/>
              </a:endParaRPr>
            </a:p>
          </p:txBody>
        </p:sp>
      </p:grpSp>
      <p:sp>
        <p:nvSpPr>
          <p:cNvPr id="398367" name="矩形 398366"/>
          <p:cNvSpPr/>
          <p:nvPr/>
        </p:nvSpPr>
        <p:spPr>
          <a:xfrm>
            <a:off x="8401050" y="4221322"/>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err="1">
                <a:latin typeface="Arial" panose="020B0604020202090204" pitchFamily="34" charset="0"/>
              </a:rPr>
              <a:t>cw</a:t>
            </a:r>
            <a:r>
              <a:rPr lang="en-US" altLang="zh-CN" sz="1800" b="1">
                <a:latin typeface="Arial" panose="020B0604020202090204" pitchFamily="34" charset="0"/>
              </a:rPr>
              <a:t> = 15</a:t>
            </a:r>
            <a:endParaRPr lang="en-US" altLang="zh-CN" sz="1800" b="1">
              <a:latin typeface="Arial" panose="020B0604020202090204" pitchFamily="34" charset="0"/>
            </a:endParaRPr>
          </a:p>
          <a:p>
            <a:pPr algn="ctr">
              <a:buClrTx/>
            </a:pPr>
            <a:r>
              <a:rPr lang="en-US" altLang="zh-CN" sz="1800" b="1" err="1">
                <a:latin typeface="Arial" panose="020B0604020202090204" pitchFamily="34" charset="0"/>
              </a:rPr>
              <a:t>bestw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=0</a:t>
            </a:r>
            <a:endParaRPr lang="en-US" altLang="zh-CN" sz="1800" b="1">
              <a:latin typeface="Arial" panose="020B0604020202090204" pitchFamily="34" charset="0"/>
            </a:endParaRPr>
          </a:p>
        </p:txBody>
      </p:sp>
      <p:sp>
        <p:nvSpPr>
          <p:cNvPr id="398368" name="矩形 398367"/>
          <p:cNvSpPr/>
          <p:nvPr/>
        </p:nvSpPr>
        <p:spPr>
          <a:xfrm>
            <a:off x="7680325" y="1484472"/>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err="1">
                <a:latin typeface="Arial" panose="020B0604020202090204" pitchFamily="34" charset="0"/>
              </a:rPr>
              <a:t>bestw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=30</a:t>
            </a:r>
            <a:endParaRPr lang="en-US" altLang="zh-CN" sz="1800" b="1">
              <a:latin typeface="Arial" panose="020B0604020202090204" pitchFamily="34" charset="0"/>
            </a:endParaRPr>
          </a:p>
        </p:txBody>
      </p:sp>
      <p:grpSp>
        <p:nvGrpSpPr>
          <p:cNvPr id="398369" name="组合 398368"/>
          <p:cNvGrpSpPr/>
          <p:nvPr/>
        </p:nvGrpSpPr>
        <p:grpSpPr>
          <a:xfrm>
            <a:off x="8688388" y="5157788"/>
            <a:ext cx="577850" cy="503237"/>
            <a:chOff x="3152" y="1253"/>
            <a:chExt cx="681" cy="408"/>
          </a:xfrm>
        </p:grpSpPr>
        <p:sp>
          <p:nvSpPr>
            <p:cNvPr id="398370" name="直接连接符 398369"/>
            <p:cNvSpPr/>
            <p:nvPr/>
          </p:nvSpPr>
          <p:spPr>
            <a:xfrm flipH="1">
              <a:off x="3152" y="1253"/>
              <a:ext cx="681" cy="408"/>
            </a:xfrm>
            <a:prstGeom prst="line">
              <a:avLst/>
            </a:prstGeom>
            <a:ln w="6350" cap="flat" cmpd="sng">
              <a:solidFill>
                <a:schemeClr val="tx1"/>
              </a:solidFill>
              <a:prstDash val="solid"/>
              <a:headEnd type="none" w="med" len="med"/>
              <a:tailEnd type="triangle" w="med" len="med"/>
            </a:ln>
          </p:spPr>
        </p:sp>
        <p:sp>
          <p:nvSpPr>
            <p:cNvPr id="398371" name="矩形 398370"/>
            <p:cNvSpPr/>
            <p:nvPr/>
          </p:nvSpPr>
          <p:spPr>
            <a:xfrm>
              <a:off x="3175" y="1286"/>
              <a:ext cx="365" cy="298"/>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1</a:t>
              </a:r>
              <a:endParaRPr lang="en-US" altLang="zh-CN" sz="1800" b="1">
                <a:latin typeface="Arial" panose="020B0604020202090204" pitchFamily="34" charset="0"/>
              </a:endParaRPr>
            </a:p>
          </p:txBody>
        </p:sp>
      </p:grpSp>
      <p:sp>
        <p:nvSpPr>
          <p:cNvPr id="398372" name="矩形 398371"/>
          <p:cNvSpPr/>
          <p:nvPr/>
        </p:nvSpPr>
        <p:spPr>
          <a:xfrm>
            <a:off x="8256588" y="5735320"/>
            <a:ext cx="1368425" cy="64516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err="1">
                <a:latin typeface="Arial" panose="020B0604020202090204" pitchFamily="34" charset="0"/>
              </a:rPr>
              <a:t>cw</a:t>
            </a:r>
            <a:r>
              <a:rPr lang="en-US" altLang="zh-CN" sz="1800" b="1">
                <a:latin typeface="Arial" panose="020B0604020202090204" pitchFamily="34" charset="0"/>
              </a:rPr>
              <a:t> = 30</a:t>
            </a:r>
            <a:endParaRPr lang="en-US" altLang="zh-CN" sz="1800" b="1">
              <a:latin typeface="Arial" panose="020B0604020202090204" pitchFamily="34" charset="0"/>
            </a:endParaRPr>
          </a:p>
          <a:p>
            <a:pPr algn="ctr">
              <a:buClrTx/>
            </a:pPr>
            <a:r>
              <a:rPr lang="en-US" altLang="zh-CN" sz="1800" b="1" err="1">
                <a:latin typeface="Arial" panose="020B0604020202090204" pitchFamily="34" charset="0"/>
              </a:rPr>
              <a:t>bestw</a:t>
            </a:r>
            <a:r>
              <a:rPr lang="en-US" altLang="zh-CN" sz="1800" b="1">
                <a:latin typeface="Arial" panose="020B0604020202090204" pitchFamily="34" charset="0"/>
              </a:rPr>
              <a:t> = 30</a:t>
            </a:r>
            <a:endParaRPr lang="en-US" altLang="zh-CN" sz="1800" b="1">
              <a:latin typeface="Arial" panose="020B0604020202090204" pitchFamily="34" charset="0"/>
            </a:endParaRPr>
          </a:p>
        </p:txBody>
      </p:sp>
      <p:sp>
        <p:nvSpPr>
          <p:cNvPr id="398373" name="直接连接符 398372"/>
          <p:cNvSpPr/>
          <p:nvPr/>
        </p:nvSpPr>
        <p:spPr>
          <a:xfrm flipV="1">
            <a:off x="9048750" y="5084763"/>
            <a:ext cx="503238" cy="576262"/>
          </a:xfrm>
          <a:prstGeom prst="line">
            <a:avLst/>
          </a:prstGeom>
          <a:ln w="28575" cap="flat" cmpd="sng">
            <a:solidFill>
              <a:srgbClr val="CC0000"/>
            </a:solidFill>
            <a:prstDash val="solid"/>
            <a:headEnd type="none" w="med" len="med"/>
            <a:tailEnd type="triangle" w="med" len="med"/>
          </a:ln>
        </p:spPr>
      </p:sp>
      <p:sp>
        <p:nvSpPr>
          <p:cNvPr id="398374" name="矩形 398373"/>
          <p:cNvSpPr/>
          <p:nvPr/>
        </p:nvSpPr>
        <p:spPr>
          <a:xfrm>
            <a:off x="8401050" y="4221322"/>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err="1">
                <a:latin typeface="Arial" panose="020B0604020202090204" pitchFamily="34" charset="0"/>
              </a:rPr>
              <a:t>cw</a:t>
            </a:r>
            <a:r>
              <a:rPr lang="en-US" altLang="zh-CN" sz="1800" b="1">
                <a:latin typeface="Arial" panose="020B0604020202090204" pitchFamily="34" charset="0"/>
              </a:rPr>
              <a:t> = 15</a:t>
            </a:r>
            <a:endParaRPr lang="en-US" altLang="zh-CN" sz="1800" b="1">
              <a:latin typeface="Arial" panose="020B0604020202090204" pitchFamily="34" charset="0"/>
            </a:endParaRPr>
          </a:p>
          <a:p>
            <a:pPr algn="ctr">
              <a:buClrTx/>
            </a:pPr>
            <a:r>
              <a:rPr lang="en-US" altLang="zh-CN" sz="1800" b="1" err="1">
                <a:latin typeface="Arial" panose="020B0604020202090204" pitchFamily="34" charset="0"/>
              </a:rPr>
              <a:t>bestw</a:t>
            </a:r>
            <a:r>
              <a:rPr lang="en-US" altLang="zh-CN" sz="1800" b="1">
                <a:latin typeface="Arial" panose="020B0604020202090204" pitchFamily="34" charset="0"/>
              </a:rPr>
              <a:t> = 30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=0</a:t>
            </a:r>
            <a:endParaRPr lang="en-US" altLang="zh-CN" sz="1800" b="1">
              <a:latin typeface="Arial" panose="020B0604020202090204" pitchFamily="34" charset="0"/>
            </a:endParaRPr>
          </a:p>
        </p:txBody>
      </p:sp>
      <p:sp>
        <p:nvSpPr>
          <p:cNvPr id="398375" name="直接连接符 398374"/>
          <p:cNvSpPr/>
          <p:nvPr/>
        </p:nvSpPr>
        <p:spPr>
          <a:xfrm flipV="1">
            <a:off x="9337675" y="3644900"/>
            <a:ext cx="503238" cy="576263"/>
          </a:xfrm>
          <a:prstGeom prst="line">
            <a:avLst/>
          </a:prstGeom>
          <a:ln w="28575" cap="flat" cmpd="sng">
            <a:solidFill>
              <a:srgbClr val="CC0000"/>
            </a:solidFill>
            <a:prstDash val="solid"/>
            <a:headEnd type="none" w="med" len="med"/>
            <a:tailEnd type="triangle" w="med" len="med"/>
          </a:ln>
        </p:spPr>
      </p:sp>
      <p:sp>
        <p:nvSpPr>
          <p:cNvPr id="398376" name="矩形 398375"/>
          <p:cNvSpPr/>
          <p:nvPr/>
        </p:nvSpPr>
        <p:spPr>
          <a:xfrm>
            <a:off x="9120188" y="2708434"/>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err="1">
                <a:latin typeface="Arial" panose="020B0604020202090204" pitchFamily="34" charset="0"/>
              </a:rPr>
              <a:t>bestw</a:t>
            </a:r>
            <a:r>
              <a:rPr lang="en-US" altLang="zh-CN" sz="1800" b="1">
                <a:latin typeface="Arial" panose="020B0604020202090204" pitchFamily="34" charset="0"/>
              </a:rPr>
              <a:t> = 30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=15</a:t>
            </a:r>
            <a:endParaRPr lang="en-US" altLang="zh-CN" sz="1800" b="1">
              <a:latin typeface="Arial" panose="020B0604020202090204" pitchFamily="34" charset="0"/>
            </a:endParaRPr>
          </a:p>
        </p:txBody>
      </p:sp>
      <p:sp>
        <p:nvSpPr>
          <p:cNvPr id="398377" name="直接连接符 398376"/>
          <p:cNvSpPr/>
          <p:nvPr/>
        </p:nvSpPr>
        <p:spPr>
          <a:xfrm flipH="1" flipV="1">
            <a:off x="9048750" y="1844675"/>
            <a:ext cx="1116013" cy="865188"/>
          </a:xfrm>
          <a:prstGeom prst="line">
            <a:avLst/>
          </a:prstGeom>
          <a:ln w="28575" cap="flat" cmpd="sng">
            <a:solidFill>
              <a:srgbClr val="CC0000"/>
            </a:solidFill>
            <a:prstDash val="solid"/>
            <a:headEnd type="none" w="med" len="med"/>
            <a:tailEnd type="triangle" w="med" len="med"/>
          </a:ln>
        </p:spPr>
      </p:sp>
      <p:sp>
        <p:nvSpPr>
          <p:cNvPr id="398378" name="矩形 398377"/>
          <p:cNvSpPr/>
          <p:nvPr/>
        </p:nvSpPr>
        <p:spPr>
          <a:xfrm>
            <a:off x="7680325" y="1484472"/>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err="1">
                <a:latin typeface="Arial" panose="020B0604020202090204" pitchFamily="34" charset="0"/>
              </a:rPr>
              <a:t>bestw</a:t>
            </a:r>
            <a:r>
              <a:rPr lang="en-US" altLang="zh-CN" sz="1800" b="1">
                <a:latin typeface="Arial" panose="020B0604020202090204" pitchFamily="34" charset="0"/>
              </a:rPr>
              <a:t> = 30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=30</a:t>
            </a:r>
            <a:endParaRPr lang="en-US" altLang="zh-CN" sz="1800" b="1">
              <a:latin typeface="Arial" panose="020B0604020202090204" pitchFamily="34" charset="0"/>
            </a:endParaRPr>
          </a:p>
        </p:txBody>
      </p:sp>
      <p:sp>
        <p:nvSpPr>
          <p:cNvPr id="398379" name="矩形 398378"/>
          <p:cNvSpPr/>
          <p:nvPr/>
        </p:nvSpPr>
        <p:spPr>
          <a:xfrm>
            <a:off x="6383338" y="4091146"/>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=0</a:t>
            </a:r>
            <a:endParaRPr lang="en-US" altLang="zh-CN" sz="1800" b="1">
              <a:latin typeface="Arial" panose="020B0604020202090204" pitchFamily="34" charset="0"/>
            </a:endParaRPr>
          </a:p>
        </p:txBody>
      </p:sp>
      <p:sp>
        <p:nvSpPr>
          <p:cNvPr id="398380" name="矩形 398379"/>
          <p:cNvSpPr/>
          <p:nvPr/>
        </p:nvSpPr>
        <p:spPr>
          <a:xfrm>
            <a:off x="5808663" y="2636996"/>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=15</a:t>
            </a:r>
            <a:endParaRPr lang="en-US" altLang="zh-CN" sz="1800" b="1">
              <a:latin typeface="Arial" panose="020B0604020202090204" pitchFamily="34" charset="0"/>
            </a:endParaRPr>
          </a:p>
        </p:txBody>
      </p:sp>
      <p:sp>
        <p:nvSpPr>
          <p:cNvPr id="398381" name="文本占位符 398380"/>
          <p:cNvSpPr>
            <a:spLocks noGrp="1"/>
          </p:cNvSpPr>
          <p:nvPr>
            <p:ph type="body" sz="half" idx="1"/>
          </p:nvPr>
        </p:nvSpPr>
        <p:spPr>
          <a:xfrm>
            <a:off x="6302375" y="-26987"/>
            <a:ext cx="7715250" cy="647700"/>
          </a:xfrm>
        </p:spPr>
        <p:txBody>
          <a:bodyPr/>
          <a:p>
            <a:r>
              <a:rPr lang="en-US" altLang="zh-CN" sz="2800" b="1"/>
              <a:t>w={ 16, 15, 15}, c = 30</a:t>
            </a:r>
            <a:endParaRPr lang="en-US" altLang="zh-CN" sz="2800" b="1"/>
          </a:p>
          <a:p>
            <a:endParaRPr lang="en-US" altLang="zh-CN" sz="2800" b="1"/>
          </a:p>
          <a:p>
            <a:pPr>
              <a:buNone/>
            </a:pPr>
            <a:endParaRPr lang="en-US" altLang="zh-CN" sz="2800" b="1"/>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83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83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83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83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83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83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83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83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83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83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83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83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835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83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9835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838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9835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983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9836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9836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9836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9836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9836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9837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9837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9837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9837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9837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9837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98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ldLvl="0" animBg="1"/>
      <p:bldP spid="398340" grpId="0" bldLvl="0" animBg="1"/>
      <p:bldP spid="398341" grpId="0" bldLvl="0" animBg="1"/>
      <p:bldP spid="398342" grpId="0" bldLvl="0" animBg="1"/>
      <p:bldP spid="398343" grpId="0" bldLvl="0" animBg="1"/>
      <p:bldP spid="398344" grpId="0" bldLvl="0" animBg="1"/>
      <p:bldP spid="398345" grpId="0" bldLvl="0" animBg="1"/>
      <p:bldP spid="398346" grpId="0" bldLvl="0" animBg="1"/>
      <p:bldP spid="398347" grpId="0" bldLvl="0" animBg="1"/>
      <p:bldP spid="398363" grpId="0" bldLvl="0" animBg="1"/>
      <p:bldP spid="398367" grpId="0" bldLvl="0" animBg="1"/>
      <p:bldP spid="398368" grpId="0" bldLvl="0" animBg="1"/>
      <p:bldP spid="398372" grpId="0" bldLvl="0" animBg="1"/>
      <p:bldP spid="398374" grpId="0" bldLvl="0" animBg="1"/>
      <p:bldP spid="398376" grpId="0" bldLvl="0" animBg="1"/>
      <p:bldP spid="398378" grpId="0" bldLvl="0" animBg="1"/>
      <p:bldP spid="398379" grpId="0" bldLvl="0" animBg="1"/>
      <p:bldP spid="39838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82" name="文本占位符 430081"/>
          <p:cNvSpPr>
            <a:spLocks noGrp="1"/>
          </p:cNvSpPr>
          <p:nvPr>
            <p:ph type="body" idx="1"/>
          </p:nvPr>
        </p:nvSpPr>
        <p:spPr>
          <a:xfrm>
            <a:off x="1919288" y="836613"/>
            <a:ext cx="7705725" cy="5154612"/>
          </a:xfrm>
          <a:solidFill>
            <a:srgbClr val="CCFFFF">
              <a:alpha val="100000"/>
            </a:srgbClr>
          </a:solidFill>
          <a:ln>
            <a:solidFill>
              <a:schemeClr val="tx1"/>
            </a:solidFill>
            <a:miter/>
          </a:ln>
        </p:spPr>
        <p:txBody>
          <a:bodyPr>
            <a:normAutofit lnSpcReduction="20000"/>
          </a:bodyPr>
          <a:p>
            <a:pPr>
              <a:lnSpc>
                <a:spcPct val="80000"/>
              </a:lnSpc>
              <a:buNone/>
            </a:pPr>
            <a:r>
              <a:rPr lang="en-US" altLang="zh-CN" sz="2400" b="1"/>
              <a:t>Template&lt;class Type&gt;</a:t>
            </a:r>
            <a:endParaRPr lang="en-US" altLang="zh-CN" sz="2400" b="1"/>
          </a:p>
          <a:p>
            <a:pPr>
              <a:lnSpc>
                <a:spcPct val="80000"/>
              </a:lnSpc>
              <a:buNone/>
            </a:pPr>
            <a:r>
              <a:rPr lang="en-US" altLang="zh-CN" sz="2400" b="1"/>
              <a:t>class Loading{</a:t>
            </a:r>
            <a:endParaRPr lang="en-US" altLang="zh-CN" sz="2400" b="1"/>
          </a:p>
          <a:p>
            <a:pPr>
              <a:lnSpc>
                <a:spcPct val="80000"/>
              </a:lnSpc>
              <a:buNone/>
            </a:pPr>
            <a:r>
              <a:rPr lang="en-US" altLang="zh-CN" sz="2400" b="1"/>
              <a:t>    friend Type </a:t>
            </a:r>
            <a:r>
              <a:rPr lang="en-US" altLang="zh-CN" sz="2400" b="1" dirty="0" err="1"/>
              <a:t>MaxLoading(Type</a:t>
            </a:r>
            <a:r>
              <a:rPr lang="en-US" altLang="zh-CN" sz="2400" b="1"/>
              <a:t>[ ],Type, </a:t>
            </a:r>
            <a:r>
              <a:rPr lang="en-US" altLang="zh-CN" sz="2400" b="1" dirty="0" err="1"/>
              <a:t>int</a:t>
            </a:r>
            <a:r>
              <a:rPr lang="en-US" altLang="zh-CN" sz="2400" b="1"/>
              <a:t> , </a:t>
            </a:r>
            <a:r>
              <a:rPr lang="en-US" altLang="zh-CN" sz="2400" b="1" dirty="0" err="1"/>
              <a:t>int</a:t>
            </a:r>
            <a:r>
              <a:rPr lang="en-US" altLang="zh-CN" sz="2400" b="1"/>
              <a:t> []);</a:t>
            </a:r>
            <a:endParaRPr lang="en-US" altLang="zh-CN" sz="2400" b="1"/>
          </a:p>
          <a:p>
            <a:pPr>
              <a:lnSpc>
                <a:spcPct val="80000"/>
              </a:lnSpc>
              <a:buNone/>
            </a:pPr>
            <a:r>
              <a:rPr lang="en-US" altLang="zh-CN" sz="2400" b="1"/>
              <a:t>    private:</a:t>
            </a:r>
            <a:endParaRPr lang="en-US" altLang="zh-CN" sz="2400" b="1"/>
          </a:p>
          <a:p>
            <a:pPr>
              <a:lnSpc>
                <a:spcPct val="80000"/>
              </a:lnSpc>
              <a:buNone/>
            </a:pPr>
            <a:r>
              <a:rPr lang="en-US" altLang="zh-CN" sz="2400" b="1"/>
              <a:t>        void  </a:t>
            </a:r>
            <a:r>
              <a:rPr lang="en-US" altLang="zh-CN" sz="2400" b="1" dirty="0" err="1"/>
              <a:t>Backtrack(int</a:t>
            </a:r>
            <a:r>
              <a:rPr lang="en-US" altLang="zh-CN" sz="2400" b="1"/>
              <a:t> i);</a:t>
            </a:r>
            <a:endParaRPr lang="en-US" altLang="zh-CN" sz="2400" b="1"/>
          </a:p>
          <a:p>
            <a:pPr>
              <a:lnSpc>
                <a:spcPct val="80000"/>
              </a:lnSpc>
              <a:buNone/>
            </a:pPr>
            <a:r>
              <a:rPr lang="en-US" altLang="zh-CN" sz="2400" b="1"/>
              <a:t>        </a:t>
            </a:r>
            <a:r>
              <a:rPr lang="en-US" altLang="zh-CN" sz="2400" b="1" dirty="0" err="1"/>
              <a:t>int</a:t>
            </a:r>
            <a:r>
              <a:rPr lang="en-US" altLang="zh-CN" sz="2400" b="1"/>
              <a:t> </a:t>
            </a:r>
            <a:r>
              <a:rPr lang="en-US" altLang="zh-CN" sz="2400" b="1">
                <a:solidFill>
                  <a:srgbClr val="CC0000"/>
                </a:solidFill>
              </a:rPr>
              <a:t>n</a:t>
            </a:r>
            <a:r>
              <a:rPr lang="en-US" altLang="zh-CN" sz="2400" b="1"/>
              <a:t>;         </a:t>
            </a:r>
            <a:r>
              <a:rPr lang="en-US" altLang="zh-CN" sz="2400" b="1">
                <a:solidFill>
                  <a:srgbClr val="800000"/>
                </a:solidFill>
              </a:rPr>
              <a:t>//</a:t>
            </a:r>
            <a:r>
              <a:rPr lang="zh-CN" altLang="en-US" sz="2400" b="1" dirty="0">
                <a:solidFill>
                  <a:srgbClr val="800000"/>
                </a:solidFill>
              </a:rPr>
              <a:t>集装箱数</a:t>
            </a:r>
            <a:endParaRPr lang="zh-CN" altLang="en-US" sz="2400" b="1" dirty="0">
              <a:solidFill>
                <a:srgbClr val="800000"/>
              </a:solidFill>
            </a:endParaRPr>
          </a:p>
          <a:p>
            <a:pPr>
              <a:lnSpc>
                <a:spcPct val="80000"/>
              </a:lnSpc>
              <a:buNone/>
            </a:pPr>
            <a:r>
              <a:rPr lang="zh-CN" altLang="en-US" sz="2400" b="1" dirty="0">
                <a:solidFill>
                  <a:srgbClr val="800000"/>
                </a:solidFill>
              </a:rPr>
              <a:t>             </a:t>
            </a:r>
            <a:r>
              <a:rPr lang="zh-CN" altLang="en-US" sz="2400" b="1" dirty="0">
                <a:solidFill>
                  <a:srgbClr val="FF0000"/>
                </a:solidFill>
              </a:rPr>
              <a:t>*</a:t>
            </a:r>
            <a:r>
              <a:rPr lang="en-US" altLang="zh-CN" sz="2400" b="1">
                <a:solidFill>
                  <a:srgbClr val="FF0000"/>
                </a:solidFill>
              </a:rPr>
              <a:t>x</a:t>
            </a:r>
            <a:r>
              <a:rPr lang="en-US" altLang="zh-CN" sz="2400" b="1">
                <a:solidFill>
                  <a:srgbClr val="800000"/>
                </a:solidFill>
              </a:rPr>
              <a:t>,       //</a:t>
            </a:r>
            <a:r>
              <a:rPr lang="zh-CN" altLang="en-US" sz="2400" b="1" dirty="0">
                <a:solidFill>
                  <a:srgbClr val="800000"/>
                </a:solidFill>
              </a:rPr>
              <a:t>当前解</a:t>
            </a:r>
            <a:endParaRPr lang="zh-CN" altLang="en-US" sz="2400" b="1" dirty="0">
              <a:solidFill>
                <a:srgbClr val="800000"/>
              </a:solidFill>
            </a:endParaRPr>
          </a:p>
          <a:p>
            <a:pPr>
              <a:lnSpc>
                <a:spcPct val="80000"/>
              </a:lnSpc>
              <a:buNone/>
            </a:pPr>
            <a:r>
              <a:rPr lang="en-US" altLang="zh-CN" sz="2400" b="1">
                <a:solidFill>
                  <a:srgbClr val="800000"/>
                </a:solidFill>
              </a:rPr>
              <a:t>             </a:t>
            </a:r>
            <a:r>
              <a:rPr lang="en-US" altLang="zh-CN" sz="2400" b="1">
                <a:solidFill>
                  <a:srgbClr val="FF0000"/>
                </a:solidFill>
              </a:rPr>
              <a:t>*</a:t>
            </a:r>
            <a:r>
              <a:rPr lang="en-US" altLang="zh-CN" sz="2400" b="1" dirty="0" err="1">
                <a:solidFill>
                  <a:srgbClr val="FF0000"/>
                </a:solidFill>
              </a:rPr>
              <a:t>bestx</a:t>
            </a:r>
            <a:r>
              <a:rPr lang="en-US" altLang="zh-CN" sz="2400" b="1">
                <a:solidFill>
                  <a:srgbClr val="800000"/>
                </a:solidFill>
              </a:rPr>
              <a:t>;  //</a:t>
            </a:r>
            <a:r>
              <a:rPr lang="zh-CN" altLang="en-US" sz="2400" b="1" dirty="0">
                <a:solidFill>
                  <a:srgbClr val="800000"/>
                </a:solidFill>
              </a:rPr>
              <a:t>当前最优解</a:t>
            </a:r>
            <a:endParaRPr lang="en-US" altLang="zh-CN" sz="2400" b="1">
              <a:solidFill>
                <a:srgbClr val="800000"/>
              </a:solidFill>
            </a:endParaRPr>
          </a:p>
          <a:p>
            <a:pPr>
              <a:lnSpc>
                <a:spcPct val="80000"/>
              </a:lnSpc>
              <a:buNone/>
            </a:pPr>
            <a:r>
              <a:rPr lang="en-US" altLang="zh-CN" sz="2400" b="1"/>
              <a:t>       Type *</a:t>
            </a:r>
            <a:r>
              <a:rPr lang="en-US" altLang="zh-CN" sz="2400" b="1">
                <a:solidFill>
                  <a:srgbClr val="CC0000"/>
                </a:solidFill>
              </a:rPr>
              <a:t> w</a:t>
            </a:r>
            <a:r>
              <a:rPr lang="en-US" altLang="zh-CN" sz="2400" b="1"/>
              <a:t>,  </a:t>
            </a:r>
            <a:r>
              <a:rPr lang="en-US" altLang="zh-CN" sz="2400" b="1">
                <a:solidFill>
                  <a:srgbClr val="800000"/>
                </a:solidFill>
              </a:rPr>
              <a:t>//</a:t>
            </a:r>
            <a:r>
              <a:rPr lang="zh-CN" altLang="en-US" sz="2400" b="1" dirty="0">
                <a:solidFill>
                  <a:srgbClr val="800000"/>
                </a:solidFill>
              </a:rPr>
              <a:t>集装箱重量数组</a:t>
            </a:r>
            <a:endParaRPr lang="zh-CN" altLang="en-US" sz="2400" b="1" dirty="0">
              <a:solidFill>
                <a:srgbClr val="800000"/>
              </a:solidFill>
            </a:endParaRPr>
          </a:p>
          <a:p>
            <a:pPr>
              <a:lnSpc>
                <a:spcPct val="80000"/>
              </a:lnSpc>
              <a:buNone/>
            </a:pPr>
            <a:r>
              <a:rPr lang="en-US" altLang="zh-CN" sz="2400" b="1"/>
              <a:t>           </a:t>
            </a:r>
            <a:r>
              <a:rPr lang="en-US" altLang="zh-CN" sz="2400" b="1">
                <a:solidFill>
                  <a:srgbClr val="CC0000"/>
                </a:solidFill>
              </a:rPr>
              <a:t>c</a:t>
            </a:r>
            <a:r>
              <a:rPr lang="en-US" altLang="zh-CN" sz="2400" b="1"/>
              <a:t>,            </a:t>
            </a:r>
            <a:r>
              <a:rPr lang="en-US" altLang="zh-CN" sz="2400" b="1">
                <a:solidFill>
                  <a:srgbClr val="800000"/>
                </a:solidFill>
              </a:rPr>
              <a:t>//</a:t>
            </a:r>
            <a:r>
              <a:rPr lang="zh-CN" altLang="en-US" sz="2400" b="1" dirty="0">
                <a:solidFill>
                  <a:srgbClr val="800000"/>
                </a:solidFill>
              </a:rPr>
              <a:t>第一艘轮船的载重量</a:t>
            </a:r>
            <a:endParaRPr lang="zh-CN" altLang="en-US" sz="2400" b="1" dirty="0">
              <a:solidFill>
                <a:srgbClr val="800000"/>
              </a:solidFill>
            </a:endParaRPr>
          </a:p>
          <a:p>
            <a:pPr>
              <a:lnSpc>
                <a:spcPct val="80000"/>
              </a:lnSpc>
              <a:buNone/>
            </a:pPr>
            <a:r>
              <a:rPr lang="en-US" altLang="zh-CN" sz="2400" b="1"/>
              <a:t>          </a:t>
            </a:r>
            <a:r>
              <a:rPr lang="en-US" altLang="zh-CN" sz="2400" b="1" dirty="0" err="1">
                <a:solidFill>
                  <a:srgbClr val="008000"/>
                </a:solidFill>
              </a:rPr>
              <a:t>cw</a:t>
            </a:r>
            <a:r>
              <a:rPr lang="en-US" altLang="zh-CN" sz="2400" b="1"/>
              <a:t>,          </a:t>
            </a:r>
            <a:r>
              <a:rPr lang="en-US" altLang="zh-CN" sz="2400" b="1">
                <a:solidFill>
                  <a:srgbClr val="800000"/>
                </a:solidFill>
              </a:rPr>
              <a:t>//</a:t>
            </a:r>
            <a:r>
              <a:rPr lang="zh-CN" altLang="en-US" sz="2400" b="1" dirty="0">
                <a:solidFill>
                  <a:srgbClr val="800000"/>
                </a:solidFill>
              </a:rPr>
              <a:t>当前载重量</a:t>
            </a:r>
            <a:endParaRPr lang="zh-CN" altLang="en-US" sz="2400" b="1" dirty="0">
              <a:solidFill>
                <a:srgbClr val="800000"/>
              </a:solidFill>
            </a:endParaRPr>
          </a:p>
          <a:p>
            <a:pPr>
              <a:lnSpc>
                <a:spcPct val="80000"/>
              </a:lnSpc>
              <a:buNone/>
            </a:pPr>
            <a:r>
              <a:rPr lang="en-US" altLang="zh-CN" sz="2400" b="1"/>
              <a:t>          </a:t>
            </a:r>
            <a:r>
              <a:rPr lang="en-US" altLang="zh-CN" sz="2400" b="1" dirty="0" err="1">
                <a:solidFill>
                  <a:srgbClr val="008000"/>
                </a:solidFill>
              </a:rPr>
              <a:t>bestw</a:t>
            </a:r>
            <a:r>
              <a:rPr lang="zh-CN" altLang="en-US" sz="2400" b="1" dirty="0"/>
              <a:t>，   </a:t>
            </a:r>
            <a:r>
              <a:rPr lang="en-US" altLang="zh-CN" sz="2400" b="1">
                <a:solidFill>
                  <a:srgbClr val="800000"/>
                </a:solidFill>
              </a:rPr>
              <a:t>//</a:t>
            </a:r>
            <a:r>
              <a:rPr lang="zh-CN" altLang="en-US" sz="2400" b="1" dirty="0">
                <a:solidFill>
                  <a:srgbClr val="800000"/>
                </a:solidFill>
              </a:rPr>
              <a:t>当前最优载重量</a:t>
            </a:r>
            <a:endParaRPr lang="zh-CN" altLang="en-US" sz="2400" b="1" dirty="0">
              <a:solidFill>
                <a:srgbClr val="800000"/>
              </a:solidFill>
            </a:endParaRPr>
          </a:p>
          <a:p>
            <a:pPr>
              <a:lnSpc>
                <a:spcPct val="80000"/>
              </a:lnSpc>
              <a:buNone/>
            </a:pPr>
            <a:r>
              <a:rPr lang="zh-CN" altLang="en-US" sz="2400" b="1" dirty="0"/>
              <a:t>          </a:t>
            </a:r>
            <a:r>
              <a:rPr lang="en-US" altLang="zh-CN" sz="2400" b="1">
                <a:solidFill>
                  <a:srgbClr val="008000"/>
                </a:solidFill>
                <a:effectLst>
                  <a:outerShdw blurRad="38100" dist="38100" dir="2700000">
                    <a:srgbClr val="000000"/>
                  </a:outerShdw>
                </a:effectLst>
              </a:rPr>
              <a:t>r</a:t>
            </a:r>
            <a:r>
              <a:rPr lang="en-US" altLang="zh-CN" sz="2400" b="1"/>
              <a:t>;            </a:t>
            </a:r>
            <a:r>
              <a:rPr lang="en-US" altLang="zh-CN" sz="2400" b="1">
                <a:solidFill>
                  <a:srgbClr val="800000"/>
                </a:solidFill>
              </a:rPr>
              <a:t>//</a:t>
            </a:r>
            <a:r>
              <a:rPr lang="zh-CN" altLang="en-US" sz="2400" b="1" dirty="0">
                <a:solidFill>
                  <a:srgbClr val="800000"/>
                </a:solidFill>
              </a:rPr>
              <a:t>剩余集装箱重量</a:t>
            </a:r>
            <a:endParaRPr lang="zh-CN" altLang="en-US" sz="2400" b="1" dirty="0">
              <a:solidFill>
                <a:srgbClr val="800000"/>
              </a:solidFill>
            </a:endParaRPr>
          </a:p>
          <a:p>
            <a:pPr>
              <a:lnSpc>
                <a:spcPct val="80000"/>
              </a:lnSpc>
              <a:buNone/>
            </a:pPr>
            <a:r>
              <a:rPr lang="en-US" altLang="zh-CN" sz="2400" b="1"/>
              <a:t>     };</a:t>
            </a:r>
            <a:endParaRPr lang="en-US" altLang="zh-CN" sz="2400" b="1"/>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1106" name="矩形 431105"/>
          <p:cNvSpPr/>
          <p:nvPr/>
        </p:nvSpPr>
        <p:spPr>
          <a:xfrm>
            <a:off x="2135188" y="115888"/>
            <a:ext cx="7273925" cy="6597650"/>
          </a:xfrm>
          <a:prstGeom prst="rect">
            <a:avLst/>
          </a:prstGeom>
          <a:solidFill>
            <a:srgbClr val="CCFFFF"/>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en-US" altLang="zh-CN" sz="2000" b="1"/>
              <a:t>template&lt;class Type&gt;</a:t>
            </a:r>
            <a:endParaRPr lang="en-US" altLang="zh-CN" sz="2000" b="1"/>
          </a:p>
          <a:p>
            <a:pPr lvl="0">
              <a:lnSpc>
                <a:spcPct val="90000"/>
              </a:lnSpc>
              <a:buNone/>
            </a:pPr>
            <a:r>
              <a:rPr lang="en-US" altLang="zh-CN" sz="2000" b="1"/>
              <a:t>Type </a:t>
            </a:r>
            <a:r>
              <a:rPr lang="en-US" altLang="zh-CN" sz="2000" b="1" dirty="0" err="1"/>
              <a:t>MaxLoading</a:t>
            </a:r>
            <a:r>
              <a:rPr lang="en-US" altLang="zh-CN" sz="2000" b="1"/>
              <a:t>( Type w[ ],Type c, </a:t>
            </a:r>
            <a:r>
              <a:rPr lang="en-US" altLang="zh-CN" sz="2000" b="1" dirty="0" err="1"/>
              <a:t>int</a:t>
            </a:r>
            <a:r>
              <a:rPr lang="en-US" altLang="zh-CN" sz="2000" b="1"/>
              <a:t> n, </a:t>
            </a:r>
            <a:r>
              <a:rPr lang="en-US" altLang="zh-CN" sz="2000" b="1" dirty="0" err="1"/>
              <a:t>int</a:t>
            </a:r>
            <a:r>
              <a:rPr lang="en-US" altLang="zh-CN" sz="2000" b="1"/>
              <a:t> </a:t>
            </a:r>
            <a:r>
              <a:rPr lang="en-US" altLang="zh-CN" sz="2000" b="1" dirty="0" err="1"/>
              <a:t>bestx</a:t>
            </a:r>
            <a:r>
              <a:rPr lang="en-US" altLang="zh-CN" sz="2000" b="1"/>
              <a:t>[] )</a:t>
            </a:r>
            <a:endParaRPr lang="en-US" altLang="zh-CN" sz="2000" b="1"/>
          </a:p>
          <a:p>
            <a:pPr lvl="0">
              <a:lnSpc>
                <a:spcPct val="90000"/>
              </a:lnSpc>
              <a:buNone/>
            </a:pPr>
            <a:r>
              <a:rPr lang="en-US" altLang="zh-CN" sz="2000" b="1"/>
              <a:t>{ </a:t>
            </a:r>
            <a:r>
              <a:rPr lang="en-US" altLang="zh-CN" sz="2000" b="1">
                <a:solidFill>
                  <a:srgbClr val="800000"/>
                </a:solidFill>
              </a:rPr>
              <a:t>//</a:t>
            </a:r>
            <a:r>
              <a:rPr lang="zh-CN" altLang="en-US" sz="2000" b="1" dirty="0">
                <a:solidFill>
                  <a:srgbClr val="800000"/>
                </a:solidFill>
              </a:rPr>
              <a:t>返回最优载重量</a:t>
            </a:r>
            <a:endParaRPr lang="zh-CN" altLang="en-US" sz="2000" b="1" dirty="0">
              <a:solidFill>
                <a:srgbClr val="800000"/>
              </a:solidFill>
            </a:endParaRPr>
          </a:p>
          <a:p>
            <a:pPr lvl="0">
              <a:lnSpc>
                <a:spcPct val="90000"/>
              </a:lnSpc>
              <a:buNone/>
            </a:pPr>
            <a:r>
              <a:rPr lang="en-US" altLang="zh-CN" sz="2000" b="1"/>
              <a:t>     Loading &lt; Type &gt; X;</a:t>
            </a:r>
            <a:endParaRPr lang="en-US" altLang="zh-CN" sz="2000" b="1"/>
          </a:p>
          <a:p>
            <a:pPr lvl="0">
              <a:lnSpc>
                <a:spcPct val="90000"/>
              </a:lnSpc>
              <a:buNone/>
            </a:pPr>
            <a:r>
              <a:rPr lang="en-US" altLang="zh-CN" sz="2000" b="1"/>
              <a:t>     </a:t>
            </a:r>
            <a:r>
              <a:rPr lang="en-US" altLang="zh-CN" sz="2000" b="1" dirty="0" err="1"/>
              <a:t>X.x</a:t>
            </a:r>
            <a:r>
              <a:rPr lang="en-US" altLang="zh-CN" sz="2000" b="1"/>
              <a:t> = new </a:t>
            </a:r>
            <a:r>
              <a:rPr lang="en-US" altLang="zh-CN" sz="2000" b="1" dirty="0" err="1"/>
              <a:t>int</a:t>
            </a:r>
            <a:r>
              <a:rPr lang="en-US" altLang="zh-CN" sz="2000" b="1"/>
              <a:t>[ n+1 ];</a:t>
            </a:r>
            <a:endParaRPr lang="en-US" altLang="zh-CN" sz="2000" b="1"/>
          </a:p>
          <a:p>
            <a:pPr lvl="0">
              <a:lnSpc>
                <a:spcPct val="90000"/>
              </a:lnSpc>
              <a:buNone/>
            </a:pPr>
            <a:r>
              <a:rPr lang="en-US" altLang="zh-CN" sz="2000" b="1"/>
              <a:t>     X. w = w;</a:t>
            </a:r>
            <a:endParaRPr lang="en-US" altLang="zh-CN" sz="2000" b="1"/>
          </a:p>
          <a:p>
            <a:pPr lvl="0">
              <a:lnSpc>
                <a:spcPct val="90000"/>
              </a:lnSpc>
              <a:buNone/>
            </a:pPr>
            <a:r>
              <a:rPr lang="en-US" altLang="zh-CN" sz="2000" b="1"/>
              <a:t>     X. c = c;</a:t>
            </a:r>
            <a:endParaRPr lang="en-US" altLang="zh-CN" sz="2000" b="1"/>
          </a:p>
          <a:p>
            <a:pPr lvl="0">
              <a:lnSpc>
                <a:spcPct val="90000"/>
              </a:lnSpc>
              <a:buNone/>
            </a:pPr>
            <a:r>
              <a:rPr lang="en-US" altLang="zh-CN" sz="2000" b="1"/>
              <a:t>     X. n = n;</a:t>
            </a:r>
            <a:endParaRPr lang="en-US" altLang="zh-CN" sz="2000" b="1"/>
          </a:p>
          <a:p>
            <a:pPr lvl="0">
              <a:lnSpc>
                <a:spcPct val="90000"/>
              </a:lnSpc>
              <a:buNone/>
            </a:pPr>
            <a:r>
              <a:rPr lang="en-US" altLang="zh-CN" sz="2000" b="1"/>
              <a:t>     </a:t>
            </a:r>
            <a:r>
              <a:rPr lang="en-US" altLang="zh-CN" sz="2000" b="1" dirty="0" err="1"/>
              <a:t>X.bestx</a:t>
            </a:r>
            <a:r>
              <a:rPr lang="en-US" altLang="zh-CN" sz="2000" b="1"/>
              <a:t> = </a:t>
            </a:r>
            <a:r>
              <a:rPr lang="en-US" altLang="zh-CN" sz="2000" b="1" dirty="0" err="1"/>
              <a:t>bestx</a:t>
            </a:r>
            <a:r>
              <a:rPr lang="en-US" altLang="zh-CN" sz="2000" b="1"/>
              <a:t>;</a:t>
            </a:r>
            <a:endParaRPr lang="en-US" altLang="zh-CN" sz="2000" b="1"/>
          </a:p>
          <a:p>
            <a:pPr lvl="0">
              <a:lnSpc>
                <a:spcPct val="90000"/>
              </a:lnSpc>
              <a:buNone/>
            </a:pPr>
            <a:r>
              <a:rPr lang="en-US" altLang="zh-CN" sz="2000" b="1"/>
              <a:t>     X. </a:t>
            </a:r>
            <a:r>
              <a:rPr lang="en-US" altLang="zh-CN" sz="2000" b="1" dirty="0" err="1"/>
              <a:t>bestw</a:t>
            </a:r>
            <a:r>
              <a:rPr lang="en-US" altLang="zh-CN" sz="2000" b="1"/>
              <a:t> = 0;</a:t>
            </a:r>
            <a:endParaRPr lang="en-US" altLang="zh-CN" sz="2000" b="1"/>
          </a:p>
          <a:p>
            <a:pPr lvl="0">
              <a:lnSpc>
                <a:spcPct val="90000"/>
              </a:lnSpc>
              <a:buNone/>
            </a:pPr>
            <a:r>
              <a:rPr lang="en-US" altLang="zh-CN" sz="2000" b="1"/>
              <a:t>     X. </a:t>
            </a:r>
            <a:r>
              <a:rPr lang="en-US" altLang="zh-CN" sz="2000" b="1" dirty="0" err="1"/>
              <a:t>cw</a:t>
            </a:r>
            <a:r>
              <a:rPr lang="en-US" altLang="zh-CN" sz="2000" b="1"/>
              <a:t> = 0;</a:t>
            </a:r>
            <a:endParaRPr lang="en-US" altLang="zh-CN" sz="2000" b="1"/>
          </a:p>
          <a:p>
            <a:pPr lvl="0">
              <a:lnSpc>
                <a:spcPct val="90000"/>
              </a:lnSpc>
              <a:buNone/>
            </a:pPr>
            <a:r>
              <a:rPr lang="en-US" altLang="zh-CN" sz="2000" b="1"/>
              <a:t>     </a:t>
            </a:r>
            <a:r>
              <a:rPr lang="en-US" altLang="zh-CN" sz="2000" b="1">
                <a:solidFill>
                  <a:srgbClr val="800000"/>
                </a:solidFill>
              </a:rPr>
              <a:t>X. r = 0;</a:t>
            </a:r>
            <a:endParaRPr lang="en-US" altLang="zh-CN" sz="2000" b="1">
              <a:solidFill>
                <a:srgbClr val="800000"/>
              </a:solidFill>
            </a:endParaRPr>
          </a:p>
          <a:p>
            <a:pPr lvl="0">
              <a:lnSpc>
                <a:spcPct val="90000"/>
              </a:lnSpc>
              <a:buNone/>
            </a:pPr>
            <a:r>
              <a:rPr lang="en-US" altLang="zh-CN" sz="2000" b="1"/>
              <a:t>    </a:t>
            </a:r>
            <a:r>
              <a:rPr lang="en-US" altLang="zh-CN" sz="2000" b="1" dirty="0" err="1"/>
              <a:t>for(int</a:t>
            </a:r>
            <a:r>
              <a:rPr lang="en-US" altLang="zh-CN" sz="2000" b="1"/>
              <a:t> i =1;i &lt;= </a:t>
            </a:r>
            <a:r>
              <a:rPr lang="en-US" altLang="zh-CN" sz="2000" b="1" dirty="0" err="1"/>
              <a:t>n;i</a:t>
            </a:r>
            <a:r>
              <a:rPr lang="en-US" altLang="zh-CN" sz="2000" b="1"/>
              <a:t> ++)</a:t>
            </a:r>
            <a:endParaRPr lang="en-US" altLang="zh-CN" sz="2000" b="1"/>
          </a:p>
          <a:p>
            <a:pPr lvl="0">
              <a:lnSpc>
                <a:spcPct val="90000"/>
              </a:lnSpc>
              <a:buNone/>
            </a:pPr>
            <a:r>
              <a:rPr lang="en-US" altLang="zh-CN" sz="2000" b="1"/>
              <a:t>        X. r += w[i]; </a:t>
            </a:r>
            <a:r>
              <a:rPr lang="en-US" altLang="zh-CN" sz="2000" b="1">
                <a:solidFill>
                  <a:srgbClr val="800000"/>
                </a:solidFill>
              </a:rPr>
              <a:t>//</a:t>
            </a:r>
            <a:r>
              <a:rPr lang="zh-CN" altLang="en-US" sz="2000" b="1" dirty="0">
                <a:solidFill>
                  <a:srgbClr val="800000"/>
                </a:solidFill>
              </a:rPr>
              <a:t>初始时</a:t>
            </a:r>
            <a:r>
              <a:rPr lang="en-US" altLang="zh-CN" sz="2000" b="1">
                <a:solidFill>
                  <a:srgbClr val="800000"/>
                </a:solidFill>
              </a:rPr>
              <a:t>r</a:t>
            </a:r>
            <a:r>
              <a:rPr lang="zh-CN" altLang="en-US" sz="2000" b="1" dirty="0">
                <a:solidFill>
                  <a:srgbClr val="800000"/>
                </a:solidFill>
              </a:rPr>
              <a:t>为全体物品的重量和</a:t>
            </a:r>
            <a:endParaRPr lang="en-US" altLang="zh-CN" sz="2000" b="1">
              <a:solidFill>
                <a:srgbClr val="800000"/>
              </a:solidFill>
            </a:endParaRPr>
          </a:p>
          <a:p>
            <a:pPr lvl="0">
              <a:lnSpc>
                <a:spcPct val="90000"/>
              </a:lnSpc>
              <a:buNone/>
            </a:pPr>
            <a:r>
              <a:rPr lang="en-US" altLang="zh-CN" sz="2000" b="1"/>
              <a:t>   </a:t>
            </a:r>
            <a:r>
              <a:rPr lang="en-US" altLang="zh-CN" sz="2000" b="1">
                <a:solidFill>
                  <a:srgbClr val="800000"/>
                </a:solidFill>
              </a:rPr>
              <a:t>//</a:t>
            </a:r>
            <a:r>
              <a:rPr lang="zh-CN" altLang="en-US" sz="2000" b="1" dirty="0">
                <a:solidFill>
                  <a:srgbClr val="800000"/>
                </a:solidFill>
              </a:rPr>
              <a:t>计算最优载重量</a:t>
            </a:r>
            <a:endParaRPr lang="zh-CN" altLang="en-US" sz="2000" b="1" dirty="0">
              <a:solidFill>
                <a:srgbClr val="800000"/>
              </a:solidFill>
            </a:endParaRPr>
          </a:p>
          <a:p>
            <a:pPr lvl="0">
              <a:lnSpc>
                <a:spcPct val="90000"/>
              </a:lnSpc>
              <a:buNone/>
            </a:pPr>
            <a:r>
              <a:rPr lang="zh-CN" altLang="en-US" sz="2000" b="1" dirty="0"/>
              <a:t>   </a:t>
            </a:r>
            <a:r>
              <a:rPr lang="en-US" altLang="zh-CN" sz="2000" b="1"/>
              <a:t>X.Backtrack(1);</a:t>
            </a:r>
            <a:endParaRPr lang="en-US" altLang="zh-CN" sz="2000" b="1"/>
          </a:p>
          <a:p>
            <a:pPr lvl="0">
              <a:lnSpc>
                <a:spcPct val="90000"/>
              </a:lnSpc>
              <a:buNone/>
            </a:pPr>
            <a:r>
              <a:rPr lang="en-US" altLang="zh-CN" sz="2000" b="1"/>
              <a:t>   delete [ ] </a:t>
            </a:r>
            <a:r>
              <a:rPr lang="en-US" altLang="zh-CN" sz="2000" b="1" dirty="0" err="1"/>
              <a:t>X.x</a:t>
            </a:r>
            <a:r>
              <a:rPr lang="en-US" altLang="zh-CN" sz="2000" b="1"/>
              <a:t>;</a:t>
            </a:r>
            <a:endParaRPr lang="en-US" altLang="zh-CN" sz="2000" b="1"/>
          </a:p>
          <a:p>
            <a:pPr lvl="0">
              <a:lnSpc>
                <a:spcPct val="90000"/>
              </a:lnSpc>
              <a:buNone/>
            </a:pPr>
            <a:r>
              <a:rPr lang="en-US" altLang="zh-CN" sz="2000" b="1"/>
              <a:t>  return </a:t>
            </a:r>
            <a:r>
              <a:rPr lang="en-US" altLang="zh-CN" sz="2000" b="1" dirty="0" err="1"/>
              <a:t>x.bestw</a:t>
            </a:r>
            <a:r>
              <a:rPr lang="en-US" altLang="zh-CN" sz="2000" b="1"/>
              <a:t>;</a:t>
            </a:r>
            <a:endParaRPr lang="en-US" altLang="zh-CN" sz="2000" b="1"/>
          </a:p>
          <a:p>
            <a:pPr lvl="0">
              <a:lnSpc>
                <a:spcPct val="90000"/>
              </a:lnSpc>
              <a:buNone/>
            </a:pPr>
            <a:r>
              <a:rPr lang="en-US" altLang="zh-CN" sz="2000" b="1"/>
              <a:t>} </a:t>
            </a:r>
            <a:endParaRPr lang="en-US" altLang="zh-CN" sz="2000" b="1"/>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3154" name="矩形 433153"/>
          <p:cNvSpPr/>
          <p:nvPr/>
        </p:nvSpPr>
        <p:spPr>
          <a:xfrm>
            <a:off x="1524000" y="0"/>
            <a:ext cx="6804025" cy="6597650"/>
          </a:xfrm>
          <a:prstGeom prst="rect">
            <a:avLst/>
          </a:prstGeom>
          <a:solidFill>
            <a:srgbClr val="CCFFFF"/>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en-US" altLang="zh-CN" sz="2000" b="1"/>
              <a:t>template&lt; class Type &gt;</a:t>
            </a:r>
            <a:endParaRPr lang="en-US" altLang="zh-CN" sz="2000" b="1"/>
          </a:p>
          <a:p>
            <a:pPr lvl="0">
              <a:lnSpc>
                <a:spcPct val="90000"/>
              </a:lnSpc>
              <a:buNone/>
            </a:pPr>
            <a:r>
              <a:rPr lang="en-US" altLang="zh-CN" sz="2000" b="1"/>
              <a:t>void Loading&lt; Type &gt;:: Backtrack( </a:t>
            </a:r>
            <a:r>
              <a:rPr lang="en-US" altLang="zh-CN" sz="2000" b="1" dirty="0" err="1"/>
              <a:t>int</a:t>
            </a:r>
            <a:r>
              <a:rPr lang="en-US" altLang="zh-CN" sz="2000" b="1"/>
              <a:t> i )</a:t>
            </a:r>
            <a:endParaRPr lang="en-US" altLang="zh-CN" sz="2000" b="1"/>
          </a:p>
          <a:p>
            <a:pPr lvl="0">
              <a:lnSpc>
                <a:spcPct val="90000"/>
              </a:lnSpc>
              <a:buNone/>
            </a:pPr>
            <a:r>
              <a:rPr lang="en-US" altLang="zh-CN" sz="2000" b="1"/>
              <a:t>{ </a:t>
            </a:r>
            <a:r>
              <a:rPr lang="en-US" altLang="zh-CN" sz="2000" b="1">
                <a:solidFill>
                  <a:srgbClr val="800000"/>
                </a:solidFill>
              </a:rPr>
              <a:t>//</a:t>
            </a:r>
            <a:r>
              <a:rPr lang="zh-CN" altLang="en-US" sz="2000" b="1" dirty="0">
                <a:solidFill>
                  <a:srgbClr val="800000"/>
                </a:solidFill>
              </a:rPr>
              <a:t>搜索第</a:t>
            </a:r>
            <a:r>
              <a:rPr lang="en-US" altLang="zh-CN" sz="2000" b="1">
                <a:solidFill>
                  <a:srgbClr val="800000"/>
                </a:solidFill>
              </a:rPr>
              <a:t>i</a:t>
            </a:r>
            <a:r>
              <a:rPr lang="zh-CN" altLang="en-US" sz="2000" b="1" dirty="0">
                <a:solidFill>
                  <a:srgbClr val="800000"/>
                </a:solidFill>
              </a:rPr>
              <a:t>层结点</a:t>
            </a:r>
            <a:endParaRPr lang="zh-CN" altLang="en-US" sz="2000" b="1" dirty="0">
              <a:solidFill>
                <a:srgbClr val="800000"/>
              </a:solidFill>
            </a:endParaRPr>
          </a:p>
          <a:p>
            <a:pPr lvl="0">
              <a:lnSpc>
                <a:spcPct val="90000"/>
              </a:lnSpc>
              <a:buNone/>
            </a:pPr>
            <a:r>
              <a:rPr lang="en-US" altLang="zh-CN" sz="2000" b="1"/>
              <a:t>    if ( i &gt; n ){ </a:t>
            </a:r>
            <a:r>
              <a:rPr lang="en-US" altLang="zh-CN" sz="2000" b="1">
                <a:solidFill>
                  <a:srgbClr val="800000"/>
                </a:solidFill>
              </a:rPr>
              <a:t>//</a:t>
            </a:r>
            <a:r>
              <a:rPr lang="zh-CN" altLang="en-US" sz="2000" b="1" dirty="0">
                <a:solidFill>
                  <a:srgbClr val="800000"/>
                </a:solidFill>
              </a:rPr>
              <a:t>到达叶结点</a:t>
            </a:r>
            <a:endParaRPr lang="zh-CN" altLang="en-US" sz="2000" b="1" dirty="0">
              <a:solidFill>
                <a:srgbClr val="800000"/>
              </a:solidFill>
            </a:endParaRPr>
          </a:p>
          <a:p>
            <a:pPr lvl="0">
              <a:lnSpc>
                <a:spcPct val="90000"/>
              </a:lnSpc>
              <a:buNone/>
            </a:pPr>
            <a:r>
              <a:rPr lang="en-US" altLang="zh-CN" sz="2000" b="1"/>
              <a:t>           </a:t>
            </a:r>
            <a:r>
              <a:rPr lang="en-US" altLang="zh-CN" sz="2000" b="1">
                <a:solidFill>
                  <a:srgbClr val="FF0000"/>
                </a:solidFill>
              </a:rPr>
              <a:t>for( j =1; j&lt;=n; j++) </a:t>
            </a:r>
            <a:r>
              <a:rPr lang="en-US" altLang="zh-CN" sz="2000" b="1" dirty="0" err="1">
                <a:solidFill>
                  <a:srgbClr val="FF0000"/>
                </a:solidFill>
              </a:rPr>
              <a:t>bestx[j</a:t>
            </a:r>
            <a:r>
              <a:rPr lang="en-US" altLang="zh-CN" sz="2000" b="1">
                <a:solidFill>
                  <a:srgbClr val="FF0000"/>
                </a:solidFill>
              </a:rPr>
              <a:t>]=x[j];</a:t>
            </a:r>
            <a:r>
              <a:rPr lang="en-US" altLang="zh-CN" sz="2000" b="1"/>
              <a:t> </a:t>
            </a:r>
            <a:r>
              <a:rPr lang="en-US" altLang="zh-CN" sz="2000" b="1" dirty="0" err="1"/>
              <a:t>bestw</a:t>
            </a:r>
            <a:r>
              <a:rPr lang="en-US" altLang="zh-CN" sz="2000" b="1"/>
              <a:t> = </a:t>
            </a:r>
            <a:r>
              <a:rPr lang="en-US" altLang="zh-CN" sz="2000" b="1" dirty="0" err="1"/>
              <a:t>cw</a:t>
            </a:r>
            <a:r>
              <a:rPr lang="en-US" altLang="zh-CN" sz="2000" b="1"/>
              <a:t>;</a:t>
            </a:r>
            <a:endParaRPr lang="en-US" altLang="zh-CN" sz="2000" b="1"/>
          </a:p>
          <a:p>
            <a:pPr lvl="0">
              <a:lnSpc>
                <a:spcPct val="90000"/>
              </a:lnSpc>
              <a:buNone/>
            </a:pPr>
            <a:r>
              <a:rPr lang="en-US" altLang="zh-CN" sz="2000" b="1"/>
              <a:t>           return; }</a:t>
            </a:r>
            <a:endParaRPr lang="en-US" altLang="zh-CN" sz="2000" b="1"/>
          </a:p>
          <a:p>
            <a:pPr lvl="0">
              <a:lnSpc>
                <a:spcPct val="90000"/>
              </a:lnSpc>
              <a:buNone/>
            </a:pPr>
            <a:r>
              <a:rPr lang="en-US" altLang="zh-CN" sz="2000" b="1"/>
              <a:t>    </a:t>
            </a:r>
            <a:r>
              <a:rPr lang="en-US" altLang="zh-CN" sz="2000" b="1">
                <a:solidFill>
                  <a:srgbClr val="800000"/>
                </a:solidFill>
              </a:rPr>
              <a:t>//</a:t>
            </a:r>
            <a:r>
              <a:rPr lang="zh-CN" altLang="en-US" sz="2000" b="1" dirty="0">
                <a:solidFill>
                  <a:srgbClr val="800000"/>
                </a:solidFill>
              </a:rPr>
              <a:t>搜索子树</a:t>
            </a:r>
            <a:endParaRPr lang="zh-CN" altLang="en-US" sz="2000" b="1" dirty="0">
              <a:solidFill>
                <a:srgbClr val="800000"/>
              </a:solidFill>
            </a:endParaRPr>
          </a:p>
          <a:p>
            <a:pPr lvl="0">
              <a:lnSpc>
                <a:spcPct val="90000"/>
              </a:lnSpc>
              <a:buNone/>
            </a:pPr>
            <a:r>
              <a:rPr lang="zh-CN" altLang="en-US" sz="2000" b="1" dirty="0"/>
              <a:t>    </a:t>
            </a:r>
            <a:r>
              <a:rPr lang="en-US" altLang="zh-CN" sz="2000" b="1"/>
              <a:t>r - = w[ i ];</a:t>
            </a:r>
            <a:endParaRPr lang="en-US" altLang="zh-CN" sz="2000" b="1"/>
          </a:p>
          <a:p>
            <a:pPr lvl="0">
              <a:lnSpc>
                <a:spcPct val="90000"/>
              </a:lnSpc>
              <a:buNone/>
            </a:pPr>
            <a:r>
              <a:rPr lang="zh-CN" altLang="en-US" sz="2000" b="1" dirty="0"/>
              <a:t>    </a:t>
            </a:r>
            <a:r>
              <a:rPr lang="en-US" altLang="zh-CN" sz="2000" b="1"/>
              <a:t>if( </a:t>
            </a:r>
            <a:r>
              <a:rPr lang="en-US" altLang="zh-CN" sz="2000" b="1" dirty="0" err="1"/>
              <a:t>cw</a:t>
            </a:r>
            <a:r>
              <a:rPr lang="en-US" altLang="zh-CN" sz="2000" b="1"/>
              <a:t> + w[ i ] &lt;= c){</a:t>
            </a:r>
            <a:endParaRPr lang="en-US" altLang="zh-CN" sz="2000" b="1"/>
          </a:p>
          <a:p>
            <a:pPr lvl="0">
              <a:lnSpc>
                <a:spcPct val="90000"/>
              </a:lnSpc>
              <a:buNone/>
            </a:pPr>
            <a:r>
              <a:rPr lang="en-US" altLang="zh-CN" sz="2000" b="1"/>
              <a:t>        </a:t>
            </a:r>
            <a:r>
              <a:rPr lang="en-US" altLang="zh-CN" sz="2000" b="1">
                <a:solidFill>
                  <a:srgbClr val="FF0000"/>
                </a:solidFill>
              </a:rPr>
              <a:t>x[i]=1;</a:t>
            </a:r>
            <a:endParaRPr lang="en-US" altLang="zh-CN" sz="2000" b="1">
              <a:solidFill>
                <a:srgbClr val="FF0000"/>
              </a:solidFill>
            </a:endParaRPr>
          </a:p>
          <a:p>
            <a:pPr lvl="0">
              <a:lnSpc>
                <a:spcPct val="90000"/>
              </a:lnSpc>
              <a:buNone/>
            </a:pPr>
            <a:r>
              <a:rPr lang="en-US" altLang="zh-CN" sz="2000" b="1"/>
              <a:t>        </a:t>
            </a:r>
            <a:r>
              <a:rPr lang="en-US" altLang="zh-CN" sz="2000" b="1" dirty="0" err="1"/>
              <a:t>cw</a:t>
            </a:r>
            <a:r>
              <a:rPr lang="en-US" altLang="zh-CN" sz="2000" b="1"/>
              <a:t> += w[ i ];</a:t>
            </a:r>
            <a:endParaRPr lang="en-US" altLang="zh-CN" sz="2000" b="1"/>
          </a:p>
          <a:p>
            <a:pPr lvl="0">
              <a:lnSpc>
                <a:spcPct val="90000"/>
              </a:lnSpc>
              <a:buNone/>
            </a:pPr>
            <a:r>
              <a:rPr lang="en-US" altLang="zh-CN" sz="2000" b="1"/>
              <a:t>        Backtrack( i + 1 );</a:t>
            </a:r>
            <a:endParaRPr lang="en-US" altLang="zh-CN" sz="2000" b="1"/>
          </a:p>
          <a:p>
            <a:pPr lvl="0">
              <a:lnSpc>
                <a:spcPct val="90000"/>
              </a:lnSpc>
              <a:buNone/>
            </a:pPr>
            <a:r>
              <a:rPr lang="en-US" altLang="zh-CN" sz="2000" b="1"/>
              <a:t>        </a:t>
            </a:r>
            <a:r>
              <a:rPr lang="en-US" altLang="zh-CN" sz="2000" b="1" dirty="0" err="1"/>
              <a:t>cw</a:t>
            </a:r>
            <a:r>
              <a:rPr lang="en-US" altLang="zh-CN" sz="2000" b="1"/>
              <a:t> - =w[ i ]; }</a:t>
            </a:r>
            <a:endParaRPr lang="en-US" altLang="zh-CN" sz="2000" b="1"/>
          </a:p>
          <a:p>
            <a:pPr lvl="0">
              <a:lnSpc>
                <a:spcPct val="90000"/>
              </a:lnSpc>
              <a:buNone/>
            </a:pPr>
            <a:r>
              <a:rPr lang="en-US" altLang="zh-CN" sz="2000" b="1"/>
              <a:t>    if( </a:t>
            </a:r>
            <a:r>
              <a:rPr lang="en-US" altLang="zh-CN" sz="2000" b="1" dirty="0" err="1"/>
              <a:t>cw</a:t>
            </a:r>
            <a:r>
              <a:rPr lang="en-US" altLang="zh-CN" sz="2000" b="1"/>
              <a:t> + r &gt; </a:t>
            </a:r>
            <a:r>
              <a:rPr lang="en-US" altLang="zh-CN" sz="2000" b="1" dirty="0" err="1"/>
              <a:t>bestw</a:t>
            </a:r>
            <a:r>
              <a:rPr lang="en-US" altLang="zh-CN" sz="2000" b="1"/>
              <a:t>){ </a:t>
            </a:r>
            <a:endParaRPr lang="en-US" altLang="zh-CN" sz="2000" b="1">
              <a:solidFill>
                <a:srgbClr val="800000"/>
              </a:solidFill>
            </a:endParaRPr>
          </a:p>
          <a:p>
            <a:pPr lvl="0">
              <a:lnSpc>
                <a:spcPct val="90000"/>
              </a:lnSpc>
              <a:buNone/>
            </a:pPr>
            <a:r>
              <a:rPr lang="en-US" altLang="zh-CN" sz="2000" b="1">
                <a:solidFill>
                  <a:srgbClr val="800000"/>
                </a:solidFill>
              </a:rPr>
              <a:t>        x[i]=0;</a:t>
            </a:r>
            <a:endParaRPr lang="en-US" altLang="zh-CN" sz="2000" b="1">
              <a:solidFill>
                <a:srgbClr val="800000"/>
              </a:solidFill>
            </a:endParaRPr>
          </a:p>
          <a:p>
            <a:pPr lvl="0">
              <a:lnSpc>
                <a:spcPct val="90000"/>
              </a:lnSpc>
              <a:buNone/>
            </a:pPr>
            <a:r>
              <a:rPr lang="en-US" altLang="zh-CN" sz="2000" b="1"/>
              <a:t>        Backtrack(i+1);}</a:t>
            </a:r>
            <a:endParaRPr lang="en-US" altLang="zh-CN" sz="2000" b="1"/>
          </a:p>
          <a:p>
            <a:pPr lvl="0">
              <a:lnSpc>
                <a:spcPct val="90000"/>
              </a:lnSpc>
              <a:buNone/>
            </a:pPr>
            <a:r>
              <a:rPr lang="en-US" altLang="zh-CN" sz="2000" b="1"/>
              <a:t>    r + = w[i];</a:t>
            </a:r>
            <a:endParaRPr lang="en-US" altLang="zh-CN" sz="2000" b="1"/>
          </a:p>
          <a:p>
            <a:pPr lvl="0">
              <a:lnSpc>
                <a:spcPct val="90000"/>
              </a:lnSpc>
              <a:buNone/>
            </a:pPr>
            <a:r>
              <a:rPr lang="en-US" altLang="zh-CN" sz="2000" b="1"/>
              <a:t>} </a:t>
            </a:r>
            <a:endParaRPr lang="en-US" altLang="zh-CN" sz="2000" b="1"/>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4178" name="标题 434177"/>
          <p:cNvSpPr>
            <a:spLocks noGrp="1"/>
          </p:cNvSpPr>
          <p:nvPr>
            <p:ph type="title"/>
          </p:nvPr>
        </p:nvSpPr>
        <p:spPr/>
        <p:txBody>
          <a:bodyPr anchor="ctr"/>
          <a:p>
            <a:endParaRPr lang="zh-CN" altLang="en-US" dirty="0"/>
          </a:p>
        </p:txBody>
      </p:sp>
      <p:sp>
        <p:nvSpPr>
          <p:cNvPr id="434179" name="文本占位符 434178"/>
          <p:cNvSpPr>
            <a:spLocks noGrp="1"/>
          </p:cNvSpPr>
          <p:nvPr>
            <p:ph type="body" idx="1"/>
          </p:nvPr>
        </p:nvSpPr>
        <p:spPr>
          <a:xfrm>
            <a:off x="1981200" y="1639888"/>
            <a:ext cx="8229600" cy="4884737"/>
          </a:xfrm>
        </p:spPr>
        <p:txBody>
          <a:bodyPr/>
          <a:p>
            <a:pPr>
              <a:lnSpc>
                <a:spcPct val="90000"/>
              </a:lnSpc>
            </a:pPr>
            <a:r>
              <a:rPr lang="en-US" altLang="zh-CN" sz="2800" b="1" dirty="0" err="1"/>
              <a:t>bestx</a:t>
            </a:r>
            <a:r>
              <a:rPr lang="zh-CN" altLang="en-US" sz="2800" b="1" dirty="0"/>
              <a:t>可能被更新</a:t>
            </a:r>
            <a:r>
              <a:rPr lang="en-US" altLang="zh-CN" sz="2800" b="1"/>
              <a:t>O(2</a:t>
            </a:r>
            <a:r>
              <a:rPr lang="en-US" altLang="zh-CN" sz="2800" b="1" baseline="30000"/>
              <a:t>n</a:t>
            </a:r>
            <a:r>
              <a:rPr lang="en-US" altLang="zh-CN" sz="2800" b="1"/>
              <a:t>)</a:t>
            </a:r>
            <a:r>
              <a:rPr lang="zh-CN" altLang="en-US" sz="2800" b="1" dirty="0"/>
              <a:t>次，算法计算时间复杂性为</a:t>
            </a:r>
            <a:r>
              <a:rPr lang="en-US" altLang="zh-CN" sz="2800" b="1"/>
              <a:t>O(n2</a:t>
            </a:r>
            <a:r>
              <a:rPr lang="en-US" altLang="zh-CN" sz="2800" b="1" baseline="30000"/>
              <a:t>n</a:t>
            </a:r>
            <a:r>
              <a:rPr lang="en-US" altLang="zh-CN" sz="2800" b="1"/>
              <a:t>)</a:t>
            </a:r>
            <a:r>
              <a:rPr lang="zh-CN" altLang="en-US" sz="2800" b="1" dirty="0"/>
              <a:t>。</a:t>
            </a:r>
            <a:endParaRPr lang="zh-CN" altLang="en-US" sz="2800" b="1" dirty="0"/>
          </a:p>
          <a:p>
            <a:pPr>
              <a:lnSpc>
                <a:spcPct val="90000"/>
              </a:lnSpc>
            </a:pPr>
            <a:r>
              <a:rPr lang="zh-CN" altLang="en-US" sz="2800" b="1" dirty="0"/>
              <a:t>采用两种策略之一改进算法使其复杂度减至</a:t>
            </a:r>
            <a:r>
              <a:rPr lang="en-US" altLang="zh-CN" sz="2800" b="1"/>
              <a:t>O(2</a:t>
            </a:r>
            <a:r>
              <a:rPr lang="en-US" altLang="zh-CN" sz="2800" b="1" baseline="30000"/>
              <a:t>n</a:t>
            </a:r>
            <a:r>
              <a:rPr lang="en-US" altLang="zh-CN" sz="2800" b="1"/>
              <a:t>)</a:t>
            </a:r>
            <a:endParaRPr lang="en-US" altLang="zh-CN" sz="2800" b="1"/>
          </a:p>
          <a:p>
            <a:pPr>
              <a:lnSpc>
                <a:spcPct val="90000"/>
              </a:lnSpc>
              <a:buNone/>
            </a:pPr>
            <a:r>
              <a:rPr lang="zh-CN" altLang="en-US" sz="2800" b="1" dirty="0"/>
              <a:t>（</a:t>
            </a:r>
            <a:r>
              <a:rPr lang="en-US" altLang="zh-CN" sz="2800" b="1"/>
              <a:t>1</a:t>
            </a:r>
            <a:r>
              <a:rPr lang="zh-CN" altLang="en-US" sz="2800" b="1" dirty="0"/>
              <a:t>）首先运算只计算最优值的算法，计算出最优装载量</a:t>
            </a:r>
            <a:r>
              <a:rPr lang="en-US" altLang="zh-CN" sz="2800" b="1"/>
              <a:t>W</a:t>
            </a:r>
            <a:r>
              <a:rPr lang="zh-CN" altLang="en-US" sz="2800" b="1" dirty="0"/>
              <a:t>，所需计算时间为</a:t>
            </a:r>
            <a:r>
              <a:rPr lang="en-US" altLang="zh-CN" sz="2800" b="1"/>
              <a:t>O(2</a:t>
            </a:r>
            <a:r>
              <a:rPr lang="en-US" altLang="zh-CN" sz="2800" b="1" baseline="30000"/>
              <a:t>n</a:t>
            </a:r>
            <a:r>
              <a:rPr lang="en-US" altLang="zh-CN" sz="2800" b="1"/>
              <a:t>)</a:t>
            </a:r>
            <a:r>
              <a:rPr lang="zh-CN" altLang="en-US" sz="2800" b="1" dirty="0"/>
              <a:t>，然后再运行改进后的</a:t>
            </a:r>
            <a:r>
              <a:rPr lang="en-US" altLang="zh-CN" sz="2800" b="1"/>
              <a:t>backtrack</a:t>
            </a:r>
            <a:r>
              <a:rPr lang="zh-CN" altLang="en-US" sz="2800" b="1" dirty="0"/>
              <a:t>，并在算法中将</a:t>
            </a:r>
            <a:r>
              <a:rPr lang="en-US" altLang="zh-CN" sz="2800" b="1" dirty="0" err="1"/>
              <a:t>bestw</a:t>
            </a:r>
            <a:r>
              <a:rPr lang="zh-CN" altLang="en-US" sz="2800" b="1" dirty="0"/>
              <a:t>置为</a:t>
            </a:r>
            <a:r>
              <a:rPr lang="en-US" altLang="zh-CN" sz="2800" b="1"/>
              <a:t>W</a:t>
            </a:r>
            <a:r>
              <a:rPr lang="zh-CN" altLang="en-US" sz="2800" b="1" dirty="0"/>
              <a:t>。</a:t>
            </a:r>
            <a:endParaRPr lang="zh-CN" altLang="en-US" sz="2800" b="1" dirty="0"/>
          </a:p>
          <a:p>
            <a:pPr>
              <a:lnSpc>
                <a:spcPct val="90000"/>
              </a:lnSpc>
              <a:buNone/>
            </a:pPr>
            <a:r>
              <a:rPr lang="zh-CN" altLang="en-US" sz="2800" b="1" dirty="0"/>
              <a:t>（</a:t>
            </a:r>
            <a:r>
              <a:rPr lang="en-US" altLang="zh-CN" sz="2800" b="1"/>
              <a:t>2</a:t>
            </a:r>
            <a:r>
              <a:rPr lang="zh-CN" altLang="en-US" sz="2800" b="1" dirty="0"/>
              <a:t>）动态地更新</a:t>
            </a:r>
            <a:r>
              <a:rPr lang="en-US" altLang="zh-CN" sz="2800" b="1" dirty="0" err="1"/>
              <a:t>bsetx</a:t>
            </a:r>
            <a:r>
              <a:rPr lang="zh-CN" altLang="en-US" sz="2800" b="1" dirty="0"/>
              <a:t>，在第</a:t>
            </a:r>
            <a:r>
              <a:rPr lang="en-US" altLang="zh-CN" sz="2800" b="1"/>
              <a:t>i</a:t>
            </a:r>
            <a:r>
              <a:rPr lang="zh-CN" altLang="en-US" sz="2800" b="1" dirty="0"/>
              <a:t>层的当前结点处，当前最优解由</a:t>
            </a:r>
            <a:r>
              <a:rPr lang="en-US" altLang="zh-CN" sz="2800" b="1"/>
              <a:t>x[j], j&lt;i</a:t>
            </a:r>
            <a:r>
              <a:rPr lang="zh-CN" altLang="en-US" sz="2800" b="1" dirty="0"/>
              <a:t>，和</a:t>
            </a:r>
            <a:r>
              <a:rPr lang="en-US" altLang="zh-CN" sz="2800" b="1" dirty="0" err="1"/>
              <a:t>bestx[j</a:t>
            </a:r>
            <a:r>
              <a:rPr lang="en-US" altLang="zh-CN" sz="2800" b="1"/>
              <a:t>]</a:t>
            </a:r>
            <a:r>
              <a:rPr lang="zh-CN" altLang="en-US" sz="2800" b="1" dirty="0"/>
              <a:t>，</a:t>
            </a:r>
            <a:r>
              <a:rPr lang="en-US" altLang="zh-CN" sz="2800" b="1"/>
              <a:t>i&lt;=j</a:t>
            </a:r>
            <a:r>
              <a:rPr lang="zh-CN" altLang="en-US" sz="2800" b="1" dirty="0"/>
              <a:t>组成，每当算法回溯一层时，将</a:t>
            </a:r>
            <a:r>
              <a:rPr lang="en-US" altLang="zh-CN" sz="2800" b="1"/>
              <a:t>x[i]</a:t>
            </a:r>
            <a:r>
              <a:rPr lang="zh-CN" altLang="en-US" sz="2800" b="1" dirty="0"/>
              <a:t>存入</a:t>
            </a:r>
            <a:r>
              <a:rPr lang="en-US" altLang="zh-CN" sz="2800" b="1" dirty="0" err="1"/>
              <a:t>bestx[i</a:t>
            </a:r>
            <a:r>
              <a:rPr lang="en-US" altLang="zh-CN" sz="2800" b="1"/>
              <a:t>],</a:t>
            </a:r>
            <a:r>
              <a:rPr lang="zh-CN" altLang="en-US" sz="2800" b="1" dirty="0"/>
              <a:t>这样一来，在每个结点处更新</a:t>
            </a:r>
            <a:r>
              <a:rPr lang="en-US" altLang="zh-CN" sz="2800" b="1" dirty="0" err="1"/>
              <a:t>bestx</a:t>
            </a:r>
            <a:r>
              <a:rPr lang="zh-CN" altLang="en-US" sz="2800" b="1" dirty="0"/>
              <a:t>只需</a:t>
            </a:r>
            <a:r>
              <a:rPr lang="en-US" altLang="zh-CN" sz="2800" b="1"/>
              <a:t>O(1)</a:t>
            </a:r>
            <a:r>
              <a:rPr lang="zh-CN" altLang="en-US" sz="2800" b="1" dirty="0"/>
              <a:t>时间，从而算法中跟新</a:t>
            </a:r>
            <a:r>
              <a:rPr lang="en-US" altLang="zh-CN" sz="2800" b="1" dirty="0" err="1"/>
              <a:t>bestx</a:t>
            </a:r>
            <a:r>
              <a:rPr lang="zh-CN" altLang="en-US" sz="2800" b="1" dirty="0"/>
              <a:t>所需的时间为</a:t>
            </a:r>
            <a:r>
              <a:rPr lang="en-US" altLang="zh-CN" sz="2800" b="1"/>
              <a:t>O(2</a:t>
            </a:r>
            <a:r>
              <a:rPr lang="en-US" altLang="zh-CN" sz="2800" b="1" baseline="30000"/>
              <a:t>n</a:t>
            </a:r>
            <a:r>
              <a:rPr lang="en-US" altLang="zh-CN" sz="2800" b="1"/>
              <a:t>)</a:t>
            </a:r>
            <a:r>
              <a:rPr lang="zh-CN" altLang="en-US" sz="2800" b="1" dirty="0"/>
              <a:t>。</a:t>
            </a:r>
            <a:endParaRPr lang="zh-CN" altLang="en-US" sz="2800" b="1" dirty="0"/>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3" name="矩形 299012"/>
          <p:cNvSpPr/>
          <p:nvPr/>
        </p:nvSpPr>
        <p:spPr>
          <a:xfrm>
            <a:off x="1703388" y="1601788"/>
            <a:ext cx="8964612" cy="312261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120000"/>
              </a:lnSpc>
              <a:buNone/>
            </a:pPr>
            <a:r>
              <a:rPr lang="zh-CN" altLang="en-US" b="1" dirty="0">
                <a:solidFill>
                  <a:srgbClr val="800000"/>
                </a:solidFill>
              </a:rPr>
              <a:t>   有许多问题，当需要找出它的解集或者要求回答什么解是满足某些约束条件的最佳解时，往往要使用回溯法。可以系统地搜索一个问题的</a:t>
            </a:r>
            <a:r>
              <a:rPr lang="zh-CN" altLang="en-US" b="1" dirty="0"/>
              <a:t>所有解</a:t>
            </a:r>
            <a:r>
              <a:rPr lang="zh-CN" altLang="en-US" b="1" dirty="0">
                <a:solidFill>
                  <a:srgbClr val="800000"/>
                </a:solidFill>
              </a:rPr>
              <a:t>或</a:t>
            </a:r>
            <a:r>
              <a:rPr lang="zh-CN" altLang="en-US" b="1" dirty="0"/>
              <a:t>任意解</a:t>
            </a:r>
            <a:r>
              <a:rPr lang="zh-CN" altLang="en-US" b="1" dirty="0">
                <a:solidFill>
                  <a:srgbClr val="800000"/>
                </a:solidFill>
              </a:rPr>
              <a:t>，既有系统性，又有跳跃性。</a:t>
            </a:r>
            <a:endParaRPr lang="zh-CN" altLang="en-US" b="1" dirty="0">
              <a:solidFill>
                <a:srgbClr val="800000"/>
              </a:solidFill>
            </a:endParaRPr>
          </a:p>
          <a:p>
            <a:pPr lvl="0">
              <a:lnSpc>
                <a:spcPct val="120000"/>
              </a:lnSpc>
              <a:buNone/>
            </a:pPr>
            <a:r>
              <a:rPr lang="zh-CN" altLang="en-US" b="1" dirty="0">
                <a:solidFill>
                  <a:srgbClr val="800000"/>
                </a:solidFill>
              </a:rPr>
              <a:t>比如：</a:t>
            </a:r>
            <a:r>
              <a:rPr lang="en-US" altLang="zh-CN" b="1" dirty="0">
                <a:solidFill>
                  <a:srgbClr val="800000"/>
                </a:solidFill>
              </a:rPr>
              <a:t>n-</a:t>
            </a:r>
            <a:r>
              <a:rPr lang="zh-CN" altLang="en-US" b="1" dirty="0">
                <a:solidFill>
                  <a:srgbClr val="800000"/>
                </a:solidFill>
              </a:rPr>
              <a:t>后问题，</a:t>
            </a:r>
            <a:r>
              <a:rPr lang="en-US" altLang="zh-CN" b="1" dirty="0">
                <a:solidFill>
                  <a:srgbClr val="800000"/>
                </a:solidFill>
              </a:rPr>
              <a:t>0-1</a:t>
            </a:r>
            <a:r>
              <a:rPr lang="zh-CN" altLang="en-US" b="1" dirty="0">
                <a:solidFill>
                  <a:srgbClr val="800000"/>
                </a:solidFill>
              </a:rPr>
              <a:t>背包问题</a:t>
            </a:r>
            <a:endParaRPr lang="zh-CN" altLang="en-US" b="1" dirty="0">
              <a:solidFill>
                <a:srgbClr val="800000"/>
              </a:solidFill>
            </a:endParaRPr>
          </a:p>
          <a:p>
            <a:pPr lvl="0">
              <a:lnSpc>
                <a:spcPct val="120000"/>
              </a:lnSpc>
              <a:buNone/>
            </a:pPr>
            <a:endParaRPr lang="zh-CN" altLang="en-US" b="1" dirty="0">
              <a:solidFill>
                <a:srgbClr val="800000"/>
              </a:solidFill>
              <a:latin typeface="黑体" pitchFamily="2" charset="-122"/>
            </a:endParaRPr>
          </a:p>
          <a:p>
            <a:pPr lvl="0">
              <a:lnSpc>
                <a:spcPct val="120000"/>
              </a:lnSpc>
              <a:buNone/>
            </a:pPr>
            <a:endParaRPr lang="zh-CN" altLang="en-US" b="1" dirty="0">
              <a:solidFill>
                <a:srgbClr val="800000"/>
              </a:solidFill>
            </a:endParaRPr>
          </a:p>
        </p:txBody>
      </p:sp>
      <p:sp>
        <p:nvSpPr>
          <p:cNvPr id="299014" name="矩形 299013"/>
          <p:cNvSpPr/>
          <p:nvPr/>
        </p:nvSpPr>
        <p:spPr>
          <a:xfrm>
            <a:off x="2135188" y="549275"/>
            <a:ext cx="7772400" cy="80327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楷体_GB2312" pitchFamily="49" charset="-122"/>
              </a:defRPr>
            </a:lvl1pPr>
          </a:lstStyle>
          <a:p>
            <a:pPr lvl="0"/>
            <a:r>
              <a:rPr lang="zh-CN" altLang="en-US" dirty="0">
                <a:solidFill>
                  <a:srgbClr val="800000"/>
                </a:solidFill>
              </a:rPr>
              <a:t>回溯法</a:t>
            </a:r>
            <a:endParaRPr lang="zh-CN" altLang="en-US" dirty="0">
              <a:solidFill>
                <a:srgbClr val="800000"/>
              </a:solidFill>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5202" name="标题 435201"/>
          <p:cNvSpPr>
            <a:spLocks noGrp="1"/>
          </p:cNvSpPr>
          <p:nvPr>
            <p:ph type="title"/>
          </p:nvPr>
        </p:nvSpPr>
        <p:spPr>
          <a:xfrm>
            <a:off x="1981200" y="274638"/>
            <a:ext cx="8229600" cy="706437"/>
          </a:xfrm>
        </p:spPr>
        <p:txBody>
          <a:bodyPr anchor="ctr"/>
          <a:p>
            <a:r>
              <a:rPr lang="zh-CN" altLang="en-US" sz="4000" b="1" dirty="0"/>
              <a:t>迭代回溯</a:t>
            </a:r>
            <a:endParaRPr lang="en-US" altLang="zh-CN" sz="4000" b="1"/>
          </a:p>
        </p:txBody>
      </p:sp>
      <p:sp>
        <p:nvSpPr>
          <p:cNvPr id="435203" name="文本占位符 435202"/>
          <p:cNvSpPr>
            <a:spLocks noGrp="1"/>
          </p:cNvSpPr>
          <p:nvPr>
            <p:ph type="body" idx="1"/>
          </p:nvPr>
        </p:nvSpPr>
        <p:spPr>
          <a:xfrm>
            <a:off x="1847850" y="981075"/>
            <a:ext cx="8229600" cy="576263"/>
          </a:xfrm>
        </p:spPr>
        <p:txBody>
          <a:bodyPr/>
          <a:p>
            <a:pPr>
              <a:lnSpc>
                <a:spcPct val="90000"/>
              </a:lnSpc>
            </a:pPr>
            <a:r>
              <a:rPr lang="zh-CN" altLang="en-US" b="1" dirty="0"/>
              <a:t>非递归的方式可以省去</a:t>
            </a:r>
            <a:r>
              <a:rPr lang="en-US" altLang="zh-CN" b="1"/>
              <a:t>O(n)</a:t>
            </a:r>
            <a:r>
              <a:rPr lang="zh-CN" altLang="en-US" b="1" dirty="0"/>
              <a:t>的递归栈空间</a:t>
            </a:r>
            <a:endParaRPr lang="zh-CN" altLang="en-US" b="1" dirty="0"/>
          </a:p>
          <a:p>
            <a:pPr>
              <a:lnSpc>
                <a:spcPct val="90000"/>
              </a:lnSpc>
              <a:buNone/>
            </a:pPr>
            <a:endParaRPr lang="en-US" altLang="zh-CN" b="1"/>
          </a:p>
        </p:txBody>
      </p:sp>
      <p:sp>
        <p:nvSpPr>
          <p:cNvPr id="435204" name="矩形 435203"/>
          <p:cNvSpPr/>
          <p:nvPr/>
        </p:nvSpPr>
        <p:spPr>
          <a:xfrm>
            <a:off x="2208213" y="1628775"/>
            <a:ext cx="7704137" cy="5013325"/>
          </a:xfrm>
          <a:prstGeom prst="rect">
            <a:avLst/>
          </a:prstGeom>
          <a:solidFill>
            <a:srgbClr val="CCFFFF"/>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en-US" altLang="zh-CN" sz="2400" b="1"/>
              <a:t>template&lt;class Type&gt;</a:t>
            </a:r>
            <a:endParaRPr lang="en-US" altLang="zh-CN" sz="2400" b="1"/>
          </a:p>
          <a:p>
            <a:pPr lvl="0">
              <a:lnSpc>
                <a:spcPct val="90000"/>
              </a:lnSpc>
              <a:buNone/>
            </a:pPr>
            <a:r>
              <a:rPr lang="en-US" altLang="zh-CN" sz="2400" b="1"/>
              <a:t>Type </a:t>
            </a:r>
            <a:r>
              <a:rPr lang="en-US" altLang="zh-CN" sz="2400" b="1" dirty="0" err="1"/>
              <a:t>MaxLoading</a:t>
            </a:r>
            <a:r>
              <a:rPr lang="en-US" altLang="zh-CN" sz="2400" b="1"/>
              <a:t>( Type w[ ],Type c, </a:t>
            </a:r>
            <a:r>
              <a:rPr lang="en-US" altLang="zh-CN" sz="2400" b="1" dirty="0" err="1"/>
              <a:t>int</a:t>
            </a:r>
            <a:r>
              <a:rPr lang="en-US" altLang="zh-CN" sz="2400" b="1"/>
              <a:t> n, </a:t>
            </a:r>
            <a:r>
              <a:rPr lang="en-US" altLang="zh-CN" sz="2400" b="1" dirty="0" err="1"/>
              <a:t>int</a:t>
            </a:r>
            <a:r>
              <a:rPr lang="en-US" altLang="zh-CN" sz="2400" b="1"/>
              <a:t> </a:t>
            </a:r>
            <a:r>
              <a:rPr lang="en-US" altLang="zh-CN" sz="2400" b="1" dirty="0" err="1"/>
              <a:t>bestx</a:t>
            </a:r>
            <a:r>
              <a:rPr lang="en-US" altLang="zh-CN" sz="2400" b="1"/>
              <a:t>[ ] )</a:t>
            </a:r>
            <a:endParaRPr lang="en-US" altLang="zh-CN" sz="2400" b="1"/>
          </a:p>
          <a:p>
            <a:pPr lvl="0">
              <a:lnSpc>
                <a:spcPct val="90000"/>
              </a:lnSpc>
              <a:buNone/>
            </a:pPr>
            <a:r>
              <a:rPr lang="en-US" altLang="zh-CN" sz="2400" b="1"/>
              <a:t>{ </a:t>
            </a:r>
            <a:r>
              <a:rPr lang="en-US" altLang="zh-CN" sz="2400" b="1">
                <a:solidFill>
                  <a:srgbClr val="FF0000"/>
                </a:solidFill>
              </a:rPr>
              <a:t>//</a:t>
            </a:r>
            <a:r>
              <a:rPr lang="zh-CN" altLang="en-US" sz="2400" b="1" dirty="0">
                <a:solidFill>
                  <a:srgbClr val="FF0000"/>
                </a:solidFill>
              </a:rPr>
              <a:t>迭代回溯</a:t>
            </a:r>
            <a:endParaRPr lang="zh-CN" altLang="en-US" sz="2400" b="1" dirty="0">
              <a:solidFill>
                <a:srgbClr val="FF0000"/>
              </a:solidFill>
            </a:endParaRPr>
          </a:p>
          <a:p>
            <a:pPr lvl="0">
              <a:lnSpc>
                <a:spcPct val="90000"/>
              </a:lnSpc>
              <a:buNone/>
            </a:pPr>
            <a:r>
              <a:rPr lang="en-US" altLang="zh-CN" sz="2400" b="1">
                <a:solidFill>
                  <a:srgbClr val="800000"/>
                </a:solidFill>
              </a:rPr>
              <a:t>    </a:t>
            </a:r>
            <a:r>
              <a:rPr lang="en-US" altLang="zh-CN" sz="2400" b="1" dirty="0" err="1"/>
              <a:t>int</a:t>
            </a:r>
            <a:r>
              <a:rPr lang="en-US" altLang="zh-CN" sz="2400" b="1"/>
              <a:t> i = 1; </a:t>
            </a:r>
            <a:r>
              <a:rPr lang="en-US" altLang="zh-CN" sz="2400" b="1">
                <a:solidFill>
                  <a:srgbClr val="FF0000"/>
                </a:solidFill>
              </a:rPr>
              <a:t>//</a:t>
            </a:r>
            <a:r>
              <a:rPr lang="zh-CN" altLang="en-US" sz="2400" b="1" dirty="0">
                <a:solidFill>
                  <a:srgbClr val="FF0000"/>
                </a:solidFill>
              </a:rPr>
              <a:t>当前层</a:t>
            </a:r>
            <a:r>
              <a:rPr lang="zh-CN" altLang="en-US" sz="2400" b="1" dirty="0"/>
              <a:t> </a:t>
            </a:r>
            <a:endParaRPr lang="zh-CN" altLang="en-US" sz="2400" b="1" dirty="0"/>
          </a:p>
          <a:p>
            <a:pPr lvl="0">
              <a:lnSpc>
                <a:spcPct val="90000"/>
              </a:lnSpc>
              <a:buNone/>
            </a:pPr>
            <a:r>
              <a:rPr lang="en-US" altLang="zh-CN" sz="2400" b="1"/>
              <a:t>    </a:t>
            </a:r>
            <a:r>
              <a:rPr lang="en-US" altLang="zh-CN" sz="2400" b="1">
                <a:solidFill>
                  <a:srgbClr val="FF0000"/>
                </a:solidFill>
              </a:rPr>
              <a:t>// x[1: i -1]</a:t>
            </a:r>
            <a:r>
              <a:rPr lang="zh-CN" altLang="en-US" sz="2400" b="1" dirty="0">
                <a:solidFill>
                  <a:srgbClr val="FF0000"/>
                </a:solidFill>
              </a:rPr>
              <a:t>为当前路径</a:t>
            </a:r>
            <a:endParaRPr lang="zh-CN" altLang="en-US" sz="2400" b="1" dirty="0">
              <a:solidFill>
                <a:srgbClr val="FF0000"/>
              </a:solidFill>
            </a:endParaRPr>
          </a:p>
          <a:p>
            <a:pPr lvl="0">
              <a:lnSpc>
                <a:spcPct val="90000"/>
              </a:lnSpc>
              <a:buNone/>
            </a:pPr>
            <a:r>
              <a:rPr lang="zh-CN" altLang="en-US" sz="2400" b="1" dirty="0"/>
              <a:t>    </a:t>
            </a:r>
            <a:r>
              <a:rPr lang="en-US" altLang="zh-CN" sz="2400" b="1" dirty="0" err="1"/>
              <a:t>int</a:t>
            </a:r>
            <a:r>
              <a:rPr lang="en-US" altLang="zh-CN" sz="2400" b="1"/>
              <a:t> *x = new </a:t>
            </a:r>
            <a:r>
              <a:rPr lang="en-US" altLang="zh-CN" sz="2400" b="1" dirty="0" err="1"/>
              <a:t>int</a:t>
            </a:r>
            <a:r>
              <a:rPr lang="en-US" altLang="zh-CN" sz="2400" b="1"/>
              <a:t>[ n+1 ];</a:t>
            </a:r>
            <a:endParaRPr lang="en-US" altLang="zh-CN" sz="2400" b="1"/>
          </a:p>
          <a:p>
            <a:pPr lvl="0">
              <a:lnSpc>
                <a:spcPct val="90000"/>
              </a:lnSpc>
              <a:buNone/>
            </a:pPr>
            <a:r>
              <a:rPr lang="en-US" altLang="zh-CN" sz="2400" b="1"/>
              <a:t>    Type </a:t>
            </a:r>
            <a:r>
              <a:rPr lang="en-US" altLang="zh-CN" sz="2400" b="1" dirty="0" err="1"/>
              <a:t>bestw</a:t>
            </a:r>
            <a:r>
              <a:rPr lang="en-US" altLang="zh-CN" sz="2400" b="1"/>
              <a:t> = 0, </a:t>
            </a:r>
            <a:r>
              <a:rPr lang="en-US" altLang="zh-CN" sz="2400" b="1">
                <a:solidFill>
                  <a:srgbClr val="FF0000"/>
                </a:solidFill>
              </a:rPr>
              <a:t>//</a:t>
            </a:r>
            <a:r>
              <a:rPr lang="zh-CN" altLang="en-US" sz="2400" b="1" dirty="0">
                <a:solidFill>
                  <a:srgbClr val="FF0000"/>
                </a:solidFill>
              </a:rPr>
              <a:t>当前最优装载重量</a:t>
            </a:r>
            <a:endParaRPr lang="en-US" altLang="zh-CN" sz="2400" b="1"/>
          </a:p>
          <a:p>
            <a:pPr lvl="0">
              <a:lnSpc>
                <a:spcPct val="90000"/>
              </a:lnSpc>
              <a:buNone/>
            </a:pPr>
            <a:r>
              <a:rPr lang="en-US" altLang="zh-CN" sz="2400" b="1"/>
              <a:t>             </a:t>
            </a:r>
            <a:r>
              <a:rPr lang="en-US" altLang="zh-CN" sz="2400" b="1" dirty="0" err="1"/>
              <a:t>cw</a:t>
            </a:r>
            <a:r>
              <a:rPr lang="en-US" altLang="zh-CN" sz="2400" b="1"/>
              <a:t> = 0;      </a:t>
            </a:r>
            <a:r>
              <a:rPr lang="en-US" altLang="zh-CN" sz="2400" b="1">
                <a:solidFill>
                  <a:srgbClr val="FF0000"/>
                </a:solidFill>
              </a:rPr>
              <a:t>//</a:t>
            </a:r>
            <a:r>
              <a:rPr lang="zh-CN" altLang="en-US" sz="2400" b="1" dirty="0">
                <a:solidFill>
                  <a:srgbClr val="FF0000"/>
                </a:solidFill>
              </a:rPr>
              <a:t>当前载重量</a:t>
            </a:r>
            <a:endParaRPr lang="zh-CN" altLang="en-US" sz="2400" b="1" dirty="0"/>
          </a:p>
          <a:p>
            <a:pPr lvl="0">
              <a:lnSpc>
                <a:spcPct val="90000"/>
              </a:lnSpc>
              <a:buNone/>
            </a:pPr>
            <a:r>
              <a:rPr lang="en-US" altLang="zh-CN" sz="2400" b="1"/>
              <a:t>             r = 0;         </a:t>
            </a:r>
            <a:r>
              <a:rPr lang="en-US" altLang="zh-CN" sz="2400" b="1">
                <a:solidFill>
                  <a:srgbClr val="FF0000"/>
                </a:solidFill>
              </a:rPr>
              <a:t>//</a:t>
            </a:r>
            <a:r>
              <a:rPr lang="zh-CN" altLang="en-US" sz="2400" b="1" dirty="0">
                <a:solidFill>
                  <a:srgbClr val="FF0000"/>
                </a:solidFill>
              </a:rPr>
              <a:t>剩余集装箱重量</a:t>
            </a:r>
            <a:endParaRPr lang="en-US" altLang="zh-CN" sz="2400" b="1">
              <a:solidFill>
                <a:srgbClr val="FF0000"/>
              </a:solidFill>
            </a:endParaRPr>
          </a:p>
          <a:p>
            <a:pPr lvl="0">
              <a:lnSpc>
                <a:spcPct val="90000"/>
              </a:lnSpc>
              <a:buNone/>
            </a:pPr>
            <a:r>
              <a:rPr lang="en-US" altLang="zh-CN" sz="2400" b="1"/>
              <a:t>     for( </a:t>
            </a:r>
            <a:r>
              <a:rPr lang="en-US" altLang="zh-CN" sz="2400" b="1" dirty="0" err="1"/>
              <a:t>int</a:t>
            </a:r>
            <a:r>
              <a:rPr lang="en-US" altLang="zh-CN" sz="2400" b="1"/>
              <a:t> j = 1; j &lt;=n; j++)</a:t>
            </a:r>
            <a:endParaRPr lang="en-US" altLang="zh-CN" sz="2400" b="1"/>
          </a:p>
          <a:p>
            <a:pPr lvl="0">
              <a:lnSpc>
                <a:spcPct val="90000"/>
              </a:lnSpc>
              <a:buNone/>
            </a:pPr>
            <a:r>
              <a:rPr lang="en-US" altLang="zh-CN" sz="2400" b="1"/>
              <a:t>           r += w[j];</a:t>
            </a:r>
            <a:endParaRPr lang="en-US" altLang="zh-CN" sz="2400" b="1"/>
          </a:p>
          <a:p>
            <a:pPr lvl="0">
              <a:lnSpc>
                <a:spcPct val="90000"/>
              </a:lnSpc>
              <a:buNone/>
            </a:pPr>
            <a:r>
              <a:rPr lang="en-US" altLang="zh-CN" sz="2400" b="1"/>
              <a:t>     </a:t>
            </a:r>
            <a:endParaRPr lang="en-US" altLang="zh-CN" sz="2400" b="1"/>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2370" name="标题 442369"/>
          <p:cNvSpPr>
            <a:spLocks noGrp="1"/>
          </p:cNvSpPr>
          <p:nvPr>
            <p:ph type="title"/>
          </p:nvPr>
        </p:nvSpPr>
        <p:spPr/>
        <p:txBody>
          <a:bodyPr anchor="ctr"/>
          <a:p>
            <a:endParaRPr lang="zh-CN" altLang="en-US" dirty="0"/>
          </a:p>
        </p:txBody>
      </p:sp>
      <p:sp>
        <p:nvSpPr>
          <p:cNvPr id="442371" name="文本占位符 442370"/>
          <p:cNvSpPr>
            <a:spLocks noGrp="1"/>
          </p:cNvSpPr>
          <p:nvPr>
            <p:ph type="body" idx="1"/>
          </p:nvPr>
        </p:nvSpPr>
        <p:spPr/>
        <p:txBody>
          <a:bodyPr/>
          <a:p>
            <a:endParaRPr lang="zh-CN" altLang="en-US" dirty="0"/>
          </a:p>
        </p:txBody>
      </p:sp>
      <p:sp>
        <p:nvSpPr>
          <p:cNvPr id="442372" name="矩形 442371"/>
          <p:cNvSpPr/>
          <p:nvPr/>
        </p:nvSpPr>
        <p:spPr>
          <a:xfrm>
            <a:off x="1524000" y="0"/>
            <a:ext cx="5003800" cy="6858000"/>
          </a:xfrm>
          <a:prstGeom prst="rect">
            <a:avLst/>
          </a:prstGeom>
          <a:solidFill>
            <a:srgbClr val="CCFFFF"/>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en-US" altLang="zh-CN" sz="2400" b="1">
                <a:solidFill>
                  <a:srgbClr val="FF0000"/>
                </a:solidFill>
              </a:rPr>
              <a:t>//</a:t>
            </a:r>
            <a:r>
              <a:rPr lang="zh-CN" altLang="en-US" sz="2400" b="1" dirty="0">
                <a:solidFill>
                  <a:srgbClr val="FF0000"/>
                </a:solidFill>
              </a:rPr>
              <a:t>搜索子树</a:t>
            </a:r>
            <a:endParaRPr lang="en-US" altLang="zh-CN" sz="2400" b="1">
              <a:solidFill>
                <a:srgbClr val="FF0000"/>
              </a:solidFill>
            </a:endParaRPr>
          </a:p>
          <a:p>
            <a:pPr lvl="0">
              <a:lnSpc>
                <a:spcPct val="90000"/>
              </a:lnSpc>
              <a:buNone/>
            </a:pPr>
            <a:r>
              <a:rPr lang="en-US" altLang="zh-CN" sz="2400" b="1"/>
              <a:t>while( true ){</a:t>
            </a:r>
            <a:endParaRPr lang="en-US" altLang="zh-CN" sz="2400" b="1"/>
          </a:p>
          <a:p>
            <a:pPr lvl="0">
              <a:lnSpc>
                <a:spcPct val="90000"/>
              </a:lnSpc>
              <a:buNone/>
            </a:pPr>
            <a:r>
              <a:rPr lang="en-US" altLang="zh-CN" sz="2400" b="1"/>
              <a:t>      while( i&lt;= n &amp;&amp; </a:t>
            </a:r>
            <a:r>
              <a:rPr lang="en-US" altLang="zh-CN" sz="2400" b="1" dirty="0" err="1"/>
              <a:t>cw</a:t>
            </a:r>
            <a:r>
              <a:rPr lang="en-US" altLang="zh-CN" sz="2400" b="1"/>
              <a:t> + w[i] &lt;= c) {</a:t>
            </a:r>
            <a:endParaRPr lang="zh-CN" altLang="en-US" sz="2400" b="1" dirty="0"/>
          </a:p>
          <a:p>
            <a:pPr lvl="0">
              <a:lnSpc>
                <a:spcPct val="90000"/>
              </a:lnSpc>
              <a:buNone/>
            </a:pPr>
            <a:r>
              <a:rPr lang="en-US" altLang="zh-CN" sz="2400" b="1"/>
              <a:t>      </a:t>
            </a:r>
            <a:r>
              <a:rPr lang="en-US" altLang="zh-CN" sz="2400" b="1">
                <a:solidFill>
                  <a:srgbClr val="FF0000"/>
                </a:solidFill>
              </a:rPr>
              <a:t>// </a:t>
            </a:r>
            <a:r>
              <a:rPr lang="zh-CN" altLang="en-US" sz="2400" b="1" dirty="0">
                <a:solidFill>
                  <a:srgbClr val="FF0000"/>
                </a:solidFill>
              </a:rPr>
              <a:t>进入左子树</a:t>
            </a:r>
            <a:endParaRPr lang="en-US" altLang="zh-CN" sz="2400" b="1">
              <a:solidFill>
                <a:srgbClr val="FF0000"/>
              </a:solidFill>
            </a:endParaRPr>
          </a:p>
          <a:p>
            <a:pPr lvl="0">
              <a:lnSpc>
                <a:spcPct val="90000"/>
              </a:lnSpc>
              <a:buNone/>
            </a:pPr>
            <a:r>
              <a:rPr lang="zh-CN" altLang="en-US" sz="2400" b="1" dirty="0"/>
              <a:t>            </a:t>
            </a:r>
            <a:r>
              <a:rPr lang="en-US" altLang="zh-CN" sz="2400" b="1"/>
              <a:t>r -= w[ i ];</a:t>
            </a:r>
            <a:endParaRPr lang="en-US" altLang="zh-CN" sz="2400" b="1"/>
          </a:p>
          <a:p>
            <a:pPr lvl="0">
              <a:lnSpc>
                <a:spcPct val="90000"/>
              </a:lnSpc>
              <a:buNone/>
            </a:pPr>
            <a:r>
              <a:rPr lang="en-US" altLang="zh-CN" sz="2400" b="1"/>
              <a:t>            </a:t>
            </a:r>
            <a:r>
              <a:rPr lang="en-US" altLang="zh-CN" sz="2400" b="1" dirty="0" err="1"/>
              <a:t>cw</a:t>
            </a:r>
            <a:r>
              <a:rPr lang="en-US" altLang="zh-CN" sz="2400" b="1"/>
              <a:t> += w[i]; </a:t>
            </a:r>
            <a:endParaRPr lang="en-US" altLang="zh-CN" sz="2400" b="1"/>
          </a:p>
          <a:p>
            <a:pPr lvl="0">
              <a:lnSpc>
                <a:spcPct val="90000"/>
              </a:lnSpc>
              <a:buNone/>
            </a:pPr>
            <a:r>
              <a:rPr lang="en-US" altLang="zh-CN" sz="2400" b="1"/>
              <a:t>            x[i] = 1;</a:t>
            </a:r>
            <a:endParaRPr lang="en-US" altLang="zh-CN" sz="2400" b="1"/>
          </a:p>
          <a:p>
            <a:pPr lvl="0">
              <a:lnSpc>
                <a:spcPct val="90000"/>
              </a:lnSpc>
              <a:buNone/>
            </a:pPr>
            <a:r>
              <a:rPr lang="en-US" altLang="zh-CN" sz="2400" b="1"/>
              <a:t>            i++; </a:t>
            </a:r>
            <a:endParaRPr lang="en-US" altLang="zh-CN" sz="2400" b="1"/>
          </a:p>
          <a:p>
            <a:pPr lvl="0">
              <a:lnSpc>
                <a:spcPct val="90000"/>
              </a:lnSpc>
              <a:buNone/>
            </a:pPr>
            <a:r>
              <a:rPr lang="en-US" altLang="zh-CN" sz="2400" b="1"/>
              <a:t>      }</a:t>
            </a:r>
            <a:endParaRPr lang="en-US" altLang="zh-CN" sz="2400" b="1"/>
          </a:p>
          <a:p>
            <a:pPr lvl="0">
              <a:lnSpc>
                <a:spcPct val="90000"/>
              </a:lnSpc>
              <a:buNone/>
            </a:pPr>
            <a:r>
              <a:rPr lang="en-US" altLang="zh-CN" sz="2400" b="1"/>
              <a:t>     if( i &gt; n) {</a:t>
            </a:r>
            <a:r>
              <a:rPr lang="en-US" altLang="zh-CN" sz="2400" b="1">
                <a:solidFill>
                  <a:srgbClr val="FF0000"/>
                </a:solidFill>
              </a:rPr>
              <a:t> //</a:t>
            </a:r>
            <a:r>
              <a:rPr lang="zh-CN" altLang="en-US" sz="2400" b="1" dirty="0">
                <a:solidFill>
                  <a:srgbClr val="FF0000"/>
                </a:solidFill>
              </a:rPr>
              <a:t>到达叶结点</a:t>
            </a:r>
            <a:endParaRPr lang="en-US" altLang="zh-CN" sz="2400" b="1">
              <a:solidFill>
                <a:srgbClr val="FF0000"/>
              </a:solidFill>
            </a:endParaRPr>
          </a:p>
          <a:p>
            <a:pPr lvl="0">
              <a:lnSpc>
                <a:spcPct val="90000"/>
              </a:lnSpc>
              <a:buNone/>
            </a:pPr>
            <a:r>
              <a:rPr lang="en-US" altLang="zh-CN" sz="2400" b="1"/>
              <a:t>           for( </a:t>
            </a:r>
            <a:r>
              <a:rPr lang="en-US" altLang="zh-CN" sz="2400" b="1" dirty="0" err="1"/>
              <a:t>int</a:t>
            </a:r>
            <a:r>
              <a:rPr lang="en-US" altLang="zh-CN" sz="2400" b="1"/>
              <a:t> j = 1; j &lt;= n; j++)</a:t>
            </a:r>
            <a:endParaRPr lang="en-US" altLang="zh-CN" sz="2400" b="1"/>
          </a:p>
          <a:p>
            <a:pPr lvl="0">
              <a:lnSpc>
                <a:spcPct val="90000"/>
              </a:lnSpc>
              <a:buNone/>
            </a:pPr>
            <a:r>
              <a:rPr lang="en-US" altLang="zh-CN" sz="2400" b="1"/>
              <a:t>                 </a:t>
            </a:r>
            <a:r>
              <a:rPr lang="en-US" altLang="zh-CN" sz="2400" b="1" dirty="0" err="1"/>
              <a:t>bestx[j</a:t>
            </a:r>
            <a:r>
              <a:rPr lang="en-US" altLang="zh-CN" sz="2400" b="1"/>
              <a:t>] = x[j];</a:t>
            </a:r>
            <a:endParaRPr lang="en-US" altLang="zh-CN" sz="2400" b="1"/>
          </a:p>
          <a:p>
            <a:pPr lvl="0">
              <a:lnSpc>
                <a:spcPct val="90000"/>
              </a:lnSpc>
              <a:buNone/>
            </a:pPr>
            <a:r>
              <a:rPr lang="en-US" altLang="zh-CN" sz="2400" b="1"/>
              <a:t>           </a:t>
            </a:r>
            <a:r>
              <a:rPr lang="en-US" altLang="zh-CN" sz="2400" b="1" dirty="0" err="1"/>
              <a:t>bestw</a:t>
            </a:r>
            <a:r>
              <a:rPr lang="en-US" altLang="zh-CN" sz="2400" b="1"/>
              <a:t> = </a:t>
            </a:r>
            <a:r>
              <a:rPr lang="en-US" altLang="zh-CN" sz="2400" b="1" dirty="0" err="1"/>
              <a:t>cw</a:t>
            </a:r>
            <a:r>
              <a:rPr lang="en-US" altLang="zh-CN" sz="2400" b="1"/>
              <a:t>;}</a:t>
            </a:r>
            <a:endParaRPr lang="en-US" altLang="zh-CN" sz="2400" b="1"/>
          </a:p>
          <a:p>
            <a:pPr lvl="0">
              <a:lnSpc>
                <a:spcPct val="90000"/>
              </a:lnSpc>
              <a:buNone/>
            </a:pPr>
            <a:r>
              <a:rPr lang="en-US" altLang="zh-CN" sz="2400" b="1"/>
              <a:t>     else {  </a:t>
            </a:r>
            <a:r>
              <a:rPr lang="en-US" altLang="zh-CN" sz="2400" b="1">
                <a:solidFill>
                  <a:srgbClr val="FF0000"/>
                </a:solidFill>
              </a:rPr>
              <a:t>//</a:t>
            </a:r>
            <a:r>
              <a:rPr lang="zh-CN" altLang="en-US" sz="2400" b="1" dirty="0">
                <a:solidFill>
                  <a:srgbClr val="FF0000"/>
                </a:solidFill>
              </a:rPr>
              <a:t>进入右子树</a:t>
            </a:r>
            <a:r>
              <a:rPr lang="zh-CN" altLang="en-US" sz="2400" b="1" dirty="0"/>
              <a:t>        </a:t>
            </a:r>
            <a:endParaRPr lang="zh-CN" altLang="en-US" sz="2400" b="1" dirty="0"/>
          </a:p>
          <a:p>
            <a:pPr lvl="0">
              <a:lnSpc>
                <a:spcPct val="90000"/>
              </a:lnSpc>
              <a:buNone/>
            </a:pPr>
            <a:r>
              <a:rPr lang="en-US" altLang="zh-CN" sz="2400" b="1"/>
              <a:t>            r -= w[i];</a:t>
            </a:r>
            <a:endParaRPr lang="en-US" altLang="zh-CN" sz="2400" b="1"/>
          </a:p>
          <a:p>
            <a:pPr lvl="0">
              <a:lnSpc>
                <a:spcPct val="90000"/>
              </a:lnSpc>
              <a:buNone/>
            </a:pPr>
            <a:r>
              <a:rPr lang="en-US" altLang="zh-CN" sz="2400" b="1"/>
              <a:t>            x[i] = 0;</a:t>
            </a:r>
            <a:endParaRPr lang="en-US" altLang="zh-CN" sz="2400" b="1"/>
          </a:p>
          <a:p>
            <a:pPr lvl="0">
              <a:lnSpc>
                <a:spcPct val="90000"/>
              </a:lnSpc>
              <a:buNone/>
            </a:pPr>
            <a:r>
              <a:rPr lang="en-US" altLang="zh-CN" sz="2400" b="1"/>
              <a:t>            i++;}     </a:t>
            </a:r>
            <a:endParaRPr lang="en-US" altLang="zh-CN" sz="2400" b="1"/>
          </a:p>
        </p:txBody>
      </p:sp>
      <p:sp>
        <p:nvSpPr>
          <p:cNvPr id="442373" name="矩形 442372"/>
          <p:cNvSpPr/>
          <p:nvPr/>
        </p:nvSpPr>
        <p:spPr>
          <a:xfrm>
            <a:off x="6672263" y="0"/>
            <a:ext cx="3887787" cy="6858000"/>
          </a:xfrm>
          <a:prstGeom prst="rect">
            <a:avLst/>
          </a:prstGeom>
          <a:solidFill>
            <a:srgbClr val="FFFFCC"/>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en-US" altLang="zh-CN" sz="2400" b="1"/>
              <a:t>while( </a:t>
            </a:r>
            <a:r>
              <a:rPr lang="en-US" altLang="zh-CN" sz="2400" b="1" dirty="0" err="1"/>
              <a:t>cw</a:t>
            </a:r>
            <a:r>
              <a:rPr lang="en-US" altLang="zh-CN" sz="2400" b="1"/>
              <a:t> + r &lt;= </a:t>
            </a:r>
            <a:r>
              <a:rPr lang="en-US" altLang="zh-CN" sz="2400" b="1" dirty="0" err="1"/>
              <a:t>bestw</a:t>
            </a:r>
            <a:r>
              <a:rPr lang="en-US" altLang="zh-CN" sz="2400" b="1"/>
              <a:t>  ){</a:t>
            </a:r>
            <a:endParaRPr lang="zh-CN" altLang="en-US" sz="2400" b="1" dirty="0"/>
          </a:p>
          <a:p>
            <a:pPr lvl="0">
              <a:lnSpc>
                <a:spcPct val="90000"/>
              </a:lnSpc>
              <a:buNone/>
            </a:pPr>
            <a:r>
              <a:rPr lang="en-US" altLang="zh-CN" sz="2400" b="1"/>
              <a:t>      </a:t>
            </a:r>
            <a:r>
              <a:rPr lang="en-US" altLang="zh-CN" sz="2400" b="1">
                <a:solidFill>
                  <a:srgbClr val="FF0000"/>
                </a:solidFill>
              </a:rPr>
              <a:t>// </a:t>
            </a:r>
            <a:r>
              <a:rPr lang="zh-CN" altLang="en-US" sz="2400" b="1" dirty="0">
                <a:solidFill>
                  <a:srgbClr val="FF0000"/>
                </a:solidFill>
              </a:rPr>
              <a:t>剪枝回溯</a:t>
            </a:r>
            <a:endParaRPr lang="en-US" altLang="zh-CN" sz="2400" b="1">
              <a:solidFill>
                <a:srgbClr val="FF0000"/>
              </a:solidFill>
            </a:endParaRPr>
          </a:p>
          <a:p>
            <a:pPr lvl="0">
              <a:lnSpc>
                <a:spcPct val="90000"/>
              </a:lnSpc>
              <a:buNone/>
            </a:pPr>
            <a:r>
              <a:rPr lang="zh-CN" altLang="en-US" sz="2400" b="1" dirty="0"/>
              <a:t>      </a:t>
            </a:r>
            <a:r>
              <a:rPr lang="en-US" altLang="zh-CN" sz="2400" b="1"/>
              <a:t>i --;     </a:t>
            </a:r>
            <a:endParaRPr lang="en-US" altLang="zh-CN" sz="2400" b="1"/>
          </a:p>
          <a:p>
            <a:pPr lvl="0">
              <a:lnSpc>
                <a:spcPct val="90000"/>
              </a:lnSpc>
              <a:buNone/>
            </a:pPr>
            <a:r>
              <a:rPr lang="zh-CN" altLang="en-US" sz="2400" b="1" dirty="0"/>
              <a:t>      </a:t>
            </a:r>
            <a:r>
              <a:rPr lang="en-US" altLang="zh-CN" sz="2400" b="1"/>
              <a:t>while ( i &gt; 0 &amp;&amp; !x[ i ] )     </a:t>
            </a:r>
            <a:endParaRPr lang="en-US" altLang="zh-CN" sz="2400" b="1"/>
          </a:p>
          <a:p>
            <a:pPr lvl="0">
              <a:lnSpc>
                <a:spcPct val="90000"/>
              </a:lnSpc>
              <a:buNone/>
            </a:pPr>
            <a:r>
              <a:rPr lang="en-US" altLang="zh-CN" sz="2400" b="1"/>
              <a:t>      {</a:t>
            </a:r>
            <a:endParaRPr lang="en-US" altLang="zh-CN" sz="2400" b="1"/>
          </a:p>
          <a:p>
            <a:pPr lvl="0">
              <a:lnSpc>
                <a:spcPct val="90000"/>
              </a:lnSpc>
              <a:buNone/>
            </a:pPr>
            <a:r>
              <a:rPr lang="en-US" altLang="zh-CN" sz="2400" b="1"/>
              <a:t>           </a:t>
            </a:r>
            <a:r>
              <a:rPr lang="en-US" altLang="zh-CN" sz="2400" b="1">
                <a:solidFill>
                  <a:srgbClr val="FF0000"/>
                </a:solidFill>
              </a:rPr>
              <a:t>//</a:t>
            </a:r>
            <a:r>
              <a:rPr lang="zh-CN" altLang="en-US" sz="2400" b="1" dirty="0">
                <a:solidFill>
                  <a:srgbClr val="FF0000"/>
                </a:solidFill>
              </a:rPr>
              <a:t>从右子树返回</a:t>
            </a:r>
            <a:endParaRPr lang="zh-CN" altLang="en-US" sz="2400" b="1" dirty="0">
              <a:solidFill>
                <a:srgbClr val="FF0000"/>
              </a:solidFill>
            </a:endParaRPr>
          </a:p>
          <a:p>
            <a:pPr lvl="0">
              <a:lnSpc>
                <a:spcPct val="90000"/>
              </a:lnSpc>
              <a:buNone/>
            </a:pPr>
            <a:r>
              <a:rPr lang="en-US" altLang="zh-CN" sz="2400" b="1"/>
              <a:t>           r += w[i];</a:t>
            </a:r>
            <a:endParaRPr lang="en-US" altLang="zh-CN" sz="2400" b="1"/>
          </a:p>
          <a:p>
            <a:pPr lvl="0">
              <a:lnSpc>
                <a:spcPct val="90000"/>
              </a:lnSpc>
              <a:buNone/>
            </a:pPr>
            <a:r>
              <a:rPr lang="en-US" altLang="zh-CN" sz="2400" b="1"/>
              <a:t>           i --;</a:t>
            </a:r>
            <a:endParaRPr lang="en-US" altLang="zh-CN" sz="2400" b="1"/>
          </a:p>
          <a:p>
            <a:pPr lvl="0">
              <a:lnSpc>
                <a:spcPct val="90000"/>
              </a:lnSpc>
              <a:buNone/>
            </a:pPr>
            <a:r>
              <a:rPr lang="en-US" altLang="zh-CN" sz="2400" b="1"/>
              <a:t>       }</a:t>
            </a:r>
            <a:endParaRPr lang="en-US" altLang="zh-CN" sz="2400" b="1"/>
          </a:p>
          <a:p>
            <a:pPr lvl="0">
              <a:lnSpc>
                <a:spcPct val="90000"/>
              </a:lnSpc>
              <a:buNone/>
            </a:pPr>
            <a:r>
              <a:rPr lang="en-US" altLang="zh-CN" sz="2400" b="1"/>
              <a:t>       if( i == 0) { delete [] x;</a:t>
            </a:r>
            <a:endParaRPr lang="en-US" altLang="zh-CN" sz="2400" b="1"/>
          </a:p>
          <a:p>
            <a:pPr lvl="0">
              <a:lnSpc>
                <a:spcPct val="90000"/>
              </a:lnSpc>
              <a:buNone/>
            </a:pPr>
            <a:r>
              <a:rPr lang="en-US" altLang="zh-CN" sz="2400" b="1"/>
              <a:t>                  return </a:t>
            </a:r>
            <a:r>
              <a:rPr lang="en-US" altLang="zh-CN" sz="2400" b="1" dirty="0" err="1"/>
              <a:t>bestw</a:t>
            </a:r>
            <a:r>
              <a:rPr lang="en-US" altLang="zh-CN" sz="2400" b="1"/>
              <a:t>; }</a:t>
            </a:r>
            <a:endParaRPr lang="en-US" altLang="zh-CN" sz="2400" b="1"/>
          </a:p>
          <a:p>
            <a:pPr lvl="0">
              <a:lnSpc>
                <a:spcPct val="90000"/>
              </a:lnSpc>
              <a:buNone/>
            </a:pPr>
            <a:r>
              <a:rPr lang="en-US" altLang="zh-CN" sz="2400" b="1"/>
              <a:t>       </a:t>
            </a:r>
            <a:r>
              <a:rPr lang="en-US" altLang="zh-CN" sz="2400" b="1">
                <a:solidFill>
                  <a:srgbClr val="FF0000"/>
                </a:solidFill>
              </a:rPr>
              <a:t>// </a:t>
            </a:r>
            <a:r>
              <a:rPr lang="zh-CN" altLang="en-US" sz="2400" b="1" dirty="0">
                <a:solidFill>
                  <a:srgbClr val="FF0000"/>
                </a:solidFill>
              </a:rPr>
              <a:t>进入右子树</a:t>
            </a:r>
            <a:endParaRPr lang="zh-CN" altLang="en-US" sz="2400" b="1" dirty="0">
              <a:solidFill>
                <a:srgbClr val="FF0000"/>
              </a:solidFill>
            </a:endParaRPr>
          </a:p>
          <a:p>
            <a:pPr lvl="0">
              <a:lnSpc>
                <a:spcPct val="90000"/>
              </a:lnSpc>
              <a:buNone/>
            </a:pPr>
            <a:r>
              <a:rPr lang="en-US" altLang="zh-CN" sz="2400" b="1"/>
              <a:t>       x[ i ] = 0;</a:t>
            </a:r>
            <a:endParaRPr lang="en-US" altLang="zh-CN" sz="2400" b="1"/>
          </a:p>
          <a:p>
            <a:pPr lvl="0">
              <a:lnSpc>
                <a:spcPct val="90000"/>
              </a:lnSpc>
              <a:buNone/>
            </a:pPr>
            <a:r>
              <a:rPr lang="en-US" altLang="zh-CN" sz="2400" b="1"/>
              <a:t>       </a:t>
            </a:r>
            <a:r>
              <a:rPr lang="en-US" altLang="zh-CN" sz="2400" b="1" dirty="0" err="1"/>
              <a:t>cw</a:t>
            </a:r>
            <a:r>
              <a:rPr lang="en-US" altLang="zh-CN" sz="2400" b="1"/>
              <a:t> -= w[i];</a:t>
            </a:r>
            <a:endParaRPr lang="en-US" altLang="zh-CN" sz="2400" b="1"/>
          </a:p>
          <a:p>
            <a:pPr lvl="0">
              <a:lnSpc>
                <a:spcPct val="90000"/>
              </a:lnSpc>
              <a:buNone/>
            </a:pPr>
            <a:r>
              <a:rPr lang="en-US" altLang="zh-CN" sz="2400" b="1"/>
              <a:t>       i ++;</a:t>
            </a:r>
            <a:endParaRPr lang="en-US" altLang="zh-CN" sz="2400" b="1"/>
          </a:p>
          <a:p>
            <a:pPr lvl="0">
              <a:lnSpc>
                <a:spcPct val="90000"/>
              </a:lnSpc>
              <a:buNone/>
            </a:pPr>
            <a:r>
              <a:rPr lang="en-US" altLang="zh-CN" sz="2400" b="1"/>
              <a:t>       }</a:t>
            </a:r>
            <a:endParaRPr lang="en-US" altLang="zh-CN" sz="2400" b="1"/>
          </a:p>
          <a:p>
            <a:pPr lvl="0">
              <a:lnSpc>
                <a:spcPct val="90000"/>
              </a:lnSpc>
              <a:buNone/>
            </a:pPr>
            <a:r>
              <a:rPr lang="en-US" altLang="zh-CN" sz="2400" b="1"/>
              <a:t>     }}     </a:t>
            </a:r>
            <a:endParaRPr lang="en-US" altLang="zh-CN" sz="2400" b="1"/>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2372">
                                            <p:txEl>
                                              <p:charRg st="175" end="201"/>
                                            </p:txEl>
                                          </p:spTgt>
                                        </p:tgtEl>
                                        <p:attrNameLst>
                                          <p:attrName>style.visibility</p:attrName>
                                        </p:attrNameLst>
                                      </p:cBhvr>
                                      <p:to>
                                        <p:strVal val="visible"/>
                                      </p:to>
                                    </p:set>
                                    <p:animEffect transition="in" filter="blinds(horizontal)">
                                      <p:cBhvr>
                                        <p:cTn id="7" dur="500"/>
                                        <p:tgtEl>
                                          <p:spTgt spid="442372">
                                            <p:txEl>
                                              <p:charRg st="175" end="20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2372">
                                            <p:txEl>
                                              <p:charRg st="201" end="241"/>
                                            </p:txEl>
                                          </p:spTgt>
                                        </p:tgtEl>
                                        <p:attrNameLst>
                                          <p:attrName>style.visibility</p:attrName>
                                        </p:attrNameLst>
                                      </p:cBhvr>
                                      <p:to>
                                        <p:strVal val="visible"/>
                                      </p:to>
                                    </p:set>
                                    <p:animEffect transition="in" filter="blinds(horizontal)">
                                      <p:cBhvr>
                                        <p:cTn id="10" dur="500"/>
                                        <p:tgtEl>
                                          <p:spTgt spid="442372">
                                            <p:txEl>
                                              <p:charRg st="201" end="24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2372">
                                            <p:txEl>
                                              <p:charRg st="241" end="275"/>
                                            </p:txEl>
                                          </p:spTgt>
                                        </p:tgtEl>
                                        <p:attrNameLst>
                                          <p:attrName>style.visibility</p:attrName>
                                        </p:attrNameLst>
                                      </p:cBhvr>
                                      <p:to>
                                        <p:strVal val="visible"/>
                                      </p:to>
                                    </p:set>
                                    <p:animEffect transition="in" filter="blinds(horizontal)">
                                      <p:cBhvr>
                                        <p:cTn id="13" dur="500"/>
                                        <p:tgtEl>
                                          <p:spTgt spid="442372">
                                            <p:txEl>
                                              <p:charRg st="241" end="27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2372">
                                            <p:txEl>
                                              <p:charRg st="275" end="299"/>
                                            </p:txEl>
                                          </p:spTgt>
                                        </p:tgtEl>
                                        <p:attrNameLst>
                                          <p:attrName>style.visibility</p:attrName>
                                        </p:attrNameLst>
                                      </p:cBhvr>
                                      <p:to>
                                        <p:strVal val="visible"/>
                                      </p:to>
                                    </p:set>
                                    <p:animEffect transition="in" filter="blinds(horizontal)">
                                      <p:cBhvr>
                                        <p:cTn id="16" dur="500"/>
                                        <p:tgtEl>
                                          <p:spTgt spid="442372">
                                            <p:txEl>
                                              <p:charRg st="275" end="29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42372">
                                            <p:txEl>
                                              <p:charRg st="299" end="328"/>
                                            </p:txEl>
                                          </p:spTgt>
                                        </p:tgtEl>
                                        <p:attrNameLst>
                                          <p:attrName>style.visibility</p:attrName>
                                        </p:attrNameLst>
                                      </p:cBhvr>
                                      <p:to>
                                        <p:strVal val="visible"/>
                                      </p:to>
                                    </p:set>
                                    <p:animEffect transition="in" filter="blinds(horizontal)">
                                      <p:cBhvr>
                                        <p:cTn id="21" dur="500"/>
                                        <p:tgtEl>
                                          <p:spTgt spid="442372">
                                            <p:txEl>
                                              <p:charRg st="299" end="32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42372">
                                            <p:txEl>
                                              <p:charRg st="328" end="351"/>
                                            </p:txEl>
                                          </p:spTgt>
                                        </p:tgtEl>
                                        <p:attrNameLst>
                                          <p:attrName>style.visibility</p:attrName>
                                        </p:attrNameLst>
                                      </p:cBhvr>
                                      <p:to>
                                        <p:strVal val="visible"/>
                                      </p:to>
                                    </p:set>
                                    <p:animEffect transition="in" filter="blinds(horizontal)">
                                      <p:cBhvr>
                                        <p:cTn id="24" dur="500"/>
                                        <p:tgtEl>
                                          <p:spTgt spid="442372">
                                            <p:txEl>
                                              <p:charRg st="328" end="35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42372">
                                            <p:txEl>
                                              <p:charRg st="351" end="373"/>
                                            </p:txEl>
                                          </p:spTgt>
                                        </p:tgtEl>
                                        <p:attrNameLst>
                                          <p:attrName>style.visibility</p:attrName>
                                        </p:attrNameLst>
                                      </p:cBhvr>
                                      <p:to>
                                        <p:strVal val="visible"/>
                                      </p:to>
                                    </p:set>
                                    <p:animEffect transition="in" filter="blinds(horizontal)">
                                      <p:cBhvr>
                                        <p:cTn id="27" dur="500"/>
                                        <p:tgtEl>
                                          <p:spTgt spid="442372">
                                            <p:txEl>
                                              <p:charRg st="351" end="37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42372">
                                            <p:txEl>
                                              <p:charRg st="373" end="396"/>
                                            </p:txEl>
                                          </p:spTgt>
                                        </p:tgtEl>
                                        <p:attrNameLst>
                                          <p:attrName>style.visibility</p:attrName>
                                        </p:attrNameLst>
                                      </p:cBhvr>
                                      <p:to>
                                        <p:strVal val="visible"/>
                                      </p:to>
                                    </p:set>
                                    <p:animEffect transition="in" filter="blinds(horizontal)">
                                      <p:cBhvr>
                                        <p:cTn id="30" dur="500"/>
                                        <p:tgtEl>
                                          <p:spTgt spid="442372">
                                            <p:txEl>
                                              <p:charRg st="373" end="39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42373">
                                            <p:txEl>
                                              <p:charRg st="0" end="27"/>
                                            </p:txEl>
                                          </p:spTgt>
                                        </p:tgtEl>
                                        <p:attrNameLst>
                                          <p:attrName>style.visibility</p:attrName>
                                        </p:attrNameLst>
                                      </p:cBhvr>
                                      <p:to>
                                        <p:strVal val="visible"/>
                                      </p:to>
                                    </p:set>
                                    <p:animEffect transition="in" filter="blinds(horizontal)">
                                      <p:cBhvr>
                                        <p:cTn id="35" dur="500"/>
                                        <p:tgtEl>
                                          <p:spTgt spid="442373">
                                            <p:txEl>
                                              <p:charRg st="0" end="2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42373">
                                            <p:txEl>
                                              <p:charRg st="27" end="41"/>
                                            </p:txEl>
                                          </p:spTgt>
                                        </p:tgtEl>
                                        <p:attrNameLst>
                                          <p:attrName>style.visibility</p:attrName>
                                        </p:attrNameLst>
                                      </p:cBhvr>
                                      <p:to>
                                        <p:strVal val="visible"/>
                                      </p:to>
                                    </p:set>
                                    <p:animEffect transition="in" filter="blinds(horizontal)">
                                      <p:cBhvr>
                                        <p:cTn id="38" dur="500"/>
                                        <p:tgtEl>
                                          <p:spTgt spid="442373">
                                            <p:txEl>
                                              <p:charRg st="27" end="4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42373">
                                            <p:txEl>
                                              <p:charRg st="41" end="58"/>
                                            </p:txEl>
                                          </p:spTgt>
                                        </p:tgtEl>
                                        <p:attrNameLst>
                                          <p:attrName>style.visibility</p:attrName>
                                        </p:attrNameLst>
                                      </p:cBhvr>
                                      <p:to>
                                        <p:strVal val="visible"/>
                                      </p:to>
                                    </p:set>
                                    <p:animEffect transition="in" filter="blinds(horizontal)">
                                      <p:cBhvr>
                                        <p:cTn id="41" dur="500"/>
                                        <p:tgtEl>
                                          <p:spTgt spid="442373">
                                            <p:txEl>
                                              <p:charRg st="41" end="5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42373">
                                            <p:txEl>
                                              <p:charRg st="58" end="96"/>
                                            </p:txEl>
                                          </p:spTgt>
                                        </p:tgtEl>
                                        <p:attrNameLst>
                                          <p:attrName>style.visibility</p:attrName>
                                        </p:attrNameLst>
                                      </p:cBhvr>
                                      <p:to>
                                        <p:strVal val="visible"/>
                                      </p:to>
                                    </p:set>
                                    <p:animEffect transition="in" filter="blinds(horizontal)">
                                      <p:cBhvr>
                                        <p:cTn id="46" dur="500"/>
                                        <p:tgtEl>
                                          <p:spTgt spid="442373">
                                            <p:txEl>
                                              <p:charRg st="58" end="9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42373">
                                            <p:txEl>
                                              <p:charRg st="96" end="104"/>
                                            </p:txEl>
                                          </p:spTgt>
                                        </p:tgtEl>
                                        <p:attrNameLst>
                                          <p:attrName>style.visibility</p:attrName>
                                        </p:attrNameLst>
                                      </p:cBhvr>
                                      <p:to>
                                        <p:strVal val="visible"/>
                                      </p:to>
                                    </p:set>
                                    <p:animEffect transition="in" filter="blinds(horizontal)">
                                      <p:cBhvr>
                                        <p:cTn id="51" dur="500"/>
                                        <p:tgtEl>
                                          <p:spTgt spid="442373">
                                            <p:txEl>
                                              <p:charRg st="96" end="104"/>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42373">
                                            <p:txEl>
                                              <p:charRg st="104" end="124"/>
                                            </p:txEl>
                                          </p:spTgt>
                                        </p:tgtEl>
                                        <p:attrNameLst>
                                          <p:attrName>style.visibility</p:attrName>
                                        </p:attrNameLst>
                                      </p:cBhvr>
                                      <p:to>
                                        <p:strVal val="visible"/>
                                      </p:to>
                                    </p:set>
                                    <p:animEffect transition="in" filter="blinds(horizontal)">
                                      <p:cBhvr>
                                        <p:cTn id="54" dur="500"/>
                                        <p:tgtEl>
                                          <p:spTgt spid="442373">
                                            <p:txEl>
                                              <p:charRg st="104" end="124"/>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442373">
                                            <p:txEl>
                                              <p:charRg st="124" end="146"/>
                                            </p:txEl>
                                          </p:spTgt>
                                        </p:tgtEl>
                                        <p:attrNameLst>
                                          <p:attrName>style.visibility</p:attrName>
                                        </p:attrNameLst>
                                      </p:cBhvr>
                                      <p:to>
                                        <p:strVal val="visible"/>
                                      </p:to>
                                    </p:set>
                                    <p:animEffect transition="in" filter="blinds(horizontal)">
                                      <p:cBhvr>
                                        <p:cTn id="57" dur="500"/>
                                        <p:tgtEl>
                                          <p:spTgt spid="442373">
                                            <p:txEl>
                                              <p:charRg st="124" end="146"/>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442373">
                                            <p:txEl>
                                              <p:charRg st="146" end="163"/>
                                            </p:txEl>
                                          </p:spTgt>
                                        </p:tgtEl>
                                        <p:attrNameLst>
                                          <p:attrName>style.visibility</p:attrName>
                                        </p:attrNameLst>
                                      </p:cBhvr>
                                      <p:to>
                                        <p:strVal val="visible"/>
                                      </p:to>
                                    </p:set>
                                    <p:animEffect transition="in" filter="blinds(horizontal)">
                                      <p:cBhvr>
                                        <p:cTn id="60" dur="500"/>
                                        <p:tgtEl>
                                          <p:spTgt spid="442373">
                                            <p:txEl>
                                              <p:charRg st="146" end="163"/>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442373">
                                            <p:txEl>
                                              <p:charRg st="163" end="172"/>
                                            </p:txEl>
                                          </p:spTgt>
                                        </p:tgtEl>
                                        <p:attrNameLst>
                                          <p:attrName>style.visibility</p:attrName>
                                        </p:attrNameLst>
                                      </p:cBhvr>
                                      <p:to>
                                        <p:strVal val="visible"/>
                                      </p:to>
                                    </p:set>
                                    <p:animEffect transition="in" filter="blinds(horizontal)">
                                      <p:cBhvr>
                                        <p:cTn id="63" dur="500"/>
                                        <p:tgtEl>
                                          <p:spTgt spid="442373">
                                            <p:txEl>
                                              <p:charRg st="163" end="17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442373">
                                            <p:txEl>
                                              <p:charRg st="172" end="206"/>
                                            </p:txEl>
                                          </p:spTgt>
                                        </p:tgtEl>
                                        <p:attrNameLst>
                                          <p:attrName>style.visibility</p:attrName>
                                        </p:attrNameLst>
                                      </p:cBhvr>
                                      <p:to>
                                        <p:strVal val="visible"/>
                                      </p:to>
                                    </p:set>
                                    <p:animEffect transition="in" filter="blinds(horizontal)">
                                      <p:cBhvr>
                                        <p:cTn id="68" dur="500"/>
                                        <p:tgtEl>
                                          <p:spTgt spid="442373">
                                            <p:txEl>
                                              <p:charRg st="172" end="206"/>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442373">
                                            <p:txEl>
                                              <p:charRg st="206" end="240"/>
                                            </p:txEl>
                                          </p:spTgt>
                                        </p:tgtEl>
                                        <p:attrNameLst>
                                          <p:attrName>style.visibility</p:attrName>
                                        </p:attrNameLst>
                                      </p:cBhvr>
                                      <p:to>
                                        <p:strVal val="visible"/>
                                      </p:to>
                                    </p:set>
                                    <p:animEffect transition="in" filter="blinds(horizontal)">
                                      <p:cBhvr>
                                        <p:cTn id="71" dur="500"/>
                                        <p:tgtEl>
                                          <p:spTgt spid="442373">
                                            <p:txEl>
                                              <p:charRg st="206" end="240"/>
                                            </p:txEl>
                                          </p:spTgt>
                                        </p:tgtEl>
                                      </p:cBhvr>
                                    </p:animEffect>
                                  </p:childTnLst>
                                </p:cTn>
                              </p:par>
                              <p:par>
                                <p:cTn id="72" presetID="3" presetClass="entr" presetSubtype="10" fill="hold" nodeType="withEffect">
                                  <p:stCondLst>
                                    <p:cond delay="0"/>
                                  </p:stCondLst>
                                  <p:childTnLst>
                                    <p:set>
                                      <p:cBhvr>
                                        <p:cTn id="73" dur="1" fill="hold">
                                          <p:stCondLst>
                                            <p:cond delay="0"/>
                                          </p:stCondLst>
                                        </p:cTn>
                                        <p:tgtEl>
                                          <p:spTgt spid="442373">
                                            <p:txEl>
                                              <p:charRg st="240" end="256"/>
                                            </p:txEl>
                                          </p:spTgt>
                                        </p:tgtEl>
                                        <p:attrNameLst>
                                          <p:attrName>style.visibility</p:attrName>
                                        </p:attrNameLst>
                                      </p:cBhvr>
                                      <p:to>
                                        <p:strVal val="visible"/>
                                      </p:to>
                                    </p:set>
                                    <p:animEffect transition="in" filter="blinds(horizontal)">
                                      <p:cBhvr>
                                        <p:cTn id="74" dur="500"/>
                                        <p:tgtEl>
                                          <p:spTgt spid="442373">
                                            <p:txEl>
                                              <p:charRg st="240" end="256"/>
                                            </p:txEl>
                                          </p:spTgt>
                                        </p:tgtEl>
                                      </p:cBhvr>
                                    </p:animEffect>
                                  </p:childTnLst>
                                </p:cTn>
                              </p:par>
                              <p:par>
                                <p:cTn id="75" presetID="3" presetClass="entr" presetSubtype="10" fill="hold" nodeType="withEffect">
                                  <p:stCondLst>
                                    <p:cond delay="0"/>
                                  </p:stCondLst>
                                  <p:childTnLst>
                                    <p:set>
                                      <p:cBhvr>
                                        <p:cTn id="76" dur="1" fill="hold">
                                          <p:stCondLst>
                                            <p:cond delay="0"/>
                                          </p:stCondLst>
                                        </p:cTn>
                                        <p:tgtEl>
                                          <p:spTgt spid="442373">
                                            <p:txEl>
                                              <p:charRg st="256" end="275"/>
                                            </p:txEl>
                                          </p:spTgt>
                                        </p:tgtEl>
                                        <p:attrNameLst>
                                          <p:attrName>style.visibility</p:attrName>
                                        </p:attrNameLst>
                                      </p:cBhvr>
                                      <p:to>
                                        <p:strVal val="visible"/>
                                      </p:to>
                                    </p:set>
                                    <p:animEffect transition="in" filter="blinds(horizontal)">
                                      <p:cBhvr>
                                        <p:cTn id="77" dur="500"/>
                                        <p:tgtEl>
                                          <p:spTgt spid="442373">
                                            <p:txEl>
                                              <p:charRg st="256" end="275"/>
                                            </p:txEl>
                                          </p:spTgt>
                                        </p:tgtEl>
                                      </p:cBhvr>
                                    </p:animEffect>
                                  </p:childTnLst>
                                </p:cTn>
                              </p:par>
                              <p:par>
                                <p:cTn id="78" presetID="3" presetClass="entr" presetSubtype="10" fill="hold" nodeType="withEffect">
                                  <p:stCondLst>
                                    <p:cond delay="0"/>
                                  </p:stCondLst>
                                  <p:childTnLst>
                                    <p:set>
                                      <p:cBhvr>
                                        <p:cTn id="79" dur="1" fill="hold">
                                          <p:stCondLst>
                                            <p:cond delay="0"/>
                                          </p:stCondLst>
                                        </p:cTn>
                                        <p:tgtEl>
                                          <p:spTgt spid="442373">
                                            <p:txEl>
                                              <p:charRg st="275" end="294"/>
                                            </p:txEl>
                                          </p:spTgt>
                                        </p:tgtEl>
                                        <p:attrNameLst>
                                          <p:attrName>style.visibility</p:attrName>
                                        </p:attrNameLst>
                                      </p:cBhvr>
                                      <p:to>
                                        <p:strVal val="visible"/>
                                      </p:to>
                                    </p:set>
                                    <p:animEffect transition="in" filter="blinds(horizontal)">
                                      <p:cBhvr>
                                        <p:cTn id="80" dur="500"/>
                                        <p:tgtEl>
                                          <p:spTgt spid="442373">
                                            <p:txEl>
                                              <p:charRg st="275" end="294"/>
                                            </p:txEl>
                                          </p:spTgt>
                                        </p:tgtEl>
                                      </p:cBhvr>
                                    </p:animEffect>
                                  </p:childTnLst>
                                </p:cTn>
                              </p:par>
                              <p:par>
                                <p:cTn id="81" presetID="3" presetClass="entr" presetSubtype="10" fill="hold" nodeType="withEffect">
                                  <p:stCondLst>
                                    <p:cond delay="0"/>
                                  </p:stCondLst>
                                  <p:childTnLst>
                                    <p:set>
                                      <p:cBhvr>
                                        <p:cTn id="82" dur="1" fill="hold">
                                          <p:stCondLst>
                                            <p:cond delay="0"/>
                                          </p:stCondLst>
                                        </p:cTn>
                                        <p:tgtEl>
                                          <p:spTgt spid="442373">
                                            <p:txEl>
                                              <p:charRg st="294" end="307"/>
                                            </p:txEl>
                                          </p:spTgt>
                                        </p:tgtEl>
                                        <p:attrNameLst>
                                          <p:attrName>style.visibility</p:attrName>
                                        </p:attrNameLst>
                                      </p:cBhvr>
                                      <p:to>
                                        <p:strVal val="visible"/>
                                      </p:to>
                                    </p:set>
                                    <p:animEffect transition="in" filter="blinds(horizontal)">
                                      <p:cBhvr>
                                        <p:cTn id="83" dur="500"/>
                                        <p:tgtEl>
                                          <p:spTgt spid="442373">
                                            <p:txEl>
                                              <p:charRg st="294" end="307"/>
                                            </p:txEl>
                                          </p:spTgt>
                                        </p:tgtEl>
                                      </p:cBhvr>
                                    </p:animEffect>
                                  </p:childTnLst>
                                </p:cTn>
                              </p:par>
                              <p:par>
                                <p:cTn id="84" presetID="3" presetClass="entr" presetSubtype="10" fill="hold" nodeType="withEffect">
                                  <p:stCondLst>
                                    <p:cond delay="0"/>
                                  </p:stCondLst>
                                  <p:childTnLst>
                                    <p:set>
                                      <p:cBhvr>
                                        <p:cTn id="85" dur="1" fill="hold">
                                          <p:stCondLst>
                                            <p:cond delay="0"/>
                                          </p:stCondLst>
                                        </p:cTn>
                                        <p:tgtEl>
                                          <p:spTgt spid="442373">
                                            <p:txEl>
                                              <p:charRg st="307" end="316"/>
                                            </p:txEl>
                                          </p:spTgt>
                                        </p:tgtEl>
                                        <p:attrNameLst>
                                          <p:attrName>style.visibility</p:attrName>
                                        </p:attrNameLst>
                                      </p:cBhvr>
                                      <p:to>
                                        <p:strVal val="visible"/>
                                      </p:to>
                                    </p:set>
                                    <p:animEffect transition="in" filter="blinds(horizontal)">
                                      <p:cBhvr>
                                        <p:cTn id="86" dur="500"/>
                                        <p:tgtEl>
                                          <p:spTgt spid="442373">
                                            <p:txEl>
                                              <p:charRg st="307" end="316"/>
                                            </p:txEl>
                                          </p:spTgt>
                                        </p:tgtEl>
                                      </p:cBhvr>
                                    </p:animEffect>
                                  </p:childTnLst>
                                </p:cTn>
                              </p:par>
                              <p:par>
                                <p:cTn id="87" presetID="3" presetClass="entr" presetSubtype="10" fill="hold" nodeType="withEffect">
                                  <p:stCondLst>
                                    <p:cond delay="0"/>
                                  </p:stCondLst>
                                  <p:childTnLst>
                                    <p:set>
                                      <p:cBhvr>
                                        <p:cTn id="88" dur="1" fill="hold">
                                          <p:stCondLst>
                                            <p:cond delay="0"/>
                                          </p:stCondLst>
                                        </p:cTn>
                                        <p:tgtEl>
                                          <p:spTgt spid="442373">
                                            <p:txEl>
                                              <p:charRg st="316" end="329"/>
                                            </p:txEl>
                                          </p:spTgt>
                                        </p:tgtEl>
                                        <p:attrNameLst>
                                          <p:attrName>style.visibility</p:attrName>
                                        </p:attrNameLst>
                                      </p:cBhvr>
                                      <p:to>
                                        <p:strVal val="visible"/>
                                      </p:to>
                                    </p:set>
                                    <p:animEffect transition="in" filter="blinds(horizontal)">
                                      <p:cBhvr>
                                        <p:cTn id="89" dur="500"/>
                                        <p:tgtEl>
                                          <p:spTgt spid="442373">
                                            <p:txEl>
                                              <p:charRg st="316" end="3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6228" name="矩形 436227"/>
          <p:cNvSpPr/>
          <p:nvPr/>
        </p:nvSpPr>
        <p:spPr>
          <a:xfrm>
            <a:off x="1524000" y="0"/>
            <a:ext cx="5003800" cy="6858000"/>
          </a:xfrm>
          <a:prstGeom prst="rect">
            <a:avLst/>
          </a:prstGeom>
          <a:solidFill>
            <a:srgbClr val="CCFFFF"/>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en-US" altLang="zh-CN" sz="2400" b="1">
                <a:solidFill>
                  <a:srgbClr val="FF0000"/>
                </a:solidFill>
              </a:rPr>
              <a:t>//</a:t>
            </a:r>
            <a:r>
              <a:rPr lang="zh-CN" altLang="en-US" sz="2400" b="1" dirty="0">
                <a:solidFill>
                  <a:srgbClr val="FF0000"/>
                </a:solidFill>
              </a:rPr>
              <a:t>搜索子树</a:t>
            </a:r>
            <a:endParaRPr lang="en-US" altLang="zh-CN" sz="2400" b="1">
              <a:solidFill>
                <a:srgbClr val="FF0000"/>
              </a:solidFill>
            </a:endParaRPr>
          </a:p>
          <a:p>
            <a:pPr lvl="0">
              <a:lnSpc>
                <a:spcPct val="90000"/>
              </a:lnSpc>
              <a:buNone/>
            </a:pPr>
            <a:r>
              <a:rPr lang="en-US" altLang="zh-CN" sz="2400" b="1"/>
              <a:t>while( true ){</a:t>
            </a:r>
            <a:endParaRPr lang="en-US" altLang="zh-CN" sz="2400" b="1"/>
          </a:p>
          <a:p>
            <a:pPr lvl="0">
              <a:lnSpc>
                <a:spcPct val="90000"/>
              </a:lnSpc>
              <a:buNone/>
            </a:pPr>
            <a:r>
              <a:rPr lang="en-US" altLang="zh-CN" sz="2400" b="1"/>
              <a:t>      while( i&lt;= n &amp;&amp; </a:t>
            </a:r>
            <a:r>
              <a:rPr lang="en-US" altLang="zh-CN" sz="2400" b="1" dirty="0" err="1"/>
              <a:t>cw</a:t>
            </a:r>
            <a:r>
              <a:rPr lang="en-US" altLang="zh-CN" sz="2400" b="1"/>
              <a:t> + w[i] &lt;= c) {</a:t>
            </a:r>
            <a:endParaRPr lang="zh-CN" altLang="en-US" sz="2400" b="1" dirty="0"/>
          </a:p>
          <a:p>
            <a:pPr lvl="0">
              <a:lnSpc>
                <a:spcPct val="90000"/>
              </a:lnSpc>
              <a:buNone/>
            </a:pPr>
            <a:r>
              <a:rPr lang="en-US" altLang="zh-CN" sz="2400" b="1"/>
              <a:t>      </a:t>
            </a:r>
            <a:r>
              <a:rPr lang="en-US" altLang="zh-CN" sz="2400" b="1">
                <a:solidFill>
                  <a:srgbClr val="FF0000"/>
                </a:solidFill>
              </a:rPr>
              <a:t>// </a:t>
            </a:r>
            <a:r>
              <a:rPr lang="zh-CN" altLang="en-US" sz="2400" b="1" dirty="0">
                <a:solidFill>
                  <a:srgbClr val="FF0000"/>
                </a:solidFill>
              </a:rPr>
              <a:t>进入左子树</a:t>
            </a:r>
            <a:endParaRPr lang="en-US" altLang="zh-CN" sz="2400" b="1">
              <a:solidFill>
                <a:srgbClr val="FF0000"/>
              </a:solidFill>
            </a:endParaRPr>
          </a:p>
          <a:p>
            <a:pPr lvl="0">
              <a:lnSpc>
                <a:spcPct val="90000"/>
              </a:lnSpc>
              <a:buNone/>
            </a:pPr>
            <a:r>
              <a:rPr lang="zh-CN" altLang="en-US" sz="2400" b="1" dirty="0"/>
              <a:t>            </a:t>
            </a:r>
            <a:r>
              <a:rPr lang="en-US" altLang="zh-CN" sz="2400" b="1"/>
              <a:t>r -= w[ i ];</a:t>
            </a:r>
            <a:endParaRPr lang="en-US" altLang="zh-CN" sz="2400" b="1"/>
          </a:p>
          <a:p>
            <a:pPr lvl="0">
              <a:lnSpc>
                <a:spcPct val="90000"/>
              </a:lnSpc>
              <a:buNone/>
            </a:pPr>
            <a:r>
              <a:rPr lang="en-US" altLang="zh-CN" sz="2400" b="1"/>
              <a:t>            </a:t>
            </a:r>
            <a:r>
              <a:rPr lang="en-US" altLang="zh-CN" sz="2400" b="1" dirty="0" err="1"/>
              <a:t>cw</a:t>
            </a:r>
            <a:r>
              <a:rPr lang="en-US" altLang="zh-CN" sz="2400" b="1"/>
              <a:t> += w[i]; </a:t>
            </a:r>
            <a:endParaRPr lang="en-US" altLang="zh-CN" sz="2400" b="1"/>
          </a:p>
          <a:p>
            <a:pPr lvl="0">
              <a:lnSpc>
                <a:spcPct val="90000"/>
              </a:lnSpc>
              <a:buNone/>
            </a:pPr>
            <a:r>
              <a:rPr lang="en-US" altLang="zh-CN" sz="2400" b="1"/>
              <a:t>            x[i] = 1;</a:t>
            </a:r>
            <a:endParaRPr lang="en-US" altLang="zh-CN" sz="2400" b="1"/>
          </a:p>
          <a:p>
            <a:pPr lvl="0">
              <a:lnSpc>
                <a:spcPct val="90000"/>
              </a:lnSpc>
              <a:buNone/>
            </a:pPr>
            <a:r>
              <a:rPr lang="en-US" altLang="zh-CN" sz="2400" b="1"/>
              <a:t>            i++; </a:t>
            </a:r>
            <a:endParaRPr lang="en-US" altLang="zh-CN" sz="2400" b="1"/>
          </a:p>
          <a:p>
            <a:pPr lvl="0">
              <a:lnSpc>
                <a:spcPct val="90000"/>
              </a:lnSpc>
              <a:buNone/>
            </a:pPr>
            <a:r>
              <a:rPr lang="en-US" altLang="zh-CN" sz="2400" b="1"/>
              <a:t>      }</a:t>
            </a:r>
            <a:endParaRPr lang="en-US" altLang="zh-CN" sz="2400" b="1"/>
          </a:p>
          <a:p>
            <a:pPr lvl="0">
              <a:lnSpc>
                <a:spcPct val="90000"/>
              </a:lnSpc>
              <a:buNone/>
            </a:pPr>
            <a:r>
              <a:rPr lang="en-US" altLang="zh-CN" sz="2400" b="1"/>
              <a:t>     if( i &gt; n) {</a:t>
            </a:r>
            <a:r>
              <a:rPr lang="en-US" altLang="zh-CN" sz="2400" b="1">
                <a:solidFill>
                  <a:srgbClr val="FF0000"/>
                </a:solidFill>
              </a:rPr>
              <a:t> //</a:t>
            </a:r>
            <a:r>
              <a:rPr lang="zh-CN" altLang="en-US" sz="2400" b="1" dirty="0">
                <a:solidFill>
                  <a:srgbClr val="FF0000"/>
                </a:solidFill>
              </a:rPr>
              <a:t>到达叶结点</a:t>
            </a:r>
            <a:endParaRPr lang="en-US" altLang="zh-CN" sz="2400" b="1">
              <a:solidFill>
                <a:srgbClr val="FF0000"/>
              </a:solidFill>
            </a:endParaRPr>
          </a:p>
          <a:p>
            <a:pPr lvl="0">
              <a:lnSpc>
                <a:spcPct val="90000"/>
              </a:lnSpc>
              <a:buNone/>
            </a:pPr>
            <a:r>
              <a:rPr lang="en-US" altLang="zh-CN" sz="2400" b="1"/>
              <a:t>           for( </a:t>
            </a:r>
            <a:r>
              <a:rPr lang="en-US" altLang="zh-CN" sz="2400" b="1" dirty="0" err="1"/>
              <a:t>int</a:t>
            </a:r>
            <a:r>
              <a:rPr lang="en-US" altLang="zh-CN" sz="2400" b="1"/>
              <a:t> j = 1; j &lt;= n; j++)</a:t>
            </a:r>
            <a:endParaRPr lang="en-US" altLang="zh-CN" sz="2400" b="1"/>
          </a:p>
          <a:p>
            <a:pPr lvl="0">
              <a:lnSpc>
                <a:spcPct val="90000"/>
              </a:lnSpc>
              <a:buNone/>
            </a:pPr>
            <a:r>
              <a:rPr lang="en-US" altLang="zh-CN" sz="2400" b="1"/>
              <a:t>                 </a:t>
            </a:r>
            <a:r>
              <a:rPr lang="en-US" altLang="zh-CN" sz="2400" b="1" dirty="0" err="1"/>
              <a:t>bestx[j</a:t>
            </a:r>
            <a:r>
              <a:rPr lang="en-US" altLang="zh-CN" sz="2400" b="1"/>
              <a:t>] = x[j];</a:t>
            </a:r>
            <a:endParaRPr lang="en-US" altLang="zh-CN" sz="2400" b="1"/>
          </a:p>
          <a:p>
            <a:pPr lvl="0">
              <a:lnSpc>
                <a:spcPct val="90000"/>
              </a:lnSpc>
              <a:buNone/>
            </a:pPr>
            <a:r>
              <a:rPr lang="en-US" altLang="zh-CN" sz="2400" b="1"/>
              <a:t>           </a:t>
            </a:r>
            <a:r>
              <a:rPr lang="en-US" altLang="zh-CN" sz="2400" b="1" dirty="0" err="1"/>
              <a:t>bestw</a:t>
            </a:r>
            <a:r>
              <a:rPr lang="en-US" altLang="zh-CN" sz="2400" b="1"/>
              <a:t> = </a:t>
            </a:r>
            <a:r>
              <a:rPr lang="en-US" altLang="zh-CN" sz="2400" b="1" dirty="0" err="1"/>
              <a:t>cw</a:t>
            </a:r>
            <a:r>
              <a:rPr lang="en-US" altLang="zh-CN" sz="2400" b="1"/>
              <a:t>;}</a:t>
            </a:r>
            <a:endParaRPr lang="en-US" altLang="zh-CN" sz="2400" b="1"/>
          </a:p>
          <a:p>
            <a:pPr lvl="0">
              <a:lnSpc>
                <a:spcPct val="90000"/>
              </a:lnSpc>
              <a:buNone/>
            </a:pPr>
            <a:r>
              <a:rPr lang="en-US" altLang="zh-CN" sz="2400" b="1"/>
              <a:t>     else {  </a:t>
            </a:r>
            <a:r>
              <a:rPr lang="en-US" altLang="zh-CN" sz="2400" b="1">
                <a:solidFill>
                  <a:srgbClr val="FF0000"/>
                </a:solidFill>
              </a:rPr>
              <a:t>//</a:t>
            </a:r>
            <a:r>
              <a:rPr lang="zh-CN" altLang="en-US" sz="2400" b="1" dirty="0">
                <a:solidFill>
                  <a:srgbClr val="FF0000"/>
                </a:solidFill>
              </a:rPr>
              <a:t>进入右子树</a:t>
            </a:r>
            <a:r>
              <a:rPr lang="zh-CN" altLang="en-US" sz="2400" b="1" dirty="0"/>
              <a:t>        </a:t>
            </a:r>
            <a:endParaRPr lang="zh-CN" altLang="en-US" sz="2400" b="1" dirty="0"/>
          </a:p>
          <a:p>
            <a:pPr lvl="0">
              <a:lnSpc>
                <a:spcPct val="90000"/>
              </a:lnSpc>
              <a:buNone/>
            </a:pPr>
            <a:r>
              <a:rPr lang="en-US" altLang="zh-CN" sz="2400" b="1"/>
              <a:t>            r -= w[i];</a:t>
            </a:r>
            <a:endParaRPr lang="en-US" altLang="zh-CN" sz="2400" b="1"/>
          </a:p>
          <a:p>
            <a:pPr lvl="0">
              <a:lnSpc>
                <a:spcPct val="90000"/>
              </a:lnSpc>
              <a:buNone/>
            </a:pPr>
            <a:r>
              <a:rPr lang="en-US" altLang="zh-CN" sz="2400" b="1"/>
              <a:t>            x[i] = 0;</a:t>
            </a:r>
            <a:endParaRPr lang="en-US" altLang="zh-CN" sz="2400" b="1"/>
          </a:p>
          <a:p>
            <a:pPr lvl="0">
              <a:lnSpc>
                <a:spcPct val="90000"/>
              </a:lnSpc>
              <a:buNone/>
            </a:pPr>
            <a:r>
              <a:rPr lang="en-US" altLang="zh-CN" sz="2400" b="1"/>
              <a:t>            i++;}     </a:t>
            </a:r>
            <a:endParaRPr lang="en-US" altLang="zh-CN" sz="2400" b="1"/>
          </a:p>
        </p:txBody>
      </p:sp>
      <p:sp>
        <p:nvSpPr>
          <p:cNvPr id="436232" name="矩形 436231"/>
          <p:cNvSpPr/>
          <p:nvPr/>
        </p:nvSpPr>
        <p:spPr>
          <a:xfrm>
            <a:off x="6458903" y="1573848"/>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1</a:t>
            </a:r>
            <a:endParaRPr lang="en-US" altLang="zh-CN" sz="2000" b="1">
              <a:latin typeface="Arial" panose="020B0604020202090204" pitchFamily="34" charset="0"/>
            </a:endParaRPr>
          </a:p>
        </p:txBody>
      </p:sp>
      <p:sp>
        <p:nvSpPr>
          <p:cNvPr id="436233" name="矩形 436232"/>
          <p:cNvSpPr/>
          <p:nvPr/>
        </p:nvSpPr>
        <p:spPr>
          <a:xfrm>
            <a:off x="7539673" y="446246"/>
            <a:ext cx="1217930" cy="922020"/>
          </a:xfrm>
          <a:prstGeom prst="rect">
            <a:avLst/>
          </a:prstGeom>
          <a:solidFill>
            <a:srgbClr val="FFCCFF"/>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=46</a:t>
            </a:r>
            <a:endParaRPr lang="en-US" altLang="zh-CN" sz="1800" b="1">
              <a:latin typeface="Arial" panose="020B0604020202090204" pitchFamily="34" charset="0"/>
            </a:endParaRPr>
          </a:p>
        </p:txBody>
      </p:sp>
      <p:sp>
        <p:nvSpPr>
          <p:cNvPr id="436234" name="矩形 436233"/>
          <p:cNvSpPr/>
          <p:nvPr/>
        </p:nvSpPr>
        <p:spPr>
          <a:xfrm>
            <a:off x="7680325" y="1498759"/>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=30</a:t>
            </a:r>
            <a:endParaRPr lang="en-US" altLang="zh-CN" sz="1800" b="1">
              <a:latin typeface="Arial" panose="020B0604020202090204" pitchFamily="34" charset="0"/>
            </a:endParaRPr>
          </a:p>
        </p:txBody>
      </p:sp>
      <p:sp>
        <p:nvSpPr>
          <p:cNvPr id="436235" name="矩形 436234"/>
          <p:cNvSpPr/>
          <p:nvPr/>
        </p:nvSpPr>
        <p:spPr>
          <a:xfrm>
            <a:off x="5666740" y="2148523"/>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2</a:t>
            </a:r>
            <a:endParaRPr lang="en-US" altLang="zh-CN" sz="2000" b="1">
              <a:latin typeface="Arial" panose="020B0604020202090204" pitchFamily="34" charset="0"/>
            </a:endParaRPr>
          </a:p>
        </p:txBody>
      </p:sp>
      <p:sp>
        <p:nvSpPr>
          <p:cNvPr id="436236" name="矩形 436235"/>
          <p:cNvSpPr/>
          <p:nvPr/>
        </p:nvSpPr>
        <p:spPr>
          <a:xfrm>
            <a:off x="5807075" y="2651284"/>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=15</a:t>
            </a:r>
            <a:endParaRPr lang="en-US" altLang="zh-CN" sz="1800" b="1">
              <a:latin typeface="Arial" panose="020B0604020202090204" pitchFamily="34" charset="0"/>
            </a:endParaRPr>
          </a:p>
        </p:txBody>
      </p:sp>
      <p:sp>
        <p:nvSpPr>
          <p:cNvPr id="436237" name="矩形 436236"/>
          <p:cNvSpPr/>
          <p:nvPr/>
        </p:nvSpPr>
        <p:spPr>
          <a:xfrm>
            <a:off x="5593715" y="3877311"/>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3</a:t>
            </a:r>
            <a:endParaRPr lang="en-US" altLang="zh-CN" sz="2000" b="1">
              <a:latin typeface="Arial" panose="020B0604020202090204" pitchFamily="34" charset="0"/>
            </a:endParaRPr>
          </a:p>
        </p:txBody>
      </p:sp>
      <p:sp>
        <p:nvSpPr>
          <p:cNvPr id="436238" name="矩形 436237"/>
          <p:cNvSpPr/>
          <p:nvPr/>
        </p:nvSpPr>
        <p:spPr>
          <a:xfrm>
            <a:off x="6383338" y="4091146"/>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=0</a:t>
            </a:r>
            <a:endParaRPr lang="en-US" altLang="zh-CN" sz="1800" b="1">
              <a:latin typeface="Arial" panose="020B0604020202090204" pitchFamily="34" charset="0"/>
            </a:endParaRPr>
          </a:p>
        </p:txBody>
      </p:sp>
      <p:sp>
        <p:nvSpPr>
          <p:cNvPr id="436239" name="矩形 436238"/>
          <p:cNvSpPr/>
          <p:nvPr/>
        </p:nvSpPr>
        <p:spPr>
          <a:xfrm>
            <a:off x="5809615" y="5461636"/>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4</a:t>
            </a:r>
            <a:endParaRPr lang="en-US" altLang="zh-CN" sz="2000" b="1">
              <a:latin typeface="Arial" panose="020B0604020202090204" pitchFamily="34" charset="0"/>
            </a:endParaRPr>
          </a:p>
        </p:txBody>
      </p:sp>
      <p:sp>
        <p:nvSpPr>
          <p:cNvPr id="436240" name="矩形 436239"/>
          <p:cNvSpPr/>
          <p:nvPr/>
        </p:nvSpPr>
        <p:spPr>
          <a:xfrm>
            <a:off x="6527800" y="5590858"/>
            <a:ext cx="1368425" cy="64516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16</a:t>
            </a:r>
            <a:endParaRPr lang="en-US" altLang="zh-CN" sz="1800" b="1">
              <a:latin typeface="Arial" panose="020B0604020202090204" pitchFamily="34" charset="0"/>
            </a:endParaRPr>
          </a:p>
        </p:txBody>
      </p:sp>
      <p:grpSp>
        <p:nvGrpSpPr>
          <p:cNvPr id="436241" name="组合 436240"/>
          <p:cNvGrpSpPr/>
          <p:nvPr/>
        </p:nvGrpSpPr>
        <p:grpSpPr>
          <a:xfrm>
            <a:off x="6527800" y="1989138"/>
            <a:ext cx="1081088" cy="647700"/>
            <a:chOff x="3152" y="1253"/>
            <a:chExt cx="681" cy="408"/>
          </a:xfrm>
        </p:grpSpPr>
        <p:sp>
          <p:nvSpPr>
            <p:cNvPr id="436242" name="直接连接符 436241"/>
            <p:cNvSpPr/>
            <p:nvPr/>
          </p:nvSpPr>
          <p:spPr>
            <a:xfrm flipH="1">
              <a:off x="3152" y="1253"/>
              <a:ext cx="681" cy="408"/>
            </a:xfrm>
            <a:prstGeom prst="line">
              <a:avLst/>
            </a:prstGeom>
            <a:ln w="6350" cap="flat" cmpd="sng">
              <a:solidFill>
                <a:schemeClr val="tx1"/>
              </a:solidFill>
              <a:prstDash val="solid"/>
              <a:headEnd type="none" w="med" len="med"/>
              <a:tailEnd type="triangle" w="med" len="med"/>
            </a:ln>
          </p:spPr>
        </p:sp>
        <p:sp>
          <p:nvSpPr>
            <p:cNvPr id="436243" name="矩形 436242"/>
            <p:cNvSpPr/>
            <p:nvPr/>
          </p:nvSpPr>
          <p:spPr>
            <a:xfrm>
              <a:off x="3258" y="1319"/>
              <a:ext cx="196" cy="232"/>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1</a:t>
              </a:r>
              <a:endParaRPr lang="en-US" altLang="zh-CN" sz="1800" b="1">
                <a:latin typeface="Arial" panose="020B0604020202090204" pitchFamily="34" charset="0"/>
              </a:endParaRPr>
            </a:p>
          </p:txBody>
        </p:sp>
      </p:grpSp>
      <p:grpSp>
        <p:nvGrpSpPr>
          <p:cNvPr id="436244" name="组合 436243"/>
          <p:cNvGrpSpPr/>
          <p:nvPr/>
        </p:nvGrpSpPr>
        <p:grpSpPr>
          <a:xfrm>
            <a:off x="6527800" y="3573463"/>
            <a:ext cx="442913" cy="503237"/>
            <a:chOff x="3152" y="2251"/>
            <a:chExt cx="279" cy="317"/>
          </a:xfrm>
        </p:grpSpPr>
        <p:sp>
          <p:nvSpPr>
            <p:cNvPr id="436245" name="直接连接符 436244"/>
            <p:cNvSpPr/>
            <p:nvPr/>
          </p:nvSpPr>
          <p:spPr>
            <a:xfrm>
              <a:off x="3152" y="2251"/>
              <a:ext cx="182" cy="317"/>
            </a:xfrm>
            <a:prstGeom prst="line">
              <a:avLst/>
            </a:prstGeom>
            <a:ln w="6350" cap="flat" cmpd="sng">
              <a:solidFill>
                <a:schemeClr val="tx1"/>
              </a:solidFill>
              <a:prstDash val="solid"/>
              <a:headEnd type="none" w="med" len="med"/>
              <a:tailEnd type="triangle" w="med" len="med"/>
            </a:ln>
          </p:spPr>
        </p:sp>
        <p:sp>
          <p:nvSpPr>
            <p:cNvPr id="436246" name="矩形 436245"/>
            <p:cNvSpPr/>
            <p:nvPr/>
          </p:nvSpPr>
          <p:spPr>
            <a:xfrm>
              <a:off x="3235" y="2271"/>
              <a:ext cx="196" cy="233"/>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grpSp>
      <p:grpSp>
        <p:nvGrpSpPr>
          <p:cNvPr id="436247" name="组合 436246"/>
          <p:cNvGrpSpPr/>
          <p:nvPr/>
        </p:nvGrpSpPr>
        <p:grpSpPr>
          <a:xfrm>
            <a:off x="7032625" y="5084763"/>
            <a:ext cx="442913" cy="503237"/>
            <a:chOff x="3152" y="2251"/>
            <a:chExt cx="279" cy="317"/>
          </a:xfrm>
        </p:grpSpPr>
        <p:sp>
          <p:nvSpPr>
            <p:cNvPr id="436248" name="直接连接符 436247"/>
            <p:cNvSpPr/>
            <p:nvPr/>
          </p:nvSpPr>
          <p:spPr>
            <a:xfrm>
              <a:off x="3152" y="2251"/>
              <a:ext cx="182" cy="317"/>
            </a:xfrm>
            <a:prstGeom prst="line">
              <a:avLst/>
            </a:prstGeom>
            <a:ln w="6350" cap="flat" cmpd="sng">
              <a:solidFill>
                <a:schemeClr val="tx1"/>
              </a:solidFill>
              <a:prstDash val="solid"/>
              <a:headEnd type="none" w="med" len="med"/>
              <a:tailEnd type="triangle" w="med" len="med"/>
            </a:ln>
          </p:spPr>
        </p:sp>
        <p:sp>
          <p:nvSpPr>
            <p:cNvPr id="436249" name="矩形 436248"/>
            <p:cNvSpPr/>
            <p:nvPr/>
          </p:nvSpPr>
          <p:spPr>
            <a:xfrm>
              <a:off x="3235" y="2271"/>
              <a:ext cx="196" cy="233"/>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grpSp>
      <p:sp>
        <p:nvSpPr>
          <p:cNvPr id="436275" name="文本占位符 436274"/>
          <p:cNvSpPr>
            <a:spLocks noGrp="1"/>
          </p:cNvSpPr>
          <p:nvPr>
            <p:ph type="body" sz="half" idx="1"/>
          </p:nvPr>
        </p:nvSpPr>
        <p:spPr>
          <a:xfrm>
            <a:off x="4440238" y="0"/>
            <a:ext cx="4365625" cy="647700"/>
          </a:xfrm>
        </p:spPr>
        <p:txBody>
          <a:bodyPr/>
          <a:p>
            <a:r>
              <a:rPr lang="en-US" altLang="zh-CN" sz="2400" b="1"/>
              <a:t>w={ 16, 15, 15}, c = 30</a:t>
            </a:r>
            <a:endParaRPr lang="en-US" altLang="zh-CN" sz="2400" b="1"/>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6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62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62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62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62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62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62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62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62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62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62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6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2" grpId="0" bldLvl="0" animBg="1"/>
      <p:bldP spid="436233" grpId="0" bldLvl="0" animBg="1"/>
      <p:bldP spid="436234" grpId="0" bldLvl="0" animBg="1"/>
      <p:bldP spid="436235" grpId="0" bldLvl="0" animBg="1"/>
      <p:bldP spid="436236" grpId="0" bldLvl="0" animBg="1"/>
      <p:bldP spid="436237" grpId="0" bldLvl="0" animBg="1"/>
      <p:bldP spid="436238" grpId="0" bldLvl="0" animBg="1"/>
      <p:bldP spid="436239" grpId="0" bldLvl="0" animBg="1"/>
      <p:bldP spid="436240"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1348" name="矩形 441347"/>
          <p:cNvSpPr/>
          <p:nvPr/>
        </p:nvSpPr>
        <p:spPr>
          <a:xfrm>
            <a:off x="6458903" y="1532573"/>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1</a:t>
            </a:r>
            <a:endParaRPr lang="en-US" altLang="zh-CN" sz="2000" b="1">
              <a:latin typeface="Arial" panose="020B0604020202090204" pitchFamily="34" charset="0"/>
            </a:endParaRPr>
          </a:p>
        </p:txBody>
      </p:sp>
      <p:sp>
        <p:nvSpPr>
          <p:cNvPr id="441349" name="矩形 441348"/>
          <p:cNvSpPr/>
          <p:nvPr/>
        </p:nvSpPr>
        <p:spPr>
          <a:xfrm>
            <a:off x="7539673" y="404971"/>
            <a:ext cx="1217930" cy="922020"/>
          </a:xfrm>
          <a:prstGeom prst="rect">
            <a:avLst/>
          </a:prstGeom>
          <a:solidFill>
            <a:srgbClr val="FFCCFF"/>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=46</a:t>
            </a:r>
            <a:endParaRPr lang="en-US" altLang="zh-CN" sz="1800" b="1">
              <a:latin typeface="Arial" panose="020B0604020202090204" pitchFamily="34" charset="0"/>
            </a:endParaRPr>
          </a:p>
        </p:txBody>
      </p:sp>
      <p:sp>
        <p:nvSpPr>
          <p:cNvPr id="441350" name="矩形 441349"/>
          <p:cNvSpPr/>
          <p:nvPr/>
        </p:nvSpPr>
        <p:spPr>
          <a:xfrm>
            <a:off x="7680325" y="1457484"/>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=30</a:t>
            </a:r>
            <a:endParaRPr lang="en-US" altLang="zh-CN" sz="1800" b="1">
              <a:latin typeface="Arial" panose="020B0604020202090204" pitchFamily="34" charset="0"/>
            </a:endParaRPr>
          </a:p>
        </p:txBody>
      </p:sp>
      <p:sp>
        <p:nvSpPr>
          <p:cNvPr id="441351" name="矩形 441350"/>
          <p:cNvSpPr/>
          <p:nvPr/>
        </p:nvSpPr>
        <p:spPr>
          <a:xfrm>
            <a:off x="5666740" y="2107248"/>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2</a:t>
            </a:r>
            <a:endParaRPr lang="en-US" altLang="zh-CN" sz="2000" b="1">
              <a:latin typeface="Arial" panose="020B0604020202090204" pitchFamily="34" charset="0"/>
            </a:endParaRPr>
          </a:p>
        </p:txBody>
      </p:sp>
      <p:sp>
        <p:nvSpPr>
          <p:cNvPr id="441352" name="矩形 441351"/>
          <p:cNvSpPr/>
          <p:nvPr/>
        </p:nvSpPr>
        <p:spPr>
          <a:xfrm>
            <a:off x="5807075" y="2610009"/>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=15</a:t>
            </a:r>
            <a:endParaRPr lang="en-US" altLang="zh-CN" sz="1800" b="1">
              <a:latin typeface="Arial" panose="020B0604020202090204" pitchFamily="34" charset="0"/>
            </a:endParaRPr>
          </a:p>
        </p:txBody>
      </p:sp>
      <p:sp>
        <p:nvSpPr>
          <p:cNvPr id="441353" name="矩形 441352"/>
          <p:cNvSpPr/>
          <p:nvPr/>
        </p:nvSpPr>
        <p:spPr>
          <a:xfrm>
            <a:off x="5593715" y="3836036"/>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3</a:t>
            </a:r>
            <a:endParaRPr lang="en-US" altLang="zh-CN" sz="2000" b="1">
              <a:latin typeface="Arial" panose="020B0604020202090204" pitchFamily="34" charset="0"/>
            </a:endParaRPr>
          </a:p>
        </p:txBody>
      </p:sp>
      <p:sp>
        <p:nvSpPr>
          <p:cNvPr id="441354" name="矩形 441353"/>
          <p:cNvSpPr/>
          <p:nvPr/>
        </p:nvSpPr>
        <p:spPr>
          <a:xfrm>
            <a:off x="6383338" y="4049871"/>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=0</a:t>
            </a:r>
            <a:endParaRPr lang="en-US" altLang="zh-CN" sz="1800" b="1">
              <a:latin typeface="Arial" panose="020B0604020202090204" pitchFamily="34" charset="0"/>
            </a:endParaRPr>
          </a:p>
        </p:txBody>
      </p:sp>
      <p:sp>
        <p:nvSpPr>
          <p:cNvPr id="441355" name="矩形 441354"/>
          <p:cNvSpPr/>
          <p:nvPr/>
        </p:nvSpPr>
        <p:spPr>
          <a:xfrm>
            <a:off x="5809615" y="5420361"/>
            <a:ext cx="683895" cy="39878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2000" b="1">
                <a:latin typeface="Arial" panose="020B0604020202090204" pitchFamily="34" charset="0"/>
              </a:rPr>
              <a:t>i = 4</a:t>
            </a:r>
            <a:endParaRPr lang="en-US" altLang="zh-CN" sz="2000" b="1">
              <a:latin typeface="Arial" panose="020B0604020202090204" pitchFamily="34" charset="0"/>
            </a:endParaRPr>
          </a:p>
        </p:txBody>
      </p:sp>
      <p:sp>
        <p:nvSpPr>
          <p:cNvPr id="441356" name="矩形 441355"/>
          <p:cNvSpPr/>
          <p:nvPr/>
        </p:nvSpPr>
        <p:spPr>
          <a:xfrm>
            <a:off x="6527800" y="5549583"/>
            <a:ext cx="1368425" cy="64516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16</a:t>
            </a:r>
            <a:endParaRPr lang="en-US" altLang="zh-CN" sz="1800" b="1">
              <a:latin typeface="Arial" panose="020B0604020202090204" pitchFamily="34" charset="0"/>
            </a:endParaRPr>
          </a:p>
        </p:txBody>
      </p:sp>
      <p:grpSp>
        <p:nvGrpSpPr>
          <p:cNvPr id="441357" name="组合 441356"/>
          <p:cNvGrpSpPr/>
          <p:nvPr/>
        </p:nvGrpSpPr>
        <p:grpSpPr>
          <a:xfrm>
            <a:off x="6527800" y="1947863"/>
            <a:ext cx="1081088" cy="647700"/>
            <a:chOff x="3152" y="1253"/>
            <a:chExt cx="681" cy="408"/>
          </a:xfrm>
        </p:grpSpPr>
        <p:sp>
          <p:nvSpPr>
            <p:cNvPr id="441358" name="直接连接符 441357"/>
            <p:cNvSpPr/>
            <p:nvPr/>
          </p:nvSpPr>
          <p:spPr>
            <a:xfrm flipH="1">
              <a:off x="3152" y="1253"/>
              <a:ext cx="681" cy="408"/>
            </a:xfrm>
            <a:prstGeom prst="line">
              <a:avLst/>
            </a:prstGeom>
            <a:ln w="6350" cap="flat" cmpd="sng">
              <a:solidFill>
                <a:schemeClr val="tx1"/>
              </a:solidFill>
              <a:prstDash val="solid"/>
              <a:headEnd type="none" w="med" len="med"/>
              <a:tailEnd type="triangle" w="med" len="med"/>
            </a:ln>
          </p:spPr>
        </p:sp>
        <p:sp>
          <p:nvSpPr>
            <p:cNvPr id="441359" name="矩形 441358"/>
            <p:cNvSpPr/>
            <p:nvPr/>
          </p:nvSpPr>
          <p:spPr>
            <a:xfrm>
              <a:off x="3258" y="1319"/>
              <a:ext cx="196" cy="232"/>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1</a:t>
              </a:r>
              <a:endParaRPr lang="en-US" altLang="zh-CN" sz="1800" b="1">
                <a:latin typeface="Arial" panose="020B0604020202090204" pitchFamily="34" charset="0"/>
              </a:endParaRPr>
            </a:p>
          </p:txBody>
        </p:sp>
      </p:grpSp>
      <p:grpSp>
        <p:nvGrpSpPr>
          <p:cNvPr id="441360" name="组合 441359"/>
          <p:cNvGrpSpPr/>
          <p:nvPr/>
        </p:nvGrpSpPr>
        <p:grpSpPr>
          <a:xfrm>
            <a:off x="6527800" y="3532188"/>
            <a:ext cx="442913" cy="503237"/>
            <a:chOff x="3152" y="2251"/>
            <a:chExt cx="279" cy="317"/>
          </a:xfrm>
        </p:grpSpPr>
        <p:sp>
          <p:nvSpPr>
            <p:cNvPr id="441361" name="直接连接符 441360"/>
            <p:cNvSpPr/>
            <p:nvPr/>
          </p:nvSpPr>
          <p:spPr>
            <a:xfrm>
              <a:off x="3152" y="2251"/>
              <a:ext cx="182" cy="317"/>
            </a:xfrm>
            <a:prstGeom prst="line">
              <a:avLst/>
            </a:prstGeom>
            <a:ln w="6350" cap="flat" cmpd="sng">
              <a:solidFill>
                <a:schemeClr val="tx1"/>
              </a:solidFill>
              <a:prstDash val="solid"/>
              <a:headEnd type="none" w="med" len="med"/>
              <a:tailEnd type="triangle" w="med" len="med"/>
            </a:ln>
          </p:spPr>
        </p:sp>
        <p:sp>
          <p:nvSpPr>
            <p:cNvPr id="441362" name="矩形 441361"/>
            <p:cNvSpPr/>
            <p:nvPr/>
          </p:nvSpPr>
          <p:spPr>
            <a:xfrm>
              <a:off x="3235" y="2271"/>
              <a:ext cx="196" cy="233"/>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grpSp>
      <p:grpSp>
        <p:nvGrpSpPr>
          <p:cNvPr id="441363" name="组合 441362"/>
          <p:cNvGrpSpPr/>
          <p:nvPr/>
        </p:nvGrpSpPr>
        <p:grpSpPr>
          <a:xfrm>
            <a:off x="7032625" y="5043488"/>
            <a:ext cx="442913" cy="503237"/>
            <a:chOff x="3152" y="2251"/>
            <a:chExt cx="279" cy="317"/>
          </a:xfrm>
        </p:grpSpPr>
        <p:sp>
          <p:nvSpPr>
            <p:cNvPr id="441364" name="直接连接符 441363"/>
            <p:cNvSpPr/>
            <p:nvPr/>
          </p:nvSpPr>
          <p:spPr>
            <a:xfrm>
              <a:off x="3152" y="2251"/>
              <a:ext cx="182" cy="317"/>
            </a:xfrm>
            <a:prstGeom prst="line">
              <a:avLst/>
            </a:prstGeom>
            <a:ln w="6350" cap="flat" cmpd="sng">
              <a:solidFill>
                <a:schemeClr val="tx1"/>
              </a:solidFill>
              <a:prstDash val="solid"/>
              <a:headEnd type="none" w="med" len="med"/>
              <a:tailEnd type="triangle" w="med" len="med"/>
            </a:ln>
          </p:spPr>
        </p:sp>
        <p:sp>
          <p:nvSpPr>
            <p:cNvPr id="441365" name="矩形 441364"/>
            <p:cNvSpPr/>
            <p:nvPr/>
          </p:nvSpPr>
          <p:spPr>
            <a:xfrm>
              <a:off x="3235" y="2271"/>
              <a:ext cx="196" cy="233"/>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grpSp>
      <p:sp>
        <p:nvSpPr>
          <p:cNvPr id="441366" name="直接连接符 441365"/>
          <p:cNvSpPr/>
          <p:nvPr/>
        </p:nvSpPr>
        <p:spPr>
          <a:xfrm flipV="1">
            <a:off x="7535863" y="4972050"/>
            <a:ext cx="0" cy="576263"/>
          </a:xfrm>
          <a:prstGeom prst="line">
            <a:avLst/>
          </a:prstGeom>
          <a:ln w="28575" cap="flat" cmpd="sng">
            <a:solidFill>
              <a:srgbClr val="CC0000"/>
            </a:solidFill>
            <a:prstDash val="solid"/>
            <a:headEnd type="none" w="med" len="med"/>
            <a:tailEnd type="triangle" w="med" len="med"/>
          </a:ln>
        </p:spPr>
      </p:sp>
      <p:sp>
        <p:nvSpPr>
          <p:cNvPr id="441367" name="直接连接符 441366"/>
          <p:cNvSpPr/>
          <p:nvPr/>
        </p:nvSpPr>
        <p:spPr>
          <a:xfrm flipH="1" flipV="1">
            <a:off x="6888163" y="3532188"/>
            <a:ext cx="215900" cy="503237"/>
          </a:xfrm>
          <a:prstGeom prst="line">
            <a:avLst/>
          </a:prstGeom>
          <a:ln w="28575" cap="flat" cmpd="sng">
            <a:solidFill>
              <a:srgbClr val="CC0000"/>
            </a:solidFill>
            <a:prstDash val="solid"/>
            <a:headEnd type="none" w="med" len="med"/>
            <a:tailEnd type="triangle" w="med" len="med"/>
          </a:ln>
        </p:spPr>
      </p:sp>
      <p:sp>
        <p:nvSpPr>
          <p:cNvPr id="441368" name="直接连接符 441367"/>
          <p:cNvSpPr/>
          <p:nvPr/>
        </p:nvSpPr>
        <p:spPr>
          <a:xfrm flipV="1">
            <a:off x="6888163" y="2379663"/>
            <a:ext cx="1295400" cy="215900"/>
          </a:xfrm>
          <a:prstGeom prst="line">
            <a:avLst/>
          </a:prstGeom>
          <a:ln w="28575" cap="flat" cmpd="sng">
            <a:solidFill>
              <a:srgbClr val="CC0000"/>
            </a:solidFill>
            <a:prstDash val="solid"/>
            <a:headEnd type="none" w="med" len="med"/>
            <a:tailEnd type="triangle" w="med" len="med"/>
          </a:ln>
        </p:spPr>
      </p:sp>
      <p:grpSp>
        <p:nvGrpSpPr>
          <p:cNvPr id="441369" name="组合 441368"/>
          <p:cNvGrpSpPr/>
          <p:nvPr/>
        </p:nvGrpSpPr>
        <p:grpSpPr>
          <a:xfrm>
            <a:off x="9048750" y="2092325"/>
            <a:ext cx="989013" cy="576263"/>
            <a:chOff x="3152" y="2251"/>
            <a:chExt cx="215" cy="317"/>
          </a:xfrm>
        </p:grpSpPr>
        <p:sp>
          <p:nvSpPr>
            <p:cNvPr id="441370" name="直接连接符 441369"/>
            <p:cNvSpPr/>
            <p:nvPr/>
          </p:nvSpPr>
          <p:spPr>
            <a:xfrm>
              <a:off x="3152" y="2251"/>
              <a:ext cx="182" cy="317"/>
            </a:xfrm>
            <a:prstGeom prst="line">
              <a:avLst/>
            </a:prstGeom>
            <a:ln w="6350" cap="flat" cmpd="sng">
              <a:solidFill>
                <a:schemeClr val="tx1"/>
              </a:solidFill>
              <a:prstDash val="solid"/>
              <a:headEnd type="none" w="med" len="med"/>
              <a:tailEnd type="triangle" w="med" len="med"/>
            </a:ln>
          </p:spPr>
        </p:sp>
        <p:sp>
          <p:nvSpPr>
            <p:cNvPr id="441371" name="矩形 441370"/>
            <p:cNvSpPr/>
            <p:nvPr/>
          </p:nvSpPr>
          <p:spPr>
            <a:xfrm>
              <a:off x="3299" y="2287"/>
              <a:ext cx="68" cy="202"/>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0</a:t>
              </a:r>
              <a:endParaRPr lang="en-US" altLang="zh-CN" sz="1800" b="1">
                <a:latin typeface="Arial" panose="020B0604020202090204" pitchFamily="34" charset="0"/>
              </a:endParaRPr>
            </a:p>
          </p:txBody>
        </p:sp>
      </p:grpSp>
      <p:sp>
        <p:nvSpPr>
          <p:cNvPr id="441372" name="矩形 441371"/>
          <p:cNvSpPr/>
          <p:nvPr/>
        </p:nvSpPr>
        <p:spPr>
          <a:xfrm>
            <a:off x="9120188" y="2667159"/>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=15</a:t>
            </a:r>
            <a:endParaRPr lang="en-US" altLang="zh-CN" sz="1800" b="1">
              <a:latin typeface="Arial" panose="020B0604020202090204" pitchFamily="34" charset="0"/>
            </a:endParaRPr>
          </a:p>
        </p:txBody>
      </p:sp>
      <p:grpSp>
        <p:nvGrpSpPr>
          <p:cNvPr id="441373" name="组合 441372"/>
          <p:cNvGrpSpPr/>
          <p:nvPr/>
        </p:nvGrpSpPr>
        <p:grpSpPr>
          <a:xfrm>
            <a:off x="8975725" y="3603625"/>
            <a:ext cx="649288" cy="576263"/>
            <a:chOff x="3152" y="1253"/>
            <a:chExt cx="681" cy="408"/>
          </a:xfrm>
        </p:grpSpPr>
        <p:sp>
          <p:nvSpPr>
            <p:cNvPr id="441374" name="直接连接符 441373"/>
            <p:cNvSpPr/>
            <p:nvPr/>
          </p:nvSpPr>
          <p:spPr>
            <a:xfrm flipH="1">
              <a:off x="3152" y="1253"/>
              <a:ext cx="681" cy="408"/>
            </a:xfrm>
            <a:prstGeom prst="line">
              <a:avLst/>
            </a:prstGeom>
            <a:ln w="6350" cap="flat" cmpd="sng">
              <a:solidFill>
                <a:schemeClr val="tx1"/>
              </a:solidFill>
              <a:prstDash val="solid"/>
              <a:headEnd type="none" w="med" len="med"/>
              <a:tailEnd type="triangle" w="med" len="med"/>
            </a:ln>
          </p:spPr>
        </p:sp>
        <p:sp>
          <p:nvSpPr>
            <p:cNvPr id="441375" name="矩形 441374"/>
            <p:cNvSpPr/>
            <p:nvPr/>
          </p:nvSpPr>
          <p:spPr>
            <a:xfrm>
              <a:off x="3194" y="1304"/>
              <a:ext cx="326" cy="261"/>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1</a:t>
              </a:r>
              <a:endParaRPr lang="en-US" altLang="zh-CN" sz="1800" b="1">
                <a:latin typeface="Arial" panose="020B0604020202090204" pitchFamily="34" charset="0"/>
              </a:endParaRPr>
            </a:p>
          </p:txBody>
        </p:sp>
      </p:grpSp>
      <p:sp>
        <p:nvSpPr>
          <p:cNvPr id="441376" name="矩形 441375"/>
          <p:cNvSpPr/>
          <p:nvPr/>
        </p:nvSpPr>
        <p:spPr>
          <a:xfrm>
            <a:off x="8401050" y="4180046"/>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15</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=0</a:t>
            </a:r>
            <a:endParaRPr lang="en-US" altLang="zh-CN" sz="1800" b="1">
              <a:latin typeface="Arial" panose="020B0604020202090204" pitchFamily="34" charset="0"/>
            </a:endParaRPr>
          </a:p>
        </p:txBody>
      </p:sp>
      <p:sp>
        <p:nvSpPr>
          <p:cNvPr id="441377" name="矩形 441376"/>
          <p:cNvSpPr/>
          <p:nvPr/>
        </p:nvSpPr>
        <p:spPr>
          <a:xfrm>
            <a:off x="7680325" y="1443197"/>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=30</a:t>
            </a:r>
            <a:endParaRPr lang="en-US" altLang="zh-CN" sz="1800" b="1">
              <a:latin typeface="Arial" panose="020B0604020202090204" pitchFamily="34" charset="0"/>
            </a:endParaRPr>
          </a:p>
        </p:txBody>
      </p:sp>
      <p:grpSp>
        <p:nvGrpSpPr>
          <p:cNvPr id="441378" name="组合 441377"/>
          <p:cNvGrpSpPr/>
          <p:nvPr/>
        </p:nvGrpSpPr>
        <p:grpSpPr>
          <a:xfrm>
            <a:off x="8688388" y="5116513"/>
            <a:ext cx="577850" cy="503237"/>
            <a:chOff x="3152" y="1253"/>
            <a:chExt cx="681" cy="408"/>
          </a:xfrm>
        </p:grpSpPr>
        <p:sp>
          <p:nvSpPr>
            <p:cNvPr id="441379" name="直接连接符 441378"/>
            <p:cNvSpPr/>
            <p:nvPr/>
          </p:nvSpPr>
          <p:spPr>
            <a:xfrm flipH="1">
              <a:off x="3152" y="1253"/>
              <a:ext cx="681" cy="408"/>
            </a:xfrm>
            <a:prstGeom prst="line">
              <a:avLst/>
            </a:prstGeom>
            <a:ln w="6350" cap="flat" cmpd="sng">
              <a:solidFill>
                <a:schemeClr val="tx1"/>
              </a:solidFill>
              <a:prstDash val="solid"/>
              <a:headEnd type="none" w="med" len="med"/>
              <a:tailEnd type="triangle" w="med" len="med"/>
            </a:ln>
          </p:spPr>
        </p:sp>
        <p:sp>
          <p:nvSpPr>
            <p:cNvPr id="441380" name="矩形 441379"/>
            <p:cNvSpPr/>
            <p:nvPr/>
          </p:nvSpPr>
          <p:spPr>
            <a:xfrm>
              <a:off x="3175" y="1286"/>
              <a:ext cx="365" cy="298"/>
            </a:xfrm>
            <a:prstGeom prst="rect">
              <a:avLst/>
            </a:prstGeom>
            <a:noFill/>
            <a:ln w="6350">
              <a:noFill/>
            </a:ln>
          </p:spPr>
          <p:txBody>
            <a:bodyPr wrap="none" anchor="ctr">
              <a:spAutoFit/>
            </a:bodyPr>
            <a:p>
              <a:pPr algn="ctr">
                <a:buClrTx/>
              </a:pPr>
              <a:r>
                <a:rPr lang="en-US" altLang="zh-CN" sz="1800" b="1">
                  <a:latin typeface="Arial" panose="020B0604020202090204" pitchFamily="34" charset="0"/>
                </a:rPr>
                <a:t>1</a:t>
              </a:r>
              <a:endParaRPr lang="en-US" altLang="zh-CN" sz="1800" b="1">
                <a:latin typeface="Arial" panose="020B0604020202090204" pitchFamily="34" charset="0"/>
              </a:endParaRPr>
            </a:p>
          </p:txBody>
        </p:sp>
      </p:grpSp>
      <p:sp>
        <p:nvSpPr>
          <p:cNvPr id="441381" name="矩形 441380"/>
          <p:cNvSpPr/>
          <p:nvPr/>
        </p:nvSpPr>
        <p:spPr>
          <a:xfrm>
            <a:off x="8256588" y="5694045"/>
            <a:ext cx="1368425" cy="64516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30</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30</a:t>
            </a:r>
            <a:endParaRPr lang="en-US" altLang="zh-CN" sz="1800" b="1">
              <a:latin typeface="Arial" panose="020B0604020202090204" pitchFamily="34" charset="0"/>
            </a:endParaRPr>
          </a:p>
        </p:txBody>
      </p:sp>
      <p:sp>
        <p:nvSpPr>
          <p:cNvPr id="441382" name="直接连接符 441381"/>
          <p:cNvSpPr/>
          <p:nvPr/>
        </p:nvSpPr>
        <p:spPr>
          <a:xfrm flipV="1">
            <a:off x="9048750" y="5043488"/>
            <a:ext cx="503238" cy="576262"/>
          </a:xfrm>
          <a:prstGeom prst="line">
            <a:avLst/>
          </a:prstGeom>
          <a:ln w="28575" cap="flat" cmpd="sng">
            <a:solidFill>
              <a:srgbClr val="CC0000"/>
            </a:solidFill>
            <a:prstDash val="solid"/>
            <a:headEnd type="none" w="med" len="med"/>
            <a:tailEnd type="triangle" w="med" len="med"/>
          </a:ln>
        </p:spPr>
      </p:sp>
      <p:sp>
        <p:nvSpPr>
          <p:cNvPr id="441383" name="矩形 441382"/>
          <p:cNvSpPr/>
          <p:nvPr/>
        </p:nvSpPr>
        <p:spPr>
          <a:xfrm>
            <a:off x="8401050" y="4180046"/>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15</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30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=0</a:t>
            </a:r>
            <a:endParaRPr lang="en-US" altLang="zh-CN" sz="1800" b="1">
              <a:latin typeface="Arial" panose="020B0604020202090204" pitchFamily="34" charset="0"/>
            </a:endParaRPr>
          </a:p>
        </p:txBody>
      </p:sp>
      <p:sp>
        <p:nvSpPr>
          <p:cNvPr id="441384" name="直接连接符 441383"/>
          <p:cNvSpPr/>
          <p:nvPr/>
        </p:nvSpPr>
        <p:spPr>
          <a:xfrm flipV="1">
            <a:off x="9337675" y="3603625"/>
            <a:ext cx="503238" cy="576263"/>
          </a:xfrm>
          <a:prstGeom prst="line">
            <a:avLst/>
          </a:prstGeom>
          <a:ln w="28575" cap="flat" cmpd="sng">
            <a:solidFill>
              <a:srgbClr val="CC0000"/>
            </a:solidFill>
            <a:prstDash val="solid"/>
            <a:headEnd type="none" w="med" len="med"/>
            <a:tailEnd type="triangle" w="med" len="med"/>
          </a:ln>
        </p:spPr>
      </p:sp>
      <p:sp>
        <p:nvSpPr>
          <p:cNvPr id="441385" name="矩形 441384"/>
          <p:cNvSpPr/>
          <p:nvPr/>
        </p:nvSpPr>
        <p:spPr>
          <a:xfrm>
            <a:off x="9120188" y="2667159"/>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30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=15</a:t>
            </a:r>
            <a:endParaRPr lang="en-US" altLang="zh-CN" sz="1800" b="1">
              <a:latin typeface="Arial" panose="020B0604020202090204" pitchFamily="34" charset="0"/>
            </a:endParaRPr>
          </a:p>
        </p:txBody>
      </p:sp>
      <p:sp>
        <p:nvSpPr>
          <p:cNvPr id="441386" name="直接连接符 441385"/>
          <p:cNvSpPr/>
          <p:nvPr/>
        </p:nvSpPr>
        <p:spPr>
          <a:xfrm flipH="1" flipV="1">
            <a:off x="9048750" y="1803400"/>
            <a:ext cx="1116013" cy="865188"/>
          </a:xfrm>
          <a:prstGeom prst="line">
            <a:avLst/>
          </a:prstGeom>
          <a:ln w="28575" cap="flat" cmpd="sng">
            <a:solidFill>
              <a:srgbClr val="CC0000"/>
            </a:solidFill>
            <a:prstDash val="solid"/>
            <a:headEnd type="none" w="med" len="med"/>
            <a:tailEnd type="triangle" w="med" len="med"/>
          </a:ln>
        </p:spPr>
      </p:sp>
      <p:sp>
        <p:nvSpPr>
          <p:cNvPr id="441387" name="矩形 441386"/>
          <p:cNvSpPr/>
          <p:nvPr/>
        </p:nvSpPr>
        <p:spPr>
          <a:xfrm>
            <a:off x="7680325" y="1413034"/>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0</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30</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=30</a:t>
            </a:r>
            <a:endParaRPr lang="en-US" altLang="zh-CN" sz="1800" b="1">
              <a:latin typeface="Arial" panose="020B0604020202090204" pitchFamily="34" charset="0"/>
            </a:endParaRPr>
          </a:p>
        </p:txBody>
      </p:sp>
      <p:sp>
        <p:nvSpPr>
          <p:cNvPr id="441388" name="矩形 441387"/>
          <p:cNvSpPr/>
          <p:nvPr/>
        </p:nvSpPr>
        <p:spPr>
          <a:xfrm>
            <a:off x="6383338" y="4049871"/>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=0</a:t>
            </a:r>
            <a:endParaRPr lang="en-US" altLang="zh-CN" sz="1800" b="1">
              <a:latin typeface="Arial" panose="020B0604020202090204" pitchFamily="34" charset="0"/>
            </a:endParaRPr>
          </a:p>
        </p:txBody>
      </p:sp>
      <p:sp>
        <p:nvSpPr>
          <p:cNvPr id="441389" name="矩形 441388"/>
          <p:cNvSpPr/>
          <p:nvPr/>
        </p:nvSpPr>
        <p:spPr>
          <a:xfrm>
            <a:off x="5808663" y="2595722"/>
            <a:ext cx="1368425" cy="922020"/>
          </a:xfrm>
          <a:prstGeom prst="rect">
            <a:avLst/>
          </a:prstGeom>
          <a:solidFill>
            <a:srgbClr val="FFCCFF"/>
          </a:solidFill>
          <a:ln w="6350" cap="flat" cmpd="sng">
            <a:solidFill>
              <a:schemeClr val="tx1"/>
            </a:solidFill>
            <a:prstDash val="solid"/>
            <a:miter/>
            <a:headEnd type="none" w="med" len="med"/>
            <a:tailEnd type="none" w="med" len="med"/>
          </a:ln>
        </p:spPr>
        <p:txBody>
          <a:bodyPr anchor="ctr">
            <a:spAutoFit/>
          </a:bodyPr>
          <a:p>
            <a:pPr algn="ctr">
              <a:buClrTx/>
            </a:pPr>
            <a:r>
              <a:rPr lang="en-US" altLang="zh-CN" sz="1800" b="1" dirty="0" err="1">
                <a:latin typeface="Arial" panose="020B0604020202090204" pitchFamily="34" charset="0"/>
              </a:rPr>
              <a:t>cw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dirty="0" err="1">
                <a:latin typeface="Arial" panose="020B0604020202090204" pitchFamily="34" charset="0"/>
              </a:rPr>
              <a:t>bestw</a:t>
            </a:r>
            <a:r>
              <a:rPr lang="en-US" altLang="zh-CN" sz="1800" b="1">
                <a:latin typeface="Arial" panose="020B0604020202090204" pitchFamily="34" charset="0"/>
              </a:rPr>
              <a:t> = 16</a:t>
            </a:r>
            <a:endParaRPr lang="en-US" altLang="zh-CN" sz="1800" b="1">
              <a:latin typeface="Arial" panose="020B0604020202090204" pitchFamily="34" charset="0"/>
            </a:endParaRPr>
          </a:p>
          <a:p>
            <a:pPr algn="ctr">
              <a:buClrTx/>
            </a:pPr>
            <a:r>
              <a:rPr lang="en-US" altLang="zh-CN" sz="1800" b="1">
                <a:latin typeface="Arial" panose="020B0604020202090204" pitchFamily="34" charset="0"/>
              </a:rPr>
              <a:t>r =15</a:t>
            </a:r>
            <a:endParaRPr lang="en-US" altLang="zh-CN" sz="1800" b="1">
              <a:latin typeface="Arial" panose="020B0604020202090204" pitchFamily="34" charset="0"/>
            </a:endParaRPr>
          </a:p>
        </p:txBody>
      </p:sp>
      <p:sp>
        <p:nvSpPr>
          <p:cNvPr id="441390" name="矩形 441389"/>
          <p:cNvSpPr/>
          <p:nvPr/>
        </p:nvSpPr>
        <p:spPr>
          <a:xfrm>
            <a:off x="1416050" y="0"/>
            <a:ext cx="3887788" cy="6858000"/>
          </a:xfrm>
          <a:prstGeom prst="rect">
            <a:avLst/>
          </a:prstGeom>
          <a:solidFill>
            <a:srgbClr val="FFFFCC"/>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en-US" altLang="zh-CN" sz="2400" b="1"/>
              <a:t>while( </a:t>
            </a:r>
            <a:r>
              <a:rPr lang="en-US" altLang="zh-CN" sz="2400" b="1" dirty="0" err="1"/>
              <a:t>cw</a:t>
            </a:r>
            <a:r>
              <a:rPr lang="en-US" altLang="zh-CN" sz="2400" b="1"/>
              <a:t> + r &lt;= </a:t>
            </a:r>
            <a:r>
              <a:rPr lang="en-US" altLang="zh-CN" sz="2400" b="1" dirty="0" err="1"/>
              <a:t>bestw</a:t>
            </a:r>
            <a:r>
              <a:rPr lang="en-US" altLang="zh-CN" sz="2400" b="1"/>
              <a:t>  ){</a:t>
            </a:r>
            <a:endParaRPr lang="zh-CN" altLang="en-US" sz="2400" b="1" dirty="0"/>
          </a:p>
          <a:p>
            <a:pPr lvl="0">
              <a:lnSpc>
                <a:spcPct val="90000"/>
              </a:lnSpc>
              <a:buNone/>
            </a:pPr>
            <a:r>
              <a:rPr lang="en-US" altLang="zh-CN" sz="2400" b="1"/>
              <a:t>      </a:t>
            </a:r>
            <a:r>
              <a:rPr lang="en-US" altLang="zh-CN" sz="2400" b="1">
                <a:solidFill>
                  <a:srgbClr val="FF0000"/>
                </a:solidFill>
              </a:rPr>
              <a:t>// </a:t>
            </a:r>
            <a:r>
              <a:rPr lang="zh-CN" altLang="en-US" sz="2400" b="1" dirty="0">
                <a:solidFill>
                  <a:srgbClr val="FF0000"/>
                </a:solidFill>
              </a:rPr>
              <a:t>剪枝回溯</a:t>
            </a:r>
            <a:endParaRPr lang="en-US" altLang="zh-CN" sz="2400" b="1">
              <a:solidFill>
                <a:srgbClr val="FF0000"/>
              </a:solidFill>
            </a:endParaRPr>
          </a:p>
          <a:p>
            <a:pPr lvl="0">
              <a:lnSpc>
                <a:spcPct val="90000"/>
              </a:lnSpc>
              <a:buNone/>
            </a:pPr>
            <a:r>
              <a:rPr lang="zh-CN" altLang="en-US" sz="2400" b="1" dirty="0"/>
              <a:t>      </a:t>
            </a:r>
            <a:r>
              <a:rPr lang="en-US" altLang="zh-CN" sz="2400" b="1"/>
              <a:t>i --;     </a:t>
            </a:r>
            <a:endParaRPr lang="en-US" altLang="zh-CN" sz="2400" b="1"/>
          </a:p>
          <a:p>
            <a:pPr lvl="0">
              <a:lnSpc>
                <a:spcPct val="90000"/>
              </a:lnSpc>
              <a:buNone/>
            </a:pPr>
            <a:r>
              <a:rPr lang="zh-CN" altLang="en-US" sz="2400" b="1" dirty="0"/>
              <a:t>      </a:t>
            </a:r>
            <a:r>
              <a:rPr lang="en-US" altLang="zh-CN" sz="2400" b="1"/>
              <a:t>while ( i &gt; 0 &amp;&amp; !x[ i ] ) {</a:t>
            </a:r>
            <a:endParaRPr lang="en-US" altLang="zh-CN" sz="2400" b="1"/>
          </a:p>
          <a:p>
            <a:pPr lvl="0">
              <a:lnSpc>
                <a:spcPct val="90000"/>
              </a:lnSpc>
              <a:buNone/>
            </a:pPr>
            <a:r>
              <a:rPr lang="en-US" altLang="zh-CN" sz="2400" b="1"/>
              <a:t>           </a:t>
            </a:r>
            <a:r>
              <a:rPr lang="en-US" altLang="zh-CN" sz="2400" b="1">
                <a:solidFill>
                  <a:srgbClr val="FF0000"/>
                </a:solidFill>
              </a:rPr>
              <a:t>//</a:t>
            </a:r>
            <a:r>
              <a:rPr lang="zh-CN" altLang="en-US" sz="2400" b="1" dirty="0">
                <a:solidFill>
                  <a:srgbClr val="FF0000"/>
                </a:solidFill>
              </a:rPr>
              <a:t>从右子树返回</a:t>
            </a:r>
            <a:endParaRPr lang="zh-CN" altLang="en-US" sz="2400" b="1" dirty="0">
              <a:solidFill>
                <a:srgbClr val="FF0000"/>
              </a:solidFill>
            </a:endParaRPr>
          </a:p>
          <a:p>
            <a:pPr lvl="0">
              <a:lnSpc>
                <a:spcPct val="90000"/>
              </a:lnSpc>
              <a:buNone/>
            </a:pPr>
            <a:r>
              <a:rPr lang="en-US" altLang="zh-CN" sz="2400" b="1"/>
              <a:t>           r += w[i];</a:t>
            </a:r>
            <a:endParaRPr lang="en-US" altLang="zh-CN" sz="2400" b="1"/>
          </a:p>
          <a:p>
            <a:pPr lvl="0">
              <a:lnSpc>
                <a:spcPct val="90000"/>
              </a:lnSpc>
              <a:buNone/>
            </a:pPr>
            <a:r>
              <a:rPr lang="en-US" altLang="zh-CN" sz="2400" b="1"/>
              <a:t>           i --;</a:t>
            </a:r>
            <a:endParaRPr lang="en-US" altLang="zh-CN" sz="2400" b="1"/>
          </a:p>
          <a:p>
            <a:pPr lvl="0">
              <a:lnSpc>
                <a:spcPct val="90000"/>
              </a:lnSpc>
              <a:buNone/>
            </a:pPr>
            <a:r>
              <a:rPr lang="en-US" altLang="zh-CN" sz="2400" b="1"/>
              <a:t>     }</a:t>
            </a:r>
            <a:endParaRPr lang="en-US" altLang="zh-CN" sz="2400" b="1"/>
          </a:p>
          <a:p>
            <a:pPr lvl="0">
              <a:lnSpc>
                <a:spcPct val="90000"/>
              </a:lnSpc>
              <a:buNone/>
            </a:pPr>
            <a:r>
              <a:rPr lang="en-US" altLang="zh-CN" sz="2400" b="1"/>
              <a:t>       if( i == 0) { delete [] x;</a:t>
            </a:r>
            <a:endParaRPr lang="en-US" altLang="zh-CN" sz="2400" b="1"/>
          </a:p>
          <a:p>
            <a:pPr lvl="0">
              <a:lnSpc>
                <a:spcPct val="90000"/>
              </a:lnSpc>
              <a:buNone/>
            </a:pPr>
            <a:r>
              <a:rPr lang="en-US" altLang="zh-CN" sz="2400" b="1"/>
              <a:t>                  return </a:t>
            </a:r>
            <a:r>
              <a:rPr lang="en-US" altLang="zh-CN" sz="2400" b="1" dirty="0" err="1"/>
              <a:t>bestw</a:t>
            </a:r>
            <a:r>
              <a:rPr lang="en-US" altLang="zh-CN" sz="2400" b="1"/>
              <a:t>; }</a:t>
            </a:r>
            <a:endParaRPr lang="en-US" altLang="zh-CN" sz="2400" b="1"/>
          </a:p>
          <a:p>
            <a:pPr lvl="0">
              <a:lnSpc>
                <a:spcPct val="90000"/>
              </a:lnSpc>
              <a:buNone/>
            </a:pPr>
            <a:r>
              <a:rPr lang="en-US" altLang="zh-CN" sz="2400" b="1"/>
              <a:t>       </a:t>
            </a:r>
            <a:r>
              <a:rPr lang="en-US" altLang="zh-CN" sz="2400" b="1">
                <a:solidFill>
                  <a:srgbClr val="FF0000"/>
                </a:solidFill>
              </a:rPr>
              <a:t>// </a:t>
            </a:r>
            <a:r>
              <a:rPr lang="zh-CN" altLang="en-US" sz="2400" b="1" dirty="0">
                <a:solidFill>
                  <a:srgbClr val="FF0000"/>
                </a:solidFill>
              </a:rPr>
              <a:t>进入右子树</a:t>
            </a:r>
            <a:endParaRPr lang="zh-CN" altLang="en-US" sz="2400" b="1" dirty="0">
              <a:solidFill>
                <a:srgbClr val="FF0000"/>
              </a:solidFill>
            </a:endParaRPr>
          </a:p>
          <a:p>
            <a:pPr lvl="0">
              <a:lnSpc>
                <a:spcPct val="90000"/>
              </a:lnSpc>
              <a:buNone/>
            </a:pPr>
            <a:r>
              <a:rPr lang="en-US" altLang="zh-CN" sz="2400" b="1"/>
              <a:t>       x[ i ] = 0;</a:t>
            </a:r>
            <a:endParaRPr lang="en-US" altLang="zh-CN" sz="2400" b="1"/>
          </a:p>
          <a:p>
            <a:pPr lvl="0">
              <a:lnSpc>
                <a:spcPct val="90000"/>
              </a:lnSpc>
              <a:buNone/>
            </a:pPr>
            <a:r>
              <a:rPr lang="en-US" altLang="zh-CN" sz="2400" b="1"/>
              <a:t>       </a:t>
            </a:r>
            <a:r>
              <a:rPr lang="en-US" altLang="zh-CN" sz="2400" b="1" dirty="0" err="1"/>
              <a:t>cw</a:t>
            </a:r>
            <a:r>
              <a:rPr lang="en-US" altLang="zh-CN" sz="2400" b="1"/>
              <a:t> -= w[i];</a:t>
            </a:r>
            <a:endParaRPr lang="en-US" altLang="zh-CN" sz="2400" b="1"/>
          </a:p>
          <a:p>
            <a:pPr lvl="0">
              <a:lnSpc>
                <a:spcPct val="90000"/>
              </a:lnSpc>
              <a:buNone/>
            </a:pPr>
            <a:r>
              <a:rPr lang="en-US" altLang="zh-CN" sz="2400" b="1"/>
              <a:t>       i ++;</a:t>
            </a:r>
            <a:endParaRPr lang="en-US" altLang="zh-CN" sz="2400" b="1"/>
          </a:p>
          <a:p>
            <a:pPr lvl="0">
              <a:lnSpc>
                <a:spcPct val="90000"/>
              </a:lnSpc>
              <a:buNone/>
            </a:pPr>
            <a:r>
              <a:rPr lang="en-US" altLang="zh-CN" sz="2400" b="1"/>
              <a:t>       }</a:t>
            </a:r>
            <a:endParaRPr lang="en-US" altLang="zh-CN" sz="2400" b="1"/>
          </a:p>
          <a:p>
            <a:pPr lvl="0">
              <a:lnSpc>
                <a:spcPct val="90000"/>
              </a:lnSpc>
              <a:buNone/>
            </a:pPr>
            <a:r>
              <a:rPr lang="en-US" altLang="zh-CN" sz="2400" b="1"/>
              <a:t>     }}     </a:t>
            </a:r>
            <a:endParaRPr lang="en-US" altLang="zh-CN" sz="2400" b="1"/>
          </a:p>
        </p:txBody>
      </p:sp>
      <p:sp>
        <p:nvSpPr>
          <p:cNvPr id="441392" name="文本占位符 441391"/>
          <p:cNvSpPr>
            <a:spLocks noGrp="1"/>
          </p:cNvSpPr>
          <p:nvPr>
            <p:ph type="body" sz="half" idx="1"/>
          </p:nvPr>
        </p:nvSpPr>
        <p:spPr>
          <a:xfrm>
            <a:off x="5016500" y="0"/>
            <a:ext cx="3897313" cy="647700"/>
          </a:xfrm>
        </p:spPr>
        <p:txBody>
          <a:bodyPr/>
          <a:p>
            <a:r>
              <a:rPr lang="en-US" altLang="zh-CN" sz="2400" b="1"/>
              <a:t>w={ 16, 15, 15}, c = 30</a:t>
            </a:r>
            <a:endParaRPr lang="en-US" altLang="zh-CN" sz="2400" b="1"/>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13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13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13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13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13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13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13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13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137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13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13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138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4138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413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4138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4138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1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72" grpId="0" bldLvl="0" animBg="1"/>
      <p:bldP spid="441376" grpId="0" bldLvl="0" animBg="1"/>
      <p:bldP spid="441377" grpId="0" bldLvl="0" animBg="1"/>
      <p:bldP spid="441381" grpId="0" bldLvl="0" animBg="1"/>
      <p:bldP spid="441383" grpId="0" bldLvl="0" animBg="1"/>
      <p:bldP spid="441385" grpId="0" bldLvl="0" animBg="1"/>
      <p:bldP spid="441387" grpId="0" bldLvl="0" animBg="1"/>
      <p:bldP spid="441388" grpId="0" bldLvl="0" animBg="1"/>
      <p:bldP spid="441389"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62" name="标题 399361"/>
          <p:cNvSpPr>
            <a:spLocks noGrp="1"/>
          </p:cNvSpPr>
          <p:nvPr>
            <p:ph type="title"/>
          </p:nvPr>
        </p:nvSpPr>
        <p:spPr/>
        <p:txBody>
          <a:bodyPr anchor="ctr"/>
          <a:p>
            <a:endParaRPr lang="zh-CN" altLang="en-US" dirty="0"/>
          </a:p>
        </p:txBody>
      </p:sp>
      <p:sp>
        <p:nvSpPr>
          <p:cNvPr id="399363" name="文本占位符 399362"/>
          <p:cNvSpPr>
            <a:spLocks noGrp="1"/>
          </p:cNvSpPr>
          <p:nvPr>
            <p:ph type="body" idx="1"/>
          </p:nvPr>
        </p:nvSpPr>
        <p:spPr/>
        <p:txBody>
          <a:bodyPr/>
          <a:p>
            <a:endParaRPr lang="zh-CN" altLang="en-US" dirty="0"/>
          </a:p>
        </p:txBody>
      </p:sp>
      <p:sp>
        <p:nvSpPr>
          <p:cNvPr id="399364" name="矩形 399363"/>
          <p:cNvSpPr/>
          <p:nvPr/>
        </p:nvSpPr>
        <p:spPr>
          <a:xfrm>
            <a:off x="2209800" y="2130425"/>
            <a:ext cx="7772400" cy="147002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楷体_GB2312" pitchFamily="49" charset="-122"/>
              </a:defRPr>
            </a:lvl1pPr>
          </a:lstStyle>
          <a:p>
            <a:pPr lvl="0"/>
            <a:r>
              <a:rPr lang="en-US" altLang="zh-CN"/>
              <a:t>5.3 0-1</a:t>
            </a:r>
            <a:r>
              <a:rPr lang="zh-CN" altLang="en-US" dirty="0"/>
              <a:t>背包问题</a:t>
            </a:r>
            <a:endParaRPr lang="en-US" altLang="zh-CN"/>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0386" name="标题 400385"/>
          <p:cNvSpPr>
            <a:spLocks noGrp="1"/>
          </p:cNvSpPr>
          <p:nvPr>
            <p:ph type="title"/>
          </p:nvPr>
        </p:nvSpPr>
        <p:spPr>
          <a:xfrm>
            <a:off x="1981200" y="347663"/>
            <a:ext cx="1090613" cy="633412"/>
          </a:xfrm>
        </p:spPr>
        <p:txBody>
          <a:bodyPr anchor="ctr">
            <a:normAutofit fontScale="90000"/>
          </a:bodyPr>
          <a:p>
            <a:r>
              <a:rPr lang="zh-CN" altLang="en-US" sz="4000" b="1" dirty="0"/>
              <a:t>例</a:t>
            </a:r>
            <a:endParaRPr lang="zh-CN" altLang="en-US" sz="4000" b="1" dirty="0"/>
          </a:p>
        </p:txBody>
      </p:sp>
      <p:sp>
        <p:nvSpPr>
          <p:cNvPr id="400387" name="文本占位符 400386"/>
          <p:cNvSpPr>
            <a:spLocks noGrp="1"/>
          </p:cNvSpPr>
          <p:nvPr>
            <p:ph type="body" sz="half" idx="1"/>
          </p:nvPr>
        </p:nvSpPr>
        <p:spPr>
          <a:xfrm>
            <a:off x="3349625" y="188913"/>
            <a:ext cx="7715250" cy="647700"/>
          </a:xfrm>
        </p:spPr>
        <p:txBody>
          <a:bodyPr/>
          <a:p>
            <a:pPr>
              <a:buNone/>
            </a:pPr>
            <a:r>
              <a:rPr lang="en-US" altLang="zh-CN" sz="2800" b="1"/>
              <a:t>n=4,c=7,w={ 3,5,2,1}, p = {9,10,7,4}</a:t>
            </a:r>
            <a:endParaRPr lang="en-US" altLang="zh-CN" sz="2800" b="1"/>
          </a:p>
          <a:p>
            <a:pPr>
              <a:buNone/>
            </a:pPr>
            <a:endParaRPr lang="en-US" altLang="zh-CN" sz="2800" b="1"/>
          </a:p>
          <a:p>
            <a:pPr>
              <a:buNone/>
            </a:pPr>
            <a:endParaRPr lang="en-US" altLang="zh-CN" sz="2800" b="1"/>
          </a:p>
        </p:txBody>
      </p:sp>
      <p:sp>
        <p:nvSpPr>
          <p:cNvPr id="400388" name="椭圆 400387"/>
          <p:cNvSpPr/>
          <p:nvPr/>
        </p:nvSpPr>
        <p:spPr>
          <a:xfrm>
            <a:off x="5848350" y="470442"/>
            <a:ext cx="660400"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ea typeface="楷体_GB2312" pitchFamily="49" charset="-122"/>
              </a:rPr>
              <a:t>0,</a:t>
            </a:r>
            <a:r>
              <a:rPr lang="en-US" altLang="zh-CN" sz="1800" b="1">
                <a:solidFill>
                  <a:srgbClr val="CC0000"/>
                </a:solidFill>
                <a:latin typeface="Times New Roman" panose="02020603050405020304" pitchFamily="18" charset="0"/>
                <a:ea typeface="楷体_GB2312" pitchFamily="49" charset="-122"/>
              </a:rPr>
              <a:t>0</a:t>
            </a:r>
            <a:endParaRPr lang="en-US" altLang="zh-CN" sz="1800" b="1">
              <a:solidFill>
                <a:srgbClr val="CC0000"/>
              </a:solidFill>
              <a:latin typeface="Times New Roman" panose="02020603050405020304" pitchFamily="18" charset="0"/>
              <a:ea typeface="楷体_GB2312" pitchFamily="49" charset="-122"/>
            </a:endParaRPr>
          </a:p>
        </p:txBody>
      </p:sp>
      <p:sp>
        <p:nvSpPr>
          <p:cNvPr id="400389" name="椭圆 400388"/>
          <p:cNvSpPr/>
          <p:nvPr/>
        </p:nvSpPr>
        <p:spPr>
          <a:xfrm>
            <a:off x="4403725" y="1318878"/>
            <a:ext cx="800100" cy="422945"/>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400" b="1">
                <a:latin typeface="Times New Roman" panose="02020603050405020304" pitchFamily="18" charset="0"/>
                <a:ea typeface="楷体_GB2312" pitchFamily="49" charset="-122"/>
              </a:rPr>
              <a:t>3,</a:t>
            </a:r>
            <a:r>
              <a:rPr lang="en-US" altLang="zh-CN" sz="1400" b="1">
                <a:solidFill>
                  <a:srgbClr val="CC0000"/>
                </a:solidFill>
                <a:latin typeface="Times New Roman" panose="02020603050405020304" pitchFamily="18" charset="0"/>
                <a:ea typeface="楷体_GB2312" pitchFamily="49" charset="-122"/>
              </a:rPr>
              <a:t>9</a:t>
            </a:r>
            <a:endParaRPr lang="zh-CN" altLang="en-US" sz="1400" b="1" dirty="0">
              <a:solidFill>
                <a:srgbClr val="CC0000"/>
              </a:solidFill>
              <a:latin typeface="Times New Roman" panose="02020603050405020304" pitchFamily="18" charset="0"/>
              <a:ea typeface="楷体_GB2312" pitchFamily="49" charset="-122"/>
            </a:endParaRPr>
          </a:p>
        </p:txBody>
      </p:sp>
      <p:sp>
        <p:nvSpPr>
          <p:cNvPr id="400390" name="椭圆 400389"/>
          <p:cNvSpPr/>
          <p:nvPr/>
        </p:nvSpPr>
        <p:spPr>
          <a:xfrm>
            <a:off x="7208838" y="1227680"/>
            <a:ext cx="660400"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Times New Roman" panose="02020603050405020304" pitchFamily="18" charset="0"/>
                <a:ea typeface="楷体_GB2312" pitchFamily="49" charset="-122"/>
              </a:rPr>
              <a:t>0,</a:t>
            </a:r>
            <a:r>
              <a:rPr lang="en-US" altLang="zh-CN" sz="1800" b="1">
                <a:solidFill>
                  <a:srgbClr val="CC0000"/>
                </a:solidFill>
                <a:latin typeface="Times New Roman" panose="02020603050405020304" pitchFamily="18" charset="0"/>
                <a:ea typeface="楷体_GB2312" pitchFamily="49" charset="-122"/>
              </a:rPr>
              <a:t>0</a:t>
            </a:r>
            <a:endParaRPr lang="en-US" altLang="zh-CN" sz="1800" b="1">
              <a:solidFill>
                <a:srgbClr val="CC0000"/>
              </a:solidFill>
              <a:latin typeface="Times New Roman" panose="02020603050405020304" pitchFamily="18" charset="0"/>
              <a:ea typeface="楷体_GB2312" pitchFamily="49" charset="-122"/>
            </a:endParaRPr>
          </a:p>
        </p:txBody>
      </p:sp>
      <p:sp>
        <p:nvSpPr>
          <p:cNvPr id="400391" name="椭圆 400390"/>
          <p:cNvSpPr/>
          <p:nvPr/>
        </p:nvSpPr>
        <p:spPr>
          <a:xfrm>
            <a:off x="3298825" y="2307901"/>
            <a:ext cx="800100" cy="467375"/>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Times New Roman" panose="02020603050405020304" pitchFamily="18" charset="0"/>
                <a:ea typeface="楷体_GB2312" pitchFamily="49" charset="-122"/>
              </a:rPr>
              <a:t>8</a:t>
            </a:r>
            <a:endParaRPr lang="en-US" altLang="zh-CN" sz="1600" b="1">
              <a:latin typeface="Times New Roman" panose="02020603050405020304" pitchFamily="18" charset="0"/>
              <a:ea typeface="楷体_GB2312" pitchFamily="49" charset="-122"/>
            </a:endParaRPr>
          </a:p>
        </p:txBody>
      </p:sp>
      <p:sp>
        <p:nvSpPr>
          <p:cNvPr id="400392" name="椭圆 400391"/>
          <p:cNvSpPr/>
          <p:nvPr/>
        </p:nvSpPr>
        <p:spPr>
          <a:xfrm>
            <a:off x="8213725" y="2267248"/>
            <a:ext cx="661988" cy="510580"/>
          </a:xfrm>
          <a:prstGeom prst="ellipse">
            <a:avLst/>
          </a:prstGeom>
          <a:solidFill>
            <a:srgbClr val="FF66FF"/>
          </a:solidFill>
          <a:ln w="6350" cap="flat" cmpd="sng">
            <a:solidFill>
              <a:schemeClr val="tx1"/>
            </a:solidFill>
            <a:prstDash val="solid"/>
            <a:headEnd type="none" w="med" len="med"/>
            <a:tailEnd type="none" w="med" len="med"/>
          </a:ln>
        </p:spPr>
        <p:txBody>
          <a:bodyPr anchor="ctr">
            <a:spAutoFit/>
          </a:bodyPr>
          <a:p>
            <a:pPr algn="ctr">
              <a:buClrTx/>
            </a:pPr>
            <a:endParaRPr lang="en-US" altLang="zh-CN" sz="1800" b="1" dirty="0">
              <a:latin typeface="Times New Roman" panose="02020603050405020304" pitchFamily="18" charset="0"/>
              <a:ea typeface="楷体_GB2312" pitchFamily="49" charset="-122"/>
            </a:endParaRPr>
          </a:p>
        </p:txBody>
      </p:sp>
      <p:sp>
        <p:nvSpPr>
          <p:cNvPr id="400393" name="椭圆 400392"/>
          <p:cNvSpPr/>
          <p:nvPr/>
        </p:nvSpPr>
        <p:spPr>
          <a:xfrm>
            <a:off x="3287713" y="4565876"/>
            <a:ext cx="863600" cy="42341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400" b="1">
                <a:latin typeface="Times New Roman" panose="02020603050405020304" pitchFamily="18" charset="0"/>
                <a:ea typeface="楷体_GB2312" pitchFamily="49" charset="-122"/>
              </a:rPr>
              <a:t>6,</a:t>
            </a:r>
            <a:r>
              <a:rPr lang="en-US" altLang="zh-CN" sz="1400" b="1">
                <a:solidFill>
                  <a:srgbClr val="0000FF"/>
                </a:solidFill>
                <a:latin typeface="Times New Roman" panose="02020603050405020304" pitchFamily="18" charset="0"/>
                <a:ea typeface="楷体_GB2312" pitchFamily="49" charset="-122"/>
              </a:rPr>
              <a:t>20</a:t>
            </a:r>
            <a:endParaRPr lang="en-US" altLang="zh-CN" sz="1400" b="1">
              <a:solidFill>
                <a:srgbClr val="0000FF"/>
              </a:solidFill>
              <a:latin typeface="Times New Roman" panose="02020603050405020304" pitchFamily="18" charset="0"/>
              <a:ea typeface="楷体_GB2312" pitchFamily="49" charset="-122"/>
            </a:endParaRPr>
          </a:p>
        </p:txBody>
      </p:sp>
      <p:sp>
        <p:nvSpPr>
          <p:cNvPr id="400394" name="椭圆 400393"/>
          <p:cNvSpPr/>
          <p:nvPr/>
        </p:nvSpPr>
        <p:spPr>
          <a:xfrm>
            <a:off x="4302125" y="3571540"/>
            <a:ext cx="758825" cy="422945"/>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400" b="1">
                <a:latin typeface="Times New Roman" panose="02020603050405020304" pitchFamily="18" charset="0"/>
                <a:ea typeface="楷体_GB2312" pitchFamily="49" charset="-122"/>
              </a:rPr>
              <a:t>5,</a:t>
            </a:r>
            <a:r>
              <a:rPr lang="en-US" altLang="zh-CN" sz="1400" b="1">
                <a:solidFill>
                  <a:srgbClr val="CC0000"/>
                </a:solidFill>
                <a:latin typeface="Times New Roman" panose="02020603050405020304" pitchFamily="18" charset="0"/>
                <a:ea typeface="楷体_GB2312" pitchFamily="49" charset="-122"/>
              </a:rPr>
              <a:t>16</a:t>
            </a:r>
            <a:endParaRPr lang="en-US" altLang="zh-CN" sz="1400" b="1">
              <a:solidFill>
                <a:srgbClr val="CC0000"/>
              </a:solidFill>
              <a:latin typeface="Times New Roman" panose="02020603050405020304" pitchFamily="18" charset="0"/>
              <a:ea typeface="楷体_GB2312" pitchFamily="49" charset="-122"/>
            </a:endParaRPr>
          </a:p>
        </p:txBody>
      </p:sp>
      <p:sp>
        <p:nvSpPr>
          <p:cNvPr id="400395" name="椭圆 400394"/>
          <p:cNvSpPr/>
          <p:nvPr/>
        </p:nvSpPr>
        <p:spPr>
          <a:xfrm>
            <a:off x="5102225" y="3551940"/>
            <a:ext cx="860425" cy="466909"/>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Times New Roman" panose="02020603050405020304" pitchFamily="18" charset="0"/>
                <a:ea typeface="楷体_GB2312" pitchFamily="49" charset="-122"/>
              </a:rPr>
              <a:t>3,9</a:t>
            </a:r>
            <a:endParaRPr lang="en-US" altLang="zh-CN" sz="1600" b="1">
              <a:latin typeface="Times New Roman" panose="02020603050405020304" pitchFamily="18" charset="0"/>
              <a:ea typeface="楷体_GB2312" pitchFamily="49" charset="-122"/>
            </a:endParaRPr>
          </a:p>
        </p:txBody>
      </p:sp>
      <p:sp>
        <p:nvSpPr>
          <p:cNvPr id="400396" name="椭圆 400395"/>
          <p:cNvSpPr/>
          <p:nvPr/>
        </p:nvSpPr>
        <p:spPr>
          <a:xfrm>
            <a:off x="6107113" y="3551940"/>
            <a:ext cx="800100" cy="466909"/>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Times New Roman" panose="02020603050405020304" pitchFamily="18" charset="0"/>
                <a:ea typeface="楷体_GB2312" pitchFamily="49" charset="-122"/>
              </a:rPr>
              <a:t>7,</a:t>
            </a:r>
            <a:r>
              <a:rPr lang="en-US" altLang="zh-CN" sz="1600" b="1">
                <a:solidFill>
                  <a:srgbClr val="CC0000"/>
                </a:solidFill>
                <a:latin typeface="Times New Roman" panose="02020603050405020304" pitchFamily="18" charset="0"/>
                <a:ea typeface="楷体_GB2312" pitchFamily="49" charset="-122"/>
              </a:rPr>
              <a:t>17</a:t>
            </a:r>
            <a:endParaRPr lang="en-US" altLang="zh-CN" sz="1600" b="1">
              <a:solidFill>
                <a:srgbClr val="CC0000"/>
              </a:solidFill>
              <a:latin typeface="Times New Roman" panose="02020603050405020304" pitchFamily="18" charset="0"/>
              <a:ea typeface="楷体_GB2312" pitchFamily="49" charset="-122"/>
            </a:endParaRPr>
          </a:p>
        </p:txBody>
      </p:sp>
      <p:sp>
        <p:nvSpPr>
          <p:cNvPr id="400397" name="直接连接符 400396"/>
          <p:cNvSpPr/>
          <p:nvPr/>
        </p:nvSpPr>
        <p:spPr>
          <a:xfrm flipH="1">
            <a:off x="5105400" y="955675"/>
            <a:ext cx="700088" cy="360363"/>
          </a:xfrm>
          <a:prstGeom prst="line">
            <a:avLst/>
          </a:prstGeom>
          <a:ln w="6350" cap="flat" cmpd="sng">
            <a:solidFill>
              <a:schemeClr val="tx1"/>
            </a:solidFill>
            <a:prstDash val="solid"/>
            <a:headEnd type="none" w="med" len="med"/>
            <a:tailEnd type="none" w="med" len="med"/>
          </a:ln>
        </p:spPr>
      </p:sp>
      <p:sp>
        <p:nvSpPr>
          <p:cNvPr id="400398" name="直接连接符 400397"/>
          <p:cNvSpPr/>
          <p:nvPr/>
        </p:nvSpPr>
        <p:spPr>
          <a:xfrm>
            <a:off x="6508750" y="955675"/>
            <a:ext cx="803275" cy="452438"/>
          </a:xfrm>
          <a:prstGeom prst="line">
            <a:avLst/>
          </a:prstGeom>
          <a:ln w="6350" cap="flat" cmpd="sng">
            <a:solidFill>
              <a:schemeClr val="tx1"/>
            </a:solidFill>
            <a:prstDash val="solid"/>
            <a:headEnd type="none" w="med" len="med"/>
            <a:tailEnd type="none" w="med" len="med"/>
          </a:ln>
        </p:spPr>
      </p:sp>
      <p:sp>
        <p:nvSpPr>
          <p:cNvPr id="400399" name="直接连接符 400398"/>
          <p:cNvSpPr/>
          <p:nvPr/>
        </p:nvSpPr>
        <p:spPr>
          <a:xfrm flipH="1">
            <a:off x="3800475" y="1766888"/>
            <a:ext cx="703263" cy="539750"/>
          </a:xfrm>
          <a:prstGeom prst="line">
            <a:avLst/>
          </a:prstGeom>
          <a:ln w="6350" cap="flat" cmpd="sng">
            <a:solidFill>
              <a:schemeClr val="tx1"/>
            </a:solidFill>
            <a:prstDash val="solid"/>
            <a:headEnd type="none" w="med" len="med"/>
            <a:tailEnd type="none" w="med" len="med"/>
          </a:ln>
        </p:spPr>
      </p:sp>
      <p:sp>
        <p:nvSpPr>
          <p:cNvPr id="400400" name="直接连接符 400399"/>
          <p:cNvSpPr/>
          <p:nvPr/>
        </p:nvSpPr>
        <p:spPr>
          <a:xfrm>
            <a:off x="4903788" y="1855788"/>
            <a:ext cx="300037" cy="361950"/>
          </a:xfrm>
          <a:prstGeom prst="line">
            <a:avLst/>
          </a:prstGeom>
          <a:ln w="6350" cap="flat" cmpd="sng">
            <a:solidFill>
              <a:schemeClr val="tx1"/>
            </a:solidFill>
            <a:prstDash val="solid"/>
            <a:headEnd type="none" w="med" len="med"/>
            <a:tailEnd type="none" w="med" len="med"/>
          </a:ln>
        </p:spPr>
      </p:sp>
      <p:sp>
        <p:nvSpPr>
          <p:cNvPr id="400401" name="直接连接符 400400"/>
          <p:cNvSpPr/>
          <p:nvPr/>
        </p:nvSpPr>
        <p:spPr>
          <a:xfrm flipH="1">
            <a:off x="7008813" y="1855788"/>
            <a:ext cx="303212" cy="361950"/>
          </a:xfrm>
          <a:prstGeom prst="line">
            <a:avLst/>
          </a:prstGeom>
          <a:ln w="6350" cap="flat" cmpd="sng">
            <a:solidFill>
              <a:schemeClr val="tx1"/>
            </a:solidFill>
            <a:prstDash val="solid"/>
            <a:headEnd type="none" w="med" len="med"/>
            <a:tailEnd type="none" w="med" len="med"/>
          </a:ln>
        </p:spPr>
      </p:sp>
      <p:sp>
        <p:nvSpPr>
          <p:cNvPr id="400402" name="直接连接符 400401"/>
          <p:cNvSpPr/>
          <p:nvPr/>
        </p:nvSpPr>
        <p:spPr>
          <a:xfrm>
            <a:off x="7812088" y="1766888"/>
            <a:ext cx="501650" cy="450850"/>
          </a:xfrm>
          <a:prstGeom prst="line">
            <a:avLst/>
          </a:prstGeom>
          <a:ln w="6350" cap="flat" cmpd="sng">
            <a:solidFill>
              <a:schemeClr val="tx1"/>
            </a:solidFill>
            <a:prstDash val="solid"/>
            <a:headEnd type="none" w="med" len="med"/>
            <a:tailEnd type="none" w="med" len="med"/>
          </a:ln>
        </p:spPr>
      </p:sp>
      <p:sp>
        <p:nvSpPr>
          <p:cNvPr id="400404" name="直接连接符 400403"/>
          <p:cNvSpPr/>
          <p:nvPr/>
        </p:nvSpPr>
        <p:spPr>
          <a:xfrm flipH="1">
            <a:off x="4803775" y="2757488"/>
            <a:ext cx="500063" cy="722312"/>
          </a:xfrm>
          <a:prstGeom prst="line">
            <a:avLst/>
          </a:prstGeom>
          <a:ln w="6350" cap="flat" cmpd="sng">
            <a:solidFill>
              <a:schemeClr val="tx1"/>
            </a:solidFill>
            <a:prstDash val="solid"/>
            <a:headEnd type="none" w="med" len="med"/>
            <a:tailEnd type="none" w="med" len="med"/>
          </a:ln>
        </p:spPr>
      </p:sp>
      <p:sp>
        <p:nvSpPr>
          <p:cNvPr id="400405" name="直接连接符 400404"/>
          <p:cNvSpPr/>
          <p:nvPr/>
        </p:nvSpPr>
        <p:spPr>
          <a:xfrm>
            <a:off x="5505450" y="2847975"/>
            <a:ext cx="100013" cy="631825"/>
          </a:xfrm>
          <a:prstGeom prst="line">
            <a:avLst/>
          </a:prstGeom>
          <a:ln w="6350" cap="flat" cmpd="sng">
            <a:solidFill>
              <a:schemeClr val="tx1"/>
            </a:solidFill>
            <a:prstDash val="solid"/>
            <a:headEnd type="none" w="med" len="med"/>
            <a:tailEnd type="none" w="med" len="med"/>
          </a:ln>
        </p:spPr>
      </p:sp>
      <p:sp>
        <p:nvSpPr>
          <p:cNvPr id="400406" name="直接连接符 400405"/>
          <p:cNvSpPr/>
          <p:nvPr/>
        </p:nvSpPr>
        <p:spPr>
          <a:xfrm flipH="1">
            <a:off x="6508750" y="2757488"/>
            <a:ext cx="200025" cy="722312"/>
          </a:xfrm>
          <a:prstGeom prst="line">
            <a:avLst/>
          </a:prstGeom>
          <a:ln w="6350" cap="flat" cmpd="sng">
            <a:solidFill>
              <a:schemeClr val="tx1"/>
            </a:solidFill>
            <a:prstDash val="solid"/>
            <a:headEnd type="none" w="med" len="med"/>
            <a:tailEnd type="none" w="med" len="med"/>
          </a:ln>
        </p:spPr>
      </p:sp>
      <p:sp>
        <p:nvSpPr>
          <p:cNvPr id="400407" name="直接连接符 400406"/>
          <p:cNvSpPr/>
          <p:nvPr/>
        </p:nvSpPr>
        <p:spPr>
          <a:xfrm>
            <a:off x="7008813" y="2757488"/>
            <a:ext cx="403225" cy="722312"/>
          </a:xfrm>
          <a:prstGeom prst="line">
            <a:avLst/>
          </a:prstGeom>
          <a:ln w="6350" cap="flat" cmpd="sng">
            <a:solidFill>
              <a:schemeClr val="tx1"/>
            </a:solidFill>
            <a:prstDash val="solid"/>
            <a:headEnd type="none" w="med" len="med"/>
            <a:tailEnd type="none" w="med" len="med"/>
          </a:ln>
        </p:spPr>
      </p:sp>
      <p:sp>
        <p:nvSpPr>
          <p:cNvPr id="400408" name="椭圆 400407"/>
          <p:cNvSpPr/>
          <p:nvPr/>
        </p:nvSpPr>
        <p:spPr>
          <a:xfrm>
            <a:off x="5005388" y="2265589"/>
            <a:ext cx="798512" cy="42341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400" b="1">
                <a:latin typeface="Times New Roman" panose="02020603050405020304" pitchFamily="18" charset="0"/>
                <a:ea typeface="楷体_GB2312" pitchFamily="49" charset="-122"/>
              </a:rPr>
              <a:t>3,</a:t>
            </a:r>
            <a:r>
              <a:rPr lang="en-US" altLang="zh-CN" sz="1400" b="1">
                <a:solidFill>
                  <a:srgbClr val="CC0000"/>
                </a:solidFill>
                <a:latin typeface="Times New Roman" panose="02020603050405020304" pitchFamily="18" charset="0"/>
                <a:ea typeface="楷体_GB2312" pitchFamily="49" charset="-122"/>
              </a:rPr>
              <a:t>9</a:t>
            </a:r>
            <a:endParaRPr lang="en-US" altLang="zh-CN" sz="1400" b="1">
              <a:solidFill>
                <a:srgbClr val="CC0000"/>
              </a:solidFill>
              <a:latin typeface="Times New Roman" panose="02020603050405020304" pitchFamily="18" charset="0"/>
              <a:ea typeface="楷体_GB2312" pitchFamily="49" charset="-122"/>
            </a:endParaRPr>
          </a:p>
        </p:txBody>
      </p:sp>
      <p:sp>
        <p:nvSpPr>
          <p:cNvPr id="400409" name="椭圆 400408"/>
          <p:cNvSpPr/>
          <p:nvPr/>
        </p:nvSpPr>
        <p:spPr>
          <a:xfrm>
            <a:off x="6511925" y="2245988"/>
            <a:ext cx="800100" cy="467375"/>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Times New Roman" panose="02020603050405020304" pitchFamily="18" charset="0"/>
                <a:ea typeface="楷体_GB2312" pitchFamily="49" charset="-122"/>
              </a:rPr>
              <a:t>5,</a:t>
            </a:r>
            <a:r>
              <a:rPr lang="en-US" altLang="zh-CN" sz="1600" b="1">
                <a:solidFill>
                  <a:srgbClr val="CC0000"/>
                </a:solidFill>
                <a:latin typeface="Times New Roman" panose="02020603050405020304" pitchFamily="18" charset="0"/>
                <a:ea typeface="楷体_GB2312" pitchFamily="49" charset="-122"/>
              </a:rPr>
              <a:t>10</a:t>
            </a:r>
            <a:endParaRPr lang="en-US" altLang="zh-CN" sz="1600" b="1">
              <a:solidFill>
                <a:srgbClr val="CC0000"/>
              </a:solidFill>
              <a:latin typeface="Times New Roman" panose="02020603050405020304" pitchFamily="18" charset="0"/>
              <a:ea typeface="楷体_GB2312" pitchFamily="49" charset="-122"/>
            </a:endParaRPr>
          </a:p>
        </p:txBody>
      </p:sp>
      <p:sp>
        <p:nvSpPr>
          <p:cNvPr id="400410" name="椭圆 400409"/>
          <p:cNvSpPr/>
          <p:nvPr/>
        </p:nvSpPr>
        <p:spPr>
          <a:xfrm>
            <a:off x="7011988" y="3508051"/>
            <a:ext cx="800100" cy="467375"/>
          </a:xfrm>
          <a:prstGeom prst="ellipse">
            <a:avLst/>
          </a:prstGeom>
          <a:solidFill>
            <a:srgbClr val="FF66FF"/>
          </a:solidFill>
          <a:ln w="6350" cap="flat" cmpd="sng">
            <a:solidFill>
              <a:schemeClr val="tx1"/>
            </a:solidFill>
            <a:prstDash val="solid"/>
            <a:headEnd type="none" w="med" len="med"/>
            <a:tailEnd type="none" w="med" len="med"/>
          </a:ln>
        </p:spPr>
        <p:txBody>
          <a:bodyPr anchor="ctr">
            <a:spAutoFit/>
          </a:bodyPr>
          <a:p>
            <a:pPr algn="ctr">
              <a:buClrTx/>
            </a:pPr>
            <a:endParaRPr lang="en-US" altLang="zh-CN" sz="1600" b="1" dirty="0">
              <a:latin typeface="Times New Roman" panose="02020603050405020304" pitchFamily="18" charset="0"/>
              <a:ea typeface="楷体_GB2312" pitchFamily="49" charset="-122"/>
            </a:endParaRPr>
          </a:p>
        </p:txBody>
      </p:sp>
      <p:sp>
        <p:nvSpPr>
          <p:cNvPr id="400411" name="文本框 400410"/>
          <p:cNvSpPr txBox="1"/>
          <p:nvPr/>
        </p:nvSpPr>
        <p:spPr>
          <a:xfrm>
            <a:off x="5102225" y="804863"/>
            <a:ext cx="403225"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1</a:t>
            </a:r>
            <a:endParaRPr lang="en-US" altLang="zh-CN" sz="1600" b="1">
              <a:latin typeface="Times New Roman" panose="02020603050405020304" pitchFamily="18" charset="0"/>
              <a:ea typeface="楷体_GB2312" pitchFamily="49" charset="-122"/>
            </a:endParaRPr>
          </a:p>
        </p:txBody>
      </p:sp>
      <p:sp>
        <p:nvSpPr>
          <p:cNvPr id="400412" name="文本框 400411"/>
          <p:cNvSpPr txBox="1"/>
          <p:nvPr/>
        </p:nvSpPr>
        <p:spPr>
          <a:xfrm>
            <a:off x="6708775" y="776288"/>
            <a:ext cx="401638"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0</a:t>
            </a:r>
            <a:endParaRPr lang="en-US" altLang="zh-CN" sz="1600" b="1">
              <a:latin typeface="Times New Roman" panose="02020603050405020304" pitchFamily="18" charset="0"/>
              <a:ea typeface="楷体_GB2312" pitchFamily="49" charset="-122"/>
            </a:endParaRPr>
          </a:p>
        </p:txBody>
      </p:sp>
      <p:sp>
        <p:nvSpPr>
          <p:cNvPr id="400413" name="文本框 400412"/>
          <p:cNvSpPr txBox="1"/>
          <p:nvPr/>
        </p:nvSpPr>
        <p:spPr>
          <a:xfrm>
            <a:off x="5087938" y="1797050"/>
            <a:ext cx="317500"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0</a:t>
            </a:r>
            <a:endParaRPr lang="en-US" altLang="zh-CN" sz="1600" b="1">
              <a:latin typeface="Times New Roman" panose="02020603050405020304" pitchFamily="18" charset="0"/>
              <a:ea typeface="楷体_GB2312" pitchFamily="49" charset="-122"/>
            </a:endParaRPr>
          </a:p>
        </p:txBody>
      </p:sp>
      <p:sp>
        <p:nvSpPr>
          <p:cNvPr id="400414" name="文本框 400413"/>
          <p:cNvSpPr txBox="1"/>
          <p:nvPr/>
        </p:nvSpPr>
        <p:spPr>
          <a:xfrm>
            <a:off x="8013700" y="1677988"/>
            <a:ext cx="401638"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0</a:t>
            </a:r>
            <a:endParaRPr lang="en-US" altLang="zh-CN" sz="1600" b="1">
              <a:latin typeface="Times New Roman" panose="02020603050405020304" pitchFamily="18" charset="0"/>
              <a:ea typeface="楷体_GB2312" pitchFamily="49" charset="-122"/>
            </a:endParaRPr>
          </a:p>
        </p:txBody>
      </p:sp>
      <p:sp>
        <p:nvSpPr>
          <p:cNvPr id="400415" name="文本框 400414"/>
          <p:cNvSpPr txBox="1"/>
          <p:nvPr/>
        </p:nvSpPr>
        <p:spPr>
          <a:xfrm>
            <a:off x="7110413" y="2847975"/>
            <a:ext cx="403225"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0</a:t>
            </a:r>
            <a:endParaRPr lang="en-US" altLang="zh-CN" sz="1600" b="1">
              <a:latin typeface="Times New Roman" panose="02020603050405020304" pitchFamily="18" charset="0"/>
              <a:ea typeface="楷体_GB2312" pitchFamily="49" charset="-122"/>
            </a:endParaRPr>
          </a:p>
        </p:txBody>
      </p:sp>
      <p:sp>
        <p:nvSpPr>
          <p:cNvPr id="400416" name="文本框 400415"/>
          <p:cNvSpPr txBox="1"/>
          <p:nvPr/>
        </p:nvSpPr>
        <p:spPr>
          <a:xfrm>
            <a:off x="5505450" y="2938463"/>
            <a:ext cx="401638"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0</a:t>
            </a:r>
            <a:endParaRPr lang="en-US" altLang="zh-CN" sz="1600" b="1">
              <a:latin typeface="Times New Roman" panose="02020603050405020304" pitchFamily="18" charset="0"/>
              <a:ea typeface="楷体_GB2312" pitchFamily="49" charset="-122"/>
            </a:endParaRPr>
          </a:p>
        </p:txBody>
      </p:sp>
      <p:sp>
        <p:nvSpPr>
          <p:cNvPr id="400417" name="文本框 400416"/>
          <p:cNvSpPr txBox="1"/>
          <p:nvPr/>
        </p:nvSpPr>
        <p:spPr>
          <a:xfrm>
            <a:off x="4656138" y="2854325"/>
            <a:ext cx="403225"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1</a:t>
            </a:r>
            <a:endParaRPr lang="en-US" altLang="zh-CN" sz="1600" b="1">
              <a:latin typeface="Times New Roman" panose="02020603050405020304" pitchFamily="18" charset="0"/>
              <a:ea typeface="楷体_GB2312" pitchFamily="49" charset="-122"/>
            </a:endParaRPr>
          </a:p>
        </p:txBody>
      </p:sp>
      <p:sp>
        <p:nvSpPr>
          <p:cNvPr id="400418" name="文本框 400417"/>
          <p:cNvSpPr txBox="1"/>
          <p:nvPr/>
        </p:nvSpPr>
        <p:spPr>
          <a:xfrm>
            <a:off x="3800475" y="1677988"/>
            <a:ext cx="401638"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1</a:t>
            </a:r>
            <a:endParaRPr lang="en-US" altLang="zh-CN" sz="1600" b="1">
              <a:latin typeface="Times New Roman" panose="02020603050405020304" pitchFamily="18" charset="0"/>
              <a:ea typeface="楷体_GB2312" pitchFamily="49" charset="-122"/>
            </a:endParaRPr>
          </a:p>
        </p:txBody>
      </p:sp>
      <p:sp>
        <p:nvSpPr>
          <p:cNvPr id="400419" name="文本框 400418"/>
          <p:cNvSpPr txBox="1"/>
          <p:nvPr/>
        </p:nvSpPr>
        <p:spPr>
          <a:xfrm>
            <a:off x="6708775" y="1766888"/>
            <a:ext cx="401638"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1</a:t>
            </a:r>
            <a:endParaRPr lang="en-US" altLang="zh-CN" sz="1600" b="1">
              <a:latin typeface="Times New Roman" panose="02020603050405020304" pitchFamily="18" charset="0"/>
              <a:ea typeface="楷体_GB2312" pitchFamily="49" charset="-122"/>
            </a:endParaRPr>
          </a:p>
        </p:txBody>
      </p:sp>
      <p:sp>
        <p:nvSpPr>
          <p:cNvPr id="400420" name="文本框 400419"/>
          <p:cNvSpPr txBox="1"/>
          <p:nvPr/>
        </p:nvSpPr>
        <p:spPr>
          <a:xfrm>
            <a:off x="6107113" y="2938463"/>
            <a:ext cx="401637"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1</a:t>
            </a:r>
            <a:endParaRPr lang="en-US" altLang="zh-CN" sz="1600" b="1">
              <a:latin typeface="Times New Roman" panose="02020603050405020304" pitchFamily="18" charset="0"/>
              <a:ea typeface="楷体_GB2312" pitchFamily="49" charset="-122"/>
            </a:endParaRPr>
          </a:p>
        </p:txBody>
      </p:sp>
      <p:sp>
        <p:nvSpPr>
          <p:cNvPr id="400421" name="矩形 400420"/>
          <p:cNvSpPr/>
          <p:nvPr/>
        </p:nvSpPr>
        <p:spPr>
          <a:xfrm>
            <a:off x="1847850" y="5013325"/>
            <a:ext cx="8820150" cy="1844675"/>
          </a:xfrm>
          <a:prstGeom prst="rect">
            <a:avLst/>
          </a:prstGeom>
          <a:solidFill>
            <a:schemeClr val="bg1"/>
          </a:solid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zh-CN" altLang="en-US" sz="2400" b="1" dirty="0"/>
              <a:t>用子集树表示其解空间，左儿子如果可行，进入左子树，只有右子树中有可能包含最优解时才进入右子树搜索，否则将右子树剪去。</a:t>
            </a:r>
            <a:endParaRPr lang="zh-CN" altLang="en-US" sz="2400" b="1" dirty="0"/>
          </a:p>
          <a:p>
            <a:pPr lvl="0">
              <a:lnSpc>
                <a:spcPct val="90000"/>
              </a:lnSpc>
              <a:buNone/>
            </a:pPr>
            <a:r>
              <a:rPr lang="zh-CN" altLang="en-US" sz="2400" b="1" dirty="0"/>
              <a:t>上界函数：</a:t>
            </a:r>
            <a:r>
              <a:rPr lang="en-US" altLang="zh-CN" sz="2400" b="1"/>
              <a:t>cp + </a:t>
            </a:r>
            <a:r>
              <a:rPr lang="en-US" altLang="zh-CN" sz="2400" b="1" dirty="0" err="1"/>
              <a:t>r</a:t>
            </a:r>
            <a:r>
              <a:rPr lang="en-US" altLang="zh-CN" sz="2400" b="1" dirty="0" err="1">
                <a:cs typeface="Times New Roman" panose="02020603050405020304" pitchFamily="18" charset="0"/>
              </a:rPr>
              <a:t>≤bestp</a:t>
            </a:r>
            <a:r>
              <a:rPr lang="en-US" altLang="zh-CN" sz="2400" b="1">
                <a:cs typeface="Times New Roman" panose="02020603050405020304" pitchFamily="18" charset="0"/>
              </a:rPr>
              <a:t> </a:t>
            </a:r>
            <a:r>
              <a:rPr lang="zh-CN" altLang="en-US" sz="2400" b="1" dirty="0">
                <a:cs typeface="Times New Roman" panose="02020603050405020304" pitchFamily="18" charset="0"/>
              </a:rPr>
              <a:t>当前获得价值</a:t>
            </a:r>
            <a:r>
              <a:rPr lang="en-US" altLang="zh-CN" sz="2400" b="1">
                <a:cs typeface="Times New Roman" panose="02020603050405020304" pitchFamily="18" charset="0"/>
              </a:rPr>
              <a:t>+</a:t>
            </a:r>
            <a:r>
              <a:rPr lang="zh-CN" altLang="en-US" sz="2400" b="1" dirty="0">
                <a:cs typeface="Times New Roman" panose="02020603050405020304" pitchFamily="18" charset="0"/>
              </a:rPr>
              <a:t>剩余价值</a:t>
            </a:r>
            <a:r>
              <a:rPr lang="en-US" altLang="zh-CN" sz="2400" b="1">
                <a:cs typeface="Times New Roman" panose="02020603050405020304" pitchFamily="18" charset="0"/>
              </a:rPr>
              <a:t>≤</a:t>
            </a:r>
            <a:r>
              <a:rPr lang="zh-CN" altLang="en-US" sz="2400" b="1" dirty="0">
                <a:cs typeface="Times New Roman" panose="02020603050405020304" pitchFamily="18" charset="0"/>
              </a:rPr>
              <a:t>当前最优价值。</a:t>
            </a:r>
            <a:endParaRPr lang="en-US" altLang="zh-CN" sz="2400" b="1">
              <a:ea typeface="Times New Roman" panose="02020603050405020304" pitchFamily="18" charset="0"/>
            </a:endParaRPr>
          </a:p>
        </p:txBody>
      </p:sp>
      <p:sp>
        <p:nvSpPr>
          <p:cNvPr id="400422" name="椭圆 400421"/>
          <p:cNvSpPr/>
          <p:nvPr/>
        </p:nvSpPr>
        <p:spPr>
          <a:xfrm>
            <a:off x="5087938" y="3573463"/>
            <a:ext cx="865187" cy="431800"/>
          </a:xfrm>
          <a:prstGeom prst="ellipse">
            <a:avLst/>
          </a:prstGeom>
          <a:solidFill>
            <a:srgbClr val="FF66FF"/>
          </a:solidFill>
          <a:ln w="6350" cap="flat" cmpd="sng">
            <a:solidFill>
              <a:schemeClr val="tx1"/>
            </a:solidFill>
            <a:prstDash val="solid"/>
            <a:headEnd type="none" w="med" len="med"/>
            <a:tailEnd type="none" w="med" len="med"/>
          </a:ln>
        </p:spPr>
        <p:txBody>
          <a:bodyPr/>
          <a:p>
            <a:endParaRPr lang="zh-CN" altLang="en-US"/>
          </a:p>
        </p:txBody>
      </p:sp>
      <p:sp>
        <p:nvSpPr>
          <p:cNvPr id="400423" name="椭圆 400422"/>
          <p:cNvSpPr/>
          <p:nvPr/>
        </p:nvSpPr>
        <p:spPr>
          <a:xfrm>
            <a:off x="3287713" y="2349500"/>
            <a:ext cx="865187" cy="431800"/>
          </a:xfrm>
          <a:prstGeom prst="ellipse">
            <a:avLst/>
          </a:prstGeom>
          <a:solidFill>
            <a:srgbClr val="FF66FF"/>
          </a:solidFill>
          <a:ln w="6350" cap="flat" cmpd="sng">
            <a:solidFill>
              <a:schemeClr val="tx1"/>
            </a:solidFill>
            <a:prstDash val="solid"/>
            <a:headEnd type="none" w="med" len="med"/>
            <a:tailEnd type="none" w="med" len="med"/>
          </a:ln>
        </p:spPr>
        <p:txBody>
          <a:bodyPr/>
          <a:p>
            <a:endParaRPr lang="zh-CN" altLang="en-US"/>
          </a:p>
        </p:txBody>
      </p:sp>
      <p:sp>
        <p:nvSpPr>
          <p:cNvPr id="400424" name="文本框 400423"/>
          <p:cNvSpPr txBox="1"/>
          <p:nvPr/>
        </p:nvSpPr>
        <p:spPr>
          <a:xfrm>
            <a:off x="3863975" y="4149725"/>
            <a:ext cx="401638"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1</a:t>
            </a:r>
            <a:endParaRPr lang="en-US" altLang="zh-CN" sz="1600" b="1">
              <a:latin typeface="Times New Roman" panose="02020603050405020304" pitchFamily="18" charset="0"/>
              <a:ea typeface="楷体_GB2312" pitchFamily="49" charset="-122"/>
            </a:endParaRPr>
          </a:p>
        </p:txBody>
      </p:sp>
      <p:sp>
        <p:nvSpPr>
          <p:cNvPr id="400425" name="直接连接符 400424"/>
          <p:cNvSpPr/>
          <p:nvPr/>
        </p:nvSpPr>
        <p:spPr>
          <a:xfrm flipH="1">
            <a:off x="3935413" y="4076700"/>
            <a:ext cx="501650" cy="647700"/>
          </a:xfrm>
          <a:prstGeom prst="line">
            <a:avLst/>
          </a:prstGeom>
          <a:ln w="6350" cap="flat" cmpd="sng">
            <a:solidFill>
              <a:schemeClr val="tx1"/>
            </a:solidFill>
            <a:prstDash val="solid"/>
            <a:headEnd type="none" w="med" len="med"/>
            <a:tailEnd type="none" w="med" len="med"/>
          </a:ln>
        </p:spPr>
      </p:sp>
      <p:sp>
        <p:nvSpPr>
          <p:cNvPr id="400426" name="椭圆 400425"/>
          <p:cNvSpPr/>
          <p:nvPr/>
        </p:nvSpPr>
        <p:spPr>
          <a:xfrm>
            <a:off x="4310063" y="4566351"/>
            <a:ext cx="860425" cy="46691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Times New Roman" panose="02020603050405020304" pitchFamily="18" charset="0"/>
                <a:ea typeface="楷体_GB2312" pitchFamily="49" charset="-122"/>
              </a:rPr>
              <a:t>3,9</a:t>
            </a:r>
            <a:endParaRPr lang="en-US" altLang="zh-CN" sz="1600" b="1">
              <a:latin typeface="Times New Roman" panose="02020603050405020304" pitchFamily="18" charset="0"/>
              <a:ea typeface="楷体_GB2312" pitchFamily="49" charset="-122"/>
            </a:endParaRPr>
          </a:p>
        </p:txBody>
      </p:sp>
      <p:sp>
        <p:nvSpPr>
          <p:cNvPr id="400427" name="直接连接符 400426"/>
          <p:cNvSpPr/>
          <p:nvPr/>
        </p:nvSpPr>
        <p:spPr>
          <a:xfrm>
            <a:off x="4713288" y="3862388"/>
            <a:ext cx="100012" cy="631825"/>
          </a:xfrm>
          <a:prstGeom prst="line">
            <a:avLst/>
          </a:prstGeom>
          <a:ln w="6350" cap="flat" cmpd="sng">
            <a:solidFill>
              <a:schemeClr val="tx1"/>
            </a:solidFill>
            <a:prstDash val="solid"/>
            <a:headEnd type="none" w="med" len="med"/>
            <a:tailEnd type="none" w="med" len="med"/>
          </a:ln>
        </p:spPr>
      </p:sp>
      <p:sp>
        <p:nvSpPr>
          <p:cNvPr id="400428" name="文本框 400427"/>
          <p:cNvSpPr txBox="1"/>
          <p:nvPr/>
        </p:nvSpPr>
        <p:spPr>
          <a:xfrm>
            <a:off x="4713288" y="3952875"/>
            <a:ext cx="401637"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0</a:t>
            </a:r>
            <a:endParaRPr lang="en-US" altLang="zh-CN" sz="1600" b="1">
              <a:latin typeface="Times New Roman" panose="02020603050405020304" pitchFamily="18" charset="0"/>
              <a:ea typeface="楷体_GB2312" pitchFamily="49" charset="-122"/>
            </a:endParaRPr>
          </a:p>
        </p:txBody>
      </p:sp>
      <p:sp>
        <p:nvSpPr>
          <p:cNvPr id="400429" name="椭圆 400428"/>
          <p:cNvSpPr/>
          <p:nvPr/>
        </p:nvSpPr>
        <p:spPr>
          <a:xfrm>
            <a:off x="4295775" y="4587875"/>
            <a:ext cx="865188" cy="431800"/>
          </a:xfrm>
          <a:prstGeom prst="ellipse">
            <a:avLst/>
          </a:prstGeom>
          <a:solidFill>
            <a:srgbClr val="FF66FF"/>
          </a:solidFill>
          <a:ln w="6350" cap="flat" cmpd="sng">
            <a:solidFill>
              <a:schemeClr val="tx1"/>
            </a:solidFill>
            <a:prstDash val="solid"/>
            <a:headEnd type="none" w="med" len="med"/>
            <a:tailEnd type="none" w="med" len="med"/>
          </a:ln>
        </p:spPr>
        <p:txBody>
          <a:bodyPr/>
          <a:p>
            <a:endParaRPr lang="zh-CN" altLang="en-US"/>
          </a:p>
        </p:txBody>
      </p:sp>
      <p:sp>
        <p:nvSpPr>
          <p:cNvPr id="400430" name="椭圆 400429"/>
          <p:cNvSpPr/>
          <p:nvPr/>
        </p:nvSpPr>
        <p:spPr>
          <a:xfrm>
            <a:off x="5727700" y="4640965"/>
            <a:ext cx="800100" cy="466909"/>
          </a:xfrm>
          <a:prstGeom prst="ellipse">
            <a:avLst/>
          </a:prstGeom>
          <a:solidFill>
            <a:srgbClr val="FF66FF"/>
          </a:solidFill>
          <a:ln w="6350" cap="flat" cmpd="sng">
            <a:solidFill>
              <a:schemeClr val="tx1"/>
            </a:solidFill>
            <a:prstDash val="solid"/>
            <a:headEnd type="none" w="med" len="med"/>
            <a:tailEnd type="none" w="med" len="med"/>
          </a:ln>
        </p:spPr>
        <p:txBody>
          <a:bodyPr anchor="ctr">
            <a:spAutoFit/>
          </a:bodyPr>
          <a:p>
            <a:pPr algn="ctr">
              <a:buClrTx/>
            </a:pPr>
            <a:endParaRPr lang="en-US" altLang="zh-CN" sz="1600" b="1" dirty="0">
              <a:solidFill>
                <a:srgbClr val="CC0000"/>
              </a:solidFill>
              <a:latin typeface="Times New Roman" panose="02020603050405020304" pitchFamily="18" charset="0"/>
              <a:ea typeface="楷体_GB2312" pitchFamily="49" charset="-122"/>
            </a:endParaRPr>
          </a:p>
        </p:txBody>
      </p:sp>
      <p:sp>
        <p:nvSpPr>
          <p:cNvPr id="400431" name="直接连接符 400430"/>
          <p:cNvSpPr/>
          <p:nvPr/>
        </p:nvSpPr>
        <p:spPr>
          <a:xfrm flipH="1">
            <a:off x="6129338" y="3908425"/>
            <a:ext cx="200025" cy="722313"/>
          </a:xfrm>
          <a:prstGeom prst="line">
            <a:avLst/>
          </a:prstGeom>
          <a:ln w="6350" cap="flat" cmpd="sng">
            <a:solidFill>
              <a:schemeClr val="tx1"/>
            </a:solidFill>
            <a:prstDash val="solid"/>
            <a:headEnd type="none" w="med" len="med"/>
            <a:tailEnd type="none" w="med" len="med"/>
          </a:ln>
        </p:spPr>
      </p:sp>
      <p:sp>
        <p:nvSpPr>
          <p:cNvPr id="400432" name="文本框 400431"/>
          <p:cNvSpPr txBox="1"/>
          <p:nvPr/>
        </p:nvSpPr>
        <p:spPr>
          <a:xfrm>
            <a:off x="5727700" y="4089400"/>
            <a:ext cx="401638"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1</a:t>
            </a:r>
            <a:endParaRPr lang="en-US" altLang="zh-CN" sz="1600" b="1">
              <a:latin typeface="Times New Roman" panose="02020603050405020304" pitchFamily="18" charset="0"/>
              <a:ea typeface="楷体_GB2312" pitchFamily="49" charset="-122"/>
            </a:endParaRPr>
          </a:p>
        </p:txBody>
      </p:sp>
      <p:sp>
        <p:nvSpPr>
          <p:cNvPr id="400433" name="椭圆 400432"/>
          <p:cNvSpPr/>
          <p:nvPr/>
        </p:nvSpPr>
        <p:spPr>
          <a:xfrm>
            <a:off x="6519863" y="4631440"/>
            <a:ext cx="800100" cy="466909"/>
          </a:xfrm>
          <a:prstGeom prst="ellipse">
            <a:avLst/>
          </a:prstGeom>
          <a:solidFill>
            <a:srgbClr val="FF66FF"/>
          </a:solidFill>
          <a:ln w="6350" cap="flat" cmpd="sng">
            <a:solidFill>
              <a:schemeClr val="tx1"/>
            </a:solidFill>
            <a:prstDash val="solid"/>
            <a:headEnd type="none" w="med" len="med"/>
            <a:tailEnd type="none" w="med" len="med"/>
          </a:ln>
        </p:spPr>
        <p:txBody>
          <a:bodyPr anchor="ctr">
            <a:spAutoFit/>
          </a:bodyPr>
          <a:p>
            <a:pPr algn="ctr">
              <a:buClrTx/>
            </a:pPr>
            <a:endParaRPr lang="en-US" altLang="zh-CN" sz="1600" b="1" dirty="0">
              <a:solidFill>
                <a:srgbClr val="CC0000"/>
              </a:solidFill>
              <a:latin typeface="Times New Roman" panose="02020603050405020304" pitchFamily="18" charset="0"/>
              <a:ea typeface="楷体_GB2312" pitchFamily="49" charset="-122"/>
            </a:endParaRPr>
          </a:p>
        </p:txBody>
      </p:sp>
      <p:sp>
        <p:nvSpPr>
          <p:cNvPr id="400434" name="直接连接符 400433"/>
          <p:cNvSpPr/>
          <p:nvPr/>
        </p:nvSpPr>
        <p:spPr>
          <a:xfrm>
            <a:off x="6600825" y="3933825"/>
            <a:ext cx="320675" cy="625475"/>
          </a:xfrm>
          <a:prstGeom prst="line">
            <a:avLst/>
          </a:prstGeom>
          <a:ln w="6350" cap="flat" cmpd="sng">
            <a:solidFill>
              <a:schemeClr val="tx1"/>
            </a:solidFill>
            <a:prstDash val="solid"/>
            <a:headEnd type="none" w="med" len="med"/>
            <a:tailEnd type="none" w="med" len="med"/>
          </a:ln>
        </p:spPr>
      </p:sp>
      <p:sp>
        <p:nvSpPr>
          <p:cNvPr id="400435" name="文本框 400434"/>
          <p:cNvSpPr txBox="1"/>
          <p:nvPr/>
        </p:nvSpPr>
        <p:spPr>
          <a:xfrm>
            <a:off x="6519863" y="4017963"/>
            <a:ext cx="401637" cy="337185"/>
          </a:xfrm>
          <a:prstGeom prst="rect">
            <a:avLst/>
          </a:prstGeom>
          <a:noFill/>
          <a:ln w="6350">
            <a:noFill/>
          </a:ln>
        </p:spPr>
        <p:txBody>
          <a:bodyPr>
            <a:spAutoFit/>
          </a:bodyPr>
          <a:p>
            <a:pPr>
              <a:spcBef>
                <a:spcPct val="50000"/>
              </a:spcBef>
              <a:buClrTx/>
            </a:pPr>
            <a:r>
              <a:rPr lang="en-US" altLang="zh-CN" sz="1600" b="1">
                <a:latin typeface="Times New Roman" panose="02020603050405020304" pitchFamily="18" charset="0"/>
                <a:ea typeface="楷体_GB2312" pitchFamily="49" charset="-122"/>
              </a:rPr>
              <a:t>0</a:t>
            </a:r>
            <a:endParaRPr lang="en-US" altLang="zh-CN" sz="1600" b="1">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03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04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03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04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03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03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04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04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040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04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04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040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03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04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004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04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03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04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04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042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04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0041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040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039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004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0039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041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00398"/>
                                        </p:tgtEl>
                                        <p:attrNameLst>
                                          <p:attrName>style.visibility</p:attrName>
                                        </p:attrNameLst>
                                      </p:cBhvr>
                                      <p:to>
                                        <p:strVal val="visible"/>
                                      </p:to>
                                    </p:set>
                                  </p:childTnLst>
                                </p:cTn>
                              </p:par>
                              <p:par>
                                <p:cTn id="93" presetID="1" presetClass="entr" presetSubtype="0" fill="hold" grpId="1" nodeType="withEffect">
                                  <p:stCondLst>
                                    <p:cond delay="0"/>
                                  </p:stCondLst>
                                  <p:childTnLst>
                                    <p:set>
                                      <p:cBhvr>
                                        <p:cTn id="94" dur="1" fill="hold">
                                          <p:stCondLst>
                                            <p:cond delay="0"/>
                                          </p:stCondLst>
                                        </p:cTn>
                                        <p:tgtEl>
                                          <p:spTgt spid="40041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0039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0041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0040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1" nodeType="clickEffect">
                                  <p:stCondLst>
                                    <p:cond delay="0"/>
                                  </p:stCondLst>
                                  <p:childTnLst>
                                    <p:set>
                                      <p:cBhvr>
                                        <p:cTn id="106" dur="1" fill="hold">
                                          <p:stCondLst>
                                            <p:cond delay="0"/>
                                          </p:stCondLst>
                                        </p:cTn>
                                        <p:tgtEl>
                                          <p:spTgt spid="40041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0040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0040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0042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0040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0039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0043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0043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043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0043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40043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0043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1" nodeType="clickEffect">
                                  <p:stCondLst>
                                    <p:cond delay="0"/>
                                  </p:stCondLst>
                                  <p:childTnLst>
                                    <p:set>
                                      <p:cBhvr>
                                        <p:cTn id="144" dur="1" fill="hold">
                                          <p:stCondLst>
                                            <p:cond delay="0"/>
                                          </p:stCondLst>
                                        </p:cTn>
                                        <p:tgtEl>
                                          <p:spTgt spid="400435"/>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400434"/>
                                        </p:tgtEl>
                                        <p:attrNameLst>
                                          <p:attrName>style.visibility</p:attrName>
                                        </p:attrNameLst>
                                      </p:cBhvr>
                                      <p:to>
                                        <p:strVal val="visible"/>
                                      </p:to>
                                    </p:set>
                                  </p:childTnLst>
                                </p:cTn>
                              </p:par>
                              <p:par>
                                <p:cTn id="147" presetID="1" presetClass="entr" presetSubtype="0" fill="hold" grpId="1" nodeType="withEffect">
                                  <p:stCondLst>
                                    <p:cond delay="0"/>
                                  </p:stCondLst>
                                  <p:childTnLst>
                                    <p:set>
                                      <p:cBhvr>
                                        <p:cTn id="148" dur="1" fill="hold">
                                          <p:stCondLst>
                                            <p:cond delay="0"/>
                                          </p:stCondLst>
                                        </p:cTn>
                                        <p:tgtEl>
                                          <p:spTgt spid="40043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400407"/>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40041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40041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400414"/>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400402"/>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400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bldLvl="0" animBg="1"/>
      <p:bldP spid="400389" grpId="0" bldLvl="0" animBg="1"/>
      <p:bldP spid="400390" grpId="0" bldLvl="0" animBg="1"/>
      <p:bldP spid="400391" grpId="0" bldLvl="0" animBg="1"/>
      <p:bldP spid="400392" grpId="0" bldLvl="0" animBg="1"/>
      <p:bldP spid="400393" grpId="0" bldLvl="0" animBg="1"/>
      <p:bldP spid="400394" grpId="0" bldLvl="0" animBg="1"/>
      <p:bldP spid="400395" grpId="0" bldLvl="0" animBg="1"/>
      <p:bldP spid="400396" grpId="0" bldLvl="0" animBg="1"/>
      <p:bldP spid="400408" grpId="0" bldLvl="0" animBg="1"/>
      <p:bldP spid="400409" grpId="0" bldLvl="0" animBg="1"/>
      <p:bldP spid="400410" grpId="0" bldLvl="0" animBg="1"/>
      <p:bldP spid="400411" grpId="0"/>
      <p:bldP spid="400412" grpId="0"/>
      <p:bldP spid="400412" grpId="1"/>
      <p:bldP spid="400413" grpId="0"/>
      <p:bldP spid="400414" grpId="0"/>
      <p:bldP spid="400415" grpId="0"/>
      <p:bldP spid="400416" grpId="0"/>
      <p:bldP spid="400417" grpId="0"/>
      <p:bldP spid="400418" grpId="0"/>
      <p:bldP spid="400419" grpId="0"/>
      <p:bldP spid="400419" grpId="1"/>
      <p:bldP spid="400420" grpId="0"/>
      <p:bldP spid="400424" grpId="0"/>
      <p:bldP spid="400426" grpId="0" bldLvl="0" animBg="1"/>
      <p:bldP spid="400428" grpId="0"/>
      <p:bldP spid="400430" grpId="0" bldLvl="0" animBg="1"/>
      <p:bldP spid="400432" grpId="0"/>
      <p:bldP spid="400433" grpId="0" bldLvl="0" animBg="1"/>
      <p:bldP spid="400433" grpId="1" bldLvl="0" animBg="1"/>
      <p:bldP spid="400435" grpId="0"/>
      <p:bldP spid="400435"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1410" name="文本占位符 401409"/>
          <p:cNvSpPr>
            <a:spLocks noGrp="1"/>
          </p:cNvSpPr>
          <p:nvPr>
            <p:ph type="body" idx="1"/>
          </p:nvPr>
        </p:nvSpPr>
        <p:spPr>
          <a:xfrm>
            <a:off x="1981200" y="549275"/>
            <a:ext cx="8229600" cy="5576888"/>
          </a:xfrm>
        </p:spPr>
        <p:txBody>
          <a:bodyPr/>
          <a:p>
            <a:r>
              <a:rPr lang="zh-CN" altLang="en-US" b="1" dirty="0"/>
              <a:t>有时即使满足了</a:t>
            </a:r>
            <a:r>
              <a:rPr lang="en-US" altLang="zh-CN" b="1"/>
              <a:t>cp + </a:t>
            </a:r>
            <a:r>
              <a:rPr lang="en-US" altLang="zh-CN" b="1" dirty="0" err="1"/>
              <a:t>r</a:t>
            </a:r>
            <a:r>
              <a:rPr lang="en-US" altLang="zh-CN" b="1" dirty="0" err="1">
                <a:cs typeface="Times New Roman" panose="02020603050405020304" pitchFamily="18" charset="0"/>
              </a:rPr>
              <a:t>≤bestp</a:t>
            </a:r>
            <a:r>
              <a:rPr lang="en-US" altLang="zh-CN" b="1">
                <a:cs typeface="Times New Roman" panose="02020603050405020304" pitchFamily="18" charset="0"/>
              </a:rPr>
              <a:t> </a:t>
            </a:r>
            <a:r>
              <a:rPr lang="zh-CN" altLang="en-US" b="1" dirty="0">
                <a:cs typeface="Times New Roman" panose="02020603050405020304" pitchFamily="18" charset="0"/>
              </a:rPr>
              <a:t>，但实际上背包并不能装下所有剩余物品，也就是上界</a:t>
            </a:r>
            <a:r>
              <a:rPr lang="en-US" altLang="zh-CN" b="1"/>
              <a:t>cp + r</a:t>
            </a:r>
            <a:r>
              <a:rPr lang="zh-CN" altLang="en-US" b="1" dirty="0">
                <a:cs typeface="Times New Roman" panose="02020603050405020304" pitchFamily="18" charset="0"/>
              </a:rPr>
              <a:t>大了。</a:t>
            </a:r>
            <a:endParaRPr lang="en-US" altLang="zh-CN" b="1"/>
          </a:p>
          <a:p>
            <a:r>
              <a:rPr lang="zh-CN" altLang="en-US" b="1" dirty="0"/>
              <a:t>缩小上界可以提供另一个更好的上界函数。</a:t>
            </a:r>
            <a:endParaRPr lang="zh-CN" altLang="en-US" b="1" dirty="0"/>
          </a:p>
          <a:p>
            <a:r>
              <a:rPr lang="zh-CN" altLang="en-US" b="1" dirty="0"/>
              <a:t>计算右子树中解的上界时，将剩余物品依其单位重量价值排序，然后依次装入物品，直至装不下时，再装入该物品的一部分而装满背包，由此得到的价值是右子树的上界，如果这个上界不能达到当前得到的最优值，则不搜索该子树。</a:t>
            </a:r>
            <a:endParaRPr lang="en-US" altLang="zh-CN" b="1"/>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1410">
                                            <p:txEl>
                                              <p:charRg st="74" end="177"/>
                                            </p:txEl>
                                          </p:spTgt>
                                        </p:tgtEl>
                                        <p:attrNameLst>
                                          <p:attrName>style.visibility</p:attrName>
                                        </p:attrNameLst>
                                      </p:cBhvr>
                                      <p:to>
                                        <p:strVal val="visible"/>
                                      </p:to>
                                    </p:set>
                                    <p:animEffect transition="in" filter="blinds(horizontal)">
                                      <p:cBhvr>
                                        <p:cTn id="7" dur="500"/>
                                        <p:tgtEl>
                                          <p:spTgt spid="401410">
                                            <p:txEl>
                                              <p:charRg st="74"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2434" name="标题 402433"/>
          <p:cNvSpPr>
            <a:spLocks noGrp="1"/>
          </p:cNvSpPr>
          <p:nvPr>
            <p:ph type="title"/>
          </p:nvPr>
        </p:nvSpPr>
        <p:spPr/>
        <p:txBody>
          <a:bodyPr anchor="ctr"/>
          <a:p>
            <a:endParaRPr lang="zh-CN" altLang="en-US" dirty="0"/>
          </a:p>
        </p:txBody>
      </p:sp>
      <p:sp>
        <p:nvSpPr>
          <p:cNvPr id="402435" name="文本占位符 402434"/>
          <p:cNvSpPr>
            <a:spLocks noGrp="1"/>
          </p:cNvSpPr>
          <p:nvPr>
            <p:ph type="body" idx="1"/>
          </p:nvPr>
        </p:nvSpPr>
        <p:spPr/>
        <p:txBody>
          <a:bodyPr/>
          <a:p>
            <a:r>
              <a:rPr lang="zh-CN" altLang="en-US" b="1" dirty="0"/>
              <a:t>以物品单位重量价值的递减序装入物品。</a:t>
            </a:r>
            <a:endParaRPr lang="zh-CN" altLang="en-US" b="1" dirty="0"/>
          </a:p>
          <a:p>
            <a:r>
              <a:rPr lang="en-US" altLang="zh-CN" b="1"/>
              <a:t>n=4, c= 7, p ={9, 10, 7, 4}, w ={3, 5, 2,1}</a:t>
            </a:r>
            <a:endParaRPr lang="en-US" altLang="zh-CN" b="1"/>
          </a:p>
          <a:p>
            <a:r>
              <a:rPr lang="zh-CN" altLang="en-US" b="1" dirty="0"/>
              <a:t>单位价值量</a:t>
            </a:r>
            <a:r>
              <a:rPr lang="en-US" altLang="zh-CN" b="1"/>
              <a:t>{3, 2, 3.5, 4}</a:t>
            </a:r>
            <a:r>
              <a:rPr lang="zh-CN" altLang="en-US" b="1" dirty="0"/>
              <a:t>。</a:t>
            </a:r>
            <a:endParaRPr lang="zh-CN" altLang="en-US" b="1" dirty="0"/>
          </a:p>
          <a:p>
            <a:r>
              <a:rPr lang="zh-CN" altLang="en-US" b="1" dirty="0"/>
              <a:t>先装入物品</a:t>
            </a:r>
            <a:r>
              <a:rPr lang="en-US" altLang="zh-CN" b="1"/>
              <a:t>4</a:t>
            </a:r>
            <a:r>
              <a:rPr lang="zh-CN" altLang="en-US" b="1" dirty="0"/>
              <a:t>，然后</a:t>
            </a:r>
            <a:r>
              <a:rPr lang="en-US" altLang="zh-CN" b="1"/>
              <a:t>3</a:t>
            </a:r>
            <a:r>
              <a:rPr lang="zh-CN" altLang="en-US" b="1" dirty="0"/>
              <a:t>，</a:t>
            </a:r>
            <a:r>
              <a:rPr lang="en-US" altLang="zh-CN" b="1"/>
              <a:t>1</a:t>
            </a:r>
            <a:r>
              <a:rPr lang="zh-CN" altLang="en-US" b="1" dirty="0"/>
              <a:t>，物品</a:t>
            </a:r>
            <a:r>
              <a:rPr lang="en-US" altLang="zh-CN" b="1"/>
              <a:t>2</a:t>
            </a:r>
            <a:r>
              <a:rPr lang="zh-CN" altLang="en-US" b="1" dirty="0"/>
              <a:t>最多装</a:t>
            </a:r>
            <a:r>
              <a:rPr lang="en-US" altLang="zh-CN" b="1"/>
              <a:t>0.2</a:t>
            </a:r>
            <a:r>
              <a:rPr lang="zh-CN" altLang="en-US" b="1" dirty="0"/>
              <a:t>，得到一个解</a:t>
            </a:r>
            <a:r>
              <a:rPr lang="en-US" altLang="zh-CN" b="1"/>
              <a:t>{1, 0.2, 1, 1}</a:t>
            </a:r>
            <a:r>
              <a:rPr lang="zh-CN" altLang="en-US" b="1" dirty="0"/>
              <a:t>，相应的上界为</a:t>
            </a:r>
            <a:r>
              <a:rPr lang="en-US" altLang="zh-CN" b="1"/>
              <a:t>22</a:t>
            </a:r>
            <a:r>
              <a:rPr lang="zh-CN" altLang="en-US" b="1" dirty="0"/>
              <a:t>。</a:t>
            </a:r>
            <a:endParaRPr lang="zh-CN" altLang="en-US" b="1" dirty="0"/>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3458" name="标题 403457"/>
          <p:cNvSpPr>
            <a:spLocks noGrp="1"/>
          </p:cNvSpPr>
          <p:nvPr>
            <p:ph type="title"/>
          </p:nvPr>
        </p:nvSpPr>
        <p:spPr/>
        <p:txBody>
          <a:bodyPr anchor="ctr"/>
          <a:p>
            <a:endParaRPr lang="zh-CN" altLang="en-US" dirty="0"/>
          </a:p>
        </p:txBody>
      </p:sp>
      <p:sp>
        <p:nvSpPr>
          <p:cNvPr id="403459" name="文本占位符 403458"/>
          <p:cNvSpPr>
            <a:spLocks noGrp="1"/>
          </p:cNvSpPr>
          <p:nvPr>
            <p:ph type="body" idx="1"/>
          </p:nvPr>
        </p:nvSpPr>
        <p:spPr/>
        <p:txBody>
          <a:bodyPr/>
          <a:p>
            <a:r>
              <a:rPr lang="zh-CN" altLang="en-US" b="1" dirty="0"/>
              <a:t>将物品按单位价值量排序。</a:t>
            </a:r>
            <a:endParaRPr lang="zh-CN" altLang="en-US" b="1" dirty="0"/>
          </a:p>
          <a:p>
            <a:r>
              <a:rPr lang="zh-CN" altLang="en-US" b="1" dirty="0"/>
              <a:t>在解空间树的当前扩展结点处，仅当要进入右子树时才计算上界函数</a:t>
            </a:r>
            <a:r>
              <a:rPr lang="en-US" altLang="zh-CN" b="1"/>
              <a:t>Bound</a:t>
            </a:r>
            <a:r>
              <a:rPr lang="zh-CN" altLang="en-US" b="1" dirty="0"/>
              <a:t>，判断是否可以将右子树剪去。</a:t>
            </a:r>
            <a:endParaRPr lang="zh-CN" altLang="en-US" b="1" dirty="0"/>
          </a:p>
          <a:p>
            <a:r>
              <a:rPr lang="zh-CN" altLang="en-US" b="1" dirty="0"/>
              <a:t>进入左子树时，不需要计算上界。</a:t>
            </a:r>
            <a:endParaRPr lang="zh-CN" altLang="en-US" b="1" dirty="0"/>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4482" name="标题 404481"/>
          <p:cNvSpPr>
            <a:spLocks noGrp="1"/>
          </p:cNvSpPr>
          <p:nvPr>
            <p:ph type="title"/>
          </p:nvPr>
        </p:nvSpPr>
        <p:spPr>
          <a:xfrm>
            <a:off x="1981200" y="404813"/>
            <a:ext cx="1090613" cy="633412"/>
          </a:xfrm>
        </p:spPr>
        <p:txBody>
          <a:bodyPr anchor="ctr">
            <a:normAutofit fontScale="90000"/>
          </a:bodyPr>
          <a:p>
            <a:r>
              <a:rPr lang="zh-CN" altLang="en-US" sz="4000" b="1" dirty="0"/>
              <a:t>例</a:t>
            </a:r>
            <a:endParaRPr lang="zh-CN" altLang="en-US" sz="4000" b="1" dirty="0"/>
          </a:p>
        </p:txBody>
      </p:sp>
      <p:sp>
        <p:nvSpPr>
          <p:cNvPr id="404483" name="文本占位符 404482"/>
          <p:cNvSpPr>
            <a:spLocks noGrp="1"/>
          </p:cNvSpPr>
          <p:nvPr>
            <p:ph type="body" sz="half" idx="1"/>
          </p:nvPr>
        </p:nvSpPr>
        <p:spPr>
          <a:xfrm>
            <a:off x="2952750" y="477838"/>
            <a:ext cx="7715250" cy="647700"/>
          </a:xfrm>
        </p:spPr>
        <p:txBody>
          <a:bodyPr/>
          <a:p>
            <a:pPr>
              <a:buNone/>
            </a:pPr>
            <a:r>
              <a:rPr lang="en-US" altLang="zh-CN" sz="2800" b="1"/>
              <a:t>n=4,c=7,w={1</a:t>
            </a:r>
            <a:r>
              <a:rPr lang="zh-CN" altLang="en-US" sz="2800" b="1" dirty="0"/>
              <a:t>，</a:t>
            </a:r>
            <a:r>
              <a:rPr lang="en-US" altLang="zh-CN" sz="2800" b="1"/>
              <a:t>2</a:t>
            </a:r>
            <a:r>
              <a:rPr lang="zh-CN" altLang="en-US" sz="2800" b="1" dirty="0"/>
              <a:t>，</a:t>
            </a:r>
            <a:r>
              <a:rPr lang="en-US" altLang="zh-CN" sz="2800" b="1"/>
              <a:t>3</a:t>
            </a:r>
            <a:r>
              <a:rPr lang="zh-CN" altLang="en-US" sz="2800" b="1" dirty="0"/>
              <a:t>，</a:t>
            </a:r>
            <a:r>
              <a:rPr lang="en-US" altLang="zh-CN" sz="2800" b="1"/>
              <a:t>5}, p = {4</a:t>
            </a:r>
            <a:r>
              <a:rPr lang="zh-CN" altLang="en-US" sz="2800" b="1" dirty="0"/>
              <a:t>，</a:t>
            </a:r>
            <a:r>
              <a:rPr lang="en-US" altLang="zh-CN" sz="2800" b="1"/>
              <a:t>7</a:t>
            </a:r>
            <a:r>
              <a:rPr lang="zh-CN" altLang="en-US" sz="2800" b="1" dirty="0"/>
              <a:t>，</a:t>
            </a:r>
            <a:r>
              <a:rPr lang="en-US" altLang="zh-CN" sz="2800" b="1"/>
              <a:t>9 </a:t>
            </a:r>
            <a:r>
              <a:rPr lang="zh-CN" altLang="en-US" sz="2800" b="1" dirty="0"/>
              <a:t>，</a:t>
            </a:r>
            <a:r>
              <a:rPr lang="en-US" altLang="zh-CN" sz="2800" b="1"/>
              <a:t> 10}</a:t>
            </a:r>
            <a:endParaRPr lang="en-US" altLang="zh-CN" sz="2800" b="1"/>
          </a:p>
        </p:txBody>
      </p:sp>
      <p:sp>
        <p:nvSpPr>
          <p:cNvPr id="404484" name="椭圆 404483"/>
          <p:cNvSpPr/>
          <p:nvPr/>
        </p:nvSpPr>
        <p:spPr>
          <a:xfrm>
            <a:off x="5849938" y="969795"/>
            <a:ext cx="966787" cy="511510"/>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800" b="1">
                <a:latin typeface="Arial" panose="020B0604020202090204" pitchFamily="34" charset="0"/>
              </a:rPr>
              <a:t>0,</a:t>
            </a:r>
            <a:r>
              <a:rPr lang="en-US" altLang="zh-CN" sz="1800" b="1">
                <a:solidFill>
                  <a:srgbClr val="CC0000"/>
                </a:solidFill>
                <a:latin typeface="Arial" panose="020B0604020202090204" pitchFamily="34" charset="0"/>
              </a:rPr>
              <a:t>0</a:t>
            </a:r>
            <a:endParaRPr lang="zh-CN" altLang="en-US" sz="1800" b="1" dirty="0">
              <a:solidFill>
                <a:srgbClr val="CC0000"/>
              </a:solidFill>
              <a:latin typeface="Arial" panose="020B0604020202090204" pitchFamily="34" charset="0"/>
            </a:endParaRPr>
          </a:p>
        </p:txBody>
      </p:sp>
      <p:sp>
        <p:nvSpPr>
          <p:cNvPr id="404485" name="椭圆 404484"/>
          <p:cNvSpPr/>
          <p:nvPr/>
        </p:nvSpPr>
        <p:spPr>
          <a:xfrm>
            <a:off x="4367213" y="1687178"/>
            <a:ext cx="800100" cy="422945"/>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400" b="1">
                <a:latin typeface="Arial" panose="020B0604020202090204" pitchFamily="34" charset="0"/>
              </a:rPr>
              <a:t>1, </a:t>
            </a:r>
            <a:r>
              <a:rPr lang="en-US" altLang="zh-CN" sz="1400" b="1">
                <a:solidFill>
                  <a:srgbClr val="CC0000"/>
                </a:solidFill>
                <a:latin typeface="Arial" panose="020B0604020202090204" pitchFamily="34" charset="0"/>
              </a:rPr>
              <a:t>4</a:t>
            </a:r>
            <a:endParaRPr lang="en-US" altLang="zh-CN" sz="1400" b="1">
              <a:solidFill>
                <a:srgbClr val="CC0000"/>
              </a:solidFill>
              <a:latin typeface="Arial" panose="020B0604020202090204" pitchFamily="34" charset="0"/>
            </a:endParaRPr>
          </a:p>
        </p:txBody>
      </p:sp>
      <p:sp>
        <p:nvSpPr>
          <p:cNvPr id="404486" name="椭圆 404485"/>
          <p:cNvSpPr/>
          <p:nvPr/>
        </p:nvSpPr>
        <p:spPr>
          <a:xfrm>
            <a:off x="3298825" y="2545073"/>
            <a:ext cx="800100" cy="713755"/>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3,</a:t>
            </a:r>
            <a:r>
              <a:rPr lang="en-US" altLang="zh-CN" sz="1600" b="1">
                <a:solidFill>
                  <a:srgbClr val="CC0000"/>
                </a:solidFill>
                <a:latin typeface="Arial" panose="020B0604020202090204" pitchFamily="34" charset="0"/>
              </a:rPr>
              <a:t>11</a:t>
            </a:r>
            <a:endParaRPr lang="en-US" altLang="zh-CN" sz="1600" b="1">
              <a:solidFill>
                <a:srgbClr val="CC0000"/>
              </a:solidFill>
              <a:latin typeface="Arial" panose="020B0604020202090204" pitchFamily="34" charset="0"/>
            </a:endParaRPr>
          </a:p>
        </p:txBody>
      </p:sp>
      <p:sp>
        <p:nvSpPr>
          <p:cNvPr id="404487" name="直接连接符 404486"/>
          <p:cNvSpPr/>
          <p:nvPr/>
        </p:nvSpPr>
        <p:spPr>
          <a:xfrm flipH="1">
            <a:off x="5105400" y="1316038"/>
            <a:ext cx="700088" cy="360362"/>
          </a:xfrm>
          <a:prstGeom prst="line">
            <a:avLst/>
          </a:prstGeom>
          <a:ln w="6350" cap="flat" cmpd="sng">
            <a:solidFill>
              <a:schemeClr val="tx1"/>
            </a:solidFill>
            <a:prstDash val="solid"/>
            <a:headEnd type="none" w="med" len="med"/>
            <a:tailEnd type="none" w="med" len="med"/>
          </a:ln>
        </p:spPr>
      </p:sp>
      <p:sp>
        <p:nvSpPr>
          <p:cNvPr id="404488" name="直接连接符 404487"/>
          <p:cNvSpPr/>
          <p:nvPr/>
        </p:nvSpPr>
        <p:spPr>
          <a:xfrm flipH="1">
            <a:off x="3800475" y="2127250"/>
            <a:ext cx="703263" cy="539750"/>
          </a:xfrm>
          <a:prstGeom prst="line">
            <a:avLst/>
          </a:prstGeom>
          <a:ln w="6350" cap="flat" cmpd="sng">
            <a:solidFill>
              <a:schemeClr val="tx1"/>
            </a:solidFill>
            <a:prstDash val="solid"/>
            <a:headEnd type="none" w="med" len="med"/>
            <a:tailEnd type="none" w="med" len="med"/>
          </a:ln>
        </p:spPr>
      </p:sp>
      <p:sp>
        <p:nvSpPr>
          <p:cNvPr id="404489" name="文本框 404488"/>
          <p:cNvSpPr txBox="1"/>
          <p:nvPr/>
        </p:nvSpPr>
        <p:spPr>
          <a:xfrm>
            <a:off x="5102225" y="1165225"/>
            <a:ext cx="403225"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404490" name="文本框 404489"/>
          <p:cNvSpPr txBox="1"/>
          <p:nvPr/>
        </p:nvSpPr>
        <p:spPr>
          <a:xfrm>
            <a:off x="3800475" y="2038350"/>
            <a:ext cx="401638"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404491" name="椭圆 404490"/>
          <p:cNvSpPr/>
          <p:nvPr/>
        </p:nvSpPr>
        <p:spPr>
          <a:xfrm>
            <a:off x="2279650" y="3497573"/>
            <a:ext cx="800100" cy="713755"/>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6,</a:t>
            </a:r>
            <a:r>
              <a:rPr lang="en-US" altLang="zh-CN" sz="1600" b="1">
                <a:solidFill>
                  <a:srgbClr val="CC0000"/>
                </a:solidFill>
                <a:latin typeface="Arial" panose="020B0604020202090204" pitchFamily="34" charset="0"/>
              </a:rPr>
              <a:t>20</a:t>
            </a:r>
            <a:endParaRPr lang="en-US" altLang="zh-CN" sz="1600" b="1">
              <a:solidFill>
                <a:srgbClr val="CC0000"/>
              </a:solidFill>
              <a:latin typeface="Arial" panose="020B0604020202090204" pitchFamily="34" charset="0"/>
            </a:endParaRPr>
          </a:p>
        </p:txBody>
      </p:sp>
      <p:sp>
        <p:nvSpPr>
          <p:cNvPr id="404492" name="直接连接符 404491"/>
          <p:cNvSpPr/>
          <p:nvPr/>
        </p:nvSpPr>
        <p:spPr>
          <a:xfrm flipH="1">
            <a:off x="2781300" y="3079750"/>
            <a:ext cx="703263" cy="539750"/>
          </a:xfrm>
          <a:prstGeom prst="line">
            <a:avLst/>
          </a:prstGeom>
          <a:ln w="6350" cap="flat" cmpd="sng">
            <a:solidFill>
              <a:schemeClr val="tx1"/>
            </a:solidFill>
            <a:prstDash val="solid"/>
            <a:headEnd type="none" w="med" len="med"/>
            <a:tailEnd type="none" w="med" len="med"/>
          </a:ln>
        </p:spPr>
      </p:sp>
      <p:sp>
        <p:nvSpPr>
          <p:cNvPr id="404493" name="文本框 404492"/>
          <p:cNvSpPr txBox="1"/>
          <p:nvPr/>
        </p:nvSpPr>
        <p:spPr>
          <a:xfrm>
            <a:off x="2781300" y="2990850"/>
            <a:ext cx="401638"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1</a:t>
            </a:r>
            <a:endParaRPr lang="en-US" altLang="zh-CN" sz="1600" b="1">
              <a:latin typeface="Arial" panose="020B0604020202090204" pitchFamily="34" charset="0"/>
            </a:endParaRPr>
          </a:p>
        </p:txBody>
      </p:sp>
      <p:sp>
        <p:nvSpPr>
          <p:cNvPr id="404494" name="椭圆 404493"/>
          <p:cNvSpPr/>
          <p:nvPr/>
        </p:nvSpPr>
        <p:spPr>
          <a:xfrm>
            <a:off x="2443163" y="4650098"/>
            <a:ext cx="800100" cy="713755"/>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buClrTx/>
            </a:pPr>
            <a:r>
              <a:rPr lang="en-US" altLang="zh-CN" sz="1600" b="1">
                <a:latin typeface="Arial" panose="020B0604020202090204" pitchFamily="34" charset="0"/>
              </a:rPr>
              <a:t>6,</a:t>
            </a:r>
            <a:r>
              <a:rPr lang="en-US" altLang="zh-CN" sz="1600" b="1">
                <a:solidFill>
                  <a:srgbClr val="0000FF"/>
                </a:solidFill>
                <a:latin typeface="Arial" panose="020B0604020202090204" pitchFamily="34" charset="0"/>
              </a:rPr>
              <a:t>20</a:t>
            </a:r>
            <a:endParaRPr lang="en-US" altLang="zh-CN" sz="1600" b="1">
              <a:solidFill>
                <a:srgbClr val="0000FF"/>
              </a:solidFill>
              <a:latin typeface="Arial" panose="020B0604020202090204" pitchFamily="34" charset="0"/>
            </a:endParaRPr>
          </a:p>
        </p:txBody>
      </p:sp>
      <p:sp>
        <p:nvSpPr>
          <p:cNvPr id="404495" name="直接连接符 404494"/>
          <p:cNvSpPr/>
          <p:nvPr/>
        </p:nvSpPr>
        <p:spPr>
          <a:xfrm>
            <a:off x="2782888" y="4149725"/>
            <a:ext cx="161925" cy="622300"/>
          </a:xfrm>
          <a:prstGeom prst="line">
            <a:avLst/>
          </a:prstGeom>
          <a:ln w="6350" cap="flat" cmpd="sng">
            <a:solidFill>
              <a:schemeClr val="tx1"/>
            </a:solidFill>
            <a:prstDash val="solid"/>
            <a:headEnd type="none" w="med" len="med"/>
            <a:tailEnd type="none" w="med" len="med"/>
          </a:ln>
        </p:spPr>
      </p:sp>
      <p:sp>
        <p:nvSpPr>
          <p:cNvPr id="404496" name="文本框 404495"/>
          <p:cNvSpPr txBox="1"/>
          <p:nvPr/>
        </p:nvSpPr>
        <p:spPr>
          <a:xfrm>
            <a:off x="2424113" y="4365625"/>
            <a:ext cx="401637" cy="337185"/>
          </a:xfrm>
          <a:prstGeom prst="rect">
            <a:avLst/>
          </a:prstGeom>
          <a:noFill/>
          <a:ln w="6350">
            <a:noFill/>
          </a:ln>
        </p:spPr>
        <p:txBody>
          <a:bodyPr>
            <a:spAutoFit/>
          </a:bodyPr>
          <a:p>
            <a:pPr>
              <a:spcBef>
                <a:spcPct val="50000"/>
              </a:spcBef>
              <a:buClrTx/>
            </a:pPr>
            <a:r>
              <a:rPr lang="en-US" altLang="zh-CN" sz="1600" b="1">
                <a:latin typeface="Arial" panose="020B0604020202090204" pitchFamily="34" charset="0"/>
              </a:rPr>
              <a:t>0</a:t>
            </a:r>
            <a:endParaRPr lang="en-US" altLang="zh-CN" sz="1600" b="1">
              <a:latin typeface="Arial" panose="020B0604020202090204" pitchFamily="34" charset="0"/>
            </a:endParaRPr>
          </a:p>
        </p:txBody>
      </p:sp>
      <p:sp>
        <p:nvSpPr>
          <p:cNvPr id="404497" name="矩形 404496"/>
          <p:cNvSpPr/>
          <p:nvPr/>
        </p:nvSpPr>
        <p:spPr>
          <a:xfrm>
            <a:off x="3631248" y="3172619"/>
            <a:ext cx="824230" cy="368300"/>
          </a:xfrm>
          <a:prstGeom prst="rect">
            <a:avLst/>
          </a:prstGeom>
          <a:solidFill>
            <a:srgbClr val="DDDDDD"/>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a:solidFill>
                  <a:srgbClr val="000099"/>
                </a:solidFill>
                <a:latin typeface="Arial" panose="020B0604020202090204" pitchFamily="34" charset="0"/>
              </a:rPr>
              <a:t>19&lt;20</a:t>
            </a:r>
            <a:endParaRPr lang="en-US" altLang="zh-CN" sz="1800" b="1">
              <a:solidFill>
                <a:srgbClr val="000099"/>
              </a:solidFill>
              <a:latin typeface="Arial" panose="020B0604020202090204" pitchFamily="34" charset="0"/>
            </a:endParaRPr>
          </a:p>
        </p:txBody>
      </p:sp>
      <p:sp>
        <p:nvSpPr>
          <p:cNvPr id="404498" name="矩形 404497"/>
          <p:cNvSpPr/>
          <p:nvPr/>
        </p:nvSpPr>
        <p:spPr>
          <a:xfrm>
            <a:off x="5267960" y="1920082"/>
            <a:ext cx="824230" cy="368300"/>
          </a:xfrm>
          <a:prstGeom prst="rect">
            <a:avLst/>
          </a:prstGeom>
          <a:solidFill>
            <a:srgbClr val="DDDDDD"/>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a:solidFill>
                  <a:srgbClr val="000099"/>
                </a:solidFill>
                <a:latin typeface="Arial" panose="020B0604020202090204" pitchFamily="34" charset="0"/>
              </a:rPr>
              <a:t>19&lt;20</a:t>
            </a:r>
            <a:endParaRPr lang="en-US" altLang="zh-CN" sz="1800" b="1">
              <a:solidFill>
                <a:srgbClr val="000099"/>
              </a:solidFill>
              <a:latin typeface="Arial" panose="020B0604020202090204" pitchFamily="34" charset="0"/>
            </a:endParaRPr>
          </a:p>
        </p:txBody>
      </p:sp>
      <p:sp>
        <p:nvSpPr>
          <p:cNvPr id="404499" name="矩形 404498"/>
          <p:cNvSpPr/>
          <p:nvPr/>
        </p:nvSpPr>
        <p:spPr>
          <a:xfrm>
            <a:off x="7107873" y="1054894"/>
            <a:ext cx="824230" cy="368300"/>
          </a:xfrm>
          <a:prstGeom prst="rect">
            <a:avLst/>
          </a:prstGeom>
          <a:solidFill>
            <a:srgbClr val="DDDDDD"/>
          </a:solidFill>
          <a:ln w="6350" cap="flat" cmpd="sng">
            <a:solidFill>
              <a:schemeClr val="tx1"/>
            </a:solidFill>
            <a:prstDash val="solid"/>
            <a:miter/>
            <a:headEnd type="none" w="med" len="med"/>
            <a:tailEnd type="none" w="med" len="med"/>
          </a:ln>
        </p:spPr>
        <p:txBody>
          <a:bodyPr wrap="none" anchor="ctr">
            <a:spAutoFit/>
          </a:bodyPr>
          <a:p>
            <a:pPr algn="ctr">
              <a:buClrTx/>
            </a:pPr>
            <a:r>
              <a:rPr lang="en-US" altLang="zh-CN" sz="1800" b="1">
                <a:solidFill>
                  <a:srgbClr val="000099"/>
                </a:solidFill>
                <a:latin typeface="Arial" panose="020B0604020202090204" pitchFamily="34" charset="0"/>
              </a:rPr>
              <a:t>20=20</a:t>
            </a:r>
            <a:endParaRPr lang="en-US" altLang="zh-CN" sz="1800" b="1">
              <a:solidFill>
                <a:srgbClr val="000099"/>
              </a:solidFill>
              <a:latin typeface="Arial" panose="020B0604020202090204" pitchFamily="34" charset="0"/>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44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44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44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44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44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44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449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449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449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449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44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449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449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449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4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bldLvl="0" animBg="1"/>
      <p:bldP spid="404485" grpId="0" bldLvl="0" animBg="1"/>
      <p:bldP spid="404486" grpId="0" bldLvl="0" animBg="1"/>
      <p:bldP spid="404489" grpId="0"/>
      <p:bldP spid="404490" grpId="0"/>
      <p:bldP spid="404491" grpId="0" bldLvl="0" animBg="1"/>
      <p:bldP spid="404493" grpId="0"/>
      <p:bldP spid="404494" grpId="0" bldLvl="0" animBg="1"/>
      <p:bldP spid="404496" grpId="0"/>
      <p:bldP spid="404497" grpId="0" bldLvl="0" animBg="1"/>
      <p:bldP spid="404498" grpId="0" bldLvl="0" animBg="1"/>
      <p:bldP spid="40449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3" name="矩形 299012"/>
          <p:cNvSpPr/>
          <p:nvPr/>
        </p:nvSpPr>
        <p:spPr>
          <a:xfrm>
            <a:off x="745490" y="1602105"/>
            <a:ext cx="9922510" cy="312229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marL="0" indent="0">
              <a:lnSpc>
                <a:spcPct val="150000"/>
              </a:lnSpc>
              <a:buClrTx/>
              <a:buNone/>
            </a:pPr>
            <a:r>
              <a:rPr lang="en-US" b="1" dirty="0">
                <a:solidFill>
                  <a:schemeClr val="tx1"/>
                </a:solidFill>
              </a:rPr>
              <a:t>1.</a:t>
            </a:r>
            <a:r>
              <a:rPr lang="zh-CN" altLang="en-US" b="1" dirty="0">
                <a:solidFill>
                  <a:schemeClr val="tx1"/>
                </a:solidFill>
                <a:sym typeface="+mn-ea"/>
              </a:rPr>
              <a:t>针对所给问题，定义问题的解空间；</a:t>
            </a:r>
            <a:endParaRPr lang="zh-CN" altLang="en-US" b="1" dirty="0">
              <a:solidFill>
                <a:schemeClr val="tx1"/>
              </a:solidFill>
              <a:latin typeface="Times New Roman" panose="02020603050405020304" pitchFamily="18" charset="0"/>
              <a:ea typeface="楷体_GB2312" pitchFamily="49" charset="-122"/>
            </a:endParaRPr>
          </a:p>
          <a:p>
            <a:pPr marL="0" indent="0">
              <a:lnSpc>
                <a:spcPct val="150000"/>
              </a:lnSpc>
              <a:buClrTx/>
              <a:buNone/>
            </a:pPr>
            <a:r>
              <a:rPr lang="en-US" altLang="zh-CN" b="1" dirty="0">
                <a:solidFill>
                  <a:schemeClr val="tx1"/>
                </a:solidFill>
                <a:sym typeface="+mn-ea"/>
              </a:rPr>
              <a:t>2. </a:t>
            </a:r>
            <a:r>
              <a:rPr lang="zh-CN" altLang="en-US" b="1" dirty="0">
                <a:solidFill>
                  <a:schemeClr val="tx1"/>
                </a:solidFill>
                <a:sym typeface="+mn-ea"/>
              </a:rPr>
              <a:t>确定易于搜索的解空间结构，一般组成树或图结构，二叉树或多叉树等。目的是方便搜索。</a:t>
            </a:r>
            <a:endParaRPr lang="zh-CN" altLang="en-US" b="1" dirty="0">
              <a:solidFill>
                <a:schemeClr val="tx1"/>
              </a:solidFill>
              <a:latin typeface="Times New Roman" panose="02020603050405020304" pitchFamily="18" charset="0"/>
              <a:ea typeface="楷体_GB2312" pitchFamily="49" charset="-122"/>
            </a:endParaRPr>
          </a:p>
          <a:p>
            <a:pPr marL="0" indent="0">
              <a:lnSpc>
                <a:spcPct val="150000"/>
              </a:lnSpc>
              <a:buClrTx/>
              <a:buNone/>
            </a:pPr>
            <a:r>
              <a:rPr lang="en-US" altLang="zh-CN" b="1" dirty="0">
                <a:solidFill>
                  <a:schemeClr val="tx1"/>
                </a:solidFill>
                <a:sym typeface="+mn-ea"/>
              </a:rPr>
              <a:t>3. </a:t>
            </a:r>
            <a:r>
              <a:rPr lang="zh-CN" altLang="en-US" b="1" dirty="0">
                <a:solidFill>
                  <a:schemeClr val="tx1"/>
                </a:solidFill>
                <a:sym typeface="+mn-ea"/>
              </a:rPr>
              <a:t>以深度优先方式搜索解空间，并在搜索过程中用剪枝函数避免无效搜索。</a:t>
            </a:r>
            <a:endParaRPr lang="zh-CN" altLang="en-US" b="1" dirty="0">
              <a:solidFill>
                <a:schemeClr val="tx1"/>
              </a:solidFill>
              <a:latin typeface="Times New Roman" panose="02020603050405020304" pitchFamily="18" charset="0"/>
              <a:ea typeface="楷体_GB2312" pitchFamily="49" charset="-122"/>
            </a:endParaRPr>
          </a:p>
          <a:p>
            <a:pPr marL="0" lvl="0" indent="0">
              <a:lnSpc>
                <a:spcPct val="150000"/>
              </a:lnSpc>
              <a:buNone/>
            </a:pPr>
            <a:endParaRPr lang="en-US" b="1" dirty="0">
              <a:solidFill>
                <a:schemeClr val="tx1"/>
              </a:solidFill>
            </a:endParaRPr>
          </a:p>
          <a:p>
            <a:pPr marL="0" lvl="0" indent="0">
              <a:lnSpc>
                <a:spcPct val="150000"/>
              </a:lnSpc>
              <a:buNone/>
            </a:pPr>
            <a:endParaRPr lang="zh-CN" altLang="en-US" b="1" dirty="0">
              <a:solidFill>
                <a:schemeClr val="tx1"/>
              </a:solidFill>
            </a:endParaRPr>
          </a:p>
          <a:p>
            <a:pPr marL="0" lvl="0" indent="0">
              <a:lnSpc>
                <a:spcPct val="150000"/>
              </a:lnSpc>
              <a:buNone/>
            </a:pPr>
            <a:endParaRPr lang="zh-CN" altLang="en-US" b="1" dirty="0">
              <a:solidFill>
                <a:schemeClr val="tx1"/>
              </a:solidFill>
            </a:endParaRPr>
          </a:p>
          <a:p>
            <a:pPr lvl="0">
              <a:lnSpc>
                <a:spcPct val="120000"/>
              </a:lnSpc>
              <a:buNone/>
            </a:pPr>
            <a:endParaRPr lang="zh-CN" altLang="en-US" b="1" dirty="0">
              <a:solidFill>
                <a:schemeClr val="tx1"/>
              </a:solidFill>
            </a:endParaRPr>
          </a:p>
        </p:txBody>
      </p:sp>
      <p:sp>
        <p:nvSpPr>
          <p:cNvPr id="299014" name="矩形 299013"/>
          <p:cNvSpPr/>
          <p:nvPr/>
        </p:nvSpPr>
        <p:spPr>
          <a:xfrm>
            <a:off x="2135188" y="549275"/>
            <a:ext cx="7772400" cy="80327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楷体_GB2312" pitchFamily="49" charset="-122"/>
              </a:defRPr>
            </a:lvl1pPr>
          </a:lstStyle>
          <a:p>
            <a:pPr lvl="0"/>
            <a:r>
              <a:rPr lang="zh-CN" altLang="en-US" dirty="0">
                <a:solidFill>
                  <a:srgbClr val="800000"/>
                </a:solidFill>
              </a:rPr>
              <a:t>回溯法的步骤</a:t>
            </a:r>
            <a:endParaRPr lang="zh-CN" altLang="en-US" dirty="0">
              <a:solidFill>
                <a:srgbClr val="800000"/>
              </a:solidFill>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5506" name="标题 405505"/>
          <p:cNvSpPr>
            <a:spLocks noGrp="1"/>
          </p:cNvSpPr>
          <p:nvPr>
            <p:ph type="title"/>
          </p:nvPr>
        </p:nvSpPr>
        <p:spPr>
          <a:xfrm>
            <a:off x="1524000" y="0"/>
            <a:ext cx="3059113" cy="684213"/>
          </a:xfrm>
        </p:spPr>
        <p:txBody>
          <a:bodyPr anchor="ctr">
            <a:normAutofit/>
          </a:bodyPr>
          <a:p>
            <a:r>
              <a:rPr lang="zh-CN" altLang="en-US" sz="4000" b="1" dirty="0"/>
              <a:t>算法描述</a:t>
            </a:r>
            <a:endParaRPr lang="zh-CN" altLang="en-US" sz="4000" b="1" dirty="0"/>
          </a:p>
        </p:txBody>
      </p:sp>
      <p:sp>
        <p:nvSpPr>
          <p:cNvPr id="405507" name="文本占位符 405506"/>
          <p:cNvSpPr>
            <a:spLocks noGrp="1"/>
          </p:cNvSpPr>
          <p:nvPr>
            <p:ph type="body" idx="1"/>
          </p:nvPr>
        </p:nvSpPr>
        <p:spPr>
          <a:xfrm>
            <a:off x="1919288" y="836613"/>
            <a:ext cx="7561262" cy="5154612"/>
          </a:xfrm>
          <a:solidFill>
            <a:srgbClr val="CCFFFF">
              <a:alpha val="100000"/>
            </a:srgbClr>
          </a:solidFill>
          <a:ln>
            <a:solidFill>
              <a:schemeClr val="tx1"/>
            </a:solidFill>
            <a:miter/>
          </a:ln>
        </p:spPr>
        <p:txBody>
          <a:bodyPr>
            <a:normAutofit lnSpcReduction="20000"/>
          </a:bodyPr>
          <a:p>
            <a:pPr>
              <a:lnSpc>
                <a:spcPct val="80000"/>
              </a:lnSpc>
              <a:buNone/>
            </a:pPr>
            <a:r>
              <a:rPr lang="en-US" altLang="zh-CN" sz="2400" b="1"/>
              <a:t>template&lt;class </a:t>
            </a:r>
            <a:r>
              <a:rPr lang="en-US" altLang="zh-CN" sz="2400" b="1" dirty="0" err="1"/>
              <a:t>Typew</a:t>
            </a:r>
            <a:r>
              <a:rPr lang="en-US" altLang="zh-CN" sz="2400" b="1"/>
              <a:t>, class </a:t>
            </a:r>
            <a:r>
              <a:rPr lang="en-US" altLang="zh-CN" sz="2400" b="1" dirty="0" err="1"/>
              <a:t>Typep</a:t>
            </a:r>
            <a:r>
              <a:rPr lang="en-US" altLang="zh-CN" sz="2400" b="1"/>
              <a:t>&gt;</a:t>
            </a:r>
            <a:endParaRPr lang="en-US" altLang="zh-CN" sz="2400" b="1"/>
          </a:p>
          <a:p>
            <a:pPr>
              <a:lnSpc>
                <a:spcPct val="80000"/>
              </a:lnSpc>
              <a:buNone/>
            </a:pPr>
            <a:r>
              <a:rPr lang="en-US" altLang="zh-CN" sz="2400" b="1"/>
              <a:t>class Knap{  //</a:t>
            </a:r>
            <a:r>
              <a:rPr lang="zh-CN" altLang="en-US" sz="2400" b="1" dirty="0"/>
              <a:t>背包描述</a:t>
            </a:r>
            <a:endParaRPr lang="zh-CN" altLang="en-US" sz="2400" b="1" dirty="0"/>
          </a:p>
          <a:p>
            <a:pPr>
              <a:lnSpc>
                <a:spcPct val="80000"/>
              </a:lnSpc>
              <a:buNone/>
            </a:pPr>
            <a:r>
              <a:rPr lang="en-US" altLang="zh-CN" sz="2400" b="1"/>
              <a:t>    friend </a:t>
            </a:r>
            <a:r>
              <a:rPr lang="en-US" altLang="zh-CN" sz="2400" b="1" dirty="0" err="1"/>
              <a:t>Typep</a:t>
            </a:r>
            <a:r>
              <a:rPr lang="en-US" altLang="zh-CN" sz="2400" b="1"/>
              <a:t> </a:t>
            </a:r>
            <a:r>
              <a:rPr lang="en-US" altLang="zh-CN" sz="2400" b="1" dirty="0" err="1"/>
              <a:t>Knapsack(Typep</a:t>
            </a:r>
            <a:r>
              <a:rPr lang="en-US" altLang="zh-CN" sz="2400" b="1"/>
              <a:t>*, </a:t>
            </a:r>
            <a:r>
              <a:rPr lang="en-US" altLang="zh-CN" sz="2400" b="1" dirty="0" err="1"/>
              <a:t>Typew</a:t>
            </a:r>
            <a:r>
              <a:rPr lang="en-US" altLang="zh-CN" sz="2400" b="1"/>
              <a:t>*,Type, </a:t>
            </a:r>
            <a:r>
              <a:rPr lang="en-US" altLang="zh-CN" sz="2400" b="1" dirty="0" err="1"/>
              <a:t>int</a:t>
            </a:r>
            <a:r>
              <a:rPr lang="en-US" altLang="zh-CN" sz="2400" b="1"/>
              <a:t>);</a:t>
            </a:r>
            <a:endParaRPr lang="en-US" altLang="zh-CN" sz="2400" b="1"/>
          </a:p>
          <a:p>
            <a:pPr>
              <a:lnSpc>
                <a:spcPct val="80000"/>
              </a:lnSpc>
              <a:buNone/>
            </a:pPr>
            <a:r>
              <a:rPr lang="en-US" altLang="zh-CN" sz="2400" b="1"/>
              <a:t>    private:</a:t>
            </a:r>
            <a:endParaRPr lang="en-US" altLang="zh-CN" sz="2400" b="1"/>
          </a:p>
          <a:p>
            <a:pPr>
              <a:lnSpc>
                <a:spcPct val="80000"/>
              </a:lnSpc>
              <a:buNone/>
            </a:pPr>
            <a:r>
              <a:rPr lang="en-US" altLang="zh-CN" sz="2400" b="1"/>
              <a:t>        </a:t>
            </a:r>
            <a:r>
              <a:rPr lang="en-US" altLang="zh-CN" sz="2400" b="1" dirty="0" err="1"/>
              <a:t>Typep</a:t>
            </a:r>
            <a:r>
              <a:rPr lang="en-US" altLang="zh-CN" sz="2400" b="1"/>
              <a:t> </a:t>
            </a:r>
            <a:r>
              <a:rPr lang="en-US" altLang="zh-CN" sz="2400" b="1" dirty="0" err="1"/>
              <a:t>Bound(int</a:t>
            </a:r>
            <a:r>
              <a:rPr lang="en-US" altLang="zh-CN" sz="2400" b="1"/>
              <a:t> i);</a:t>
            </a:r>
            <a:endParaRPr lang="en-US" altLang="zh-CN" sz="2400" b="1"/>
          </a:p>
          <a:p>
            <a:pPr>
              <a:lnSpc>
                <a:spcPct val="80000"/>
              </a:lnSpc>
              <a:buNone/>
            </a:pPr>
            <a:r>
              <a:rPr lang="en-US" altLang="zh-CN" sz="2400" b="1"/>
              <a:t>        void  </a:t>
            </a:r>
            <a:r>
              <a:rPr lang="en-US" altLang="zh-CN" sz="2400" b="1" dirty="0" err="1"/>
              <a:t>Backtrack(int</a:t>
            </a:r>
            <a:r>
              <a:rPr lang="en-US" altLang="zh-CN" sz="2400" b="1"/>
              <a:t> i);</a:t>
            </a:r>
            <a:endParaRPr lang="en-US" altLang="zh-CN" sz="2400" b="1"/>
          </a:p>
          <a:p>
            <a:pPr>
              <a:lnSpc>
                <a:spcPct val="80000"/>
              </a:lnSpc>
              <a:buNone/>
            </a:pPr>
            <a:r>
              <a:rPr lang="en-US" altLang="zh-CN" sz="2400" b="1"/>
              <a:t>        </a:t>
            </a:r>
            <a:r>
              <a:rPr lang="en-US" altLang="zh-CN" sz="2400" b="1" dirty="0" err="1"/>
              <a:t>Typew</a:t>
            </a:r>
            <a:r>
              <a:rPr lang="en-US" altLang="zh-CN" sz="2400" b="1"/>
              <a:t> c;  //</a:t>
            </a:r>
            <a:r>
              <a:rPr lang="zh-CN" altLang="en-US" sz="2400" b="1" dirty="0"/>
              <a:t>背包容量</a:t>
            </a:r>
            <a:endParaRPr lang="en-US" altLang="zh-CN" sz="2400" b="1"/>
          </a:p>
          <a:p>
            <a:pPr>
              <a:lnSpc>
                <a:spcPct val="80000"/>
              </a:lnSpc>
              <a:buNone/>
            </a:pPr>
            <a:r>
              <a:rPr lang="en-US" altLang="zh-CN" sz="2400" b="1"/>
              <a:t>        </a:t>
            </a:r>
            <a:r>
              <a:rPr lang="en-US" altLang="zh-CN" sz="2400" b="1" dirty="0" err="1"/>
              <a:t>int</a:t>
            </a:r>
            <a:r>
              <a:rPr lang="en-US" altLang="zh-CN" sz="2400" b="1"/>
              <a:t> </a:t>
            </a:r>
            <a:r>
              <a:rPr lang="en-US" altLang="zh-CN" sz="2400" b="1">
                <a:solidFill>
                  <a:srgbClr val="CC0000"/>
                </a:solidFill>
              </a:rPr>
              <a:t>n</a:t>
            </a:r>
            <a:r>
              <a:rPr lang="en-US" altLang="zh-CN" sz="2400" b="1"/>
              <a:t>;        </a:t>
            </a:r>
            <a:r>
              <a:rPr lang="en-US" altLang="zh-CN" sz="2400" b="1">
                <a:solidFill>
                  <a:srgbClr val="800000"/>
                </a:solidFill>
              </a:rPr>
              <a:t>//</a:t>
            </a:r>
            <a:r>
              <a:rPr lang="zh-CN" altLang="en-US" sz="2400" b="1" dirty="0">
                <a:solidFill>
                  <a:srgbClr val="800000"/>
                </a:solidFill>
              </a:rPr>
              <a:t>物品数</a:t>
            </a:r>
            <a:endParaRPr lang="en-US" altLang="zh-CN" sz="2400" b="1">
              <a:solidFill>
                <a:srgbClr val="800000"/>
              </a:solidFill>
            </a:endParaRPr>
          </a:p>
          <a:p>
            <a:pPr>
              <a:lnSpc>
                <a:spcPct val="80000"/>
              </a:lnSpc>
              <a:buNone/>
            </a:pPr>
            <a:r>
              <a:rPr lang="en-US" altLang="zh-CN" sz="2400" b="1"/>
              <a:t>       </a:t>
            </a:r>
            <a:r>
              <a:rPr lang="en-US" altLang="zh-CN" sz="2400" b="1" dirty="0" err="1"/>
              <a:t>Typew</a:t>
            </a:r>
            <a:r>
              <a:rPr lang="en-US" altLang="zh-CN" sz="2400" b="1"/>
              <a:t> * </a:t>
            </a:r>
            <a:r>
              <a:rPr lang="en-US" altLang="zh-CN" sz="2400" b="1">
                <a:solidFill>
                  <a:srgbClr val="CC0000"/>
                </a:solidFill>
              </a:rPr>
              <a:t>w</a:t>
            </a:r>
            <a:r>
              <a:rPr lang="en-US" altLang="zh-CN" sz="2400" b="1"/>
              <a:t>, </a:t>
            </a:r>
            <a:r>
              <a:rPr lang="en-US" altLang="zh-CN" sz="2400" b="1">
                <a:solidFill>
                  <a:srgbClr val="800000"/>
                </a:solidFill>
              </a:rPr>
              <a:t>//</a:t>
            </a:r>
            <a:r>
              <a:rPr lang="zh-CN" altLang="en-US" sz="2400" b="1" dirty="0">
                <a:solidFill>
                  <a:srgbClr val="800000"/>
                </a:solidFill>
              </a:rPr>
              <a:t>物品重量数组</a:t>
            </a:r>
            <a:endParaRPr lang="zh-CN" altLang="en-US" sz="2400" b="1" dirty="0">
              <a:solidFill>
                <a:srgbClr val="800000"/>
              </a:solidFill>
            </a:endParaRPr>
          </a:p>
          <a:p>
            <a:pPr>
              <a:lnSpc>
                <a:spcPct val="80000"/>
              </a:lnSpc>
              <a:buNone/>
            </a:pPr>
            <a:r>
              <a:rPr lang="en-US" altLang="zh-CN" sz="2400" b="1"/>
              <a:t>       </a:t>
            </a:r>
            <a:r>
              <a:rPr lang="en-US" altLang="zh-CN" sz="2400" b="1" dirty="0" err="1"/>
              <a:t>Typep</a:t>
            </a:r>
            <a:r>
              <a:rPr lang="en-US" altLang="zh-CN" sz="2400" b="1"/>
              <a:t> * </a:t>
            </a:r>
            <a:r>
              <a:rPr lang="en-US" altLang="zh-CN" sz="2400" b="1">
                <a:solidFill>
                  <a:srgbClr val="CC0000"/>
                </a:solidFill>
              </a:rPr>
              <a:t>p</a:t>
            </a:r>
            <a:r>
              <a:rPr lang="en-US" altLang="zh-CN" sz="2400" b="1"/>
              <a:t>, </a:t>
            </a:r>
            <a:r>
              <a:rPr lang="en-US" altLang="zh-CN" sz="2400" b="1">
                <a:solidFill>
                  <a:srgbClr val="800000"/>
                </a:solidFill>
              </a:rPr>
              <a:t>//</a:t>
            </a:r>
            <a:r>
              <a:rPr lang="zh-CN" altLang="en-US" sz="2400" b="1" dirty="0">
                <a:solidFill>
                  <a:srgbClr val="800000"/>
                </a:solidFill>
              </a:rPr>
              <a:t>物品价值数组</a:t>
            </a:r>
            <a:endParaRPr lang="zh-CN" altLang="en-US" sz="2400" b="1" dirty="0">
              <a:solidFill>
                <a:srgbClr val="800000"/>
              </a:solidFill>
            </a:endParaRPr>
          </a:p>
          <a:p>
            <a:pPr>
              <a:lnSpc>
                <a:spcPct val="80000"/>
              </a:lnSpc>
              <a:buNone/>
            </a:pPr>
            <a:r>
              <a:rPr lang="zh-CN" altLang="en-US" sz="2400" b="1" dirty="0">
                <a:solidFill>
                  <a:srgbClr val="800000"/>
                </a:solidFill>
              </a:rPr>
              <a:t>       </a:t>
            </a:r>
            <a:r>
              <a:rPr lang="en-US" altLang="zh-CN" sz="2400" b="1" dirty="0" err="1"/>
              <a:t>Typew</a:t>
            </a:r>
            <a:r>
              <a:rPr lang="en-US" altLang="zh-CN" sz="2400" b="1">
                <a:solidFill>
                  <a:srgbClr val="800000"/>
                </a:solidFill>
              </a:rPr>
              <a:t> </a:t>
            </a:r>
            <a:r>
              <a:rPr lang="en-US" altLang="zh-CN" sz="2400" b="1" dirty="0" err="1">
                <a:solidFill>
                  <a:srgbClr val="800000"/>
                </a:solidFill>
              </a:rPr>
              <a:t>cw</a:t>
            </a:r>
            <a:r>
              <a:rPr lang="en-US" altLang="zh-CN" sz="2400" b="1">
                <a:solidFill>
                  <a:srgbClr val="800000"/>
                </a:solidFill>
              </a:rPr>
              <a:t>; // </a:t>
            </a:r>
            <a:r>
              <a:rPr lang="zh-CN" altLang="en-US" sz="2400" b="1" dirty="0">
                <a:solidFill>
                  <a:srgbClr val="800000"/>
                </a:solidFill>
              </a:rPr>
              <a:t>当前重量</a:t>
            </a:r>
            <a:endParaRPr lang="zh-CN" altLang="en-US" sz="2400" b="1" dirty="0">
              <a:solidFill>
                <a:srgbClr val="800000"/>
              </a:solidFill>
            </a:endParaRPr>
          </a:p>
          <a:p>
            <a:pPr>
              <a:lnSpc>
                <a:spcPct val="80000"/>
              </a:lnSpc>
              <a:buNone/>
            </a:pPr>
            <a:r>
              <a:rPr lang="en-US" altLang="zh-CN" sz="2400" b="1">
                <a:solidFill>
                  <a:srgbClr val="800000"/>
                </a:solidFill>
              </a:rPr>
              <a:t>       </a:t>
            </a:r>
            <a:r>
              <a:rPr lang="en-US" altLang="zh-CN" sz="2400" b="1" dirty="0" err="1"/>
              <a:t>Typep</a:t>
            </a:r>
            <a:r>
              <a:rPr lang="en-US" altLang="zh-CN" sz="2400" b="1">
                <a:solidFill>
                  <a:srgbClr val="800000"/>
                </a:solidFill>
              </a:rPr>
              <a:t> cp;  //</a:t>
            </a:r>
            <a:r>
              <a:rPr lang="zh-CN" altLang="en-US" sz="2400" b="1" dirty="0">
                <a:solidFill>
                  <a:srgbClr val="800000"/>
                </a:solidFill>
              </a:rPr>
              <a:t>当前价值</a:t>
            </a:r>
            <a:endParaRPr lang="zh-CN" altLang="en-US" sz="2400" b="1" dirty="0">
              <a:solidFill>
                <a:srgbClr val="800000"/>
              </a:solidFill>
            </a:endParaRPr>
          </a:p>
          <a:p>
            <a:pPr>
              <a:lnSpc>
                <a:spcPct val="80000"/>
              </a:lnSpc>
              <a:buNone/>
            </a:pPr>
            <a:r>
              <a:rPr lang="en-US" altLang="zh-CN" sz="2400" b="1"/>
              <a:t>       </a:t>
            </a:r>
            <a:r>
              <a:rPr lang="en-US" altLang="zh-CN" sz="2400" b="1" dirty="0" err="1"/>
              <a:t>Typep</a:t>
            </a:r>
            <a:r>
              <a:rPr lang="en-US" altLang="zh-CN" sz="2400" b="1">
                <a:solidFill>
                  <a:srgbClr val="800000"/>
                </a:solidFill>
              </a:rPr>
              <a:t> </a:t>
            </a:r>
            <a:r>
              <a:rPr lang="en-US" altLang="zh-CN" sz="2400" b="1" dirty="0" err="1">
                <a:solidFill>
                  <a:srgbClr val="800000"/>
                </a:solidFill>
              </a:rPr>
              <a:t>bestp</a:t>
            </a:r>
            <a:r>
              <a:rPr lang="en-US" altLang="zh-CN" sz="2400" b="1">
                <a:solidFill>
                  <a:srgbClr val="800000"/>
                </a:solidFill>
              </a:rPr>
              <a:t>; //</a:t>
            </a:r>
            <a:r>
              <a:rPr lang="zh-CN" altLang="en-US" sz="2400" b="1" dirty="0">
                <a:solidFill>
                  <a:srgbClr val="800000"/>
                </a:solidFill>
              </a:rPr>
              <a:t>当前最优价值</a:t>
            </a:r>
            <a:endParaRPr lang="en-US" altLang="zh-CN" sz="2400" b="1">
              <a:solidFill>
                <a:srgbClr val="800000"/>
              </a:solidFill>
            </a:endParaRPr>
          </a:p>
          <a:p>
            <a:pPr>
              <a:lnSpc>
                <a:spcPct val="80000"/>
              </a:lnSpc>
              <a:buNone/>
            </a:pPr>
            <a:r>
              <a:rPr lang="en-US" altLang="zh-CN" sz="2400" b="1"/>
              <a:t>};</a:t>
            </a:r>
            <a:endParaRPr lang="en-US" altLang="zh-CN" sz="2400" b="1"/>
          </a:p>
        </p:txBody>
      </p:sp>
      <p:sp>
        <p:nvSpPr>
          <p:cNvPr id="405508" name="矩形标注 405507"/>
          <p:cNvSpPr/>
          <p:nvPr/>
        </p:nvSpPr>
        <p:spPr>
          <a:xfrm>
            <a:off x="6924675" y="3429000"/>
            <a:ext cx="3743325" cy="2089150"/>
          </a:xfrm>
          <a:prstGeom prst="wedgeRectCallout">
            <a:avLst>
              <a:gd name="adj1" fmla="val -88255"/>
              <a:gd name="adj2" fmla="val -75912"/>
            </a:avLst>
          </a:prstGeom>
          <a:solidFill>
            <a:schemeClr val="bg1"/>
          </a:solidFill>
          <a:ln w="6350" cap="flat" cmpd="sng">
            <a:solidFill>
              <a:schemeClr val="tx1"/>
            </a:solidFill>
            <a:prstDash val="solid"/>
            <a:miter/>
            <a:headEnd type="none" w="med" len="med"/>
            <a:tailEnd type="none" w="med" len="med"/>
          </a:ln>
        </p:spPr>
        <p:txBody>
          <a:bodyPr anchor="ctr"/>
          <a:p>
            <a:pPr algn="ctr">
              <a:buClrTx/>
            </a:pPr>
            <a:r>
              <a:rPr lang="en-US" altLang="zh-CN" b="1">
                <a:latin typeface="Times New Roman" panose="02020603050405020304" pitchFamily="18" charset="0"/>
                <a:ea typeface="楷体_GB2312" pitchFamily="49" charset="-122"/>
              </a:rPr>
              <a:t>Backtrack</a:t>
            </a:r>
            <a:r>
              <a:rPr lang="zh-CN" altLang="en-US" b="1" dirty="0">
                <a:latin typeface="Times New Roman" panose="02020603050405020304" pitchFamily="18" charset="0"/>
                <a:ea typeface="楷体_GB2312" pitchFamily="49" charset="-122"/>
              </a:rPr>
              <a:t>实现回溯搜索，</a:t>
            </a:r>
            <a:r>
              <a:rPr lang="en-US" altLang="zh-CN" b="1">
                <a:latin typeface="Times New Roman" panose="02020603050405020304" pitchFamily="18" charset="0"/>
                <a:ea typeface="楷体_GB2312" pitchFamily="49" charset="-122"/>
              </a:rPr>
              <a:t>Backtrack(1)</a:t>
            </a:r>
            <a:r>
              <a:rPr lang="zh-CN" altLang="en-US" b="1" dirty="0">
                <a:latin typeface="Times New Roman" panose="02020603050405020304" pitchFamily="18" charset="0"/>
                <a:ea typeface="楷体_GB2312" pitchFamily="49" charset="-122"/>
              </a:rPr>
              <a:t>实现对整个解空间的回溯搜索，</a:t>
            </a:r>
            <a:r>
              <a:rPr lang="en-US" altLang="zh-CN" b="1">
                <a:latin typeface="Times New Roman" panose="02020603050405020304" pitchFamily="18" charset="0"/>
                <a:ea typeface="楷体_GB2312" pitchFamily="49" charset="-122"/>
              </a:rPr>
              <a:t>Backtrack(i)</a:t>
            </a:r>
            <a:r>
              <a:rPr lang="zh-CN" altLang="en-US" b="1" dirty="0">
                <a:latin typeface="Times New Roman" panose="02020603050405020304" pitchFamily="18" charset="0"/>
                <a:ea typeface="楷体_GB2312" pitchFamily="49" charset="-122"/>
              </a:rPr>
              <a:t>搜索子集树中第</a:t>
            </a:r>
            <a:r>
              <a:rPr lang="en-US" altLang="zh-CN" b="1">
                <a:latin typeface="Times New Roman" panose="02020603050405020304" pitchFamily="18" charset="0"/>
                <a:ea typeface="楷体_GB2312" pitchFamily="49" charset="-122"/>
              </a:rPr>
              <a:t>i</a:t>
            </a:r>
            <a:r>
              <a:rPr lang="zh-CN" altLang="en-US" b="1" dirty="0">
                <a:latin typeface="Times New Roman" panose="02020603050405020304" pitchFamily="18" charset="0"/>
                <a:ea typeface="楷体_GB2312" pitchFamily="49" charset="-122"/>
              </a:rPr>
              <a:t>层子树。</a:t>
            </a:r>
            <a:endParaRPr lang="zh-CN" altLang="en-US" b="1" dirty="0">
              <a:latin typeface="Times New Roman" panose="02020603050405020304" pitchFamily="18" charset="0"/>
              <a:ea typeface="楷体_GB2312" pitchFamily="49" charset="-122"/>
            </a:endParaRPr>
          </a:p>
        </p:txBody>
      </p:sp>
      <p:sp>
        <p:nvSpPr>
          <p:cNvPr id="405509" name="矩形标注 405508"/>
          <p:cNvSpPr/>
          <p:nvPr/>
        </p:nvSpPr>
        <p:spPr>
          <a:xfrm>
            <a:off x="6311900" y="2133600"/>
            <a:ext cx="3960813" cy="935038"/>
          </a:xfrm>
          <a:prstGeom prst="wedgeRectCallout">
            <a:avLst>
              <a:gd name="adj1" fmla="val -76574"/>
              <a:gd name="adj2" fmla="val -10102"/>
            </a:avLst>
          </a:prstGeom>
          <a:solidFill>
            <a:srgbClr val="FFFFCC"/>
          </a:solidFill>
          <a:ln w="6350" cap="flat" cmpd="sng">
            <a:solidFill>
              <a:schemeClr val="tx1"/>
            </a:solidFill>
            <a:prstDash val="solid"/>
            <a:miter/>
            <a:headEnd type="none" w="med" len="med"/>
            <a:tailEnd type="none" w="med" len="med"/>
          </a:ln>
        </p:spPr>
        <p:txBody>
          <a:bodyPr anchor="ctr"/>
          <a:p>
            <a:pPr algn="ctr">
              <a:buClrTx/>
            </a:pPr>
            <a:r>
              <a:rPr lang="zh-CN" altLang="en-US" b="1" dirty="0">
                <a:latin typeface="Times New Roman" panose="02020603050405020304" pitchFamily="18" charset="0"/>
                <a:ea typeface="楷体_GB2312" pitchFamily="49" charset="-122"/>
              </a:rPr>
              <a:t>计算第</a:t>
            </a:r>
            <a:r>
              <a:rPr lang="en-US" altLang="zh-CN" b="1">
                <a:latin typeface="Times New Roman" panose="02020603050405020304" pitchFamily="18" charset="0"/>
                <a:ea typeface="楷体_GB2312" pitchFamily="49" charset="-122"/>
              </a:rPr>
              <a:t>i</a:t>
            </a:r>
            <a:r>
              <a:rPr lang="zh-CN" altLang="en-US" b="1" dirty="0">
                <a:latin typeface="Times New Roman" panose="02020603050405020304" pitchFamily="18" charset="0"/>
                <a:ea typeface="楷体_GB2312" pitchFamily="49" charset="-122"/>
              </a:rPr>
              <a:t>层结点的上界</a:t>
            </a:r>
            <a:endParaRPr lang="en-US" altLang="zh-CN" b="1">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6530" name="矩形 406529"/>
          <p:cNvSpPr/>
          <p:nvPr/>
        </p:nvSpPr>
        <p:spPr>
          <a:xfrm>
            <a:off x="2351088" y="547688"/>
            <a:ext cx="6913562" cy="4968875"/>
          </a:xfrm>
          <a:prstGeom prst="rect">
            <a:avLst/>
          </a:prstGeom>
          <a:solidFill>
            <a:srgbClr val="CCFFFF"/>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90000"/>
              </a:lnSpc>
              <a:buNone/>
            </a:pPr>
            <a:r>
              <a:rPr lang="en-US" altLang="zh-CN" sz="2800" b="1"/>
              <a:t>class Object </a:t>
            </a:r>
            <a:endParaRPr lang="en-US" altLang="zh-CN" sz="2800" b="1"/>
          </a:p>
          <a:p>
            <a:pPr lvl="0">
              <a:lnSpc>
                <a:spcPct val="90000"/>
              </a:lnSpc>
              <a:buNone/>
            </a:pPr>
            <a:r>
              <a:rPr lang="en-US" altLang="zh-CN" sz="2800" b="1"/>
              <a:t>{  </a:t>
            </a:r>
            <a:r>
              <a:rPr lang="en-US" altLang="zh-CN" sz="2800" b="1">
                <a:solidFill>
                  <a:srgbClr val="663300"/>
                </a:solidFill>
              </a:rPr>
              <a:t>//</a:t>
            </a:r>
            <a:r>
              <a:rPr lang="zh-CN" altLang="en-US" sz="2800" b="1" dirty="0">
                <a:solidFill>
                  <a:srgbClr val="663300"/>
                </a:solidFill>
              </a:rPr>
              <a:t>物品</a:t>
            </a:r>
            <a:endParaRPr lang="zh-CN" altLang="en-US" sz="2800" b="1" dirty="0">
              <a:solidFill>
                <a:srgbClr val="663300"/>
              </a:solidFill>
            </a:endParaRPr>
          </a:p>
          <a:p>
            <a:pPr lvl="0">
              <a:lnSpc>
                <a:spcPct val="90000"/>
              </a:lnSpc>
              <a:buNone/>
            </a:pPr>
            <a:r>
              <a:rPr lang="en-US" altLang="zh-CN" sz="2800" b="1"/>
              <a:t>   friend </a:t>
            </a:r>
            <a:r>
              <a:rPr lang="en-US" altLang="zh-CN" sz="2800" b="1" dirty="0" err="1"/>
              <a:t>int</a:t>
            </a:r>
            <a:r>
              <a:rPr lang="en-US" altLang="zh-CN" sz="2800" b="1"/>
              <a:t> </a:t>
            </a:r>
            <a:r>
              <a:rPr lang="en-US" altLang="zh-CN" sz="2800" b="1" dirty="0" err="1"/>
              <a:t>Knapsack(int</a:t>
            </a:r>
            <a:r>
              <a:rPr lang="en-US" altLang="zh-CN" sz="2800" b="1"/>
              <a:t> *, </a:t>
            </a:r>
            <a:r>
              <a:rPr lang="en-US" altLang="zh-CN" sz="2800" b="1" dirty="0" err="1"/>
              <a:t>int</a:t>
            </a:r>
            <a:r>
              <a:rPr lang="en-US" altLang="zh-CN" sz="2800" b="1"/>
              <a:t> *, </a:t>
            </a:r>
            <a:r>
              <a:rPr lang="en-US" altLang="zh-CN" sz="2800" b="1" dirty="0" err="1"/>
              <a:t>int</a:t>
            </a:r>
            <a:r>
              <a:rPr lang="en-US" altLang="zh-CN" sz="2800" b="1"/>
              <a:t>, </a:t>
            </a:r>
            <a:r>
              <a:rPr lang="en-US" altLang="zh-CN" sz="2800" b="1" dirty="0" err="1"/>
              <a:t>int</a:t>
            </a:r>
            <a:r>
              <a:rPr lang="en-US" altLang="zh-CN" sz="2800" b="1"/>
              <a:t> );</a:t>
            </a:r>
            <a:endParaRPr lang="en-US" altLang="zh-CN" sz="2800" b="1"/>
          </a:p>
          <a:p>
            <a:pPr lvl="0">
              <a:lnSpc>
                <a:spcPct val="90000"/>
              </a:lnSpc>
              <a:buNone/>
            </a:pPr>
            <a:r>
              <a:rPr lang="en-US" altLang="zh-CN" sz="2800" b="1"/>
              <a:t>   public:</a:t>
            </a:r>
            <a:endParaRPr lang="en-US" altLang="zh-CN" sz="2800" b="1"/>
          </a:p>
          <a:p>
            <a:pPr lvl="0">
              <a:lnSpc>
                <a:spcPct val="90000"/>
              </a:lnSpc>
              <a:buNone/>
            </a:pPr>
            <a:r>
              <a:rPr lang="en-US" altLang="zh-CN" sz="2800" b="1"/>
              <a:t>       </a:t>
            </a:r>
            <a:r>
              <a:rPr lang="en-US" altLang="zh-CN" sz="2800" b="1" dirty="0" err="1"/>
              <a:t>int</a:t>
            </a:r>
            <a:r>
              <a:rPr lang="en-US" altLang="zh-CN" sz="2800" b="1"/>
              <a:t> operator &lt;= (Object a) const</a:t>
            </a:r>
            <a:endParaRPr lang="en-US" altLang="zh-CN" sz="2800" b="1"/>
          </a:p>
          <a:p>
            <a:pPr lvl="0">
              <a:lnSpc>
                <a:spcPct val="90000"/>
              </a:lnSpc>
              <a:buNone/>
            </a:pPr>
            <a:r>
              <a:rPr lang="en-US" altLang="zh-CN" sz="2800" b="1"/>
              <a:t>       { return (d &gt;= </a:t>
            </a:r>
            <a:r>
              <a:rPr lang="en-US" altLang="zh-CN" sz="2800" b="1" dirty="0" err="1"/>
              <a:t>a.d</a:t>
            </a:r>
            <a:r>
              <a:rPr lang="en-US" altLang="zh-CN" sz="2800" b="1"/>
              <a:t>); }</a:t>
            </a:r>
            <a:endParaRPr lang="en-US" altLang="zh-CN" sz="2800" b="1"/>
          </a:p>
          <a:p>
            <a:pPr lvl="0">
              <a:lnSpc>
                <a:spcPct val="90000"/>
              </a:lnSpc>
              <a:buNone/>
            </a:pPr>
            <a:r>
              <a:rPr lang="en-US" altLang="zh-CN" sz="2800" b="1"/>
              <a:t>   private:</a:t>
            </a:r>
            <a:endParaRPr lang="en-US" altLang="zh-CN" sz="2800" b="1"/>
          </a:p>
          <a:p>
            <a:pPr lvl="0">
              <a:lnSpc>
                <a:spcPct val="90000"/>
              </a:lnSpc>
              <a:buNone/>
            </a:pPr>
            <a:r>
              <a:rPr lang="en-US" altLang="zh-CN" sz="2800" b="1"/>
              <a:t>       </a:t>
            </a:r>
            <a:r>
              <a:rPr lang="en-US" altLang="zh-CN" sz="2800" b="1" dirty="0" err="1"/>
              <a:t>int</a:t>
            </a:r>
            <a:r>
              <a:rPr lang="en-US" altLang="zh-CN" sz="2800" b="1"/>
              <a:t> ID;</a:t>
            </a:r>
            <a:endParaRPr lang="en-US" altLang="zh-CN" sz="2800" b="1"/>
          </a:p>
          <a:p>
            <a:pPr lvl="0">
              <a:lnSpc>
                <a:spcPct val="90000"/>
              </a:lnSpc>
              <a:buNone/>
            </a:pPr>
            <a:r>
              <a:rPr lang="en-US" altLang="zh-CN" sz="2800" b="1"/>
              <a:t>       float d;  </a:t>
            </a:r>
            <a:r>
              <a:rPr lang="en-US" altLang="zh-CN" sz="2800" b="1">
                <a:solidFill>
                  <a:srgbClr val="FF0000"/>
                </a:solidFill>
              </a:rPr>
              <a:t>// </a:t>
            </a:r>
            <a:r>
              <a:rPr lang="zh-CN" altLang="en-US" sz="2800" b="1" dirty="0">
                <a:solidFill>
                  <a:srgbClr val="FF0000"/>
                </a:solidFill>
              </a:rPr>
              <a:t>单位重量价值</a:t>
            </a:r>
            <a:endParaRPr lang="en-US" altLang="zh-CN" sz="2800" b="1">
              <a:solidFill>
                <a:srgbClr val="FF0000"/>
              </a:solidFill>
            </a:endParaRPr>
          </a:p>
          <a:p>
            <a:pPr lvl="0">
              <a:lnSpc>
                <a:spcPct val="90000"/>
              </a:lnSpc>
              <a:buNone/>
            </a:pPr>
            <a:r>
              <a:rPr lang="en-US" altLang="zh-CN" sz="2800" b="1"/>
              <a:t>};</a:t>
            </a:r>
            <a:endParaRPr lang="en-US" altLang="zh-CN" sz="2800" b="1"/>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7554" name="文本占位符 407553"/>
          <p:cNvSpPr>
            <a:spLocks noGrp="1"/>
          </p:cNvSpPr>
          <p:nvPr>
            <p:ph type="body" idx="1"/>
          </p:nvPr>
        </p:nvSpPr>
        <p:spPr>
          <a:xfrm>
            <a:off x="1558925" y="0"/>
            <a:ext cx="6769100" cy="6669088"/>
          </a:xfrm>
          <a:solidFill>
            <a:srgbClr val="CCFFFF">
              <a:alpha val="100000"/>
            </a:srgbClr>
          </a:solidFill>
          <a:ln>
            <a:solidFill>
              <a:schemeClr val="tx1"/>
            </a:solidFill>
            <a:miter/>
          </a:ln>
        </p:spPr>
        <p:txBody>
          <a:bodyPr>
            <a:normAutofit lnSpcReduction="20000"/>
          </a:bodyPr>
          <a:p>
            <a:pPr>
              <a:lnSpc>
                <a:spcPct val="90000"/>
              </a:lnSpc>
              <a:buNone/>
            </a:pPr>
            <a:r>
              <a:rPr lang="en-US" altLang="zh-CN" sz="2000" b="1"/>
              <a:t>template&lt;class </a:t>
            </a:r>
            <a:r>
              <a:rPr lang="en-US" altLang="zh-CN" sz="2000" b="1" dirty="0" err="1"/>
              <a:t>Typew</a:t>
            </a:r>
            <a:r>
              <a:rPr lang="en-US" altLang="zh-CN" sz="2000" b="1"/>
              <a:t>, class </a:t>
            </a:r>
            <a:r>
              <a:rPr lang="en-US" altLang="zh-CN" sz="2000" b="1" dirty="0" err="1"/>
              <a:t>Typep</a:t>
            </a:r>
            <a:r>
              <a:rPr lang="en-US" altLang="zh-CN" sz="2000" b="1"/>
              <a:t>&gt;</a:t>
            </a:r>
            <a:endParaRPr lang="en-US" altLang="zh-CN" sz="2000" b="1"/>
          </a:p>
          <a:p>
            <a:pPr>
              <a:lnSpc>
                <a:spcPct val="90000"/>
              </a:lnSpc>
              <a:buNone/>
            </a:pPr>
            <a:r>
              <a:rPr lang="en-US" altLang="zh-CN" sz="2000" b="1" dirty="0" err="1"/>
              <a:t>Typep</a:t>
            </a:r>
            <a:r>
              <a:rPr lang="en-US" altLang="zh-CN" sz="2000" b="1"/>
              <a:t> </a:t>
            </a:r>
            <a:r>
              <a:rPr lang="en-US" altLang="zh-CN" sz="2000" b="1" dirty="0" err="1"/>
              <a:t>Knapsack(Typep</a:t>
            </a:r>
            <a:r>
              <a:rPr lang="en-US" altLang="zh-CN" sz="2000" b="1"/>
              <a:t> p[ ], </a:t>
            </a:r>
            <a:r>
              <a:rPr lang="en-US" altLang="zh-CN" sz="2000" b="1" dirty="0" err="1"/>
              <a:t>Typew</a:t>
            </a:r>
            <a:r>
              <a:rPr lang="en-US" altLang="zh-CN" sz="2000" b="1"/>
              <a:t> w[ ], </a:t>
            </a:r>
            <a:r>
              <a:rPr lang="en-US" altLang="zh-CN" sz="2000" b="1" dirty="0" err="1"/>
              <a:t>Typew</a:t>
            </a:r>
            <a:r>
              <a:rPr lang="en-US" altLang="zh-CN" sz="2000" b="1"/>
              <a:t> c, </a:t>
            </a:r>
            <a:r>
              <a:rPr lang="en-US" altLang="zh-CN" sz="2000" b="1" dirty="0" err="1"/>
              <a:t>int</a:t>
            </a:r>
            <a:r>
              <a:rPr lang="en-US" altLang="zh-CN" sz="2000" b="1"/>
              <a:t> n)</a:t>
            </a:r>
            <a:endParaRPr lang="en-US" altLang="zh-CN" sz="2000" b="1"/>
          </a:p>
          <a:p>
            <a:pPr>
              <a:lnSpc>
                <a:spcPct val="90000"/>
              </a:lnSpc>
              <a:buNone/>
            </a:pPr>
            <a:r>
              <a:rPr lang="en-US" altLang="zh-CN" sz="2000" b="1"/>
              <a:t>{ </a:t>
            </a:r>
            <a:r>
              <a:rPr lang="en-US" altLang="zh-CN" sz="2000" b="1">
                <a:solidFill>
                  <a:srgbClr val="FF0000"/>
                </a:solidFill>
              </a:rPr>
              <a:t>//</a:t>
            </a:r>
            <a:r>
              <a:rPr lang="zh-CN" altLang="en-US" sz="2000" b="1" dirty="0">
                <a:solidFill>
                  <a:srgbClr val="FF0000"/>
                </a:solidFill>
              </a:rPr>
              <a:t>为</a:t>
            </a:r>
            <a:r>
              <a:rPr lang="en-US" altLang="zh-CN" sz="2000" b="1" dirty="0" err="1">
                <a:solidFill>
                  <a:srgbClr val="FF0000"/>
                </a:solidFill>
              </a:rPr>
              <a:t>Knap::Backtrack</a:t>
            </a:r>
            <a:r>
              <a:rPr lang="en-US" altLang="zh-CN" sz="2000" b="1">
                <a:solidFill>
                  <a:srgbClr val="FF0000"/>
                </a:solidFill>
              </a:rPr>
              <a:t> </a:t>
            </a:r>
            <a:r>
              <a:rPr lang="zh-CN" altLang="en-US" sz="2000" b="1" dirty="0">
                <a:solidFill>
                  <a:srgbClr val="FF0000"/>
                </a:solidFill>
              </a:rPr>
              <a:t>初始化</a:t>
            </a:r>
            <a:endParaRPr lang="zh-CN" altLang="en-US" sz="2000" b="1" dirty="0">
              <a:solidFill>
                <a:srgbClr val="FF0000"/>
              </a:solidFill>
            </a:endParaRPr>
          </a:p>
          <a:p>
            <a:pPr>
              <a:lnSpc>
                <a:spcPct val="90000"/>
              </a:lnSpc>
              <a:buNone/>
            </a:pPr>
            <a:r>
              <a:rPr lang="zh-CN" altLang="en-US" sz="2000" b="1" dirty="0"/>
              <a:t>    </a:t>
            </a:r>
            <a:r>
              <a:rPr lang="en-US" altLang="zh-CN" sz="2000" b="1" dirty="0" err="1"/>
              <a:t>Typew</a:t>
            </a:r>
            <a:r>
              <a:rPr lang="en-US" altLang="zh-CN" sz="2000" b="1"/>
              <a:t> W = 0;  </a:t>
            </a:r>
            <a:endParaRPr lang="en-US" altLang="zh-CN" sz="2000" b="1">
              <a:solidFill>
                <a:srgbClr val="FF0000"/>
              </a:solidFill>
            </a:endParaRPr>
          </a:p>
          <a:p>
            <a:pPr>
              <a:lnSpc>
                <a:spcPct val="90000"/>
              </a:lnSpc>
              <a:buNone/>
            </a:pPr>
            <a:r>
              <a:rPr lang="en-US" altLang="zh-CN" sz="2000" b="1"/>
              <a:t>    </a:t>
            </a:r>
            <a:r>
              <a:rPr lang="en-US" altLang="zh-CN" sz="2000" b="1" dirty="0" err="1"/>
              <a:t>Typep</a:t>
            </a:r>
            <a:r>
              <a:rPr lang="en-US" altLang="zh-CN" sz="2000" b="1"/>
              <a:t> P =0;    </a:t>
            </a:r>
            <a:endParaRPr lang="en-US" altLang="zh-CN" sz="2000" b="1"/>
          </a:p>
          <a:p>
            <a:pPr>
              <a:lnSpc>
                <a:spcPct val="90000"/>
              </a:lnSpc>
              <a:buNone/>
            </a:pPr>
            <a:r>
              <a:rPr lang="en-US" altLang="zh-CN" sz="2000" b="1"/>
              <a:t>    Object * Q = new Object[n];</a:t>
            </a:r>
            <a:endParaRPr lang="en-US" altLang="zh-CN" sz="2000" b="1"/>
          </a:p>
          <a:p>
            <a:pPr>
              <a:lnSpc>
                <a:spcPct val="90000"/>
              </a:lnSpc>
              <a:buNone/>
            </a:pPr>
            <a:r>
              <a:rPr lang="en-US" altLang="zh-CN" sz="2000" b="1"/>
              <a:t>    for ( </a:t>
            </a:r>
            <a:r>
              <a:rPr lang="en-US" altLang="zh-CN" sz="2000" b="1" dirty="0" err="1"/>
              <a:t>int</a:t>
            </a:r>
            <a:r>
              <a:rPr lang="en-US" altLang="zh-CN" sz="2000" b="1"/>
              <a:t> i = 1; i &lt;= n; i++ ) {</a:t>
            </a:r>
            <a:endParaRPr lang="en-US" altLang="zh-CN" sz="2000" b="1"/>
          </a:p>
          <a:p>
            <a:pPr>
              <a:lnSpc>
                <a:spcPct val="90000"/>
              </a:lnSpc>
              <a:buNone/>
            </a:pPr>
            <a:r>
              <a:rPr lang="en-US" altLang="zh-CN" sz="2000" b="1"/>
              <a:t>         Q[ i-1]. ID = i;</a:t>
            </a:r>
            <a:endParaRPr lang="en-US" altLang="zh-CN" sz="2000" b="1"/>
          </a:p>
          <a:p>
            <a:pPr>
              <a:lnSpc>
                <a:spcPct val="90000"/>
              </a:lnSpc>
              <a:buNone/>
            </a:pPr>
            <a:r>
              <a:rPr lang="en-US" altLang="zh-CN" sz="2000" b="1"/>
              <a:t>         Q[ i-1]. d =1.0*p[i]/w[i];</a:t>
            </a:r>
            <a:endParaRPr lang="en-US" altLang="zh-CN" sz="2000" b="1"/>
          </a:p>
          <a:p>
            <a:pPr>
              <a:lnSpc>
                <a:spcPct val="90000"/>
              </a:lnSpc>
              <a:buNone/>
            </a:pPr>
            <a:r>
              <a:rPr lang="en-US" altLang="zh-CN" sz="2000" b="1"/>
              <a:t>          P += p[i];</a:t>
            </a:r>
            <a:endParaRPr lang="en-US" altLang="zh-CN" sz="2000" b="1"/>
          </a:p>
          <a:p>
            <a:pPr>
              <a:lnSpc>
                <a:spcPct val="90000"/>
              </a:lnSpc>
              <a:buNone/>
            </a:pPr>
            <a:r>
              <a:rPr lang="en-US" altLang="zh-CN" sz="2000" b="1"/>
              <a:t>          W+= w[i];</a:t>
            </a:r>
            <a:endParaRPr lang="en-US" altLang="zh-CN" sz="2000" b="1"/>
          </a:p>
          <a:p>
            <a:pPr>
              <a:lnSpc>
                <a:spcPct val="90000"/>
              </a:lnSpc>
              <a:buNone/>
            </a:pPr>
            <a:r>
              <a:rPr lang="en-US" altLang="zh-CN" sz="2000" b="1"/>
              <a:t>         }</a:t>
            </a:r>
            <a:endParaRPr lang="en-US" altLang="zh-CN" sz="2000" b="1"/>
          </a:p>
          <a:p>
            <a:pPr>
              <a:lnSpc>
                <a:spcPct val="90000"/>
              </a:lnSpc>
              <a:buNone/>
            </a:pPr>
            <a:r>
              <a:rPr lang="en-US" altLang="zh-CN" sz="2000" b="1"/>
              <a:t>     if( W &lt;=c ) return P; </a:t>
            </a:r>
            <a:r>
              <a:rPr lang="en-US" altLang="zh-CN" sz="2000" b="1">
                <a:solidFill>
                  <a:srgbClr val="FF0000"/>
                </a:solidFill>
              </a:rPr>
              <a:t>//</a:t>
            </a:r>
            <a:r>
              <a:rPr lang="zh-CN" altLang="en-US" sz="2000" b="1" dirty="0">
                <a:solidFill>
                  <a:srgbClr val="FF0000"/>
                </a:solidFill>
              </a:rPr>
              <a:t>装入所有物品</a:t>
            </a:r>
            <a:endParaRPr lang="zh-CN" altLang="en-US" sz="2000" b="1" dirty="0">
              <a:solidFill>
                <a:srgbClr val="FF0000"/>
              </a:solidFill>
            </a:endParaRPr>
          </a:p>
          <a:p>
            <a:pPr>
              <a:lnSpc>
                <a:spcPct val="90000"/>
              </a:lnSpc>
              <a:buNone/>
            </a:pPr>
            <a:r>
              <a:rPr lang="en-US" altLang="zh-CN" sz="2000" b="1"/>
              <a:t>     </a:t>
            </a:r>
            <a:r>
              <a:rPr lang="en-US" altLang="zh-CN" sz="2000" b="1">
                <a:solidFill>
                  <a:srgbClr val="FF0000"/>
                </a:solidFill>
              </a:rPr>
              <a:t>//</a:t>
            </a:r>
            <a:r>
              <a:rPr lang="zh-CN" altLang="en-US" sz="2000" b="1" dirty="0">
                <a:solidFill>
                  <a:srgbClr val="FF0000"/>
                </a:solidFill>
              </a:rPr>
              <a:t>依物品单位重量价值排序</a:t>
            </a:r>
            <a:endParaRPr lang="zh-CN" altLang="en-US" sz="2000" b="1" dirty="0">
              <a:solidFill>
                <a:srgbClr val="FF0000"/>
              </a:solidFill>
            </a:endParaRPr>
          </a:p>
          <a:p>
            <a:pPr>
              <a:lnSpc>
                <a:spcPct val="90000"/>
              </a:lnSpc>
              <a:buNone/>
            </a:pPr>
            <a:r>
              <a:rPr lang="zh-CN" altLang="en-US" sz="2000" b="1" dirty="0"/>
              <a:t>     </a:t>
            </a:r>
            <a:r>
              <a:rPr lang="en-US" altLang="zh-CN" sz="2000" b="1"/>
              <a:t>Sort( Q, n);</a:t>
            </a:r>
            <a:endParaRPr lang="en-US" altLang="zh-CN" sz="2000" b="1"/>
          </a:p>
          <a:p>
            <a:pPr>
              <a:lnSpc>
                <a:spcPct val="90000"/>
              </a:lnSpc>
              <a:buNone/>
            </a:pPr>
            <a:r>
              <a:rPr lang="en-US" altLang="zh-CN" sz="2000" b="1"/>
              <a:t>     Knap &lt; </a:t>
            </a:r>
            <a:r>
              <a:rPr lang="en-US" altLang="zh-CN" sz="2000" b="1" dirty="0" err="1"/>
              <a:t>Typew</a:t>
            </a:r>
            <a:r>
              <a:rPr lang="en-US" altLang="zh-CN" sz="2000" b="1"/>
              <a:t>, </a:t>
            </a:r>
            <a:r>
              <a:rPr lang="en-US" altLang="zh-CN" sz="2000" b="1" dirty="0" err="1"/>
              <a:t>Typep</a:t>
            </a:r>
            <a:r>
              <a:rPr lang="en-US" altLang="zh-CN" sz="2000" b="1"/>
              <a:t> &gt; K;</a:t>
            </a:r>
            <a:endParaRPr lang="en-US" altLang="zh-CN" sz="2000" b="1"/>
          </a:p>
          <a:p>
            <a:pPr>
              <a:lnSpc>
                <a:spcPct val="90000"/>
              </a:lnSpc>
              <a:buNone/>
            </a:pPr>
            <a:r>
              <a:rPr lang="en-US" altLang="zh-CN" sz="2000" b="1"/>
              <a:t>     </a:t>
            </a:r>
            <a:r>
              <a:rPr lang="en-US" altLang="zh-CN" sz="2000" b="1" dirty="0" err="1"/>
              <a:t>K.p</a:t>
            </a:r>
            <a:r>
              <a:rPr lang="en-US" altLang="zh-CN" sz="2000" b="1"/>
              <a:t> = new </a:t>
            </a:r>
            <a:r>
              <a:rPr lang="en-US" altLang="zh-CN" sz="2000" b="1" dirty="0" err="1"/>
              <a:t>Typep</a:t>
            </a:r>
            <a:r>
              <a:rPr lang="en-US" altLang="zh-CN" sz="2000" b="1"/>
              <a:t>[ n +1 ];</a:t>
            </a:r>
            <a:endParaRPr lang="en-US" altLang="zh-CN" sz="2000" b="1"/>
          </a:p>
          <a:p>
            <a:pPr>
              <a:lnSpc>
                <a:spcPct val="90000"/>
              </a:lnSpc>
              <a:buNone/>
            </a:pPr>
            <a:r>
              <a:rPr lang="en-US" altLang="zh-CN" sz="2000" b="1"/>
              <a:t>     </a:t>
            </a:r>
            <a:r>
              <a:rPr lang="en-US" altLang="zh-CN" sz="2000" b="1" dirty="0" err="1"/>
              <a:t>K.w</a:t>
            </a:r>
            <a:r>
              <a:rPr lang="en-US" altLang="zh-CN" sz="2000" b="1"/>
              <a:t> = new </a:t>
            </a:r>
            <a:r>
              <a:rPr lang="en-US" altLang="zh-CN" sz="2000" b="1" dirty="0" err="1"/>
              <a:t>Typew</a:t>
            </a:r>
            <a:r>
              <a:rPr lang="en-US" altLang="zh-CN" sz="2000" b="1"/>
              <a:t>[ n+1 ];</a:t>
            </a:r>
            <a:endParaRPr lang="en-US" altLang="zh-CN" sz="2000" b="1"/>
          </a:p>
          <a:p>
            <a:pPr>
              <a:lnSpc>
                <a:spcPct val="90000"/>
              </a:lnSpc>
              <a:buNone/>
            </a:pPr>
            <a:r>
              <a:rPr lang="en-US" altLang="zh-CN" sz="2000" b="1"/>
              <a:t>     </a:t>
            </a:r>
            <a:endParaRPr lang="en-US" altLang="zh-CN" sz="2000" b="1"/>
          </a:p>
        </p:txBody>
      </p:sp>
      <p:sp>
        <p:nvSpPr>
          <p:cNvPr id="407556" name="矩形 407555"/>
          <p:cNvSpPr/>
          <p:nvPr/>
        </p:nvSpPr>
        <p:spPr>
          <a:xfrm>
            <a:off x="6923088" y="765175"/>
            <a:ext cx="3744912" cy="6092825"/>
          </a:xfrm>
          <a:prstGeom prst="rect">
            <a:avLst/>
          </a:prstGeom>
          <a:solidFill>
            <a:srgbClr val="FFFFCC"/>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buNone/>
            </a:pPr>
            <a:r>
              <a:rPr lang="en-US" altLang="zh-CN" sz="2000" b="1"/>
              <a:t> for ( </a:t>
            </a:r>
            <a:r>
              <a:rPr lang="en-US" altLang="zh-CN" sz="2000" b="1" dirty="0" err="1"/>
              <a:t>int</a:t>
            </a:r>
            <a:r>
              <a:rPr lang="en-US" altLang="zh-CN" sz="2000" b="1"/>
              <a:t> i = 1; i &lt;= n; i++){</a:t>
            </a:r>
            <a:endParaRPr lang="en-US" altLang="zh-CN" sz="2000" b="1"/>
          </a:p>
          <a:p>
            <a:pPr lvl="0">
              <a:buNone/>
            </a:pPr>
            <a:r>
              <a:rPr lang="en-US" altLang="zh-CN" sz="2000" b="1"/>
              <a:t>     </a:t>
            </a:r>
            <a:r>
              <a:rPr lang="en-US" altLang="zh-CN" sz="2000" b="1" dirty="0" err="1"/>
              <a:t>K.p[i</a:t>
            </a:r>
            <a:r>
              <a:rPr lang="en-US" altLang="zh-CN" sz="2000" b="1"/>
              <a:t>] = p[ Q[i-1].ID];</a:t>
            </a:r>
            <a:endParaRPr lang="en-US" altLang="zh-CN" sz="2000" b="1"/>
          </a:p>
          <a:p>
            <a:pPr lvl="0">
              <a:buNone/>
            </a:pPr>
            <a:r>
              <a:rPr lang="en-US" altLang="zh-CN" sz="2000" b="1"/>
              <a:t>     </a:t>
            </a:r>
            <a:r>
              <a:rPr lang="en-US" altLang="zh-CN" sz="2000" b="1" dirty="0" err="1"/>
              <a:t>K.w[i</a:t>
            </a:r>
            <a:r>
              <a:rPr lang="en-US" altLang="zh-CN" sz="2000" b="1"/>
              <a:t>] = w[ Q[i-1].ID];</a:t>
            </a:r>
            <a:endParaRPr lang="en-US" altLang="zh-CN" sz="2000" b="1"/>
          </a:p>
          <a:p>
            <a:pPr lvl="0">
              <a:buNone/>
            </a:pPr>
            <a:r>
              <a:rPr lang="en-US" altLang="zh-CN" sz="2000" b="1"/>
              <a:t>    }</a:t>
            </a:r>
            <a:endParaRPr lang="en-US" altLang="zh-CN" sz="2000" b="1"/>
          </a:p>
          <a:p>
            <a:pPr lvl="0">
              <a:buNone/>
            </a:pPr>
            <a:r>
              <a:rPr lang="en-US" altLang="zh-CN" sz="2000" b="1"/>
              <a:t> </a:t>
            </a:r>
            <a:r>
              <a:rPr lang="en-US" altLang="zh-CN" sz="2000" b="1" dirty="0" err="1"/>
              <a:t>K.cp</a:t>
            </a:r>
            <a:r>
              <a:rPr lang="en-US" altLang="zh-CN" sz="2000" b="1"/>
              <a:t> = 0;</a:t>
            </a:r>
            <a:endParaRPr lang="en-US" altLang="zh-CN" sz="2000" b="1"/>
          </a:p>
          <a:p>
            <a:pPr lvl="0">
              <a:buNone/>
            </a:pPr>
            <a:r>
              <a:rPr lang="en-US" altLang="zh-CN" sz="2000" b="1"/>
              <a:t> K. </a:t>
            </a:r>
            <a:r>
              <a:rPr lang="en-US" altLang="zh-CN" sz="2000" b="1" dirty="0" err="1"/>
              <a:t>cw</a:t>
            </a:r>
            <a:r>
              <a:rPr lang="en-US" altLang="zh-CN" sz="2000" b="1"/>
              <a:t> = 0;</a:t>
            </a:r>
            <a:endParaRPr lang="en-US" altLang="zh-CN" sz="2000" b="1"/>
          </a:p>
          <a:p>
            <a:pPr lvl="0">
              <a:buNone/>
            </a:pPr>
            <a:r>
              <a:rPr lang="en-US" altLang="zh-CN" sz="2000" b="1"/>
              <a:t> </a:t>
            </a:r>
            <a:r>
              <a:rPr lang="en-US" altLang="zh-CN" sz="2000" b="1" dirty="0" err="1"/>
              <a:t>K.c</a:t>
            </a:r>
            <a:r>
              <a:rPr lang="en-US" altLang="zh-CN" sz="2000" b="1"/>
              <a:t> = c;</a:t>
            </a:r>
            <a:endParaRPr lang="en-US" altLang="zh-CN" sz="2000" b="1"/>
          </a:p>
          <a:p>
            <a:pPr lvl="0">
              <a:buNone/>
            </a:pPr>
            <a:r>
              <a:rPr lang="en-US" altLang="zh-CN" sz="2000" b="1"/>
              <a:t> </a:t>
            </a:r>
            <a:r>
              <a:rPr lang="en-US" altLang="zh-CN" sz="2000" b="1" dirty="0" err="1"/>
              <a:t>K.n</a:t>
            </a:r>
            <a:r>
              <a:rPr lang="en-US" altLang="zh-CN" sz="2000" b="1"/>
              <a:t> = n;</a:t>
            </a:r>
            <a:endParaRPr lang="en-US" altLang="zh-CN" sz="2000" b="1"/>
          </a:p>
          <a:p>
            <a:pPr lvl="0">
              <a:buNone/>
            </a:pPr>
            <a:r>
              <a:rPr lang="en-US" altLang="zh-CN" sz="2000" b="1"/>
              <a:t> </a:t>
            </a:r>
            <a:r>
              <a:rPr lang="en-US" altLang="zh-CN" sz="2000" b="1" dirty="0" err="1"/>
              <a:t>K.bestp</a:t>
            </a:r>
            <a:r>
              <a:rPr lang="en-US" altLang="zh-CN" sz="2000" b="1"/>
              <a:t> = 0;</a:t>
            </a:r>
            <a:endParaRPr lang="en-US" altLang="zh-CN" sz="2000" b="1"/>
          </a:p>
          <a:p>
            <a:pPr lvl="0">
              <a:buNone/>
            </a:pPr>
            <a:r>
              <a:rPr lang="en-US" altLang="zh-CN" sz="2000" b="1">
                <a:solidFill>
                  <a:srgbClr val="FF0000"/>
                </a:solidFill>
              </a:rPr>
              <a:t>// </a:t>
            </a:r>
            <a:r>
              <a:rPr lang="zh-CN" altLang="en-US" sz="2000" b="1" dirty="0">
                <a:solidFill>
                  <a:srgbClr val="FF0000"/>
                </a:solidFill>
              </a:rPr>
              <a:t>回溯搜索</a:t>
            </a:r>
            <a:endParaRPr lang="zh-CN" altLang="en-US" sz="2000" b="1" dirty="0">
              <a:solidFill>
                <a:srgbClr val="FF0000"/>
              </a:solidFill>
            </a:endParaRPr>
          </a:p>
          <a:p>
            <a:pPr lvl="0">
              <a:buNone/>
            </a:pPr>
            <a:r>
              <a:rPr lang="en-US" altLang="zh-CN" sz="2000" b="1"/>
              <a:t>  K.Backtrack(1);</a:t>
            </a:r>
            <a:endParaRPr lang="en-US" altLang="zh-CN" sz="2000" b="1"/>
          </a:p>
          <a:p>
            <a:pPr lvl="0">
              <a:buNone/>
            </a:pPr>
            <a:r>
              <a:rPr lang="en-US" altLang="zh-CN" sz="2000" b="1"/>
              <a:t>  delete [ ] Q;</a:t>
            </a:r>
            <a:endParaRPr lang="en-US" altLang="zh-CN" sz="2000" b="1"/>
          </a:p>
          <a:p>
            <a:pPr lvl="0">
              <a:buNone/>
            </a:pPr>
            <a:r>
              <a:rPr lang="en-US" altLang="zh-CN" sz="2000" b="1"/>
              <a:t>  delete [ ] </a:t>
            </a:r>
            <a:r>
              <a:rPr lang="en-US" altLang="zh-CN" sz="2000" b="1" dirty="0" err="1"/>
              <a:t>K.w</a:t>
            </a:r>
            <a:r>
              <a:rPr lang="en-US" altLang="zh-CN" sz="2000" b="1"/>
              <a:t>;</a:t>
            </a:r>
            <a:endParaRPr lang="en-US" altLang="zh-CN" sz="2000" b="1"/>
          </a:p>
          <a:p>
            <a:pPr lvl="0">
              <a:buNone/>
            </a:pPr>
            <a:r>
              <a:rPr lang="en-US" altLang="zh-CN" sz="2000" b="1"/>
              <a:t>  delete [ ] </a:t>
            </a:r>
            <a:r>
              <a:rPr lang="en-US" altLang="zh-CN" sz="2000" b="1" dirty="0" err="1"/>
              <a:t>K.p</a:t>
            </a:r>
            <a:r>
              <a:rPr lang="en-US" altLang="zh-CN" sz="2000" b="1"/>
              <a:t>;</a:t>
            </a:r>
            <a:endParaRPr lang="en-US" altLang="zh-CN" sz="2000" b="1"/>
          </a:p>
          <a:p>
            <a:pPr lvl="0">
              <a:buNone/>
            </a:pPr>
            <a:r>
              <a:rPr lang="en-US" altLang="zh-CN" sz="2000" b="1"/>
              <a:t>  return </a:t>
            </a:r>
            <a:r>
              <a:rPr lang="en-US" altLang="zh-CN" sz="2000" b="1" dirty="0" err="1"/>
              <a:t>K.bestp</a:t>
            </a:r>
            <a:r>
              <a:rPr lang="en-US" altLang="zh-CN" sz="2000" b="1"/>
              <a:t>;</a:t>
            </a:r>
            <a:endParaRPr lang="en-US" altLang="zh-CN" sz="2000" b="1"/>
          </a:p>
          <a:p>
            <a:pPr lvl="0">
              <a:buNone/>
            </a:pPr>
            <a:r>
              <a:rPr lang="en-US" altLang="zh-CN" sz="2000" b="1"/>
              <a:t>}</a:t>
            </a:r>
            <a:endParaRPr lang="en-US" altLang="zh-CN" sz="2000" b="1"/>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7554">
                                            <p:txEl>
                                              <p:charRg st="115" end="134"/>
                                            </p:txEl>
                                          </p:spTgt>
                                        </p:tgtEl>
                                        <p:attrNameLst>
                                          <p:attrName>style.visibility</p:attrName>
                                        </p:attrNameLst>
                                      </p:cBhvr>
                                      <p:to>
                                        <p:strVal val="visible"/>
                                      </p:to>
                                    </p:set>
                                    <p:animEffect transition="in" filter="blinds(horizontal)">
                                      <p:cBhvr>
                                        <p:cTn id="7" dur="500"/>
                                        <p:tgtEl>
                                          <p:spTgt spid="407554">
                                            <p:txEl>
                                              <p:charRg st="115" end="13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7554">
                                            <p:txEl>
                                              <p:charRg st="134" end="154"/>
                                            </p:txEl>
                                          </p:spTgt>
                                        </p:tgtEl>
                                        <p:attrNameLst>
                                          <p:attrName>style.visibility</p:attrName>
                                        </p:attrNameLst>
                                      </p:cBhvr>
                                      <p:to>
                                        <p:strVal val="visible"/>
                                      </p:to>
                                    </p:set>
                                    <p:animEffect transition="in" filter="blinds(horizontal)">
                                      <p:cBhvr>
                                        <p:cTn id="10" dur="500"/>
                                        <p:tgtEl>
                                          <p:spTgt spid="407554">
                                            <p:txEl>
                                              <p:charRg st="134" end="15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7554">
                                            <p:txEl>
                                              <p:charRg st="154" end="186"/>
                                            </p:txEl>
                                          </p:spTgt>
                                        </p:tgtEl>
                                        <p:attrNameLst>
                                          <p:attrName>style.visibility</p:attrName>
                                        </p:attrNameLst>
                                      </p:cBhvr>
                                      <p:to>
                                        <p:strVal val="visible"/>
                                      </p:to>
                                    </p:set>
                                    <p:animEffect transition="in" filter="blinds(horizontal)">
                                      <p:cBhvr>
                                        <p:cTn id="13" dur="500"/>
                                        <p:tgtEl>
                                          <p:spTgt spid="407554">
                                            <p:txEl>
                                              <p:charRg st="154" end="18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7554">
                                            <p:txEl>
                                              <p:charRg st="186" end="223"/>
                                            </p:txEl>
                                          </p:spTgt>
                                        </p:tgtEl>
                                        <p:attrNameLst>
                                          <p:attrName>style.visibility</p:attrName>
                                        </p:attrNameLst>
                                      </p:cBhvr>
                                      <p:to>
                                        <p:strVal val="visible"/>
                                      </p:to>
                                    </p:set>
                                    <p:animEffect transition="in" filter="blinds(horizontal)">
                                      <p:cBhvr>
                                        <p:cTn id="16" dur="500"/>
                                        <p:tgtEl>
                                          <p:spTgt spid="407554">
                                            <p:txEl>
                                              <p:charRg st="186" end="22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07554">
                                            <p:txEl>
                                              <p:charRg st="223" end="249"/>
                                            </p:txEl>
                                          </p:spTgt>
                                        </p:tgtEl>
                                        <p:attrNameLst>
                                          <p:attrName>style.visibility</p:attrName>
                                        </p:attrNameLst>
                                      </p:cBhvr>
                                      <p:to>
                                        <p:strVal val="visible"/>
                                      </p:to>
                                    </p:set>
                                    <p:animEffect transition="in" filter="blinds(horizontal)">
                                      <p:cBhvr>
                                        <p:cTn id="19" dur="500"/>
                                        <p:tgtEl>
                                          <p:spTgt spid="407554">
                                            <p:txEl>
                                              <p:charRg st="223" end="249"/>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07554">
                                            <p:txEl>
                                              <p:charRg st="249" end="285"/>
                                            </p:txEl>
                                          </p:spTgt>
                                        </p:tgtEl>
                                        <p:attrNameLst>
                                          <p:attrName>style.visibility</p:attrName>
                                        </p:attrNameLst>
                                      </p:cBhvr>
                                      <p:to>
                                        <p:strVal val="visible"/>
                                      </p:to>
                                    </p:set>
                                    <p:animEffect transition="in" filter="blinds(horizontal)">
                                      <p:cBhvr>
                                        <p:cTn id="22" dur="500"/>
                                        <p:tgtEl>
                                          <p:spTgt spid="407554">
                                            <p:txEl>
                                              <p:charRg st="249" end="28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07554">
                                            <p:txEl>
                                              <p:charRg st="285" end="306"/>
                                            </p:txEl>
                                          </p:spTgt>
                                        </p:tgtEl>
                                        <p:attrNameLst>
                                          <p:attrName>style.visibility</p:attrName>
                                        </p:attrNameLst>
                                      </p:cBhvr>
                                      <p:to>
                                        <p:strVal val="visible"/>
                                      </p:to>
                                    </p:set>
                                    <p:animEffect transition="in" filter="blinds(horizontal)">
                                      <p:cBhvr>
                                        <p:cTn id="25" dur="500"/>
                                        <p:tgtEl>
                                          <p:spTgt spid="407554">
                                            <p:txEl>
                                              <p:charRg st="285" end="30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07554">
                                            <p:txEl>
                                              <p:charRg st="306" end="326"/>
                                            </p:txEl>
                                          </p:spTgt>
                                        </p:tgtEl>
                                        <p:attrNameLst>
                                          <p:attrName>style.visibility</p:attrName>
                                        </p:attrNameLst>
                                      </p:cBhvr>
                                      <p:to>
                                        <p:strVal val="visible"/>
                                      </p:to>
                                    </p:set>
                                    <p:animEffect transition="in" filter="blinds(horizontal)">
                                      <p:cBhvr>
                                        <p:cTn id="28" dur="500"/>
                                        <p:tgtEl>
                                          <p:spTgt spid="407554">
                                            <p:txEl>
                                              <p:charRg st="306" end="32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07554">
                                            <p:txEl>
                                              <p:charRg st="326" end="337"/>
                                            </p:txEl>
                                          </p:spTgt>
                                        </p:tgtEl>
                                        <p:attrNameLst>
                                          <p:attrName>style.visibility</p:attrName>
                                        </p:attrNameLst>
                                      </p:cBhvr>
                                      <p:to>
                                        <p:strVal val="visible"/>
                                      </p:to>
                                    </p:set>
                                    <p:animEffect transition="in" filter="blinds(horizontal)">
                                      <p:cBhvr>
                                        <p:cTn id="31" dur="500"/>
                                        <p:tgtEl>
                                          <p:spTgt spid="407554">
                                            <p:txEl>
                                              <p:charRg st="326" end="33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07554">
                                            <p:txEl>
                                              <p:charRg st="337" end="373"/>
                                            </p:txEl>
                                          </p:spTgt>
                                        </p:tgtEl>
                                        <p:attrNameLst>
                                          <p:attrName>style.visibility</p:attrName>
                                        </p:attrNameLst>
                                      </p:cBhvr>
                                      <p:to>
                                        <p:strVal val="visible"/>
                                      </p:to>
                                    </p:set>
                                    <p:animEffect transition="in" filter="blinds(horizontal)">
                                      <p:cBhvr>
                                        <p:cTn id="34" dur="500"/>
                                        <p:tgtEl>
                                          <p:spTgt spid="407554">
                                            <p:txEl>
                                              <p:charRg st="337" end="37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07554">
                                            <p:txEl>
                                              <p:charRg st="373" end="392"/>
                                            </p:txEl>
                                          </p:spTgt>
                                        </p:tgtEl>
                                        <p:attrNameLst>
                                          <p:attrName>style.visibility</p:attrName>
                                        </p:attrNameLst>
                                      </p:cBhvr>
                                      <p:to>
                                        <p:strVal val="visible"/>
                                      </p:to>
                                    </p:set>
                                    <p:animEffect transition="in" filter="blinds(horizontal)">
                                      <p:cBhvr>
                                        <p:cTn id="39" dur="500"/>
                                        <p:tgtEl>
                                          <p:spTgt spid="407554">
                                            <p:txEl>
                                              <p:charRg st="373" end="392"/>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07554">
                                            <p:txEl>
                                              <p:charRg st="392" end="410"/>
                                            </p:txEl>
                                          </p:spTgt>
                                        </p:tgtEl>
                                        <p:attrNameLst>
                                          <p:attrName>style.visibility</p:attrName>
                                        </p:attrNameLst>
                                      </p:cBhvr>
                                      <p:to>
                                        <p:strVal val="visible"/>
                                      </p:to>
                                    </p:set>
                                    <p:animEffect transition="in" filter="blinds(horizontal)">
                                      <p:cBhvr>
                                        <p:cTn id="42" dur="500"/>
                                        <p:tgtEl>
                                          <p:spTgt spid="407554">
                                            <p:txEl>
                                              <p:charRg st="392" end="4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07554">
                                            <p:txEl>
                                              <p:charRg st="410" end="440"/>
                                            </p:txEl>
                                          </p:spTgt>
                                        </p:tgtEl>
                                        <p:attrNameLst>
                                          <p:attrName>style.visibility</p:attrName>
                                        </p:attrNameLst>
                                      </p:cBhvr>
                                      <p:to>
                                        <p:strVal val="visible"/>
                                      </p:to>
                                    </p:set>
                                    <p:animEffect transition="in" filter="blinds(horizontal)">
                                      <p:cBhvr>
                                        <p:cTn id="45" dur="500"/>
                                        <p:tgtEl>
                                          <p:spTgt spid="407554">
                                            <p:txEl>
                                              <p:charRg st="410" end="44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407554">
                                            <p:txEl>
                                              <p:charRg st="440" end="470"/>
                                            </p:txEl>
                                          </p:spTgt>
                                        </p:tgtEl>
                                        <p:attrNameLst>
                                          <p:attrName>style.visibility</p:attrName>
                                        </p:attrNameLst>
                                      </p:cBhvr>
                                      <p:to>
                                        <p:strVal val="visible"/>
                                      </p:to>
                                    </p:set>
                                    <p:animEffect transition="in" filter="blinds(horizontal)">
                                      <p:cBhvr>
                                        <p:cTn id="48" dur="500"/>
                                        <p:tgtEl>
                                          <p:spTgt spid="407554">
                                            <p:txEl>
                                              <p:charRg st="440" end="470"/>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407554">
                                            <p:txEl>
                                              <p:charRg st="470" end="499"/>
                                            </p:txEl>
                                          </p:spTgt>
                                        </p:tgtEl>
                                        <p:attrNameLst>
                                          <p:attrName>style.visibility</p:attrName>
                                        </p:attrNameLst>
                                      </p:cBhvr>
                                      <p:to>
                                        <p:strVal val="visible"/>
                                      </p:to>
                                    </p:set>
                                    <p:animEffect transition="in" filter="blinds(horizontal)">
                                      <p:cBhvr>
                                        <p:cTn id="51" dur="500"/>
                                        <p:tgtEl>
                                          <p:spTgt spid="407554">
                                            <p:txEl>
                                              <p:charRg st="470" end="49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07556">
                                            <p:txEl>
                                              <p:charRg st="0" end="32"/>
                                            </p:txEl>
                                          </p:spTgt>
                                        </p:tgtEl>
                                        <p:attrNameLst>
                                          <p:attrName>style.visibility</p:attrName>
                                        </p:attrNameLst>
                                      </p:cBhvr>
                                      <p:to>
                                        <p:strVal val="visible"/>
                                      </p:to>
                                    </p:set>
                                    <p:animEffect transition="in" filter="blinds(horizontal)">
                                      <p:cBhvr>
                                        <p:cTn id="56" dur="500"/>
                                        <p:tgtEl>
                                          <p:spTgt spid="407556">
                                            <p:txEl>
                                              <p:charRg st="0" end="32"/>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407556">
                                            <p:txEl>
                                              <p:charRg st="32" end="61"/>
                                            </p:txEl>
                                          </p:spTgt>
                                        </p:tgtEl>
                                        <p:attrNameLst>
                                          <p:attrName>style.visibility</p:attrName>
                                        </p:attrNameLst>
                                      </p:cBhvr>
                                      <p:to>
                                        <p:strVal val="visible"/>
                                      </p:to>
                                    </p:set>
                                    <p:animEffect transition="in" filter="blinds(horizontal)">
                                      <p:cBhvr>
                                        <p:cTn id="59" dur="500"/>
                                        <p:tgtEl>
                                          <p:spTgt spid="407556">
                                            <p:txEl>
                                              <p:charRg st="32" end="61"/>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407556">
                                            <p:txEl>
                                              <p:charRg st="61" end="90"/>
                                            </p:txEl>
                                          </p:spTgt>
                                        </p:tgtEl>
                                        <p:attrNameLst>
                                          <p:attrName>style.visibility</p:attrName>
                                        </p:attrNameLst>
                                      </p:cBhvr>
                                      <p:to>
                                        <p:strVal val="visible"/>
                                      </p:to>
                                    </p:set>
                                    <p:animEffect transition="in" filter="blinds(horizontal)">
                                      <p:cBhvr>
                                        <p:cTn id="62" dur="500"/>
                                        <p:tgtEl>
                                          <p:spTgt spid="407556">
                                            <p:txEl>
                                              <p:charRg st="61" end="90"/>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407556">
                                            <p:txEl>
                                              <p:charRg st="90" end="96"/>
                                            </p:txEl>
                                          </p:spTgt>
                                        </p:tgtEl>
                                        <p:attrNameLst>
                                          <p:attrName>style.visibility</p:attrName>
                                        </p:attrNameLst>
                                      </p:cBhvr>
                                      <p:to>
                                        <p:strVal val="visible"/>
                                      </p:to>
                                    </p:set>
                                    <p:animEffect transition="in" filter="blinds(horizontal)">
                                      <p:cBhvr>
                                        <p:cTn id="65" dur="500"/>
                                        <p:tgtEl>
                                          <p:spTgt spid="407556">
                                            <p:txEl>
                                              <p:charRg st="90" end="96"/>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407556">
                                            <p:txEl>
                                              <p:charRg st="96" end="107"/>
                                            </p:txEl>
                                          </p:spTgt>
                                        </p:tgtEl>
                                        <p:attrNameLst>
                                          <p:attrName>style.visibility</p:attrName>
                                        </p:attrNameLst>
                                      </p:cBhvr>
                                      <p:to>
                                        <p:strVal val="visible"/>
                                      </p:to>
                                    </p:set>
                                    <p:animEffect transition="in" filter="blinds(horizontal)">
                                      <p:cBhvr>
                                        <p:cTn id="68" dur="500"/>
                                        <p:tgtEl>
                                          <p:spTgt spid="407556">
                                            <p:txEl>
                                              <p:charRg st="96" end="107"/>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407556">
                                            <p:txEl>
                                              <p:charRg st="107" end="119"/>
                                            </p:txEl>
                                          </p:spTgt>
                                        </p:tgtEl>
                                        <p:attrNameLst>
                                          <p:attrName>style.visibility</p:attrName>
                                        </p:attrNameLst>
                                      </p:cBhvr>
                                      <p:to>
                                        <p:strVal val="visible"/>
                                      </p:to>
                                    </p:set>
                                    <p:animEffect transition="in" filter="blinds(horizontal)">
                                      <p:cBhvr>
                                        <p:cTn id="71" dur="500"/>
                                        <p:tgtEl>
                                          <p:spTgt spid="407556">
                                            <p:txEl>
                                              <p:charRg st="107" end="119"/>
                                            </p:txEl>
                                          </p:spTgt>
                                        </p:tgtEl>
                                      </p:cBhvr>
                                    </p:animEffect>
                                  </p:childTnLst>
                                </p:cTn>
                              </p:par>
                              <p:par>
                                <p:cTn id="72" presetID="3" presetClass="entr" presetSubtype="10" fill="hold" nodeType="withEffect">
                                  <p:stCondLst>
                                    <p:cond delay="0"/>
                                  </p:stCondLst>
                                  <p:childTnLst>
                                    <p:set>
                                      <p:cBhvr>
                                        <p:cTn id="73" dur="1" fill="hold">
                                          <p:stCondLst>
                                            <p:cond delay="0"/>
                                          </p:stCondLst>
                                        </p:cTn>
                                        <p:tgtEl>
                                          <p:spTgt spid="407556">
                                            <p:txEl>
                                              <p:charRg st="119" end="129"/>
                                            </p:txEl>
                                          </p:spTgt>
                                        </p:tgtEl>
                                        <p:attrNameLst>
                                          <p:attrName>style.visibility</p:attrName>
                                        </p:attrNameLst>
                                      </p:cBhvr>
                                      <p:to>
                                        <p:strVal val="visible"/>
                                      </p:to>
                                    </p:set>
                                    <p:animEffect transition="in" filter="blinds(horizontal)">
                                      <p:cBhvr>
                                        <p:cTn id="74" dur="500"/>
                                        <p:tgtEl>
                                          <p:spTgt spid="407556">
                                            <p:txEl>
                                              <p:charRg st="119" end="129"/>
                                            </p:txEl>
                                          </p:spTgt>
                                        </p:tgtEl>
                                      </p:cBhvr>
                                    </p:animEffect>
                                  </p:childTnLst>
                                </p:cTn>
                              </p:par>
                              <p:par>
                                <p:cTn id="75" presetID="3" presetClass="entr" presetSubtype="10" fill="hold" nodeType="withEffect">
                                  <p:stCondLst>
                                    <p:cond delay="0"/>
                                  </p:stCondLst>
                                  <p:childTnLst>
                                    <p:set>
                                      <p:cBhvr>
                                        <p:cTn id="76" dur="1" fill="hold">
                                          <p:stCondLst>
                                            <p:cond delay="0"/>
                                          </p:stCondLst>
                                        </p:cTn>
                                        <p:tgtEl>
                                          <p:spTgt spid="407556">
                                            <p:txEl>
                                              <p:charRg st="129" end="139"/>
                                            </p:txEl>
                                          </p:spTgt>
                                        </p:tgtEl>
                                        <p:attrNameLst>
                                          <p:attrName>style.visibility</p:attrName>
                                        </p:attrNameLst>
                                      </p:cBhvr>
                                      <p:to>
                                        <p:strVal val="visible"/>
                                      </p:to>
                                    </p:set>
                                    <p:animEffect transition="in" filter="blinds(horizontal)">
                                      <p:cBhvr>
                                        <p:cTn id="77" dur="500"/>
                                        <p:tgtEl>
                                          <p:spTgt spid="407556">
                                            <p:txEl>
                                              <p:charRg st="129" end="139"/>
                                            </p:txEl>
                                          </p:spTgt>
                                        </p:tgtEl>
                                      </p:cBhvr>
                                    </p:animEffect>
                                  </p:childTnLst>
                                </p:cTn>
                              </p:par>
                              <p:par>
                                <p:cTn id="78" presetID="3" presetClass="entr" presetSubtype="10" fill="hold" nodeType="withEffect">
                                  <p:stCondLst>
                                    <p:cond delay="0"/>
                                  </p:stCondLst>
                                  <p:childTnLst>
                                    <p:set>
                                      <p:cBhvr>
                                        <p:cTn id="79" dur="1" fill="hold">
                                          <p:stCondLst>
                                            <p:cond delay="0"/>
                                          </p:stCondLst>
                                        </p:cTn>
                                        <p:tgtEl>
                                          <p:spTgt spid="407556">
                                            <p:txEl>
                                              <p:charRg st="139" end="153"/>
                                            </p:txEl>
                                          </p:spTgt>
                                        </p:tgtEl>
                                        <p:attrNameLst>
                                          <p:attrName>style.visibility</p:attrName>
                                        </p:attrNameLst>
                                      </p:cBhvr>
                                      <p:to>
                                        <p:strVal val="visible"/>
                                      </p:to>
                                    </p:set>
                                    <p:animEffect transition="in" filter="blinds(horizontal)">
                                      <p:cBhvr>
                                        <p:cTn id="80" dur="500"/>
                                        <p:tgtEl>
                                          <p:spTgt spid="407556">
                                            <p:txEl>
                                              <p:charRg st="139" end="15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407556">
                                            <p:txEl>
                                              <p:charRg st="153" end="161"/>
                                            </p:txEl>
                                          </p:spTgt>
                                        </p:tgtEl>
                                        <p:attrNameLst>
                                          <p:attrName>style.visibility</p:attrName>
                                        </p:attrNameLst>
                                      </p:cBhvr>
                                      <p:to>
                                        <p:strVal val="visible"/>
                                      </p:to>
                                    </p:set>
                                    <p:animEffect transition="in" filter="blinds(horizontal)">
                                      <p:cBhvr>
                                        <p:cTn id="85" dur="500"/>
                                        <p:tgtEl>
                                          <p:spTgt spid="407556">
                                            <p:txEl>
                                              <p:charRg st="153" end="161"/>
                                            </p:txEl>
                                          </p:spTgt>
                                        </p:tgtEl>
                                      </p:cBhvr>
                                    </p:animEffect>
                                  </p:childTnLst>
                                </p:cTn>
                              </p:par>
                              <p:par>
                                <p:cTn id="86" presetID="3" presetClass="entr" presetSubtype="10" fill="hold" nodeType="withEffect">
                                  <p:stCondLst>
                                    <p:cond delay="0"/>
                                  </p:stCondLst>
                                  <p:childTnLst>
                                    <p:set>
                                      <p:cBhvr>
                                        <p:cTn id="87" dur="1" fill="hold">
                                          <p:stCondLst>
                                            <p:cond delay="0"/>
                                          </p:stCondLst>
                                        </p:cTn>
                                        <p:tgtEl>
                                          <p:spTgt spid="407556">
                                            <p:txEl>
                                              <p:charRg st="161" end="179"/>
                                            </p:txEl>
                                          </p:spTgt>
                                        </p:tgtEl>
                                        <p:attrNameLst>
                                          <p:attrName>style.visibility</p:attrName>
                                        </p:attrNameLst>
                                      </p:cBhvr>
                                      <p:to>
                                        <p:strVal val="visible"/>
                                      </p:to>
                                    </p:set>
                                    <p:animEffect transition="in" filter="blinds(horizontal)">
                                      <p:cBhvr>
                                        <p:cTn id="88" dur="500"/>
                                        <p:tgtEl>
                                          <p:spTgt spid="407556">
                                            <p:txEl>
                                              <p:charRg st="161" end="179"/>
                                            </p:txEl>
                                          </p:spTgt>
                                        </p:tgtEl>
                                      </p:cBhvr>
                                    </p:animEffect>
                                  </p:childTnLst>
                                </p:cTn>
                              </p:par>
                              <p:par>
                                <p:cTn id="89" presetID="3" presetClass="entr" presetSubtype="10" fill="hold" nodeType="withEffect">
                                  <p:stCondLst>
                                    <p:cond delay="0"/>
                                  </p:stCondLst>
                                  <p:childTnLst>
                                    <p:set>
                                      <p:cBhvr>
                                        <p:cTn id="90" dur="1" fill="hold">
                                          <p:stCondLst>
                                            <p:cond delay="0"/>
                                          </p:stCondLst>
                                        </p:cTn>
                                        <p:tgtEl>
                                          <p:spTgt spid="407556">
                                            <p:txEl>
                                              <p:charRg st="179" end="195"/>
                                            </p:txEl>
                                          </p:spTgt>
                                        </p:tgtEl>
                                        <p:attrNameLst>
                                          <p:attrName>style.visibility</p:attrName>
                                        </p:attrNameLst>
                                      </p:cBhvr>
                                      <p:to>
                                        <p:strVal val="visible"/>
                                      </p:to>
                                    </p:set>
                                    <p:animEffect transition="in" filter="blinds(horizontal)">
                                      <p:cBhvr>
                                        <p:cTn id="91" dur="500"/>
                                        <p:tgtEl>
                                          <p:spTgt spid="407556">
                                            <p:txEl>
                                              <p:charRg st="179" end="195"/>
                                            </p:txEl>
                                          </p:spTgt>
                                        </p:tgtEl>
                                      </p:cBhvr>
                                    </p:animEffect>
                                  </p:childTnLst>
                                </p:cTn>
                              </p:par>
                              <p:par>
                                <p:cTn id="92" presetID="3" presetClass="entr" presetSubtype="10" fill="hold" nodeType="withEffect">
                                  <p:stCondLst>
                                    <p:cond delay="0"/>
                                  </p:stCondLst>
                                  <p:childTnLst>
                                    <p:set>
                                      <p:cBhvr>
                                        <p:cTn id="93" dur="1" fill="hold">
                                          <p:stCondLst>
                                            <p:cond delay="0"/>
                                          </p:stCondLst>
                                        </p:cTn>
                                        <p:tgtEl>
                                          <p:spTgt spid="407556">
                                            <p:txEl>
                                              <p:charRg st="195" end="213"/>
                                            </p:txEl>
                                          </p:spTgt>
                                        </p:tgtEl>
                                        <p:attrNameLst>
                                          <p:attrName>style.visibility</p:attrName>
                                        </p:attrNameLst>
                                      </p:cBhvr>
                                      <p:to>
                                        <p:strVal val="visible"/>
                                      </p:to>
                                    </p:set>
                                    <p:animEffect transition="in" filter="blinds(horizontal)">
                                      <p:cBhvr>
                                        <p:cTn id="94" dur="500"/>
                                        <p:tgtEl>
                                          <p:spTgt spid="407556">
                                            <p:txEl>
                                              <p:charRg st="195" end="213"/>
                                            </p:txEl>
                                          </p:spTgt>
                                        </p:tgtEl>
                                      </p:cBhvr>
                                    </p:animEffect>
                                  </p:childTnLst>
                                </p:cTn>
                              </p:par>
                              <p:par>
                                <p:cTn id="95" presetID="3" presetClass="entr" presetSubtype="10" fill="hold" nodeType="withEffect">
                                  <p:stCondLst>
                                    <p:cond delay="0"/>
                                  </p:stCondLst>
                                  <p:childTnLst>
                                    <p:set>
                                      <p:cBhvr>
                                        <p:cTn id="96" dur="1" fill="hold">
                                          <p:stCondLst>
                                            <p:cond delay="0"/>
                                          </p:stCondLst>
                                        </p:cTn>
                                        <p:tgtEl>
                                          <p:spTgt spid="407556">
                                            <p:txEl>
                                              <p:charRg st="213" end="231"/>
                                            </p:txEl>
                                          </p:spTgt>
                                        </p:tgtEl>
                                        <p:attrNameLst>
                                          <p:attrName>style.visibility</p:attrName>
                                        </p:attrNameLst>
                                      </p:cBhvr>
                                      <p:to>
                                        <p:strVal val="visible"/>
                                      </p:to>
                                    </p:set>
                                    <p:animEffect transition="in" filter="blinds(horizontal)">
                                      <p:cBhvr>
                                        <p:cTn id="97" dur="500"/>
                                        <p:tgtEl>
                                          <p:spTgt spid="407556">
                                            <p:txEl>
                                              <p:charRg st="213" end="231"/>
                                            </p:txEl>
                                          </p:spTgt>
                                        </p:tgtEl>
                                      </p:cBhvr>
                                    </p:animEffect>
                                  </p:childTnLst>
                                </p:cTn>
                              </p:par>
                              <p:par>
                                <p:cTn id="98" presetID="3" presetClass="entr" presetSubtype="10" fill="hold" nodeType="withEffect">
                                  <p:stCondLst>
                                    <p:cond delay="0"/>
                                  </p:stCondLst>
                                  <p:childTnLst>
                                    <p:set>
                                      <p:cBhvr>
                                        <p:cTn id="99" dur="1" fill="hold">
                                          <p:stCondLst>
                                            <p:cond delay="0"/>
                                          </p:stCondLst>
                                        </p:cTn>
                                        <p:tgtEl>
                                          <p:spTgt spid="407556">
                                            <p:txEl>
                                              <p:charRg st="231" end="249"/>
                                            </p:txEl>
                                          </p:spTgt>
                                        </p:tgtEl>
                                        <p:attrNameLst>
                                          <p:attrName>style.visibility</p:attrName>
                                        </p:attrNameLst>
                                      </p:cBhvr>
                                      <p:to>
                                        <p:strVal val="visible"/>
                                      </p:to>
                                    </p:set>
                                    <p:animEffect transition="in" filter="blinds(horizontal)">
                                      <p:cBhvr>
                                        <p:cTn id="100" dur="500"/>
                                        <p:tgtEl>
                                          <p:spTgt spid="407556">
                                            <p:txEl>
                                              <p:charRg st="231" end="249"/>
                                            </p:txEl>
                                          </p:spTgt>
                                        </p:tgtEl>
                                      </p:cBhvr>
                                    </p:animEffect>
                                  </p:childTnLst>
                                </p:cTn>
                              </p:par>
                              <p:par>
                                <p:cTn id="101" presetID="3" presetClass="entr" presetSubtype="10" fill="hold" nodeType="withEffect">
                                  <p:stCondLst>
                                    <p:cond delay="0"/>
                                  </p:stCondLst>
                                  <p:childTnLst>
                                    <p:set>
                                      <p:cBhvr>
                                        <p:cTn id="102" dur="1" fill="hold">
                                          <p:stCondLst>
                                            <p:cond delay="0"/>
                                          </p:stCondLst>
                                        </p:cTn>
                                        <p:tgtEl>
                                          <p:spTgt spid="407556">
                                            <p:txEl>
                                              <p:charRg st="249" end="251"/>
                                            </p:txEl>
                                          </p:spTgt>
                                        </p:tgtEl>
                                        <p:attrNameLst>
                                          <p:attrName>style.visibility</p:attrName>
                                        </p:attrNameLst>
                                      </p:cBhvr>
                                      <p:to>
                                        <p:strVal val="visible"/>
                                      </p:to>
                                    </p:set>
                                    <p:animEffect transition="in" filter="blinds(horizontal)">
                                      <p:cBhvr>
                                        <p:cTn id="103" dur="500"/>
                                        <p:tgtEl>
                                          <p:spTgt spid="407556">
                                            <p:txEl>
                                              <p:charRg st="249" end="2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9299" name="矩形 439298"/>
          <p:cNvSpPr/>
          <p:nvPr/>
        </p:nvSpPr>
        <p:spPr>
          <a:xfrm>
            <a:off x="2495550" y="333375"/>
            <a:ext cx="6516688" cy="6524625"/>
          </a:xfrm>
          <a:prstGeom prst="rect">
            <a:avLst/>
          </a:prstGeom>
          <a:solidFill>
            <a:srgbClr val="FFFFCC"/>
          </a:solidFill>
          <a:ln w="9525" cap="flat" cmpd="sng">
            <a:solidFill>
              <a:schemeClr val="tx1"/>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buNone/>
            </a:pPr>
            <a:r>
              <a:rPr lang="en-US" altLang="zh-CN" sz="2400" b="1"/>
              <a:t> template&lt;class </a:t>
            </a:r>
            <a:r>
              <a:rPr lang="en-US" altLang="zh-CN" sz="2400" b="1" dirty="0" err="1"/>
              <a:t>Typew</a:t>
            </a:r>
            <a:r>
              <a:rPr lang="en-US" altLang="zh-CN" sz="2400" b="1"/>
              <a:t>, class </a:t>
            </a:r>
            <a:r>
              <a:rPr lang="en-US" altLang="zh-CN" sz="2400" b="1" dirty="0" err="1"/>
              <a:t>Typep</a:t>
            </a:r>
            <a:r>
              <a:rPr lang="en-US" altLang="zh-CN" sz="2400" b="1"/>
              <a:t>&gt;</a:t>
            </a:r>
            <a:endParaRPr lang="en-US" altLang="zh-CN" sz="2400" b="1"/>
          </a:p>
          <a:p>
            <a:pPr lvl="0">
              <a:buNone/>
            </a:pPr>
            <a:r>
              <a:rPr lang="en-US" altLang="zh-CN" sz="2400" b="1" dirty="0" err="1"/>
              <a:t>Typep</a:t>
            </a:r>
            <a:r>
              <a:rPr lang="en-US" altLang="zh-CN" sz="2400" b="1"/>
              <a:t> Knap&lt;</a:t>
            </a:r>
            <a:r>
              <a:rPr lang="en-US" altLang="zh-CN" sz="2400" b="1" dirty="0" err="1"/>
              <a:t>Typew</a:t>
            </a:r>
            <a:r>
              <a:rPr lang="en-US" altLang="zh-CN" sz="2400" b="1"/>
              <a:t>, </a:t>
            </a:r>
            <a:r>
              <a:rPr lang="en-US" altLang="zh-CN" sz="2400" b="1" dirty="0" err="1"/>
              <a:t>Typep</a:t>
            </a:r>
            <a:r>
              <a:rPr lang="en-US" altLang="zh-CN" sz="2400" b="1"/>
              <a:t>&gt;:: Backtrack( </a:t>
            </a:r>
            <a:r>
              <a:rPr lang="en-US" altLang="zh-CN" sz="2400" b="1" dirty="0" err="1"/>
              <a:t>int</a:t>
            </a:r>
            <a:r>
              <a:rPr lang="en-US" altLang="zh-CN" sz="2400" b="1"/>
              <a:t> i)</a:t>
            </a:r>
            <a:endParaRPr lang="en-US" altLang="zh-CN" sz="2400" b="1"/>
          </a:p>
          <a:p>
            <a:pPr lvl="0">
              <a:buNone/>
            </a:pPr>
            <a:r>
              <a:rPr lang="en-US" altLang="zh-CN" sz="2400" b="1"/>
              <a:t>{</a:t>
            </a:r>
            <a:endParaRPr lang="en-US" altLang="zh-CN" sz="2400" b="1"/>
          </a:p>
          <a:p>
            <a:pPr lvl="0">
              <a:buNone/>
            </a:pPr>
            <a:r>
              <a:rPr lang="en-US" altLang="zh-CN" sz="2400" b="1"/>
              <a:t>   if ( i &gt; n ) {</a:t>
            </a:r>
            <a:endParaRPr lang="en-US" altLang="zh-CN" sz="2400" b="1"/>
          </a:p>
          <a:p>
            <a:pPr lvl="0">
              <a:buNone/>
            </a:pPr>
            <a:r>
              <a:rPr lang="en-US" altLang="zh-CN" sz="2400" b="1"/>
              <a:t>        </a:t>
            </a:r>
            <a:r>
              <a:rPr lang="en-US" altLang="zh-CN" sz="2400" b="1" dirty="0" err="1"/>
              <a:t>bestp</a:t>
            </a:r>
            <a:r>
              <a:rPr lang="en-US" altLang="zh-CN" sz="2400" b="1"/>
              <a:t> = cp;</a:t>
            </a:r>
            <a:endParaRPr lang="en-US" altLang="zh-CN" sz="2400" b="1"/>
          </a:p>
          <a:p>
            <a:pPr lvl="0">
              <a:buNone/>
            </a:pPr>
            <a:r>
              <a:rPr lang="en-US" altLang="zh-CN" sz="2400" b="1"/>
              <a:t>        return;}</a:t>
            </a:r>
            <a:endParaRPr lang="en-US" altLang="zh-CN" sz="2400" b="1"/>
          </a:p>
          <a:p>
            <a:pPr lvl="0">
              <a:buNone/>
            </a:pPr>
            <a:r>
              <a:rPr lang="en-US" altLang="zh-CN" sz="2400" b="1"/>
              <a:t>   if( </a:t>
            </a:r>
            <a:r>
              <a:rPr lang="en-US" altLang="zh-CN" sz="2400" b="1" dirty="0" err="1"/>
              <a:t>cw</a:t>
            </a:r>
            <a:r>
              <a:rPr lang="en-US" altLang="zh-CN" sz="2400" b="1"/>
              <a:t> + w[i] &lt;= c){ </a:t>
            </a:r>
            <a:r>
              <a:rPr lang="en-US" altLang="zh-CN" sz="2400" b="1">
                <a:solidFill>
                  <a:srgbClr val="FF0000"/>
                </a:solidFill>
              </a:rPr>
              <a:t>//x[i] = 1</a:t>
            </a:r>
            <a:endParaRPr lang="en-US" altLang="zh-CN" sz="2400" b="1">
              <a:solidFill>
                <a:srgbClr val="FF0000"/>
              </a:solidFill>
            </a:endParaRPr>
          </a:p>
          <a:p>
            <a:pPr lvl="0">
              <a:buNone/>
            </a:pPr>
            <a:r>
              <a:rPr lang="en-US" altLang="zh-CN" sz="2400" b="1"/>
              <a:t>       </a:t>
            </a:r>
            <a:r>
              <a:rPr lang="en-US" altLang="zh-CN" sz="2400" b="1" dirty="0" err="1"/>
              <a:t>cw</a:t>
            </a:r>
            <a:r>
              <a:rPr lang="en-US" altLang="zh-CN" sz="2400" b="1"/>
              <a:t> += w[i];</a:t>
            </a:r>
            <a:endParaRPr lang="en-US" altLang="zh-CN" sz="2400" b="1"/>
          </a:p>
          <a:p>
            <a:pPr lvl="0">
              <a:buNone/>
            </a:pPr>
            <a:r>
              <a:rPr lang="en-US" altLang="zh-CN" sz="2400" b="1"/>
              <a:t>       cp + = p[i];</a:t>
            </a:r>
            <a:endParaRPr lang="en-US" altLang="zh-CN" sz="2400" b="1"/>
          </a:p>
          <a:p>
            <a:pPr lvl="0">
              <a:buNone/>
            </a:pPr>
            <a:r>
              <a:rPr lang="en-US" altLang="zh-CN" sz="2400" b="1"/>
              <a:t>       Backtrack(i+1);</a:t>
            </a:r>
            <a:endParaRPr lang="en-US" altLang="zh-CN" sz="2400" b="1"/>
          </a:p>
          <a:p>
            <a:pPr lvl="0">
              <a:buNone/>
            </a:pPr>
            <a:r>
              <a:rPr lang="en-US" altLang="zh-CN" sz="2400" b="1"/>
              <a:t>       </a:t>
            </a:r>
            <a:r>
              <a:rPr lang="en-US" altLang="zh-CN" sz="2400" b="1" dirty="0" err="1"/>
              <a:t>cw</a:t>
            </a:r>
            <a:r>
              <a:rPr lang="en-US" altLang="zh-CN" sz="2400" b="1"/>
              <a:t> -= w[i];</a:t>
            </a:r>
            <a:endParaRPr lang="en-US" altLang="zh-CN" sz="2400" b="1"/>
          </a:p>
          <a:p>
            <a:pPr lvl="0">
              <a:buNone/>
            </a:pPr>
            <a:r>
              <a:rPr lang="en-US" altLang="zh-CN" sz="2400" b="1"/>
              <a:t>       cp - = p[i];}</a:t>
            </a:r>
            <a:endParaRPr lang="en-US" altLang="zh-CN" sz="2400" b="1"/>
          </a:p>
          <a:p>
            <a:pPr lvl="0">
              <a:buNone/>
            </a:pPr>
            <a:r>
              <a:rPr lang="en-US" altLang="zh-CN" sz="2400" b="1"/>
              <a:t>   if( Bound(i+1)&gt; </a:t>
            </a:r>
            <a:r>
              <a:rPr lang="en-US" altLang="zh-CN" sz="2400" b="1" dirty="0" err="1"/>
              <a:t>bestp</a:t>
            </a:r>
            <a:r>
              <a:rPr lang="en-US" altLang="zh-CN" sz="2400" b="1"/>
              <a:t>) </a:t>
            </a:r>
            <a:r>
              <a:rPr lang="en-US" altLang="zh-CN" sz="2400" b="1">
                <a:solidFill>
                  <a:srgbClr val="FF0000"/>
                </a:solidFill>
              </a:rPr>
              <a:t>//x[i] = 0</a:t>
            </a:r>
            <a:endParaRPr lang="en-US" altLang="zh-CN" sz="2400" b="1">
              <a:solidFill>
                <a:srgbClr val="FF0000"/>
              </a:solidFill>
            </a:endParaRPr>
          </a:p>
          <a:p>
            <a:pPr lvl="0">
              <a:buNone/>
            </a:pPr>
            <a:r>
              <a:rPr lang="en-US" altLang="zh-CN" sz="2400" b="1"/>
              <a:t>       Backtrack(i+1);</a:t>
            </a:r>
            <a:endParaRPr lang="en-US" altLang="zh-CN" sz="2400" b="1"/>
          </a:p>
          <a:p>
            <a:pPr lvl="0">
              <a:buNone/>
            </a:pPr>
            <a:r>
              <a:rPr lang="en-US" altLang="zh-CN" sz="2400" b="1"/>
              <a:t>}</a:t>
            </a:r>
            <a:endParaRPr lang="en-US" altLang="zh-CN" sz="2400" b="1"/>
          </a:p>
        </p:txBody>
      </p:sp>
      <p:sp>
        <p:nvSpPr>
          <p:cNvPr id="439302" name="矩形标注 439301"/>
          <p:cNvSpPr/>
          <p:nvPr/>
        </p:nvSpPr>
        <p:spPr>
          <a:xfrm>
            <a:off x="6167438" y="4508500"/>
            <a:ext cx="2447925" cy="722313"/>
          </a:xfrm>
          <a:prstGeom prst="wedgeRectCallout">
            <a:avLst>
              <a:gd name="adj1" fmla="val -121014"/>
              <a:gd name="adj2" fmla="val 115056"/>
            </a:avLst>
          </a:prstGeom>
          <a:solidFill>
            <a:schemeClr val="accent1">
              <a:alpha val="45000"/>
            </a:schemeClr>
          </a:solidFill>
          <a:ln w="6350" cap="flat" cmpd="sng">
            <a:solidFill>
              <a:schemeClr val="tx1"/>
            </a:solidFill>
            <a:prstDash val="solid"/>
            <a:miter/>
            <a:headEnd type="none" w="med" len="med"/>
            <a:tailEnd type="none" w="med" len="med"/>
          </a:ln>
        </p:spPr>
        <p:txBody>
          <a:bodyPr anchor="ctr"/>
          <a:p>
            <a:pPr algn="ctr">
              <a:buClrTx/>
            </a:pPr>
            <a:r>
              <a:rPr lang="zh-CN" altLang="en-US" b="1" dirty="0">
                <a:latin typeface="Arial" panose="020B0604020202090204" pitchFamily="34" charset="0"/>
                <a:ea typeface="楷体_GB2312" pitchFamily="49" charset="-122"/>
              </a:rPr>
              <a:t>如何计算？</a:t>
            </a:r>
            <a:endParaRPr lang="en-US" altLang="zh-CN" b="1">
              <a:latin typeface="Arial" panose="020B0604020202090204" pitchFamily="34"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9299">
                                            <p:txEl>
                                              <p:charRg st="138" end="173"/>
                                            </p:txEl>
                                          </p:spTgt>
                                        </p:tgtEl>
                                        <p:attrNameLst>
                                          <p:attrName>style.visibility</p:attrName>
                                        </p:attrNameLst>
                                      </p:cBhvr>
                                      <p:to>
                                        <p:strVal val="visible"/>
                                      </p:to>
                                    </p:set>
                                    <p:animEffect transition="in" filter="blinds(horizontal)">
                                      <p:cBhvr>
                                        <p:cTn id="7" dur="500"/>
                                        <p:tgtEl>
                                          <p:spTgt spid="439299">
                                            <p:txEl>
                                              <p:charRg st="138" end="17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9299">
                                            <p:txEl>
                                              <p:charRg st="173" end="192"/>
                                            </p:txEl>
                                          </p:spTgt>
                                        </p:tgtEl>
                                        <p:attrNameLst>
                                          <p:attrName>style.visibility</p:attrName>
                                        </p:attrNameLst>
                                      </p:cBhvr>
                                      <p:to>
                                        <p:strVal val="visible"/>
                                      </p:to>
                                    </p:set>
                                    <p:animEffect transition="in" filter="blinds(horizontal)">
                                      <p:cBhvr>
                                        <p:cTn id="10" dur="500"/>
                                        <p:tgtEl>
                                          <p:spTgt spid="439299">
                                            <p:txEl>
                                              <p:charRg st="173" end="19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39299">
                                            <p:txEl>
                                              <p:charRg st="192" end="212"/>
                                            </p:txEl>
                                          </p:spTgt>
                                        </p:tgtEl>
                                        <p:attrNameLst>
                                          <p:attrName>style.visibility</p:attrName>
                                        </p:attrNameLst>
                                      </p:cBhvr>
                                      <p:to>
                                        <p:strVal val="visible"/>
                                      </p:to>
                                    </p:set>
                                    <p:animEffect transition="in" filter="blinds(horizontal)">
                                      <p:cBhvr>
                                        <p:cTn id="13" dur="500"/>
                                        <p:tgtEl>
                                          <p:spTgt spid="439299">
                                            <p:txEl>
                                              <p:charRg st="192" end="21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39299">
                                            <p:txEl>
                                              <p:charRg st="212" end="235"/>
                                            </p:txEl>
                                          </p:spTgt>
                                        </p:tgtEl>
                                        <p:attrNameLst>
                                          <p:attrName>style.visibility</p:attrName>
                                        </p:attrNameLst>
                                      </p:cBhvr>
                                      <p:to>
                                        <p:strVal val="visible"/>
                                      </p:to>
                                    </p:set>
                                    <p:animEffect transition="in" filter="blinds(horizontal)">
                                      <p:cBhvr>
                                        <p:cTn id="16" dur="500"/>
                                        <p:tgtEl>
                                          <p:spTgt spid="439299">
                                            <p:txEl>
                                              <p:charRg st="212" end="23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39299">
                                            <p:txEl>
                                              <p:charRg st="235" end="254"/>
                                            </p:txEl>
                                          </p:spTgt>
                                        </p:tgtEl>
                                        <p:attrNameLst>
                                          <p:attrName>style.visibility</p:attrName>
                                        </p:attrNameLst>
                                      </p:cBhvr>
                                      <p:to>
                                        <p:strVal val="visible"/>
                                      </p:to>
                                    </p:set>
                                    <p:animEffect transition="in" filter="blinds(horizontal)">
                                      <p:cBhvr>
                                        <p:cTn id="19" dur="500"/>
                                        <p:tgtEl>
                                          <p:spTgt spid="439299">
                                            <p:txEl>
                                              <p:charRg st="235" end="25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39299">
                                            <p:txEl>
                                              <p:charRg st="254" end="275"/>
                                            </p:txEl>
                                          </p:spTgt>
                                        </p:tgtEl>
                                        <p:attrNameLst>
                                          <p:attrName>style.visibility</p:attrName>
                                        </p:attrNameLst>
                                      </p:cBhvr>
                                      <p:to>
                                        <p:strVal val="visible"/>
                                      </p:to>
                                    </p:set>
                                    <p:animEffect transition="in" filter="blinds(horizontal)">
                                      <p:cBhvr>
                                        <p:cTn id="22" dur="500"/>
                                        <p:tgtEl>
                                          <p:spTgt spid="439299">
                                            <p:txEl>
                                              <p:charRg st="254" end="27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9299">
                                            <p:txEl>
                                              <p:charRg st="275" end="312"/>
                                            </p:txEl>
                                          </p:spTgt>
                                        </p:tgtEl>
                                        <p:attrNameLst>
                                          <p:attrName>style.visibility</p:attrName>
                                        </p:attrNameLst>
                                      </p:cBhvr>
                                      <p:to>
                                        <p:strVal val="visible"/>
                                      </p:to>
                                    </p:set>
                                    <p:animEffect transition="in" filter="blinds(horizontal)">
                                      <p:cBhvr>
                                        <p:cTn id="27" dur="500"/>
                                        <p:tgtEl>
                                          <p:spTgt spid="439299">
                                            <p:txEl>
                                              <p:charRg st="275" end="31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39299">
                                            <p:txEl>
                                              <p:charRg st="312" end="335"/>
                                            </p:txEl>
                                          </p:spTgt>
                                        </p:tgtEl>
                                        <p:attrNameLst>
                                          <p:attrName>style.visibility</p:attrName>
                                        </p:attrNameLst>
                                      </p:cBhvr>
                                      <p:to>
                                        <p:strVal val="visible"/>
                                      </p:to>
                                    </p:set>
                                    <p:animEffect transition="in" filter="blinds(horizontal)">
                                      <p:cBhvr>
                                        <p:cTn id="30" dur="500"/>
                                        <p:tgtEl>
                                          <p:spTgt spid="439299">
                                            <p:txEl>
                                              <p:charRg st="312" end="33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39299">
                                            <p:txEl>
                                              <p:charRg st="335" end="337"/>
                                            </p:txEl>
                                          </p:spTgt>
                                        </p:tgtEl>
                                        <p:attrNameLst>
                                          <p:attrName>style.visibility</p:attrName>
                                        </p:attrNameLst>
                                      </p:cBhvr>
                                      <p:to>
                                        <p:strVal val="visible"/>
                                      </p:to>
                                    </p:set>
                                    <p:animEffect transition="in" filter="blinds(horizontal)">
                                      <p:cBhvr>
                                        <p:cTn id="33" dur="500"/>
                                        <p:tgtEl>
                                          <p:spTgt spid="439299">
                                            <p:txEl>
                                              <p:charRg st="335" end="33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9302"/>
                                        </p:tgtEl>
                                        <p:attrNameLst>
                                          <p:attrName>style.visibility</p:attrName>
                                        </p:attrNameLst>
                                      </p:cBhvr>
                                      <p:to>
                                        <p:strVal val="visible"/>
                                      </p:to>
                                    </p:set>
                                    <p:animEffect transition="in" filter="blinds(horizontal)">
                                      <p:cBhvr>
                                        <p:cTn id="38" dur="500"/>
                                        <p:tgtEl>
                                          <p:spTgt spid="439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2"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3394" name="文本占位符 443393"/>
          <p:cNvSpPr>
            <a:spLocks noGrp="1"/>
          </p:cNvSpPr>
          <p:nvPr>
            <p:ph type="body" idx="1"/>
          </p:nvPr>
        </p:nvSpPr>
        <p:spPr>
          <a:xfrm>
            <a:off x="1919288" y="73025"/>
            <a:ext cx="6769100" cy="6669088"/>
          </a:xfrm>
          <a:solidFill>
            <a:srgbClr val="CCFFFF">
              <a:alpha val="100000"/>
            </a:srgbClr>
          </a:solidFill>
          <a:ln>
            <a:solidFill>
              <a:schemeClr val="tx1"/>
            </a:solidFill>
            <a:miter/>
          </a:ln>
        </p:spPr>
        <p:txBody>
          <a:bodyPr>
            <a:normAutofit lnSpcReduction="20000"/>
          </a:bodyPr>
          <a:p>
            <a:pPr>
              <a:buNone/>
            </a:pPr>
            <a:r>
              <a:rPr lang="en-US" altLang="zh-CN" sz="2400" b="1"/>
              <a:t>template&lt;class </a:t>
            </a:r>
            <a:r>
              <a:rPr lang="en-US" altLang="zh-CN" sz="2400" b="1" dirty="0" err="1"/>
              <a:t>Typew</a:t>
            </a:r>
            <a:r>
              <a:rPr lang="en-US" altLang="zh-CN" sz="2400" b="1"/>
              <a:t>, class </a:t>
            </a:r>
            <a:r>
              <a:rPr lang="en-US" altLang="zh-CN" sz="2400" b="1" dirty="0" err="1"/>
              <a:t>Typep</a:t>
            </a:r>
            <a:r>
              <a:rPr lang="en-US" altLang="zh-CN" sz="2400" b="1"/>
              <a:t>&gt;</a:t>
            </a:r>
            <a:endParaRPr lang="en-US" altLang="zh-CN" sz="2400" b="1"/>
          </a:p>
          <a:p>
            <a:pPr>
              <a:buNone/>
            </a:pPr>
            <a:r>
              <a:rPr lang="en-US" altLang="zh-CN" sz="2400" b="1" dirty="0" err="1"/>
              <a:t>Typep</a:t>
            </a:r>
            <a:r>
              <a:rPr lang="en-US" altLang="zh-CN" sz="2400" b="1"/>
              <a:t> Knap&lt;</a:t>
            </a:r>
            <a:r>
              <a:rPr lang="en-US" altLang="zh-CN" sz="2400" b="1" dirty="0" err="1"/>
              <a:t>Typew</a:t>
            </a:r>
            <a:r>
              <a:rPr lang="en-US" altLang="zh-CN" sz="2400" b="1"/>
              <a:t>, </a:t>
            </a:r>
            <a:r>
              <a:rPr lang="en-US" altLang="zh-CN" sz="2400" b="1" dirty="0" err="1"/>
              <a:t>Typep</a:t>
            </a:r>
            <a:r>
              <a:rPr lang="en-US" altLang="zh-CN" sz="2400" b="1"/>
              <a:t>&gt;:: Bound( </a:t>
            </a:r>
            <a:r>
              <a:rPr lang="en-US" altLang="zh-CN" sz="2400" b="1" dirty="0" err="1"/>
              <a:t>int</a:t>
            </a:r>
            <a:r>
              <a:rPr lang="en-US" altLang="zh-CN" sz="2400" b="1"/>
              <a:t> i)</a:t>
            </a:r>
            <a:endParaRPr lang="en-US" altLang="zh-CN" sz="2400" b="1"/>
          </a:p>
          <a:p>
            <a:pPr>
              <a:buNone/>
            </a:pPr>
            <a:r>
              <a:rPr lang="en-US" altLang="zh-CN" sz="2400" b="1"/>
              <a:t>{  </a:t>
            </a:r>
            <a:r>
              <a:rPr lang="en-US" altLang="zh-CN" sz="2400" b="1">
                <a:solidFill>
                  <a:srgbClr val="FF0000"/>
                </a:solidFill>
              </a:rPr>
              <a:t>//</a:t>
            </a:r>
            <a:r>
              <a:rPr lang="zh-CN" altLang="en-US" sz="2400" b="1" dirty="0">
                <a:solidFill>
                  <a:srgbClr val="FF0000"/>
                </a:solidFill>
              </a:rPr>
              <a:t>计算上界</a:t>
            </a:r>
            <a:endParaRPr lang="zh-CN" altLang="en-US" sz="2400" b="1" dirty="0">
              <a:solidFill>
                <a:srgbClr val="FF0000"/>
              </a:solidFill>
            </a:endParaRPr>
          </a:p>
          <a:p>
            <a:pPr>
              <a:buNone/>
            </a:pPr>
            <a:r>
              <a:rPr lang="en-US" altLang="zh-CN" sz="2400" b="1"/>
              <a:t>  </a:t>
            </a:r>
            <a:r>
              <a:rPr lang="en-US" altLang="zh-CN" sz="2400" b="1" dirty="0" err="1"/>
              <a:t>Typew</a:t>
            </a:r>
            <a:r>
              <a:rPr lang="en-US" altLang="zh-CN" sz="2400" b="1"/>
              <a:t> cleft = c – </a:t>
            </a:r>
            <a:r>
              <a:rPr lang="en-US" altLang="zh-CN" sz="2400" b="1" dirty="0" err="1"/>
              <a:t>cw</a:t>
            </a:r>
            <a:r>
              <a:rPr lang="en-US" altLang="zh-CN" sz="2400" b="1"/>
              <a:t>; </a:t>
            </a:r>
            <a:r>
              <a:rPr lang="en-US" altLang="zh-CN" sz="2400" b="1">
                <a:solidFill>
                  <a:srgbClr val="FF0000"/>
                </a:solidFill>
              </a:rPr>
              <a:t>//</a:t>
            </a:r>
            <a:r>
              <a:rPr lang="zh-CN" altLang="en-US" sz="2400" b="1" dirty="0">
                <a:solidFill>
                  <a:srgbClr val="FF0000"/>
                </a:solidFill>
              </a:rPr>
              <a:t>剩余容量</a:t>
            </a:r>
            <a:endParaRPr lang="zh-CN" altLang="en-US" sz="2400" b="1" dirty="0">
              <a:solidFill>
                <a:srgbClr val="FF0000"/>
              </a:solidFill>
            </a:endParaRPr>
          </a:p>
          <a:p>
            <a:pPr>
              <a:buNone/>
            </a:pPr>
            <a:r>
              <a:rPr lang="zh-CN" altLang="en-US" sz="2400" b="1" dirty="0"/>
              <a:t>  </a:t>
            </a:r>
            <a:r>
              <a:rPr lang="en-US" altLang="zh-CN" sz="2400" b="1" dirty="0" err="1"/>
              <a:t>Typep</a:t>
            </a:r>
            <a:r>
              <a:rPr lang="en-US" altLang="zh-CN" sz="2400" b="1"/>
              <a:t> b = cp;</a:t>
            </a:r>
            <a:endParaRPr lang="en-US" altLang="zh-CN" sz="2400" b="1"/>
          </a:p>
          <a:p>
            <a:pPr>
              <a:buNone/>
            </a:pPr>
            <a:r>
              <a:rPr lang="en-US" altLang="zh-CN" sz="2400" b="1"/>
              <a:t>  </a:t>
            </a:r>
            <a:r>
              <a:rPr lang="en-US" altLang="zh-CN" sz="2400" b="1">
                <a:solidFill>
                  <a:srgbClr val="FF0000"/>
                </a:solidFill>
              </a:rPr>
              <a:t>//</a:t>
            </a:r>
            <a:r>
              <a:rPr lang="zh-CN" altLang="en-US" sz="2400" b="1" dirty="0">
                <a:solidFill>
                  <a:srgbClr val="FF0000"/>
                </a:solidFill>
              </a:rPr>
              <a:t>以物品单位重量价值递减序装入物品</a:t>
            </a:r>
            <a:endParaRPr lang="zh-CN" altLang="en-US" sz="2400" b="1" dirty="0">
              <a:solidFill>
                <a:srgbClr val="FF0000"/>
              </a:solidFill>
            </a:endParaRPr>
          </a:p>
          <a:p>
            <a:pPr>
              <a:buNone/>
            </a:pPr>
            <a:r>
              <a:rPr lang="en-US" altLang="zh-CN" sz="2400" b="1"/>
              <a:t>  while ( i&lt;= n &amp;&amp; w[i]&lt;= cleft) {</a:t>
            </a:r>
            <a:endParaRPr lang="en-US" altLang="zh-CN" sz="2400" b="1"/>
          </a:p>
          <a:p>
            <a:pPr>
              <a:buNone/>
            </a:pPr>
            <a:r>
              <a:rPr lang="en-US" altLang="zh-CN" sz="2400" b="1"/>
              <a:t>      cleft -= w[i];</a:t>
            </a:r>
            <a:endParaRPr lang="en-US" altLang="zh-CN" sz="2400" b="1"/>
          </a:p>
          <a:p>
            <a:pPr>
              <a:buNone/>
            </a:pPr>
            <a:r>
              <a:rPr lang="en-US" altLang="zh-CN" sz="2400" b="1"/>
              <a:t>      b += p[i];</a:t>
            </a:r>
            <a:endParaRPr lang="en-US" altLang="zh-CN" sz="2400" b="1"/>
          </a:p>
          <a:p>
            <a:pPr>
              <a:buNone/>
            </a:pPr>
            <a:r>
              <a:rPr lang="en-US" altLang="zh-CN" sz="2400" b="1"/>
              <a:t>      i++;</a:t>
            </a:r>
            <a:endParaRPr lang="en-US" altLang="zh-CN" sz="2400" b="1"/>
          </a:p>
          <a:p>
            <a:pPr>
              <a:buNone/>
            </a:pPr>
            <a:r>
              <a:rPr lang="en-US" altLang="zh-CN" sz="2400" b="1"/>
              <a:t>   }</a:t>
            </a:r>
            <a:endParaRPr lang="en-US" altLang="zh-CN" sz="2400" b="1"/>
          </a:p>
          <a:p>
            <a:pPr>
              <a:buNone/>
            </a:pPr>
            <a:r>
              <a:rPr lang="en-US" altLang="zh-CN" sz="2400" b="1">
                <a:solidFill>
                  <a:srgbClr val="FF0000"/>
                </a:solidFill>
              </a:rPr>
              <a:t> //</a:t>
            </a:r>
            <a:r>
              <a:rPr lang="zh-CN" altLang="en-US" sz="2400" b="1" dirty="0">
                <a:solidFill>
                  <a:srgbClr val="FF0000"/>
                </a:solidFill>
              </a:rPr>
              <a:t>装满背包</a:t>
            </a:r>
            <a:endParaRPr lang="zh-CN" altLang="en-US" sz="2400" b="1" dirty="0">
              <a:solidFill>
                <a:srgbClr val="FF0000"/>
              </a:solidFill>
            </a:endParaRPr>
          </a:p>
          <a:p>
            <a:pPr>
              <a:buNone/>
            </a:pPr>
            <a:r>
              <a:rPr lang="en-US" altLang="zh-CN" sz="2400" b="1"/>
              <a:t>  if( i&lt;=n ) b+= p[i]/w[i]*cleft;</a:t>
            </a:r>
            <a:endParaRPr lang="en-US" altLang="zh-CN" sz="2400" b="1"/>
          </a:p>
          <a:p>
            <a:pPr>
              <a:buNone/>
            </a:pPr>
            <a:r>
              <a:rPr lang="en-US" altLang="zh-CN" sz="2400" b="1"/>
              <a:t>   return b;</a:t>
            </a:r>
            <a:endParaRPr lang="en-US" altLang="zh-CN" sz="2400" b="1"/>
          </a:p>
          <a:p>
            <a:pPr>
              <a:buNone/>
            </a:pPr>
            <a:r>
              <a:rPr lang="en-US" altLang="zh-CN" sz="2400" b="1"/>
              <a:t>}</a:t>
            </a:r>
            <a:endParaRPr lang="en-US" altLang="zh-CN" sz="2400" b="1"/>
          </a:p>
        </p:txBody>
      </p:sp>
      <p:sp>
        <p:nvSpPr>
          <p:cNvPr id="443396" name="矩形 443395"/>
          <p:cNvSpPr/>
          <p:nvPr/>
        </p:nvSpPr>
        <p:spPr>
          <a:xfrm>
            <a:off x="8688388" y="0"/>
            <a:ext cx="1979612"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tileRect/>
          </a:gradFill>
          <a:ln w="9525" cap="flat" cmpd="sng">
            <a:solidFill>
              <a:schemeClr val="tx1"/>
            </a:solidFill>
            <a:prstDash val="solid"/>
            <a:miter/>
            <a:headEnd type="none" w="med" len="med"/>
            <a:tailEnd type="none" w="med" len="med"/>
          </a:ln>
        </p:spPr>
        <p:txBody>
          <a:bodyPr wrap="none" anchor="ctr"/>
          <a:p>
            <a:pPr algn="ctr">
              <a:buClrTx/>
            </a:pPr>
            <a:r>
              <a:rPr lang="en-US" altLang="zh-CN" sz="1800" b="1">
                <a:latin typeface="Times New Roman" panose="02020603050405020304" pitchFamily="18" charset="0"/>
                <a:ea typeface="楷体_GB2312" pitchFamily="49" charset="-122"/>
              </a:rPr>
              <a:t>5.3 0-1</a:t>
            </a:r>
            <a:r>
              <a:rPr lang="zh-CN" altLang="en-US" sz="1800" b="1" dirty="0">
                <a:latin typeface="Times New Roman" panose="02020603050405020304" pitchFamily="18" charset="0"/>
                <a:ea typeface="楷体_GB2312" pitchFamily="49" charset="-122"/>
              </a:rPr>
              <a:t>背包问题</a:t>
            </a:r>
            <a:endParaRPr lang="en-US" altLang="zh-CN" sz="1800" b="1">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3394">
                                            <p:txEl>
                                              <p:charRg st="86" end="117"/>
                                            </p:txEl>
                                          </p:spTgt>
                                        </p:tgtEl>
                                        <p:attrNameLst>
                                          <p:attrName>style.visibility</p:attrName>
                                        </p:attrNameLst>
                                      </p:cBhvr>
                                      <p:to>
                                        <p:strVal val="visible"/>
                                      </p:to>
                                    </p:set>
                                    <p:animEffect transition="in" filter="blinds(horizontal)">
                                      <p:cBhvr>
                                        <p:cTn id="7" dur="500"/>
                                        <p:tgtEl>
                                          <p:spTgt spid="443394">
                                            <p:txEl>
                                              <p:charRg st="86" end="11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3394">
                                            <p:txEl>
                                              <p:charRg st="117" end="133"/>
                                            </p:txEl>
                                          </p:spTgt>
                                        </p:tgtEl>
                                        <p:attrNameLst>
                                          <p:attrName>style.visibility</p:attrName>
                                        </p:attrNameLst>
                                      </p:cBhvr>
                                      <p:to>
                                        <p:strVal val="visible"/>
                                      </p:to>
                                    </p:set>
                                    <p:animEffect transition="in" filter="blinds(horizontal)">
                                      <p:cBhvr>
                                        <p:cTn id="10" dur="500"/>
                                        <p:tgtEl>
                                          <p:spTgt spid="443394">
                                            <p:txEl>
                                              <p:charRg st="117" end="13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43394">
                                            <p:txEl>
                                              <p:charRg st="133" end="154"/>
                                            </p:txEl>
                                          </p:spTgt>
                                        </p:tgtEl>
                                        <p:attrNameLst>
                                          <p:attrName>style.visibility</p:attrName>
                                        </p:attrNameLst>
                                      </p:cBhvr>
                                      <p:to>
                                        <p:strVal val="visible"/>
                                      </p:to>
                                    </p:set>
                                    <p:animEffect transition="in" filter="blinds(horizontal)">
                                      <p:cBhvr>
                                        <p:cTn id="15" dur="500"/>
                                        <p:tgtEl>
                                          <p:spTgt spid="443394">
                                            <p:txEl>
                                              <p:charRg st="133" end="15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43394">
                                            <p:txEl>
                                              <p:charRg st="154" end="189"/>
                                            </p:txEl>
                                          </p:spTgt>
                                        </p:tgtEl>
                                        <p:attrNameLst>
                                          <p:attrName>style.visibility</p:attrName>
                                        </p:attrNameLst>
                                      </p:cBhvr>
                                      <p:to>
                                        <p:strVal val="visible"/>
                                      </p:to>
                                    </p:set>
                                    <p:animEffect transition="in" filter="blinds(horizontal)">
                                      <p:cBhvr>
                                        <p:cTn id="18" dur="500"/>
                                        <p:tgtEl>
                                          <p:spTgt spid="443394">
                                            <p:txEl>
                                              <p:charRg st="154" end="18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43394">
                                            <p:txEl>
                                              <p:charRg st="189" end="210"/>
                                            </p:txEl>
                                          </p:spTgt>
                                        </p:tgtEl>
                                        <p:attrNameLst>
                                          <p:attrName>style.visibility</p:attrName>
                                        </p:attrNameLst>
                                      </p:cBhvr>
                                      <p:to>
                                        <p:strVal val="visible"/>
                                      </p:to>
                                    </p:set>
                                    <p:animEffect transition="in" filter="blinds(horizontal)">
                                      <p:cBhvr>
                                        <p:cTn id="21" dur="500"/>
                                        <p:tgtEl>
                                          <p:spTgt spid="443394">
                                            <p:txEl>
                                              <p:charRg st="189" end="2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43394">
                                            <p:txEl>
                                              <p:charRg st="210" end="227"/>
                                            </p:txEl>
                                          </p:spTgt>
                                        </p:tgtEl>
                                        <p:attrNameLst>
                                          <p:attrName>style.visibility</p:attrName>
                                        </p:attrNameLst>
                                      </p:cBhvr>
                                      <p:to>
                                        <p:strVal val="visible"/>
                                      </p:to>
                                    </p:set>
                                    <p:animEffect transition="in" filter="blinds(horizontal)">
                                      <p:cBhvr>
                                        <p:cTn id="24" dur="500"/>
                                        <p:tgtEl>
                                          <p:spTgt spid="443394">
                                            <p:txEl>
                                              <p:charRg st="210" end="22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43394">
                                            <p:txEl>
                                              <p:charRg st="227" end="238"/>
                                            </p:txEl>
                                          </p:spTgt>
                                        </p:tgtEl>
                                        <p:attrNameLst>
                                          <p:attrName>style.visibility</p:attrName>
                                        </p:attrNameLst>
                                      </p:cBhvr>
                                      <p:to>
                                        <p:strVal val="visible"/>
                                      </p:to>
                                    </p:set>
                                    <p:animEffect transition="in" filter="blinds(horizontal)">
                                      <p:cBhvr>
                                        <p:cTn id="27" dur="500"/>
                                        <p:tgtEl>
                                          <p:spTgt spid="443394">
                                            <p:txEl>
                                              <p:charRg st="227" end="23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43394">
                                            <p:txEl>
                                              <p:charRg st="238" end="243"/>
                                            </p:txEl>
                                          </p:spTgt>
                                        </p:tgtEl>
                                        <p:attrNameLst>
                                          <p:attrName>style.visibility</p:attrName>
                                        </p:attrNameLst>
                                      </p:cBhvr>
                                      <p:to>
                                        <p:strVal val="visible"/>
                                      </p:to>
                                    </p:set>
                                    <p:animEffect transition="in" filter="blinds(horizontal)">
                                      <p:cBhvr>
                                        <p:cTn id="30" dur="500"/>
                                        <p:tgtEl>
                                          <p:spTgt spid="443394">
                                            <p:txEl>
                                              <p:charRg st="238" end="24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43394">
                                            <p:txEl>
                                              <p:charRg st="243" end="251"/>
                                            </p:txEl>
                                          </p:spTgt>
                                        </p:tgtEl>
                                        <p:attrNameLst>
                                          <p:attrName>style.visibility</p:attrName>
                                        </p:attrNameLst>
                                      </p:cBhvr>
                                      <p:to>
                                        <p:strVal val="visible"/>
                                      </p:to>
                                    </p:set>
                                    <p:animEffect transition="in" filter="blinds(horizontal)">
                                      <p:cBhvr>
                                        <p:cTn id="35" dur="500"/>
                                        <p:tgtEl>
                                          <p:spTgt spid="443394">
                                            <p:txEl>
                                              <p:charRg st="243" end="25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43394">
                                            <p:txEl>
                                              <p:charRg st="251" end="285"/>
                                            </p:txEl>
                                          </p:spTgt>
                                        </p:tgtEl>
                                        <p:attrNameLst>
                                          <p:attrName>style.visibility</p:attrName>
                                        </p:attrNameLst>
                                      </p:cBhvr>
                                      <p:to>
                                        <p:strVal val="visible"/>
                                      </p:to>
                                    </p:set>
                                    <p:animEffect transition="in" filter="blinds(horizontal)">
                                      <p:cBhvr>
                                        <p:cTn id="38" dur="500"/>
                                        <p:tgtEl>
                                          <p:spTgt spid="443394">
                                            <p:txEl>
                                              <p:charRg st="251" end="285"/>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43394">
                                            <p:txEl>
                                              <p:charRg st="285" end="298"/>
                                            </p:txEl>
                                          </p:spTgt>
                                        </p:tgtEl>
                                        <p:attrNameLst>
                                          <p:attrName>style.visibility</p:attrName>
                                        </p:attrNameLst>
                                      </p:cBhvr>
                                      <p:to>
                                        <p:strVal val="visible"/>
                                      </p:to>
                                    </p:set>
                                    <p:animEffect transition="in" filter="blinds(horizontal)">
                                      <p:cBhvr>
                                        <p:cTn id="41" dur="500"/>
                                        <p:tgtEl>
                                          <p:spTgt spid="443394">
                                            <p:txEl>
                                              <p:charRg st="285" end="29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443394">
                                            <p:txEl>
                                              <p:charRg st="298" end="300"/>
                                            </p:txEl>
                                          </p:spTgt>
                                        </p:tgtEl>
                                        <p:attrNameLst>
                                          <p:attrName>style.visibility</p:attrName>
                                        </p:attrNameLst>
                                      </p:cBhvr>
                                      <p:to>
                                        <p:strVal val="visible"/>
                                      </p:to>
                                    </p:set>
                                    <p:animEffect transition="in" filter="blinds(horizontal)">
                                      <p:cBhvr>
                                        <p:cTn id="44" dur="500"/>
                                        <p:tgtEl>
                                          <p:spTgt spid="443394">
                                            <p:txEl>
                                              <p:charRg st="298" end="3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22" name="标题 440321"/>
          <p:cNvSpPr>
            <a:spLocks noGrp="1"/>
          </p:cNvSpPr>
          <p:nvPr>
            <p:ph type="title"/>
          </p:nvPr>
        </p:nvSpPr>
        <p:spPr/>
        <p:txBody>
          <a:bodyPr anchor="ctr"/>
          <a:p>
            <a:endParaRPr lang="zh-CN" altLang="en-US" dirty="0"/>
          </a:p>
        </p:txBody>
      </p:sp>
      <p:sp>
        <p:nvSpPr>
          <p:cNvPr id="440323" name="文本占位符 440322"/>
          <p:cNvSpPr>
            <a:spLocks noGrp="1"/>
          </p:cNvSpPr>
          <p:nvPr>
            <p:ph type="body" idx="1"/>
          </p:nvPr>
        </p:nvSpPr>
        <p:spPr/>
        <p:txBody>
          <a:bodyPr/>
          <a:p>
            <a:pPr>
              <a:buNone/>
            </a:pPr>
            <a:r>
              <a:rPr lang="zh-CN" altLang="en-US" b="1" dirty="0"/>
              <a:t>算法效率</a:t>
            </a:r>
            <a:endParaRPr lang="zh-CN" altLang="en-US" b="1" dirty="0"/>
          </a:p>
          <a:p>
            <a:pPr>
              <a:buNone/>
            </a:pPr>
            <a:r>
              <a:rPr lang="en-US" altLang="zh-CN" b="1"/>
              <a:t>     </a:t>
            </a:r>
            <a:r>
              <a:rPr lang="zh-CN" altLang="en-US" b="1" dirty="0"/>
              <a:t>由于计算上界函数</a:t>
            </a:r>
            <a:r>
              <a:rPr lang="en-US" altLang="zh-CN" b="1"/>
              <a:t>Bound</a:t>
            </a:r>
            <a:r>
              <a:rPr lang="zh-CN" altLang="en-US" b="1" dirty="0"/>
              <a:t>需要</a:t>
            </a:r>
            <a:r>
              <a:rPr lang="en-US" altLang="zh-CN" b="1"/>
              <a:t>O(n)</a:t>
            </a:r>
            <a:r>
              <a:rPr lang="zh-CN" altLang="en-US" b="1" dirty="0"/>
              <a:t>时间，在最坏情况下有</a:t>
            </a:r>
            <a:r>
              <a:rPr lang="en-US" altLang="zh-CN" b="1"/>
              <a:t>O(2</a:t>
            </a:r>
            <a:r>
              <a:rPr lang="en-US" altLang="zh-CN" b="1" baseline="30000"/>
              <a:t>n</a:t>
            </a:r>
            <a:r>
              <a:rPr lang="en-US" altLang="zh-CN" b="1"/>
              <a:t>)</a:t>
            </a:r>
            <a:r>
              <a:rPr lang="zh-CN" altLang="en-US" b="1" dirty="0"/>
              <a:t>个右儿子结点需要计算上界函数，故解</a:t>
            </a:r>
            <a:r>
              <a:rPr lang="en-US" altLang="zh-CN" b="1"/>
              <a:t>0-1</a:t>
            </a:r>
            <a:r>
              <a:rPr lang="zh-CN" altLang="en-US" b="1" dirty="0"/>
              <a:t>背包问题的回溯算法</a:t>
            </a:r>
            <a:r>
              <a:rPr lang="en-US" altLang="zh-CN" b="1"/>
              <a:t>Backtrack</a:t>
            </a:r>
            <a:r>
              <a:rPr lang="zh-CN" altLang="en-US" b="1" dirty="0"/>
              <a:t>所需的计算时间为</a:t>
            </a:r>
            <a:r>
              <a:rPr lang="en-US" altLang="zh-CN" b="1"/>
              <a:t>O(n2</a:t>
            </a:r>
            <a:r>
              <a:rPr lang="en-US" altLang="zh-CN" b="1" baseline="30000"/>
              <a:t>n</a:t>
            </a:r>
            <a:r>
              <a:rPr lang="en-US" altLang="zh-CN" b="1"/>
              <a:t>)</a:t>
            </a:r>
            <a:r>
              <a:rPr lang="zh-CN" altLang="en-US" b="1" dirty="0"/>
              <a:t>。</a:t>
            </a:r>
            <a:endParaRPr lang="zh-CN" altLang="en-US" b="1" dirty="0"/>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5123" name="Rectangle 2"/>
          <p:cNvSpPr>
            <a:spLocks noGrp="1"/>
          </p:cNvSpPr>
          <p:nvPr>
            <p:ph type="title"/>
          </p:nvPr>
        </p:nvSpPr>
        <p:spPr>
          <a:xfrm>
            <a:off x="1981200" y="457200"/>
            <a:ext cx="8229600" cy="884238"/>
          </a:xfrm>
        </p:spPr>
        <p:txBody>
          <a:bodyPr vert="horz" wrap="square" lIns="91440" tIns="45720" rIns="91440" bIns="45720" anchor="ctr"/>
          <a:p>
            <a:pPr eaLnBrk="1" hangingPunct="1"/>
            <a:r>
              <a:rPr lang="zh-CN" altLang="en-US" sz="3600" b="1" dirty="0"/>
              <a:t>分支限界法的基本思想</a:t>
            </a:r>
            <a:endParaRPr lang="zh-CN" altLang="en-US" sz="3600" b="1" dirty="0"/>
          </a:p>
        </p:txBody>
      </p:sp>
      <p:sp>
        <p:nvSpPr>
          <p:cNvPr id="436227" name="Rectangle 3"/>
          <p:cNvSpPr>
            <a:spLocks noGrp="1"/>
          </p:cNvSpPr>
          <p:nvPr>
            <p:ph idx="1"/>
          </p:nvPr>
        </p:nvSpPr>
        <p:spPr>
          <a:xfrm>
            <a:off x="1981200" y="1341438"/>
            <a:ext cx="8229600" cy="4525962"/>
          </a:xfrm>
        </p:spPr>
        <p:txBody>
          <a:bodyPr vert="horz" wrap="square" lIns="91440" tIns="45720" rIns="91440" bIns="45720" anchor="t"/>
          <a:p>
            <a:pPr eaLnBrk="1" hangingPunct="1"/>
            <a:r>
              <a:rPr lang="en-US" altLang="zh-CN" b="1" dirty="0"/>
              <a:t>Breadth-first search</a:t>
            </a:r>
            <a:r>
              <a:rPr lang="en-US" altLang="zh-CN" dirty="0"/>
              <a:t> </a:t>
            </a:r>
            <a:endParaRPr lang="zh-CN" altLang="en-US" sz="2800" b="1" dirty="0"/>
          </a:p>
          <a:p>
            <a:pPr eaLnBrk="1" hangingPunct="1"/>
            <a:r>
              <a:rPr lang="zh-CN" altLang="en-US" sz="2800" b="1" dirty="0"/>
              <a:t>分支限界法与回溯法</a:t>
            </a:r>
            <a:endParaRPr lang="zh-CN" altLang="en-US" sz="2800" b="1" dirty="0"/>
          </a:p>
          <a:p>
            <a:pPr eaLnBrk="1" hangingPunct="1">
              <a:spcBef>
                <a:spcPct val="0"/>
              </a:spcBef>
              <a:buClrTx/>
              <a:buNone/>
            </a:pPr>
            <a:r>
              <a:rPr lang="zh-CN" altLang="en-US" sz="2800" b="1" dirty="0"/>
              <a:t>（1）</a:t>
            </a:r>
            <a:r>
              <a:rPr lang="zh-CN" altLang="en-US" sz="2800" b="1" dirty="0">
                <a:solidFill>
                  <a:srgbClr val="A50021"/>
                </a:solidFill>
              </a:rPr>
              <a:t>求解目标</a:t>
            </a:r>
            <a:r>
              <a:rPr lang="zh-CN" altLang="en-US" sz="2800" b="1" dirty="0"/>
              <a:t>：</a:t>
            </a:r>
            <a:r>
              <a:rPr lang="zh-CN" altLang="en-US" sz="2800" b="1" dirty="0">
                <a:solidFill>
                  <a:schemeClr val="tx1"/>
                </a:solidFill>
              </a:rPr>
              <a:t>回溯法的求解目标是找出解空间树中满足约束条件的所有解，而分支限界法的求解目标则是找出满足约束条件的一个解，或是在满足约束条件的解中找出在某种意义下的最优解</a:t>
            </a:r>
            <a:r>
              <a:rPr lang="zh-CN" altLang="en-US" sz="2800" b="1" dirty="0"/>
              <a:t>。</a:t>
            </a:r>
            <a:r>
              <a:rPr lang="zh-CN" altLang="en-US" sz="2800" b="1" dirty="0">
                <a:solidFill>
                  <a:srgbClr val="800000"/>
                </a:solidFill>
              </a:rPr>
              <a:t> </a:t>
            </a:r>
            <a:endParaRPr lang="zh-CN" altLang="en-US" sz="2800" b="1" dirty="0">
              <a:solidFill>
                <a:srgbClr val="800000"/>
              </a:solidFill>
            </a:endParaRPr>
          </a:p>
          <a:p>
            <a:pPr eaLnBrk="1" hangingPunct="1">
              <a:spcBef>
                <a:spcPct val="50000"/>
              </a:spcBef>
              <a:buClrTx/>
              <a:buNone/>
            </a:pPr>
            <a:r>
              <a:rPr lang="zh-CN" altLang="en-US" sz="2800" b="1" dirty="0"/>
              <a:t>（2）</a:t>
            </a:r>
            <a:r>
              <a:rPr lang="zh-CN" altLang="en-US" sz="2800" b="1" dirty="0">
                <a:solidFill>
                  <a:srgbClr val="A50021"/>
                </a:solidFill>
              </a:rPr>
              <a:t>搜索方式的不同</a:t>
            </a:r>
            <a:r>
              <a:rPr lang="zh-CN" altLang="en-US" sz="2800" b="1" dirty="0"/>
              <a:t>：</a:t>
            </a:r>
            <a:r>
              <a:rPr lang="zh-CN" altLang="en-US" sz="2800" b="1" dirty="0">
                <a:solidFill>
                  <a:schemeClr val="tx1"/>
                </a:solidFill>
              </a:rPr>
              <a:t>回溯法以深度优先的方式搜索解空间树，而分支限界法则以广度优先或以最小耗费优先的方式搜索解空间树</a:t>
            </a:r>
            <a:r>
              <a:rPr lang="zh-CN" altLang="en-US" sz="2800" b="1" dirty="0"/>
              <a:t>。 </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6227">
                                            <p:txEl>
                                              <p:charRg st="120" end="181"/>
                                            </p:txEl>
                                          </p:spTgt>
                                        </p:tgtEl>
                                        <p:attrNameLst>
                                          <p:attrName>style.visibility</p:attrName>
                                        </p:attrNameLst>
                                      </p:cBhvr>
                                      <p:to>
                                        <p:strVal val="visible"/>
                                      </p:to>
                                    </p:set>
                                    <p:animEffect transition="in" filter="blinds(horizontal)">
                                      <p:cBhvr>
                                        <p:cTn id="7" dur="500"/>
                                        <p:tgtEl>
                                          <p:spTgt spid="436227">
                                            <p:txEl>
                                              <p:charRg st="120" end="1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6147" name="Rectangle 2"/>
          <p:cNvSpPr>
            <a:spLocks noGrp="1"/>
          </p:cNvSpPr>
          <p:nvPr>
            <p:ph type="title"/>
          </p:nvPr>
        </p:nvSpPr>
        <p:spPr/>
        <p:txBody>
          <a:bodyPr vert="horz" wrap="square" lIns="91440" tIns="45720" rIns="91440" bIns="45720" anchor="ctr"/>
          <a:p>
            <a:pPr eaLnBrk="1" hangingPunct="1"/>
            <a:r>
              <a:rPr lang="zh-CN" altLang="en-US" b="1" dirty="0">
                <a:solidFill>
                  <a:srgbClr val="800000"/>
                </a:solidFill>
              </a:rPr>
              <a:t>分支限界法的搜索策略</a:t>
            </a:r>
            <a:endParaRPr lang="zh-CN" altLang="en-US" b="1" dirty="0">
              <a:solidFill>
                <a:srgbClr val="800000"/>
              </a:solidFill>
            </a:endParaRPr>
          </a:p>
        </p:txBody>
      </p:sp>
      <p:sp>
        <p:nvSpPr>
          <p:cNvPr id="435203" name="Rectangle 3"/>
          <p:cNvSpPr>
            <a:spLocks noGrp="1"/>
          </p:cNvSpPr>
          <p:nvPr>
            <p:ph idx="1"/>
          </p:nvPr>
        </p:nvSpPr>
        <p:spPr>
          <a:xfrm>
            <a:off x="1524000" y="1700213"/>
            <a:ext cx="8686800" cy="3886200"/>
          </a:xfrm>
        </p:spPr>
        <p:txBody>
          <a:bodyPr vert="horz" wrap="square" lIns="91440" tIns="45720" rIns="91440" bIns="45720" anchor="t"/>
          <a:p>
            <a:pPr eaLnBrk="1" hangingPunct="1">
              <a:lnSpc>
                <a:spcPct val="90000"/>
              </a:lnSpc>
              <a:spcBef>
                <a:spcPct val="50000"/>
              </a:spcBef>
              <a:buClrTx/>
              <a:buChar char="•"/>
            </a:pPr>
            <a:r>
              <a:rPr lang="zh-CN" altLang="en-US" sz="2800" b="1" dirty="0">
                <a:solidFill>
                  <a:schemeClr val="tx1"/>
                </a:solidFill>
              </a:rPr>
              <a:t>在扩展结点处，先生成其所有的儿子结点（分支），然后再从当前的活结点表中选择下一个扩展结点。</a:t>
            </a:r>
            <a:endParaRPr lang="zh-CN" altLang="en-US" sz="2800" b="1" dirty="0">
              <a:solidFill>
                <a:schemeClr val="tx1"/>
              </a:solidFill>
            </a:endParaRPr>
          </a:p>
          <a:p>
            <a:pPr eaLnBrk="1" hangingPunct="1">
              <a:lnSpc>
                <a:spcPct val="90000"/>
              </a:lnSpc>
              <a:spcBef>
                <a:spcPct val="50000"/>
              </a:spcBef>
              <a:buClrTx/>
              <a:buChar char="•"/>
            </a:pPr>
            <a:r>
              <a:rPr lang="zh-CN" altLang="en-US" sz="2800" b="1" dirty="0">
                <a:solidFill>
                  <a:schemeClr val="tx1"/>
                </a:solidFill>
              </a:rPr>
              <a:t>为了有效的选择下一扩展结点，以加速搜索的进程，在每一活结点处，计算一个函数值，并根据这些已计算出的函数值，从当前活结点表中选择一个最有利的结点作为扩展结点，使搜索朝着解空间树上有最优解的分支推进，以便尽快地找出一个最优解 。</a:t>
            </a:r>
            <a:endParaRPr lang="en-US" altLang="zh-CN" sz="2800" b="1" dirty="0">
              <a:solidFill>
                <a:schemeClr val="tx1"/>
              </a:solidFill>
            </a:endParaRPr>
          </a:p>
          <a:p>
            <a:pPr eaLnBrk="1" hangingPunct="1">
              <a:lnSpc>
                <a:spcPct val="90000"/>
              </a:lnSpc>
              <a:buChar char="•"/>
            </a:pPr>
            <a:endParaRPr lang="en-US" altLang="zh-CN" sz="2800" b="1" dirty="0">
              <a:solidFill>
                <a:schemeClr val="tx1"/>
              </a:solidFill>
            </a:endParaRPr>
          </a:p>
        </p:txBody>
      </p:sp>
      <p:sp>
        <p:nvSpPr>
          <p:cNvPr id="6149" name="Text Box 5"/>
          <p:cNvSpPr txBox="1"/>
          <p:nvPr/>
        </p:nvSpPr>
        <p:spPr>
          <a:xfrm>
            <a:off x="1524000" y="981075"/>
            <a:ext cx="7086600" cy="583565"/>
          </a:xfrm>
          <a:prstGeom prst="rect">
            <a:avLst/>
          </a:prstGeom>
          <a:noFill/>
          <a:ln w="6350">
            <a:noFill/>
          </a:ln>
        </p:spPr>
        <p:txBody>
          <a:bodyPr>
            <a:spAutoFit/>
          </a:bodyPr>
          <a:p>
            <a:pPr>
              <a:spcBef>
                <a:spcPct val="50000"/>
              </a:spcBef>
            </a:pPr>
            <a:endParaRPr lang="zh-CN" altLang="en-US" sz="3200" b="1" dirty="0">
              <a:solidFill>
                <a:schemeClr val="accent2"/>
              </a:solidFill>
              <a:latin typeface="Times New Roman" panose="02020603050405020304" pitchFamily="18" charset="0"/>
              <a:ea typeface="黑体" pitchFamily="2" charset="-122"/>
            </a:endParaRPr>
          </a:p>
        </p:txBody>
      </p:sp>
      <p:sp>
        <p:nvSpPr>
          <p:cNvPr id="6150" name="Text Box 6"/>
          <p:cNvSpPr txBox="1"/>
          <p:nvPr/>
        </p:nvSpPr>
        <p:spPr>
          <a:xfrm>
            <a:off x="1847850" y="1628775"/>
            <a:ext cx="8640763" cy="460375"/>
          </a:xfrm>
          <a:prstGeom prst="rect">
            <a:avLst/>
          </a:prstGeom>
          <a:noFill/>
          <a:ln w="6350">
            <a:noFill/>
          </a:ln>
        </p:spPr>
        <p:txBody>
          <a:bodyPr>
            <a:spAutoFit/>
          </a:bodyPr>
          <a:p>
            <a:endParaRPr lang="zh-CN" altLang="en-US" sz="2400" b="1" dirty="0">
              <a:solidFill>
                <a:srgbClr val="800000"/>
              </a:solidFill>
              <a:latin typeface="楷体_GB2312" pitchFamily="49" charset="-122"/>
              <a:ea typeface="楷体_GB2312" pitchFamily="49" charset="-122"/>
            </a:endParaRPr>
          </a:p>
        </p:txBody>
      </p:sp>
      <p:sp>
        <p:nvSpPr>
          <p:cNvPr id="6151" name="Text Box 7"/>
          <p:cNvSpPr txBox="1"/>
          <p:nvPr/>
        </p:nvSpPr>
        <p:spPr>
          <a:xfrm>
            <a:off x="1847850" y="3141663"/>
            <a:ext cx="8424863" cy="460375"/>
          </a:xfrm>
          <a:prstGeom prst="rect">
            <a:avLst/>
          </a:prstGeom>
          <a:noFill/>
          <a:ln w="6350">
            <a:noFill/>
          </a:ln>
        </p:spPr>
        <p:txBody>
          <a:bodyPr>
            <a:spAutoFit/>
          </a:bodyPr>
          <a:p>
            <a:pPr>
              <a:spcBef>
                <a:spcPct val="50000"/>
              </a:spcBef>
            </a:pPr>
            <a:endParaRPr lang="zh-CN" altLang="en-US" sz="2400" b="1" dirty="0">
              <a:latin typeface="Arial" panose="020B060402020209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5203">
                                            <p:txEl>
                                              <p:charRg st="46" end="159"/>
                                            </p:txEl>
                                          </p:spTgt>
                                        </p:tgtEl>
                                        <p:attrNameLst>
                                          <p:attrName>style.visibility</p:attrName>
                                        </p:attrNameLst>
                                      </p:cBhvr>
                                      <p:to>
                                        <p:strVal val="visible"/>
                                      </p:to>
                                    </p:set>
                                    <p:animEffect transition="in" filter="blinds(horizontal)">
                                      <p:cBhvr>
                                        <p:cTn id="7" dur="500"/>
                                        <p:tgtEl>
                                          <p:spTgt spid="435203">
                                            <p:txEl>
                                              <p:charRg st="46"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7171" name="Rectangle 2"/>
          <p:cNvSpPr>
            <a:spLocks noGrp="1"/>
          </p:cNvSpPr>
          <p:nvPr>
            <p:ph type="title"/>
          </p:nvPr>
        </p:nvSpPr>
        <p:spPr/>
        <p:txBody>
          <a:bodyPr vert="horz" wrap="square" lIns="91440" tIns="45720" rIns="91440" bIns="45720" anchor="ctr"/>
          <a:p>
            <a:pPr eaLnBrk="1" hangingPunct="1"/>
            <a:r>
              <a:rPr lang="en-US" altLang="zh-CN" sz="4000" b="1" i="1" dirty="0"/>
              <a:t>w </a:t>
            </a:r>
            <a:r>
              <a:rPr lang="en-US" altLang="zh-CN" sz="4000" b="1" dirty="0"/>
              <a:t>= [16,15,15],</a:t>
            </a:r>
            <a:br>
              <a:rPr lang="en-US" altLang="zh-CN" sz="4000" b="1" dirty="0"/>
            </a:br>
            <a:r>
              <a:rPr lang="en-US" altLang="zh-CN" sz="4000" b="1" i="1" dirty="0"/>
              <a:t>v </a:t>
            </a:r>
            <a:r>
              <a:rPr lang="en-US" altLang="zh-CN" sz="4000" b="1" dirty="0"/>
              <a:t>= [45, 25, 25], </a:t>
            </a:r>
            <a:r>
              <a:rPr lang="en-US" altLang="zh-CN" sz="4000" b="1" i="1" dirty="0"/>
              <a:t>c </a:t>
            </a:r>
            <a:r>
              <a:rPr lang="en-US" altLang="zh-CN" sz="4000" b="1" dirty="0"/>
              <a:t>= 30</a:t>
            </a:r>
            <a:endParaRPr lang="zh-CN" altLang="en-US" sz="4000" b="1" dirty="0"/>
          </a:p>
        </p:txBody>
      </p:sp>
      <p:sp>
        <p:nvSpPr>
          <p:cNvPr id="7172" name="Rectangle 3"/>
          <p:cNvSpPr>
            <a:spLocks noGrp="1"/>
          </p:cNvSpPr>
          <p:nvPr>
            <p:ph idx="1"/>
          </p:nvPr>
        </p:nvSpPr>
        <p:spPr/>
        <p:txBody>
          <a:bodyPr vert="horz" wrap="square" lIns="91440" tIns="45720" rIns="91440" bIns="45720" anchor="t"/>
          <a:p>
            <a:pPr eaLnBrk="1" hangingPunct="1"/>
            <a:endParaRPr lang="zh-CN" altLang="en-US" dirty="0"/>
          </a:p>
        </p:txBody>
      </p:sp>
      <p:pic>
        <p:nvPicPr>
          <p:cNvPr id="7173" name="Picture 4" descr="t51"/>
          <p:cNvPicPr>
            <a:picLocks noChangeAspect="1"/>
          </p:cNvPicPr>
          <p:nvPr/>
        </p:nvPicPr>
        <p:blipFill>
          <a:blip r:embed="rId1">
            <a:lum bright="-29999" contrast="42000"/>
          </a:blip>
          <a:stretch>
            <a:fillRect/>
          </a:stretch>
        </p:blipFill>
        <p:spPr>
          <a:xfrm>
            <a:off x="2782888" y="1773238"/>
            <a:ext cx="5761037" cy="3370262"/>
          </a:xfrm>
          <a:prstGeom prst="rect">
            <a:avLst/>
          </a:prstGeom>
          <a:solidFill>
            <a:schemeClr val="accent1"/>
          </a:solidFill>
          <a:ln w="9525">
            <a:noFill/>
          </a:ln>
        </p:spPr>
      </p:pic>
      <p:sp>
        <p:nvSpPr>
          <p:cNvPr id="444421" name="Oval 5"/>
          <p:cNvSpPr/>
          <p:nvPr/>
        </p:nvSpPr>
        <p:spPr>
          <a:xfrm>
            <a:off x="5375275" y="1983472"/>
            <a:ext cx="457738" cy="516158"/>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44422" name="Oval 6"/>
          <p:cNvSpPr/>
          <p:nvPr/>
        </p:nvSpPr>
        <p:spPr>
          <a:xfrm>
            <a:off x="3935413" y="2991534"/>
            <a:ext cx="457738" cy="516158"/>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44423" name="Oval 7"/>
          <p:cNvSpPr/>
          <p:nvPr/>
        </p:nvSpPr>
        <p:spPr>
          <a:xfrm>
            <a:off x="6816725" y="2918509"/>
            <a:ext cx="457738" cy="516158"/>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44425" name="Oval 9"/>
          <p:cNvSpPr/>
          <p:nvPr/>
        </p:nvSpPr>
        <p:spPr>
          <a:xfrm>
            <a:off x="4727575" y="3710672"/>
            <a:ext cx="457738" cy="516158"/>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44426" name="Oval 10"/>
          <p:cNvSpPr/>
          <p:nvPr/>
        </p:nvSpPr>
        <p:spPr>
          <a:xfrm>
            <a:off x="6167438" y="3710672"/>
            <a:ext cx="457738" cy="516158"/>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44427" name="Oval 11"/>
          <p:cNvSpPr/>
          <p:nvPr/>
        </p:nvSpPr>
        <p:spPr>
          <a:xfrm>
            <a:off x="7535863" y="3639234"/>
            <a:ext cx="457738" cy="516158"/>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44431" name="Oval 15"/>
          <p:cNvSpPr/>
          <p:nvPr/>
        </p:nvSpPr>
        <p:spPr>
          <a:xfrm>
            <a:off x="5087938" y="4431397"/>
            <a:ext cx="457738" cy="516158"/>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44432" name="Oval 16"/>
          <p:cNvSpPr/>
          <p:nvPr/>
        </p:nvSpPr>
        <p:spPr>
          <a:xfrm>
            <a:off x="5664200" y="4431397"/>
            <a:ext cx="457738" cy="516158"/>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44433" name="Oval 17"/>
          <p:cNvSpPr/>
          <p:nvPr/>
        </p:nvSpPr>
        <p:spPr>
          <a:xfrm>
            <a:off x="6527800" y="4431397"/>
            <a:ext cx="457738" cy="516158"/>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44434" name="Oval 18"/>
          <p:cNvSpPr/>
          <p:nvPr/>
        </p:nvSpPr>
        <p:spPr>
          <a:xfrm>
            <a:off x="7102475" y="4431397"/>
            <a:ext cx="457738" cy="516158"/>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44435" name="Oval 19"/>
          <p:cNvSpPr/>
          <p:nvPr/>
        </p:nvSpPr>
        <p:spPr>
          <a:xfrm>
            <a:off x="7981950" y="4417109"/>
            <a:ext cx="457738" cy="516158"/>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44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44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44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44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44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4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1" grpId="0" bldLvl="0" animBg="1"/>
      <p:bldP spid="444422" grpId="0" bldLvl="0" animBg="1"/>
      <p:bldP spid="444423" grpId="0" bldLvl="0" animBg="1"/>
      <p:bldP spid="444425" grpId="0" bldLvl="0" animBg="1"/>
      <p:bldP spid="444426" grpId="0" bldLvl="0" animBg="1"/>
      <p:bldP spid="444427" grpId="0" bldLvl="0" animBg="1"/>
      <p:bldP spid="444431" grpId="0" bldLvl="0" animBg="1"/>
      <p:bldP spid="444432" grpId="0" bldLvl="0" animBg="1"/>
      <p:bldP spid="444433" grpId="0" bldLvl="0" animBg="1"/>
      <p:bldP spid="444434" grpId="0" bldLvl="0" animBg="1"/>
      <p:bldP spid="444435"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solidFill>
                  <a:schemeClr val="tx1"/>
                </a:solidFill>
                <a:latin typeface="Arial Black" panose="020B0A04020102020204" pitchFamily="34" charset="0"/>
              </a:rPr>
            </a:fld>
            <a:endParaRPr lang="zh-CN" altLang="en-US" sz="1200" dirty="0">
              <a:solidFill>
                <a:schemeClr val="tx1"/>
              </a:solidFill>
              <a:latin typeface="Arial Black" panose="020B0A04020102020204" pitchFamily="34" charset="0"/>
            </a:endParaRPr>
          </a:p>
        </p:txBody>
      </p:sp>
      <p:sp>
        <p:nvSpPr>
          <p:cNvPr id="8195" name="Rectangle 2"/>
          <p:cNvSpPr>
            <a:spLocks noGrp="1"/>
          </p:cNvSpPr>
          <p:nvPr>
            <p:ph type="title"/>
          </p:nvPr>
        </p:nvSpPr>
        <p:spPr>
          <a:xfrm>
            <a:off x="1981200" y="457200"/>
            <a:ext cx="8229600" cy="1027113"/>
          </a:xfrm>
        </p:spPr>
        <p:txBody>
          <a:bodyPr vert="horz" wrap="square" lIns="91440" tIns="45720" rIns="91440" bIns="45720" anchor="ctr"/>
          <a:p>
            <a:pPr eaLnBrk="1" hangingPunct="1"/>
            <a:r>
              <a:rPr lang="zh-CN" altLang="en-US" sz="3200" b="1" dirty="0">
                <a:solidFill>
                  <a:schemeClr val="tx1"/>
                </a:solidFill>
              </a:rPr>
              <a:t>分支限界法的基本思想</a:t>
            </a:r>
            <a:br>
              <a:rPr lang="zh-CN" altLang="en-US" sz="3200" b="1" dirty="0">
                <a:solidFill>
                  <a:schemeClr val="tx1"/>
                </a:solidFill>
              </a:rPr>
            </a:br>
            <a:endParaRPr lang="zh-CN" altLang="en-US" sz="3200" b="1" dirty="0">
              <a:solidFill>
                <a:schemeClr val="tx1"/>
              </a:solidFill>
            </a:endParaRPr>
          </a:p>
        </p:txBody>
      </p:sp>
      <p:sp>
        <p:nvSpPr>
          <p:cNvPr id="8196" name="Rectangle 3"/>
          <p:cNvSpPr>
            <a:spLocks noGrp="1"/>
          </p:cNvSpPr>
          <p:nvPr>
            <p:ph idx="1"/>
          </p:nvPr>
        </p:nvSpPr>
        <p:spPr>
          <a:xfrm>
            <a:off x="1524000" y="1052513"/>
            <a:ext cx="8435975" cy="1295400"/>
          </a:xfrm>
        </p:spPr>
        <p:txBody>
          <a:bodyPr vert="horz" wrap="square" lIns="91440" tIns="45720" rIns="91440" bIns="45720" anchor="t"/>
          <a:p>
            <a:pPr eaLnBrk="1" hangingPunct="1">
              <a:spcBef>
                <a:spcPct val="50000"/>
              </a:spcBef>
              <a:buClrTx/>
              <a:buNone/>
            </a:pPr>
            <a:r>
              <a:rPr lang="zh-CN" altLang="en-US" sz="2800" b="1" dirty="0">
                <a:solidFill>
                  <a:schemeClr val="tx1"/>
                </a:solidFill>
              </a:rPr>
              <a:t>   分支限界法常以广度优先或以最小耗费（最大效益）优先的方式搜索问题的解空间树。</a:t>
            </a:r>
            <a:endParaRPr lang="zh-CN" altLang="en-US" sz="2800" b="1" dirty="0">
              <a:solidFill>
                <a:schemeClr val="tx1"/>
              </a:solidFill>
            </a:endParaRPr>
          </a:p>
          <a:p>
            <a:pPr eaLnBrk="1" hangingPunct="1">
              <a:buChar char="•"/>
            </a:pPr>
            <a:endParaRPr lang="zh-CN" altLang="en-US" sz="2800" b="1" dirty="0">
              <a:solidFill>
                <a:schemeClr val="tx1"/>
              </a:solidFill>
            </a:endParaRPr>
          </a:p>
        </p:txBody>
      </p:sp>
      <p:sp>
        <p:nvSpPr>
          <p:cNvPr id="437254" name="Text Box 6"/>
          <p:cNvSpPr txBox="1"/>
          <p:nvPr/>
        </p:nvSpPr>
        <p:spPr>
          <a:xfrm>
            <a:off x="2063750" y="4508500"/>
            <a:ext cx="7696200" cy="1383665"/>
          </a:xfrm>
          <a:prstGeom prst="rect">
            <a:avLst/>
          </a:prstGeom>
          <a:noFill/>
          <a:ln w="6350">
            <a:noFill/>
          </a:ln>
        </p:spPr>
        <p:txBody>
          <a:bodyPr>
            <a:spAutoFit/>
          </a:bodyPr>
          <a:p>
            <a:pPr>
              <a:spcBef>
                <a:spcPct val="50000"/>
              </a:spcBef>
            </a:pPr>
            <a:r>
              <a:rPr lang="zh-CN" altLang="en-US" sz="2800" b="1" dirty="0">
                <a:solidFill>
                  <a:schemeClr val="tx1"/>
                </a:solidFill>
                <a:latin typeface="宋体" pitchFamily="2" charset="-122"/>
              </a:rPr>
              <a:t>此后，从活结点表中取下一结点成为当前扩展结点，并重复上述结点扩展过程。这个过程一直持续到找到所需的解或活结点表为空时为止。 </a:t>
            </a:r>
            <a:endParaRPr lang="zh-CN" altLang="en-US" sz="2800" b="1" dirty="0">
              <a:solidFill>
                <a:schemeClr val="tx1"/>
              </a:solidFill>
              <a:latin typeface="宋体" pitchFamily="2" charset="-122"/>
            </a:endParaRPr>
          </a:p>
        </p:txBody>
      </p:sp>
      <p:sp>
        <p:nvSpPr>
          <p:cNvPr id="437255" name="Text Box 7"/>
          <p:cNvSpPr txBox="1"/>
          <p:nvPr/>
        </p:nvSpPr>
        <p:spPr>
          <a:xfrm>
            <a:off x="1919288" y="2133600"/>
            <a:ext cx="7696200" cy="2245360"/>
          </a:xfrm>
          <a:prstGeom prst="rect">
            <a:avLst/>
          </a:prstGeom>
          <a:noFill/>
          <a:ln w="6350">
            <a:noFill/>
          </a:ln>
        </p:spPr>
        <p:txBody>
          <a:bodyPr>
            <a:spAutoFit/>
          </a:bodyPr>
          <a:p>
            <a:pPr>
              <a:spcBef>
                <a:spcPct val="50000"/>
              </a:spcBef>
            </a:pPr>
            <a:r>
              <a:rPr lang="zh-CN" altLang="en-US" sz="2800" b="1" dirty="0">
                <a:solidFill>
                  <a:schemeClr val="tx1"/>
                </a:solidFill>
                <a:latin typeface="宋体" pitchFamily="2" charset="-122"/>
              </a:rPr>
              <a:t>在分支限界法中，每一个活结点只有一次机会成为扩展结点。活结点一旦成为扩展结点，就一次性产生其所有儿子结点。在这些儿子结点中，导致不可行解或导致非最优解的儿子结点被舍弃，其余儿子结点被加入活结点表中。</a:t>
            </a:r>
            <a:endParaRPr lang="zh-CN" altLang="en-US" sz="2800" b="1" dirty="0">
              <a:solidFill>
                <a:schemeClr val="tx1"/>
              </a:solidFill>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255"/>
                                        </p:tgtEl>
                                        <p:attrNameLst>
                                          <p:attrName>style.visibility</p:attrName>
                                        </p:attrNameLst>
                                      </p:cBhvr>
                                      <p:to>
                                        <p:strVal val="visible"/>
                                      </p:to>
                                    </p:set>
                                    <p:animEffect transition="in" filter="blinds(horizontal)">
                                      <p:cBhvr>
                                        <p:cTn id="7" dur="500"/>
                                        <p:tgtEl>
                                          <p:spTgt spid="4372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7254"/>
                                        </p:tgtEl>
                                        <p:attrNameLst>
                                          <p:attrName>style.visibility</p:attrName>
                                        </p:attrNameLst>
                                      </p:cBhvr>
                                      <p:to>
                                        <p:strVal val="visible"/>
                                      </p:to>
                                    </p:set>
                                    <p:animEffect transition="in" filter="blinds(horizontal)">
                                      <p:cBhvr>
                                        <p:cTn id="12" dur="500"/>
                                        <p:tgtEl>
                                          <p:spTgt spid="437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4" grpId="0"/>
      <p:bldP spid="4372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78" name="标题 382977"/>
          <p:cNvSpPr>
            <a:spLocks noGrp="1"/>
          </p:cNvSpPr>
          <p:nvPr>
            <p:ph type="title"/>
          </p:nvPr>
        </p:nvSpPr>
        <p:spPr/>
        <p:txBody>
          <a:bodyPr anchor="ctr"/>
          <a:p>
            <a:r>
              <a:rPr lang="zh-CN" altLang="en-US" sz="4000" b="1" dirty="0"/>
              <a:t> </a:t>
            </a:r>
            <a:r>
              <a:rPr lang="en-US" altLang="zh-CN" sz="4000" b="1"/>
              <a:t>n</a:t>
            </a:r>
            <a:r>
              <a:rPr lang="zh-CN" altLang="en-US" sz="4000" b="1" dirty="0"/>
              <a:t>后问题</a:t>
            </a:r>
            <a:br>
              <a:rPr lang="zh-CN" altLang="en-US" sz="4000" b="1" dirty="0"/>
            </a:br>
            <a:endParaRPr lang="zh-CN" altLang="en-US" sz="4000" dirty="0"/>
          </a:p>
        </p:txBody>
      </p:sp>
      <p:sp>
        <p:nvSpPr>
          <p:cNvPr id="382980" name="矩形 382979"/>
          <p:cNvSpPr/>
          <p:nvPr/>
        </p:nvSpPr>
        <p:spPr>
          <a:xfrm>
            <a:off x="838835" y="1341755"/>
            <a:ext cx="8997315" cy="25146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5pPr>
          </a:lstStyle>
          <a:p>
            <a:pPr lvl="0">
              <a:lnSpc>
                <a:spcPct val="140000"/>
              </a:lnSpc>
            </a:pPr>
            <a:r>
              <a:rPr lang="zh-CN" altLang="en-US" sz="2800" b="1" dirty="0"/>
              <a:t>在一个</a:t>
            </a:r>
            <a:r>
              <a:rPr lang="en-US" altLang="zh-CN" sz="2800" b="1" err="1"/>
              <a:t>n</a:t>
            </a:r>
            <a:r>
              <a:rPr lang="en-US" altLang="zh-CN" b="1" err="1"/>
              <a:t>×</a:t>
            </a:r>
            <a:r>
              <a:rPr lang="en-US" altLang="zh-CN" sz="2800" b="1" err="1"/>
              <a:t>n</a:t>
            </a:r>
            <a:r>
              <a:rPr lang="zh-CN" altLang="en-US" sz="2800" b="1" dirty="0"/>
              <a:t>的棋盘上放置</a:t>
            </a:r>
            <a:r>
              <a:rPr lang="en-US" altLang="zh-CN" sz="2800" b="1"/>
              <a:t>n</a:t>
            </a:r>
            <a:r>
              <a:rPr lang="zh-CN" altLang="en-US" sz="2800" b="1" dirty="0"/>
              <a:t>个皇后，要求每两个之间都不能相互“攻击”，</a:t>
            </a:r>
            <a:r>
              <a:rPr lang="zh-CN" altLang="en-US" sz="2800" b="1" dirty="0">
                <a:solidFill>
                  <a:srgbClr val="FF0000"/>
                </a:solidFill>
              </a:rPr>
              <a:t>即使得任两个皇后都不在同一行、同一列及同一条斜线上。</a:t>
            </a:r>
            <a:endParaRPr lang="zh-CN" altLang="en-US" sz="2800" b="1" dirty="0">
              <a:solidFill>
                <a:srgbClr val="FF0000"/>
              </a:solidFill>
            </a:endParaRPr>
          </a:p>
          <a:p>
            <a:pPr lvl="0" algn="l">
              <a:lnSpc>
                <a:spcPct val="140000"/>
              </a:lnSpc>
            </a:pPr>
            <a:r>
              <a:rPr lang="zh-CN" altLang="en-US" sz="2800" b="1" dirty="0"/>
              <a:t>解空间是每一行位置的组合，以四行四列为例：</a:t>
            </a:r>
            <a:endParaRPr lang="zh-CN" altLang="en-US" sz="2800" b="1" dirty="0"/>
          </a:p>
          <a:p>
            <a:pPr marL="0" lvl="0" indent="0" algn="l">
              <a:lnSpc>
                <a:spcPct val="140000"/>
              </a:lnSpc>
              <a:buNone/>
            </a:pPr>
            <a:r>
              <a:rPr lang="en-US" altLang="zh-CN" sz="2800" b="1" dirty="0"/>
              <a:t>{(1,1,1,1), (1, 2, 1, 1),(1, 2, 2, 1), (1, 2, 2, 2), (1, 2, 2, 3)</a:t>
            </a:r>
            <a:endParaRPr lang="en-US" altLang="zh-CN" sz="2800" b="1" dirty="0"/>
          </a:p>
          <a:p>
            <a:pPr marL="0" lvl="0" indent="0" algn="l">
              <a:lnSpc>
                <a:spcPct val="140000"/>
              </a:lnSpc>
              <a:buNone/>
            </a:pPr>
            <a:r>
              <a:rPr lang="en-US" altLang="zh-CN" sz="2800" b="1" dirty="0"/>
              <a:t>.....(4,4,4,4)}, </a:t>
            </a:r>
            <a:r>
              <a:rPr lang="zh-CN" altLang="en-US" sz="2800" b="1" dirty="0"/>
              <a:t>一共</a:t>
            </a:r>
            <a:r>
              <a:rPr lang="en-US" altLang="zh-CN" sz="2800" b="1" dirty="0"/>
              <a:t>4</a:t>
            </a:r>
            <a:r>
              <a:rPr lang="en-US" altLang="zh-CN" sz="2800" b="1" baseline="30000" dirty="0"/>
              <a:t>n</a:t>
            </a:r>
            <a:r>
              <a:rPr lang="zh-CN" altLang="en-US" sz="2800" b="1" dirty="0"/>
              <a:t>种</a:t>
            </a:r>
            <a:endParaRPr lang="zh-CN" altLang="en-US" sz="2800" b="1" dirty="0"/>
          </a:p>
        </p:txBody>
      </p:sp>
      <p:graphicFrame>
        <p:nvGraphicFramePr>
          <p:cNvPr id="382981" name="表格 382980"/>
          <p:cNvGraphicFramePr/>
          <p:nvPr>
            <p:custDataLst>
              <p:tags r:id="rId1"/>
            </p:custDataLst>
          </p:nvPr>
        </p:nvGraphicFramePr>
        <p:xfrm>
          <a:off x="8877935" y="3357563"/>
          <a:ext cx="2057400" cy="2072640"/>
        </p:xfrm>
        <a:graphic>
          <a:graphicData uri="http://schemas.openxmlformats.org/drawingml/2006/table">
            <a:tbl>
              <a:tblPr/>
              <a:tblGrid>
                <a:gridCol w="514350"/>
                <a:gridCol w="514350"/>
                <a:gridCol w="514350"/>
                <a:gridCol w="514350"/>
              </a:tblGrid>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83008" name="文本框 383007"/>
          <p:cNvSpPr txBox="1"/>
          <p:nvPr/>
        </p:nvSpPr>
        <p:spPr>
          <a:xfrm>
            <a:off x="9518650" y="3469958"/>
            <a:ext cx="297180" cy="368300"/>
          </a:xfrm>
          <a:prstGeom prst="rect">
            <a:avLst/>
          </a:prstGeom>
          <a:noFill/>
          <a:ln w="9525">
            <a:noFill/>
          </a:ln>
        </p:spPr>
        <p:txBody>
          <a:bodyPr wrap="none" anchor="t">
            <a:spAutoFit/>
          </a:bodyPr>
          <a:p>
            <a:r>
              <a:rPr lang="en-US" altLang="zh-CN">
                <a:latin typeface="Times New Roman" panose="02020603050405020304" pitchFamily="18" charset="0"/>
              </a:rPr>
              <a:t>1</a:t>
            </a:r>
            <a:endParaRPr lang="en-US" altLang="zh-CN">
              <a:latin typeface="Times New Roman" panose="02020603050405020304" pitchFamily="18" charset="0"/>
            </a:endParaRPr>
          </a:p>
        </p:txBody>
      </p:sp>
      <p:sp>
        <p:nvSpPr>
          <p:cNvPr id="383011" name="文本框 383010"/>
          <p:cNvSpPr txBox="1"/>
          <p:nvPr/>
        </p:nvSpPr>
        <p:spPr>
          <a:xfrm>
            <a:off x="10052050" y="4924108"/>
            <a:ext cx="297180" cy="368300"/>
          </a:xfrm>
          <a:prstGeom prst="rect">
            <a:avLst/>
          </a:prstGeom>
          <a:noFill/>
          <a:ln w="9525">
            <a:noFill/>
          </a:ln>
        </p:spPr>
        <p:txBody>
          <a:bodyPr wrap="none" anchor="t">
            <a:spAutoFit/>
          </a:bodyPr>
          <a:p>
            <a:r>
              <a:rPr lang="en-US" altLang="zh-CN">
                <a:latin typeface="Times New Roman" panose="02020603050405020304" pitchFamily="18" charset="0"/>
                <a:sym typeface="Symbol" pitchFamily="18" charset="2"/>
              </a:rPr>
              <a:t>4</a:t>
            </a:r>
            <a:endParaRPr lang="en-US" altLang="zh-CN">
              <a:latin typeface="Times New Roman" panose="02020603050405020304" pitchFamily="18" charset="0"/>
            </a:endParaRPr>
          </a:p>
        </p:txBody>
      </p:sp>
      <p:sp>
        <p:nvSpPr>
          <p:cNvPr id="383012" name="文本框 383011"/>
          <p:cNvSpPr txBox="1"/>
          <p:nvPr/>
        </p:nvSpPr>
        <p:spPr>
          <a:xfrm>
            <a:off x="8985250" y="4460558"/>
            <a:ext cx="297180" cy="368300"/>
          </a:xfrm>
          <a:prstGeom prst="rect">
            <a:avLst/>
          </a:prstGeom>
          <a:noFill/>
          <a:ln w="9525">
            <a:noFill/>
          </a:ln>
        </p:spPr>
        <p:txBody>
          <a:bodyPr wrap="none" anchor="t">
            <a:spAutoFit/>
          </a:bodyPr>
          <a:p>
            <a:r>
              <a:rPr lang="en-US" altLang="zh-CN">
                <a:latin typeface="Times New Roman" panose="02020603050405020304" pitchFamily="18" charset="0"/>
              </a:rPr>
              <a:t>3</a:t>
            </a:r>
            <a:endParaRPr lang="en-US" altLang="zh-CN">
              <a:latin typeface="Times New Roman" panose="02020603050405020304" pitchFamily="18" charset="0"/>
            </a:endParaRPr>
          </a:p>
        </p:txBody>
      </p:sp>
      <p:sp>
        <p:nvSpPr>
          <p:cNvPr id="383013" name="文本框 383012"/>
          <p:cNvSpPr txBox="1"/>
          <p:nvPr/>
        </p:nvSpPr>
        <p:spPr>
          <a:xfrm>
            <a:off x="10509250" y="3927158"/>
            <a:ext cx="297180" cy="368300"/>
          </a:xfrm>
          <a:prstGeom prst="rect">
            <a:avLst/>
          </a:prstGeom>
          <a:noFill/>
          <a:ln w="9525">
            <a:noFill/>
          </a:ln>
        </p:spPr>
        <p:txBody>
          <a:bodyPr wrap="none" anchor="t">
            <a:spAutoFit/>
          </a:bodyPr>
          <a:p>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9219" name="Rectangle 2"/>
          <p:cNvSpPr>
            <a:spLocks noGrp="1"/>
          </p:cNvSpPr>
          <p:nvPr>
            <p:ph type="title"/>
          </p:nvPr>
        </p:nvSpPr>
        <p:spPr>
          <a:xfrm>
            <a:off x="1981200" y="457200"/>
            <a:ext cx="8229600" cy="1027113"/>
          </a:xfrm>
        </p:spPr>
        <p:txBody>
          <a:bodyPr vert="horz" wrap="square" lIns="91440" tIns="45720" rIns="91440" bIns="45720" anchor="ctr"/>
          <a:p>
            <a:pPr eaLnBrk="1" hangingPunct="1"/>
            <a:r>
              <a:rPr lang="zh-CN" altLang="en-US" sz="4000" b="1" dirty="0"/>
              <a:t>常见的两种分支限界法</a:t>
            </a:r>
            <a:endParaRPr lang="zh-CN" altLang="en-US" sz="4000" b="1" dirty="0"/>
          </a:p>
        </p:txBody>
      </p:sp>
      <p:sp>
        <p:nvSpPr>
          <p:cNvPr id="286730" name="Rectangle 10"/>
          <p:cNvSpPr>
            <a:spLocks noGrp="1"/>
          </p:cNvSpPr>
          <p:nvPr>
            <p:ph idx="1"/>
          </p:nvPr>
        </p:nvSpPr>
        <p:spPr/>
        <p:txBody>
          <a:bodyPr vert="horz" wrap="square" lIns="91440" tIns="45720" rIns="91440" bIns="45720" anchor="t"/>
          <a:p>
            <a:pPr eaLnBrk="1" hangingPunct="1">
              <a:lnSpc>
                <a:spcPct val="90000"/>
              </a:lnSpc>
            </a:pPr>
            <a:r>
              <a:rPr lang="zh-CN" altLang="en-US" b="1" dirty="0">
                <a:solidFill>
                  <a:srgbClr val="800000"/>
                </a:solidFill>
              </a:rPr>
              <a:t>队列式(</a:t>
            </a:r>
            <a:r>
              <a:rPr lang="en-US" altLang="zh-CN" b="1" dirty="0">
                <a:solidFill>
                  <a:srgbClr val="800000"/>
                </a:solidFill>
              </a:rPr>
              <a:t>FIFO)</a:t>
            </a:r>
            <a:r>
              <a:rPr lang="zh-CN" altLang="en-US" b="1" dirty="0">
                <a:solidFill>
                  <a:srgbClr val="800000"/>
                </a:solidFill>
              </a:rPr>
              <a:t>分支限界法</a:t>
            </a:r>
            <a:endParaRPr lang="zh-CN" altLang="en-US" b="1" dirty="0">
              <a:solidFill>
                <a:srgbClr val="800000"/>
              </a:solidFill>
            </a:endParaRPr>
          </a:p>
          <a:p>
            <a:pPr eaLnBrk="1" hangingPunct="1">
              <a:lnSpc>
                <a:spcPct val="90000"/>
              </a:lnSpc>
              <a:buNone/>
            </a:pPr>
            <a:r>
              <a:rPr lang="zh-CN" altLang="en-US" b="1" dirty="0"/>
              <a:t>    按照队列先进先出（</a:t>
            </a:r>
            <a:r>
              <a:rPr lang="en-US" altLang="zh-CN" b="1" dirty="0"/>
              <a:t>FIFO）</a:t>
            </a:r>
            <a:r>
              <a:rPr lang="zh-CN" altLang="en-US" b="1" dirty="0"/>
              <a:t>原则选取下一个节点为扩展节点。</a:t>
            </a:r>
            <a:endParaRPr lang="zh-CN" altLang="en-US" b="1" dirty="0"/>
          </a:p>
          <a:p>
            <a:pPr eaLnBrk="1" hangingPunct="1">
              <a:lnSpc>
                <a:spcPct val="90000"/>
              </a:lnSpc>
            </a:pPr>
            <a:r>
              <a:rPr lang="zh-CN" altLang="en-US" b="1" dirty="0">
                <a:solidFill>
                  <a:srgbClr val="800000"/>
                </a:solidFill>
              </a:rPr>
              <a:t>优先队列式</a:t>
            </a:r>
            <a:r>
              <a:rPr lang="en-US" altLang="zh-CN" b="1" dirty="0">
                <a:solidFill>
                  <a:srgbClr val="800000"/>
                </a:solidFill>
              </a:rPr>
              <a:t>(</a:t>
            </a:r>
            <a:r>
              <a:rPr lang="en-US" altLang="en-US" b="1" dirty="0">
                <a:solidFill>
                  <a:srgbClr val="800000"/>
                </a:solidFill>
              </a:rPr>
              <a:t>priority queue</a:t>
            </a:r>
            <a:r>
              <a:rPr lang="en-US" altLang="zh-CN" b="1" dirty="0">
                <a:solidFill>
                  <a:srgbClr val="800000"/>
                </a:solidFill>
              </a:rPr>
              <a:t>)</a:t>
            </a:r>
            <a:r>
              <a:rPr lang="zh-CN" altLang="en-US" b="1" dirty="0">
                <a:solidFill>
                  <a:srgbClr val="800000"/>
                </a:solidFill>
              </a:rPr>
              <a:t>分支限界法</a:t>
            </a:r>
            <a:endParaRPr lang="zh-CN" altLang="en-US" b="1" dirty="0">
              <a:solidFill>
                <a:srgbClr val="800000"/>
              </a:solidFill>
            </a:endParaRPr>
          </a:p>
          <a:p>
            <a:pPr eaLnBrk="1" hangingPunct="1">
              <a:lnSpc>
                <a:spcPct val="90000"/>
              </a:lnSpc>
              <a:buNone/>
            </a:pPr>
            <a:r>
              <a:rPr lang="zh-CN" altLang="en-US" b="1" dirty="0"/>
              <a:t>    按照优先队列中规定的优先级选取优先级最高的节点成为当前扩展节点。</a:t>
            </a:r>
            <a:endParaRPr lang="zh-CN" altLang="en-US" b="1" dirty="0"/>
          </a:p>
          <a:p>
            <a:pPr eaLnBrk="1" hangingPunct="1">
              <a:lnSpc>
                <a:spcPct val="90000"/>
              </a:lnSpc>
              <a:buNone/>
            </a:pPr>
            <a:r>
              <a:rPr lang="zh-CN" altLang="en-US" b="1" dirty="0">
                <a:solidFill>
                  <a:schemeClr val="accent2"/>
                </a:solidFill>
              </a:rPr>
              <a:t> </a:t>
            </a:r>
            <a:endParaRPr lang="zh-CN" altLang="en-US" b="1" dirty="0">
              <a:solidFill>
                <a:schemeClr val="accent2"/>
              </a:solidFill>
            </a:endParaRPr>
          </a:p>
          <a:p>
            <a:pPr eaLnBrk="1" hangingPunct="1">
              <a:lnSpc>
                <a:spcPct val="90000"/>
              </a:lnSpc>
            </a:pP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30">
                                            <p:txEl>
                                              <p:charRg st="49" end="76"/>
                                            </p:txEl>
                                          </p:spTgt>
                                        </p:tgtEl>
                                        <p:attrNameLst>
                                          <p:attrName>style.visibility</p:attrName>
                                        </p:attrNameLst>
                                      </p:cBhvr>
                                      <p:to>
                                        <p:strVal val="visible"/>
                                      </p:to>
                                    </p:set>
                                    <p:animEffect transition="in" filter="blinds(horizontal)">
                                      <p:cBhvr>
                                        <p:cTn id="7" dur="500"/>
                                        <p:tgtEl>
                                          <p:spTgt spid="286730">
                                            <p:txEl>
                                              <p:charRg st="49" end="7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30">
                                            <p:txEl>
                                              <p:charRg st="76" end="113"/>
                                            </p:txEl>
                                          </p:spTgt>
                                        </p:tgtEl>
                                        <p:attrNameLst>
                                          <p:attrName>style.visibility</p:attrName>
                                        </p:attrNameLst>
                                      </p:cBhvr>
                                      <p:to>
                                        <p:strVal val="visible"/>
                                      </p:to>
                                    </p:set>
                                    <p:animEffect transition="in" filter="blinds(horizontal)">
                                      <p:cBhvr>
                                        <p:cTn id="10" dur="500"/>
                                        <p:tgtEl>
                                          <p:spTgt spid="286730">
                                            <p:txEl>
                                              <p:charRg st="76"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10243" name="Rectangle 3"/>
          <p:cNvSpPr>
            <a:spLocks noGrp="1"/>
          </p:cNvSpPr>
          <p:nvPr>
            <p:ph type="body" sz="half" idx="1"/>
          </p:nvPr>
        </p:nvSpPr>
        <p:spPr>
          <a:xfrm>
            <a:off x="2135188" y="549275"/>
            <a:ext cx="8208962" cy="4114800"/>
          </a:xfrm>
        </p:spPr>
        <p:txBody>
          <a:bodyPr vert="horz" wrap="square" lIns="91440" tIns="45720" rIns="91440" bIns="45720" anchor="t"/>
          <a:p>
            <a:pPr eaLnBrk="1" hangingPunct="1"/>
            <a:r>
              <a:rPr lang="zh-CN" altLang="en-US" sz="2800" b="1" dirty="0"/>
              <a:t>例：考虑</a:t>
            </a:r>
            <a:r>
              <a:rPr lang="en-US" altLang="zh-CN" sz="2800" b="1" dirty="0"/>
              <a:t>n =3 </a:t>
            </a:r>
            <a:r>
              <a:rPr lang="zh-CN" altLang="en-US" sz="2800" b="1" dirty="0"/>
              <a:t>时</a:t>
            </a:r>
            <a:r>
              <a:rPr lang="en-US" altLang="zh-CN" sz="2800" b="1" dirty="0"/>
              <a:t>0-1</a:t>
            </a:r>
            <a:r>
              <a:rPr lang="zh-CN" altLang="en-US" sz="2800" b="1" dirty="0"/>
              <a:t>背包问题的一个实例如下：</a:t>
            </a:r>
            <a:endParaRPr lang="zh-CN" altLang="en-US" sz="2800" b="1" dirty="0"/>
          </a:p>
          <a:p>
            <a:pPr eaLnBrk="1" hangingPunct="1">
              <a:buNone/>
            </a:pPr>
            <a:r>
              <a:rPr lang="en-US" altLang="zh-CN" sz="2800" b="1" dirty="0"/>
              <a:t>w =[16,15,15], p= [45, 25,25],c = 30</a:t>
            </a:r>
            <a:r>
              <a:rPr lang="zh-CN" altLang="en-US" sz="2800" b="1" dirty="0"/>
              <a:t>。其子集树</a:t>
            </a:r>
            <a:endParaRPr lang="zh-CN" altLang="en-US" sz="2800" b="1" dirty="0"/>
          </a:p>
        </p:txBody>
      </p:sp>
      <p:pic>
        <p:nvPicPr>
          <p:cNvPr id="10244" name="Picture 4" descr="t51"/>
          <p:cNvPicPr>
            <a:picLocks noChangeAspect="1"/>
          </p:cNvPicPr>
          <p:nvPr>
            <p:ph sz="half" idx="2"/>
          </p:nvPr>
        </p:nvPicPr>
        <p:blipFill>
          <a:blip r:embed="rId1">
            <a:biLevel thresh="50000"/>
            <a:grayscl/>
            <a:lum bright="-84000" contrast="100000"/>
          </a:blip>
          <a:srcRect/>
          <a:stretch>
            <a:fillRect/>
          </a:stretch>
        </p:blipFill>
        <p:spPr>
          <a:xfrm>
            <a:off x="2782888" y="2060575"/>
            <a:ext cx="6049962" cy="3059113"/>
          </a:xfrm>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11267" name="Rectangle 2"/>
          <p:cNvSpPr>
            <a:spLocks noGrp="1"/>
          </p:cNvSpPr>
          <p:nvPr>
            <p:ph type="title"/>
          </p:nvPr>
        </p:nvSpPr>
        <p:spPr>
          <a:xfrm>
            <a:off x="1981200" y="457200"/>
            <a:ext cx="8229600" cy="955675"/>
          </a:xfrm>
        </p:spPr>
        <p:txBody>
          <a:bodyPr vert="horz" wrap="square" lIns="91440" tIns="45720" rIns="91440" bIns="45720" anchor="ctr"/>
          <a:p>
            <a:pPr eaLnBrk="1" hangingPunct="1"/>
            <a:r>
              <a:rPr lang="zh-CN" altLang="en-US" b="1" dirty="0"/>
              <a:t>用</a:t>
            </a:r>
            <a:r>
              <a:rPr lang="zh-CN" altLang="en-US" b="1" dirty="0">
                <a:solidFill>
                  <a:srgbClr val="800000"/>
                </a:solidFill>
              </a:rPr>
              <a:t>队列式</a:t>
            </a:r>
            <a:r>
              <a:rPr lang="zh-CN" altLang="en-US" b="1" dirty="0"/>
              <a:t>分支限界法解此问题</a:t>
            </a:r>
            <a:endParaRPr lang="zh-CN" altLang="en-US" b="1" dirty="0"/>
          </a:p>
        </p:txBody>
      </p:sp>
      <p:sp>
        <p:nvSpPr>
          <p:cNvPr id="11268" name="Rectangle 3"/>
          <p:cNvSpPr>
            <a:spLocks noGrp="1"/>
          </p:cNvSpPr>
          <p:nvPr>
            <p:ph idx="1"/>
          </p:nvPr>
        </p:nvSpPr>
        <p:spPr>
          <a:xfrm>
            <a:off x="1992313" y="1484313"/>
            <a:ext cx="8229600" cy="3886200"/>
          </a:xfrm>
        </p:spPr>
        <p:txBody>
          <a:bodyPr vert="horz" wrap="square" lIns="91440" tIns="45720" rIns="91440" bIns="45720" anchor="t"/>
          <a:p>
            <a:pPr eaLnBrk="1" hangingPunct="1"/>
            <a:r>
              <a:rPr lang="zh-CN" altLang="en-US" b="1" dirty="0"/>
              <a:t>队列式分支限界法搜索解空间树的方式与解空间树的广度优先遍历算法极为相似，唯一的不同之处是队列式分支限界法不搜索以不可行结点为根的子树。</a:t>
            </a:r>
            <a:endParaRPr lang="zh-CN" altLang="en-US" b="1"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12291" name="Rectangle 2"/>
          <p:cNvSpPr>
            <a:spLocks noGrp="1"/>
          </p:cNvSpPr>
          <p:nvPr>
            <p:ph type="title"/>
          </p:nvPr>
        </p:nvSpPr>
        <p:spPr>
          <a:xfrm>
            <a:off x="1919288" y="404813"/>
            <a:ext cx="8229600" cy="865187"/>
          </a:xfrm>
        </p:spPr>
        <p:txBody>
          <a:bodyPr vert="horz" wrap="square" lIns="91440" tIns="45720" rIns="91440" bIns="45720" anchor="ctr"/>
          <a:p>
            <a:pPr eaLnBrk="1" hangingPunct="1"/>
            <a:r>
              <a:rPr lang="zh-CN" altLang="en-US" b="1" dirty="0"/>
              <a:t>队列式</a:t>
            </a:r>
            <a:endParaRPr lang="zh-CN" altLang="en-US" b="1" dirty="0"/>
          </a:p>
        </p:txBody>
      </p:sp>
      <p:pic>
        <p:nvPicPr>
          <p:cNvPr id="12292" name="Picture 3" descr="t51"/>
          <p:cNvPicPr>
            <a:picLocks noChangeAspect="1"/>
          </p:cNvPicPr>
          <p:nvPr/>
        </p:nvPicPr>
        <p:blipFill>
          <a:blip r:embed="rId1">
            <a:biLevel thresh="50000"/>
            <a:grayscl/>
            <a:lum bright="-84000" contrast="100000"/>
          </a:blip>
          <a:stretch>
            <a:fillRect/>
          </a:stretch>
        </p:blipFill>
        <p:spPr>
          <a:xfrm>
            <a:off x="2782888" y="3284538"/>
            <a:ext cx="6049962" cy="3059112"/>
          </a:xfrm>
          <a:prstGeom prst="rect">
            <a:avLst/>
          </a:prstGeom>
          <a:noFill/>
          <a:ln w="9525">
            <a:noFill/>
          </a:ln>
        </p:spPr>
      </p:pic>
      <p:sp>
        <p:nvSpPr>
          <p:cNvPr id="490500" name="Oval 4"/>
          <p:cNvSpPr/>
          <p:nvPr/>
        </p:nvSpPr>
        <p:spPr>
          <a:xfrm>
            <a:off x="5572125" y="3440972"/>
            <a:ext cx="438150" cy="511044"/>
          </a:xfrm>
          <a:prstGeom prst="ellipse">
            <a:avLst/>
          </a:prstGeom>
          <a:solidFill>
            <a:schemeClr val="folHlink"/>
          </a:solidFill>
          <a:ln w="6350" cap="flat" cmpd="sng">
            <a:solidFill>
              <a:schemeClr val="tx1"/>
            </a:solidFill>
            <a:prstDash val="solid"/>
            <a:headEnd type="none" w="med" len="med"/>
            <a:tailEnd type="none" w="med" len="med"/>
          </a:ln>
        </p:spPr>
        <p:txBody>
          <a:bodyPr anchor="ctr">
            <a:spAutoFit/>
          </a:bodyPr>
          <a:p>
            <a:pPr algn="ctr"/>
            <a:r>
              <a:rPr lang="en-US" altLang="zh-CN" dirty="0">
                <a:latin typeface="Arial" panose="020B0604020202090204" pitchFamily="34" charset="0"/>
              </a:rPr>
              <a:t>0</a:t>
            </a:r>
            <a:endParaRPr lang="en-US" altLang="zh-CN" dirty="0">
              <a:latin typeface="Arial" panose="020B0604020202090204" pitchFamily="34" charset="0"/>
            </a:endParaRPr>
          </a:p>
        </p:txBody>
      </p:sp>
      <p:sp>
        <p:nvSpPr>
          <p:cNvPr id="12294" name="Rectangle 5"/>
          <p:cNvSpPr/>
          <p:nvPr/>
        </p:nvSpPr>
        <p:spPr>
          <a:xfrm>
            <a:off x="3648075" y="1631157"/>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pPr algn="ctr"/>
            <a:endParaRPr lang="zh-CN" altLang="en-US" dirty="0">
              <a:latin typeface="Arial" panose="020B0604020202090204" pitchFamily="34" charset="0"/>
            </a:endParaRPr>
          </a:p>
        </p:txBody>
      </p:sp>
      <p:sp>
        <p:nvSpPr>
          <p:cNvPr id="12295" name="Text Box 6"/>
          <p:cNvSpPr txBox="1"/>
          <p:nvPr/>
        </p:nvSpPr>
        <p:spPr>
          <a:xfrm>
            <a:off x="1524000" y="1484313"/>
            <a:ext cx="1871663" cy="460375"/>
          </a:xfrm>
          <a:prstGeom prst="rect">
            <a:avLst/>
          </a:prstGeom>
          <a:noFill/>
          <a:ln w="6350">
            <a:noFill/>
          </a:ln>
        </p:spPr>
        <p:txBody>
          <a:bodyPr>
            <a:spAutoFit/>
          </a:bodyPr>
          <a:p>
            <a:pPr>
              <a:spcBef>
                <a:spcPct val="50000"/>
              </a:spcBef>
            </a:pPr>
            <a:r>
              <a:rPr lang="zh-CN" altLang="en-US" sz="2400" b="1" dirty="0">
                <a:latin typeface="Arial" panose="020B0604020202090204" pitchFamily="34" charset="0"/>
              </a:rPr>
              <a:t>活结点队列</a:t>
            </a:r>
            <a:endParaRPr lang="zh-CN" altLang="en-US" sz="2400" b="1" dirty="0">
              <a:latin typeface="Arial" panose="020B0604020202090204" pitchFamily="34" charset="0"/>
            </a:endParaRPr>
          </a:p>
        </p:txBody>
      </p:sp>
      <p:sp>
        <p:nvSpPr>
          <p:cNvPr id="490503" name="Rectangle 7"/>
          <p:cNvSpPr/>
          <p:nvPr/>
        </p:nvSpPr>
        <p:spPr>
          <a:xfrm>
            <a:off x="3648075" y="1631157"/>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B </a:t>
            </a:r>
            <a:r>
              <a:rPr lang="zh-CN" altLang="en-US" b="1" dirty="0">
                <a:latin typeface="Arial" panose="020B0604020202090204" pitchFamily="34" charset="0"/>
              </a:rPr>
              <a:t>，</a:t>
            </a:r>
            <a:r>
              <a:rPr lang="en-US" altLang="zh-CN" b="1" dirty="0">
                <a:latin typeface="Arial" panose="020B0604020202090204" pitchFamily="34" charset="0"/>
              </a:rPr>
              <a:t>C</a:t>
            </a:r>
            <a:endParaRPr lang="en-US" altLang="zh-CN" b="1" dirty="0">
              <a:latin typeface="Arial" panose="020B0604020202090204" pitchFamily="34" charset="0"/>
            </a:endParaRPr>
          </a:p>
        </p:txBody>
      </p:sp>
      <p:sp>
        <p:nvSpPr>
          <p:cNvPr id="490504" name="Oval 8"/>
          <p:cNvSpPr/>
          <p:nvPr/>
        </p:nvSpPr>
        <p:spPr>
          <a:xfrm>
            <a:off x="3961972" y="4361722"/>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16</a:t>
            </a:r>
            <a:endParaRPr lang="en-US" altLang="zh-CN" dirty="0">
              <a:latin typeface="Arial" panose="020B0604020202090204" pitchFamily="34" charset="0"/>
            </a:endParaRPr>
          </a:p>
        </p:txBody>
      </p:sp>
      <p:sp>
        <p:nvSpPr>
          <p:cNvPr id="490505" name="Oval 9"/>
          <p:cNvSpPr/>
          <p:nvPr/>
        </p:nvSpPr>
        <p:spPr>
          <a:xfrm>
            <a:off x="7032625" y="4290285"/>
            <a:ext cx="434975" cy="511044"/>
          </a:xfrm>
          <a:prstGeom prst="ellipse">
            <a:avLst/>
          </a:prstGeom>
          <a:solidFill>
            <a:schemeClr val="folHlink"/>
          </a:solidFill>
          <a:ln w="6350" cap="flat" cmpd="sng">
            <a:solidFill>
              <a:schemeClr val="tx1"/>
            </a:solidFill>
            <a:prstDash val="solid"/>
            <a:headEnd type="none" w="med" len="med"/>
            <a:tailEnd type="none" w="med" len="med"/>
          </a:ln>
        </p:spPr>
        <p:txBody>
          <a:bodyPr anchor="ctr">
            <a:spAutoFit/>
          </a:bodyPr>
          <a:p>
            <a:pPr algn="ctr"/>
            <a:r>
              <a:rPr lang="en-US" altLang="zh-CN" dirty="0">
                <a:latin typeface="Arial" panose="020B0604020202090204" pitchFamily="34" charset="0"/>
              </a:rPr>
              <a:t>0</a:t>
            </a:r>
            <a:endParaRPr lang="en-US" altLang="zh-CN" dirty="0">
              <a:latin typeface="Arial" panose="020B0604020202090204" pitchFamily="34" charset="0"/>
            </a:endParaRPr>
          </a:p>
        </p:txBody>
      </p:sp>
      <p:sp>
        <p:nvSpPr>
          <p:cNvPr id="490506" name="Rectangle 10"/>
          <p:cNvSpPr/>
          <p:nvPr/>
        </p:nvSpPr>
        <p:spPr>
          <a:xfrm>
            <a:off x="3648075" y="1631157"/>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C</a:t>
            </a:r>
            <a:r>
              <a:rPr lang="zh-CN" altLang="en-US" b="1" dirty="0">
                <a:latin typeface="Arial" panose="020B0604020202090204" pitchFamily="34" charset="0"/>
              </a:rPr>
              <a:t>，</a:t>
            </a: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90507" name="Oval 11"/>
          <p:cNvSpPr/>
          <p:nvPr/>
        </p:nvSpPr>
        <p:spPr>
          <a:xfrm>
            <a:off x="4730322" y="4988785"/>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16</a:t>
            </a:r>
            <a:endParaRPr lang="en-US" altLang="zh-CN" dirty="0">
              <a:latin typeface="Arial" panose="020B0604020202090204" pitchFamily="34" charset="0"/>
            </a:endParaRPr>
          </a:p>
        </p:txBody>
      </p:sp>
      <p:sp>
        <p:nvSpPr>
          <p:cNvPr id="490508" name="Rectangle 12"/>
          <p:cNvSpPr/>
          <p:nvPr/>
        </p:nvSpPr>
        <p:spPr>
          <a:xfrm>
            <a:off x="3648075" y="1631157"/>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F</a:t>
            </a:r>
            <a:r>
              <a:rPr lang="zh-CN" altLang="en-US" b="1" dirty="0">
                <a:latin typeface="Arial" panose="020B0604020202090204" pitchFamily="34" charset="0"/>
              </a:rPr>
              <a:t>，</a:t>
            </a:r>
            <a:r>
              <a:rPr lang="en-US" altLang="zh-CN" b="1" dirty="0">
                <a:latin typeface="Arial" panose="020B0604020202090204" pitchFamily="34" charset="0"/>
              </a:rPr>
              <a:t>G</a:t>
            </a:r>
            <a:endParaRPr lang="en-US" altLang="zh-CN" b="1" dirty="0">
              <a:latin typeface="Arial" panose="020B0604020202090204" pitchFamily="34" charset="0"/>
            </a:endParaRPr>
          </a:p>
        </p:txBody>
      </p:sp>
      <p:sp>
        <p:nvSpPr>
          <p:cNvPr id="490509" name="Oval 13"/>
          <p:cNvSpPr/>
          <p:nvPr/>
        </p:nvSpPr>
        <p:spPr>
          <a:xfrm>
            <a:off x="6216222" y="5001485"/>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15</a:t>
            </a:r>
            <a:endParaRPr lang="en-US" altLang="zh-CN" dirty="0">
              <a:latin typeface="Arial" panose="020B0604020202090204" pitchFamily="34" charset="0"/>
            </a:endParaRPr>
          </a:p>
        </p:txBody>
      </p:sp>
      <p:sp>
        <p:nvSpPr>
          <p:cNvPr id="490510" name="Oval 14"/>
          <p:cNvSpPr/>
          <p:nvPr/>
        </p:nvSpPr>
        <p:spPr>
          <a:xfrm>
            <a:off x="7824788" y="4930047"/>
            <a:ext cx="434975" cy="511044"/>
          </a:xfrm>
          <a:prstGeom prst="ellipse">
            <a:avLst/>
          </a:prstGeom>
          <a:solidFill>
            <a:schemeClr val="folHlink"/>
          </a:solidFill>
          <a:ln w="6350" cap="flat" cmpd="sng">
            <a:solidFill>
              <a:schemeClr val="tx1"/>
            </a:solidFill>
            <a:prstDash val="solid"/>
            <a:headEnd type="none" w="med" len="med"/>
            <a:tailEnd type="none" w="med" len="med"/>
          </a:ln>
        </p:spPr>
        <p:txBody>
          <a:bodyPr anchor="ctr">
            <a:spAutoFit/>
          </a:bodyPr>
          <a:p>
            <a:pPr algn="ctr"/>
            <a:r>
              <a:rPr lang="en-US" altLang="zh-CN" dirty="0">
                <a:latin typeface="Arial" panose="020B0604020202090204" pitchFamily="34" charset="0"/>
              </a:rPr>
              <a:t>0</a:t>
            </a:r>
            <a:endParaRPr lang="en-US" altLang="zh-CN" dirty="0">
              <a:latin typeface="Arial" panose="020B0604020202090204" pitchFamily="34" charset="0"/>
            </a:endParaRPr>
          </a:p>
        </p:txBody>
      </p:sp>
      <p:sp>
        <p:nvSpPr>
          <p:cNvPr id="490511" name="Rectangle 15"/>
          <p:cNvSpPr/>
          <p:nvPr/>
        </p:nvSpPr>
        <p:spPr>
          <a:xfrm>
            <a:off x="2385060" y="2488407"/>
            <a:ext cx="436880" cy="36830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dirty="0">
                <a:latin typeface="Arial" panose="020B0604020202090204" pitchFamily="34" charset="0"/>
              </a:rPr>
              <a:t>45</a:t>
            </a:r>
            <a:endParaRPr lang="en-US" altLang="zh-CN" dirty="0">
              <a:latin typeface="Arial" panose="020B0604020202090204" pitchFamily="34" charset="0"/>
            </a:endParaRPr>
          </a:p>
        </p:txBody>
      </p:sp>
      <p:sp>
        <p:nvSpPr>
          <p:cNvPr id="490512" name="Oval 16"/>
          <p:cNvSpPr/>
          <p:nvPr/>
        </p:nvSpPr>
        <p:spPr>
          <a:xfrm>
            <a:off x="5208159" y="5649185"/>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16</a:t>
            </a:r>
            <a:endParaRPr lang="en-US" altLang="zh-CN" dirty="0">
              <a:latin typeface="Arial" panose="020B0604020202090204" pitchFamily="34" charset="0"/>
            </a:endParaRPr>
          </a:p>
        </p:txBody>
      </p:sp>
      <p:sp>
        <p:nvSpPr>
          <p:cNvPr id="490513" name="Rectangle 17"/>
          <p:cNvSpPr/>
          <p:nvPr/>
        </p:nvSpPr>
        <p:spPr>
          <a:xfrm>
            <a:off x="3648075" y="1631157"/>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G</a:t>
            </a:r>
            <a:endParaRPr lang="en-US" altLang="zh-CN" b="1" dirty="0">
              <a:latin typeface="Arial" panose="020B0604020202090204" pitchFamily="34" charset="0"/>
            </a:endParaRPr>
          </a:p>
        </p:txBody>
      </p:sp>
      <p:sp>
        <p:nvSpPr>
          <p:cNvPr id="490514" name="Oval 18"/>
          <p:cNvSpPr/>
          <p:nvPr/>
        </p:nvSpPr>
        <p:spPr>
          <a:xfrm>
            <a:off x="5784422" y="5677760"/>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30</a:t>
            </a:r>
            <a:endParaRPr lang="en-US" altLang="zh-CN" dirty="0">
              <a:latin typeface="Arial" panose="020B0604020202090204" pitchFamily="34" charset="0"/>
            </a:endParaRPr>
          </a:p>
        </p:txBody>
      </p:sp>
      <p:sp>
        <p:nvSpPr>
          <p:cNvPr id="490515" name="Rectangle 19"/>
          <p:cNvSpPr/>
          <p:nvPr/>
        </p:nvSpPr>
        <p:spPr>
          <a:xfrm>
            <a:off x="3220085" y="2494757"/>
            <a:ext cx="436880" cy="36830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dirty="0">
                <a:latin typeface="Arial" panose="020B0604020202090204" pitchFamily="34" charset="0"/>
              </a:rPr>
              <a:t>50</a:t>
            </a:r>
            <a:endParaRPr lang="en-US" altLang="zh-CN" dirty="0">
              <a:latin typeface="Arial" panose="020B0604020202090204" pitchFamily="34" charset="0"/>
            </a:endParaRPr>
          </a:p>
        </p:txBody>
      </p:sp>
      <p:sp>
        <p:nvSpPr>
          <p:cNvPr id="490516" name="Oval 20"/>
          <p:cNvSpPr/>
          <p:nvPr/>
        </p:nvSpPr>
        <p:spPr>
          <a:xfrm>
            <a:off x="6719459" y="5649185"/>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15</a:t>
            </a:r>
            <a:endParaRPr lang="en-US" altLang="zh-CN" dirty="0">
              <a:latin typeface="Arial" panose="020B0604020202090204" pitchFamily="34" charset="0"/>
            </a:endParaRPr>
          </a:p>
        </p:txBody>
      </p:sp>
      <p:sp>
        <p:nvSpPr>
          <p:cNvPr id="490517" name="Rectangle 21"/>
          <p:cNvSpPr/>
          <p:nvPr/>
        </p:nvSpPr>
        <p:spPr>
          <a:xfrm>
            <a:off x="4012248" y="2494757"/>
            <a:ext cx="436880" cy="36830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dirty="0">
                <a:latin typeface="Arial" panose="020B0604020202090204" pitchFamily="34" charset="0"/>
              </a:rPr>
              <a:t>25</a:t>
            </a:r>
            <a:endParaRPr lang="en-US" altLang="zh-CN" dirty="0">
              <a:latin typeface="Arial" panose="020B0604020202090204" pitchFamily="34" charset="0"/>
            </a:endParaRPr>
          </a:p>
        </p:txBody>
      </p:sp>
      <p:sp>
        <p:nvSpPr>
          <p:cNvPr id="490518" name="Rectangle 22"/>
          <p:cNvSpPr/>
          <p:nvPr/>
        </p:nvSpPr>
        <p:spPr>
          <a:xfrm>
            <a:off x="3648075" y="1631157"/>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endParaRPr lang="en-US" altLang="zh-CN" b="1" dirty="0">
              <a:latin typeface="Arial" panose="020B0604020202090204" pitchFamily="34" charset="0"/>
            </a:endParaRPr>
          </a:p>
        </p:txBody>
      </p:sp>
      <p:sp>
        <p:nvSpPr>
          <p:cNvPr id="490519" name="Oval 23"/>
          <p:cNvSpPr/>
          <p:nvPr/>
        </p:nvSpPr>
        <p:spPr>
          <a:xfrm>
            <a:off x="7295722" y="5649185"/>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15</a:t>
            </a:r>
            <a:endParaRPr lang="en-US" altLang="zh-CN" dirty="0">
              <a:latin typeface="Arial" panose="020B0604020202090204" pitchFamily="34" charset="0"/>
            </a:endParaRPr>
          </a:p>
        </p:txBody>
      </p:sp>
      <p:sp>
        <p:nvSpPr>
          <p:cNvPr id="490520" name="Rectangle 24"/>
          <p:cNvSpPr/>
          <p:nvPr/>
        </p:nvSpPr>
        <p:spPr>
          <a:xfrm>
            <a:off x="4659948" y="2494757"/>
            <a:ext cx="436880" cy="36830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dirty="0">
                <a:latin typeface="Arial" panose="020B0604020202090204" pitchFamily="34" charset="0"/>
              </a:rPr>
              <a:t>25</a:t>
            </a:r>
            <a:endParaRPr lang="en-US" altLang="zh-CN" dirty="0">
              <a:latin typeface="Arial" panose="020B0604020202090204" pitchFamily="34" charset="0"/>
            </a:endParaRPr>
          </a:p>
        </p:txBody>
      </p:sp>
      <p:sp>
        <p:nvSpPr>
          <p:cNvPr id="490521" name="Oval 25"/>
          <p:cNvSpPr/>
          <p:nvPr/>
        </p:nvSpPr>
        <p:spPr>
          <a:xfrm>
            <a:off x="8328025" y="5649185"/>
            <a:ext cx="434975" cy="511044"/>
          </a:xfrm>
          <a:prstGeom prst="ellipse">
            <a:avLst/>
          </a:prstGeom>
          <a:solidFill>
            <a:schemeClr val="folHlink"/>
          </a:solidFill>
          <a:ln w="6350" cap="flat" cmpd="sng">
            <a:solidFill>
              <a:schemeClr val="tx1"/>
            </a:solidFill>
            <a:prstDash val="solid"/>
            <a:headEnd type="none" w="med" len="med"/>
            <a:tailEnd type="none" w="med" len="med"/>
          </a:ln>
        </p:spPr>
        <p:txBody>
          <a:bodyPr anchor="ctr">
            <a:spAutoFit/>
          </a:bodyPr>
          <a:p>
            <a:pPr algn="ctr"/>
            <a:r>
              <a:rPr lang="en-US" altLang="zh-CN" dirty="0">
                <a:latin typeface="Arial" panose="020B0604020202090204" pitchFamily="34" charset="0"/>
              </a:rPr>
              <a:t>0</a:t>
            </a:r>
            <a:endParaRPr lang="en-US" altLang="zh-CN" dirty="0">
              <a:latin typeface="Arial" panose="020B0604020202090204" pitchFamily="34" charset="0"/>
            </a:endParaRPr>
          </a:p>
        </p:txBody>
      </p:sp>
      <p:sp>
        <p:nvSpPr>
          <p:cNvPr id="490522" name="Rectangle 26"/>
          <p:cNvSpPr/>
          <p:nvPr/>
        </p:nvSpPr>
        <p:spPr>
          <a:xfrm>
            <a:off x="5371148" y="2494757"/>
            <a:ext cx="309880" cy="36830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dirty="0">
                <a:latin typeface="Arial" panose="020B0604020202090204" pitchFamily="34" charset="0"/>
              </a:rPr>
              <a:t>0</a:t>
            </a:r>
            <a:endParaRPr lang="en-US" altLang="zh-CN" dirty="0">
              <a:latin typeface="Arial" panose="020B0604020202090204" pitchFamily="34" charset="0"/>
            </a:endParaRPr>
          </a:p>
        </p:txBody>
      </p:sp>
      <p:sp>
        <p:nvSpPr>
          <p:cNvPr id="490523" name="Rectangle 27"/>
          <p:cNvSpPr/>
          <p:nvPr/>
        </p:nvSpPr>
        <p:spPr>
          <a:xfrm>
            <a:off x="3648075" y="1631157"/>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E</a:t>
            </a:r>
            <a:r>
              <a:rPr lang="zh-CN" altLang="en-US" b="1" dirty="0">
                <a:latin typeface="Arial" panose="020B0604020202090204" pitchFamily="34" charset="0"/>
              </a:rPr>
              <a:t>，</a:t>
            </a:r>
            <a:r>
              <a:rPr lang="en-US" altLang="zh-CN" b="1" dirty="0">
                <a:latin typeface="Arial" panose="020B0604020202090204" pitchFamily="34" charset="0"/>
              </a:rPr>
              <a:t>F</a:t>
            </a:r>
            <a:r>
              <a:rPr lang="zh-CN" altLang="en-US" b="1" dirty="0">
                <a:latin typeface="Arial" panose="020B0604020202090204" pitchFamily="34" charset="0"/>
              </a:rPr>
              <a:t>，</a:t>
            </a:r>
            <a:r>
              <a:rPr lang="en-US" altLang="zh-CN" b="1" dirty="0">
                <a:latin typeface="Arial" panose="020B0604020202090204" pitchFamily="34" charset="0"/>
              </a:rPr>
              <a:t>G</a:t>
            </a:r>
            <a:endParaRPr lang="en-US" altLang="zh-CN" b="1" dirty="0">
              <a:latin typeface="Arial" panose="020B0604020202090204" pitchFamily="34" charset="0"/>
            </a:endParaRPr>
          </a:p>
        </p:txBody>
      </p:sp>
      <p:sp>
        <p:nvSpPr>
          <p:cNvPr id="12318" name="Rectangle 29"/>
          <p:cNvSpPr/>
          <p:nvPr/>
        </p:nvSpPr>
        <p:spPr>
          <a:xfrm>
            <a:off x="4151313" y="1052513"/>
            <a:ext cx="3872230" cy="368300"/>
          </a:xfrm>
          <a:prstGeom prst="rect">
            <a:avLst/>
          </a:prstGeom>
          <a:noFill/>
          <a:ln w="6350">
            <a:noFill/>
          </a:ln>
        </p:spPr>
        <p:txBody>
          <a:bodyPr wrap="none">
            <a:spAutoFit/>
          </a:bodyPr>
          <a:p>
            <a:r>
              <a:rPr lang="en-US" altLang="zh-CN" b="1" dirty="0">
                <a:latin typeface="Arial" panose="020B0604020202090204" pitchFamily="34" charset="0"/>
              </a:rPr>
              <a:t>w =[16,15,15], p= [45, 25,25],c = 30</a:t>
            </a:r>
            <a:endParaRPr lang="zh-CN" altLang="en-US" b="1"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05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05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05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05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05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05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050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050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05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05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05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05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05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905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05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05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05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905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905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9052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90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0" grpId="0" bldLvl="0" animBg="1"/>
      <p:bldP spid="490503" grpId="0" bldLvl="0" animBg="1"/>
      <p:bldP spid="490504" grpId="0" bldLvl="0" animBg="1"/>
      <p:bldP spid="490505" grpId="0" bldLvl="0" animBg="1"/>
      <p:bldP spid="490506" grpId="0" bldLvl="0" animBg="1"/>
      <p:bldP spid="490507" grpId="0" bldLvl="0" animBg="1"/>
      <p:bldP spid="490508" grpId="0" bldLvl="0" animBg="1"/>
      <p:bldP spid="490509" grpId="0" bldLvl="0" animBg="1"/>
      <p:bldP spid="490510" grpId="0" bldLvl="0" animBg="1"/>
      <p:bldP spid="490511" grpId="0" bldLvl="0" animBg="1"/>
      <p:bldP spid="490512" grpId="0" bldLvl="0" animBg="1"/>
      <p:bldP spid="490513" grpId="0" bldLvl="0" animBg="1"/>
      <p:bldP spid="490514" grpId="0" bldLvl="0" animBg="1"/>
      <p:bldP spid="490515" grpId="0" bldLvl="0" animBg="1"/>
      <p:bldP spid="490516" grpId="0" bldLvl="0" animBg="1"/>
      <p:bldP spid="490517" grpId="0" bldLvl="0" animBg="1"/>
      <p:bldP spid="490518" grpId="0" bldLvl="0" animBg="1"/>
      <p:bldP spid="490519" grpId="0" bldLvl="0" animBg="1"/>
      <p:bldP spid="490520" grpId="0" bldLvl="0" animBg="1"/>
      <p:bldP spid="490521" grpId="0" bldLvl="0" animBg="1"/>
      <p:bldP spid="490522" grpId="0" bldLvl="0" animBg="1"/>
      <p:bldP spid="490523"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13315" name="Rectangle 2"/>
          <p:cNvSpPr>
            <a:spLocks noGrp="1"/>
          </p:cNvSpPr>
          <p:nvPr>
            <p:ph type="title"/>
          </p:nvPr>
        </p:nvSpPr>
        <p:spPr>
          <a:xfrm>
            <a:off x="1992313" y="188913"/>
            <a:ext cx="8229600" cy="1371600"/>
          </a:xfrm>
        </p:spPr>
        <p:txBody>
          <a:bodyPr vert="horz" wrap="square" lIns="91440" tIns="45720" rIns="91440" bIns="45720" anchor="ctr"/>
          <a:p>
            <a:pPr eaLnBrk="1" hangingPunct="1"/>
            <a:r>
              <a:rPr lang="zh-CN" altLang="en-US" sz="3600" b="1" dirty="0"/>
              <a:t>用优先队列式分支限界法解此问题</a:t>
            </a:r>
            <a:endParaRPr lang="zh-CN" altLang="en-US" sz="3600" b="1" dirty="0"/>
          </a:p>
        </p:txBody>
      </p:sp>
      <p:sp>
        <p:nvSpPr>
          <p:cNvPr id="13316" name="Rectangle 3"/>
          <p:cNvSpPr>
            <a:spLocks noGrp="1"/>
          </p:cNvSpPr>
          <p:nvPr>
            <p:ph idx="1"/>
          </p:nvPr>
        </p:nvSpPr>
        <p:spPr>
          <a:xfrm>
            <a:off x="1992313" y="1268413"/>
            <a:ext cx="8486775" cy="2016125"/>
          </a:xfrm>
        </p:spPr>
        <p:txBody>
          <a:bodyPr vert="horz" wrap="square" lIns="91440" tIns="45720" rIns="91440" bIns="45720" anchor="t"/>
          <a:p>
            <a:pPr eaLnBrk="1" hangingPunct="1">
              <a:lnSpc>
                <a:spcPct val="90000"/>
              </a:lnSpc>
            </a:pPr>
            <a:r>
              <a:rPr lang="zh-CN" altLang="en-US" b="1" dirty="0"/>
              <a:t>也是从根结点</a:t>
            </a:r>
            <a:r>
              <a:rPr lang="en-US" altLang="zh-CN" b="1" dirty="0"/>
              <a:t>A</a:t>
            </a:r>
            <a:r>
              <a:rPr lang="zh-CN" altLang="en-US" b="1" dirty="0"/>
              <a:t>开始搜索解空间树，用一个极大堆来表示活结点表的优先队列，该优先队列的优先级定义为活结点所获得的价值。初始时堆为空。</a:t>
            </a:r>
            <a:endParaRPr lang="zh-CN" altLang="en-US" b="1" dirty="0"/>
          </a:p>
        </p:txBody>
      </p:sp>
      <p:pic>
        <p:nvPicPr>
          <p:cNvPr id="13317" name="Picture 4" descr="t51"/>
          <p:cNvPicPr>
            <a:picLocks noChangeAspect="1"/>
          </p:cNvPicPr>
          <p:nvPr/>
        </p:nvPicPr>
        <p:blipFill>
          <a:blip r:embed="rId1">
            <a:biLevel thresh="50000"/>
            <a:grayscl/>
            <a:lum bright="-84000" contrast="100000"/>
          </a:blip>
          <a:stretch>
            <a:fillRect/>
          </a:stretch>
        </p:blipFill>
        <p:spPr>
          <a:xfrm>
            <a:off x="2351088" y="3284538"/>
            <a:ext cx="6049962" cy="3059112"/>
          </a:xfrm>
          <a:prstGeom prst="rect">
            <a:avLst/>
          </a:prstGeom>
          <a:noFill/>
          <a:ln w="9525">
            <a:noFill/>
          </a:ln>
        </p:spPr>
      </p:pic>
      <p:sp>
        <p:nvSpPr>
          <p:cNvPr id="394245" name="Oval 5"/>
          <p:cNvSpPr/>
          <p:nvPr/>
        </p:nvSpPr>
        <p:spPr>
          <a:xfrm>
            <a:off x="5162550" y="3440972"/>
            <a:ext cx="438150" cy="511044"/>
          </a:xfrm>
          <a:prstGeom prst="ellipse">
            <a:avLst/>
          </a:prstGeom>
          <a:solidFill>
            <a:schemeClr val="folHlink"/>
          </a:solidFill>
          <a:ln w="6350" cap="flat" cmpd="sng">
            <a:solidFill>
              <a:schemeClr val="tx1"/>
            </a:solidFill>
            <a:prstDash val="solid"/>
            <a:headEnd type="none" w="med" len="med"/>
            <a:tailEnd type="none" w="med" len="med"/>
          </a:ln>
        </p:spPr>
        <p:txBody>
          <a:bodyPr anchor="ctr">
            <a:spAutoFit/>
          </a:bodyPr>
          <a:p>
            <a:pPr algn="ctr"/>
            <a:r>
              <a:rPr lang="en-US" altLang="zh-CN" dirty="0">
                <a:latin typeface="Arial" panose="020B0604020202090204" pitchFamily="34" charset="0"/>
              </a:rPr>
              <a:t>0</a:t>
            </a:r>
            <a:endParaRPr lang="en-US" altLang="zh-CN" dirty="0">
              <a:latin typeface="Arial" panose="020B0604020202090204" pitchFamily="34" charset="0"/>
            </a:endParaRPr>
          </a:p>
        </p:txBody>
      </p:sp>
      <p:sp>
        <p:nvSpPr>
          <p:cNvPr id="394246" name="Oval 6"/>
          <p:cNvSpPr/>
          <p:nvPr/>
        </p:nvSpPr>
        <p:spPr>
          <a:xfrm>
            <a:off x="3552397" y="4361722"/>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45</a:t>
            </a:r>
            <a:endParaRPr lang="en-US" altLang="zh-CN" dirty="0">
              <a:latin typeface="Arial" panose="020B0604020202090204" pitchFamily="34" charset="0"/>
            </a:endParaRPr>
          </a:p>
        </p:txBody>
      </p:sp>
      <p:sp>
        <p:nvSpPr>
          <p:cNvPr id="394247" name="Oval 7"/>
          <p:cNvSpPr/>
          <p:nvPr/>
        </p:nvSpPr>
        <p:spPr>
          <a:xfrm>
            <a:off x="6623050" y="4290285"/>
            <a:ext cx="434975" cy="511044"/>
          </a:xfrm>
          <a:prstGeom prst="ellipse">
            <a:avLst/>
          </a:prstGeom>
          <a:solidFill>
            <a:schemeClr val="folHlink"/>
          </a:solidFill>
          <a:ln w="6350" cap="flat" cmpd="sng">
            <a:solidFill>
              <a:schemeClr val="tx1"/>
            </a:solidFill>
            <a:prstDash val="solid"/>
            <a:headEnd type="none" w="med" len="med"/>
            <a:tailEnd type="none" w="med" len="med"/>
          </a:ln>
        </p:spPr>
        <p:txBody>
          <a:bodyPr anchor="ctr">
            <a:spAutoFit/>
          </a:bodyPr>
          <a:p>
            <a:pPr algn="ctr"/>
            <a:r>
              <a:rPr lang="en-US" altLang="zh-CN" dirty="0">
                <a:latin typeface="Arial" panose="020B0604020202090204" pitchFamily="34" charset="0"/>
              </a:rPr>
              <a:t>0</a:t>
            </a:r>
            <a:endParaRPr lang="en-US" altLang="zh-CN" dirty="0">
              <a:latin typeface="Arial" panose="020B0604020202090204" pitchFamily="34" charset="0"/>
            </a:endParaRPr>
          </a:p>
        </p:txBody>
      </p:sp>
      <p:sp>
        <p:nvSpPr>
          <p:cNvPr id="394248" name="Oval 8"/>
          <p:cNvSpPr/>
          <p:nvPr/>
        </p:nvSpPr>
        <p:spPr>
          <a:xfrm>
            <a:off x="4293759" y="5001485"/>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45</a:t>
            </a:r>
            <a:endParaRPr lang="en-US" altLang="zh-CN" dirty="0">
              <a:latin typeface="Arial" panose="020B0604020202090204" pitchFamily="34" charset="0"/>
            </a:endParaRPr>
          </a:p>
        </p:txBody>
      </p:sp>
      <p:sp>
        <p:nvSpPr>
          <p:cNvPr id="394249" name="Oval 9"/>
          <p:cNvSpPr/>
          <p:nvPr/>
        </p:nvSpPr>
        <p:spPr>
          <a:xfrm>
            <a:off x="5878084" y="5001485"/>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25</a:t>
            </a:r>
            <a:endParaRPr lang="en-US" altLang="zh-CN" dirty="0">
              <a:latin typeface="Arial" panose="020B0604020202090204" pitchFamily="34" charset="0"/>
            </a:endParaRPr>
          </a:p>
        </p:txBody>
      </p:sp>
      <p:sp>
        <p:nvSpPr>
          <p:cNvPr id="394250" name="Oval 10"/>
          <p:cNvSpPr/>
          <p:nvPr/>
        </p:nvSpPr>
        <p:spPr>
          <a:xfrm>
            <a:off x="7415213" y="4930047"/>
            <a:ext cx="434975" cy="511044"/>
          </a:xfrm>
          <a:prstGeom prst="ellipse">
            <a:avLst/>
          </a:prstGeom>
          <a:solidFill>
            <a:schemeClr val="folHlink"/>
          </a:solidFill>
          <a:ln w="6350" cap="flat" cmpd="sng">
            <a:solidFill>
              <a:schemeClr val="tx1"/>
            </a:solidFill>
            <a:prstDash val="solid"/>
            <a:headEnd type="none" w="med" len="med"/>
            <a:tailEnd type="none" w="med" len="med"/>
          </a:ln>
        </p:spPr>
        <p:txBody>
          <a:bodyPr anchor="ctr">
            <a:spAutoFit/>
          </a:bodyPr>
          <a:p>
            <a:pPr algn="ctr"/>
            <a:r>
              <a:rPr lang="en-US" altLang="zh-CN" dirty="0">
                <a:latin typeface="Arial" panose="020B0604020202090204" pitchFamily="34" charset="0"/>
              </a:rPr>
              <a:t>0</a:t>
            </a:r>
            <a:endParaRPr lang="en-US" altLang="zh-CN" dirty="0">
              <a:latin typeface="Arial" panose="020B0604020202090204" pitchFamily="34" charset="0"/>
            </a:endParaRPr>
          </a:p>
        </p:txBody>
      </p:sp>
      <p:sp>
        <p:nvSpPr>
          <p:cNvPr id="394251" name="Oval 11"/>
          <p:cNvSpPr/>
          <p:nvPr/>
        </p:nvSpPr>
        <p:spPr>
          <a:xfrm>
            <a:off x="4798584" y="5649185"/>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45</a:t>
            </a:r>
            <a:endParaRPr lang="en-US" altLang="zh-CN" dirty="0">
              <a:latin typeface="Arial" panose="020B0604020202090204" pitchFamily="34" charset="0"/>
            </a:endParaRPr>
          </a:p>
        </p:txBody>
      </p:sp>
      <p:sp>
        <p:nvSpPr>
          <p:cNvPr id="394252" name="Oval 12"/>
          <p:cNvSpPr/>
          <p:nvPr/>
        </p:nvSpPr>
        <p:spPr>
          <a:xfrm>
            <a:off x="5374847" y="5677760"/>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50</a:t>
            </a:r>
            <a:endParaRPr lang="en-US" altLang="zh-CN" dirty="0">
              <a:latin typeface="Arial" panose="020B0604020202090204" pitchFamily="34" charset="0"/>
            </a:endParaRPr>
          </a:p>
        </p:txBody>
      </p:sp>
      <p:sp>
        <p:nvSpPr>
          <p:cNvPr id="394253" name="Oval 13"/>
          <p:cNvSpPr/>
          <p:nvPr/>
        </p:nvSpPr>
        <p:spPr>
          <a:xfrm>
            <a:off x="6309884" y="5649185"/>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25</a:t>
            </a:r>
            <a:endParaRPr lang="en-US" altLang="zh-CN" dirty="0">
              <a:latin typeface="Arial" panose="020B0604020202090204" pitchFamily="34" charset="0"/>
            </a:endParaRPr>
          </a:p>
        </p:txBody>
      </p:sp>
      <p:sp>
        <p:nvSpPr>
          <p:cNvPr id="394254" name="Oval 14"/>
          <p:cNvSpPr/>
          <p:nvPr/>
        </p:nvSpPr>
        <p:spPr>
          <a:xfrm>
            <a:off x="6886147" y="5649185"/>
            <a:ext cx="597758" cy="511044"/>
          </a:xfrm>
          <a:prstGeom prst="ellipse">
            <a:avLst/>
          </a:prstGeom>
          <a:solidFill>
            <a:schemeClr val="folHlink"/>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25</a:t>
            </a:r>
            <a:endParaRPr lang="en-US" altLang="zh-CN" dirty="0">
              <a:latin typeface="Arial" panose="020B0604020202090204" pitchFamily="34" charset="0"/>
            </a:endParaRPr>
          </a:p>
        </p:txBody>
      </p:sp>
      <p:sp>
        <p:nvSpPr>
          <p:cNvPr id="394255" name="Oval 15"/>
          <p:cNvSpPr/>
          <p:nvPr/>
        </p:nvSpPr>
        <p:spPr>
          <a:xfrm>
            <a:off x="7918450" y="5649185"/>
            <a:ext cx="434975" cy="511044"/>
          </a:xfrm>
          <a:prstGeom prst="ellipse">
            <a:avLst/>
          </a:prstGeom>
          <a:solidFill>
            <a:schemeClr val="folHlink"/>
          </a:solidFill>
          <a:ln w="6350" cap="flat" cmpd="sng">
            <a:solidFill>
              <a:schemeClr val="tx1"/>
            </a:solidFill>
            <a:prstDash val="solid"/>
            <a:headEnd type="none" w="med" len="med"/>
            <a:tailEnd type="none" w="med" len="med"/>
          </a:ln>
        </p:spPr>
        <p:txBody>
          <a:bodyPr anchor="ctr">
            <a:spAutoFit/>
          </a:bodyPr>
          <a:p>
            <a:pPr algn="ctr"/>
            <a:r>
              <a:rPr lang="en-US" altLang="zh-CN" dirty="0">
                <a:latin typeface="Arial" panose="020B0604020202090204" pitchFamily="34" charset="0"/>
              </a:rPr>
              <a:t>0</a:t>
            </a:r>
            <a:endParaRPr lang="en-US" altLang="zh-CN" dirty="0">
              <a:latin typeface="Arial" panose="020B0604020202090204" pitchFamily="34" charset="0"/>
            </a:endParaRPr>
          </a:p>
        </p:txBody>
      </p:sp>
      <p:sp>
        <p:nvSpPr>
          <p:cNvPr id="394257" name="Oval 17"/>
          <p:cNvSpPr/>
          <p:nvPr/>
        </p:nvSpPr>
        <p:spPr>
          <a:xfrm>
            <a:off x="5159375" y="3434622"/>
            <a:ext cx="438150" cy="511044"/>
          </a:xfrm>
          <a:prstGeom prst="ellipse">
            <a:avLst/>
          </a:prstGeom>
          <a:solidFill>
            <a:srgbClr val="A50021"/>
          </a:solidFill>
          <a:ln w="6350" cap="flat" cmpd="sng">
            <a:solidFill>
              <a:srgbClr val="A50021"/>
            </a:solidFill>
            <a:prstDash val="solid"/>
            <a:headEnd type="none" w="med" len="med"/>
            <a:tailEnd type="none" w="med" len="med"/>
          </a:ln>
        </p:spPr>
        <p:txBody>
          <a:bodyPr anchor="ctr">
            <a:spAutoFit/>
          </a:bodyPr>
          <a:p>
            <a:pPr algn="ctr"/>
            <a:r>
              <a:rPr lang="en-US" altLang="zh-CN" dirty="0">
                <a:latin typeface="Arial" panose="020B0604020202090204" pitchFamily="34" charset="0"/>
              </a:rPr>
              <a:t>0</a:t>
            </a:r>
            <a:endParaRPr lang="en-US" altLang="zh-CN" dirty="0">
              <a:latin typeface="Arial" panose="020B0604020202090204" pitchFamily="34" charset="0"/>
            </a:endParaRPr>
          </a:p>
        </p:txBody>
      </p:sp>
      <p:sp>
        <p:nvSpPr>
          <p:cNvPr id="394258" name="Oval 18"/>
          <p:cNvSpPr/>
          <p:nvPr/>
        </p:nvSpPr>
        <p:spPr>
          <a:xfrm>
            <a:off x="3550809" y="4353785"/>
            <a:ext cx="597758" cy="511044"/>
          </a:xfrm>
          <a:prstGeom prst="ellipse">
            <a:avLst/>
          </a:prstGeom>
          <a:solidFill>
            <a:srgbClr val="A5002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45</a:t>
            </a:r>
            <a:endParaRPr lang="en-US" altLang="zh-CN" dirty="0">
              <a:latin typeface="Arial" panose="020B0604020202090204" pitchFamily="34" charset="0"/>
            </a:endParaRPr>
          </a:p>
        </p:txBody>
      </p:sp>
      <p:sp>
        <p:nvSpPr>
          <p:cNvPr id="394259" name="Oval 19"/>
          <p:cNvSpPr/>
          <p:nvPr/>
        </p:nvSpPr>
        <p:spPr>
          <a:xfrm>
            <a:off x="4271534" y="5001485"/>
            <a:ext cx="597758" cy="511044"/>
          </a:xfrm>
          <a:prstGeom prst="ellipse">
            <a:avLst/>
          </a:prstGeom>
          <a:solidFill>
            <a:srgbClr val="A5002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45</a:t>
            </a:r>
            <a:endParaRPr lang="en-US" altLang="zh-CN" dirty="0">
              <a:latin typeface="Arial" panose="020B0604020202090204" pitchFamily="34" charset="0"/>
            </a:endParaRPr>
          </a:p>
        </p:txBody>
      </p:sp>
      <p:sp>
        <p:nvSpPr>
          <p:cNvPr id="394260" name="Oval 20"/>
          <p:cNvSpPr/>
          <p:nvPr/>
        </p:nvSpPr>
        <p:spPr>
          <a:xfrm>
            <a:off x="4776359" y="5649185"/>
            <a:ext cx="597758" cy="511044"/>
          </a:xfrm>
          <a:prstGeom prst="ellipse">
            <a:avLst/>
          </a:prstGeom>
          <a:solidFill>
            <a:srgbClr val="A5002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45</a:t>
            </a:r>
            <a:endParaRPr lang="en-US" altLang="zh-CN" dirty="0">
              <a:latin typeface="Arial" panose="020B0604020202090204" pitchFamily="34" charset="0"/>
            </a:endParaRPr>
          </a:p>
        </p:txBody>
      </p:sp>
      <p:sp>
        <p:nvSpPr>
          <p:cNvPr id="394261" name="Oval 21"/>
          <p:cNvSpPr/>
          <p:nvPr/>
        </p:nvSpPr>
        <p:spPr>
          <a:xfrm>
            <a:off x="6600825" y="4280760"/>
            <a:ext cx="503238" cy="511044"/>
          </a:xfrm>
          <a:prstGeom prst="ellipse">
            <a:avLst/>
          </a:prstGeom>
          <a:solidFill>
            <a:srgbClr val="A5002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Arial" panose="020B0604020202090204" pitchFamily="34" charset="0"/>
              </a:rPr>
              <a:t>0</a:t>
            </a:r>
            <a:endParaRPr lang="en-US" altLang="zh-CN" dirty="0">
              <a:latin typeface="Arial" panose="020B0604020202090204" pitchFamily="34" charset="0"/>
            </a:endParaRPr>
          </a:p>
        </p:txBody>
      </p:sp>
      <p:sp>
        <p:nvSpPr>
          <p:cNvPr id="394262" name="Oval 22"/>
          <p:cNvSpPr/>
          <p:nvPr/>
        </p:nvSpPr>
        <p:spPr>
          <a:xfrm>
            <a:off x="5855859" y="5001485"/>
            <a:ext cx="597758" cy="511044"/>
          </a:xfrm>
          <a:prstGeom prst="ellipse">
            <a:avLst/>
          </a:prstGeom>
          <a:solidFill>
            <a:srgbClr val="A5002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25</a:t>
            </a:r>
            <a:endParaRPr lang="en-US" altLang="zh-CN" dirty="0">
              <a:latin typeface="Arial" panose="020B0604020202090204" pitchFamily="34" charset="0"/>
            </a:endParaRPr>
          </a:p>
        </p:txBody>
      </p:sp>
      <p:sp>
        <p:nvSpPr>
          <p:cNvPr id="394263" name="Oval 23"/>
          <p:cNvSpPr/>
          <p:nvPr/>
        </p:nvSpPr>
        <p:spPr>
          <a:xfrm>
            <a:off x="5351034" y="5649185"/>
            <a:ext cx="597758" cy="511044"/>
          </a:xfrm>
          <a:prstGeom prst="ellipse">
            <a:avLst/>
          </a:prstGeom>
          <a:solidFill>
            <a:srgbClr val="A5002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50</a:t>
            </a:r>
            <a:endParaRPr lang="en-US" altLang="zh-CN" dirty="0">
              <a:latin typeface="Arial" panose="020B0604020202090204" pitchFamily="34" charset="0"/>
            </a:endParaRPr>
          </a:p>
        </p:txBody>
      </p:sp>
      <p:sp>
        <p:nvSpPr>
          <p:cNvPr id="394264" name="Oval 24"/>
          <p:cNvSpPr/>
          <p:nvPr/>
        </p:nvSpPr>
        <p:spPr>
          <a:xfrm>
            <a:off x="6287659" y="5577747"/>
            <a:ext cx="597758" cy="511044"/>
          </a:xfrm>
          <a:prstGeom prst="ellipse">
            <a:avLst/>
          </a:prstGeom>
          <a:solidFill>
            <a:srgbClr val="A5002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25</a:t>
            </a:r>
            <a:endParaRPr lang="en-US" altLang="zh-CN" dirty="0">
              <a:latin typeface="Arial" panose="020B0604020202090204" pitchFamily="34" charset="0"/>
            </a:endParaRPr>
          </a:p>
        </p:txBody>
      </p:sp>
      <p:sp>
        <p:nvSpPr>
          <p:cNvPr id="394265" name="Oval 25"/>
          <p:cNvSpPr/>
          <p:nvPr/>
        </p:nvSpPr>
        <p:spPr>
          <a:xfrm>
            <a:off x="7391400" y="4930047"/>
            <a:ext cx="434975" cy="511044"/>
          </a:xfrm>
          <a:prstGeom prst="ellipse">
            <a:avLst/>
          </a:prstGeom>
          <a:solidFill>
            <a:srgbClr val="A5002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Arial" panose="020B0604020202090204" pitchFamily="34" charset="0"/>
              </a:rPr>
              <a:t>0</a:t>
            </a:r>
            <a:endParaRPr lang="en-US" altLang="zh-CN" dirty="0">
              <a:latin typeface="Arial" panose="020B0604020202090204" pitchFamily="34" charset="0"/>
            </a:endParaRPr>
          </a:p>
        </p:txBody>
      </p:sp>
      <p:sp>
        <p:nvSpPr>
          <p:cNvPr id="394266" name="Oval 26"/>
          <p:cNvSpPr/>
          <p:nvPr/>
        </p:nvSpPr>
        <p:spPr>
          <a:xfrm>
            <a:off x="6890909" y="5649185"/>
            <a:ext cx="597758" cy="511044"/>
          </a:xfrm>
          <a:prstGeom prst="ellipse">
            <a:avLst/>
          </a:prstGeom>
          <a:solidFill>
            <a:srgbClr val="A5002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Arial" panose="020B0604020202090204" pitchFamily="34" charset="0"/>
              </a:rPr>
              <a:t>25</a:t>
            </a:r>
            <a:endParaRPr lang="en-US" altLang="zh-CN" dirty="0">
              <a:latin typeface="Arial" panose="020B0604020202090204" pitchFamily="34" charset="0"/>
            </a:endParaRPr>
          </a:p>
        </p:txBody>
      </p:sp>
      <p:sp>
        <p:nvSpPr>
          <p:cNvPr id="394267" name="Oval 27"/>
          <p:cNvSpPr/>
          <p:nvPr/>
        </p:nvSpPr>
        <p:spPr>
          <a:xfrm>
            <a:off x="7824788" y="5649185"/>
            <a:ext cx="434975" cy="511044"/>
          </a:xfrm>
          <a:prstGeom prst="ellipse">
            <a:avLst/>
          </a:prstGeom>
          <a:solidFill>
            <a:srgbClr val="A5002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Arial" panose="020B0604020202090204" pitchFamily="34" charset="0"/>
              </a:rPr>
              <a:t>0</a:t>
            </a:r>
            <a:endParaRPr lang="en-US" altLang="zh-CN" dirty="0">
              <a:latin typeface="Arial" panose="020B0604020202090204" pitchFamily="34" charset="0"/>
            </a:endParaRPr>
          </a:p>
        </p:txBody>
      </p:sp>
      <p:sp>
        <p:nvSpPr>
          <p:cNvPr id="13341" name="Rectangle 29"/>
          <p:cNvSpPr/>
          <p:nvPr/>
        </p:nvSpPr>
        <p:spPr>
          <a:xfrm>
            <a:off x="5678488" y="2708275"/>
            <a:ext cx="3872230" cy="368300"/>
          </a:xfrm>
          <a:prstGeom prst="rect">
            <a:avLst/>
          </a:prstGeom>
          <a:noFill/>
          <a:ln w="6350">
            <a:noFill/>
          </a:ln>
        </p:spPr>
        <p:txBody>
          <a:bodyPr wrap="none">
            <a:spAutoFit/>
          </a:bodyPr>
          <a:p>
            <a:r>
              <a:rPr lang="en-US" altLang="zh-CN" b="1" dirty="0">
                <a:latin typeface="Arial" panose="020B0604020202090204" pitchFamily="34" charset="0"/>
              </a:rPr>
              <a:t>w =[16,15,15], p= [45, 25,25],c = 30</a:t>
            </a:r>
            <a:endParaRPr lang="zh-CN" altLang="en-US" b="1"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42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42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42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42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42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42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42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42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42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42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42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42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42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425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426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42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426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9425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942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9426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426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94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5" grpId="0" bldLvl="0" animBg="1"/>
      <p:bldP spid="394246" grpId="0" bldLvl="0" animBg="1"/>
      <p:bldP spid="394247" grpId="0" bldLvl="0" animBg="1"/>
      <p:bldP spid="394248" grpId="0" bldLvl="0" animBg="1"/>
      <p:bldP spid="394249" grpId="0" bldLvl="0" animBg="1"/>
      <p:bldP spid="394250" grpId="0" bldLvl="0" animBg="1"/>
      <p:bldP spid="394251" grpId="0" bldLvl="0" animBg="1"/>
      <p:bldP spid="394252" grpId="0" bldLvl="0" animBg="1"/>
      <p:bldP spid="394253" grpId="0" bldLvl="0" animBg="1"/>
      <p:bldP spid="394254" grpId="0" bldLvl="0" animBg="1"/>
      <p:bldP spid="394255" grpId="0" bldLvl="0" animBg="1"/>
      <p:bldP spid="394257" grpId="0" bldLvl="0" animBg="1"/>
      <p:bldP spid="394258" grpId="0" bldLvl="0" animBg="1"/>
      <p:bldP spid="394259" grpId="0" bldLvl="0" animBg="1"/>
      <p:bldP spid="394260" grpId="0" bldLvl="0" animBg="1"/>
      <p:bldP spid="394261" grpId="0" bldLvl="0" animBg="1"/>
      <p:bldP spid="394262" grpId="0" bldLvl="0" animBg="1"/>
      <p:bldP spid="394263" grpId="0" bldLvl="0" animBg="1"/>
      <p:bldP spid="394264" grpId="0" bldLvl="0" animBg="1"/>
      <p:bldP spid="394265" grpId="0" bldLvl="0" animBg="1"/>
      <p:bldP spid="394266" grpId="0" bldLvl="0" animBg="1"/>
      <p:bldP spid="394267"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14339" name="Rectangle 3"/>
          <p:cNvSpPr>
            <a:spLocks noGrp="1"/>
          </p:cNvSpPr>
          <p:nvPr>
            <p:ph idx="1"/>
          </p:nvPr>
        </p:nvSpPr>
        <p:spPr>
          <a:xfrm>
            <a:off x="1919288" y="1341438"/>
            <a:ext cx="7839075" cy="5727700"/>
          </a:xfrm>
        </p:spPr>
        <p:txBody>
          <a:bodyPr vert="horz" wrap="square" lIns="91440" tIns="45720" rIns="91440" bIns="45720" anchor="t"/>
          <a:p>
            <a:pPr eaLnBrk="1" hangingPunct="1"/>
            <a:r>
              <a:rPr lang="zh-CN" altLang="en-US" b="1" dirty="0"/>
              <a:t>优先队列中规定的结点优先级常用一个与该结点相关的数值</a:t>
            </a:r>
            <a:r>
              <a:rPr lang="en-US" altLang="zh-CN" b="1" dirty="0">
                <a:solidFill>
                  <a:srgbClr val="A50021"/>
                </a:solidFill>
              </a:rPr>
              <a:t>p</a:t>
            </a:r>
            <a:r>
              <a:rPr lang="zh-CN" altLang="en-US" b="1" dirty="0"/>
              <a:t>来表示，结点优先级的高低与</a:t>
            </a:r>
            <a:r>
              <a:rPr lang="en-US" altLang="zh-CN" b="1" dirty="0">
                <a:solidFill>
                  <a:srgbClr val="A50021"/>
                </a:solidFill>
              </a:rPr>
              <a:t>p</a:t>
            </a:r>
            <a:r>
              <a:rPr lang="zh-CN" altLang="en-US" b="1" dirty="0"/>
              <a:t>值的大小相关，最大优先队列规定</a:t>
            </a:r>
            <a:r>
              <a:rPr lang="en-US" altLang="zh-CN" b="1" dirty="0">
                <a:solidFill>
                  <a:srgbClr val="A50021"/>
                </a:solidFill>
              </a:rPr>
              <a:t>p</a:t>
            </a:r>
            <a:r>
              <a:rPr lang="zh-CN" altLang="en-US" b="1" dirty="0"/>
              <a:t>值较大的结点优先级较高，用</a:t>
            </a:r>
            <a:r>
              <a:rPr lang="zh-CN" altLang="en-US" b="1" dirty="0">
                <a:solidFill>
                  <a:srgbClr val="9900FF"/>
                </a:solidFill>
              </a:rPr>
              <a:t>大堆</a:t>
            </a:r>
            <a:r>
              <a:rPr lang="zh-CN" altLang="en-US" b="1" dirty="0"/>
              <a:t>来实现。</a:t>
            </a:r>
            <a:endParaRPr lang="zh-CN" altLang="en-US" b="1" dirty="0"/>
          </a:p>
          <a:p>
            <a:pPr eaLnBrk="1" hangingPunct="1">
              <a:buNone/>
            </a:pPr>
            <a:r>
              <a:rPr lang="zh-CN" altLang="en-US" b="1" dirty="0"/>
              <a:t>   小优先队列规定</a:t>
            </a:r>
            <a:r>
              <a:rPr lang="en-US" altLang="zh-CN" b="1" dirty="0">
                <a:solidFill>
                  <a:srgbClr val="A50021"/>
                </a:solidFill>
              </a:rPr>
              <a:t>p</a:t>
            </a:r>
            <a:r>
              <a:rPr lang="zh-CN" altLang="en-US" b="1" dirty="0"/>
              <a:t>值较小的结点优先级较高，用</a:t>
            </a:r>
            <a:r>
              <a:rPr lang="zh-CN" altLang="en-US" b="1" dirty="0">
                <a:solidFill>
                  <a:srgbClr val="9900FF"/>
                </a:solidFill>
              </a:rPr>
              <a:t>小堆</a:t>
            </a:r>
            <a:r>
              <a:rPr lang="zh-CN" altLang="en-US" b="1" dirty="0"/>
              <a:t>来实现。</a:t>
            </a:r>
            <a:endParaRPr lang="zh-CN" altLang="en-US" b="1"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395267" name="Rectangle 3"/>
          <p:cNvSpPr>
            <a:spLocks noGrp="1"/>
          </p:cNvSpPr>
          <p:nvPr>
            <p:ph idx="1"/>
          </p:nvPr>
        </p:nvSpPr>
        <p:spPr>
          <a:xfrm>
            <a:off x="1992313" y="1412875"/>
            <a:ext cx="8229600" cy="3886200"/>
          </a:xfrm>
        </p:spPr>
        <p:txBody>
          <a:bodyPr vert="horz" wrap="square" lIns="91440" tIns="45720" rIns="91440" bIns="45720" anchor="t">
            <a:normAutofit lnSpcReduction="10000"/>
          </a:bodyPr>
          <a:p>
            <a:pPr eaLnBrk="1" hangingPunct="1"/>
            <a:r>
              <a:rPr lang="zh-CN" altLang="en-US" sz="2800" b="1" dirty="0"/>
              <a:t>当寻求问题的一个最优解时，可以用剪枝函数来加速搜索，该函数给出每一个可行结点相应的子树可能获得的</a:t>
            </a:r>
            <a:r>
              <a:rPr lang="zh-CN" altLang="en-US" sz="2800" b="1" dirty="0">
                <a:solidFill>
                  <a:srgbClr val="A50021"/>
                </a:solidFill>
              </a:rPr>
              <a:t>最大价值的上界</a:t>
            </a:r>
            <a:r>
              <a:rPr lang="zh-CN" altLang="en-US" sz="2800" b="1" dirty="0"/>
              <a:t>。如果这个上界不会比当前最优值更大，则说明相应的子树中不含问题的最优解，因而可以剪去，</a:t>
            </a:r>
            <a:endParaRPr lang="zh-CN" altLang="en-US" sz="2800" b="1" dirty="0"/>
          </a:p>
          <a:p>
            <a:pPr eaLnBrk="1" hangingPunct="1"/>
            <a:r>
              <a:rPr lang="zh-CN" altLang="en-US" sz="2800" b="1" dirty="0"/>
              <a:t>另一方面，我们也可以将上界函数确定的每个结点的上界值作为优先级，以该优先级的非增序抽取当前扩展结点，这种策略有时可以更迅速地找到最优解。</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5267">
                                            <p:txEl>
                                              <p:charRg st="99" end="168"/>
                                            </p:txEl>
                                          </p:spTgt>
                                        </p:tgtEl>
                                        <p:attrNameLst>
                                          <p:attrName>style.visibility</p:attrName>
                                        </p:attrNameLst>
                                      </p:cBhvr>
                                      <p:to>
                                        <p:strVal val="visible"/>
                                      </p:to>
                                    </p:set>
                                    <p:animEffect transition="in" filter="blinds(horizontal)">
                                      <p:cBhvr>
                                        <p:cTn id="7" dur="500"/>
                                        <p:tgtEl>
                                          <p:spTgt spid="395267">
                                            <p:txEl>
                                              <p:charRg st="99" end="1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grpSp>
        <p:nvGrpSpPr>
          <p:cNvPr id="16387" name="Group 4"/>
          <p:cNvGrpSpPr/>
          <p:nvPr/>
        </p:nvGrpSpPr>
        <p:grpSpPr>
          <a:xfrm>
            <a:off x="2640013" y="0"/>
            <a:ext cx="3068638" cy="2384426"/>
            <a:chOff x="1429" y="2659"/>
            <a:chExt cx="1933" cy="1502"/>
          </a:xfrm>
        </p:grpSpPr>
        <p:sp>
          <p:nvSpPr>
            <p:cNvPr id="16453" name="Line 5"/>
            <p:cNvSpPr/>
            <p:nvPr/>
          </p:nvSpPr>
          <p:spPr>
            <a:xfrm>
              <a:off x="1746" y="2931"/>
              <a:ext cx="1225" cy="0"/>
            </a:xfrm>
            <a:prstGeom prst="line">
              <a:avLst/>
            </a:prstGeom>
            <a:ln w="6350" cap="flat" cmpd="sng">
              <a:solidFill>
                <a:schemeClr val="tx1"/>
              </a:solidFill>
              <a:prstDash val="solid"/>
              <a:headEnd type="none" w="med" len="med"/>
              <a:tailEnd type="none" w="med" len="med"/>
            </a:ln>
          </p:spPr>
        </p:sp>
        <p:sp>
          <p:nvSpPr>
            <p:cNvPr id="16454" name="Line 6"/>
            <p:cNvSpPr/>
            <p:nvPr/>
          </p:nvSpPr>
          <p:spPr>
            <a:xfrm>
              <a:off x="1610" y="3067"/>
              <a:ext cx="0" cy="681"/>
            </a:xfrm>
            <a:prstGeom prst="line">
              <a:avLst/>
            </a:prstGeom>
            <a:ln w="6350" cap="flat" cmpd="sng">
              <a:solidFill>
                <a:schemeClr val="tx1"/>
              </a:solidFill>
              <a:prstDash val="solid"/>
              <a:headEnd type="none" w="med" len="med"/>
              <a:tailEnd type="none" w="med" len="med"/>
            </a:ln>
          </p:spPr>
        </p:sp>
        <p:sp>
          <p:nvSpPr>
            <p:cNvPr id="16455" name="Line 7"/>
            <p:cNvSpPr/>
            <p:nvPr/>
          </p:nvSpPr>
          <p:spPr>
            <a:xfrm>
              <a:off x="1701" y="3929"/>
              <a:ext cx="1270" cy="0"/>
            </a:xfrm>
            <a:prstGeom prst="line">
              <a:avLst/>
            </a:prstGeom>
            <a:ln w="6350" cap="flat" cmpd="sng">
              <a:solidFill>
                <a:schemeClr val="tx1"/>
              </a:solidFill>
              <a:prstDash val="solid"/>
              <a:headEnd type="none" w="med" len="med"/>
              <a:tailEnd type="none" w="med" len="med"/>
            </a:ln>
          </p:spPr>
        </p:sp>
        <p:sp>
          <p:nvSpPr>
            <p:cNvPr id="16456" name="Line 8"/>
            <p:cNvSpPr/>
            <p:nvPr/>
          </p:nvSpPr>
          <p:spPr>
            <a:xfrm>
              <a:off x="3107" y="3113"/>
              <a:ext cx="0" cy="635"/>
            </a:xfrm>
            <a:prstGeom prst="line">
              <a:avLst/>
            </a:prstGeom>
            <a:ln w="6350" cap="flat" cmpd="sng">
              <a:solidFill>
                <a:schemeClr val="tx1"/>
              </a:solidFill>
              <a:prstDash val="solid"/>
              <a:headEnd type="none" w="med" len="med"/>
              <a:tailEnd type="none" w="med" len="med"/>
            </a:ln>
          </p:spPr>
        </p:sp>
        <p:sp>
          <p:nvSpPr>
            <p:cNvPr id="16457" name="Line 9"/>
            <p:cNvSpPr/>
            <p:nvPr/>
          </p:nvSpPr>
          <p:spPr>
            <a:xfrm>
              <a:off x="1701" y="3022"/>
              <a:ext cx="1270" cy="816"/>
            </a:xfrm>
            <a:prstGeom prst="line">
              <a:avLst/>
            </a:prstGeom>
            <a:ln w="6350" cap="flat" cmpd="sng">
              <a:solidFill>
                <a:schemeClr val="tx1"/>
              </a:solidFill>
              <a:prstDash val="solid"/>
              <a:headEnd type="none" w="med" len="med"/>
              <a:tailEnd type="none" w="med" len="med"/>
            </a:ln>
          </p:spPr>
        </p:sp>
        <p:sp>
          <p:nvSpPr>
            <p:cNvPr id="16458" name="Line 10"/>
            <p:cNvSpPr/>
            <p:nvPr/>
          </p:nvSpPr>
          <p:spPr>
            <a:xfrm flipH="1">
              <a:off x="1701" y="3022"/>
              <a:ext cx="1270" cy="816"/>
            </a:xfrm>
            <a:prstGeom prst="line">
              <a:avLst/>
            </a:prstGeom>
            <a:ln w="6350" cap="flat" cmpd="sng">
              <a:solidFill>
                <a:schemeClr val="tx1"/>
              </a:solidFill>
              <a:prstDash val="solid"/>
              <a:headEnd type="none" w="med" len="med"/>
              <a:tailEnd type="none" w="med" len="med"/>
            </a:ln>
          </p:spPr>
        </p:sp>
        <p:grpSp>
          <p:nvGrpSpPr>
            <p:cNvPr id="16459" name="Group 11"/>
            <p:cNvGrpSpPr/>
            <p:nvPr/>
          </p:nvGrpSpPr>
          <p:grpSpPr>
            <a:xfrm>
              <a:off x="1429" y="2659"/>
              <a:ext cx="1933" cy="1502"/>
              <a:chOff x="1429" y="2659"/>
              <a:chExt cx="1933" cy="1502"/>
            </a:xfrm>
          </p:grpSpPr>
          <p:sp>
            <p:nvSpPr>
              <p:cNvPr id="16460" name="Oval 12"/>
              <p:cNvSpPr/>
              <p:nvPr/>
            </p:nvSpPr>
            <p:spPr>
              <a:xfrm>
                <a:off x="1475" y="2771"/>
                <a:ext cx="270"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a:t>
                </a:r>
                <a:endParaRPr lang="en-US" altLang="zh-CN" dirty="0">
                  <a:latin typeface="Comic Sans MS" panose="030F0902030302020204" pitchFamily="66" charset="0"/>
                </a:endParaRPr>
              </a:p>
            </p:txBody>
          </p:sp>
          <p:sp>
            <p:nvSpPr>
              <p:cNvPr id="16461" name="Oval 13"/>
              <p:cNvSpPr/>
              <p:nvPr/>
            </p:nvSpPr>
            <p:spPr>
              <a:xfrm>
                <a:off x="2971" y="2788"/>
                <a:ext cx="270"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2</a:t>
                </a:r>
                <a:endParaRPr lang="en-US" altLang="zh-CN" dirty="0">
                  <a:latin typeface="Comic Sans MS" panose="030F0902030302020204" pitchFamily="66" charset="0"/>
                </a:endParaRPr>
              </a:p>
            </p:txBody>
          </p:sp>
          <p:sp>
            <p:nvSpPr>
              <p:cNvPr id="16462" name="Oval 14"/>
              <p:cNvSpPr/>
              <p:nvPr/>
            </p:nvSpPr>
            <p:spPr>
              <a:xfrm>
                <a:off x="1429" y="3741"/>
                <a:ext cx="269"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3</a:t>
                </a:r>
                <a:endParaRPr lang="en-US" altLang="zh-CN" dirty="0">
                  <a:latin typeface="Comic Sans MS" panose="030F0902030302020204" pitchFamily="66" charset="0"/>
                </a:endParaRPr>
              </a:p>
            </p:txBody>
          </p:sp>
          <p:sp>
            <p:nvSpPr>
              <p:cNvPr id="16463" name="Oval 15"/>
              <p:cNvSpPr/>
              <p:nvPr/>
            </p:nvSpPr>
            <p:spPr>
              <a:xfrm>
                <a:off x="2971" y="3741"/>
                <a:ext cx="270"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4</a:t>
                </a:r>
                <a:endParaRPr lang="en-US" altLang="zh-CN" dirty="0">
                  <a:latin typeface="Comic Sans MS" panose="030F0902030302020204" pitchFamily="66" charset="0"/>
                </a:endParaRPr>
              </a:p>
            </p:txBody>
          </p:sp>
          <p:sp>
            <p:nvSpPr>
              <p:cNvPr id="16464" name="Text Box 16"/>
              <p:cNvSpPr txBox="1"/>
              <p:nvPr/>
            </p:nvSpPr>
            <p:spPr>
              <a:xfrm>
                <a:off x="2200" y="2659"/>
                <a:ext cx="291" cy="232"/>
              </a:xfrm>
              <a:prstGeom prst="rect">
                <a:avLst/>
              </a:prstGeom>
              <a:noFill/>
              <a:ln w="6350">
                <a:noFill/>
              </a:ln>
            </p:spPr>
            <p:txBody>
              <a:bodyPr wrap="none">
                <a:spAutoFit/>
              </a:bodyPr>
              <a:p>
                <a:r>
                  <a:rPr lang="en-US" altLang="zh-CN" dirty="0">
                    <a:latin typeface="Comic Sans MS" panose="030F0902030302020204" pitchFamily="66" charset="0"/>
                  </a:rPr>
                  <a:t>30</a:t>
                </a:r>
                <a:endParaRPr lang="en-US" altLang="zh-CN" dirty="0">
                  <a:latin typeface="Comic Sans MS" panose="030F0902030302020204" pitchFamily="66" charset="0"/>
                </a:endParaRPr>
              </a:p>
            </p:txBody>
          </p:sp>
          <p:sp>
            <p:nvSpPr>
              <p:cNvPr id="16465" name="Text Box 17"/>
              <p:cNvSpPr txBox="1"/>
              <p:nvPr/>
            </p:nvSpPr>
            <p:spPr>
              <a:xfrm>
                <a:off x="1461" y="3355"/>
                <a:ext cx="203" cy="232"/>
              </a:xfrm>
              <a:prstGeom prst="rect">
                <a:avLst/>
              </a:prstGeom>
              <a:noFill/>
              <a:ln w="6350">
                <a:noFill/>
              </a:ln>
            </p:spPr>
            <p:txBody>
              <a:bodyPr wrap="none">
                <a:spAutoFit/>
              </a:bodyPr>
              <a:p>
                <a:r>
                  <a:rPr lang="en-US" altLang="zh-CN" dirty="0">
                    <a:latin typeface="Comic Sans MS" panose="030F0902030302020204" pitchFamily="66" charset="0"/>
                  </a:rPr>
                  <a:t>6</a:t>
                </a:r>
                <a:endParaRPr lang="en-US" altLang="zh-CN" dirty="0">
                  <a:latin typeface="Comic Sans MS" panose="030F0902030302020204" pitchFamily="66" charset="0"/>
                </a:endParaRPr>
              </a:p>
            </p:txBody>
          </p:sp>
          <p:sp>
            <p:nvSpPr>
              <p:cNvPr id="16466" name="Text Box 18"/>
              <p:cNvSpPr txBox="1"/>
              <p:nvPr/>
            </p:nvSpPr>
            <p:spPr>
              <a:xfrm>
                <a:off x="3094" y="3309"/>
                <a:ext cx="268" cy="232"/>
              </a:xfrm>
              <a:prstGeom prst="rect">
                <a:avLst/>
              </a:prstGeom>
              <a:noFill/>
              <a:ln w="6350">
                <a:noFill/>
              </a:ln>
            </p:spPr>
            <p:txBody>
              <a:bodyPr wrap="none">
                <a:spAutoFit/>
              </a:bodyPr>
              <a:p>
                <a:r>
                  <a:rPr lang="en-US" altLang="zh-CN" dirty="0">
                    <a:latin typeface="Comic Sans MS" panose="030F0902030302020204" pitchFamily="66" charset="0"/>
                  </a:rPr>
                  <a:t>10</a:t>
                </a:r>
                <a:endParaRPr lang="en-US" altLang="zh-CN" dirty="0">
                  <a:latin typeface="Comic Sans MS" panose="030F0902030302020204" pitchFamily="66" charset="0"/>
                </a:endParaRPr>
              </a:p>
            </p:txBody>
          </p:sp>
          <p:sp>
            <p:nvSpPr>
              <p:cNvPr id="16467" name="Text Box 19"/>
              <p:cNvSpPr txBox="1"/>
              <p:nvPr/>
            </p:nvSpPr>
            <p:spPr>
              <a:xfrm>
                <a:off x="2109" y="3929"/>
                <a:ext cx="307" cy="232"/>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20</a:t>
                </a:r>
                <a:endParaRPr lang="en-US" altLang="zh-CN" dirty="0">
                  <a:latin typeface="Comic Sans MS" panose="030F0902030302020204" pitchFamily="66" charset="0"/>
                </a:endParaRPr>
              </a:p>
            </p:txBody>
          </p:sp>
          <p:sp>
            <p:nvSpPr>
              <p:cNvPr id="16468" name="Text Box 20"/>
              <p:cNvSpPr txBox="1"/>
              <p:nvPr/>
            </p:nvSpPr>
            <p:spPr>
              <a:xfrm>
                <a:off x="2504" y="3063"/>
                <a:ext cx="203" cy="232"/>
              </a:xfrm>
              <a:prstGeom prst="rect">
                <a:avLst/>
              </a:prstGeom>
              <a:noFill/>
              <a:ln w="6350">
                <a:noFill/>
              </a:ln>
            </p:spPr>
            <p:txBody>
              <a:bodyPr wrap="none">
                <a:spAutoFit/>
              </a:bodyPr>
              <a:p>
                <a:r>
                  <a:rPr lang="en-US" altLang="zh-CN" dirty="0">
                    <a:latin typeface="Comic Sans MS" panose="030F0902030302020204" pitchFamily="66" charset="0"/>
                  </a:rPr>
                  <a:t>5</a:t>
                </a:r>
                <a:endParaRPr lang="en-US" altLang="zh-CN" dirty="0">
                  <a:latin typeface="Comic Sans MS" panose="030F0902030302020204" pitchFamily="66" charset="0"/>
                </a:endParaRPr>
              </a:p>
            </p:txBody>
          </p:sp>
          <p:sp>
            <p:nvSpPr>
              <p:cNvPr id="16469" name="Text Box 21"/>
              <p:cNvSpPr txBox="1"/>
              <p:nvPr/>
            </p:nvSpPr>
            <p:spPr>
              <a:xfrm>
                <a:off x="2699" y="3521"/>
                <a:ext cx="272" cy="232"/>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4</a:t>
                </a:r>
                <a:endParaRPr lang="en-US" altLang="zh-CN" dirty="0">
                  <a:latin typeface="Comic Sans MS" panose="030F0902030302020204" pitchFamily="66" charset="0"/>
                </a:endParaRPr>
              </a:p>
            </p:txBody>
          </p:sp>
        </p:grpSp>
      </p:grpSp>
      <p:sp>
        <p:nvSpPr>
          <p:cNvPr id="16388" name="Oval 22"/>
          <p:cNvSpPr/>
          <p:nvPr/>
        </p:nvSpPr>
        <p:spPr>
          <a:xfrm>
            <a:off x="6964363" y="154549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A</a:t>
            </a:r>
            <a:endParaRPr lang="en-US" altLang="zh-CN" dirty="0">
              <a:latin typeface="Comic Sans MS" panose="030F0902030302020204" pitchFamily="66" charset="0"/>
            </a:endParaRPr>
          </a:p>
        </p:txBody>
      </p:sp>
      <p:sp>
        <p:nvSpPr>
          <p:cNvPr id="16389" name="Oval 23"/>
          <p:cNvSpPr/>
          <p:nvPr/>
        </p:nvSpPr>
        <p:spPr>
          <a:xfrm>
            <a:off x="6959600" y="240909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B</a:t>
            </a:r>
            <a:endParaRPr lang="en-US" altLang="zh-CN" dirty="0">
              <a:latin typeface="Comic Sans MS" panose="030F0902030302020204" pitchFamily="66" charset="0"/>
            </a:endParaRPr>
          </a:p>
        </p:txBody>
      </p:sp>
      <p:sp>
        <p:nvSpPr>
          <p:cNvPr id="16390" name="Oval 24"/>
          <p:cNvSpPr/>
          <p:nvPr/>
        </p:nvSpPr>
        <p:spPr>
          <a:xfrm>
            <a:off x="5087938" y="32012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C</a:t>
            </a:r>
            <a:endParaRPr lang="en-US" altLang="zh-CN" dirty="0">
              <a:latin typeface="Comic Sans MS" panose="030F0902030302020204" pitchFamily="66" charset="0"/>
            </a:endParaRPr>
          </a:p>
        </p:txBody>
      </p:sp>
      <p:sp>
        <p:nvSpPr>
          <p:cNvPr id="16391" name="Oval 25"/>
          <p:cNvSpPr/>
          <p:nvPr/>
        </p:nvSpPr>
        <p:spPr>
          <a:xfrm>
            <a:off x="6964363" y="327269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D</a:t>
            </a:r>
            <a:endParaRPr lang="en-US" altLang="zh-CN" dirty="0">
              <a:latin typeface="Comic Sans MS" panose="030F0902030302020204" pitchFamily="66" charset="0"/>
            </a:endParaRPr>
          </a:p>
        </p:txBody>
      </p:sp>
      <p:sp>
        <p:nvSpPr>
          <p:cNvPr id="16392" name="Oval 26"/>
          <p:cNvSpPr/>
          <p:nvPr/>
        </p:nvSpPr>
        <p:spPr>
          <a:xfrm>
            <a:off x="8691563" y="3217135"/>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E</a:t>
            </a:r>
            <a:endParaRPr lang="en-US" altLang="zh-CN" dirty="0">
              <a:latin typeface="Comic Sans MS" panose="030F0902030302020204" pitchFamily="66" charset="0"/>
            </a:endParaRPr>
          </a:p>
        </p:txBody>
      </p:sp>
      <p:sp>
        <p:nvSpPr>
          <p:cNvPr id="16393" name="Oval 27"/>
          <p:cNvSpPr/>
          <p:nvPr/>
        </p:nvSpPr>
        <p:spPr>
          <a:xfrm>
            <a:off x="4295775" y="41537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F</a:t>
            </a:r>
            <a:endParaRPr lang="en-US" altLang="zh-CN" dirty="0">
              <a:latin typeface="Comic Sans MS" panose="030F0902030302020204" pitchFamily="66" charset="0"/>
            </a:endParaRPr>
          </a:p>
        </p:txBody>
      </p:sp>
      <p:sp>
        <p:nvSpPr>
          <p:cNvPr id="16394" name="Oval 28"/>
          <p:cNvSpPr/>
          <p:nvPr/>
        </p:nvSpPr>
        <p:spPr>
          <a:xfrm>
            <a:off x="5380038" y="40823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G</a:t>
            </a:r>
            <a:endParaRPr lang="en-US" altLang="zh-CN" dirty="0">
              <a:latin typeface="Comic Sans MS" panose="030F0902030302020204" pitchFamily="66" charset="0"/>
            </a:endParaRPr>
          </a:p>
        </p:txBody>
      </p:sp>
      <p:sp>
        <p:nvSpPr>
          <p:cNvPr id="16395" name="Oval 29"/>
          <p:cNvSpPr/>
          <p:nvPr/>
        </p:nvSpPr>
        <p:spPr>
          <a:xfrm>
            <a:off x="6315075" y="40823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H</a:t>
            </a:r>
            <a:endParaRPr lang="en-US" altLang="zh-CN" dirty="0">
              <a:latin typeface="Comic Sans MS" panose="030F0902030302020204" pitchFamily="66" charset="0"/>
            </a:endParaRPr>
          </a:p>
        </p:txBody>
      </p:sp>
      <p:sp>
        <p:nvSpPr>
          <p:cNvPr id="16396" name="Oval 30"/>
          <p:cNvSpPr/>
          <p:nvPr/>
        </p:nvSpPr>
        <p:spPr>
          <a:xfrm>
            <a:off x="7396163" y="40648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I</a:t>
            </a:r>
            <a:endParaRPr lang="en-US" altLang="zh-CN" dirty="0">
              <a:latin typeface="Comic Sans MS" panose="030F0902030302020204" pitchFamily="66" charset="0"/>
            </a:endParaRPr>
          </a:p>
        </p:txBody>
      </p:sp>
      <p:sp>
        <p:nvSpPr>
          <p:cNvPr id="16397" name="Oval 31"/>
          <p:cNvSpPr/>
          <p:nvPr/>
        </p:nvSpPr>
        <p:spPr>
          <a:xfrm>
            <a:off x="8188325" y="40648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J</a:t>
            </a:r>
            <a:endParaRPr lang="en-US" altLang="zh-CN" dirty="0">
              <a:latin typeface="Comic Sans MS" panose="030F0902030302020204" pitchFamily="66" charset="0"/>
            </a:endParaRPr>
          </a:p>
        </p:txBody>
      </p:sp>
      <p:sp>
        <p:nvSpPr>
          <p:cNvPr id="16398" name="Oval 32"/>
          <p:cNvSpPr/>
          <p:nvPr/>
        </p:nvSpPr>
        <p:spPr>
          <a:xfrm>
            <a:off x="9193213" y="40648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K</a:t>
            </a:r>
            <a:endParaRPr lang="en-US" altLang="zh-CN" dirty="0">
              <a:latin typeface="Comic Sans MS" panose="030F0902030302020204" pitchFamily="66" charset="0"/>
            </a:endParaRPr>
          </a:p>
        </p:txBody>
      </p:sp>
      <p:sp>
        <p:nvSpPr>
          <p:cNvPr id="16399" name="Oval 33"/>
          <p:cNvSpPr/>
          <p:nvPr/>
        </p:nvSpPr>
        <p:spPr>
          <a:xfrm>
            <a:off x="4151313" y="51618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L</a:t>
            </a:r>
            <a:endParaRPr lang="en-US" altLang="zh-CN" dirty="0">
              <a:latin typeface="Comic Sans MS" panose="030F0902030302020204" pitchFamily="66" charset="0"/>
            </a:endParaRPr>
          </a:p>
        </p:txBody>
      </p:sp>
      <p:sp>
        <p:nvSpPr>
          <p:cNvPr id="16400" name="Oval 34"/>
          <p:cNvSpPr/>
          <p:nvPr/>
        </p:nvSpPr>
        <p:spPr>
          <a:xfrm>
            <a:off x="5376863" y="51618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M</a:t>
            </a:r>
            <a:endParaRPr lang="en-US" altLang="zh-CN" dirty="0">
              <a:latin typeface="Comic Sans MS" panose="030F0902030302020204" pitchFamily="66" charset="0"/>
            </a:endParaRPr>
          </a:p>
        </p:txBody>
      </p:sp>
      <p:sp>
        <p:nvSpPr>
          <p:cNvPr id="16401" name="Oval 35"/>
          <p:cNvSpPr/>
          <p:nvPr/>
        </p:nvSpPr>
        <p:spPr>
          <a:xfrm>
            <a:off x="6311900" y="51618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N</a:t>
            </a:r>
            <a:endParaRPr lang="en-US" altLang="zh-CN" dirty="0">
              <a:latin typeface="Comic Sans MS" panose="030F0902030302020204" pitchFamily="66" charset="0"/>
            </a:endParaRPr>
          </a:p>
        </p:txBody>
      </p:sp>
      <p:sp>
        <p:nvSpPr>
          <p:cNvPr id="16402" name="Oval 36"/>
          <p:cNvSpPr/>
          <p:nvPr/>
        </p:nvSpPr>
        <p:spPr>
          <a:xfrm>
            <a:off x="7392988" y="51618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O</a:t>
            </a:r>
            <a:endParaRPr lang="en-US" altLang="zh-CN" dirty="0">
              <a:latin typeface="Comic Sans MS" panose="030F0902030302020204" pitchFamily="66" charset="0"/>
            </a:endParaRPr>
          </a:p>
        </p:txBody>
      </p:sp>
      <p:sp>
        <p:nvSpPr>
          <p:cNvPr id="16403" name="Oval 37"/>
          <p:cNvSpPr/>
          <p:nvPr/>
        </p:nvSpPr>
        <p:spPr>
          <a:xfrm>
            <a:off x="8256588" y="514594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P</a:t>
            </a:r>
            <a:endParaRPr lang="en-US" altLang="zh-CN" dirty="0">
              <a:latin typeface="Comic Sans MS" panose="030F0902030302020204" pitchFamily="66" charset="0"/>
            </a:endParaRPr>
          </a:p>
        </p:txBody>
      </p:sp>
      <p:sp>
        <p:nvSpPr>
          <p:cNvPr id="16404" name="Oval 38"/>
          <p:cNvSpPr/>
          <p:nvPr/>
        </p:nvSpPr>
        <p:spPr>
          <a:xfrm>
            <a:off x="9193213" y="514594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Q</a:t>
            </a:r>
            <a:endParaRPr lang="en-US" altLang="zh-CN" dirty="0">
              <a:latin typeface="Comic Sans MS" panose="030F0902030302020204" pitchFamily="66" charset="0"/>
            </a:endParaRPr>
          </a:p>
        </p:txBody>
      </p:sp>
      <p:sp>
        <p:nvSpPr>
          <p:cNvPr id="16405" name="Line 39"/>
          <p:cNvSpPr/>
          <p:nvPr/>
        </p:nvSpPr>
        <p:spPr>
          <a:xfrm>
            <a:off x="7177088" y="2060575"/>
            <a:ext cx="0" cy="360363"/>
          </a:xfrm>
          <a:prstGeom prst="line">
            <a:avLst/>
          </a:prstGeom>
          <a:ln w="6350" cap="flat" cmpd="sng">
            <a:solidFill>
              <a:schemeClr val="tx1"/>
            </a:solidFill>
            <a:prstDash val="solid"/>
            <a:headEnd type="none" w="med" len="med"/>
            <a:tailEnd type="none" w="med" len="med"/>
          </a:ln>
        </p:spPr>
      </p:sp>
      <p:sp>
        <p:nvSpPr>
          <p:cNvPr id="16406" name="Line 40"/>
          <p:cNvSpPr/>
          <p:nvPr/>
        </p:nvSpPr>
        <p:spPr>
          <a:xfrm flipH="1">
            <a:off x="5519738" y="2781300"/>
            <a:ext cx="1439862" cy="576263"/>
          </a:xfrm>
          <a:prstGeom prst="line">
            <a:avLst/>
          </a:prstGeom>
          <a:ln w="6350" cap="flat" cmpd="sng">
            <a:solidFill>
              <a:schemeClr val="tx1"/>
            </a:solidFill>
            <a:prstDash val="solid"/>
            <a:headEnd type="none" w="med" len="med"/>
            <a:tailEnd type="none" w="med" len="med"/>
          </a:ln>
        </p:spPr>
      </p:sp>
      <p:sp>
        <p:nvSpPr>
          <p:cNvPr id="16407" name="Line 41"/>
          <p:cNvSpPr/>
          <p:nvPr/>
        </p:nvSpPr>
        <p:spPr>
          <a:xfrm>
            <a:off x="7177088" y="2924175"/>
            <a:ext cx="0" cy="360363"/>
          </a:xfrm>
          <a:prstGeom prst="line">
            <a:avLst/>
          </a:prstGeom>
          <a:ln w="6350" cap="flat" cmpd="sng">
            <a:solidFill>
              <a:schemeClr val="tx1"/>
            </a:solidFill>
            <a:prstDash val="solid"/>
            <a:headEnd type="none" w="med" len="med"/>
            <a:tailEnd type="none" w="med" len="med"/>
          </a:ln>
        </p:spPr>
      </p:sp>
      <p:sp>
        <p:nvSpPr>
          <p:cNvPr id="16408" name="Line 42"/>
          <p:cNvSpPr/>
          <p:nvPr/>
        </p:nvSpPr>
        <p:spPr>
          <a:xfrm>
            <a:off x="7392988" y="2708275"/>
            <a:ext cx="1366837" cy="576263"/>
          </a:xfrm>
          <a:prstGeom prst="line">
            <a:avLst/>
          </a:prstGeom>
          <a:ln w="6350" cap="flat" cmpd="sng">
            <a:solidFill>
              <a:schemeClr val="tx1"/>
            </a:solidFill>
            <a:prstDash val="solid"/>
            <a:headEnd type="none" w="med" len="med"/>
            <a:tailEnd type="none" w="med" len="med"/>
          </a:ln>
        </p:spPr>
      </p:sp>
      <p:sp>
        <p:nvSpPr>
          <p:cNvPr id="16409" name="Line 43"/>
          <p:cNvSpPr/>
          <p:nvPr/>
        </p:nvSpPr>
        <p:spPr>
          <a:xfrm flipH="1">
            <a:off x="4584700" y="3644900"/>
            <a:ext cx="576263" cy="504825"/>
          </a:xfrm>
          <a:prstGeom prst="line">
            <a:avLst/>
          </a:prstGeom>
          <a:ln w="6350" cap="flat" cmpd="sng">
            <a:solidFill>
              <a:schemeClr val="tx1"/>
            </a:solidFill>
            <a:prstDash val="solid"/>
            <a:headEnd type="none" w="med" len="med"/>
            <a:tailEnd type="none" w="med" len="med"/>
          </a:ln>
        </p:spPr>
      </p:sp>
      <p:sp>
        <p:nvSpPr>
          <p:cNvPr id="16410" name="Line 44"/>
          <p:cNvSpPr/>
          <p:nvPr/>
        </p:nvSpPr>
        <p:spPr>
          <a:xfrm>
            <a:off x="5376863" y="3716338"/>
            <a:ext cx="142875" cy="360362"/>
          </a:xfrm>
          <a:prstGeom prst="line">
            <a:avLst/>
          </a:prstGeom>
          <a:ln w="6350" cap="flat" cmpd="sng">
            <a:solidFill>
              <a:schemeClr val="tx1"/>
            </a:solidFill>
            <a:prstDash val="solid"/>
            <a:headEnd type="none" w="med" len="med"/>
            <a:tailEnd type="none" w="med" len="med"/>
          </a:ln>
        </p:spPr>
      </p:sp>
      <p:sp>
        <p:nvSpPr>
          <p:cNvPr id="16411" name="Line 45"/>
          <p:cNvSpPr/>
          <p:nvPr/>
        </p:nvSpPr>
        <p:spPr>
          <a:xfrm flipH="1">
            <a:off x="6600825" y="3716338"/>
            <a:ext cx="431800" cy="360362"/>
          </a:xfrm>
          <a:prstGeom prst="line">
            <a:avLst/>
          </a:prstGeom>
          <a:ln w="6350" cap="flat" cmpd="sng">
            <a:solidFill>
              <a:schemeClr val="tx1"/>
            </a:solidFill>
            <a:prstDash val="solid"/>
            <a:headEnd type="none" w="med" len="med"/>
            <a:tailEnd type="none" w="med" len="med"/>
          </a:ln>
        </p:spPr>
      </p:sp>
      <p:sp>
        <p:nvSpPr>
          <p:cNvPr id="16412" name="Line 46"/>
          <p:cNvSpPr/>
          <p:nvPr/>
        </p:nvSpPr>
        <p:spPr>
          <a:xfrm>
            <a:off x="7248525" y="3716338"/>
            <a:ext cx="287338" cy="360362"/>
          </a:xfrm>
          <a:prstGeom prst="line">
            <a:avLst/>
          </a:prstGeom>
          <a:ln w="6350" cap="flat" cmpd="sng">
            <a:solidFill>
              <a:schemeClr val="tx1"/>
            </a:solidFill>
            <a:prstDash val="solid"/>
            <a:headEnd type="none" w="med" len="med"/>
            <a:tailEnd type="none" w="med" len="med"/>
          </a:ln>
        </p:spPr>
      </p:sp>
      <p:sp>
        <p:nvSpPr>
          <p:cNvPr id="16413" name="Line 47"/>
          <p:cNvSpPr/>
          <p:nvPr/>
        </p:nvSpPr>
        <p:spPr>
          <a:xfrm flipH="1">
            <a:off x="8472488" y="3716338"/>
            <a:ext cx="360362" cy="360362"/>
          </a:xfrm>
          <a:prstGeom prst="line">
            <a:avLst/>
          </a:prstGeom>
          <a:ln w="6350" cap="flat" cmpd="sng">
            <a:solidFill>
              <a:schemeClr val="tx1"/>
            </a:solidFill>
            <a:prstDash val="solid"/>
            <a:headEnd type="none" w="med" len="med"/>
            <a:tailEnd type="none" w="med" len="med"/>
          </a:ln>
        </p:spPr>
      </p:sp>
      <p:sp>
        <p:nvSpPr>
          <p:cNvPr id="16414" name="Line 48"/>
          <p:cNvSpPr/>
          <p:nvPr/>
        </p:nvSpPr>
        <p:spPr>
          <a:xfrm>
            <a:off x="9048750" y="3644900"/>
            <a:ext cx="287338" cy="431800"/>
          </a:xfrm>
          <a:prstGeom prst="line">
            <a:avLst/>
          </a:prstGeom>
          <a:ln w="6350" cap="flat" cmpd="sng">
            <a:solidFill>
              <a:schemeClr val="tx1"/>
            </a:solidFill>
            <a:prstDash val="solid"/>
            <a:headEnd type="none" w="med" len="med"/>
            <a:tailEnd type="none" w="med" len="med"/>
          </a:ln>
        </p:spPr>
      </p:sp>
      <p:sp>
        <p:nvSpPr>
          <p:cNvPr id="16415" name="Line 49"/>
          <p:cNvSpPr/>
          <p:nvPr/>
        </p:nvSpPr>
        <p:spPr>
          <a:xfrm>
            <a:off x="4440238" y="4652963"/>
            <a:ext cx="0" cy="576262"/>
          </a:xfrm>
          <a:prstGeom prst="line">
            <a:avLst/>
          </a:prstGeom>
          <a:ln w="6350" cap="flat" cmpd="sng">
            <a:solidFill>
              <a:schemeClr val="tx1"/>
            </a:solidFill>
            <a:prstDash val="solid"/>
            <a:headEnd type="none" w="med" len="med"/>
            <a:tailEnd type="none" w="med" len="med"/>
          </a:ln>
        </p:spPr>
      </p:sp>
      <p:sp>
        <p:nvSpPr>
          <p:cNvPr id="16416" name="Line 50"/>
          <p:cNvSpPr/>
          <p:nvPr/>
        </p:nvSpPr>
        <p:spPr>
          <a:xfrm>
            <a:off x="5592763" y="4581525"/>
            <a:ext cx="0" cy="576263"/>
          </a:xfrm>
          <a:prstGeom prst="line">
            <a:avLst/>
          </a:prstGeom>
          <a:ln w="6350" cap="flat" cmpd="sng">
            <a:solidFill>
              <a:schemeClr val="tx1"/>
            </a:solidFill>
            <a:prstDash val="solid"/>
            <a:headEnd type="none" w="med" len="med"/>
            <a:tailEnd type="none" w="med" len="med"/>
          </a:ln>
        </p:spPr>
      </p:sp>
      <p:sp>
        <p:nvSpPr>
          <p:cNvPr id="16417" name="Line 51"/>
          <p:cNvSpPr/>
          <p:nvPr/>
        </p:nvSpPr>
        <p:spPr>
          <a:xfrm>
            <a:off x="6527800" y="4581525"/>
            <a:ext cx="0" cy="576263"/>
          </a:xfrm>
          <a:prstGeom prst="line">
            <a:avLst/>
          </a:prstGeom>
          <a:ln w="6350" cap="flat" cmpd="sng">
            <a:solidFill>
              <a:schemeClr val="tx1"/>
            </a:solidFill>
            <a:prstDash val="solid"/>
            <a:headEnd type="none" w="med" len="med"/>
            <a:tailEnd type="none" w="med" len="med"/>
          </a:ln>
        </p:spPr>
      </p:sp>
      <p:sp>
        <p:nvSpPr>
          <p:cNvPr id="16418" name="Line 52"/>
          <p:cNvSpPr/>
          <p:nvPr/>
        </p:nvSpPr>
        <p:spPr>
          <a:xfrm>
            <a:off x="7608888" y="4581525"/>
            <a:ext cx="0" cy="576263"/>
          </a:xfrm>
          <a:prstGeom prst="line">
            <a:avLst/>
          </a:prstGeom>
          <a:ln w="6350" cap="flat" cmpd="sng">
            <a:solidFill>
              <a:schemeClr val="tx1"/>
            </a:solidFill>
            <a:prstDash val="solid"/>
            <a:headEnd type="none" w="med" len="med"/>
            <a:tailEnd type="none" w="med" len="med"/>
          </a:ln>
        </p:spPr>
      </p:sp>
      <p:sp>
        <p:nvSpPr>
          <p:cNvPr id="16419" name="Line 53"/>
          <p:cNvSpPr/>
          <p:nvPr/>
        </p:nvSpPr>
        <p:spPr>
          <a:xfrm>
            <a:off x="8401050" y="4581525"/>
            <a:ext cx="0" cy="576263"/>
          </a:xfrm>
          <a:prstGeom prst="line">
            <a:avLst/>
          </a:prstGeom>
          <a:ln w="6350" cap="flat" cmpd="sng">
            <a:solidFill>
              <a:schemeClr val="tx1"/>
            </a:solidFill>
            <a:prstDash val="solid"/>
            <a:headEnd type="none" w="med" len="med"/>
            <a:tailEnd type="none" w="med" len="med"/>
          </a:ln>
        </p:spPr>
      </p:sp>
      <p:sp>
        <p:nvSpPr>
          <p:cNvPr id="16420" name="Line 54"/>
          <p:cNvSpPr/>
          <p:nvPr/>
        </p:nvSpPr>
        <p:spPr>
          <a:xfrm>
            <a:off x="9409113" y="4581525"/>
            <a:ext cx="0" cy="576263"/>
          </a:xfrm>
          <a:prstGeom prst="line">
            <a:avLst/>
          </a:prstGeom>
          <a:ln w="6350" cap="flat" cmpd="sng">
            <a:solidFill>
              <a:schemeClr val="tx1"/>
            </a:solidFill>
            <a:prstDash val="solid"/>
            <a:headEnd type="none" w="med" len="med"/>
            <a:tailEnd type="none" w="med" len="med"/>
          </a:ln>
        </p:spPr>
      </p:sp>
      <p:sp>
        <p:nvSpPr>
          <p:cNvPr id="16421" name="Text Box 55"/>
          <p:cNvSpPr txBox="1"/>
          <p:nvPr/>
        </p:nvSpPr>
        <p:spPr>
          <a:xfrm>
            <a:off x="6888163" y="2060575"/>
            <a:ext cx="863600" cy="368300"/>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1</a:t>
            </a:r>
            <a:endParaRPr lang="en-US" altLang="zh-CN" dirty="0">
              <a:latin typeface="Comic Sans MS" panose="030F0902030302020204" pitchFamily="66" charset="0"/>
            </a:endParaRPr>
          </a:p>
        </p:txBody>
      </p:sp>
      <p:sp>
        <p:nvSpPr>
          <p:cNvPr id="16422" name="Text Box 56"/>
          <p:cNvSpPr txBox="1"/>
          <p:nvPr/>
        </p:nvSpPr>
        <p:spPr>
          <a:xfrm>
            <a:off x="5951538" y="2781300"/>
            <a:ext cx="504825" cy="368300"/>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2</a:t>
            </a:r>
            <a:endParaRPr lang="en-US" altLang="zh-CN" dirty="0">
              <a:latin typeface="Comic Sans MS" panose="030F0902030302020204" pitchFamily="66" charset="0"/>
            </a:endParaRPr>
          </a:p>
        </p:txBody>
      </p:sp>
      <p:sp>
        <p:nvSpPr>
          <p:cNvPr id="16423" name="Text Box 57"/>
          <p:cNvSpPr txBox="1"/>
          <p:nvPr/>
        </p:nvSpPr>
        <p:spPr>
          <a:xfrm>
            <a:off x="6940550" y="2878138"/>
            <a:ext cx="322580" cy="368300"/>
          </a:xfrm>
          <a:prstGeom prst="rect">
            <a:avLst/>
          </a:prstGeom>
          <a:noFill/>
          <a:ln w="6350">
            <a:noFill/>
          </a:ln>
        </p:spPr>
        <p:txBody>
          <a:bodyPr wrap="none">
            <a:spAutoFit/>
          </a:bodyPr>
          <a:p>
            <a:r>
              <a:rPr lang="en-US" altLang="zh-CN" dirty="0">
                <a:latin typeface="Comic Sans MS" panose="030F0902030302020204" pitchFamily="66" charset="0"/>
              </a:rPr>
              <a:t>3</a:t>
            </a:r>
            <a:endParaRPr lang="en-US" altLang="zh-CN" dirty="0">
              <a:latin typeface="Comic Sans MS" panose="030F0902030302020204" pitchFamily="66" charset="0"/>
            </a:endParaRPr>
          </a:p>
        </p:txBody>
      </p:sp>
      <p:sp>
        <p:nvSpPr>
          <p:cNvPr id="16424" name="Text Box 58"/>
          <p:cNvSpPr txBox="1"/>
          <p:nvPr/>
        </p:nvSpPr>
        <p:spPr>
          <a:xfrm>
            <a:off x="8093075" y="2660650"/>
            <a:ext cx="322580" cy="368300"/>
          </a:xfrm>
          <a:prstGeom prst="rect">
            <a:avLst/>
          </a:prstGeom>
          <a:noFill/>
          <a:ln w="6350">
            <a:noFill/>
          </a:ln>
        </p:spPr>
        <p:txBody>
          <a:bodyPr wrap="none">
            <a:spAutoFit/>
          </a:bodyPr>
          <a:p>
            <a:r>
              <a:rPr lang="en-US" altLang="zh-CN" dirty="0">
                <a:latin typeface="Comic Sans MS" panose="030F0902030302020204" pitchFamily="66" charset="0"/>
              </a:rPr>
              <a:t>4</a:t>
            </a:r>
            <a:endParaRPr lang="en-US" altLang="zh-CN" dirty="0">
              <a:latin typeface="Comic Sans MS" panose="030F0902030302020204" pitchFamily="66" charset="0"/>
            </a:endParaRPr>
          </a:p>
        </p:txBody>
      </p:sp>
      <p:sp>
        <p:nvSpPr>
          <p:cNvPr id="16425" name="Text Box 59"/>
          <p:cNvSpPr txBox="1"/>
          <p:nvPr/>
        </p:nvSpPr>
        <p:spPr>
          <a:xfrm>
            <a:off x="4492625" y="3741738"/>
            <a:ext cx="322580" cy="368300"/>
          </a:xfrm>
          <a:prstGeom prst="rect">
            <a:avLst/>
          </a:prstGeom>
          <a:noFill/>
          <a:ln w="6350">
            <a:noFill/>
          </a:ln>
        </p:spPr>
        <p:txBody>
          <a:bodyPr wrap="none">
            <a:spAutoFit/>
          </a:bodyPr>
          <a:p>
            <a:r>
              <a:rPr lang="en-US" altLang="zh-CN" dirty="0">
                <a:latin typeface="Comic Sans MS" panose="030F0902030302020204" pitchFamily="66" charset="0"/>
              </a:rPr>
              <a:t>3</a:t>
            </a:r>
            <a:endParaRPr lang="en-US" altLang="zh-CN" dirty="0">
              <a:latin typeface="Comic Sans MS" panose="030F0902030302020204" pitchFamily="66" charset="0"/>
            </a:endParaRPr>
          </a:p>
        </p:txBody>
      </p:sp>
      <p:sp>
        <p:nvSpPr>
          <p:cNvPr id="16426" name="Text Box 60"/>
          <p:cNvSpPr txBox="1"/>
          <p:nvPr/>
        </p:nvSpPr>
        <p:spPr>
          <a:xfrm>
            <a:off x="5427663" y="3670300"/>
            <a:ext cx="322580" cy="368300"/>
          </a:xfrm>
          <a:prstGeom prst="rect">
            <a:avLst/>
          </a:prstGeom>
          <a:noFill/>
          <a:ln w="6350">
            <a:noFill/>
          </a:ln>
        </p:spPr>
        <p:txBody>
          <a:bodyPr wrap="none">
            <a:spAutoFit/>
          </a:bodyPr>
          <a:p>
            <a:r>
              <a:rPr lang="en-US" altLang="zh-CN" dirty="0">
                <a:latin typeface="Comic Sans MS" panose="030F0902030302020204" pitchFamily="66" charset="0"/>
              </a:rPr>
              <a:t>4</a:t>
            </a:r>
            <a:endParaRPr lang="en-US" altLang="zh-CN" dirty="0">
              <a:latin typeface="Comic Sans MS" panose="030F0902030302020204" pitchFamily="66" charset="0"/>
            </a:endParaRPr>
          </a:p>
        </p:txBody>
      </p:sp>
      <p:sp>
        <p:nvSpPr>
          <p:cNvPr id="16427" name="Text Box 61"/>
          <p:cNvSpPr txBox="1"/>
          <p:nvPr/>
        </p:nvSpPr>
        <p:spPr>
          <a:xfrm>
            <a:off x="4151313" y="4718050"/>
            <a:ext cx="322580" cy="368300"/>
          </a:xfrm>
          <a:prstGeom prst="rect">
            <a:avLst/>
          </a:prstGeom>
          <a:noFill/>
          <a:ln w="6350">
            <a:noFill/>
          </a:ln>
        </p:spPr>
        <p:txBody>
          <a:bodyPr wrap="none">
            <a:spAutoFit/>
          </a:bodyPr>
          <a:p>
            <a:r>
              <a:rPr lang="en-US" altLang="zh-CN" dirty="0">
                <a:latin typeface="Comic Sans MS" panose="030F0902030302020204" pitchFamily="66" charset="0"/>
              </a:rPr>
              <a:t>4</a:t>
            </a:r>
            <a:endParaRPr lang="en-US" altLang="zh-CN" dirty="0">
              <a:latin typeface="Comic Sans MS" panose="030F0902030302020204" pitchFamily="66" charset="0"/>
            </a:endParaRPr>
          </a:p>
        </p:txBody>
      </p:sp>
      <p:sp>
        <p:nvSpPr>
          <p:cNvPr id="16428" name="Text Box 62"/>
          <p:cNvSpPr txBox="1"/>
          <p:nvPr/>
        </p:nvSpPr>
        <p:spPr>
          <a:xfrm>
            <a:off x="5340350" y="4646613"/>
            <a:ext cx="322580" cy="368300"/>
          </a:xfrm>
          <a:prstGeom prst="rect">
            <a:avLst/>
          </a:prstGeom>
          <a:noFill/>
          <a:ln w="6350">
            <a:noFill/>
          </a:ln>
        </p:spPr>
        <p:txBody>
          <a:bodyPr wrap="none">
            <a:spAutoFit/>
          </a:bodyPr>
          <a:p>
            <a:r>
              <a:rPr lang="en-US" altLang="zh-CN" dirty="0">
                <a:latin typeface="Comic Sans MS" panose="030F0902030302020204" pitchFamily="66" charset="0"/>
              </a:rPr>
              <a:t>3</a:t>
            </a:r>
            <a:endParaRPr lang="en-US" altLang="zh-CN" dirty="0">
              <a:latin typeface="Comic Sans MS" panose="030F0902030302020204" pitchFamily="66" charset="0"/>
            </a:endParaRPr>
          </a:p>
        </p:txBody>
      </p:sp>
      <p:sp>
        <p:nvSpPr>
          <p:cNvPr id="16429" name="Text Box 63"/>
          <p:cNvSpPr txBox="1"/>
          <p:nvPr/>
        </p:nvSpPr>
        <p:spPr>
          <a:xfrm>
            <a:off x="6527800" y="3638550"/>
            <a:ext cx="504825" cy="368300"/>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2</a:t>
            </a:r>
            <a:endParaRPr lang="en-US" altLang="zh-CN" dirty="0">
              <a:latin typeface="Comic Sans MS" panose="030F0902030302020204" pitchFamily="66" charset="0"/>
            </a:endParaRPr>
          </a:p>
        </p:txBody>
      </p:sp>
      <p:sp>
        <p:nvSpPr>
          <p:cNvPr id="16430" name="Text Box 64"/>
          <p:cNvSpPr txBox="1"/>
          <p:nvPr/>
        </p:nvSpPr>
        <p:spPr>
          <a:xfrm>
            <a:off x="6240463" y="4646613"/>
            <a:ext cx="322580" cy="368300"/>
          </a:xfrm>
          <a:prstGeom prst="rect">
            <a:avLst/>
          </a:prstGeom>
          <a:noFill/>
          <a:ln w="6350">
            <a:noFill/>
          </a:ln>
        </p:spPr>
        <p:txBody>
          <a:bodyPr wrap="none">
            <a:spAutoFit/>
          </a:bodyPr>
          <a:p>
            <a:r>
              <a:rPr lang="en-US" altLang="zh-CN" dirty="0">
                <a:latin typeface="Comic Sans MS" panose="030F0902030302020204" pitchFamily="66" charset="0"/>
              </a:rPr>
              <a:t>4</a:t>
            </a:r>
            <a:endParaRPr lang="en-US" altLang="zh-CN" dirty="0">
              <a:latin typeface="Comic Sans MS" panose="030F0902030302020204" pitchFamily="66" charset="0"/>
            </a:endParaRPr>
          </a:p>
        </p:txBody>
      </p:sp>
      <p:sp>
        <p:nvSpPr>
          <p:cNvPr id="16431" name="Text Box 65"/>
          <p:cNvSpPr txBox="1"/>
          <p:nvPr/>
        </p:nvSpPr>
        <p:spPr>
          <a:xfrm>
            <a:off x="7427913" y="3716338"/>
            <a:ext cx="322580" cy="368300"/>
          </a:xfrm>
          <a:prstGeom prst="rect">
            <a:avLst/>
          </a:prstGeom>
          <a:noFill/>
          <a:ln w="6350">
            <a:noFill/>
          </a:ln>
        </p:spPr>
        <p:txBody>
          <a:bodyPr wrap="none">
            <a:spAutoFit/>
          </a:bodyPr>
          <a:p>
            <a:r>
              <a:rPr lang="en-US" altLang="zh-CN" dirty="0">
                <a:latin typeface="Comic Sans MS" panose="030F0902030302020204" pitchFamily="66" charset="0"/>
              </a:rPr>
              <a:t>4</a:t>
            </a:r>
            <a:endParaRPr lang="en-US" altLang="zh-CN" dirty="0">
              <a:latin typeface="Comic Sans MS" panose="030F0902030302020204" pitchFamily="66" charset="0"/>
            </a:endParaRPr>
          </a:p>
        </p:txBody>
      </p:sp>
      <p:sp>
        <p:nvSpPr>
          <p:cNvPr id="16432" name="Text Box 66"/>
          <p:cNvSpPr txBox="1"/>
          <p:nvPr/>
        </p:nvSpPr>
        <p:spPr>
          <a:xfrm>
            <a:off x="7319963" y="4718050"/>
            <a:ext cx="504825" cy="368300"/>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2</a:t>
            </a:r>
            <a:endParaRPr lang="en-US" altLang="zh-CN" dirty="0">
              <a:latin typeface="Comic Sans MS" panose="030F0902030302020204" pitchFamily="66" charset="0"/>
            </a:endParaRPr>
          </a:p>
        </p:txBody>
      </p:sp>
      <p:sp>
        <p:nvSpPr>
          <p:cNvPr id="16433" name="Text Box 67"/>
          <p:cNvSpPr txBox="1"/>
          <p:nvPr/>
        </p:nvSpPr>
        <p:spPr>
          <a:xfrm>
            <a:off x="8183563" y="3716338"/>
            <a:ext cx="504825" cy="368300"/>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2</a:t>
            </a:r>
            <a:endParaRPr lang="en-US" altLang="zh-CN" dirty="0">
              <a:latin typeface="Comic Sans MS" panose="030F0902030302020204" pitchFamily="66" charset="0"/>
            </a:endParaRPr>
          </a:p>
        </p:txBody>
      </p:sp>
      <p:sp>
        <p:nvSpPr>
          <p:cNvPr id="16434" name="Text Box 68"/>
          <p:cNvSpPr txBox="1"/>
          <p:nvPr/>
        </p:nvSpPr>
        <p:spPr>
          <a:xfrm>
            <a:off x="8077200" y="4646613"/>
            <a:ext cx="322580" cy="368300"/>
          </a:xfrm>
          <a:prstGeom prst="rect">
            <a:avLst/>
          </a:prstGeom>
          <a:noFill/>
          <a:ln w="6350">
            <a:noFill/>
          </a:ln>
        </p:spPr>
        <p:txBody>
          <a:bodyPr wrap="none">
            <a:spAutoFit/>
          </a:bodyPr>
          <a:p>
            <a:r>
              <a:rPr lang="en-US" altLang="zh-CN" dirty="0">
                <a:latin typeface="Comic Sans MS" panose="030F0902030302020204" pitchFamily="66" charset="0"/>
              </a:rPr>
              <a:t>3</a:t>
            </a:r>
            <a:endParaRPr lang="en-US" altLang="zh-CN" dirty="0">
              <a:latin typeface="Comic Sans MS" panose="030F0902030302020204" pitchFamily="66" charset="0"/>
            </a:endParaRPr>
          </a:p>
        </p:txBody>
      </p:sp>
      <p:sp>
        <p:nvSpPr>
          <p:cNvPr id="16435" name="Text Box 69"/>
          <p:cNvSpPr txBox="1"/>
          <p:nvPr/>
        </p:nvSpPr>
        <p:spPr>
          <a:xfrm>
            <a:off x="9193213" y="3644900"/>
            <a:ext cx="322580" cy="368300"/>
          </a:xfrm>
          <a:prstGeom prst="rect">
            <a:avLst/>
          </a:prstGeom>
          <a:noFill/>
          <a:ln w="6350">
            <a:noFill/>
          </a:ln>
        </p:spPr>
        <p:txBody>
          <a:bodyPr wrap="none">
            <a:spAutoFit/>
          </a:bodyPr>
          <a:p>
            <a:r>
              <a:rPr lang="en-US" altLang="zh-CN" dirty="0">
                <a:latin typeface="Comic Sans MS" panose="030F0902030302020204" pitchFamily="66" charset="0"/>
              </a:rPr>
              <a:t>3</a:t>
            </a:r>
            <a:endParaRPr lang="en-US" altLang="zh-CN" dirty="0">
              <a:latin typeface="Comic Sans MS" panose="030F0902030302020204" pitchFamily="66" charset="0"/>
            </a:endParaRPr>
          </a:p>
        </p:txBody>
      </p:sp>
      <p:sp>
        <p:nvSpPr>
          <p:cNvPr id="16436" name="Text Box 70"/>
          <p:cNvSpPr txBox="1"/>
          <p:nvPr/>
        </p:nvSpPr>
        <p:spPr>
          <a:xfrm>
            <a:off x="9407525" y="4575175"/>
            <a:ext cx="504825" cy="368300"/>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2</a:t>
            </a:r>
            <a:endParaRPr lang="en-US" altLang="zh-CN" dirty="0">
              <a:latin typeface="Comic Sans MS" panose="030F0902030302020204" pitchFamily="66" charset="0"/>
            </a:endParaRPr>
          </a:p>
        </p:txBody>
      </p:sp>
      <p:sp>
        <p:nvSpPr>
          <p:cNvPr id="446535" name="Rectangle 71"/>
          <p:cNvSpPr/>
          <p:nvPr/>
        </p:nvSpPr>
        <p:spPr>
          <a:xfrm>
            <a:off x="2495550" y="2855119"/>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B</a:t>
            </a:r>
            <a:endParaRPr lang="en-US" altLang="zh-CN" b="1" dirty="0">
              <a:latin typeface="Arial" panose="020B0604020202090204" pitchFamily="34" charset="0"/>
            </a:endParaRPr>
          </a:p>
        </p:txBody>
      </p:sp>
      <p:sp>
        <p:nvSpPr>
          <p:cNvPr id="446536" name="Rectangle 72"/>
          <p:cNvSpPr/>
          <p:nvPr/>
        </p:nvSpPr>
        <p:spPr>
          <a:xfrm>
            <a:off x="2495550" y="2855119"/>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C,D,E</a:t>
            </a:r>
            <a:endParaRPr lang="en-US" altLang="zh-CN" b="1" dirty="0">
              <a:latin typeface="Arial" panose="020B0604020202090204" pitchFamily="34" charset="0"/>
            </a:endParaRPr>
          </a:p>
        </p:txBody>
      </p:sp>
      <p:sp>
        <p:nvSpPr>
          <p:cNvPr id="446537" name="Rectangle 73"/>
          <p:cNvSpPr/>
          <p:nvPr/>
        </p:nvSpPr>
        <p:spPr>
          <a:xfrm>
            <a:off x="2495550" y="2855119"/>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D,E,F,G</a:t>
            </a:r>
            <a:endParaRPr lang="en-US" altLang="zh-CN" b="1" dirty="0">
              <a:latin typeface="Arial" panose="020B0604020202090204" pitchFamily="34" charset="0"/>
            </a:endParaRPr>
          </a:p>
        </p:txBody>
      </p:sp>
      <p:sp>
        <p:nvSpPr>
          <p:cNvPr id="446538" name="Rectangle 74"/>
          <p:cNvSpPr/>
          <p:nvPr/>
        </p:nvSpPr>
        <p:spPr>
          <a:xfrm>
            <a:off x="2495550" y="2855119"/>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E,F,G,H,I</a:t>
            </a:r>
            <a:endParaRPr lang="en-US" altLang="zh-CN" b="1" dirty="0">
              <a:latin typeface="Arial" panose="020B0604020202090204" pitchFamily="34" charset="0"/>
            </a:endParaRPr>
          </a:p>
        </p:txBody>
      </p:sp>
      <p:sp>
        <p:nvSpPr>
          <p:cNvPr id="446539" name="Rectangle 75"/>
          <p:cNvSpPr/>
          <p:nvPr/>
        </p:nvSpPr>
        <p:spPr>
          <a:xfrm>
            <a:off x="2495550" y="2855119"/>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F,G,H,I,J,K</a:t>
            </a:r>
            <a:endParaRPr lang="en-US" altLang="zh-CN" b="1" dirty="0">
              <a:latin typeface="Arial" panose="020B0604020202090204" pitchFamily="34" charset="0"/>
            </a:endParaRPr>
          </a:p>
        </p:txBody>
      </p:sp>
      <p:sp>
        <p:nvSpPr>
          <p:cNvPr id="446540" name="Rectangle 76"/>
          <p:cNvSpPr/>
          <p:nvPr/>
        </p:nvSpPr>
        <p:spPr>
          <a:xfrm>
            <a:off x="2495550" y="2855119"/>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G,H,I,J,K</a:t>
            </a:r>
            <a:endParaRPr lang="en-US" altLang="zh-CN" b="1" dirty="0">
              <a:latin typeface="Arial" panose="020B0604020202090204" pitchFamily="34" charset="0"/>
            </a:endParaRPr>
          </a:p>
        </p:txBody>
      </p:sp>
      <p:sp>
        <p:nvSpPr>
          <p:cNvPr id="446541" name="Rectangle 77"/>
          <p:cNvSpPr/>
          <p:nvPr/>
        </p:nvSpPr>
        <p:spPr>
          <a:xfrm>
            <a:off x="2135188" y="4215607"/>
            <a:ext cx="647700"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59</a:t>
            </a:r>
            <a:endParaRPr lang="en-US" altLang="zh-CN" b="1" dirty="0">
              <a:latin typeface="Arial" panose="020B0604020202090204" pitchFamily="34" charset="0"/>
            </a:endParaRPr>
          </a:p>
        </p:txBody>
      </p:sp>
      <p:sp>
        <p:nvSpPr>
          <p:cNvPr id="446542" name="Rectangle 78"/>
          <p:cNvSpPr/>
          <p:nvPr/>
        </p:nvSpPr>
        <p:spPr>
          <a:xfrm>
            <a:off x="2495550" y="2855119"/>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H,I,J,K</a:t>
            </a:r>
            <a:endParaRPr lang="en-US" altLang="zh-CN" b="1" dirty="0">
              <a:latin typeface="Arial" panose="020B0604020202090204" pitchFamily="34" charset="0"/>
            </a:endParaRPr>
          </a:p>
        </p:txBody>
      </p:sp>
      <p:sp>
        <p:nvSpPr>
          <p:cNvPr id="446543" name="Rectangle 79"/>
          <p:cNvSpPr/>
          <p:nvPr/>
        </p:nvSpPr>
        <p:spPr>
          <a:xfrm>
            <a:off x="2855913" y="4223544"/>
            <a:ext cx="647700"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66</a:t>
            </a:r>
            <a:endParaRPr lang="en-US" altLang="zh-CN" b="1" dirty="0">
              <a:latin typeface="Arial" panose="020B0604020202090204" pitchFamily="34" charset="0"/>
            </a:endParaRPr>
          </a:p>
        </p:txBody>
      </p:sp>
      <p:sp>
        <p:nvSpPr>
          <p:cNvPr id="446544" name="Rectangle 80"/>
          <p:cNvSpPr/>
          <p:nvPr/>
        </p:nvSpPr>
        <p:spPr>
          <a:xfrm>
            <a:off x="2495550" y="2855119"/>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I,J,K</a:t>
            </a:r>
            <a:endParaRPr lang="en-US" altLang="zh-CN" b="1" dirty="0">
              <a:latin typeface="Arial" panose="020B0604020202090204" pitchFamily="34" charset="0"/>
            </a:endParaRPr>
          </a:p>
        </p:txBody>
      </p:sp>
      <p:sp>
        <p:nvSpPr>
          <p:cNvPr id="446545" name="Rectangle 81"/>
          <p:cNvSpPr/>
          <p:nvPr/>
        </p:nvSpPr>
        <p:spPr>
          <a:xfrm>
            <a:off x="2135188" y="4726782"/>
            <a:ext cx="647700"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25</a:t>
            </a:r>
            <a:endParaRPr lang="en-US" altLang="zh-CN" b="1" dirty="0">
              <a:latin typeface="Arial" panose="020B0604020202090204" pitchFamily="34" charset="0"/>
            </a:endParaRPr>
          </a:p>
        </p:txBody>
      </p:sp>
      <p:sp>
        <p:nvSpPr>
          <p:cNvPr id="446546" name="Rectangle 82"/>
          <p:cNvSpPr/>
          <p:nvPr/>
        </p:nvSpPr>
        <p:spPr>
          <a:xfrm>
            <a:off x="2495550" y="2855119"/>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J,K</a:t>
            </a:r>
            <a:endParaRPr lang="en-US" altLang="zh-CN" b="1" dirty="0">
              <a:latin typeface="Arial" panose="020B0604020202090204" pitchFamily="34" charset="0"/>
            </a:endParaRPr>
          </a:p>
        </p:txBody>
      </p:sp>
      <p:sp>
        <p:nvSpPr>
          <p:cNvPr id="446548" name="Rectangle 84"/>
          <p:cNvSpPr/>
          <p:nvPr/>
        </p:nvSpPr>
        <p:spPr>
          <a:xfrm>
            <a:off x="2495550" y="2855119"/>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K</a:t>
            </a:r>
            <a:endParaRPr lang="en-US" altLang="zh-CN" b="1" dirty="0">
              <a:latin typeface="Arial" panose="020B0604020202090204" pitchFamily="34" charset="0"/>
            </a:endParaRPr>
          </a:p>
        </p:txBody>
      </p:sp>
      <p:sp>
        <p:nvSpPr>
          <p:cNvPr id="446549" name="Rectangle 85"/>
          <p:cNvSpPr/>
          <p:nvPr/>
        </p:nvSpPr>
        <p:spPr>
          <a:xfrm>
            <a:off x="2495550" y="2855119"/>
            <a:ext cx="23764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endParaRPr lang="en-US" altLang="zh-CN" b="1" dirty="0">
              <a:latin typeface="Arial" panose="020B0604020202090204" pitchFamily="34" charset="0"/>
            </a:endParaRPr>
          </a:p>
        </p:txBody>
      </p:sp>
      <p:sp>
        <p:nvSpPr>
          <p:cNvPr id="16451" name="Text Box 86"/>
          <p:cNvSpPr txBox="1"/>
          <p:nvPr/>
        </p:nvSpPr>
        <p:spPr>
          <a:xfrm>
            <a:off x="1524000" y="2781300"/>
            <a:ext cx="1331913" cy="368300"/>
          </a:xfrm>
          <a:prstGeom prst="rect">
            <a:avLst/>
          </a:prstGeom>
          <a:noFill/>
          <a:ln w="6350">
            <a:noFill/>
          </a:ln>
        </p:spPr>
        <p:txBody>
          <a:bodyPr>
            <a:spAutoFit/>
          </a:bodyPr>
          <a:p>
            <a:pPr>
              <a:spcBef>
                <a:spcPct val="50000"/>
              </a:spcBef>
            </a:pPr>
            <a:r>
              <a:rPr lang="zh-CN" altLang="en-US" dirty="0">
                <a:latin typeface="Arial" panose="020B0604020202090204" pitchFamily="34" charset="0"/>
              </a:rPr>
              <a:t>队列</a:t>
            </a:r>
            <a:endParaRPr lang="zh-CN" altLang="en-US"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5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65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65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5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65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65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65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65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65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65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65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65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65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46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535" grpId="0" bldLvl="0" animBg="1"/>
      <p:bldP spid="446536" grpId="0" bldLvl="0" animBg="1"/>
      <p:bldP spid="446537" grpId="0" bldLvl="0" animBg="1"/>
      <p:bldP spid="446538" grpId="0" bldLvl="0" animBg="1"/>
      <p:bldP spid="446539" grpId="0" bldLvl="0" animBg="1"/>
      <p:bldP spid="446540" grpId="0" bldLvl="0" animBg="1"/>
      <p:bldP spid="446541" grpId="0" bldLvl="0" animBg="1"/>
      <p:bldP spid="446542" grpId="0" bldLvl="0" animBg="1"/>
      <p:bldP spid="446543" grpId="0" bldLvl="0" animBg="1"/>
      <p:bldP spid="446544" grpId="0" bldLvl="0" animBg="1"/>
      <p:bldP spid="446545" grpId="0" bldLvl="0" animBg="1"/>
      <p:bldP spid="446546" grpId="0" bldLvl="0" animBg="1"/>
      <p:bldP spid="446548" grpId="0" bldLvl="0" animBg="1"/>
      <p:bldP spid="446549"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grpSp>
        <p:nvGrpSpPr>
          <p:cNvPr id="17411" name="Group 2"/>
          <p:cNvGrpSpPr/>
          <p:nvPr/>
        </p:nvGrpSpPr>
        <p:grpSpPr>
          <a:xfrm>
            <a:off x="2640013" y="0"/>
            <a:ext cx="3068638" cy="2384426"/>
            <a:chOff x="1429" y="2659"/>
            <a:chExt cx="1933" cy="1502"/>
          </a:xfrm>
        </p:grpSpPr>
        <p:sp>
          <p:nvSpPr>
            <p:cNvPr id="17472" name="Line 3"/>
            <p:cNvSpPr/>
            <p:nvPr/>
          </p:nvSpPr>
          <p:spPr>
            <a:xfrm>
              <a:off x="1746" y="2931"/>
              <a:ext cx="1225" cy="0"/>
            </a:xfrm>
            <a:prstGeom prst="line">
              <a:avLst/>
            </a:prstGeom>
            <a:ln w="6350" cap="flat" cmpd="sng">
              <a:solidFill>
                <a:schemeClr val="tx1"/>
              </a:solidFill>
              <a:prstDash val="solid"/>
              <a:headEnd type="none" w="med" len="med"/>
              <a:tailEnd type="none" w="med" len="med"/>
            </a:ln>
          </p:spPr>
        </p:sp>
        <p:sp>
          <p:nvSpPr>
            <p:cNvPr id="17473" name="Line 4"/>
            <p:cNvSpPr/>
            <p:nvPr/>
          </p:nvSpPr>
          <p:spPr>
            <a:xfrm>
              <a:off x="1610" y="3067"/>
              <a:ext cx="0" cy="681"/>
            </a:xfrm>
            <a:prstGeom prst="line">
              <a:avLst/>
            </a:prstGeom>
            <a:ln w="6350" cap="flat" cmpd="sng">
              <a:solidFill>
                <a:schemeClr val="tx1"/>
              </a:solidFill>
              <a:prstDash val="solid"/>
              <a:headEnd type="none" w="med" len="med"/>
              <a:tailEnd type="none" w="med" len="med"/>
            </a:ln>
          </p:spPr>
        </p:sp>
        <p:sp>
          <p:nvSpPr>
            <p:cNvPr id="17474" name="Line 5"/>
            <p:cNvSpPr/>
            <p:nvPr/>
          </p:nvSpPr>
          <p:spPr>
            <a:xfrm>
              <a:off x="1701" y="3929"/>
              <a:ext cx="1270" cy="0"/>
            </a:xfrm>
            <a:prstGeom prst="line">
              <a:avLst/>
            </a:prstGeom>
            <a:ln w="6350" cap="flat" cmpd="sng">
              <a:solidFill>
                <a:schemeClr val="tx1"/>
              </a:solidFill>
              <a:prstDash val="solid"/>
              <a:headEnd type="none" w="med" len="med"/>
              <a:tailEnd type="none" w="med" len="med"/>
            </a:ln>
          </p:spPr>
        </p:sp>
        <p:sp>
          <p:nvSpPr>
            <p:cNvPr id="17475" name="Line 6"/>
            <p:cNvSpPr/>
            <p:nvPr/>
          </p:nvSpPr>
          <p:spPr>
            <a:xfrm>
              <a:off x="3107" y="3113"/>
              <a:ext cx="0" cy="635"/>
            </a:xfrm>
            <a:prstGeom prst="line">
              <a:avLst/>
            </a:prstGeom>
            <a:ln w="6350" cap="flat" cmpd="sng">
              <a:solidFill>
                <a:schemeClr val="tx1"/>
              </a:solidFill>
              <a:prstDash val="solid"/>
              <a:headEnd type="none" w="med" len="med"/>
              <a:tailEnd type="none" w="med" len="med"/>
            </a:ln>
          </p:spPr>
        </p:sp>
        <p:sp>
          <p:nvSpPr>
            <p:cNvPr id="17476" name="Line 7"/>
            <p:cNvSpPr/>
            <p:nvPr/>
          </p:nvSpPr>
          <p:spPr>
            <a:xfrm>
              <a:off x="1701" y="3022"/>
              <a:ext cx="1270" cy="816"/>
            </a:xfrm>
            <a:prstGeom prst="line">
              <a:avLst/>
            </a:prstGeom>
            <a:ln w="6350" cap="flat" cmpd="sng">
              <a:solidFill>
                <a:schemeClr val="tx1"/>
              </a:solidFill>
              <a:prstDash val="solid"/>
              <a:headEnd type="none" w="med" len="med"/>
              <a:tailEnd type="none" w="med" len="med"/>
            </a:ln>
          </p:spPr>
        </p:sp>
        <p:sp>
          <p:nvSpPr>
            <p:cNvPr id="17477" name="Line 8"/>
            <p:cNvSpPr/>
            <p:nvPr/>
          </p:nvSpPr>
          <p:spPr>
            <a:xfrm flipH="1">
              <a:off x="1701" y="3022"/>
              <a:ext cx="1270" cy="816"/>
            </a:xfrm>
            <a:prstGeom prst="line">
              <a:avLst/>
            </a:prstGeom>
            <a:ln w="6350" cap="flat" cmpd="sng">
              <a:solidFill>
                <a:schemeClr val="tx1"/>
              </a:solidFill>
              <a:prstDash val="solid"/>
              <a:headEnd type="none" w="med" len="med"/>
              <a:tailEnd type="none" w="med" len="med"/>
            </a:ln>
          </p:spPr>
        </p:sp>
        <p:grpSp>
          <p:nvGrpSpPr>
            <p:cNvPr id="17478" name="Group 9"/>
            <p:cNvGrpSpPr/>
            <p:nvPr/>
          </p:nvGrpSpPr>
          <p:grpSpPr>
            <a:xfrm>
              <a:off x="1429" y="2659"/>
              <a:ext cx="1933" cy="1502"/>
              <a:chOff x="1429" y="2659"/>
              <a:chExt cx="1933" cy="1502"/>
            </a:xfrm>
          </p:grpSpPr>
          <p:sp>
            <p:nvSpPr>
              <p:cNvPr id="17479" name="Oval 10"/>
              <p:cNvSpPr/>
              <p:nvPr/>
            </p:nvSpPr>
            <p:spPr>
              <a:xfrm>
                <a:off x="1475" y="2771"/>
                <a:ext cx="270"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a:t>
                </a:r>
                <a:endParaRPr lang="en-US" altLang="zh-CN" dirty="0">
                  <a:latin typeface="Comic Sans MS" panose="030F0902030302020204" pitchFamily="66" charset="0"/>
                </a:endParaRPr>
              </a:p>
            </p:txBody>
          </p:sp>
          <p:sp>
            <p:nvSpPr>
              <p:cNvPr id="17480" name="Oval 11"/>
              <p:cNvSpPr/>
              <p:nvPr/>
            </p:nvSpPr>
            <p:spPr>
              <a:xfrm>
                <a:off x="2971" y="2788"/>
                <a:ext cx="270"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2</a:t>
                </a:r>
                <a:endParaRPr lang="en-US" altLang="zh-CN" dirty="0">
                  <a:latin typeface="Comic Sans MS" panose="030F0902030302020204" pitchFamily="66" charset="0"/>
                </a:endParaRPr>
              </a:p>
            </p:txBody>
          </p:sp>
          <p:sp>
            <p:nvSpPr>
              <p:cNvPr id="17481" name="Oval 12"/>
              <p:cNvSpPr/>
              <p:nvPr/>
            </p:nvSpPr>
            <p:spPr>
              <a:xfrm>
                <a:off x="1429" y="3741"/>
                <a:ext cx="269"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3</a:t>
                </a:r>
                <a:endParaRPr lang="en-US" altLang="zh-CN" dirty="0">
                  <a:latin typeface="Comic Sans MS" panose="030F0902030302020204" pitchFamily="66" charset="0"/>
                </a:endParaRPr>
              </a:p>
            </p:txBody>
          </p:sp>
          <p:sp>
            <p:nvSpPr>
              <p:cNvPr id="17482" name="Oval 13"/>
              <p:cNvSpPr/>
              <p:nvPr/>
            </p:nvSpPr>
            <p:spPr>
              <a:xfrm>
                <a:off x="2971" y="3741"/>
                <a:ext cx="270" cy="321"/>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4</a:t>
                </a:r>
                <a:endParaRPr lang="en-US" altLang="zh-CN" dirty="0">
                  <a:latin typeface="Comic Sans MS" panose="030F0902030302020204" pitchFamily="66" charset="0"/>
                </a:endParaRPr>
              </a:p>
            </p:txBody>
          </p:sp>
          <p:sp>
            <p:nvSpPr>
              <p:cNvPr id="17483" name="Text Box 14"/>
              <p:cNvSpPr txBox="1"/>
              <p:nvPr/>
            </p:nvSpPr>
            <p:spPr>
              <a:xfrm>
                <a:off x="2200" y="2659"/>
                <a:ext cx="291" cy="232"/>
              </a:xfrm>
              <a:prstGeom prst="rect">
                <a:avLst/>
              </a:prstGeom>
              <a:noFill/>
              <a:ln w="6350">
                <a:noFill/>
              </a:ln>
            </p:spPr>
            <p:txBody>
              <a:bodyPr wrap="none">
                <a:spAutoFit/>
              </a:bodyPr>
              <a:p>
                <a:r>
                  <a:rPr lang="en-US" altLang="zh-CN" dirty="0">
                    <a:latin typeface="Comic Sans MS" panose="030F0902030302020204" pitchFamily="66" charset="0"/>
                  </a:rPr>
                  <a:t>30</a:t>
                </a:r>
                <a:endParaRPr lang="en-US" altLang="zh-CN" dirty="0">
                  <a:latin typeface="Comic Sans MS" panose="030F0902030302020204" pitchFamily="66" charset="0"/>
                </a:endParaRPr>
              </a:p>
            </p:txBody>
          </p:sp>
          <p:sp>
            <p:nvSpPr>
              <p:cNvPr id="17484" name="Text Box 15"/>
              <p:cNvSpPr txBox="1"/>
              <p:nvPr/>
            </p:nvSpPr>
            <p:spPr>
              <a:xfrm>
                <a:off x="1461" y="3355"/>
                <a:ext cx="203" cy="232"/>
              </a:xfrm>
              <a:prstGeom prst="rect">
                <a:avLst/>
              </a:prstGeom>
              <a:noFill/>
              <a:ln w="6350">
                <a:noFill/>
              </a:ln>
            </p:spPr>
            <p:txBody>
              <a:bodyPr wrap="none">
                <a:spAutoFit/>
              </a:bodyPr>
              <a:p>
                <a:r>
                  <a:rPr lang="en-US" altLang="zh-CN" dirty="0">
                    <a:latin typeface="Comic Sans MS" panose="030F0902030302020204" pitchFamily="66" charset="0"/>
                  </a:rPr>
                  <a:t>6</a:t>
                </a:r>
                <a:endParaRPr lang="en-US" altLang="zh-CN" dirty="0">
                  <a:latin typeface="Comic Sans MS" panose="030F0902030302020204" pitchFamily="66" charset="0"/>
                </a:endParaRPr>
              </a:p>
            </p:txBody>
          </p:sp>
          <p:sp>
            <p:nvSpPr>
              <p:cNvPr id="17485" name="Text Box 16"/>
              <p:cNvSpPr txBox="1"/>
              <p:nvPr/>
            </p:nvSpPr>
            <p:spPr>
              <a:xfrm>
                <a:off x="3094" y="3309"/>
                <a:ext cx="268" cy="232"/>
              </a:xfrm>
              <a:prstGeom prst="rect">
                <a:avLst/>
              </a:prstGeom>
              <a:noFill/>
              <a:ln w="6350">
                <a:noFill/>
              </a:ln>
            </p:spPr>
            <p:txBody>
              <a:bodyPr wrap="none">
                <a:spAutoFit/>
              </a:bodyPr>
              <a:p>
                <a:r>
                  <a:rPr lang="en-US" altLang="zh-CN" dirty="0">
                    <a:latin typeface="Comic Sans MS" panose="030F0902030302020204" pitchFamily="66" charset="0"/>
                  </a:rPr>
                  <a:t>10</a:t>
                </a:r>
                <a:endParaRPr lang="en-US" altLang="zh-CN" dirty="0">
                  <a:latin typeface="Comic Sans MS" panose="030F0902030302020204" pitchFamily="66" charset="0"/>
                </a:endParaRPr>
              </a:p>
            </p:txBody>
          </p:sp>
          <p:sp>
            <p:nvSpPr>
              <p:cNvPr id="17486" name="Text Box 17"/>
              <p:cNvSpPr txBox="1"/>
              <p:nvPr/>
            </p:nvSpPr>
            <p:spPr>
              <a:xfrm>
                <a:off x="2109" y="3929"/>
                <a:ext cx="307" cy="232"/>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20</a:t>
                </a:r>
                <a:endParaRPr lang="en-US" altLang="zh-CN" dirty="0">
                  <a:latin typeface="Comic Sans MS" panose="030F0902030302020204" pitchFamily="66" charset="0"/>
                </a:endParaRPr>
              </a:p>
            </p:txBody>
          </p:sp>
          <p:sp>
            <p:nvSpPr>
              <p:cNvPr id="17487" name="Text Box 18"/>
              <p:cNvSpPr txBox="1"/>
              <p:nvPr/>
            </p:nvSpPr>
            <p:spPr>
              <a:xfrm>
                <a:off x="2504" y="3063"/>
                <a:ext cx="203" cy="232"/>
              </a:xfrm>
              <a:prstGeom prst="rect">
                <a:avLst/>
              </a:prstGeom>
              <a:noFill/>
              <a:ln w="6350">
                <a:noFill/>
              </a:ln>
            </p:spPr>
            <p:txBody>
              <a:bodyPr wrap="none">
                <a:spAutoFit/>
              </a:bodyPr>
              <a:p>
                <a:r>
                  <a:rPr lang="en-US" altLang="zh-CN" dirty="0">
                    <a:latin typeface="Comic Sans MS" panose="030F0902030302020204" pitchFamily="66" charset="0"/>
                  </a:rPr>
                  <a:t>5</a:t>
                </a:r>
                <a:endParaRPr lang="en-US" altLang="zh-CN" dirty="0">
                  <a:latin typeface="Comic Sans MS" panose="030F0902030302020204" pitchFamily="66" charset="0"/>
                </a:endParaRPr>
              </a:p>
            </p:txBody>
          </p:sp>
          <p:sp>
            <p:nvSpPr>
              <p:cNvPr id="17488" name="Text Box 19"/>
              <p:cNvSpPr txBox="1"/>
              <p:nvPr/>
            </p:nvSpPr>
            <p:spPr>
              <a:xfrm>
                <a:off x="2699" y="3521"/>
                <a:ext cx="272" cy="232"/>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4</a:t>
                </a:r>
                <a:endParaRPr lang="en-US" altLang="zh-CN" dirty="0">
                  <a:latin typeface="Comic Sans MS" panose="030F0902030302020204" pitchFamily="66" charset="0"/>
                </a:endParaRPr>
              </a:p>
            </p:txBody>
          </p:sp>
        </p:grpSp>
      </p:grpSp>
      <p:sp>
        <p:nvSpPr>
          <p:cNvPr id="17412" name="Oval 20"/>
          <p:cNvSpPr/>
          <p:nvPr/>
        </p:nvSpPr>
        <p:spPr>
          <a:xfrm>
            <a:off x="6964363" y="154549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A</a:t>
            </a:r>
            <a:endParaRPr lang="en-US" altLang="zh-CN" dirty="0">
              <a:latin typeface="Comic Sans MS" panose="030F0902030302020204" pitchFamily="66" charset="0"/>
            </a:endParaRPr>
          </a:p>
        </p:txBody>
      </p:sp>
      <p:sp>
        <p:nvSpPr>
          <p:cNvPr id="17413" name="Oval 21"/>
          <p:cNvSpPr/>
          <p:nvPr/>
        </p:nvSpPr>
        <p:spPr>
          <a:xfrm>
            <a:off x="6959600" y="240909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B</a:t>
            </a:r>
            <a:endParaRPr lang="en-US" altLang="zh-CN" dirty="0">
              <a:latin typeface="Comic Sans MS" panose="030F0902030302020204" pitchFamily="66" charset="0"/>
            </a:endParaRPr>
          </a:p>
        </p:txBody>
      </p:sp>
      <p:sp>
        <p:nvSpPr>
          <p:cNvPr id="17414" name="Oval 22"/>
          <p:cNvSpPr/>
          <p:nvPr/>
        </p:nvSpPr>
        <p:spPr>
          <a:xfrm>
            <a:off x="5087938" y="32012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C</a:t>
            </a:r>
            <a:endParaRPr lang="en-US" altLang="zh-CN" dirty="0">
              <a:latin typeface="Comic Sans MS" panose="030F0902030302020204" pitchFamily="66" charset="0"/>
            </a:endParaRPr>
          </a:p>
        </p:txBody>
      </p:sp>
      <p:sp>
        <p:nvSpPr>
          <p:cNvPr id="17415" name="Oval 23"/>
          <p:cNvSpPr/>
          <p:nvPr/>
        </p:nvSpPr>
        <p:spPr>
          <a:xfrm>
            <a:off x="6964363" y="327269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D</a:t>
            </a:r>
            <a:endParaRPr lang="en-US" altLang="zh-CN" dirty="0">
              <a:latin typeface="Comic Sans MS" panose="030F0902030302020204" pitchFamily="66" charset="0"/>
            </a:endParaRPr>
          </a:p>
        </p:txBody>
      </p:sp>
      <p:sp>
        <p:nvSpPr>
          <p:cNvPr id="17416" name="Oval 24"/>
          <p:cNvSpPr/>
          <p:nvPr/>
        </p:nvSpPr>
        <p:spPr>
          <a:xfrm>
            <a:off x="8691563" y="3217135"/>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E</a:t>
            </a:r>
            <a:endParaRPr lang="en-US" altLang="zh-CN" dirty="0">
              <a:latin typeface="Comic Sans MS" panose="030F0902030302020204" pitchFamily="66" charset="0"/>
            </a:endParaRPr>
          </a:p>
        </p:txBody>
      </p:sp>
      <p:sp>
        <p:nvSpPr>
          <p:cNvPr id="17417" name="Oval 25"/>
          <p:cNvSpPr/>
          <p:nvPr/>
        </p:nvSpPr>
        <p:spPr>
          <a:xfrm>
            <a:off x="4295775" y="41537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F</a:t>
            </a:r>
            <a:endParaRPr lang="en-US" altLang="zh-CN" dirty="0">
              <a:latin typeface="Comic Sans MS" panose="030F0902030302020204" pitchFamily="66" charset="0"/>
            </a:endParaRPr>
          </a:p>
        </p:txBody>
      </p:sp>
      <p:sp>
        <p:nvSpPr>
          <p:cNvPr id="17418" name="Oval 26"/>
          <p:cNvSpPr/>
          <p:nvPr/>
        </p:nvSpPr>
        <p:spPr>
          <a:xfrm>
            <a:off x="5380038" y="40823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G</a:t>
            </a:r>
            <a:endParaRPr lang="en-US" altLang="zh-CN" dirty="0">
              <a:latin typeface="Comic Sans MS" panose="030F0902030302020204" pitchFamily="66" charset="0"/>
            </a:endParaRPr>
          </a:p>
        </p:txBody>
      </p:sp>
      <p:sp>
        <p:nvSpPr>
          <p:cNvPr id="17419" name="Oval 27"/>
          <p:cNvSpPr/>
          <p:nvPr/>
        </p:nvSpPr>
        <p:spPr>
          <a:xfrm>
            <a:off x="6315075" y="40823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H</a:t>
            </a:r>
            <a:endParaRPr lang="en-US" altLang="zh-CN" dirty="0">
              <a:latin typeface="Comic Sans MS" panose="030F0902030302020204" pitchFamily="66" charset="0"/>
            </a:endParaRPr>
          </a:p>
        </p:txBody>
      </p:sp>
      <p:sp>
        <p:nvSpPr>
          <p:cNvPr id="17420" name="Oval 28"/>
          <p:cNvSpPr/>
          <p:nvPr/>
        </p:nvSpPr>
        <p:spPr>
          <a:xfrm>
            <a:off x="7396163" y="40648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I</a:t>
            </a:r>
            <a:endParaRPr lang="en-US" altLang="zh-CN" dirty="0">
              <a:latin typeface="Comic Sans MS" panose="030F0902030302020204" pitchFamily="66" charset="0"/>
            </a:endParaRPr>
          </a:p>
        </p:txBody>
      </p:sp>
      <p:sp>
        <p:nvSpPr>
          <p:cNvPr id="17421" name="Oval 29"/>
          <p:cNvSpPr/>
          <p:nvPr/>
        </p:nvSpPr>
        <p:spPr>
          <a:xfrm>
            <a:off x="8188325" y="40648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J</a:t>
            </a:r>
            <a:endParaRPr lang="en-US" altLang="zh-CN" dirty="0">
              <a:latin typeface="Comic Sans MS" panose="030F0902030302020204" pitchFamily="66" charset="0"/>
            </a:endParaRPr>
          </a:p>
        </p:txBody>
      </p:sp>
      <p:sp>
        <p:nvSpPr>
          <p:cNvPr id="17422" name="Oval 30"/>
          <p:cNvSpPr/>
          <p:nvPr/>
        </p:nvSpPr>
        <p:spPr>
          <a:xfrm>
            <a:off x="9193213" y="4064860"/>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K</a:t>
            </a:r>
            <a:endParaRPr lang="en-US" altLang="zh-CN" dirty="0">
              <a:latin typeface="Comic Sans MS" panose="030F0902030302020204" pitchFamily="66" charset="0"/>
            </a:endParaRPr>
          </a:p>
        </p:txBody>
      </p:sp>
      <p:sp>
        <p:nvSpPr>
          <p:cNvPr id="17423" name="Oval 31"/>
          <p:cNvSpPr/>
          <p:nvPr/>
        </p:nvSpPr>
        <p:spPr>
          <a:xfrm>
            <a:off x="4151313" y="51618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L</a:t>
            </a:r>
            <a:endParaRPr lang="en-US" altLang="zh-CN" dirty="0">
              <a:latin typeface="Comic Sans MS" panose="030F0902030302020204" pitchFamily="66" charset="0"/>
            </a:endParaRPr>
          </a:p>
        </p:txBody>
      </p:sp>
      <p:sp>
        <p:nvSpPr>
          <p:cNvPr id="17424" name="Oval 32"/>
          <p:cNvSpPr/>
          <p:nvPr/>
        </p:nvSpPr>
        <p:spPr>
          <a:xfrm>
            <a:off x="5376863" y="51618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M</a:t>
            </a:r>
            <a:endParaRPr lang="en-US" altLang="zh-CN" dirty="0">
              <a:latin typeface="Comic Sans MS" panose="030F0902030302020204" pitchFamily="66" charset="0"/>
            </a:endParaRPr>
          </a:p>
        </p:txBody>
      </p:sp>
      <p:sp>
        <p:nvSpPr>
          <p:cNvPr id="17425" name="Oval 33"/>
          <p:cNvSpPr/>
          <p:nvPr/>
        </p:nvSpPr>
        <p:spPr>
          <a:xfrm>
            <a:off x="6311900" y="51618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N</a:t>
            </a:r>
            <a:endParaRPr lang="en-US" altLang="zh-CN" dirty="0">
              <a:latin typeface="Comic Sans MS" panose="030F0902030302020204" pitchFamily="66" charset="0"/>
            </a:endParaRPr>
          </a:p>
        </p:txBody>
      </p:sp>
      <p:sp>
        <p:nvSpPr>
          <p:cNvPr id="17426" name="Oval 34"/>
          <p:cNvSpPr/>
          <p:nvPr/>
        </p:nvSpPr>
        <p:spPr>
          <a:xfrm>
            <a:off x="7392988" y="5161822"/>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O</a:t>
            </a:r>
            <a:endParaRPr lang="en-US" altLang="zh-CN" dirty="0">
              <a:latin typeface="Comic Sans MS" panose="030F0902030302020204" pitchFamily="66" charset="0"/>
            </a:endParaRPr>
          </a:p>
        </p:txBody>
      </p:sp>
      <p:sp>
        <p:nvSpPr>
          <p:cNvPr id="17427" name="Oval 35"/>
          <p:cNvSpPr/>
          <p:nvPr/>
        </p:nvSpPr>
        <p:spPr>
          <a:xfrm>
            <a:off x="8256588" y="514594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P</a:t>
            </a:r>
            <a:endParaRPr lang="en-US" altLang="zh-CN" dirty="0">
              <a:latin typeface="Comic Sans MS" panose="030F0902030302020204" pitchFamily="66" charset="0"/>
            </a:endParaRPr>
          </a:p>
        </p:txBody>
      </p:sp>
      <p:sp>
        <p:nvSpPr>
          <p:cNvPr id="17428" name="Oval 36"/>
          <p:cNvSpPr/>
          <p:nvPr/>
        </p:nvSpPr>
        <p:spPr>
          <a:xfrm>
            <a:off x="9193213" y="5145947"/>
            <a:ext cx="4286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Q</a:t>
            </a:r>
            <a:endParaRPr lang="en-US" altLang="zh-CN" dirty="0">
              <a:latin typeface="Comic Sans MS" panose="030F0902030302020204" pitchFamily="66" charset="0"/>
            </a:endParaRPr>
          </a:p>
        </p:txBody>
      </p:sp>
      <p:sp>
        <p:nvSpPr>
          <p:cNvPr id="17429" name="Line 37"/>
          <p:cNvSpPr/>
          <p:nvPr/>
        </p:nvSpPr>
        <p:spPr>
          <a:xfrm>
            <a:off x="7177088" y="2060575"/>
            <a:ext cx="0" cy="360363"/>
          </a:xfrm>
          <a:prstGeom prst="line">
            <a:avLst/>
          </a:prstGeom>
          <a:ln w="6350" cap="flat" cmpd="sng">
            <a:solidFill>
              <a:schemeClr val="tx1"/>
            </a:solidFill>
            <a:prstDash val="solid"/>
            <a:headEnd type="none" w="med" len="med"/>
            <a:tailEnd type="none" w="med" len="med"/>
          </a:ln>
        </p:spPr>
      </p:sp>
      <p:sp>
        <p:nvSpPr>
          <p:cNvPr id="17430" name="Line 38"/>
          <p:cNvSpPr/>
          <p:nvPr/>
        </p:nvSpPr>
        <p:spPr>
          <a:xfrm flipH="1">
            <a:off x="5519738" y="2781300"/>
            <a:ext cx="1439862" cy="576263"/>
          </a:xfrm>
          <a:prstGeom prst="line">
            <a:avLst/>
          </a:prstGeom>
          <a:ln w="6350" cap="flat" cmpd="sng">
            <a:solidFill>
              <a:schemeClr val="tx1"/>
            </a:solidFill>
            <a:prstDash val="solid"/>
            <a:headEnd type="none" w="med" len="med"/>
            <a:tailEnd type="none" w="med" len="med"/>
          </a:ln>
        </p:spPr>
      </p:sp>
      <p:sp>
        <p:nvSpPr>
          <p:cNvPr id="17431" name="Line 39"/>
          <p:cNvSpPr/>
          <p:nvPr/>
        </p:nvSpPr>
        <p:spPr>
          <a:xfrm>
            <a:off x="7177088" y="2924175"/>
            <a:ext cx="0" cy="360363"/>
          </a:xfrm>
          <a:prstGeom prst="line">
            <a:avLst/>
          </a:prstGeom>
          <a:ln w="6350" cap="flat" cmpd="sng">
            <a:solidFill>
              <a:schemeClr val="tx1"/>
            </a:solidFill>
            <a:prstDash val="solid"/>
            <a:headEnd type="none" w="med" len="med"/>
            <a:tailEnd type="none" w="med" len="med"/>
          </a:ln>
        </p:spPr>
      </p:sp>
      <p:sp>
        <p:nvSpPr>
          <p:cNvPr id="17432" name="Line 40"/>
          <p:cNvSpPr/>
          <p:nvPr/>
        </p:nvSpPr>
        <p:spPr>
          <a:xfrm>
            <a:off x="7392988" y="2708275"/>
            <a:ext cx="1366837" cy="576263"/>
          </a:xfrm>
          <a:prstGeom prst="line">
            <a:avLst/>
          </a:prstGeom>
          <a:ln w="6350" cap="flat" cmpd="sng">
            <a:solidFill>
              <a:schemeClr val="tx1"/>
            </a:solidFill>
            <a:prstDash val="solid"/>
            <a:headEnd type="none" w="med" len="med"/>
            <a:tailEnd type="none" w="med" len="med"/>
          </a:ln>
        </p:spPr>
      </p:sp>
      <p:sp>
        <p:nvSpPr>
          <p:cNvPr id="17433" name="Line 41"/>
          <p:cNvSpPr/>
          <p:nvPr/>
        </p:nvSpPr>
        <p:spPr>
          <a:xfrm flipH="1">
            <a:off x="4584700" y="3644900"/>
            <a:ext cx="576263" cy="504825"/>
          </a:xfrm>
          <a:prstGeom prst="line">
            <a:avLst/>
          </a:prstGeom>
          <a:ln w="6350" cap="flat" cmpd="sng">
            <a:solidFill>
              <a:schemeClr val="tx1"/>
            </a:solidFill>
            <a:prstDash val="solid"/>
            <a:headEnd type="none" w="med" len="med"/>
            <a:tailEnd type="none" w="med" len="med"/>
          </a:ln>
        </p:spPr>
      </p:sp>
      <p:sp>
        <p:nvSpPr>
          <p:cNvPr id="17434" name="Line 42"/>
          <p:cNvSpPr/>
          <p:nvPr/>
        </p:nvSpPr>
        <p:spPr>
          <a:xfrm>
            <a:off x="5376863" y="3716338"/>
            <a:ext cx="142875" cy="360362"/>
          </a:xfrm>
          <a:prstGeom prst="line">
            <a:avLst/>
          </a:prstGeom>
          <a:ln w="6350" cap="flat" cmpd="sng">
            <a:solidFill>
              <a:schemeClr val="tx1"/>
            </a:solidFill>
            <a:prstDash val="solid"/>
            <a:headEnd type="none" w="med" len="med"/>
            <a:tailEnd type="none" w="med" len="med"/>
          </a:ln>
        </p:spPr>
      </p:sp>
      <p:sp>
        <p:nvSpPr>
          <p:cNvPr id="17435" name="Line 43"/>
          <p:cNvSpPr/>
          <p:nvPr/>
        </p:nvSpPr>
        <p:spPr>
          <a:xfrm flipH="1">
            <a:off x="6600825" y="3716338"/>
            <a:ext cx="431800" cy="360362"/>
          </a:xfrm>
          <a:prstGeom prst="line">
            <a:avLst/>
          </a:prstGeom>
          <a:ln w="6350" cap="flat" cmpd="sng">
            <a:solidFill>
              <a:schemeClr val="tx1"/>
            </a:solidFill>
            <a:prstDash val="solid"/>
            <a:headEnd type="none" w="med" len="med"/>
            <a:tailEnd type="none" w="med" len="med"/>
          </a:ln>
        </p:spPr>
      </p:sp>
      <p:sp>
        <p:nvSpPr>
          <p:cNvPr id="17436" name="Line 44"/>
          <p:cNvSpPr/>
          <p:nvPr/>
        </p:nvSpPr>
        <p:spPr>
          <a:xfrm>
            <a:off x="7248525" y="3716338"/>
            <a:ext cx="287338" cy="360362"/>
          </a:xfrm>
          <a:prstGeom prst="line">
            <a:avLst/>
          </a:prstGeom>
          <a:ln w="6350" cap="flat" cmpd="sng">
            <a:solidFill>
              <a:schemeClr val="tx1"/>
            </a:solidFill>
            <a:prstDash val="solid"/>
            <a:headEnd type="none" w="med" len="med"/>
            <a:tailEnd type="none" w="med" len="med"/>
          </a:ln>
        </p:spPr>
      </p:sp>
      <p:sp>
        <p:nvSpPr>
          <p:cNvPr id="17437" name="Line 45"/>
          <p:cNvSpPr/>
          <p:nvPr/>
        </p:nvSpPr>
        <p:spPr>
          <a:xfrm flipH="1">
            <a:off x="8472488" y="3716338"/>
            <a:ext cx="360362" cy="360362"/>
          </a:xfrm>
          <a:prstGeom prst="line">
            <a:avLst/>
          </a:prstGeom>
          <a:ln w="6350" cap="flat" cmpd="sng">
            <a:solidFill>
              <a:schemeClr val="tx1"/>
            </a:solidFill>
            <a:prstDash val="solid"/>
            <a:headEnd type="none" w="med" len="med"/>
            <a:tailEnd type="none" w="med" len="med"/>
          </a:ln>
        </p:spPr>
      </p:sp>
      <p:sp>
        <p:nvSpPr>
          <p:cNvPr id="17438" name="Line 46"/>
          <p:cNvSpPr/>
          <p:nvPr/>
        </p:nvSpPr>
        <p:spPr>
          <a:xfrm>
            <a:off x="9048750" y="3644900"/>
            <a:ext cx="287338" cy="431800"/>
          </a:xfrm>
          <a:prstGeom prst="line">
            <a:avLst/>
          </a:prstGeom>
          <a:ln w="6350" cap="flat" cmpd="sng">
            <a:solidFill>
              <a:schemeClr val="tx1"/>
            </a:solidFill>
            <a:prstDash val="solid"/>
            <a:headEnd type="none" w="med" len="med"/>
            <a:tailEnd type="none" w="med" len="med"/>
          </a:ln>
        </p:spPr>
      </p:sp>
      <p:sp>
        <p:nvSpPr>
          <p:cNvPr id="17439" name="Line 47"/>
          <p:cNvSpPr/>
          <p:nvPr/>
        </p:nvSpPr>
        <p:spPr>
          <a:xfrm>
            <a:off x="4440238" y="4652963"/>
            <a:ext cx="0" cy="576262"/>
          </a:xfrm>
          <a:prstGeom prst="line">
            <a:avLst/>
          </a:prstGeom>
          <a:ln w="6350" cap="flat" cmpd="sng">
            <a:solidFill>
              <a:schemeClr val="tx1"/>
            </a:solidFill>
            <a:prstDash val="solid"/>
            <a:headEnd type="none" w="med" len="med"/>
            <a:tailEnd type="none" w="med" len="med"/>
          </a:ln>
        </p:spPr>
      </p:sp>
      <p:sp>
        <p:nvSpPr>
          <p:cNvPr id="17440" name="Line 48"/>
          <p:cNvSpPr/>
          <p:nvPr/>
        </p:nvSpPr>
        <p:spPr>
          <a:xfrm>
            <a:off x="5592763" y="4581525"/>
            <a:ext cx="0" cy="576263"/>
          </a:xfrm>
          <a:prstGeom prst="line">
            <a:avLst/>
          </a:prstGeom>
          <a:ln w="6350" cap="flat" cmpd="sng">
            <a:solidFill>
              <a:schemeClr val="tx1"/>
            </a:solidFill>
            <a:prstDash val="solid"/>
            <a:headEnd type="none" w="med" len="med"/>
            <a:tailEnd type="none" w="med" len="med"/>
          </a:ln>
        </p:spPr>
      </p:sp>
      <p:sp>
        <p:nvSpPr>
          <p:cNvPr id="17441" name="Line 49"/>
          <p:cNvSpPr/>
          <p:nvPr/>
        </p:nvSpPr>
        <p:spPr>
          <a:xfrm>
            <a:off x="6527800" y="4581525"/>
            <a:ext cx="0" cy="576263"/>
          </a:xfrm>
          <a:prstGeom prst="line">
            <a:avLst/>
          </a:prstGeom>
          <a:ln w="6350" cap="flat" cmpd="sng">
            <a:solidFill>
              <a:schemeClr val="tx1"/>
            </a:solidFill>
            <a:prstDash val="solid"/>
            <a:headEnd type="none" w="med" len="med"/>
            <a:tailEnd type="none" w="med" len="med"/>
          </a:ln>
        </p:spPr>
      </p:sp>
      <p:sp>
        <p:nvSpPr>
          <p:cNvPr id="17442" name="Line 50"/>
          <p:cNvSpPr/>
          <p:nvPr/>
        </p:nvSpPr>
        <p:spPr>
          <a:xfrm>
            <a:off x="7608888" y="4581525"/>
            <a:ext cx="0" cy="576263"/>
          </a:xfrm>
          <a:prstGeom prst="line">
            <a:avLst/>
          </a:prstGeom>
          <a:ln w="6350" cap="flat" cmpd="sng">
            <a:solidFill>
              <a:schemeClr val="tx1"/>
            </a:solidFill>
            <a:prstDash val="solid"/>
            <a:headEnd type="none" w="med" len="med"/>
            <a:tailEnd type="none" w="med" len="med"/>
          </a:ln>
        </p:spPr>
      </p:sp>
      <p:sp>
        <p:nvSpPr>
          <p:cNvPr id="17443" name="Line 51"/>
          <p:cNvSpPr/>
          <p:nvPr/>
        </p:nvSpPr>
        <p:spPr>
          <a:xfrm>
            <a:off x="8401050" y="4581525"/>
            <a:ext cx="0" cy="576263"/>
          </a:xfrm>
          <a:prstGeom prst="line">
            <a:avLst/>
          </a:prstGeom>
          <a:ln w="6350" cap="flat" cmpd="sng">
            <a:solidFill>
              <a:schemeClr val="tx1"/>
            </a:solidFill>
            <a:prstDash val="solid"/>
            <a:headEnd type="none" w="med" len="med"/>
            <a:tailEnd type="none" w="med" len="med"/>
          </a:ln>
        </p:spPr>
      </p:sp>
      <p:sp>
        <p:nvSpPr>
          <p:cNvPr id="17444" name="Line 52"/>
          <p:cNvSpPr/>
          <p:nvPr/>
        </p:nvSpPr>
        <p:spPr>
          <a:xfrm>
            <a:off x="9409113" y="4581525"/>
            <a:ext cx="0" cy="576263"/>
          </a:xfrm>
          <a:prstGeom prst="line">
            <a:avLst/>
          </a:prstGeom>
          <a:ln w="6350" cap="flat" cmpd="sng">
            <a:solidFill>
              <a:schemeClr val="tx1"/>
            </a:solidFill>
            <a:prstDash val="solid"/>
            <a:headEnd type="none" w="med" len="med"/>
            <a:tailEnd type="none" w="med" len="med"/>
          </a:ln>
        </p:spPr>
      </p:sp>
      <p:sp>
        <p:nvSpPr>
          <p:cNvPr id="17445" name="Text Box 53"/>
          <p:cNvSpPr txBox="1"/>
          <p:nvPr/>
        </p:nvSpPr>
        <p:spPr>
          <a:xfrm>
            <a:off x="6888163" y="2060575"/>
            <a:ext cx="863600" cy="368300"/>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1</a:t>
            </a:r>
            <a:endParaRPr lang="en-US" altLang="zh-CN" dirty="0">
              <a:latin typeface="Comic Sans MS" panose="030F0902030302020204" pitchFamily="66" charset="0"/>
            </a:endParaRPr>
          </a:p>
        </p:txBody>
      </p:sp>
      <p:sp>
        <p:nvSpPr>
          <p:cNvPr id="17446" name="Text Box 54"/>
          <p:cNvSpPr txBox="1"/>
          <p:nvPr/>
        </p:nvSpPr>
        <p:spPr>
          <a:xfrm>
            <a:off x="5951538" y="2781300"/>
            <a:ext cx="504825" cy="368300"/>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2</a:t>
            </a:r>
            <a:endParaRPr lang="en-US" altLang="zh-CN" dirty="0">
              <a:latin typeface="Comic Sans MS" panose="030F0902030302020204" pitchFamily="66" charset="0"/>
            </a:endParaRPr>
          </a:p>
        </p:txBody>
      </p:sp>
      <p:sp>
        <p:nvSpPr>
          <p:cNvPr id="17447" name="Text Box 55"/>
          <p:cNvSpPr txBox="1"/>
          <p:nvPr/>
        </p:nvSpPr>
        <p:spPr>
          <a:xfrm>
            <a:off x="6940550" y="2878138"/>
            <a:ext cx="322580" cy="368300"/>
          </a:xfrm>
          <a:prstGeom prst="rect">
            <a:avLst/>
          </a:prstGeom>
          <a:noFill/>
          <a:ln w="6350">
            <a:noFill/>
          </a:ln>
        </p:spPr>
        <p:txBody>
          <a:bodyPr wrap="none">
            <a:spAutoFit/>
          </a:bodyPr>
          <a:p>
            <a:r>
              <a:rPr lang="en-US" altLang="zh-CN" dirty="0">
                <a:latin typeface="Comic Sans MS" panose="030F0902030302020204" pitchFamily="66" charset="0"/>
              </a:rPr>
              <a:t>3</a:t>
            </a:r>
            <a:endParaRPr lang="en-US" altLang="zh-CN" dirty="0">
              <a:latin typeface="Comic Sans MS" panose="030F0902030302020204" pitchFamily="66" charset="0"/>
            </a:endParaRPr>
          </a:p>
        </p:txBody>
      </p:sp>
      <p:sp>
        <p:nvSpPr>
          <p:cNvPr id="17448" name="Text Box 56"/>
          <p:cNvSpPr txBox="1"/>
          <p:nvPr/>
        </p:nvSpPr>
        <p:spPr>
          <a:xfrm>
            <a:off x="8093075" y="2660650"/>
            <a:ext cx="322580" cy="368300"/>
          </a:xfrm>
          <a:prstGeom prst="rect">
            <a:avLst/>
          </a:prstGeom>
          <a:noFill/>
          <a:ln w="6350">
            <a:noFill/>
          </a:ln>
        </p:spPr>
        <p:txBody>
          <a:bodyPr wrap="none">
            <a:spAutoFit/>
          </a:bodyPr>
          <a:p>
            <a:r>
              <a:rPr lang="en-US" altLang="zh-CN" dirty="0">
                <a:latin typeface="Comic Sans MS" panose="030F0902030302020204" pitchFamily="66" charset="0"/>
              </a:rPr>
              <a:t>4</a:t>
            </a:r>
            <a:endParaRPr lang="en-US" altLang="zh-CN" dirty="0">
              <a:latin typeface="Comic Sans MS" panose="030F0902030302020204" pitchFamily="66" charset="0"/>
            </a:endParaRPr>
          </a:p>
        </p:txBody>
      </p:sp>
      <p:sp>
        <p:nvSpPr>
          <p:cNvPr id="17449" name="Text Box 57"/>
          <p:cNvSpPr txBox="1"/>
          <p:nvPr/>
        </p:nvSpPr>
        <p:spPr>
          <a:xfrm>
            <a:off x="4492625" y="3741738"/>
            <a:ext cx="322580" cy="368300"/>
          </a:xfrm>
          <a:prstGeom prst="rect">
            <a:avLst/>
          </a:prstGeom>
          <a:noFill/>
          <a:ln w="6350">
            <a:noFill/>
          </a:ln>
        </p:spPr>
        <p:txBody>
          <a:bodyPr wrap="none">
            <a:spAutoFit/>
          </a:bodyPr>
          <a:p>
            <a:r>
              <a:rPr lang="en-US" altLang="zh-CN" dirty="0">
                <a:latin typeface="Comic Sans MS" panose="030F0902030302020204" pitchFamily="66" charset="0"/>
              </a:rPr>
              <a:t>3</a:t>
            </a:r>
            <a:endParaRPr lang="en-US" altLang="zh-CN" dirty="0">
              <a:latin typeface="Comic Sans MS" panose="030F0902030302020204" pitchFamily="66" charset="0"/>
            </a:endParaRPr>
          </a:p>
        </p:txBody>
      </p:sp>
      <p:sp>
        <p:nvSpPr>
          <p:cNvPr id="17450" name="Text Box 58"/>
          <p:cNvSpPr txBox="1"/>
          <p:nvPr/>
        </p:nvSpPr>
        <p:spPr>
          <a:xfrm>
            <a:off x="5427663" y="3670300"/>
            <a:ext cx="322580" cy="368300"/>
          </a:xfrm>
          <a:prstGeom prst="rect">
            <a:avLst/>
          </a:prstGeom>
          <a:noFill/>
          <a:ln w="6350">
            <a:noFill/>
          </a:ln>
        </p:spPr>
        <p:txBody>
          <a:bodyPr wrap="none">
            <a:spAutoFit/>
          </a:bodyPr>
          <a:p>
            <a:r>
              <a:rPr lang="en-US" altLang="zh-CN" dirty="0">
                <a:latin typeface="Comic Sans MS" panose="030F0902030302020204" pitchFamily="66" charset="0"/>
              </a:rPr>
              <a:t>4</a:t>
            </a:r>
            <a:endParaRPr lang="en-US" altLang="zh-CN" dirty="0">
              <a:latin typeface="Comic Sans MS" panose="030F0902030302020204" pitchFamily="66" charset="0"/>
            </a:endParaRPr>
          </a:p>
        </p:txBody>
      </p:sp>
      <p:sp>
        <p:nvSpPr>
          <p:cNvPr id="17451" name="Text Box 59"/>
          <p:cNvSpPr txBox="1"/>
          <p:nvPr/>
        </p:nvSpPr>
        <p:spPr>
          <a:xfrm>
            <a:off x="4151313" y="4718050"/>
            <a:ext cx="322580" cy="368300"/>
          </a:xfrm>
          <a:prstGeom prst="rect">
            <a:avLst/>
          </a:prstGeom>
          <a:noFill/>
          <a:ln w="6350">
            <a:noFill/>
          </a:ln>
        </p:spPr>
        <p:txBody>
          <a:bodyPr wrap="none">
            <a:spAutoFit/>
          </a:bodyPr>
          <a:p>
            <a:r>
              <a:rPr lang="en-US" altLang="zh-CN" dirty="0">
                <a:latin typeface="Comic Sans MS" panose="030F0902030302020204" pitchFamily="66" charset="0"/>
              </a:rPr>
              <a:t>4</a:t>
            </a:r>
            <a:endParaRPr lang="en-US" altLang="zh-CN" dirty="0">
              <a:latin typeface="Comic Sans MS" panose="030F0902030302020204" pitchFamily="66" charset="0"/>
            </a:endParaRPr>
          </a:p>
        </p:txBody>
      </p:sp>
      <p:sp>
        <p:nvSpPr>
          <p:cNvPr id="17452" name="Text Box 60"/>
          <p:cNvSpPr txBox="1"/>
          <p:nvPr/>
        </p:nvSpPr>
        <p:spPr>
          <a:xfrm>
            <a:off x="5340350" y="4646613"/>
            <a:ext cx="322580" cy="368300"/>
          </a:xfrm>
          <a:prstGeom prst="rect">
            <a:avLst/>
          </a:prstGeom>
          <a:noFill/>
          <a:ln w="6350">
            <a:noFill/>
          </a:ln>
        </p:spPr>
        <p:txBody>
          <a:bodyPr wrap="none">
            <a:spAutoFit/>
          </a:bodyPr>
          <a:p>
            <a:r>
              <a:rPr lang="en-US" altLang="zh-CN" dirty="0">
                <a:latin typeface="Comic Sans MS" panose="030F0902030302020204" pitchFamily="66" charset="0"/>
              </a:rPr>
              <a:t>3</a:t>
            </a:r>
            <a:endParaRPr lang="en-US" altLang="zh-CN" dirty="0">
              <a:latin typeface="Comic Sans MS" panose="030F0902030302020204" pitchFamily="66" charset="0"/>
            </a:endParaRPr>
          </a:p>
        </p:txBody>
      </p:sp>
      <p:sp>
        <p:nvSpPr>
          <p:cNvPr id="17453" name="Text Box 61"/>
          <p:cNvSpPr txBox="1"/>
          <p:nvPr/>
        </p:nvSpPr>
        <p:spPr>
          <a:xfrm>
            <a:off x="6527800" y="3638550"/>
            <a:ext cx="504825" cy="368300"/>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2</a:t>
            </a:r>
            <a:endParaRPr lang="en-US" altLang="zh-CN" dirty="0">
              <a:latin typeface="Comic Sans MS" panose="030F0902030302020204" pitchFamily="66" charset="0"/>
            </a:endParaRPr>
          </a:p>
        </p:txBody>
      </p:sp>
      <p:sp>
        <p:nvSpPr>
          <p:cNvPr id="17454" name="Text Box 62"/>
          <p:cNvSpPr txBox="1"/>
          <p:nvPr/>
        </p:nvSpPr>
        <p:spPr>
          <a:xfrm>
            <a:off x="6240463" y="4646613"/>
            <a:ext cx="322580" cy="368300"/>
          </a:xfrm>
          <a:prstGeom prst="rect">
            <a:avLst/>
          </a:prstGeom>
          <a:noFill/>
          <a:ln w="6350">
            <a:noFill/>
          </a:ln>
        </p:spPr>
        <p:txBody>
          <a:bodyPr wrap="none">
            <a:spAutoFit/>
          </a:bodyPr>
          <a:p>
            <a:r>
              <a:rPr lang="en-US" altLang="zh-CN" dirty="0">
                <a:latin typeface="Comic Sans MS" panose="030F0902030302020204" pitchFamily="66" charset="0"/>
              </a:rPr>
              <a:t>4</a:t>
            </a:r>
            <a:endParaRPr lang="en-US" altLang="zh-CN" dirty="0">
              <a:latin typeface="Comic Sans MS" panose="030F0902030302020204" pitchFamily="66" charset="0"/>
            </a:endParaRPr>
          </a:p>
        </p:txBody>
      </p:sp>
      <p:sp>
        <p:nvSpPr>
          <p:cNvPr id="17455" name="Text Box 63"/>
          <p:cNvSpPr txBox="1"/>
          <p:nvPr/>
        </p:nvSpPr>
        <p:spPr>
          <a:xfrm>
            <a:off x="7427913" y="3716338"/>
            <a:ext cx="322580" cy="368300"/>
          </a:xfrm>
          <a:prstGeom prst="rect">
            <a:avLst/>
          </a:prstGeom>
          <a:noFill/>
          <a:ln w="6350">
            <a:noFill/>
          </a:ln>
        </p:spPr>
        <p:txBody>
          <a:bodyPr wrap="none">
            <a:spAutoFit/>
          </a:bodyPr>
          <a:p>
            <a:r>
              <a:rPr lang="en-US" altLang="zh-CN" dirty="0">
                <a:latin typeface="Comic Sans MS" panose="030F0902030302020204" pitchFamily="66" charset="0"/>
              </a:rPr>
              <a:t>4</a:t>
            </a:r>
            <a:endParaRPr lang="en-US" altLang="zh-CN" dirty="0">
              <a:latin typeface="Comic Sans MS" panose="030F0902030302020204" pitchFamily="66" charset="0"/>
            </a:endParaRPr>
          </a:p>
        </p:txBody>
      </p:sp>
      <p:sp>
        <p:nvSpPr>
          <p:cNvPr id="17456" name="Text Box 64"/>
          <p:cNvSpPr txBox="1"/>
          <p:nvPr/>
        </p:nvSpPr>
        <p:spPr>
          <a:xfrm>
            <a:off x="7319963" y="4718050"/>
            <a:ext cx="504825" cy="368300"/>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2</a:t>
            </a:r>
            <a:endParaRPr lang="en-US" altLang="zh-CN" dirty="0">
              <a:latin typeface="Comic Sans MS" panose="030F0902030302020204" pitchFamily="66" charset="0"/>
            </a:endParaRPr>
          </a:p>
        </p:txBody>
      </p:sp>
      <p:sp>
        <p:nvSpPr>
          <p:cNvPr id="17457" name="Text Box 65"/>
          <p:cNvSpPr txBox="1"/>
          <p:nvPr/>
        </p:nvSpPr>
        <p:spPr>
          <a:xfrm>
            <a:off x="8183563" y="3716338"/>
            <a:ext cx="504825" cy="368300"/>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2</a:t>
            </a:r>
            <a:endParaRPr lang="en-US" altLang="zh-CN" dirty="0">
              <a:latin typeface="Comic Sans MS" panose="030F0902030302020204" pitchFamily="66" charset="0"/>
            </a:endParaRPr>
          </a:p>
        </p:txBody>
      </p:sp>
      <p:sp>
        <p:nvSpPr>
          <p:cNvPr id="17458" name="Text Box 66"/>
          <p:cNvSpPr txBox="1"/>
          <p:nvPr/>
        </p:nvSpPr>
        <p:spPr>
          <a:xfrm>
            <a:off x="8077200" y="4646613"/>
            <a:ext cx="322580" cy="368300"/>
          </a:xfrm>
          <a:prstGeom prst="rect">
            <a:avLst/>
          </a:prstGeom>
          <a:noFill/>
          <a:ln w="6350">
            <a:noFill/>
          </a:ln>
        </p:spPr>
        <p:txBody>
          <a:bodyPr wrap="none">
            <a:spAutoFit/>
          </a:bodyPr>
          <a:p>
            <a:r>
              <a:rPr lang="en-US" altLang="zh-CN" dirty="0">
                <a:latin typeface="Comic Sans MS" panose="030F0902030302020204" pitchFamily="66" charset="0"/>
              </a:rPr>
              <a:t>3</a:t>
            </a:r>
            <a:endParaRPr lang="en-US" altLang="zh-CN" dirty="0">
              <a:latin typeface="Comic Sans MS" panose="030F0902030302020204" pitchFamily="66" charset="0"/>
            </a:endParaRPr>
          </a:p>
        </p:txBody>
      </p:sp>
      <p:sp>
        <p:nvSpPr>
          <p:cNvPr id="17459" name="Text Box 67"/>
          <p:cNvSpPr txBox="1"/>
          <p:nvPr/>
        </p:nvSpPr>
        <p:spPr>
          <a:xfrm>
            <a:off x="9193213" y="3644900"/>
            <a:ext cx="322580" cy="368300"/>
          </a:xfrm>
          <a:prstGeom prst="rect">
            <a:avLst/>
          </a:prstGeom>
          <a:noFill/>
          <a:ln w="6350">
            <a:noFill/>
          </a:ln>
        </p:spPr>
        <p:txBody>
          <a:bodyPr wrap="none">
            <a:spAutoFit/>
          </a:bodyPr>
          <a:p>
            <a:r>
              <a:rPr lang="en-US" altLang="zh-CN" dirty="0">
                <a:latin typeface="Comic Sans MS" panose="030F0902030302020204" pitchFamily="66" charset="0"/>
              </a:rPr>
              <a:t>3</a:t>
            </a:r>
            <a:endParaRPr lang="en-US" altLang="zh-CN" dirty="0">
              <a:latin typeface="Comic Sans MS" panose="030F0902030302020204" pitchFamily="66" charset="0"/>
            </a:endParaRPr>
          </a:p>
        </p:txBody>
      </p:sp>
      <p:sp>
        <p:nvSpPr>
          <p:cNvPr id="17460" name="Text Box 68"/>
          <p:cNvSpPr txBox="1"/>
          <p:nvPr/>
        </p:nvSpPr>
        <p:spPr>
          <a:xfrm>
            <a:off x="9407525" y="4575175"/>
            <a:ext cx="504825" cy="368300"/>
          </a:xfrm>
          <a:prstGeom prst="rect">
            <a:avLst/>
          </a:prstGeom>
          <a:noFill/>
          <a:ln w="6350">
            <a:noFill/>
          </a:ln>
        </p:spPr>
        <p:txBody>
          <a:bodyPr>
            <a:spAutoFit/>
          </a:bodyPr>
          <a:p>
            <a:pPr>
              <a:spcBef>
                <a:spcPct val="50000"/>
              </a:spcBef>
            </a:pPr>
            <a:r>
              <a:rPr lang="en-US" altLang="zh-CN" dirty="0">
                <a:latin typeface="Comic Sans MS" panose="030F0902030302020204" pitchFamily="66" charset="0"/>
              </a:rPr>
              <a:t>2</a:t>
            </a:r>
            <a:endParaRPr lang="en-US" altLang="zh-CN" dirty="0">
              <a:latin typeface="Comic Sans MS" panose="030F0902030302020204" pitchFamily="66" charset="0"/>
            </a:endParaRPr>
          </a:p>
        </p:txBody>
      </p:sp>
      <p:sp>
        <p:nvSpPr>
          <p:cNvPr id="447563" name="Rectangle 75"/>
          <p:cNvSpPr/>
          <p:nvPr/>
        </p:nvSpPr>
        <p:spPr>
          <a:xfrm>
            <a:off x="2640013" y="3144044"/>
            <a:ext cx="936625"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B</a:t>
            </a:r>
            <a:r>
              <a:rPr lang="zh-CN" altLang="en-US" b="1" dirty="0">
                <a:latin typeface="Arial" panose="020B0604020202090204" pitchFamily="34" charset="0"/>
              </a:rPr>
              <a:t>，</a:t>
            </a:r>
            <a:r>
              <a:rPr lang="en-US" altLang="zh-CN" b="1" dirty="0">
                <a:latin typeface="Arial" panose="020B0604020202090204" pitchFamily="34" charset="0"/>
              </a:rPr>
              <a:t>0</a:t>
            </a:r>
            <a:endParaRPr lang="en-US" altLang="zh-CN" b="1" dirty="0">
              <a:latin typeface="Arial" panose="020B0604020202090204" pitchFamily="34" charset="0"/>
            </a:endParaRPr>
          </a:p>
        </p:txBody>
      </p:sp>
      <p:sp>
        <p:nvSpPr>
          <p:cNvPr id="447565" name="Rectangle 77"/>
          <p:cNvSpPr/>
          <p:nvPr/>
        </p:nvSpPr>
        <p:spPr>
          <a:xfrm>
            <a:off x="2208213" y="3791744"/>
            <a:ext cx="719137"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C,30</a:t>
            </a:r>
            <a:endParaRPr lang="en-US" altLang="zh-CN" b="1" dirty="0">
              <a:latin typeface="Arial" panose="020B0604020202090204" pitchFamily="34" charset="0"/>
            </a:endParaRPr>
          </a:p>
        </p:txBody>
      </p:sp>
      <p:sp>
        <p:nvSpPr>
          <p:cNvPr id="447567" name="Rectangle 79"/>
          <p:cNvSpPr/>
          <p:nvPr/>
        </p:nvSpPr>
        <p:spPr>
          <a:xfrm>
            <a:off x="1992313" y="4439444"/>
            <a:ext cx="647700"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D,6</a:t>
            </a:r>
            <a:endParaRPr lang="en-US" altLang="zh-CN" b="1" dirty="0">
              <a:latin typeface="Arial" panose="020B0604020202090204" pitchFamily="34" charset="0"/>
            </a:endParaRPr>
          </a:p>
        </p:txBody>
      </p:sp>
      <p:sp>
        <p:nvSpPr>
          <p:cNvPr id="17464" name="Text Box 83"/>
          <p:cNvSpPr txBox="1"/>
          <p:nvPr/>
        </p:nvSpPr>
        <p:spPr>
          <a:xfrm>
            <a:off x="1524000" y="2781300"/>
            <a:ext cx="1331913" cy="368300"/>
          </a:xfrm>
          <a:prstGeom prst="rect">
            <a:avLst/>
          </a:prstGeom>
          <a:noFill/>
          <a:ln w="6350">
            <a:noFill/>
          </a:ln>
        </p:spPr>
        <p:txBody>
          <a:bodyPr>
            <a:spAutoFit/>
          </a:bodyPr>
          <a:p>
            <a:pPr>
              <a:spcBef>
                <a:spcPct val="50000"/>
              </a:spcBef>
            </a:pPr>
            <a:r>
              <a:rPr lang="zh-CN" altLang="en-US" dirty="0">
                <a:latin typeface="Arial" panose="020B0604020202090204" pitchFamily="34" charset="0"/>
              </a:rPr>
              <a:t>优先队列</a:t>
            </a:r>
            <a:endParaRPr lang="en-US" altLang="zh-CN" dirty="0">
              <a:latin typeface="Arial" panose="020B0604020202090204" pitchFamily="34" charset="0"/>
            </a:endParaRPr>
          </a:p>
        </p:txBody>
      </p:sp>
      <p:sp>
        <p:nvSpPr>
          <p:cNvPr id="447572" name="Rectangle 84"/>
          <p:cNvSpPr/>
          <p:nvPr/>
        </p:nvSpPr>
        <p:spPr>
          <a:xfrm>
            <a:off x="1992313" y="5015707"/>
            <a:ext cx="647700"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E,4</a:t>
            </a:r>
            <a:endParaRPr lang="en-US" altLang="zh-CN" b="1" dirty="0">
              <a:latin typeface="Arial" panose="020B0604020202090204" pitchFamily="34" charset="0"/>
            </a:endParaRPr>
          </a:p>
        </p:txBody>
      </p:sp>
      <p:sp>
        <p:nvSpPr>
          <p:cNvPr id="447573" name="Rectangle 85"/>
          <p:cNvSpPr/>
          <p:nvPr/>
        </p:nvSpPr>
        <p:spPr>
          <a:xfrm>
            <a:off x="2566988" y="5015707"/>
            <a:ext cx="647700"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J,14</a:t>
            </a:r>
            <a:endParaRPr lang="en-US" altLang="zh-CN" b="1" dirty="0">
              <a:latin typeface="Arial" panose="020B0604020202090204" pitchFamily="34" charset="0"/>
            </a:endParaRPr>
          </a:p>
        </p:txBody>
      </p:sp>
      <p:sp>
        <p:nvSpPr>
          <p:cNvPr id="447574" name="Rectangle 86"/>
          <p:cNvSpPr/>
          <p:nvPr/>
        </p:nvSpPr>
        <p:spPr>
          <a:xfrm>
            <a:off x="1992313" y="5518944"/>
            <a:ext cx="719137"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K,24</a:t>
            </a:r>
            <a:endParaRPr lang="en-US" altLang="zh-CN" b="1" dirty="0">
              <a:latin typeface="Arial" panose="020B0604020202090204" pitchFamily="34" charset="0"/>
            </a:endParaRPr>
          </a:p>
        </p:txBody>
      </p:sp>
      <p:sp>
        <p:nvSpPr>
          <p:cNvPr id="447575" name="Rectangle 87"/>
          <p:cNvSpPr/>
          <p:nvPr/>
        </p:nvSpPr>
        <p:spPr>
          <a:xfrm>
            <a:off x="1992313" y="5951538"/>
            <a:ext cx="719137"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H,11</a:t>
            </a:r>
            <a:endParaRPr lang="en-US" altLang="zh-CN" b="1" dirty="0">
              <a:latin typeface="Arial" panose="020B0604020202090204" pitchFamily="34" charset="0"/>
            </a:endParaRPr>
          </a:p>
        </p:txBody>
      </p:sp>
      <p:sp>
        <p:nvSpPr>
          <p:cNvPr id="447576" name="Rectangle 88"/>
          <p:cNvSpPr/>
          <p:nvPr/>
        </p:nvSpPr>
        <p:spPr>
          <a:xfrm>
            <a:off x="1992313" y="6488113"/>
            <a:ext cx="719137"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r>
              <a:rPr lang="en-US" altLang="zh-CN" b="1" dirty="0">
                <a:latin typeface="Arial" panose="020B0604020202090204" pitchFamily="34" charset="0"/>
              </a:rPr>
              <a:t>I, 26</a:t>
            </a:r>
            <a:endParaRPr lang="en-US" altLang="zh-CN" b="1" dirty="0">
              <a:latin typeface="Arial" panose="020B0604020202090204" pitchFamily="34" charset="0"/>
            </a:endParaRPr>
          </a:p>
        </p:txBody>
      </p:sp>
      <p:sp>
        <p:nvSpPr>
          <p:cNvPr id="447577" name="Rectangle 89"/>
          <p:cNvSpPr/>
          <p:nvPr/>
        </p:nvSpPr>
        <p:spPr>
          <a:xfrm>
            <a:off x="4079875" y="6422232"/>
            <a:ext cx="720725"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en-US" altLang="zh-CN" dirty="0">
                <a:latin typeface="Arial" panose="020B0604020202090204" pitchFamily="34" charset="0"/>
              </a:rPr>
              <a:t>25</a:t>
            </a:r>
            <a:endParaRPr lang="en-US" altLang="zh-CN"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75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4756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75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75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75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4757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75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75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4756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75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75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44757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757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4757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4757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44757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4475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63" grpId="0" bldLvl="0" animBg="1"/>
      <p:bldP spid="447563" grpId="1" bldLvl="0" animBg="1"/>
      <p:bldP spid="447565" grpId="0" bldLvl="0" animBg="1"/>
      <p:bldP spid="447565" grpId="1" bldLvl="0" animBg="1"/>
      <p:bldP spid="447567" grpId="0" bldLvl="0" animBg="1"/>
      <p:bldP spid="447567" grpId="1" bldLvl="0" animBg="1"/>
      <p:bldP spid="447572" grpId="0" bldLvl="0" animBg="1"/>
      <p:bldP spid="447572" grpId="1" bldLvl="0" animBg="1"/>
      <p:bldP spid="447573" grpId="0" bldLvl="0" animBg="1"/>
      <p:bldP spid="447573" grpId="1" bldLvl="0" animBg="1"/>
      <p:bldP spid="447574" grpId="0" bldLvl="0" animBg="1"/>
      <p:bldP spid="447574" grpId="1" bldLvl="0" animBg="1"/>
      <p:bldP spid="447575" grpId="0" bldLvl="0" animBg="1"/>
      <p:bldP spid="447575" grpId="1" bldLvl="0" animBg="1"/>
      <p:bldP spid="447576" grpId="0" bldLvl="0" animBg="1"/>
      <p:bldP spid="447576" grpId="1" bldLvl="0" animBg="1"/>
      <p:bldP spid="447577"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18435" name="Rectangle 2"/>
          <p:cNvSpPr>
            <a:spLocks noGrp="1"/>
          </p:cNvSpPr>
          <p:nvPr>
            <p:ph type="title"/>
          </p:nvPr>
        </p:nvSpPr>
        <p:spPr>
          <a:xfrm>
            <a:off x="1981200" y="457200"/>
            <a:ext cx="8229600" cy="595313"/>
          </a:xfrm>
        </p:spPr>
        <p:txBody>
          <a:bodyPr vert="horz" wrap="square" lIns="91440" tIns="45720" rIns="91440" bIns="45720" anchor="ctr">
            <a:normAutofit/>
          </a:bodyPr>
          <a:p>
            <a:pPr eaLnBrk="1" hangingPunct="1"/>
            <a:r>
              <a:rPr lang="zh-CN" altLang="en-US" sz="3600" b="1" dirty="0"/>
              <a:t>装载问题</a:t>
            </a:r>
            <a:endParaRPr lang="zh-CN" altLang="en-US" sz="3600" b="1" dirty="0"/>
          </a:p>
        </p:txBody>
      </p:sp>
      <p:sp>
        <p:nvSpPr>
          <p:cNvPr id="18436" name="Text Box 4"/>
          <p:cNvSpPr txBox="1"/>
          <p:nvPr/>
        </p:nvSpPr>
        <p:spPr>
          <a:xfrm>
            <a:off x="1774825" y="1196975"/>
            <a:ext cx="7696200" cy="583565"/>
          </a:xfrm>
          <a:prstGeom prst="rect">
            <a:avLst/>
          </a:prstGeom>
          <a:noFill/>
          <a:ln w="6350">
            <a:noFill/>
          </a:ln>
        </p:spPr>
        <p:txBody>
          <a:bodyPr>
            <a:spAutoFit/>
          </a:bodyPr>
          <a:p>
            <a:pPr>
              <a:spcBef>
                <a:spcPct val="50000"/>
              </a:spcBef>
            </a:pPr>
            <a:r>
              <a:rPr lang="zh-CN" altLang="en-US" sz="3200" b="1" dirty="0">
                <a:latin typeface="Times New Roman" panose="02020603050405020304" pitchFamily="18" charset="0"/>
                <a:ea typeface="黑体" pitchFamily="2" charset="-122"/>
              </a:rPr>
              <a:t>1. 问题描述</a:t>
            </a:r>
            <a:endParaRPr lang="zh-CN" altLang="en-US" b="1" dirty="0">
              <a:latin typeface="Arial" panose="020B0604020202090204" pitchFamily="34" charset="0"/>
              <a:ea typeface="华文行楷" pitchFamily="2" charset="-122"/>
            </a:endParaRPr>
          </a:p>
        </p:txBody>
      </p:sp>
      <p:sp>
        <p:nvSpPr>
          <p:cNvPr id="18437" name="Text Box 7"/>
          <p:cNvSpPr txBox="1"/>
          <p:nvPr/>
        </p:nvSpPr>
        <p:spPr>
          <a:xfrm>
            <a:off x="2279650" y="1989138"/>
            <a:ext cx="7696200" cy="829945"/>
          </a:xfrm>
          <a:prstGeom prst="rect">
            <a:avLst/>
          </a:prstGeom>
          <a:noFill/>
          <a:ln w="6350">
            <a:noFill/>
          </a:ln>
        </p:spPr>
        <p:txBody>
          <a:bodyPr>
            <a:spAutoFit/>
          </a:bodyPr>
          <a:p>
            <a:pPr algn="just">
              <a:spcBef>
                <a:spcPct val="50000"/>
              </a:spcBef>
            </a:pPr>
            <a:r>
              <a:rPr lang="zh-CN" altLang="en-US" sz="2400" b="1" dirty="0">
                <a:latin typeface="楷体_GB2312" pitchFamily="49" charset="-122"/>
                <a:ea typeface="楷体_GB2312" pitchFamily="49" charset="-122"/>
              </a:rPr>
              <a:t>有一批共</a:t>
            </a:r>
            <a:r>
              <a:rPr lang="en-US" altLang="zh-CN" sz="2400" b="1" dirty="0">
                <a:latin typeface="楷体_GB2312" pitchFamily="49" charset="-122"/>
                <a:ea typeface="楷体_GB2312" pitchFamily="49" charset="-122"/>
              </a:rPr>
              <a:t>n</a:t>
            </a:r>
            <a:r>
              <a:rPr lang="zh-CN" altLang="en-US" sz="2400" b="1" dirty="0">
                <a:latin typeface="楷体_GB2312" pitchFamily="49" charset="-122"/>
                <a:ea typeface="楷体_GB2312" pitchFamily="49" charset="-122"/>
              </a:rPr>
              <a:t>个集装箱要装上2艘载重量分别为</a:t>
            </a:r>
            <a:r>
              <a:rPr lang="en-US" altLang="zh-CN" sz="2400" b="1" dirty="0">
                <a:latin typeface="楷体_GB2312" pitchFamily="49" charset="-122"/>
                <a:ea typeface="楷体_GB2312" pitchFamily="49" charset="-122"/>
              </a:rPr>
              <a:t>c1</a:t>
            </a:r>
            <a:r>
              <a:rPr lang="zh-CN" altLang="en-US" sz="2400" b="1" dirty="0">
                <a:latin typeface="楷体_GB2312" pitchFamily="49" charset="-122"/>
                <a:ea typeface="楷体_GB2312" pitchFamily="49" charset="-122"/>
              </a:rPr>
              <a:t>和</a:t>
            </a:r>
            <a:r>
              <a:rPr lang="en-US" altLang="zh-CN" sz="2400" b="1" dirty="0">
                <a:latin typeface="楷体_GB2312" pitchFamily="49" charset="-122"/>
                <a:ea typeface="楷体_GB2312" pitchFamily="49" charset="-122"/>
              </a:rPr>
              <a:t>c2</a:t>
            </a:r>
            <a:r>
              <a:rPr lang="zh-CN" altLang="en-US" sz="2400" b="1" dirty="0">
                <a:latin typeface="楷体_GB2312" pitchFamily="49" charset="-122"/>
                <a:ea typeface="楷体_GB2312" pitchFamily="49" charset="-122"/>
              </a:rPr>
              <a:t>的轮船，其中集装箱</a:t>
            </a:r>
            <a:r>
              <a:rPr lang="en-US" altLang="zh-CN"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的重量为</a:t>
            </a:r>
            <a:r>
              <a:rPr lang="en-US" altLang="zh-CN" sz="2400" b="1" dirty="0">
                <a:latin typeface="楷体_GB2312" pitchFamily="49" charset="-122"/>
                <a:ea typeface="楷体_GB2312" pitchFamily="49" charset="-122"/>
              </a:rPr>
              <a:t>W</a:t>
            </a:r>
            <a:r>
              <a:rPr lang="en-US" altLang="zh-CN" sz="2400" b="1" baseline="-25000" dirty="0">
                <a:latin typeface="楷体_GB2312" pitchFamily="49" charset="-122"/>
                <a:ea typeface="楷体_GB2312" pitchFamily="49" charset="-122"/>
              </a:rPr>
              <a:t>i</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且</a:t>
            </a:r>
            <a:endParaRPr lang="zh-CN" altLang="en-US" sz="2400" b="1" dirty="0">
              <a:latin typeface="楷体_GB2312" pitchFamily="49" charset="-122"/>
              <a:ea typeface="楷体_GB2312" pitchFamily="49" charset="-122"/>
            </a:endParaRPr>
          </a:p>
        </p:txBody>
      </p:sp>
      <p:sp>
        <p:nvSpPr>
          <p:cNvPr id="18438" name="Rectangle 11"/>
          <p:cNvSpPr/>
          <p:nvPr/>
        </p:nvSpPr>
        <p:spPr>
          <a:xfrm>
            <a:off x="5634038" y="3214688"/>
            <a:ext cx="9144000" cy="368300"/>
          </a:xfrm>
          <a:prstGeom prst="rect">
            <a:avLst/>
          </a:prstGeom>
          <a:noFill/>
          <a:ln w="6350">
            <a:noFill/>
          </a:ln>
        </p:spPr>
        <p:txBody>
          <a:bodyPr>
            <a:spAutoFit/>
          </a:bodyPr>
          <a:p>
            <a:endParaRPr lang="zh-CN" altLang="en-US" dirty="0">
              <a:latin typeface="Arial" panose="020B0604020202090204" pitchFamily="34" charset="0"/>
            </a:endParaRPr>
          </a:p>
        </p:txBody>
      </p:sp>
      <p:graphicFrame>
        <p:nvGraphicFramePr>
          <p:cNvPr id="18439" name="Object 10"/>
          <p:cNvGraphicFramePr>
            <a:graphicFrameLocks noChangeAspect="1"/>
          </p:cNvGraphicFramePr>
          <p:nvPr/>
        </p:nvGraphicFramePr>
        <p:xfrm>
          <a:off x="4367213" y="2781300"/>
          <a:ext cx="1728787" cy="909638"/>
        </p:xfrm>
        <a:graphic>
          <a:graphicData uri="http://schemas.openxmlformats.org/presentationml/2006/ole">
            <mc:AlternateContent xmlns:mc="http://schemas.openxmlformats.org/markup-compatibility/2006">
              <mc:Choice xmlns:v="urn:schemas-microsoft-com:vml" Requires="v">
                <p:oleObj spid="_x0000_s3076" name="" r:id="rId1" imgW="927100" imgH="431800" progId="Equation.3">
                  <p:embed/>
                </p:oleObj>
              </mc:Choice>
              <mc:Fallback>
                <p:oleObj name="" r:id="rId1" imgW="927100" imgH="431800" progId="Equation.3">
                  <p:embed/>
                  <p:pic>
                    <p:nvPicPr>
                      <p:cNvPr id="0" name="图片 3075"/>
                      <p:cNvPicPr/>
                      <p:nvPr/>
                    </p:nvPicPr>
                    <p:blipFill>
                      <a:blip r:embed="rId2"/>
                      <a:stretch>
                        <a:fillRect/>
                      </a:stretch>
                    </p:blipFill>
                    <p:spPr>
                      <a:xfrm>
                        <a:off x="4367213" y="2781300"/>
                        <a:ext cx="1728787" cy="909638"/>
                      </a:xfrm>
                      <a:prstGeom prst="rect">
                        <a:avLst/>
                      </a:prstGeom>
                      <a:noFill/>
                      <a:ln w="38100">
                        <a:noFill/>
                        <a:miter/>
                      </a:ln>
                    </p:spPr>
                  </p:pic>
                </p:oleObj>
              </mc:Fallback>
            </mc:AlternateContent>
          </a:graphicData>
        </a:graphic>
      </p:graphicFrame>
      <p:sp>
        <p:nvSpPr>
          <p:cNvPr id="18440" name="Text Box 12"/>
          <p:cNvSpPr txBox="1"/>
          <p:nvPr/>
        </p:nvSpPr>
        <p:spPr>
          <a:xfrm>
            <a:off x="2351088" y="3860800"/>
            <a:ext cx="7696200" cy="829945"/>
          </a:xfrm>
          <a:prstGeom prst="rect">
            <a:avLst/>
          </a:prstGeom>
          <a:noFill/>
          <a:ln w="6350">
            <a:noFill/>
          </a:ln>
        </p:spPr>
        <p:txBody>
          <a:bodyPr>
            <a:spAutoFit/>
          </a:bodyPr>
          <a:p>
            <a:pPr>
              <a:spcBef>
                <a:spcPct val="50000"/>
              </a:spcBef>
            </a:pPr>
            <a:r>
              <a:rPr lang="zh-CN" altLang="en-US" sz="2400" b="1" dirty="0">
                <a:latin typeface="楷体_GB2312" pitchFamily="49" charset="-122"/>
                <a:ea typeface="楷体_GB2312" pitchFamily="49" charset="-122"/>
              </a:rPr>
              <a:t>装载问题要求确定是否有一个合理的装载方案可将这些集装箱装上这2艘轮船。如果有，找出一种装载方案。</a:t>
            </a:r>
            <a:r>
              <a:rPr lang="zh-CN" altLang="en-US" sz="2000" b="1" dirty="0">
                <a:latin typeface="楷体_GB2312" pitchFamily="49" charset="-122"/>
                <a:ea typeface="楷体_GB2312" pitchFamily="49" charset="-122"/>
              </a:rPr>
              <a:t> </a:t>
            </a:r>
            <a:endParaRPr lang="zh-CN" altLang="en-US" sz="2000" b="1" dirty="0">
              <a:latin typeface="楷体_GB2312" pitchFamily="49" charset="-122"/>
              <a:ea typeface="楷体_GB2312" pitchFamily="49" charset="-122"/>
            </a:endParaRPr>
          </a:p>
        </p:txBody>
      </p:sp>
      <p:sp>
        <p:nvSpPr>
          <p:cNvPr id="18441" name="Text Box 13"/>
          <p:cNvSpPr txBox="1"/>
          <p:nvPr/>
        </p:nvSpPr>
        <p:spPr>
          <a:xfrm>
            <a:off x="2351088" y="4940300"/>
            <a:ext cx="7696200" cy="1938020"/>
          </a:xfrm>
          <a:prstGeom prst="rect">
            <a:avLst/>
          </a:prstGeom>
          <a:noFill/>
          <a:ln w="6350">
            <a:noFill/>
          </a:ln>
        </p:spPr>
        <p:txBody>
          <a:bodyPr>
            <a:spAutoFit/>
          </a:bodyPr>
          <a:p>
            <a:pPr algn="just">
              <a:spcBef>
                <a:spcPct val="50000"/>
              </a:spcBef>
            </a:pPr>
            <a:r>
              <a:rPr lang="zh-CN" altLang="en-US" sz="2400" b="1" dirty="0">
                <a:latin typeface="楷体_GB2312" pitchFamily="49" charset="-122"/>
                <a:ea typeface="楷体_GB2312" pitchFamily="49" charset="-122"/>
              </a:rPr>
              <a:t>容易证明：如果一个给定装载问题有解，则采用下面的策略可得到最优装载方案。 </a:t>
            </a:r>
            <a:endParaRPr lang="zh-CN" altLang="en-US" sz="2400" b="1" dirty="0">
              <a:latin typeface="楷体_GB2312" pitchFamily="49" charset="-122"/>
              <a:ea typeface="楷体_GB2312" pitchFamily="49" charset="-122"/>
            </a:endParaRPr>
          </a:p>
          <a:p>
            <a:pPr algn="just">
              <a:spcBef>
                <a:spcPct val="50000"/>
              </a:spcBef>
            </a:pPr>
            <a:r>
              <a:rPr lang="zh-CN" altLang="en-US" sz="2400" b="1" dirty="0">
                <a:latin typeface="楷体_GB2312" pitchFamily="49" charset="-122"/>
                <a:ea typeface="楷体_GB2312" pitchFamily="49" charset="-122"/>
              </a:rPr>
              <a:t>(1)首先将第一艘轮船尽可能装满；</a:t>
            </a:r>
            <a:endParaRPr lang="zh-CN" altLang="en-US" sz="2400" b="1" dirty="0">
              <a:latin typeface="楷体_GB2312" pitchFamily="49" charset="-122"/>
              <a:ea typeface="楷体_GB2312" pitchFamily="49" charset="-122"/>
            </a:endParaRPr>
          </a:p>
          <a:p>
            <a:pPr algn="just">
              <a:spcBef>
                <a:spcPct val="50000"/>
              </a:spcBef>
            </a:pPr>
            <a:r>
              <a:rPr lang="zh-CN" altLang="en-US" sz="2400" b="1" dirty="0">
                <a:latin typeface="楷体_GB2312" pitchFamily="49" charset="-122"/>
                <a:ea typeface="楷体_GB2312" pitchFamily="49" charset="-122"/>
              </a:rPr>
              <a:t>(2)将剩余的集装箱装上第二艘轮船。</a:t>
            </a:r>
            <a:r>
              <a:rPr lang="zh-CN" altLang="en-US" sz="2000" b="1" dirty="0">
                <a:latin typeface="楷体_GB2312" pitchFamily="49" charset="-122"/>
                <a:ea typeface="楷体_GB2312" pitchFamily="49" charset="-122"/>
              </a:rPr>
              <a:t> </a:t>
            </a:r>
            <a:endParaRPr lang="zh-CN" altLang="en-US" sz="2000" b="1" dirty="0">
              <a:latin typeface="楷体_GB2312" pitchFamily="49" charset="-122"/>
              <a:ea typeface="楷体_GB2312" pitchFamily="49"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84002" name="表格 384001"/>
          <p:cNvGraphicFramePr/>
          <p:nvPr/>
        </p:nvGraphicFramePr>
        <p:xfrm>
          <a:off x="1752600" y="381000"/>
          <a:ext cx="2057400" cy="2072640"/>
        </p:xfrm>
        <a:graphic>
          <a:graphicData uri="http://schemas.openxmlformats.org/drawingml/2006/table">
            <a:tbl>
              <a:tblPr/>
              <a:tblGrid>
                <a:gridCol w="514350"/>
                <a:gridCol w="514350"/>
                <a:gridCol w="514350"/>
                <a:gridCol w="514350"/>
              </a:tblGrid>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84029" name="文本框 384028"/>
          <p:cNvSpPr txBox="1"/>
          <p:nvPr/>
        </p:nvSpPr>
        <p:spPr>
          <a:xfrm>
            <a:off x="1828800" y="457200"/>
            <a:ext cx="297180" cy="368300"/>
          </a:xfrm>
          <a:prstGeom prst="rect">
            <a:avLst/>
          </a:prstGeom>
          <a:noFill/>
          <a:ln w="9525">
            <a:noFill/>
          </a:ln>
        </p:spPr>
        <p:txBody>
          <a:bodyPr wrap="none" anchor="t">
            <a:spAutoFit/>
          </a:bodyPr>
          <a:p>
            <a:r>
              <a:rPr lang="en-US" altLang="zh-CN">
                <a:latin typeface="Times New Roman" panose="02020603050405020304" pitchFamily="18" charset="0"/>
              </a:rPr>
              <a:t>1</a:t>
            </a:r>
            <a:endParaRPr lang="en-US" altLang="zh-CN">
              <a:latin typeface="Times New Roman" panose="02020603050405020304" pitchFamily="18" charset="0"/>
            </a:endParaRPr>
          </a:p>
        </p:txBody>
      </p:sp>
      <p:graphicFrame>
        <p:nvGraphicFramePr>
          <p:cNvPr id="384030" name="表格 384029"/>
          <p:cNvGraphicFramePr/>
          <p:nvPr/>
        </p:nvGraphicFramePr>
        <p:xfrm>
          <a:off x="3962400" y="381000"/>
          <a:ext cx="2057400" cy="2072640"/>
        </p:xfrm>
        <a:graphic>
          <a:graphicData uri="http://schemas.openxmlformats.org/drawingml/2006/table">
            <a:tbl>
              <a:tblPr/>
              <a:tblGrid>
                <a:gridCol w="514350"/>
                <a:gridCol w="514350"/>
                <a:gridCol w="514350"/>
                <a:gridCol w="514350"/>
              </a:tblGrid>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84057" name="文本框 384056"/>
          <p:cNvSpPr txBox="1"/>
          <p:nvPr/>
        </p:nvSpPr>
        <p:spPr>
          <a:xfrm>
            <a:off x="4038600" y="457200"/>
            <a:ext cx="297180" cy="368300"/>
          </a:xfrm>
          <a:prstGeom prst="rect">
            <a:avLst/>
          </a:prstGeom>
          <a:noFill/>
          <a:ln w="9525">
            <a:noFill/>
          </a:ln>
        </p:spPr>
        <p:txBody>
          <a:bodyPr wrap="none" anchor="t">
            <a:spAutoFit/>
          </a:bodyPr>
          <a:p>
            <a:r>
              <a:rPr lang="en-US" altLang="zh-CN">
                <a:latin typeface="Times New Roman" panose="02020603050405020304" pitchFamily="18" charset="0"/>
              </a:rPr>
              <a:t>1</a:t>
            </a:r>
            <a:endParaRPr lang="en-US" altLang="zh-CN">
              <a:latin typeface="Times New Roman" panose="02020603050405020304" pitchFamily="18" charset="0"/>
            </a:endParaRPr>
          </a:p>
        </p:txBody>
      </p:sp>
      <p:graphicFrame>
        <p:nvGraphicFramePr>
          <p:cNvPr id="384058" name="表格 384057"/>
          <p:cNvGraphicFramePr/>
          <p:nvPr/>
        </p:nvGraphicFramePr>
        <p:xfrm>
          <a:off x="6172200" y="381000"/>
          <a:ext cx="2057400" cy="2072640"/>
        </p:xfrm>
        <a:graphic>
          <a:graphicData uri="http://schemas.openxmlformats.org/drawingml/2006/table">
            <a:tbl>
              <a:tblPr/>
              <a:tblGrid>
                <a:gridCol w="514350"/>
                <a:gridCol w="514350"/>
                <a:gridCol w="514350"/>
                <a:gridCol w="514350"/>
              </a:tblGrid>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84085" name="文本框 384084"/>
          <p:cNvSpPr txBox="1"/>
          <p:nvPr/>
        </p:nvSpPr>
        <p:spPr>
          <a:xfrm>
            <a:off x="6248400" y="457200"/>
            <a:ext cx="297180" cy="368300"/>
          </a:xfrm>
          <a:prstGeom prst="rect">
            <a:avLst/>
          </a:prstGeom>
          <a:noFill/>
          <a:ln w="9525">
            <a:noFill/>
          </a:ln>
        </p:spPr>
        <p:txBody>
          <a:bodyPr wrap="none" anchor="t">
            <a:spAutoFit/>
          </a:bodyPr>
          <a:p>
            <a:r>
              <a:rPr lang="en-US" altLang="zh-CN">
                <a:latin typeface="Times New Roman" panose="02020603050405020304" pitchFamily="18" charset="0"/>
              </a:rPr>
              <a:t>1</a:t>
            </a:r>
            <a:endParaRPr lang="en-US" altLang="zh-CN">
              <a:latin typeface="Times New Roman" panose="02020603050405020304" pitchFamily="18" charset="0"/>
            </a:endParaRPr>
          </a:p>
        </p:txBody>
      </p:sp>
      <p:graphicFrame>
        <p:nvGraphicFramePr>
          <p:cNvPr id="384086" name="表格 384085"/>
          <p:cNvGraphicFramePr/>
          <p:nvPr/>
        </p:nvGraphicFramePr>
        <p:xfrm>
          <a:off x="8458200" y="381000"/>
          <a:ext cx="2057400" cy="2072640"/>
        </p:xfrm>
        <a:graphic>
          <a:graphicData uri="http://schemas.openxmlformats.org/drawingml/2006/table">
            <a:tbl>
              <a:tblPr/>
              <a:tblGrid>
                <a:gridCol w="514350"/>
                <a:gridCol w="514350"/>
                <a:gridCol w="514350"/>
                <a:gridCol w="514350"/>
              </a:tblGrid>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84113" name="文本框 384112"/>
          <p:cNvSpPr txBox="1"/>
          <p:nvPr/>
        </p:nvSpPr>
        <p:spPr>
          <a:xfrm>
            <a:off x="8534400" y="457200"/>
            <a:ext cx="297180" cy="368300"/>
          </a:xfrm>
          <a:prstGeom prst="rect">
            <a:avLst/>
          </a:prstGeom>
          <a:noFill/>
          <a:ln w="9525">
            <a:noFill/>
          </a:ln>
        </p:spPr>
        <p:txBody>
          <a:bodyPr wrap="none" anchor="t">
            <a:spAutoFit/>
          </a:bodyPr>
          <a:p>
            <a:r>
              <a:rPr lang="en-US" altLang="zh-CN">
                <a:latin typeface="Times New Roman" panose="02020603050405020304" pitchFamily="18" charset="0"/>
              </a:rPr>
              <a:t>1</a:t>
            </a:r>
            <a:endParaRPr lang="en-US" altLang="zh-CN">
              <a:latin typeface="Times New Roman" panose="02020603050405020304" pitchFamily="18" charset="0"/>
            </a:endParaRPr>
          </a:p>
        </p:txBody>
      </p:sp>
      <p:graphicFrame>
        <p:nvGraphicFramePr>
          <p:cNvPr id="384114" name="表格 384113"/>
          <p:cNvGraphicFramePr/>
          <p:nvPr/>
        </p:nvGraphicFramePr>
        <p:xfrm>
          <a:off x="1676400" y="3886200"/>
          <a:ext cx="2057400" cy="2072640"/>
        </p:xfrm>
        <a:graphic>
          <a:graphicData uri="http://schemas.openxmlformats.org/drawingml/2006/table">
            <a:tbl>
              <a:tblPr/>
              <a:tblGrid>
                <a:gridCol w="514350"/>
                <a:gridCol w="514350"/>
                <a:gridCol w="514350"/>
                <a:gridCol w="514350"/>
              </a:tblGrid>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84141" name="文本框 384140"/>
          <p:cNvSpPr txBox="1"/>
          <p:nvPr/>
        </p:nvSpPr>
        <p:spPr>
          <a:xfrm>
            <a:off x="1752600" y="3962400"/>
            <a:ext cx="297180" cy="368300"/>
          </a:xfrm>
          <a:prstGeom prst="rect">
            <a:avLst/>
          </a:prstGeom>
          <a:noFill/>
          <a:ln w="9525">
            <a:noFill/>
          </a:ln>
        </p:spPr>
        <p:txBody>
          <a:bodyPr wrap="none" anchor="t">
            <a:spAutoFit/>
          </a:bodyPr>
          <a:p>
            <a:r>
              <a:rPr lang="en-US" altLang="zh-CN">
                <a:latin typeface="Times New Roman" panose="02020603050405020304" pitchFamily="18" charset="0"/>
              </a:rPr>
              <a:t>1</a:t>
            </a:r>
            <a:endParaRPr lang="en-US" altLang="zh-CN">
              <a:latin typeface="Times New Roman" panose="02020603050405020304" pitchFamily="18" charset="0"/>
            </a:endParaRPr>
          </a:p>
        </p:txBody>
      </p:sp>
      <p:graphicFrame>
        <p:nvGraphicFramePr>
          <p:cNvPr id="384142" name="表格 384141"/>
          <p:cNvGraphicFramePr/>
          <p:nvPr/>
        </p:nvGraphicFramePr>
        <p:xfrm>
          <a:off x="3886200" y="3886200"/>
          <a:ext cx="2057400" cy="2072640"/>
        </p:xfrm>
        <a:graphic>
          <a:graphicData uri="http://schemas.openxmlformats.org/drawingml/2006/table">
            <a:tbl>
              <a:tblPr/>
              <a:tblGrid>
                <a:gridCol w="514350"/>
                <a:gridCol w="514350"/>
                <a:gridCol w="514350"/>
                <a:gridCol w="514350"/>
              </a:tblGrid>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84169" name="文本框 384168"/>
          <p:cNvSpPr txBox="1"/>
          <p:nvPr/>
        </p:nvSpPr>
        <p:spPr>
          <a:xfrm>
            <a:off x="4495800" y="3886200"/>
            <a:ext cx="297180" cy="368300"/>
          </a:xfrm>
          <a:prstGeom prst="rect">
            <a:avLst/>
          </a:prstGeom>
          <a:noFill/>
          <a:ln w="9525">
            <a:noFill/>
          </a:ln>
        </p:spPr>
        <p:txBody>
          <a:bodyPr wrap="none" anchor="t">
            <a:spAutoFit/>
          </a:bodyPr>
          <a:p>
            <a:r>
              <a:rPr lang="en-US" altLang="zh-CN">
                <a:latin typeface="Times New Roman" panose="02020603050405020304" pitchFamily="18" charset="0"/>
              </a:rPr>
              <a:t>1</a:t>
            </a:r>
            <a:endParaRPr lang="en-US" altLang="zh-CN">
              <a:latin typeface="Times New Roman" panose="02020603050405020304" pitchFamily="18" charset="0"/>
            </a:endParaRPr>
          </a:p>
        </p:txBody>
      </p:sp>
      <p:graphicFrame>
        <p:nvGraphicFramePr>
          <p:cNvPr id="384170" name="表格 384169"/>
          <p:cNvGraphicFramePr/>
          <p:nvPr/>
        </p:nvGraphicFramePr>
        <p:xfrm>
          <a:off x="6096000" y="3886200"/>
          <a:ext cx="2057400" cy="2072640"/>
        </p:xfrm>
        <a:graphic>
          <a:graphicData uri="http://schemas.openxmlformats.org/drawingml/2006/table">
            <a:tbl>
              <a:tblPr/>
              <a:tblGrid>
                <a:gridCol w="514350"/>
                <a:gridCol w="514350"/>
                <a:gridCol w="514350"/>
                <a:gridCol w="514350"/>
              </a:tblGrid>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84197" name="文本框 384196"/>
          <p:cNvSpPr txBox="1"/>
          <p:nvPr/>
        </p:nvSpPr>
        <p:spPr>
          <a:xfrm>
            <a:off x="6705600" y="3886200"/>
            <a:ext cx="297180" cy="368300"/>
          </a:xfrm>
          <a:prstGeom prst="rect">
            <a:avLst/>
          </a:prstGeom>
          <a:noFill/>
          <a:ln w="9525">
            <a:noFill/>
          </a:ln>
        </p:spPr>
        <p:txBody>
          <a:bodyPr wrap="none" anchor="t">
            <a:spAutoFit/>
          </a:bodyPr>
          <a:p>
            <a:r>
              <a:rPr lang="en-US" altLang="zh-CN">
                <a:latin typeface="Times New Roman" panose="02020603050405020304" pitchFamily="18" charset="0"/>
              </a:rPr>
              <a:t>1</a:t>
            </a:r>
            <a:endParaRPr lang="en-US" altLang="zh-CN">
              <a:latin typeface="Times New Roman" panose="02020603050405020304" pitchFamily="18" charset="0"/>
            </a:endParaRPr>
          </a:p>
        </p:txBody>
      </p:sp>
      <p:graphicFrame>
        <p:nvGraphicFramePr>
          <p:cNvPr id="384198" name="表格 384197"/>
          <p:cNvGraphicFramePr/>
          <p:nvPr/>
        </p:nvGraphicFramePr>
        <p:xfrm>
          <a:off x="8382000" y="3886200"/>
          <a:ext cx="2057400" cy="2072640"/>
        </p:xfrm>
        <a:graphic>
          <a:graphicData uri="http://schemas.openxmlformats.org/drawingml/2006/table">
            <a:tbl>
              <a:tblPr/>
              <a:tblGrid>
                <a:gridCol w="514350"/>
                <a:gridCol w="514350"/>
                <a:gridCol w="514350"/>
                <a:gridCol w="514350"/>
              </a:tblGrid>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楷体_GB2312" pitchFamily="49"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84225" name="文本框 384224"/>
          <p:cNvSpPr txBox="1"/>
          <p:nvPr/>
        </p:nvSpPr>
        <p:spPr>
          <a:xfrm>
            <a:off x="8991600" y="3962400"/>
            <a:ext cx="297180" cy="368300"/>
          </a:xfrm>
          <a:prstGeom prst="rect">
            <a:avLst/>
          </a:prstGeom>
          <a:noFill/>
          <a:ln w="9525">
            <a:noFill/>
          </a:ln>
        </p:spPr>
        <p:txBody>
          <a:bodyPr wrap="none" anchor="t">
            <a:spAutoFit/>
          </a:bodyPr>
          <a:p>
            <a:r>
              <a:rPr lang="en-US" altLang="zh-CN">
                <a:latin typeface="Times New Roman" panose="02020603050405020304" pitchFamily="18" charset="0"/>
              </a:rPr>
              <a:t>1</a:t>
            </a:r>
            <a:endParaRPr lang="en-US" altLang="zh-CN">
              <a:latin typeface="Times New Roman" panose="02020603050405020304" pitchFamily="18" charset="0"/>
            </a:endParaRPr>
          </a:p>
        </p:txBody>
      </p:sp>
      <p:sp>
        <p:nvSpPr>
          <p:cNvPr id="384226" name="文本框 384225"/>
          <p:cNvSpPr txBox="1"/>
          <p:nvPr/>
        </p:nvSpPr>
        <p:spPr>
          <a:xfrm>
            <a:off x="4038600" y="9144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27" name="文本框 384226"/>
          <p:cNvSpPr txBox="1"/>
          <p:nvPr/>
        </p:nvSpPr>
        <p:spPr>
          <a:xfrm>
            <a:off x="4572000" y="9144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28" name="文本框 384227"/>
          <p:cNvSpPr txBox="1"/>
          <p:nvPr/>
        </p:nvSpPr>
        <p:spPr>
          <a:xfrm>
            <a:off x="6248400" y="14478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29" name="文本框 384228"/>
          <p:cNvSpPr txBox="1"/>
          <p:nvPr/>
        </p:nvSpPr>
        <p:spPr>
          <a:xfrm>
            <a:off x="6781800" y="14478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30" name="文本框 384229"/>
          <p:cNvSpPr txBox="1"/>
          <p:nvPr/>
        </p:nvSpPr>
        <p:spPr>
          <a:xfrm>
            <a:off x="7315200" y="14478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31" name="文本框 384230"/>
          <p:cNvSpPr txBox="1"/>
          <p:nvPr/>
        </p:nvSpPr>
        <p:spPr>
          <a:xfrm>
            <a:off x="7772400" y="14478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32" name="文本框 384231"/>
          <p:cNvSpPr txBox="1"/>
          <p:nvPr/>
        </p:nvSpPr>
        <p:spPr>
          <a:xfrm>
            <a:off x="8534400" y="14478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33" name="文本框 384232"/>
          <p:cNvSpPr txBox="1"/>
          <p:nvPr/>
        </p:nvSpPr>
        <p:spPr>
          <a:xfrm>
            <a:off x="1752600" y="54102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34" name="文本框 384233"/>
          <p:cNvSpPr txBox="1"/>
          <p:nvPr/>
        </p:nvSpPr>
        <p:spPr>
          <a:xfrm>
            <a:off x="2286000" y="54102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35" name="文本框 384234"/>
          <p:cNvSpPr txBox="1"/>
          <p:nvPr/>
        </p:nvSpPr>
        <p:spPr>
          <a:xfrm>
            <a:off x="2819400" y="54102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36" name="文本框 384235"/>
          <p:cNvSpPr txBox="1"/>
          <p:nvPr/>
        </p:nvSpPr>
        <p:spPr>
          <a:xfrm>
            <a:off x="3276600" y="54102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37" name="文本框 384236"/>
          <p:cNvSpPr txBox="1"/>
          <p:nvPr/>
        </p:nvSpPr>
        <p:spPr>
          <a:xfrm>
            <a:off x="6172200" y="44196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38" name="文本框 384237"/>
          <p:cNvSpPr txBox="1"/>
          <p:nvPr/>
        </p:nvSpPr>
        <p:spPr>
          <a:xfrm>
            <a:off x="6705600" y="44196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39" name="文本框 384238"/>
          <p:cNvSpPr txBox="1"/>
          <p:nvPr/>
        </p:nvSpPr>
        <p:spPr>
          <a:xfrm>
            <a:off x="7239000" y="44196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40" name="文本框 384239"/>
          <p:cNvSpPr txBox="1"/>
          <p:nvPr/>
        </p:nvSpPr>
        <p:spPr>
          <a:xfrm>
            <a:off x="7696200" y="4425950"/>
            <a:ext cx="297180" cy="368300"/>
          </a:xfrm>
          <a:prstGeom prst="rect">
            <a:avLst/>
          </a:prstGeom>
          <a:noFill/>
          <a:ln w="9525">
            <a:noFill/>
          </a:ln>
        </p:spPr>
        <p:txBody>
          <a:bodyPr wrap="none" anchor="t">
            <a:spAutoFit/>
          </a:bodyPr>
          <a:p>
            <a:r>
              <a:rPr lang="en-US" altLang="zh-CN">
                <a:latin typeface="Times New Roman" panose="02020603050405020304" pitchFamily="18" charset="0"/>
                <a:sym typeface="Symbol" pitchFamily="18" charset="2"/>
              </a:rPr>
              <a:t>2</a:t>
            </a:r>
            <a:endParaRPr lang="en-US" altLang="zh-CN">
              <a:latin typeface="Times New Roman" panose="02020603050405020304" pitchFamily="18" charset="0"/>
            </a:endParaRPr>
          </a:p>
        </p:txBody>
      </p:sp>
      <p:sp>
        <p:nvSpPr>
          <p:cNvPr id="384241" name="文本框 384240"/>
          <p:cNvSpPr txBox="1"/>
          <p:nvPr/>
        </p:nvSpPr>
        <p:spPr>
          <a:xfrm>
            <a:off x="8458200" y="54102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42" name="文本框 384241"/>
          <p:cNvSpPr txBox="1"/>
          <p:nvPr/>
        </p:nvSpPr>
        <p:spPr>
          <a:xfrm>
            <a:off x="8991600" y="5410200"/>
            <a:ext cx="288290" cy="368300"/>
          </a:xfrm>
          <a:prstGeom prst="rect">
            <a:avLst/>
          </a:prstGeom>
          <a:noFill/>
          <a:ln w="9525">
            <a:noFill/>
          </a:ln>
        </p:spPr>
        <p:txBody>
          <a:bodyPr wrap="none" anchor="t">
            <a:spAutoFit/>
          </a:bodyPr>
          <a:p>
            <a:r>
              <a:rPr lang="zh-CN" altLang="en-US">
                <a:latin typeface="Times New Roman" panose="02020603050405020304" pitchFamily="18" charset="0"/>
                <a:sym typeface="Symbol" pitchFamily="18" charset="2"/>
              </a:rPr>
              <a:t></a:t>
            </a:r>
            <a:endParaRPr lang="zh-CN" altLang="en-US">
              <a:latin typeface="Times New Roman" panose="02020603050405020304" pitchFamily="18" charset="0"/>
            </a:endParaRPr>
          </a:p>
        </p:txBody>
      </p:sp>
      <p:sp>
        <p:nvSpPr>
          <p:cNvPr id="384243" name="文本框 384242"/>
          <p:cNvSpPr txBox="1"/>
          <p:nvPr/>
        </p:nvSpPr>
        <p:spPr>
          <a:xfrm>
            <a:off x="9525000" y="5416550"/>
            <a:ext cx="297180" cy="368300"/>
          </a:xfrm>
          <a:prstGeom prst="rect">
            <a:avLst/>
          </a:prstGeom>
          <a:noFill/>
          <a:ln w="9525">
            <a:noFill/>
          </a:ln>
        </p:spPr>
        <p:txBody>
          <a:bodyPr wrap="none" anchor="t">
            <a:spAutoFit/>
          </a:bodyPr>
          <a:p>
            <a:r>
              <a:rPr lang="en-US" altLang="zh-CN">
                <a:latin typeface="Times New Roman" panose="02020603050405020304" pitchFamily="18" charset="0"/>
                <a:sym typeface="Symbol" pitchFamily="18" charset="2"/>
              </a:rPr>
              <a:t>4</a:t>
            </a:r>
            <a:endParaRPr lang="en-US" altLang="zh-CN">
              <a:latin typeface="Times New Roman" panose="02020603050405020304" pitchFamily="18" charset="0"/>
            </a:endParaRPr>
          </a:p>
        </p:txBody>
      </p:sp>
      <p:sp>
        <p:nvSpPr>
          <p:cNvPr id="384244" name="文本框 384243"/>
          <p:cNvSpPr txBox="1"/>
          <p:nvPr/>
        </p:nvSpPr>
        <p:spPr>
          <a:xfrm>
            <a:off x="5105400" y="914400"/>
            <a:ext cx="297180" cy="368300"/>
          </a:xfrm>
          <a:prstGeom prst="rect">
            <a:avLst/>
          </a:prstGeom>
          <a:noFill/>
          <a:ln w="9525">
            <a:noFill/>
          </a:ln>
        </p:spPr>
        <p:txBody>
          <a:bodyPr wrap="none" anchor="t">
            <a:spAutoFit/>
          </a:bodyPr>
          <a:p>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384245" name="文本框 384244"/>
          <p:cNvSpPr txBox="1"/>
          <p:nvPr/>
        </p:nvSpPr>
        <p:spPr>
          <a:xfrm>
            <a:off x="7315200" y="914400"/>
            <a:ext cx="297180" cy="368300"/>
          </a:xfrm>
          <a:prstGeom prst="rect">
            <a:avLst/>
          </a:prstGeom>
          <a:noFill/>
          <a:ln w="9525">
            <a:noFill/>
          </a:ln>
        </p:spPr>
        <p:txBody>
          <a:bodyPr wrap="none" anchor="t">
            <a:spAutoFit/>
          </a:bodyPr>
          <a:p>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384246" name="文本框 384245"/>
          <p:cNvSpPr txBox="1"/>
          <p:nvPr/>
        </p:nvSpPr>
        <p:spPr>
          <a:xfrm>
            <a:off x="10058400" y="914400"/>
            <a:ext cx="297180" cy="368300"/>
          </a:xfrm>
          <a:prstGeom prst="rect">
            <a:avLst/>
          </a:prstGeom>
          <a:noFill/>
          <a:ln w="9525">
            <a:noFill/>
          </a:ln>
        </p:spPr>
        <p:txBody>
          <a:bodyPr wrap="none" anchor="t">
            <a:spAutoFit/>
          </a:bodyPr>
          <a:p>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384247" name="文本框 384246"/>
          <p:cNvSpPr txBox="1"/>
          <p:nvPr/>
        </p:nvSpPr>
        <p:spPr>
          <a:xfrm>
            <a:off x="9067800" y="1447800"/>
            <a:ext cx="297180" cy="368300"/>
          </a:xfrm>
          <a:prstGeom prst="rect">
            <a:avLst/>
          </a:prstGeom>
          <a:noFill/>
          <a:ln w="9525">
            <a:noFill/>
          </a:ln>
        </p:spPr>
        <p:txBody>
          <a:bodyPr wrap="none" anchor="t">
            <a:spAutoFit/>
          </a:bodyPr>
          <a:p>
            <a:r>
              <a:rPr lang="en-US" altLang="zh-CN">
                <a:latin typeface="Times New Roman" panose="02020603050405020304" pitchFamily="18" charset="0"/>
              </a:rPr>
              <a:t>3</a:t>
            </a:r>
            <a:endParaRPr lang="en-US" altLang="zh-CN">
              <a:latin typeface="Times New Roman" panose="02020603050405020304" pitchFamily="18" charset="0"/>
            </a:endParaRPr>
          </a:p>
        </p:txBody>
      </p:sp>
      <p:sp>
        <p:nvSpPr>
          <p:cNvPr id="384248" name="文本框 384247"/>
          <p:cNvSpPr txBox="1"/>
          <p:nvPr/>
        </p:nvSpPr>
        <p:spPr>
          <a:xfrm>
            <a:off x="3276600" y="4419600"/>
            <a:ext cx="297180" cy="368300"/>
          </a:xfrm>
          <a:prstGeom prst="rect">
            <a:avLst/>
          </a:prstGeom>
          <a:noFill/>
          <a:ln w="9525">
            <a:noFill/>
          </a:ln>
        </p:spPr>
        <p:txBody>
          <a:bodyPr wrap="none" anchor="t">
            <a:spAutoFit/>
          </a:bodyPr>
          <a:p>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384249" name="文本框 384248"/>
          <p:cNvSpPr txBox="1"/>
          <p:nvPr/>
        </p:nvSpPr>
        <p:spPr>
          <a:xfrm>
            <a:off x="2286000" y="4953000"/>
            <a:ext cx="297180" cy="368300"/>
          </a:xfrm>
          <a:prstGeom prst="rect">
            <a:avLst/>
          </a:prstGeom>
          <a:noFill/>
          <a:ln w="9525">
            <a:noFill/>
          </a:ln>
        </p:spPr>
        <p:txBody>
          <a:bodyPr wrap="none" anchor="t">
            <a:spAutoFit/>
          </a:bodyPr>
          <a:p>
            <a:r>
              <a:rPr lang="en-US" altLang="zh-CN">
                <a:latin typeface="Times New Roman" panose="02020603050405020304" pitchFamily="18" charset="0"/>
              </a:rPr>
              <a:t>3</a:t>
            </a:r>
            <a:endParaRPr lang="en-US" altLang="zh-CN">
              <a:latin typeface="Times New Roman" panose="02020603050405020304" pitchFamily="18" charset="0"/>
            </a:endParaRPr>
          </a:p>
        </p:txBody>
      </p:sp>
      <p:sp>
        <p:nvSpPr>
          <p:cNvPr id="384250" name="文本框 384249"/>
          <p:cNvSpPr txBox="1"/>
          <p:nvPr/>
        </p:nvSpPr>
        <p:spPr>
          <a:xfrm>
            <a:off x="8458200" y="4953000"/>
            <a:ext cx="297180" cy="368300"/>
          </a:xfrm>
          <a:prstGeom prst="rect">
            <a:avLst/>
          </a:prstGeom>
          <a:noFill/>
          <a:ln w="9525">
            <a:noFill/>
          </a:ln>
        </p:spPr>
        <p:txBody>
          <a:bodyPr wrap="none" anchor="t">
            <a:spAutoFit/>
          </a:bodyPr>
          <a:p>
            <a:r>
              <a:rPr lang="en-US" altLang="zh-CN">
                <a:latin typeface="Times New Roman" panose="02020603050405020304" pitchFamily="18" charset="0"/>
              </a:rPr>
              <a:t>3</a:t>
            </a:r>
            <a:endParaRPr lang="en-US" altLang="zh-CN">
              <a:latin typeface="Times New Roman" panose="02020603050405020304" pitchFamily="18" charset="0"/>
            </a:endParaRPr>
          </a:p>
        </p:txBody>
      </p:sp>
      <p:sp>
        <p:nvSpPr>
          <p:cNvPr id="384251" name="文本框 384250"/>
          <p:cNvSpPr txBox="1"/>
          <p:nvPr/>
        </p:nvSpPr>
        <p:spPr>
          <a:xfrm>
            <a:off x="9982200" y="4419600"/>
            <a:ext cx="297180" cy="368300"/>
          </a:xfrm>
          <a:prstGeom prst="rect">
            <a:avLst/>
          </a:prstGeom>
          <a:noFill/>
          <a:ln w="9525">
            <a:noFill/>
          </a:ln>
        </p:spPr>
        <p:txBody>
          <a:bodyPr wrap="none" anchor="t">
            <a:spAutoFit/>
          </a:bodyPr>
          <a:p>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384252" name="文本框 384251"/>
          <p:cNvSpPr txBox="1"/>
          <p:nvPr/>
        </p:nvSpPr>
        <p:spPr>
          <a:xfrm>
            <a:off x="2574925" y="2632075"/>
            <a:ext cx="284480" cy="368300"/>
          </a:xfrm>
          <a:prstGeom prst="rect">
            <a:avLst/>
          </a:prstGeom>
          <a:noFill/>
          <a:ln w="9525">
            <a:noFill/>
          </a:ln>
        </p:spPr>
        <p:txBody>
          <a:bodyPr wrap="none" anchor="t">
            <a:spAutoFit/>
          </a:bodyPr>
          <a:p>
            <a:r>
              <a:rPr lang="en-US" altLang="zh-CN">
                <a:latin typeface="Times New Roman" panose="02020603050405020304" pitchFamily="18" charset="0"/>
              </a:rPr>
              <a:t>a</a:t>
            </a:r>
            <a:endParaRPr lang="en-US" altLang="zh-CN">
              <a:latin typeface="Times New Roman" panose="02020603050405020304" pitchFamily="18" charset="0"/>
            </a:endParaRPr>
          </a:p>
        </p:txBody>
      </p:sp>
      <p:sp>
        <p:nvSpPr>
          <p:cNvPr id="384253" name="文本框 384252"/>
          <p:cNvSpPr txBox="1"/>
          <p:nvPr/>
        </p:nvSpPr>
        <p:spPr>
          <a:xfrm>
            <a:off x="4800600" y="2667000"/>
            <a:ext cx="297180" cy="368300"/>
          </a:xfrm>
          <a:prstGeom prst="rect">
            <a:avLst/>
          </a:prstGeom>
          <a:noFill/>
          <a:ln w="9525">
            <a:noFill/>
          </a:ln>
        </p:spPr>
        <p:txBody>
          <a:bodyPr wrap="none" anchor="t">
            <a:spAutoFit/>
          </a:bodyPr>
          <a:p>
            <a:r>
              <a:rPr lang="en-US" altLang="zh-CN">
                <a:latin typeface="Times New Roman" panose="02020603050405020304" pitchFamily="18" charset="0"/>
              </a:rPr>
              <a:t>b</a:t>
            </a:r>
            <a:endParaRPr lang="en-US" altLang="zh-CN">
              <a:latin typeface="Times New Roman" panose="02020603050405020304" pitchFamily="18" charset="0"/>
            </a:endParaRPr>
          </a:p>
        </p:txBody>
      </p:sp>
      <p:sp>
        <p:nvSpPr>
          <p:cNvPr id="384254" name="文本框 384253"/>
          <p:cNvSpPr txBox="1"/>
          <p:nvPr/>
        </p:nvSpPr>
        <p:spPr>
          <a:xfrm>
            <a:off x="7010400" y="2667000"/>
            <a:ext cx="284480" cy="368300"/>
          </a:xfrm>
          <a:prstGeom prst="rect">
            <a:avLst/>
          </a:prstGeom>
          <a:noFill/>
          <a:ln w="9525">
            <a:noFill/>
          </a:ln>
        </p:spPr>
        <p:txBody>
          <a:bodyPr wrap="none" anchor="t">
            <a:spAutoFit/>
          </a:bodyPr>
          <a:p>
            <a:r>
              <a:rPr lang="en-US" altLang="zh-CN">
                <a:latin typeface="Times New Roman" panose="02020603050405020304" pitchFamily="18" charset="0"/>
              </a:rPr>
              <a:t>c</a:t>
            </a:r>
            <a:endParaRPr lang="en-US" altLang="zh-CN">
              <a:latin typeface="Times New Roman" panose="02020603050405020304" pitchFamily="18" charset="0"/>
            </a:endParaRPr>
          </a:p>
        </p:txBody>
      </p:sp>
      <p:sp>
        <p:nvSpPr>
          <p:cNvPr id="384255" name="文本框 384254"/>
          <p:cNvSpPr txBox="1"/>
          <p:nvPr/>
        </p:nvSpPr>
        <p:spPr>
          <a:xfrm>
            <a:off x="9372600" y="2667000"/>
            <a:ext cx="297180" cy="368300"/>
          </a:xfrm>
          <a:prstGeom prst="rect">
            <a:avLst/>
          </a:prstGeom>
          <a:noFill/>
          <a:ln w="9525">
            <a:noFill/>
          </a:ln>
        </p:spPr>
        <p:txBody>
          <a:bodyPr wrap="none" anchor="t">
            <a:spAutoFit/>
          </a:bodyPr>
          <a:p>
            <a:r>
              <a:rPr lang="en-US" altLang="zh-CN">
                <a:latin typeface="Times New Roman" panose="02020603050405020304" pitchFamily="18" charset="0"/>
              </a:rPr>
              <a:t>d</a:t>
            </a:r>
            <a:endParaRPr lang="en-US" altLang="zh-CN">
              <a:latin typeface="Times New Roman" panose="02020603050405020304" pitchFamily="18" charset="0"/>
            </a:endParaRPr>
          </a:p>
        </p:txBody>
      </p:sp>
      <p:sp>
        <p:nvSpPr>
          <p:cNvPr id="384256" name="文本框 384255"/>
          <p:cNvSpPr txBox="1"/>
          <p:nvPr/>
        </p:nvSpPr>
        <p:spPr>
          <a:xfrm>
            <a:off x="2514600" y="6096000"/>
            <a:ext cx="284480" cy="368300"/>
          </a:xfrm>
          <a:prstGeom prst="rect">
            <a:avLst/>
          </a:prstGeom>
          <a:noFill/>
          <a:ln w="9525">
            <a:noFill/>
          </a:ln>
        </p:spPr>
        <p:txBody>
          <a:bodyPr wrap="none" anchor="t">
            <a:spAutoFit/>
          </a:bodyPr>
          <a:p>
            <a:r>
              <a:rPr lang="en-US" altLang="zh-CN">
                <a:latin typeface="Times New Roman" panose="02020603050405020304" pitchFamily="18" charset="0"/>
              </a:rPr>
              <a:t>e</a:t>
            </a:r>
            <a:endParaRPr lang="en-US" altLang="zh-CN">
              <a:latin typeface="Times New Roman" panose="02020603050405020304" pitchFamily="18" charset="0"/>
            </a:endParaRPr>
          </a:p>
        </p:txBody>
      </p:sp>
      <p:sp>
        <p:nvSpPr>
          <p:cNvPr id="384257" name="文本框 384256"/>
          <p:cNvSpPr txBox="1"/>
          <p:nvPr/>
        </p:nvSpPr>
        <p:spPr>
          <a:xfrm>
            <a:off x="4724400" y="6096000"/>
            <a:ext cx="259080" cy="368300"/>
          </a:xfrm>
          <a:prstGeom prst="rect">
            <a:avLst/>
          </a:prstGeom>
          <a:noFill/>
          <a:ln w="9525">
            <a:noFill/>
          </a:ln>
        </p:spPr>
        <p:txBody>
          <a:bodyPr wrap="none" anchor="t">
            <a:spAutoFit/>
          </a:bodyPr>
          <a:p>
            <a:r>
              <a:rPr lang="en-US" altLang="zh-CN">
                <a:latin typeface="Times New Roman" panose="02020603050405020304" pitchFamily="18" charset="0"/>
              </a:rPr>
              <a:t>f</a:t>
            </a:r>
            <a:endParaRPr lang="en-US" altLang="zh-CN">
              <a:latin typeface="Times New Roman" panose="02020603050405020304" pitchFamily="18" charset="0"/>
            </a:endParaRPr>
          </a:p>
        </p:txBody>
      </p:sp>
      <p:sp>
        <p:nvSpPr>
          <p:cNvPr id="384258" name="文本框 384257"/>
          <p:cNvSpPr txBox="1"/>
          <p:nvPr/>
        </p:nvSpPr>
        <p:spPr>
          <a:xfrm>
            <a:off x="6934200" y="6172200"/>
            <a:ext cx="297180" cy="368300"/>
          </a:xfrm>
          <a:prstGeom prst="rect">
            <a:avLst/>
          </a:prstGeom>
          <a:noFill/>
          <a:ln w="9525">
            <a:noFill/>
          </a:ln>
        </p:spPr>
        <p:txBody>
          <a:bodyPr wrap="none" anchor="t">
            <a:spAutoFit/>
          </a:bodyPr>
          <a:p>
            <a:r>
              <a:rPr lang="en-US" altLang="zh-CN">
                <a:latin typeface="Times New Roman" panose="02020603050405020304" pitchFamily="18" charset="0"/>
              </a:rPr>
              <a:t>g</a:t>
            </a:r>
            <a:endParaRPr lang="en-US" altLang="zh-CN">
              <a:latin typeface="Times New Roman" panose="02020603050405020304" pitchFamily="18" charset="0"/>
            </a:endParaRPr>
          </a:p>
        </p:txBody>
      </p:sp>
      <p:sp>
        <p:nvSpPr>
          <p:cNvPr id="384259" name="文本框 384258"/>
          <p:cNvSpPr txBox="1"/>
          <p:nvPr/>
        </p:nvSpPr>
        <p:spPr>
          <a:xfrm>
            <a:off x="9220200" y="6172200"/>
            <a:ext cx="297180" cy="368300"/>
          </a:xfrm>
          <a:prstGeom prst="rect">
            <a:avLst/>
          </a:prstGeom>
          <a:noFill/>
          <a:ln w="9525">
            <a:noFill/>
          </a:ln>
        </p:spPr>
        <p:txBody>
          <a:bodyPr wrap="none" anchor="t">
            <a:spAutoFit/>
          </a:bodyPr>
          <a:p>
            <a:r>
              <a:rPr lang="en-US" altLang="zh-CN">
                <a:latin typeface="Times New Roman" panose="02020603050405020304" pitchFamily="18" charset="0"/>
              </a:rPr>
              <a:t>h</a:t>
            </a:r>
            <a:endParaRPr lang="en-US" altLang="zh-CN">
              <a:latin typeface="Times New Roman" panose="02020603050405020304" pitchFamily="18" charset="0"/>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0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40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42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40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40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42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42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42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42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40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40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42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42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42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42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42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42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40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41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42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42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42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42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841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41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4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42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42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42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42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42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42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841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41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425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8417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8419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42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42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842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424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425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8419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8422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8424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8424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8424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8425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8425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84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29" grpId="0"/>
      <p:bldP spid="384057" grpId="0"/>
      <p:bldP spid="384085" grpId="0"/>
      <p:bldP spid="384113" grpId="0"/>
      <p:bldP spid="384141" grpId="0"/>
      <p:bldP spid="384169" grpId="0"/>
      <p:bldP spid="384197" grpId="0"/>
      <p:bldP spid="384225" grpId="0"/>
      <p:bldP spid="384226" grpId="0"/>
      <p:bldP spid="384227" grpId="0"/>
      <p:bldP spid="384228" grpId="0"/>
      <p:bldP spid="384229" grpId="0"/>
      <p:bldP spid="384230" grpId="0"/>
      <p:bldP spid="384231" grpId="0"/>
      <p:bldP spid="384232" grpId="0"/>
      <p:bldP spid="384233" grpId="0"/>
      <p:bldP spid="384234" grpId="0"/>
      <p:bldP spid="384235" grpId="0"/>
      <p:bldP spid="384236" grpId="0"/>
      <p:bldP spid="384237" grpId="0"/>
      <p:bldP spid="384238" grpId="0"/>
      <p:bldP spid="384239" grpId="0"/>
      <p:bldP spid="384240" grpId="0"/>
      <p:bldP spid="384241" grpId="0"/>
      <p:bldP spid="384242" grpId="0"/>
      <p:bldP spid="384243" grpId="0"/>
      <p:bldP spid="384244" grpId="0"/>
      <p:bldP spid="384245" grpId="0"/>
      <p:bldP spid="384246" grpId="0"/>
      <p:bldP spid="384247" grpId="0"/>
      <p:bldP spid="384248" grpId="0"/>
      <p:bldP spid="384249" grpId="0"/>
      <p:bldP spid="384250" grpId="0"/>
      <p:bldP spid="384251" grpId="0"/>
      <p:bldP spid="384252" grpId="0"/>
      <p:bldP spid="384253" grpId="0"/>
      <p:bldP spid="384254" grpId="0"/>
      <p:bldP spid="384255" grpId="0"/>
      <p:bldP spid="384256" grpId="0"/>
      <p:bldP spid="384257" grpId="0"/>
      <p:bldP spid="384258" grpId="0"/>
      <p:bldP spid="38425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19459" name="Oval 4"/>
          <p:cNvSpPr/>
          <p:nvPr/>
        </p:nvSpPr>
        <p:spPr>
          <a:xfrm>
            <a:off x="5375275" y="3364772"/>
            <a:ext cx="433388"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19460" name="Line 5"/>
          <p:cNvSpPr/>
          <p:nvPr/>
        </p:nvSpPr>
        <p:spPr>
          <a:xfrm flipH="1">
            <a:off x="4943475" y="3760788"/>
            <a:ext cx="504825" cy="287337"/>
          </a:xfrm>
          <a:prstGeom prst="line">
            <a:avLst/>
          </a:prstGeom>
          <a:ln w="6350" cap="flat" cmpd="sng">
            <a:solidFill>
              <a:schemeClr val="tx1"/>
            </a:solidFill>
            <a:prstDash val="solid"/>
            <a:headEnd type="none" w="med" len="med"/>
            <a:tailEnd type="none" w="med" len="med"/>
          </a:ln>
        </p:spPr>
      </p:sp>
      <p:sp>
        <p:nvSpPr>
          <p:cNvPr id="19461" name="Oval 6"/>
          <p:cNvSpPr/>
          <p:nvPr/>
        </p:nvSpPr>
        <p:spPr>
          <a:xfrm>
            <a:off x="4511675" y="3842292"/>
            <a:ext cx="576263"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16</a:t>
            </a:r>
            <a:endParaRPr lang="en-US" altLang="zh-CN" dirty="0">
              <a:latin typeface="Comic Sans MS" panose="030F0902030302020204" pitchFamily="66" charset="0"/>
            </a:endParaRPr>
          </a:p>
        </p:txBody>
      </p:sp>
      <p:sp>
        <p:nvSpPr>
          <p:cNvPr id="19462" name="Line 7"/>
          <p:cNvSpPr/>
          <p:nvPr/>
        </p:nvSpPr>
        <p:spPr>
          <a:xfrm flipH="1">
            <a:off x="4151313" y="4408488"/>
            <a:ext cx="431800" cy="360362"/>
          </a:xfrm>
          <a:prstGeom prst="line">
            <a:avLst/>
          </a:prstGeom>
          <a:ln w="6350" cap="flat" cmpd="sng">
            <a:solidFill>
              <a:schemeClr val="tx1"/>
            </a:solidFill>
            <a:prstDash val="solid"/>
            <a:headEnd type="none" w="med" len="med"/>
            <a:tailEnd type="none" w="med" len="med"/>
          </a:ln>
        </p:spPr>
      </p:sp>
      <p:sp>
        <p:nvSpPr>
          <p:cNvPr id="19463" name="Oval 8"/>
          <p:cNvSpPr/>
          <p:nvPr/>
        </p:nvSpPr>
        <p:spPr>
          <a:xfrm>
            <a:off x="3792538" y="4418323"/>
            <a:ext cx="574675" cy="713755"/>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sz="1600" b="1" dirty="0">
                <a:latin typeface="Comic Sans MS" panose="030F0902030302020204" pitchFamily="66" charset="0"/>
              </a:rPr>
              <a:t>31</a:t>
            </a:r>
            <a:endParaRPr lang="en-US" altLang="zh-CN" sz="1600" b="1" dirty="0">
              <a:latin typeface="Comic Sans MS" panose="030F0902030302020204" pitchFamily="66" charset="0"/>
            </a:endParaRPr>
          </a:p>
        </p:txBody>
      </p:sp>
      <p:sp>
        <p:nvSpPr>
          <p:cNvPr id="19464" name="Oval 9"/>
          <p:cNvSpPr/>
          <p:nvPr/>
        </p:nvSpPr>
        <p:spPr>
          <a:xfrm>
            <a:off x="3143250" y="5481760"/>
            <a:ext cx="431800" cy="51569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endParaRPr lang="zh-CN" altLang="en-US" dirty="0">
              <a:latin typeface="Arial" panose="020B0604020202090204" pitchFamily="34" charset="0"/>
            </a:endParaRPr>
          </a:p>
        </p:txBody>
      </p:sp>
      <p:sp>
        <p:nvSpPr>
          <p:cNvPr id="19465" name="Line 10"/>
          <p:cNvSpPr/>
          <p:nvPr/>
        </p:nvSpPr>
        <p:spPr>
          <a:xfrm flipH="1">
            <a:off x="3359150" y="4984750"/>
            <a:ext cx="576263" cy="503238"/>
          </a:xfrm>
          <a:prstGeom prst="line">
            <a:avLst/>
          </a:prstGeom>
          <a:ln w="6350" cap="flat" cmpd="sng">
            <a:solidFill>
              <a:schemeClr val="tx1"/>
            </a:solidFill>
            <a:prstDash val="solid"/>
            <a:headEnd type="none" w="med" len="med"/>
            <a:tailEnd type="none" w="med" len="med"/>
          </a:ln>
        </p:spPr>
      </p:sp>
      <p:sp>
        <p:nvSpPr>
          <p:cNvPr id="19466" name="Oval 11"/>
          <p:cNvSpPr/>
          <p:nvPr/>
        </p:nvSpPr>
        <p:spPr>
          <a:xfrm>
            <a:off x="4008438" y="5530089"/>
            <a:ext cx="431800" cy="495236"/>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endParaRPr lang="zh-CN" altLang="en-US" dirty="0">
              <a:latin typeface="Arial" panose="020B0604020202090204" pitchFamily="34" charset="0"/>
            </a:endParaRPr>
          </a:p>
        </p:txBody>
      </p:sp>
      <p:sp>
        <p:nvSpPr>
          <p:cNvPr id="19467" name="Line 12"/>
          <p:cNvSpPr/>
          <p:nvPr/>
        </p:nvSpPr>
        <p:spPr>
          <a:xfrm>
            <a:off x="4151313" y="4984750"/>
            <a:ext cx="144462" cy="647700"/>
          </a:xfrm>
          <a:prstGeom prst="line">
            <a:avLst/>
          </a:prstGeom>
          <a:ln w="6350" cap="flat" cmpd="sng">
            <a:solidFill>
              <a:schemeClr val="tx1"/>
            </a:solidFill>
            <a:prstDash val="solid"/>
            <a:headEnd type="none" w="med" len="med"/>
            <a:tailEnd type="none" w="med" len="med"/>
          </a:ln>
        </p:spPr>
      </p:sp>
      <p:sp>
        <p:nvSpPr>
          <p:cNvPr id="19468" name="Line 13"/>
          <p:cNvSpPr/>
          <p:nvPr/>
        </p:nvSpPr>
        <p:spPr>
          <a:xfrm>
            <a:off x="4872038" y="4479925"/>
            <a:ext cx="215900" cy="288925"/>
          </a:xfrm>
          <a:prstGeom prst="line">
            <a:avLst/>
          </a:prstGeom>
          <a:ln w="6350" cap="flat" cmpd="sng">
            <a:solidFill>
              <a:schemeClr val="tx1"/>
            </a:solidFill>
            <a:prstDash val="solid"/>
            <a:headEnd type="none" w="med" len="med"/>
            <a:tailEnd type="none" w="med" len="med"/>
          </a:ln>
        </p:spPr>
      </p:sp>
      <p:sp>
        <p:nvSpPr>
          <p:cNvPr id="19469" name="Oval 14"/>
          <p:cNvSpPr/>
          <p:nvPr/>
        </p:nvSpPr>
        <p:spPr>
          <a:xfrm>
            <a:off x="4727575" y="4684388"/>
            <a:ext cx="644525" cy="467375"/>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sz="1600" b="1" dirty="0">
                <a:latin typeface="Comic Sans MS" panose="030F0902030302020204" pitchFamily="66" charset="0"/>
              </a:rPr>
              <a:t>16</a:t>
            </a:r>
            <a:endParaRPr lang="en-US" altLang="zh-CN" sz="1600" b="1" dirty="0">
              <a:latin typeface="Comic Sans MS" panose="030F0902030302020204" pitchFamily="66" charset="0"/>
            </a:endParaRPr>
          </a:p>
        </p:txBody>
      </p:sp>
      <p:sp>
        <p:nvSpPr>
          <p:cNvPr id="19470" name="Line 15"/>
          <p:cNvSpPr/>
          <p:nvPr/>
        </p:nvSpPr>
        <p:spPr>
          <a:xfrm flipH="1">
            <a:off x="4727575" y="5127625"/>
            <a:ext cx="215900" cy="360363"/>
          </a:xfrm>
          <a:prstGeom prst="line">
            <a:avLst/>
          </a:prstGeom>
          <a:ln w="6350" cap="flat" cmpd="sng">
            <a:solidFill>
              <a:schemeClr val="tx1"/>
            </a:solidFill>
            <a:prstDash val="solid"/>
            <a:headEnd type="none" w="med" len="med"/>
            <a:tailEnd type="none" w="med" len="med"/>
          </a:ln>
        </p:spPr>
      </p:sp>
      <p:sp>
        <p:nvSpPr>
          <p:cNvPr id="19471" name="Oval 16"/>
          <p:cNvSpPr/>
          <p:nvPr/>
        </p:nvSpPr>
        <p:spPr>
          <a:xfrm>
            <a:off x="4511675" y="5337717"/>
            <a:ext cx="576263" cy="78790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31</a:t>
            </a:r>
            <a:endParaRPr lang="en-US" altLang="zh-CN" dirty="0">
              <a:latin typeface="Comic Sans MS" panose="030F0902030302020204" pitchFamily="66" charset="0"/>
            </a:endParaRPr>
          </a:p>
        </p:txBody>
      </p:sp>
      <p:sp>
        <p:nvSpPr>
          <p:cNvPr id="19472" name="Line 17"/>
          <p:cNvSpPr/>
          <p:nvPr/>
        </p:nvSpPr>
        <p:spPr>
          <a:xfrm>
            <a:off x="5159375" y="5127625"/>
            <a:ext cx="215900" cy="360363"/>
          </a:xfrm>
          <a:prstGeom prst="line">
            <a:avLst/>
          </a:prstGeom>
          <a:ln w="6350" cap="flat" cmpd="sng">
            <a:solidFill>
              <a:schemeClr val="tx1"/>
            </a:solidFill>
            <a:prstDash val="solid"/>
            <a:headEnd type="none" w="med" len="med"/>
            <a:tailEnd type="none" w="med" len="med"/>
          </a:ln>
        </p:spPr>
      </p:sp>
      <p:sp>
        <p:nvSpPr>
          <p:cNvPr id="19473" name="Oval 18"/>
          <p:cNvSpPr/>
          <p:nvPr/>
        </p:nvSpPr>
        <p:spPr>
          <a:xfrm>
            <a:off x="5087938" y="5337717"/>
            <a:ext cx="576262"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16</a:t>
            </a:r>
            <a:endParaRPr lang="en-US" altLang="zh-CN" dirty="0">
              <a:latin typeface="Comic Sans MS" panose="030F0902030302020204" pitchFamily="66" charset="0"/>
            </a:endParaRPr>
          </a:p>
        </p:txBody>
      </p:sp>
      <p:sp>
        <p:nvSpPr>
          <p:cNvPr id="19474" name="Line 19"/>
          <p:cNvSpPr/>
          <p:nvPr/>
        </p:nvSpPr>
        <p:spPr>
          <a:xfrm>
            <a:off x="5735638" y="3832225"/>
            <a:ext cx="576262" cy="287338"/>
          </a:xfrm>
          <a:prstGeom prst="line">
            <a:avLst/>
          </a:prstGeom>
          <a:ln w="6350" cap="flat" cmpd="sng">
            <a:solidFill>
              <a:schemeClr val="tx1"/>
            </a:solidFill>
            <a:prstDash val="solid"/>
            <a:headEnd type="none" w="med" len="med"/>
            <a:tailEnd type="none" w="med" len="med"/>
          </a:ln>
        </p:spPr>
      </p:sp>
      <p:sp>
        <p:nvSpPr>
          <p:cNvPr id="19475" name="Oval 20"/>
          <p:cNvSpPr/>
          <p:nvPr/>
        </p:nvSpPr>
        <p:spPr>
          <a:xfrm>
            <a:off x="6096000" y="4044222"/>
            <a:ext cx="503238"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19476" name="Line 21"/>
          <p:cNvSpPr/>
          <p:nvPr/>
        </p:nvSpPr>
        <p:spPr>
          <a:xfrm flipH="1">
            <a:off x="6167438" y="4552950"/>
            <a:ext cx="144462" cy="358775"/>
          </a:xfrm>
          <a:prstGeom prst="line">
            <a:avLst/>
          </a:prstGeom>
          <a:ln w="6350" cap="flat" cmpd="sng">
            <a:solidFill>
              <a:schemeClr val="tx1"/>
            </a:solidFill>
            <a:prstDash val="solid"/>
            <a:headEnd type="none" w="med" len="med"/>
            <a:tailEnd type="none" w="med" len="med"/>
          </a:ln>
        </p:spPr>
      </p:sp>
      <p:sp>
        <p:nvSpPr>
          <p:cNvPr id="19477" name="Oval 22"/>
          <p:cNvSpPr/>
          <p:nvPr/>
        </p:nvSpPr>
        <p:spPr>
          <a:xfrm>
            <a:off x="6024563" y="4663030"/>
            <a:ext cx="576262"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19478" name="Line 23"/>
          <p:cNvSpPr/>
          <p:nvPr/>
        </p:nvSpPr>
        <p:spPr>
          <a:xfrm flipH="1">
            <a:off x="6167438" y="5272088"/>
            <a:ext cx="144462" cy="288925"/>
          </a:xfrm>
          <a:prstGeom prst="line">
            <a:avLst/>
          </a:prstGeom>
          <a:ln w="6350" cap="flat" cmpd="sng">
            <a:solidFill>
              <a:schemeClr val="tx1"/>
            </a:solidFill>
            <a:prstDash val="solid"/>
            <a:headEnd type="none" w="med" len="med"/>
            <a:tailEnd type="none" w="med" len="med"/>
          </a:ln>
        </p:spPr>
      </p:sp>
      <p:sp>
        <p:nvSpPr>
          <p:cNvPr id="19479" name="Oval 24"/>
          <p:cNvSpPr/>
          <p:nvPr/>
        </p:nvSpPr>
        <p:spPr>
          <a:xfrm>
            <a:off x="5810250" y="5382167"/>
            <a:ext cx="644525"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30</a:t>
            </a:r>
            <a:endParaRPr lang="en-US" altLang="zh-CN" dirty="0">
              <a:latin typeface="Comic Sans MS" panose="030F0902030302020204" pitchFamily="66" charset="0"/>
            </a:endParaRPr>
          </a:p>
        </p:txBody>
      </p:sp>
      <p:sp>
        <p:nvSpPr>
          <p:cNvPr id="19480" name="Line 25"/>
          <p:cNvSpPr/>
          <p:nvPr/>
        </p:nvSpPr>
        <p:spPr>
          <a:xfrm>
            <a:off x="6600825" y="4408488"/>
            <a:ext cx="431800" cy="144462"/>
          </a:xfrm>
          <a:prstGeom prst="line">
            <a:avLst/>
          </a:prstGeom>
          <a:ln w="6350" cap="flat" cmpd="sng">
            <a:solidFill>
              <a:schemeClr val="tx1"/>
            </a:solidFill>
            <a:prstDash val="solid"/>
            <a:headEnd type="none" w="med" len="med"/>
            <a:tailEnd type="none" w="med" len="med"/>
          </a:ln>
        </p:spPr>
      </p:sp>
      <p:sp>
        <p:nvSpPr>
          <p:cNvPr id="19481" name="Oval 26"/>
          <p:cNvSpPr/>
          <p:nvPr/>
        </p:nvSpPr>
        <p:spPr>
          <a:xfrm>
            <a:off x="6959600" y="4514122"/>
            <a:ext cx="5048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19482" name="Line 27"/>
          <p:cNvSpPr/>
          <p:nvPr/>
        </p:nvSpPr>
        <p:spPr>
          <a:xfrm>
            <a:off x="6383338" y="5272088"/>
            <a:ext cx="288925" cy="288925"/>
          </a:xfrm>
          <a:prstGeom prst="line">
            <a:avLst/>
          </a:prstGeom>
          <a:ln w="6350" cap="flat" cmpd="sng">
            <a:solidFill>
              <a:schemeClr val="tx1"/>
            </a:solidFill>
            <a:prstDash val="solid"/>
            <a:headEnd type="none" w="med" len="med"/>
            <a:tailEnd type="none" w="med" len="med"/>
          </a:ln>
        </p:spPr>
      </p:sp>
      <p:sp>
        <p:nvSpPr>
          <p:cNvPr id="19483" name="Oval 28"/>
          <p:cNvSpPr/>
          <p:nvPr/>
        </p:nvSpPr>
        <p:spPr>
          <a:xfrm>
            <a:off x="6529388" y="5522185"/>
            <a:ext cx="6445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19484" name="Line 29"/>
          <p:cNvSpPr/>
          <p:nvPr/>
        </p:nvSpPr>
        <p:spPr>
          <a:xfrm>
            <a:off x="7319963" y="4984750"/>
            <a:ext cx="71437" cy="503238"/>
          </a:xfrm>
          <a:prstGeom prst="line">
            <a:avLst/>
          </a:prstGeom>
          <a:ln w="6350" cap="flat" cmpd="sng">
            <a:solidFill>
              <a:schemeClr val="tx1"/>
            </a:solidFill>
            <a:prstDash val="solid"/>
            <a:headEnd type="none" w="med" len="med"/>
            <a:tailEnd type="none" w="med" len="med"/>
          </a:ln>
        </p:spPr>
      </p:sp>
      <p:sp>
        <p:nvSpPr>
          <p:cNvPr id="19485" name="Line 30"/>
          <p:cNvSpPr/>
          <p:nvPr/>
        </p:nvSpPr>
        <p:spPr>
          <a:xfrm>
            <a:off x="7391400" y="4911725"/>
            <a:ext cx="936625" cy="433388"/>
          </a:xfrm>
          <a:prstGeom prst="line">
            <a:avLst/>
          </a:prstGeom>
          <a:ln w="6350" cap="flat" cmpd="sng">
            <a:solidFill>
              <a:schemeClr val="tx1"/>
            </a:solidFill>
            <a:prstDash val="solid"/>
            <a:headEnd type="none" w="med" len="med"/>
            <a:tailEnd type="none" w="med" len="med"/>
          </a:ln>
        </p:spPr>
      </p:sp>
      <p:sp>
        <p:nvSpPr>
          <p:cNvPr id="19486" name="Oval 31"/>
          <p:cNvSpPr/>
          <p:nvPr/>
        </p:nvSpPr>
        <p:spPr>
          <a:xfrm>
            <a:off x="7175500" y="5476147"/>
            <a:ext cx="649288"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19487" name="Oval 32"/>
          <p:cNvSpPr/>
          <p:nvPr/>
        </p:nvSpPr>
        <p:spPr>
          <a:xfrm>
            <a:off x="8040688" y="5268185"/>
            <a:ext cx="7207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pic>
        <p:nvPicPr>
          <p:cNvPr id="19488" name="Picture 33" descr="t51"/>
          <p:cNvPicPr>
            <a:picLocks noChangeAspect="1"/>
          </p:cNvPicPr>
          <p:nvPr>
            <p:ph/>
          </p:nvPr>
        </p:nvPicPr>
        <p:blipFill>
          <a:blip r:embed="rId1">
            <a:lum bright="-42001" contrast="60000"/>
          </a:blip>
          <a:srcRect/>
          <a:stretch>
            <a:fillRect/>
          </a:stretch>
        </p:blipFill>
        <p:spPr>
          <a:xfrm>
            <a:off x="2208213" y="0"/>
            <a:ext cx="6264275" cy="3168650"/>
          </a:xfrm>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403534" name="Rectangle 78"/>
          <p:cNvSpPr/>
          <p:nvPr/>
        </p:nvSpPr>
        <p:spPr>
          <a:xfrm>
            <a:off x="5159375" y="1978819"/>
            <a:ext cx="649288"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zh-CN" altLang="en-US" dirty="0">
                <a:latin typeface="Tahoma" panose="020B0804030504040204" pitchFamily="34" charset="0"/>
              </a:rPr>
              <a:t>－</a:t>
            </a:r>
            <a:r>
              <a:rPr lang="en-US" altLang="zh-CN" dirty="0">
                <a:latin typeface="Tahoma" panose="020B0804030504040204" pitchFamily="34" charset="0"/>
              </a:rPr>
              <a:t>1</a:t>
            </a:r>
            <a:endParaRPr lang="en-US" altLang="zh-CN" dirty="0">
              <a:latin typeface="Tahoma" panose="020B0804030504040204" pitchFamily="34" charset="0"/>
            </a:endParaRPr>
          </a:p>
        </p:txBody>
      </p:sp>
      <p:sp>
        <p:nvSpPr>
          <p:cNvPr id="403526" name="Rectangle 70"/>
          <p:cNvSpPr/>
          <p:nvPr/>
        </p:nvSpPr>
        <p:spPr>
          <a:xfrm>
            <a:off x="5159375" y="1978819"/>
            <a:ext cx="544513"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zh-CN" altLang="en-US" dirty="0">
                <a:latin typeface="Tahoma" panose="020B0804030504040204" pitchFamily="34" charset="0"/>
              </a:rPr>
              <a:t>－</a:t>
            </a:r>
            <a:r>
              <a:rPr lang="en-US" altLang="zh-CN" dirty="0">
                <a:latin typeface="Tahoma" panose="020B0804030504040204" pitchFamily="34" charset="0"/>
              </a:rPr>
              <a:t>1</a:t>
            </a:r>
            <a:endParaRPr lang="en-US" altLang="zh-CN" dirty="0">
              <a:latin typeface="Tahoma" panose="020B0804030504040204" pitchFamily="34" charset="0"/>
            </a:endParaRPr>
          </a:p>
        </p:txBody>
      </p:sp>
      <p:sp>
        <p:nvSpPr>
          <p:cNvPr id="403460" name="Oval 4"/>
          <p:cNvSpPr/>
          <p:nvPr/>
        </p:nvSpPr>
        <p:spPr>
          <a:xfrm>
            <a:off x="3001963" y="2504030"/>
            <a:ext cx="717550"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zh-CN" altLang="en-US" dirty="0">
                <a:latin typeface="Tahoma" panose="020B0804030504040204" pitchFamily="34" charset="0"/>
              </a:rPr>
              <a:t>－</a:t>
            </a:r>
            <a:r>
              <a:rPr lang="en-US" altLang="zh-CN" dirty="0">
                <a:latin typeface="Tahoma" panose="020B0804030504040204" pitchFamily="34" charset="0"/>
              </a:rPr>
              <a:t>1</a:t>
            </a:r>
            <a:endParaRPr lang="en-US" altLang="zh-CN" dirty="0">
              <a:latin typeface="Tahoma" panose="020B0804030504040204" pitchFamily="34" charset="0"/>
            </a:endParaRPr>
          </a:p>
        </p:txBody>
      </p:sp>
      <p:sp>
        <p:nvSpPr>
          <p:cNvPr id="403461" name="Oval 5"/>
          <p:cNvSpPr/>
          <p:nvPr/>
        </p:nvSpPr>
        <p:spPr>
          <a:xfrm>
            <a:off x="3000375" y="26376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Tahoma" panose="020B0804030504040204" pitchFamily="34" charset="0"/>
              </a:rPr>
              <a:t>16</a:t>
            </a:r>
            <a:endParaRPr lang="en-US" altLang="zh-CN" dirty="0">
              <a:latin typeface="Tahoma" panose="020B0804030504040204" pitchFamily="34" charset="0"/>
            </a:endParaRPr>
          </a:p>
        </p:txBody>
      </p:sp>
      <p:sp>
        <p:nvSpPr>
          <p:cNvPr id="403462" name="Oval 6"/>
          <p:cNvSpPr/>
          <p:nvPr/>
        </p:nvSpPr>
        <p:spPr>
          <a:xfrm>
            <a:off x="3863975" y="26249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p:txBody>
      </p:sp>
      <p:sp>
        <p:nvSpPr>
          <p:cNvPr id="403463" name="Oval 7"/>
          <p:cNvSpPr/>
          <p:nvPr/>
        </p:nvSpPr>
        <p:spPr>
          <a:xfrm>
            <a:off x="4727575" y="26249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zh-CN" altLang="en-US" dirty="0">
                <a:latin typeface="Tahoma" panose="020B0804030504040204" pitchFamily="34" charset="0"/>
              </a:rPr>
              <a:t>－</a:t>
            </a:r>
            <a:r>
              <a:rPr lang="en-US" altLang="zh-CN" dirty="0">
                <a:latin typeface="Tahoma" panose="020B0804030504040204" pitchFamily="34" charset="0"/>
              </a:rPr>
              <a:t>1</a:t>
            </a:r>
            <a:endParaRPr lang="en-US" altLang="zh-CN" dirty="0">
              <a:latin typeface="Tahoma" panose="020B0804030504040204" pitchFamily="34" charset="0"/>
            </a:endParaRPr>
          </a:p>
        </p:txBody>
      </p:sp>
      <p:sp>
        <p:nvSpPr>
          <p:cNvPr id="403464" name="Oval 8"/>
          <p:cNvSpPr/>
          <p:nvPr/>
        </p:nvSpPr>
        <p:spPr>
          <a:xfrm>
            <a:off x="5591175" y="26249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Tahoma" panose="020B0804030504040204" pitchFamily="34" charset="0"/>
              </a:rPr>
              <a:t>16</a:t>
            </a:r>
            <a:endParaRPr lang="en-US" altLang="zh-CN" dirty="0">
              <a:latin typeface="Tahoma" panose="020B0804030504040204" pitchFamily="34" charset="0"/>
            </a:endParaRPr>
          </a:p>
        </p:txBody>
      </p:sp>
      <p:sp>
        <p:nvSpPr>
          <p:cNvPr id="20490" name="Oval 9"/>
          <p:cNvSpPr/>
          <p:nvPr/>
        </p:nvSpPr>
        <p:spPr>
          <a:xfrm>
            <a:off x="5375275" y="3364772"/>
            <a:ext cx="433388"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20491" name="Line 10"/>
          <p:cNvSpPr/>
          <p:nvPr/>
        </p:nvSpPr>
        <p:spPr>
          <a:xfrm flipH="1">
            <a:off x="4943475" y="3760788"/>
            <a:ext cx="504825" cy="287337"/>
          </a:xfrm>
          <a:prstGeom prst="line">
            <a:avLst/>
          </a:prstGeom>
          <a:ln w="6350" cap="flat" cmpd="sng">
            <a:solidFill>
              <a:schemeClr val="tx1"/>
            </a:solidFill>
            <a:prstDash val="solid"/>
            <a:headEnd type="none" w="med" len="med"/>
            <a:tailEnd type="none" w="med" len="med"/>
          </a:ln>
        </p:spPr>
      </p:sp>
      <p:sp>
        <p:nvSpPr>
          <p:cNvPr id="20492" name="Oval 11"/>
          <p:cNvSpPr/>
          <p:nvPr/>
        </p:nvSpPr>
        <p:spPr>
          <a:xfrm>
            <a:off x="4511675" y="3842292"/>
            <a:ext cx="576263"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16</a:t>
            </a:r>
            <a:endParaRPr lang="en-US" altLang="zh-CN" dirty="0">
              <a:latin typeface="Comic Sans MS" panose="030F0902030302020204" pitchFamily="66" charset="0"/>
            </a:endParaRPr>
          </a:p>
        </p:txBody>
      </p:sp>
      <p:sp>
        <p:nvSpPr>
          <p:cNvPr id="20493" name="Line 12"/>
          <p:cNvSpPr/>
          <p:nvPr/>
        </p:nvSpPr>
        <p:spPr>
          <a:xfrm flipH="1">
            <a:off x="4151313" y="4408488"/>
            <a:ext cx="431800" cy="360362"/>
          </a:xfrm>
          <a:prstGeom prst="line">
            <a:avLst/>
          </a:prstGeom>
          <a:ln w="6350" cap="flat" cmpd="sng">
            <a:solidFill>
              <a:schemeClr val="tx1"/>
            </a:solidFill>
            <a:prstDash val="solid"/>
            <a:headEnd type="none" w="med" len="med"/>
            <a:tailEnd type="none" w="med" len="med"/>
          </a:ln>
        </p:spPr>
      </p:sp>
      <p:sp>
        <p:nvSpPr>
          <p:cNvPr id="20494" name="Oval 13"/>
          <p:cNvSpPr/>
          <p:nvPr/>
        </p:nvSpPr>
        <p:spPr>
          <a:xfrm>
            <a:off x="3792538" y="4426261"/>
            <a:ext cx="574675" cy="713755"/>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sz="1600" b="1" dirty="0">
                <a:latin typeface="Comic Sans MS" panose="030F0902030302020204" pitchFamily="66" charset="0"/>
              </a:rPr>
              <a:t>31</a:t>
            </a:r>
            <a:endParaRPr lang="en-US" altLang="zh-CN" sz="1600" b="1" dirty="0">
              <a:latin typeface="Comic Sans MS" panose="030F0902030302020204" pitchFamily="66" charset="0"/>
            </a:endParaRPr>
          </a:p>
        </p:txBody>
      </p:sp>
      <p:sp>
        <p:nvSpPr>
          <p:cNvPr id="20495" name="Oval 14"/>
          <p:cNvSpPr/>
          <p:nvPr/>
        </p:nvSpPr>
        <p:spPr>
          <a:xfrm>
            <a:off x="3143250" y="5481760"/>
            <a:ext cx="431800" cy="51569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endParaRPr lang="zh-CN" altLang="en-US" dirty="0">
              <a:latin typeface="Arial" panose="020B0604020202090204" pitchFamily="34" charset="0"/>
            </a:endParaRPr>
          </a:p>
        </p:txBody>
      </p:sp>
      <p:sp>
        <p:nvSpPr>
          <p:cNvPr id="20496" name="Line 15"/>
          <p:cNvSpPr/>
          <p:nvPr/>
        </p:nvSpPr>
        <p:spPr>
          <a:xfrm flipH="1">
            <a:off x="3359150" y="4984750"/>
            <a:ext cx="576263" cy="503238"/>
          </a:xfrm>
          <a:prstGeom prst="line">
            <a:avLst/>
          </a:prstGeom>
          <a:ln w="6350" cap="flat" cmpd="sng">
            <a:solidFill>
              <a:schemeClr val="tx1"/>
            </a:solidFill>
            <a:prstDash val="solid"/>
            <a:headEnd type="none" w="med" len="med"/>
            <a:tailEnd type="none" w="med" len="med"/>
          </a:ln>
        </p:spPr>
      </p:sp>
      <p:sp>
        <p:nvSpPr>
          <p:cNvPr id="20497" name="Oval 16"/>
          <p:cNvSpPr/>
          <p:nvPr/>
        </p:nvSpPr>
        <p:spPr>
          <a:xfrm>
            <a:off x="4008438" y="5530089"/>
            <a:ext cx="431800" cy="495236"/>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endParaRPr lang="zh-CN" altLang="en-US" dirty="0">
              <a:latin typeface="Arial" panose="020B0604020202090204" pitchFamily="34" charset="0"/>
            </a:endParaRPr>
          </a:p>
        </p:txBody>
      </p:sp>
      <p:sp>
        <p:nvSpPr>
          <p:cNvPr id="20498" name="Line 17"/>
          <p:cNvSpPr/>
          <p:nvPr/>
        </p:nvSpPr>
        <p:spPr>
          <a:xfrm>
            <a:off x="4151313" y="4984750"/>
            <a:ext cx="144462" cy="647700"/>
          </a:xfrm>
          <a:prstGeom prst="line">
            <a:avLst/>
          </a:prstGeom>
          <a:ln w="6350" cap="flat" cmpd="sng">
            <a:solidFill>
              <a:schemeClr val="tx1"/>
            </a:solidFill>
            <a:prstDash val="solid"/>
            <a:headEnd type="none" w="med" len="med"/>
            <a:tailEnd type="none" w="med" len="med"/>
          </a:ln>
        </p:spPr>
      </p:sp>
      <p:sp>
        <p:nvSpPr>
          <p:cNvPr id="20499" name="Line 18"/>
          <p:cNvSpPr/>
          <p:nvPr/>
        </p:nvSpPr>
        <p:spPr>
          <a:xfrm>
            <a:off x="4872038" y="4479925"/>
            <a:ext cx="215900" cy="288925"/>
          </a:xfrm>
          <a:prstGeom prst="line">
            <a:avLst/>
          </a:prstGeom>
          <a:ln w="6350" cap="flat" cmpd="sng">
            <a:solidFill>
              <a:schemeClr val="tx1"/>
            </a:solidFill>
            <a:prstDash val="solid"/>
            <a:headEnd type="none" w="med" len="med"/>
            <a:tailEnd type="none" w="med" len="med"/>
          </a:ln>
        </p:spPr>
      </p:sp>
      <p:sp>
        <p:nvSpPr>
          <p:cNvPr id="20500" name="Oval 19"/>
          <p:cNvSpPr/>
          <p:nvPr/>
        </p:nvSpPr>
        <p:spPr>
          <a:xfrm>
            <a:off x="4727575" y="4712963"/>
            <a:ext cx="644525" cy="467375"/>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sz="1600" b="1" dirty="0">
                <a:latin typeface="Comic Sans MS" panose="030F0902030302020204" pitchFamily="66" charset="0"/>
              </a:rPr>
              <a:t>16</a:t>
            </a:r>
            <a:endParaRPr lang="en-US" altLang="zh-CN" sz="1600" b="1" dirty="0">
              <a:latin typeface="Comic Sans MS" panose="030F0902030302020204" pitchFamily="66" charset="0"/>
            </a:endParaRPr>
          </a:p>
        </p:txBody>
      </p:sp>
      <p:sp>
        <p:nvSpPr>
          <p:cNvPr id="20501" name="Line 20"/>
          <p:cNvSpPr/>
          <p:nvPr/>
        </p:nvSpPr>
        <p:spPr>
          <a:xfrm flipH="1">
            <a:off x="4727575" y="5127625"/>
            <a:ext cx="215900" cy="360363"/>
          </a:xfrm>
          <a:prstGeom prst="line">
            <a:avLst/>
          </a:prstGeom>
          <a:ln w="6350" cap="flat" cmpd="sng">
            <a:solidFill>
              <a:schemeClr val="tx1"/>
            </a:solidFill>
            <a:prstDash val="solid"/>
            <a:headEnd type="none" w="med" len="med"/>
            <a:tailEnd type="none" w="med" len="med"/>
          </a:ln>
        </p:spPr>
      </p:sp>
      <p:sp>
        <p:nvSpPr>
          <p:cNvPr id="20502" name="Oval 21"/>
          <p:cNvSpPr/>
          <p:nvPr/>
        </p:nvSpPr>
        <p:spPr>
          <a:xfrm>
            <a:off x="4511675" y="5337717"/>
            <a:ext cx="576263" cy="78790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31</a:t>
            </a:r>
            <a:endParaRPr lang="en-US" altLang="zh-CN" dirty="0">
              <a:latin typeface="Comic Sans MS" panose="030F0902030302020204" pitchFamily="66" charset="0"/>
            </a:endParaRPr>
          </a:p>
        </p:txBody>
      </p:sp>
      <p:sp>
        <p:nvSpPr>
          <p:cNvPr id="20503" name="Line 22"/>
          <p:cNvSpPr/>
          <p:nvPr/>
        </p:nvSpPr>
        <p:spPr>
          <a:xfrm>
            <a:off x="5159375" y="5127625"/>
            <a:ext cx="215900" cy="360363"/>
          </a:xfrm>
          <a:prstGeom prst="line">
            <a:avLst/>
          </a:prstGeom>
          <a:ln w="6350" cap="flat" cmpd="sng">
            <a:solidFill>
              <a:schemeClr val="tx1"/>
            </a:solidFill>
            <a:prstDash val="solid"/>
            <a:headEnd type="none" w="med" len="med"/>
            <a:tailEnd type="none" w="med" len="med"/>
          </a:ln>
        </p:spPr>
      </p:sp>
      <p:sp>
        <p:nvSpPr>
          <p:cNvPr id="20504" name="Oval 23"/>
          <p:cNvSpPr/>
          <p:nvPr/>
        </p:nvSpPr>
        <p:spPr>
          <a:xfrm>
            <a:off x="5087938" y="5337717"/>
            <a:ext cx="576262"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16</a:t>
            </a:r>
            <a:endParaRPr lang="en-US" altLang="zh-CN" dirty="0">
              <a:latin typeface="Comic Sans MS" panose="030F0902030302020204" pitchFamily="66" charset="0"/>
            </a:endParaRPr>
          </a:p>
        </p:txBody>
      </p:sp>
      <p:sp>
        <p:nvSpPr>
          <p:cNvPr id="20505" name="Line 24"/>
          <p:cNvSpPr/>
          <p:nvPr/>
        </p:nvSpPr>
        <p:spPr>
          <a:xfrm>
            <a:off x="5735638" y="3832225"/>
            <a:ext cx="576262" cy="287338"/>
          </a:xfrm>
          <a:prstGeom prst="line">
            <a:avLst/>
          </a:prstGeom>
          <a:ln w="6350" cap="flat" cmpd="sng">
            <a:solidFill>
              <a:schemeClr val="tx1"/>
            </a:solidFill>
            <a:prstDash val="solid"/>
            <a:headEnd type="none" w="med" len="med"/>
            <a:tailEnd type="none" w="med" len="med"/>
          </a:ln>
        </p:spPr>
      </p:sp>
      <p:sp>
        <p:nvSpPr>
          <p:cNvPr id="20506" name="Oval 25"/>
          <p:cNvSpPr/>
          <p:nvPr/>
        </p:nvSpPr>
        <p:spPr>
          <a:xfrm>
            <a:off x="6096000" y="4044222"/>
            <a:ext cx="503238"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20507" name="Line 26"/>
          <p:cNvSpPr/>
          <p:nvPr/>
        </p:nvSpPr>
        <p:spPr>
          <a:xfrm flipH="1">
            <a:off x="6167438" y="4552950"/>
            <a:ext cx="144462" cy="358775"/>
          </a:xfrm>
          <a:prstGeom prst="line">
            <a:avLst/>
          </a:prstGeom>
          <a:ln w="6350" cap="flat" cmpd="sng">
            <a:solidFill>
              <a:schemeClr val="tx1"/>
            </a:solidFill>
            <a:prstDash val="solid"/>
            <a:headEnd type="none" w="med" len="med"/>
            <a:tailEnd type="none" w="med" len="med"/>
          </a:ln>
        </p:spPr>
      </p:sp>
      <p:sp>
        <p:nvSpPr>
          <p:cNvPr id="20508" name="Oval 27"/>
          <p:cNvSpPr/>
          <p:nvPr/>
        </p:nvSpPr>
        <p:spPr>
          <a:xfrm>
            <a:off x="6024563" y="4663030"/>
            <a:ext cx="576262"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20509" name="Line 28"/>
          <p:cNvSpPr/>
          <p:nvPr/>
        </p:nvSpPr>
        <p:spPr>
          <a:xfrm flipH="1">
            <a:off x="6167438" y="5272088"/>
            <a:ext cx="144462" cy="288925"/>
          </a:xfrm>
          <a:prstGeom prst="line">
            <a:avLst/>
          </a:prstGeom>
          <a:ln w="6350" cap="flat" cmpd="sng">
            <a:solidFill>
              <a:schemeClr val="tx1"/>
            </a:solidFill>
            <a:prstDash val="solid"/>
            <a:headEnd type="none" w="med" len="med"/>
            <a:tailEnd type="none" w="med" len="med"/>
          </a:ln>
        </p:spPr>
      </p:sp>
      <p:sp>
        <p:nvSpPr>
          <p:cNvPr id="20510" name="Oval 29"/>
          <p:cNvSpPr/>
          <p:nvPr/>
        </p:nvSpPr>
        <p:spPr>
          <a:xfrm>
            <a:off x="5810250" y="5382167"/>
            <a:ext cx="644525"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30</a:t>
            </a:r>
            <a:endParaRPr lang="en-US" altLang="zh-CN" dirty="0">
              <a:latin typeface="Comic Sans MS" panose="030F0902030302020204" pitchFamily="66" charset="0"/>
            </a:endParaRPr>
          </a:p>
        </p:txBody>
      </p:sp>
      <p:sp>
        <p:nvSpPr>
          <p:cNvPr id="20511" name="Line 30"/>
          <p:cNvSpPr/>
          <p:nvPr/>
        </p:nvSpPr>
        <p:spPr>
          <a:xfrm>
            <a:off x="6600825" y="4408488"/>
            <a:ext cx="574675" cy="460375"/>
          </a:xfrm>
          <a:prstGeom prst="line">
            <a:avLst/>
          </a:prstGeom>
          <a:ln w="6350" cap="flat" cmpd="sng">
            <a:solidFill>
              <a:schemeClr val="tx1"/>
            </a:solidFill>
            <a:prstDash val="solid"/>
            <a:headEnd type="none" w="med" len="med"/>
            <a:tailEnd type="none" w="med" len="med"/>
          </a:ln>
        </p:spPr>
      </p:sp>
      <p:sp>
        <p:nvSpPr>
          <p:cNvPr id="20512" name="Oval 31"/>
          <p:cNvSpPr/>
          <p:nvPr/>
        </p:nvSpPr>
        <p:spPr>
          <a:xfrm>
            <a:off x="7175500" y="4785585"/>
            <a:ext cx="5048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20513" name="Line 32"/>
          <p:cNvSpPr/>
          <p:nvPr/>
        </p:nvSpPr>
        <p:spPr>
          <a:xfrm>
            <a:off x="6383338" y="5272088"/>
            <a:ext cx="288925" cy="288925"/>
          </a:xfrm>
          <a:prstGeom prst="line">
            <a:avLst/>
          </a:prstGeom>
          <a:ln w="6350" cap="flat" cmpd="sng">
            <a:solidFill>
              <a:schemeClr val="tx1"/>
            </a:solidFill>
            <a:prstDash val="solid"/>
            <a:headEnd type="none" w="med" len="med"/>
            <a:tailEnd type="none" w="med" len="med"/>
          </a:ln>
        </p:spPr>
      </p:sp>
      <p:sp>
        <p:nvSpPr>
          <p:cNvPr id="20514" name="Oval 33"/>
          <p:cNvSpPr/>
          <p:nvPr/>
        </p:nvSpPr>
        <p:spPr>
          <a:xfrm>
            <a:off x="6529388" y="5522185"/>
            <a:ext cx="6445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20515" name="Line 34"/>
          <p:cNvSpPr/>
          <p:nvPr/>
        </p:nvSpPr>
        <p:spPr>
          <a:xfrm flipH="1">
            <a:off x="7462838" y="5300663"/>
            <a:ext cx="1587" cy="360362"/>
          </a:xfrm>
          <a:prstGeom prst="line">
            <a:avLst/>
          </a:prstGeom>
          <a:ln w="6350" cap="flat" cmpd="sng">
            <a:solidFill>
              <a:schemeClr val="tx1"/>
            </a:solidFill>
            <a:prstDash val="solid"/>
            <a:headEnd type="none" w="med" len="med"/>
            <a:tailEnd type="none" w="med" len="med"/>
          </a:ln>
        </p:spPr>
      </p:sp>
      <p:sp>
        <p:nvSpPr>
          <p:cNvPr id="20516" name="Line 35"/>
          <p:cNvSpPr/>
          <p:nvPr/>
        </p:nvSpPr>
        <p:spPr>
          <a:xfrm>
            <a:off x="7535863" y="5302250"/>
            <a:ext cx="1008062" cy="431800"/>
          </a:xfrm>
          <a:prstGeom prst="line">
            <a:avLst/>
          </a:prstGeom>
          <a:ln w="6350" cap="flat" cmpd="sng">
            <a:solidFill>
              <a:schemeClr val="tx1"/>
            </a:solidFill>
            <a:prstDash val="solid"/>
            <a:headEnd type="none" w="med" len="med"/>
            <a:tailEnd type="none" w="med" len="med"/>
          </a:ln>
        </p:spPr>
      </p:sp>
      <p:sp>
        <p:nvSpPr>
          <p:cNvPr id="20517" name="Oval 36"/>
          <p:cNvSpPr/>
          <p:nvPr/>
        </p:nvSpPr>
        <p:spPr>
          <a:xfrm>
            <a:off x="7175500" y="5522185"/>
            <a:ext cx="649288"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20518" name="Oval 37"/>
          <p:cNvSpPr/>
          <p:nvPr/>
        </p:nvSpPr>
        <p:spPr>
          <a:xfrm>
            <a:off x="8328025" y="5522185"/>
            <a:ext cx="72072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403523" name="Oval 67"/>
          <p:cNvSpPr/>
          <p:nvPr/>
        </p:nvSpPr>
        <p:spPr>
          <a:xfrm>
            <a:off x="6456363" y="26249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Tahoma" panose="020B0804030504040204" pitchFamily="34" charset="0"/>
              </a:rPr>
              <a:t>15</a:t>
            </a:r>
            <a:endParaRPr lang="en-US" altLang="zh-CN" dirty="0">
              <a:latin typeface="Tahoma" panose="020B0804030504040204" pitchFamily="34" charset="0"/>
            </a:endParaRPr>
          </a:p>
        </p:txBody>
      </p:sp>
      <p:sp>
        <p:nvSpPr>
          <p:cNvPr id="403524" name="Oval 68"/>
          <p:cNvSpPr/>
          <p:nvPr/>
        </p:nvSpPr>
        <p:spPr>
          <a:xfrm>
            <a:off x="7319963" y="26249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p:txBody>
      </p:sp>
      <p:sp>
        <p:nvSpPr>
          <p:cNvPr id="403527" name="Rectangle 71"/>
          <p:cNvSpPr/>
          <p:nvPr/>
        </p:nvSpPr>
        <p:spPr>
          <a:xfrm>
            <a:off x="5159375" y="1978819"/>
            <a:ext cx="647700"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en-US" altLang="zh-CN" dirty="0">
                <a:latin typeface="Tahoma" panose="020B0804030504040204" pitchFamily="34" charset="0"/>
              </a:rPr>
              <a:t>16</a:t>
            </a:r>
            <a:endParaRPr lang="en-US" altLang="zh-CN" dirty="0">
              <a:latin typeface="Tahoma" panose="020B0804030504040204" pitchFamily="34" charset="0"/>
            </a:endParaRPr>
          </a:p>
        </p:txBody>
      </p:sp>
      <p:sp>
        <p:nvSpPr>
          <p:cNvPr id="403528" name="Rectangle 72"/>
          <p:cNvSpPr/>
          <p:nvPr/>
        </p:nvSpPr>
        <p:spPr>
          <a:xfrm>
            <a:off x="5159375" y="1978819"/>
            <a:ext cx="647700"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p:txBody>
      </p:sp>
      <p:sp>
        <p:nvSpPr>
          <p:cNvPr id="403533" name="Oval 77"/>
          <p:cNvSpPr/>
          <p:nvPr/>
        </p:nvSpPr>
        <p:spPr>
          <a:xfrm>
            <a:off x="8183563" y="26249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zh-CN" altLang="en-US" dirty="0">
                <a:latin typeface="Tahoma" panose="020B0804030504040204" pitchFamily="34" charset="0"/>
              </a:rPr>
              <a:t>－</a:t>
            </a:r>
            <a:r>
              <a:rPr lang="en-US" altLang="zh-CN" dirty="0">
                <a:latin typeface="Tahoma" panose="020B0804030504040204" pitchFamily="34" charset="0"/>
              </a:rPr>
              <a:t>1</a:t>
            </a:r>
            <a:endParaRPr lang="en-US" altLang="zh-CN" dirty="0">
              <a:latin typeface="Tahoma" panose="020B0804030504040204" pitchFamily="34" charset="0"/>
            </a:endParaRPr>
          </a:p>
        </p:txBody>
      </p:sp>
      <p:sp>
        <p:nvSpPr>
          <p:cNvPr id="403535" name="Rectangle 79"/>
          <p:cNvSpPr/>
          <p:nvPr/>
        </p:nvSpPr>
        <p:spPr>
          <a:xfrm>
            <a:off x="5159375" y="1978819"/>
            <a:ext cx="649288"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zh-CN" altLang="en-US" dirty="0">
                <a:latin typeface="Tahoma" panose="020B0804030504040204" pitchFamily="34" charset="0"/>
              </a:rPr>
              <a:t>－</a:t>
            </a:r>
            <a:r>
              <a:rPr lang="en-US" altLang="zh-CN" dirty="0">
                <a:latin typeface="Tahoma" panose="020B0804030504040204" pitchFamily="34" charset="0"/>
              </a:rPr>
              <a:t>1</a:t>
            </a:r>
            <a:endParaRPr lang="en-US" altLang="zh-CN" dirty="0">
              <a:latin typeface="Tahoma" panose="020B0804030504040204" pitchFamily="34" charset="0"/>
            </a:endParaRPr>
          </a:p>
        </p:txBody>
      </p:sp>
      <p:sp>
        <p:nvSpPr>
          <p:cNvPr id="403529" name="Rectangle 73"/>
          <p:cNvSpPr/>
          <p:nvPr/>
        </p:nvSpPr>
        <p:spPr>
          <a:xfrm>
            <a:off x="5159375" y="1978819"/>
            <a:ext cx="647700"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en-US" altLang="zh-CN" dirty="0">
                <a:latin typeface="Tahoma" panose="020B0804030504040204" pitchFamily="34" charset="0"/>
              </a:rPr>
              <a:t>16</a:t>
            </a:r>
            <a:endParaRPr lang="en-US" altLang="zh-CN" dirty="0">
              <a:latin typeface="Tahoma" panose="020B0804030504040204" pitchFamily="34" charset="0"/>
            </a:endParaRPr>
          </a:p>
        </p:txBody>
      </p:sp>
      <p:sp>
        <p:nvSpPr>
          <p:cNvPr id="403530" name="Rectangle 74"/>
          <p:cNvSpPr/>
          <p:nvPr/>
        </p:nvSpPr>
        <p:spPr>
          <a:xfrm>
            <a:off x="5159375" y="1978819"/>
            <a:ext cx="649288"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en-US" altLang="zh-CN" dirty="0">
                <a:latin typeface="Tahoma" panose="020B0804030504040204" pitchFamily="34" charset="0"/>
              </a:rPr>
              <a:t>15</a:t>
            </a:r>
            <a:endParaRPr lang="en-US" altLang="zh-CN" dirty="0">
              <a:latin typeface="Tahoma" panose="020B0804030504040204" pitchFamily="34" charset="0"/>
            </a:endParaRPr>
          </a:p>
        </p:txBody>
      </p:sp>
      <p:sp>
        <p:nvSpPr>
          <p:cNvPr id="403531" name="Rectangle 75"/>
          <p:cNvSpPr/>
          <p:nvPr/>
        </p:nvSpPr>
        <p:spPr>
          <a:xfrm>
            <a:off x="5159375" y="1978819"/>
            <a:ext cx="649288"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p:txBody>
      </p:sp>
      <p:sp>
        <p:nvSpPr>
          <p:cNvPr id="20528" name="Rectangle 80"/>
          <p:cNvSpPr/>
          <p:nvPr/>
        </p:nvSpPr>
        <p:spPr>
          <a:xfrm>
            <a:off x="1524000" y="2669382"/>
            <a:ext cx="1422400"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pPr algn="ctr"/>
            <a:r>
              <a:rPr lang="zh-CN" altLang="en-US" b="1" dirty="0">
                <a:latin typeface="Arial" panose="020B0604020202090204" pitchFamily="34" charset="0"/>
              </a:rPr>
              <a:t>活结点队列</a:t>
            </a:r>
            <a:endParaRPr lang="en-US" altLang="zh-CN" b="1" dirty="0">
              <a:latin typeface="Arial" panose="020B0604020202090204" pitchFamily="34" charset="0"/>
            </a:endParaRPr>
          </a:p>
        </p:txBody>
      </p:sp>
      <p:sp>
        <p:nvSpPr>
          <p:cNvPr id="20529" name="Rectangle 81"/>
          <p:cNvSpPr/>
          <p:nvPr/>
        </p:nvSpPr>
        <p:spPr>
          <a:xfrm>
            <a:off x="1774825" y="1834357"/>
            <a:ext cx="1296988" cy="36830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pPr algn="ctr"/>
            <a:r>
              <a:rPr lang="zh-CN" altLang="en-US" b="1" dirty="0">
                <a:latin typeface="Arial" panose="020B0604020202090204" pitchFamily="34" charset="0"/>
              </a:rPr>
              <a:t>扩展结点</a:t>
            </a:r>
            <a:endParaRPr lang="en-US" altLang="zh-CN" b="1" dirty="0">
              <a:latin typeface="Arial" panose="020B0604020202090204" pitchFamily="34" charset="0"/>
            </a:endParaRPr>
          </a:p>
        </p:txBody>
      </p:sp>
      <p:sp>
        <p:nvSpPr>
          <p:cNvPr id="20530" name="Rectangle 82"/>
          <p:cNvSpPr>
            <a:spLocks noGrp="1"/>
          </p:cNvSpPr>
          <p:nvPr>
            <p:ph type="title"/>
          </p:nvPr>
        </p:nvSpPr>
        <p:spPr>
          <a:xfrm>
            <a:off x="1992313" y="333375"/>
            <a:ext cx="8229600" cy="1371600"/>
          </a:xfrm>
        </p:spPr>
        <p:txBody>
          <a:bodyPr vert="horz" wrap="square" lIns="91440" tIns="45720" rIns="91440" bIns="45720" anchor="ctr"/>
          <a:p>
            <a:pPr eaLnBrk="1" hangingPunct="1"/>
            <a:r>
              <a:rPr lang="zh-CN" altLang="en-US" b="1" dirty="0"/>
              <a:t>队列式分支限界法</a:t>
            </a:r>
            <a:br>
              <a:rPr lang="zh-CN" altLang="en-US" b="1" dirty="0"/>
            </a:b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3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3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34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34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0346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35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34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346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35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34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0346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35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35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35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0346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35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035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0346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0352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40352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035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40352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0353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4035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534" grpId="0" bldLvl="0" animBg="1"/>
      <p:bldP spid="403526" grpId="0" bldLvl="0" animBg="1"/>
      <p:bldP spid="403460" grpId="0" bldLvl="0" animBg="1"/>
      <p:bldP spid="403460" grpId="1" bldLvl="0" animBg="1"/>
      <p:bldP spid="403461" grpId="0" bldLvl="0" animBg="1"/>
      <p:bldP spid="403461" grpId="1" bldLvl="0" animBg="1"/>
      <p:bldP spid="403462" grpId="0" bldLvl="0" animBg="1"/>
      <p:bldP spid="403462" grpId="1" bldLvl="0" animBg="1"/>
      <p:bldP spid="403463" grpId="0" bldLvl="0" animBg="1"/>
      <p:bldP spid="403463" grpId="1" bldLvl="0" animBg="1"/>
      <p:bldP spid="403464" grpId="0" bldLvl="0" animBg="1"/>
      <p:bldP spid="403464" grpId="1" bldLvl="0" animBg="1"/>
      <p:bldP spid="403523" grpId="0" bldLvl="0" animBg="1"/>
      <p:bldP spid="403523" grpId="1" bldLvl="0" animBg="1"/>
      <p:bldP spid="403524" grpId="0" bldLvl="0" animBg="1"/>
      <p:bldP spid="403524" grpId="1" bldLvl="0" animBg="1"/>
      <p:bldP spid="403527" grpId="0" bldLvl="0" animBg="1"/>
      <p:bldP spid="403528" grpId="0" bldLvl="0" animBg="1"/>
      <p:bldP spid="403533" grpId="0" bldLvl="0" animBg="1"/>
      <p:bldP spid="403533" grpId="1" bldLvl="0" animBg="1"/>
      <p:bldP spid="403535" grpId="0" bldLvl="0" animBg="1"/>
      <p:bldP spid="403529" grpId="0" bldLvl="0" animBg="1"/>
      <p:bldP spid="403530" grpId="0" bldLvl="0" animBg="1"/>
      <p:bldP spid="403531"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21507" name="Text Box 4"/>
          <p:cNvSpPr txBox="1"/>
          <p:nvPr/>
        </p:nvSpPr>
        <p:spPr>
          <a:xfrm>
            <a:off x="1992313" y="476250"/>
            <a:ext cx="7696200" cy="583565"/>
          </a:xfrm>
          <a:prstGeom prst="rect">
            <a:avLst/>
          </a:prstGeom>
          <a:noFill/>
          <a:ln w="6350">
            <a:noFill/>
          </a:ln>
        </p:spPr>
        <p:txBody>
          <a:bodyPr>
            <a:spAutoFit/>
          </a:bodyPr>
          <a:p>
            <a:pPr>
              <a:spcBef>
                <a:spcPct val="50000"/>
              </a:spcBef>
            </a:pPr>
            <a:r>
              <a:rPr lang="zh-CN" altLang="en-US" sz="3200" b="1" dirty="0">
                <a:latin typeface="Times New Roman" panose="02020603050405020304" pitchFamily="18" charset="0"/>
                <a:ea typeface="黑体" pitchFamily="2" charset="-122"/>
              </a:rPr>
              <a:t>算法思想</a:t>
            </a:r>
            <a:endParaRPr lang="zh-CN" altLang="en-US" b="1" dirty="0">
              <a:latin typeface="Arial" panose="020B0604020202090204" pitchFamily="34" charset="0"/>
              <a:ea typeface="华文行楷" pitchFamily="2" charset="-122"/>
            </a:endParaRPr>
          </a:p>
        </p:txBody>
      </p:sp>
      <p:sp>
        <p:nvSpPr>
          <p:cNvPr id="290821" name="Text Box 5"/>
          <p:cNvSpPr txBox="1"/>
          <p:nvPr/>
        </p:nvSpPr>
        <p:spPr>
          <a:xfrm>
            <a:off x="1919288" y="1196975"/>
            <a:ext cx="8137525" cy="4892675"/>
          </a:xfrm>
          <a:prstGeom prst="rect">
            <a:avLst/>
          </a:prstGeom>
          <a:noFill/>
          <a:ln w="6350">
            <a:noFill/>
          </a:ln>
        </p:spPr>
        <p:txBody>
          <a:bodyPr>
            <a:spAutoFit/>
          </a:bodyPr>
          <a:p>
            <a:pPr algn="just">
              <a:spcBef>
                <a:spcPct val="50000"/>
              </a:spcBef>
            </a:pPr>
            <a:r>
              <a:rPr lang="zh-CN" altLang="en-US" sz="2000" dirty="0">
                <a:solidFill>
                  <a:schemeClr val="tx1"/>
                </a:solidFill>
                <a:latin typeface="Arial" panose="020B0604020202090204" pitchFamily="34" charset="0"/>
                <a:ea typeface="楷体_GB2312" pitchFamily="49" charset="-122"/>
              </a:rPr>
              <a:t>  </a:t>
            </a:r>
            <a:r>
              <a:rPr lang="zh-CN" altLang="en-US" sz="2400" b="1" dirty="0">
                <a:solidFill>
                  <a:schemeClr val="tx1"/>
                </a:solidFill>
                <a:latin typeface="Arial" panose="020B0604020202090204" pitchFamily="34" charset="0"/>
                <a:ea typeface="楷体_GB2312" pitchFamily="49" charset="-122"/>
              </a:rPr>
              <a:t>用一个队列</a:t>
            </a:r>
            <a:r>
              <a:rPr lang="en-US" altLang="zh-CN" sz="2400" b="1" i="1" dirty="0">
                <a:solidFill>
                  <a:schemeClr val="tx1"/>
                </a:solidFill>
                <a:latin typeface="Arial" panose="020B0604020202090204" pitchFamily="34" charset="0"/>
                <a:ea typeface="楷体_GB2312" pitchFamily="49" charset="-122"/>
              </a:rPr>
              <a:t>Q</a:t>
            </a:r>
            <a:r>
              <a:rPr lang="zh-CN" altLang="en-US" sz="2400" b="1" dirty="0">
                <a:solidFill>
                  <a:schemeClr val="tx1"/>
                </a:solidFill>
                <a:latin typeface="Arial" panose="020B0604020202090204" pitchFamily="34" charset="0"/>
                <a:ea typeface="楷体_GB2312" pitchFamily="49" charset="-122"/>
              </a:rPr>
              <a:t>来存放活结点表，</a:t>
            </a:r>
            <a:r>
              <a:rPr lang="en-US" altLang="zh-CN" sz="2400" b="1" dirty="0">
                <a:solidFill>
                  <a:schemeClr val="tx1"/>
                </a:solidFill>
                <a:latin typeface="Arial" panose="020B0604020202090204" pitchFamily="34" charset="0"/>
                <a:ea typeface="楷体_GB2312" pitchFamily="49" charset="-122"/>
              </a:rPr>
              <a:t>Q</a:t>
            </a:r>
            <a:r>
              <a:rPr lang="zh-CN" altLang="en-US" sz="2400" b="1" dirty="0">
                <a:solidFill>
                  <a:schemeClr val="tx1"/>
                </a:solidFill>
                <a:latin typeface="Arial" panose="020B0604020202090204" pitchFamily="34" charset="0"/>
                <a:ea typeface="楷体_GB2312" pitchFamily="49" charset="-122"/>
              </a:rPr>
              <a:t>中</a:t>
            </a:r>
            <a:r>
              <a:rPr lang="en-US" altLang="zh-CN" sz="2400" b="1" dirty="0">
                <a:solidFill>
                  <a:schemeClr val="tx1"/>
                </a:solidFill>
                <a:latin typeface="Arial" panose="020B0604020202090204" pitchFamily="34" charset="0"/>
                <a:ea typeface="楷体_GB2312" pitchFamily="49" charset="-122"/>
              </a:rPr>
              <a:t>weight</a:t>
            </a:r>
            <a:r>
              <a:rPr lang="zh-CN" altLang="en-US" sz="2400" b="1" dirty="0">
                <a:solidFill>
                  <a:schemeClr val="tx1"/>
                </a:solidFill>
                <a:latin typeface="Arial" panose="020B0604020202090204" pitchFamily="34" charset="0"/>
                <a:ea typeface="楷体_GB2312" pitchFamily="49" charset="-122"/>
              </a:rPr>
              <a:t>表示每个活结点所相应的当前载重量。当</a:t>
            </a:r>
            <a:r>
              <a:rPr lang="en-US" altLang="zh-CN" sz="2400" b="1" dirty="0">
                <a:solidFill>
                  <a:schemeClr val="tx1"/>
                </a:solidFill>
                <a:latin typeface="Arial" panose="020B0604020202090204" pitchFamily="34" charset="0"/>
                <a:ea typeface="楷体_GB2312" pitchFamily="49" charset="-122"/>
              </a:rPr>
              <a:t>weight</a:t>
            </a:r>
            <a:r>
              <a:rPr lang="zh-CN" altLang="en-US" sz="2400" b="1" dirty="0">
                <a:solidFill>
                  <a:schemeClr val="tx1"/>
                </a:solidFill>
                <a:latin typeface="Arial" panose="020B0604020202090204" pitchFamily="34" charset="0"/>
                <a:ea typeface="楷体_GB2312" pitchFamily="49" charset="-122"/>
              </a:rPr>
              <a:t>＝－</a:t>
            </a:r>
            <a:r>
              <a:rPr lang="en-US" altLang="zh-CN" sz="2400" b="1" dirty="0">
                <a:solidFill>
                  <a:schemeClr val="tx1"/>
                </a:solidFill>
                <a:latin typeface="Arial" panose="020B0604020202090204" pitchFamily="34" charset="0"/>
                <a:ea typeface="楷体_GB2312" pitchFamily="49" charset="-122"/>
              </a:rPr>
              <a:t>1</a:t>
            </a:r>
            <a:r>
              <a:rPr lang="zh-CN" altLang="en-US" sz="2400" b="1" dirty="0">
                <a:solidFill>
                  <a:schemeClr val="tx1"/>
                </a:solidFill>
                <a:latin typeface="Arial" panose="020B0604020202090204" pitchFamily="34" charset="0"/>
                <a:ea typeface="楷体_GB2312" pitchFamily="49" charset="-122"/>
              </a:rPr>
              <a:t>时，表示队列已达到解空间树同一层结点的尾部。</a:t>
            </a:r>
            <a:endParaRPr lang="zh-CN" altLang="en-US" sz="2400" b="1" dirty="0">
              <a:solidFill>
                <a:schemeClr val="tx1"/>
              </a:solidFill>
              <a:latin typeface="Arial" panose="020B0604020202090204" pitchFamily="34" charset="0"/>
              <a:ea typeface="楷体_GB2312" pitchFamily="49" charset="-122"/>
            </a:endParaRPr>
          </a:p>
          <a:p>
            <a:pPr algn="just">
              <a:spcBef>
                <a:spcPct val="50000"/>
              </a:spcBef>
            </a:pPr>
            <a:r>
              <a:rPr lang="zh-CN" altLang="en-US" sz="2400" b="1" dirty="0">
                <a:solidFill>
                  <a:schemeClr val="tx1"/>
                </a:solidFill>
                <a:latin typeface="Arial" panose="020B0604020202090204" pitchFamily="34" charset="0"/>
                <a:ea typeface="楷体_GB2312" pitchFamily="49" charset="-122"/>
              </a:rPr>
              <a:t>   算法首先检测当前扩展结点的左儿子结点是否为可行结点。如果是则将其加入到活结点队列中。然后将其右儿子结点加入到活结点队列中(右儿子结点一定是可行结点)。2个儿子结点都产生后，当前扩展结点被舍弃。</a:t>
            </a:r>
            <a:endParaRPr lang="zh-CN" altLang="en-US" sz="2400" b="1" dirty="0">
              <a:solidFill>
                <a:schemeClr val="tx1"/>
              </a:solidFill>
              <a:latin typeface="Arial" panose="020B0604020202090204" pitchFamily="34" charset="0"/>
              <a:ea typeface="楷体_GB2312" pitchFamily="49" charset="-122"/>
            </a:endParaRPr>
          </a:p>
          <a:p>
            <a:pPr algn="just">
              <a:spcBef>
                <a:spcPct val="50000"/>
              </a:spcBef>
            </a:pPr>
            <a:r>
              <a:rPr lang="zh-CN" altLang="en-US" sz="2400" b="1" dirty="0">
                <a:solidFill>
                  <a:schemeClr val="tx1"/>
                </a:solidFill>
                <a:latin typeface="Arial" panose="020B0604020202090204" pitchFamily="34" charset="0"/>
                <a:ea typeface="楷体_GB2312" pitchFamily="49" charset="-122"/>
              </a:rPr>
              <a:t>    活结点队列中的队首元素被取出作为当前扩展结点，由于队列中每一层结点之后都有一个尾部标记-1，故在取队首元素时，活结点队列一定不空。当取出的元素是-1时，再判断当前队列是否为空。如果队列非空，则将尾部标记-1加入活结点队列，算法开始处理下一层的活结点。</a:t>
            </a:r>
            <a:endParaRPr lang="zh-CN" altLang="en-US" sz="2400" b="1" dirty="0">
              <a:solidFill>
                <a:schemeClr val="tx1"/>
              </a:solidFill>
              <a:latin typeface="Arial" panose="020B060402020209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0821">
                                            <p:txEl>
                                              <p:charRg st="74" end="174"/>
                                            </p:txEl>
                                          </p:spTgt>
                                        </p:tgtEl>
                                        <p:attrNameLst>
                                          <p:attrName>style.visibility</p:attrName>
                                        </p:attrNameLst>
                                      </p:cBhvr>
                                      <p:to>
                                        <p:strVal val="visible"/>
                                      </p:to>
                                    </p:set>
                                    <p:animEffect transition="in" filter="blinds(horizontal)">
                                      <p:cBhvr>
                                        <p:cTn id="7" dur="500"/>
                                        <p:tgtEl>
                                          <p:spTgt spid="290821">
                                            <p:txEl>
                                              <p:charRg st="74" end="17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0821">
                                            <p:txEl>
                                              <p:charRg st="174" end="304"/>
                                            </p:txEl>
                                          </p:spTgt>
                                        </p:tgtEl>
                                        <p:attrNameLst>
                                          <p:attrName>style.visibility</p:attrName>
                                        </p:attrNameLst>
                                      </p:cBhvr>
                                      <p:to>
                                        <p:strVal val="visible"/>
                                      </p:to>
                                    </p:set>
                                    <p:animEffect transition="in" filter="blinds(horizontal)">
                                      <p:cBhvr>
                                        <p:cTn id="12" dur="500"/>
                                        <p:tgtEl>
                                          <p:spTgt spid="290821">
                                            <p:txEl>
                                              <p:charRg st="174" end="3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22531"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22532" name="Rectangle 3"/>
          <p:cNvSpPr>
            <a:spLocks noGrp="1"/>
          </p:cNvSpPr>
          <p:nvPr>
            <p:ph idx="1"/>
          </p:nvPr>
        </p:nvSpPr>
        <p:spPr/>
        <p:txBody>
          <a:bodyPr vert="horz" wrap="square" lIns="91440" tIns="45720" rIns="91440" bIns="45720" anchor="t"/>
          <a:p>
            <a:pPr eaLnBrk="1" hangingPunct="1">
              <a:lnSpc>
                <a:spcPct val="90000"/>
              </a:lnSpc>
            </a:pPr>
            <a:r>
              <a:rPr lang="zh-CN" altLang="en-US" sz="2800" b="1" dirty="0"/>
              <a:t>该算法包含两个函数</a:t>
            </a:r>
            <a:endParaRPr lang="zh-CN" altLang="en-US" sz="2800" b="1" dirty="0"/>
          </a:p>
          <a:p>
            <a:pPr lvl="1" eaLnBrk="1" hangingPunct="1">
              <a:lnSpc>
                <a:spcPct val="90000"/>
              </a:lnSpc>
            </a:pPr>
            <a:r>
              <a:rPr lang="en-US" altLang="zh-CN" b="1" dirty="0">
                <a:solidFill>
                  <a:srgbClr val="A50021"/>
                </a:solidFill>
              </a:rPr>
              <a:t>MaxLoading</a:t>
            </a:r>
            <a:r>
              <a:rPr lang="zh-CN" altLang="en-US" b="1" dirty="0"/>
              <a:t>函数具体实施对解空间的分支限界搜索。</a:t>
            </a:r>
            <a:endParaRPr lang="zh-CN" altLang="en-US" b="1" dirty="0"/>
          </a:p>
          <a:p>
            <a:pPr lvl="1" eaLnBrk="1" hangingPunct="1">
              <a:lnSpc>
                <a:spcPct val="90000"/>
              </a:lnSpc>
            </a:pPr>
            <a:r>
              <a:rPr lang="en-US" altLang="zh-CN" b="1" dirty="0">
                <a:solidFill>
                  <a:srgbClr val="A50021"/>
                </a:solidFill>
              </a:rPr>
              <a:t>EnQueue</a:t>
            </a:r>
            <a:r>
              <a:rPr lang="zh-CN" altLang="en-US" b="1" dirty="0"/>
              <a:t>用于将活结点加入到活结点队列中，该函数首先检查</a:t>
            </a:r>
            <a:r>
              <a:rPr lang="en-US" altLang="zh-CN" b="1" dirty="0">
                <a:solidFill>
                  <a:srgbClr val="A50021"/>
                </a:solidFill>
              </a:rPr>
              <a:t>i</a:t>
            </a:r>
            <a:r>
              <a:rPr lang="zh-CN" altLang="en-US" b="1" dirty="0"/>
              <a:t>是否等于</a:t>
            </a:r>
            <a:r>
              <a:rPr lang="en-US" altLang="zh-CN" b="1" dirty="0">
                <a:solidFill>
                  <a:srgbClr val="A50021"/>
                </a:solidFill>
              </a:rPr>
              <a:t>n</a:t>
            </a:r>
            <a:r>
              <a:rPr lang="zh-CN" altLang="en-US" b="1" dirty="0"/>
              <a:t>，如果</a:t>
            </a:r>
            <a:r>
              <a:rPr lang="en-US" altLang="zh-CN" b="1" dirty="0">
                <a:solidFill>
                  <a:srgbClr val="A50021"/>
                </a:solidFill>
              </a:rPr>
              <a:t>i=n</a:t>
            </a:r>
            <a:r>
              <a:rPr lang="zh-CN" altLang="en-US" b="1" dirty="0"/>
              <a:t>，则表示当前活结点为一个叶结点，由于叶结点不会被进一步扩展，因此不必加入到活结点，如果该叶结点表示的可行解优于当前最优解，更新最优解。当</a:t>
            </a:r>
            <a:r>
              <a:rPr lang="en-US" altLang="zh-CN" b="1" dirty="0">
                <a:solidFill>
                  <a:srgbClr val="A50021"/>
                </a:solidFill>
              </a:rPr>
              <a:t>i&lt;n</a:t>
            </a:r>
            <a:r>
              <a:rPr lang="zh-CN" altLang="en-US" b="1" dirty="0"/>
              <a:t>时，当前活结点是一个内部结点，加入到活结点队列中。</a:t>
            </a:r>
            <a:endParaRPr lang="zh-CN" altLang="en-US" b="1"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23555" name="Rectangle 3"/>
          <p:cNvSpPr>
            <a:spLocks noGrp="1"/>
          </p:cNvSpPr>
          <p:nvPr>
            <p:ph idx="1"/>
          </p:nvPr>
        </p:nvSpPr>
        <p:spPr>
          <a:xfrm>
            <a:off x="1558925" y="333375"/>
            <a:ext cx="3960813" cy="5111750"/>
          </a:xfrm>
          <a:solidFill>
            <a:srgbClr val="CCFFFF">
              <a:alpha val="100000"/>
            </a:srgbClr>
          </a:solidFill>
          <a:ln>
            <a:solidFill>
              <a:schemeClr val="tx1">
                <a:alpha val="100000"/>
              </a:schemeClr>
            </a:solidFill>
            <a:miter lim="800000"/>
          </a:ln>
        </p:spPr>
        <p:txBody>
          <a:bodyPr vert="horz" wrap="square" lIns="91440" tIns="45720" rIns="91440" bIns="45720" anchor="t"/>
          <a:p>
            <a:pPr eaLnBrk="1" hangingPunct="1">
              <a:lnSpc>
                <a:spcPct val="80000"/>
              </a:lnSpc>
              <a:buNone/>
            </a:pPr>
            <a:r>
              <a:rPr lang="en-US" altLang="zh-CN" sz="2000" b="1" dirty="0">
                <a:solidFill>
                  <a:srgbClr val="000000"/>
                </a:solidFill>
              </a:rPr>
              <a:t>template&lt;class T&gt;</a:t>
            </a:r>
            <a:endParaRPr lang="en-US" altLang="zh-CN" sz="2000" b="1" dirty="0">
              <a:solidFill>
                <a:srgbClr val="000000"/>
              </a:solidFill>
            </a:endParaRPr>
          </a:p>
          <a:p>
            <a:pPr eaLnBrk="1" hangingPunct="1">
              <a:lnSpc>
                <a:spcPct val="80000"/>
              </a:lnSpc>
              <a:buNone/>
            </a:pPr>
            <a:r>
              <a:rPr lang="en-US" altLang="zh-CN" sz="2000" b="1" dirty="0">
                <a:solidFill>
                  <a:srgbClr val="000000"/>
                </a:solidFill>
              </a:rPr>
              <a:t>T MaxLoading(T w[], T c, int n)</a:t>
            </a:r>
            <a:endParaRPr lang="en-US" altLang="zh-CN" sz="2000" b="1" dirty="0">
              <a:solidFill>
                <a:srgbClr val="000000"/>
              </a:solidFill>
            </a:endParaRPr>
          </a:p>
          <a:p>
            <a:pPr eaLnBrk="1" hangingPunct="1">
              <a:lnSpc>
                <a:spcPct val="80000"/>
              </a:lnSpc>
              <a:buNone/>
            </a:pPr>
            <a:r>
              <a:rPr lang="en-US" altLang="zh-CN" sz="2000" b="1" dirty="0">
                <a:solidFill>
                  <a:srgbClr val="000000"/>
                </a:solidFill>
              </a:rPr>
              <a:t>{  </a:t>
            </a:r>
            <a:r>
              <a:rPr lang="en-US" altLang="zh-CN" sz="2000" b="1" dirty="0">
                <a:solidFill>
                  <a:srgbClr val="008000"/>
                </a:solidFill>
              </a:rPr>
              <a:t>// </a:t>
            </a:r>
            <a:r>
              <a:rPr lang="zh-CN" altLang="en-US" sz="2000" b="1" dirty="0">
                <a:solidFill>
                  <a:srgbClr val="008000"/>
                </a:solidFill>
              </a:rPr>
              <a:t>返回最优装载值</a:t>
            </a:r>
            <a:endParaRPr lang="zh-CN" altLang="en-US" sz="2000" b="1" dirty="0">
              <a:solidFill>
                <a:srgbClr val="008000"/>
              </a:solidFill>
            </a:endParaRPr>
          </a:p>
          <a:p>
            <a:pPr eaLnBrk="1" hangingPunct="1">
              <a:lnSpc>
                <a:spcPct val="80000"/>
              </a:lnSpc>
              <a:buNone/>
            </a:pPr>
            <a:r>
              <a:rPr lang="zh-CN" altLang="en-US" sz="2000" b="1" dirty="0">
                <a:solidFill>
                  <a:srgbClr val="000000"/>
                </a:solidFill>
              </a:rPr>
              <a:t>   </a:t>
            </a:r>
            <a:r>
              <a:rPr lang="zh-CN" altLang="en-US" sz="2000" b="1" dirty="0">
                <a:solidFill>
                  <a:srgbClr val="008000"/>
                </a:solidFill>
              </a:rPr>
              <a:t>// 为层次1 初始化</a:t>
            </a:r>
            <a:endParaRPr lang="zh-CN" altLang="en-US" sz="2000" b="1" dirty="0">
              <a:solidFill>
                <a:srgbClr val="008000"/>
              </a:solidFill>
            </a:endParaRPr>
          </a:p>
          <a:p>
            <a:pPr eaLnBrk="1" hangingPunct="1">
              <a:lnSpc>
                <a:spcPct val="80000"/>
              </a:lnSpc>
              <a:buNone/>
            </a:pPr>
            <a:r>
              <a:rPr lang="en-US" altLang="zh-CN" sz="2000" b="1" dirty="0">
                <a:solidFill>
                  <a:srgbClr val="000000"/>
                </a:solidFill>
              </a:rPr>
              <a:t>   Queue&lt;T&gt; Q; </a:t>
            </a:r>
            <a:r>
              <a:rPr lang="en-US" altLang="zh-CN" sz="2000" b="1" dirty="0">
                <a:solidFill>
                  <a:srgbClr val="008000"/>
                </a:solidFill>
              </a:rPr>
              <a:t>// </a:t>
            </a:r>
            <a:r>
              <a:rPr lang="zh-CN" altLang="en-US" sz="2000" b="1" dirty="0">
                <a:solidFill>
                  <a:srgbClr val="008000"/>
                </a:solidFill>
              </a:rPr>
              <a:t>活结点队列</a:t>
            </a:r>
            <a:endParaRPr lang="zh-CN" altLang="en-US" sz="2000" b="1" dirty="0">
              <a:solidFill>
                <a:srgbClr val="008000"/>
              </a:solidFill>
            </a:endParaRPr>
          </a:p>
          <a:p>
            <a:pPr eaLnBrk="1" hangingPunct="1">
              <a:lnSpc>
                <a:spcPct val="80000"/>
              </a:lnSpc>
              <a:buNone/>
            </a:pPr>
            <a:r>
              <a:rPr lang="en-US" altLang="zh-CN" sz="2000" b="1" dirty="0">
                <a:solidFill>
                  <a:srgbClr val="000000"/>
                </a:solidFill>
              </a:rPr>
              <a:t>   Q.Add(-1); </a:t>
            </a:r>
            <a:r>
              <a:rPr lang="en-US" altLang="zh-CN" sz="2000" b="1" dirty="0">
                <a:solidFill>
                  <a:srgbClr val="008000"/>
                </a:solidFill>
              </a:rPr>
              <a:t>//</a:t>
            </a:r>
            <a:r>
              <a:rPr lang="zh-CN" altLang="en-US" sz="2000" b="1" dirty="0">
                <a:solidFill>
                  <a:srgbClr val="008000"/>
                </a:solidFill>
              </a:rPr>
              <a:t>标记本层的尾部</a:t>
            </a:r>
            <a:endParaRPr lang="zh-CN" altLang="en-US" sz="2000" b="1" dirty="0">
              <a:solidFill>
                <a:srgbClr val="008000"/>
              </a:solidFill>
            </a:endParaRPr>
          </a:p>
          <a:p>
            <a:pPr eaLnBrk="1" hangingPunct="1">
              <a:lnSpc>
                <a:spcPct val="80000"/>
              </a:lnSpc>
              <a:buNone/>
            </a:pPr>
            <a:r>
              <a:rPr lang="en-US" altLang="zh-CN" sz="2000" b="1" dirty="0">
                <a:solidFill>
                  <a:srgbClr val="000000"/>
                </a:solidFill>
              </a:rPr>
              <a:t>   int i = 1; </a:t>
            </a:r>
            <a:r>
              <a:rPr lang="en-US" altLang="zh-CN" sz="2000" b="1" dirty="0">
                <a:solidFill>
                  <a:srgbClr val="008000"/>
                </a:solidFill>
              </a:rPr>
              <a:t>// </a:t>
            </a:r>
            <a:r>
              <a:rPr lang="zh-CN" altLang="en-US" sz="2000" b="1" dirty="0">
                <a:solidFill>
                  <a:srgbClr val="008000"/>
                </a:solidFill>
              </a:rPr>
              <a:t>当前扩展结点的层</a:t>
            </a:r>
            <a:endParaRPr lang="zh-CN" altLang="en-US" sz="2000" b="1" dirty="0">
              <a:solidFill>
                <a:srgbClr val="008000"/>
              </a:solidFill>
            </a:endParaRPr>
          </a:p>
          <a:p>
            <a:pPr eaLnBrk="1" hangingPunct="1">
              <a:lnSpc>
                <a:spcPct val="80000"/>
              </a:lnSpc>
              <a:buNone/>
            </a:pPr>
            <a:r>
              <a:rPr lang="en-US" altLang="zh-CN" sz="2000" b="1" dirty="0">
                <a:solidFill>
                  <a:srgbClr val="000000"/>
                </a:solidFill>
              </a:rPr>
              <a:t>   T Ew = 0, </a:t>
            </a:r>
            <a:r>
              <a:rPr lang="en-US" altLang="zh-CN" sz="2000" b="1" dirty="0">
                <a:solidFill>
                  <a:srgbClr val="008000"/>
                </a:solidFill>
              </a:rPr>
              <a:t>// </a:t>
            </a:r>
            <a:r>
              <a:rPr lang="zh-CN" altLang="en-US" sz="2000" b="1" dirty="0">
                <a:solidFill>
                  <a:srgbClr val="008000"/>
                </a:solidFill>
              </a:rPr>
              <a:t>当前扩展结点的权值</a:t>
            </a:r>
            <a:endParaRPr lang="zh-CN" altLang="en-US" sz="2000" b="1" dirty="0">
              <a:solidFill>
                <a:srgbClr val="008000"/>
              </a:solidFill>
            </a:endParaRPr>
          </a:p>
          <a:p>
            <a:pPr eaLnBrk="1" hangingPunct="1">
              <a:lnSpc>
                <a:spcPct val="80000"/>
              </a:lnSpc>
              <a:buNone/>
            </a:pPr>
            <a:r>
              <a:rPr lang="en-US" altLang="zh-CN" sz="2000" b="1" dirty="0">
                <a:solidFill>
                  <a:srgbClr val="000000"/>
                </a:solidFill>
              </a:rPr>
              <a:t>    bestw = 0; </a:t>
            </a:r>
            <a:r>
              <a:rPr lang="en-US" altLang="zh-CN" sz="2000" b="1" dirty="0">
                <a:solidFill>
                  <a:srgbClr val="008000"/>
                </a:solidFill>
              </a:rPr>
              <a:t>// </a:t>
            </a:r>
            <a:r>
              <a:rPr lang="zh-CN" altLang="en-US" sz="2000" b="1" dirty="0">
                <a:solidFill>
                  <a:srgbClr val="008000"/>
                </a:solidFill>
              </a:rPr>
              <a:t>目前的最优值</a:t>
            </a:r>
            <a:endParaRPr lang="zh-CN" altLang="en-US" sz="2000" b="1" dirty="0">
              <a:solidFill>
                <a:srgbClr val="008000"/>
              </a:solidFill>
            </a:endParaRPr>
          </a:p>
          <a:p>
            <a:pPr eaLnBrk="1" hangingPunct="1">
              <a:lnSpc>
                <a:spcPct val="80000"/>
              </a:lnSpc>
              <a:buNone/>
            </a:pPr>
            <a:endParaRPr lang="zh-CN" altLang="en-US" sz="2000" b="1" dirty="0">
              <a:solidFill>
                <a:srgbClr val="008000"/>
              </a:solidFill>
            </a:endParaRPr>
          </a:p>
          <a:p>
            <a:pPr eaLnBrk="1" hangingPunct="1">
              <a:lnSpc>
                <a:spcPct val="80000"/>
              </a:lnSpc>
            </a:pPr>
            <a:endParaRPr lang="zh-CN" altLang="en-US" sz="2000" b="1" dirty="0"/>
          </a:p>
        </p:txBody>
      </p:sp>
      <p:sp>
        <p:nvSpPr>
          <p:cNvPr id="402436" name="Rectangle 4"/>
          <p:cNvSpPr/>
          <p:nvPr/>
        </p:nvSpPr>
        <p:spPr>
          <a:xfrm>
            <a:off x="5303838" y="0"/>
            <a:ext cx="5364162" cy="6062345"/>
          </a:xfrm>
          <a:prstGeom prst="rect">
            <a:avLst/>
          </a:prstGeom>
          <a:solidFill>
            <a:srgbClr val="CCFFFF"/>
          </a:solidFill>
          <a:ln w="6350" cap="flat" cmpd="sng">
            <a:solidFill>
              <a:schemeClr val="tx1"/>
            </a:solidFill>
            <a:prstDash val="solid"/>
            <a:miter/>
            <a:headEnd type="none" w="med" len="med"/>
            <a:tailEnd type="none" w="med" len="med"/>
          </a:ln>
        </p:spPr>
        <p:txBody>
          <a:bodyPr>
            <a:spAutoFit/>
          </a:bodyPr>
          <a:p>
            <a:r>
              <a:rPr lang="en-US" altLang="zh-CN" sz="2000" b="1" dirty="0">
                <a:solidFill>
                  <a:srgbClr val="000000"/>
                </a:solidFill>
                <a:latin typeface="Arial" panose="020B0604020202090204" pitchFamily="34" charset="0"/>
              </a:rPr>
              <a:t>while (true) </a:t>
            </a:r>
            <a:endParaRPr lang="en-US" altLang="zh-CN" sz="2000" b="1" dirty="0">
              <a:solidFill>
                <a:srgbClr val="000000"/>
              </a:solidFill>
              <a:latin typeface="Arial" panose="020B0604020202090204" pitchFamily="34" charset="0"/>
            </a:endParaRPr>
          </a:p>
          <a:p>
            <a:r>
              <a:rPr lang="en-US" altLang="zh-CN" sz="2000" b="1" dirty="0">
                <a:solidFill>
                  <a:srgbClr val="000000"/>
                </a:solidFill>
                <a:latin typeface="Arial" panose="020B0604020202090204" pitchFamily="34" charset="0"/>
              </a:rPr>
              <a:t>{ </a:t>
            </a:r>
            <a:endParaRPr lang="en-US" altLang="zh-CN" sz="2000" b="1" dirty="0">
              <a:solidFill>
                <a:srgbClr val="000000"/>
              </a:solidFill>
              <a:latin typeface="Arial" panose="020B0604020202090204" pitchFamily="34" charset="0"/>
            </a:endParaRPr>
          </a:p>
          <a:p>
            <a:r>
              <a:rPr lang="en-US" altLang="zh-CN" sz="2000" b="1" dirty="0">
                <a:solidFill>
                  <a:srgbClr val="000000"/>
                </a:solidFill>
                <a:latin typeface="Arial" panose="020B0604020202090204" pitchFamily="34" charset="0"/>
              </a:rPr>
              <a:t> </a:t>
            </a:r>
            <a:r>
              <a:rPr lang="zh-CN" altLang="en-US" sz="2000" b="1" dirty="0">
                <a:solidFill>
                  <a:srgbClr val="008000"/>
                </a:solidFill>
                <a:latin typeface="Arial" panose="020B0604020202090204" pitchFamily="34" charset="0"/>
              </a:rPr>
              <a:t>// 检查左孩子结点</a:t>
            </a:r>
            <a:endParaRPr lang="zh-CN" altLang="en-US" sz="2000" b="1" dirty="0">
              <a:solidFill>
                <a:srgbClr val="008000"/>
              </a:solidFill>
              <a:latin typeface="Arial" panose="020B0604020202090204" pitchFamily="34" charset="0"/>
            </a:endParaRPr>
          </a:p>
          <a:p>
            <a:r>
              <a:rPr lang="en-US" altLang="zh-CN" sz="2000" b="1" dirty="0">
                <a:latin typeface="Arial" panose="020B0604020202090204" pitchFamily="34" charset="0"/>
              </a:rPr>
              <a:t>     if (Ew + w[i] &lt;= c) </a:t>
            </a:r>
            <a:r>
              <a:rPr lang="en-US" altLang="zh-CN" sz="2000" b="1" dirty="0">
                <a:solidFill>
                  <a:srgbClr val="008000"/>
                </a:solidFill>
                <a:latin typeface="Arial" panose="020B0604020202090204" pitchFamily="34" charset="0"/>
              </a:rPr>
              <a:t>// x[i] = 1</a:t>
            </a:r>
            <a:endParaRPr lang="en-US" altLang="zh-CN" sz="2000" b="1" dirty="0">
              <a:solidFill>
                <a:srgbClr val="008000"/>
              </a:solidFill>
              <a:latin typeface="Arial" panose="020B0604020202090204" pitchFamily="34" charset="0"/>
            </a:endParaRPr>
          </a:p>
          <a:p>
            <a:r>
              <a:rPr lang="en-US" altLang="zh-CN" sz="2000" b="1" dirty="0">
                <a:latin typeface="Arial" panose="020B0604020202090204" pitchFamily="34" charset="0"/>
              </a:rPr>
              <a:t>          EnQueue( Q, Ew + w[i], bestw, i, n);</a:t>
            </a:r>
            <a:endParaRPr lang="en-US" altLang="zh-CN" sz="2000" b="1" dirty="0">
              <a:latin typeface="Arial" panose="020B0604020202090204" pitchFamily="34" charset="0"/>
            </a:endParaRPr>
          </a:p>
          <a:p>
            <a:r>
              <a:rPr lang="en-US" altLang="zh-CN" sz="2000" b="1" dirty="0">
                <a:latin typeface="Arial" panose="020B0604020202090204" pitchFamily="34" charset="0"/>
              </a:rPr>
              <a:t> </a:t>
            </a:r>
            <a:r>
              <a:rPr lang="en-US" altLang="zh-CN" sz="2000" b="1" dirty="0">
                <a:solidFill>
                  <a:srgbClr val="008000"/>
                </a:solidFill>
                <a:latin typeface="Arial" panose="020B0604020202090204" pitchFamily="34" charset="0"/>
              </a:rPr>
              <a:t>// </a:t>
            </a:r>
            <a:r>
              <a:rPr lang="zh-CN" altLang="en-US" sz="2000" b="1" dirty="0">
                <a:solidFill>
                  <a:srgbClr val="008000"/>
                </a:solidFill>
                <a:latin typeface="Arial" panose="020B0604020202090204" pitchFamily="34" charset="0"/>
              </a:rPr>
              <a:t>右孩子总是可行的</a:t>
            </a:r>
            <a:endParaRPr lang="zh-CN" altLang="en-US" sz="2000" b="1" dirty="0">
              <a:solidFill>
                <a:srgbClr val="008000"/>
              </a:solidFill>
              <a:latin typeface="Arial" panose="020B0604020202090204" pitchFamily="34" charset="0"/>
            </a:endParaRPr>
          </a:p>
          <a:p>
            <a:r>
              <a:rPr lang="en-US" altLang="zh-CN" sz="2000" b="1" dirty="0">
                <a:latin typeface="Arial" panose="020B0604020202090204" pitchFamily="34" charset="0"/>
              </a:rPr>
              <a:t>      EnQueue(Q, Ew, bestw, i, n); </a:t>
            </a:r>
            <a:r>
              <a:rPr lang="en-US" altLang="zh-CN" sz="2000" b="1" dirty="0">
                <a:solidFill>
                  <a:srgbClr val="008000"/>
                </a:solidFill>
                <a:latin typeface="Arial" panose="020B0604020202090204" pitchFamily="34" charset="0"/>
              </a:rPr>
              <a:t>// x[i] = 0</a:t>
            </a:r>
            <a:endParaRPr lang="en-US" altLang="zh-CN" sz="2000" b="1" dirty="0">
              <a:solidFill>
                <a:srgbClr val="008000"/>
              </a:solidFill>
              <a:latin typeface="Arial" panose="020B0604020202090204" pitchFamily="34" charset="0"/>
            </a:endParaRPr>
          </a:p>
          <a:p>
            <a:r>
              <a:rPr lang="en-US" altLang="zh-CN" sz="2000" b="1" dirty="0">
                <a:latin typeface="Arial" panose="020B0604020202090204" pitchFamily="34" charset="0"/>
              </a:rPr>
              <a:t>      Q.Delete(Ew); </a:t>
            </a:r>
            <a:r>
              <a:rPr lang="en-US" altLang="zh-CN" sz="2000" b="1" dirty="0">
                <a:solidFill>
                  <a:srgbClr val="008000"/>
                </a:solidFill>
                <a:latin typeface="Arial" panose="020B0604020202090204" pitchFamily="34" charset="0"/>
              </a:rPr>
              <a:t>// </a:t>
            </a:r>
            <a:r>
              <a:rPr lang="zh-CN" altLang="en-US" sz="2000" b="1" dirty="0">
                <a:solidFill>
                  <a:srgbClr val="008000"/>
                </a:solidFill>
                <a:latin typeface="Arial" panose="020B0604020202090204" pitchFamily="34" charset="0"/>
              </a:rPr>
              <a:t>取下一个扩展结点</a:t>
            </a:r>
            <a:endParaRPr lang="zh-CN" altLang="en-US" sz="2000" b="1" dirty="0">
              <a:solidFill>
                <a:srgbClr val="008000"/>
              </a:solidFill>
              <a:latin typeface="Arial" panose="020B0604020202090204" pitchFamily="34" charset="0"/>
            </a:endParaRPr>
          </a:p>
          <a:p>
            <a:r>
              <a:rPr lang="en-US" altLang="zh-CN" sz="2000" b="1" dirty="0">
                <a:solidFill>
                  <a:srgbClr val="008000"/>
                </a:solidFill>
                <a:latin typeface="Arial" panose="020B0604020202090204" pitchFamily="34" charset="0"/>
              </a:rPr>
              <a:t>      </a:t>
            </a:r>
            <a:r>
              <a:rPr lang="en-US" altLang="zh-CN" sz="2000" b="1" dirty="0">
                <a:latin typeface="Arial" panose="020B0604020202090204" pitchFamily="34" charset="0"/>
              </a:rPr>
              <a:t>if (Ew == -1) </a:t>
            </a:r>
            <a:endParaRPr lang="en-US" altLang="zh-CN" sz="2000" b="1" dirty="0">
              <a:latin typeface="Arial" panose="020B0604020202090204" pitchFamily="34" charset="0"/>
            </a:endParaRPr>
          </a:p>
          <a:p>
            <a:r>
              <a:rPr lang="en-US" altLang="zh-CN" sz="2000" b="1" dirty="0">
                <a:latin typeface="Arial" panose="020B0604020202090204" pitchFamily="34" charset="0"/>
              </a:rPr>
              <a:t>      { </a:t>
            </a:r>
            <a:r>
              <a:rPr lang="en-US" altLang="zh-CN" sz="2000" b="1" dirty="0">
                <a:solidFill>
                  <a:srgbClr val="008000"/>
                </a:solidFill>
                <a:latin typeface="Arial" panose="020B0604020202090204" pitchFamily="34" charset="0"/>
              </a:rPr>
              <a:t>// </a:t>
            </a:r>
            <a:r>
              <a:rPr lang="zh-CN" altLang="en-US" sz="2000" b="1" dirty="0">
                <a:solidFill>
                  <a:srgbClr val="008000"/>
                </a:solidFill>
                <a:latin typeface="Arial" panose="020B0604020202090204" pitchFamily="34" charset="0"/>
              </a:rPr>
              <a:t>到达层的尾部</a:t>
            </a:r>
            <a:endParaRPr lang="zh-CN" altLang="en-US" sz="2000" b="1" dirty="0">
              <a:solidFill>
                <a:srgbClr val="008000"/>
              </a:solidFill>
              <a:latin typeface="Arial" panose="020B0604020202090204" pitchFamily="34" charset="0"/>
            </a:endParaRPr>
          </a:p>
          <a:p>
            <a:r>
              <a:rPr lang="en-US" altLang="zh-CN" sz="2000" b="1" dirty="0">
                <a:latin typeface="Arial" panose="020B0604020202090204" pitchFamily="34" charset="0"/>
              </a:rPr>
              <a:t>           if (Q.IsEmpty( )) </a:t>
            </a:r>
            <a:endParaRPr lang="en-US" altLang="zh-CN" sz="2000" b="1" dirty="0">
              <a:latin typeface="Arial" panose="020B0604020202090204" pitchFamily="34" charset="0"/>
            </a:endParaRPr>
          </a:p>
          <a:p>
            <a:r>
              <a:rPr lang="en-US" altLang="zh-CN" sz="2000" b="1" dirty="0">
                <a:latin typeface="Arial" panose="020B0604020202090204" pitchFamily="34" charset="0"/>
              </a:rPr>
              <a:t>               return bestw;</a:t>
            </a:r>
            <a:endParaRPr lang="en-US" altLang="zh-CN" sz="2000" b="1" dirty="0">
              <a:latin typeface="Arial" panose="020B0604020202090204" pitchFamily="34" charset="0"/>
            </a:endParaRPr>
          </a:p>
          <a:p>
            <a:r>
              <a:rPr lang="en-US" altLang="zh-CN" sz="2000" b="1" dirty="0">
                <a:latin typeface="Arial" panose="020B0604020202090204" pitchFamily="34" charset="0"/>
              </a:rPr>
              <a:t>           Q.Add(-1); </a:t>
            </a:r>
            <a:r>
              <a:rPr lang="en-US" altLang="zh-CN" sz="2000" b="1" dirty="0">
                <a:solidFill>
                  <a:srgbClr val="008000"/>
                </a:solidFill>
                <a:latin typeface="Arial" panose="020B0604020202090204" pitchFamily="34" charset="0"/>
              </a:rPr>
              <a:t>// </a:t>
            </a:r>
            <a:r>
              <a:rPr lang="zh-CN" altLang="en-US" sz="2000" b="1" dirty="0">
                <a:solidFill>
                  <a:srgbClr val="008000"/>
                </a:solidFill>
                <a:latin typeface="Arial" panose="020B0604020202090204" pitchFamily="34" charset="0"/>
              </a:rPr>
              <a:t>同层结点的尾部</a:t>
            </a:r>
            <a:endParaRPr lang="en-US" altLang="zh-CN" sz="2000" b="1" dirty="0">
              <a:latin typeface="Arial" panose="020B0604020202090204" pitchFamily="34" charset="0"/>
            </a:endParaRPr>
          </a:p>
          <a:p>
            <a:r>
              <a:rPr lang="en-US" altLang="zh-CN" sz="2000" b="1" dirty="0">
                <a:latin typeface="Arial" panose="020B0604020202090204" pitchFamily="34" charset="0"/>
              </a:rPr>
              <a:t>           Q.Delete(Ew); </a:t>
            </a:r>
            <a:r>
              <a:rPr lang="en-US" altLang="zh-CN" sz="2000" b="1" dirty="0">
                <a:solidFill>
                  <a:srgbClr val="008000"/>
                </a:solidFill>
                <a:latin typeface="Arial" panose="020B0604020202090204" pitchFamily="34" charset="0"/>
              </a:rPr>
              <a:t>// </a:t>
            </a:r>
            <a:r>
              <a:rPr lang="zh-CN" altLang="en-US" sz="2000" b="1" dirty="0">
                <a:solidFill>
                  <a:srgbClr val="008000"/>
                </a:solidFill>
                <a:latin typeface="Arial" panose="020B0604020202090204" pitchFamily="34" charset="0"/>
              </a:rPr>
              <a:t>取下一扩展结点</a:t>
            </a:r>
            <a:endParaRPr lang="en-US" altLang="zh-CN" sz="2000" b="1" dirty="0">
              <a:latin typeface="Arial" panose="020B0604020202090204" pitchFamily="34" charset="0"/>
            </a:endParaRPr>
          </a:p>
          <a:p>
            <a:r>
              <a:rPr lang="en-US" altLang="zh-CN" sz="2000" b="1" dirty="0">
                <a:latin typeface="Arial" panose="020B0604020202090204" pitchFamily="34" charset="0"/>
              </a:rPr>
              <a:t>            i++; </a:t>
            </a:r>
            <a:r>
              <a:rPr lang="en-US" altLang="zh-CN" sz="2000" b="1" dirty="0">
                <a:solidFill>
                  <a:srgbClr val="008000"/>
                </a:solidFill>
                <a:latin typeface="Arial" panose="020B0604020202090204" pitchFamily="34" charset="0"/>
              </a:rPr>
              <a:t>// </a:t>
            </a:r>
            <a:r>
              <a:rPr lang="zh-CN" altLang="en-US" sz="2000" b="1" dirty="0">
                <a:solidFill>
                  <a:srgbClr val="008000"/>
                </a:solidFill>
                <a:latin typeface="Arial" panose="020B0604020202090204" pitchFamily="34" charset="0"/>
              </a:rPr>
              <a:t>进入下一层</a:t>
            </a:r>
            <a:endParaRPr lang="en-US" altLang="zh-CN" sz="2000" b="1" dirty="0">
              <a:latin typeface="Arial" panose="020B0604020202090204" pitchFamily="34" charset="0"/>
            </a:endParaRPr>
          </a:p>
          <a:p>
            <a:r>
              <a:rPr lang="en-US" altLang="zh-CN" sz="2000" b="1" dirty="0">
                <a:latin typeface="Arial" panose="020B0604020202090204" pitchFamily="34" charset="0"/>
              </a:rPr>
              <a:t>       } </a:t>
            </a:r>
            <a:endParaRPr lang="en-US" altLang="zh-CN" sz="2000" b="1" dirty="0">
              <a:latin typeface="Arial" panose="020B0604020202090204" pitchFamily="34" charset="0"/>
            </a:endParaRPr>
          </a:p>
          <a:p>
            <a:r>
              <a:rPr lang="zh-CN" altLang="en-US" sz="2000" b="1" dirty="0">
                <a:latin typeface="Arial" panose="020B0604020202090204" pitchFamily="34" charset="0"/>
              </a:rPr>
              <a:t> }</a:t>
            </a:r>
            <a:endParaRPr lang="zh-CN" altLang="en-US" sz="2000" b="1" dirty="0">
              <a:latin typeface="Arial" panose="020B0604020202090204" pitchFamily="34" charset="0"/>
            </a:endParaRPr>
          </a:p>
          <a:p>
            <a:r>
              <a:rPr lang="zh-CN" altLang="en-US" sz="2000" b="1" dirty="0">
                <a:latin typeface="Arial" panose="020B0604020202090204" pitchFamily="34" charset="0"/>
              </a:rPr>
              <a:t>}</a:t>
            </a:r>
            <a:endParaRPr lang="zh-CN" altLang="en-US" sz="2000" b="1" dirty="0">
              <a:latin typeface="Arial" panose="020B0604020202090204" pitchFamily="34" charset="0"/>
            </a:endParaRPr>
          </a:p>
          <a:p>
            <a:pPr>
              <a:lnSpc>
                <a:spcPct val="90000"/>
              </a:lnSpc>
              <a:spcBef>
                <a:spcPct val="50000"/>
              </a:spcBef>
              <a:buClr>
                <a:schemeClr val="folHlink"/>
              </a:buClr>
              <a:buSzPct val="60000"/>
              <a:buFont typeface="Wingdings" panose="05000000000000000000" pitchFamily="2" charset="2"/>
              <a:buNone/>
            </a:pPr>
            <a:endParaRPr lang="zh-CN" altLang="en-US" sz="2000" b="1"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2436">
                                            <p:txEl>
                                              <p:charRg st="17" end="29"/>
                                            </p:txEl>
                                          </p:spTgt>
                                        </p:tgtEl>
                                        <p:attrNameLst>
                                          <p:attrName>style.visibility</p:attrName>
                                        </p:attrNameLst>
                                      </p:cBhvr>
                                      <p:to>
                                        <p:strVal val="visible"/>
                                      </p:to>
                                    </p:set>
                                    <p:animEffect transition="in" filter="blinds(horizontal)">
                                      <p:cBhvr>
                                        <p:cTn id="7" dur="500"/>
                                        <p:tgtEl>
                                          <p:spTgt spid="402436">
                                            <p:txEl>
                                              <p:charRg st="17" end="2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2436">
                                            <p:txEl>
                                              <p:charRg st="29" end="66"/>
                                            </p:txEl>
                                          </p:spTgt>
                                        </p:tgtEl>
                                        <p:attrNameLst>
                                          <p:attrName>style.visibility</p:attrName>
                                        </p:attrNameLst>
                                      </p:cBhvr>
                                      <p:to>
                                        <p:strVal val="visible"/>
                                      </p:to>
                                    </p:set>
                                    <p:animEffect transition="in" filter="blinds(horizontal)">
                                      <p:cBhvr>
                                        <p:cTn id="10" dur="500"/>
                                        <p:tgtEl>
                                          <p:spTgt spid="402436">
                                            <p:txEl>
                                              <p:charRg st="29" end="6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2436">
                                            <p:txEl>
                                              <p:charRg st="66" end="113"/>
                                            </p:txEl>
                                          </p:spTgt>
                                        </p:tgtEl>
                                        <p:attrNameLst>
                                          <p:attrName>style.visibility</p:attrName>
                                        </p:attrNameLst>
                                      </p:cBhvr>
                                      <p:to>
                                        <p:strVal val="visible"/>
                                      </p:to>
                                    </p:set>
                                    <p:animEffect transition="in" filter="blinds(horizontal)">
                                      <p:cBhvr>
                                        <p:cTn id="13" dur="500"/>
                                        <p:tgtEl>
                                          <p:spTgt spid="402436">
                                            <p:txEl>
                                              <p:charRg st="66" end="11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02436">
                                            <p:txEl>
                                              <p:charRg st="113" end="126"/>
                                            </p:txEl>
                                          </p:spTgt>
                                        </p:tgtEl>
                                        <p:attrNameLst>
                                          <p:attrName>style.visibility</p:attrName>
                                        </p:attrNameLst>
                                      </p:cBhvr>
                                      <p:to>
                                        <p:strVal val="visible"/>
                                      </p:to>
                                    </p:set>
                                    <p:animEffect transition="in" filter="blinds(horizontal)">
                                      <p:cBhvr>
                                        <p:cTn id="18" dur="500"/>
                                        <p:tgtEl>
                                          <p:spTgt spid="402436">
                                            <p:txEl>
                                              <p:charRg st="113" end="12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02436">
                                            <p:txEl>
                                              <p:charRg st="126" end="173"/>
                                            </p:txEl>
                                          </p:spTgt>
                                        </p:tgtEl>
                                        <p:attrNameLst>
                                          <p:attrName>style.visibility</p:attrName>
                                        </p:attrNameLst>
                                      </p:cBhvr>
                                      <p:to>
                                        <p:strVal val="visible"/>
                                      </p:to>
                                    </p:set>
                                    <p:animEffect transition="in" filter="blinds(horizontal)">
                                      <p:cBhvr>
                                        <p:cTn id="21" dur="500"/>
                                        <p:tgtEl>
                                          <p:spTgt spid="402436">
                                            <p:txEl>
                                              <p:charRg st="126" end="17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02436">
                                            <p:txEl>
                                              <p:charRg st="173" end="205"/>
                                            </p:txEl>
                                          </p:spTgt>
                                        </p:tgtEl>
                                        <p:attrNameLst>
                                          <p:attrName>style.visibility</p:attrName>
                                        </p:attrNameLst>
                                      </p:cBhvr>
                                      <p:to>
                                        <p:strVal val="visible"/>
                                      </p:to>
                                    </p:set>
                                    <p:animEffect transition="in" filter="blinds(horizontal)">
                                      <p:cBhvr>
                                        <p:cTn id="26" dur="500"/>
                                        <p:tgtEl>
                                          <p:spTgt spid="402436">
                                            <p:txEl>
                                              <p:charRg st="173" end="20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02436">
                                            <p:txEl>
                                              <p:charRg st="205" end="226"/>
                                            </p:txEl>
                                          </p:spTgt>
                                        </p:tgtEl>
                                        <p:attrNameLst>
                                          <p:attrName>style.visibility</p:attrName>
                                        </p:attrNameLst>
                                      </p:cBhvr>
                                      <p:to>
                                        <p:strVal val="visible"/>
                                      </p:to>
                                    </p:set>
                                    <p:animEffect transition="in" filter="blinds(horizontal)">
                                      <p:cBhvr>
                                        <p:cTn id="31" dur="500"/>
                                        <p:tgtEl>
                                          <p:spTgt spid="402436">
                                            <p:txEl>
                                              <p:charRg st="205" end="22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02436">
                                            <p:txEl>
                                              <p:charRg st="226" end="244"/>
                                            </p:txEl>
                                          </p:spTgt>
                                        </p:tgtEl>
                                        <p:attrNameLst>
                                          <p:attrName>style.visibility</p:attrName>
                                        </p:attrNameLst>
                                      </p:cBhvr>
                                      <p:to>
                                        <p:strVal val="visible"/>
                                      </p:to>
                                    </p:set>
                                    <p:animEffect transition="in" filter="blinds(horizontal)">
                                      <p:cBhvr>
                                        <p:cTn id="34" dur="500"/>
                                        <p:tgtEl>
                                          <p:spTgt spid="402436">
                                            <p:txEl>
                                              <p:charRg st="226" end="244"/>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02436">
                                            <p:txEl>
                                              <p:charRg st="244" end="274"/>
                                            </p:txEl>
                                          </p:spTgt>
                                        </p:tgtEl>
                                        <p:attrNameLst>
                                          <p:attrName>style.visibility</p:attrName>
                                        </p:attrNameLst>
                                      </p:cBhvr>
                                      <p:to>
                                        <p:strVal val="visible"/>
                                      </p:to>
                                    </p:set>
                                    <p:animEffect transition="in" filter="blinds(horizontal)">
                                      <p:cBhvr>
                                        <p:cTn id="37" dur="500"/>
                                        <p:tgtEl>
                                          <p:spTgt spid="402436">
                                            <p:txEl>
                                              <p:charRg st="244" end="274"/>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02436">
                                            <p:txEl>
                                              <p:charRg st="274" end="303"/>
                                            </p:txEl>
                                          </p:spTgt>
                                        </p:tgtEl>
                                        <p:attrNameLst>
                                          <p:attrName>style.visibility</p:attrName>
                                        </p:attrNameLst>
                                      </p:cBhvr>
                                      <p:to>
                                        <p:strVal val="visible"/>
                                      </p:to>
                                    </p:set>
                                    <p:animEffect transition="in" filter="blinds(horizontal)">
                                      <p:cBhvr>
                                        <p:cTn id="40" dur="500"/>
                                        <p:tgtEl>
                                          <p:spTgt spid="402436">
                                            <p:txEl>
                                              <p:charRg st="274" end="303"/>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02436">
                                            <p:txEl>
                                              <p:charRg st="303" end="336"/>
                                            </p:txEl>
                                          </p:spTgt>
                                        </p:tgtEl>
                                        <p:attrNameLst>
                                          <p:attrName>style.visibility</p:attrName>
                                        </p:attrNameLst>
                                      </p:cBhvr>
                                      <p:to>
                                        <p:strVal val="visible"/>
                                      </p:to>
                                    </p:set>
                                    <p:animEffect transition="in" filter="blinds(horizontal)">
                                      <p:cBhvr>
                                        <p:cTn id="43" dur="500"/>
                                        <p:tgtEl>
                                          <p:spTgt spid="402436">
                                            <p:txEl>
                                              <p:charRg st="303" end="33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02436">
                                            <p:txEl>
                                              <p:charRg st="336" end="372"/>
                                            </p:txEl>
                                          </p:spTgt>
                                        </p:tgtEl>
                                        <p:attrNameLst>
                                          <p:attrName>style.visibility</p:attrName>
                                        </p:attrNameLst>
                                      </p:cBhvr>
                                      <p:to>
                                        <p:strVal val="visible"/>
                                      </p:to>
                                    </p:set>
                                    <p:animEffect transition="in" filter="blinds(horizontal)">
                                      <p:cBhvr>
                                        <p:cTn id="46" dur="500"/>
                                        <p:tgtEl>
                                          <p:spTgt spid="402436">
                                            <p:txEl>
                                              <p:charRg st="336" end="372"/>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02436">
                                            <p:txEl>
                                              <p:charRg st="372" end="398"/>
                                            </p:txEl>
                                          </p:spTgt>
                                        </p:tgtEl>
                                        <p:attrNameLst>
                                          <p:attrName>style.visibility</p:attrName>
                                        </p:attrNameLst>
                                      </p:cBhvr>
                                      <p:to>
                                        <p:strVal val="visible"/>
                                      </p:to>
                                    </p:set>
                                    <p:animEffect transition="in" filter="blinds(horizontal)">
                                      <p:cBhvr>
                                        <p:cTn id="49" dur="500"/>
                                        <p:tgtEl>
                                          <p:spTgt spid="402436">
                                            <p:txEl>
                                              <p:charRg st="372" end="398"/>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402436">
                                            <p:txEl>
                                              <p:charRg st="398" end="408"/>
                                            </p:txEl>
                                          </p:spTgt>
                                        </p:tgtEl>
                                        <p:attrNameLst>
                                          <p:attrName>style.visibility</p:attrName>
                                        </p:attrNameLst>
                                      </p:cBhvr>
                                      <p:to>
                                        <p:strVal val="visible"/>
                                      </p:to>
                                    </p:set>
                                    <p:animEffect transition="in" filter="blinds(horizontal)">
                                      <p:cBhvr>
                                        <p:cTn id="52" dur="500"/>
                                        <p:tgtEl>
                                          <p:spTgt spid="402436">
                                            <p:txEl>
                                              <p:charRg st="398" end="4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401411" name="Rectangle 3"/>
          <p:cNvSpPr>
            <a:spLocks noGrp="1"/>
          </p:cNvSpPr>
          <p:nvPr>
            <p:ph idx="1"/>
          </p:nvPr>
        </p:nvSpPr>
        <p:spPr>
          <a:xfrm>
            <a:off x="1703388" y="765175"/>
            <a:ext cx="8964612" cy="5151438"/>
          </a:xfrm>
          <a:ln>
            <a:solidFill>
              <a:schemeClr val="tx1">
                <a:alpha val="100000"/>
              </a:schemeClr>
            </a:solidFill>
            <a:miter lim="800000"/>
          </a:ln>
        </p:spPr>
        <p:txBody>
          <a:bodyPr vert="horz" wrap="square" lIns="91440" tIns="45720" rIns="91440" bIns="45720" anchor="t">
            <a:normAutofit lnSpcReduction="20000"/>
          </a:bodyPr>
          <a:p>
            <a:pPr eaLnBrk="1" hangingPunct="1">
              <a:lnSpc>
                <a:spcPct val="80000"/>
              </a:lnSpc>
              <a:buNone/>
            </a:pPr>
            <a:r>
              <a:rPr lang="en-US" altLang="zh-CN" sz="2800" b="1" dirty="0">
                <a:latin typeface="Times New Roman" panose="02020603050405020304" pitchFamily="18" charset="0"/>
                <a:ea typeface="仿宋_GB2312" pitchFamily="49" charset="-122"/>
              </a:rPr>
              <a:t>template&lt;class T&gt;</a:t>
            </a:r>
            <a:endParaRPr lang="en-US" altLang="zh-CN" sz="2800" b="1" dirty="0">
              <a:latin typeface="Times New Roman" panose="02020603050405020304" pitchFamily="18" charset="0"/>
              <a:ea typeface="仿宋_GB2312" pitchFamily="49" charset="-122"/>
            </a:endParaRPr>
          </a:p>
          <a:p>
            <a:pPr eaLnBrk="1" hangingPunct="1">
              <a:lnSpc>
                <a:spcPct val="80000"/>
              </a:lnSpc>
              <a:buNone/>
            </a:pPr>
            <a:r>
              <a:rPr lang="en-US" altLang="zh-CN" sz="2800" b="1" dirty="0">
                <a:latin typeface="Times New Roman" panose="02020603050405020304" pitchFamily="18" charset="0"/>
                <a:ea typeface="仿宋_GB2312" pitchFamily="49" charset="-122"/>
              </a:rPr>
              <a:t>void EnQueue( </a:t>
            </a:r>
            <a:r>
              <a:rPr lang="en-US" altLang="zh-CN" sz="2800" b="1" dirty="0">
                <a:solidFill>
                  <a:srgbClr val="800000"/>
                </a:solidFill>
                <a:latin typeface="Times New Roman" panose="02020603050405020304" pitchFamily="18" charset="0"/>
                <a:ea typeface="仿宋_GB2312" pitchFamily="49" charset="-122"/>
              </a:rPr>
              <a:t>Queue</a:t>
            </a:r>
            <a:r>
              <a:rPr lang="en-US" altLang="zh-CN" sz="2800" b="1" dirty="0">
                <a:latin typeface="Times New Roman" panose="02020603050405020304" pitchFamily="18" charset="0"/>
                <a:ea typeface="仿宋_GB2312" pitchFamily="49" charset="-122"/>
              </a:rPr>
              <a:t>&lt;T&gt; &amp;</a:t>
            </a:r>
            <a:r>
              <a:rPr lang="en-US" altLang="zh-CN" sz="2800" b="1" dirty="0">
                <a:solidFill>
                  <a:srgbClr val="800000"/>
                </a:solidFill>
                <a:latin typeface="Times New Roman" panose="02020603050405020304" pitchFamily="18" charset="0"/>
                <a:ea typeface="仿宋_GB2312" pitchFamily="49" charset="-122"/>
              </a:rPr>
              <a:t>Q</a:t>
            </a:r>
            <a:r>
              <a:rPr lang="en-US" altLang="zh-CN" sz="2800" b="1" dirty="0">
                <a:latin typeface="Times New Roman" panose="02020603050405020304" pitchFamily="18" charset="0"/>
                <a:ea typeface="仿宋_GB2312" pitchFamily="49" charset="-122"/>
              </a:rPr>
              <a:t>, T </a:t>
            </a:r>
            <a:r>
              <a:rPr lang="en-US" altLang="zh-CN" sz="2800" b="1" dirty="0">
                <a:solidFill>
                  <a:srgbClr val="800000"/>
                </a:solidFill>
                <a:latin typeface="Times New Roman" panose="02020603050405020304" pitchFamily="18" charset="0"/>
                <a:ea typeface="仿宋_GB2312" pitchFamily="49" charset="-122"/>
              </a:rPr>
              <a:t>wt</a:t>
            </a:r>
            <a:r>
              <a:rPr lang="en-US" altLang="zh-CN" sz="2800" b="1" dirty="0">
                <a:latin typeface="Times New Roman" panose="02020603050405020304" pitchFamily="18" charset="0"/>
                <a:ea typeface="仿宋_GB2312" pitchFamily="49" charset="-122"/>
              </a:rPr>
              <a:t>,</a:t>
            </a:r>
            <a:endParaRPr lang="en-US" altLang="zh-CN" sz="2800" b="1" dirty="0">
              <a:latin typeface="Times New Roman" panose="02020603050405020304" pitchFamily="18" charset="0"/>
              <a:ea typeface="仿宋_GB2312" pitchFamily="49" charset="-122"/>
            </a:endParaRPr>
          </a:p>
          <a:p>
            <a:pPr eaLnBrk="1" hangingPunct="1">
              <a:lnSpc>
                <a:spcPct val="80000"/>
              </a:lnSpc>
              <a:buNone/>
            </a:pPr>
            <a:r>
              <a:rPr lang="en-US" altLang="zh-CN" sz="2800" b="1" dirty="0">
                <a:latin typeface="Times New Roman" panose="02020603050405020304" pitchFamily="18" charset="0"/>
                <a:ea typeface="仿宋_GB2312" pitchFamily="49" charset="-122"/>
              </a:rPr>
              <a:t>T&amp; </a:t>
            </a:r>
            <a:r>
              <a:rPr lang="en-US" altLang="zh-CN" sz="2800" b="1" dirty="0">
                <a:solidFill>
                  <a:srgbClr val="800000"/>
                </a:solidFill>
                <a:latin typeface="Times New Roman" panose="02020603050405020304" pitchFamily="18" charset="0"/>
                <a:ea typeface="仿宋_GB2312" pitchFamily="49" charset="-122"/>
              </a:rPr>
              <a:t>bestw</a:t>
            </a:r>
            <a:r>
              <a:rPr lang="en-US" altLang="zh-CN" sz="2800" b="1" dirty="0">
                <a:latin typeface="Times New Roman" panose="02020603050405020304" pitchFamily="18" charset="0"/>
                <a:ea typeface="仿宋_GB2312" pitchFamily="49" charset="-122"/>
              </a:rPr>
              <a:t>, int</a:t>
            </a:r>
            <a:r>
              <a:rPr lang="en-US" altLang="zh-CN" sz="2800" b="1" dirty="0">
                <a:solidFill>
                  <a:srgbClr val="800000"/>
                </a:solidFill>
                <a:latin typeface="Times New Roman" panose="02020603050405020304" pitchFamily="18" charset="0"/>
                <a:ea typeface="仿宋_GB2312" pitchFamily="49" charset="-122"/>
              </a:rPr>
              <a:t> i</a:t>
            </a:r>
            <a:r>
              <a:rPr lang="en-US" altLang="zh-CN" sz="2800" b="1" dirty="0">
                <a:latin typeface="Times New Roman" panose="02020603050405020304" pitchFamily="18" charset="0"/>
                <a:ea typeface="仿宋_GB2312" pitchFamily="49" charset="-122"/>
              </a:rPr>
              <a:t>, int </a:t>
            </a:r>
            <a:r>
              <a:rPr lang="en-US" altLang="zh-CN" sz="2800" b="1" dirty="0">
                <a:solidFill>
                  <a:srgbClr val="800000"/>
                </a:solidFill>
                <a:latin typeface="Times New Roman" panose="02020603050405020304" pitchFamily="18" charset="0"/>
                <a:ea typeface="仿宋_GB2312" pitchFamily="49" charset="-122"/>
              </a:rPr>
              <a:t>n</a:t>
            </a:r>
            <a:r>
              <a:rPr lang="en-US" altLang="zh-CN" sz="2800" b="1" dirty="0">
                <a:latin typeface="Times New Roman" panose="02020603050405020304" pitchFamily="18" charset="0"/>
                <a:ea typeface="仿宋_GB2312" pitchFamily="49" charset="-122"/>
              </a:rPr>
              <a:t>)</a:t>
            </a:r>
            <a:r>
              <a:rPr lang="en-US" altLang="zh-CN" sz="2800" b="1" dirty="0">
                <a:solidFill>
                  <a:srgbClr val="00CC00"/>
                </a:solidFill>
                <a:latin typeface="Times New Roman" panose="02020603050405020304" pitchFamily="18" charset="0"/>
                <a:ea typeface="仿宋_GB2312" pitchFamily="49" charset="-122"/>
              </a:rPr>
              <a:t> </a:t>
            </a:r>
            <a:r>
              <a:rPr lang="en-US" altLang="zh-CN" sz="2800" b="1" dirty="0">
                <a:solidFill>
                  <a:srgbClr val="008000"/>
                </a:solidFill>
                <a:latin typeface="Times New Roman" panose="02020603050405020304" pitchFamily="18" charset="0"/>
                <a:ea typeface="仿宋_GB2312" pitchFamily="49" charset="-122"/>
              </a:rPr>
              <a:t>//</a:t>
            </a:r>
            <a:r>
              <a:rPr lang="zh-CN" altLang="en-US" sz="2800" b="1" dirty="0">
                <a:solidFill>
                  <a:srgbClr val="008000"/>
                </a:solidFill>
                <a:latin typeface="Times New Roman" panose="02020603050405020304" pitchFamily="18" charset="0"/>
                <a:ea typeface="仿宋_GB2312" pitchFamily="49" charset="-122"/>
              </a:rPr>
              <a:t>该函数负责加入活结点</a:t>
            </a:r>
            <a:endParaRPr lang="en-US" altLang="zh-CN" sz="2800" b="1" dirty="0">
              <a:solidFill>
                <a:srgbClr val="008000"/>
              </a:solidFill>
              <a:latin typeface="Times New Roman" panose="02020603050405020304" pitchFamily="18" charset="0"/>
              <a:ea typeface="仿宋_GB2312" pitchFamily="49" charset="-122"/>
            </a:endParaRPr>
          </a:p>
          <a:p>
            <a:pPr eaLnBrk="1" hangingPunct="1">
              <a:lnSpc>
                <a:spcPct val="80000"/>
              </a:lnSpc>
              <a:buNone/>
            </a:pPr>
            <a:r>
              <a:rPr lang="en-US" altLang="zh-CN" sz="2800" b="1" dirty="0">
                <a:latin typeface="Times New Roman" panose="02020603050405020304" pitchFamily="18" charset="0"/>
                <a:ea typeface="仿宋_GB2312" pitchFamily="49" charset="-122"/>
              </a:rPr>
              <a:t>{ </a:t>
            </a:r>
            <a:r>
              <a:rPr lang="en-US" altLang="zh-CN" sz="2800" b="1" dirty="0">
                <a:solidFill>
                  <a:srgbClr val="008000"/>
                </a:solidFill>
                <a:latin typeface="Times New Roman" panose="02020603050405020304" pitchFamily="18" charset="0"/>
                <a:ea typeface="仿宋_GB2312" pitchFamily="49" charset="-122"/>
              </a:rPr>
              <a:t>// </a:t>
            </a:r>
            <a:r>
              <a:rPr lang="zh-CN" altLang="en-US" sz="2800" b="1" dirty="0">
                <a:solidFill>
                  <a:srgbClr val="008000"/>
                </a:solidFill>
                <a:latin typeface="Times New Roman" panose="02020603050405020304" pitchFamily="18" charset="0"/>
                <a:ea typeface="仿宋_GB2312" pitchFamily="49" charset="-122"/>
              </a:rPr>
              <a:t>如果不是叶结点，则将结点权值</a:t>
            </a:r>
            <a:r>
              <a:rPr lang="en-US" altLang="zh-CN" sz="2800" b="1" dirty="0">
                <a:solidFill>
                  <a:srgbClr val="008000"/>
                </a:solidFill>
                <a:latin typeface="Times New Roman" panose="02020603050405020304" pitchFamily="18" charset="0"/>
                <a:ea typeface="仿宋_GB2312" pitchFamily="49" charset="-122"/>
              </a:rPr>
              <a:t>w t</a:t>
            </a:r>
            <a:r>
              <a:rPr lang="zh-CN" altLang="en-US" sz="2800" b="1" dirty="0">
                <a:solidFill>
                  <a:srgbClr val="008000"/>
                </a:solidFill>
                <a:latin typeface="Times New Roman" panose="02020603050405020304" pitchFamily="18" charset="0"/>
                <a:ea typeface="仿宋_GB2312" pitchFamily="49" charset="-122"/>
              </a:rPr>
              <a:t>加入队列</a:t>
            </a:r>
            <a:r>
              <a:rPr lang="en-US" altLang="zh-CN" sz="2800" b="1" dirty="0">
                <a:solidFill>
                  <a:srgbClr val="008000"/>
                </a:solidFill>
                <a:latin typeface="Times New Roman" panose="02020603050405020304" pitchFamily="18" charset="0"/>
                <a:ea typeface="仿宋_GB2312" pitchFamily="49" charset="-122"/>
              </a:rPr>
              <a:t>Q</a:t>
            </a:r>
            <a:endParaRPr lang="en-US" altLang="zh-CN" sz="2800" b="1" dirty="0">
              <a:solidFill>
                <a:srgbClr val="008000"/>
              </a:solidFill>
              <a:latin typeface="Times New Roman" panose="02020603050405020304" pitchFamily="18" charset="0"/>
              <a:ea typeface="仿宋_GB2312" pitchFamily="49" charset="-122"/>
            </a:endParaRPr>
          </a:p>
          <a:p>
            <a:pPr eaLnBrk="1" hangingPunct="1">
              <a:lnSpc>
                <a:spcPct val="80000"/>
              </a:lnSpc>
              <a:buNone/>
            </a:pPr>
            <a:r>
              <a:rPr lang="en-US" altLang="zh-CN" sz="2800" b="1" dirty="0">
                <a:latin typeface="Times New Roman" panose="02020603050405020304" pitchFamily="18" charset="0"/>
                <a:ea typeface="仿宋_GB2312" pitchFamily="49" charset="-122"/>
              </a:rPr>
              <a:t>     if (i == n) </a:t>
            </a:r>
            <a:endParaRPr lang="en-US" altLang="zh-CN" sz="2800" b="1" dirty="0">
              <a:latin typeface="Times New Roman" panose="02020603050405020304" pitchFamily="18" charset="0"/>
              <a:ea typeface="仿宋_GB2312" pitchFamily="49" charset="-122"/>
            </a:endParaRPr>
          </a:p>
          <a:p>
            <a:pPr eaLnBrk="1" hangingPunct="1">
              <a:lnSpc>
                <a:spcPct val="80000"/>
              </a:lnSpc>
              <a:buNone/>
            </a:pPr>
            <a:r>
              <a:rPr lang="en-US" altLang="zh-CN" sz="2800" b="1" dirty="0">
                <a:latin typeface="Times New Roman" panose="02020603050405020304" pitchFamily="18" charset="0"/>
                <a:ea typeface="仿宋_GB2312" pitchFamily="49" charset="-122"/>
              </a:rPr>
              <a:t>    { </a:t>
            </a:r>
            <a:r>
              <a:rPr lang="en-US" altLang="zh-CN" sz="2800" b="1" dirty="0">
                <a:solidFill>
                  <a:srgbClr val="008000"/>
                </a:solidFill>
                <a:latin typeface="Times New Roman" panose="02020603050405020304" pitchFamily="18" charset="0"/>
                <a:ea typeface="仿宋_GB2312" pitchFamily="49" charset="-122"/>
              </a:rPr>
              <a:t>// </a:t>
            </a:r>
            <a:r>
              <a:rPr lang="zh-CN" altLang="en-US" sz="2800" b="1" dirty="0">
                <a:solidFill>
                  <a:srgbClr val="008000"/>
                </a:solidFill>
                <a:latin typeface="Times New Roman" panose="02020603050405020304" pitchFamily="18" charset="0"/>
                <a:ea typeface="仿宋_GB2312" pitchFamily="49" charset="-122"/>
              </a:rPr>
              <a:t>叶子</a:t>
            </a:r>
            <a:endParaRPr lang="zh-CN" altLang="en-US" sz="2800" b="1" dirty="0">
              <a:solidFill>
                <a:srgbClr val="008000"/>
              </a:solidFill>
              <a:latin typeface="Times New Roman" panose="02020603050405020304" pitchFamily="18" charset="0"/>
              <a:ea typeface="仿宋_GB2312" pitchFamily="49" charset="-122"/>
            </a:endParaRPr>
          </a:p>
          <a:p>
            <a:pPr eaLnBrk="1" hangingPunct="1">
              <a:lnSpc>
                <a:spcPct val="80000"/>
              </a:lnSpc>
              <a:buNone/>
            </a:pPr>
            <a:r>
              <a:rPr lang="en-US" altLang="zh-CN" sz="2800" b="1" dirty="0">
                <a:latin typeface="Times New Roman" panose="02020603050405020304" pitchFamily="18" charset="0"/>
                <a:ea typeface="仿宋_GB2312" pitchFamily="49" charset="-122"/>
              </a:rPr>
              <a:t>         if (wt &gt; bestw)  </a:t>
            </a:r>
            <a:endParaRPr lang="en-US" altLang="zh-CN" sz="2800" b="1" dirty="0">
              <a:latin typeface="Times New Roman" panose="02020603050405020304" pitchFamily="18" charset="0"/>
              <a:ea typeface="仿宋_GB2312" pitchFamily="49" charset="-122"/>
            </a:endParaRPr>
          </a:p>
          <a:p>
            <a:pPr eaLnBrk="1" hangingPunct="1">
              <a:lnSpc>
                <a:spcPct val="80000"/>
              </a:lnSpc>
              <a:buNone/>
            </a:pPr>
            <a:r>
              <a:rPr lang="en-US" altLang="zh-CN" sz="2800" b="1" dirty="0">
                <a:latin typeface="Times New Roman" panose="02020603050405020304" pitchFamily="18" charset="0"/>
                <a:ea typeface="仿宋_GB2312" pitchFamily="49" charset="-122"/>
              </a:rPr>
              <a:t>             bestw = wt;</a:t>
            </a:r>
            <a:endParaRPr lang="en-US" altLang="zh-CN" sz="2800" b="1" dirty="0">
              <a:latin typeface="Times New Roman" panose="02020603050405020304" pitchFamily="18" charset="0"/>
              <a:ea typeface="仿宋_GB2312" pitchFamily="49" charset="-122"/>
            </a:endParaRPr>
          </a:p>
          <a:p>
            <a:pPr eaLnBrk="1" hangingPunct="1">
              <a:lnSpc>
                <a:spcPct val="80000"/>
              </a:lnSpc>
              <a:buNone/>
            </a:pPr>
            <a:r>
              <a:rPr lang="en-US" altLang="zh-CN" sz="2800" b="1" dirty="0">
                <a:latin typeface="Times New Roman" panose="02020603050405020304" pitchFamily="18" charset="0"/>
                <a:ea typeface="仿宋_GB2312" pitchFamily="49" charset="-122"/>
              </a:rPr>
              <a:t>     }</a:t>
            </a:r>
            <a:endParaRPr lang="en-US" altLang="zh-CN" sz="2800" b="1" dirty="0">
              <a:latin typeface="Times New Roman" panose="02020603050405020304" pitchFamily="18" charset="0"/>
              <a:ea typeface="仿宋_GB2312" pitchFamily="49" charset="-122"/>
            </a:endParaRPr>
          </a:p>
          <a:p>
            <a:pPr eaLnBrk="1" hangingPunct="1">
              <a:lnSpc>
                <a:spcPct val="80000"/>
              </a:lnSpc>
              <a:buNone/>
            </a:pPr>
            <a:r>
              <a:rPr lang="en-US" altLang="zh-CN" sz="2800" b="1" dirty="0">
                <a:latin typeface="Times New Roman" panose="02020603050405020304" pitchFamily="18" charset="0"/>
                <a:ea typeface="仿宋_GB2312" pitchFamily="49" charset="-122"/>
              </a:rPr>
              <a:t>     else </a:t>
            </a:r>
            <a:endParaRPr lang="en-US" altLang="zh-CN" sz="2800" b="1" dirty="0">
              <a:latin typeface="Times New Roman" panose="02020603050405020304" pitchFamily="18" charset="0"/>
              <a:ea typeface="仿宋_GB2312" pitchFamily="49" charset="-122"/>
            </a:endParaRPr>
          </a:p>
          <a:p>
            <a:pPr eaLnBrk="1" hangingPunct="1">
              <a:lnSpc>
                <a:spcPct val="80000"/>
              </a:lnSpc>
              <a:buNone/>
            </a:pPr>
            <a:r>
              <a:rPr lang="en-US" altLang="zh-CN" sz="2800" b="1" dirty="0">
                <a:latin typeface="Times New Roman" panose="02020603050405020304" pitchFamily="18" charset="0"/>
                <a:ea typeface="仿宋_GB2312" pitchFamily="49" charset="-122"/>
              </a:rPr>
              <a:t>           Q.Add(wt); </a:t>
            </a:r>
            <a:r>
              <a:rPr lang="en-US" altLang="zh-CN" sz="2800" b="1" dirty="0">
                <a:solidFill>
                  <a:srgbClr val="008000"/>
                </a:solidFill>
                <a:latin typeface="Times New Roman" panose="02020603050405020304" pitchFamily="18" charset="0"/>
                <a:ea typeface="仿宋_GB2312" pitchFamily="49" charset="-122"/>
              </a:rPr>
              <a:t>// </a:t>
            </a:r>
            <a:r>
              <a:rPr lang="zh-CN" altLang="en-US" sz="2800" b="1" dirty="0">
                <a:solidFill>
                  <a:srgbClr val="008000"/>
                </a:solidFill>
                <a:latin typeface="Times New Roman" panose="02020603050405020304" pitchFamily="18" charset="0"/>
                <a:ea typeface="仿宋_GB2312" pitchFamily="49" charset="-122"/>
              </a:rPr>
              <a:t>不是叶子</a:t>
            </a:r>
            <a:endParaRPr lang="zh-CN" altLang="en-US" sz="2800" b="1" dirty="0">
              <a:solidFill>
                <a:srgbClr val="008000"/>
              </a:solidFill>
              <a:latin typeface="Times New Roman" panose="02020603050405020304" pitchFamily="18" charset="0"/>
              <a:ea typeface="仿宋_GB2312" pitchFamily="49" charset="-122"/>
            </a:endParaRPr>
          </a:p>
          <a:p>
            <a:pPr eaLnBrk="1" hangingPunct="1">
              <a:lnSpc>
                <a:spcPct val="80000"/>
              </a:lnSpc>
              <a:buNone/>
            </a:pPr>
            <a:r>
              <a:rPr lang="zh-CN" altLang="en-US" sz="2800" b="1" dirty="0">
                <a:latin typeface="Times New Roman" panose="02020603050405020304" pitchFamily="18" charset="0"/>
                <a:ea typeface="仿宋_GB2312" pitchFamily="49" charset="-122"/>
              </a:rPr>
              <a:t>}</a:t>
            </a:r>
            <a:endParaRPr lang="zh-CN" altLang="en-US" sz="2800" b="1" dirty="0">
              <a:latin typeface="Times New Roman" panose="02020603050405020304" pitchFamily="18" charset="0"/>
              <a:ea typeface="仿宋_GB2312" pitchFamily="49" charset="-122"/>
            </a:endParaRPr>
          </a:p>
          <a:p>
            <a:pPr eaLnBrk="1" hangingPunct="1">
              <a:lnSpc>
                <a:spcPct val="80000"/>
              </a:lnSpc>
            </a:pPr>
            <a:endParaRPr lang="zh-CN" altLang="en-US" sz="28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1411">
                                            <p:txEl>
                                              <p:charRg st="116" end="134"/>
                                            </p:txEl>
                                          </p:spTgt>
                                        </p:tgtEl>
                                        <p:attrNameLst>
                                          <p:attrName>style.visibility</p:attrName>
                                        </p:attrNameLst>
                                      </p:cBhvr>
                                      <p:to>
                                        <p:strVal val="visible"/>
                                      </p:to>
                                    </p:set>
                                    <p:animEffect transition="in" filter="blinds(horizontal)">
                                      <p:cBhvr>
                                        <p:cTn id="7" dur="500"/>
                                        <p:tgtEl>
                                          <p:spTgt spid="401411">
                                            <p:txEl>
                                              <p:charRg st="116" end="13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1411">
                                            <p:txEl>
                                              <p:charRg st="134" end="146"/>
                                            </p:txEl>
                                          </p:spTgt>
                                        </p:tgtEl>
                                        <p:attrNameLst>
                                          <p:attrName>style.visibility</p:attrName>
                                        </p:attrNameLst>
                                      </p:cBhvr>
                                      <p:to>
                                        <p:strVal val="visible"/>
                                      </p:to>
                                    </p:set>
                                    <p:animEffect transition="in" filter="blinds(horizontal)">
                                      <p:cBhvr>
                                        <p:cTn id="10" dur="500"/>
                                        <p:tgtEl>
                                          <p:spTgt spid="401411">
                                            <p:txEl>
                                              <p:charRg st="134" end="14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1411">
                                            <p:txEl>
                                              <p:charRg st="146" end="173"/>
                                            </p:txEl>
                                          </p:spTgt>
                                        </p:tgtEl>
                                        <p:attrNameLst>
                                          <p:attrName>style.visibility</p:attrName>
                                        </p:attrNameLst>
                                      </p:cBhvr>
                                      <p:to>
                                        <p:strVal val="visible"/>
                                      </p:to>
                                    </p:set>
                                    <p:animEffect transition="in" filter="blinds(horizontal)">
                                      <p:cBhvr>
                                        <p:cTn id="13" dur="500"/>
                                        <p:tgtEl>
                                          <p:spTgt spid="401411">
                                            <p:txEl>
                                              <p:charRg st="146" end="17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1411">
                                            <p:txEl>
                                              <p:charRg st="173" end="198"/>
                                            </p:txEl>
                                          </p:spTgt>
                                        </p:tgtEl>
                                        <p:attrNameLst>
                                          <p:attrName>style.visibility</p:attrName>
                                        </p:attrNameLst>
                                      </p:cBhvr>
                                      <p:to>
                                        <p:strVal val="visible"/>
                                      </p:to>
                                    </p:set>
                                    <p:animEffect transition="in" filter="blinds(horizontal)">
                                      <p:cBhvr>
                                        <p:cTn id="16" dur="500"/>
                                        <p:tgtEl>
                                          <p:spTgt spid="401411">
                                            <p:txEl>
                                              <p:charRg st="173" end="19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01411">
                                            <p:txEl>
                                              <p:charRg st="198" end="205"/>
                                            </p:txEl>
                                          </p:spTgt>
                                        </p:tgtEl>
                                        <p:attrNameLst>
                                          <p:attrName>style.visibility</p:attrName>
                                        </p:attrNameLst>
                                      </p:cBhvr>
                                      <p:to>
                                        <p:strVal val="visible"/>
                                      </p:to>
                                    </p:set>
                                    <p:animEffect transition="in" filter="blinds(horizontal)">
                                      <p:cBhvr>
                                        <p:cTn id="19" dur="500"/>
                                        <p:tgtEl>
                                          <p:spTgt spid="401411">
                                            <p:txEl>
                                              <p:charRg st="198" end="20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01411">
                                            <p:txEl>
                                              <p:charRg st="205" end="216"/>
                                            </p:txEl>
                                          </p:spTgt>
                                        </p:tgtEl>
                                        <p:attrNameLst>
                                          <p:attrName>style.visibility</p:attrName>
                                        </p:attrNameLst>
                                      </p:cBhvr>
                                      <p:to>
                                        <p:strVal val="visible"/>
                                      </p:to>
                                    </p:set>
                                    <p:animEffect transition="in" filter="blinds(horizontal)">
                                      <p:cBhvr>
                                        <p:cTn id="24" dur="500"/>
                                        <p:tgtEl>
                                          <p:spTgt spid="401411">
                                            <p:txEl>
                                              <p:charRg st="205" end="21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01411">
                                            <p:txEl>
                                              <p:charRg st="216" end="246"/>
                                            </p:txEl>
                                          </p:spTgt>
                                        </p:tgtEl>
                                        <p:attrNameLst>
                                          <p:attrName>style.visibility</p:attrName>
                                        </p:attrNameLst>
                                      </p:cBhvr>
                                      <p:to>
                                        <p:strVal val="visible"/>
                                      </p:to>
                                    </p:set>
                                    <p:animEffect transition="in" filter="blinds(horizontal)">
                                      <p:cBhvr>
                                        <p:cTn id="27" dur="500"/>
                                        <p:tgtEl>
                                          <p:spTgt spid="401411">
                                            <p:txEl>
                                              <p:charRg st="216" end="2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25603" name="Text Box 4"/>
          <p:cNvSpPr txBox="1"/>
          <p:nvPr/>
        </p:nvSpPr>
        <p:spPr>
          <a:xfrm>
            <a:off x="1847850" y="404813"/>
            <a:ext cx="6324600" cy="583565"/>
          </a:xfrm>
          <a:prstGeom prst="rect">
            <a:avLst/>
          </a:prstGeom>
          <a:noFill/>
          <a:ln w="6350">
            <a:noFill/>
          </a:ln>
        </p:spPr>
        <p:txBody>
          <a:bodyPr>
            <a:spAutoFit/>
          </a:bodyPr>
          <a:p>
            <a:pPr>
              <a:spcBef>
                <a:spcPct val="50000"/>
              </a:spcBef>
            </a:pPr>
            <a:r>
              <a:rPr lang="zh-CN" altLang="en-US" sz="3200" b="1" dirty="0">
                <a:latin typeface="Times New Roman" panose="02020603050405020304" pitchFamily="18" charset="0"/>
                <a:ea typeface="黑体" pitchFamily="2" charset="-122"/>
              </a:rPr>
              <a:t>3. 算法的改进</a:t>
            </a:r>
            <a:endParaRPr lang="zh-CN" altLang="en-US" b="1" dirty="0">
              <a:latin typeface="Arial" panose="020B0604020202090204" pitchFamily="34" charset="0"/>
              <a:ea typeface="华文行楷" pitchFamily="2" charset="-122"/>
            </a:endParaRPr>
          </a:p>
        </p:txBody>
      </p:sp>
      <p:sp>
        <p:nvSpPr>
          <p:cNvPr id="25604" name="Text Box 5"/>
          <p:cNvSpPr txBox="1"/>
          <p:nvPr/>
        </p:nvSpPr>
        <p:spPr>
          <a:xfrm>
            <a:off x="2135188" y="1125538"/>
            <a:ext cx="7777162" cy="1938020"/>
          </a:xfrm>
          <a:prstGeom prst="rect">
            <a:avLst/>
          </a:prstGeom>
          <a:noFill/>
          <a:ln w="6350">
            <a:noFill/>
          </a:ln>
        </p:spPr>
        <p:txBody>
          <a:bodyPr>
            <a:spAutoFit/>
          </a:bodyPr>
          <a:p>
            <a:pPr>
              <a:spcBef>
                <a:spcPct val="50000"/>
              </a:spcBef>
            </a:pPr>
            <a:r>
              <a:rPr lang="zh-CN" altLang="en-US" sz="2400" b="1" dirty="0">
                <a:latin typeface="Arial" panose="020B0604020202090204" pitchFamily="34" charset="0"/>
              </a:rPr>
              <a:t>节点的左子树表示将此集装箱装上船，右子树表示不将此集装箱装上船。设</a:t>
            </a:r>
            <a:r>
              <a:rPr lang="en-US" altLang="zh-CN" sz="2400" b="1" dirty="0">
                <a:solidFill>
                  <a:srgbClr val="CC0000"/>
                </a:solidFill>
                <a:latin typeface="Arial" panose="020B0604020202090204" pitchFamily="34" charset="0"/>
              </a:rPr>
              <a:t>bestw</a:t>
            </a:r>
            <a:r>
              <a:rPr lang="zh-CN" altLang="en-US" sz="2400" b="1" dirty="0">
                <a:latin typeface="Arial" panose="020B0604020202090204" pitchFamily="34" charset="0"/>
              </a:rPr>
              <a:t>是当前最优解；</a:t>
            </a:r>
            <a:r>
              <a:rPr lang="en-US" altLang="zh-CN" sz="2400" b="1" dirty="0">
                <a:solidFill>
                  <a:srgbClr val="CC0000"/>
                </a:solidFill>
                <a:latin typeface="Arial" panose="020B0604020202090204" pitchFamily="34" charset="0"/>
              </a:rPr>
              <a:t>Ew</a:t>
            </a:r>
            <a:r>
              <a:rPr lang="zh-CN" altLang="en-US" sz="2400" b="1" dirty="0">
                <a:latin typeface="Arial" panose="020B0604020202090204" pitchFamily="34" charset="0"/>
              </a:rPr>
              <a:t>是当前扩展结点所相应的重量；</a:t>
            </a:r>
            <a:r>
              <a:rPr lang="en-US" altLang="zh-CN" sz="2400" b="1" dirty="0">
                <a:solidFill>
                  <a:srgbClr val="CC0000"/>
                </a:solidFill>
                <a:latin typeface="Arial" panose="020B0604020202090204" pitchFamily="34" charset="0"/>
              </a:rPr>
              <a:t>r</a:t>
            </a:r>
            <a:r>
              <a:rPr lang="zh-CN" altLang="en-US" sz="2400" b="1" dirty="0">
                <a:latin typeface="Arial" panose="020B0604020202090204" pitchFamily="34" charset="0"/>
              </a:rPr>
              <a:t>是剩余集装箱的重量。则当</a:t>
            </a:r>
            <a:r>
              <a:rPr lang="en-US" altLang="zh-CN" sz="2400" b="1" dirty="0">
                <a:solidFill>
                  <a:srgbClr val="CC0000"/>
                </a:solidFill>
                <a:latin typeface="Arial" panose="020B0604020202090204" pitchFamily="34" charset="0"/>
              </a:rPr>
              <a:t>Ew+r</a:t>
            </a:r>
            <a:r>
              <a:rPr lang="en-US" altLang="zh-CN" sz="2400" b="1" dirty="0">
                <a:solidFill>
                  <a:srgbClr val="CC0000"/>
                </a:solidFill>
                <a:latin typeface="Arial" panose="020B0604020202090204" pitchFamily="34" charset="0"/>
                <a:sym typeface="Symbol" pitchFamily="18" charset="2"/>
              </a:rPr>
              <a:t></a:t>
            </a:r>
            <a:r>
              <a:rPr lang="en-US" altLang="zh-CN" sz="2400" b="1" dirty="0">
                <a:solidFill>
                  <a:srgbClr val="CC0000"/>
                </a:solidFill>
                <a:latin typeface="Arial" panose="020B0604020202090204" pitchFamily="34" charset="0"/>
              </a:rPr>
              <a:t>bestw</a:t>
            </a:r>
            <a:r>
              <a:rPr lang="zh-CN" altLang="en-US" sz="2400" b="1" dirty="0">
                <a:latin typeface="Arial" panose="020B0604020202090204" pitchFamily="34" charset="0"/>
              </a:rPr>
              <a:t>时，可将其右子树剪去，因为此时若要船装最多集装箱，就应该把此箱装上船</a:t>
            </a:r>
            <a:r>
              <a:rPr lang="zh-CN" altLang="en-US" sz="2000" b="1" dirty="0">
                <a:latin typeface="Arial" panose="020B0604020202090204" pitchFamily="34" charset="0"/>
              </a:rPr>
              <a:t>。</a:t>
            </a:r>
            <a:endParaRPr lang="zh-CN" altLang="en-US" sz="2000" b="1" dirty="0">
              <a:latin typeface="Arial" panose="020B0604020202090204" pitchFamily="34" charset="0"/>
            </a:endParaRPr>
          </a:p>
        </p:txBody>
      </p:sp>
      <p:sp>
        <p:nvSpPr>
          <p:cNvPr id="25605" name="Text Box 6"/>
          <p:cNvSpPr txBox="1"/>
          <p:nvPr/>
        </p:nvSpPr>
        <p:spPr>
          <a:xfrm>
            <a:off x="2135188" y="4941888"/>
            <a:ext cx="6873875" cy="368300"/>
          </a:xfrm>
          <a:prstGeom prst="rect">
            <a:avLst/>
          </a:prstGeom>
          <a:noFill/>
          <a:ln w="6350">
            <a:noFill/>
          </a:ln>
        </p:spPr>
        <p:txBody>
          <a:bodyPr>
            <a:spAutoFit/>
          </a:bodyPr>
          <a:p>
            <a:pPr algn="ctr"/>
            <a:endParaRPr lang="zh-CN" altLang="en-US" dirty="0">
              <a:solidFill>
                <a:schemeClr val="accent2"/>
              </a:solidFill>
              <a:latin typeface="Arial" panose="020B0604020202090204" pitchFamily="34" charset="0"/>
              <a:ea typeface="华文行楷" pitchFamily="2" charset="-122"/>
            </a:endParaRPr>
          </a:p>
        </p:txBody>
      </p:sp>
      <p:sp>
        <p:nvSpPr>
          <p:cNvPr id="291847" name="Text Box 7"/>
          <p:cNvSpPr txBox="1"/>
          <p:nvPr/>
        </p:nvSpPr>
        <p:spPr>
          <a:xfrm>
            <a:off x="2279650" y="3284538"/>
            <a:ext cx="7775575" cy="1568450"/>
          </a:xfrm>
          <a:prstGeom prst="rect">
            <a:avLst/>
          </a:prstGeom>
          <a:noFill/>
          <a:ln w="6350">
            <a:noFill/>
          </a:ln>
        </p:spPr>
        <p:txBody>
          <a:bodyPr>
            <a:spAutoFit/>
          </a:bodyPr>
          <a:p>
            <a:pPr>
              <a:spcBef>
                <a:spcPct val="50000"/>
              </a:spcBef>
            </a:pPr>
            <a:r>
              <a:rPr lang="zh-CN" altLang="en-US" sz="2400" b="1" dirty="0">
                <a:latin typeface="Arial" panose="020B0604020202090204" pitchFamily="34" charset="0"/>
              </a:rPr>
              <a:t>算法</a:t>
            </a:r>
            <a:r>
              <a:rPr lang="en-US" altLang="zh-CN" sz="2400" b="1" dirty="0">
                <a:solidFill>
                  <a:srgbClr val="CC0000"/>
                </a:solidFill>
                <a:latin typeface="Arial" panose="020B0604020202090204" pitchFamily="34" charset="0"/>
              </a:rPr>
              <a:t>MaxLoading</a:t>
            </a:r>
            <a:r>
              <a:rPr lang="zh-CN" altLang="en-US" sz="2400" b="1" dirty="0">
                <a:latin typeface="Arial" panose="020B0604020202090204" pitchFamily="34" charset="0"/>
              </a:rPr>
              <a:t>初始时将</a:t>
            </a:r>
            <a:r>
              <a:rPr lang="en-US" altLang="zh-CN" sz="2400" b="1" dirty="0">
                <a:solidFill>
                  <a:srgbClr val="CC0000"/>
                </a:solidFill>
                <a:latin typeface="Arial" panose="020B0604020202090204" pitchFamily="34" charset="0"/>
              </a:rPr>
              <a:t>bestw</a:t>
            </a:r>
            <a:r>
              <a:rPr lang="zh-CN" altLang="en-US" sz="2400" b="1" dirty="0">
                <a:latin typeface="Arial" panose="020B0604020202090204" pitchFamily="34" charset="0"/>
              </a:rPr>
              <a:t>置为</a:t>
            </a:r>
            <a:r>
              <a:rPr lang="en-US" altLang="zh-CN" sz="2400" b="1" dirty="0">
                <a:solidFill>
                  <a:srgbClr val="008000"/>
                </a:solidFill>
                <a:latin typeface="Arial" panose="020B0604020202090204" pitchFamily="34" charset="0"/>
              </a:rPr>
              <a:t>0</a:t>
            </a:r>
            <a:r>
              <a:rPr lang="zh-CN" altLang="en-US" sz="2400" b="1" dirty="0">
                <a:latin typeface="Arial" panose="020B0604020202090204" pitchFamily="34" charset="0"/>
              </a:rPr>
              <a:t>，直到搜索到第一个叶结点时才更新</a:t>
            </a:r>
            <a:r>
              <a:rPr lang="en-US" altLang="zh-CN" sz="2400" b="1" dirty="0">
                <a:solidFill>
                  <a:srgbClr val="CC0000"/>
                </a:solidFill>
                <a:latin typeface="Arial" panose="020B0604020202090204" pitchFamily="34" charset="0"/>
              </a:rPr>
              <a:t>bestw</a:t>
            </a:r>
            <a:r>
              <a:rPr lang="zh-CN" altLang="en-US" sz="2400" b="1" dirty="0">
                <a:latin typeface="Arial" panose="020B0604020202090204" pitchFamily="34" charset="0"/>
              </a:rPr>
              <a:t>。因此在算法搜索到第一个叶结点之前，总有</a:t>
            </a:r>
            <a:r>
              <a:rPr lang="en-US" altLang="zh-CN" sz="2400" b="1" dirty="0">
                <a:solidFill>
                  <a:srgbClr val="CC0000"/>
                </a:solidFill>
                <a:latin typeface="Arial" panose="020B0604020202090204" pitchFamily="34" charset="0"/>
              </a:rPr>
              <a:t>bestw</a:t>
            </a:r>
            <a:r>
              <a:rPr lang="zh-CN" altLang="en-US" sz="2400" b="1" dirty="0">
                <a:solidFill>
                  <a:srgbClr val="CC0000"/>
                </a:solidFill>
                <a:latin typeface="Arial" panose="020B0604020202090204" pitchFamily="34" charset="0"/>
              </a:rPr>
              <a:t>＝</a:t>
            </a:r>
            <a:r>
              <a:rPr lang="en-US" altLang="zh-CN" sz="2400" b="1" dirty="0">
                <a:solidFill>
                  <a:srgbClr val="CC0000"/>
                </a:solidFill>
                <a:latin typeface="Arial" panose="020B0604020202090204" pitchFamily="34" charset="0"/>
              </a:rPr>
              <a:t>0</a:t>
            </a:r>
            <a:r>
              <a:rPr lang="zh-CN" altLang="en-US" sz="2400" b="1" dirty="0">
                <a:latin typeface="Arial" panose="020B0604020202090204" pitchFamily="34" charset="0"/>
              </a:rPr>
              <a:t>，</a:t>
            </a:r>
            <a:r>
              <a:rPr lang="en-US" altLang="zh-CN" sz="2400" b="1" dirty="0">
                <a:solidFill>
                  <a:srgbClr val="CC0000"/>
                </a:solidFill>
                <a:latin typeface="Arial" panose="020B0604020202090204" pitchFamily="34" charset="0"/>
              </a:rPr>
              <a:t>r&gt;0</a:t>
            </a:r>
            <a:r>
              <a:rPr lang="zh-CN" altLang="en-US" sz="2400" b="1" dirty="0">
                <a:latin typeface="Arial" panose="020B0604020202090204" pitchFamily="34" charset="0"/>
              </a:rPr>
              <a:t>，故</a:t>
            </a:r>
            <a:r>
              <a:rPr lang="en-US" altLang="zh-CN" sz="2400" b="1" dirty="0">
                <a:solidFill>
                  <a:srgbClr val="CC0000"/>
                </a:solidFill>
                <a:latin typeface="Arial" panose="020B0604020202090204" pitchFamily="34" charset="0"/>
              </a:rPr>
              <a:t>Ew+r≤bestw</a:t>
            </a:r>
            <a:r>
              <a:rPr lang="zh-CN" altLang="en-US" sz="2400" b="1" dirty="0">
                <a:latin typeface="Arial" panose="020B0604020202090204" pitchFamily="34" charset="0"/>
              </a:rPr>
              <a:t>总是成立，也就是说，此时右子树测试不起作用。</a:t>
            </a:r>
            <a:endParaRPr lang="zh-CN" altLang="en-US" sz="2400" b="1" dirty="0">
              <a:latin typeface="Arial" panose="020B0604020202090204" pitchFamily="34" charset="0"/>
            </a:endParaRPr>
          </a:p>
        </p:txBody>
      </p:sp>
      <p:sp>
        <p:nvSpPr>
          <p:cNvPr id="291849" name="Text Box 9"/>
          <p:cNvSpPr txBox="1"/>
          <p:nvPr/>
        </p:nvSpPr>
        <p:spPr>
          <a:xfrm>
            <a:off x="2279650" y="5013325"/>
            <a:ext cx="7775575" cy="829945"/>
          </a:xfrm>
          <a:prstGeom prst="rect">
            <a:avLst/>
          </a:prstGeom>
          <a:noFill/>
          <a:ln w="6350">
            <a:noFill/>
          </a:ln>
        </p:spPr>
        <p:txBody>
          <a:bodyPr>
            <a:spAutoFit/>
          </a:bodyPr>
          <a:p>
            <a:pPr>
              <a:spcBef>
                <a:spcPct val="50000"/>
              </a:spcBef>
            </a:pPr>
            <a:r>
              <a:rPr lang="zh-CN" altLang="en-US" sz="2400" b="1" dirty="0">
                <a:solidFill>
                  <a:srgbClr val="CC0000"/>
                </a:solidFill>
                <a:latin typeface="Arial" panose="020B0604020202090204" pitchFamily="34" charset="0"/>
              </a:rPr>
              <a:t>算法中结点相应的重量仅在搜索进入左子树时增加，因此，可以在算法每一次进入左子树时更新</a:t>
            </a:r>
            <a:r>
              <a:rPr lang="en-US" altLang="zh-CN" sz="2400" b="1" dirty="0">
                <a:solidFill>
                  <a:srgbClr val="CC0000"/>
                </a:solidFill>
                <a:latin typeface="Arial" panose="020B0604020202090204" pitchFamily="34" charset="0"/>
              </a:rPr>
              <a:t>bestw</a:t>
            </a:r>
            <a:r>
              <a:rPr lang="zh-CN" altLang="en-US" sz="2400" b="1" dirty="0">
                <a:solidFill>
                  <a:srgbClr val="CC0000"/>
                </a:solidFill>
                <a:latin typeface="Arial" panose="020B0604020202090204" pitchFamily="34" charset="0"/>
              </a:rPr>
              <a:t>的值。</a:t>
            </a:r>
            <a:endParaRPr lang="zh-CN" altLang="en-US" sz="2400" b="1" dirty="0">
              <a:solidFill>
                <a:srgbClr val="CC0000"/>
              </a:solidFill>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1847">
                                            <p:txEl>
                                              <p:charRg st="0" end="111"/>
                                            </p:txEl>
                                          </p:spTgt>
                                        </p:tgtEl>
                                        <p:attrNameLst>
                                          <p:attrName>style.visibility</p:attrName>
                                        </p:attrNameLst>
                                      </p:cBhvr>
                                      <p:to>
                                        <p:strVal val="visible"/>
                                      </p:to>
                                    </p:set>
                                    <p:animEffect transition="in" filter="blinds(horizontal)">
                                      <p:cBhvr>
                                        <p:cTn id="7" dur="500"/>
                                        <p:tgtEl>
                                          <p:spTgt spid="291847">
                                            <p:txEl>
                                              <p:charRg st="0" end="1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1849"/>
                                        </p:tgtEl>
                                        <p:attrNameLst>
                                          <p:attrName>style.visibility</p:attrName>
                                        </p:attrNameLst>
                                      </p:cBhvr>
                                      <p:to>
                                        <p:strVal val="visible"/>
                                      </p:to>
                                    </p:set>
                                    <p:animEffect transition="in" filter="blinds(horizontal)">
                                      <p:cBhvr>
                                        <p:cTn id="12" dur="500"/>
                                        <p:tgtEl>
                                          <p:spTgt spid="291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448514" name="Rectangle 2"/>
          <p:cNvSpPr/>
          <p:nvPr/>
        </p:nvSpPr>
        <p:spPr>
          <a:xfrm>
            <a:off x="5159375" y="983456"/>
            <a:ext cx="544513"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zh-CN" altLang="en-US" dirty="0">
                <a:latin typeface="Tahoma" panose="020B0804030504040204" pitchFamily="34" charset="0"/>
              </a:rPr>
              <a:t>－</a:t>
            </a:r>
            <a:r>
              <a:rPr lang="en-US" altLang="zh-CN" dirty="0">
                <a:latin typeface="Tahoma" panose="020B0804030504040204" pitchFamily="34" charset="0"/>
              </a:rPr>
              <a:t>1</a:t>
            </a:r>
            <a:endParaRPr lang="en-US" altLang="zh-CN" dirty="0">
              <a:latin typeface="Tahoma" panose="020B0804030504040204" pitchFamily="34" charset="0"/>
            </a:endParaRPr>
          </a:p>
        </p:txBody>
      </p:sp>
      <p:sp>
        <p:nvSpPr>
          <p:cNvPr id="448515" name="Oval 3"/>
          <p:cNvSpPr/>
          <p:nvPr/>
        </p:nvSpPr>
        <p:spPr>
          <a:xfrm>
            <a:off x="2424113" y="26249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zh-CN" altLang="en-US" dirty="0">
                <a:latin typeface="Tahoma" panose="020B0804030504040204" pitchFamily="34" charset="0"/>
              </a:rPr>
              <a:t>－</a:t>
            </a:r>
            <a:r>
              <a:rPr lang="en-US" altLang="zh-CN" dirty="0">
                <a:latin typeface="Tahoma" panose="020B0804030504040204" pitchFamily="34" charset="0"/>
              </a:rPr>
              <a:t>1</a:t>
            </a:r>
            <a:endParaRPr lang="en-US" altLang="zh-CN" dirty="0">
              <a:latin typeface="Tahoma" panose="020B0804030504040204" pitchFamily="34" charset="0"/>
            </a:endParaRPr>
          </a:p>
        </p:txBody>
      </p:sp>
      <p:sp>
        <p:nvSpPr>
          <p:cNvPr id="448516" name="Oval 4"/>
          <p:cNvSpPr/>
          <p:nvPr/>
        </p:nvSpPr>
        <p:spPr>
          <a:xfrm>
            <a:off x="3287713" y="26249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Tahoma" panose="020B0804030504040204" pitchFamily="34" charset="0"/>
              </a:rPr>
              <a:t>16</a:t>
            </a:r>
            <a:endParaRPr lang="en-US" altLang="zh-CN" dirty="0">
              <a:latin typeface="Tahoma" panose="020B0804030504040204" pitchFamily="34" charset="0"/>
            </a:endParaRPr>
          </a:p>
        </p:txBody>
      </p:sp>
      <p:sp>
        <p:nvSpPr>
          <p:cNvPr id="448517" name="Oval 5"/>
          <p:cNvSpPr/>
          <p:nvPr/>
        </p:nvSpPr>
        <p:spPr>
          <a:xfrm>
            <a:off x="4008438" y="26249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p:txBody>
      </p:sp>
      <p:sp>
        <p:nvSpPr>
          <p:cNvPr id="448518" name="Oval 6"/>
          <p:cNvSpPr/>
          <p:nvPr/>
        </p:nvSpPr>
        <p:spPr>
          <a:xfrm>
            <a:off x="4800600" y="26249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zh-CN" altLang="en-US" dirty="0">
                <a:latin typeface="Tahoma" panose="020B0804030504040204" pitchFamily="34" charset="0"/>
              </a:rPr>
              <a:t>－</a:t>
            </a:r>
            <a:r>
              <a:rPr lang="en-US" altLang="zh-CN" dirty="0">
                <a:latin typeface="Tahoma" panose="020B0804030504040204" pitchFamily="34" charset="0"/>
              </a:rPr>
              <a:t>1</a:t>
            </a:r>
            <a:endParaRPr lang="en-US" altLang="zh-CN" dirty="0">
              <a:latin typeface="Tahoma" panose="020B0804030504040204" pitchFamily="34" charset="0"/>
            </a:endParaRPr>
          </a:p>
        </p:txBody>
      </p:sp>
      <p:sp>
        <p:nvSpPr>
          <p:cNvPr id="448519" name="Oval 7"/>
          <p:cNvSpPr/>
          <p:nvPr/>
        </p:nvSpPr>
        <p:spPr>
          <a:xfrm>
            <a:off x="5664200" y="26249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Tahoma" panose="020B0804030504040204" pitchFamily="34" charset="0"/>
              </a:rPr>
              <a:t>16</a:t>
            </a:r>
            <a:endParaRPr lang="en-US" altLang="zh-CN" dirty="0">
              <a:latin typeface="Tahoma" panose="020B0804030504040204" pitchFamily="34" charset="0"/>
            </a:endParaRPr>
          </a:p>
        </p:txBody>
      </p:sp>
      <p:sp>
        <p:nvSpPr>
          <p:cNvPr id="26633" name="Oval 8"/>
          <p:cNvSpPr/>
          <p:nvPr/>
        </p:nvSpPr>
        <p:spPr>
          <a:xfrm>
            <a:off x="5375275" y="3364772"/>
            <a:ext cx="433388"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26634" name="Line 9"/>
          <p:cNvSpPr/>
          <p:nvPr/>
        </p:nvSpPr>
        <p:spPr>
          <a:xfrm flipH="1">
            <a:off x="4943475" y="3760788"/>
            <a:ext cx="504825" cy="287337"/>
          </a:xfrm>
          <a:prstGeom prst="line">
            <a:avLst/>
          </a:prstGeom>
          <a:ln w="6350" cap="flat" cmpd="sng">
            <a:solidFill>
              <a:schemeClr val="tx1"/>
            </a:solidFill>
            <a:prstDash val="solid"/>
            <a:headEnd type="none" w="med" len="med"/>
            <a:tailEnd type="none" w="med" len="med"/>
          </a:ln>
        </p:spPr>
      </p:sp>
      <p:sp>
        <p:nvSpPr>
          <p:cNvPr id="26635" name="Oval 10"/>
          <p:cNvSpPr/>
          <p:nvPr/>
        </p:nvSpPr>
        <p:spPr>
          <a:xfrm>
            <a:off x="4511675" y="3842292"/>
            <a:ext cx="576263"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16</a:t>
            </a:r>
            <a:endParaRPr lang="en-US" altLang="zh-CN" dirty="0">
              <a:latin typeface="Comic Sans MS" panose="030F0902030302020204" pitchFamily="66" charset="0"/>
            </a:endParaRPr>
          </a:p>
        </p:txBody>
      </p:sp>
      <p:sp>
        <p:nvSpPr>
          <p:cNvPr id="26636" name="Line 11"/>
          <p:cNvSpPr/>
          <p:nvPr/>
        </p:nvSpPr>
        <p:spPr>
          <a:xfrm flipH="1">
            <a:off x="4151313" y="4408488"/>
            <a:ext cx="431800" cy="360362"/>
          </a:xfrm>
          <a:prstGeom prst="line">
            <a:avLst/>
          </a:prstGeom>
          <a:ln w="6350" cap="flat" cmpd="sng">
            <a:solidFill>
              <a:schemeClr val="tx1"/>
            </a:solidFill>
            <a:prstDash val="solid"/>
            <a:headEnd type="none" w="med" len="med"/>
            <a:tailEnd type="none" w="med" len="med"/>
          </a:ln>
        </p:spPr>
      </p:sp>
      <p:sp>
        <p:nvSpPr>
          <p:cNvPr id="26637" name="Oval 12"/>
          <p:cNvSpPr/>
          <p:nvPr/>
        </p:nvSpPr>
        <p:spPr>
          <a:xfrm>
            <a:off x="3792538" y="4418323"/>
            <a:ext cx="574675" cy="713755"/>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sz="1600" b="1" dirty="0">
                <a:latin typeface="Comic Sans MS" panose="030F0902030302020204" pitchFamily="66" charset="0"/>
              </a:rPr>
              <a:t>31</a:t>
            </a:r>
            <a:endParaRPr lang="en-US" altLang="zh-CN" sz="1600" b="1" dirty="0">
              <a:latin typeface="Comic Sans MS" panose="030F0902030302020204" pitchFamily="66" charset="0"/>
            </a:endParaRPr>
          </a:p>
        </p:txBody>
      </p:sp>
      <p:sp>
        <p:nvSpPr>
          <p:cNvPr id="26638" name="Oval 13"/>
          <p:cNvSpPr/>
          <p:nvPr/>
        </p:nvSpPr>
        <p:spPr>
          <a:xfrm>
            <a:off x="3143250" y="5481760"/>
            <a:ext cx="431800" cy="51569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endParaRPr lang="zh-CN" altLang="en-US" dirty="0">
              <a:latin typeface="Arial" panose="020B0604020202090204" pitchFamily="34" charset="0"/>
            </a:endParaRPr>
          </a:p>
        </p:txBody>
      </p:sp>
      <p:sp>
        <p:nvSpPr>
          <p:cNvPr id="26639" name="Line 14"/>
          <p:cNvSpPr/>
          <p:nvPr/>
        </p:nvSpPr>
        <p:spPr>
          <a:xfrm flipH="1">
            <a:off x="3359150" y="4984750"/>
            <a:ext cx="576263" cy="503238"/>
          </a:xfrm>
          <a:prstGeom prst="line">
            <a:avLst/>
          </a:prstGeom>
          <a:ln w="6350" cap="flat" cmpd="sng">
            <a:solidFill>
              <a:schemeClr val="tx1"/>
            </a:solidFill>
            <a:prstDash val="solid"/>
            <a:headEnd type="none" w="med" len="med"/>
            <a:tailEnd type="none" w="med" len="med"/>
          </a:ln>
        </p:spPr>
      </p:sp>
      <p:sp>
        <p:nvSpPr>
          <p:cNvPr id="26640" name="Oval 15"/>
          <p:cNvSpPr/>
          <p:nvPr/>
        </p:nvSpPr>
        <p:spPr>
          <a:xfrm>
            <a:off x="4008438" y="5530089"/>
            <a:ext cx="431800" cy="495236"/>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endParaRPr lang="zh-CN" altLang="en-US" dirty="0">
              <a:latin typeface="Arial" panose="020B0604020202090204" pitchFamily="34" charset="0"/>
            </a:endParaRPr>
          </a:p>
        </p:txBody>
      </p:sp>
      <p:sp>
        <p:nvSpPr>
          <p:cNvPr id="26641" name="Line 16"/>
          <p:cNvSpPr/>
          <p:nvPr/>
        </p:nvSpPr>
        <p:spPr>
          <a:xfrm>
            <a:off x="4151313" y="4984750"/>
            <a:ext cx="144462" cy="647700"/>
          </a:xfrm>
          <a:prstGeom prst="line">
            <a:avLst/>
          </a:prstGeom>
          <a:ln w="6350" cap="flat" cmpd="sng">
            <a:solidFill>
              <a:schemeClr val="tx1"/>
            </a:solidFill>
            <a:prstDash val="solid"/>
            <a:headEnd type="none" w="med" len="med"/>
            <a:tailEnd type="none" w="med" len="med"/>
          </a:ln>
        </p:spPr>
      </p:sp>
      <p:sp>
        <p:nvSpPr>
          <p:cNvPr id="26642" name="Line 17"/>
          <p:cNvSpPr/>
          <p:nvPr/>
        </p:nvSpPr>
        <p:spPr>
          <a:xfrm>
            <a:off x="4872038" y="4479925"/>
            <a:ext cx="215900" cy="288925"/>
          </a:xfrm>
          <a:prstGeom prst="line">
            <a:avLst/>
          </a:prstGeom>
          <a:ln w="6350" cap="flat" cmpd="sng">
            <a:solidFill>
              <a:schemeClr val="tx1"/>
            </a:solidFill>
            <a:prstDash val="solid"/>
            <a:headEnd type="none" w="med" len="med"/>
            <a:tailEnd type="none" w="med" len="med"/>
          </a:ln>
        </p:spPr>
      </p:sp>
      <p:sp>
        <p:nvSpPr>
          <p:cNvPr id="26643" name="Oval 18"/>
          <p:cNvSpPr/>
          <p:nvPr/>
        </p:nvSpPr>
        <p:spPr>
          <a:xfrm>
            <a:off x="4727575" y="4712963"/>
            <a:ext cx="644525" cy="467375"/>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sz="1600" b="1" dirty="0">
                <a:latin typeface="Comic Sans MS" panose="030F0902030302020204" pitchFamily="66" charset="0"/>
              </a:rPr>
              <a:t>16</a:t>
            </a:r>
            <a:endParaRPr lang="en-US" altLang="zh-CN" sz="1600" b="1" dirty="0">
              <a:latin typeface="Comic Sans MS" panose="030F0902030302020204" pitchFamily="66" charset="0"/>
            </a:endParaRPr>
          </a:p>
        </p:txBody>
      </p:sp>
      <p:sp>
        <p:nvSpPr>
          <p:cNvPr id="26644" name="Line 19"/>
          <p:cNvSpPr/>
          <p:nvPr/>
        </p:nvSpPr>
        <p:spPr>
          <a:xfrm flipH="1">
            <a:off x="4727575" y="5127625"/>
            <a:ext cx="215900" cy="360363"/>
          </a:xfrm>
          <a:prstGeom prst="line">
            <a:avLst/>
          </a:prstGeom>
          <a:ln w="6350" cap="flat" cmpd="sng">
            <a:solidFill>
              <a:schemeClr val="tx1"/>
            </a:solidFill>
            <a:prstDash val="solid"/>
            <a:headEnd type="none" w="med" len="med"/>
            <a:tailEnd type="none" w="med" len="med"/>
          </a:ln>
        </p:spPr>
      </p:sp>
      <p:sp>
        <p:nvSpPr>
          <p:cNvPr id="26645" name="Oval 20"/>
          <p:cNvSpPr/>
          <p:nvPr/>
        </p:nvSpPr>
        <p:spPr>
          <a:xfrm>
            <a:off x="4511675" y="5337717"/>
            <a:ext cx="576263" cy="78790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31</a:t>
            </a:r>
            <a:endParaRPr lang="en-US" altLang="zh-CN" dirty="0">
              <a:latin typeface="Comic Sans MS" panose="030F0902030302020204" pitchFamily="66" charset="0"/>
            </a:endParaRPr>
          </a:p>
        </p:txBody>
      </p:sp>
      <p:sp>
        <p:nvSpPr>
          <p:cNvPr id="26646" name="Line 21"/>
          <p:cNvSpPr/>
          <p:nvPr/>
        </p:nvSpPr>
        <p:spPr>
          <a:xfrm>
            <a:off x="5159375" y="5127625"/>
            <a:ext cx="215900" cy="360363"/>
          </a:xfrm>
          <a:prstGeom prst="line">
            <a:avLst/>
          </a:prstGeom>
          <a:ln w="6350" cap="flat" cmpd="sng">
            <a:solidFill>
              <a:schemeClr val="tx1"/>
            </a:solidFill>
            <a:prstDash val="solid"/>
            <a:headEnd type="none" w="med" len="med"/>
            <a:tailEnd type="none" w="med" len="med"/>
          </a:ln>
        </p:spPr>
      </p:sp>
      <p:sp>
        <p:nvSpPr>
          <p:cNvPr id="26647" name="Oval 22"/>
          <p:cNvSpPr/>
          <p:nvPr/>
        </p:nvSpPr>
        <p:spPr>
          <a:xfrm>
            <a:off x="5087938" y="5337717"/>
            <a:ext cx="576262"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16</a:t>
            </a:r>
            <a:endParaRPr lang="en-US" altLang="zh-CN" dirty="0">
              <a:latin typeface="Comic Sans MS" panose="030F0902030302020204" pitchFamily="66" charset="0"/>
            </a:endParaRPr>
          </a:p>
        </p:txBody>
      </p:sp>
      <p:sp>
        <p:nvSpPr>
          <p:cNvPr id="26648" name="Line 23"/>
          <p:cNvSpPr/>
          <p:nvPr/>
        </p:nvSpPr>
        <p:spPr>
          <a:xfrm>
            <a:off x="5735638" y="3832225"/>
            <a:ext cx="576262" cy="287338"/>
          </a:xfrm>
          <a:prstGeom prst="line">
            <a:avLst/>
          </a:prstGeom>
          <a:ln w="6350" cap="flat" cmpd="sng">
            <a:solidFill>
              <a:schemeClr val="tx1"/>
            </a:solidFill>
            <a:prstDash val="solid"/>
            <a:headEnd type="none" w="med" len="med"/>
            <a:tailEnd type="none" w="med" len="med"/>
          </a:ln>
        </p:spPr>
      </p:sp>
      <p:sp>
        <p:nvSpPr>
          <p:cNvPr id="26649" name="Oval 24"/>
          <p:cNvSpPr/>
          <p:nvPr/>
        </p:nvSpPr>
        <p:spPr>
          <a:xfrm>
            <a:off x="6096000" y="4044222"/>
            <a:ext cx="503238"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26650" name="Line 25"/>
          <p:cNvSpPr/>
          <p:nvPr/>
        </p:nvSpPr>
        <p:spPr>
          <a:xfrm flipH="1">
            <a:off x="6167438" y="4552950"/>
            <a:ext cx="144462" cy="358775"/>
          </a:xfrm>
          <a:prstGeom prst="line">
            <a:avLst/>
          </a:prstGeom>
          <a:ln w="6350" cap="flat" cmpd="sng">
            <a:solidFill>
              <a:schemeClr val="tx1"/>
            </a:solidFill>
            <a:prstDash val="solid"/>
            <a:headEnd type="none" w="med" len="med"/>
            <a:tailEnd type="none" w="med" len="med"/>
          </a:ln>
        </p:spPr>
      </p:sp>
      <p:sp>
        <p:nvSpPr>
          <p:cNvPr id="26651" name="Oval 26"/>
          <p:cNvSpPr/>
          <p:nvPr/>
        </p:nvSpPr>
        <p:spPr>
          <a:xfrm>
            <a:off x="6024563" y="4663030"/>
            <a:ext cx="576262"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26652" name="Line 27"/>
          <p:cNvSpPr/>
          <p:nvPr/>
        </p:nvSpPr>
        <p:spPr>
          <a:xfrm flipH="1">
            <a:off x="6167438" y="5272088"/>
            <a:ext cx="144462" cy="288925"/>
          </a:xfrm>
          <a:prstGeom prst="line">
            <a:avLst/>
          </a:prstGeom>
          <a:ln w="6350" cap="flat" cmpd="sng">
            <a:solidFill>
              <a:schemeClr val="tx1"/>
            </a:solidFill>
            <a:prstDash val="solid"/>
            <a:headEnd type="none" w="med" len="med"/>
            <a:tailEnd type="none" w="med" len="med"/>
          </a:ln>
        </p:spPr>
      </p:sp>
      <p:sp>
        <p:nvSpPr>
          <p:cNvPr id="26653" name="Oval 28"/>
          <p:cNvSpPr/>
          <p:nvPr/>
        </p:nvSpPr>
        <p:spPr>
          <a:xfrm>
            <a:off x="5810250" y="5382167"/>
            <a:ext cx="644525"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30</a:t>
            </a:r>
            <a:endParaRPr lang="en-US" altLang="zh-CN" dirty="0">
              <a:latin typeface="Comic Sans MS" panose="030F0902030302020204" pitchFamily="66" charset="0"/>
            </a:endParaRPr>
          </a:p>
        </p:txBody>
      </p:sp>
      <p:sp>
        <p:nvSpPr>
          <p:cNvPr id="26654" name="Line 29"/>
          <p:cNvSpPr/>
          <p:nvPr/>
        </p:nvSpPr>
        <p:spPr>
          <a:xfrm>
            <a:off x="6600825" y="4408488"/>
            <a:ext cx="431800" cy="144462"/>
          </a:xfrm>
          <a:prstGeom prst="line">
            <a:avLst/>
          </a:prstGeom>
          <a:ln w="6350" cap="flat" cmpd="sng">
            <a:solidFill>
              <a:schemeClr val="tx1"/>
            </a:solidFill>
            <a:prstDash val="solid"/>
            <a:headEnd type="none" w="med" len="med"/>
            <a:tailEnd type="none" w="med" len="med"/>
          </a:ln>
        </p:spPr>
      </p:sp>
      <p:sp>
        <p:nvSpPr>
          <p:cNvPr id="26655" name="Oval 30"/>
          <p:cNvSpPr/>
          <p:nvPr/>
        </p:nvSpPr>
        <p:spPr>
          <a:xfrm>
            <a:off x="6959600" y="4514122"/>
            <a:ext cx="504825" cy="51104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26656" name="Line 31"/>
          <p:cNvSpPr/>
          <p:nvPr/>
        </p:nvSpPr>
        <p:spPr>
          <a:xfrm>
            <a:off x="6383338" y="5272088"/>
            <a:ext cx="288925" cy="288925"/>
          </a:xfrm>
          <a:prstGeom prst="line">
            <a:avLst/>
          </a:prstGeom>
          <a:ln w="6350" cap="flat" cmpd="sng">
            <a:solidFill>
              <a:schemeClr val="tx1"/>
            </a:solidFill>
            <a:prstDash val="solid"/>
            <a:headEnd type="none" w="med" len="med"/>
            <a:tailEnd type="none" w="med" len="med"/>
          </a:ln>
        </p:spPr>
      </p:sp>
      <p:sp>
        <p:nvSpPr>
          <p:cNvPr id="26657" name="Oval 32"/>
          <p:cNvSpPr/>
          <p:nvPr/>
        </p:nvSpPr>
        <p:spPr>
          <a:xfrm>
            <a:off x="6529388" y="5522185"/>
            <a:ext cx="644525" cy="511044"/>
          </a:xfrm>
          <a:prstGeom prst="ellipse">
            <a:avLst/>
          </a:prstGeom>
          <a:solidFill>
            <a:schemeClr val="tx2"/>
          </a:solidFill>
          <a:ln w="6350" cap="flat" cmpd="sng">
            <a:solidFill>
              <a:schemeClr val="tx2"/>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26658" name="Line 33"/>
          <p:cNvSpPr/>
          <p:nvPr/>
        </p:nvSpPr>
        <p:spPr>
          <a:xfrm>
            <a:off x="7319963" y="4984750"/>
            <a:ext cx="71437" cy="503238"/>
          </a:xfrm>
          <a:prstGeom prst="line">
            <a:avLst/>
          </a:prstGeom>
          <a:ln w="6350" cap="flat" cmpd="sng">
            <a:solidFill>
              <a:schemeClr val="tx1"/>
            </a:solidFill>
            <a:prstDash val="solid"/>
            <a:headEnd type="none" w="med" len="med"/>
            <a:tailEnd type="none" w="med" len="med"/>
          </a:ln>
        </p:spPr>
      </p:sp>
      <p:sp>
        <p:nvSpPr>
          <p:cNvPr id="26659" name="Line 34"/>
          <p:cNvSpPr/>
          <p:nvPr/>
        </p:nvSpPr>
        <p:spPr>
          <a:xfrm>
            <a:off x="7391400" y="4911725"/>
            <a:ext cx="936625" cy="433388"/>
          </a:xfrm>
          <a:prstGeom prst="line">
            <a:avLst/>
          </a:prstGeom>
          <a:ln w="6350" cap="flat" cmpd="sng">
            <a:solidFill>
              <a:schemeClr val="tx1"/>
            </a:solidFill>
            <a:prstDash val="solid"/>
            <a:headEnd type="none" w="med" len="med"/>
            <a:tailEnd type="none" w="med" len="med"/>
          </a:ln>
        </p:spPr>
      </p:sp>
      <p:sp>
        <p:nvSpPr>
          <p:cNvPr id="26660" name="Oval 35"/>
          <p:cNvSpPr/>
          <p:nvPr/>
        </p:nvSpPr>
        <p:spPr>
          <a:xfrm>
            <a:off x="7175500" y="5476147"/>
            <a:ext cx="649288" cy="51104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26661" name="Oval 36"/>
          <p:cNvSpPr/>
          <p:nvPr/>
        </p:nvSpPr>
        <p:spPr>
          <a:xfrm>
            <a:off x="8040688" y="5268185"/>
            <a:ext cx="720725" cy="51104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448549" name="Oval 37"/>
          <p:cNvSpPr/>
          <p:nvPr/>
        </p:nvSpPr>
        <p:spPr>
          <a:xfrm>
            <a:off x="6527800" y="26249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Tahoma" panose="020B0804030504040204" pitchFamily="34" charset="0"/>
              </a:rPr>
              <a:t>15</a:t>
            </a:r>
            <a:endParaRPr lang="en-US" altLang="zh-CN" dirty="0">
              <a:latin typeface="Tahoma" panose="020B0804030504040204" pitchFamily="34" charset="0"/>
            </a:endParaRPr>
          </a:p>
        </p:txBody>
      </p:sp>
      <p:sp>
        <p:nvSpPr>
          <p:cNvPr id="448550" name="Rectangle 38"/>
          <p:cNvSpPr/>
          <p:nvPr/>
        </p:nvSpPr>
        <p:spPr>
          <a:xfrm>
            <a:off x="5159375" y="983456"/>
            <a:ext cx="647700"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en-US" altLang="zh-CN" dirty="0">
                <a:latin typeface="Tahoma" panose="020B0804030504040204" pitchFamily="34" charset="0"/>
              </a:rPr>
              <a:t>16</a:t>
            </a:r>
            <a:endParaRPr lang="en-US" altLang="zh-CN" dirty="0">
              <a:latin typeface="Tahoma" panose="020B0804030504040204" pitchFamily="34" charset="0"/>
            </a:endParaRPr>
          </a:p>
        </p:txBody>
      </p:sp>
      <p:sp>
        <p:nvSpPr>
          <p:cNvPr id="448551" name="Rectangle 39"/>
          <p:cNvSpPr/>
          <p:nvPr/>
        </p:nvSpPr>
        <p:spPr>
          <a:xfrm>
            <a:off x="5159375" y="983456"/>
            <a:ext cx="647700"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p:txBody>
      </p:sp>
      <p:sp>
        <p:nvSpPr>
          <p:cNvPr id="448552" name="Oval 40"/>
          <p:cNvSpPr/>
          <p:nvPr/>
        </p:nvSpPr>
        <p:spPr>
          <a:xfrm>
            <a:off x="7464425" y="2624997"/>
            <a:ext cx="790575"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zh-CN" altLang="en-US" dirty="0">
                <a:latin typeface="Tahoma" panose="020B0804030504040204" pitchFamily="34" charset="0"/>
              </a:rPr>
              <a:t>－</a:t>
            </a:r>
            <a:r>
              <a:rPr lang="en-US" altLang="zh-CN" dirty="0">
                <a:latin typeface="Tahoma" panose="020B0804030504040204" pitchFamily="34" charset="0"/>
              </a:rPr>
              <a:t>1</a:t>
            </a:r>
            <a:endParaRPr lang="en-US" altLang="zh-CN" dirty="0">
              <a:latin typeface="Tahoma" panose="020B0804030504040204" pitchFamily="34" charset="0"/>
            </a:endParaRPr>
          </a:p>
        </p:txBody>
      </p:sp>
      <p:sp>
        <p:nvSpPr>
          <p:cNvPr id="448553" name="Rectangle 41"/>
          <p:cNvSpPr/>
          <p:nvPr/>
        </p:nvSpPr>
        <p:spPr>
          <a:xfrm>
            <a:off x="5159375" y="983456"/>
            <a:ext cx="649288"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zh-CN" altLang="en-US" dirty="0">
                <a:latin typeface="Tahoma" panose="020B0804030504040204" pitchFamily="34" charset="0"/>
              </a:rPr>
              <a:t>－</a:t>
            </a:r>
            <a:r>
              <a:rPr lang="en-US" altLang="zh-CN" dirty="0">
                <a:latin typeface="Tahoma" panose="020B0804030504040204" pitchFamily="34" charset="0"/>
              </a:rPr>
              <a:t>1</a:t>
            </a:r>
            <a:endParaRPr lang="en-US" altLang="zh-CN" dirty="0">
              <a:latin typeface="Tahoma" panose="020B0804030504040204" pitchFamily="34" charset="0"/>
            </a:endParaRPr>
          </a:p>
        </p:txBody>
      </p:sp>
      <p:sp>
        <p:nvSpPr>
          <p:cNvPr id="448554" name="Rectangle 42"/>
          <p:cNvSpPr/>
          <p:nvPr/>
        </p:nvSpPr>
        <p:spPr>
          <a:xfrm>
            <a:off x="5159375" y="983456"/>
            <a:ext cx="647700"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en-US" altLang="zh-CN" dirty="0">
                <a:latin typeface="Tahoma" panose="020B0804030504040204" pitchFamily="34" charset="0"/>
              </a:rPr>
              <a:t>16</a:t>
            </a:r>
            <a:endParaRPr lang="en-US" altLang="zh-CN" dirty="0">
              <a:latin typeface="Tahoma" panose="020B0804030504040204" pitchFamily="34" charset="0"/>
            </a:endParaRPr>
          </a:p>
        </p:txBody>
      </p:sp>
      <p:sp>
        <p:nvSpPr>
          <p:cNvPr id="448555" name="Rectangle 43"/>
          <p:cNvSpPr/>
          <p:nvPr/>
        </p:nvSpPr>
        <p:spPr>
          <a:xfrm>
            <a:off x="5159375" y="983456"/>
            <a:ext cx="649288"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en-US" altLang="zh-CN" dirty="0">
                <a:latin typeface="Tahoma" panose="020B0804030504040204" pitchFamily="34" charset="0"/>
              </a:rPr>
              <a:t>15</a:t>
            </a:r>
            <a:endParaRPr lang="en-US" altLang="zh-CN" dirty="0">
              <a:latin typeface="Tahoma" panose="020B0804030504040204" pitchFamily="34" charset="0"/>
            </a:endParaRPr>
          </a:p>
        </p:txBody>
      </p:sp>
      <p:sp>
        <p:nvSpPr>
          <p:cNvPr id="448556" name="Rectangle 44"/>
          <p:cNvSpPr/>
          <p:nvPr/>
        </p:nvSpPr>
        <p:spPr>
          <a:xfrm>
            <a:off x="5159375" y="983456"/>
            <a:ext cx="649288" cy="368300"/>
          </a:xfrm>
          <a:prstGeom prst="rect">
            <a:avLst/>
          </a:prstGeom>
          <a:solidFill>
            <a:schemeClr val="accent1"/>
          </a:solidFill>
          <a:ln w="6350" cap="flat" cmpd="sng">
            <a:solidFill>
              <a:schemeClr val="tx1"/>
            </a:solidFill>
            <a:prstDash val="solid"/>
            <a:miter/>
            <a:headEnd type="none" w="med" len="med"/>
            <a:tailEnd type="none" w="med" len="med"/>
          </a:ln>
        </p:spPr>
        <p:txBody>
          <a:bodyPr anchor="ctr">
            <a:spAutoFit/>
          </a:bodyPr>
          <a:p>
            <a:pPr algn="ctr"/>
            <a:r>
              <a:rPr lang="zh-CN" altLang="en-US" dirty="0">
                <a:latin typeface="Tahoma" panose="020B0804030504040204" pitchFamily="34" charset="0"/>
              </a:rPr>
              <a:t>－</a:t>
            </a:r>
            <a:r>
              <a:rPr lang="en-US" altLang="zh-CN" dirty="0">
                <a:latin typeface="Tahoma" panose="020B0804030504040204" pitchFamily="34" charset="0"/>
              </a:rPr>
              <a:t>1</a:t>
            </a:r>
            <a:endParaRPr lang="en-US" altLang="zh-CN" dirty="0">
              <a:latin typeface="Tahoma" panose="020B08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85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85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485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85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85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485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85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85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485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85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85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44851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4855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85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44851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85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4854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485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44855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48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bldLvl="0" animBg="1"/>
      <p:bldP spid="448515" grpId="0" bldLvl="0" animBg="1"/>
      <p:bldP spid="448515" grpId="1" bldLvl="0" animBg="1"/>
      <p:bldP spid="448516" grpId="0" bldLvl="0" animBg="1"/>
      <p:bldP spid="448516" grpId="1" bldLvl="0" animBg="1"/>
      <p:bldP spid="448517" grpId="0" bldLvl="0" animBg="1"/>
      <p:bldP spid="448517" grpId="1" bldLvl="0" animBg="1"/>
      <p:bldP spid="448518" grpId="0" bldLvl="0" animBg="1"/>
      <p:bldP spid="448518" grpId="1" bldLvl="0" animBg="1"/>
      <p:bldP spid="448519" grpId="0" bldLvl="0" animBg="1"/>
      <p:bldP spid="448519" grpId="1" bldLvl="0" animBg="1"/>
      <p:bldP spid="448549" grpId="0" bldLvl="0" animBg="1"/>
      <p:bldP spid="448549" grpId="1" bldLvl="0" animBg="1"/>
      <p:bldP spid="448550" grpId="0" bldLvl="0" animBg="1"/>
      <p:bldP spid="448551" grpId="0" bldLvl="0" animBg="1"/>
      <p:bldP spid="448552" grpId="0" bldLvl="0" animBg="1"/>
      <p:bldP spid="448552" grpId="1" bldLvl="0" animBg="1"/>
      <p:bldP spid="448553" grpId="0" bldLvl="0" animBg="1"/>
      <p:bldP spid="448554" grpId="0" bldLvl="0" animBg="1"/>
      <p:bldP spid="448555" grpId="0" bldLvl="0" animBg="1"/>
      <p:bldP spid="448556"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27651" name="Rectangle 3"/>
          <p:cNvSpPr>
            <a:spLocks noGrp="1"/>
          </p:cNvSpPr>
          <p:nvPr>
            <p:ph idx="1"/>
          </p:nvPr>
        </p:nvSpPr>
        <p:spPr>
          <a:xfrm>
            <a:off x="1992313" y="836613"/>
            <a:ext cx="8229600" cy="5472112"/>
          </a:xfrm>
        </p:spPr>
        <p:txBody>
          <a:bodyPr vert="horz" wrap="square" lIns="91440" tIns="45720" rIns="91440" bIns="45720" anchor="t">
            <a:normAutofit lnSpcReduction="10000"/>
          </a:bodyPr>
          <a:p>
            <a:pPr eaLnBrk="1" hangingPunct="1">
              <a:lnSpc>
                <a:spcPct val="90000"/>
              </a:lnSpc>
            </a:pPr>
            <a:r>
              <a:rPr lang="zh-CN" altLang="en-US" sz="2800" b="1" dirty="0"/>
              <a:t>使用限界函数进行改进</a:t>
            </a:r>
            <a:endParaRPr lang="zh-CN" altLang="en-US" sz="2800" b="1" dirty="0"/>
          </a:p>
          <a:p>
            <a:pPr eaLnBrk="1" hangingPunct="1">
              <a:lnSpc>
                <a:spcPct val="90000"/>
              </a:lnSpc>
              <a:buNone/>
            </a:pPr>
            <a:r>
              <a:rPr lang="en-US" altLang="zh-CN" sz="2800" b="1" dirty="0"/>
              <a:t>T MaxLoading( T w[ ], T c, int n )</a:t>
            </a:r>
            <a:endParaRPr lang="en-US" altLang="zh-CN" sz="2800" b="1" dirty="0"/>
          </a:p>
          <a:p>
            <a:pPr eaLnBrk="1" hangingPunct="1">
              <a:lnSpc>
                <a:spcPct val="90000"/>
              </a:lnSpc>
              <a:buNone/>
            </a:pPr>
            <a:r>
              <a:rPr lang="en-US" altLang="zh-CN" sz="2800" b="1" dirty="0"/>
              <a:t>{   Queue&lt;T&gt; Q;  </a:t>
            </a:r>
            <a:r>
              <a:rPr lang="en-US" altLang="zh-CN" sz="2800" b="1" dirty="0">
                <a:solidFill>
                  <a:srgbClr val="CC0000"/>
                </a:solidFill>
              </a:rPr>
              <a:t>// </a:t>
            </a:r>
            <a:r>
              <a:rPr lang="zh-CN" altLang="en-US" sz="2800" b="1" dirty="0">
                <a:solidFill>
                  <a:srgbClr val="CC0000"/>
                </a:solidFill>
              </a:rPr>
              <a:t>活节点队列</a:t>
            </a:r>
            <a:endParaRPr lang="zh-CN" altLang="en-US" sz="2800" b="1" dirty="0">
              <a:solidFill>
                <a:srgbClr val="CC0000"/>
              </a:solidFill>
            </a:endParaRPr>
          </a:p>
          <a:p>
            <a:pPr eaLnBrk="1" hangingPunct="1">
              <a:lnSpc>
                <a:spcPct val="90000"/>
              </a:lnSpc>
              <a:buNone/>
            </a:pPr>
            <a:r>
              <a:rPr lang="en-US" altLang="zh-CN" sz="2800" b="1" dirty="0"/>
              <a:t>     Q.Add (-1) ;    </a:t>
            </a:r>
            <a:r>
              <a:rPr lang="en-US" altLang="zh-CN" sz="2800" b="1" dirty="0">
                <a:solidFill>
                  <a:srgbClr val="CC0000"/>
                </a:solidFill>
              </a:rPr>
              <a:t>//</a:t>
            </a:r>
            <a:r>
              <a:rPr lang="zh-CN" altLang="en-US" sz="2800" b="1" dirty="0">
                <a:solidFill>
                  <a:srgbClr val="CC0000"/>
                </a:solidFill>
              </a:rPr>
              <a:t>标记本层的尾部</a:t>
            </a:r>
            <a:endParaRPr lang="zh-CN" altLang="en-US" sz="2800" b="1" dirty="0">
              <a:solidFill>
                <a:srgbClr val="CC0000"/>
              </a:solidFill>
            </a:endParaRPr>
          </a:p>
          <a:p>
            <a:pPr eaLnBrk="1" hangingPunct="1">
              <a:lnSpc>
                <a:spcPct val="90000"/>
              </a:lnSpc>
              <a:buNone/>
            </a:pPr>
            <a:r>
              <a:rPr lang="en-US" altLang="zh-CN" sz="2800" b="1" dirty="0"/>
              <a:t>     int i = 1;         </a:t>
            </a:r>
            <a:r>
              <a:rPr lang="en-US" altLang="zh-CN" sz="2800" b="1" dirty="0">
                <a:solidFill>
                  <a:srgbClr val="CC0000"/>
                </a:solidFill>
              </a:rPr>
              <a:t>// </a:t>
            </a:r>
            <a:r>
              <a:rPr lang="zh-CN" altLang="en-US" sz="2800" b="1" dirty="0">
                <a:solidFill>
                  <a:srgbClr val="CC0000"/>
                </a:solidFill>
              </a:rPr>
              <a:t>当前扩展节点的层</a:t>
            </a:r>
            <a:endParaRPr lang="zh-CN" altLang="en-US" sz="2800" b="1" dirty="0">
              <a:solidFill>
                <a:srgbClr val="CC0000"/>
              </a:solidFill>
            </a:endParaRPr>
          </a:p>
          <a:p>
            <a:pPr eaLnBrk="1" hangingPunct="1">
              <a:lnSpc>
                <a:spcPct val="90000"/>
              </a:lnSpc>
              <a:buNone/>
            </a:pPr>
            <a:r>
              <a:rPr lang="en-US" altLang="zh-CN" sz="2800" b="1" dirty="0"/>
              <a:t>     T Ew = 0,       </a:t>
            </a:r>
            <a:r>
              <a:rPr lang="en-US" altLang="zh-CN" sz="2800" b="1" dirty="0">
                <a:solidFill>
                  <a:srgbClr val="CC0000"/>
                </a:solidFill>
              </a:rPr>
              <a:t>//</a:t>
            </a:r>
            <a:r>
              <a:rPr lang="zh-CN" altLang="en-US" sz="2800" b="1" dirty="0">
                <a:solidFill>
                  <a:srgbClr val="CC0000"/>
                </a:solidFill>
              </a:rPr>
              <a:t>当前扩展节点的重量</a:t>
            </a:r>
            <a:endParaRPr lang="zh-CN" altLang="en-US" sz="2800" b="1" dirty="0">
              <a:solidFill>
                <a:srgbClr val="CC0000"/>
              </a:solidFill>
            </a:endParaRPr>
          </a:p>
          <a:p>
            <a:pPr eaLnBrk="1" hangingPunct="1">
              <a:lnSpc>
                <a:spcPct val="90000"/>
              </a:lnSpc>
              <a:buNone/>
            </a:pPr>
            <a:r>
              <a:rPr lang="en-US" altLang="zh-CN" sz="2800" b="1" dirty="0"/>
              <a:t>     bestw = 0;     </a:t>
            </a:r>
            <a:r>
              <a:rPr lang="en-US" altLang="zh-CN" sz="2800" b="1" dirty="0">
                <a:solidFill>
                  <a:srgbClr val="CC0000"/>
                </a:solidFill>
              </a:rPr>
              <a:t>// </a:t>
            </a:r>
            <a:r>
              <a:rPr lang="zh-CN" altLang="en-US" sz="2800" b="1" dirty="0">
                <a:solidFill>
                  <a:srgbClr val="CC0000"/>
                </a:solidFill>
              </a:rPr>
              <a:t>目前的最优值</a:t>
            </a:r>
            <a:endParaRPr lang="zh-CN" altLang="en-US" sz="2800" b="1" dirty="0">
              <a:solidFill>
                <a:srgbClr val="CC0000"/>
              </a:solidFill>
            </a:endParaRPr>
          </a:p>
          <a:p>
            <a:pPr eaLnBrk="1" hangingPunct="1">
              <a:lnSpc>
                <a:spcPct val="90000"/>
              </a:lnSpc>
              <a:buNone/>
            </a:pPr>
            <a:r>
              <a:rPr lang="en-US" altLang="zh-CN" sz="2800" b="1" dirty="0"/>
              <a:t>     r = 0;             </a:t>
            </a:r>
            <a:r>
              <a:rPr lang="en-US" altLang="zh-CN" sz="2800" b="1" dirty="0">
                <a:solidFill>
                  <a:srgbClr val="CC0000"/>
                </a:solidFill>
              </a:rPr>
              <a:t>// </a:t>
            </a:r>
            <a:r>
              <a:rPr lang="zh-CN" altLang="en-US" sz="2800" b="1" dirty="0">
                <a:solidFill>
                  <a:srgbClr val="CC0000"/>
                </a:solidFill>
              </a:rPr>
              <a:t>当前扩展节点中余下的重量</a:t>
            </a:r>
            <a:endParaRPr lang="zh-CN" altLang="en-US" sz="2800" b="1" dirty="0">
              <a:solidFill>
                <a:srgbClr val="CC0000"/>
              </a:solidFill>
            </a:endParaRPr>
          </a:p>
          <a:p>
            <a:pPr eaLnBrk="1" hangingPunct="1">
              <a:lnSpc>
                <a:spcPct val="90000"/>
              </a:lnSpc>
              <a:buNone/>
            </a:pPr>
            <a:r>
              <a:rPr lang="en-US" altLang="zh-CN" sz="2800" b="1" dirty="0"/>
              <a:t>     for (int j = 2; j &lt;= n; j++) </a:t>
            </a:r>
            <a:endParaRPr lang="en-US" altLang="zh-CN" sz="2800" b="1" dirty="0"/>
          </a:p>
          <a:p>
            <a:pPr eaLnBrk="1" hangingPunct="1">
              <a:lnSpc>
                <a:spcPct val="90000"/>
              </a:lnSpc>
              <a:buNone/>
            </a:pPr>
            <a:r>
              <a:rPr lang="en-US" altLang="zh-CN" sz="2800" b="1" dirty="0"/>
              <a:t>            r + = w[i]; </a:t>
            </a:r>
            <a:endParaRPr lang="en-US" altLang="zh-CN" sz="2800" b="1" dirty="0"/>
          </a:p>
          <a:p>
            <a:pPr eaLnBrk="1" hangingPunct="1">
              <a:lnSpc>
                <a:spcPct val="90000"/>
              </a:lnSpc>
              <a:buNone/>
            </a:pPr>
            <a:r>
              <a:rPr lang="en-US" altLang="zh-CN" sz="2800" b="1" dirty="0"/>
              <a:t>      </a:t>
            </a:r>
            <a:endParaRPr lang="zh-CN" altLang="en-US" sz="2800" b="1"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406531" name="Rectangle 3"/>
          <p:cNvSpPr>
            <a:spLocks noGrp="1"/>
          </p:cNvSpPr>
          <p:nvPr>
            <p:ph idx="1"/>
          </p:nvPr>
        </p:nvSpPr>
        <p:spPr>
          <a:xfrm>
            <a:off x="1774825" y="836613"/>
            <a:ext cx="8229600" cy="3886200"/>
          </a:xfrm>
        </p:spPr>
        <p:txBody>
          <a:bodyPr vert="horz" wrap="square" lIns="91440" tIns="45720" rIns="91440" bIns="45720" anchor="t">
            <a:normAutofit fontScale="70000"/>
          </a:bodyPr>
          <a:p>
            <a:pPr eaLnBrk="1" hangingPunct="1">
              <a:buNone/>
            </a:pPr>
            <a:r>
              <a:rPr lang="en-US" altLang="zh-CN" b="1" dirty="0"/>
              <a:t>while (true) </a:t>
            </a:r>
            <a:endParaRPr lang="en-US" altLang="zh-CN" b="1" dirty="0"/>
          </a:p>
          <a:p>
            <a:pPr eaLnBrk="1" hangingPunct="1">
              <a:buNone/>
            </a:pPr>
            <a:r>
              <a:rPr lang="en-US" altLang="zh-CN" b="1" dirty="0"/>
              <a:t>{   </a:t>
            </a:r>
            <a:r>
              <a:rPr lang="en-US" altLang="zh-CN" b="1" dirty="0">
                <a:solidFill>
                  <a:srgbClr val="CC0000"/>
                </a:solidFill>
              </a:rPr>
              <a:t>// </a:t>
            </a:r>
            <a:r>
              <a:rPr lang="zh-CN" altLang="en-US" b="1" dirty="0">
                <a:solidFill>
                  <a:srgbClr val="CC0000"/>
                </a:solidFill>
              </a:rPr>
              <a:t>检查扩展结点的左孩子</a:t>
            </a:r>
            <a:endParaRPr lang="zh-CN" altLang="en-US" b="1" dirty="0">
              <a:solidFill>
                <a:srgbClr val="CC0000"/>
              </a:solidFill>
            </a:endParaRPr>
          </a:p>
          <a:p>
            <a:pPr eaLnBrk="1" hangingPunct="1">
              <a:buNone/>
            </a:pPr>
            <a:r>
              <a:rPr lang="en-US" altLang="zh-CN" b="1" dirty="0"/>
              <a:t>    T wt = Ew + w[i];  </a:t>
            </a:r>
            <a:r>
              <a:rPr lang="en-US" altLang="zh-CN" b="1" dirty="0">
                <a:solidFill>
                  <a:srgbClr val="CC0000"/>
                </a:solidFill>
              </a:rPr>
              <a:t>// </a:t>
            </a:r>
            <a:r>
              <a:rPr lang="zh-CN" altLang="en-US" b="1" dirty="0">
                <a:solidFill>
                  <a:srgbClr val="CC0000"/>
                </a:solidFill>
              </a:rPr>
              <a:t>左孩子的权值</a:t>
            </a:r>
            <a:endParaRPr lang="zh-CN" altLang="en-US" b="1" dirty="0">
              <a:solidFill>
                <a:srgbClr val="CC0000"/>
              </a:solidFill>
            </a:endParaRPr>
          </a:p>
          <a:p>
            <a:pPr eaLnBrk="1" hangingPunct="1">
              <a:buNone/>
            </a:pPr>
            <a:r>
              <a:rPr lang="en-US" altLang="zh-CN" b="1" dirty="0"/>
              <a:t>     if (wt &lt;= c) </a:t>
            </a:r>
            <a:endParaRPr lang="en-US" altLang="zh-CN" b="1" dirty="0"/>
          </a:p>
          <a:p>
            <a:pPr eaLnBrk="1" hangingPunct="1">
              <a:buNone/>
            </a:pPr>
            <a:r>
              <a:rPr lang="en-US" altLang="zh-CN" b="1" dirty="0"/>
              <a:t>     {   </a:t>
            </a:r>
            <a:r>
              <a:rPr lang="en-US" altLang="zh-CN" b="1" dirty="0">
                <a:solidFill>
                  <a:srgbClr val="CC0000"/>
                </a:solidFill>
              </a:rPr>
              <a:t>// </a:t>
            </a:r>
            <a:r>
              <a:rPr lang="zh-CN" altLang="en-US" b="1" dirty="0">
                <a:solidFill>
                  <a:srgbClr val="CC0000"/>
                </a:solidFill>
              </a:rPr>
              <a:t>可行的左孩子</a:t>
            </a:r>
            <a:endParaRPr lang="zh-CN" altLang="en-US" b="1" dirty="0">
              <a:solidFill>
                <a:srgbClr val="CC0000"/>
              </a:solidFill>
            </a:endParaRPr>
          </a:p>
          <a:p>
            <a:pPr eaLnBrk="1" hangingPunct="1">
              <a:buNone/>
            </a:pPr>
            <a:r>
              <a:rPr lang="en-US" altLang="zh-CN" b="1" dirty="0"/>
              <a:t>        if (wt &gt; bestw) bestw = wt;</a:t>
            </a:r>
            <a:endParaRPr lang="en-US" altLang="zh-CN" b="1" dirty="0"/>
          </a:p>
          <a:p>
            <a:pPr eaLnBrk="1" hangingPunct="1">
              <a:buNone/>
            </a:pPr>
            <a:r>
              <a:rPr lang="en-US" altLang="zh-CN" b="1" dirty="0"/>
              <a:t>         </a:t>
            </a:r>
            <a:r>
              <a:rPr lang="en-US" altLang="zh-CN" b="1" dirty="0">
                <a:solidFill>
                  <a:srgbClr val="CC0000"/>
                </a:solidFill>
              </a:rPr>
              <a:t>// </a:t>
            </a:r>
            <a:r>
              <a:rPr lang="zh-CN" altLang="en-US" b="1" dirty="0">
                <a:solidFill>
                  <a:srgbClr val="CC0000"/>
                </a:solidFill>
              </a:rPr>
              <a:t>若不是叶子，则添加到队列</a:t>
            </a:r>
            <a:endParaRPr lang="zh-CN" altLang="en-US" b="1" dirty="0">
              <a:solidFill>
                <a:srgbClr val="CC0000"/>
              </a:solidFill>
            </a:endParaRPr>
          </a:p>
          <a:p>
            <a:pPr eaLnBrk="1" hangingPunct="1">
              <a:buNone/>
            </a:pPr>
            <a:r>
              <a:rPr lang="en-US" altLang="zh-CN" b="1" dirty="0"/>
              <a:t>        if (i &lt; n) Q.Add(wt); </a:t>
            </a:r>
            <a:endParaRPr lang="en-US" altLang="zh-CN" b="1" dirty="0"/>
          </a:p>
          <a:p>
            <a:pPr eaLnBrk="1" hangingPunct="1">
              <a:buNone/>
            </a:pPr>
            <a:r>
              <a:rPr lang="en-US" altLang="zh-CN" b="1" dirty="0"/>
              <a:t>     }</a:t>
            </a:r>
            <a:endParaRPr lang="en-US" altLang="zh-CN"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6531">
                                            <p:txEl>
                                              <p:charRg st="103" end="139"/>
                                            </p:txEl>
                                          </p:spTgt>
                                        </p:tgtEl>
                                        <p:attrNameLst>
                                          <p:attrName>style.visibility</p:attrName>
                                        </p:attrNameLst>
                                      </p:cBhvr>
                                      <p:to>
                                        <p:strVal val="visible"/>
                                      </p:to>
                                    </p:set>
                                    <p:animEffect transition="in" filter="blinds(horizontal)">
                                      <p:cBhvr>
                                        <p:cTn id="7" dur="500"/>
                                        <p:tgtEl>
                                          <p:spTgt spid="406531">
                                            <p:txEl>
                                              <p:charRg st="103"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1826" name="标题 461825"/>
          <p:cNvSpPr>
            <a:spLocks noGrp="1"/>
          </p:cNvSpPr>
          <p:nvPr>
            <p:ph type="title"/>
          </p:nvPr>
        </p:nvSpPr>
        <p:spPr/>
        <p:txBody>
          <a:bodyPr anchor="ctr"/>
          <a:p>
            <a:endParaRPr lang="zh-CN" altLang="en-US" dirty="0"/>
          </a:p>
        </p:txBody>
      </p:sp>
      <p:sp>
        <p:nvSpPr>
          <p:cNvPr id="461827" name="文本占位符 461826"/>
          <p:cNvSpPr>
            <a:spLocks noGrp="1"/>
          </p:cNvSpPr>
          <p:nvPr>
            <p:ph type="body" idx="1"/>
          </p:nvPr>
        </p:nvSpPr>
        <p:spPr/>
        <p:txBody>
          <a:bodyPr/>
          <a:p>
            <a:endParaRPr lang="zh-CN" altLang="en-US" dirty="0"/>
          </a:p>
        </p:txBody>
      </p:sp>
      <p:pic>
        <p:nvPicPr>
          <p:cNvPr id="461828" name="图片 461827" descr="fourqueens"/>
          <p:cNvPicPr>
            <a:picLocks noChangeAspect="1"/>
          </p:cNvPicPr>
          <p:nvPr/>
        </p:nvPicPr>
        <p:blipFill>
          <a:blip r:embed="rId1"/>
          <a:stretch>
            <a:fillRect/>
          </a:stretch>
        </p:blipFill>
        <p:spPr>
          <a:xfrm>
            <a:off x="256858" y="-298450"/>
            <a:ext cx="7632700" cy="6654800"/>
          </a:xfrm>
          <a:prstGeom prst="rect">
            <a:avLst/>
          </a:prstGeom>
          <a:noFill/>
          <a:ln w="9525">
            <a:noFill/>
          </a:ln>
        </p:spPr>
      </p:pic>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407555" name="Rectangle 3"/>
          <p:cNvSpPr>
            <a:spLocks noGrp="1"/>
          </p:cNvSpPr>
          <p:nvPr>
            <p:ph idx="1"/>
          </p:nvPr>
        </p:nvSpPr>
        <p:spPr>
          <a:xfrm>
            <a:off x="1992313" y="620713"/>
            <a:ext cx="7772400" cy="4114800"/>
          </a:xfrm>
        </p:spPr>
        <p:txBody>
          <a:bodyPr vert="horz" wrap="square" lIns="91440" tIns="45720" rIns="91440" bIns="45720" anchor="t">
            <a:normAutofit fontScale="50000"/>
          </a:bodyPr>
          <a:p>
            <a:pPr eaLnBrk="1" hangingPunct="1">
              <a:lnSpc>
                <a:spcPct val="90000"/>
              </a:lnSpc>
              <a:buNone/>
            </a:pPr>
            <a:r>
              <a:rPr lang="en-US" altLang="zh-CN" sz="2400" b="1" dirty="0">
                <a:solidFill>
                  <a:srgbClr val="CC0000"/>
                </a:solidFill>
              </a:rPr>
              <a:t>     // </a:t>
            </a:r>
            <a:r>
              <a:rPr lang="zh-CN" altLang="en-US" sz="2400" b="1" dirty="0">
                <a:solidFill>
                  <a:srgbClr val="CC0000"/>
                </a:solidFill>
              </a:rPr>
              <a:t>检查右孩子</a:t>
            </a:r>
            <a:endParaRPr lang="zh-CN" altLang="en-US" sz="2400" b="1" dirty="0">
              <a:solidFill>
                <a:srgbClr val="CC0000"/>
              </a:solidFill>
            </a:endParaRPr>
          </a:p>
          <a:p>
            <a:pPr eaLnBrk="1" hangingPunct="1">
              <a:lnSpc>
                <a:spcPct val="90000"/>
              </a:lnSpc>
              <a:buNone/>
            </a:pPr>
            <a:r>
              <a:rPr lang="en-US" altLang="zh-CN" sz="2400" b="1" dirty="0"/>
              <a:t>     if ( Ew + r &gt; bestw &amp;&amp; i &lt; n )</a:t>
            </a:r>
            <a:endParaRPr lang="en-US" altLang="zh-CN" sz="2400" b="1" dirty="0"/>
          </a:p>
          <a:p>
            <a:pPr eaLnBrk="1" hangingPunct="1">
              <a:lnSpc>
                <a:spcPct val="90000"/>
              </a:lnSpc>
              <a:buNone/>
            </a:pPr>
            <a:r>
              <a:rPr lang="en-US" altLang="zh-CN" sz="2400" b="1" dirty="0"/>
              <a:t>        Q.Add(Ew); </a:t>
            </a:r>
            <a:r>
              <a:rPr lang="en-US" altLang="zh-CN" sz="2400" b="1" dirty="0">
                <a:solidFill>
                  <a:srgbClr val="CC0000"/>
                </a:solidFill>
              </a:rPr>
              <a:t>// </a:t>
            </a:r>
            <a:r>
              <a:rPr lang="zh-CN" altLang="en-US" sz="2400" b="1" dirty="0">
                <a:solidFill>
                  <a:srgbClr val="CC0000"/>
                </a:solidFill>
              </a:rPr>
              <a:t>可能含最优解</a:t>
            </a:r>
            <a:endParaRPr lang="zh-CN" altLang="en-US" sz="2400" b="1" dirty="0">
              <a:solidFill>
                <a:srgbClr val="CC0000"/>
              </a:solidFill>
            </a:endParaRPr>
          </a:p>
          <a:p>
            <a:pPr eaLnBrk="1" hangingPunct="1">
              <a:lnSpc>
                <a:spcPct val="90000"/>
              </a:lnSpc>
              <a:buNone/>
            </a:pPr>
            <a:r>
              <a:rPr lang="en-US" altLang="zh-CN" sz="2400" b="1" dirty="0"/>
              <a:t>     Q.Delete(Ew); </a:t>
            </a:r>
            <a:r>
              <a:rPr lang="en-US" altLang="zh-CN" sz="2400" b="1" dirty="0">
                <a:solidFill>
                  <a:srgbClr val="CC0000"/>
                </a:solidFill>
              </a:rPr>
              <a:t>// </a:t>
            </a:r>
            <a:r>
              <a:rPr lang="zh-CN" altLang="en-US" sz="2400" b="1" dirty="0">
                <a:solidFill>
                  <a:srgbClr val="CC0000"/>
                </a:solidFill>
              </a:rPr>
              <a:t>取下一个扩展结点</a:t>
            </a:r>
            <a:endParaRPr lang="zh-CN" altLang="en-US" sz="2400" b="1" dirty="0">
              <a:solidFill>
                <a:srgbClr val="CC0000"/>
              </a:solidFill>
            </a:endParaRPr>
          </a:p>
          <a:p>
            <a:pPr eaLnBrk="1" hangingPunct="1">
              <a:lnSpc>
                <a:spcPct val="90000"/>
              </a:lnSpc>
              <a:buNone/>
            </a:pPr>
            <a:r>
              <a:rPr lang="en-US" altLang="zh-CN" sz="2400" b="1" dirty="0"/>
              <a:t>     if (Ew == -1) </a:t>
            </a:r>
            <a:endParaRPr lang="en-US" altLang="zh-CN" sz="2400" b="1" dirty="0"/>
          </a:p>
          <a:p>
            <a:pPr eaLnBrk="1" hangingPunct="1">
              <a:lnSpc>
                <a:spcPct val="90000"/>
              </a:lnSpc>
              <a:buNone/>
            </a:pPr>
            <a:r>
              <a:rPr lang="en-US" altLang="zh-CN" sz="2400" b="1" dirty="0"/>
              <a:t>     {  </a:t>
            </a:r>
            <a:r>
              <a:rPr lang="en-US" altLang="zh-CN" sz="2400" b="1" dirty="0">
                <a:solidFill>
                  <a:srgbClr val="CC0000"/>
                </a:solidFill>
              </a:rPr>
              <a:t>// </a:t>
            </a:r>
            <a:r>
              <a:rPr lang="zh-CN" altLang="en-US" sz="2400" b="1" dirty="0">
                <a:solidFill>
                  <a:srgbClr val="CC0000"/>
                </a:solidFill>
              </a:rPr>
              <a:t>到达层的尾部</a:t>
            </a:r>
            <a:endParaRPr lang="zh-CN" altLang="en-US" sz="2400" b="1" dirty="0">
              <a:solidFill>
                <a:srgbClr val="CC0000"/>
              </a:solidFill>
            </a:endParaRPr>
          </a:p>
          <a:p>
            <a:pPr eaLnBrk="1" hangingPunct="1">
              <a:lnSpc>
                <a:spcPct val="90000"/>
              </a:lnSpc>
              <a:buNone/>
            </a:pPr>
            <a:r>
              <a:rPr lang="en-US" altLang="zh-CN" sz="2400" b="1" dirty="0"/>
              <a:t>           if (Q.IsEmpty()) return bestw;</a:t>
            </a:r>
            <a:endParaRPr lang="en-US" altLang="zh-CN" sz="2400" b="1" dirty="0"/>
          </a:p>
          <a:p>
            <a:pPr eaLnBrk="1" hangingPunct="1">
              <a:lnSpc>
                <a:spcPct val="90000"/>
              </a:lnSpc>
              <a:buNone/>
            </a:pPr>
            <a:r>
              <a:rPr lang="en-US" altLang="zh-CN" sz="2400" b="1" dirty="0"/>
              <a:t>           Q.Add(-1); </a:t>
            </a:r>
            <a:r>
              <a:rPr lang="en-US" altLang="zh-CN" sz="2400" b="1" dirty="0">
                <a:solidFill>
                  <a:srgbClr val="CC0000"/>
                </a:solidFill>
              </a:rPr>
              <a:t>//</a:t>
            </a:r>
            <a:r>
              <a:rPr lang="zh-CN" altLang="en-US" sz="2400" b="1" dirty="0">
                <a:solidFill>
                  <a:srgbClr val="CC0000"/>
                </a:solidFill>
              </a:rPr>
              <a:t>添加尾部标记</a:t>
            </a:r>
            <a:endParaRPr lang="zh-CN" altLang="en-US" sz="2400" b="1" dirty="0">
              <a:solidFill>
                <a:srgbClr val="CC0000"/>
              </a:solidFill>
            </a:endParaRPr>
          </a:p>
          <a:p>
            <a:pPr eaLnBrk="1" hangingPunct="1">
              <a:lnSpc>
                <a:spcPct val="90000"/>
              </a:lnSpc>
              <a:buNone/>
            </a:pPr>
            <a:r>
              <a:rPr lang="en-US" altLang="zh-CN" sz="2400" b="1" dirty="0"/>
              <a:t>           Q.Delete(Ew); </a:t>
            </a:r>
            <a:r>
              <a:rPr lang="en-US" altLang="zh-CN" sz="2400" b="1" dirty="0">
                <a:solidFill>
                  <a:srgbClr val="CC0000"/>
                </a:solidFill>
              </a:rPr>
              <a:t>// </a:t>
            </a:r>
            <a:r>
              <a:rPr lang="zh-CN" altLang="en-US" sz="2400" b="1" dirty="0">
                <a:solidFill>
                  <a:srgbClr val="CC0000"/>
                </a:solidFill>
              </a:rPr>
              <a:t>取下一个扩展结点</a:t>
            </a:r>
            <a:endParaRPr lang="zh-CN" altLang="en-US" sz="2400" b="1" dirty="0">
              <a:solidFill>
                <a:srgbClr val="CC0000"/>
              </a:solidFill>
            </a:endParaRPr>
          </a:p>
          <a:p>
            <a:pPr eaLnBrk="1" hangingPunct="1">
              <a:lnSpc>
                <a:spcPct val="90000"/>
              </a:lnSpc>
              <a:buNone/>
            </a:pPr>
            <a:r>
              <a:rPr lang="en-US" altLang="zh-CN" sz="2400" b="1" dirty="0"/>
              <a:t>           i++;</a:t>
            </a:r>
            <a:endParaRPr lang="en-US" altLang="zh-CN" sz="2400" b="1" dirty="0"/>
          </a:p>
          <a:p>
            <a:pPr eaLnBrk="1" hangingPunct="1">
              <a:lnSpc>
                <a:spcPct val="90000"/>
              </a:lnSpc>
              <a:buNone/>
            </a:pPr>
            <a:r>
              <a:rPr lang="en-US" altLang="zh-CN" sz="2400" b="1" dirty="0"/>
              <a:t>           r - = w[i]; </a:t>
            </a:r>
            <a:endParaRPr lang="en-US" altLang="zh-CN" sz="2400" b="1" dirty="0"/>
          </a:p>
          <a:p>
            <a:pPr eaLnBrk="1" hangingPunct="1">
              <a:lnSpc>
                <a:spcPct val="90000"/>
              </a:lnSpc>
              <a:buNone/>
            </a:pPr>
            <a:r>
              <a:rPr lang="en-US" altLang="zh-CN" sz="2400" b="1" dirty="0"/>
              <a:t>      }</a:t>
            </a:r>
            <a:endParaRPr lang="en-US" altLang="zh-CN" sz="2400" b="1" dirty="0"/>
          </a:p>
          <a:p>
            <a:pPr eaLnBrk="1" hangingPunct="1">
              <a:lnSpc>
                <a:spcPct val="90000"/>
              </a:lnSpc>
              <a:buNone/>
            </a:pPr>
            <a:r>
              <a:rPr lang="en-US" altLang="zh-CN" sz="2400" b="1" dirty="0"/>
              <a:t>  </a:t>
            </a:r>
            <a:r>
              <a:rPr lang="zh-CN" altLang="en-US" sz="2400" b="1" dirty="0"/>
              <a:t>}</a:t>
            </a:r>
            <a:endParaRPr lang="zh-CN" altLang="en-US" sz="2400" b="1" dirty="0"/>
          </a:p>
          <a:p>
            <a:pPr eaLnBrk="1" hangingPunct="1">
              <a:lnSpc>
                <a:spcPct val="90000"/>
              </a:lnSpc>
              <a:buNone/>
            </a:pPr>
            <a:r>
              <a:rPr lang="zh-CN" altLang="en-US" sz="2400" b="1" dirty="0"/>
              <a:t>}</a:t>
            </a:r>
            <a:endParaRPr lang="zh-CN" altLang="en-US" sz="2400" b="1" dirty="0"/>
          </a:p>
          <a:p>
            <a:pPr eaLnBrk="1" hangingPunct="1">
              <a:lnSpc>
                <a:spcPct val="90000"/>
              </a:lnSpc>
              <a:buNone/>
            </a:pP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7555">
                                            <p:txEl>
                                              <p:charRg st="14" end="50"/>
                                            </p:txEl>
                                          </p:spTgt>
                                        </p:tgtEl>
                                        <p:attrNameLst>
                                          <p:attrName>style.visibility</p:attrName>
                                        </p:attrNameLst>
                                      </p:cBhvr>
                                      <p:to>
                                        <p:strVal val="visible"/>
                                      </p:to>
                                    </p:set>
                                    <p:animEffect transition="in" filter="blinds(horizontal)">
                                      <p:cBhvr>
                                        <p:cTn id="7" dur="500"/>
                                        <p:tgtEl>
                                          <p:spTgt spid="407555">
                                            <p:txEl>
                                              <p:charRg st="14" end="5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7555">
                                            <p:txEl>
                                              <p:charRg st="50" end="79"/>
                                            </p:txEl>
                                          </p:spTgt>
                                        </p:tgtEl>
                                        <p:attrNameLst>
                                          <p:attrName>style.visibility</p:attrName>
                                        </p:attrNameLst>
                                      </p:cBhvr>
                                      <p:to>
                                        <p:strVal val="visible"/>
                                      </p:to>
                                    </p:set>
                                    <p:animEffect transition="in" filter="blinds(horizontal)">
                                      <p:cBhvr>
                                        <p:cTn id="10" dur="500"/>
                                        <p:tgtEl>
                                          <p:spTgt spid="407555">
                                            <p:txEl>
                                              <p:charRg st="50" end="7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07555">
                                            <p:txEl>
                                              <p:charRg st="79" end="110"/>
                                            </p:txEl>
                                          </p:spTgt>
                                        </p:tgtEl>
                                        <p:attrNameLst>
                                          <p:attrName>style.visibility</p:attrName>
                                        </p:attrNameLst>
                                      </p:cBhvr>
                                      <p:to>
                                        <p:strVal val="visible"/>
                                      </p:to>
                                    </p:set>
                                    <p:animEffect transition="in" filter="blinds(horizontal)">
                                      <p:cBhvr>
                                        <p:cTn id="15" dur="500"/>
                                        <p:tgtEl>
                                          <p:spTgt spid="407555">
                                            <p:txEl>
                                              <p:charRg st="79" end="11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07555">
                                            <p:txEl>
                                              <p:charRg st="110" end="130"/>
                                            </p:txEl>
                                          </p:spTgt>
                                        </p:tgtEl>
                                        <p:attrNameLst>
                                          <p:attrName>style.visibility</p:attrName>
                                        </p:attrNameLst>
                                      </p:cBhvr>
                                      <p:to>
                                        <p:strVal val="visible"/>
                                      </p:to>
                                    </p:set>
                                    <p:animEffect transition="in" filter="blinds(horizontal)">
                                      <p:cBhvr>
                                        <p:cTn id="18" dur="500"/>
                                        <p:tgtEl>
                                          <p:spTgt spid="407555">
                                            <p:txEl>
                                              <p:charRg st="110" end="13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07555">
                                            <p:txEl>
                                              <p:charRg st="130" end="148"/>
                                            </p:txEl>
                                          </p:spTgt>
                                        </p:tgtEl>
                                        <p:attrNameLst>
                                          <p:attrName>style.visibility</p:attrName>
                                        </p:attrNameLst>
                                      </p:cBhvr>
                                      <p:to>
                                        <p:strVal val="visible"/>
                                      </p:to>
                                    </p:set>
                                    <p:animEffect transition="in" filter="blinds(horizontal)">
                                      <p:cBhvr>
                                        <p:cTn id="21" dur="500"/>
                                        <p:tgtEl>
                                          <p:spTgt spid="407555">
                                            <p:txEl>
                                              <p:charRg st="130" end="14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07555">
                                            <p:txEl>
                                              <p:charRg st="148" end="190"/>
                                            </p:txEl>
                                          </p:spTgt>
                                        </p:tgtEl>
                                        <p:attrNameLst>
                                          <p:attrName>style.visibility</p:attrName>
                                        </p:attrNameLst>
                                      </p:cBhvr>
                                      <p:to>
                                        <p:strVal val="visible"/>
                                      </p:to>
                                    </p:set>
                                    <p:animEffect transition="in" filter="blinds(horizontal)">
                                      <p:cBhvr>
                                        <p:cTn id="24" dur="500"/>
                                        <p:tgtEl>
                                          <p:spTgt spid="407555">
                                            <p:txEl>
                                              <p:charRg st="148" end="19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07555">
                                            <p:txEl>
                                              <p:charRg st="190" end="221"/>
                                            </p:txEl>
                                          </p:spTgt>
                                        </p:tgtEl>
                                        <p:attrNameLst>
                                          <p:attrName>style.visibility</p:attrName>
                                        </p:attrNameLst>
                                      </p:cBhvr>
                                      <p:to>
                                        <p:strVal val="visible"/>
                                      </p:to>
                                    </p:set>
                                    <p:animEffect transition="in" filter="blinds(horizontal)">
                                      <p:cBhvr>
                                        <p:cTn id="27" dur="500"/>
                                        <p:tgtEl>
                                          <p:spTgt spid="407555">
                                            <p:txEl>
                                              <p:charRg st="190" end="221"/>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07555">
                                            <p:txEl>
                                              <p:charRg st="221" end="258"/>
                                            </p:txEl>
                                          </p:spTgt>
                                        </p:tgtEl>
                                        <p:attrNameLst>
                                          <p:attrName>style.visibility</p:attrName>
                                        </p:attrNameLst>
                                      </p:cBhvr>
                                      <p:to>
                                        <p:strVal val="visible"/>
                                      </p:to>
                                    </p:set>
                                    <p:animEffect transition="in" filter="blinds(horizontal)">
                                      <p:cBhvr>
                                        <p:cTn id="30" dur="500"/>
                                        <p:tgtEl>
                                          <p:spTgt spid="407555">
                                            <p:txEl>
                                              <p:charRg st="221" end="25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07555">
                                            <p:txEl>
                                              <p:charRg st="258" end="274"/>
                                            </p:txEl>
                                          </p:spTgt>
                                        </p:tgtEl>
                                        <p:attrNameLst>
                                          <p:attrName>style.visibility</p:attrName>
                                        </p:attrNameLst>
                                      </p:cBhvr>
                                      <p:to>
                                        <p:strVal val="visible"/>
                                      </p:to>
                                    </p:set>
                                    <p:animEffect transition="in" filter="blinds(horizontal)">
                                      <p:cBhvr>
                                        <p:cTn id="33" dur="500"/>
                                        <p:tgtEl>
                                          <p:spTgt spid="407555">
                                            <p:txEl>
                                              <p:charRg st="258" end="27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07555">
                                            <p:txEl>
                                              <p:charRg st="274" end="298"/>
                                            </p:txEl>
                                          </p:spTgt>
                                        </p:tgtEl>
                                        <p:attrNameLst>
                                          <p:attrName>style.visibility</p:attrName>
                                        </p:attrNameLst>
                                      </p:cBhvr>
                                      <p:to>
                                        <p:strVal val="visible"/>
                                      </p:to>
                                    </p:set>
                                    <p:animEffect transition="in" filter="blinds(horizontal)">
                                      <p:cBhvr>
                                        <p:cTn id="36" dur="500"/>
                                        <p:tgtEl>
                                          <p:spTgt spid="407555">
                                            <p:txEl>
                                              <p:charRg st="274" end="29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07555">
                                            <p:txEl>
                                              <p:charRg st="298" end="306"/>
                                            </p:txEl>
                                          </p:spTgt>
                                        </p:tgtEl>
                                        <p:attrNameLst>
                                          <p:attrName>style.visibility</p:attrName>
                                        </p:attrNameLst>
                                      </p:cBhvr>
                                      <p:to>
                                        <p:strVal val="visible"/>
                                      </p:to>
                                    </p:set>
                                    <p:animEffect transition="in" filter="blinds(horizontal)">
                                      <p:cBhvr>
                                        <p:cTn id="39" dur="500"/>
                                        <p:tgtEl>
                                          <p:spTgt spid="407555">
                                            <p:txEl>
                                              <p:charRg st="298" end="3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30723" name="Text Box 4"/>
          <p:cNvSpPr txBox="1"/>
          <p:nvPr/>
        </p:nvSpPr>
        <p:spPr>
          <a:xfrm>
            <a:off x="2057400" y="2133600"/>
            <a:ext cx="7315200" cy="368300"/>
          </a:xfrm>
          <a:prstGeom prst="rect">
            <a:avLst/>
          </a:prstGeom>
          <a:noFill/>
          <a:ln w="6350">
            <a:noFill/>
          </a:ln>
        </p:spPr>
        <p:txBody>
          <a:bodyPr>
            <a:spAutoFit/>
          </a:bodyPr>
          <a:p>
            <a:pPr algn="ctr">
              <a:spcBef>
                <a:spcPct val="50000"/>
              </a:spcBef>
            </a:pPr>
            <a:endParaRPr lang="zh-CN" altLang="en-US" dirty="0">
              <a:solidFill>
                <a:schemeClr val="accent2"/>
              </a:solidFill>
              <a:latin typeface="Arial" panose="020B0604020202090204" pitchFamily="34" charset="0"/>
              <a:ea typeface="华文行楷" pitchFamily="2" charset="-122"/>
            </a:endParaRPr>
          </a:p>
        </p:txBody>
      </p:sp>
      <p:sp>
        <p:nvSpPr>
          <p:cNvPr id="30724" name="Text Box 6"/>
          <p:cNvSpPr txBox="1"/>
          <p:nvPr/>
        </p:nvSpPr>
        <p:spPr>
          <a:xfrm>
            <a:off x="2135188" y="836613"/>
            <a:ext cx="6934200" cy="1568450"/>
          </a:xfrm>
          <a:prstGeom prst="rect">
            <a:avLst/>
          </a:prstGeom>
          <a:noFill/>
          <a:ln w="6350">
            <a:noFill/>
          </a:ln>
        </p:spPr>
        <p:txBody>
          <a:bodyPr>
            <a:spAutoFit/>
          </a:bodyPr>
          <a:p>
            <a:pPr>
              <a:spcBef>
                <a:spcPct val="50000"/>
              </a:spcBef>
            </a:pPr>
            <a:r>
              <a:rPr lang="zh-CN" altLang="en-US" sz="2000" dirty="0">
                <a:solidFill>
                  <a:schemeClr val="accent2"/>
                </a:solidFill>
                <a:latin typeface="楷体_GB2312" pitchFamily="49" charset="-122"/>
                <a:ea typeface="楷体_GB2312" pitchFamily="49" charset="-122"/>
              </a:rPr>
              <a:t>    </a:t>
            </a:r>
            <a:r>
              <a:rPr lang="zh-CN" altLang="en-US" sz="2400" b="1" dirty="0">
                <a:latin typeface="楷体_GB2312" pitchFamily="49" charset="-122"/>
                <a:ea typeface="楷体_GB2312" pitchFamily="49" charset="-122"/>
              </a:rPr>
              <a:t>为了在算法结束后能方便地构造出与最优值相应的最优解，算法必须存储相应子集树中从活结点到根结点的路径。为此目的，可在每个结点处设置指向其父结点的指针，并设置左、右儿子标志。</a:t>
            </a:r>
            <a:r>
              <a:rPr lang="zh-CN" altLang="en-US" sz="2400" b="1" dirty="0">
                <a:solidFill>
                  <a:schemeClr val="accent2"/>
                </a:solidFill>
                <a:latin typeface="Arial" panose="020B0604020202090204" pitchFamily="34" charset="0"/>
                <a:ea typeface="华文行楷" pitchFamily="2" charset="-122"/>
              </a:rPr>
              <a:t> </a:t>
            </a:r>
            <a:endParaRPr lang="zh-CN" altLang="en-US" sz="2400" b="1" dirty="0">
              <a:solidFill>
                <a:schemeClr val="accent2"/>
              </a:solidFill>
              <a:latin typeface="Arial" panose="020B0604020202090204" pitchFamily="34" charset="0"/>
              <a:ea typeface="华文行楷" pitchFamily="2" charset="-122"/>
            </a:endParaRPr>
          </a:p>
        </p:txBody>
      </p:sp>
      <p:sp>
        <p:nvSpPr>
          <p:cNvPr id="30725" name="Text Box 7"/>
          <p:cNvSpPr txBox="1"/>
          <p:nvPr/>
        </p:nvSpPr>
        <p:spPr>
          <a:xfrm>
            <a:off x="2279650" y="2686050"/>
            <a:ext cx="6840538" cy="2858770"/>
          </a:xfrm>
          <a:prstGeom prst="rect">
            <a:avLst/>
          </a:prstGeom>
          <a:noFill/>
          <a:ln w="6350">
            <a:noFill/>
          </a:ln>
        </p:spPr>
        <p:txBody>
          <a:bodyPr>
            <a:spAutoFit/>
          </a:bodyPr>
          <a:p>
            <a:pPr>
              <a:lnSpc>
                <a:spcPct val="90000"/>
              </a:lnSpc>
              <a:spcBef>
                <a:spcPct val="20000"/>
              </a:spcBef>
            </a:pPr>
            <a:r>
              <a:rPr lang="en-US" altLang="zh-CN" sz="2400" b="1" dirty="0">
                <a:latin typeface="Arial" panose="020B0604020202090204" pitchFamily="34" charset="0"/>
              </a:rPr>
              <a:t>template&lt; class Type&gt;</a:t>
            </a:r>
            <a:endParaRPr lang="en-US" altLang="zh-CN" sz="2400" b="1" dirty="0">
              <a:latin typeface="Arial" panose="020B0604020202090204" pitchFamily="34" charset="0"/>
            </a:endParaRPr>
          </a:p>
          <a:p>
            <a:pPr>
              <a:lnSpc>
                <a:spcPct val="90000"/>
              </a:lnSpc>
              <a:spcBef>
                <a:spcPct val="20000"/>
              </a:spcBef>
            </a:pPr>
            <a:r>
              <a:rPr lang="en-US" altLang="zh-CN" sz="2400" b="1" dirty="0">
                <a:latin typeface="Arial" panose="020B0604020202090204" pitchFamily="34" charset="0"/>
              </a:rPr>
              <a:t>class QNode</a:t>
            </a:r>
            <a:endParaRPr lang="en-US" altLang="zh-CN" sz="2400" b="1" dirty="0">
              <a:latin typeface="Arial" panose="020B0604020202090204" pitchFamily="34" charset="0"/>
            </a:endParaRPr>
          </a:p>
          <a:p>
            <a:pPr>
              <a:lnSpc>
                <a:spcPct val="90000"/>
              </a:lnSpc>
              <a:spcBef>
                <a:spcPct val="20000"/>
              </a:spcBef>
            </a:pPr>
            <a:r>
              <a:rPr lang="en-US" altLang="zh-CN" sz="2400" b="1" dirty="0">
                <a:latin typeface="Arial" panose="020B0604020202090204" pitchFamily="34" charset="0"/>
              </a:rPr>
              <a:t> {</a:t>
            </a:r>
            <a:endParaRPr lang="en-US" altLang="zh-CN" sz="2400" b="1" dirty="0">
              <a:latin typeface="Arial" panose="020B0604020202090204" pitchFamily="34" charset="0"/>
            </a:endParaRPr>
          </a:p>
          <a:p>
            <a:pPr>
              <a:lnSpc>
                <a:spcPct val="90000"/>
              </a:lnSpc>
              <a:spcBef>
                <a:spcPct val="20000"/>
              </a:spcBef>
            </a:pPr>
            <a:r>
              <a:rPr lang="en-US" altLang="zh-CN" sz="2400" b="1" dirty="0">
                <a:latin typeface="Arial" panose="020B0604020202090204" pitchFamily="34" charset="0"/>
              </a:rPr>
              <a:t>     QNode *parent;  // </a:t>
            </a:r>
            <a:r>
              <a:rPr lang="zh-CN" altLang="en-US" sz="2400" b="1" dirty="0">
                <a:latin typeface="Arial" panose="020B0604020202090204" pitchFamily="34" charset="0"/>
              </a:rPr>
              <a:t>指向父结点的指针</a:t>
            </a:r>
            <a:endParaRPr lang="zh-CN" altLang="en-US" sz="2400" b="1" dirty="0">
              <a:latin typeface="Arial" panose="020B0604020202090204" pitchFamily="34" charset="0"/>
            </a:endParaRPr>
          </a:p>
          <a:p>
            <a:pPr>
              <a:lnSpc>
                <a:spcPct val="90000"/>
              </a:lnSpc>
              <a:spcBef>
                <a:spcPct val="20000"/>
              </a:spcBef>
            </a:pPr>
            <a:r>
              <a:rPr lang="zh-CN" altLang="en-US" sz="2400" b="1" dirty="0">
                <a:latin typeface="Arial" panose="020B0604020202090204" pitchFamily="34" charset="0"/>
              </a:rPr>
              <a:t>     </a:t>
            </a:r>
            <a:r>
              <a:rPr lang="en-US" altLang="zh-CN" sz="2400" b="1" dirty="0">
                <a:latin typeface="Arial" panose="020B0604020202090204" pitchFamily="34" charset="0"/>
              </a:rPr>
              <a:t>bool LChild;        // </a:t>
            </a:r>
            <a:r>
              <a:rPr lang="zh-CN" altLang="en-US" sz="2400" b="1" dirty="0">
                <a:latin typeface="Arial" panose="020B0604020202090204" pitchFamily="34" charset="0"/>
              </a:rPr>
              <a:t>左儿子标志</a:t>
            </a:r>
            <a:endParaRPr lang="zh-CN" altLang="en-US" sz="2400" b="1" dirty="0">
              <a:latin typeface="Arial" panose="020B0604020202090204" pitchFamily="34" charset="0"/>
            </a:endParaRPr>
          </a:p>
          <a:p>
            <a:pPr>
              <a:lnSpc>
                <a:spcPct val="90000"/>
              </a:lnSpc>
              <a:spcBef>
                <a:spcPct val="20000"/>
              </a:spcBef>
            </a:pPr>
            <a:r>
              <a:rPr lang="zh-CN" altLang="en-US" sz="2400" b="1" dirty="0">
                <a:latin typeface="Arial" panose="020B0604020202090204" pitchFamily="34" charset="0"/>
              </a:rPr>
              <a:t>     </a:t>
            </a:r>
            <a:r>
              <a:rPr lang="en-US" altLang="zh-CN" sz="2400" b="1" dirty="0">
                <a:latin typeface="Arial" panose="020B0604020202090204" pitchFamily="34" charset="0"/>
              </a:rPr>
              <a:t>Type weight;       // </a:t>
            </a:r>
            <a:r>
              <a:rPr lang="zh-CN" altLang="en-US" sz="2400" b="1" dirty="0">
                <a:latin typeface="Arial" panose="020B0604020202090204" pitchFamily="34" charset="0"/>
              </a:rPr>
              <a:t>结点所相应的载重量</a:t>
            </a:r>
            <a:endParaRPr lang="zh-CN" altLang="en-US" sz="2400" b="1" dirty="0">
              <a:latin typeface="Arial" panose="020B0604020202090204" pitchFamily="34" charset="0"/>
            </a:endParaRPr>
          </a:p>
          <a:p>
            <a:pPr>
              <a:lnSpc>
                <a:spcPct val="90000"/>
              </a:lnSpc>
              <a:spcBef>
                <a:spcPct val="20000"/>
              </a:spcBef>
            </a:pPr>
            <a:r>
              <a:rPr lang="en-US" altLang="zh-CN" sz="2400" b="1" dirty="0">
                <a:latin typeface="Arial" panose="020B0604020202090204" pitchFamily="34" charset="0"/>
              </a:rPr>
              <a:t>};</a:t>
            </a:r>
            <a:endParaRPr lang="en-US" altLang="zh-CN" sz="2400" b="1" dirty="0">
              <a:latin typeface="Arial" panose="020B0604020202090204" pitchFamily="34" charset="0"/>
            </a:endParaRPr>
          </a:p>
        </p:txBody>
      </p:sp>
      <p:sp>
        <p:nvSpPr>
          <p:cNvPr id="30726" name="Text Box 10"/>
          <p:cNvSpPr txBox="1"/>
          <p:nvPr/>
        </p:nvSpPr>
        <p:spPr>
          <a:xfrm>
            <a:off x="1847850" y="333375"/>
            <a:ext cx="6324600" cy="583565"/>
          </a:xfrm>
          <a:prstGeom prst="rect">
            <a:avLst/>
          </a:prstGeom>
          <a:noFill/>
          <a:ln w="6350">
            <a:noFill/>
          </a:ln>
        </p:spPr>
        <p:txBody>
          <a:bodyPr>
            <a:spAutoFit/>
          </a:bodyPr>
          <a:p>
            <a:pPr>
              <a:spcBef>
                <a:spcPct val="50000"/>
              </a:spcBef>
            </a:pPr>
            <a:r>
              <a:rPr lang="en-US" altLang="zh-CN" sz="3200" b="1" dirty="0">
                <a:solidFill>
                  <a:schemeClr val="accent2"/>
                </a:solidFill>
                <a:latin typeface="Times New Roman" panose="02020603050405020304" pitchFamily="18" charset="0"/>
                <a:ea typeface="黑体" pitchFamily="2" charset="-122"/>
              </a:rPr>
              <a:t>4. </a:t>
            </a:r>
            <a:r>
              <a:rPr lang="zh-CN" altLang="en-US" sz="3200" b="1" dirty="0">
                <a:solidFill>
                  <a:schemeClr val="accent2"/>
                </a:solidFill>
                <a:latin typeface="Times New Roman" panose="02020603050405020304" pitchFamily="18" charset="0"/>
                <a:ea typeface="黑体" pitchFamily="2" charset="-122"/>
              </a:rPr>
              <a:t>构造最优解</a:t>
            </a:r>
            <a:endParaRPr lang="zh-CN" altLang="en-US" b="1" dirty="0">
              <a:solidFill>
                <a:schemeClr val="accent2"/>
              </a:solidFill>
              <a:latin typeface="Arial" panose="020B0604020202090204" pitchFamily="34" charset="0"/>
              <a:ea typeface="华文行楷" pitchFamily="2" charset="-122"/>
            </a:endParaRPr>
          </a:p>
        </p:txBody>
      </p:sp>
      <p:sp>
        <p:nvSpPr>
          <p:cNvPr id="30727" name="Rectangle 11"/>
          <p:cNvSpPr>
            <a:spLocks noGrp="1"/>
          </p:cNvSpPr>
          <p:nvPr>
            <p:ph type="title"/>
          </p:nvPr>
        </p:nvSpPr>
        <p:spPr>
          <a:xfrm>
            <a:off x="1981200" y="457200"/>
            <a:ext cx="8229600" cy="668338"/>
          </a:xfrm>
        </p:spPr>
        <p:txBody>
          <a:bodyPr vert="horz" wrap="square" lIns="91440" tIns="45720" rIns="91440" bIns="45720" anchor="ctr">
            <a:normAutofit fontScale="90000"/>
          </a:bodyPr>
          <a:p>
            <a:pPr eaLnBrk="1" hangingPunct="1"/>
            <a:endParaRPr lang="zh-CN" altLang="en-US" sz="4000"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31747" name="Oval 8"/>
          <p:cNvSpPr/>
          <p:nvPr/>
        </p:nvSpPr>
        <p:spPr>
          <a:xfrm>
            <a:off x="5375275" y="3364772"/>
            <a:ext cx="433388"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31748" name="Line 9"/>
          <p:cNvSpPr/>
          <p:nvPr/>
        </p:nvSpPr>
        <p:spPr>
          <a:xfrm flipH="1">
            <a:off x="4943475" y="3760788"/>
            <a:ext cx="504825" cy="287337"/>
          </a:xfrm>
          <a:prstGeom prst="line">
            <a:avLst/>
          </a:prstGeom>
          <a:ln w="6350" cap="flat" cmpd="sng">
            <a:solidFill>
              <a:schemeClr val="tx1"/>
            </a:solidFill>
            <a:prstDash val="solid"/>
            <a:headEnd type="none" w="med" len="med"/>
            <a:tailEnd type="none" w="med" len="med"/>
          </a:ln>
        </p:spPr>
      </p:sp>
      <p:sp>
        <p:nvSpPr>
          <p:cNvPr id="31749" name="Oval 10"/>
          <p:cNvSpPr/>
          <p:nvPr/>
        </p:nvSpPr>
        <p:spPr>
          <a:xfrm>
            <a:off x="4511675" y="3842292"/>
            <a:ext cx="576263"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16</a:t>
            </a:r>
            <a:endParaRPr lang="en-US" altLang="zh-CN" dirty="0">
              <a:latin typeface="Comic Sans MS" panose="030F0902030302020204" pitchFamily="66" charset="0"/>
            </a:endParaRPr>
          </a:p>
        </p:txBody>
      </p:sp>
      <p:sp>
        <p:nvSpPr>
          <p:cNvPr id="31750" name="Line 11"/>
          <p:cNvSpPr/>
          <p:nvPr/>
        </p:nvSpPr>
        <p:spPr>
          <a:xfrm flipH="1">
            <a:off x="4151313" y="4408488"/>
            <a:ext cx="431800" cy="360362"/>
          </a:xfrm>
          <a:prstGeom prst="line">
            <a:avLst/>
          </a:prstGeom>
          <a:ln w="6350" cap="flat" cmpd="sng">
            <a:solidFill>
              <a:schemeClr val="tx1"/>
            </a:solidFill>
            <a:prstDash val="solid"/>
            <a:headEnd type="none" w="med" len="med"/>
            <a:tailEnd type="none" w="med" len="med"/>
          </a:ln>
        </p:spPr>
      </p:sp>
      <p:sp>
        <p:nvSpPr>
          <p:cNvPr id="31751" name="Oval 12"/>
          <p:cNvSpPr/>
          <p:nvPr/>
        </p:nvSpPr>
        <p:spPr>
          <a:xfrm>
            <a:off x="3792538" y="4418323"/>
            <a:ext cx="574675" cy="713755"/>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sz="1600" b="1" dirty="0">
                <a:latin typeface="Comic Sans MS" panose="030F0902030302020204" pitchFamily="66" charset="0"/>
              </a:rPr>
              <a:t>31</a:t>
            </a:r>
            <a:endParaRPr lang="en-US" altLang="zh-CN" sz="1600" b="1" dirty="0">
              <a:latin typeface="Comic Sans MS" panose="030F0902030302020204" pitchFamily="66" charset="0"/>
            </a:endParaRPr>
          </a:p>
        </p:txBody>
      </p:sp>
      <p:sp>
        <p:nvSpPr>
          <p:cNvPr id="31752" name="Oval 13"/>
          <p:cNvSpPr/>
          <p:nvPr/>
        </p:nvSpPr>
        <p:spPr>
          <a:xfrm>
            <a:off x="3143250" y="5481760"/>
            <a:ext cx="431800" cy="51569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endParaRPr lang="zh-CN" altLang="en-US" dirty="0">
              <a:latin typeface="Arial" panose="020B0604020202090204" pitchFamily="34" charset="0"/>
            </a:endParaRPr>
          </a:p>
        </p:txBody>
      </p:sp>
      <p:sp>
        <p:nvSpPr>
          <p:cNvPr id="31753" name="Line 14"/>
          <p:cNvSpPr/>
          <p:nvPr/>
        </p:nvSpPr>
        <p:spPr>
          <a:xfrm flipH="1">
            <a:off x="3359150" y="4984750"/>
            <a:ext cx="576263" cy="503238"/>
          </a:xfrm>
          <a:prstGeom prst="line">
            <a:avLst/>
          </a:prstGeom>
          <a:ln w="6350" cap="flat" cmpd="sng">
            <a:solidFill>
              <a:schemeClr val="tx1"/>
            </a:solidFill>
            <a:prstDash val="solid"/>
            <a:headEnd type="none" w="med" len="med"/>
            <a:tailEnd type="none" w="med" len="med"/>
          </a:ln>
        </p:spPr>
      </p:sp>
      <p:sp>
        <p:nvSpPr>
          <p:cNvPr id="31754" name="Oval 15"/>
          <p:cNvSpPr/>
          <p:nvPr/>
        </p:nvSpPr>
        <p:spPr>
          <a:xfrm>
            <a:off x="4008438" y="5530089"/>
            <a:ext cx="431800" cy="495236"/>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endParaRPr lang="zh-CN" altLang="en-US" dirty="0">
              <a:latin typeface="Arial" panose="020B0604020202090204" pitchFamily="34" charset="0"/>
            </a:endParaRPr>
          </a:p>
        </p:txBody>
      </p:sp>
      <p:sp>
        <p:nvSpPr>
          <p:cNvPr id="31755" name="Line 16"/>
          <p:cNvSpPr/>
          <p:nvPr/>
        </p:nvSpPr>
        <p:spPr>
          <a:xfrm>
            <a:off x="4151313" y="4984750"/>
            <a:ext cx="144462" cy="647700"/>
          </a:xfrm>
          <a:prstGeom prst="line">
            <a:avLst/>
          </a:prstGeom>
          <a:ln w="6350" cap="flat" cmpd="sng">
            <a:solidFill>
              <a:schemeClr val="tx1"/>
            </a:solidFill>
            <a:prstDash val="solid"/>
            <a:headEnd type="none" w="med" len="med"/>
            <a:tailEnd type="none" w="med" len="med"/>
          </a:ln>
        </p:spPr>
      </p:sp>
      <p:sp>
        <p:nvSpPr>
          <p:cNvPr id="31756" name="Line 17"/>
          <p:cNvSpPr/>
          <p:nvPr/>
        </p:nvSpPr>
        <p:spPr>
          <a:xfrm>
            <a:off x="4872038" y="4479925"/>
            <a:ext cx="215900" cy="288925"/>
          </a:xfrm>
          <a:prstGeom prst="line">
            <a:avLst/>
          </a:prstGeom>
          <a:ln w="6350" cap="flat" cmpd="sng">
            <a:solidFill>
              <a:schemeClr val="tx1"/>
            </a:solidFill>
            <a:prstDash val="solid"/>
            <a:headEnd type="none" w="med" len="med"/>
            <a:tailEnd type="none" w="med" len="med"/>
          </a:ln>
        </p:spPr>
      </p:sp>
      <p:sp>
        <p:nvSpPr>
          <p:cNvPr id="31757" name="Oval 18"/>
          <p:cNvSpPr/>
          <p:nvPr/>
        </p:nvSpPr>
        <p:spPr>
          <a:xfrm>
            <a:off x="4727575" y="4712963"/>
            <a:ext cx="644525" cy="467375"/>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sz="1600" b="1" dirty="0">
                <a:latin typeface="Comic Sans MS" panose="030F0902030302020204" pitchFamily="66" charset="0"/>
              </a:rPr>
              <a:t>16</a:t>
            </a:r>
            <a:endParaRPr lang="en-US" altLang="zh-CN" sz="1600" b="1" dirty="0">
              <a:latin typeface="Comic Sans MS" panose="030F0902030302020204" pitchFamily="66" charset="0"/>
            </a:endParaRPr>
          </a:p>
        </p:txBody>
      </p:sp>
      <p:sp>
        <p:nvSpPr>
          <p:cNvPr id="31758" name="Line 19"/>
          <p:cNvSpPr/>
          <p:nvPr/>
        </p:nvSpPr>
        <p:spPr>
          <a:xfrm flipH="1">
            <a:off x="4727575" y="5127625"/>
            <a:ext cx="215900" cy="360363"/>
          </a:xfrm>
          <a:prstGeom prst="line">
            <a:avLst/>
          </a:prstGeom>
          <a:ln w="6350" cap="flat" cmpd="sng">
            <a:solidFill>
              <a:schemeClr val="tx1"/>
            </a:solidFill>
            <a:prstDash val="solid"/>
            <a:headEnd type="none" w="med" len="med"/>
            <a:tailEnd type="none" w="med" len="med"/>
          </a:ln>
        </p:spPr>
      </p:sp>
      <p:sp>
        <p:nvSpPr>
          <p:cNvPr id="31759" name="Oval 20"/>
          <p:cNvSpPr/>
          <p:nvPr/>
        </p:nvSpPr>
        <p:spPr>
          <a:xfrm>
            <a:off x="4511675" y="5337717"/>
            <a:ext cx="576263" cy="78790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31</a:t>
            </a:r>
            <a:endParaRPr lang="en-US" altLang="zh-CN" dirty="0">
              <a:latin typeface="Comic Sans MS" panose="030F0902030302020204" pitchFamily="66" charset="0"/>
            </a:endParaRPr>
          </a:p>
        </p:txBody>
      </p:sp>
      <p:sp>
        <p:nvSpPr>
          <p:cNvPr id="31760" name="Line 21"/>
          <p:cNvSpPr/>
          <p:nvPr/>
        </p:nvSpPr>
        <p:spPr>
          <a:xfrm>
            <a:off x="5159375" y="5127625"/>
            <a:ext cx="215900" cy="360363"/>
          </a:xfrm>
          <a:prstGeom prst="line">
            <a:avLst/>
          </a:prstGeom>
          <a:ln w="6350" cap="flat" cmpd="sng">
            <a:solidFill>
              <a:schemeClr val="tx1"/>
            </a:solidFill>
            <a:prstDash val="solid"/>
            <a:headEnd type="none" w="med" len="med"/>
            <a:tailEnd type="none" w="med" len="med"/>
          </a:ln>
        </p:spPr>
      </p:sp>
      <p:sp>
        <p:nvSpPr>
          <p:cNvPr id="31761" name="Oval 22"/>
          <p:cNvSpPr/>
          <p:nvPr/>
        </p:nvSpPr>
        <p:spPr>
          <a:xfrm>
            <a:off x="5087938" y="5337717"/>
            <a:ext cx="576262"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16</a:t>
            </a:r>
            <a:endParaRPr lang="en-US" altLang="zh-CN" dirty="0">
              <a:latin typeface="Comic Sans MS" panose="030F0902030302020204" pitchFamily="66" charset="0"/>
            </a:endParaRPr>
          </a:p>
        </p:txBody>
      </p:sp>
      <p:sp>
        <p:nvSpPr>
          <p:cNvPr id="31762" name="Line 23"/>
          <p:cNvSpPr/>
          <p:nvPr/>
        </p:nvSpPr>
        <p:spPr>
          <a:xfrm>
            <a:off x="5735638" y="3832225"/>
            <a:ext cx="576262" cy="287338"/>
          </a:xfrm>
          <a:prstGeom prst="line">
            <a:avLst/>
          </a:prstGeom>
          <a:ln w="6350" cap="flat" cmpd="sng">
            <a:solidFill>
              <a:schemeClr val="tx1"/>
            </a:solidFill>
            <a:prstDash val="solid"/>
            <a:headEnd type="none" w="med" len="med"/>
            <a:tailEnd type="none" w="med" len="med"/>
          </a:ln>
        </p:spPr>
      </p:sp>
      <p:sp>
        <p:nvSpPr>
          <p:cNvPr id="31763" name="Oval 24"/>
          <p:cNvSpPr/>
          <p:nvPr/>
        </p:nvSpPr>
        <p:spPr>
          <a:xfrm>
            <a:off x="6096000" y="4044222"/>
            <a:ext cx="503238"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31764" name="Line 25"/>
          <p:cNvSpPr/>
          <p:nvPr/>
        </p:nvSpPr>
        <p:spPr>
          <a:xfrm flipH="1">
            <a:off x="6167438" y="4552950"/>
            <a:ext cx="144462" cy="358775"/>
          </a:xfrm>
          <a:prstGeom prst="line">
            <a:avLst/>
          </a:prstGeom>
          <a:ln w="6350" cap="flat" cmpd="sng">
            <a:solidFill>
              <a:schemeClr val="tx1"/>
            </a:solidFill>
            <a:prstDash val="solid"/>
            <a:headEnd type="none" w="med" len="med"/>
            <a:tailEnd type="none" w="med" len="med"/>
          </a:ln>
        </p:spPr>
      </p:sp>
      <p:sp>
        <p:nvSpPr>
          <p:cNvPr id="31765" name="Oval 26"/>
          <p:cNvSpPr/>
          <p:nvPr/>
        </p:nvSpPr>
        <p:spPr>
          <a:xfrm>
            <a:off x="6024563" y="4663030"/>
            <a:ext cx="576262"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31766" name="Line 27"/>
          <p:cNvSpPr/>
          <p:nvPr/>
        </p:nvSpPr>
        <p:spPr>
          <a:xfrm flipH="1">
            <a:off x="6167438" y="5272088"/>
            <a:ext cx="144462" cy="288925"/>
          </a:xfrm>
          <a:prstGeom prst="line">
            <a:avLst/>
          </a:prstGeom>
          <a:ln w="6350" cap="flat" cmpd="sng">
            <a:solidFill>
              <a:schemeClr val="tx1"/>
            </a:solidFill>
            <a:prstDash val="solid"/>
            <a:headEnd type="none" w="med" len="med"/>
            <a:tailEnd type="none" w="med" len="med"/>
          </a:ln>
        </p:spPr>
      </p:sp>
      <p:sp>
        <p:nvSpPr>
          <p:cNvPr id="31767" name="Oval 28"/>
          <p:cNvSpPr/>
          <p:nvPr/>
        </p:nvSpPr>
        <p:spPr>
          <a:xfrm>
            <a:off x="5810250" y="5382167"/>
            <a:ext cx="644525"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30</a:t>
            </a:r>
            <a:endParaRPr lang="en-US" altLang="zh-CN" dirty="0">
              <a:latin typeface="Comic Sans MS" panose="030F0902030302020204" pitchFamily="66" charset="0"/>
            </a:endParaRPr>
          </a:p>
        </p:txBody>
      </p:sp>
      <p:sp>
        <p:nvSpPr>
          <p:cNvPr id="31768" name="Line 29"/>
          <p:cNvSpPr/>
          <p:nvPr/>
        </p:nvSpPr>
        <p:spPr>
          <a:xfrm>
            <a:off x="6600825" y="4408488"/>
            <a:ext cx="431800" cy="144462"/>
          </a:xfrm>
          <a:prstGeom prst="line">
            <a:avLst/>
          </a:prstGeom>
          <a:ln w="6350" cap="flat" cmpd="sng">
            <a:solidFill>
              <a:schemeClr val="tx1"/>
            </a:solidFill>
            <a:prstDash val="solid"/>
            <a:headEnd type="none" w="med" len="med"/>
            <a:tailEnd type="none" w="med" len="med"/>
          </a:ln>
        </p:spPr>
      </p:sp>
      <p:sp>
        <p:nvSpPr>
          <p:cNvPr id="31769" name="Oval 30"/>
          <p:cNvSpPr/>
          <p:nvPr/>
        </p:nvSpPr>
        <p:spPr>
          <a:xfrm>
            <a:off x="6959600" y="4514122"/>
            <a:ext cx="504825" cy="51104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31770" name="Line 31"/>
          <p:cNvSpPr/>
          <p:nvPr/>
        </p:nvSpPr>
        <p:spPr>
          <a:xfrm>
            <a:off x="6383338" y="5272088"/>
            <a:ext cx="288925" cy="288925"/>
          </a:xfrm>
          <a:prstGeom prst="line">
            <a:avLst/>
          </a:prstGeom>
          <a:ln w="6350" cap="flat" cmpd="sng">
            <a:solidFill>
              <a:schemeClr val="tx1"/>
            </a:solidFill>
            <a:prstDash val="solid"/>
            <a:headEnd type="none" w="med" len="med"/>
            <a:tailEnd type="none" w="med" len="med"/>
          </a:ln>
        </p:spPr>
      </p:sp>
      <p:sp>
        <p:nvSpPr>
          <p:cNvPr id="31771" name="Oval 32"/>
          <p:cNvSpPr/>
          <p:nvPr/>
        </p:nvSpPr>
        <p:spPr>
          <a:xfrm>
            <a:off x="6529388" y="5522185"/>
            <a:ext cx="644525" cy="511044"/>
          </a:xfrm>
          <a:prstGeom prst="ellipse">
            <a:avLst/>
          </a:prstGeom>
          <a:solidFill>
            <a:schemeClr val="tx2"/>
          </a:solidFill>
          <a:ln w="6350" cap="flat" cmpd="sng">
            <a:solidFill>
              <a:schemeClr val="tx2"/>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31772" name="Line 33"/>
          <p:cNvSpPr/>
          <p:nvPr/>
        </p:nvSpPr>
        <p:spPr>
          <a:xfrm>
            <a:off x="7319963" y="4984750"/>
            <a:ext cx="71437" cy="503238"/>
          </a:xfrm>
          <a:prstGeom prst="line">
            <a:avLst/>
          </a:prstGeom>
          <a:ln w="6350" cap="flat" cmpd="sng">
            <a:solidFill>
              <a:schemeClr val="tx1"/>
            </a:solidFill>
            <a:prstDash val="solid"/>
            <a:headEnd type="none" w="med" len="med"/>
            <a:tailEnd type="none" w="med" len="med"/>
          </a:ln>
        </p:spPr>
      </p:sp>
      <p:sp>
        <p:nvSpPr>
          <p:cNvPr id="31773" name="Line 34"/>
          <p:cNvSpPr/>
          <p:nvPr/>
        </p:nvSpPr>
        <p:spPr>
          <a:xfrm>
            <a:off x="7391400" y="4911725"/>
            <a:ext cx="936625" cy="433388"/>
          </a:xfrm>
          <a:prstGeom prst="line">
            <a:avLst/>
          </a:prstGeom>
          <a:ln w="6350" cap="flat" cmpd="sng">
            <a:solidFill>
              <a:schemeClr val="tx1"/>
            </a:solidFill>
            <a:prstDash val="solid"/>
            <a:headEnd type="none" w="med" len="med"/>
            <a:tailEnd type="none" w="med" len="med"/>
          </a:ln>
        </p:spPr>
      </p:sp>
      <p:sp>
        <p:nvSpPr>
          <p:cNvPr id="31774" name="Oval 35"/>
          <p:cNvSpPr/>
          <p:nvPr/>
        </p:nvSpPr>
        <p:spPr>
          <a:xfrm>
            <a:off x="7175500" y="5476147"/>
            <a:ext cx="649288" cy="51104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31775" name="Oval 36"/>
          <p:cNvSpPr/>
          <p:nvPr/>
        </p:nvSpPr>
        <p:spPr>
          <a:xfrm>
            <a:off x="8040688" y="5268185"/>
            <a:ext cx="720725" cy="51104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414765" name="Oval 45"/>
          <p:cNvSpPr/>
          <p:nvPr/>
        </p:nvSpPr>
        <p:spPr>
          <a:xfrm>
            <a:off x="3151789" y="1624872"/>
            <a:ext cx="416311" cy="511044"/>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p:txBody>
      </p:sp>
      <p:sp>
        <p:nvSpPr>
          <p:cNvPr id="414767" name="Oval 47"/>
          <p:cNvSpPr/>
          <p:nvPr/>
        </p:nvSpPr>
        <p:spPr>
          <a:xfrm>
            <a:off x="4583113" y="1298197"/>
            <a:ext cx="862012" cy="1178682"/>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a:p>
            <a:pPr algn="ctr"/>
            <a:r>
              <a:rPr lang="en-US" altLang="zh-CN" dirty="0">
                <a:latin typeface="Tahoma" panose="020B0804030504040204" pitchFamily="34" charset="0"/>
              </a:rPr>
              <a:t>false</a:t>
            </a:r>
            <a:endParaRPr lang="en-US" altLang="zh-CN" dirty="0">
              <a:latin typeface="Tahoma" panose="020B0804030504040204" pitchFamily="34" charset="0"/>
            </a:endParaRPr>
          </a:p>
        </p:txBody>
      </p:sp>
      <p:sp>
        <p:nvSpPr>
          <p:cNvPr id="414768" name="Oval 48"/>
          <p:cNvSpPr/>
          <p:nvPr/>
        </p:nvSpPr>
        <p:spPr>
          <a:xfrm>
            <a:off x="6096000" y="1298197"/>
            <a:ext cx="862013" cy="1178682"/>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Tahoma" panose="020B0804030504040204" pitchFamily="34" charset="0"/>
              </a:rPr>
              <a:t>16</a:t>
            </a:r>
            <a:endParaRPr lang="en-US" altLang="zh-CN" dirty="0">
              <a:latin typeface="Tahoma" panose="020B0804030504040204" pitchFamily="34" charset="0"/>
            </a:endParaRPr>
          </a:p>
          <a:p>
            <a:pPr algn="ctr"/>
            <a:r>
              <a:rPr lang="en-US" altLang="zh-CN" dirty="0">
                <a:latin typeface="Tahoma" panose="020B0804030504040204" pitchFamily="34" charset="0"/>
              </a:rPr>
              <a:t>false</a:t>
            </a:r>
            <a:endParaRPr lang="en-US" altLang="zh-CN" dirty="0">
              <a:latin typeface="Tahoma" panose="020B0804030504040204" pitchFamily="34" charset="0"/>
            </a:endParaRPr>
          </a:p>
        </p:txBody>
      </p:sp>
      <p:sp>
        <p:nvSpPr>
          <p:cNvPr id="414769" name="Oval 49"/>
          <p:cNvSpPr/>
          <p:nvPr/>
        </p:nvSpPr>
        <p:spPr>
          <a:xfrm>
            <a:off x="5567402" y="1582010"/>
            <a:ext cx="415847" cy="511044"/>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p:txBody>
      </p:sp>
      <p:sp>
        <p:nvSpPr>
          <p:cNvPr id="414770" name="Oval 50"/>
          <p:cNvSpPr/>
          <p:nvPr/>
        </p:nvSpPr>
        <p:spPr>
          <a:xfrm>
            <a:off x="7009638" y="1436627"/>
            <a:ext cx="814324" cy="901822"/>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Tahoma" panose="020B0804030504040204" pitchFamily="34" charset="0"/>
              </a:rPr>
              <a:t>15</a:t>
            </a:r>
            <a:endParaRPr lang="en-US" altLang="zh-CN" dirty="0">
              <a:latin typeface="Tahoma" panose="020B0804030504040204" pitchFamily="34" charset="0"/>
            </a:endParaRPr>
          </a:p>
          <a:p>
            <a:pPr algn="ctr"/>
            <a:r>
              <a:rPr lang="en-US" altLang="zh-CN" dirty="0">
                <a:latin typeface="Tahoma" panose="020B0804030504040204" pitchFamily="34" charset="0"/>
              </a:rPr>
              <a:t>true</a:t>
            </a:r>
            <a:endParaRPr lang="en-US" altLang="zh-CN" dirty="0">
              <a:latin typeface="Tahoma" panose="020B0804030504040204" pitchFamily="34" charset="0"/>
            </a:endParaRPr>
          </a:p>
        </p:txBody>
      </p:sp>
      <p:sp>
        <p:nvSpPr>
          <p:cNvPr id="414771" name="Oval 51"/>
          <p:cNvSpPr/>
          <p:nvPr/>
        </p:nvSpPr>
        <p:spPr>
          <a:xfrm>
            <a:off x="7872452" y="1582010"/>
            <a:ext cx="415847" cy="511044"/>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p:txBody>
      </p:sp>
      <p:sp>
        <p:nvSpPr>
          <p:cNvPr id="414774" name="Freeform 54"/>
          <p:cNvSpPr/>
          <p:nvPr/>
        </p:nvSpPr>
        <p:spPr>
          <a:xfrm>
            <a:off x="3324225" y="1095375"/>
            <a:ext cx="1682750" cy="523875"/>
          </a:xfrm>
          <a:custGeom>
            <a:avLst/>
            <a:gdLst/>
            <a:ahLst/>
            <a:cxnLst>
              <a:cxn ang="0">
                <a:pos x="1682750" y="363538"/>
              </a:cxn>
              <a:cxn ang="0">
                <a:pos x="1524000" y="117475"/>
              </a:cxn>
              <a:cxn ang="0">
                <a:pos x="1262063" y="0"/>
              </a:cxn>
              <a:cxn ang="0">
                <a:pos x="1001713" y="15875"/>
              </a:cxn>
              <a:cxn ang="0">
                <a:pos x="914400" y="44450"/>
              </a:cxn>
              <a:cxn ang="0">
                <a:pos x="666750" y="101600"/>
              </a:cxn>
              <a:cxn ang="0">
                <a:pos x="449263" y="188913"/>
              </a:cxn>
              <a:cxn ang="0">
                <a:pos x="361950" y="219075"/>
              </a:cxn>
              <a:cxn ang="0">
                <a:pos x="319088" y="233363"/>
              </a:cxn>
              <a:cxn ang="0">
                <a:pos x="130175" y="349250"/>
              </a:cxn>
              <a:cxn ang="0">
                <a:pos x="101600" y="392113"/>
              </a:cxn>
              <a:cxn ang="0">
                <a:pos x="57150" y="422275"/>
              </a:cxn>
              <a:cxn ang="0">
                <a:pos x="42863" y="465138"/>
              </a:cxn>
              <a:cxn ang="0">
                <a:pos x="0" y="523875"/>
              </a:cxn>
            </a:cxnLst>
            <a:pathLst>
              <a:path w="1060" h="330">
                <a:moveTo>
                  <a:pt x="1060" y="229"/>
                </a:moveTo>
                <a:cubicBezTo>
                  <a:pt x="1049" y="142"/>
                  <a:pt x="1042" y="101"/>
                  <a:pt x="960" y="74"/>
                </a:cubicBezTo>
                <a:cubicBezTo>
                  <a:pt x="916" y="30"/>
                  <a:pt x="852" y="20"/>
                  <a:pt x="795" y="0"/>
                </a:cubicBezTo>
                <a:cubicBezTo>
                  <a:pt x="740" y="3"/>
                  <a:pt x="685" y="3"/>
                  <a:pt x="631" y="10"/>
                </a:cubicBezTo>
                <a:cubicBezTo>
                  <a:pt x="612" y="12"/>
                  <a:pt x="594" y="22"/>
                  <a:pt x="576" y="28"/>
                </a:cubicBezTo>
                <a:cubicBezTo>
                  <a:pt x="526" y="44"/>
                  <a:pt x="471" y="51"/>
                  <a:pt x="420" y="64"/>
                </a:cubicBezTo>
                <a:cubicBezTo>
                  <a:pt x="377" y="87"/>
                  <a:pt x="329" y="101"/>
                  <a:pt x="283" y="119"/>
                </a:cubicBezTo>
                <a:cubicBezTo>
                  <a:pt x="265" y="126"/>
                  <a:pt x="246" y="132"/>
                  <a:pt x="228" y="138"/>
                </a:cubicBezTo>
                <a:cubicBezTo>
                  <a:pt x="219" y="141"/>
                  <a:pt x="201" y="147"/>
                  <a:pt x="201" y="147"/>
                </a:cubicBezTo>
                <a:cubicBezTo>
                  <a:pt x="160" y="176"/>
                  <a:pt x="128" y="205"/>
                  <a:pt x="82" y="220"/>
                </a:cubicBezTo>
                <a:cubicBezTo>
                  <a:pt x="76" y="229"/>
                  <a:pt x="72" y="239"/>
                  <a:pt x="64" y="247"/>
                </a:cubicBezTo>
                <a:cubicBezTo>
                  <a:pt x="56" y="255"/>
                  <a:pt x="43" y="257"/>
                  <a:pt x="36" y="266"/>
                </a:cubicBezTo>
                <a:cubicBezTo>
                  <a:pt x="30" y="273"/>
                  <a:pt x="31" y="285"/>
                  <a:pt x="27" y="293"/>
                </a:cubicBezTo>
                <a:cubicBezTo>
                  <a:pt x="18" y="311"/>
                  <a:pt x="11" y="317"/>
                  <a:pt x="0" y="330"/>
                </a:cubicBezTo>
              </a:path>
            </a:pathLst>
          </a:custGeom>
          <a:noFill/>
          <a:ln w="6350" cap="flat" cmpd="sng">
            <a:solidFill>
              <a:schemeClr val="tx1">
                <a:alpha val="100000"/>
              </a:schemeClr>
            </a:solidFill>
            <a:prstDash val="solid"/>
            <a:round/>
            <a:headEnd type="none" w="med" len="med"/>
            <a:tailEnd type="triangle" w="med" len="med"/>
          </a:ln>
        </p:spPr>
        <p:txBody>
          <a:bodyPr/>
          <a:p>
            <a:endParaRPr lang="zh-CN" altLang="en-US"/>
          </a:p>
        </p:txBody>
      </p:sp>
      <p:sp>
        <p:nvSpPr>
          <p:cNvPr id="414775" name="Freeform 55"/>
          <p:cNvSpPr/>
          <p:nvPr/>
        </p:nvSpPr>
        <p:spPr>
          <a:xfrm>
            <a:off x="4224338" y="2314575"/>
            <a:ext cx="2292350" cy="682625"/>
          </a:xfrm>
          <a:custGeom>
            <a:avLst/>
            <a:gdLst/>
            <a:ahLst/>
            <a:cxnLst>
              <a:cxn ang="0">
                <a:pos x="2292350" y="0"/>
              </a:cxn>
              <a:cxn ang="0">
                <a:pos x="2074863" y="450850"/>
              </a:cxn>
              <a:cxn ang="0">
                <a:pos x="1987550" y="508000"/>
              </a:cxn>
              <a:cxn ang="0">
                <a:pos x="1885950" y="566738"/>
              </a:cxn>
              <a:cxn ang="0">
                <a:pos x="1682750" y="609600"/>
              </a:cxn>
              <a:cxn ang="0">
                <a:pos x="1508125" y="639763"/>
              </a:cxn>
              <a:cxn ang="0">
                <a:pos x="1101725" y="609600"/>
              </a:cxn>
              <a:cxn ang="0">
                <a:pos x="869950" y="538163"/>
              </a:cxn>
              <a:cxn ang="0">
                <a:pos x="463550" y="392113"/>
              </a:cxn>
              <a:cxn ang="0">
                <a:pos x="333375" y="320675"/>
              </a:cxn>
              <a:cxn ang="0">
                <a:pos x="85725" y="146050"/>
              </a:cxn>
              <a:cxn ang="0">
                <a:pos x="28575" y="58738"/>
              </a:cxn>
              <a:cxn ang="0">
                <a:pos x="0" y="15875"/>
              </a:cxn>
            </a:cxnLst>
            <a:pathLst>
              <a:path w="1444" h="430">
                <a:moveTo>
                  <a:pt x="1444" y="0"/>
                </a:moveTo>
                <a:cubicBezTo>
                  <a:pt x="1431" y="115"/>
                  <a:pt x="1408" y="216"/>
                  <a:pt x="1307" y="284"/>
                </a:cubicBezTo>
                <a:cubicBezTo>
                  <a:pt x="1277" y="329"/>
                  <a:pt x="1305" y="299"/>
                  <a:pt x="1252" y="320"/>
                </a:cubicBezTo>
                <a:cubicBezTo>
                  <a:pt x="1229" y="329"/>
                  <a:pt x="1211" y="349"/>
                  <a:pt x="1188" y="357"/>
                </a:cubicBezTo>
                <a:cubicBezTo>
                  <a:pt x="1147" y="372"/>
                  <a:pt x="1103" y="377"/>
                  <a:pt x="1060" y="384"/>
                </a:cubicBezTo>
                <a:cubicBezTo>
                  <a:pt x="1023" y="390"/>
                  <a:pt x="950" y="403"/>
                  <a:pt x="950" y="403"/>
                </a:cubicBezTo>
                <a:cubicBezTo>
                  <a:pt x="869" y="430"/>
                  <a:pt x="776" y="397"/>
                  <a:pt x="694" y="384"/>
                </a:cubicBezTo>
                <a:cubicBezTo>
                  <a:pt x="646" y="365"/>
                  <a:pt x="598" y="351"/>
                  <a:pt x="548" y="339"/>
                </a:cubicBezTo>
                <a:cubicBezTo>
                  <a:pt x="466" y="298"/>
                  <a:pt x="379" y="275"/>
                  <a:pt x="292" y="247"/>
                </a:cubicBezTo>
                <a:cubicBezTo>
                  <a:pt x="229" y="206"/>
                  <a:pt x="258" y="218"/>
                  <a:pt x="210" y="202"/>
                </a:cubicBezTo>
                <a:cubicBezTo>
                  <a:pt x="158" y="167"/>
                  <a:pt x="95" y="144"/>
                  <a:pt x="54" y="92"/>
                </a:cubicBezTo>
                <a:cubicBezTo>
                  <a:pt x="41" y="75"/>
                  <a:pt x="30" y="55"/>
                  <a:pt x="18" y="37"/>
                </a:cubicBezTo>
                <a:cubicBezTo>
                  <a:pt x="12" y="28"/>
                  <a:pt x="0" y="10"/>
                  <a:pt x="0" y="10"/>
                </a:cubicBezTo>
              </a:path>
            </a:pathLst>
          </a:custGeom>
          <a:noFill/>
          <a:ln w="6350" cap="flat" cmpd="sng">
            <a:solidFill>
              <a:schemeClr val="tx1">
                <a:alpha val="100000"/>
              </a:schemeClr>
            </a:solidFill>
            <a:prstDash val="solid"/>
            <a:round/>
            <a:headEnd type="none" w="med" len="med"/>
            <a:tailEnd type="triangle" w="med" len="med"/>
          </a:ln>
        </p:spPr>
        <p:txBody>
          <a:bodyPr/>
          <a:p>
            <a:endParaRPr lang="zh-CN" altLang="en-US"/>
          </a:p>
        </p:txBody>
      </p:sp>
      <p:sp>
        <p:nvSpPr>
          <p:cNvPr id="414776" name="Freeform 56"/>
          <p:cNvSpPr/>
          <p:nvPr/>
        </p:nvSpPr>
        <p:spPr>
          <a:xfrm>
            <a:off x="5037138" y="1100138"/>
            <a:ext cx="2379662" cy="373062"/>
          </a:xfrm>
          <a:custGeom>
            <a:avLst/>
            <a:gdLst/>
            <a:ahLst/>
            <a:cxnLst>
              <a:cxn ang="0">
                <a:pos x="2379662" y="358775"/>
              </a:cxn>
              <a:cxn ang="0">
                <a:pos x="2320925" y="285750"/>
              </a:cxn>
              <a:cxn ang="0">
                <a:pos x="2278062" y="198437"/>
              </a:cxn>
              <a:cxn ang="0">
                <a:pos x="2133600" y="127000"/>
              </a:cxn>
              <a:cxn ang="0">
                <a:pos x="1363662" y="39687"/>
              </a:cxn>
              <a:cxn ang="0">
                <a:pos x="508000" y="25400"/>
              </a:cxn>
              <a:cxn ang="0">
                <a:pos x="246062" y="96837"/>
              </a:cxn>
              <a:cxn ang="0">
                <a:pos x="57150" y="242887"/>
              </a:cxn>
              <a:cxn ang="0">
                <a:pos x="28575" y="330200"/>
              </a:cxn>
              <a:cxn ang="0">
                <a:pos x="0" y="373062"/>
              </a:cxn>
            </a:cxnLst>
            <a:pathLst>
              <a:path w="1499" h="235">
                <a:moveTo>
                  <a:pt x="1499" y="226"/>
                </a:moveTo>
                <a:cubicBezTo>
                  <a:pt x="1488" y="210"/>
                  <a:pt x="1472" y="197"/>
                  <a:pt x="1462" y="180"/>
                </a:cubicBezTo>
                <a:cubicBezTo>
                  <a:pt x="1439" y="142"/>
                  <a:pt x="1470" y="161"/>
                  <a:pt x="1435" y="125"/>
                </a:cubicBezTo>
                <a:cubicBezTo>
                  <a:pt x="1412" y="101"/>
                  <a:pt x="1372" y="96"/>
                  <a:pt x="1344" y="80"/>
                </a:cubicBezTo>
                <a:cubicBezTo>
                  <a:pt x="1205" y="0"/>
                  <a:pt x="1000" y="29"/>
                  <a:pt x="859" y="25"/>
                </a:cubicBezTo>
                <a:cubicBezTo>
                  <a:pt x="666" y="9"/>
                  <a:pt x="533" y="11"/>
                  <a:pt x="320" y="16"/>
                </a:cubicBezTo>
                <a:cubicBezTo>
                  <a:pt x="265" y="27"/>
                  <a:pt x="209" y="43"/>
                  <a:pt x="155" y="61"/>
                </a:cubicBezTo>
                <a:cubicBezTo>
                  <a:pt x="113" y="91"/>
                  <a:pt x="59" y="100"/>
                  <a:pt x="36" y="153"/>
                </a:cubicBezTo>
                <a:cubicBezTo>
                  <a:pt x="28" y="171"/>
                  <a:pt x="29" y="192"/>
                  <a:pt x="18" y="208"/>
                </a:cubicBezTo>
                <a:cubicBezTo>
                  <a:pt x="12" y="217"/>
                  <a:pt x="0" y="235"/>
                  <a:pt x="0" y="235"/>
                </a:cubicBezTo>
              </a:path>
            </a:pathLst>
          </a:custGeom>
          <a:noFill/>
          <a:ln w="6350" cap="flat" cmpd="sng">
            <a:solidFill>
              <a:schemeClr val="tx1">
                <a:alpha val="100000"/>
              </a:schemeClr>
            </a:solidFill>
            <a:prstDash val="solid"/>
            <a:round/>
            <a:headEnd type="none" w="med" len="med"/>
            <a:tailEnd type="triangle" w="med" len="med"/>
          </a:ln>
        </p:spPr>
        <p:txBody>
          <a:bodyPr/>
          <a:p>
            <a:endParaRPr lang="zh-CN" altLang="en-US"/>
          </a:p>
        </p:txBody>
      </p:sp>
      <p:sp>
        <p:nvSpPr>
          <p:cNvPr id="414777" name="Oval 57"/>
          <p:cNvSpPr/>
          <p:nvPr/>
        </p:nvSpPr>
        <p:spPr>
          <a:xfrm>
            <a:off x="3696526" y="1471552"/>
            <a:ext cx="814324" cy="901822"/>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Tahoma" panose="020B0804030504040204" pitchFamily="34" charset="0"/>
              </a:rPr>
              <a:t>16</a:t>
            </a:r>
            <a:endParaRPr lang="en-US" altLang="zh-CN" dirty="0">
              <a:latin typeface="Tahoma" panose="020B0804030504040204" pitchFamily="34" charset="0"/>
            </a:endParaRPr>
          </a:p>
          <a:p>
            <a:pPr algn="ctr"/>
            <a:r>
              <a:rPr lang="en-US" altLang="zh-CN" dirty="0">
                <a:latin typeface="Tahoma" panose="020B0804030504040204" pitchFamily="34" charset="0"/>
              </a:rPr>
              <a:t>true</a:t>
            </a:r>
            <a:endParaRPr lang="en-US" altLang="zh-CN" dirty="0">
              <a:latin typeface="Tahoma" panose="020B0804030504040204" pitchFamily="34" charset="0"/>
            </a:endParaRPr>
          </a:p>
        </p:txBody>
      </p:sp>
      <p:sp>
        <p:nvSpPr>
          <p:cNvPr id="414778" name="Freeform 58"/>
          <p:cNvSpPr/>
          <p:nvPr/>
        </p:nvSpPr>
        <p:spPr>
          <a:xfrm>
            <a:off x="3287713" y="2132013"/>
            <a:ext cx="863600" cy="612775"/>
          </a:xfrm>
          <a:custGeom>
            <a:avLst/>
            <a:gdLst/>
            <a:ahLst/>
            <a:cxnLst>
              <a:cxn ang="0">
                <a:pos x="863600" y="215900"/>
              </a:cxn>
              <a:cxn ang="0">
                <a:pos x="647700" y="576263"/>
              </a:cxn>
              <a:cxn ang="0">
                <a:pos x="0" y="0"/>
              </a:cxn>
            </a:cxnLst>
            <a:pathLst>
              <a:path w="544" h="386">
                <a:moveTo>
                  <a:pt x="544" y="136"/>
                </a:moveTo>
                <a:cubicBezTo>
                  <a:pt x="521" y="261"/>
                  <a:pt x="499" y="386"/>
                  <a:pt x="408" y="363"/>
                </a:cubicBezTo>
                <a:cubicBezTo>
                  <a:pt x="317" y="340"/>
                  <a:pt x="68" y="60"/>
                  <a:pt x="0" y="0"/>
                </a:cubicBezTo>
              </a:path>
            </a:pathLst>
          </a:custGeom>
          <a:noFill/>
          <a:ln w="6350" cap="flat" cmpd="sng">
            <a:solidFill>
              <a:schemeClr val="tx1">
                <a:alpha val="100000"/>
              </a:schemeClr>
            </a:solidFill>
            <a:prstDash val="solid"/>
            <a:round/>
            <a:headEnd type="none" w="med" len="med"/>
            <a:tailEnd type="triangle" w="med" len="med"/>
          </a:ln>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47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476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47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414765"/>
                                        </p:tgtEl>
                                        <p:attrNameLst>
                                          <p:attrName>fillcolor</p:attrName>
                                        </p:attrNameLst>
                                      </p:cBhvr>
                                      <p:to>
                                        <a:srgbClr val="CC0000"/>
                                      </p:to>
                                    </p:animClr>
                                    <p:set>
                                      <p:cBhvr>
                                        <p:cTn id="23" dur="2000" fill="hold"/>
                                        <p:tgtEl>
                                          <p:spTgt spid="414765"/>
                                        </p:tgtEl>
                                        <p:attrNameLst>
                                          <p:attrName>fill.type</p:attrName>
                                        </p:attrNameLst>
                                      </p:cBhvr>
                                      <p:to>
                                        <p:strVal val="solid"/>
                                      </p:to>
                                    </p:set>
                                    <p:set>
                                      <p:cBhvr>
                                        <p:cTn id="24" dur="2000" fill="hold"/>
                                        <p:tgtEl>
                                          <p:spTgt spid="414765"/>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47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414777"/>
                                        </p:tgtEl>
                                        <p:attrNameLst>
                                          <p:attrName>fillcolor</p:attrName>
                                        </p:attrNameLst>
                                      </p:cBhvr>
                                      <p:to>
                                        <a:srgbClr val="CC0000"/>
                                      </p:to>
                                    </p:animClr>
                                    <p:set>
                                      <p:cBhvr>
                                        <p:cTn id="33" dur="2000" fill="hold"/>
                                        <p:tgtEl>
                                          <p:spTgt spid="414777"/>
                                        </p:tgtEl>
                                        <p:attrNameLst>
                                          <p:attrName>fill.type</p:attrName>
                                        </p:attrNameLst>
                                      </p:cBhvr>
                                      <p:to>
                                        <p:strVal val="solid"/>
                                      </p:to>
                                    </p:set>
                                    <p:set>
                                      <p:cBhvr>
                                        <p:cTn id="34" dur="2000" fill="hold"/>
                                        <p:tgtEl>
                                          <p:spTgt spid="414777"/>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47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477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414767"/>
                                        </p:tgtEl>
                                        <p:attrNameLst>
                                          <p:attrName>fillcolor</p:attrName>
                                        </p:attrNameLst>
                                      </p:cBhvr>
                                      <p:to>
                                        <a:srgbClr val="CC0000"/>
                                      </p:to>
                                    </p:animClr>
                                    <p:set>
                                      <p:cBhvr>
                                        <p:cTn id="45" dur="2000" fill="hold"/>
                                        <p:tgtEl>
                                          <p:spTgt spid="414767"/>
                                        </p:tgtEl>
                                        <p:attrNameLst>
                                          <p:attrName>fill.type</p:attrName>
                                        </p:attrNameLst>
                                      </p:cBhvr>
                                      <p:to>
                                        <p:strVal val="solid"/>
                                      </p:to>
                                    </p:set>
                                    <p:set>
                                      <p:cBhvr>
                                        <p:cTn id="46" dur="2000" fill="hold"/>
                                        <p:tgtEl>
                                          <p:spTgt spid="41476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1477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477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414769"/>
                                        </p:tgtEl>
                                        <p:attrNameLst>
                                          <p:attrName>fillcolor</p:attrName>
                                        </p:attrNameLst>
                                      </p:cBhvr>
                                      <p:to>
                                        <a:srgbClr val="CC0000"/>
                                      </p:to>
                                    </p:animClr>
                                    <p:set>
                                      <p:cBhvr>
                                        <p:cTn id="57" dur="2000" fill="hold"/>
                                        <p:tgtEl>
                                          <p:spTgt spid="414769"/>
                                        </p:tgtEl>
                                        <p:attrNameLst>
                                          <p:attrName>fill.type</p:attrName>
                                        </p:attrNameLst>
                                      </p:cBhvr>
                                      <p:to>
                                        <p:strVal val="solid"/>
                                      </p:to>
                                    </p:set>
                                    <p:set>
                                      <p:cBhvr>
                                        <p:cTn id="58" dur="2000" fill="hold"/>
                                        <p:tgtEl>
                                          <p:spTgt spid="414769"/>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477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2000" fill="hold"/>
                                        <p:tgtEl>
                                          <p:spTgt spid="414768"/>
                                        </p:tgtEl>
                                        <p:attrNameLst>
                                          <p:attrName>fillcolor</p:attrName>
                                        </p:attrNameLst>
                                      </p:cBhvr>
                                      <p:to>
                                        <a:srgbClr val="CC0000"/>
                                      </p:to>
                                    </p:animClr>
                                    <p:set>
                                      <p:cBhvr>
                                        <p:cTn id="67" dur="2000" fill="hold"/>
                                        <p:tgtEl>
                                          <p:spTgt spid="414768"/>
                                        </p:tgtEl>
                                        <p:attrNameLst>
                                          <p:attrName>fill.type</p:attrName>
                                        </p:attrNameLst>
                                      </p:cBhvr>
                                      <p:to>
                                        <p:strVal val="solid"/>
                                      </p:to>
                                    </p:set>
                                    <p:set>
                                      <p:cBhvr>
                                        <p:cTn id="68" dur="2000" fill="hold"/>
                                        <p:tgtEl>
                                          <p:spTgt spid="414768"/>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2000" fill="hold"/>
                                        <p:tgtEl>
                                          <p:spTgt spid="414770"/>
                                        </p:tgtEl>
                                        <p:attrNameLst>
                                          <p:attrName>fillcolor</p:attrName>
                                        </p:attrNameLst>
                                      </p:cBhvr>
                                      <p:to>
                                        <a:srgbClr val="CC0000"/>
                                      </p:to>
                                    </p:animClr>
                                    <p:set>
                                      <p:cBhvr>
                                        <p:cTn id="73" dur="2000" fill="hold"/>
                                        <p:tgtEl>
                                          <p:spTgt spid="414770"/>
                                        </p:tgtEl>
                                        <p:attrNameLst>
                                          <p:attrName>fill.type</p:attrName>
                                        </p:attrNameLst>
                                      </p:cBhvr>
                                      <p:to>
                                        <p:strVal val="solid"/>
                                      </p:to>
                                    </p:set>
                                    <p:set>
                                      <p:cBhvr>
                                        <p:cTn id="74" dur="2000" fill="hold"/>
                                        <p:tgtEl>
                                          <p:spTgt spid="414770"/>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414771"/>
                                        </p:tgtEl>
                                        <p:attrNameLst>
                                          <p:attrName>fillcolor</p:attrName>
                                        </p:attrNameLst>
                                      </p:cBhvr>
                                      <p:to>
                                        <a:srgbClr val="CC0000"/>
                                      </p:to>
                                    </p:animClr>
                                    <p:set>
                                      <p:cBhvr>
                                        <p:cTn id="79" dur="2000" fill="hold"/>
                                        <p:tgtEl>
                                          <p:spTgt spid="414771"/>
                                        </p:tgtEl>
                                        <p:attrNameLst>
                                          <p:attrName>fill.type</p:attrName>
                                        </p:attrNameLst>
                                      </p:cBhvr>
                                      <p:to>
                                        <p:strVal val="solid"/>
                                      </p:to>
                                    </p:set>
                                    <p:set>
                                      <p:cBhvr>
                                        <p:cTn id="80" dur="2000" fill="hold"/>
                                        <p:tgtEl>
                                          <p:spTgt spid="41477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65" grpId="0" bldLvl="0" animBg="1"/>
      <p:bldP spid="414767" grpId="0" bldLvl="0" animBg="1"/>
      <p:bldP spid="414768" grpId="0" bldLvl="0" animBg="1"/>
      <p:bldP spid="414769" grpId="0" bldLvl="0" animBg="1"/>
      <p:bldP spid="414770" grpId="0" bldLvl="0" animBg="1"/>
      <p:bldP spid="414771" grpId="0" bldLvl="0" animBg="1"/>
      <p:bldP spid="414777"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32771" name="Rectangle 2"/>
          <p:cNvSpPr>
            <a:spLocks noGrp="1"/>
          </p:cNvSpPr>
          <p:nvPr>
            <p:ph type="title"/>
          </p:nvPr>
        </p:nvSpPr>
        <p:spPr>
          <a:xfrm>
            <a:off x="1774825" y="287338"/>
            <a:ext cx="8693150" cy="838200"/>
          </a:xfrm>
        </p:spPr>
        <p:txBody>
          <a:bodyPr vert="horz" wrap="square" lIns="91440" tIns="45720" rIns="91440" bIns="45720" anchor="ctr"/>
          <a:p>
            <a:pPr eaLnBrk="1" hangingPunct="1"/>
            <a:r>
              <a:rPr lang="zh-CN" altLang="en-US" sz="3200" b="1" dirty="0"/>
              <a:t>将活结点加入到活结点队列的函数</a:t>
            </a:r>
            <a:r>
              <a:rPr lang="en-US" altLang="zh-CN" sz="3200" b="1" dirty="0"/>
              <a:t>EnQueue</a:t>
            </a:r>
            <a:endParaRPr lang="en-US" altLang="zh-CN" sz="3200" b="1" dirty="0"/>
          </a:p>
        </p:txBody>
      </p:sp>
      <p:sp>
        <p:nvSpPr>
          <p:cNvPr id="410627" name="Rectangle 3"/>
          <p:cNvSpPr>
            <a:spLocks noGrp="1"/>
          </p:cNvSpPr>
          <p:nvPr>
            <p:ph idx="1"/>
          </p:nvPr>
        </p:nvSpPr>
        <p:spPr>
          <a:xfrm>
            <a:off x="1524000" y="981075"/>
            <a:ext cx="9144000" cy="5876925"/>
          </a:xfrm>
          <a:solidFill>
            <a:srgbClr val="CCFFFF">
              <a:alpha val="100000"/>
            </a:srgbClr>
          </a:solidFill>
        </p:spPr>
        <p:txBody>
          <a:bodyPr vert="horz" wrap="square" lIns="91440" tIns="45720" rIns="91440" bIns="45720" anchor="t">
            <a:normAutofit lnSpcReduction="20000"/>
          </a:bodyPr>
          <a:p>
            <a:pPr eaLnBrk="1" hangingPunct="1">
              <a:lnSpc>
                <a:spcPct val="80000"/>
              </a:lnSpc>
              <a:buNone/>
            </a:pPr>
            <a:r>
              <a:rPr lang="en-US" altLang="zh-CN" sz="2000" b="1" dirty="0"/>
              <a:t>template&lt; class Type&gt;</a:t>
            </a:r>
            <a:endParaRPr lang="en-US" altLang="zh-CN" sz="2000" b="1" dirty="0"/>
          </a:p>
          <a:p>
            <a:pPr eaLnBrk="1" hangingPunct="1">
              <a:lnSpc>
                <a:spcPct val="80000"/>
              </a:lnSpc>
              <a:buNone/>
            </a:pPr>
            <a:r>
              <a:rPr lang="en-US" altLang="zh-CN" sz="2000" b="1" dirty="0"/>
              <a:t>void EnQueue( Queue&lt;QNode&lt;Type&gt;*&gt; &amp;</a:t>
            </a:r>
            <a:r>
              <a:rPr lang="en-US" altLang="zh-CN" sz="2000" b="1" dirty="0">
                <a:solidFill>
                  <a:srgbClr val="00CC00"/>
                </a:solidFill>
              </a:rPr>
              <a:t>Q</a:t>
            </a:r>
            <a:r>
              <a:rPr lang="en-US" altLang="zh-CN" sz="2000" b="1" dirty="0"/>
              <a:t>, Type </a:t>
            </a:r>
            <a:r>
              <a:rPr lang="en-US" altLang="zh-CN" sz="2000" b="1" dirty="0">
                <a:solidFill>
                  <a:srgbClr val="00CC00"/>
                </a:solidFill>
              </a:rPr>
              <a:t>wt</a:t>
            </a:r>
            <a:r>
              <a:rPr lang="en-US" altLang="zh-CN" sz="2000" b="1" dirty="0"/>
              <a:t>, int </a:t>
            </a:r>
            <a:r>
              <a:rPr lang="en-US" altLang="zh-CN" sz="2000" b="1" dirty="0">
                <a:solidFill>
                  <a:srgbClr val="00CC00"/>
                </a:solidFill>
              </a:rPr>
              <a:t>i</a:t>
            </a:r>
            <a:r>
              <a:rPr lang="en-US" altLang="zh-CN" sz="2000" b="1" dirty="0"/>
              <a:t>, int </a:t>
            </a:r>
            <a:r>
              <a:rPr lang="en-US" altLang="zh-CN" sz="2000" b="1" dirty="0">
                <a:solidFill>
                  <a:srgbClr val="00CC00"/>
                </a:solidFill>
              </a:rPr>
              <a:t>n</a:t>
            </a:r>
            <a:r>
              <a:rPr lang="en-US" altLang="zh-CN" sz="2000" b="1" dirty="0"/>
              <a:t>, Type </a:t>
            </a:r>
            <a:r>
              <a:rPr lang="en-US" altLang="zh-CN" sz="2000" b="1" dirty="0">
                <a:solidFill>
                  <a:srgbClr val="00CC00"/>
                </a:solidFill>
              </a:rPr>
              <a:t>bestw</a:t>
            </a:r>
            <a:r>
              <a:rPr lang="en-US" altLang="zh-CN" sz="2000" b="1" dirty="0"/>
              <a:t>, QNode&lt;Type&gt; *</a:t>
            </a:r>
            <a:r>
              <a:rPr lang="en-US" altLang="zh-CN" sz="2000" b="1" dirty="0">
                <a:solidFill>
                  <a:srgbClr val="00CC00"/>
                </a:solidFill>
              </a:rPr>
              <a:t>E</a:t>
            </a:r>
            <a:r>
              <a:rPr lang="en-US" altLang="zh-CN" sz="2000" b="1" dirty="0"/>
              <a:t>, QNode&lt;Type&gt; *&amp;</a:t>
            </a:r>
            <a:r>
              <a:rPr lang="en-US" altLang="zh-CN" sz="2000" b="1" dirty="0">
                <a:solidFill>
                  <a:srgbClr val="00CC00"/>
                </a:solidFill>
              </a:rPr>
              <a:t>bestE</a:t>
            </a:r>
            <a:r>
              <a:rPr lang="en-US" altLang="zh-CN" sz="2000" b="1" dirty="0"/>
              <a:t>, int </a:t>
            </a:r>
            <a:r>
              <a:rPr lang="en-US" altLang="zh-CN" sz="2000" b="1" dirty="0">
                <a:solidFill>
                  <a:srgbClr val="00CC00"/>
                </a:solidFill>
              </a:rPr>
              <a:t>bestx[],</a:t>
            </a:r>
            <a:r>
              <a:rPr lang="en-US" altLang="zh-CN" sz="2000" b="1" dirty="0"/>
              <a:t> bool </a:t>
            </a:r>
            <a:r>
              <a:rPr lang="en-US" altLang="zh-CN" sz="2000" b="1" dirty="0">
                <a:solidFill>
                  <a:srgbClr val="00CC00"/>
                </a:solidFill>
              </a:rPr>
              <a:t>ch</a:t>
            </a:r>
            <a:r>
              <a:rPr lang="en-US" altLang="zh-CN" sz="2000" b="1" dirty="0"/>
              <a:t>)</a:t>
            </a:r>
            <a:endParaRPr lang="en-US" altLang="zh-CN" sz="2000" b="1" dirty="0"/>
          </a:p>
          <a:p>
            <a:pPr eaLnBrk="1" hangingPunct="1">
              <a:lnSpc>
                <a:spcPct val="80000"/>
              </a:lnSpc>
              <a:buNone/>
            </a:pPr>
            <a:r>
              <a:rPr lang="en-US" altLang="zh-CN" sz="2000" b="1" dirty="0"/>
              <a:t>{  </a:t>
            </a:r>
            <a:r>
              <a:rPr lang="en-US" altLang="zh-CN" sz="2000" b="1" dirty="0">
                <a:solidFill>
                  <a:srgbClr val="FF0000"/>
                </a:solidFill>
              </a:rPr>
              <a:t>//</a:t>
            </a:r>
            <a:r>
              <a:rPr lang="zh-CN" altLang="en-US" sz="2000" b="1" dirty="0">
                <a:solidFill>
                  <a:srgbClr val="FF0000"/>
                </a:solidFill>
              </a:rPr>
              <a:t>将活结点加入到活结点队列</a:t>
            </a:r>
            <a:r>
              <a:rPr lang="en-US" altLang="zh-CN" sz="2000" b="1" dirty="0">
                <a:solidFill>
                  <a:srgbClr val="FF0000"/>
                </a:solidFill>
              </a:rPr>
              <a:t>Q</a:t>
            </a:r>
            <a:r>
              <a:rPr lang="zh-CN" altLang="en-US" sz="2000" b="1" dirty="0">
                <a:solidFill>
                  <a:srgbClr val="FF0000"/>
                </a:solidFill>
              </a:rPr>
              <a:t>中</a:t>
            </a:r>
            <a:endParaRPr lang="zh-CN" altLang="en-US" sz="2000" b="1" dirty="0">
              <a:solidFill>
                <a:srgbClr val="FF0000"/>
              </a:solidFill>
            </a:endParaRPr>
          </a:p>
          <a:p>
            <a:pPr eaLnBrk="1" hangingPunct="1">
              <a:lnSpc>
                <a:spcPct val="80000"/>
              </a:lnSpc>
              <a:buNone/>
            </a:pPr>
            <a:r>
              <a:rPr lang="zh-CN" altLang="en-US" sz="2000" b="1" dirty="0"/>
              <a:t>   </a:t>
            </a:r>
            <a:r>
              <a:rPr lang="en-US" altLang="zh-CN" sz="2000" b="1" dirty="0"/>
              <a:t>if(i= = n){  </a:t>
            </a:r>
            <a:r>
              <a:rPr lang="en-US" altLang="zh-CN" sz="2000" b="1" dirty="0">
                <a:solidFill>
                  <a:srgbClr val="FF0000"/>
                </a:solidFill>
              </a:rPr>
              <a:t>//</a:t>
            </a:r>
            <a:r>
              <a:rPr lang="zh-CN" altLang="en-US" sz="2000" b="1" dirty="0">
                <a:solidFill>
                  <a:srgbClr val="FF0000"/>
                </a:solidFill>
              </a:rPr>
              <a:t>可行叶结点</a:t>
            </a:r>
            <a:endParaRPr lang="zh-CN" altLang="en-US" sz="2000" b="1" dirty="0">
              <a:solidFill>
                <a:srgbClr val="FF0000"/>
              </a:solidFill>
            </a:endParaRPr>
          </a:p>
          <a:p>
            <a:pPr eaLnBrk="1" hangingPunct="1">
              <a:lnSpc>
                <a:spcPct val="80000"/>
              </a:lnSpc>
              <a:buNone/>
            </a:pPr>
            <a:r>
              <a:rPr lang="zh-CN" altLang="en-US" sz="2000" b="1" dirty="0"/>
              <a:t>        </a:t>
            </a:r>
            <a:r>
              <a:rPr lang="en-US" altLang="zh-CN" sz="2000" b="1" dirty="0"/>
              <a:t>if(wt = = bestw){</a:t>
            </a:r>
            <a:endParaRPr lang="en-US" altLang="zh-CN" sz="2000" b="1" dirty="0"/>
          </a:p>
          <a:p>
            <a:pPr eaLnBrk="1" hangingPunct="1">
              <a:lnSpc>
                <a:spcPct val="80000"/>
              </a:lnSpc>
              <a:buNone/>
            </a:pPr>
            <a:r>
              <a:rPr lang="en-US" altLang="zh-CN" sz="2000" b="1" dirty="0"/>
              <a:t>            </a:t>
            </a:r>
            <a:r>
              <a:rPr lang="en-US" altLang="zh-CN" sz="2000" b="1" dirty="0">
                <a:solidFill>
                  <a:srgbClr val="FF0000"/>
                </a:solidFill>
              </a:rPr>
              <a:t>//</a:t>
            </a:r>
            <a:r>
              <a:rPr lang="zh-CN" altLang="en-US" sz="2000" b="1" dirty="0">
                <a:solidFill>
                  <a:srgbClr val="FF0000"/>
                </a:solidFill>
              </a:rPr>
              <a:t>当前最优载重量</a:t>
            </a:r>
            <a:endParaRPr lang="zh-CN" altLang="en-US" sz="2000" b="1" dirty="0">
              <a:solidFill>
                <a:srgbClr val="FF0000"/>
              </a:solidFill>
            </a:endParaRPr>
          </a:p>
          <a:p>
            <a:pPr eaLnBrk="1" hangingPunct="1">
              <a:lnSpc>
                <a:spcPct val="80000"/>
              </a:lnSpc>
              <a:buNone/>
            </a:pPr>
            <a:r>
              <a:rPr lang="zh-CN" altLang="en-US" sz="2000" b="1" dirty="0"/>
              <a:t>            </a:t>
            </a:r>
            <a:r>
              <a:rPr lang="en-US" altLang="zh-CN" sz="2000" b="1" dirty="0"/>
              <a:t>bestE = E;</a:t>
            </a:r>
            <a:endParaRPr lang="en-US" altLang="zh-CN" sz="2000" b="1" dirty="0"/>
          </a:p>
          <a:p>
            <a:pPr eaLnBrk="1" hangingPunct="1">
              <a:lnSpc>
                <a:spcPct val="80000"/>
              </a:lnSpc>
              <a:buNone/>
            </a:pPr>
            <a:r>
              <a:rPr lang="en-US" altLang="zh-CN" sz="2000" b="1" dirty="0"/>
              <a:t>            bestx[n] = ch;}</a:t>
            </a:r>
            <a:endParaRPr lang="en-US" altLang="zh-CN" sz="2000" b="1" dirty="0"/>
          </a:p>
          <a:p>
            <a:pPr eaLnBrk="1" hangingPunct="1">
              <a:lnSpc>
                <a:spcPct val="80000"/>
              </a:lnSpc>
              <a:buNone/>
            </a:pPr>
            <a:r>
              <a:rPr lang="en-US" altLang="zh-CN" sz="2000" b="1" dirty="0"/>
              <a:t>        return;</a:t>
            </a:r>
            <a:endParaRPr lang="en-US" altLang="zh-CN" sz="2000" b="1" dirty="0"/>
          </a:p>
          <a:p>
            <a:pPr eaLnBrk="1" hangingPunct="1">
              <a:lnSpc>
                <a:spcPct val="80000"/>
              </a:lnSpc>
              <a:buNone/>
            </a:pPr>
            <a:r>
              <a:rPr lang="en-US" altLang="zh-CN" sz="2000" b="1" dirty="0"/>
              <a:t>   </a:t>
            </a:r>
            <a:r>
              <a:rPr lang="en-US" altLang="zh-CN" sz="2000" b="1" dirty="0">
                <a:solidFill>
                  <a:srgbClr val="FF0000"/>
                </a:solidFill>
              </a:rPr>
              <a:t>//</a:t>
            </a:r>
            <a:r>
              <a:rPr lang="zh-CN" altLang="en-US" sz="2000" b="1" dirty="0">
                <a:solidFill>
                  <a:srgbClr val="FF0000"/>
                </a:solidFill>
              </a:rPr>
              <a:t>非叶结点</a:t>
            </a:r>
            <a:endParaRPr lang="zh-CN" altLang="en-US" sz="2000" b="1" dirty="0">
              <a:solidFill>
                <a:srgbClr val="FF0000"/>
              </a:solidFill>
            </a:endParaRPr>
          </a:p>
          <a:p>
            <a:pPr eaLnBrk="1" hangingPunct="1">
              <a:lnSpc>
                <a:spcPct val="80000"/>
              </a:lnSpc>
              <a:buNone/>
            </a:pPr>
            <a:r>
              <a:rPr lang="zh-CN" altLang="en-US" sz="2000" b="1" dirty="0"/>
              <a:t>   </a:t>
            </a:r>
            <a:r>
              <a:rPr lang="en-US" altLang="zh-CN" sz="2000" b="1" dirty="0"/>
              <a:t>QNode&lt;Type&gt; *b;</a:t>
            </a:r>
            <a:endParaRPr lang="en-US" altLang="zh-CN" sz="2000" b="1" dirty="0"/>
          </a:p>
          <a:p>
            <a:pPr eaLnBrk="1" hangingPunct="1">
              <a:lnSpc>
                <a:spcPct val="80000"/>
              </a:lnSpc>
              <a:buNone/>
            </a:pPr>
            <a:r>
              <a:rPr lang="en-US" altLang="zh-CN" sz="2000" b="1" dirty="0"/>
              <a:t>   b = new QNode&lt;Type&gt;;</a:t>
            </a:r>
            <a:endParaRPr lang="en-US" altLang="zh-CN" sz="2000" b="1" dirty="0"/>
          </a:p>
          <a:p>
            <a:pPr eaLnBrk="1" hangingPunct="1">
              <a:lnSpc>
                <a:spcPct val="80000"/>
              </a:lnSpc>
              <a:buNone/>
            </a:pPr>
            <a:r>
              <a:rPr lang="en-US" altLang="zh-CN" sz="2000" b="1" dirty="0"/>
              <a:t>   b -&gt;weitht = wt;</a:t>
            </a:r>
            <a:endParaRPr lang="en-US" altLang="zh-CN" sz="2000" b="1" dirty="0"/>
          </a:p>
          <a:p>
            <a:pPr eaLnBrk="1" hangingPunct="1">
              <a:lnSpc>
                <a:spcPct val="80000"/>
              </a:lnSpc>
              <a:buNone/>
            </a:pPr>
            <a:r>
              <a:rPr lang="en-US" altLang="zh-CN" sz="2000" b="1" dirty="0"/>
              <a:t>   b -&gt;parent = E;</a:t>
            </a:r>
            <a:endParaRPr lang="en-US" altLang="zh-CN" sz="2000" b="1" dirty="0"/>
          </a:p>
          <a:p>
            <a:pPr eaLnBrk="1" hangingPunct="1">
              <a:lnSpc>
                <a:spcPct val="80000"/>
              </a:lnSpc>
              <a:buNone/>
            </a:pPr>
            <a:r>
              <a:rPr lang="en-US" altLang="zh-CN" sz="2000" b="1" dirty="0"/>
              <a:t>   b -&gt;LChild = ch;</a:t>
            </a:r>
            <a:endParaRPr lang="en-US" altLang="zh-CN" sz="2000" b="1" dirty="0"/>
          </a:p>
          <a:p>
            <a:pPr eaLnBrk="1" hangingPunct="1">
              <a:lnSpc>
                <a:spcPct val="80000"/>
              </a:lnSpc>
              <a:buNone/>
            </a:pPr>
            <a:r>
              <a:rPr lang="en-US" altLang="zh-CN" sz="2000" b="1" dirty="0"/>
              <a:t>   Q.Add(b);</a:t>
            </a:r>
            <a:endParaRPr lang="en-US" altLang="zh-CN" sz="2000" b="1" dirty="0"/>
          </a:p>
          <a:p>
            <a:pPr eaLnBrk="1" hangingPunct="1">
              <a:lnSpc>
                <a:spcPct val="80000"/>
              </a:lnSpc>
              <a:buNone/>
            </a:pPr>
            <a:r>
              <a:rPr lang="en-US" altLang="zh-CN" sz="2000" b="1" dirty="0"/>
              <a:t>}</a:t>
            </a:r>
            <a:endParaRPr lang="en-US" altLang="zh-CN" sz="2000" b="1" dirty="0"/>
          </a:p>
        </p:txBody>
      </p:sp>
      <p:sp>
        <p:nvSpPr>
          <p:cNvPr id="410628" name="Oval 4"/>
          <p:cNvSpPr/>
          <p:nvPr/>
        </p:nvSpPr>
        <p:spPr>
          <a:xfrm>
            <a:off x="5158389" y="2518635"/>
            <a:ext cx="416311" cy="511044"/>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p:txBody>
      </p:sp>
      <p:sp>
        <p:nvSpPr>
          <p:cNvPr id="410629" name="Oval 5"/>
          <p:cNvSpPr/>
          <p:nvPr/>
        </p:nvSpPr>
        <p:spPr>
          <a:xfrm>
            <a:off x="6589713" y="2191959"/>
            <a:ext cx="862012" cy="1178682"/>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a:p>
            <a:pPr algn="ctr"/>
            <a:r>
              <a:rPr lang="en-US" altLang="zh-CN" dirty="0">
                <a:latin typeface="Tahoma" panose="020B0804030504040204" pitchFamily="34" charset="0"/>
              </a:rPr>
              <a:t>false</a:t>
            </a:r>
            <a:endParaRPr lang="en-US" altLang="zh-CN" dirty="0">
              <a:latin typeface="Tahoma" panose="020B0804030504040204" pitchFamily="34" charset="0"/>
            </a:endParaRPr>
          </a:p>
        </p:txBody>
      </p:sp>
      <p:sp>
        <p:nvSpPr>
          <p:cNvPr id="410630" name="Oval 6"/>
          <p:cNvSpPr/>
          <p:nvPr/>
        </p:nvSpPr>
        <p:spPr>
          <a:xfrm>
            <a:off x="8102600" y="2191959"/>
            <a:ext cx="862013" cy="1178682"/>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Tahoma" panose="020B0804030504040204" pitchFamily="34" charset="0"/>
              </a:rPr>
              <a:t>16</a:t>
            </a:r>
            <a:endParaRPr lang="en-US" altLang="zh-CN" dirty="0">
              <a:latin typeface="Tahoma" panose="020B0804030504040204" pitchFamily="34" charset="0"/>
            </a:endParaRPr>
          </a:p>
          <a:p>
            <a:pPr algn="ctr"/>
            <a:r>
              <a:rPr lang="en-US" altLang="zh-CN" dirty="0">
                <a:latin typeface="Tahoma" panose="020B0804030504040204" pitchFamily="34" charset="0"/>
              </a:rPr>
              <a:t>false</a:t>
            </a:r>
            <a:endParaRPr lang="en-US" altLang="zh-CN" dirty="0">
              <a:latin typeface="Tahoma" panose="020B0804030504040204" pitchFamily="34" charset="0"/>
            </a:endParaRPr>
          </a:p>
        </p:txBody>
      </p:sp>
      <p:sp>
        <p:nvSpPr>
          <p:cNvPr id="410631" name="Oval 7"/>
          <p:cNvSpPr/>
          <p:nvPr/>
        </p:nvSpPr>
        <p:spPr>
          <a:xfrm>
            <a:off x="7574002" y="2475772"/>
            <a:ext cx="415847" cy="511044"/>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p:txBody>
      </p:sp>
      <p:sp>
        <p:nvSpPr>
          <p:cNvPr id="410634" name="Freeform 10"/>
          <p:cNvSpPr/>
          <p:nvPr/>
        </p:nvSpPr>
        <p:spPr>
          <a:xfrm>
            <a:off x="5330825" y="1989138"/>
            <a:ext cx="1682750" cy="523875"/>
          </a:xfrm>
          <a:custGeom>
            <a:avLst/>
            <a:gdLst/>
            <a:ahLst/>
            <a:cxnLst>
              <a:cxn ang="0">
                <a:pos x="1682750" y="363538"/>
              </a:cxn>
              <a:cxn ang="0">
                <a:pos x="1524000" y="117475"/>
              </a:cxn>
              <a:cxn ang="0">
                <a:pos x="1262063" y="0"/>
              </a:cxn>
              <a:cxn ang="0">
                <a:pos x="1001713" y="15875"/>
              </a:cxn>
              <a:cxn ang="0">
                <a:pos x="914400" y="44450"/>
              </a:cxn>
              <a:cxn ang="0">
                <a:pos x="666750" y="101600"/>
              </a:cxn>
              <a:cxn ang="0">
                <a:pos x="449263" y="188913"/>
              </a:cxn>
              <a:cxn ang="0">
                <a:pos x="361950" y="219075"/>
              </a:cxn>
              <a:cxn ang="0">
                <a:pos x="319088" y="233363"/>
              </a:cxn>
              <a:cxn ang="0">
                <a:pos x="130175" y="349250"/>
              </a:cxn>
              <a:cxn ang="0">
                <a:pos x="101600" y="392113"/>
              </a:cxn>
              <a:cxn ang="0">
                <a:pos x="57150" y="422275"/>
              </a:cxn>
              <a:cxn ang="0">
                <a:pos x="42863" y="465138"/>
              </a:cxn>
              <a:cxn ang="0">
                <a:pos x="0" y="523875"/>
              </a:cxn>
            </a:cxnLst>
            <a:pathLst>
              <a:path w="1060" h="330">
                <a:moveTo>
                  <a:pt x="1060" y="229"/>
                </a:moveTo>
                <a:cubicBezTo>
                  <a:pt x="1049" y="142"/>
                  <a:pt x="1042" y="101"/>
                  <a:pt x="960" y="74"/>
                </a:cubicBezTo>
                <a:cubicBezTo>
                  <a:pt x="916" y="30"/>
                  <a:pt x="852" y="20"/>
                  <a:pt x="795" y="0"/>
                </a:cubicBezTo>
                <a:cubicBezTo>
                  <a:pt x="740" y="3"/>
                  <a:pt x="685" y="3"/>
                  <a:pt x="631" y="10"/>
                </a:cubicBezTo>
                <a:cubicBezTo>
                  <a:pt x="612" y="12"/>
                  <a:pt x="594" y="22"/>
                  <a:pt x="576" y="28"/>
                </a:cubicBezTo>
                <a:cubicBezTo>
                  <a:pt x="526" y="44"/>
                  <a:pt x="471" y="51"/>
                  <a:pt x="420" y="64"/>
                </a:cubicBezTo>
                <a:cubicBezTo>
                  <a:pt x="377" y="87"/>
                  <a:pt x="329" y="101"/>
                  <a:pt x="283" y="119"/>
                </a:cubicBezTo>
                <a:cubicBezTo>
                  <a:pt x="265" y="126"/>
                  <a:pt x="246" y="132"/>
                  <a:pt x="228" y="138"/>
                </a:cubicBezTo>
                <a:cubicBezTo>
                  <a:pt x="219" y="141"/>
                  <a:pt x="201" y="147"/>
                  <a:pt x="201" y="147"/>
                </a:cubicBezTo>
                <a:cubicBezTo>
                  <a:pt x="160" y="176"/>
                  <a:pt x="128" y="205"/>
                  <a:pt x="82" y="220"/>
                </a:cubicBezTo>
                <a:cubicBezTo>
                  <a:pt x="76" y="229"/>
                  <a:pt x="72" y="239"/>
                  <a:pt x="64" y="247"/>
                </a:cubicBezTo>
                <a:cubicBezTo>
                  <a:pt x="56" y="255"/>
                  <a:pt x="43" y="257"/>
                  <a:pt x="36" y="266"/>
                </a:cubicBezTo>
                <a:cubicBezTo>
                  <a:pt x="30" y="273"/>
                  <a:pt x="31" y="285"/>
                  <a:pt x="27" y="293"/>
                </a:cubicBezTo>
                <a:cubicBezTo>
                  <a:pt x="18" y="311"/>
                  <a:pt x="11" y="317"/>
                  <a:pt x="0" y="330"/>
                </a:cubicBezTo>
              </a:path>
            </a:pathLst>
          </a:custGeom>
          <a:noFill/>
          <a:ln w="6350" cap="flat" cmpd="sng">
            <a:solidFill>
              <a:schemeClr val="tx1">
                <a:alpha val="100000"/>
              </a:schemeClr>
            </a:solidFill>
            <a:prstDash val="solid"/>
            <a:round/>
            <a:headEnd type="none" w="med" len="med"/>
            <a:tailEnd type="triangle" w="med" len="med"/>
          </a:ln>
        </p:spPr>
        <p:txBody>
          <a:bodyPr/>
          <a:p>
            <a:endParaRPr lang="zh-CN" altLang="en-US"/>
          </a:p>
        </p:txBody>
      </p:sp>
      <p:sp>
        <p:nvSpPr>
          <p:cNvPr id="410635" name="Freeform 11"/>
          <p:cNvSpPr/>
          <p:nvPr/>
        </p:nvSpPr>
        <p:spPr>
          <a:xfrm>
            <a:off x="6230938" y="3208338"/>
            <a:ext cx="2292350" cy="682625"/>
          </a:xfrm>
          <a:custGeom>
            <a:avLst/>
            <a:gdLst/>
            <a:ahLst/>
            <a:cxnLst>
              <a:cxn ang="0">
                <a:pos x="2292350" y="0"/>
              </a:cxn>
              <a:cxn ang="0">
                <a:pos x="2074863" y="450850"/>
              </a:cxn>
              <a:cxn ang="0">
                <a:pos x="1987550" y="508000"/>
              </a:cxn>
              <a:cxn ang="0">
                <a:pos x="1885950" y="566738"/>
              </a:cxn>
              <a:cxn ang="0">
                <a:pos x="1682750" y="609600"/>
              </a:cxn>
              <a:cxn ang="0">
                <a:pos x="1508125" y="639763"/>
              </a:cxn>
              <a:cxn ang="0">
                <a:pos x="1101725" y="609600"/>
              </a:cxn>
              <a:cxn ang="0">
                <a:pos x="869950" y="538163"/>
              </a:cxn>
              <a:cxn ang="0">
                <a:pos x="463550" y="392113"/>
              </a:cxn>
              <a:cxn ang="0">
                <a:pos x="333375" y="320675"/>
              </a:cxn>
              <a:cxn ang="0">
                <a:pos x="85725" y="146050"/>
              </a:cxn>
              <a:cxn ang="0">
                <a:pos x="28575" y="58738"/>
              </a:cxn>
              <a:cxn ang="0">
                <a:pos x="0" y="15875"/>
              </a:cxn>
            </a:cxnLst>
            <a:pathLst>
              <a:path w="1444" h="430">
                <a:moveTo>
                  <a:pt x="1444" y="0"/>
                </a:moveTo>
                <a:cubicBezTo>
                  <a:pt x="1431" y="115"/>
                  <a:pt x="1408" y="216"/>
                  <a:pt x="1307" y="284"/>
                </a:cubicBezTo>
                <a:cubicBezTo>
                  <a:pt x="1277" y="329"/>
                  <a:pt x="1305" y="299"/>
                  <a:pt x="1252" y="320"/>
                </a:cubicBezTo>
                <a:cubicBezTo>
                  <a:pt x="1229" y="329"/>
                  <a:pt x="1211" y="349"/>
                  <a:pt x="1188" y="357"/>
                </a:cubicBezTo>
                <a:cubicBezTo>
                  <a:pt x="1147" y="372"/>
                  <a:pt x="1103" y="377"/>
                  <a:pt x="1060" y="384"/>
                </a:cubicBezTo>
                <a:cubicBezTo>
                  <a:pt x="1023" y="390"/>
                  <a:pt x="950" y="403"/>
                  <a:pt x="950" y="403"/>
                </a:cubicBezTo>
                <a:cubicBezTo>
                  <a:pt x="869" y="430"/>
                  <a:pt x="776" y="397"/>
                  <a:pt x="694" y="384"/>
                </a:cubicBezTo>
                <a:cubicBezTo>
                  <a:pt x="646" y="365"/>
                  <a:pt x="598" y="351"/>
                  <a:pt x="548" y="339"/>
                </a:cubicBezTo>
                <a:cubicBezTo>
                  <a:pt x="466" y="298"/>
                  <a:pt x="379" y="275"/>
                  <a:pt x="292" y="247"/>
                </a:cubicBezTo>
                <a:cubicBezTo>
                  <a:pt x="229" y="206"/>
                  <a:pt x="258" y="218"/>
                  <a:pt x="210" y="202"/>
                </a:cubicBezTo>
                <a:cubicBezTo>
                  <a:pt x="158" y="167"/>
                  <a:pt x="95" y="144"/>
                  <a:pt x="54" y="92"/>
                </a:cubicBezTo>
                <a:cubicBezTo>
                  <a:pt x="41" y="75"/>
                  <a:pt x="30" y="55"/>
                  <a:pt x="18" y="37"/>
                </a:cubicBezTo>
                <a:cubicBezTo>
                  <a:pt x="12" y="28"/>
                  <a:pt x="0" y="10"/>
                  <a:pt x="0" y="10"/>
                </a:cubicBezTo>
              </a:path>
            </a:pathLst>
          </a:custGeom>
          <a:noFill/>
          <a:ln w="6350" cap="flat" cmpd="sng">
            <a:solidFill>
              <a:schemeClr val="tx1">
                <a:alpha val="100000"/>
              </a:schemeClr>
            </a:solidFill>
            <a:prstDash val="solid"/>
            <a:round/>
            <a:headEnd type="none" w="med" len="med"/>
            <a:tailEnd type="triangle" w="med" len="med"/>
          </a:ln>
        </p:spPr>
        <p:txBody>
          <a:bodyPr/>
          <a:p>
            <a:endParaRPr lang="zh-CN" altLang="en-US"/>
          </a:p>
        </p:txBody>
      </p:sp>
      <p:sp>
        <p:nvSpPr>
          <p:cNvPr id="410637" name="Oval 13"/>
          <p:cNvSpPr/>
          <p:nvPr/>
        </p:nvSpPr>
        <p:spPr>
          <a:xfrm>
            <a:off x="5703126" y="2365314"/>
            <a:ext cx="814324" cy="901822"/>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Tahoma" panose="020B0804030504040204" pitchFamily="34" charset="0"/>
              </a:rPr>
              <a:t>16</a:t>
            </a:r>
            <a:endParaRPr lang="en-US" altLang="zh-CN" dirty="0">
              <a:latin typeface="Tahoma" panose="020B0804030504040204" pitchFamily="34" charset="0"/>
            </a:endParaRPr>
          </a:p>
          <a:p>
            <a:pPr algn="ctr"/>
            <a:r>
              <a:rPr lang="en-US" altLang="zh-CN" dirty="0">
                <a:latin typeface="Tahoma" panose="020B0804030504040204" pitchFamily="34" charset="0"/>
              </a:rPr>
              <a:t>true</a:t>
            </a:r>
            <a:endParaRPr lang="en-US" altLang="zh-CN" dirty="0">
              <a:latin typeface="Tahoma" panose="020B0804030504040204" pitchFamily="34" charset="0"/>
            </a:endParaRPr>
          </a:p>
        </p:txBody>
      </p:sp>
      <p:sp>
        <p:nvSpPr>
          <p:cNvPr id="410638" name="Freeform 14"/>
          <p:cNvSpPr/>
          <p:nvPr/>
        </p:nvSpPr>
        <p:spPr>
          <a:xfrm>
            <a:off x="5294313" y="3025775"/>
            <a:ext cx="863600" cy="612775"/>
          </a:xfrm>
          <a:custGeom>
            <a:avLst/>
            <a:gdLst/>
            <a:ahLst/>
            <a:cxnLst>
              <a:cxn ang="0">
                <a:pos x="863600" y="215900"/>
              </a:cxn>
              <a:cxn ang="0">
                <a:pos x="647700" y="576263"/>
              </a:cxn>
              <a:cxn ang="0">
                <a:pos x="0" y="0"/>
              </a:cxn>
            </a:cxnLst>
            <a:pathLst>
              <a:path w="544" h="386">
                <a:moveTo>
                  <a:pt x="544" y="136"/>
                </a:moveTo>
                <a:cubicBezTo>
                  <a:pt x="521" y="261"/>
                  <a:pt x="499" y="386"/>
                  <a:pt x="408" y="363"/>
                </a:cubicBezTo>
                <a:cubicBezTo>
                  <a:pt x="317" y="340"/>
                  <a:pt x="68" y="60"/>
                  <a:pt x="0" y="0"/>
                </a:cubicBezTo>
              </a:path>
            </a:pathLst>
          </a:custGeom>
          <a:noFill/>
          <a:ln w="6350" cap="flat" cmpd="sng">
            <a:solidFill>
              <a:schemeClr val="tx1">
                <a:alpha val="100000"/>
              </a:schemeClr>
            </a:solidFill>
            <a:prstDash val="solid"/>
            <a:round/>
            <a:headEnd type="none" w="med" len="med"/>
            <a:tailEnd type="triangle" w="med" len="med"/>
          </a:ln>
        </p:spPr>
        <p:txBody>
          <a:bodyPr/>
          <a:p>
            <a:endParaRPr lang="zh-CN" altLang="en-US"/>
          </a:p>
        </p:txBody>
      </p:sp>
      <p:sp>
        <p:nvSpPr>
          <p:cNvPr id="32782" name="Oval 16"/>
          <p:cNvSpPr/>
          <p:nvPr/>
        </p:nvSpPr>
        <p:spPr>
          <a:xfrm>
            <a:off x="6813550" y="3968022"/>
            <a:ext cx="433388"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32783" name="Line 17"/>
          <p:cNvSpPr/>
          <p:nvPr/>
        </p:nvSpPr>
        <p:spPr>
          <a:xfrm flipH="1">
            <a:off x="6381750" y="4367213"/>
            <a:ext cx="504825" cy="287337"/>
          </a:xfrm>
          <a:prstGeom prst="line">
            <a:avLst/>
          </a:prstGeom>
          <a:ln w="6350" cap="flat" cmpd="sng">
            <a:solidFill>
              <a:schemeClr val="tx1"/>
            </a:solidFill>
            <a:prstDash val="solid"/>
            <a:headEnd type="none" w="med" len="med"/>
            <a:tailEnd type="none" w="med" len="med"/>
          </a:ln>
        </p:spPr>
      </p:sp>
      <p:sp>
        <p:nvSpPr>
          <p:cNvPr id="32784" name="Oval 18"/>
          <p:cNvSpPr/>
          <p:nvPr/>
        </p:nvSpPr>
        <p:spPr>
          <a:xfrm>
            <a:off x="5949950" y="4448717"/>
            <a:ext cx="576263"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16</a:t>
            </a:r>
            <a:endParaRPr lang="en-US" altLang="zh-CN" dirty="0">
              <a:latin typeface="Comic Sans MS" panose="030F0902030302020204" pitchFamily="66" charset="0"/>
            </a:endParaRPr>
          </a:p>
        </p:txBody>
      </p:sp>
      <p:sp>
        <p:nvSpPr>
          <p:cNvPr id="32785" name="Line 19"/>
          <p:cNvSpPr/>
          <p:nvPr/>
        </p:nvSpPr>
        <p:spPr>
          <a:xfrm flipH="1">
            <a:off x="5589588" y="5014913"/>
            <a:ext cx="431800" cy="360362"/>
          </a:xfrm>
          <a:prstGeom prst="line">
            <a:avLst/>
          </a:prstGeom>
          <a:ln w="6350" cap="flat" cmpd="sng">
            <a:solidFill>
              <a:schemeClr val="tx1"/>
            </a:solidFill>
            <a:prstDash val="solid"/>
            <a:headEnd type="none" w="med" len="med"/>
            <a:tailEnd type="none" w="med" len="med"/>
          </a:ln>
        </p:spPr>
      </p:sp>
      <p:sp>
        <p:nvSpPr>
          <p:cNvPr id="32786" name="Oval 20"/>
          <p:cNvSpPr/>
          <p:nvPr/>
        </p:nvSpPr>
        <p:spPr>
          <a:xfrm>
            <a:off x="5230813" y="5024748"/>
            <a:ext cx="574675" cy="713755"/>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sz="1600" b="1" dirty="0">
                <a:latin typeface="Comic Sans MS" panose="030F0902030302020204" pitchFamily="66" charset="0"/>
              </a:rPr>
              <a:t>31</a:t>
            </a:r>
            <a:endParaRPr lang="en-US" altLang="zh-CN" sz="1600" b="1" dirty="0">
              <a:latin typeface="Comic Sans MS" panose="030F0902030302020204" pitchFamily="66" charset="0"/>
            </a:endParaRPr>
          </a:p>
        </p:txBody>
      </p:sp>
      <p:sp>
        <p:nvSpPr>
          <p:cNvPr id="32787" name="Oval 21"/>
          <p:cNvSpPr/>
          <p:nvPr/>
        </p:nvSpPr>
        <p:spPr>
          <a:xfrm>
            <a:off x="4581525" y="6088185"/>
            <a:ext cx="431800" cy="51569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endParaRPr lang="zh-CN" altLang="en-US" dirty="0">
              <a:latin typeface="Arial" panose="020B0604020202090204" pitchFamily="34" charset="0"/>
            </a:endParaRPr>
          </a:p>
        </p:txBody>
      </p:sp>
      <p:sp>
        <p:nvSpPr>
          <p:cNvPr id="32788" name="Line 22"/>
          <p:cNvSpPr/>
          <p:nvPr/>
        </p:nvSpPr>
        <p:spPr>
          <a:xfrm flipH="1">
            <a:off x="4797425" y="5591175"/>
            <a:ext cx="576263" cy="503238"/>
          </a:xfrm>
          <a:prstGeom prst="line">
            <a:avLst/>
          </a:prstGeom>
          <a:ln w="6350" cap="flat" cmpd="sng">
            <a:solidFill>
              <a:schemeClr val="tx1"/>
            </a:solidFill>
            <a:prstDash val="solid"/>
            <a:headEnd type="none" w="med" len="med"/>
            <a:tailEnd type="none" w="med" len="med"/>
          </a:ln>
        </p:spPr>
      </p:sp>
      <p:sp>
        <p:nvSpPr>
          <p:cNvPr id="32789" name="Oval 23"/>
          <p:cNvSpPr/>
          <p:nvPr/>
        </p:nvSpPr>
        <p:spPr>
          <a:xfrm>
            <a:off x="5446713" y="6136514"/>
            <a:ext cx="431800" cy="495236"/>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endParaRPr lang="zh-CN" altLang="en-US" dirty="0">
              <a:latin typeface="Arial" panose="020B0604020202090204" pitchFamily="34" charset="0"/>
            </a:endParaRPr>
          </a:p>
        </p:txBody>
      </p:sp>
      <p:sp>
        <p:nvSpPr>
          <p:cNvPr id="32790" name="Line 24"/>
          <p:cNvSpPr/>
          <p:nvPr/>
        </p:nvSpPr>
        <p:spPr>
          <a:xfrm>
            <a:off x="5589588" y="5591175"/>
            <a:ext cx="144462" cy="647700"/>
          </a:xfrm>
          <a:prstGeom prst="line">
            <a:avLst/>
          </a:prstGeom>
          <a:ln w="6350" cap="flat" cmpd="sng">
            <a:solidFill>
              <a:schemeClr val="tx1"/>
            </a:solidFill>
            <a:prstDash val="solid"/>
            <a:headEnd type="none" w="med" len="med"/>
            <a:tailEnd type="none" w="med" len="med"/>
          </a:ln>
        </p:spPr>
      </p:sp>
      <p:sp>
        <p:nvSpPr>
          <p:cNvPr id="32791" name="Line 25"/>
          <p:cNvSpPr/>
          <p:nvPr/>
        </p:nvSpPr>
        <p:spPr>
          <a:xfrm>
            <a:off x="6310313" y="5086350"/>
            <a:ext cx="215900" cy="288925"/>
          </a:xfrm>
          <a:prstGeom prst="line">
            <a:avLst/>
          </a:prstGeom>
          <a:ln w="6350" cap="flat" cmpd="sng">
            <a:solidFill>
              <a:schemeClr val="tx1"/>
            </a:solidFill>
            <a:prstDash val="solid"/>
            <a:headEnd type="none" w="med" len="med"/>
            <a:tailEnd type="none" w="med" len="med"/>
          </a:ln>
        </p:spPr>
      </p:sp>
      <p:sp>
        <p:nvSpPr>
          <p:cNvPr id="32792" name="Oval 26"/>
          <p:cNvSpPr/>
          <p:nvPr/>
        </p:nvSpPr>
        <p:spPr>
          <a:xfrm>
            <a:off x="6165850" y="5319388"/>
            <a:ext cx="644525" cy="467375"/>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sz="1600" b="1" dirty="0">
                <a:latin typeface="Comic Sans MS" panose="030F0902030302020204" pitchFamily="66" charset="0"/>
              </a:rPr>
              <a:t>16</a:t>
            </a:r>
            <a:endParaRPr lang="en-US" altLang="zh-CN" sz="1600" b="1" dirty="0">
              <a:latin typeface="Comic Sans MS" panose="030F0902030302020204" pitchFamily="66" charset="0"/>
            </a:endParaRPr>
          </a:p>
        </p:txBody>
      </p:sp>
      <p:sp>
        <p:nvSpPr>
          <p:cNvPr id="32793" name="Line 27"/>
          <p:cNvSpPr/>
          <p:nvPr/>
        </p:nvSpPr>
        <p:spPr>
          <a:xfrm flipH="1">
            <a:off x="6165850" y="5734050"/>
            <a:ext cx="215900" cy="360363"/>
          </a:xfrm>
          <a:prstGeom prst="line">
            <a:avLst/>
          </a:prstGeom>
          <a:ln w="6350" cap="flat" cmpd="sng">
            <a:solidFill>
              <a:schemeClr val="tx1"/>
            </a:solidFill>
            <a:prstDash val="solid"/>
            <a:headEnd type="none" w="med" len="med"/>
            <a:tailEnd type="none" w="med" len="med"/>
          </a:ln>
        </p:spPr>
      </p:sp>
      <p:sp>
        <p:nvSpPr>
          <p:cNvPr id="32794" name="Oval 28"/>
          <p:cNvSpPr/>
          <p:nvPr/>
        </p:nvSpPr>
        <p:spPr>
          <a:xfrm>
            <a:off x="5949950" y="5944142"/>
            <a:ext cx="576263" cy="78790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31</a:t>
            </a:r>
            <a:endParaRPr lang="en-US" altLang="zh-CN" dirty="0">
              <a:latin typeface="Comic Sans MS" panose="030F0902030302020204" pitchFamily="66" charset="0"/>
            </a:endParaRPr>
          </a:p>
        </p:txBody>
      </p:sp>
      <p:sp>
        <p:nvSpPr>
          <p:cNvPr id="32795" name="Line 29"/>
          <p:cNvSpPr/>
          <p:nvPr/>
        </p:nvSpPr>
        <p:spPr>
          <a:xfrm>
            <a:off x="6597650" y="5734050"/>
            <a:ext cx="215900" cy="360363"/>
          </a:xfrm>
          <a:prstGeom prst="line">
            <a:avLst/>
          </a:prstGeom>
          <a:ln w="6350" cap="flat" cmpd="sng">
            <a:solidFill>
              <a:schemeClr val="tx1"/>
            </a:solidFill>
            <a:prstDash val="solid"/>
            <a:headEnd type="none" w="med" len="med"/>
            <a:tailEnd type="none" w="med" len="med"/>
          </a:ln>
        </p:spPr>
      </p:sp>
      <p:sp>
        <p:nvSpPr>
          <p:cNvPr id="32796" name="Oval 30"/>
          <p:cNvSpPr/>
          <p:nvPr/>
        </p:nvSpPr>
        <p:spPr>
          <a:xfrm>
            <a:off x="6526213" y="5944142"/>
            <a:ext cx="576262"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16</a:t>
            </a:r>
            <a:endParaRPr lang="en-US" altLang="zh-CN" dirty="0">
              <a:latin typeface="Comic Sans MS" panose="030F0902030302020204" pitchFamily="66" charset="0"/>
            </a:endParaRPr>
          </a:p>
        </p:txBody>
      </p:sp>
      <p:sp>
        <p:nvSpPr>
          <p:cNvPr id="32797" name="Line 31"/>
          <p:cNvSpPr/>
          <p:nvPr/>
        </p:nvSpPr>
        <p:spPr>
          <a:xfrm>
            <a:off x="7173913" y="4438650"/>
            <a:ext cx="576262" cy="287338"/>
          </a:xfrm>
          <a:prstGeom prst="line">
            <a:avLst/>
          </a:prstGeom>
          <a:ln w="6350" cap="flat" cmpd="sng">
            <a:solidFill>
              <a:schemeClr val="tx1"/>
            </a:solidFill>
            <a:prstDash val="solid"/>
            <a:headEnd type="none" w="med" len="med"/>
            <a:tailEnd type="none" w="med" len="med"/>
          </a:ln>
        </p:spPr>
      </p:sp>
      <p:sp>
        <p:nvSpPr>
          <p:cNvPr id="32798" name="Oval 32"/>
          <p:cNvSpPr/>
          <p:nvPr/>
        </p:nvSpPr>
        <p:spPr>
          <a:xfrm>
            <a:off x="7534275" y="4650647"/>
            <a:ext cx="503238" cy="51104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32799" name="Line 33"/>
          <p:cNvSpPr/>
          <p:nvPr/>
        </p:nvSpPr>
        <p:spPr>
          <a:xfrm flipH="1">
            <a:off x="7605713" y="5159375"/>
            <a:ext cx="144462" cy="358775"/>
          </a:xfrm>
          <a:prstGeom prst="line">
            <a:avLst/>
          </a:prstGeom>
          <a:ln w="6350" cap="flat" cmpd="sng">
            <a:solidFill>
              <a:schemeClr val="tx1"/>
            </a:solidFill>
            <a:prstDash val="solid"/>
            <a:headEnd type="none" w="med" len="med"/>
            <a:tailEnd type="none" w="med" len="med"/>
          </a:ln>
        </p:spPr>
      </p:sp>
      <p:sp>
        <p:nvSpPr>
          <p:cNvPr id="32800" name="Oval 34"/>
          <p:cNvSpPr/>
          <p:nvPr/>
        </p:nvSpPr>
        <p:spPr>
          <a:xfrm>
            <a:off x="7462838" y="5269455"/>
            <a:ext cx="576262"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32801" name="Line 35"/>
          <p:cNvSpPr/>
          <p:nvPr/>
        </p:nvSpPr>
        <p:spPr>
          <a:xfrm flipH="1">
            <a:off x="7605713" y="5878513"/>
            <a:ext cx="144462" cy="288925"/>
          </a:xfrm>
          <a:prstGeom prst="line">
            <a:avLst/>
          </a:prstGeom>
          <a:ln w="6350" cap="flat" cmpd="sng">
            <a:solidFill>
              <a:schemeClr val="tx1"/>
            </a:solidFill>
            <a:prstDash val="solid"/>
            <a:headEnd type="none" w="med" len="med"/>
            <a:tailEnd type="none" w="med" len="med"/>
          </a:ln>
        </p:spPr>
      </p:sp>
      <p:sp>
        <p:nvSpPr>
          <p:cNvPr id="32802" name="Oval 36"/>
          <p:cNvSpPr/>
          <p:nvPr/>
        </p:nvSpPr>
        <p:spPr>
          <a:xfrm>
            <a:off x="7248525" y="5988592"/>
            <a:ext cx="644525" cy="787904"/>
          </a:xfrm>
          <a:prstGeom prst="ellipse">
            <a:avLst/>
          </a:prstGeom>
          <a:solidFill>
            <a:schemeClr val="accent1"/>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30</a:t>
            </a:r>
            <a:endParaRPr lang="en-US" altLang="zh-CN" dirty="0">
              <a:latin typeface="Comic Sans MS" panose="030F0902030302020204" pitchFamily="66" charset="0"/>
            </a:endParaRPr>
          </a:p>
        </p:txBody>
      </p:sp>
      <p:sp>
        <p:nvSpPr>
          <p:cNvPr id="32803" name="Line 37"/>
          <p:cNvSpPr/>
          <p:nvPr/>
        </p:nvSpPr>
        <p:spPr>
          <a:xfrm>
            <a:off x="8039100" y="5014913"/>
            <a:ext cx="431800" cy="144462"/>
          </a:xfrm>
          <a:prstGeom prst="line">
            <a:avLst/>
          </a:prstGeom>
          <a:ln w="6350" cap="flat" cmpd="sng">
            <a:solidFill>
              <a:schemeClr val="tx1"/>
            </a:solidFill>
            <a:prstDash val="solid"/>
            <a:headEnd type="none" w="med" len="med"/>
            <a:tailEnd type="none" w="med" len="med"/>
          </a:ln>
        </p:spPr>
      </p:sp>
      <p:sp>
        <p:nvSpPr>
          <p:cNvPr id="32804" name="Oval 38"/>
          <p:cNvSpPr/>
          <p:nvPr/>
        </p:nvSpPr>
        <p:spPr>
          <a:xfrm>
            <a:off x="8397875" y="5120547"/>
            <a:ext cx="504825" cy="51104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32805" name="Line 39"/>
          <p:cNvSpPr/>
          <p:nvPr/>
        </p:nvSpPr>
        <p:spPr>
          <a:xfrm>
            <a:off x="7821613" y="5878513"/>
            <a:ext cx="288925" cy="288925"/>
          </a:xfrm>
          <a:prstGeom prst="line">
            <a:avLst/>
          </a:prstGeom>
          <a:ln w="6350" cap="flat" cmpd="sng">
            <a:solidFill>
              <a:schemeClr val="tx1"/>
            </a:solidFill>
            <a:prstDash val="solid"/>
            <a:headEnd type="none" w="med" len="med"/>
            <a:tailEnd type="none" w="med" len="med"/>
          </a:ln>
        </p:spPr>
      </p:sp>
      <p:sp>
        <p:nvSpPr>
          <p:cNvPr id="32806" name="Oval 40"/>
          <p:cNvSpPr/>
          <p:nvPr/>
        </p:nvSpPr>
        <p:spPr>
          <a:xfrm>
            <a:off x="7967663" y="6128610"/>
            <a:ext cx="644525" cy="511044"/>
          </a:xfrm>
          <a:prstGeom prst="ellipse">
            <a:avLst/>
          </a:prstGeom>
          <a:solidFill>
            <a:schemeClr val="tx2"/>
          </a:solidFill>
          <a:ln w="6350" cap="flat" cmpd="sng">
            <a:solidFill>
              <a:schemeClr val="tx2"/>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32807" name="Line 41"/>
          <p:cNvSpPr/>
          <p:nvPr/>
        </p:nvSpPr>
        <p:spPr>
          <a:xfrm>
            <a:off x="8758238" y="5591175"/>
            <a:ext cx="71437" cy="503238"/>
          </a:xfrm>
          <a:prstGeom prst="line">
            <a:avLst/>
          </a:prstGeom>
          <a:ln w="6350" cap="flat" cmpd="sng">
            <a:solidFill>
              <a:schemeClr val="tx1"/>
            </a:solidFill>
            <a:prstDash val="solid"/>
            <a:headEnd type="none" w="med" len="med"/>
            <a:tailEnd type="none" w="med" len="med"/>
          </a:ln>
        </p:spPr>
      </p:sp>
      <p:sp>
        <p:nvSpPr>
          <p:cNvPr id="32808" name="Line 42"/>
          <p:cNvSpPr/>
          <p:nvPr/>
        </p:nvSpPr>
        <p:spPr>
          <a:xfrm>
            <a:off x="8829675" y="5518150"/>
            <a:ext cx="936625" cy="433388"/>
          </a:xfrm>
          <a:prstGeom prst="line">
            <a:avLst/>
          </a:prstGeom>
          <a:ln w="6350" cap="flat" cmpd="sng">
            <a:solidFill>
              <a:schemeClr val="tx1"/>
            </a:solidFill>
            <a:prstDash val="solid"/>
            <a:headEnd type="none" w="med" len="med"/>
            <a:tailEnd type="none" w="med" len="med"/>
          </a:ln>
        </p:spPr>
      </p:sp>
      <p:sp>
        <p:nvSpPr>
          <p:cNvPr id="32809" name="Oval 43"/>
          <p:cNvSpPr/>
          <p:nvPr/>
        </p:nvSpPr>
        <p:spPr>
          <a:xfrm>
            <a:off x="8613775" y="6082572"/>
            <a:ext cx="649288" cy="51104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15</a:t>
            </a:r>
            <a:endParaRPr lang="en-US" altLang="zh-CN" dirty="0">
              <a:latin typeface="Comic Sans MS" panose="030F0902030302020204" pitchFamily="66" charset="0"/>
            </a:endParaRPr>
          </a:p>
        </p:txBody>
      </p:sp>
      <p:sp>
        <p:nvSpPr>
          <p:cNvPr id="32810" name="Oval 44"/>
          <p:cNvSpPr/>
          <p:nvPr/>
        </p:nvSpPr>
        <p:spPr>
          <a:xfrm>
            <a:off x="9478963" y="5874610"/>
            <a:ext cx="720725" cy="511044"/>
          </a:xfrm>
          <a:prstGeom prst="ellipse">
            <a:avLst/>
          </a:prstGeom>
          <a:solidFill>
            <a:schemeClr val="tx2"/>
          </a:solidFill>
          <a:ln w="6350" cap="flat" cmpd="sng">
            <a:solidFill>
              <a:schemeClr val="tx1"/>
            </a:solidFill>
            <a:prstDash val="solid"/>
            <a:headEnd type="none" w="med" len="med"/>
            <a:tailEnd type="none" w="med" len="med"/>
          </a:ln>
        </p:spPr>
        <p:txBody>
          <a:bodyPr anchor="ctr">
            <a:spAutoFit/>
          </a:bodyPr>
          <a:p>
            <a:pPr algn="ctr"/>
            <a:r>
              <a:rPr lang="en-US" altLang="zh-CN" dirty="0">
                <a:latin typeface="Comic Sans MS" panose="030F0902030302020204" pitchFamily="66" charset="0"/>
              </a:rPr>
              <a:t>0</a:t>
            </a:r>
            <a:endParaRPr lang="en-US" altLang="zh-CN" dirty="0">
              <a:latin typeface="Comic Sans MS" panose="030F0902030302020204" pitchFamily="66" charset="0"/>
            </a:endParaRPr>
          </a:p>
        </p:txBody>
      </p:sp>
      <p:sp>
        <p:nvSpPr>
          <p:cNvPr id="410680" name="Oval 56"/>
          <p:cNvSpPr/>
          <p:nvPr/>
        </p:nvSpPr>
        <p:spPr>
          <a:xfrm>
            <a:off x="9076563" y="2324039"/>
            <a:ext cx="814324" cy="901822"/>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Tahoma" panose="020B0804030504040204" pitchFamily="34" charset="0"/>
              </a:rPr>
              <a:t>15</a:t>
            </a:r>
            <a:endParaRPr lang="en-US" altLang="zh-CN" dirty="0">
              <a:latin typeface="Tahoma" panose="020B0804030504040204" pitchFamily="34" charset="0"/>
            </a:endParaRPr>
          </a:p>
          <a:p>
            <a:pPr algn="ctr"/>
            <a:r>
              <a:rPr lang="en-US" altLang="zh-CN" dirty="0">
                <a:latin typeface="Tahoma" panose="020B0804030504040204" pitchFamily="34" charset="0"/>
              </a:rPr>
              <a:t>true</a:t>
            </a:r>
            <a:endParaRPr lang="en-US" altLang="zh-CN" dirty="0">
              <a:latin typeface="Tahoma" panose="020B0804030504040204" pitchFamily="34" charset="0"/>
            </a:endParaRPr>
          </a:p>
        </p:txBody>
      </p:sp>
      <p:sp>
        <p:nvSpPr>
          <p:cNvPr id="410681" name="Freeform 57"/>
          <p:cNvSpPr/>
          <p:nvPr/>
        </p:nvSpPr>
        <p:spPr>
          <a:xfrm>
            <a:off x="7104063" y="1987550"/>
            <a:ext cx="2379662" cy="373063"/>
          </a:xfrm>
          <a:custGeom>
            <a:avLst/>
            <a:gdLst/>
            <a:ahLst/>
            <a:cxnLst>
              <a:cxn ang="0">
                <a:pos x="2379662" y="358775"/>
              </a:cxn>
              <a:cxn ang="0">
                <a:pos x="2320925" y="285750"/>
              </a:cxn>
              <a:cxn ang="0">
                <a:pos x="2278062" y="198438"/>
              </a:cxn>
              <a:cxn ang="0">
                <a:pos x="2133600" y="127000"/>
              </a:cxn>
              <a:cxn ang="0">
                <a:pos x="1363662" y="39688"/>
              </a:cxn>
              <a:cxn ang="0">
                <a:pos x="508000" y="25400"/>
              </a:cxn>
              <a:cxn ang="0">
                <a:pos x="246062" y="96838"/>
              </a:cxn>
              <a:cxn ang="0">
                <a:pos x="57150" y="242888"/>
              </a:cxn>
              <a:cxn ang="0">
                <a:pos x="28575" y="330200"/>
              </a:cxn>
              <a:cxn ang="0">
                <a:pos x="0" y="373063"/>
              </a:cxn>
            </a:cxnLst>
            <a:pathLst>
              <a:path w="1499" h="235">
                <a:moveTo>
                  <a:pt x="1499" y="226"/>
                </a:moveTo>
                <a:cubicBezTo>
                  <a:pt x="1488" y="210"/>
                  <a:pt x="1472" y="197"/>
                  <a:pt x="1462" y="180"/>
                </a:cubicBezTo>
                <a:cubicBezTo>
                  <a:pt x="1439" y="142"/>
                  <a:pt x="1470" y="161"/>
                  <a:pt x="1435" y="125"/>
                </a:cubicBezTo>
                <a:cubicBezTo>
                  <a:pt x="1412" y="101"/>
                  <a:pt x="1372" y="96"/>
                  <a:pt x="1344" y="80"/>
                </a:cubicBezTo>
                <a:cubicBezTo>
                  <a:pt x="1205" y="0"/>
                  <a:pt x="1000" y="29"/>
                  <a:pt x="859" y="25"/>
                </a:cubicBezTo>
                <a:cubicBezTo>
                  <a:pt x="666" y="9"/>
                  <a:pt x="533" y="11"/>
                  <a:pt x="320" y="16"/>
                </a:cubicBezTo>
                <a:cubicBezTo>
                  <a:pt x="265" y="27"/>
                  <a:pt x="209" y="43"/>
                  <a:pt x="155" y="61"/>
                </a:cubicBezTo>
                <a:cubicBezTo>
                  <a:pt x="113" y="91"/>
                  <a:pt x="59" y="100"/>
                  <a:pt x="36" y="153"/>
                </a:cubicBezTo>
                <a:cubicBezTo>
                  <a:pt x="28" y="171"/>
                  <a:pt x="29" y="192"/>
                  <a:pt x="18" y="208"/>
                </a:cubicBezTo>
                <a:cubicBezTo>
                  <a:pt x="12" y="217"/>
                  <a:pt x="0" y="235"/>
                  <a:pt x="0" y="235"/>
                </a:cubicBezTo>
              </a:path>
            </a:pathLst>
          </a:custGeom>
          <a:noFill/>
          <a:ln w="6350" cap="flat" cmpd="sng">
            <a:solidFill>
              <a:schemeClr val="tx1">
                <a:alpha val="100000"/>
              </a:schemeClr>
            </a:solidFill>
            <a:prstDash val="solid"/>
            <a:round/>
            <a:headEnd type="none" w="med" len="med"/>
            <a:tailEnd type="triangle" w="med" len="med"/>
          </a:ln>
        </p:spPr>
        <p:txBody>
          <a:bodyPr/>
          <a:p>
            <a:endParaRPr lang="zh-CN" altLang="en-US"/>
          </a:p>
        </p:txBody>
      </p:sp>
      <p:sp>
        <p:nvSpPr>
          <p:cNvPr id="410682" name="Oval 58"/>
          <p:cNvSpPr/>
          <p:nvPr/>
        </p:nvSpPr>
        <p:spPr>
          <a:xfrm>
            <a:off x="9952077" y="2569435"/>
            <a:ext cx="415847" cy="511044"/>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pPr algn="ctr"/>
            <a:r>
              <a:rPr lang="en-US" altLang="zh-CN" dirty="0">
                <a:latin typeface="Tahoma" panose="020B0804030504040204" pitchFamily="34" charset="0"/>
              </a:rPr>
              <a:t>0</a:t>
            </a:r>
            <a:endParaRPr lang="en-US" altLang="zh-CN" dirty="0">
              <a:latin typeface="Tahoma" panose="020B08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7">
                                            <p:txEl>
                                              <p:charRg st="313" end="323"/>
                                            </p:txEl>
                                          </p:spTgt>
                                        </p:tgtEl>
                                        <p:attrNameLst>
                                          <p:attrName>style.visibility</p:attrName>
                                        </p:attrNameLst>
                                      </p:cBhvr>
                                      <p:to>
                                        <p:strVal val="visible"/>
                                      </p:to>
                                    </p:set>
                                    <p:animEffect transition="in" filter="blinds(horizontal)">
                                      <p:cBhvr>
                                        <p:cTn id="7" dur="500"/>
                                        <p:tgtEl>
                                          <p:spTgt spid="410627">
                                            <p:txEl>
                                              <p:charRg st="313" end="32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0627">
                                            <p:txEl>
                                              <p:charRg st="323" end="342"/>
                                            </p:txEl>
                                          </p:spTgt>
                                        </p:tgtEl>
                                        <p:attrNameLst>
                                          <p:attrName>style.visibility</p:attrName>
                                        </p:attrNameLst>
                                      </p:cBhvr>
                                      <p:to>
                                        <p:strVal val="visible"/>
                                      </p:to>
                                    </p:set>
                                    <p:animEffect transition="in" filter="blinds(horizontal)">
                                      <p:cBhvr>
                                        <p:cTn id="10" dur="500"/>
                                        <p:tgtEl>
                                          <p:spTgt spid="410627">
                                            <p:txEl>
                                              <p:charRg st="323" end="34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10627">
                                            <p:txEl>
                                              <p:charRg st="342" end="366"/>
                                            </p:txEl>
                                          </p:spTgt>
                                        </p:tgtEl>
                                        <p:attrNameLst>
                                          <p:attrName>style.visibility</p:attrName>
                                        </p:attrNameLst>
                                      </p:cBhvr>
                                      <p:to>
                                        <p:strVal val="visible"/>
                                      </p:to>
                                    </p:set>
                                    <p:animEffect transition="in" filter="blinds(horizontal)">
                                      <p:cBhvr>
                                        <p:cTn id="13" dur="500"/>
                                        <p:tgtEl>
                                          <p:spTgt spid="410627">
                                            <p:txEl>
                                              <p:charRg st="342" end="36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10627">
                                            <p:txEl>
                                              <p:charRg st="366" end="386"/>
                                            </p:txEl>
                                          </p:spTgt>
                                        </p:tgtEl>
                                        <p:attrNameLst>
                                          <p:attrName>style.visibility</p:attrName>
                                        </p:attrNameLst>
                                      </p:cBhvr>
                                      <p:to>
                                        <p:strVal val="visible"/>
                                      </p:to>
                                    </p:set>
                                    <p:animEffect transition="in" filter="blinds(horizontal)">
                                      <p:cBhvr>
                                        <p:cTn id="16" dur="500"/>
                                        <p:tgtEl>
                                          <p:spTgt spid="410627">
                                            <p:txEl>
                                              <p:charRg st="366" end="38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10627">
                                            <p:txEl>
                                              <p:charRg st="386" end="405"/>
                                            </p:txEl>
                                          </p:spTgt>
                                        </p:tgtEl>
                                        <p:attrNameLst>
                                          <p:attrName>style.visibility</p:attrName>
                                        </p:attrNameLst>
                                      </p:cBhvr>
                                      <p:to>
                                        <p:strVal val="visible"/>
                                      </p:to>
                                    </p:set>
                                    <p:animEffect transition="in" filter="blinds(horizontal)">
                                      <p:cBhvr>
                                        <p:cTn id="19" dur="500"/>
                                        <p:tgtEl>
                                          <p:spTgt spid="410627">
                                            <p:txEl>
                                              <p:charRg st="386" end="40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10627">
                                            <p:txEl>
                                              <p:charRg st="405" end="425"/>
                                            </p:txEl>
                                          </p:spTgt>
                                        </p:tgtEl>
                                        <p:attrNameLst>
                                          <p:attrName>style.visibility</p:attrName>
                                        </p:attrNameLst>
                                      </p:cBhvr>
                                      <p:to>
                                        <p:strVal val="visible"/>
                                      </p:to>
                                    </p:set>
                                    <p:animEffect transition="in" filter="blinds(horizontal)">
                                      <p:cBhvr>
                                        <p:cTn id="22" dur="500"/>
                                        <p:tgtEl>
                                          <p:spTgt spid="410627">
                                            <p:txEl>
                                              <p:charRg st="405" end="42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10627">
                                            <p:txEl>
                                              <p:charRg st="425" end="438"/>
                                            </p:txEl>
                                          </p:spTgt>
                                        </p:tgtEl>
                                        <p:attrNameLst>
                                          <p:attrName>style.visibility</p:attrName>
                                        </p:attrNameLst>
                                      </p:cBhvr>
                                      <p:to>
                                        <p:strVal val="visible"/>
                                      </p:to>
                                    </p:set>
                                    <p:animEffect transition="in" filter="blinds(horizontal)">
                                      <p:cBhvr>
                                        <p:cTn id="25" dur="500"/>
                                        <p:tgtEl>
                                          <p:spTgt spid="410627">
                                            <p:txEl>
                                              <p:charRg st="425" end="43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1062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1063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063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1062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106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mph" presetSubtype="2" fill="hold" nodeType="clickEffect">
                                  <p:stCondLst>
                                    <p:cond delay="0"/>
                                  </p:stCondLst>
                                  <p:childTnLst>
                                    <p:animClr clrSpc="rgb" dir="cw">
                                      <p:cBhvr>
                                        <p:cTn id="45" dur="2000" fill="hold"/>
                                        <p:tgtEl>
                                          <p:spTgt spid="410628"/>
                                        </p:tgtEl>
                                        <p:attrNameLst>
                                          <p:attrName>fillcolor</p:attrName>
                                        </p:attrNameLst>
                                      </p:cBhvr>
                                      <p:to>
                                        <a:srgbClr val="CC0000"/>
                                      </p:to>
                                    </p:animClr>
                                    <p:set>
                                      <p:cBhvr>
                                        <p:cTn id="46" dur="2000" fill="hold"/>
                                        <p:tgtEl>
                                          <p:spTgt spid="410628"/>
                                        </p:tgtEl>
                                        <p:attrNameLst>
                                          <p:attrName>fill.type</p:attrName>
                                        </p:attrNameLst>
                                      </p:cBhvr>
                                      <p:to>
                                        <p:strVal val="solid"/>
                                      </p:to>
                                    </p:set>
                                    <p:set>
                                      <p:cBhvr>
                                        <p:cTn id="47" dur="2000" fill="hold"/>
                                        <p:tgtEl>
                                          <p:spTgt spid="410628"/>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1063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mph" presetSubtype="2" fill="hold" nodeType="clickEffect">
                                  <p:stCondLst>
                                    <p:cond delay="0"/>
                                  </p:stCondLst>
                                  <p:childTnLst>
                                    <p:animClr clrSpc="rgb" dir="cw">
                                      <p:cBhvr>
                                        <p:cTn id="55" dur="2000" fill="hold"/>
                                        <p:tgtEl>
                                          <p:spTgt spid="410637"/>
                                        </p:tgtEl>
                                        <p:attrNameLst>
                                          <p:attrName>fillcolor</p:attrName>
                                        </p:attrNameLst>
                                      </p:cBhvr>
                                      <p:to>
                                        <a:srgbClr val="CC0000"/>
                                      </p:to>
                                    </p:animClr>
                                    <p:set>
                                      <p:cBhvr>
                                        <p:cTn id="56" dur="2000" fill="hold"/>
                                        <p:tgtEl>
                                          <p:spTgt spid="410637"/>
                                        </p:tgtEl>
                                        <p:attrNameLst>
                                          <p:attrName>fill.type</p:attrName>
                                        </p:attrNameLst>
                                      </p:cBhvr>
                                      <p:to>
                                        <p:strVal val="solid"/>
                                      </p:to>
                                    </p:set>
                                    <p:set>
                                      <p:cBhvr>
                                        <p:cTn id="57" dur="2000" fill="hold"/>
                                        <p:tgtEl>
                                          <p:spTgt spid="410637"/>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1063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1063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mph" presetSubtype="2" fill="hold" nodeType="clickEffect">
                                  <p:stCondLst>
                                    <p:cond delay="0"/>
                                  </p:stCondLst>
                                  <p:childTnLst>
                                    <p:animClr clrSpc="rgb" dir="cw">
                                      <p:cBhvr>
                                        <p:cTn id="67" dur="2000" fill="hold"/>
                                        <p:tgtEl>
                                          <p:spTgt spid="410629"/>
                                        </p:tgtEl>
                                        <p:attrNameLst>
                                          <p:attrName>fillcolor</p:attrName>
                                        </p:attrNameLst>
                                      </p:cBhvr>
                                      <p:to>
                                        <a:srgbClr val="CC0000"/>
                                      </p:to>
                                    </p:animClr>
                                    <p:set>
                                      <p:cBhvr>
                                        <p:cTn id="68" dur="2000" fill="hold"/>
                                        <p:tgtEl>
                                          <p:spTgt spid="410629"/>
                                        </p:tgtEl>
                                        <p:attrNameLst>
                                          <p:attrName>fill.type</p:attrName>
                                        </p:attrNameLst>
                                      </p:cBhvr>
                                      <p:to>
                                        <p:strVal val="solid"/>
                                      </p:to>
                                    </p:set>
                                    <p:set>
                                      <p:cBhvr>
                                        <p:cTn id="69" dur="2000" fill="hold"/>
                                        <p:tgtEl>
                                          <p:spTgt spid="41062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mph" presetSubtype="2" fill="hold" nodeType="clickEffect">
                                  <p:stCondLst>
                                    <p:cond delay="0"/>
                                  </p:stCondLst>
                                  <p:childTnLst>
                                    <p:animClr clrSpc="rgb" dir="cw">
                                      <p:cBhvr>
                                        <p:cTn id="73" dur="2000" fill="hold"/>
                                        <p:tgtEl>
                                          <p:spTgt spid="410631"/>
                                        </p:tgtEl>
                                        <p:attrNameLst>
                                          <p:attrName>fillcolor</p:attrName>
                                        </p:attrNameLst>
                                      </p:cBhvr>
                                      <p:to>
                                        <a:srgbClr val="CC0000"/>
                                      </p:to>
                                    </p:animClr>
                                    <p:set>
                                      <p:cBhvr>
                                        <p:cTn id="74" dur="2000" fill="hold"/>
                                        <p:tgtEl>
                                          <p:spTgt spid="410631"/>
                                        </p:tgtEl>
                                        <p:attrNameLst>
                                          <p:attrName>fill.type</p:attrName>
                                        </p:attrNameLst>
                                      </p:cBhvr>
                                      <p:to>
                                        <p:strVal val="solid"/>
                                      </p:to>
                                    </p:set>
                                    <p:set>
                                      <p:cBhvr>
                                        <p:cTn id="75" dur="2000" fill="hold"/>
                                        <p:tgtEl>
                                          <p:spTgt spid="410631"/>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1" presetClass="emph" presetSubtype="2" fill="hold" nodeType="clickEffect">
                                  <p:stCondLst>
                                    <p:cond delay="0"/>
                                  </p:stCondLst>
                                  <p:childTnLst>
                                    <p:animClr clrSpc="rgb" dir="cw">
                                      <p:cBhvr>
                                        <p:cTn id="79" dur="2000" fill="hold"/>
                                        <p:tgtEl>
                                          <p:spTgt spid="410630"/>
                                        </p:tgtEl>
                                        <p:attrNameLst>
                                          <p:attrName>fillcolor</p:attrName>
                                        </p:attrNameLst>
                                      </p:cBhvr>
                                      <p:to>
                                        <a:srgbClr val="CC0000"/>
                                      </p:to>
                                    </p:animClr>
                                    <p:set>
                                      <p:cBhvr>
                                        <p:cTn id="80" dur="2000" fill="hold"/>
                                        <p:tgtEl>
                                          <p:spTgt spid="410630"/>
                                        </p:tgtEl>
                                        <p:attrNameLst>
                                          <p:attrName>fill.type</p:attrName>
                                        </p:attrNameLst>
                                      </p:cBhvr>
                                      <p:to>
                                        <p:strVal val="solid"/>
                                      </p:to>
                                    </p:set>
                                    <p:set>
                                      <p:cBhvr>
                                        <p:cTn id="81" dur="2000" fill="hold"/>
                                        <p:tgtEl>
                                          <p:spTgt spid="410630"/>
                                        </p:tgtEl>
                                        <p:attrNameLst>
                                          <p:attrName>fill.on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10680"/>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41068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mph" presetSubtype="2" fill="hold" nodeType="clickEffect">
                                  <p:stCondLst>
                                    <p:cond delay="0"/>
                                  </p:stCondLst>
                                  <p:childTnLst>
                                    <p:animClr clrSpc="rgb" dir="cw">
                                      <p:cBhvr>
                                        <p:cTn id="91" dur="2000" fill="hold"/>
                                        <p:tgtEl>
                                          <p:spTgt spid="410680"/>
                                        </p:tgtEl>
                                        <p:attrNameLst>
                                          <p:attrName>fillcolor</p:attrName>
                                        </p:attrNameLst>
                                      </p:cBhvr>
                                      <p:to>
                                        <a:srgbClr val="CC0000"/>
                                      </p:to>
                                    </p:animClr>
                                    <p:set>
                                      <p:cBhvr>
                                        <p:cTn id="92" dur="2000" fill="hold"/>
                                        <p:tgtEl>
                                          <p:spTgt spid="410680"/>
                                        </p:tgtEl>
                                        <p:attrNameLst>
                                          <p:attrName>fill.type</p:attrName>
                                        </p:attrNameLst>
                                      </p:cBhvr>
                                      <p:to>
                                        <p:strVal val="solid"/>
                                      </p:to>
                                    </p:set>
                                    <p:set>
                                      <p:cBhvr>
                                        <p:cTn id="93" dur="2000" fill="hold"/>
                                        <p:tgtEl>
                                          <p:spTgt spid="410680"/>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410682"/>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mph" presetSubtype="2" fill="hold" nodeType="clickEffect">
                                  <p:stCondLst>
                                    <p:cond delay="0"/>
                                  </p:stCondLst>
                                  <p:childTnLst>
                                    <p:animClr clrSpc="rgb" dir="cw">
                                      <p:cBhvr>
                                        <p:cTn id="101" dur="2000" fill="hold"/>
                                        <p:tgtEl>
                                          <p:spTgt spid="410682"/>
                                        </p:tgtEl>
                                        <p:attrNameLst>
                                          <p:attrName>fillcolor</p:attrName>
                                        </p:attrNameLst>
                                      </p:cBhvr>
                                      <p:to>
                                        <a:srgbClr val="CC0000"/>
                                      </p:to>
                                    </p:animClr>
                                    <p:set>
                                      <p:cBhvr>
                                        <p:cTn id="102" dur="2000" fill="hold"/>
                                        <p:tgtEl>
                                          <p:spTgt spid="410682"/>
                                        </p:tgtEl>
                                        <p:attrNameLst>
                                          <p:attrName>fill.type</p:attrName>
                                        </p:attrNameLst>
                                      </p:cBhvr>
                                      <p:to>
                                        <p:strVal val="solid"/>
                                      </p:to>
                                    </p:set>
                                    <p:set>
                                      <p:cBhvr>
                                        <p:cTn id="103" dur="2000" fill="hold"/>
                                        <p:tgtEl>
                                          <p:spTgt spid="41068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bldLvl="0" animBg="1"/>
      <p:bldP spid="410629" grpId="0" bldLvl="0" animBg="1"/>
      <p:bldP spid="410630" grpId="0" bldLvl="0" animBg="1"/>
      <p:bldP spid="410631" grpId="0" bldLvl="0" animBg="1"/>
      <p:bldP spid="410637" grpId="0" bldLvl="0" animBg="1"/>
      <p:bldP spid="410680" grpId="0" bldLvl="0" animBg="1"/>
      <p:bldP spid="410682"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33795" name="Rectangle 2"/>
          <p:cNvSpPr>
            <a:spLocks noGrp="1"/>
          </p:cNvSpPr>
          <p:nvPr>
            <p:ph type="title"/>
          </p:nvPr>
        </p:nvSpPr>
        <p:spPr>
          <a:xfrm>
            <a:off x="1992313" y="188913"/>
            <a:ext cx="8229600" cy="449262"/>
          </a:xfrm>
        </p:spPr>
        <p:txBody>
          <a:bodyPr vert="horz" wrap="square" lIns="91440" tIns="45720" rIns="91440" bIns="45720" anchor="ctr">
            <a:normAutofit fontScale="90000"/>
          </a:bodyPr>
          <a:p>
            <a:pPr eaLnBrk="1" hangingPunct="1"/>
            <a:r>
              <a:rPr lang="en-US" altLang="zh-CN" sz="4000" dirty="0"/>
              <a:t>MaxLoading</a:t>
            </a:r>
            <a:endParaRPr lang="en-US" altLang="zh-CN" sz="4000" dirty="0"/>
          </a:p>
        </p:txBody>
      </p:sp>
      <p:sp>
        <p:nvSpPr>
          <p:cNvPr id="33796" name="Rectangle 3"/>
          <p:cNvSpPr>
            <a:spLocks noGrp="1"/>
          </p:cNvSpPr>
          <p:nvPr>
            <p:ph idx="1"/>
          </p:nvPr>
        </p:nvSpPr>
        <p:spPr>
          <a:xfrm>
            <a:off x="1524000" y="765175"/>
            <a:ext cx="8027988" cy="6092825"/>
          </a:xfrm>
          <a:solidFill>
            <a:srgbClr val="CCFFFF">
              <a:alpha val="100000"/>
            </a:srgbClr>
          </a:solidFill>
        </p:spPr>
        <p:txBody>
          <a:bodyPr vert="horz" wrap="square" lIns="91440" tIns="45720" rIns="91440" bIns="45720" anchor="t">
            <a:normAutofit lnSpcReduction="10000"/>
          </a:bodyPr>
          <a:p>
            <a:pPr eaLnBrk="1" hangingPunct="1">
              <a:buNone/>
            </a:pPr>
            <a:r>
              <a:rPr lang="en-US" altLang="zh-CN" sz="2400" b="1" dirty="0"/>
              <a:t>Template&lt;class Type&gt;</a:t>
            </a:r>
            <a:endParaRPr lang="en-US" altLang="zh-CN" sz="2400" b="1" dirty="0"/>
          </a:p>
          <a:p>
            <a:pPr eaLnBrk="1" hangingPunct="1">
              <a:buNone/>
            </a:pPr>
            <a:r>
              <a:rPr lang="en-US" altLang="zh-CN" sz="2400" b="1" dirty="0"/>
              <a:t>Type MaxLoading(Type w[ ],Type c, int n, int bestx[ ])</a:t>
            </a:r>
            <a:endParaRPr lang="en-US" altLang="zh-CN" sz="2400" b="1" dirty="0"/>
          </a:p>
          <a:p>
            <a:pPr eaLnBrk="1" hangingPunct="1">
              <a:buNone/>
            </a:pPr>
            <a:r>
              <a:rPr lang="en-US" altLang="zh-CN" sz="2400" b="1" dirty="0"/>
              <a:t>{  </a:t>
            </a:r>
            <a:r>
              <a:rPr lang="en-US" altLang="zh-CN" sz="2400" b="1" dirty="0">
                <a:solidFill>
                  <a:srgbClr val="00CC00"/>
                </a:solidFill>
              </a:rPr>
              <a:t>//</a:t>
            </a:r>
            <a:r>
              <a:rPr lang="zh-CN" altLang="en-US" sz="2400" b="1" dirty="0">
                <a:solidFill>
                  <a:srgbClr val="00CC00"/>
                </a:solidFill>
              </a:rPr>
              <a:t>返回最优载重量，</a:t>
            </a:r>
            <a:r>
              <a:rPr lang="en-US" altLang="zh-CN" sz="2400" b="1" dirty="0">
                <a:solidFill>
                  <a:srgbClr val="00CC00"/>
                </a:solidFill>
              </a:rPr>
              <a:t>bestx</a:t>
            </a:r>
            <a:r>
              <a:rPr lang="zh-CN" altLang="en-US" sz="2400" b="1" dirty="0">
                <a:solidFill>
                  <a:srgbClr val="00CC00"/>
                </a:solidFill>
              </a:rPr>
              <a:t>返回最优解</a:t>
            </a:r>
            <a:endParaRPr lang="zh-CN" altLang="en-US" sz="2400" b="1" dirty="0">
              <a:solidFill>
                <a:srgbClr val="00CC00"/>
              </a:solidFill>
            </a:endParaRPr>
          </a:p>
          <a:p>
            <a:pPr eaLnBrk="1" hangingPunct="1">
              <a:buNone/>
            </a:pPr>
            <a:r>
              <a:rPr lang="zh-CN" altLang="en-US" sz="2400" b="1" dirty="0"/>
              <a:t>   </a:t>
            </a:r>
            <a:r>
              <a:rPr lang="en-US" altLang="zh-CN" sz="2400" b="1" dirty="0"/>
              <a:t>Queue&lt;QNode&lt;Type&gt;*&gt;Q; </a:t>
            </a:r>
            <a:r>
              <a:rPr lang="en-US" altLang="zh-CN" sz="2400" b="1" dirty="0">
                <a:solidFill>
                  <a:srgbClr val="00CC00"/>
                </a:solidFill>
              </a:rPr>
              <a:t>//</a:t>
            </a:r>
            <a:r>
              <a:rPr lang="zh-CN" altLang="en-US" sz="2400" b="1" dirty="0">
                <a:solidFill>
                  <a:srgbClr val="00CC00"/>
                </a:solidFill>
              </a:rPr>
              <a:t>活结点队列</a:t>
            </a:r>
            <a:endParaRPr lang="zh-CN" altLang="en-US" sz="2400" b="1" dirty="0">
              <a:solidFill>
                <a:srgbClr val="00CC00"/>
              </a:solidFill>
            </a:endParaRPr>
          </a:p>
          <a:p>
            <a:pPr eaLnBrk="1" hangingPunct="1">
              <a:buNone/>
            </a:pPr>
            <a:r>
              <a:rPr lang="zh-CN" altLang="en-US" sz="2400" b="1" dirty="0"/>
              <a:t>   </a:t>
            </a:r>
            <a:r>
              <a:rPr lang="en-US" altLang="zh-CN" sz="2400" b="1" dirty="0"/>
              <a:t>Q.Add(0);                    </a:t>
            </a:r>
            <a:r>
              <a:rPr lang="en-US" altLang="zh-CN" sz="2400" b="1" dirty="0">
                <a:solidFill>
                  <a:srgbClr val="00CC00"/>
                </a:solidFill>
              </a:rPr>
              <a:t>//</a:t>
            </a:r>
            <a:r>
              <a:rPr lang="zh-CN" altLang="en-US" sz="2400" b="1" dirty="0">
                <a:solidFill>
                  <a:srgbClr val="00CC00"/>
                </a:solidFill>
              </a:rPr>
              <a:t>同层结点尾部标志</a:t>
            </a:r>
            <a:endParaRPr lang="zh-CN" altLang="en-US" sz="2400" b="1" dirty="0">
              <a:solidFill>
                <a:srgbClr val="00CC00"/>
              </a:solidFill>
            </a:endParaRPr>
          </a:p>
          <a:p>
            <a:pPr eaLnBrk="1" hangingPunct="1">
              <a:buNone/>
            </a:pPr>
            <a:r>
              <a:rPr lang="zh-CN" altLang="en-US" sz="2400" b="1" dirty="0"/>
              <a:t>   </a:t>
            </a:r>
            <a:r>
              <a:rPr lang="en-US" altLang="zh-CN" sz="2400" b="1" dirty="0"/>
              <a:t>int i =1;                      </a:t>
            </a:r>
            <a:r>
              <a:rPr lang="en-US" altLang="zh-CN" sz="2400" b="1" dirty="0">
                <a:solidFill>
                  <a:srgbClr val="00CC00"/>
                </a:solidFill>
              </a:rPr>
              <a:t>// </a:t>
            </a:r>
            <a:r>
              <a:rPr lang="zh-CN" altLang="en-US" sz="2400" b="1" dirty="0">
                <a:solidFill>
                  <a:srgbClr val="00CC00"/>
                </a:solidFill>
              </a:rPr>
              <a:t>当前扩展结点所处的层</a:t>
            </a:r>
            <a:endParaRPr lang="zh-CN" altLang="en-US" sz="2400" b="1" dirty="0">
              <a:solidFill>
                <a:srgbClr val="00CC00"/>
              </a:solidFill>
            </a:endParaRPr>
          </a:p>
          <a:p>
            <a:pPr eaLnBrk="1" hangingPunct="1">
              <a:buNone/>
            </a:pPr>
            <a:r>
              <a:rPr lang="zh-CN" altLang="en-US" sz="2400" b="1" dirty="0"/>
              <a:t>   </a:t>
            </a:r>
            <a:r>
              <a:rPr lang="en-US" altLang="zh-CN" sz="2400" b="1" dirty="0"/>
              <a:t>Type Ew = 0,         </a:t>
            </a:r>
            <a:r>
              <a:rPr lang="en-US" altLang="zh-CN" sz="2400" b="1" dirty="0">
                <a:solidFill>
                  <a:srgbClr val="00CC00"/>
                </a:solidFill>
              </a:rPr>
              <a:t>//</a:t>
            </a:r>
            <a:r>
              <a:rPr lang="zh-CN" altLang="en-US" sz="2400" b="1" dirty="0">
                <a:solidFill>
                  <a:srgbClr val="00CC00"/>
                </a:solidFill>
              </a:rPr>
              <a:t>扩展结点所相应的载重量</a:t>
            </a:r>
            <a:endParaRPr lang="zh-CN" altLang="en-US" sz="2400" b="1" dirty="0">
              <a:solidFill>
                <a:srgbClr val="00CC00"/>
              </a:solidFill>
            </a:endParaRPr>
          </a:p>
          <a:p>
            <a:pPr eaLnBrk="1" hangingPunct="1">
              <a:buNone/>
            </a:pPr>
            <a:r>
              <a:rPr lang="zh-CN" altLang="en-US" sz="2400" b="1" dirty="0"/>
              <a:t>       </a:t>
            </a:r>
            <a:r>
              <a:rPr lang="en-US" altLang="zh-CN" sz="2400" b="1" dirty="0"/>
              <a:t>bestw = 0,         </a:t>
            </a:r>
            <a:r>
              <a:rPr lang="en-US" altLang="zh-CN" sz="2400" b="1" dirty="0">
                <a:solidFill>
                  <a:srgbClr val="00CC00"/>
                </a:solidFill>
              </a:rPr>
              <a:t>//</a:t>
            </a:r>
            <a:r>
              <a:rPr lang="zh-CN" altLang="en-US" sz="2400" b="1" dirty="0">
                <a:solidFill>
                  <a:srgbClr val="00CC00"/>
                </a:solidFill>
              </a:rPr>
              <a:t>当前最优载重量</a:t>
            </a:r>
            <a:endParaRPr lang="zh-CN" altLang="en-US" sz="2400" b="1" dirty="0">
              <a:solidFill>
                <a:srgbClr val="00CC00"/>
              </a:solidFill>
            </a:endParaRPr>
          </a:p>
          <a:p>
            <a:pPr eaLnBrk="1" hangingPunct="1">
              <a:buNone/>
            </a:pPr>
            <a:r>
              <a:rPr lang="zh-CN" altLang="en-US" sz="2400" b="1" dirty="0"/>
              <a:t>        </a:t>
            </a:r>
            <a:r>
              <a:rPr lang="en-US" altLang="zh-CN" sz="2400" b="1" dirty="0"/>
              <a:t>r = 0;         </a:t>
            </a:r>
            <a:r>
              <a:rPr lang="en-US" altLang="zh-CN" sz="2400" b="1" dirty="0">
                <a:solidFill>
                  <a:srgbClr val="00CC00"/>
                </a:solidFill>
              </a:rPr>
              <a:t>//</a:t>
            </a:r>
            <a:r>
              <a:rPr lang="zh-CN" altLang="en-US" sz="2400" b="1" dirty="0">
                <a:solidFill>
                  <a:srgbClr val="00CC00"/>
                </a:solidFill>
              </a:rPr>
              <a:t>剩余集装箱重量</a:t>
            </a:r>
            <a:endParaRPr lang="zh-CN" altLang="en-US" sz="2400" b="1" dirty="0">
              <a:solidFill>
                <a:srgbClr val="00CC00"/>
              </a:solidFill>
            </a:endParaRPr>
          </a:p>
          <a:p>
            <a:pPr eaLnBrk="1" hangingPunct="1">
              <a:buNone/>
            </a:pPr>
            <a:r>
              <a:rPr lang="zh-CN" altLang="en-US" sz="2400" b="1" dirty="0"/>
              <a:t>   </a:t>
            </a:r>
            <a:r>
              <a:rPr lang="en-US" altLang="zh-CN" sz="2400" b="1" dirty="0"/>
              <a:t>for(int j =2; j&lt;=n; j++)</a:t>
            </a:r>
            <a:endParaRPr lang="en-US" altLang="zh-CN" sz="2400" b="1" dirty="0"/>
          </a:p>
          <a:p>
            <a:pPr eaLnBrk="1" hangingPunct="1">
              <a:buNone/>
            </a:pPr>
            <a:r>
              <a:rPr lang="en-US" altLang="zh-CN" sz="2400" b="1" dirty="0"/>
              <a:t>          r+ = w[i];</a:t>
            </a:r>
            <a:endParaRPr lang="en-US" altLang="zh-CN" sz="2400" b="1" dirty="0"/>
          </a:p>
          <a:p>
            <a:pPr eaLnBrk="1" hangingPunct="1">
              <a:buNone/>
            </a:pPr>
            <a:r>
              <a:rPr lang="en-US" altLang="zh-CN" sz="2400" b="1" dirty="0"/>
              <a:t>   QNode&lt;Type&gt; *E=0,  </a:t>
            </a:r>
            <a:r>
              <a:rPr lang="en-US" altLang="zh-CN" sz="2400" b="1" dirty="0">
                <a:solidFill>
                  <a:srgbClr val="00CC00"/>
                </a:solidFill>
              </a:rPr>
              <a:t>//</a:t>
            </a:r>
            <a:r>
              <a:rPr lang="zh-CN" altLang="en-US" sz="2400" b="1" dirty="0">
                <a:solidFill>
                  <a:srgbClr val="00CC00"/>
                </a:solidFill>
              </a:rPr>
              <a:t>当前扩展结点</a:t>
            </a:r>
            <a:endParaRPr lang="zh-CN" altLang="en-US" sz="2400" b="1" dirty="0">
              <a:solidFill>
                <a:srgbClr val="00CC00"/>
              </a:solidFill>
            </a:endParaRPr>
          </a:p>
          <a:p>
            <a:pPr eaLnBrk="1" hangingPunct="1">
              <a:buNone/>
            </a:pPr>
            <a:r>
              <a:rPr lang="zh-CN" altLang="en-US" sz="2400" b="1" dirty="0"/>
              <a:t>                   *</a:t>
            </a:r>
            <a:r>
              <a:rPr lang="en-US" altLang="zh-CN" sz="2400" b="1" dirty="0"/>
              <a:t>bestE;    </a:t>
            </a:r>
            <a:r>
              <a:rPr lang="en-US" altLang="zh-CN" sz="2400" b="1" dirty="0">
                <a:solidFill>
                  <a:srgbClr val="00CC00"/>
                </a:solidFill>
              </a:rPr>
              <a:t>//</a:t>
            </a:r>
            <a:r>
              <a:rPr lang="zh-CN" altLang="en-US" sz="2400" b="1" dirty="0">
                <a:solidFill>
                  <a:srgbClr val="00CC00"/>
                </a:solidFill>
              </a:rPr>
              <a:t>当前最优扩展结点</a:t>
            </a:r>
            <a:endParaRPr lang="zh-CN" altLang="en-US" sz="2400" b="1" dirty="0">
              <a:solidFill>
                <a:srgbClr val="00CC00"/>
              </a:solidFill>
            </a:endParaRPr>
          </a:p>
          <a:p>
            <a:pPr eaLnBrk="1" hangingPunct="1">
              <a:buNone/>
            </a:pPr>
            <a:endParaRPr lang="zh-CN" altLang="en-US" sz="2400" b="1" dirty="0">
              <a:solidFill>
                <a:srgbClr val="00CC00"/>
              </a:solidFill>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34819" name="Rectangle 3"/>
          <p:cNvSpPr>
            <a:spLocks noGrp="1"/>
          </p:cNvSpPr>
          <p:nvPr>
            <p:ph idx="1"/>
          </p:nvPr>
        </p:nvSpPr>
        <p:spPr/>
        <p:txBody>
          <a:bodyPr vert="horz" wrap="square" lIns="91440" tIns="45720" rIns="91440" bIns="45720" anchor="t"/>
          <a:p>
            <a:pPr eaLnBrk="1" hangingPunct="1"/>
            <a:endParaRPr lang="zh-CN" altLang="en-US" dirty="0"/>
          </a:p>
        </p:txBody>
      </p:sp>
      <p:sp>
        <p:nvSpPr>
          <p:cNvPr id="412676" name="Rectangle 4"/>
          <p:cNvSpPr/>
          <p:nvPr/>
        </p:nvSpPr>
        <p:spPr>
          <a:xfrm>
            <a:off x="1524000" y="0"/>
            <a:ext cx="8928100" cy="7073900"/>
          </a:xfrm>
          <a:prstGeom prst="rect">
            <a:avLst/>
          </a:prstGeom>
          <a:solidFill>
            <a:srgbClr val="CCFFFF"/>
          </a:solidFill>
          <a:ln w="9525">
            <a:noFill/>
          </a:ln>
        </p:spPr>
        <p:txBody>
          <a:bodyPr/>
          <a:p>
            <a:pPr marL="342900" indent="-342900">
              <a:spcBef>
                <a:spcPct val="20000"/>
              </a:spcBef>
              <a:buClr>
                <a:schemeClr val="bg2"/>
              </a:buClr>
              <a:buSzPct val="75000"/>
              <a:buFont typeface="Wingdings" panose="05000000000000000000" pitchFamily="2" charset="2"/>
              <a:buNone/>
            </a:pP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搜索子集空间树</a:t>
            </a:r>
            <a:endParaRPr lang="zh-CN" altLang="en-US" sz="2000" b="1" dirty="0">
              <a:solidFill>
                <a:srgbClr val="3333CC"/>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while(true){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检查左儿子结点</a:t>
            </a:r>
            <a:endParaRPr lang="zh-CN" altLang="en-US" sz="2000" b="1" dirty="0">
              <a:solidFill>
                <a:srgbClr val="3333CC"/>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Type wt = Ew +w[i];</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if( wt &lt;= c) {</a:t>
            </a:r>
            <a:r>
              <a:rPr lang="en-US" altLang="zh-CN" sz="2000" b="1" dirty="0">
                <a:solidFill>
                  <a:srgbClr val="3333CC"/>
                </a:solidFill>
                <a:latin typeface="Arial" panose="020B0604020202090204" pitchFamily="34" charset="0"/>
              </a:rPr>
              <a:t> //</a:t>
            </a:r>
            <a:r>
              <a:rPr lang="zh-CN" altLang="en-US" sz="2000" b="1" dirty="0">
                <a:solidFill>
                  <a:srgbClr val="3333CC"/>
                </a:solidFill>
                <a:latin typeface="Arial" panose="020B0604020202090204" pitchFamily="34" charset="0"/>
              </a:rPr>
              <a:t>可行结点</a:t>
            </a:r>
            <a:endParaRPr lang="zh-CN" altLang="en-US" sz="2000" b="1" dirty="0">
              <a:solidFill>
                <a:srgbClr val="3333CC"/>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if(wt &gt; bestw) bestw = wt;</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EnQueue(Q, wt, i, n, bestw, E, bestE, bestx, </a:t>
            </a:r>
            <a:r>
              <a:rPr lang="en-US" altLang="zh-CN" sz="2000" b="1" dirty="0">
                <a:solidFill>
                  <a:srgbClr val="660033"/>
                </a:solidFill>
                <a:latin typeface="Arial" panose="020B0604020202090204" pitchFamily="34" charset="0"/>
              </a:rPr>
              <a:t>true</a:t>
            </a:r>
            <a:r>
              <a:rPr lang="en-US" altLang="zh-CN" sz="2000" b="1" dirty="0">
                <a:latin typeface="Arial" panose="020B0604020202090204" pitchFamily="34" charset="0"/>
              </a:rPr>
              <a:t>);</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a:t>
            </a:r>
            <a:r>
              <a:rPr lang="en-US" altLang="zh-CN" sz="2000" b="1" dirty="0">
                <a:solidFill>
                  <a:srgbClr val="3333CC"/>
                </a:solidFill>
                <a:latin typeface="Arial" panose="020B0604020202090204" pitchFamily="34" charset="0"/>
              </a:rPr>
              <a:t>// </a:t>
            </a:r>
            <a:r>
              <a:rPr lang="zh-CN" altLang="en-US" sz="2000" b="1" dirty="0">
                <a:solidFill>
                  <a:srgbClr val="3333CC"/>
                </a:solidFill>
                <a:latin typeface="Arial" panose="020B0604020202090204" pitchFamily="34" charset="0"/>
              </a:rPr>
              <a:t>检查右儿子结点</a:t>
            </a:r>
            <a:endParaRPr lang="zh-CN" altLang="en-US" sz="2000" b="1" dirty="0">
              <a:solidFill>
                <a:srgbClr val="3333CC"/>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if ( Ew +r&gt; bestw) EnQueue(Q, Ew, I, n, bestw, E, bestW, bestx, </a:t>
            </a:r>
            <a:r>
              <a:rPr lang="en-US" altLang="zh-CN" sz="2000" b="1" dirty="0">
                <a:solidFill>
                  <a:srgbClr val="660033"/>
                </a:solidFill>
                <a:latin typeface="Arial" panose="020B0604020202090204" pitchFamily="34" charset="0"/>
              </a:rPr>
              <a:t>false</a:t>
            </a:r>
            <a:r>
              <a:rPr lang="en-US" altLang="zh-CN" sz="2000" b="1" dirty="0">
                <a:latin typeface="Arial" panose="020B0604020202090204" pitchFamily="34" charset="0"/>
              </a:rPr>
              <a:t>);</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Q.Delete(E);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取下一扩展结点</a:t>
            </a:r>
            <a:endParaRPr lang="zh-CN" altLang="en-US" sz="2000" b="1" dirty="0">
              <a:solidFill>
                <a:srgbClr val="3333CC"/>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if(! E)</a:t>
            </a:r>
            <a:r>
              <a:rPr lang="en-US" altLang="zh-CN" sz="2000" b="1" dirty="0">
                <a:solidFill>
                  <a:srgbClr val="3333CC"/>
                </a:solidFill>
                <a:latin typeface="Arial" panose="020B0604020202090204" pitchFamily="34" charset="0"/>
              </a:rPr>
              <a:t> </a:t>
            </a:r>
            <a:r>
              <a:rPr lang="en-US" altLang="zh-CN" sz="2000" b="1" dirty="0">
                <a:latin typeface="Arial" panose="020B0604020202090204" pitchFamily="34" charset="0"/>
              </a:rPr>
              <a:t>{</a:t>
            </a:r>
            <a:r>
              <a:rPr lang="en-US" altLang="zh-CN" sz="2000" b="1" dirty="0">
                <a:solidFill>
                  <a:srgbClr val="3333CC"/>
                </a:solidFill>
                <a:latin typeface="Arial" panose="020B0604020202090204" pitchFamily="34" charset="0"/>
              </a:rPr>
              <a:t> //</a:t>
            </a:r>
            <a:r>
              <a:rPr lang="zh-CN" altLang="en-US" sz="2000" b="1" dirty="0">
                <a:solidFill>
                  <a:srgbClr val="3333CC"/>
                </a:solidFill>
                <a:latin typeface="Arial" panose="020B0604020202090204" pitchFamily="34" charset="0"/>
              </a:rPr>
              <a:t>同层结点尾部</a:t>
            </a:r>
            <a:endParaRPr lang="zh-CN" altLang="en-US" sz="2000" b="1" dirty="0">
              <a:solidFill>
                <a:srgbClr val="3333CC"/>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if(Q.IsEmpty()) break;</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Q.Add(0);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同层结点尾部标志</a:t>
            </a:r>
            <a:endParaRPr lang="zh-CN" altLang="en-US" sz="2000" b="1" dirty="0">
              <a:solidFill>
                <a:srgbClr val="3333CC"/>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Q.Delete(E); </a:t>
            </a:r>
            <a:r>
              <a:rPr lang="en-US" altLang="zh-CN" sz="2000" b="1" dirty="0">
                <a:solidFill>
                  <a:srgbClr val="3333CC"/>
                </a:solidFill>
                <a:latin typeface="Arial" panose="020B0604020202090204" pitchFamily="34" charset="0"/>
              </a:rPr>
              <a:t>// </a:t>
            </a:r>
            <a:r>
              <a:rPr lang="zh-CN" altLang="en-US" sz="2000" b="1" dirty="0">
                <a:solidFill>
                  <a:srgbClr val="3333CC"/>
                </a:solidFill>
                <a:latin typeface="Arial" panose="020B0604020202090204" pitchFamily="34" charset="0"/>
              </a:rPr>
              <a:t>取下一扩展结点</a:t>
            </a:r>
            <a:endParaRPr lang="zh-CN" altLang="en-US" sz="2000" b="1" dirty="0">
              <a:solidFill>
                <a:srgbClr val="3333CC"/>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i++;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进入下一层</a:t>
            </a:r>
            <a:endParaRPr lang="zh-CN" altLang="en-US" sz="2000" b="1" dirty="0">
              <a:solidFill>
                <a:srgbClr val="3333CC"/>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r - = w[i];</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剩余集装箱重量</a:t>
            </a:r>
            <a:endParaRPr lang="zh-CN" altLang="en-US" sz="2000" b="1" dirty="0">
              <a:solidFill>
                <a:srgbClr val="3333CC"/>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Ew = E-&gt;weight; </a:t>
            </a:r>
            <a:r>
              <a:rPr lang="en-US" altLang="zh-CN" sz="2000" b="1" dirty="0">
                <a:solidFill>
                  <a:srgbClr val="3333CC"/>
                </a:solidFill>
                <a:latin typeface="Arial" panose="020B0604020202090204" pitchFamily="34" charset="0"/>
              </a:rPr>
              <a:t>//</a:t>
            </a:r>
            <a:r>
              <a:rPr lang="zh-CN" altLang="en-US" sz="2000" b="1" dirty="0">
                <a:solidFill>
                  <a:srgbClr val="3333CC"/>
                </a:solidFill>
                <a:latin typeface="Arial" panose="020B0604020202090204" pitchFamily="34" charset="0"/>
              </a:rPr>
              <a:t>新扩展结点所相应的载重量</a:t>
            </a:r>
            <a:endParaRPr lang="zh-CN" altLang="en-US" sz="2000" b="1" dirty="0">
              <a:solidFill>
                <a:srgbClr val="3333CC"/>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a:t>
            </a:r>
            <a:endParaRPr lang="en-US" altLang="zh-CN" sz="2000" b="1"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2676">
                                            <p:txEl>
                                              <p:charRg st="177" end="191"/>
                                            </p:txEl>
                                          </p:spTgt>
                                        </p:tgtEl>
                                        <p:attrNameLst>
                                          <p:attrName>style.visibility</p:attrName>
                                        </p:attrNameLst>
                                      </p:cBhvr>
                                      <p:to>
                                        <p:strVal val="visible"/>
                                      </p:to>
                                    </p:set>
                                    <p:animEffect transition="in" filter="blinds(horizontal)">
                                      <p:cBhvr>
                                        <p:cTn id="7" dur="500"/>
                                        <p:tgtEl>
                                          <p:spTgt spid="412676">
                                            <p:txEl>
                                              <p:charRg st="177" end="19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2676">
                                            <p:txEl>
                                              <p:charRg st="191" end="266"/>
                                            </p:txEl>
                                          </p:spTgt>
                                        </p:tgtEl>
                                        <p:attrNameLst>
                                          <p:attrName>style.visibility</p:attrName>
                                        </p:attrNameLst>
                                      </p:cBhvr>
                                      <p:to>
                                        <p:strVal val="visible"/>
                                      </p:to>
                                    </p:set>
                                    <p:animEffect transition="in" filter="blinds(horizontal)">
                                      <p:cBhvr>
                                        <p:cTn id="10" dur="500"/>
                                        <p:tgtEl>
                                          <p:spTgt spid="412676">
                                            <p:txEl>
                                              <p:charRg st="191" end="26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2676">
                                            <p:txEl>
                                              <p:charRg st="266" end="291"/>
                                            </p:txEl>
                                          </p:spTgt>
                                        </p:tgtEl>
                                        <p:attrNameLst>
                                          <p:attrName>style.visibility</p:attrName>
                                        </p:attrNameLst>
                                      </p:cBhvr>
                                      <p:to>
                                        <p:strVal val="visible"/>
                                      </p:to>
                                    </p:set>
                                    <p:animEffect transition="in" filter="blinds(horizontal)">
                                      <p:cBhvr>
                                        <p:cTn id="15" dur="500"/>
                                        <p:tgtEl>
                                          <p:spTgt spid="412676">
                                            <p:txEl>
                                              <p:charRg st="266" end="29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2676">
                                            <p:txEl>
                                              <p:charRg st="291" end="312"/>
                                            </p:txEl>
                                          </p:spTgt>
                                        </p:tgtEl>
                                        <p:attrNameLst>
                                          <p:attrName>style.visibility</p:attrName>
                                        </p:attrNameLst>
                                      </p:cBhvr>
                                      <p:to>
                                        <p:strVal val="visible"/>
                                      </p:to>
                                    </p:set>
                                    <p:animEffect transition="in" filter="blinds(horizontal)">
                                      <p:cBhvr>
                                        <p:cTn id="18" dur="500"/>
                                        <p:tgtEl>
                                          <p:spTgt spid="412676">
                                            <p:txEl>
                                              <p:charRg st="291" end="31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12676">
                                            <p:txEl>
                                              <p:charRg st="312" end="344"/>
                                            </p:txEl>
                                          </p:spTgt>
                                        </p:tgtEl>
                                        <p:attrNameLst>
                                          <p:attrName>style.visibility</p:attrName>
                                        </p:attrNameLst>
                                      </p:cBhvr>
                                      <p:to>
                                        <p:strVal val="visible"/>
                                      </p:to>
                                    </p:set>
                                    <p:animEffect transition="in" filter="blinds(horizontal)">
                                      <p:cBhvr>
                                        <p:cTn id="21" dur="500"/>
                                        <p:tgtEl>
                                          <p:spTgt spid="412676">
                                            <p:txEl>
                                              <p:charRg st="312" end="34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12676">
                                            <p:txEl>
                                              <p:charRg st="344" end="375"/>
                                            </p:txEl>
                                          </p:spTgt>
                                        </p:tgtEl>
                                        <p:attrNameLst>
                                          <p:attrName>style.visibility</p:attrName>
                                        </p:attrNameLst>
                                      </p:cBhvr>
                                      <p:to>
                                        <p:strVal val="visible"/>
                                      </p:to>
                                    </p:set>
                                    <p:animEffect transition="in" filter="blinds(horizontal)">
                                      <p:cBhvr>
                                        <p:cTn id="24" dur="500"/>
                                        <p:tgtEl>
                                          <p:spTgt spid="412676">
                                            <p:txEl>
                                              <p:charRg st="344" end="37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12676">
                                            <p:txEl>
                                              <p:charRg st="375" end="408"/>
                                            </p:txEl>
                                          </p:spTgt>
                                        </p:tgtEl>
                                        <p:attrNameLst>
                                          <p:attrName>style.visibility</p:attrName>
                                        </p:attrNameLst>
                                      </p:cBhvr>
                                      <p:to>
                                        <p:strVal val="visible"/>
                                      </p:to>
                                    </p:set>
                                    <p:animEffect transition="in" filter="blinds(horizontal)">
                                      <p:cBhvr>
                                        <p:cTn id="27" dur="500"/>
                                        <p:tgtEl>
                                          <p:spTgt spid="412676">
                                            <p:txEl>
                                              <p:charRg st="375" end="40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12676">
                                            <p:txEl>
                                              <p:charRg st="408" end="439"/>
                                            </p:txEl>
                                          </p:spTgt>
                                        </p:tgtEl>
                                        <p:attrNameLst>
                                          <p:attrName>style.visibility</p:attrName>
                                        </p:attrNameLst>
                                      </p:cBhvr>
                                      <p:to>
                                        <p:strVal val="visible"/>
                                      </p:to>
                                    </p:set>
                                    <p:animEffect transition="in" filter="blinds(horizontal)">
                                      <p:cBhvr>
                                        <p:cTn id="30" dur="500"/>
                                        <p:tgtEl>
                                          <p:spTgt spid="412676">
                                            <p:txEl>
                                              <p:charRg st="408" end="43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12676">
                                            <p:txEl>
                                              <p:charRg st="439" end="460"/>
                                            </p:txEl>
                                          </p:spTgt>
                                        </p:tgtEl>
                                        <p:attrNameLst>
                                          <p:attrName>style.visibility</p:attrName>
                                        </p:attrNameLst>
                                      </p:cBhvr>
                                      <p:to>
                                        <p:strVal val="visible"/>
                                      </p:to>
                                    </p:set>
                                    <p:animEffect transition="in" filter="blinds(horizontal)">
                                      <p:cBhvr>
                                        <p:cTn id="33" dur="500"/>
                                        <p:tgtEl>
                                          <p:spTgt spid="412676">
                                            <p:txEl>
                                              <p:charRg st="439" end="46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12676">
                                            <p:txEl>
                                              <p:charRg st="460" end="476"/>
                                            </p:txEl>
                                          </p:spTgt>
                                        </p:tgtEl>
                                        <p:attrNameLst>
                                          <p:attrName>style.visibility</p:attrName>
                                        </p:attrNameLst>
                                      </p:cBhvr>
                                      <p:to>
                                        <p:strVal val="visible"/>
                                      </p:to>
                                    </p:set>
                                    <p:animEffect transition="in" filter="blinds(horizontal)">
                                      <p:cBhvr>
                                        <p:cTn id="36" dur="500"/>
                                        <p:tgtEl>
                                          <p:spTgt spid="412676">
                                            <p:txEl>
                                              <p:charRg st="460" end="476"/>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12676">
                                            <p:txEl>
                                              <p:charRg st="476" end="510"/>
                                            </p:txEl>
                                          </p:spTgt>
                                        </p:tgtEl>
                                        <p:attrNameLst>
                                          <p:attrName>style.visibility</p:attrName>
                                        </p:attrNameLst>
                                      </p:cBhvr>
                                      <p:to>
                                        <p:strVal val="visible"/>
                                      </p:to>
                                    </p:set>
                                    <p:animEffect transition="in" filter="blinds(horizontal)">
                                      <p:cBhvr>
                                        <p:cTn id="39" dur="500"/>
                                        <p:tgtEl>
                                          <p:spTgt spid="412676">
                                            <p:txEl>
                                              <p:charRg st="476" end="5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35843" name="Rectangle 2"/>
          <p:cNvSpPr>
            <a:spLocks noGrp="1"/>
          </p:cNvSpPr>
          <p:nvPr>
            <p:ph type="title"/>
          </p:nvPr>
        </p:nvSpPr>
        <p:spPr/>
        <p:txBody>
          <a:bodyPr vert="horz" wrap="square" lIns="91440" tIns="45720" rIns="91440" bIns="45720" anchor="ctr"/>
          <a:p>
            <a:pPr eaLnBrk="1" hangingPunct="1"/>
            <a:endParaRPr lang="zh-CN" altLang="en-US" dirty="0"/>
          </a:p>
        </p:txBody>
      </p:sp>
      <p:sp>
        <p:nvSpPr>
          <p:cNvPr id="35844" name="Rectangle 3"/>
          <p:cNvSpPr>
            <a:spLocks noGrp="1"/>
          </p:cNvSpPr>
          <p:nvPr>
            <p:ph idx="1"/>
          </p:nvPr>
        </p:nvSpPr>
        <p:spPr/>
        <p:txBody>
          <a:bodyPr vert="horz" wrap="square" lIns="91440" tIns="45720" rIns="91440" bIns="45720" anchor="t"/>
          <a:p>
            <a:pPr eaLnBrk="1" hangingPunct="1"/>
            <a:endParaRPr lang="zh-CN" altLang="en-US" dirty="0"/>
          </a:p>
        </p:txBody>
      </p:sp>
      <p:sp>
        <p:nvSpPr>
          <p:cNvPr id="35845" name="Rectangle 4"/>
          <p:cNvSpPr/>
          <p:nvPr/>
        </p:nvSpPr>
        <p:spPr>
          <a:xfrm>
            <a:off x="3071813" y="1989138"/>
            <a:ext cx="6119812" cy="4176712"/>
          </a:xfrm>
          <a:prstGeom prst="rect">
            <a:avLst/>
          </a:prstGeom>
          <a:solidFill>
            <a:srgbClr val="CCFFFF"/>
          </a:solidFill>
          <a:ln w="9525">
            <a:noFill/>
          </a:ln>
        </p:spPr>
        <p:txBody>
          <a:bodyPr/>
          <a:p>
            <a:pPr marL="742950" lvl="1" indent="-285750" eaLnBrk="1" hangingPunct="1">
              <a:spcBef>
                <a:spcPct val="20000"/>
              </a:spcBef>
              <a:buClr>
                <a:schemeClr val="accent2"/>
              </a:buClr>
              <a:buSzPct val="80000"/>
              <a:buFont typeface="Wingdings" panose="05000000000000000000" pitchFamily="2" charset="2"/>
              <a:buNone/>
            </a:pPr>
            <a:endParaRPr lang="en-US" altLang="zh-CN" sz="2400" b="1" dirty="0">
              <a:latin typeface="Arial" panose="020B0604020202090204" pitchFamily="34" charset="0"/>
            </a:endParaRPr>
          </a:p>
          <a:p>
            <a:pPr marL="742950" lvl="1" indent="-285750" eaLnBrk="1" hangingPunct="1">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a:t>
            </a:r>
            <a:r>
              <a:rPr lang="zh-CN" altLang="en-US" sz="2400" b="1" dirty="0">
                <a:latin typeface="Arial" panose="020B0604020202090204" pitchFamily="34" charset="0"/>
              </a:rPr>
              <a:t>构造当前最优解</a:t>
            </a:r>
            <a:endParaRPr lang="zh-CN" altLang="en-US" sz="2400" b="1" dirty="0">
              <a:latin typeface="Arial" panose="020B0604020202090204" pitchFamily="34" charset="0"/>
            </a:endParaRPr>
          </a:p>
          <a:p>
            <a:pPr marL="742950" lvl="1" indent="-285750" eaLnBrk="1" hangingPunct="1">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for( int j = n -1; j&gt;0; j--) {</a:t>
            </a:r>
            <a:endParaRPr lang="en-US" altLang="zh-CN" sz="2400" b="1" dirty="0">
              <a:latin typeface="Arial" panose="020B0604020202090204" pitchFamily="34" charset="0"/>
            </a:endParaRPr>
          </a:p>
          <a:p>
            <a:pPr marL="742950" lvl="1" indent="-285750" eaLnBrk="1" hangingPunct="1">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bestx[j] = bestE -&gt; LChild;</a:t>
            </a:r>
            <a:endParaRPr lang="en-US" altLang="zh-CN" sz="2400" b="1" dirty="0">
              <a:latin typeface="Arial" panose="020B0604020202090204" pitchFamily="34" charset="0"/>
            </a:endParaRPr>
          </a:p>
          <a:p>
            <a:pPr marL="742950" lvl="1" indent="-285750" eaLnBrk="1" hangingPunct="1">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       bestE = bestE -&gt;parent;</a:t>
            </a:r>
            <a:endParaRPr lang="en-US" altLang="zh-CN" sz="2400" b="1" dirty="0">
              <a:latin typeface="Arial" panose="020B0604020202090204" pitchFamily="34" charset="0"/>
            </a:endParaRPr>
          </a:p>
          <a:p>
            <a:pPr marL="742950" lvl="1" indent="-285750" eaLnBrk="1" hangingPunct="1">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a:t>
            </a:r>
            <a:endParaRPr lang="en-US" altLang="zh-CN" sz="2400" b="1" dirty="0">
              <a:latin typeface="Arial" panose="020B0604020202090204" pitchFamily="34" charset="0"/>
            </a:endParaRPr>
          </a:p>
          <a:p>
            <a:pPr marL="742950" lvl="1" indent="-285750" eaLnBrk="1" hangingPunct="1">
              <a:spcBef>
                <a:spcPct val="20000"/>
              </a:spcBef>
              <a:buClr>
                <a:schemeClr val="accent2"/>
              </a:buClr>
              <a:buSzPct val="80000"/>
              <a:buFont typeface="Wingdings" panose="05000000000000000000" pitchFamily="2" charset="2"/>
              <a:buNone/>
            </a:pPr>
            <a:r>
              <a:rPr lang="en-US" altLang="zh-CN" sz="2400" b="1" dirty="0">
                <a:latin typeface="Arial" panose="020B0604020202090204" pitchFamily="34" charset="0"/>
              </a:rPr>
              <a:t>return bestw;</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a:t>
            </a:r>
            <a:endParaRPr lang="en-US" altLang="zh-CN" sz="2400" b="1" dirty="0">
              <a:latin typeface="Arial" panose="020B0604020202090204" pitchFamily="34" charset="0"/>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36867" name="Text Box 2"/>
          <p:cNvSpPr txBox="1"/>
          <p:nvPr/>
        </p:nvSpPr>
        <p:spPr>
          <a:xfrm>
            <a:off x="1847850" y="404813"/>
            <a:ext cx="7467600" cy="583565"/>
          </a:xfrm>
          <a:prstGeom prst="rect">
            <a:avLst/>
          </a:prstGeom>
          <a:noFill/>
          <a:ln w="6350">
            <a:noFill/>
          </a:ln>
        </p:spPr>
        <p:txBody>
          <a:bodyPr>
            <a:spAutoFit/>
          </a:bodyPr>
          <a:p>
            <a:pPr>
              <a:spcBef>
                <a:spcPct val="50000"/>
              </a:spcBef>
            </a:pPr>
            <a:r>
              <a:rPr lang="zh-CN" altLang="en-US" sz="3200" b="1" dirty="0">
                <a:solidFill>
                  <a:schemeClr val="tx2"/>
                </a:solidFill>
                <a:latin typeface="Times New Roman" panose="02020603050405020304" pitchFamily="18" charset="0"/>
                <a:ea typeface="黑体" pitchFamily="2" charset="-122"/>
              </a:rPr>
              <a:t>优先队列式分支限界法</a:t>
            </a:r>
            <a:endParaRPr lang="zh-CN" altLang="en-US" b="1" dirty="0">
              <a:solidFill>
                <a:schemeClr val="tx2"/>
              </a:solidFill>
              <a:latin typeface="Arial" panose="020B0604020202090204" pitchFamily="34" charset="0"/>
              <a:ea typeface="华文行楷" pitchFamily="2" charset="-122"/>
            </a:endParaRPr>
          </a:p>
        </p:txBody>
      </p:sp>
      <p:sp>
        <p:nvSpPr>
          <p:cNvPr id="449539" name="Text Box 3"/>
          <p:cNvSpPr txBox="1"/>
          <p:nvPr/>
        </p:nvSpPr>
        <p:spPr>
          <a:xfrm>
            <a:off x="2063750" y="1125538"/>
            <a:ext cx="7599363" cy="4707890"/>
          </a:xfrm>
          <a:prstGeom prst="rect">
            <a:avLst/>
          </a:prstGeom>
          <a:noFill/>
          <a:ln w="6350">
            <a:noFill/>
          </a:ln>
        </p:spPr>
        <p:txBody>
          <a:bodyPr>
            <a:spAutoFit/>
          </a:bodyPr>
          <a:p>
            <a:pPr>
              <a:spcBef>
                <a:spcPct val="50000"/>
              </a:spcBef>
              <a:buChar char="•"/>
            </a:pPr>
            <a:r>
              <a:rPr lang="zh-CN" altLang="en-US" sz="2400" b="1" dirty="0">
                <a:solidFill>
                  <a:srgbClr val="800000"/>
                </a:solidFill>
                <a:latin typeface="Arial" panose="020B0604020202090204" pitchFamily="34" charset="0"/>
              </a:rPr>
              <a:t>存储活结点的方式</a:t>
            </a:r>
            <a:r>
              <a:rPr lang="en-US" altLang="zh-CN" sz="2400" b="1" dirty="0">
                <a:solidFill>
                  <a:srgbClr val="800000"/>
                </a:solidFill>
                <a:latin typeface="Arial" panose="020B0604020202090204" pitchFamily="34" charset="0"/>
              </a:rPr>
              <a:t>:</a:t>
            </a:r>
            <a:r>
              <a:rPr lang="en-US" altLang="zh-CN" sz="2400" b="1" dirty="0">
                <a:latin typeface="Arial" panose="020B0604020202090204" pitchFamily="34" charset="0"/>
              </a:rPr>
              <a:t>   </a:t>
            </a:r>
            <a:r>
              <a:rPr lang="zh-CN" altLang="en-US" sz="2400" b="1" dirty="0">
                <a:latin typeface="Arial" panose="020B0604020202090204" pitchFamily="34" charset="0"/>
              </a:rPr>
              <a:t>最大优先队列存储活结点表。</a:t>
            </a:r>
            <a:endParaRPr lang="zh-CN" altLang="en-US" sz="2400" b="1" dirty="0">
              <a:latin typeface="Arial" panose="020B0604020202090204" pitchFamily="34" charset="0"/>
            </a:endParaRPr>
          </a:p>
          <a:p>
            <a:pPr>
              <a:spcBef>
                <a:spcPct val="50000"/>
              </a:spcBef>
              <a:buChar char="•"/>
            </a:pPr>
            <a:r>
              <a:rPr lang="zh-CN" altLang="en-US" sz="2400" b="1" dirty="0">
                <a:solidFill>
                  <a:srgbClr val="800000"/>
                </a:solidFill>
                <a:latin typeface="Arial" panose="020B0604020202090204" pitchFamily="34" charset="0"/>
              </a:rPr>
              <a:t>活结点</a:t>
            </a:r>
            <a:r>
              <a:rPr lang="en-US" altLang="zh-CN" sz="2400" b="1" dirty="0">
                <a:solidFill>
                  <a:srgbClr val="800000"/>
                </a:solidFill>
                <a:latin typeface="Arial" panose="020B0604020202090204" pitchFamily="34" charset="0"/>
              </a:rPr>
              <a:t>x</a:t>
            </a:r>
            <a:r>
              <a:rPr lang="zh-CN" altLang="en-US" sz="2400" b="1" dirty="0">
                <a:solidFill>
                  <a:srgbClr val="800000"/>
                </a:solidFill>
                <a:latin typeface="Arial" panose="020B0604020202090204" pitchFamily="34" charset="0"/>
              </a:rPr>
              <a:t>在优先队列中的优先级定义</a:t>
            </a:r>
            <a:r>
              <a:rPr lang="en-US" altLang="zh-CN" sz="2400" b="1" dirty="0">
                <a:latin typeface="Arial" panose="020B0604020202090204" pitchFamily="34" charset="0"/>
              </a:rPr>
              <a:t>: </a:t>
            </a:r>
            <a:r>
              <a:rPr lang="zh-CN" altLang="en-US" sz="2400" b="1" dirty="0">
                <a:latin typeface="Arial" panose="020B0604020202090204" pitchFamily="34" charset="0"/>
              </a:rPr>
              <a:t>从根结点到结点</a:t>
            </a:r>
            <a:r>
              <a:rPr lang="en-US" altLang="zh-CN" sz="2400" b="1" dirty="0">
                <a:latin typeface="Arial" panose="020B0604020202090204" pitchFamily="34" charset="0"/>
              </a:rPr>
              <a:t>x</a:t>
            </a:r>
            <a:r>
              <a:rPr lang="zh-CN" altLang="en-US" sz="2400" b="1" dirty="0">
                <a:latin typeface="Arial" panose="020B0604020202090204" pitchFamily="34" charset="0"/>
              </a:rPr>
              <a:t>的路径所相应的载重量再加上剩余集装箱的重量之和。</a:t>
            </a:r>
            <a:endParaRPr lang="zh-CN" altLang="en-US" sz="2400" b="1" dirty="0">
              <a:latin typeface="Arial" panose="020B0604020202090204" pitchFamily="34" charset="0"/>
            </a:endParaRPr>
          </a:p>
          <a:p>
            <a:pPr>
              <a:spcBef>
                <a:spcPct val="50000"/>
              </a:spcBef>
              <a:buChar char="•"/>
            </a:pPr>
            <a:r>
              <a:rPr lang="zh-CN" altLang="en-US" sz="2400" b="1" dirty="0">
                <a:solidFill>
                  <a:srgbClr val="800000"/>
                </a:solidFill>
                <a:latin typeface="Arial" panose="020B0604020202090204" pitchFamily="34" charset="0"/>
              </a:rPr>
              <a:t>扩展结点的选择：</a:t>
            </a:r>
            <a:r>
              <a:rPr lang="zh-CN" altLang="en-US" sz="2400" b="1" dirty="0">
                <a:latin typeface="Arial" panose="020B0604020202090204" pitchFamily="34" charset="0"/>
              </a:rPr>
              <a:t> 优先队列中优先级最大的活结点成为下一个扩展结点。以结点</a:t>
            </a:r>
            <a:r>
              <a:rPr lang="en-US" altLang="zh-CN" sz="2400" b="1" dirty="0">
                <a:latin typeface="Arial" panose="020B0604020202090204" pitchFamily="34" charset="0"/>
              </a:rPr>
              <a:t>x</a:t>
            </a:r>
            <a:r>
              <a:rPr lang="zh-CN" altLang="en-US" sz="2400" b="1" dirty="0">
                <a:latin typeface="Arial" panose="020B0604020202090204" pitchFamily="34" charset="0"/>
              </a:rPr>
              <a:t>为根的子树中所有结点相应的路径的载重量</a:t>
            </a:r>
            <a:r>
              <a:rPr lang="zh-CN" altLang="en-US" sz="2400" b="1" dirty="0">
                <a:solidFill>
                  <a:srgbClr val="9900FF"/>
                </a:solidFill>
                <a:latin typeface="Arial" panose="020B0604020202090204" pitchFamily="34" charset="0"/>
              </a:rPr>
              <a:t>不超过它的优先级</a:t>
            </a:r>
            <a:r>
              <a:rPr lang="en-US" altLang="zh-CN" sz="2400" b="1" dirty="0">
                <a:solidFill>
                  <a:srgbClr val="9900FF"/>
                </a:solidFill>
                <a:latin typeface="Arial" panose="020B0604020202090204" pitchFamily="34" charset="0"/>
              </a:rPr>
              <a:t>x.uweight</a:t>
            </a:r>
            <a:r>
              <a:rPr lang="zh-CN" altLang="en-US" sz="2400" b="1" dirty="0">
                <a:latin typeface="Arial" panose="020B0604020202090204" pitchFamily="34" charset="0"/>
              </a:rPr>
              <a:t>。子集树中</a:t>
            </a:r>
            <a:r>
              <a:rPr lang="zh-CN" altLang="en-US" sz="2400" b="1" dirty="0">
                <a:solidFill>
                  <a:srgbClr val="9900FF"/>
                </a:solidFill>
                <a:latin typeface="Arial" panose="020B0604020202090204" pitchFamily="34" charset="0"/>
              </a:rPr>
              <a:t>叶结点</a:t>
            </a:r>
            <a:r>
              <a:rPr lang="zh-CN" altLang="en-US" sz="2400" b="1" dirty="0">
                <a:latin typeface="Arial" panose="020B0604020202090204" pitchFamily="34" charset="0"/>
              </a:rPr>
              <a:t>所相应的载重量与其优先级相同。</a:t>
            </a:r>
            <a:endParaRPr lang="zh-CN" altLang="en-US" sz="2400" b="1" dirty="0">
              <a:latin typeface="Arial" panose="020B0604020202090204" pitchFamily="34" charset="0"/>
            </a:endParaRPr>
          </a:p>
          <a:p>
            <a:pPr>
              <a:spcBef>
                <a:spcPct val="50000"/>
              </a:spcBef>
              <a:buChar char="•"/>
            </a:pPr>
            <a:r>
              <a:rPr lang="zh-CN" altLang="en-US" sz="2400" b="1" dirty="0">
                <a:solidFill>
                  <a:srgbClr val="800000"/>
                </a:solidFill>
                <a:latin typeface="Arial" panose="020B0604020202090204" pitchFamily="34" charset="0"/>
              </a:rPr>
              <a:t>算法终止条件：</a:t>
            </a:r>
            <a:r>
              <a:rPr lang="zh-CN" altLang="en-US" sz="2000" b="1" dirty="0">
                <a:latin typeface="Arial" panose="020B0604020202090204" pitchFamily="34" charset="0"/>
              </a:rPr>
              <a:t>  </a:t>
            </a:r>
            <a:r>
              <a:rPr lang="zh-CN" altLang="en-US" sz="2400" b="1" dirty="0">
                <a:latin typeface="Arial" panose="020B0604020202090204" pitchFamily="34" charset="0"/>
              </a:rPr>
              <a:t>子集树中叶结点所相应的载重量与其优先级相同，一旦有一个叶结点成为当前扩展结点，则可以断言该叶结点所相应的解即为最优解。此时可终止算法。 </a:t>
            </a:r>
            <a:endParaRPr lang="zh-CN" altLang="en-US" sz="2400" b="1" dirty="0">
              <a:latin typeface="Arial" panose="020B0604020202090204" pitchFamily="34" charset="0"/>
            </a:endParaRPr>
          </a:p>
        </p:txBody>
      </p:sp>
      <p:sp>
        <p:nvSpPr>
          <p:cNvPr id="449541" name="AutoShape 5"/>
          <p:cNvSpPr/>
          <p:nvPr/>
        </p:nvSpPr>
        <p:spPr>
          <a:xfrm>
            <a:off x="4872038" y="5734050"/>
            <a:ext cx="2232025" cy="647700"/>
          </a:xfrm>
          <a:prstGeom prst="wedgeRectCallout">
            <a:avLst>
              <a:gd name="adj1" fmla="val -132218"/>
              <a:gd name="adj2" fmla="val -86764"/>
            </a:avLst>
          </a:prstGeom>
          <a:solidFill>
            <a:schemeClr val="accent1">
              <a:alpha val="34901"/>
            </a:schemeClr>
          </a:solidFill>
          <a:ln w="6350" cap="flat" cmpd="sng">
            <a:solidFill>
              <a:schemeClr val="tx1"/>
            </a:solidFill>
            <a:prstDash val="solid"/>
            <a:miter/>
            <a:headEnd type="none" w="med" len="med"/>
            <a:tailEnd type="none" w="med" len="med"/>
          </a:ln>
        </p:spPr>
        <p:txBody>
          <a:bodyPr anchor="ctr"/>
          <a:p>
            <a:pPr algn="ctr"/>
            <a:r>
              <a:rPr lang="zh-CN" altLang="en-US" sz="2400" b="1" dirty="0">
                <a:latin typeface="Arial" panose="020B0604020202090204" pitchFamily="34" charset="0"/>
              </a:rPr>
              <a:t>如何证明？</a:t>
            </a:r>
            <a:endParaRPr lang="zh-CN" altLang="en-US" sz="2400" b="1"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9539">
                                            <p:txEl>
                                              <p:charRg st="77" end="174"/>
                                            </p:txEl>
                                          </p:spTgt>
                                        </p:tgtEl>
                                        <p:attrNameLst>
                                          <p:attrName>style.visibility</p:attrName>
                                        </p:attrNameLst>
                                      </p:cBhvr>
                                      <p:to>
                                        <p:strVal val="visible"/>
                                      </p:to>
                                    </p:set>
                                    <p:animEffect transition="in" filter="blinds(horizontal)">
                                      <p:cBhvr>
                                        <p:cTn id="7" dur="500"/>
                                        <p:tgtEl>
                                          <p:spTgt spid="449539">
                                            <p:txEl>
                                              <p:charRg st="77" end="17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9539">
                                            <p:txEl>
                                              <p:charRg st="174" end="252"/>
                                            </p:txEl>
                                          </p:spTgt>
                                        </p:tgtEl>
                                        <p:attrNameLst>
                                          <p:attrName>style.visibility</p:attrName>
                                        </p:attrNameLst>
                                      </p:cBhvr>
                                      <p:to>
                                        <p:strVal val="visible"/>
                                      </p:to>
                                    </p:set>
                                    <p:animEffect transition="in" filter="blinds(horizontal)">
                                      <p:cBhvr>
                                        <p:cTn id="12" dur="500"/>
                                        <p:tgtEl>
                                          <p:spTgt spid="449539">
                                            <p:txEl>
                                              <p:charRg st="174" end="2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9541"/>
                                        </p:tgtEl>
                                        <p:attrNameLst>
                                          <p:attrName>style.visibility</p:attrName>
                                        </p:attrNameLst>
                                      </p:cBhvr>
                                      <p:to>
                                        <p:strVal val="visible"/>
                                      </p:to>
                                    </p:set>
                                    <p:animEffect transition="in" filter="blinds(horizontal)">
                                      <p:cBhvr>
                                        <p:cTn id="17" dur="500"/>
                                        <p:tgtEl>
                                          <p:spTgt spid="449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1"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37891" name="Rectangle 2"/>
          <p:cNvSpPr>
            <a:spLocks noGrp="1"/>
          </p:cNvSpPr>
          <p:nvPr>
            <p:ph type="title"/>
          </p:nvPr>
        </p:nvSpPr>
        <p:spPr/>
        <p:txBody>
          <a:bodyPr vert="horz" wrap="square" lIns="91440" tIns="45720" rIns="91440" bIns="45720" anchor="ctr"/>
          <a:p>
            <a:pPr eaLnBrk="1" hangingPunct="1"/>
            <a:r>
              <a:rPr lang="zh-CN" altLang="en-US" dirty="0"/>
              <a:t>可以用两种不同方式来实现</a:t>
            </a:r>
            <a:br>
              <a:rPr lang="zh-CN" altLang="en-US" dirty="0"/>
            </a:br>
            <a:endParaRPr lang="zh-CN" altLang="en-US" dirty="0"/>
          </a:p>
        </p:txBody>
      </p:sp>
      <p:sp>
        <p:nvSpPr>
          <p:cNvPr id="450563" name="Rectangle 3"/>
          <p:cNvSpPr>
            <a:spLocks noGrp="1"/>
          </p:cNvSpPr>
          <p:nvPr>
            <p:ph idx="1"/>
          </p:nvPr>
        </p:nvSpPr>
        <p:spPr>
          <a:xfrm>
            <a:off x="1774825" y="2017713"/>
            <a:ext cx="8704263" cy="4114800"/>
          </a:xfrm>
        </p:spPr>
        <p:txBody>
          <a:bodyPr vert="horz" wrap="square" lIns="91440" tIns="45720" rIns="91440" bIns="45720" anchor="t"/>
          <a:p>
            <a:pPr eaLnBrk="1" hangingPunct="1"/>
            <a:r>
              <a:rPr lang="zh-CN" altLang="en-US" sz="2800" b="1" dirty="0"/>
              <a:t>在结点优先队列的每一个活结点中保存从解空间树的根结点到该活结点的路径，在算法确定了达到最优值的叶结点时，就在该叶结点处同时得到相应的最优解。</a:t>
            </a:r>
            <a:endParaRPr lang="zh-CN" altLang="en-US" sz="2800" b="1" dirty="0"/>
          </a:p>
          <a:p>
            <a:pPr eaLnBrk="1" hangingPunct="1"/>
            <a:r>
              <a:rPr lang="zh-CN" altLang="en-US" sz="2800" b="1" dirty="0"/>
              <a:t>在算法的搜索进程中保存当前已构造出的</a:t>
            </a:r>
            <a:r>
              <a:rPr lang="zh-CN" altLang="en-US" sz="2800" b="1" dirty="0">
                <a:solidFill>
                  <a:srgbClr val="CC0000"/>
                </a:solidFill>
              </a:rPr>
              <a:t>部分解空间树</a:t>
            </a:r>
            <a:r>
              <a:rPr lang="zh-CN" altLang="en-US" sz="2800" b="1" dirty="0"/>
              <a:t>，这样在算法确定了达到最优值的叶结点时，就可以在解空间树中从该叶结点开始向根结点回溯，构造出相应的最优解。</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63">
                                            <p:txEl>
                                              <p:charRg st="71" end="149"/>
                                            </p:txEl>
                                          </p:spTgt>
                                        </p:tgtEl>
                                        <p:attrNameLst>
                                          <p:attrName>style.visibility</p:attrName>
                                        </p:attrNameLst>
                                      </p:cBhvr>
                                      <p:to>
                                        <p:strVal val="visible"/>
                                      </p:to>
                                    </p:set>
                                    <p:animEffect transition="in" filter="blinds(horizontal)">
                                      <p:cBhvr>
                                        <p:cTn id="7" dur="500"/>
                                        <p:tgtEl>
                                          <p:spTgt spid="450563">
                                            <p:txEl>
                                              <p:charRg st="71"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38915" name="Rectangle 2"/>
          <p:cNvSpPr/>
          <p:nvPr/>
        </p:nvSpPr>
        <p:spPr>
          <a:xfrm>
            <a:off x="1529715" y="1343819"/>
            <a:ext cx="1099820" cy="368300"/>
          </a:xfrm>
          <a:prstGeom prst="rect">
            <a:avLst/>
          </a:prstGeom>
          <a:noFill/>
          <a:ln w="6350" cap="flat" cmpd="sng">
            <a:solidFill>
              <a:schemeClr val="tx1"/>
            </a:solidFill>
            <a:prstDash val="solid"/>
            <a:miter/>
            <a:headEnd type="none" w="med" len="med"/>
            <a:tailEnd type="none" w="med" len="med"/>
          </a:ln>
        </p:spPr>
        <p:txBody>
          <a:bodyPr wrap="none" anchor="ctr">
            <a:spAutoFit/>
          </a:bodyPr>
          <a:p>
            <a:pPr algn="ctr"/>
            <a:r>
              <a:rPr lang="zh-CN" altLang="en-US" b="1" dirty="0">
                <a:latin typeface="Arial" panose="020B0604020202090204" pitchFamily="34" charset="0"/>
              </a:rPr>
              <a:t>优先队列</a:t>
            </a:r>
            <a:endParaRPr lang="en-US" altLang="zh-CN" b="1" dirty="0">
              <a:latin typeface="Arial" panose="020B0604020202090204" pitchFamily="34" charset="0"/>
            </a:endParaRPr>
          </a:p>
        </p:txBody>
      </p:sp>
      <p:sp>
        <p:nvSpPr>
          <p:cNvPr id="38916" name="Rectangle 3"/>
          <p:cNvSpPr/>
          <p:nvPr/>
        </p:nvSpPr>
        <p:spPr>
          <a:xfrm>
            <a:off x="1529715" y="3215482"/>
            <a:ext cx="1099820" cy="368300"/>
          </a:xfrm>
          <a:prstGeom prst="rect">
            <a:avLst/>
          </a:prstGeom>
          <a:noFill/>
          <a:ln w="6350" cap="flat" cmpd="sng">
            <a:solidFill>
              <a:schemeClr val="tx1"/>
            </a:solidFill>
            <a:prstDash val="solid"/>
            <a:miter/>
            <a:headEnd type="none" w="med" len="med"/>
            <a:tailEnd type="none" w="med" len="med"/>
          </a:ln>
        </p:spPr>
        <p:txBody>
          <a:bodyPr wrap="none" anchor="ctr">
            <a:spAutoFit/>
          </a:bodyPr>
          <a:p>
            <a:pPr algn="ctr"/>
            <a:r>
              <a:rPr lang="zh-CN" altLang="en-US" b="1" dirty="0">
                <a:latin typeface="Arial" panose="020B0604020202090204" pitchFamily="34" charset="0"/>
              </a:rPr>
              <a:t>解空间树</a:t>
            </a:r>
            <a:endParaRPr lang="en-US" altLang="zh-CN" b="1" dirty="0">
              <a:latin typeface="Arial" panose="020B0604020202090204" pitchFamily="34" charset="0"/>
            </a:endParaRPr>
          </a:p>
        </p:txBody>
      </p:sp>
      <p:sp>
        <p:nvSpPr>
          <p:cNvPr id="38917" name="Rectangle 4"/>
          <p:cNvSpPr/>
          <p:nvPr/>
        </p:nvSpPr>
        <p:spPr>
          <a:xfrm>
            <a:off x="2354421" y="190501"/>
            <a:ext cx="2493645" cy="460375"/>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sz="2400" b="1" dirty="0">
                <a:latin typeface="Arial" panose="020B0604020202090204" pitchFamily="34" charset="0"/>
              </a:rPr>
              <a:t>w = [ 16, 15, 15 ]</a:t>
            </a:r>
            <a:endParaRPr lang="en-US" altLang="zh-CN" sz="2400" b="1" dirty="0">
              <a:latin typeface="Arial" panose="020B0604020202090204" pitchFamily="34" charset="0"/>
            </a:endParaRPr>
          </a:p>
        </p:txBody>
      </p:sp>
      <p:sp>
        <p:nvSpPr>
          <p:cNvPr id="459782" name="Rectangle 6"/>
          <p:cNvSpPr/>
          <p:nvPr/>
        </p:nvSpPr>
        <p:spPr>
          <a:xfrm>
            <a:off x="1703388" y="766763"/>
            <a:ext cx="3887787" cy="460375"/>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pPr algn="ctr"/>
            <a:r>
              <a:rPr lang="en-US" altLang="zh-CN" sz="2400" b="1" dirty="0">
                <a:latin typeface="Arial" panose="020B0604020202090204" pitchFamily="34" charset="0"/>
              </a:rPr>
              <a:t>r[3]= 0, r[2]=15, r[1] = 30</a:t>
            </a:r>
            <a:endParaRPr lang="en-US" altLang="zh-CN" sz="2400" b="1" dirty="0">
              <a:latin typeface="Arial" panose="020B0604020202090204" pitchFamily="34" charset="0"/>
            </a:endParaRPr>
          </a:p>
        </p:txBody>
      </p:sp>
      <p:sp>
        <p:nvSpPr>
          <p:cNvPr id="38919" name="Rectangle 7"/>
          <p:cNvSpPr/>
          <p:nvPr/>
        </p:nvSpPr>
        <p:spPr>
          <a:xfrm>
            <a:off x="5519738" y="1700213"/>
            <a:ext cx="5148262" cy="865187"/>
          </a:xfrm>
          <a:prstGeom prst="rect">
            <a:avLst/>
          </a:prstGeom>
          <a:solidFill>
            <a:srgbClr val="CCFFFF"/>
          </a:solidFill>
          <a:ln w="9525">
            <a:noFill/>
          </a:ln>
        </p:spPr>
        <p:txBody>
          <a:bodyPr/>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两种结构：子集树结点结构，大堆结点结构</a:t>
            </a:r>
            <a:endParaRPr lang="en-US" altLang="zh-CN" sz="2000" b="1" dirty="0">
              <a:latin typeface="Arial" panose="020B0604020202090204" pitchFamily="34" charset="0"/>
            </a:endParaRPr>
          </a:p>
        </p:txBody>
      </p:sp>
      <p:sp>
        <p:nvSpPr>
          <p:cNvPr id="459784" name="Oval 8"/>
          <p:cNvSpPr/>
          <p:nvPr/>
        </p:nvSpPr>
        <p:spPr>
          <a:xfrm>
            <a:off x="1968072" y="1902791"/>
            <a:ext cx="597758" cy="901356"/>
          </a:xfrm>
          <a:prstGeom prst="ellipse">
            <a:avLst/>
          </a:prstGeom>
          <a:solidFill>
            <a:schemeClr val="bg1"/>
          </a:solidFill>
          <a:ln w="6350" cap="flat" cmpd="sng">
            <a:solidFill>
              <a:schemeClr val="tx1"/>
            </a:solidFill>
            <a:prstDash val="solid"/>
            <a:headEnd type="none" w="med" len="med"/>
            <a:tailEnd type="none" w="med" len="med"/>
          </a:ln>
        </p:spPr>
        <p:txBody>
          <a:bodyPr wrap="none" anchor="ctr">
            <a:spAutoFit/>
          </a:bodyPr>
          <a:p>
            <a:pPr algn="ctr"/>
            <a:r>
              <a:rPr lang="en-US" altLang="zh-CN" b="1" dirty="0">
                <a:latin typeface="Arial" panose="020B0604020202090204" pitchFamily="34" charset="0"/>
              </a:rPr>
              <a:t>46</a:t>
            </a:r>
            <a:endParaRPr lang="en-US" altLang="zh-CN" b="1" dirty="0">
              <a:latin typeface="Arial" panose="020B0604020202090204" pitchFamily="34" charset="0"/>
            </a:endParaRPr>
          </a:p>
          <a:p>
            <a:pPr algn="ctr"/>
            <a:r>
              <a:rPr lang="en-US" altLang="zh-CN" b="1" dirty="0">
                <a:latin typeface="Arial" panose="020B0604020202090204" pitchFamily="34" charset="0"/>
              </a:rPr>
              <a:t>2</a:t>
            </a:r>
            <a:endParaRPr lang="en-US" altLang="zh-CN" b="1" dirty="0">
              <a:latin typeface="Arial" panose="020B0604020202090204" pitchFamily="34" charset="0"/>
            </a:endParaRPr>
          </a:p>
        </p:txBody>
      </p:sp>
      <p:sp>
        <p:nvSpPr>
          <p:cNvPr id="459785" name="Rectangle 9"/>
          <p:cNvSpPr/>
          <p:nvPr/>
        </p:nvSpPr>
        <p:spPr>
          <a:xfrm>
            <a:off x="1707198" y="3717608"/>
            <a:ext cx="595630" cy="64516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b="1" dirty="0">
                <a:latin typeface="Arial" panose="020B0604020202090204" pitchFamily="34" charset="0"/>
              </a:rPr>
              <a:t>i=1</a:t>
            </a:r>
            <a:endParaRPr lang="en-US" altLang="zh-CN" b="1" dirty="0">
              <a:latin typeface="Arial" panose="020B0604020202090204" pitchFamily="34" charset="0"/>
            </a:endParaRPr>
          </a:p>
          <a:p>
            <a:pPr algn="ctr"/>
            <a:r>
              <a:rPr lang="en-US" altLang="zh-CN" b="1" dirty="0">
                <a:latin typeface="Arial" panose="020B0604020202090204" pitchFamily="34" charset="0"/>
              </a:rPr>
              <a:t>E=0</a:t>
            </a:r>
            <a:endParaRPr lang="en-US" altLang="zh-CN" b="1" dirty="0">
              <a:latin typeface="Arial" panose="020B0604020202090204" pitchFamily="34" charset="0"/>
            </a:endParaRPr>
          </a:p>
        </p:txBody>
      </p:sp>
      <p:sp>
        <p:nvSpPr>
          <p:cNvPr id="459786" name="Oval 10"/>
          <p:cNvSpPr/>
          <p:nvPr/>
        </p:nvSpPr>
        <p:spPr>
          <a:xfrm>
            <a:off x="2279650" y="3926430"/>
            <a:ext cx="866775" cy="78790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true</a:t>
            </a:r>
            <a:endParaRPr lang="en-US" altLang="zh-CN" b="1" dirty="0">
              <a:latin typeface="Arial" panose="020B0604020202090204" pitchFamily="34" charset="0"/>
            </a:endParaRPr>
          </a:p>
        </p:txBody>
      </p:sp>
      <p:sp>
        <p:nvSpPr>
          <p:cNvPr id="459787" name="Line 11"/>
          <p:cNvSpPr/>
          <p:nvPr/>
        </p:nvSpPr>
        <p:spPr>
          <a:xfrm flipV="1">
            <a:off x="2711450" y="3573463"/>
            <a:ext cx="576263" cy="503237"/>
          </a:xfrm>
          <a:prstGeom prst="line">
            <a:avLst/>
          </a:prstGeom>
          <a:ln w="6350" cap="flat" cmpd="sng">
            <a:solidFill>
              <a:schemeClr val="tx1"/>
            </a:solidFill>
            <a:prstDash val="solid"/>
            <a:headEnd type="none" w="med" len="med"/>
            <a:tailEnd type="triangle" w="med" len="med"/>
          </a:ln>
        </p:spPr>
      </p:sp>
      <p:sp>
        <p:nvSpPr>
          <p:cNvPr id="38924" name="Oval 12"/>
          <p:cNvSpPr/>
          <p:nvPr/>
        </p:nvSpPr>
        <p:spPr>
          <a:xfrm>
            <a:off x="3287713" y="3300260"/>
            <a:ext cx="436816" cy="473382"/>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59789" name="Line 13"/>
          <p:cNvSpPr/>
          <p:nvPr/>
        </p:nvSpPr>
        <p:spPr>
          <a:xfrm>
            <a:off x="2279650" y="2852738"/>
            <a:ext cx="360363" cy="1223962"/>
          </a:xfrm>
          <a:prstGeom prst="line">
            <a:avLst/>
          </a:prstGeom>
          <a:ln w="6350" cap="flat" cmpd="sng">
            <a:solidFill>
              <a:srgbClr val="800000"/>
            </a:solidFill>
            <a:prstDash val="solid"/>
            <a:headEnd type="none" w="med" len="med"/>
            <a:tailEnd type="triangle" w="med" len="med"/>
          </a:ln>
        </p:spPr>
      </p:sp>
      <p:sp>
        <p:nvSpPr>
          <p:cNvPr id="459790" name="Oval 14"/>
          <p:cNvSpPr/>
          <p:nvPr/>
        </p:nvSpPr>
        <p:spPr>
          <a:xfrm>
            <a:off x="3648075" y="4209322"/>
            <a:ext cx="1008063" cy="51104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false</a:t>
            </a:r>
            <a:endParaRPr lang="en-US" altLang="zh-CN" b="1" dirty="0">
              <a:latin typeface="Arial" panose="020B0604020202090204" pitchFamily="34" charset="0"/>
            </a:endParaRPr>
          </a:p>
        </p:txBody>
      </p:sp>
      <p:sp>
        <p:nvSpPr>
          <p:cNvPr id="459791" name="Line 15"/>
          <p:cNvSpPr/>
          <p:nvPr/>
        </p:nvSpPr>
        <p:spPr>
          <a:xfrm flipH="1" flipV="1">
            <a:off x="3719513" y="3573463"/>
            <a:ext cx="360362" cy="636587"/>
          </a:xfrm>
          <a:prstGeom prst="line">
            <a:avLst/>
          </a:prstGeom>
          <a:ln w="6350" cap="flat" cmpd="sng">
            <a:solidFill>
              <a:schemeClr val="tx1"/>
            </a:solidFill>
            <a:prstDash val="solid"/>
            <a:headEnd type="none" w="med" len="med"/>
            <a:tailEnd type="triangle" w="med" len="med"/>
          </a:ln>
        </p:spPr>
      </p:sp>
      <p:sp>
        <p:nvSpPr>
          <p:cNvPr id="459792" name="Oval 16"/>
          <p:cNvSpPr/>
          <p:nvPr/>
        </p:nvSpPr>
        <p:spPr>
          <a:xfrm>
            <a:off x="2782888" y="1764361"/>
            <a:ext cx="549275" cy="1178216"/>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30</a:t>
            </a:r>
            <a:endParaRPr lang="en-US" altLang="zh-CN" b="1" dirty="0">
              <a:latin typeface="Arial" panose="020B0604020202090204" pitchFamily="34" charset="0"/>
            </a:endParaRPr>
          </a:p>
          <a:p>
            <a:pPr algn="ctr"/>
            <a:r>
              <a:rPr lang="en-US" altLang="zh-CN" b="1" dirty="0">
                <a:latin typeface="Arial" panose="020B0604020202090204" pitchFamily="34" charset="0"/>
              </a:rPr>
              <a:t>2</a:t>
            </a:r>
            <a:endParaRPr lang="en-US" altLang="zh-CN" b="1" dirty="0">
              <a:latin typeface="Arial" panose="020B0604020202090204" pitchFamily="34" charset="0"/>
            </a:endParaRPr>
          </a:p>
        </p:txBody>
      </p:sp>
      <p:sp>
        <p:nvSpPr>
          <p:cNvPr id="459793" name="Line 17"/>
          <p:cNvSpPr/>
          <p:nvPr/>
        </p:nvSpPr>
        <p:spPr>
          <a:xfrm>
            <a:off x="3070225" y="2852738"/>
            <a:ext cx="938213" cy="1368425"/>
          </a:xfrm>
          <a:prstGeom prst="line">
            <a:avLst/>
          </a:prstGeom>
          <a:ln w="6350" cap="flat" cmpd="sng">
            <a:solidFill>
              <a:srgbClr val="800000"/>
            </a:solidFill>
            <a:prstDash val="solid"/>
            <a:headEnd type="none" w="med" len="med"/>
            <a:tailEnd type="triangle" w="med" len="med"/>
          </a:ln>
        </p:spPr>
      </p:sp>
      <p:sp>
        <p:nvSpPr>
          <p:cNvPr id="459794" name="Rectangle 18"/>
          <p:cNvSpPr/>
          <p:nvPr/>
        </p:nvSpPr>
        <p:spPr>
          <a:xfrm>
            <a:off x="1626235" y="3719195"/>
            <a:ext cx="900430" cy="64516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b="1" dirty="0">
                <a:latin typeface="Arial" panose="020B0604020202090204" pitchFamily="34" charset="0"/>
              </a:rPr>
              <a:t>i=2</a:t>
            </a:r>
            <a:endParaRPr lang="en-US" altLang="zh-CN" b="1" dirty="0">
              <a:latin typeface="Arial" panose="020B0604020202090204" pitchFamily="34" charset="0"/>
            </a:endParaRPr>
          </a:p>
          <a:p>
            <a:pPr algn="ctr"/>
            <a:r>
              <a:rPr lang="en-US" altLang="zh-CN" b="1" dirty="0">
                <a:latin typeface="Arial" panose="020B0604020202090204" pitchFamily="34" charset="0"/>
              </a:rPr>
              <a:t>Ew=16</a:t>
            </a:r>
            <a:endParaRPr lang="en-US" altLang="zh-CN" b="1" dirty="0">
              <a:latin typeface="Arial" panose="020B0604020202090204" pitchFamily="34" charset="0"/>
            </a:endParaRPr>
          </a:p>
        </p:txBody>
      </p:sp>
      <p:sp>
        <p:nvSpPr>
          <p:cNvPr id="459795" name="Oval 19"/>
          <p:cNvSpPr/>
          <p:nvPr/>
        </p:nvSpPr>
        <p:spPr>
          <a:xfrm>
            <a:off x="1524000" y="5145947"/>
            <a:ext cx="503238" cy="511044"/>
          </a:xfrm>
          <a:prstGeom prst="ellipse">
            <a:avLst/>
          </a:prstGeom>
          <a:solidFill>
            <a:srgbClr val="CCFFCC"/>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59796" name="Line 20"/>
          <p:cNvSpPr/>
          <p:nvPr/>
        </p:nvSpPr>
        <p:spPr>
          <a:xfrm flipV="1">
            <a:off x="1774825" y="4581525"/>
            <a:ext cx="720725" cy="576263"/>
          </a:xfrm>
          <a:prstGeom prst="line">
            <a:avLst/>
          </a:prstGeom>
          <a:ln w="6350" cap="flat" cmpd="sng">
            <a:solidFill>
              <a:schemeClr val="tx1"/>
            </a:solidFill>
            <a:prstDash val="solid"/>
            <a:headEnd type="none" w="med" len="med"/>
            <a:tailEnd type="triangle" w="med" len="med"/>
          </a:ln>
        </p:spPr>
      </p:sp>
      <p:sp>
        <p:nvSpPr>
          <p:cNvPr id="459797" name="Oval 21"/>
          <p:cNvSpPr/>
          <p:nvPr/>
        </p:nvSpPr>
        <p:spPr>
          <a:xfrm>
            <a:off x="2424113" y="5144360"/>
            <a:ext cx="1008062" cy="51104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false</a:t>
            </a:r>
            <a:endParaRPr lang="en-US" altLang="zh-CN" b="1" dirty="0">
              <a:latin typeface="Arial" panose="020B0604020202090204" pitchFamily="34" charset="0"/>
            </a:endParaRPr>
          </a:p>
        </p:txBody>
      </p:sp>
      <p:sp>
        <p:nvSpPr>
          <p:cNvPr id="459798" name="Line 22"/>
          <p:cNvSpPr/>
          <p:nvPr/>
        </p:nvSpPr>
        <p:spPr>
          <a:xfrm flipH="1" flipV="1">
            <a:off x="2495550" y="4508500"/>
            <a:ext cx="360363" cy="636588"/>
          </a:xfrm>
          <a:prstGeom prst="line">
            <a:avLst/>
          </a:prstGeom>
          <a:ln w="6350" cap="flat" cmpd="sng">
            <a:solidFill>
              <a:schemeClr val="tx1"/>
            </a:solidFill>
            <a:prstDash val="solid"/>
            <a:headEnd type="none" w="med" len="med"/>
            <a:tailEnd type="triangle" w="med" len="med"/>
          </a:ln>
        </p:spPr>
      </p:sp>
      <p:sp>
        <p:nvSpPr>
          <p:cNvPr id="459799" name="Oval 23"/>
          <p:cNvSpPr/>
          <p:nvPr/>
        </p:nvSpPr>
        <p:spPr>
          <a:xfrm>
            <a:off x="3502025" y="1764361"/>
            <a:ext cx="549275" cy="1178216"/>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31</a:t>
            </a:r>
            <a:endParaRPr lang="en-US" altLang="zh-CN" b="1" dirty="0">
              <a:latin typeface="Arial" panose="020B0604020202090204" pitchFamily="34" charset="0"/>
            </a:endParaRPr>
          </a:p>
          <a:p>
            <a:pPr algn="ctr"/>
            <a:r>
              <a:rPr lang="en-US" altLang="zh-CN" b="1" dirty="0">
                <a:latin typeface="Arial" panose="020B0604020202090204" pitchFamily="34" charset="0"/>
              </a:rPr>
              <a:t>3</a:t>
            </a:r>
            <a:endParaRPr lang="en-US" altLang="zh-CN" b="1" dirty="0">
              <a:latin typeface="Arial" panose="020B0604020202090204" pitchFamily="34" charset="0"/>
            </a:endParaRPr>
          </a:p>
        </p:txBody>
      </p:sp>
      <p:sp>
        <p:nvSpPr>
          <p:cNvPr id="459800" name="Line 24"/>
          <p:cNvSpPr/>
          <p:nvPr/>
        </p:nvSpPr>
        <p:spPr>
          <a:xfrm flipH="1">
            <a:off x="2927350" y="2852738"/>
            <a:ext cx="862013" cy="2305050"/>
          </a:xfrm>
          <a:prstGeom prst="line">
            <a:avLst/>
          </a:prstGeom>
          <a:ln w="6350" cap="flat" cmpd="sng">
            <a:solidFill>
              <a:srgbClr val="800000"/>
            </a:solidFill>
            <a:prstDash val="solid"/>
            <a:headEnd type="none" w="med" len="med"/>
            <a:tailEnd type="triangle" w="med" len="med"/>
          </a:ln>
        </p:spPr>
      </p:sp>
      <p:sp>
        <p:nvSpPr>
          <p:cNvPr id="459801" name="Rectangle 25"/>
          <p:cNvSpPr/>
          <p:nvPr/>
        </p:nvSpPr>
        <p:spPr>
          <a:xfrm>
            <a:off x="1635760" y="3717608"/>
            <a:ext cx="900430" cy="64516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b="1" dirty="0">
                <a:latin typeface="Arial" panose="020B0604020202090204" pitchFamily="34" charset="0"/>
              </a:rPr>
              <a:t>i=3</a:t>
            </a:r>
            <a:endParaRPr lang="en-US" altLang="zh-CN" b="1" dirty="0">
              <a:latin typeface="Arial" panose="020B0604020202090204" pitchFamily="34" charset="0"/>
            </a:endParaRPr>
          </a:p>
          <a:p>
            <a:pPr algn="ctr"/>
            <a:r>
              <a:rPr lang="en-US" altLang="zh-CN" b="1" dirty="0">
                <a:latin typeface="Arial" panose="020B0604020202090204" pitchFamily="34" charset="0"/>
              </a:rPr>
              <a:t>Ew=16</a:t>
            </a:r>
            <a:endParaRPr lang="en-US" altLang="zh-CN" b="1" dirty="0">
              <a:latin typeface="Arial" panose="020B0604020202090204" pitchFamily="34" charset="0"/>
            </a:endParaRPr>
          </a:p>
        </p:txBody>
      </p:sp>
      <p:sp>
        <p:nvSpPr>
          <p:cNvPr id="459802" name="Oval 26"/>
          <p:cNvSpPr/>
          <p:nvPr/>
        </p:nvSpPr>
        <p:spPr>
          <a:xfrm>
            <a:off x="1595438" y="6169885"/>
            <a:ext cx="503237" cy="511044"/>
          </a:xfrm>
          <a:prstGeom prst="ellipse">
            <a:avLst/>
          </a:prstGeom>
          <a:solidFill>
            <a:srgbClr val="CCFFCC"/>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59803" name="Line 27"/>
          <p:cNvSpPr/>
          <p:nvPr/>
        </p:nvSpPr>
        <p:spPr>
          <a:xfrm flipV="1">
            <a:off x="1846263" y="5605463"/>
            <a:ext cx="720725" cy="576262"/>
          </a:xfrm>
          <a:prstGeom prst="line">
            <a:avLst/>
          </a:prstGeom>
          <a:ln w="6350" cap="flat" cmpd="sng">
            <a:solidFill>
              <a:schemeClr val="tx1"/>
            </a:solidFill>
            <a:prstDash val="solid"/>
            <a:headEnd type="none" w="med" len="med"/>
            <a:tailEnd type="triangle" w="med" len="med"/>
          </a:ln>
        </p:spPr>
      </p:sp>
      <p:sp>
        <p:nvSpPr>
          <p:cNvPr id="459804" name="Oval 28"/>
          <p:cNvSpPr/>
          <p:nvPr/>
        </p:nvSpPr>
        <p:spPr>
          <a:xfrm>
            <a:off x="2640013" y="6300060"/>
            <a:ext cx="1008062" cy="51104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false</a:t>
            </a:r>
            <a:endParaRPr lang="en-US" altLang="zh-CN" b="1" dirty="0">
              <a:latin typeface="Arial" panose="020B0604020202090204" pitchFamily="34" charset="0"/>
            </a:endParaRPr>
          </a:p>
        </p:txBody>
      </p:sp>
      <p:sp>
        <p:nvSpPr>
          <p:cNvPr id="459805" name="Line 29"/>
          <p:cNvSpPr/>
          <p:nvPr/>
        </p:nvSpPr>
        <p:spPr>
          <a:xfrm flipH="1" flipV="1">
            <a:off x="2711450" y="5664200"/>
            <a:ext cx="360363" cy="636588"/>
          </a:xfrm>
          <a:prstGeom prst="line">
            <a:avLst/>
          </a:prstGeom>
          <a:ln w="6350" cap="flat" cmpd="sng">
            <a:solidFill>
              <a:schemeClr val="tx1"/>
            </a:solidFill>
            <a:prstDash val="solid"/>
            <a:headEnd type="none" w="med" len="med"/>
            <a:tailEnd type="triangle" w="med" len="med"/>
          </a:ln>
        </p:spPr>
      </p:sp>
      <p:sp>
        <p:nvSpPr>
          <p:cNvPr id="459806" name="Oval 30"/>
          <p:cNvSpPr/>
          <p:nvPr/>
        </p:nvSpPr>
        <p:spPr>
          <a:xfrm>
            <a:off x="3503613" y="1764361"/>
            <a:ext cx="549275" cy="1178216"/>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16</a:t>
            </a:r>
            <a:endParaRPr lang="en-US" altLang="zh-CN" b="1" dirty="0">
              <a:latin typeface="Arial" panose="020B0604020202090204" pitchFamily="34" charset="0"/>
            </a:endParaRPr>
          </a:p>
          <a:p>
            <a:pPr algn="ctr"/>
            <a:r>
              <a:rPr lang="en-US" altLang="zh-CN" b="1" dirty="0">
                <a:latin typeface="Arial" panose="020B0604020202090204" pitchFamily="34" charset="0"/>
              </a:rPr>
              <a:t>4</a:t>
            </a:r>
            <a:endParaRPr lang="en-US" altLang="zh-CN" b="1" dirty="0">
              <a:latin typeface="Arial" panose="020B0604020202090204" pitchFamily="34" charset="0"/>
            </a:endParaRPr>
          </a:p>
        </p:txBody>
      </p:sp>
      <p:sp>
        <p:nvSpPr>
          <p:cNvPr id="459807" name="Line 31"/>
          <p:cNvSpPr/>
          <p:nvPr/>
        </p:nvSpPr>
        <p:spPr>
          <a:xfrm flipH="1">
            <a:off x="3143250" y="2852738"/>
            <a:ext cx="646113" cy="3455987"/>
          </a:xfrm>
          <a:prstGeom prst="line">
            <a:avLst/>
          </a:prstGeom>
          <a:ln w="6350" cap="flat" cmpd="sng">
            <a:solidFill>
              <a:srgbClr val="800000"/>
            </a:solidFill>
            <a:prstDash val="solid"/>
            <a:headEnd type="none" w="med" len="med"/>
            <a:tailEnd type="triangle" w="med" len="med"/>
          </a:ln>
        </p:spPr>
      </p:sp>
      <p:sp>
        <p:nvSpPr>
          <p:cNvPr id="459808" name="Oval 32"/>
          <p:cNvSpPr/>
          <p:nvPr/>
        </p:nvSpPr>
        <p:spPr>
          <a:xfrm>
            <a:off x="4764088" y="3488597"/>
            <a:ext cx="503237" cy="511044"/>
          </a:xfrm>
          <a:prstGeom prst="ellipse">
            <a:avLst/>
          </a:prstGeom>
          <a:solidFill>
            <a:srgbClr val="CCFFCC"/>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59809" name="Line 33"/>
          <p:cNvSpPr/>
          <p:nvPr/>
        </p:nvSpPr>
        <p:spPr>
          <a:xfrm flipH="1">
            <a:off x="4367213" y="3933825"/>
            <a:ext cx="504825" cy="287338"/>
          </a:xfrm>
          <a:prstGeom prst="line">
            <a:avLst/>
          </a:prstGeom>
          <a:ln w="6350" cap="flat" cmpd="sng">
            <a:solidFill>
              <a:schemeClr val="tx1"/>
            </a:solidFill>
            <a:prstDash val="solid"/>
            <a:headEnd type="none" w="med" len="med"/>
            <a:tailEnd type="triangle" w="med" len="med"/>
          </a:ln>
        </p:spPr>
      </p:sp>
      <p:sp>
        <p:nvSpPr>
          <p:cNvPr id="459810" name="Rectangle 34"/>
          <p:cNvSpPr/>
          <p:nvPr/>
        </p:nvSpPr>
        <p:spPr>
          <a:xfrm>
            <a:off x="1631950" y="3717608"/>
            <a:ext cx="863600" cy="64516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pPr algn="ctr"/>
            <a:r>
              <a:rPr lang="en-US" altLang="zh-CN" b="1" dirty="0">
                <a:latin typeface="Arial" panose="020B0604020202090204" pitchFamily="34" charset="0"/>
              </a:rPr>
              <a:t>i=2</a:t>
            </a:r>
            <a:endParaRPr lang="en-US" altLang="zh-CN" b="1" dirty="0">
              <a:latin typeface="Arial" panose="020B0604020202090204" pitchFamily="34" charset="0"/>
            </a:endParaRPr>
          </a:p>
          <a:p>
            <a:pPr algn="ctr"/>
            <a:r>
              <a:rPr lang="en-US" altLang="zh-CN" b="1" dirty="0">
                <a:latin typeface="Arial" panose="020B0604020202090204" pitchFamily="34" charset="0"/>
              </a:rPr>
              <a:t>Ew=0</a:t>
            </a:r>
            <a:endParaRPr lang="en-US" altLang="zh-CN" b="1" dirty="0">
              <a:latin typeface="Arial" panose="020B0604020202090204" pitchFamily="34" charset="0"/>
            </a:endParaRPr>
          </a:p>
        </p:txBody>
      </p:sp>
      <p:sp>
        <p:nvSpPr>
          <p:cNvPr id="459811" name="Oval 35"/>
          <p:cNvSpPr/>
          <p:nvPr/>
        </p:nvSpPr>
        <p:spPr>
          <a:xfrm>
            <a:off x="3432175" y="5077367"/>
            <a:ext cx="866775" cy="78790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true</a:t>
            </a:r>
            <a:endParaRPr lang="en-US" altLang="zh-CN" b="1" dirty="0">
              <a:latin typeface="Arial" panose="020B0604020202090204" pitchFamily="34" charset="0"/>
            </a:endParaRPr>
          </a:p>
        </p:txBody>
      </p:sp>
      <p:sp>
        <p:nvSpPr>
          <p:cNvPr id="459812" name="Line 36"/>
          <p:cNvSpPr/>
          <p:nvPr/>
        </p:nvSpPr>
        <p:spPr>
          <a:xfrm flipV="1">
            <a:off x="3863975" y="4652963"/>
            <a:ext cx="360363" cy="574675"/>
          </a:xfrm>
          <a:prstGeom prst="line">
            <a:avLst/>
          </a:prstGeom>
          <a:ln w="6350" cap="flat" cmpd="sng">
            <a:solidFill>
              <a:schemeClr val="tx1"/>
            </a:solidFill>
            <a:prstDash val="solid"/>
            <a:headEnd type="none" w="med" len="med"/>
            <a:tailEnd type="triangle" w="med" len="med"/>
          </a:ln>
        </p:spPr>
      </p:sp>
      <p:sp>
        <p:nvSpPr>
          <p:cNvPr id="459813" name="Oval 37"/>
          <p:cNvSpPr/>
          <p:nvPr/>
        </p:nvSpPr>
        <p:spPr>
          <a:xfrm>
            <a:off x="4079875" y="1764361"/>
            <a:ext cx="549275" cy="1178216"/>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30</a:t>
            </a:r>
            <a:endParaRPr lang="en-US" altLang="zh-CN" b="1" dirty="0">
              <a:latin typeface="Arial" panose="020B0604020202090204" pitchFamily="34" charset="0"/>
            </a:endParaRPr>
          </a:p>
          <a:p>
            <a:pPr algn="ctr"/>
            <a:r>
              <a:rPr lang="en-US" altLang="zh-CN" b="1" dirty="0">
                <a:latin typeface="Arial" panose="020B0604020202090204" pitchFamily="34" charset="0"/>
              </a:rPr>
              <a:t>3</a:t>
            </a:r>
            <a:endParaRPr lang="en-US" altLang="zh-CN" b="1" dirty="0">
              <a:latin typeface="Arial" panose="020B0604020202090204" pitchFamily="34" charset="0"/>
            </a:endParaRPr>
          </a:p>
        </p:txBody>
      </p:sp>
      <p:sp>
        <p:nvSpPr>
          <p:cNvPr id="459814" name="Line 38"/>
          <p:cNvSpPr/>
          <p:nvPr/>
        </p:nvSpPr>
        <p:spPr>
          <a:xfrm flipH="1">
            <a:off x="3863975" y="2852738"/>
            <a:ext cx="501650" cy="2447925"/>
          </a:xfrm>
          <a:prstGeom prst="line">
            <a:avLst/>
          </a:prstGeom>
          <a:ln w="6350" cap="flat" cmpd="sng">
            <a:solidFill>
              <a:srgbClr val="800000"/>
            </a:solidFill>
            <a:prstDash val="solid"/>
            <a:headEnd type="none" w="med" len="med"/>
            <a:tailEnd type="triangle" w="med" len="med"/>
          </a:ln>
        </p:spPr>
      </p:sp>
      <p:sp>
        <p:nvSpPr>
          <p:cNvPr id="459815" name="Oval 39"/>
          <p:cNvSpPr/>
          <p:nvPr/>
        </p:nvSpPr>
        <p:spPr>
          <a:xfrm>
            <a:off x="5232400" y="4353785"/>
            <a:ext cx="503238" cy="511044"/>
          </a:xfrm>
          <a:prstGeom prst="ellipse">
            <a:avLst/>
          </a:prstGeom>
          <a:solidFill>
            <a:srgbClr val="CCFFCC"/>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59816" name="Line 40"/>
          <p:cNvSpPr/>
          <p:nvPr/>
        </p:nvSpPr>
        <p:spPr>
          <a:xfrm flipH="1">
            <a:off x="4224338" y="4799013"/>
            <a:ext cx="1116012" cy="574675"/>
          </a:xfrm>
          <a:prstGeom prst="line">
            <a:avLst/>
          </a:prstGeom>
          <a:ln w="6350" cap="flat" cmpd="sng">
            <a:solidFill>
              <a:schemeClr val="tx1"/>
            </a:solidFill>
            <a:prstDash val="solid"/>
            <a:headEnd type="none" w="med" len="med"/>
            <a:tailEnd type="triangle" w="med" len="med"/>
          </a:ln>
        </p:spPr>
      </p:sp>
      <p:sp>
        <p:nvSpPr>
          <p:cNvPr id="459817" name="Rectangle 41"/>
          <p:cNvSpPr/>
          <p:nvPr/>
        </p:nvSpPr>
        <p:spPr>
          <a:xfrm>
            <a:off x="1631950" y="3717608"/>
            <a:ext cx="935038" cy="64516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pPr algn="ctr"/>
            <a:r>
              <a:rPr lang="en-US" altLang="zh-CN" b="1" dirty="0">
                <a:latin typeface="Arial" panose="020B0604020202090204" pitchFamily="34" charset="0"/>
              </a:rPr>
              <a:t>i=3</a:t>
            </a:r>
            <a:endParaRPr lang="en-US" altLang="zh-CN" b="1" dirty="0">
              <a:latin typeface="Arial" panose="020B0604020202090204" pitchFamily="34" charset="0"/>
            </a:endParaRPr>
          </a:p>
          <a:p>
            <a:pPr algn="ctr"/>
            <a:r>
              <a:rPr lang="en-US" altLang="zh-CN" b="1" dirty="0">
                <a:latin typeface="Arial" panose="020B0604020202090204" pitchFamily="34" charset="0"/>
              </a:rPr>
              <a:t>Ew=15</a:t>
            </a:r>
            <a:endParaRPr lang="en-US" altLang="zh-CN" b="1" dirty="0">
              <a:latin typeface="Arial" panose="020B0604020202090204" pitchFamily="34" charset="0"/>
            </a:endParaRPr>
          </a:p>
        </p:txBody>
      </p:sp>
      <p:sp>
        <p:nvSpPr>
          <p:cNvPr id="459818" name="Oval 42"/>
          <p:cNvSpPr/>
          <p:nvPr/>
        </p:nvSpPr>
        <p:spPr>
          <a:xfrm>
            <a:off x="3357563" y="6175917"/>
            <a:ext cx="866775" cy="78790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true</a:t>
            </a:r>
            <a:endParaRPr lang="en-US" altLang="zh-CN" b="1" dirty="0">
              <a:latin typeface="Arial" panose="020B0604020202090204" pitchFamily="34" charset="0"/>
            </a:endParaRPr>
          </a:p>
        </p:txBody>
      </p:sp>
      <p:sp>
        <p:nvSpPr>
          <p:cNvPr id="459819" name="Line 43"/>
          <p:cNvSpPr/>
          <p:nvPr/>
        </p:nvSpPr>
        <p:spPr>
          <a:xfrm flipV="1">
            <a:off x="3789363" y="5734050"/>
            <a:ext cx="74612" cy="592138"/>
          </a:xfrm>
          <a:prstGeom prst="line">
            <a:avLst/>
          </a:prstGeom>
          <a:ln w="6350" cap="flat" cmpd="sng">
            <a:solidFill>
              <a:schemeClr val="tx1"/>
            </a:solidFill>
            <a:prstDash val="solid"/>
            <a:headEnd type="none" w="med" len="med"/>
            <a:tailEnd type="triangle" w="med" len="med"/>
          </a:ln>
        </p:spPr>
      </p:sp>
      <p:sp>
        <p:nvSpPr>
          <p:cNvPr id="459820" name="Oval 44"/>
          <p:cNvSpPr/>
          <p:nvPr/>
        </p:nvSpPr>
        <p:spPr>
          <a:xfrm>
            <a:off x="2135188" y="1764361"/>
            <a:ext cx="549275" cy="1178216"/>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30</a:t>
            </a:r>
            <a:endParaRPr lang="en-US" altLang="zh-CN" b="1" dirty="0">
              <a:latin typeface="Arial" panose="020B0604020202090204" pitchFamily="34" charset="0"/>
            </a:endParaRPr>
          </a:p>
          <a:p>
            <a:pPr algn="ctr"/>
            <a:r>
              <a:rPr lang="en-US" altLang="zh-CN" b="1" dirty="0">
                <a:latin typeface="Arial" panose="020B0604020202090204" pitchFamily="34" charset="0"/>
              </a:rPr>
              <a:t>4</a:t>
            </a:r>
            <a:endParaRPr lang="en-US" altLang="zh-CN" b="1" dirty="0">
              <a:latin typeface="Arial" panose="020B0604020202090204" pitchFamily="34" charset="0"/>
            </a:endParaRPr>
          </a:p>
        </p:txBody>
      </p:sp>
      <p:sp>
        <p:nvSpPr>
          <p:cNvPr id="459821" name="Line 45"/>
          <p:cNvSpPr/>
          <p:nvPr/>
        </p:nvSpPr>
        <p:spPr>
          <a:xfrm>
            <a:off x="2420938" y="2852738"/>
            <a:ext cx="1227137" cy="3455987"/>
          </a:xfrm>
          <a:prstGeom prst="line">
            <a:avLst/>
          </a:prstGeom>
          <a:ln w="6350" cap="flat" cmpd="sng">
            <a:solidFill>
              <a:srgbClr val="800000"/>
            </a:solidFill>
            <a:prstDash val="solid"/>
            <a:headEnd type="none" w="med" len="med"/>
            <a:tailEnd type="triangle" w="med" len="med"/>
          </a:ln>
        </p:spPr>
      </p:sp>
      <p:sp>
        <p:nvSpPr>
          <p:cNvPr id="459822" name="Oval 46"/>
          <p:cNvSpPr/>
          <p:nvPr/>
        </p:nvSpPr>
        <p:spPr>
          <a:xfrm>
            <a:off x="4826000" y="1764361"/>
            <a:ext cx="549275" cy="1178216"/>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15</a:t>
            </a:r>
            <a:endParaRPr lang="en-US" altLang="zh-CN" b="1" dirty="0">
              <a:latin typeface="Arial" panose="020B0604020202090204" pitchFamily="34" charset="0"/>
            </a:endParaRPr>
          </a:p>
          <a:p>
            <a:pPr algn="ctr"/>
            <a:r>
              <a:rPr lang="en-US" altLang="zh-CN" b="1" dirty="0">
                <a:latin typeface="Arial" panose="020B0604020202090204" pitchFamily="34" charset="0"/>
              </a:rPr>
              <a:t>4</a:t>
            </a:r>
            <a:endParaRPr lang="en-US" altLang="zh-CN" b="1" dirty="0">
              <a:latin typeface="Arial" panose="020B0604020202090204" pitchFamily="34" charset="0"/>
            </a:endParaRPr>
          </a:p>
        </p:txBody>
      </p:sp>
      <p:sp>
        <p:nvSpPr>
          <p:cNvPr id="459823" name="Line 47"/>
          <p:cNvSpPr/>
          <p:nvPr/>
        </p:nvSpPr>
        <p:spPr>
          <a:xfrm flipH="1">
            <a:off x="4465638" y="2852738"/>
            <a:ext cx="646112" cy="3455987"/>
          </a:xfrm>
          <a:prstGeom prst="line">
            <a:avLst/>
          </a:prstGeom>
          <a:ln w="6350" cap="flat" cmpd="sng">
            <a:solidFill>
              <a:srgbClr val="800000"/>
            </a:solidFill>
            <a:prstDash val="solid"/>
            <a:headEnd type="none" w="med" len="med"/>
            <a:tailEnd type="triangle" w="med" len="med"/>
          </a:ln>
        </p:spPr>
      </p:sp>
      <p:sp>
        <p:nvSpPr>
          <p:cNvPr id="459824" name="Oval 48"/>
          <p:cNvSpPr/>
          <p:nvPr/>
        </p:nvSpPr>
        <p:spPr>
          <a:xfrm>
            <a:off x="3935413" y="6314347"/>
            <a:ext cx="1008062" cy="51104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false</a:t>
            </a:r>
            <a:endParaRPr lang="en-US" altLang="zh-CN" b="1" dirty="0">
              <a:latin typeface="Arial" panose="020B0604020202090204" pitchFamily="34" charset="0"/>
            </a:endParaRPr>
          </a:p>
        </p:txBody>
      </p:sp>
      <p:sp>
        <p:nvSpPr>
          <p:cNvPr id="459825" name="Line 49"/>
          <p:cNvSpPr/>
          <p:nvPr/>
        </p:nvSpPr>
        <p:spPr>
          <a:xfrm flipH="1" flipV="1">
            <a:off x="4006850" y="5678488"/>
            <a:ext cx="360363" cy="636587"/>
          </a:xfrm>
          <a:prstGeom prst="line">
            <a:avLst/>
          </a:prstGeom>
          <a:ln w="6350" cap="flat" cmpd="sng">
            <a:solidFill>
              <a:schemeClr val="tx1"/>
            </a:solidFill>
            <a:prstDash val="solid"/>
            <a:headEnd type="none" w="med" len="med"/>
            <a:tailEnd type="triangle" w="med" len="med"/>
          </a:ln>
        </p:spPr>
      </p:sp>
      <p:sp>
        <p:nvSpPr>
          <p:cNvPr id="459826" name="Rectangle 50"/>
          <p:cNvSpPr/>
          <p:nvPr/>
        </p:nvSpPr>
        <p:spPr>
          <a:xfrm>
            <a:off x="1631950" y="3717608"/>
            <a:ext cx="935038" cy="64516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pPr algn="ctr"/>
            <a:r>
              <a:rPr lang="en-US" altLang="zh-CN" b="1" dirty="0">
                <a:latin typeface="Arial" panose="020B0604020202090204" pitchFamily="34" charset="0"/>
              </a:rPr>
              <a:t>i=4</a:t>
            </a:r>
            <a:endParaRPr lang="en-US" altLang="zh-CN" b="1" dirty="0">
              <a:latin typeface="Arial" panose="020B0604020202090204" pitchFamily="34" charset="0"/>
            </a:endParaRPr>
          </a:p>
          <a:p>
            <a:pPr algn="ctr"/>
            <a:r>
              <a:rPr lang="en-US" altLang="zh-CN" b="1" dirty="0">
                <a:latin typeface="Arial" panose="020B0604020202090204" pitchFamily="34" charset="0"/>
              </a:rPr>
              <a:t>Ew=30</a:t>
            </a:r>
            <a:endParaRPr lang="en-US" altLang="zh-CN" b="1" dirty="0">
              <a:latin typeface="Arial" panose="020B0604020202090204" pitchFamily="34" charset="0"/>
            </a:endParaRPr>
          </a:p>
        </p:txBody>
      </p:sp>
      <p:sp>
        <p:nvSpPr>
          <p:cNvPr id="459827" name="Oval 51"/>
          <p:cNvSpPr/>
          <p:nvPr/>
        </p:nvSpPr>
        <p:spPr>
          <a:xfrm>
            <a:off x="4943475" y="5288822"/>
            <a:ext cx="503238" cy="511044"/>
          </a:xfrm>
          <a:prstGeom prst="ellipse">
            <a:avLst/>
          </a:prstGeom>
          <a:solidFill>
            <a:srgbClr val="CCFFCC"/>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59828" name="Line 52"/>
          <p:cNvSpPr/>
          <p:nvPr/>
        </p:nvSpPr>
        <p:spPr>
          <a:xfrm flipH="1">
            <a:off x="3935413" y="5734050"/>
            <a:ext cx="1116012" cy="574675"/>
          </a:xfrm>
          <a:prstGeom prst="line">
            <a:avLst/>
          </a:prstGeom>
          <a:ln w="6350" cap="flat" cmpd="sng">
            <a:solidFill>
              <a:schemeClr val="tx1"/>
            </a:solidFill>
            <a:prstDash val="solid"/>
            <a:headEnd type="none" w="med" len="med"/>
            <a:tailEnd type="triangle" w="med" len="med"/>
          </a:ln>
        </p:spPr>
      </p:sp>
      <p:sp>
        <p:nvSpPr>
          <p:cNvPr id="459830" name="Rectangle 54"/>
          <p:cNvSpPr/>
          <p:nvPr/>
        </p:nvSpPr>
        <p:spPr>
          <a:xfrm>
            <a:off x="6167438" y="4365625"/>
            <a:ext cx="2159000" cy="504825"/>
          </a:xfrm>
          <a:prstGeom prst="rect">
            <a:avLst/>
          </a:prstGeom>
          <a:solidFill>
            <a:srgbClr val="CCFFFF"/>
          </a:solidFill>
          <a:ln w="9525">
            <a:noFill/>
          </a:ln>
        </p:spPr>
        <p:txBody>
          <a:bodyPr/>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找到最优解 </a:t>
            </a:r>
            <a:r>
              <a:rPr lang="en-US" altLang="zh-CN" sz="2000" b="1" dirty="0">
                <a:latin typeface="Arial" panose="020B0604020202090204" pitchFamily="34" charset="0"/>
              </a:rPr>
              <a:t>30</a:t>
            </a:r>
            <a:endParaRPr lang="en-US" altLang="zh-CN" sz="2000" b="1"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97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97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97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97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97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9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97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979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5978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5978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5979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5979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979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5979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979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5979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980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45979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45980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5980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459796"/>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45979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5980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5980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5980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5980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5980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5980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59792"/>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45979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45980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5980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5980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5980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5981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5981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5981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5981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45981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45981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59814"/>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459808"/>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459809"/>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5981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45981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45981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459819"/>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45981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59820"/>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4598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459825"/>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45982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45982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45982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459820"/>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459821"/>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459826"/>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459815"/>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45981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459827"/>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459828"/>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3" presetClass="entr" presetSubtype="10" fill="hold" grpId="0" nodeType="clickEffect">
                                  <p:stCondLst>
                                    <p:cond delay="0"/>
                                  </p:stCondLst>
                                  <p:childTnLst>
                                    <p:set>
                                      <p:cBhvr>
                                        <p:cTn id="202" dur="1" fill="hold">
                                          <p:stCondLst>
                                            <p:cond delay="0"/>
                                          </p:stCondLst>
                                        </p:cTn>
                                        <p:tgtEl>
                                          <p:spTgt spid="459830"/>
                                        </p:tgtEl>
                                        <p:attrNameLst>
                                          <p:attrName>style.visibility</p:attrName>
                                        </p:attrNameLst>
                                      </p:cBhvr>
                                      <p:to>
                                        <p:strVal val="visible"/>
                                      </p:to>
                                    </p:set>
                                    <p:animEffect transition="in" filter="blinds(horizontal)">
                                      <p:cBhvr>
                                        <p:cTn id="203" dur="500"/>
                                        <p:tgtEl>
                                          <p:spTgt spid="459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2" grpId="0" bldLvl="0" animBg="1"/>
      <p:bldP spid="459784" grpId="0" bldLvl="0" animBg="1"/>
      <p:bldP spid="459784" grpId="1" bldLvl="0" animBg="1"/>
      <p:bldP spid="459785" grpId="0" bldLvl="0" animBg="1"/>
      <p:bldP spid="459786" grpId="0" bldLvl="0" animBg="1"/>
      <p:bldP spid="459790" grpId="0" bldLvl="0" animBg="1"/>
      <p:bldP spid="459792" grpId="0" bldLvl="0" animBg="1"/>
      <p:bldP spid="459792" grpId="1" bldLvl="0" animBg="1"/>
      <p:bldP spid="459794" grpId="0" bldLvl="0" animBg="1"/>
      <p:bldP spid="459795" grpId="0" bldLvl="0" animBg="1"/>
      <p:bldP spid="459795" grpId="1" bldLvl="0" animBg="1"/>
      <p:bldP spid="459797" grpId="0" bldLvl="0" animBg="1"/>
      <p:bldP spid="459799" grpId="0" bldLvl="0" animBg="1"/>
      <p:bldP spid="459799" grpId="1" bldLvl="0" animBg="1"/>
      <p:bldP spid="459801" grpId="0" bldLvl="0" animBg="1"/>
      <p:bldP spid="459802" grpId="0" bldLvl="0" animBg="1"/>
      <p:bldP spid="459802" grpId="1" bldLvl="0" animBg="1"/>
      <p:bldP spid="459804" grpId="0" bldLvl="0" animBg="1"/>
      <p:bldP spid="459806" grpId="0" bldLvl="0" animBg="1"/>
      <p:bldP spid="459808" grpId="0" bldLvl="0" animBg="1"/>
      <p:bldP spid="459808" grpId="1" bldLvl="0" animBg="1"/>
      <p:bldP spid="459810" grpId="0" bldLvl="0" animBg="1"/>
      <p:bldP spid="459811" grpId="0" bldLvl="0" animBg="1"/>
      <p:bldP spid="459813" grpId="0" bldLvl="0" animBg="1"/>
      <p:bldP spid="459813" grpId="1" bldLvl="0" animBg="1"/>
      <p:bldP spid="459815" grpId="0" bldLvl="0" animBg="1"/>
      <p:bldP spid="459815" grpId="1" bldLvl="0" animBg="1"/>
      <p:bldP spid="459817" grpId="0" bldLvl="0" animBg="1"/>
      <p:bldP spid="459818" grpId="0" bldLvl="0" animBg="1"/>
      <p:bldP spid="459820" grpId="0" bldLvl="0" animBg="1"/>
      <p:bldP spid="459820" grpId="1" bldLvl="0" animBg="1"/>
      <p:bldP spid="459822" grpId="0" bldLvl="0" animBg="1"/>
      <p:bldP spid="459824" grpId="0" bldLvl="0" animBg="1"/>
      <p:bldP spid="459826" grpId="0" bldLvl="0" animBg="1"/>
      <p:bldP spid="459827" grpId="0" bldLvl="0" animBg="1"/>
      <p:bldP spid="45983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2018" name="标题 342017"/>
          <p:cNvSpPr>
            <a:spLocks noGrp="1"/>
          </p:cNvSpPr>
          <p:nvPr>
            <p:ph type="title"/>
          </p:nvPr>
        </p:nvSpPr>
        <p:spPr>
          <a:xfrm>
            <a:off x="2859088" y="152400"/>
            <a:ext cx="6981825" cy="973138"/>
          </a:xfrm>
        </p:spPr>
        <p:txBody>
          <a:bodyPr anchor="ctr"/>
          <a:p>
            <a:r>
              <a:rPr lang="zh-CN" altLang="en-US" b="1"/>
              <a:t>问题的解空间</a:t>
            </a:r>
            <a:endParaRPr lang="zh-CN" altLang="en-US" b="1"/>
          </a:p>
        </p:txBody>
      </p:sp>
      <p:sp>
        <p:nvSpPr>
          <p:cNvPr id="342019" name="文本占位符 342018"/>
          <p:cNvSpPr>
            <a:spLocks noGrp="1"/>
          </p:cNvSpPr>
          <p:nvPr>
            <p:ph type="body" idx="1"/>
          </p:nvPr>
        </p:nvSpPr>
        <p:spPr>
          <a:xfrm>
            <a:off x="886460" y="981075"/>
            <a:ext cx="9781540" cy="4505325"/>
          </a:xfrm>
        </p:spPr>
        <p:txBody>
          <a:bodyPr/>
          <a:p>
            <a:pPr marL="0" indent="0">
              <a:lnSpc>
                <a:spcPct val="90000"/>
              </a:lnSpc>
              <a:buNone/>
            </a:pPr>
            <a:endParaRPr lang="zh-CN" altLang="en-US" sz="2800" b="1" dirty="0">
              <a:solidFill>
                <a:srgbClr val="800000"/>
              </a:solidFill>
            </a:endParaRPr>
          </a:p>
          <a:p>
            <a:pPr marL="609600" indent="-609600">
              <a:lnSpc>
                <a:spcPct val="90000"/>
              </a:lnSpc>
              <a:buNone/>
            </a:pPr>
            <a:r>
              <a:rPr lang="zh-CN" altLang="en-US" sz="2800" b="1" dirty="0"/>
              <a:t> 问题的解空间应至少包含问题的一个（最优）解。</a:t>
            </a:r>
            <a:endParaRPr lang="zh-CN" altLang="en-US" sz="2800" b="1" dirty="0"/>
          </a:p>
          <a:p>
            <a:pPr marL="609600" indent="-609600">
              <a:lnSpc>
                <a:spcPct val="90000"/>
              </a:lnSpc>
              <a:buNone/>
            </a:pPr>
            <a:endParaRPr lang="zh-CN" altLang="en-US" sz="2800" b="1" dirty="0"/>
          </a:p>
          <a:p>
            <a:pPr marL="609600" indent="-609600">
              <a:lnSpc>
                <a:spcPct val="90000"/>
              </a:lnSpc>
              <a:buNone/>
            </a:pPr>
            <a:endParaRPr lang="zh-CN" altLang="en-US" sz="2800" b="1" dirty="0"/>
          </a:p>
          <a:p>
            <a:pPr marL="609600" indent="-609600">
              <a:lnSpc>
                <a:spcPct val="90000"/>
              </a:lnSpc>
              <a:buNone/>
            </a:pPr>
            <a:endParaRPr lang="zh-CN" altLang="en-US" sz="2800" b="1" dirty="0"/>
          </a:p>
        </p:txBody>
      </p:sp>
      <p:sp>
        <p:nvSpPr>
          <p:cNvPr id="342020" name="矩形 342019"/>
          <p:cNvSpPr/>
          <p:nvPr/>
        </p:nvSpPr>
        <p:spPr>
          <a:xfrm>
            <a:off x="1113790" y="2353945"/>
            <a:ext cx="8543925" cy="2245360"/>
          </a:xfrm>
          <a:prstGeom prst="rect">
            <a:avLst/>
          </a:prstGeom>
          <a:noFill/>
          <a:ln w="6350">
            <a:noFill/>
          </a:ln>
        </p:spPr>
        <p:txBody>
          <a:bodyPr wrap="square">
            <a:spAutoFit/>
          </a:bodyPr>
          <a:p>
            <a:pPr>
              <a:buClrTx/>
            </a:pPr>
            <a:r>
              <a:rPr lang="zh-CN" altLang="en-US" sz="2800" b="1" dirty="0">
                <a:latin typeface="Times New Roman" panose="02020603050405020304" pitchFamily="18" charset="0"/>
                <a:ea typeface="楷体_GB2312" pitchFamily="49" charset="-122"/>
              </a:rPr>
              <a:t>对于有</a:t>
            </a:r>
            <a:r>
              <a:rPr lang="en-US" altLang="zh-CN" sz="2800" b="1" i="1">
                <a:latin typeface="Times New Roman" panose="02020603050405020304" pitchFamily="18" charset="0"/>
                <a:ea typeface="楷体_GB2312" pitchFamily="49" charset="-122"/>
              </a:rPr>
              <a:t>n</a:t>
            </a:r>
            <a:r>
              <a:rPr lang="zh-CN" altLang="en-US" sz="2800" b="1" dirty="0">
                <a:latin typeface="Times New Roman" panose="02020603050405020304" pitchFamily="18" charset="0"/>
                <a:ea typeface="楷体_GB2312" pitchFamily="49" charset="-122"/>
              </a:rPr>
              <a:t>种可选择物品的</a:t>
            </a:r>
            <a:r>
              <a:rPr lang="en-US" altLang="zh-CN" sz="2800" b="1">
                <a:latin typeface="Times New Roman" panose="02020603050405020304" pitchFamily="18" charset="0"/>
                <a:ea typeface="楷体_GB2312" pitchFamily="49" charset="-122"/>
              </a:rPr>
              <a:t>0 - 1</a:t>
            </a:r>
            <a:r>
              <a:rPr lang="zh-CN" altLang="en-US" sz="2800" b="1" dirty="0">
                <a:latin typeface="Times New Roman" panose="02020603050405020304" pitchFamily="18" charset="0"/>
                <a:ea typeface="楷体_GB2312" pitchFamily="49" charset="-122"/>
              </a:rPr>
              <a:t>背包问题，其解空间由长度为</a:t>
            </a:r>
            <a:r>
              <a:rPr lang="en-US" altLang="zh-CN" sz="2800" b="1" i="1">
                <a:latin typeface="Times New Roman" panose="02020603050405020304" pitchFamily="18" charset="0"/>
                <a:ea typeface="楷体_GB2312" pitchFamily="49" charset="-122"/>
              </a:rPr>
              <a:t>n</a:t>
            </a:r>
            <a:r>
              <a:rPr lang="zh-CN" altLang="en-US" sz="2800" b="1" dirty="0">
                <a:latin typeface="Times New Roman" panose="02020603050405020304" pitchFamily="18" charset="0"/>
                <a:ea typeface="楷体_GB2312" pitchFamily="49" charset="-122"/>
              </a:rPr>
              <a:t>的</a:t>
            </a:r>
            <a:r>
              <a:rPr lang="en-US" altLang="zh-CN" sz="2800" b="1">
                <a:latin typeface="Times New Roman" panose="02020603050405020304" pitchFamily="18" charset="0"/>
                <a:ea typeface="楷体_GB2312" pitchFamily="49" charset="-122"/>
              </a:rPr>
              <a:t>0-1</a:t>
            </a:r>
            <a:r>
              <a:rPr lang="zh-CN" altLang="en-US" sz="2800" b="1" dirty="0">
                <a:latin typeface="Times New Roman" panose="02020603050405020304" pitchFamily="18" charset="0"/>
                <a:ea typeface="楷体_GB2312" pitchFamily="49" charset="-122"/>
              </a:rPr>
              <a:t>向量组成，该解空间包含了对变量的所有可能的</a:t>
            </a:r>
            <a:r>
              <a:rPr lang="en-US" altLang="zh-CN" sz="2800" b="1">
                <a:latin typeface="Times New Roman" panose="02020603050405020304" pitchFamily="18" charset="0"/>
                <a:ea typeface="楷体_GB2312" pitchFamily="49" charset="-122"/>
              </a:rPr>
              <a:t>0-1</a:t>
            </a:r>
            <a:r>
              <a:rPr lang="zh-CN" altLang="en-US" sz="2800" b="1" dirty="0">
                <a:latin typeface="Times New Roman" panose="02020603050405020304" pitchFamily="18" charset="0"/>
                <a:ea typeface="楷体_GB2312" pitchFamily="49" charset="-122"/>
              </a:rPr>
              <a:t>赋值。当</a:t>
            </a:r>
            <a:r>
              <a:rPr lang="en-US" altLang="zh-CN" sz="2800" b="1" i="1">
                <a:latin typeface="Times New Roman" panose="02020603050405020304" pitchFamily="18" charset="0"/>
                <a:ea typeface="楷体_GB2312" pitchFamily="49" charset="-122"/>
              </a:rPr>
              <a:t>n </a:t>
            </a:r>
            <a:r>
              <a:rPr lang="en-US" altLang="zh-CN" sz="2800" b="1">
                <a:latin typeface="Times New Roman" panose="02020603050405020304" pitchFamily="18" charset="0"/>
                <a:ea typeface="楷体_GB2312" pitchFamily="49" charset="-122"/>
              </a:rPr>
              <a:t>= 3</a:t>
            </a:r>
            <a:r>
              <a:rPr lang="zh-CN" altLang="en-US" sz="2800" b="1" dirty="0">
                <a:latin typeface="Times New Roman" panose="02020603050405020304" pitchFamily="18" charset="0"/>
                <a:ea typeface="楷体_GB2312" pitchFamily="49" charset="-122"/>
              </a:rPr>
              <a:t>时，解空间为</a:t>
            </a:r>
            <a:endParaRPr lang="zh-CN" altLang="en-US" sz="2800" b="1" dirty="0">
              <a:latin typeface="Times New Roman" panose="02020603050405020304" pitchFamily="18" charset="0"/>
              <a:ea typeface="楷体_GB2312" pitchFamily="49" charset="-122"/>
            </a:endParaRPr>
          </a:p>
          <a:p>
            <a:pPr>
              <a:buClrTx/>
            </a:pPr>
            <a:r>
              <a:rPr lang="en-US" altLang="zh-CN" sz="2800" b="1">
                <a:solidFill>
                  <a:srgbClr val="800000"/>
                </a:solidFill>
                <a:latin typeface="Times New Roman" panose="02020603050405020304" pitchFamily="18" charset="0"/>
                <a:ea typeface="楷体_GB2312" pitchFamily="49" charset="-122"/>
              </a:rPr>
              <a:t>{ (0, 0, 0 ), (0, 1, 0 ) , ( 0, 0, 1 )</a:t>
            </a:r>
            <a:r>
              <a:rPr lang="zh-CN" altLang="en-US" sz="2800" b="1" dirty="0">
                <a:solidFill>
                  <a:srgbClr val="800000"/>
                </a:solidFill>
                <a:latin typeface="Times New Roman" panose="02020603050405020304" pitchFamily="18" charset="0"/>
                <a:ea typeface="楷体_GB2312" pitchFamily="49" charset="-122"/>
              </a:rPr>
              <a:t>，</a:t>
            </a:r>
            <a:r>
              <a:rPr lang="en-US" altLang="zh-CN" sz="2800" b="1">
                <a:solidFill>
                  <a:srgbClr val="800000"/>
                </a:solidFill>
                <a:latin typeface="Times New Roman" panose="02020603050405020304" pitchFamily="18" charset="0"/>
                <a:ea typeface="楷体_GB2312" pitchFamily="49" charset="-122"/>
              </a:rPr>
              <a:t>( 1, 0, 0 ),</a:t>
            </a:r>
            <a:endParaRPr lang="en-US" altLang="zh-CN" sz="2800" b="1">
              <a:solidFill>
                <a:srgbClr val="800000"/>
              </a:solidFill>
              <a:latin typeface="Times New Roman" panose="02020603050405020304" pitchFamily="18" charset="0"/>
              <a:ea typeface="楷体_GB2312" pitchFamily="49" charset="-122"/>
            </a:endParaRPr>
          </a:p>
          <a:p>
            <a:pPr>
              <a:buClrTx/>
            </a:pPr>
            <a:r>
              <a:rPr lang="en-US" altLang="zh-CN" sz="2800" b="1">
                <a:solidFill>
                  <a:srgbClr val="800000"/>
                </a:solidFill>
                <a:latin typeface="Times New Roman" panose="02020603050405020304" pitchFamily="18" charset="0"/>
                <a:ea typeface="楷体_GB2312" pitchFamily="49" charset="-122"/>
              </a:rPr>
              <a:t> ( 0, 1, 1 ), ( 1, 0, 1 ), ( 1, 1, 0 ), ( 1, 1, 1 ) }</a:t>
            </a:r>
            <a:r>
              <a:rPr lang="zh-CN" altLang="en-US" sz="2800" b="1" dirty="0">
                <a:solidFill>
                  <a:srgbClr val="800000"/>
                </a:solidFill>
                <a:latin typeface="Times New Roman" panose="02020603050405020304" pitchFamily="18" charset="0"/>
                <a:ea typeface="楷体_GB2312" pitchFamily="49" charset="-122"/>
              </a:rPr>
              <a:t>。</a:t>
            </a:r>
            <a:endParaRPr lang="zh-CN" altLang="en-US" sz="2800" b="1" dirty="0">
              <a:solidFill>
                <a:srgbClr val="800000"/>
              </a:solidFill>
              <a:latin typeface="Times New Roman" panose="02020603050405020304" pitchFamily="18" charset="0"/>
              <a:ea typeface="楷体_GB2312" pitchFamily="49" charset="-122"/>
            </a:endParaRPr>
          </a:p>
        </p:txBody>
      </p:sp>
      <p:sp>
        <p:nvSpPr>
          <p:cNvPr id="2" name="灯片编号占位符 1"/>
          <p:cNvSpPr/>
          <p:nvPr>
            <p:ph type="sldNum" sz="quarter" idx="12"/>
          </p:nvPr>
        </p:nvSpPr>
        <p:spPr/>
        <p:txBody>
          <a:bodyPr/>
          <a:p>
            <a:pPr lvl="0">
              <a:buClrTx/>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2020">
                                            <p:txEl>
                                              <p:charRg st="111" end="217"/>
                                            </p:txEl>
                                          </p:spTgt>
                                        </p:tgtEl>
                                        <p:attrNameLst>
                                          <p:attrName>style.visibility</p:attrName>
                                        </p:attrNameLst>
                                      </p:cBhvr>
                                      <p:to>
                                        <p:strVal val="visible"/>
                                      </p:to>
                                    </p:set>
                                    <p:animEffect transition="in" filter="blinds(horizontal)">
                                      <p:cBhvr>
                                        <p:cTn id="7" dur="500"/>
                                        <p:tgtEl>
                                          <p:spTgt spid="342020">
                                            <p:txEl>
                                              <p:charRg st="111" end="2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2020">
                                            <p:txEl>
                                              <p:charRg st="2" end="2"/>
                                            </p:txEl>
                                          </p:spTgt>
                                        </p:tgtEl>
                                        <p:attrNameLst>
                                          <p:attrName>style.visibility</p:attrName>
                                        </p:attrNameLst>
                                      </p:cBhvr>
                                      <p:to>
                                        <p:strVal val="visible"/>
                                      </p:to>
                                    </p:set>
                                    <p:animEffect transition="in" filter="blinds(horizontal)">
                                      <p:cBhvr>
                                        <p:cTn id="12" dur="500"/>
                                        <p:tgtEl>
                                          <p:spTgt spid="342020">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39939" name="Rectangle 2"/>
          <p:cNvSpPr/>
          <p:nvPr/>
        </p:nvSpPr>
        <p:spPr>
          <a:xfrm>
            <a:off x="1631950" y="719138"/>
            <a:ext cx="8928100" cy="5589587"/>
          </a:xfrm>
          <a:prstGeom prst="rect">
            <a:avLst/>
          </a:prstGeom>
          <a:solidFill>
            <a:srgbClr val="CCFFFF"/>
          </a:solidFill>
          <a:ln w="9525">
            <a:noFill/>
          </a:ln>
        </p:spPr>
        <p:txBody>
          <a:bodyPr/>
          <a:p>
            <a:pPr marL="342900" indent="-342900">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用一个元素类型为</a:t>
            </a:r>
            <a:r>
              <a:rPr lang="en-US" altLang="zh-CN" sz="2400" b="1" dirty="0">
                <a:latin typeface="Arial" panose="020B0604020202090204" pitchFamily="34" charset="0"/>
              </a:rPr>
              <a:t>HeapNode</a:t>
            </a:r>
            <a:r>
              <a:rPr lang="zh-CN" altLang="en-US" sz="2400" b="1" dirty="0">
                <a:latin typeface="Arial" panose="020B0604020202090204" pitchFamily="34" charset="0"/>
              </a:rPr>
              <a:t>的</a:t>
            </a:r>
            <a:r>
              <a:rPr lang="zh-CN" altLang="en-US" sz="2400" b="1" dirty="0">
                <a:solidFill>
                  <a:srgbClr val="800000"/>
                </a:solidFill>
                <a:latin typeface="Arial" panose="020B0604020202090204" pitchFamily="34" charset="0"/>
              </a:rPr>
              <a:t>最大堆</a:t>
            </a:r>
            <a:r>
              <a:rPr lang="zh-CN" altLang="en-US" sz="2400" b="1" dirty="0">
                <a:latin typeface="Arial" panose="020B0604020202090204" pitchFamily="34" charset="0"/>
              </a:rPr>
              <a:t>来表示活结点优先队列。解空间树中结点类型为</a:t>
            </a:r>
            <a:r>
              <a:rPr lang="en-US" altLang="zh-CN" sz="2400" b="1" dirty="0">
                <a:latin typeface="Arial" panose="020B0604020202090204" pitchFamily="34" charset="0"/>
              </a:rPr>
              <a:t>bbnode</a:t>
            </a:r>
            <a:r>
              <a:rPr lang="zh-CN" altLang="en-US" sz="2400" b="1" dirty="0">
                <a:latin typeface="Arial" panose="020B0604020202090204" pitchFamily="34" charset="0"/>
              </a:rPr>
              <a:t>。</a:t>
            </a:r>
            <a:endParaRPr lang="zh-CN" altLang="en-US"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template&lt; class </a:t>
            </a:r>
            <a:r>
              <a:rPr lang="en-US" altLang="zh-CN" sz="2400" b="1" dirty="0">
                <a:solidFill>
                  <a:srgbClr val="800000"/>
                </a:solidFill>
                <a:latin typeface="Arial" panose="020B0604020202090204" pitchFamily="34" charset="0"/>
              </a:rPr>
              <a:t>Type</a:t>
            </a:r>
            <a:r>
              <a:rPr lang="en-US" altLang="zh-CN" sz="2400" b="1" dirty="0">
                <a:latin typeface="Arial" panose="020B0604020202090204" pitchFamily="34" charset="0"/>
              </a:rPr>
              <a:t>&gt; class </a:t>
            </a:r>
            <a:r>
              <a:rPr lang="en-US" altLang="zh-CN" sz="2400" b="1" dirty="0">
                <a:solidFill>
                  <a:srgbClr val="009900"/>
                </a:solidFill>
                <a:latin typeface="Arial" panose="020B0604020202090204" pitchFamily="34" charset="0"/>
              </a:rPr>
              <a:t>HeapNode</a:t>
            </a:r>
            <a:r>
              <a:rPr lang="en-US" altLang="zh-CN" sz="2400" b="1" dirty="0">
                <a:latin typeface="Arial" panose="020B0604020202090204" pitchFamily="34" charset="0"/>
              </a:rPr>
              <a:t>;</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class bbnode{</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friend void </a:t>
            </a:r>
            <a:r>
              <a:rPr lang="en-US" altLang="zh-CN" sz="2400" b="1" dirty="0">
                <a:solidFill>
                  <a:srgbClr val="CC6600"/>
                </a:solidFill>
                <a:latin typeface="Arial" panose="020B0604020202090204" pitchFamily="34" charset="0"/>
              </a:rPr>
              <a:t>AddLiveNode</a:t>
            </a:r>
            <a:r>
              <a:rPr lang="en-US" altLang="zh-CN" sz="2400" b="1" dirty="0">
                <a:latin typeface="Arial" panose="020B0604020202090204" pitchFamily="34" charset="0"/>
              </a:rPr>
              <a:t>( MaxHeap&lt; HeapNode &lt; int &gt;&gt;       </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&amp;, bbnode *, int, bool, int);</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friend int </a:t>
            </a:r>
            <a:r>
              <a:rPr lang="en-US" altLang="zh-CN" sz="2400" b="1" dirty="0">
                <a:solidFill>
                  <a:srgbClr val="CC6600"/>
                </a:solidFill>
                <a:latin typeface="Arial" panose="020B0604020202090204" pitchFamily="34" charset="0"/>
              </a:rPr>
              <a:t>MaxLoading</a:t>
            </a:r>
            <a:r>
              <a:rPr lang="en-US" altLang="zh-CN" sz="2400" b="1" dirty="0">
                <a:latin typeface="Arial" panose="020B0604020202090204" pitchFamily="34" charset="0"/>
              </a:rPr>
              <a:t>( int *, int , int, int *);</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friend class </a:t>
            </a:r>
            <a:r>
              <a:rPr lang="en-US" altLang="zh-CN" sz="2400" b="1" dirty="0">
                <a:solidFill>
                  <a:srgbClr val="CC0000"/>
                </a:solidFill>
                <a:latin typeface="Arial" panose="020B0604020202090204" pitchFamily="34" charset="0"/>
              </a:rPr>
              <a:t>AdjacencyGraph</a:t>
            </a:r>
            <a:r>
              <a:rPr lang="en-US" altLang="zh-CN" sz="2400" b="1" dirty="0">
                <a:latin typeface="Arial" panose="020B0604020202090204" pitchFamily="34" charset="0"/>
              </a:rPr>
              <a:t>;</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private:</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bbnode * </a:t>
            </a:r>
            <a:r>
              <a:rPr lang="en-US" altLang="zh-CN" sz="2400" b="1" dirty="0">
                <a:solidFill>
                  <a:srgbClr val="CC0000"/>
                </a:solidFill>
                <a:latin typeface="Arial" panose="020B0604020202090204" pitchFamily="34" charset="0"/>
              </a:rPr>
              <a:t>parent</a:t>
            </a:r>
            <a:r>
              <a:rPr lang="en-US" altLang="zh-CN" sz="2400" b="1" dirty="0">
                <a:latin typeface="Arial" panose="020B0604020202090204" pitchFamily="34" charset="0"/>
              </a:rPr>
              <a:t>;  </a:t>
            </a:r>
            <a:r>
              <a:rPr lang="en-US" altLang="zh-CN" sz="2400" b="1" dirty="0">
                <a:solidFill>
                  <a:srgbClr val="CC0000"/>
                </a:solidFill>
                <a:latin typeface="Arial" panose="020B0604020202090204" pitchFamily="34" charset="0"/>
              </a:rPr>
              <a:t>//</a:t>
            </a:r>
            <a:r>
              <a:rPr lang="zh-CN" altLang="en-US" sz="2400" b="1" dirty="0">
                <a:solidFill>
                  <a:srgbClr val="CC0000"/>
                </a:solidFill>
                <a:latin typeface="Arial" panose="020B0604020202090204" pitchFamily="34" charset="0"/>
              </a:rPr>
              <a:t>指向父结点的指针</a:t>
            </a:r>
            <a:endParaRPr lang="zh-CN" altLang="en-US" sz="24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          </a:t>
            </a:r>
            <a:r>
              <a:rPr lang="en-US" altLang="zh-CN" sz="2400" b="1" dirty="0">
                <a:latin typeface="Arial" panose="020B0604020202090204" pitchFamily="34" charset="0"/>
              </a:rPr>
              <a:t>bool </a:t>
            </a:r>
            <a:r>
              <a:rPr lang="en-US" altLang="zh-CN" sz="2400" b="1" dirty="0">
                <a:solidFill>
                  <a:srgbClr val="CC0000"/>
                </a:solidFill>
                <a:latin typeface="Arial" panose="020B0604020202090204" pitchFamily="34" charset="0"/>
              </a:rPr>
              <a:t>LChild</a:t>
            </a:r>
            <a:r>
              <a:rPr lang="en-US" altLang="zh-CN" sz="2400" b="1" dirty="0">
                <a:latin typeface="Arial" panose="020B0604020202090204" pitchFamily="34" charset="0"/>
              </a:rPr>
              <a:t>;           </a:t>
            </a:r>
            <a:r>
              <a:rPr lang="en-US" altLang="zh-CN" sz="2400" b="1" dirty="0">
                <a:solidFill>
                  <a:srgbClr val="CC0000"/>
                </a:solidFill>
                <a:latin typeface="Arial" panose="020B0604020202090204" pitchFamily="34" charset="0"/>
              </a:rPr>
              <a:t>//</a:t>
            </a:r>
            <a:r>
              <a:rPr lang="zh-CN" altLang="en-US" sz="2400" b="1" dirty="0">
                <a:solidFill>
                  <a:srgbClr val="CC0000"/>
                </a:solidFill>
                <a:latin typeface="Arial" panose="020B0604020202090204" pitchFamily="34" charset="0"/>
              </a:rPr>
              <a:t>左儿子结点标志</a:t>
            </a:r>
            <a:endParaRPr lang="zh-CN" altLang="en-US" sz="24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a:t>
            </a:r>
            <a:endParaRPr lang="en-US" altLang="zh-CN" sz="2400" b="1" dirty="0">
              <a:latin typeface="Arial" panose="020B0604020202090204" pitchFamily="34" charset="0"/>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40963" name="Rectangle 2"/>
          <p:cNvSpPr/>
          <p:nvPr/>
        </p:nvSpPr>
        <p:spPr>
          <a:xfrm>
            <a:off x="1524000" y="287338"/>
            <a:ext cx="8928100" cy="6237287"/>
          </a:xfrm>
          <a:prstGeom prst="rect">
            <a:avLst/>
          </a:prstGeom>
          <a:solidFill>
            <a:srgbClr val="CCFFFF"/>
          </a:solidFill>
          <a:ln w="9525">
            <a:noFill/>
          </a:ln>
        </p:spPr>
        <p:txBody>
          <a:bodyPr/>
          <a:p>
            <a:pPr marL="342900" indent="-342900">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用一个元素类型为</a:t>
            </a:r>
            <a:r>
              <a:rPr lang="en-US" altLang="zh-CN" sz="2400" b="1" dirty="0">
                <a:latin typeface="Arial" panose="020B0604020202090204" pitchFamily="34" charset="0"/>
              </a:rPr>
              <a:t>HeapNode</a:t>
            </a:r>
            <a:r>
              <a:rPr lang="zh-CN" altLang="en-US" sz="2400" b="1" dirty="0">
                <a:latin typeface="Arial" panose="020B0604020202090204" pitchFamily="34" charset="0"/>
              </a:rPr>
              <a:t>的</a:t>
            </a:r>
            <a:r>
              <a:rPr lang="zh-CN" altLang="en-US" sz="2400" b="1" dirty="0">
                <a:solidFill>
                  <a:srgbClr val="800000"/>
                </a:solidFill>
                <a:latin typeface="Arial" panose="020B0604020202090204" pitchFamily="34" charset="0"/>
              </a:rPr>
              <a:t>最大堆</a:t>
            </a:r>
            <a:r>
              <a:rPr lang="zh-CN" altLang="en-US" sz="2400" b="1" dirty="0">
                <a:latin typeface="Arial" panose="020B0604020202090204" pitchFamily="34" charset="0"/>
              </a:rPr>
              <a:t>来表示活结点优先队列。解空间树中结点类型为</a:t>
            </a:r>
            <a:r>
              <a:rPr lang="en-US" altLang="zh-CN" sz="2400" b="1" dirty="0">
                <a:latin typeface="Arial" panose="020B0604020202090204" pitchFamily="34" charset="0"/>
              </a:rPr>
              <a:t>bbnode</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template&lt;class Type&gt;</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class HeapNode{</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friend void </a:t>
            </a:r>
            <a:r>
              <a:rPr lang="en-US" altLang="zh-CN" sz="2400" b="1" dirty="0">
                <a:solidFill>
                  <a:srgbClr val="CC0000"/>
                </a:solidFill>
                <a:latin typeface="Arial" panose="020B0604020202090204" pitchFamily="34" charset="0"/>
              </a:rPr>
              <a:t>AddLiveNode</a:t>
            </a:r>
            <a:r>
              <a:rPr lang="en-US" altLang="zh-CN" sz="2400" b="1" dirty="0">
                <a:latin typeface="Arial" panose="020B0604020202090204" pitchFamily="34" charset="0"/>
              </a:rPr>
              <a:t>( MaxHeap &lt; HeapNode &lt; Type &gt;&gt; &amp;, bbnode *, Type, bool, int);</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friend Type </a:t>
            </a:r>
            <a:r>
              <a:rPr lang="en-US" altLang="zh-CN" sz="2400" b="1" dirty="0">
                <a:solidFill>
                  <a:srgbClr val="CC0000"/>
                </a:solidFill>
                <a:latin typeface="Arial" panose="020B0604020202090204" pitchFamily="34" charset="0"/>
              </a:rPr>
              <a:t>MaxLoading</a:t>
            </a:r>
            <a:r>
              <a:rPr lang="en-US" altLang="zh-CN" sz="2400" b="1" dirty="0">
                <a:latin typeface="Arial" panose="020B0604020202090204" pitchFamily="34" charset="0"/>
              </a:rPr>
              <a:t> (Type *, Type, int , int *);</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public:</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operator Type() const {return uweight;}</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private:</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bbnode *</a:t>
            </a:r>
            <a:r>
              <a:rPr lang="en-US" altLang="zh-CN" sz="2400" b="1" dirty="0">
                <a:solidFill>
                  <a:srgbClr val="CC0000"/>
                </a:solidFill>
                <a:latin typeface="Arial" panose="020B0604020202090204" pitchFamily="34" charset="0"/>
              </a:rPr>
              <a:t>ptr</a:t>
            </a:r>
            <a:r>
              <a:rPr lang="en-US" altLang="zh-CN" sz="2400" b="1" dirty="0">
                <a:latin typeface="Arial" panose="020B0604020202090204" pitchFamily="34" charset="0"/>
              </a:rPr>
              <a:t>    //</a:t>
            </a:r>
            <a:r>
              <a:rPr lang="zh-CN" altLang="en-US" sz="2400" b="1" dirty="0">
                <a:latin typeface="Arial" panose="020B0604020202090204" pitchFamily="34" charset="0"/>
              </a:rPr>
              <a:t>指向活结点在子集树中相应结点的指针</a:t>
            </a:r>
            <a:endParaRPr lang="zh-CN" altLang="en-US"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              </a:t>
            </a:r>
            <a:r>
              <a:rPr lang="en-US" altLang="zh-CN" sz="2400" b="1" dirty="0">
                <a:latin typeface="Arial" panose="020B0604020202090204" pitchFamily="34" charset="0"/>
              </a:rPr>
              <a:t>Type  </a:t>
            </a:r>
            <a:r>
              <a:rPr lang="en-US" altLang="zh-CN" sz="2400" b="1" dirty="0">
                <a:solidFill>
                  <a:srgbClr val="CC0000"/>
                </a:solidFill>
                <a:latin typeface="Arial" panose="020B0604020202090204" pitchFamily="34" charset="0"/>
              </a:rPr>
              <a:t>uweight</a:t>
            </a:r>
            <a:r>
              <a:rPr lang="en-US" altLang="zh-CN" sz="2400" b="1" dirty="0">
                <a:latin typeface="Arial" panose="020B0604020202090204" pitchFamily="34" charset="0"/>
              </a:rPr>
              <a:t>;  //</a:t>
            </a:r>
            <a:r>
              <a:rPr lang="zh-CN" altLang="en-US" sz="2400" b="1" dirty="0">
                <a:latin typeface="Arial" panose="020B0604020202090204" pitchFamily="34" charset="0"/>
              </a:rPr>
              <a:t>活结点优先级（上界）</a:t>
            </a:r>
            <a:endParaRPr lang="zh-CN" altLang="en-US"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              </a:t>
            </a:r>
            <a:r>
              <a:rPr lang="en-US" altLang="zh-CN" sz="2400" b="1" dirty="0">
                <a:latin typeface="Arial" panose="020B0604020202090204" pitchFamily="34" charset="0"/>
              </a:rPr>
              <a:t>int </a:t>
            </a:r>
            <a:r>
              <a:rPr lang="en-US" altLang="zh-CN" sz="2400" b="1" dirty="0">
                <a:solidFill>
                  <a:srgbClr val="CC0000"/>
                </a:solidFill>
                <a:latin typeface="Arial" panose="020B0604020202090204" pitchFamily="34" charset="0"/>
              </a:rPr>
              <a:t>level</a:t>
            </a:r>
            <a:r>
              <a:rPr lang="en-US" altLang="zh-CN" sz="2400" b="1" dirty="0">
                <a:latin typeface="Arial" panose="020B0604020202090204" pitchFamily="34" charset="0"/>
              </a:rPr>
              <a:t>;          //</a:t>
            </a:r>
            <a:r>
              <a:rPr lang="zh-CN" altLang="en-US" sz="2400" b="1" dirty="0">
                <a:latin typeface="Arial" panose="020B0604020202090204" pitchFamily="34" charset="0"/>
              </a:rPr>
              <a:t>活结点在子集树中所处的层序号</a:t>
            </a:r>
            <a:endParaRPr lang="zh-CN" altLang="en-US"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r>
              <a:rPr lang="zh-CN" altLang="en-US" sz="2400" b="1" dirty="0">
                <a:latin typeface="Arial" panose="020B0604020202090204" pitchFamily="34" charset="0"/>
              </a:rPr>
              <a:t>；</a:t>
            </a:r>
            <a:endParaRPr lang="zh-CN" altLang="en-US" sz="2400" b="1" dirty="0">
              <a:latin typeface="Arial" panose="020B0604020202090204" pitchFamily="34" charset="0"/>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41987" name="Rectangle 2"/>
          <p:cNvSpPr/>
          <p:nvPr/>
        </p:nvSpPr>
        <p:spPr>
          <a:xfrm>
            <a:off x="1524000" y="0"/>
            <a:ext cx="8928100" cy="7073900"/>
          </a:xfrm>
          <a:prstGeom prst="rect">
            <a:avLst/>
          </a:prstGeom>
          <a:solidFill>
            <a:srgbClr val="CCFFFF"/>
          </a:solidFill>
          <a:ln w="9525">
            <a:noFill/>
          </a:ln>
        </p:spPr>
        <p:txBody>
          <a:bodyPr/>
          <a:p>
            <a:pPr marL="342900" indent="-342900">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函数</a:t>
            </a:r>
            <a:r>
              <a:rPr lang="en-US" altLang="zh-CN" sz="2400" b="1" dirty="0">
                <a:latin typeface="Arial" panose="020B0604020202090204" pitchFamily="34" charset="0"/>
              </a:rPr>
              <a:t>AddLiveNode</a:t>
            </a:r>
            <a:r>
              <a:rPr lang="zh-CN" altLang="en-US" sz="2400" b="1" dirty="0">
                <a:latin typeface="Arial" panose="020B0604020202090204" pitchFamily="34" charset="0"/>
              </a:rPr>
              <a:t>以结点元素类型</a:t>
            </a:r>
            <a:r>
              <a:rPr lang="en-US" altLang="zh-CN" sz="2400" b="1" dirty="0">
                <a:latin typeface="Arial" panose="020B0604020202090204" pitchFamily="34" charset="0"/>
              </a:rPr>
              <a:t>bbnode</a:t>
            </a:r>
            <a:r>
              <a:rPr lang="zh-CN" altLang="en-US" sz="2400" b="1" dirty="0">
                <a:latin typeface="Arial" panose="020B0604020202090204" pitchFamily="34" charset="0"/>
              </a:rPr>
              <a:t>将一个新产生的活结点加入到子集树中，并以结点元素类型</a:t>
            </a:r>
            <a:r>
              <a:rPr lang="en-US" altLang="zh-CN" sz="2400" b="1" dirty="0">
                <a:latin typeface="Arial" panose="020B0604020202090204" pitchFamily="34" charset="0"/>
              </a:rPr>
              <a:t>HeapNode</a:t>
            </a:r>
            <a:r>
              <a:rPr lang="zh-CN" altLang="en-US" sz="2400" b="1" dirty="0">
                <a:latin typeface="Arial" panose="020B0604020202090204" pitchFamily="34" charset="0"/>
              </a:rPr>
              <a:t>将这个新结点插入到表示活结点优先队列的最大堆中。</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template&lt; class Type&gt;</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void AddLiveNode(MaxHeap&lt; HeapNode &lt;Type&gt;&gt;&amp;</a:t>
            </a:r>
            <a:r>
              <a:rPr lang="en-US" altLang="zh-CN" sz="2400" b="1" dirty="0">
                <a:solidFill>
                  <a:srgbClr val="CC0000"/>
                </a:solidFill>
                <a:latin typeface="Arial" panose="020B0604020202090204" pitchFamily="34" charset="0"/>
              </a:rPr>
              <a:t>H</a:t>
            </a:r>
            <a:r>
              <a:rPr lang="en-US" altLang="zh-CN" sz="2400" b="1" dirty="0">
                <a:latin typeface="Arial" panose="020B0604020202090204" pitchFamily="34" charset="0"/>
              </a:rPr>
              <a:t>, bbnode *</a:t>
            </a:r>
            <a:r>
              <a:rPr lang="en-US" altLang="zh-CN" sz="2400" b="1" dirty="0">
                <a:solidFill>
                  <a:srgbClr val="CC0000"/>
                </a:solidFill>
                <a:latin typeface="Arial" panose="020B0604020202090204" pitchFamily="34" charset="0"/>
              </a:rPr>
              <a:t>E</a:t>
            </a:r>
            <a:r>
              <a:rPr lang="en-US" altLang="zh-CN" sz="2400" b="1" dirty="0">
                <a:latin typeface="Arial" panose="020B0604020202090204" pitchFamily="34" charset="0"/>
              </a:rPr>
              <a:t>, Type </a:t>
            </a:r>
            <a:r>
              <a:rPr lang="en-US" altLang="zh-CN" sz="2400" b="1" dirty="0">
                <a:solidFill>
                  <a:srgbClr val="CC0000"/>
                </a:solidFill>
                <a:latin typeface="Arial" panose="020B0604020202090204" pitchFamily="34" charset="0"/>
              </a:rPr>
              <a:t>wt</a:t>
            </a:r>
            <a:r>
              <a:rPr lang="en-US" altLang="zh-CN" sz="2400" b="1" dirty="0">
                <a:latin typeface="Arial" panose="020B0604020202090204" pitchFamily="34" charset="0"/>
              </a:rPr>
              <a:t>, bool </a:t>
            </a:r>
            <a:r>
              <a:rPr lang="en-US" altLang="zh-CN" sz="2400" b="1" dirty="0">
                <a:solidFill>
                  <a:srgbClr val="CC0000"/>
                </a:solidFill>
                <a:latin typeface="Arial" panose="020B0604020202090204" pitchFamily="34" charset="0"/>
              </a:rPr>
              <a:t>ch</a:t>
            </a:r>
            <a:r>
              <a:rPr lang="en-US" altLang="zh-CN" sz="2400" b="1" dirty="0">
                <a:latin typeface="Arial" panose="020B0604020202090204" pitchFamily="34" charset="0"/>
              </a:rPr>
              <a:t>, int </a:t>
            </a:r>
            <a:r>
              <a:rPr lang="en-US" altLang="zh-CN" sz="2400" b="1" dirty="0">
                <a:solidFill>
                  <a:srgbClr val="CC0000"/>
                </a:solidFill>
                <a:latin typeface="Arial" panose="020B0604020202090204" pitchFamily="34" charset="0"/>
              </a:rPr>
              <a:t>lev</a:t>
            </a:r>
            <a:r>
              <a:rPr lang="en-US" altLang="zh-CN" sz="2400" b="1" dirty="0">
                <a:latin typeface="Arial" panose="020B0604020202090204" pitchFamily="34" charset="0"/>
              </a:rPr>
              <a:t>)</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a:t>
            </a:r>
            <a:r>
              <a:rPr lang="en-US" altLang="zh-CN" sz="2400" b="1" dirty="0">
                <a:solidFill>
                  <a:srgbClr val="CC6600"/>
                </a:solidFill>
                <a:latin typeface="Arial" panose="020B0604020202090204" pitchFamily="34" charset="0"/>
              </a:rPr>
              <a:t> </a:t>
            </a:r>
            <a:r>
              <a:rPr lang="en-US" altLang="zh-CN" sz="2400" b="1" dirty="0">
                <a:solidFill>
                  <a:srgbClr val="CC0000"/>
                </a:solidFill>
                <a:latin typeface="Arial" panose="020B0604020202090204" pitchFamily="34" charset="0"/>
              </a:rPr>
              <a:t>//</a:t>
            </a:r>
            <a:r>
              <a:rPr lang="zh-CN" altLang="en-US" sz="2400" b="1" dirty="0">
                <a:solidFill>
                  <a:srgbClr val="CC0000"/>
                </a:solidFill>
                <a:latin typeface="Arial" panose="020B0604020202090204" pitchFamily="34" charset="0"/>
              </a:rPr>
              <a:t>将活结点加入到表示活结点优先队列的最大堆</a:t>
            </a:r>
            <a:r>
              <a:rPr lang="en-US" altLang="zh-CN" sz="2400" b="1" dirty="0">
                <a:solidFill>
                  <a:srgbClr val="CC0000"/>
                </a:solidFill>
                <a:latin typeface="Arial" panose="020B0604020202090204" pitchFamily="34" charset="0"/>
              </a:rPr>
              <a:t>H</a:t>
            </a:r>
            <a:r>
              <a:rPr lang="zh-CN" altLang="en-US" sz="2400" b="1" dirty="0">
                <a:solidFill>
                  <a:srgbClr val="CC0000"/>
                </a:solidFill>
                <a:latin typeface="Arial" panose="020B0604020202090204" pitchFamily="34" charset="0"/>
              </a:rPr>
              <a:t>中</a:t>
            </a:r>
            <a:endParaRPr lang="zh-CN" altLang="en-US" sz="24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     </a:t>
            </a:r>
            <a:r>
              <a:rPr lang="en-US" altLang="zh-CN" sz="2400" b="1" dirty="0">
                <a:latin typeface="Arial" panose="020B0604020202090204" pitchFamily="34" charset="0"/>
              </a:rPr>
              <a:t>bbnode *b = new bbnode;</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b -&gt; parent = E;</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b -&gt; LChild = ch;</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HeapNode&lt; Type &gt; N;</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N.uweight = wt;</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N.level = lev;</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N.ptr = b;</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H.Insert(N);</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a:t>
            </a:r>
            <a:endParaRPr lang="en-US" altLang="zh-CN" sz="2400" b="1" dirty="0">
              <a:latin typeface="Arial" panose="020B0604020202090204" pitchFamily="34" charset="0"/>
            </a:endParaRPr>
          </a:p>
        </p:txBody>
      </p:sp>
      <p:sp>
        <p:nvSpPr>
          <p:cNvPr id="453635" name="Rectangle 3"/>
          <p:cNvSpPr/>
          <p:nvPr/>
        </p:nvSpPr>
        <p:spPr>
          <a:xfrm>
            <a:off x="1847850" y="3352801"/>
            <a:ext cx="309880" cy="368300"/>
          </a:xfrm>
          <a:prstGeom prst="rect">
            <a:avLst/>
          </a:prstGeom>
          <a:noFill/>
          <a:ln w="6350" cap="flat" cmpd="sng">
            <a:solidFill>
              <a:srgbClr val="800000"/>
            </a:solidFill>
            <a:prstDash val="solid"/>
            <a:miter/>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53636" name="AutoShape 4"/>
          <p:cNvSpPr/>
          <p:nvPr/>
        </p:nvSpPr>
        <p:spPr>
          <a:xfrm>
            <a:off x="7540625" y="3243263"/>
            <a:ext cx="1724025" cy="977900"/>
          </a:xfrm>
          <a:prstGeom prst="borderCallout1">
            <a:avLst>
              <a:gd name="adj1" fmla="val 11690"/>
              <a:gd name="adj2" fmla="val -4421"/>
              <a:gd name="adj3" fmla="val 33769"/>
              <a:gd name="adj4" fmla="val -75417"/>
            </a:avLst>
          </a:prstGeom>
          <a:noFill/>
          <a:ln w="6350" cap="flat" cmpd="sng">
            <a:solidFill>
              <a:schemeClr val="tx1"/>
            </a:solidFill>
            <a:prstDash val="solid"/>
            <a:miter/>
            <a:headEnd type="none" w="med" len="med"/>
            <a:tailEnd type="none" w="med" len="med"/>
          </a:ln>
        </p:spPr>
        <p:txBody>
          <a:bodyPr anchor="ctr"/>
          <a:p>
            <a:pPr algn="ctr"/>
            <a:r>
              <a:rPr lang="zh-CN" altLang="en-US" sz="2400" b="1" dirty="0">
                <a:latin typeface="Arial" panose="020B0604020202090204" pitchFamily="34" charset="0"/>
              </a:rPr>
              <a:t>向子集树中添加结点</a:t>
            </a:r>
            <a:endParaRPr lang="en-US" altLang="zh-CN" sz="2400" b="1" dirty="0">
              <a:latin typeface="Arial" panose="020B0604020202090204" pitchFamily="34" charset="0"/>
            </a:endParaRPr>
          </a:p>
        </p:txBody>
      </p:sp>
      <p:sp>
        <p:nvSpPr>
          <p:cNvPr id="453637" name="Rectangle 5"/>
          <p:cNvSpPr/>
          <p:nvPr/>
        </p:nvSpPr>
        <p:spPr>
          <a:xfrm>
            <a:off x="1774825" y="5368926"/>
            <a:ext cx="309880" cy="368300"/>
          </a:xfrm>
          <a:prstGeom prst="rect">
            <a:avLst/>
          </a:prstGeom>
          <a:noFill/>
          <a:ln w="6350" cap="flat" cmpd="sng">
            <a:solidFill>
              <a:srgbClr val="800000"/>
            </a:solidFill>
            <a:prstDash val="solid"/>
            <a:miter/>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53638" name="AutoShape 6"/>
          <p:cNvSpPr/>
          <p:nvPr/>
        </p:nvSpPr>
        <p:spPr>
          <a:xfrm>
            <a:off x="7467600" y="5043488"/>
            <a:ext cx="1724025" cy="1285875"/>
          </a:xfrm>
          <a:prstGeom prst="borderCallout1">
            <a:avLst>
              <a:gd name="adj1" fmla="val 8889"/>
              <a:gd name="adj2" fmla="val -4421"/>
              <a:gd name="adj3" fmla="val 25681"/>
              <a:gd name="adj4" fmla="val -75417"/>
            </a:avLst>
          </a:prstGeom>
          <a:noFill/>
          <a:ln w="6350" cap="flat" cmpd="sng">
            <a:solidFill>
              <a:schemeClr val="tx1"/>
            </a:solidFill>
            <a:prstDash val="solid"/>
            <a:miter/>
            <a:headEnd type="none" w="med" len="med"/>
            <a:tailEnd type="none" w="med" len="med"/>
          </a:ln>
        </p:spPr>
        <p:txBody>
          <a:bodyPr anchor="ctr"/>
          <a:p>
            <a:pPr algn="ctr"/>
            <a:r>
              <a:rPr lang="zh-CN" altLang="en-US" sz="2400" b="1" dirty="0">
                <a:latin typeface="Arial" panose="020B0604020202090204" pitchFamily="34" charset="0"/>
              </a:rPr>
              <a:t>向活结点优先队列插入新结点</a:t>
            </a:r>
            <a:endParaRPr lang="en-US" altLang="zh-CN" sz="2400" b="1"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36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36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36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3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ldLvl="0" animBg="1"/>
      <p:bldP spid="453636" grpId="0" bldLvl="0" animBg="1"/>
      <p:bldP spid="453637" grpId="0" bldLvl="0" animBg="1"/>
      <p:bldP spid="453638"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43011" name="Rectangle 2"/>
          <p:cNvSpPr>
            <a:spLocks noGrp="1"/>
          </p:cNvSpPr>
          <p:nvPr>
            <p:ph idx="1"/>
          </p:nvPr>
        </p:nvSpPr>
        <p:spPr>
          <a:xfrm>
            <a:off x="1774825" y="333375"/>
            <a:ext cx="8704263" cy="5799138"/>
          </a:xfrm>
        </p:spPr>
        <p:txBody>
          <a:bodyPr vert="horz" wrap="square" lIns="91440" tIns="45720" rIns="91440" bIns="45720" anchor="t"/>
          <a:p>
            <a:pPr eaLnBrk="1" hangingPunct="1"/>
            <a:r>
              <a:rPr lang="zh-CN" altLang="en-US" sz="2800" b="1" dirty="0">
                <a:latin typeface="Times New Roman" panose="02020603050405020304" pitchFamily="18" charset="0"/>
              </a:rPr>
              <a:t>函数</a:t>
            </a:r>
            <a:r>
              <a:rPr lang="en-US" altLang="zh-CN" sz="2800" b="1" dirty="0">
                <a:latin typeface="Times New Roman" panose="02020603050405020304" pitchFamily="18" charset="0"/>
              </a:rPr>
              <a:t>MaxLoading</a:t>
            </a:r>
            <a:r>
              <a:rPr lang="zh-CN" altLang="en-US" sz="2800" b="1" dirty="0">
                <a:latin typeface="Times New Roman" panose="02020603050405020304" pitchFamily="18" charset="0"/>
              </a:rPr>
              <a:t>具体实施对解空间的优先队列式分支限界搜索，在函数中，定义最大堆的容量为</a:t>
            </a:r>
            <a:r>
              <a:rPr lang="en-US" altLang="zh-CN" sz="2800" b="1" dirty="0">
                <a:latin typeface="Times New Roman" panose="02020603050405020304" pitchFamily="18" charset="0"/>
              </a:rPr>
              <a:t>1000</a:t>
            </a:r>
            <a:r>
              <a:rPr lang="zh-CN" altLang="en-US" sz="2800" b="1" dirty="0">
                <a:latin typeface="Times New Roman" panose="02020603050405020304" pitchFamily="18" charset="0"/>
              </a:rPr>
              <a:t>，即在运行期间，最多容纳</a:t>
            </a:r>
            <a:r>
              <a:rPr lang="en-US" altLang="zh-CN" sz="2800" b="1" dirty="0">
                <a:latin typeface="Times New Roman" panose="02020603050405020304" pitchFamily="18" charset="0"/>
              </a:rPr>
              <a:t>1000</a:t>
            </a:r>
            <a:r>
              <a:rPr lang="zh-CN" altLang="en-US" sz="2800" b="1" dirty="0">
                <a:latin typeface="Times New Roman" panose="02020603050405020304" pitchFamily="18" charset="0"/>
              </a:rPr>
              <a:t>个结点。</a:t>
            </a:r>
            <a:endParaRPr lang="zh-CN" altLang="en-US" sz="2800" b="1" dirty="0">
              <a:latin typeface="Times New Roman" panose="02020603050405020304" pitchFamily="18" charset="0"/>
            </a:endParaRPr>
          </a:p>
          <a:p>
            <a:pPr eaLnBrk="1" hangingPunct="1"/>
            <a:r>
              <a:rPr lang="zh-CN" altLang="en-US" sz="2800" b="1" dirty="0">
                <a:latin typeface="Times New Roman" panose="02020603050405020304" pitchFamily="18" charset="0"/>
              </a:rPr>
              <a:t>第</a:t>
            </a:r>
            <a:r>
              <a:rPr lang="en-US" altLang="zh-CN" sz="2800" b="1" dirty="0">
                <a:latin typeface="Times New Roman" panose="02020603050405020304" pitchFamily="18" charset="0"/>
              </a:rPr>
              <a:t>i+1</a:t>
            </a:r>
            <a:r>
              <a:rPr lang="zh-CN" altLang="en-US" sz="2800" b="1" dirty="0">
                <a:latin typeface="Times New Roman" panose="02020603050405020304" pitchFamily="18" charset="0"/>
              </a:rPr>
              <a:t>层结点的剩余重量</a:t>
            </a:r>
            <a:r>
              <a:rPr lang="en-US" altLang="zh-CN" sz="2800" b="1" dirty="0">
                <a:latin typeface="Times New Roman" panose="02020603050405020304" pitchFamily="18" charset="0"/>
              </a:rPr>
              <a:t>r[i]</a:t>
            </a:r>
            <a:r>
              <a:rPr lang="zh-CN" altLang="en-US" sz="2800" b="1" dirty="0">
                <a:latin typeface="Times New Roman" panose="02020603050405020304" pitchFamily="18" charset="0"/>
              </a:rPr>
              <a:t>定义为第</a:t>
            </a:r>
            <a:r>
              <a:rPr lang="en-US" altLang="zh-CN" sz="2800" b="1" dirty="0">
                <a:latin typeface="Times New Roman" panose="02020603050405020304" pitchFamily="18" charset="0"/>
              </a:rPr>
              <a:t>i+1</a:t>
            </a:r>
            <a:r>
              <a:rPr lang="zh-CN" altLang="en-US" sz="2800" b="1" dirty="0">
                <a:latin typeface="Times New Roman" panose="02020603050405020304" pitchFamily="18" charset="0"/>
              </a:rPr>
              <a:t>到第</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个物品重量的和。</a:t>
            </a:r>
            <a:endParaRPr lang="zh-CN" altLang="en-US" sz="2800" b="1" dirty="0">
              <a:latin typeface="Times New Roman" panose="02020603050405020304" pitchFamily="18" charset="0"/>
            </a:endParaRPr>
          </a:p>
          <a:p>
            <a:pPr eaLnBrk="1" hangingPunct="1"/>
            <a:r>
              <a:rPr lang="zh-CN" altLang="en-US" sz="2800" b="1" dirty="0">
                <a:latin typeface="Times New Roman" panose="02020603050405020304" pitchFamily="18" charset="0"/>
              </a:rPr>
              <a:t>变量</a:t>
            </a:r>
            <a:r>
              <a:rPr lang="en-US" altLang="zh-CN" sz="2800" b="1" dirty="0">
                <a:latin typeface="Times New Roman" panose="02020603050405020304" pitchFamily="18" charset="0"/>
              </a:rPr>
              <a:t>E</a:t>
            </a:r>
            <a:r>
              <a:rPr lang="zh-CN" altLang="en-US" sz="2800" b="1" dirty="0">
                <a:latin typeface="Times New Roman" panose="02020603050405020304" pitchFamily="18" charset="0"/>
              </a:rPr>
              <a:t>指向子集树中当前扩展结点，</a:t>
            </a:r>
            <a:r>
              <a:rPr lang="en-US" altLang="zh-CN" sz="2800" b="1" dirty="0">
                <a:latin typeface="Times New Roman" panose="02020603050405020304" pitchFamily="18" charset="0"/>
              </a:rPr>
              <a:t>Ew</a:t>
            </a:r>
            <a:r>
              <a:rPr lang="zh-CN" altLang="en-US" sz="2800" b="1" dirty="0">
                <a:latin typeface="Times New Roman" panose="02020603050405020304" pitchFamily="18" charset="0"/>
              </a:rPr>
              <a:t>是相应的重量。算法开始时，</a:t>
            </a:r>
            <a:r>
              <a:rPr lang="en-US" altLang="zh-CN" sz="2800" b="1" dirty="0">
                <a:latin typeface="Times New Roman" panose="02020603050405020304" pitchFamily="18" charset="0"/>
              </a:rPr>
              <a:t>i=1, Ew =0</a:t>
            </a:r>
            <a:r>
              <a:rPr lang="zh-CN" altLang="en-US" sz="2800" b="1" dirty="0">
                <a:latin typeface="Times New Roman" panose="02020603050405020304" pitchFamily="18" charset="0"/>
              </a:rPr>
              <a:t>，子集树的根结点为扩展结点。</a:t>
            </a:r>
            <a:endParaRPr lang="zh-CN" altLang="en-US" sz="2800" b="1" dirty="0">
              <a:latin typeface="Times New Roman" panose="02020603050405020304" pitchFamily="18"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455682" name="Rectangle 2"/>
          <p:cNvSpPr/>
          <p:nvPr/>
        </p:nvSpPr>
        <p:spPr>
          <a:xfrm>
            <a:off x="1524000" y="0"/>
            <a:ext cx="8928100" cy="6524625"/>
          </a:xfrm>
          <a:prstGeom prst="rect">
            <a:avLst/>
          </a:prstGeom>
          <a:solidFill>
            <a:srgbClr val="CCFFFF"/>
          </a:solidFill>
          <a:ln w="9525">
            <a:noFill/>
          </a:ln>
        </p:spPr>
        <p:txBody>
          <a:bodyPr/>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template&lt; class Type&gt;</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Type MaxLoading(Type w[ ], Type c, int n, int bestx[ ])</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a:t>
            </a:r>
            <a:r>
              <a:rPr lang="en-US" altLang="zh-CN" sz="2400" b="1" dirty="0">
                <a:solidFill>
                  <a:srgbClr val="CC0000"/>
                </a:solidFill>
                <a:latin typeface="Arial" panose="020B0604020202090204" pitchFamily="34" charset="0"/>
              </a:rPr>
              <a:t> //</a:t>
            </a:r>
            <a:r>
              <a:rPr lang="zh-CN" altLang="en-US" sz="2400" b="1" dirty="0">
                <a:solidFill>
                  <a:srgbClr val="CC0000"/>
                </a:solidFill>
                <a:latin typeface="Arial" panose="020B0604020202090204" pitchFamily="34" charset="0"/>
              </a:rPr>
              <a:t>优先队列式分支限界法，返回最优载重量，</a:t>
            </a:r>
            <a:r>
              <a:rPr lang="en-US" altLang="zh-CN" sz="2400" b="1" dirty="0">
                <a:solidFill>
                  <a:srgbClr val="CC0000"/>
                </a:solidFill>
                <a:latin typeface="Arial" panose="020B0604020202090204" pitchFamily="34" charset="0"/>
              </a:rPr>
              <a:t>bestx</a:t>
            </a:r>
            <a:r>
              <a:rPr lang="zh-CN" altLang="en-US" sz="2400" b="1" dirty="0">
                <a:solidFill>
                  <a:srgbClr val="CC0000"/>
                </a:solidFill>
                <a:latin typeface="Arial" panose="020B0604020202090204" pitchFamily="34" charset="0"/>
              </a:rPr>
              <a:t>返回最优解</a:t>
            </a:r>
            <a:endParaRPr lang="zh-CN" altLang="en-US" sz="24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400" b="1" dirty="0">
                <a:solidFill>
                  <a:srgbClr val="CC0000"/>
                </a:solidFill>
                <a:latin typeface="Arial" panose="020B0604020202090204" pitchFamily="34" charset="0"/>
              </a:rPr>
              <a:t>   </a:t>
            </a:r>
            <a:r>
              <a:rPr lang="en-US" altLang="zh-CN" sz="2400" b="1" dirty="0">
                <a:solidFill>
                  <a:srgbClr val="CC0000"/>
                </a:solidFill>
                <a:latin typeface="Arial" panose="020B0604020202090204" pitchFamily="34" charset="0"/>
              </a:rPr>
              <a:t>//</a:t>
            </a:r>
            <a:r>
              <a:rPr lang="zh-CN" altLang="en-US" sz="2400" b="1" dirty="0">
                <a:solidFill>
                  <a:srgbClr val="CC0000"/>
                </a:solidFill>
                <a:latin typeface="Arial" panose="020B0604020202090204" pitchFamily="34" charset="0"/>
              </a:rPr>
              <a:t>定义最大堆的容量为</a:t>
            </a:r>
            <a:r>
              <a:rPr lang="en-US" altLang="zh-CN" sz="2400" b="1" dirty="0">
                <a:solidFill>
                  <a:srgbClr val="CC0000"/>
                </a:solidFill>
                <a:latin typeface="Arial" panose="020B0604020202090204" pitchFamily="34" charset="0"/>
              </a:rPr>
              <a:t>1000</a:t>
            </a:r>
            <a:endParaRPr lang="en-US" altLang="zh-CN" sz="24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MaxHeap&lt; HeapNode&lt; Type &gt; &gt; H( 1000 );</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r>
              <a:rPr lang="en-US" altLang="zh-CN" sz="2400" b="1" dirty="0">
                <a:solidFill>
                  <a:srgbClr val="CC0000"/>
                </a:solidFill>
                <a:latin typeface="Arial" panose="020B0604020202090204" pitchFamily="34" charset="0"/>
              </a:rPr>
              <a:t>//</a:t>
            </a:r>
            <a:r>
              <a:rPr lang="zh-CN" altLang="en-US" sz="2400" b="1" dirty="0">
                <a:solidFill>
                  <a:srgbClr val="CC0000"/>
                </a:solidFill>
                <a:latin typeface="Arial" panose="020B0604020202090204" pitchFamily="34" charset="0"/>
              </a:rPr>
              <a:t>定义剩余重量数组</a:t>
            </a:r>
            <a:r>
              <a:rPr lang="en-US" altLang="zh-CN" sz="2400" b="1" dirty="0">
                <a:solidFill>
                  <a:srgbClr val="CC0000"/>
                </a:solidFill>
                <a:latin typeface="Arial" panose="020B0604020202090204" pitchFamily="34" charset="0"/>
              </a:rPr>
              <a:t>r</a:t>
            </a:r>
            <a:endParaRPr lang="en-US" altLang="zh-CN" sz="24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Type * r = new Type[ n + 1 ];</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r[ n ] = 0;</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for( int j = n -1; j &gt; 0; j - -)</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r[ j ]= r[ j+1 ] + w[ j + 1 ];</a:t>
            </a:r>
            <a:endParaRPr lang="en-US" altLang="zh-CN"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400" b="1" dirty="0">
                <a:latin typeface="Arial" panose="020B0604020202090204" pitchFamily="34" charset="0"/>
              </a:rPr>
              <a:t>   </a:t>
            </a:r>
            <a:r>
              <a:rPr lang="en-US" altLang="zh-CN" sz="2400" b="1" dirty="0">
                <a:solidFill>
                  <a:srgbClr val="CC0000"/>
                </a:solidFill>
                <a:latin typeface="Arial" panose="020B0604020202090204" pitchFamily="34" charset="0"/>
              </a:rPr>
              <a:t>//</a:t>
            </a:r>
            <a:r>
              <a:rPr lang="zh-CN" altLang="en-US" sz="2400" b="1" dirty="0">
                <a:solidFill>
                  <a:srgbClr val="CC0000"/>
                </a:solidFill>
                <a:latin typeface="Arial" panose="020B0604020202090204" pitchFamily="34" charset="0"/>
              </a:rPr>
              <a:t>初始化</a:t>
            </a:r>
            <a:endParaRPr lang="zh-CN" altLang="en-US" sz="24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   </a:t>
            </a:r>
            <a:r>
              <a:rPr lang="en-US" altLang="zh-CN" sz="2400" b="1" dirty="0">
                <a:latin typeface="Arial" panose="020B0604020202090204" pitchFamily="34" charset="0"/>
              </a:rPr>
              <a:t>int i = 1;  </a:t>
            </a:r>
            <a:r>
              <a:rPr lang="en-US" altLang="zh-CN" sz="2400" b="1" dirty="0">
                <a:solidFill>
                  <a:srgbClr val="CC0000"/>
                </a:solidFill>
                <a:latin typeface="Arial" panose="020B0604020202090204" pitchFamily="34" charset="0"/>
              </a:rPr>
              <a:t>//  </a:t>
            </a:r>
            <a:r>
              <a:rPr lang="zh-CN" altLang="en-US" sz="2400" b="1" dirty="0">
                <a:solidFill>
                  <a:srgbClr val="CC0000"/>
                </a:solidFill>
                <a:latin typeface="Arial" panose="020B0604020202090204" pitchFamily="34" charset="0"/>
              </a:rPr>
              <a:t>当前扩展结点所处的层</a:t>
            </a:r>
            <a:endParaRPr lang="zh-CN" altLang="en-US" sz="24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   </a:t>
            </a:r>
            <a:r>
              <a:rPr lang="en-US" altLang="zh-CN" sz="2400" b="1" dirty="0">
                <a:latin typeface="Arial" panose="020B0604020202090204" pitchFamily="34" charset="0"/>
              </a:rPr>
              <a:t>bbnode * E =0; </a:t>
            </a:r>
            <a:r>
              <a:rPr lang="en-US" altLang="zh-CN" sz="2400" b="1" dirty="0">
                <a:solidFill>
                  <a:srgbClr val="CC0000"/>
                </a:solidFill>
                <a:latin typeface="Arial" panose="020B0604020202090204" pitchFamily="34" charset="0"/>
              </a:rPr>
              <a:t>//</a:t>
            </a:r>
            <a:r>
              <a:rPr lang="zh-CN" altLang="en-US" sz="2400" b="1" dirty="0">
                <a:solidFill>
                  <a:srgbClr val="CC0000"/>
                </a:solidFill>
                <a:latin typeface="Arial" panose="020B0604020202090204" pitchFamily="34" charset="0"/>
              </a:rPr>
              <a:t>当前扩展结点</a:t>
            </a:r>
            <a:endParaRPr lang="zh-CN" altLang="en-US" sz="24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400" b="1" dirty="0">
                <a:latin typeface="Arial" panose="020B0604020202090204" pitchFamily="34" charset="0"/>
              </a:rPr>
              <a:t>   </a:t>
            </a:r>
            <a:r>
              <a:rPr lang="en-US" altLang="zh-CN" sz="2400" b="1" dirty="0">
                <a:latin typeface="Arial" panose="020B0604020202090204" pitchFamily="34" charset="0"/>
              </a:rPr>
              <a:t>Type Ew = 0; </a:t>
            </a:r>
            <a:r>
              <a:rPr lang="en-US" altLang="zh-CN" sz="2400" b="1" dirty="0">
                <a:solidFill>
                  <a:srgbClr val="CC0000"/>
                </a:solidFill>
                <a:latin typeface="Arial" panose="020B0604020202090204" pitchFamily="34" charset="0"/>
              </a:rPr>
              <a:t>//</a:t>
            </a:r>
            <a:r>
              <a:rPr lang="zh-CN" altLang="en-US" sz="2400" b="1" dirty="0">
                <a:solidFill>
                  <a:srgbClr val="CC0000"/>
                </a:solidFill>
                <a:latin typeface="Arial" panose="020B0604020202090204" pitchFamily="34" charset="0"/>
              </a:rPr>
              <a:t>扩展结点所相应的载重量</a:t>
            </a:r>
            <a:r>
              <a:rPr lang="zh-CN" altLang="en-US" sz="2400" b="1" dirty="0">
                <a:latin typeface="Arial" panose="020B0604020202090204" pitchFamily="34" charset="0"/>
              </a:rPr>
              <a:t> </a:t>
            </a:r>
            <a:endParaRPr lang="zh-CN" altLang="en-US" sz="24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endParaRPr lang="en-US" altLang="zh-CN" sz="2400" b="1"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5682">
                                            <p:txEl>
                                              <p:charRg st="173" end="188"/>
                                            </p:txEl>
                                          </p:spTgt>
                                        </p:tgtEl>
                                        <p:attrNameLst>
                                          <p:attrName>style.visibility</p:attrName>
                                        </p:attrNameLst>
                                      </p:cBhvr>
                                      <p:to>
                                        <p:strVal val="visible"/>
                                      </p:to>
                                    </p:set>
                                    <p:animEffect transition="in" filter="blinds(horizontal)">
                                      <p:cBhvr>
                                        <p:cTn id="7" dur="500"/>
                                        <p:tgtEl>
                                          <p:spTgt spid="455682">
                                            <p:txEl>
                                              <p:charRg st="173" end="18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2">
                                            <p:txEl>
                                              <p:charRg st="188" end="221"/>
                                            </p:txEl>
                                          </p:spTgt>
                                        </p:tgtEl>
                                        <p:attrNameLst>
                                          <p:attrName>style.visibility</p:attrName>
                                        </p:attrNameLst>
                                      </p:cBhvr>
                                      <p:to>
                                        <p:strVal val="visible"/>
                                      </p:to>
                                    </p:set>
                                    <p:animEffect transition="in" filter="blinds(horizontal)">
                                      <p:cBhvr>
                                        <p:cTn id="10" dur="500"/>
                                        <p:tgtEl>
                                          <p:spTgt spid="455682">
                                            <p:txEl>
                                              <p:charRg st="188" end="22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2">
                                            <p:txEl>
                                              <p:charRg st="221" end="236"/>
                                            </p:txEl>
                                          </p:spTgt>
                                        </p:tgtEl>
                                        <p:attrNameLst>
                                          <p:attrName>style.visibility</p:attrName>
                                        </p:attrNameLst>
                                      </p:cBhvr>
                                      <p:to>
                                        <p:strVal val="visible"/>
                                      </p:to>
                                    </p:set>
                                    <p:animEffect transition="in" filter="blinds(horizontal)">
                                      <p:cBhvr>
                                        <p:cTn id="13" dur="500"/>
                                        <p:tgtEl>
                                          <p:spTgt spid="455682">
                                            <p:txEl>
                                              <p:charRg st="221" end="23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55682">
                                            <p:txEl>
                                              <p:charRg st="236" end="272"/>
                                            </p:txEl>
                                          </p:spTgt>
                                        </p:tgtEl>
                                        <p:attrNameLst>
                                          <p:attrName>style.visibility</p:attrName>
                                        </p:attrNameLst>
                                      </p:cBhvr>
                                      <p:to>
                                        <p:strVal val="visible"/>
                                      </p:to>
                                    </p:set>
                                    <p:animEffect transition="in" filter="blinds(horizontal)">
                                      <p:cBhvr>
                                        <p:cTn id="16" dur="500"/>
                                        <p:tgtEl>
                                          <p:spTgt spid="455682">
                                            <p:txEl>
                                              <p:charRg st="236" end="27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55682">
                                            <p:txEl>
                                              <p:charRg st="272" end="310"/>
                                            </p:txEl>
                                          </p:spTgt>
                                        </p:tgtEl>
                                        <p:attrNameLst>
                                          <p:attrName>style.visibility</p:attrName>
                                        </p:attrNameLst>
                                      </p:cBhvr>
                                      <p:to>
                                        <p:strVal val="visible"/>
                                      </p:to>
                                    </p:set>
                                    <p:animEffect transition="in" filter="blinds(horizontal)">
                                      <p:cBhvr>
                                        <p:cTn id="19" dur="500"/>
                                        <p:tgtEl>
                                          <p:spTgt spid="455682">
                                            <p:txEl>
                                              <p:charRg st="272" end="3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55682">
                                            <p:txEl>
                                              <p:charRg st="310" end="319"/>
                                            </p:txEl>
                                          </p:spTgt>
                                        </p:tgtEl>
                                        <p:attrNameLst>
                                          <p:attrName>style.visibility</p:attrName>
                                        </p:attrNameLst>
                                      </p:cBhvr>
                                      <p:to>
                                        <p:strVal val="visible"/>
                                      </p:to>
                                    </p:set>
                                    <p:animEffect transition="in" filter="blinds(horizontal)">
                                      <p:cBhvr>
                                        <p:cTn id="24" dur="500"/>
                                        <p:tgtEl>
                                          <p:spTgt spid="455682">
                                            <p:txEl>
                                              <p:charRg st="310" end="31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55682">
                                            <p:txEl>
                                              <p:charRg st="319" end="349"/>
                                            </p:txEl>
                                          </p:spTgt>
                                        </p:tgtEl>
                                        <p:attrNameLst>
                                          <p:attrName>style.visibility</p:attrName>
                                        </p:attrNameLst>
                                      </p:cBhvr>
                                      <p:to>
                                        <p:strVal val="visible"/>
                                      </p:to>
                                    </p:set>
                                    <p:animEffect transition="in" filter="blinds(horizontal)">
                                      <p:cBhvr>
                                        <p:cTn id="27" dur="500"/>
                                        <p:tgtEl>
                                          <p:spTgt spid="455682">
                                            <p:txEl>
                                              <p:charRg st="319" end="34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55682">
                                            <p:txEl>
                                              <p:charRg st="349" end="376"/>
                                            </p:txEl>
                                          </p:spTgt>
                                        </p:tgtEl>
                                        <p:attrNameLst>
                                          <p:attrName>style.visibility</p:attrName>
                                        </p:attrNameLst>
                                      </p:cBhvr>
                                      <p:to>
                                        <p:strVal val="visible"/>
                                      </p:to>
                                    </p:set>
                                    <p:animEffect transition="in" filter="blinds(horizontal)">
                                      <p:cBhvr>
                                        <p:cTn id="30" dur="500"/>
                                        <p:tgtEl>
                                          <p:spTgt spid="455682">
                                            <p:txEl>
                                              <p:charRg st="349" end="37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55682">
                                            <p:txEl>
                                              <p:charRg st="376" end="407"/>
                                            </p:txEl>
                                          </p:spTgt>
                                        </p:tgtEl>
                                        <p:attrNameLst>
                                          <p:attrName>style.visibility</p:attrName>
                                        </p:attrNameLst>
                                      </p:cBhvr>
                                      <p:to>
                                        <p:strVal val="visible"/>
                                      </p:to>
                                    </p:set>
                                    <p:animEffect transition="in" filter="blinds(horizontal)">
                                      <p:cBhvr>
                                        <p:cTn id="33" dur="500"/>
                                        <p:tgtEl>
                                          <p:spTgt spid="455682">
                                            <p:txEl>
                                              <p:charRg st="376" end="4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456706" name="Rectangle 2"/>
          <p:cNvSpPr/>
          <p:nvPr/>
        </p:nvSpPr>
        <p:spPr>
          <a:xfrm>
            <a:off x="1524000" y="44450"/>
            <a:ext cx="8928100" cy="6813550"/>
          </a:xfrm>
          <a:prstGeom prst="rect">
            <a:avLst/>
          </a:prstGeom>
          <a:solidFill>
            <a:srgbClr val="CCFFFF"/>
          </a:solidFill>
          <a:ln w="9525">
            <a:noFill/>
          </a:ln>
        </p:spPr>
        <p:txBody>
          <a:bodyPr/>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while( i ! = n + 1 ) { </a:t>
            </a:r>
            <a:r>
              <a:rPr lang="en-US" altLang="zh-CN" sz="2000" b="1" dirty="0">
                <a:solidFill>
                  <a:srgbClr val="CC0000"/>
                </a:solidFill>
                <a:latin typeface="Arial" panose="020B0604020202090204" pitchFamily="34" charset="0"/>
              </a:rPr>
              <a:t>//</a:t>
            </a:r>
            <a:r>
              <a:rPr lang="zh-CN" altLang="en-US" sz="2000" b="1" dirty="0">
                <a:solidFill>
                  <a:srgbClr val="CC0000"/>
                </a:solidFill>
                <a:latin typeface="Arial" panose="020B0604020202090204" pitchFamily="34" charset="0"/>
              </a:rPr>
              <a:t>非叶结点</a:t>
            </a:r>
            <a:endParaRPr lang="zh-CN" altLang="en-US"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solidFill>
                  <a:srgbClr val="CC0000"/>
                </a:solidFill>
                <a:latin typeface="Arial" panose="020B0604020202090204" pitchFamily="34" charset="0"/>
              </a:rPr>
              <a:t>    		</a:t>
            </a:r>
            <a:r>
              <a:rPr lang="en-US" altLang="zh-CN" sz="2000" b="1" dirty="0">
                <a:solidFill>
                  <a:srgbClr val="CC0000"/>
                </a:solidFill>
                <a:latin typeface="Arial" panose="020B0604020202090204" pitchFamily="34" charset="0"/>
              </a:rPr>
              <a:t>//</a:t>
            </a:r>
            <a:r>
              <a:rPr lang="zh-CN" altLang="en-US" sz="2000" b="1" dirty="0">
                <a:solidFill>
                  <a:srgbClr val="CC0000"/>
                </a:solidFill>
                <a:latin typeface="Arial" panose="020B0604020202090204" pitchFamily="34" charset="0"/>
              </a:rPr>
              <a:t>检查当前扩展结点的儿子结点</a:t>
            </a:r>
            <a:endParaRPr lang="zh-CN" altLang="en-US"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if( Ew + w[ i ] &lt;= c ){ </a:t>
            </a:r>
            <a:r>
              <a:rPr lang="en-US" altLang="zh-CN" sz="2000" b="1" dirty="0">
                <a:solidFill>
                  <a:srgbClr val="CC0000"/>
                </a:solidFill>
                <a:latin typeface="Arial" panose="020B0604020202090204" pitchFamily="34" charset="0"/>
              </a:rPr>
              <a:t>//</a:t>
            </a:r>
            <a:r>
              <a:rPr lang="zh-CN" altLang="en-US" sz="2000" b="1" dirty="0">
                <a:solidFill>
                  <a:srgbClr val="CC0000"/>
                </a:solidFill>
                <a:latin typeface="Arial" panose="020B0604020202090204" pitchFamily="34" charset="0"/>
              </a:rPr>
              <a:t>左儿子结点为可行结点</a:t>
            </a:r>
            <a:endParaRPr lang="zh-CN" altLang="en-US"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AddLiveNode( H, E, Ew + w[ i ] + r[ i ], true, i +1); </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 </a:t>
            </a:r>
            <a:r>
              <a:rPr lang="en-US" altLang="zh-CN" sz="2000" b="1" dirty="0">
                <a:solidFill>
                  <a:srgbClr val="CC0000"/>
                </a:solidFill>
                <a:latin typeface="Arial" panose="020B0604020202090204" pitchFamily="34" charset="0"/>
              </a:rPr>
              <a:t>//end if</a:t>
            </a:r>
            <a:endParaRPr lang="en-US" altLang="zh-CN"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AddLiveNode(H, E, Ew+r[ i ], false, i+1); </a:t>
            </a:r>
            <a:r>
              <a:rPr lang="en-US" altLang="zh-CN" sz="2000" b="1" dirty="0">
                <a:solidFill>
                  <a:srgbClr val="CC0000"/>
                </a:solidFill>
                <a:latin typeface="Arial" panose="020B0604020202090204" pitchFamily="34" charset="0"/>
              </a:rPr>
              <a:t>//</a:t>
            </a:r>
            <a:r>
              <a:rPr lang="zh-CN" altLang="en-US" sz="2000" b="1" dirty="0">
                <a:solidFill>
                  <a:srgbClr val="CC0000"/>
                </a:solidFill>
                <a:latin typeface="Arial" panose="020B0604020202090204" pitchFamily="34" charset="0"/>
              </a:rPr>
              <a:t>右儿子结点</a:t>
            </a:r>
            <a:endParaRPr lang="en-US" altLang="zh-CN"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a:t>
            </a:r>
            <a:r>
              <a:rPr lang="en-US" altLang="zh-CN" sz="2000" b="1" dirty="0">
                <a:solidFill>
                  <a:srgbClr val="CC0000"/>
                </a:solidFill>
                <a:latin typeface="Arial" panose="020B0604020202090204" pitchFamily="34" charset="0"/>
              </a:rPr>
              <a:t>//</a:t>
            </a:r>
            <a:r>
              <a:rPr lang="zh-CN" altLang="en-US" sz="2000" b="1" dirty="0">
                <a:solidFill>
                  <a:srgbClr val="CC0000"/>
                </a:solidFill>
                <a:latin typeface="Arial" panose="020B0604020202090204" pitchFamily="34" charset="0"/>
              </a:rPr>
              <a:t>取下一扩展结点</a:t>
            </a:r>
            <a:endParaRPr lang="zh-CN" altLang="en-US"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HeapNode&lt;Type&gt; N;</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H.DeletMax(N);  </a:t>
            </a:r>
            <a:r>
              <a:rPr lang="en-US" altLang="zh-CN" sz="2000" b="1" dirty="0">
                <a:solidFill>
                  <a:srgbClr val="CC0000"/>
                </a:solidFill>
                <a:latin typeface="Arial" panose="020B0604020202090204" pitchFamily="34" charset="0"/>
              </a:rPr>
              <a:t>//</a:t>
            </a:r>
            <a:r>
              <a:rPr lang="zh-CN" altLang="en-US" sz="2000" b="1" dirty="0">
                <a:solidFill>
                  <a:srgbClr val="CC0000"/>
                </a:solidFill>
                <a:latin typeface="Arial" panose="020B0604020202090204" pitchFamily="34" charset="0"/>
              </a:rPr>
              <a:t>非空</a:t>
            </a:r>
            <a:endParaRPr lang="zh-CN" altLang="en-US"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i = N.level;</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E = N.ptr;</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Ew = N. uweight – r[ i -1 ]; </a:t>
            </a:r>
            <a:r>
              <a:rPr lang="en-US" altLang="zh-CN" sz="2000" b="1" dirty="0">
                <a:solidFill>
                  <a:srgbClr val="CC0000"/>
                </a:solidFill>
                <a:latin typeface="Arial" panose="020B0604020202090204" pitchFamily="34" charset="0"/>
              </a:rPr>
              <a:t>//</a:t>
            </a:r>
            <a:r>
              <a:rPr lang="zh-CN" altLang="en-US" sz="2000" b="1" dirty="0">
                <a:solidFill>
                  <a:srgbClr val="CC0000"/>
                </a:solidFill>
                <a:latin typeface="Arial" panose="020B0604020202090204" pitchFamily="34" charset="0"/>
              </a:rPr>
              <a:t>优先权</a:t>
            </a:r>
            <a:r>
              <a:rPr lang="en-US" altLang="zh-CN" sz="2000" b="1" dirty="0">
                <a:solidFill>
                  <a:srgbClr val="CC0000"/>
                </a:solidFill>
                <a:latin typeface="Arial" panose="020B0604020202090204" pitchFamily="34" charset="0"/>
              </a:rPr>
              <a:t>uweight = Ew + r[ i - 1];</a:t>
            </a:r>
            <a:endParaRPr lang="en-US" altLang="zh-CN"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solidFill>
                  <a:srgbClr val="CC0000"/>
                </a:solidFill>
                <a:latin typeface="Arial" panose="020B0604020202090204" pitchFamily="34" charset="0"/>
              </a:rPr>
              <a:t>    	</a:t>
            </a:r>
            <a:r>
              <a:rPr lang="en-US" altLang="zh-CN" sz="2000" b="1" dirty="0">
                <a:latin typeface="Arial" panose="020B0604020202090204" pitchFamily="34" charset="0"/>
              </a:rPr>
              <a:t>} </a:t>
            </a:r>
            <a:r>
              <a:rPr lang="en-US" altLang="zh-CN" sz="2000" b="1" dirty="0">
                <a:solidFill>
                  <a:srgbClr val="CC0000"/>
                </a:solidFill>
                <a:latin typeface="Arial" panose="020B0604020202090204" pitchFamily="34" charset="0"/>
              </a:rPr>
              <a:t>//end while</a:t>
            </a:r>
            <a:endParaRPr lang="en-US" altLang="zh-CN"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for( int j = n ; j &gt; 0; j - - ){ </a:t>
            </a:r>
            <a:r>
              <a:rPr lang="en-US" altLang="zh-CN" sz="2000" b="1" dirty="0">
                <a:solidFill>
                  <a:srgbClr val="CC0000"/>
                </a:solidFill>
                <a:latin typeface="Arial" panose="020B0604020202090204" pitchFamily="34" charset="0"/>
              </a:rPr>
              <a:t>//</a:t>
            </a:r>
            <a:r>
              <a:rPr lang="zh-CN" altLang="en-US" sz="2000" b="1" dirty="0">
                <a:solidFill>
                  <a:srgbClr val="CC0000"/>
                </a:solidFill>
                <a:latin typeface="Arial" panose="020B0604020202090204" pitchFamily="34" charset="0"/>
              </a:rPr>
              <a:t>构造当前最优解</a:t>
            </a:r>
            <a:endParaRPr lang="en-US" altLang="zh-CN"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bestx[ j ] = E -&gt; LChild;</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E = E -&gt; parent;</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 </a:t>
            </a:r>
            <a:r>
              <a:rPr lang="en-US" altLang="zh-CN" sz="2000" b="1" dirty="0">
                <a:solidFill>
                  <a:srgbClr val="CC0000"/>
                </a:solidFill>
                <a:latin typeface="Arial" panose="020B0604020202090204" pitchFamily="34" charset="0"/>
              </a:rPr>
              <a:t>//end for</a:t>
            </a:r>
            <a:endParaRPr lang="en-US" altLang="zh-CN"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return Ew;</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a:t>
            </a:r>
            <a:r>
              <a:rPr lang="zh-CN" altLang="en-US" sz="2000" b="1" dirty="0">
                <a:latin typeface="Arial" panose="020B0604020202090204" pitchFamily="34" charset="0"/>
              </a:rPr>
              <a:t>  </a:t>
            </a:r>
            <a:endParaRPr lang="en-US" altLang="zh-CN" sz="2000" b="1"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6706">
                                            <p:txEl>
                                              <p:charRg st="182" end="238"/>
                                            </p:txEl>
                                          </p:spTgt>
                                        </p:tgtEl>
                                        <p:attrNameLst>
                                          <p:attrName>style.visibility</p:attrName>
                                        </p:attrNameLst>
                                      </p:cBhvr>
                                      <p:to>
                                        <p:strVal val="visible"/>
                                      </p:to>
                                    </p:set>
                                    <p:animEffect transition="in" filter="blinds(horizontal)">
                                      <p:cBhvr>
                                        <p:cTn id="7" dur="500"/>
                                        <p:tgtEl>
                                          <p:spTgt spid="456706">
                                            <p:txEl>
                                              <p:charRg st="182" end="2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6706">
                                            <p:txEl>
                                              <p:charRg st="238" end="250"/>
                                            </p:txEl>
                                          </p:spTgt>
                                        </p:tgtEl>
                                        <p:attrNameLst>
                                          <p:attrName>style.visibility</p:attrName>
                                        </p:attrNameLst>
                                      </p:cBhvr>
                                      <p:to>
                                        <p:strVal val="visible"/>
                                      </p:to>
                                    </p:set>
                                    <p:animEffect transition="in" filter="blinds(horizontal)">
                                      <p:cBhvr>
                                        <p:cTn id="12" dur="500"/>
                                        <p:tgtEl>
                                          <p:spTgt spid="456706">
                                            <p:txEl>
                                              <p:charRg st="238" end="25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56706">
                                            <p:txEl>
                                              <p:charRg st="250" end="273"/>
                                            </p:txEl>
                                          </p:spTgt>
                                        </p:tgtEl>
                                        <p:attrNameLst>
                                          <p:attrName>style.visibility</p:attrName>
                                        </p:attrNameLst>
                                      </p:cBhvr>
                                      <p:to>
                                        <p:strVal val="visible"/>
                                      </p:to>
                                    </p:set>
                                    <p:animEffect transition="in" filter="blinds(horizontal)">
                                      <p:cBhvr>
                                        <p:cTn id="15" dur="500"/>
                                        <p:tgtEl>
                                          <p:spTgt spid="456706">
                                            <p:txEl>
                                              <p:charRg st="250" end="27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56706">
                                            <p:txEl>
                                              <p:charRg st="273" end="300"/>
                                            </p:txEl>
                                          </p:spTgt>
                                        </p:tgtEl>
                                        <p:attrNameLst>
                                          <p:attrName>style.visibility</p:attrName>
                                        </p:attrNameLst>
                                      </p:cBhvr>
                                      <p:to>
                                        <p:strVal val="visible"/>
                                      </p:to>
                                    </p:set>
                                    <p:animEffect transition="in" filter="blinds(horizontal)">
                                      <p:cBhvr>
                                        <p:cTn id="18" dur="500"/>
                                        <p:tgtEl>
                                          <p:spTgt spid="456706">
                                            <p:txEl>
                                              <p:charRg st="273" end="30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56706">
                                            <p:txEl>
                                              <p:charRg st="300" end="319"/>
                                            </p:txEl>
                                          </p:spTgt>
                                        </p:tgtEl>
                                        <p:attrNameLst>
                                          <p:attrName>style.visibility</p:attrName>
                                        </p:attrNameLst>
                                      </p:cBhvr>
                                      <p:to>
                                        <p:strVal val="visible"/>
                                      </p:to>
                                    </p:set>
                                    <p:animEffect transition="in" filter="blinds(horizontal)">
                                      <p:cBhvr>
                                        <p:cTn id="21" dur="500"/>
                                        <p:tgtEl>
                                          <p:spTgt spid="456706">
                                            <p:txEl>
                                              <p:charRg st="300" end="319"/>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56706">
                                            <p:txEl>
                                              <p:charRg st="319" end="336"/>
                                            </p:txEl>
                                          </p:spTgt>
                                        </p:tgtEl>
                                        <p:attrNameLst>
                                          <p:attrName>style.visibility</p:attrName>
                                        </p:attrNameLst>
                                      </p:cBhvr>
                                      <p:to>
                                        <p:strVal val="visible"/>
                                      </p:to>
                                    </p:set>
                                    <p:animEffect transition="in" filter="blinds(horizontal)">
                                      <p:cBhvr>
                                        <p:cTn id="24" dur="500"/>
                                        <p:tgtEl>
                                          <p:spTgt spid="456706">
                                            <p:txEl>
                                              <p:charRg st="319" end="33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56706">
                                            <p:txEl>
                                              <p:charRg st="336" end="402"/>
                                            </p:txEl>
                                          </p:spTgt>
                                        </p:tgtEl>
                                        <p:attrNameLst>
                                          <p:attrName>style.visibility</p:attrName>
                                        </p:attrNameLst>
                                      </p:cBhvr>
                                      <p:to>
                                        <p:strVal val="visible"/>
                                      </p:to>
                                    </p:set>
                                    <p:animEffect transition="in" filter="blinds(horizontal)">
                                      <p:cBhvr>
                                        <p:cTn id="27" dur="500"/>
                                        <p:tgtEl>
                                          <p:spTgt spid="456706">
                                            <p:txEl>
                                              <p:charRg st="336" end="40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56706">
                                            <p:txEl>
                                              <p:charRg st="402" end="421"/>
                                            </p:txEl>
                                          </p:spTgt>
                                        </p:tgtEl>
                                        <p:attrNameLst>
                                          <p:attrName>style.visibility</p:attrName>
                                        </p:attrNameLst>
                                      </p:cBhvr>
                                      <p:to>
                                        <p:strVal val="visible"/>
                                      </p:to>
                                    </p:set>
                                    <p:animEffect transition="in" filter="blinds(horizontal)">
                                      <p:cBhvr>
                                        <p:cTn id="30" dur="500"/>
                                        <p:tgtEl>
                                          <p:spTgt spid="456706">
                                            <p:txEl>
                                              <p:charRg st="402" end="42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56706">
                                            <p:txEl>
                                              <p:charRg st="421" end="469"/>
                                            </p:txEl>
                                          </p:spTgt>
                                        </p:tgtEl>
                                        <p:attrNameLst>
                                          <p:attrName>style.visibility</p:attrName>
                                        </p:attrNameLst>
                                      </p:cBhvr>
                                      <p:to>
                                        <p:strVal val="visible"/>
                                      </p:to>
                                    </p:set>
                                    <p:animEffect transition="in" filter="blinds(horizontal)">
                                      <p:cBhvr>
                                        <p:cTn id="35" dur="500"/>
                                        <p:tgtEl>
                                          <p:spTgt spid="456706">
                                            <p:txEl>
                                              <p:charRg st="421" end="46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56706">
                                            <p:txEl>
                                              <p:charRg st="469" end="501"/>
                                            </p:txEl>
                                          </p:spTgt>
                                        </p:tgtEl>
                                        <p:attrNameLst>
                                          <p:attrName>style.visibility</p:attrName>
                                        </p:attrNameLst>
                                      </p:cBhvr>
                                      <p:to>
                                        <p:strVal val="visible"/>
                                      </p:to>
                                    </p:set>
                                    <p:animEffect transition="in" filter="blinds(horizontal)">
                                      <p:cBhvr>
                                        <p:cTn id="38" dur="500"/>
                                        <p:tgtEl>
                                          <p:spTgt spid="456706">
                                            <p:txEl>
                                              <p:charRg st="469" end="50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56706">
                                            <p:txEl>
                                              <p:charRg st="501" end="524"/>
                                            </p:txEl>
                                          </p:spTgt>
                                        </p:tgtEl>
                                        <p:attrNameLst>
                                          <p:attrName>style.visibility</p:attrName>
                                        </p:attrNameLst>
                                      </p:cBhvr>
                                      <p:to>
                                        <p:strVal val="visible"/>
                                      </p:to>
                                    </p:set>
                                    <p:animEffect transition="in" filter="blinds(horizontal)">
                                      <p:cBhvr>
                                        <p:cTn id="41" dur="500"/>
                                        <p:tgtEl>
                                          <p:spTgt spid="456706">
                                            <p:txEl>
                                              <p:charRg st="501" end="524"/>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456706">
                                            <p:txEl>
                                              <p:charRg st="524" end="541"/>
                                            </p:txEl>
                                          </p:spTgt>
                                        </p:tgtEl>
                                        <p:attrNameLst>
                                          <p:attrName>style.visibility</p:attrName>
                                        </p:attrNameLst>
                                      </p:cBhvr>
                                      <p:to>
                                        <p:strVal val="visible"/>
                                      </p:to>
                                    </p:set>
                                    <p:animEffect transition="in" filter="blinds(horizontal)">
                                      <p:cBhvr>
                                        <p:cTn id="44" dur="500"/>
                                        <p:tgtEl>
                                          <p:spTgt spid="456706">
                                            <p:txEl>
                                              <p:charRg st="524" end="54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456706">
                                            <p:txEl>
                                              <p:charRg st="541" end="556"/>
                                            </p:txEl>
                                          </p:spTgt>
                                        </p:tgtEl>
                                        <p:attrNameLst>
                                          <p:attrName>style.visibility</p:attrName>
                                        </p:attrNameLst>
                                      </p:cBhvr>
                                      <p:to>
                                        <p:strVal val="visible"/>
                                      </p:to>
                                    </p:set>
                                    <p:animEffect transition="in" filter="blinds(horizontal)">
                                      <p:cBhvr>
                                        <p:cTn id="47" dur="500"/>
                                        <p:tgtEl>
                                          <p:spTgt spid="456706">
                                            <p:txEl>
                                              <p:charRg st="541" end="5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46083" name="Rectangle 2"/>
          <p:cNvSpPr/>
          <p:nvPr/>
        </p:nvSpPr>
        <p:spPr>
          <a:xfrm>
            <a:off x="1529715" y="1343819"/>
            <a:ext cx="1099820" cy="368300"/>
          </a:xfrm>
          <a:prstGeom prst="rect">
            <a:avLst/>
          </a:prstGeom>
          <a:noFill/>
          <a:ln w="6350" cap="flat" cmpd="sng">
            <a:solidFill>
              <a:schemeClr val="tx1"/>
            </a:solidFill>
            <a:prstDash val="solid"/>
            <a:miter/>
            <a:headEnd type="none" w="med" len="med"/>
            <a:tailEnd type="none" w="med" len="med"/>
          </a:ln>
        </p:spPr>
        <p:txBody>
          <a:bodyPr wrap="none" anchor="ctr">
            <a:spAutoFit/>
          </a:bodyPr>
          <a:p>
            <a:pPr algn="ctr"/>
            <a:r>
              <a:rPr lang="zh-CN" altLang="en-US" b="1" dirty="0">
                <a:latin typeface="Arial" panose="020B0604020202090204" pitchFamily="34" charset="0"/>
              </a:rPr>
              <a:t>优先队列</a:t>
            </a:r>
            <a:endParaRPr lang="en-US" altLang="zh-CN" b="1" dirty="0">
              <a:latin typeface="Arial" panose="020B0604020202090204" pitchFamily="34" charset="0"/>
            </a:endParaRPr>
          </a:p>
        </p:txBody>
      </p:sp>
      <p:sp>
        <p:nvSpPr>
          <p:cNvPr id="46084" name="Rectangle 3"/>
          <p:cNvSpPr/>
          <p:nvPr/>
        </p:nvSpPr>
        <p:spPr>
          <a:xfrm>
            <a:off x="1529715" y="3215482"/>
            <a:ext cx="1099820" cy="368300"/>
          </a:xfrm>
          <a:prstGeom prst="rect">
            <a:avLst/>
          </a:prstGeom>
          <a:noFill/>
          <a:ln w="6350" cap="flat" cmpd="sng">
            <a:solidFill>
              <a:schemeClr val="tx1"/>
            </a:solidFill>
            <a:prstDash val="solid"/>
            <a:miter/>
            <a:headEnd type="none" w="med" len="med"/>
            <a:tailEnd type="none" w="med" len="med"/>
          </a:ln>
        </p:spPr>
        <p:txBody>
          <a:bodyPr wrap="none" anchor="ctr">
            <a:spAutoFit/>
          </a:bodyPr>
          <a:p>
            <a:pPr algn="ctr"/>
            <a:r>
              <a:rPr lang="zh-CN" altLang="en-US" b="1" dirty="0">
                <a:latin typeface="Arial" panose="020B0604020202090204" pitchFamily="34" charset="0"/>
              </a:rPr>
              <a:t>解空间树</a:t>
            </a:r>
            <a:endParaRPr lang="en-US" altLang="zh-CN" b="1" dirty="0">
              <a:latin typeface="Arial" panose="020B0604020202090204" pitchFamily="34" charset="0"/>
            </a:endParaRPr>
          </a:p>
        </p:txBody>
      </p:sp>
      <p:sp>
        <p:nvSpPr>
          <p:cNvPr id="46085" name="Rectangle 4"/>
          <p:cNvSpPr/>
          <p:nvPr/>
        </p:nvSpPr>
        <p:spPr>
          <a:xfrm>
            <a:off x="2354421" y="190501"/>
            <a:ext cx="2493645" cy="460375"/>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sz="2400" b="1" dirty="0">
                <a:latin typeface="Arial" panose="020B0604020202090204" pitchFamily="34" charset="0"/>
              </a:rPr>
              <a:t>w = [ 16, 15, 15 ]</a:t>
            </a:r>
            <a:endParaRPr lang="en-US" altLang="zh-CN" sz="2400" b="1" dirty="0">
              <a:latin typeface="Arial" panose="020B0604020202090204" pitchFamily="34" charset="0"/>
            </a:endParaRPr>
          </a:p>
        </p:txBody>
      </p:sp>
      <p:sp>
        <p:nvSpPr>
          <p:cNvPr id="457733" name="Rectangle 5"/>
          <p:cNvSpPr/>
          <p:nvPr/>
        </p:nvSpPr>
        <p:spPr>
          <a:xfrm>
            <a:off x="6096000" y="0"/>
            <a:ext cx="4572000" cy="922020"/>
          </a:xfrm>
          <a:prstGeom prst="rect">
            <a:avLst/>
          </a:prstGeom>
          <a:solidFill>
            <a:schemeClr val="bg1"/>
          </a:solidFill>
          <a:ln w="6350">
            <a:noFill/>
          </a:ln>
        </p:spPr>
        <p:txBody>
          <a:bodyPr>
            <a:spAutoFit/>
          </a:bodyPr>
          <a:p>
            <a:r>
              <a:rPr lang="en-US" altLang="zh-CN" b="1" dirty="0">
                <a:latin typeface="Arial" panose="020B0604020202090204" pitchFamily="34" charset="0"/>
              </a:rPr>
              <a:t>r[ n ] = 0;</a:t>
            </a:r>
            <a:endParaRPr lang="en-US" altLang="zh-CN" b="1" dirty="0">
              <a:latin typeface="Arial" panose="020B0604020202090204" pitchFamily="34" charset="0"/>
            </a:endParaRPr>
          </a:p>
          <a:p>
            <a:r>
              <a:rPr lang="en-US" altLang="zh-CN" b="1" dirty="0">
                <a:latin typeface="Arial" panose="020B0604020202090204" pitchFamily="34" charset="0"/>
              </a:rPr>
              <a:t>   for( int j = n -1; j &gt; 0; j - -)</a:t>
            </a:r>
            <a:endParaRPr lang="en-US" altLang="zh-CN" b="1" dirty="0">
              <a:latin typeface="Arial" panose="020B0604020202090204" pitchFamily="34" charset="0"/>
            </a:endParaRPr>
          </a:p>
          <a:p>
            <a:r>
              <a:rPr lang="en-US" altLang="zh-CN" b="1" dirty="0">
                <a:latin typeface="Arial" panose="020B0604020202090204" pitchFamily="34" charset="0"/>
              </a:rPr>
              <a:t>       r[ j ]= r[ j+1 ] + w[ j + 1 ];</a:t>
            </a:r>
            <a:endParaRPr lang="en-US" altLang="zh-CN" b="1" dirty="0">
              <a:latin typeface="Arial" panose="020B0604020202090204" pitchFamily="34" charset="0"/>
            </a:endParaRPr>
          </a:p>
        </p:txBody>
      </p:sp>
      <p:sp>
        <p:nvSpPr>
          <p:cNvPr id="457734" name="Rectangle 6"/>
          <p:cNvSpPr/>
          <p:nvPr/>
        </p:nvSpPr>
        <p:spPr>
          <a:xfrm>
            <a:off x="1703388" y="766763"/>
            <a:ext cx="3887787" cy="460375"/>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pPr algn="ctr"/>
            <a:r>
              <a:rPr lang="en-US" altLang="zh-CN" sz="2400" b="1" dirty="0">
                <a:latin typeface="Arial" panose="020B0604020202090204" pitchFamily="34" charset="0"/>
              </a:rPr>
              <a:t>r[3]= 0, r[2]=15, r[1] = 30</a:t>
            </a:r>
            <a:endParaRPr lang="en-US" altLang="zh-CN" sz="2400" b="1" dirty="0">
              <a:latin typeface="Arial" panose="020B0604020202090204" pitchFamily="34" charset="0"/>
            </a:endParaRPr>
          </a:p>
        </p:txBody>
      </p:sp>
      <p:sp>
        <p:nvSpPr>
          <p:cNvPr id="46088" name="Rectangle 7"/>
          <p:cNvSpPr/>
          <p:nvPr/>
        </p:nvSpPr>
        <p:spPr>
          <a:xfrm>
            <a:off x="5519738" y="1700213"/>
            <a:ext cx="5545137" cy="4033837"/>
          </a:xfrm>
          <a:prstGeom prst="rect">
            <a:avLst/>
          </a:prstGeom>
          <a:solidFill>
            <a:srgbClr val="CCFFFF"/>
          </a:solidFill>
          <a:ln w="9525">
            <a:noFill/>
          </a:ln>
        </p:spPr>
        <p:txBody>
          <a:bodyPr/>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if( Ew + w[ i ] &lt;= c ){ </a:t>
            </a:r>
            <a:endParaRPr lang="zh-CN" altLang="en-US"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zh-CN" altLang="en-US" sz="2000" b="1" dirty="0">
                <a:latin typeface="Arial" panose="020B0604020202090204" pitchFamily="34" charset="0"/>
              </a:rPr>
              <a:t>         </a:t>
            </a:r>
            <a:r>
              <a:rPr lang="en-US" altLang="zh-CN" sz="2000" b="1" dirty="0">
                <a:latin typeface="Arial" panose="020B0604020202090204" pitchFamily="34" charset="0"/>
              </a:rPr>
              <a:t>AddLiveNode( H, E, Ew + w[ i ] + r[ i ],  </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true, i +1); </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AddLiveNode(H, E, Ew+r[ i ], false, i+1); </a:t>
            </a:r>
            <a:endParaRPr lang="en-US" altLang="zh-CN"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HeapNode&lt;Type&gt; N;</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H.DeletMax(N); </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i = N.level;</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E = N.ptr;</a:t>
            </a:r>
            <a:endParaRPr lang="en-US" altLang="zh-CN"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latin typeface="Arial" panose="020B0604020202090204" pitchFamily="34" charset="0"/>
              </a:rPr>
              <a:t>    Ew = N. uweight – r[ i -1 ]; </a:t>
            </a:r>
            <a:endParaRPr lang="en-US" altLang="zh-CN" sz="2000" b="1" dirty="0">
              <a:solidFill>
                <a:srgbClr val="CC0000"/>
              </a:solidFill>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000" b="1" dirty="0">
                <a:solidFill>
                  <a:srgbClr val="CC0000"/>
                </a:solidFill>
                <a:latin typeface="Arial" panose="020B0604020202090204" pitchFamily="34" charset="0"/>
              </a:rPr>
              <a:t>    </a:t>
            </a:r>
            <a:r>
              <a:rPr lang="zh-CN" altLang="en-US" sz="2000" b="1" dirty="0">
                <a:latin typeface="Arial" panose="020B0604020202090204" pitchFamily="34" charset="0"/>
              </a:rPr>
              <a:t>   </a:t>
            </a:r>
            <a:endParaRPr lang="zh-CN" altLang="en-US" sz="20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endParaRPr lang="en-US" altLang="zh-CN" sz="2000" b="1" dirty="0">
              <a:latin typeface="Arial" panose="020B0604020202090204" pitchFamily="34" charset="0"/>
            </a:endParaRPr>
          </a:p>
        </p:txBody>
      </p:sp>
      <p:sp>
        <p:nvSpPr>
          <p:cNvPr id="457736" name="Oval 8"/>
          <p:cNvSpPr/>
          <p:nvPr/>
        </p:nvSpPr>
        <p:spPr>
          <a:xfrm>
            <a:off x="1968072" y="1902791"/>
            <a:ext cx="597758" cy="901356"/>
          </a:xfrm>
          <a:prstGeom prst="ellipse">
            <a:avLst/>
          </a:prstGeom>
          <a:solidFill>
            <a:schemeClr val="bg1"/>
          </a:solidFill>
          <a:ln w="6350" cap="flat" cmpd="sng">
            <a:solidFill>
              <a:schemeClr val="tx1"/>
            </a:solidFill>
            <a:prstDash val="solid"/>
            <a:headEnd type="none" w="med" len="med"/>
            <a:tailEnd type="none" w="med" len="med"/>
          </a:ln>
        </p:spPr>
        <p:txBody>
          <a:bodyPr wrap="none" anchor="ctr">
            <a:spAutoFit/>
          </a:bodyPr>
          <a:p>
            <a:pPr algn="ctr"/>
            <a:r>
              <a:rPr lang="en-US" altLang="zh-CN" b="1" dirty="0">
                <a:latin typeface="Arial" panose="020B0604020202090204" pitchFamily="34" charset="0"/>
              </a:rPr>
              <a:t>46</a:t>
            </a:r>
            <a:endParaRPr lang="en-US" altLang="zh-CN" b="1" dirty="0">
              <a:latin typeface="Arial" panose="020B0604020202090204" pitchFamily="34" charset="0"/>
            </a:endParaRPr>
          </a:p>
          <a:p>
            <a:pPr algn="ctr"/>
            <a:r>
              <a:rPr lang="en-US" altLang="zh-CN" b="1" dirty="0">
                <a:latin typeface="Arial" panose="020B0604020202090204" pitchFamily="34" charset="0"/>
              </a:rPr>
              <a:t>2</a:t>
            </a:r>
            <a:endParaRPr lang="en-US" altLang="zh-CN" b="1" dirty="0">
              <a:latin typeface="Arial" panose="020B0604020202090204" pitchFamily="34" charset="0"/>
            </a:endParaRPr>
          </a:p>
        </p:txBody>
      </p:sp>
      <p:sp>
        <p:nvSpPr>
          <p:cNvPr id="457737" name="Rectangle 9"/>
          <p:cNvSpPr/>
          <p:nvPr/>
        </p:nvSpPr>
        <p:spPr>
          <a:xfrm>
            <a:off x="1707198" y="3717608"/>
            <a:ext cx="595630" cy="64516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b="1" dirty="0">
                <a:latin typeface="Arial" panose="020B0604020202090204" pitchFamily="34" charset="0"/>
              </a:rPr>
              <a:t>i=1</a:t>
            </a:r>
            <a:endParaRPr lang="en-US" altLang="zh-CN" b="1" dirty="0">
              <a:latin typeface="Arial" panose="020B0604020202090204" pitchFamily="34" charset="0"/>
            </a:endParaRPr>
          </a:p>
          <a:p>
            <a:pPr algn="ctr"/>
            <a:r>
              <a:rPr lang="en-US" altLang="zh-CN" b="1" dirty="0">
                <a:latin typeface="Arial" panose="020B0604020202090204" pitchFamily="34" charset="0"/>
              </a:rPr>
              <a:t>E=0</a:t>
            </a:r>
            <a:endParaRPr lang="en-US" altLang="zh-CN" b="1" dirty="0">
              <a:latin typeface="Arial" panose="020B0604020202090204" pitchFamily="34" charset="0"/>
            </a:endParaRPr>
          </a:p>
        </p:txBody>
      </p:sp>
      <p:sp>
        <p:nvSpPr>
          <p:cNvPr id="457738" name="Oval 10"/>
          <p:cNvSpPr/>
          <p:nvPr/>
        </p:nvSpPr>
        <p:spPr>
          <a:xfrm>
            <a:off x="2279650" y="3926430"/>
            <a:ext cx="866775" cy="78790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true</a:t>
            </a:r>
            <a:endParaRPr lang="en-US" altLang="zh-CN" b="1" dirty="0">
              <a:latin typeface="Arial" panose="020B0604020202090204" pitchFamily="34" charset="0"/>
            </a:endParaRPr>
          </a:p>
        </p:txBody>
      </p:sp>
      <p:sp>
        <p:nvSpPr>
          <p:cNvPr id="457739" name="Line 11"/>
          <p:cNvSpPr/>
          <p:nvPr/>
        </p:nvSpPr>
        <p:spPr>
          <a:xfrm flipV="1">
            <a:off x="2711450" y="3573463"/>
            <a:ext cx="576263" cy="503237"/>
          </a:xfrm>
          <a:prstGeom prst="line">
            <a:avLst/>
          </a:prstGeom>
          <a:ln w="6350" cap="flat" cmpd="sng">
            <a:solidFill>
              <a:schemeClr val="tx1"/>
            </a:solidFill>
            <a:prstDash val="solid"/>
            <a:headEnd type="none" w="med" len="med"/>
            <a:tailEnd type="triangle" w="med" len="med"/>
          </a:ln>
        </p:spPr>
      </p:sp>
      <p:sp>
        <p:nvSpPr>
          <p:cNvPr id="46093" name="Oval 12"/>
          <p:cNvSpPr/>
          <p:nvPr/>
        </p:nvSpPr>
        <p:spPr>
          <a:xfrm>
            <a:off x="3287713" y="3300260"/>
            <a:ext cx="436816" cy="473382"/>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57741" name="Line 13"/>
          <p:cNvSpPr/>
          <p:nvPr/>
        </p:nvSpPr>
        <p:spPr>
          <a:xfrm>
            <a:off x="2279650" y="2852738"/>
            <a:ext cx="360363" cy="1223962"/>
          </a:xfrm>
          <a:prstGeom prst="line">
            <a:avLst/>
          </a:prstGeom>
          <a:ln w="6350" cap="flat" cmpd="sng">
            <a:solidFill>
              <a:srgbClr val="800000"/>
            </a:solidFill>
            <a:prstDash val="solid"/>
            <a:headEnd type="none" w="med" len="med"/>
            <a:tailEnd type="triangle" w="med" len="med"/>
          </a:ln>
        </p:spPr>
      </p:sp>
      <p:sp>
        <p:nvSpPr>
          <p:cNvPr id="457742" name="Oval 14"/>
          <p:cNvSpPr/>
          <p:nvPr/>
        </p:nvSpPr>
        <p:spPr>
          <a:xfrm>
            <a:off x="3648075" y="4209322"/>
            <a:ext cx="1008063" cy="51104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false</a:t>
            </a:r>
            <a:endParaRPr lang="en-US" altLang="zh-CN" b="1" dirty="0">
              <a:latin typeface="Arial" panose="020B0604020202090204" pitchFamily="34" charset="0"/>
            </a:endParaRPr>
          </a:p>
        </p:txBody>
      </p:sp>
      <p:sp>
        <p:nvSpPr>
          <p:cNvPr id="457743" name="Line 15"/>
          <p:cNvSpPr/>
          <p:nvPr/>
        </p:nvSpPr>
        <p:spPr>
          <a:xfrm flipH="1" flipV="1">
            <a:off x="3719513" y="3573463"/>
            <a:ext cx="360362" cy="636587"/>
          </a:xfrm>
          <a:prstGeom prst="line">
            <a:avLst/>
          </a:prstGeom>
          <a:ln w="6350" cap="flat" cmpd="sng">
            <a:solidFill>
              <a:schemeClr val="tx1"/>
            </a:solidFill>
            <a:prstDash val="solid"/>
            <a:headEnd type="none" w="med" len="med"/>
            <a:tailEnd type="triangle" w="med" len="med"/>
          </a:ln>
        </p:spPr>
      </p:sp>
      <p:sp>
        <p:nvSpPr>
          <p:cNvPr id="457744" name="Oval 16"/>
          <p:cNvSpPr/>
          <p:nvPr/>
        </p:nvSpPr>
        <p:spPr>
          <a:xfrm>
            <a:off x="2782888" y="1764361"/>
            <a:ext cx="549275" cy="1178216"/>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30</a:t>
            </a:r>
            <a:endParaRPr lang="en-US" altLang="zh-CN" b="1" dirty="0">
              <a:latin typeface="Arial" panose="020B0604020202090204" pitchFamily="34" charset="0"/>
            </a:endParaRPr>
          </a:p>
          <a:p>
            <a:pPr algn="ctr"/>
            <a:r>
              <a:rPr lang="en-US" altLang="zh-CN" b="1" dirty="0">
                <a:latin typeface="Arial" panose="020B0604020202090204" pitchFamily="34" charset="0"/>
              </a:rPr>
              <a:t>2</a:t>
            </a:r>
            <a:endParaRPr lang="en-US" altLang="zh-CN" b="1" dirty="0">
              <a:latin typeface="Arial" panose="020B0604020202090204" pitchFamily="34" charset="0"/>
            </a:endParaRPr>
          </a:p>
        </p:txBody>
      </p:sp>
      <p:sp>
        <p:nvSpPr>
          <p:cNvPr id="457745" name="Line 17"/>
          <p:cNvSpPr/>
          <p:nvPr/>
        </p:nvSpPr>
        <p:spPr>
          <a:xfrm>
            <a:off x="3070225" y="2852738"/>
            <a:ext cx="938213" cy="1368425"/>
          </a:xfrm>
          <a:prstGeom prst="line">
            <a:avLst/>
          </a:prstGeom>
          <a:ln w="6350" cap="flat" cmpd="sng">
            <a:solidFill>
              <a:srgbClr val="800000"/>
            </a:solidFill>
            <a:prstDash val="solid"/>
            <a:headEnd type="none" w="med" len="med"/>
            <a:tailEnd type="triangle" w="med" len="med"/>
          </a:ln>
        </p:spPr>
      </p:sp>
      <p:sp>
        <p:nvSpPr>
          <p:cNvPr id="457746" name="Rectangle 18"/>
          <p:cNvSpPr/>
          <p:nvPr/>
        </p:nvSpPr>
        <p:spPr>
          <a:xfrm>
            <a:off x="1626235" y="3719195"/>
            <a:ext cx="900430" cy="64516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b="1" dirty="0">
                <a:latin typeface="Arial" panose="020B0604020202090204" pitchFamily="34" charset="0"/>
              </a:rPr>
              <a:t>i=2</a:t>
            </a:r>
            <a:endParaRPr lang="en-US" altLang="zh-CN" b="1" dirty="0">
              <a:latin typeface="Arial" panose="020B0604020202090204" pitchFamily="34" charset="0"/>
            </a:endParaRPr>
          </a:p>
          <a:p>
            <a:pPr algn="ctr"/>
            <a:r>
              <a:rPr lang="en-US" altLang="zh-CN" b="1" dirty="0">
                <a:latin typeface="Arial" panose="020B0604020202090204" pitchFamily="34" charset="0"/>
              </a:rPr>
              <a:t>Ew=16</a:t>
            </a:r>
            <a:endParaRPr lang="en-US" altLang="zh-CN" b="1" dirty="0">
              <a:latin typeface="Arial" panose="020B0604020202090204" pitchFamily="34" charset="0"/>
            </a:endParaRPr>
          </a:p>
        </p:txBody>
      </p:sp>
      <p:sp>
        <p:nvSpPr>
          <p:cNvPr id="457747" name="Oval 19"/>
          <p:cNvSpPr/>
          <p:nvPr/>
        </p:nvSpPr>
        <p:spPr>
          <a:xfrm>
            <a:off x="1524000" y="5145947"/>
            <a:ext cx="503238" cy="511044"/>
          </a:xfrm>
          <a:prstGeom prst="ellipse">
            <a:avLst/>
          </a:prstGeom>
          <a:solidFill>
            <a:srgbClr val="CCFFCC"/>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57748" name="Line 20"/>
          <p:cNvSpPr/>
          <p:nvPr/>
        </p:nvSpPr>
        <p:spPr>
          <a:xfrm flipV="1">
            <a:off x="1774825" y="4581525"/>
            <a:ext cx="720725" cy="576263"/>
          </a:xfrm>
          <a:prstGeom prst="line">
            <a:avLst/>
          </a:prstGeom>
          <a:ln w="6350" cap="flat" cmpd="sng">
            <a:solidFill>
              <a:schemeClr val="tx1"/>
            </a:solidFill>
            <a:prstDash val="solid"/>
            <a:headEnd type="none" w="med" len="med"/>
            <a:tailEnd type="triangle" w="med" len="med"/>
          </a:ln>
        </p:spPr>
      </p:sp>
      <p:sp>
        <p:nvSpPr>
          <p:cNvPr id="457749" name="Oval 21"/>
          <p:cNvSpPr/>
          <p:nvPr/>
        </p:nvSpPr>
        <p:spPr>
          <a:xfrm>
            <a:off x="2424113" y="5144360"/>
            <a:ext cx="1008062" cy="51104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false</a:t>
            </a:r>
            <a:endParaRPr lang="en-US" altLang="zh-CN" b="1" dirty="0">
              <a:latin typeface="Arial" panose="020B0604020202090204" pitchFamily="34" charset="0"/>
            </a:endParaRPr>
          </a:p>
        </p:txBody>
      </p:sp>
      <p:sp>
        <p:nvSpPr>
          <p:cNvPr id="457750" name="Line 22"/>
          <p:cNvSpPr/>
          <p:nvPr/>
        </p:nvSpPr>
        <p:spPr>
          <a:xfrm flipH="1" flipV="1">
            <a:off x="2495550" y="4508500"/>
            <a:ext cx="360363" cy="636588"/>
          </a:xfrm>
          <a:prstGeom prst="line">
            <a:avLst/>
          </a:prstGeom>
          <a:ln w="6350" cap="flat" cmpd="sng">
            <a:solidFill>
              <a:schemeClr val="tx1"/>
            </a:solidFill>
            <a:prstDash val="solid"/>
            <a:headEnd type="none" w="med" len="med"/>
            <a:tailEnd type="triangle" w="med" len="med"/>
          </a:ln>
        </p:spPr>
      </p:sp>
      <p:sp>
        <p:nvSpPr>
          <p:cNvPr id="457751" name="Oval 23"/>
          <p:cNvSpPr/>
          <p:nvPr/>
        </p:nvSpPr>
        <p:spPr>
          <a:xfrm>
            <a:off x="3502025" y="1764361"/>
            <a:ext cx="549275" cy="1178216"/>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31</a:t>
            </a:r>
            <a:endParaRPr lang="en-US" altLang="zh-CN" b="1" dirty="0">
              <a:latin typeface="Arial" panose="020B0604020202090204" pitchFamily="34" charset="0"/>
            </a:endParaRPr>
          </a:p>
          <a:p>
            <a:pPr algn="ctr"/>
            <a:r>
              <a:rPr lang="en-US" altLang="zh-CN" b="1" dirty="0">
                <a:latin typeface="Arial" panose="020B0604020202090204" pitchFamily="34" charset="0"/>
              </a:rPr>
              <a:t>3</a:t>
            </a:r>
            <a:endParaRPr lang="en-US" altLang="zh-CN" b="1" dirty="0">
              <a:latin typeface="Arial" panose="020B0604020202090204" pitchFamily="34" charset="0"/>
            </a:endParaRPr>
          </a:p>
        </p:txBody>
      </p:sp>
      <p:sp>
        <p:nvSpPr>
          <p:cNvPr id="457752" name="Line 24"/>
          <p:cNvSpPr/>
          <p:nvPr/>
        </p:nvSpPr>
        <p:spPr>
          <a:xfrm flipH="1">
            <a:off x="2927350" y="2852738"/>
            <a:ext cx="862013" cy="2305050"/>
          </a:xfrm>
          <a:prstGeom prst="line">
            <a:avLst/>
          </a:prstGeom>
          <a:ln w="6350" cap="flat" cmpd="sng">
            <a:solidFill>
              <a:srgbClr val="800000"/>
            </a:solidFill>
            <a:prstDash val="solid"/>
            <a:headEnd type="none" w="med" len="med"/>
            <a:tailEnd type="triangle" w="med" len="med"/>
          </a:ln>
        </p:spPr>
      </p:sp>
      <p:sp>
        <p:nvSpPr>
          <p:cNvPr id="457753" name="Rectangle 25"/>
          <p:cNvSpPr/>
          <p:nvPr/>
        </p:nvSpPr>
        <p:spPr>
          <a:xfrm>
            <a:off x="1635760" y="3717608"/>
            <a:ext cx="900430" cy="645160"/>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b="1" dirty="0">
                <a:latin typeface="Arial" panose="020B0604020202090204" pitchFamily="34" charset="0"/>
              </a:rPr>
              <a:t>i=3</a:t>
            </a:r>
            <a:endParaRPr lang="en-US" altLang="zh-CN" b="1" dirty="0">
              <a:latin typeface="Arial" panose="020B0604020202090204" pitchFamily="34" charset="0"/>
            </a:endParaRPr>
          </a:p>
          <a:p>
            <a:pPr algn="ctr"/>
            <a:r>
              <a:rPr lang="en-US" altLang="zh-CN" b="1" dirty="0">
                <a:latin typeface="Arial" panose="020B0604020202090204" pitchFamily="34" charset="0"/>
              </a:rPr>
              <a:t>Ew=16</a:t>
            </a:r>
            <a:endParaRPr lang="en-US" altLang="zh-CN" b="1" dirty="0">
              <a:latin typeface="Arial" panose="020B0604020202090204" pitchFamily="34" charset="0"/>
            </a:endParaRPr>
          </a:p>
        </p:txBody>
      </p:sp>
      <p:sp>
        <p:nvSpPr>
          <p:cNvPr id="457754" name="Oval 26"/>
          <p:cNvSpPr/>
          <p:nvPr/>
        </p:nvSpPr>
        <p:spPr>
          <a:xfrm>
            <a:off x="1595438" y="6169885"/>
            <a:ext cx="503237" cy="511044"/>
          </a:xfrm>
          <a:prstGeom prst="ellipse">
            <a:avLst/>
          </a:prstGeom>
          <a:solidFill>
            <a:srgbClr val="CCFFCC"/>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57755" name="Line 27"/>
          <p:cNvSpPr/>
          <p:nvPr/>
        </p:nvSpPr>
        <p:spPr>
          <a:xfrm flipV="1">
            <a:off x="1846263" y="5605463"/>
            <a:ext cx="720725" cy="576262"/>
          </a:xfrm>
          <a:prstGeom prst="line">
            <a:avLst/>
          </a:prstGeom>
          <a:ln w="6350" cap="flat" cmpd="sng">
            <a:solidFill>
              <a:schemeClr val="tx1"/>
            </a:solidFill>
            <a:prstDash val="solid"/>
            <a:headEnd type="none" w="med" len="med"/>
            <a:tailEnd type="triangle" w="med" len="med"/>
          </a:ln>
        </p:spPr>
      </p:sp>
      <p:sp>
        <p:nvSpPr>
          <p:cNvPr id="457756" name="Oval 28"/>
          <p:cNvSpPr/>
          <p:nvPr/>
        </p:nvSpPr>
        <p:spPr>
          <a:xfrm>
            <a:off x="2640013" y="6300060"/>
            <a:ext cx="1008062" cy="51104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false</a:t>
            </a:r>
            <a:endParaRPr lang="en-US" altLang="zh-CN" b="1" dirty="0">
              <a:latin typeface="Arial" panose="020B0604020202090204" pitchFamily="34" charset="0"/>
            </a:endParaRPr>
          </a:p>
        </p:txBody>
      </p:sp>
      <p:sp>
        <p:nvSpPr>
          <p:cNvPr id="457757" name="Line 29"/>
          <p:cNvSpPr/>
          <p:nvPr/>
        </p:nvSpPr>
        <p:spPr>
          <a:xfrm flipH="1" flipV="1">
            <a:off x="2711450" y="5664200"/>
            <a:ext cx="360363" cy="636588"/>
          </a:xfrm>
          <a:prstGeom prst="line">
            <a:avLst/>
          </a:prstGeom>
          <a:ln w="6350" cap="flat" cmpd="sng">
            <a:solidFill>
              <a:schemeClr val="tx1"/>
            </a:solidFill>
            <a:prstDash val="solid"/>
            <a:headEnd type="none" w="med" len="med"/>
            <a:tailEnd type="triangle" w="med" len="med"/>
          </a:ln>
        </p:spPr>
      </p:sp>
      <p:sp>
        <p:nvSpPr>
          <p:cNvPr id="457758" name="Oval 30"/>
          <p:cNvSpPr/>
          <p:nvPr/>
        </p:nvSpPr>
        <p:spPr>
          <a:xfrm>
            <a:off x="3503613" y="1764361"/>
            <a:ext cx="549275" cy="1178216"/>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16</a:t>
            </a:r>
            <a:endParaRPr lang="en-US" altLang="zh-CN" b="1" dirty="0">
              <a:latin typeface="Arial" panose="020B0604020202090204" pitchFamily="34" charset="0"/>
            </a:endParaRPr>
          </a:p>
          <a:p>
            <a:pPr algn="ctr"/>
            <a:r>
              <a:rPr lang="en-US" altLang="zh-CN" b="1" dirty="0">
                <a:latin typeface="Arial" panose="020B0604020202090204" pitchFamily="34" charset="0"/>
              </a:rPr>
              <a:t>4</a:t>
            </a:r>
            <a:endParaRPr lang="en-US" altLang="zh-CN" b="1" dirty="0">
              <a:latin typeface="Arial" panose="020B0604020202090204" pitchFamily="34" charset="0"/>
            </a:endParaRPr>
          </a:p>
        </p:txBody>
      </p:sp>
      <p:sp>
        <p:nvSpPr>
          <p:cNvPr id="457759" name="Line 31"/>
          <p:cNvSpPr/>
          <p:nvPr/>
        </p:nvSpPr>
        <p:spPr>
          <a:xfrm flipH="1">
            <a:off x="3143250" y="2852738"/>
            <a:ext cx="646113" cy="3455987"/>
          </a:xfrm>
          <a:prstGeom prst="line">
            <a:avLst/>
          </a:prstGeom>
          <a:ln w="6350" cap="flat" cmpd="sng">
            <a:solidFill>
              <a:srgbClr val="800000"/>
            </a:solidFill>
            <a:prstDash val="solid"/>
            <a:headEnd type="none" w="med" len="med"/>
            <a:tailEnd type="triangle" w="med" len="med"/>
          </a:ln>
        </p:spPr>
      </p:sp>
      <p:sp>
        <p:nvSpPr>
          <p:cNvPr id="457760" name="Oval 32"/>
          <p:cNvSpPr/>
          <p:nvPr/>
        </p:nvSpPr>
        <p:spPr>
          <a:xfrm>
            <a:off x="4764088" y="3488597"/>
            <a:ext cx="503237" cy="511044"/>
          </a:xfrm>
          <a:prstGeom prst="ellipse">
            <a:avLst/>
          </a:prstGeom>
          <a:solidFill>
            <a:srgbClr val="CCFFCC"/>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57761" name="Line 33"/>
          <p:cNvSpPr/>
          <p:nvPr/>
        </p:nvSpPr>
        <p:spPr>
          <a:xfrm flipH="1">
            <a:off x="4367213" y="3933825"/>
            <a:ext cx="504825" cy="287338"/>
          </a:xfrm>
          <a:prstGeom prst="line">
            <a:avLst/>
          </a:prstGeom>
          <a:ln w="6350" cap="flat" cmpd="sng">
            <a:solidFill>
              <a:schemeClr val="tx1"/>
            </a:solidFill>
            <a:prstDash val="solid"/>
            <a:headEnd type="none" w="med" len="med"/>
            <a:tailEnd type="triangle" w="med" len="med"/>
          </a:ln>
        </p:spPr>
      </p:sp>
      <p:sp>
        <p:nvSpPr>
          <p:cNvPr id="457762" name="Rectangle 34"/>
          <p:cNvSpPr/>
          <p:nvPr/>
        </p:nvSpPr>
        <p:spPr>
          <a:xfrm>
            <a:off x="1631950" y="3717608"/>
            <a:ext cx="863600" cy="64516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pPr algn="ctr"/>
            <a:r>
              <a:rPr lang="en-US" altLang="zh-CN" b="1" dirty="0">
                <a:latin typeface="Arial" panose="020B0604020202090204" pitchFamily="34" charset="0"/>
              </a:rPr>
              <a:t>i=2</a:t>
            </a:r>
            <a:endParaRPr lang="en-US" altLang="zh-CN" b="1" dirty="0">
              <a:latin typeface="Arial" panose="020B0604020202090204" pitchFamily="34" charset="0"/>
            </a:endParaRPr>
          </a:p>
          <a:p>
            <a:pPr algn="ctr"/>
            <a:r>
              <a:rPr lang="en-US" altLang="zh-CN" b="1" dirty="0">
                <a:latin typeface="Arial" panose="020B0604020202090204" pitchFamily="34" charset="0"/>
              </a:rPr>
              <a:t>Ew=0</a:t>
            </a:r>
            <a:endParaRPr lang="en-US" altLang="zh-CN" b="1" dirty="0">
              <a:latin typeface="Arial" panose="020B0604020202090204" pitchFamily="34" charset="0"/>
            </a:endParaRPr>
          </a:p>
        </p:txBody>
      </p:sp>
      <p:sp>
        <p:nvSpPr>
          <p:cNvPr id="457763" name="Oval 35"/>
          <p:cNvSpPr/>
          <p:nvPr/>
        </p:nvSpPr>
        <p:spPr>
          <a:xfrm>
            <a:off x="3432175" y="5077367"/>
            <a:ext cx="866775" cy="78790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true</a:t>
            </a:r>
            <a:endParaRPr lang="en-US" altLang="zh-CN" b="1" dirty="0">
              <a:latin typeface="Arial" panose="020B0604020202090204" pitchFamily="34" charset="0"/>
            </a:endParaRPr>
          </a:p>
        </p:txBody>
      </p:sp>
      <p:sp>
        <p:nvSpPr>
          <p:cNvPr id="457764" name="Line 36"/>
          <p:cNvSpPr/>
          <p:nvPr/>
        </p:nvSpPr>
        <p:spPr>
          <a:xfrm flipV="1">
            <a:off x="3863975" y="4652963"/>
            <a:ext cx="360363" cy="574675"/>
          </a:xfrm>
          <a:prstGeom prst="line">
            <a:avLst/>
          </a:prstGeom>
          <a:ln w="6350" cap="flat" cmpd="sng">
            <a:solidFill>
              <a:schemeClr val="tx1"/>
            </a:solidFill>
            <a:prstDash val="solid"/>
            <a:headEnd type="none" w="med" len="med"/>
            <a:tailEnd type="triangle" w="med" len="med"/>
          </a:ln>
        </p:spPr>
      </p:sp>
      <p:sp>
        <p:nvSpPr>
          <p:cNvPr id="457765" name="Oval 37"/>
          <p:cNvSpPr/>
          <p:nvPr/>
        </p:nvSpPr>
        <p:spPr>
          <a:xfrm>
            <a:off x="4079875" y="1764361"/>
            <a:ext cx="549275" cy="1178216"/>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30</a:t>
            </a:r>
            <a:endParaRPr lang="en-US" altLang="zh-CN" b="1" dirty="0">
              <a:latin typeface="Arial" panose="020B0604020202090204" pitchFamily="34" charset="0"/>
            </a:endParaRPr>
          </a:p>
          <a:p>
            <a:pPr algn="ctr"/>
            <a:r>
              <a:rPr lang="en-US" altLang="zh-CN" b="1" dirty="0">
                <a:latin typeface="Arial" panose="020B0604020202090204" pitchFamily="34" charset="0"/>
              </a:rPr>
              <a:t>3</a:t>
            </a:r>
            <a:endParaRPr lang="en-US" altLang="zh-CN" b="1" dirty="0">
              <a:latin typeface="Arial" panose="020B0604020202090204" pitchFamily="34" charset="0"/>
            </a:endParaRPr>
          </a:p>
        </p:txBody>
      </p:sp>
      <p:sp>
        <p:nvSpPr>
          <p:cNvPr id="457766" name="Line 38"/>
          <p:cNvSpPr/>
          <p:nvPr/>
        </p:nvSpPr>
        <p:spPr>
          <a:xfrm flipH="1">
            <a:off x="3863975" y="2852738"/>
            <a:ext cx="501650" cy="2447925"/>
          </a:xfrm>
          <a:prstGeom prst="line">
            <a:avLst/>
          </a:prstGeom>
          <a:ln w="6350" cap="flat" cmpd="sng">
            <a:solidFill>
              <a:srgbClr val="800000"/>
            </a:solidFill>
            <a:prstDash val="solid"/>
            <a:headEnd type="none" w="med" len="med"/>
            <a:tailEnd type="triangle" w="med" len="med"/>
          </a:ln>
        </p:spPr>
      </p:sp>
      <p:sp>
        <p:nvSpPr>
          <p:cNvPr id="457767" name="Oval 39"/>
          <p:cNvSpPr/>
          <p:nvPr/>
        </p:nvSpPr>
        <p:spPr>
          <a:xfrm>
            <a:off x="5232400" y="4353785"/>
            <a:ext cx="503238" cy="511044"/>
          </a:xfrm>
          <a:prstGeom prst="ellipse">
            <a:avLst/>
          </a:prstGeom>
          <a:solidFill>
            <a:srgbClr val="CCFFCC"/>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57768" name="Line 40"/>
          <p:cNvSpPr/>
          <p:nvPr/>
        </p:nvSpPr>
        <p:spPr>
          <a:xfrm flipH="1">
            <a:off x="4224338" y="4799013"/>
            <a:ext cx="1116012" cy="574675"/>
          </a:xfrm>
          <a:prstGeom prst="line">
            <a:avLst/>
          </a:prstGeom>
          <a:ln w="6350" cap="flat" cmpd="sng">
            <a:solidFill>
              <a:schemeClr val="tx1"/>
            </a:solidFill>
            <a:prstDash val="solid"/>
            <a:headEnd type="none" w="med" len="med"/>
            <a:tailEnd type="triangle" w="med" len="med"/>
          </a:ln>
        </p:spPr>
      </p:sp>
      <p:sp>
        <p:nvSpPr>
          <p:cNvPr id="457769" name="Rectangle 41"/>
          <p:cNvSpPr/>
          <p:nvPr/>
        </p:nvSpPr>
        <p:spPr>
          <a:xfrm>
            <a:off x="1631950" y="3717608"/>
            <a:ext cx="935038" cy="64516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pPr algn="ctr"/>
            <a:r>
              <a:rPr lang="en-US" altLang="zh-CN" b="1" dirty="0">
                <a:latin typeface="Arial" panose="020B0604020202090204" pitchFamily="34" charset="0"/>
              </a:rPr>
              <a:t>i=3</a:t>
            </a:r>
            <a:endParaRPr lang="en-US" altLang="zh-CN" b="1" dirty="0">
              <a:latin typeface="Arial" panose="020B0604020202090204" pitchFamily="34" charset="0"/>
            </a:endParaRPr>
          </a:p>
          <a:p>
            <a:pPr algn="ctr"/>
            <a:r>
              <a:rPr lang="en-US" altLang="zh-CN" b="1" dirty="0">
                <a:latin typeface="Arial" panose="020B0604020202090204" pitchFamily="34" charset="0"/>
              </a:rPr>
              <a:t>Ew=15</a:t>
            </a:r>
            <a:endParaRPr lang="en-US" altLang="zh-CN" b="1" dirty="0">
              <a:latin typeface="Arial" panose="020B0604020202090204" pitchFamily="34" charset="0"/>
            </a:endParaRPr>
          </a:p>
        </p:txBody>
      </p:sp>
      <p:sp>
        <p:nvSpPr>
          <p:cNvPr id="457770" name="Oval 42"/>
          <p:cNvSpPr/>
          <p:nvPr/>
        </p:nvSpPr>
        <p:spPr>
          <a:xfrm>
            <a:off x="3357563" y="6175917"/>
            <a:ext cx="866775" cy="78790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true</a:t>
            </a:r>
            <a:endParaRPr lang="en-US" altLang="zh-CN" b="1" dirty="0">
              <a:latin typeface="Arial" panose="020B0604020202090204" pitchFamily="34" charset="0"/>
            </a:endParaRPr>
          </a:p>
        </p:txBody>
      </p:sp>
      <p:sp>
        <p:nvSpPr>
          <p:cNvPr id="457771" name="Line 43"/>
          <p:cNvSpPr/>
          <p:nvPr/>
        </p:nvSpPr>
        <p:spPr>
          <a:xfrm flipV="1">
            <a:off x="3789363" y="5734050"/>
            <a:ext cx="74612" cy="592138"/>
          </a:xfrm>
          <a:prstGeom prst="line">
            <a:avLst/>
          </a:prstGeom>
          <a:ln w="6350" cap="flat" cmpd="sng">
            <a:solidFill>
              <a:schemeClr val="tx1"/>
            </a:solidFill>
            <a:prstDash val="solid"/>
            <a:headEnd type="none" w="med" len="med"/>
            <a:tailEnd type="triangle" w="med" len="med"/>
          </a:ln>
        </p:spPr>
      </p:sp>
      <p:sp>
        <p:nvSpPr>
          <p:cNvPr id="457772" name="Oval 44"/>
          <p:cNvSpPr/>
          <p:nvPr/>
        </p:nvSpPr>
        <p:spPr>
          <a:xfrm>
            <a:off x="2135188" y="1764361"/>
            <a:ext cx="549275" cy="1178216"/>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30</a:t>
            </a:r>
            <a:endParaRPr lang="en-US" altLang="zh-CN" b="1" dirty="0">
              <a:latin typeface="Arial" panose="020B0604020202090204" pitchFamily="34" charset="0"/>
            </a:endParaRPr>
          </a:p>
          <a:p>
            <a:pPr algn="ctr"/>
            <a:r>
              <a:rPr lang="en-US" altLang="zh-CN" b="1" dirty="0">
                <a:latin typeface="Arial" panose="020B0604020202090204" pitchFamily="34" charset="0"/>
              </a:rPr>
              <a:t>4</a:t>
            </a:r>
            <a:endParaRPr lang="en-US" altLang="zh-CN" b="1" dirty="0">
              <a:latin typeface="Arial" panose="020B0604020202090204" pitchFamily="34" charset="0"/>
            </a:endParaRPr>
          </a:p>
        </p:txBody>
      </p:sp>
      <p:sp>
        <p:nvSpPr>
          <p:cNvPr id="457773" name="Line 45"/>
          <p:cNvSpPr/>
          <p:nvPr/>
        </p:nvSpPr>
        <p:spPr>
          <a:xfrm>
            <a:off x="2420938" y="2852738"/>
            <a:ext cx="1227137" cy="3455987"/>
          </a:xfrm>
          <a:prstGeom prst="line">
            <a:avLst/>
          </a:prstGeom>
          <a:ln w="6350" cap="flat" cmpd="sng">
            <a:solidFill>
              <a:srgbClr val="800000"/>
            </a:solidFill>
            <a:prstDash val="solid"/>
            <a:headEnd type="none" w="med" len="med"/>
            <a:tailEnd type="triangle" w="med" len="med"/>
          </a:ln>
        </p:spPr>
      </p:sp>
      <p:sp>
        <p:nvSpPr>
          <p:cNvPr id="457774" name="Oval 46"/>
          <p:cNvSpPr/>
          <p:nvPr/>
        </p:nvSpPr>
        <p:spPr>
          <a:xfrm>
            <a:off x="4826000" y="1764361"/>
            <a:ext cx="549275" cy="1178216"/>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15</a:t>
            </a:r>
            <a:endParaRPr lang="en-US" altLang="zh-CN" b="1" dirty="0">
              <a:latin typeface="Arial" panose="020B0604020202090204" pitchFamily="34" charset="0"/>
            </a:endParaRPr>
          </a:p>
          <a:p>
            <a:pPr algn="ctr"/>
            <a:r>
              <a:rPr lang="en-US" altLang="zh-CN" b="1" dirty="0">
                <a:latin typeface="Arial" panose="020B0604020202090204" pitchFamily="34" charset="0"/>
              </a:rPr>
              <a:t>4</a:t>
            </a:r>
            <a:endParaRPr lang="en-US" altLang="zh-CN" b="1" dirty="0">
              <a:latin typeface="Arial" panose="020B0604020202090204" pitchFamily="34" charset="0"/>
            </a:endParaRPr>
          </a:p>
        </p:txBody>
      </p:sp>
      <p:sp>
        <p:nvSpPr>
          <p:cNvPr id="457775" name="Line 47"/>
          <p:cNvSpPr/>
          <p:nvPr/>
        </p:nvSpPr>
        <p:spPr>
          <a:xfrm flipH="1">
            <a:off x="4465638" y="2852738"/>
            <a:ext cx="646112" cy="3455987"/>
          </a:xfrm>
          <a:prstGeom prst="line">
            <a:avLst/>
          </a:prstGeom>
          <a:ln w="6350" cap="flat" cmpd="sng">
            <a:solidFill>
              <a:srgbClr val="800000"/>
            </a:solidFill>
            <a:prstDash val="solid"/>
            <a:headEnd type="none" w="med" len="med"/>
            <a:tailEnd type="triangle" w="med" len="med"/>
          </a:ln>
        </p:spPr>
      </p:sp>
      <p:sp>
        <p:nvSpPr>
          <p:cNvPr id="457776" name="Oval 48"/>
          <p:cNvSpPr/>
          <p:nvPr/>
        </p:nvSpPr>
        <p:spPr>
          <a:xfrm>
            <a:off x="3935413" y="6314347"/>
            <a:ext cx="1008062" cy="51104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false</a:t>
            </a:r>
            <a:endParaRPr lang="en-US" altLang="zh-CN" b="1" dirty="0">
              <a:latin typeface="Arial" panose="020B0604020202090204" pitchFamily="34" charset="0"/>
            </a:endParaRPr>
          </a:p>
        </p:txBody>
      </p:sp>
      <p:sp>
        <p:nvSpPr>
          <p:cNvPr id="457777" name="Line 49"/>
          <p:cNvSpPr/>
          <p:nvPr/>
        </p:nvSpPr>
        <p:spPr>
          <a:xfrm flipH="1" flipV="1">
            <a:off x="4006850" y="5678488"/>
            <a:ext cx="360363" cy="636587"/>
          </a:xfrm>
          <a:prstGeom prst="line">
            <a:avLst/>
          </a:prstGeom>
          <a:ln w="6350" cap="flat" cmpd="sng">
            <a:solidFill>
              <a:schemeClr val="tx1"/>
            </a:solidFill>
            <a:prstDash val="solid"/>
            <a:headEnd type="none" w="med" len="med"/>
            <a:tailEnd type="triangle" w="med" len="med"/>
          </a:ln>
        </p:spPr>
      </p:sp>
      <p:sp>
        <p:nvSpPr>
          <p:cNvPr id="457778" name="Rectangle 50"/>
          <p:cNvSpPr/>
          <p:nvPr/>
        </p:nvSpPr>
        <p:spPr>
          <a:xfrm>
            <a:off x="1631950" y="3717608"/>
            <a:ext cx="935038" cy="645160"/>
          </a:xfrm>
          <a:prstGeom prst="rect">
            <a:avLst/>
          </a:prstGeom>
          <a:solidFill>
            <a:schemeClr val="bg1"/>
          </a:solidFill>
          <a:ln w="6350" cap="flat" cmpd="sng">
            <a:solidFill>
              <a:schemeClr val="tx1"/>
            </a:solidFill>
            <a:prstDash val="solid"/>
            <a:miter/>
            <a:headEnd type="none" w="med" len="med"/>
            <a:tailEnd type="none" w="med" len="med"/>
          </a:ln>
        </p:spPr>
        <p:txBody>
          <a:bodyPr anchor="ctr">
            <a:spAutoFit/>
          </a:bodyPr>
          <a:p>
            <a:pPr algn="ctr"/>
            <a:r>
              <a:rPr lang="en-US" altLang="zh-CN" b="1" dirty="0">
                <a:latin typeface="Arial" panose="020B0604020202090204" pitchFamily="34" charset="0"/>
              </a:rPr>
              <a:t>i=4</a:t>
            </a:r>
            <a:endParaRPr lang="en-US" altLang="zh-CN" b="1" dirty="0">
              <a:latin typeface="Arial" panose="020B0604020202090204" pitchFamily="34" charset="0"/>
            </a:endParaRPr>
          </a:p>
          <a:p>
            <a:pPr algn="ctr"/>
            <a:r>
              <a:rPr lang="en-US" altLang="zh-CN" b="1" dirty="0">
                <a:latin typeface="Arial" panose="020B0604020202090204" pitchFamily="34" charset="0"/>
              </a:rPr>
              <a:t>Ew=30</a:t>
            </a:r>
            <a:endParaRPr lang="en-US" altLang="zh-CN" b="1" dirty="0">
              <a:latin typeface="Arial" panose="020B0604020202090204" pitchFamily="34" charset="0"/>
            </a:endParaRPr>
          </a:p>
        </p:txBody>
      </p:sp>
      <p:sp>
        <p:nvSpPr>
          <p:cNvPr id="457779" name="Oval 51"/>
          <p:cNvSpPr/>
          <p:nvPr/>
        </p:nvSpPr>
        <p:spPr>
          <a:xfrm>
            <a:off x="4943475" y="5288822"/>
            <a:ext cx="503238" cy="511044"/>
          </a:xfrm>
          <a:prstGeom prst="ellipse">
            <a:avLst/>
          </a:prstGeom>
          <a:solidFill>
            <a:srgbClr val="CCFFCC"/>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57780" name="Line 52"/>
          <p:cNvSpPr/>
          <p:nvPr/>
        </p:nvSpPr>
        <p:spPr>
          <a:xfrm flipH="1">
            <a:off x="3935413" y="5734050"/>
            <a:ext cx="1116012" cy="574675"/>
          </a:xfrm>
          <a:prstGeom prst="line">
            <a:avLst/>
          </a:prstGeom>
          <a:ln w="6350" cap="flat" cmpd="sng">
            <a:solidFill>
              <a:schemeClr val="tx1"/>
            </a:solidFill>
            <a:prstDash val="soli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77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77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77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77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77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77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77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77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77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77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57736"/>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5774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577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77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77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77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77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577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77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457751"/>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45775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577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457748"/>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45774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775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5775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577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775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5775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5775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457744"/>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457745"/>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457755"/>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5775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5776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5776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5776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5776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5776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45776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5776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457765"/>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457766"/>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457760"/>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457761"/>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577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45776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457769"/>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45777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45777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457772"/>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457773"/>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457777"/>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45777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4577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457775"/>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457772"/>
                                        </p:tgtEl>
                                        <p:attrNameLst>
                                          <p:attrName>style.visibility</p:attrName>
                                        </p:attrNameLst>
                                      </p:cBhvr>
                                      <p:to>
                                        <p:strVal val="hidden"/>
                                      </p:to>
                                    </p:set>
                                  </p:childTnLst>
                                </p:cTn>
                              </p:par>
                              <p:par>
                                <p:cTn id="185" presetID="1" presetClass="exit" presetSubtype="0" fill="hold" nodeType="withEffect">
                                  <p:stCondLst>
                                    <p:cond delay="0"/>
                                  </p:stCondLst>
                                  <p:childTnLst>
                                    <p:set>
                                      <p:cBhvr>
                                        <p:cTn id="186" dur="1" fill="hold">
                                          <p:stCondLst>
                                            <p:cond delay="0"/>
                                          </p:stCondLst>
                                        </p:cTn>
                                        <p:tgtEl>
                                          <p:spTgt spid="457773"/>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45777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grpId="1" nodeType="clickEffect">
                                  <p:stCondLst>
                                    <p:cond delay="0"/>
                                  </p:stCondLst>
                                  <p:childTnLst>
                                    <p:set>
                                      <p:cBhvr>
                                        <p:cTn id="194" dur="1" fill="hold">
                                          <p:stCondLst>
                                            <p:cond delay="0"/>
                                          </p:stCondLst>
                                        </p:cTn>
                                        <p:tgtEl>
                                          <p:spTgt spid="457767"/>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457768"/>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457779"/>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457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3" grpId="0" bldLvl="0" animBg="1"/>
      <p:bldP spid="457734" grpId="0" bldLvl="0" animBg="1"/>
      <p:bldP spid="457736" grpId="0" bldLvl="0" animBg="1"/>
      <p:bldP spid="457736" grpId="1" bldLvl="0" animBg="1"/>
      <p:bldP spid="457737" grpId="0" bldLvl="0" animBg="1"/>
      <p:bldP spid="457738" grpId="0" bldLvl="0" animBg="1"/>
      <p:bldP spid="457742" grpId="0" bldLvl="0" animBg="1"/>
      <p:bldP spid="457744" grpId="0" bldLvl="0" animBg="1"/>
      <p:bldP spid="457744" grpId="1" bldLvl="0" animBg="1"/>
      <p:bldP spid="457746" grpId="0" bldLvl="0" animBg="1"/>
      <p:bldP spid="457747" grpId="0" bldLvl="0" animBg="1"/>
      <p:bldP spid="457747" grpId="1" bldLvl="0" animBg="1"/>
      <p:bldP spid="457749" grpId="0" bldLvl="0" animBg="1"/>
      <p:bldP spid="457751" grpId="0" bldLvl="0" animBg="1"/>
      <p:bldP spid="457751" grpId="1" bldLvl="0" animBg="1"/>
      <p:bldP spid="457753" grpId="0" bldLvl="0" animBg="1"/>
      <p:bldP spid="457754" grpId="0" bldLvl="0" animBg="1"/>
      <p:bldP spid="457754" grpId="1" bldLvl="0" animBg="1"/>
      <p:bldP spid="457756" grpId="0" bldLvl="0" animBg="1"/>
      <p:bldP spid="457758" grpId="0" bldLvl="0" animBg="1"/>
      <p:bldP spid="457760" grpId="0" bldLvl="0" animBg="1"/>
      <p:bldP spid="457760" grpId="1" bldLvl="0" animBg="1"/>
      <p:bldP spid="457762" grpId="0" bldLvl="0" animBg="1"/>
      <p:bldP spid="457763" grpId="0" bldLvl="0" animBg="1"/>
      <p:bldP spid="457765" grpId="0" bldLvl="0" animBg="1"/>
      <p:bldP spid="457765" grpId="1" bldLvl="0" animBg="1"/>
      <p:bldP spid="457767" grpId="0" bldLvl="0" animBg="1"/>
      <p:bldP spid="457767" grpId="1" bldLvl="0" animBg="1"/>
      <p:bldP spid="457769" grpId="0" bldLvl="0" animBg="1"/>
      <p:bldP spid="457770" grpId="0" bldLvl="0" animBg="1"/>
      <p:bldP spid="457772" grpId="0" bldLvl="0" animBg="1"/>
      <p:bldP spid="457772" grpId="1" bldLvl="0" animBg="1"/>
      <p:bldP spid="457774" grpId="0" bldLvl="0" animBg="1"/>
      <p:bldP spid="457776" grpId="0" bldLvl="0" animBg="1"/>
      <p:bldP spid="457778" grpId="0" bldLvl="0" animBg="1"/>
      <p:bldP spid="457779"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47107" name="Oval 2"/>
          <p:cNvSpPr/>
          <p:nvPr/>
        </p:nvSpPr>
        <p:spPr>
          <a:xfrm>
            <a:off x="1847850" y="2558005"/>
            <a:ext cx="866775" cy="78790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true</a:t>
            </a:r>
            <a:endParaRPr lang="en-US" altLang="zh-CN" b="1" dirty="0">
              <a:latin typeface="Arial" panose="020B0604020202090204" pitchFamily="34" charset="0"/>
            </a:endParaRPr>
          </a:p>
        </p:txBody>
      </p:sp>
      <p:sp>
        <p:nvSpPr>
          <p:cNvPr id="47108" name="Line 3"/>
          <p:cNvSpPr/>
          <p:nvPr/>
        </p:nvSpPr>
        <p:spPr>
          <a:xfrm flipV="1">
            <a:off x="2279650" y="2205038"/>
            <a:ext cx="576263" cy="503237"/>
          </a:xfrm>
          <a:prstGeom prst="line">
            <a:avLst/>
          </a:prstGeom>
          <a:ln w="6350" cap="flat" cmpd="sng">
            <a:solidFill>
              <a:schemeClr val="tx1"/>
            </a:solidFill>
            <a:prstDash val="solid"/>
            <a:headEnd type="none" w="med" len="med"/>
            <a:tailEnd type="triangle" w="med" len="med"/>
          </a:ln>
        </p:spPr>
      </p:sp>
      <p:sp>
        <p:nvSpPr>
          <p:cNvPr id="47109" name="Oval 4"/>
          <p:cNvSpPr/>
          <p:nvPr/>
        </p:nvSpPr>
        <p:spPr>
          <a:xfrm>
            <a:off x="2855913" y="1931835"/>
            <a:ext cx="436816" cy="473382"/>
          </a:xfrm>
          <a:prstGeom prst="ellipse">
            <a:avLst/>
          </a:prstGeom>
          <a:solidFill>
            <a:schemeClr val="accent1"/>
          </a:solidFill>
          <a:ln w="6350" cap="flat" cmpd="sng">
            <a:solidFill>
              <a:schemeClr val="tx1"/>
            </a:solidFill>
            <a:prstDash val="solid"/>
            <a:headEnd type="none" w="med" len="med"/>
            <a:tailEnd type="none" w="med" len="med"/>
          </a:ln>
        </p:spPr>
        <p:txBody>
          <a:bodyPr wrap="none" anchor="ctr">
            <a:spAutoFit/>
          </a:bodyPr>
          <a:p>
            <a:endParaRPr lang="zh-CN" altLang="en-US" dirty="0">
              <a:latin typeface="Arial" panose="020B0604020202090204" pitchFamily="34" charset="0"/>
            </a:endParaRPr>
          </a:p>
        </p:txBody>
      </p:sp>
      <p:sp>
        <p:nvSpPr>
          <p:cNvPr id="47110" name="Oval 5"/>
          <p:cNvSpPr/>
          <p:nvPr/>
        </p:nvSpPr>
        <p:spPr>
          <a:xfrm>
            <a:off x="3216275" y="2840897"/>
            <a:ext cx="1008063" cy="51104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false</a:t>
            </a:r>
            <a:endParaRPr lang="en-US" altLang="zh-CN" b="1" dirty="0">
              <a:latin typeface="Arial" panose="020B0604020202090204" pitchFamily="34" charset="0"/>
            </a:endParaRPr>
          </a:p>
        </p:txBody>
      </p:sp>
      <p:sp>
        <p:nvSpPr>
          <p:cNvPr id="47111" name="Line 6"/>
          <p:cNvSpPr/>
          <p:nvPr/>
        </p:nvSpPr>
        <p:spPr>
          <a:xfrm flipH="1" flipV="1">
            <a:off x="3287713" y="2205038"/>
            <a:ext cx="360362" cy="636587"/>
          </a:xfrm>
          <a:prstGeom prst="line">
            <a:avLst/>
          </a:prstGeom>
          <a:ln w="6350" cap="flat" cmpd="sng">
            <a:solidFill>
              <a:schemeClr val="tx1"/>
            </a:solidFill>
            <a:prstDash val="solid"/>
            <a:headEnd type="none" w="med" len="med"/>
            <a:tailEnd type="triangle" w="med" len="med"/>
          </a:ln>
        </p:spPr>
      </p:sp>
      <p:sp>
        <p:nvSpPr>
          <p:cNvPr id="47112" name="Oval 7"/>
          <p:cNvSpPr/>
          <p:nvPr/>
        </p:nvSpPr>
        <p:spPr>
          <a:xfrm>
            <a:off x="1992313" y="3775935"/>
            <a:ext cx="1008062" cy="51104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false</a:t>
            </a:r>
            <a:endParaRPr lang="en-US" altLang="zh-CN" b="1" dirty="0">
              <a:latin typeface="Arial" panose="020B0604020202090204" pitchFamily="34" charset="0"/>
            </a:endParaRPr>
          </a:p>
        </p:txBody>
      </p:sp>
      <p:sp>
        <p:nvSpPr>
          <p:cNvPr id="47113" name="Line 8"/>
          <p:cNvSpPr/>
          <p:nvPr/>
        </p:nvSpPr>
        <p:spPr>
          <a:xfrm flipH="1" flipV="1">
            <a:off x="2063750" y="3140075"/>
            <a:ext cx="360363" cy="636588"/>
          </a:xfrm>
          <a:prstGeom prst="line">
            <a:avLst/>
          </a:prstGeom>
          <a:ln w="6350" cap="flat" cmpd="sng">
            <a:solidFill>
              <a:schemeClr val="tx1"/>
            </a:solidFill>
            <a:prstDash val="solid"/>
            <a:headEnd type="none" w="med" len="med"/>
            <a:tailEnd type="triangle" w="med" len="med"/>
          </a:ln>
        </p:spPr>
      </p:sp>
      <p:sp>
        <p:nvSpPr>
          <p:cNvPr id="47114" name="Oval 9"/>
          <p:cNvSpPr/>
          <p:nvPr/>
        </p:nvSpPr>
        <p:spPr>
          <a:xfrm>
            <a:off x="2208213" y="4931635"/>
            <a:ext cx="1008062" cy="51104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false</a:t>
            </a:r>
            <a:endParaRPr lang="en-US" altLang="zh-CN" b="1" dirty="0">
              <a:latin typeface="Arial" panose="020B0604020202090204" pitchFamily="34" charset="0"/>
            </a:endParaRPr>
          </a:p>
        </p:txBody>
      </p:sp>
      <p:sp>
        <p:nvSpPr>
          <p:cNvPr id="47115" name="Line 10"/>
          <p:cNvSpPr/>
          <p:nvPr/>
        </p:nvSpPr>
        <p:spPr>
          <a:xfrm flipH="1" flipV="1">
            <a:off x="2279650" y="4295775"/>
            <a:ext cx="360363" cy="636588"/>
          </a:xfrm>
          <a:prstGeom prst="line">
            <a:avLst/>
          </a:prstGeom>
          <a:ln w="6350" cap="flat" cmpd="sng">
            <a:solidFill>
              <a:schemeClr val="tx1"/>
            </a:solidFill>
            <a:prstDash val="solid"/>
            <a:headEnd type="none" w="med" len="med"/>
            <a:tailEnd type="triangle" w="med" len="med"/>
          </a:ln>
        </p:spPr>
      </p:sp>
      <p:sp>
        <p:nvSpPr>
          <p:cNvPr id="47116" name="Oval 11"/>
          <p:cNvSpPr/>
          <p:nvPr/>
        </p:nvSpPr>
        <p:spPr>
          <a:xfrm>
            <a:off x="3000375" y="3708942"/>
            <a:ext cx="866775" cy="78790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true</a:t>
            </a:r>
            <a:endParaRPr lang="en-US" altLang="zh-CN" b="1" dirty="0">
              <a:latin typeface="Arial" panose="020B0604020202090204" pitchFamily="34" charset="0"/>
            </a:endParaRPr>
          </a:p>
        </p:txBody>
      </p:sp>
      <p:sp>
        <p:nvSpPr>
          <p:cNvPr id="47117" name="Line 12"/>
          <p:cNvSpPr/>
          <p:nvPr/>
        </p:nvSpPr>
        <p:spPr>
          <a:xfrm flipV="1">
            <a:off x="3432175" y="3284538"/>
            <a:ext cx="360363" cy="574675"/>
          </a:xfrm>
          <a:prstGeom prst="line">
            <a:avLst/>
          </a:prstGeom>
          <a:ln w="6350" cap="flat" cmpd="sng">
            <a:solidFill>
              <a:schemeClr val="tx1"/>
            </a:solidFill>
            <a:prstDash val="solid"/>
            <a:headEnd type="none" w="med" len="med"/>
            <a:tailEnd type="triangle" w="med" len="med"/>
          </a:ln>
        </p:spPr>
      </p:sp>
      <p:sp>
        <p:nvSpPr>
          <p:cNvPr id="47118" name="Oval 13"/>
          <p:cNvSpPr/>
          <p:nvPr/>
        </p:nvSpPr>
        <p:spPr>
          <a:xfrm>
            <a:off x="2925763" y="4807492"/>
            <a:ext cx="866775" cy="78790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true</a:t>
            </a:r>
            <a:endParaRPr lang="en-US" altLang="zh-CN" b="1" dirty="0">
              <a:latin typeface="Arial" panose="020B0604020202090204" pitchFamily="34" charset="0"/>
            </a:endParaRPr>
          </a:p>
        </p:txBody>
      </p:sp>
      <p:sp>
        <p:nvSpPr>
          <p:cNvPr id="47119" name="Line 14"/>
          <p:cNvSpPr/>
          <p:nvPr/>
        </p:nvSpPr>
        <p:spPr>
          <a:xfrm flipV="1">
            <a:off x="3357563" y="4365625"/>
            <a:ext cx="74612" cy="592138"/>
          </a:xfrm>
          <a:prstGeom prst="line">
            <a:avLst/>
          </a:prstGeom>
          <a:ln w="6350" cap="flat" cmpd="sng">
            <a:solidFill>
              <a:schemeClr val="tx1"/>
            </a:solidFill>
            <a:prstDash val="solid"/>
            <a:headEnd type="none" w="med" len="med"/>
            <a:tailEnd type="triangle" w="med" len="med"/>
          </a:ln>
        </p:spPr>
      </p:sp>
      <p:sp>
        <p:nvSpPr>
          <p:cNvPr id="47120" name="Oval 15"/>
          <p:cNvSpPr/>
          <p:nvPr/>
        </p:nvSpPr>
        <p:spPr>
          <a:xfrm>
            <a:off x="3503613" y="4945922"/>
            <a:ext cx="1008062" cy="511044"/>
          </a:xfrm>
          <a:prstGeom prst="ellipse">
            <a:avLst/>
          </a:prstGeom>
          <a:solidFill>
            <a:schemeClr val="bg1"/>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false</a:t>
            </a:r>
            <a:endParaRPr lang="en-US" altLang="zh-CN" b="1" dirty="0">
              <a:latin typeface="Arial" panose="020B0604020202090204" pitchFamily="34" charset="0"/>
            </a:endParaRPr>
          </a:p>
        </p:txBody>
      </p:sp>
      <p:sp>
        <p:nvSpPr>
          <p:cNvPr id="47121" name="Line 16"/>
          <p:cNvSpPr/>
          <p:nvPr/>
        </p:nvSpPr>
        <p:spPr>
          <a:xfrm flipH="1" flipV="1">
            <a:off x="3575050" y="4310063"/>
            <a:ext cx="360363" cy="636587"/>
          </a:xfrm>
          <a:prstGeom prst="line">
            <a:avLst/>
          </a:prstGeom>
          <a:ln w="6350" cap="flat" cmpd="sng">
            <a:solidFill>
              <a:schemeClr val="tx1"/>
            </a:solidFill>
            <a:prstDash val="solid"/>
            <a:headEnd type="none" w="med" len="med"/>
            <a:tailEnd type="triangle" w="med" len="med"/>
          </a:ln>
        </p:spPr>
      </p:sp>
      <p:grpSp>
        <p:nvGrpSpPr>
          <p:cNvPr id="458775" name="Group 23"/>
          <p:cNvGrpSpPr/>
          <p:nvPr/>
        </p:nvGrpSpPr>
        <p:grpSpPr>
          <a:xfrm>
            <a:off x="3360738" y="3922712"/>
            <a:ext cx="1511300" cy="1019176"/>
            <a:chOff x="1157" y="2471"/>
            <a:chExt cx="952" cy="642"/>
          </a:xfrm>
        </p:grpSpPr>
        <p:sp>
          <p:nvSpPr>
            <p:cNvPr id="47134" name="Oval 17"/>
            <p:cNvSpPr/>
            <p:nvPr/>
          </p:nvSpPr>
          <p:spPr>
            <a:xfrm>
              <a:off x="1792" y="2471"/>
              <a:ext cx="317" cy="321"/>
            </a:xfrm>
            <a:prstGeom prst="ellipse">
              <a:avLst/>
            </a:prstGeom>
            <a:solidFill>
              <a:srgbClr val="CCFFCC"/>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7135" name="Line 18"/>
            <p:cNvSpPr/>
            <p:nvPr/>
          </p:nvSpPr>
          <p:spPr>
            <a:xfrm flipH="1">
              <a:off x="1157" y="2751"/>
              <a:ext cx="703" cy="362"/>
            </a:xfrm>
            <a:prstGeom prst="line">
              <a:avLst/>
            </a:prstGeom>
            <a:ln w="6350" cap="flat" cmpd="sng">
              <a:solidFill>
                <a:schemeClr val="tx1"/>
              </a:solidFill>
              <a:prstDash val="solid"/>
              <a:headEnd type="none" w="med" len="med"/>
              <a:tailEnd type="triangle" w="med" len="med"/>
            </a:ln>
          </p:spPr>
        </p:sp>
      </p:grpSp>
      <p:sp>
        <p:nvSpPr>
          <p:cNvPr id="47123" name="Rectangle 19"/>
          <p:cNvSpPr/>
          <p:nvPr/>
        </p:nvSpPr>
        <p:spPr>
          <a:xfrm>
            <a:off x="5662613" y="765175"/>
            <a:ext cx="4537075" cy="1938020"/>
          </a:xfrm>
          <a:prstGeom prst="rect">
            <a:avLst/>
          </a:prstGeom>
          <a:noFill/>
          <a:ln w="6350">
            <a:noFill/>
          </a:ln>
        </p:spPr>
        <p:txBody>
          <a:bodyPr>
            <a:spAutoFit/>
          </a:bodyPr>
          <a:p>
            <a:r>
              <a:rPr lang="en-US" altLang="zh-CN" sz="2400" b="1" dirty="0">
                <a:latin typeface="Arial" panose="020B0604020202090204" pitchFamily="34" charset="0"/>
              </a:rPr>
              <a:t>for( int j = n ; j &gt; 0; j - - ){ </a:t>
            </a:r>
            <a:endParaRPr lang="en-US" altLang="zh-CN" sz="2400" b="1" dirty="0">
              <a:latin typeface="Arial" panose="020B0604020202090204" pitchFamily="34" charset="0"/>
            </a:endParaRPr>
          </a:p>
          <a:p>
            <a:r>
              <a:rPr lang="en-US" altLang="zh-CN" sz="2400" b="1" dirty="0">
                <a:solidFill>
                  <a:srgbClr val="CC0000"/>
                </a:solidFill>
                <a:latin typeface="Arial" panose="020B0604020202090204" pitchFamily="34" charset="0"/>
              </a:rPr>
              <a:t>//</a:t>
            </a:r>
            <a:r>
              <a:rPr lang="zh-CN" altLang="en-US" sz="2400" b="1" dirty="0">
                <a:solidFill>
                  <a:srgbClr val="CC0000"/>
                </a:solidFill>
                <a:latin typeface="Arial" panose="020B0604020202090204" pitchFamily="34" charset="0"/>
              </a:rPr>
              <a:t>构造当前最优解</a:t>
            </a:r>
            <a:endParaRPr lang="en-US" altLang="zh-CN" sz="2400" b="1" dirty="0">
              <a:solidFill>
                <a:srgbClr val="CC0000"/>
              </a:solidFill>
              <a:latin typeface="Arial" panose="020B0604020202090204" pitchFamily="34" charset="0"/>
            </a:endParaRPr>
          </a:p>
          <a:p>
            <a:r>
              <a:rPr lang="en-US" altLang="zh-CN" sz="2400" b="1" dirty="0">
                <a:latin typeface="Arial" panose="020B0604020202090204" pitchFamily="34" charset="0"/>
              </a:rPr>
              <a:t>        bestx[ j ] = E -&gt; LChild;</a:t>
            </a:r>
            <a:endParaRPr lang="en-US" altLang="zh-CN" sz="2400" b="1" dirty="0">
              <a:latin typeface="Arial" panose="020B0604020202090204" pitchFamily="34" charset="0"/>
            </a:endParaRPr>
          </a:p>
          <a:p>
            <a:r>
              <a:rPr lang="en-US" altLang="zh-CN" sz="2400" b="1" dirty="0">
                <a:latin typeface="Arial" panose="020B0604020202090204" pitchFamily="34" charset="0"/>
              </a:rPr>
              <a:t>        E = E -&gt; parent;</a:t>
            </a:r>
            <a:endParaRPr lang="en-US" altLang="zh-CN" sz="2400" b="1" dirty="0">
              <a:latin typeface="Arial" panose="020B0604020202090204" pitchFamily="34" charset="0"/>
            </a:endParaRPr>
          </a:p>
          <a:p>
            <a:r>
              <a:rPr lang="en-US" altLang="zh-CN" sz="2400" b="1" dirty="0">
                <a:latin typeface="Arial" panose="020B0604020202090204" pitchFamily="34" charset="0"/>
              </a:rPr>
              <a:t>}</a:t>
            </a:r>
            <a:endParaRPr lang="en-US" altLang="zh-CN" sz="2400" b="1" dirty="0">
              <a:latin typeface="Arial" panose="020B0604020202090204" pitchFamily="34" charset="0"/>
            </a:endParaRPr>
          </a:p>
        </p:txBody>
      </p:sp>
      <p:sp>
        <p:nvSpPr>
          <p:cNvPr id="458772" name="Rectangle 20"/>
          <p:cNvSpPr/>
          <p:nvPr/>
        </p:nvSpPr>
        <p:spPr>
          <a:xfrm>
            <a:off x="5538153" y="3054351"/>
            <a:ext cx="2274570" cy="460375"/>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sz="2400" b="1" dirty="0">
                <a:latin typeface="Arial" panose="020B0604020202090204" pitchFamily="34" charset="0"/>
              </a:rPr>
              <a:t>bestx[3] = true</a:t>
            </a:r>
            <a:endParaRPr lang="en-US" altLang="zh-CN" sz="2400" b="1" dirty="0">
              <a:latin typeface="Arial" panose="020B0604020202090204" pitchFamily="34" charset="0"/>
            </a:endParaRPr>
          </a:p>
        </p:txBody>
      </p:sp>
      <p:sp>
        <p:nvSpPr>
          <p:cNvPr id="458773" name="Rectangle 21"/>
          <p:cNvSpPr/>
          <p:nvPr/>
        </p:nvSpPr>
        <p:spPr>
          <a:xfrm>
            <a:off x="5523866" y="3717926"/>
            <a:ext cx="2274570" cy="460375"/>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sz="2400" b="1" dirty="0">
                <a:latin typeface="Arial" panose="020B0604020202090204" pitchFamily="34" charset="0"/>
              </a:rPr>
              <a:t>bestx[2] = true</a:t>
            </a:r>
            <a:endParaRPr lang="en-US" altLang="zh-CN" sz="2400" b="1" dirty="0">
              <a:latin typeface="Arial" panose="020B0604020202090204" pitchFamily="34" charset="0"/>
            </a:endParaRPr>
          </a:p>
        </p:txBody>
      </p:sp>
      <p:sp>
        <p:nvSpPr>
          <p:cNvPr id="458774" name="Rectangle 22"/>
          <p:cNvSpPr/>
          <p:nvPr/>
        </p:nvSpPr>
        <p:spPr>
          <a:xfrm>
            <a:off x="5524024" y="4335463"/>
            <a:ext cx="2393315" cy="460375"/>
          </a:xfrm>
          <a:prstGeom prst="rect">
            <a:avLst/>
          </a:prstGeom>
          <a:solidFill>
            <a:schemeClr val="bg1"/>
          </a:solidFill>
          <a:ln w="6350" cap="flat" cmpd="sng">
            <a:solidFill>
              <a:schemeClr val="tx1"/>
            </a:solidFill>
            <a:prstDash val="solid"/>
            <a:miter/>
            <a:headEnd type="none" w="med" len="med"/>
            <a:tailEnd type="none" w="med" len="med"/>
          </a:ln>
        </p:spPr>
        <p:txBody>
          <a:bodyPr wrap="none" anchor="ctr">
            <a:spAutoFit/>
          </a:bodyPr>
          <a:p>
            <a:pPr algn="ctr"/>
            <a:r>
              <a:rPr lang="en-US" altLang="zh-CN" sz="2400" b="1" dirty="0">
                <a:latin typeface="Arial" panose="020B0604020202090204" pitchFamily="34" charset="0"/>
              </a:rPr>
              <a:t>bestx[1] = false</a:t>
            </a:r>
            <a:endParaRPr lang="en-US" altLang="zh-CN" sz="2400" b="1" dirty="0">
              <a:latin typeface="Arial" panose="020B0604020202090204" pitchFamily="34" charset="0"/>
            </a:endParaRPr>
          </a:p>
        </p:txBody>
      </p:sp>
      <p:grpSp>
        <p:nvGrpSpPr>
          <p:cNvPr id="458776" name="Group 24"/>
          <p:cNvGrpSpPr/>
          <p:nvPr/>
        </p:nvGrpSpPr>
        <p:grpSpPr>
          <a:xfrm>
            <a:off x="3576638" y="2841626"/>
            <a:ext cx="1511300" cy="1019174"/>
            <a:chOff x="1157" y="2471"/>
            <a:chExt cx="952" cy="642"/>
          </a:xfrm>
        </p:grpSpPr>
        <p:sp>
          <p:nvSpPr>
            <p:cNvPr id="47132" name="Oval 25"/>
            <p:cNvSpPr/>
            <p:nvPr/>
          </p:nvSpPr>
          <p:spPr>
            <a:xfrm>
              <a:off x="1792" y="2471"/>
              <a:ext cx="317" cy="321"/>
            </a:xfrm>
            <a:prstGeom prst="ellipse">
              <a:avLst/>
            </a:prstGeom>
            <a:solidFill>
              <a:srgbClr val="CCFFCC"/>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7133" name="Line 26"/>
            <p:cNvSpPr/>
            <p:nvPr/>
          </p:nvSpPr>
          <p:spPr>
            <a:xfrm flipH="1">
              <a:off x="1157" y="2751"/>
              <a:ext cx="703" cy="362"/>
            </a:xfrm>
            <a:prstGeom prst="line">
              <a:avLst/>
            </a:prstGeom>
            <a:ln w="6350" cap="flat" cmpd="sng">
              <a:solidFill>
                <a:schemeClr val="tx1"/>
              </a:solidFill>
              <a:prstDash val="solid"/>
              <a:headEnd type="none" w="med" len="med"/>
              <a:tailEnd type="triangle" w="med" len="med"/>
            </a:ln>
          </p:spPr>
        </p:sp>
      </p:grpSp>
      <p:grpSp>
        <p:nvGrpSpPr>
          <p:cNvPr id="458779" name="Group 27"/>
          <p:cNvGrpSpPr/>
          <p:nvPr/>
        </p:nvGrpSpPr>
        <p:grpSpPr>
          <a:xfrm>
            <a:off x="3792538" y="1833562"/>
            <a:ext cx="1511300" cy="1019176"/>
            <a:chOff x="1157" y="2471"/>
            <a:chExt cx="952" cy="642"/>
          </a:xfrm>
        </p:grpSpPr>
        <p:sp>
          <p:nvSpPr>
            <p:cNvPr id="47130" name="Oval 28"/>
            <p:cNvSpPr/>
            <p:nvPr/>
          </p:nvSpPr>
          <p:spPr>
            <a:xfrm>
              <a:off x="1792" y="2471"/>
              <a:ext cx="317" cy="321"/>
            </a:xfrm>
            <a:prstGeom prst="ellipse">
              <a:avLst/>
            </a:prstGeom>
            <a:solidFill>
              <a:srgbClr val="CCFFCC"/>
            </a:solidFill>
            <a:ln w="6350" cap="flat" cmpd="sng">
              <a:solidFill>
                <a:schemeClr val="tx1"/>
              </a:solidFill>
              <a:prstDash val="solid"/>
              <a:headEnd type="none" w="med" len="med"/>
              <a:tailEnd type="none" w="med" len="med"/>
            </a:ln>
          </p:spPr>
          <p:txBody>
            <a:bodyPr anchor="ctr">
              <a:spAutoFit/>
            </a:bodyPr>
            <a:p>
              <a:pPr algn="ctr"/>
              <a:r>
                <a:rPr lang="en-US" altLang="zh-CN" b="1" dirty="0">
                  <a:latin typeface="Arial" panose="020B0604020202090204" pitchFamily="34" charset="0"/>
                </a:rPr>
                <a:t>E</a:t>
              </a:r>
              <a:endParaRPr lang="en-US" altLang="zh-CN" b="1" dirty="0">
                <a:latin typeface="Arial" panose="020B0604020202090204" pitchFamily="34" charset="0"/>
              </a:endParaRPr>
            </a:p>
          </p:txBody>
        </p:sp>
        <p:sp>
          <p:nvSpPr>
            <p:cNvPr id="47131" name="Line 29"/>
            <p:cNvSpPr/>
            <p:nvPr/>
          </p:nvSpPr>
          <p:spPr>
            <a:xfrm flipH="1">
              <a:off x="1157" y="2751"/>
              <a:ext cx="703" cy="362"/>
            </a:xfrm>
            <a:prstGeom prst="line">
              <a:avLst/>
            </a:prstGeom>
            <a:ln w="6350" cap="flat" cmpd="sng">
              <a:solidFill>
                <a:schemeClr val="tx1"/>
              </a:solidFill>
              <a:prstDash val="solid"/>
              <a:headEnd type="none" w="med" len="med"/>
              <a:tailEnd type="triangl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7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87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587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87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87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5877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87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87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587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72" grpId="0" bldLvl="0" animBg="1"/>
      <p:bldP spid="458773" grpId="0" bldLvl="0" animBg="1"/>
      <p:bldP spid="458774"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55299" name="Rectangle 2"/>
          <p:cNvSpPr>
            <a:spLocks noGrp="1"/>
          </p:cNvSpPr>
          <p:nvPr>
            <p:ph type="title"/>
          </p:nvPr>
        </p:nvSpPr>
        <p:spPr>
          <a:xfrm>
            <a:off x="3935413" y="2565400"/>
            <a:ext cx="3455987" cy="1371600"/>
          </a:xfrm>
        </p:spPr>
        <p:txBody>
          <a:bodyPr vert="horz" wrap="square" lIns="91440" tIns="45720" rIns="91440" bIns="45720" anchor="ctr"/>
          <a:p>
            <a:pPr eaLnBrk="1" hangingPunct="1"/>
            <a:r>
              <a:rPr lang="en-US" altLang="zh-CN" b="1" dirty="0"/>
              <a:t>0-1</a:t>
            </a:r>
            <a:r>
              <a:rPr lang="zh-CN" altLang="en-US" b="1" dirty="0"/>
              <a:t>背包问题</a:t>
            </a:r>
            <a:endParaRPr lang="en-US" altLang="zh-CN" b="1" dirty="0"/>
          </a:p>
        </p:txBody>
      </p:sp>
      <p:sp>
        <p:nvSpPr>
          <p:cNvPr id="55300" name="Rectangle 4"/>
          <p:cNvSpPr/>
          <p:nvPr/>
        </p:nvSpPr>
        <p:spPr>
          <a:xfrm>
            <a:off x="8543925" y="44450"/>
            <a:ext cx="2087563" cy="315913"/>
          </a:xfrm>
          <a:prstGeom prst="rect">
            <a:avLst/>
          </a:prstGeom>
          <a:solidFill>
            <a:schemeClr val="accent1">
              <a:alpha val="47058"/>
            </a:schemeClr>
          </a:solidFill>
          <a:ln w="9525">
            <a:noFill/>
          </a:ln>
        </p:spPr>
        <p:txBody>
          <a:bodyPr anchor="ctr"/>
          <a:p>
            <a:r>
              <a:rPr lang="en-US" altLang="en-US" b="1" dirty="0">
                <a:latin typeface="Arial" panose="020B0604020202090204" pitchFamily="34" charset="0"/>
              </a:rPr>
              <a:t>6.</a:t>
            </a:r>
            <a:r>
              <a:rPr lang="en-US" altLang="zh-CN" b="1" dirty="0">
                <a:latin typeface="Arial" panose="020B0604020202090204" pitchFamily="34" charset="0"/>
              </a:rPr>
              <a:t>4 </a:t>
            </a:r>
            <a:r>
              <a:rPr lang="en-US" altLang="en-US" b="1" dirty="0">
                <a:latin typeface="Arial" panose="020B0604020202090204" pitchFamily="34" charset="0"/>
              </a:rPr>
              <a:t>0-1背包问题</a:t>
            </a:r>
            <a:endParaRPr lang="zh-CN" altLang="en-US" b="1" dirty="0">
              <a:latin typeface="Arial" panose="020B0604020202090204" pitchFamily="34"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4"/>
          <p:cNvSpPr txBox="1">
            <a:spLocks noGrp="1"/>
          </p:cNvSpPr>
          <p:nvPr>
            <p:ph type="sldNum" sz="quarter" idx="11"/>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
        <p:nvSpPr>
          <p:cNvPr id="56323" name="Rectangle 2"/>
          <p:cNvSpPr>
            <a:spLocks noGrp="1"/>
          </p:cNvSpPr>
          <p:nvPr>
            <p:ph type="title"/>
          </p:nvPr>
        </p:nvSpPr>
        <p:spPr>
          <a:xfrm>
            <a:off x="1992313" y="0"/>
            <a:ext cx="8229600" cy="1371600"/>
          </a:xfrm>
        </p:spPr>
        <p:txBody>
          <a:bodyPr vert="horz" wrap="square" lIns="91440" tIns="45720" rIns="91440" bIns="45720" anchor="ctr"/>
          <a:p>
            <a:pPr eaLnBrk="1" hangingPunct="1"/>
            <a:r>
              <a:rPr lang="zh-CN" altLang="en-US" b="1" dirty="0"/>
              <a:t>采用优先队列式分支限界</a:t>
            </a:r>
            <a:endParaRPr lang="en-US" altLang="zh-CN" b="1" dirty="0"/>
          </a:p>
        </p:txBody>
      </p:sp>
      <p:sp>
        <p:nvSpPr>
          <p:cNvPr id="56324" name="Rectangle 3"/>
          <p:cNvSpPr>
            <a:spLocks noGrp="1"/>
          </p:cNvSpPr>
          <p:nvPr>
            <p:ph idx="1"/>
          </p:nvPr>
        </p:nvSpPr>
        <p:spPr>
          <a:xfrm>
            <a:off x="1774825" y="1412875"/>
            <a:ext cx="8435975" cy="4454525"/>
          </a:xfrm>
        </p:spPr>
        <p:txBody>
          <a:bodyPr vert="horz" wrap="square" lIns="91440" tIns="45720" rIns="91440" bIns="45720" anchor="t"/>
          <a:p>
            <a:pPr eaLnBrk="1" hangingPunct="1"/>
            <a:r>
              <a:rPr lang="zh-CN" altLang="en-US" b="1" dirty="0"/>
              <a:t>活结点优先队列中结点元素</a:t>
            </a:r>
            <a:r>
              <a:rPr lang="en-US" altLang="zh-CN" b="1" dirty="0"/>
              <a:t>N</a:t>
            </a:r>
            <a:r>
              <a:rPr lang="zh-CN" altLang="en-US" b="1" dirty="0"/>
              <a:t>的优先级由该结点的上界函数</a:t>
            </a:r>
            <a:r>
              <a:rPr lang="en-US" altLang="zh-CN" b="1" dirty="0"/>
              <a:t>Bound</a:t>
            </a:r>
            <a:r>
              <a:rPr lang="zh-CN" altLang="en-US" b="1" dirty="0"/>
              <a:t>计算出的值</a:t>
            </a:r>
            <a:r>
              <a:rPr lang="en-US" altLang="zh-CN" b="1" dirty="0"/>
              <a:t>uprofit</a:t>
            </a:r>
            <a:r>
              <a:rPr lang="zh-CN" altLang="en-US" b="1" dirty="0"/>
              <a:t>给出。</a:t>
            </a:r>
            <a:endParaRPr lang="zh-CN" altLang="en-US" b="1" dirty="0"/>
          </a:p>
          <a:p>
            <a:pPr eaLnBrk="1" hangingPunct="1"/>
            <a:r>
              <a:rPr lang="zh-CN" altLang="en-US" b="1" dirty="0"/>
              <a:t>以结点</a:t>
            </a:r>
            <a:r>
              <a:rPr lang="en-US" altLang="zh-CN" b="1" dirty="0"/>
              <a:t>N</a:t>
            </a:r>
            <a:r>
              <a:rPr lang="zh-CN" altLang="en-US" b="1" dirty="0"/>
              <a:t>为根的子树中任一结点的价值不超过</a:t>
            </a:r>
            <a:r>
              <a:rPr lang="en-US" altLang="zh-CN" b="1" dirty="0"/>
              <a:t>N.profit</a:t>
            </a:r>
            <a:r>
              <a:rPr lang="zh-CN" altLang="en-US" b="1" dirty="0"/>
              <a:t>。</a:t>
            </a:r>
            <a:endParaRPr lang="zh-CN" altLang="en-US" b="1" dirty="0"/>
          </a:p>
        </p:txBody>
      </p:sp>
      <p:sp>
        <p:nvSpPr>
          <p:cNvPr id="56325" name="Rectangle 4"/>
          <p:cNvSpPr/>
          <p:nvPr/>
        </p:nvSpPr>
        <p:spPr>
          <a:xfrm>
            <a:off x="8543925" y="44450"/>
            <a:ext cx="2087563" cy="315913"/>
          </a:xfrm>
          <a:prstGeom prst="rect">
            <a:avLst/>
          </a:prstGeom>
          <a:solidFill>
            <a:schemeClr val="accent1">
              <a:alpha val="47058"/>
            </a:schemeClr>
          </a:solidFill>
          <a:ln w="9525">
            <a:noFill/>
          </a:ln>
        </p:spPr>
        <p:txBody>
          <a:bodyPr anchor="ctr"/>
          <a:p>
            <a:r>
              <a:rPr lang="en-US" altLang="en-US" b="1" dirty="0">
                <a:latin typeface="Arial" panose="020B0604020202090204" pitchFamily="34" charset="0"/>
              </a:rPr>
              <a:t>6.</a:t>
            </a:r>
            <a:r>
              <a:rPr lang="en-US" altLang="zh-CN" b="1" dirty="0">
                <a:latin typeface="Arial" panose="020B0604020202090204" pitchFamily="34" charset="0"/>
              </a:rPr>
              <a:t>4 </a:t>
            </a:r>
            <a:r>
              <a:rPr lang="en-US" altLang="en-US" b="1" dirty="0">
                <a:latin typeface="Arial" panose="020B0604020202090204" pitchFamily="34" charset="0"/>
              </a:rPr>
              <a:t>0-1背包问题</a:t>
            </a:r>
            <a:endParaRPr lang="zh-CN" altLang="en-US" b="1" dirty="0">
              <a:latin typeface="Arial" panose="020B0604020202090204" pitchFamily="34" charset="0"/>
            </a:endParaRPr>
          </a:p>
        </p:txBody>
      </p:sp>
    </p:spTree>
  </p:cSld>
  <p:clrMapOvr>
    <a:masterClrMapping/>
  </p:clrMapOvr>
  <p:transition/>
</p:sld>
</file>

<file path=ppt/tags/tag1.xml><?xml version="1.0" encoding="utf-8"?>
<p:tagLst xmlns:p="http://schemas.openxmlformats.org/presentationml/2006/main">
  <p:tag name="KSO_WM_UNIT_TABLE_BEAUTIFY" val="smartTable{72d553fd-ccc7-4fa6-9465-a12340447cbb}"/>
</p:tagLst>
</file>

<file path=ppt/tags/tag2.xml><?xml version="1.0" encoding="utf-8"?>
<p:tagLst xmlns:p="http://schemas.openxmlformats.org/presentationml/2006/main">
  <p:tag name="COMMONDATA" val="eyJoZGlkIjoiODgxYjlmNmQ4YmNkYmVkNDFhNmRjY2MwZmIwNDVkNDgifQ=="/>
  <p:tag name="KSO_WPP_MARK_KEY" val="1ec608fb-8f09-44db-9472-5df5e6a5a70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32029</Words>
  <Application>WPS 表格</Application>
  <PresentationFormat>自定义</PresentationFormat>
  <Paragraphs>3397</Paragraphs>
  <Slides>138</Slides>
  <Notes>0</Notes>
  <HiddenSlides>0</HiddenSlides>
  <MMClips>0</MMClips>
  <ScaleCrop>false</ScaleCrop>
  <HeadingPairs>
    <vt:vector size="8" baseType="variant">
      <vt:variant>
        <vt:lpstr>已用的字体</vt:lpstr>
      </vt:variant>
      <vt:variant>
        <vt:i4>30</vt:i4>
      </vt:variant>
      <vt:variant>
        <vt:lpstr>主题</vt:lpstr>
      </vt:variant>
      <vt:variant>
        <vt:i4>1</vt:i4>
      </vt:variant>
      <vt:variant>
        <vt:lpstr>嵌入 OLE 服务器</vt:lpstr>
      </vt:variant>
      <vt:variant>
        <vt:i4>8</vt:i4>
      </vt:variant>
      <vt:variant>
        <vt:lpstr>幻灯片标题</vt:lpstr>
      </vt:variant>
      <vt:variant>
        <vt:i4>138</vt:i4>
      </vt:variant>
    </vt:vector>
  </HeadingPairs>
  <TitlesOfParts>
    <vt:vector size="177" baseType="lpstr">
      <vt:lpstr>Arial</vt:lpstr>
      <vt:lpstr>方正书宋_GBK</vt:lpstr>
      <vt:lpstr>Wingdings</vt:lpstr>
      <vt:lpstr>Calibri</vt:lpstr>
      <vt:lpstr>Helvetica Neue</vt:lpstr>
      <vt:lpstr>宋体</vt:lpstr>
      <vt:lpstr>汉仪书宋二KW</vt:lpstr>
      <vt:lpstr>Calibri Light</vt:lpstr>
      <vt:lpstr>微软雅黑</vt:lpstr>
      <vt:lpstr>汉仪旗黑</vt:lpstr>
      <vt:lpstr>Arial Unicode MS</vt:lpstr>
      <vt:lpstr>Times New Roman</vt:lpstr>
      <vt:lpstr>楷体_GB2312</vt:lpstr>
      <vt:lpstr>汉仪楷体简</vt:lpstr>
      <vt:lpstr>黑体</vt:lpstr>
      <vt:lpstr>汉仪中黑KW</vt:lpstr>
      <vt:lpstr>宋体</vt:lpstr>
      <vt:lpstr>Symbol</vt:lpstr>
      <vt:lpstr>Kingsoft Sign</vt:lpstr>
      <vt:lpstr>MS PGothic</vt:lpstr>
      <vt:lpstr>苹方-简</vt:lpstr>
      <vt:lpstr>Arial Black</vt:lpstr>
      <vt:lpstr>Comic Sans MS</vt:lpstr>
      <vt:lpstr>华文行楷</vt:lpstr>
      <vt:lpstr>Tahoma</vt:lpstr>
      <vt:lpstr>仿宋_GB2312</vt:lpstr>
      <vt:lpstr>方正仿宋_GBK</vt:lpstr>
      <vt:lpstr>行楷-简</vt:lpstr>
      <vt:lpstr>Verdana</vt:lpstr>
      <vt:lpstr>宋体-简</vt:lpstr>
      <vt:lpstr>Office 主题</vt:lpstr>
      <vt:lpstr>Equation.3</vt:lpstr>
      <vt:lpstr>Equation.3</vt:lpstr>
      <vt:lpstr>Equation.3</vt:lpstr>
      <vt:lpstr>Equation.3</vt:lpstr>
      <vt:lpstr>Equation.3</vt:lpstr>
      <vt:lpstr>Equation.3</vt:lpstr>
      <vt:lpstr>Equation.3</vt:lpstr>
      <vt:lpstr>Equation.3</vt:lpstr>
      <vt:lpstr>算法回顾（2）</vt:lpstr>
      <vt:lpstr>PowerPoint 演示文稿</vt:lpstr>
      <vt:lpstr>PowerPoint 演示文稿</vt:lpstr>
      <vt:lpstr>PowerPoint 演示文稿</vt:lpstr>
      <vt:lpstr>PowerPoint 演示文稿</vt:lpstr>
      <vt:lpstr>例： n后问题 </vt:lpstr>
      <vt:lpstr>PowerPoint 演示文稿</vt:lpstr>
      <vt:lpstr>PowerPoint 演示文稿</vt:lpstr>
      <vt:lpstr>5.1 回溯法的算法框架</vt:lpstr>
      <vt:lpstr>问题的解空间</vt:lpstr>
      <vt:lpstr>PowerPoint 演示文稿</vt:lpstr>
      <vt:lpstr>例：</vt:lpstr>
      <vt:lpstr>PowerPoint 演示文稿</vt:lpstr>
      <vt:lpstr>PowerPoint 演示文稿</vt:lpstr>
      <vt:lpstr>PowerPoint 演示文稿</vt:lpstr>
      <vt:lpstr>PowerPoint 演示文稿</vt:lpstr>
      <vt:lpstr>旅行售货商问题</vt:lpstr>
      <vt:lpstr>PowerPoint 演示文稿</vt:lpstr>
      <vt:lpstr>PowerPoint 演示文稿</vt:lpstr>
      <vt:lpstr>PowerPoint 演示文稿</vt:lpstr>
      <vt:lpstr>PowerPoint 演示文稿</vt:lpstr>
      <vt:lpstr>5.2 装载问题</vt:lpstr>
      <vt:lpstr>PowerPoint 演示文稿</vt:lpstr>
      <vt:lpstr>PowerPoint 演示文稿</vt:lpstr>
      <vt:lpstr>例</vt:lpstr>
      <vt:lpstr>2.算法描述</vt:lpstr>
      <vt:lpstr>PowerPoint 演示文稿</vt:lpstr>
      <vt:lpstr>PowerPoint 演示文稿</vt:lpstr>
      <vt:lpstr>PowerPoint 演示文稿</vt:lpstr>
      <vt:lpstr>PowerPoint 演示文稿</vt:lpstr>
      <vt:lpstr>3.上界函数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迭代回溯</vt:lpstr>
      <vt:lpstr>PowerPoint 演示文稿</vt:lpstr>
      <vt:lpstr>PowerPoint 演示文稿</vt:lpstr>
      <vt:lpstr>PowerPoint 演示文稿</vt:lpstr>
      <vt:lpstr>PowerPoint 演示文稿</vt:lpstr>
      <vt:lpstr>例</vt:lpstr>
      <vt:lpstr>PowerPoint 演示文稿</vt:lpstr>
      <vt:lpstr>PowerPoint 演示文稿</vt:lpstr>
      <vt:lpstr>PowerPoint 演示文稿</vt:lpstr>
      <vt:lpstr>例</vt:lpstr>
      <vt:lpstr>2 算法描述</vt:lpstr>
      <vt:lpstr>PowerPoint 演示文稿</vt:lpstr>
      <vt:lpstr>PowerPoint 演示文稿</vt:lpstr>
      <vt:lpstr>PowerPoint 演示文稿</vt:lpstr>
      <vt:lpstr>PowerPoint 演示文稿</vt:lpstr>
      <vt:lpstr>PowerPoint 演示文稿</vt:lpstr>
      <vt:lpstr>6.1	分支限界法的基本思想</vt:lpstr>
      <vt:lpstr>分支限界法的搜索策略</vt:lpstr>
      <vt:lpstr>w = [16,15,15], v = [45, 25, 25], c = 30</vt:lpstr>
      <vt:lpstr>分支限界法的基本思想 </vt:lpstr>
      <vt:lpstr>常见的两种分支限界法</vt:lpstr>
      <vt:lpstr>PowerPoint 演示文稿</vt:lpstr>
      <vt:lpstr>用队列式分支限界法解此问题</vt:lpstr>
      <vt:lpstr>队列式</vt:lpstr>
      <vt:lpstr>用优先队列式分支限界法解此问题</vt:lpstr>
      <vt:lpstr>PowerPoint 演示文稿</vt:lpstr>
      <vt:lpstr>PowerPoint 演示文稿</vt:lpstr>
      <vt:lpstr>PowerPoint 演示文稿</vt:lpstr>
      <vt:lpstr>PowerPoint 演示文稿</vt:lpstr>
      <vt:lpstr>6.2装载问题</vt:lpstr>
      <vt:lpstr>PowerPoint 演示文稿</vt:lpstr>
      <vt:lpstr>2. 队列式分支限界法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将活结点加入到活结点队列的函数EnQueue</vt:lpstr>
      <vt:lpstr>MaxLoading</vt:lpstr>
      <vt:lpstr>PowerPoint 演示文稿</vt:lpstr>
      <vt:lpstr>PowerPoint 演示文稿</vt:lpstr>
      <vt:lpstr>PowerPoint 演示文稿</vt:lpstr>
      <vt:lpstr>可以用两种不同方式来实现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0-1背包问题</vt:lpstr>
      <vt:lpstr>采用优先队列式分支限界</vt:lpstr>
      <vt:lpstr>PowerPoint 演示文稿</vt:lpstr>
      <vt:lpstr>PowerPoint 演示文稿</vt:lpstr>
      <vt:lpstr>PowerPoint 演示文稿</vt:lpstr>
      <vt:lpstr>PowerPoint 演示文稿</vt:lpstr>
      <vt:lpstr>函数MaxKnapsack实施对于子集树的优先队列式分支限界搜索</vt:lpstr>
      <vt:lpstr>PowerPoint 演示文稿</vt:lpstr>
      <vt:lpstr>PowerPoint 演示文稿</vt:lpstr>
      <vt:lpstr>上界函数Bound计算结点所相应价值的上界 </vt:lpstr>
      <vt:lpstr>函数AddLiveNode将一个新的活结点插入到子集树和优先队列中 </vt:lpstr>
      <vt:lpstr>什么是贪心方法</vt:lpstr>
      <vt:lpstr>什么是贪心方法</vt:lpstr>
      <vt:lpstr>什么是贪心方法</vt:lpstr>
      <vt:lpstr>什么是贪心方法</vt:lpstr>
      <vt:lpstr>什么是贪心方法</vt:lpstr>
      <vt:lpstr>PowerPoint 演示文稿</vt:lpstr>
      <vt:lpstr>算法思想</vt:lpstr>
      <vt:lpstr>4.1 活动安排问题 An Activity-Selection Problem </vt:lpstr>
      <vt:lpstr>基本思路</vt:lpstr>
      <vt:lpstr>例</vt:lpstr>
      <vt:lpstr>例</vt:lpstr>
      <vt:lpstr>PowerPoint 演示文稿</vt:lpstr>
      <vt:lpstr>PowerPoint 演示文稿</vt:lpstr>
      <vt:lpstr>活动安排贪心算法伪代码 </vt:lpstr>
      <vt:lpstr>算法的效率</vt:lpstr>
      <vt:lpstr>证明 The optimal substructure of the activity-selection problem </vt:lpstr>
      <vt:lpstr>PowerPoint 演示文稿</vt:lpstr>
      <vt:lpstr>PowerPoint 演示文稿</vt:lpstr>
      <vt:lpstr>4.2  贪心算法的基本要素 Elements of the greedy strategy </vt:lpstr>
      <vt:lpstr>贪心方法描述</vt:lpstr>
      <vt:lpstr>贪心方法描述</vt:lpstr>
      <vt:lpstr>贪心方法描述</vt:lpstr>
      <vt:lpstr>PowerPoint 演示文稿</vt:lpstr>
      <vt:lpstr>贪心算法的基本要素</vt:lpstr>
      <vt:lpstr>1. 最优子结构性质 Optimal substructure  </vt:lpstr>
      <vt:lpstr>最优子结构性质</vt:lpstr>
      <vt:lpstr>最优子结构性质</vt:lpstr>
      <vt:lpstr>2.贪心选择性质 Greedy-choice property  </vt:lpstr>
      <vt:lpstr>3.贪心算法与动态规划算法的差异 Greedy VS. dynamic programming </vt:lpstr>
      <vt:lpstr>贪心算法与动态规划算法的差异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lizhang</dc:creator>
  <cp:lastModifiedBy>lizhang</cp:lastModifiedBy>
  <cp:revision>83</cp:revision>
  <dcterms:created xsi:type="dcterms:W3CDTF">2022-09-15T10:04:02Z</dcterms:created>
  <dcterms:modified xsi:type="dcterms:W3CDTF">2022-09-15T10:04:02Z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2052-3.9.1.6202</vt:lpwstr>
  </property>
  <property fmtid="{D5CDD505-2E9C-101B-9397-08002B2CF9AE}" pid="3" name="ICV">
    <vt:lpwstr>04574B7E0F5D45D681C6E15D1897A140</vt:lpwstr>
  </property>
</Properties>
</file>