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handoutMasterIdLst>
    <p:handoutMasterId r:id="rId102"/>
  </p:handoutMasterIdLst>
  <p:sldIdLst>
    <p:sldId id="256" r:id="rId2"/>
    <p:sldId id="458" r:id="rId3"/>
    <p:sldId id="338" r:id="rId4"/>
    <p:sldId id="303" r:id="rId5"/>
    <p:sldId id="339" r:id="rId6"/>
    <p:sldId id="341" r:id="rId7"/>
    <p:sldId id="342" r:id="rId8"/>
    <p:sldId id="343" r:id="rId9"/>
    <p:sldId id="344" r:id="rId10"/>
    <p:sldId id="340" r:id="rId11"/>
    <p:sldId id="347" r:id="rId12"/>
    <p:sldId id="348" r:id="rId13"/>
    <p:sldId id="349" r:id="rId14"/>
    <p:sldId id="350" r:id="rId15"/>
    <p:sldId id="351" r:id="rId16"/>
    <p:sldId id="414" r:id="rId17"/>
    <p:sldId id="352"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7" r:id="rId34"/>
    <p:sldId id="378" r:id="rId35"/>
    <p:sldId id="379" r:id="rId36"/>
    <p:sldId id="380" r:id="rId37"/>
    <p:sldId id="381" r:id="rId38"/>
    <p:sldId id="382" r:id="rId39"/>
    <p:sldId id="383" r:id="rId40"/>
    <p:sldId id="384" r:id="rId41"/>
    <p:sldId id="385" r:id="rId42"/>
    <p:sldId id="386" r:id="rId43"/>
    <p:sldId id="354" r:id="rId44"/>
    <p:sldId id="355" r:id="rId45"/>
    <p:sldId id="387" r:id="rId46"/>
    <p:sldId id="391" r:id="rId47"/>
    <p:sldId id="392" r:id="rId48"/>
    <p:sldId id="393" r:id="rId49"/>
    <p:sldId id="394" r:id="rId50"/>
    <p:sldId id="395" r:id="rId51"/>
    <p:sldId id="396" r:id="rId52"/>
    <p:sldId id="398" r:id="rId53"/>
    <p:sldId id="399" r:id="rId54"/>
    <p:sldId id="400" r:id="rId55"/>
    <p:sldId id="403" r:id="rId56"/>
    <p:sldId id="404" r:id="rId57"/>
    <p:sldId id="407" r:id="rId58"/>
    <p:sldId id="413"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49" r:id="rId93"/>
    <p:sldId id="450" r:id="rId94"/>
    <p:sldId id="451" r:id="rId95"/>
    <p:sldId id="452" r:id="rId96"/>
    <p:sldId id="453" r:id="rId97"/>
    <p:sldId id="454" r:id="rId98"/>
    <p:sldId id="455" r:id="rId99"/>
    <p:sldId id="457" r:id="rId100"/>
  </p:sldIdLst>
  <p:sldSz cx="12192000" cy="6858000"/>
  <p:notesSz cx="7104063" cy="10234613"/>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C4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690"/>
      </p:cViewPr>
      <p:guideLst/>
    </p:cSldViewPr>
  </p:slideViewPr>
  <p:notesTextViewPr>
    <p:cViewPr>
      <p:scale>
        <a:sx n="1" d="1"/>
        <a:sy n="1" d="1"/>
      </p:scale>
      <p:origin x="0" y="0"/>
    </p:cViewPr>
  </p:notesTextViewPr>
  <p:notesViewPr>
    <p:cSldViewPr snapToGrid="0">
      <p:cViewPr varScale="1">
        <p:scale>
          <a:sx n="64" d="100"/>
          <a:sy n="64" d="100"/>
        </p:scale>
        <p:origin x="176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AD7A7CC-7C9D-4266-BD8B-80E3C179CC5A}"/>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FD590C-8BF9-47C0-A84C-78021DEDB875}"/>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F46EDFD9-95E0-4F46-9943-646B3BEB20E0}" type="datetimeFigureOut">
              <a:rPr lang="zh-CN" altLang="en-US" smtClean="0"/>
              <a:t>2022/9/9</a:t>
            </a:fld>
            <a:endParaRPr lang="zh-CN" altLang="en-US"/>
          </a:p>
        </p:txBody>
      </p:sp>
      <p:sp>
        <p:nvSpPr>
          <p:cNvPr id="4" name="页脚占位符 3">
            <a:extLst>
              <a:ext uri="{FF2B5EF4-FFF2-40B4-BE49-F238E27FC236}">
                <a16:creationId xmlns:a16="http://schemas.microsoft.com/office/drawing/2014/main" id="{B37EDB19-51D0-4527-A5C3-5A1F230D8CE9}"/>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842838A-43BB-401A-AE6F-BE9C8693B19D}"/>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D72858B-53AE-42C3-8BCB-B301C028A8CD}" type="slidenum">
              <a:rPr lang="zh-CN" altLang="en-US" smtClean="0"/>
              <a:t>‹#›</a:t>
            </a:fld>
            <a:endParaRPr lang="zh-CN" altLang="en-US"/>
          </a:p>
        </p:txBody>
      </p:sp>
    </p:spTree>
    <p:extLst>
      <p:ext uri="{BB962C8B-B14F-4D97-AF65-F5344CB8AC3E}">
        <p14:creationId xmlns:p14="http://schemas.microsoft.com/office/powerpoint/2010/main" val="261473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17</a:t>
            </a:fld>
            <a:endParaRPr lang="en-US" altLang="zh-CN" sz="1200" dirty="0"/>
          </a:p>
        </p:txBody>
      </p:sp>
      <p:sp>
        <p:nvSpPr>
          <p:cNvPr id="58371" name="Rectangle 2"/>
          <p:cNvSpPr>
            <a:spLocks noGrp="1" noRot="1" noChangeAspect="1" noTextEdit="1"/>
          </p:cNvSpPr>
          <p:nvPr>
            <p:ph type="sldImg"/>
          </p:nvPr>
        </p:nvSpPr>
        <p:spPr>
          <a:xfrm>
            <a:off x="481013" y="1279525"/>
            <a:ext cx="6140450" cy="3454400"/>
          </a:xfrm>
        </p:spPr>
      </p:sp>
      <p:sp>
        <p:nvSpPr>
          <p:cNvPr id="58372" name="Rectangle 3"/>
          <p:cNvSpPr>
            <a:spLocks noGrp="1"/>
          </p:cNvSpPr>
          <p:nvPr>
            <p:ph type="body" idx="1"/>
          </p:nvPr>
        </p:nvSpPr>
        <p:spPr/>
        <p:txBody>
          <a:bodyPr wrap="square" lIns="91440" tIns="45720" rIns="91440" bIns="45720" anchor="t"/>
          <a:lstStyle/>
          <a:p>
            <a:pPr marL="215900" lvl="0" indent="-215900" eaLnBrk="1" hangingPunct="1"/>
            <a:r>
              <a:rPr lang="en-US" altLang="zh-CN" dirty="0"/>
              <a:t>Examples to mention informally:</a:t>
            </a:r>
          </a:p>
          <a:p>
            <a:pPr marL="215900" lvl="0" indent="-215900" eaLnBrk="1" hangingPunct="1">
              <a:buAutoNum type="arabicParenR"/>
            </a:pPr>
            <a:r>
              <a:rPr lang="en-US" altLang="zh-CN" dirty="0"/>
              <a:t>linear: factorial, sequential search</a:t>
            </a:r>
          </a:p>
          <a:p>
            <a:pPr marL="215900" lvl="0" indent="-215900" eaLnBrk="1" hangingPunct="1">
              <a:buAutoNum type="arabicParenR"/>
            </a:pPr>
            <a:r>
              <a:rPr lang="en-US" altLang="zh-CN" dirty="0"/>
              <a:t>quadratic: insertion sort</a:t>
            </a:r>
          </a:p>
          <a:p>
            <a:pPr marL="215900" lvl="0" indent="-215900" eaLnBrk="1" hangingPunct="1">
              <a:buAutoNum type="arabicParenR"/>
            </a:pPr>
            <a:r>
              <a:rPr lang="en-US" altLang="zh-CN" dirty="0"/>
              <a:t>log: binary search</a:t>
            </a:r>
          </a:p>
          <a:p>
            <a:pPr marL="215900" lvl="0" indent="-215900" eaLnBrk="1" hangingPunct="1">
              <a:buAutoNum type="arabicParenR"/>
            </a:pPr>
            <a:r>
              <a:rPr lang="en-US" altLang="zh-CN" dirty="0"/>
              <a:t>nlogn: mergesort, quicksort</a:t>
            </a:r>
          </a:p>
          <a:p>
            <a:pPr marL="215900" lvl="0" indent="-215900" eaLnBrk="1" hangingPunct="1">
              <a:buAutoNum type="arabicParenR"/>
            </a:pPr>
            <a:endParaRPr lang="en-US" altLang="zh-CN" dirty="0"/>
          </a:p>
          <a:p>
            <a:pPr marL="215900" lvl="0" indent="-215900" eaLnBrk="1" hangingPunct="1"/>
            <a:r>
              <a:rPr lang="en-US" altLang="zh-CN" dirty="0"/>
              <a:t>Solve ALL recurrences to demonstrate different techniques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xfrm>
            <a:off x="481013" y="1279525"/>
            <a:ext cx="6140450" cy="3454400"/>
          </a:xfrm>
        </p:spPr>
      </p:sp>
      <p:sp>
        <p:nvSpPr>
          <p:cNvPr id="133123" name="备注占位符 2"/>
          <p:cNvSpPr>
            <a:spLocks noGrp="1"/>
          </p:cNvSpPr>
          <p:nvPr>
            <p:ph type="body"/>
          </p:nvPr>
        </p:nvSpPr>
        <p:spPr/>
        <p:txBody>
          <a:bodyPr wrap="square" lIns="91440" tIns="45720" rIns="91440" bIns="45720" anchor="t"/>
          <a:lstStyle/>
          <a:p>
            <a:pPr lvl="0"/>
            <a:endParaRPr lang="zh-CN" altLang="en-US" dirty="0"/>
          </a:p>
        </p:txBody>
      </p:sp>
      <p:sp>
        <p:nvSpPr>
          <p:cNvPr id="133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r>
              <a:rPr lang="en-US" altLang="zh-CN" sz="1200"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xfrm>
            <a:off x="481013" y="1279525"/>
            <a:ext cx="6140450" cy="3454400"/>
          </a:xfrm>
        </p:spPr>
      </p:sp>
      <p:sp>
        <p:nvSpPr>
          <p:cNvPr id="134147" name="备注占位符 2"/>
          <p:cNvSpPr>
            <a:spLocks noGrp="1"/>
          </p:cNvSpPr>
          <p:nvPr>
            <p:ph type="body"/>
          </p:nvPr>
        </p:nvSpPr>
        <p:spPr/>
        <p:txBody>
          <a:bodyPr wrap="square" lIns="91440" tIns="45720" rIns="91440" bIns="45720" anchor="t"/>
          <a:lstStyle/>
          <a:p>
            <a:pPr lvl="0"/>
            <a:endParaRPr lang="zh-CN" altLang="en-US" dirty="0"/>
          </a:p>
        </p:txBody>
      </p:sp>
      <p:sp>
        <p:nvSpPr>
          <p:cNvPr id="13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r>
              <a:rPr lang="en-US" altLang="zh-CN" sz="1200"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55</a:t>
            </a:fld>
            <a:endParaRPr lang="en-US" altLang="zh-CN" sz="1200" dirty="0"/>
          </a:p>
        </p:txBody>
      </p:sp>
      <p:sp>
        <p:nvSpPr>
          <p:cNvPr id="48131" name="Rectangle 2"/>
          <p:cNvSpPr>
            <a:spLocks noGrp="1" noRot="1" noChangeAspect="1" noTextEdit="1"/>
          </p:cNvSpPr>
          <p:nvPr>
            <p:ph type="sldImg"/>
          </p:nvPr>
        </p:nvSpPr>
        <p:spPr>
          <a:xfrm>
            <a:off x="382588" y="684213"/>
            <a:ext cx="6096000" cy="3429000"/>
          </a:xfrm>
        </p:spPr>
      </p:sp>
      <p:sp>
        <p:nvSpPr>
          <p:cNvPr id="48132" name="Rectangle 3"/>
          <p:cNvSpPr>
            <a:spLocks noGrp="1"/>
          </p:cNvSpPr>
          <p:nvPr>
            <p:ph type="body" idx="1"/>
          </p:nvPr>
        </p:nvSpPr>
        <p:spPr>
          <a:xfrm>
            <a:off x="915988" y="4343400"/>
            <a:ext cx="5026025" cy="4116388"/>
          </a:xfrm>
        </p:spPr>
        <p:txBody>
          <a:bodyPr wrap="square" lIns="91440" tIns="45720" rIns="91440" bIns="45720" anchor="t"/>
          <a:lstStyle/>
          <a:p>
            <a:pPr lvl="0" eaLnBrk="1" hangingPunct="1"/>
            <a:r>
              <a:rPr lang="en-US" altLang="zh-CN" dirty="0"/>
              <a:t>even if not analyzing in detail, show the recurrence for mergesort in worst case:</a:t>
            </a:r>
          </a:p>
          <a:p>
            <a:pPr lvl="0" eaLnBrk="1" hangingPunct="1"/>
            <a:r>
              <a:rPr lang="en-US" altLang="zh-CN" dirty="0"/>
              <a:t>T(n) = 2 T(n/2) + (n-1)</a:t>
            </a:r>
          </a:p>
          <a:p>
            <a:pPr lvl="0" eaLnBrk="1" hangingPunct="1"/>
            <a:endParaRPr lang="en-US" altLang="zh-CN" dirty="0"/>
          </a:p>
          <a:p>
            <a:pPr lvl="0" eaLnBrk="1" hangingPunct="1"/>
            <a:r>
              <a:rPr lang="en-US" altLang="zh-CN" dirty="0"/>
              <a:t>                         worst case comparisons for merge</a:t>
            </a:r>
          </a:p>
        </p:txBody>
      </p:sp>
      <p:sp>
        <p:nvSpPr>
          <p:cNvPr id="48133" name="Line 4"/>
          <p:cNvSpPr/>
          <p:nvPr/>
        </p:nvSpPr>
        <p:spPr>
          <a:xfrm flipV="1">
            <a:off x="2143125" y="6386513"/>
            <a:ext cx="0" cy="217487"/>
          </a:xfrm>
          <a:prstGeom prst="line">
            <a:avLst/>
          </a:prstGeom>
          <a:ln w="12700" cap="flat" cmpd="sng">
            <a:solidFill>
              <a:srgbClr val="FF0000"/>
            </a:solidFill>
            <a:prstDash val="solid"/>
            <a:headEnd type="none" w="sm" len="sm"/>
            <a:tailEnd type="triangl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07521"/>
          <p:cNvSpPr>
            <a:spLocks noGrp="1" noRot="1" noChangeAspect="1" noTextEdit="1"/>
          </p:cNvSpPr>
          <p:nvPr>
            <p:ph type="sldImg"/>
          </p:nvPr>
        </p:nvSpPr>
        <p:spPr>
          <a:xfrm>
            <a:off x="139700" y="768350"/>
            <a:ext cx="6819900" cy="3836988"/>
          </a:xfrm>
        </p:spPr>
      </p:sp>
      <p:sp>
        <p:nvSpPr>
          <p:cNvPr id="107523" name="文本占位符 107522"/>
          <p:cNvSpPr>
            <a:spLocks noGrp="1"/>
          </p:cNvSpPr>
          <p:nvPr>
            <p:ph type="body" idx="1"/>
          </p:nvPr>
        </p:nvSpPr>
        <p:spPr/>
        <p:txBody>
          <a:bodyPr lIns="99048" tIns="49524" rIns="99048" bIns="49524"/>
          <a:lstStyle/>
          <a:p>
            <a:pPr lvl="0"/>
            <a:endParaRPr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dirty="0"/>
              <a:t>88</a:t>
            </a:fld>
            <a:endParaRPr lang="zh-CN"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6245679"/>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2022/9/9</a:t>
            </a:fld>
            <a:endParaRPr lang="zh-CN" altLang="en-US" dirty="0"/>
          </a:p>
        </p:txBody>
      </p:sp>
      <p:sp>
        <p:nvSpPr>
          <p:cNvPr id="5" name="页脚占位符 4"/>
          <p:cNvSpPr>
            <a:spLocks noGrp="1"/>
          </p:cNvSpPr>
          <p:nvPr>
            <p:ph type="ftr" sz="quarter" idx="11"/>
          </p:nvPr>
        </p:nvSpPr>
        <p:spPr/>
        <p:txBody>
          <a:bodyPr/>
          <a:lstStyle>
            <a:lvl1pPr>
              <a:defRPr sz="2000">
                <a:solidFill>
                  <a:schemeClr val="bg1"/>
                </a:solidFill>
              </a:defRPr>
            </a:lvl1pPr>
          </a:lstStyle>
          <a:p>
            <a:r>
              <a:rPr lang="en-US" altLang="zh-CN" dirty="0"/>
              <a:t>Software College/NEU</a:t>
            </a: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2050"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31829" y="0"/>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2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72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7" name="页脚占位符 6"/>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a:t>
            </a:fld>
            <a:endParaRPr lang="zh-CN"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a:t>
            </a:fld>
            <a:endParaRPr lang="zh-CN"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fontAlgn="auto" latinLnBrk="0" hangingPunct="1">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5445" y="6242956"/>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3"/>
          <p:cNvSpPr txBox="1"/>
          <p:nvPr userDrawn="1"/>
        </p:nvSpPr>
        <p:spPr>
          <a:xfrm>
            <a:off x="843645" y="6353627"/>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F288E0-7875-42C4-84C8-98DBBD3BF4D2}" type="datetimeFigureOut">
              <a:rPr lang="zh-CN" altLang="en-US" sz="1800" smtClean="0">
                <a:solidFill>
                  <a:schemeClr val="bg1"/>
                </a:solidFill>
              </a:rPr>
              <a:t>2022/9/9</a:t>
            </a:fld>
            <a:endParaRPr lang="zh-CN" altLang="en-US" sz="1800" dirty="0">
              <a:solidFill>
                <a:schemeClr val="bg1"/>
              </a:solidFill>
            </a:endParaRPr>
          </a:p>
        </p:txBody>
      </p:sp>
      <p:sp>
        <p:nvSpPr>
          <p:cNvPr id="9" name="页脚占位符 4"/>
          <p:cNvSpPr txBox="1"/>
          <p:nvPr userDrawn="1"/>
        </p:nvSpPr>
        <p:spPr>
          <a:xfrm>
            <a:off x="4044045" y="6353627"/>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Software College/NEU</a:t>
            </a:r>
            <a:endParaRPr lang="zh-CN" altLang="en-US" sz="2000" dirty="0"/>
          </a:p>
        </p:txBody>
      </p:sp>
      <p:sp>
        <p:nvSpPr>
          <p:cNvPr id="10" name="灯片编号占位符 5"/>
          <p:cNvSpPr txBox="1"/>
          <p:nvPr userDrawn="1"/>
        </p:nvSpPr>
        <p:spPr>
          <a:xfrm>
            <a:off x="8616045" y="63536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BB5D0-35E4-459D-AEF3-FE4D7C45CC19}" type="slidenum">
              <a:rPr lang="zh-CN" altLang="en-US" smtClean="0"/>
              <a:t>‹#›</a:t>
            </a:fld>
            <a:endParaRPr lang="zh-CN" altLang="en-US"/>
          </a:p>
        </p:txBody>
      </p:sp>
      <p:pic>
        <p:nvPicPr>
          <p:cNvPr id="11"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88978" y="30389"/>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0"/>
        </a:spcAft>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0"/>
        </a:spcAft>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0"/>
        </a:spcAft>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0"/>
        </a:spcAft>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0"/>
        </a:spcAft>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l@swc.n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4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image" Target="../media/image50.wmf"/><Relationship Id="rId5" Type="http://schemas.openxmlformats.org/officeDocument/2006/relationships/oleObject" Target="../embeddings/oleObject10.bin"/><Relationship Id="rId4" Type="http://schemas.openxmlformats.org/officeDocument/2006/relationships/image" Target="../media/image49.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5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13.bin"/><Relationship Id="rId4" Type="http://schemas.openxmlformats.org/officeDocument/2006/relationships/image" Target="../media/image52.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5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17.bin"/><Relationship Id="rId4" Type="http://schemas.openxmlformats.org/officeDocument/2006/relationships/image" Target="../media/image56.wmf"/></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62.png"/><Relationship Id="rId7" Type="http://schemas.openxmlformats.org/officeDocument/2006/relationships/image" Target="../media/image60.w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59.png"/><Relationship Id="rId4" Type="http://schemas.openxmlformats.org/officeDocument/2006/relationships/image" Target="../media/image63.png"/><Relationship Id="rId9" Type="http://schemas.openxmlformats.org/officeDocument/2006/relationships/image" Target="../media/image61.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21.bin"/><Relationship Id="rId4" Type="http://schemas.openxmlformats.org/officeDocument/2006/relationships/image" Target="../media/image64.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image" Target="../media/image67.wmf"/><Relationship Id="rId5" Type="http://schemas.openxmlformats.org/officeDocument/2006/relationships/oleObject" Target="../embeddings/oleObject23.bin"/><Relationship Id="rId4" Type="http://schemas.openxmlformats.org/officeDocument/2006/relationships/image" Target="../media/image66.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image" Target="../media/image69.wmf"/><Relationship Id="rId5" Type="http://schemas.openxmlformats.org/officeDocument/2006/relationships/oleObject" Target="../embeddings/oleObject25.bin"/><Relationship Id="rId4" Type="http://schemas.openxmlformats.org/officeDocument/2006/relationships/image" Target="../media/image68.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高级算法设计与分析</a:t>
            </a:r>
          </a:p>
        </p:txBody>
      </p:sp>
      <p:sp>
        <p:nvSpPr>
          <p:cNvPr id="3" name="副标题 2"/>
          <p:cNvSpPr>
            <a:spLocks noGrp="1"/>
          </p:cNvSpPr>
          <p:nvPr>
            <p:ph type="subTitle" idx="1"/>
          </p:nvPr>
        </p:nvSpPr>
        <p:spPr>
          <a:xfrm>
            <a:off x="4358640" y="4573270"/>
            <a:ext cx="5873750" cy="1655445"/>
          </a:xfrm>
        </p:spPr>
        <p:txBody>
          <a:bodyPr>
            <a:normAutofit fontScale="92500" lnSpcReduction="20000"/>
          </a:bodyPr>
          <a:lstStyle/>
          <a:p>
            <a:pPr algn="r"/>
            <a:r>
              <a:rPr lang="zh-CN" altLang="en-US" b="1" dirty="0"/>
              <a:t>东北大学软件学院</a:t>
            </a:r>
            <a:endParaRPr lang="en-US" altLang="zh-CN" b="1" dirty="0"/>
          </a:p>
          <a:p>
            <a:pPr algn="r"/>
            <a:r>
              <a:rPr lang="zh-CN" altLang="en-US" b="1" dirty="0"/>
              <a:t>张  莉</a:t>
            </a:r>
          </a:p>
          <a:p>
            <a:pPr algn="r"/>
            <a:r>
              <a:rPr lang="en-US" altLang="zh-CN" b="1" dirty="0">
                <a:hlinkClick r:id="rId2"/>
              </a:rPr>
              <a:t>zhangl@swc.neu.edu.cn</a:t>
            </a:r>
            <a:endParaRPr lang="en-US" altLang="zh-CN" b="1" dirty="0"/>
          </a:p>
          <a:p>
            <a:pPr algn="r"/>
            <a:r>
              <a:rPr lang="en-US" altLang="zh-CN" b="1" dirty="0"/>
              <a:t>2022.9</a:t>
            </a: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递归与分治</a:t>
            </a:r>
          </a:p>
        </p:txBody>
      </p:sp>
      <p:sp>
        <p:nvSpPr>
          <p:cNvPr id="3" name="内容占位符 2"/>
          <p:cNvSpPr>
            <a:spLocks noGrp="1"/>
          </p:cNvSpPr>
          <p:nvPr>
            <p:ph idx="1"/>
          </p:nvPr>
        </p:nvSpPr>
        <p:spPr>
          <a:xfrm>
            <a:off x="368300" y="1825625"/>
            <a:ext cx="10515600" cy="4351338"/>
          </a:xfrm>
        </p:spPr>
        <p:txBody>
          <a:bodyPr/>
          <a:lstStyle/>
          <a:p>
            <a:pPr marL="0" indent="0">
              <a:buNone/>
            </a:pPr>
            <a:r>
              <a:rPr lang="zh-CN" altLang="en-US"/>
              <a:t>递归与分治有什么关系？</a:t>
            </a:r>
          </a:p>
          <a:p>
            <a:r>
              <a:rPr lang="zh-CN" altLang="en-US"/>
              <a:t>子问题和原问题除了规模不同、</a:t>
            </a:r>
          </a:p>
          <a:p>
            <a:pPr marL="0" indent="0">
              <a:buNone/>
            </a:pPr>
            <a:r>
              <a:rPr lang="zh-CN" altLang="en-US"/>
              <a:t>解决方法和原问题相同。</a:t>
            </a:r>
          </a:p>
          <a:p>
            <a:pPr marL="0" indent="0">
              <a:buNone/>
            </a:pPr>
            <a:r>
              <a:rPr lang="zh-CN" altLang="en-US"/>
              <a:t>如：</a:t>
            </a:r>
          </a:p>
          <a:p>
            <a:pPr marL="0" indent="0">
              <a:buNone/>
            </a:pPr>
            <a:r>
              <a:rPr lang="en-US" altLang="zh-CN"/>
              <a:t>f(n) = f(n-1)+1</a:t>
            </a:r>
          </a:p>
        </p:txBody>
      </p:sp>
      <p:sp>
        <p:nvSpPr>
          <p:cNvPr id="33795" name="Rectangle 4"/>
          <p:cNvSpPr/>
          <p:nvPr/>
        </p:nvSpPr>
        <p:spPr>
          <a:xfrm>
            <a:off x="6962775" y="969963"/>
            <a:ext cx="1655763" cy="720725"/>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原问题</a:t>
            </a:r>
          </a:p>
        </p:txBody>
      </p:sp>
      <p:sp>
        <p:nvSpPr>
          <p:cNvPr id="33796" name="Rectangle 5"/>
          <p:cNvSpPr/>
          <p:nvPr/>
        </p:nvSpPr>
        <p:spPr>
          <a:xfrm>
            <a:off x="4875213" y="2698750"/>
            <a:ext cx="1439862" cy="576263"/>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1</a:t>
            </a:r>
          </a:p>
        </p:txBody>
      </p:sp>
      <p:sp>
        <p:nvSpPr>
          <p:cNvPr id="33797" name="Rectangle 6"/>
          <p:cNvSpPr/>
          <p:nvPr/>
        </p:nvSpPr>
        <p:spPr>
          <a:xfrm>
            <a:off x="6962775" y="2698750"/>
            <a:ext cx="1439863" cy="57467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2</a:t>
            </a:r>
          </a:p>
        </p:txBody>
      </p:sp>
      <p:sp>
        <p:nvSpPr>
          <p:cNvPr id="33798" name="Rectangle 7"/>
          <p:cNvSpPr/>
          <p:nvPr/>
        </p:nvSpPr>
        <p:spPr>
          <a:xfrm>
            <a:off x="9626600" y="2698750"/>
            <a:ext cx="1439863" cy="57467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k</a:t>
            </a:r>
          </a:p>
        </p:txBody>
      </p:sp>
      <p:sp>
        <p:nvSpPr>
          <p:cNvPr id="33799" name="Rectangle 8"/>
          <p:cNvSpPr/>
          <p:nvPr/>
        </p:nvSpPr>
        <p:spPr>
          <a:xfrm>
            <a:off x="5307013" y="4210050"/>
            <a:ext cx="1584325" cy="431800"/>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1 ’</a:t>
            </a:r>
          </a:p>
        </p:txBody>
      </p:sp>
      <p:sp>
        <p:nvSpPr>
          <p:cNvPr id="33800" name="Rectangle 9"/>
          <p:cNvSpPr/>
          <p:nvPr/>
        </p:nvSpPr>
        <p:spPr>
          <a:xfrm>
            <a:off x="7178675" y="4210050"/>
            <a:ext cx="1655763" cy="504825"/>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2’</a:t>
            </a:r>
          </a:p>
        </p:txBody>
      </p:sp>
      <p:sp>
        <p:nvSpPr>
          <p:cNvPr id="33801" name="Rectangle 10"/>
          <p:cNvSpPr/>
          <p:nvPr/>
        </p:nvSpPr>
        <p:spPr>
          <a:xfrm>
            <a:off x="9051925" y="4210050"/>
            <a:ext cx="1655763" cy="431800"/>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3 ’</a:t>
            </a:r>
          </a:p>
        </p:txBody>
      </p:sp>
      <p:sp>
        <p:nvSpPr>
          <p:cNvPr id="33802" name="Line 11"/>
          <p:cNvSpPr/>
          <p:nvPr/>
        </p:nvSpPr>
        <p:spPr>
          <a:xfrm flipH="1">
            <a:off x="5667375" y="1690688"/>
            <a:ext cx="1871663" cy="1008062"/>
          </a:xfrm>
          <a:prstGeom prst="line">
            <a:avLst/>
          </a:prstGeom>
          <a:ln w="9525" cap="flat" cmpd="sng">
            <a:solidFill>
              <a:schemeClr val="tx1"/>
            </a:solidFill>
            <a:prstDash val="solid"/>
            <a:headEnd type="none" w="med" len="med"/>
            <a:tailEnd type="triangle" w="med" len="med"/>
          </a:ln>
        </p:spPr>
      </p:sp>
      <p:sp>
        <p:nvSpPr>
          <p:cNvPr id="33803" name="Line 12"/>
          <p:cNvSpPr/>
          <p:nvPr/>
        </p:nvSpPr>
        <p:spPr>
          <a:xfrm>
            <a:off x="7826375" y="1690688"/>
            <a:ext cx="0" cy="935037"/>
          </a:xfrm>
          <a:prstGeom prst="line">
            <a:avLst/>
          </a:prstGeom>
          <a:ln w="9525" cap="flat" cmpd="sng">
            <a:solidFill>
              <a:schemeClr val="tx1"/>
            </a:solidFill>
            <a:prstDash val="solid"/>
            <a:headEnd type="none" w="med" len="med"/>
            <a:tailEnd type="triangle" w="med" len="med"/>
          </a:ln>
        </p:spPr>
      </p:sp>
      <p:sp>
        <p:nvSpPr>
          <p:cNvPr id="33804" name="Line 13"/>
          <p:cNvSpPr/>
          <p:nvPr/>
        </p:nvSpPr>
        <p:spPr>
          <a:xfrm>
            <a:off x="8331200" y="1690688"/>
            <a:ext cx="1871663" cy="1008062"/>
          </a:xfrm>
          <a:prstGeom prst="line">
            <a:avLst/>
          </a:prstGeom>
          <a:ln w="9525" cap="flat" cmpd="sng">
            <a:solidFill>
              <a:schemeClr val="tx1"/>
            </a:solidFill>
            <a:prstDash val="solid"/>
            <a:headEnd type="none" w="med" len="med"/>
            <a:tailEnd type="triangle" w="med" len="med"/>
          </a:ln>
        </p:spPr>
      </p:sp>
      <p:sp>
        <p:nvSpPr>
          <p:cNvPr id="33805" name="Line 14"/>
          <p:cNvSpPr/>
          <p:nvPr/>
        </p:nvSpPr>
        <p:spPr>
          <a:xfrm>
            <a:off x="8547100" y="2986088"/>
            <a:ext cx="936625" cy="0"/>
          </a:xfrm>
          <a:prstGeom prst="line">
            <a:avLst/>
          </a:prstGeom>
          <a:ln w="9525" cap="flat" cmpd="sng">
            <a:solidFill>
              <a:schemeClr val="tx1"/>
            </a:solidFill>
            <a:prstDash val="dash"/>
            <a:headEnd type="none" w="med" len="med"/>
            <a:tailEnd type="none" w="med" len="med"/>
          </a:ln>
        </p:spPr>
      </p:sp>
      <p:sp>
        <p:nvSpPr>
          <p:cNvPr id="33806" name="Line 15"/>
          <p:cNvSpPr/>
          <p:nvPr/>
        </p:nvSpPr>
        <p:spPr>
          <a:xfrm flipH="1">
            <a:off x="6170613" y="3273425"/>
            <a:ext cx="1439862" cy="936625"/>
          </a:xfrm>
          <a:prstGeom prst="line">
            <a:avLst/>
          </a:prstGeom>
          <a:ln w="9525" cap="flat" cmpd="sng">
            <a:solidFill>
              <a:schemeClr val="tx1"/>
            </a:solidFill>
            <a:prstDash val="solid"/>
            <a:headEnd type="none" w="med" len="med"/>
            <a:tailEnd type="triangle" w="med" len="med"/>
          </a:ln>
        </p:spPr>
      </p:sp>
      <p:sp>
        <p:nvSpPr>
          <p:cNvPr id="33807" name="Line 16"/>
          <p:cNvSpPr/>
          <p:nvPr/>
        </p:nvSpPr>
        <p:spPr>
          <a:xfrm>
            <a:off x="7754938" y="3273425"/>
            <a:ext cx="0" cy="936625"/>
          </a:xfrm>
          <a:prstGeom prst="line">
            <a:avLst/>
          </a:prstGeom>
          <a:ln w="9525" cap="flat" cmpd="sng">
            <a:solidFill>
              <a:schemeClr val="tx1"/>
            </a:solidFill>
            <a:prstDash val="solid"/>
            <a:headEnd type="none" w="med" len="med"/>
            <a:tailEnd type="triangle" w="med" len="med"/>
          </a:ln>
        </p:spPr>
      </p:sp>
      <p:sp>
        <p:nvSpPr>
          <p:cNvPr id="33808" name="Line 17"/>
          <p:cNvSpPr/>
          <p:nvPr/>
        </p:nvSpPr>
        <p:spPr>
          <a:xfrm>
            <a:off x="8042275" y="3273425"/>
            <a:ext cx="1512888" cy="936625"/>
          </a:xfrm>
          <a:prstGeom prst="line">
            <a:avLst/>
          </a:prstGeom>
          <a:ln w="9525" cap="flat" cmpd="sng">
            <a:solidFill>
              <a:schemeClr val="tx1"/>
            </a:solidFill>
            <a:prstDash val="solid"/>
            <a:headEnd type="none" w="med" len="med"/>
            <a:tailEnd type="triangle" w="med" len="med"/>
          </a:ln>
        </p:spPr>
      </p:sp>
      <p:sp>
        <p:nvSpPr>
          <p:cNvPr id="33809" name="Line 18"/>
          <p:cNvSpPr/>
          <p:nvPr/>
        </p:nvSpPr>
        <p:spPr>
          <a:xfrm>
            <a:off x="8618538" y="1330325"/>
            <a:ext cx="3024187" cy="1439863"/>
          </a:xfrm>
          <a:prstGeom prst="line">
            <a:avLst/>
          </a:prstGeom>
          <a:ln w="9525" cap="flat" cmpd="sng">
            <a:solidFill>
              <a:schemeClr val="tx1"/>
            </a:solidFill>
            <a:prstDash val="lgDash"/>
            <a:headEnd type="none" w="med" len="med"/>
            <a:tailEnd type="triangle" w="med" len="med"/>
          </a:ln>
        </p:spPr>
      </p:sp>
      <p:sp>
        <p:nvSpPr>
          <p:cNvPr id="33810" name="Line 19"/>
          <p:cNvSpPr/>
          <p:nvPr/>
        </p:nvSpPr>
        <p:spPr>
          <a:xfrm flipV="1">
            <a:off x="11068050" y="2914650"/>
            <a:ext cx="431800" cy="142875"/>
          </a:xfrm>
          <a:prstGeom prst="line">
            <a:avLst/>
          </a:prstGeom>
          <a:ln w="9525" cap="flat" cmpd="sng">
            <a:solidFill>
              <a:schemeClr val="tx1"/>
            </a:solidFill>
            <a:prstDash val="dash"/>
            <a:headEnd type="none" w="med" len="med"/>
            <a:tailEnd type="triangle" w="med" len="med"/>
          </a:ln>
        </p:spPr>
      </p:sp>
      <p:sp>
        <p:nvSpPr>
          <p:cNvPr id="33811" name="Line 20"/>
          <p:cNvSpPr/>
          <p:nvPr/>
        </p:nvSpPr>
        <p:spPr>
          <a:xfrm flipV="1">
            <a:off x="10707688" y="3057525"/>
            <a:ext cx="863600" cy="1368425"/>
          </a:xfrm>
          <a:prstGeom prst="line">
            <a:avLst/>
          </a:prstGeom>
          <a:ln w="9525" cap="flat" cmpd="sng">
            <a:solidFill>
              <a:schemeClr val="tx1"/>
            </a:solidFill>
            <a:prstDash val="lgDash"/>
            <a:headEnd type="none" w="med" len="med"/>
            <a:tailEnd type="triangle" w="med" len="med"/>
          </a:ln>
        </p:spPr>
      </p:sp>
      <p:sp>
        <p:nvSpPr>
          <p:cNvPr id="33812" name="Text Box 23"/>
          <p:cNvSpPr txBox="1"/>
          <p:nvPr/>
        </p:nvSpPr>
        <p:spPr>
          <a:xfrm>
            <a:off x="11640185" y="2193925"/>
            <a:ext cx="551815" cy="1368425"/>
          </a:xfrm>
          <a:prstGeom prst="rect">
            <a:avLst/>
          </a:prstGeom>
          <a:solidFill>
            <a:srgbClr val="CCECFF"/>
          </a:solidFill>
          <a:ln w="9525" cap="flat" cmpd="sng">
            <a:solidFill>
              <a:schemeClr val="tx1"/>
            </a:solidFill>
            <a:prstDash val="solid"/>
            <a:miter/>
            <a:headEnd type="none" w="med" len="med"/>
            <a:tailEnd type="none" w="med" len="med"/>
          </a:ln>
        </p:spPr>
        <p:txBody>
          <a:bodyPr vert="eaVert">
            <a:spAutoFit/>
          </a:bodyPr>
          <a:lstStyle/>
          <a:p>
            <a:pPr>
              <a:spcBef>
                <a:spcPct val="50000"/>
              </a:spcBef>
            </a:pPr>
            <a:r>
              <a:rPr lang="zh-CN" altLang="en-US" sz="2400" b="1" dirty="0">
                <a:solidFill>
                  <a:srgbClr val="FF0000"/>
                </a:solidFill>
                <a:latin typeface="Arial" panose="020B0604020202090204" pitchFamily="34" charset="0"/>
              </a:rPr>
              <a:t>相同类型</a:t>
            </a:r>
          </a:p>
        </p:txBody>
      </p:sp>
      <p:sp>
        <p:nvSpPr>
          <p:cNvPr id="33813" name="AutoShape 25"/>
          <p:cNvSpPr/>
          <p:nvPr/>
        </p:nvSpPr>
        <p:spPr>
          <a:xfrm>
            <a:off x="6891338" y="5073650"/>
            <a:ext cx="1439862" cy="1584325"/>
          </a:xfrm>
          <a:prstGeom prst="wedgeEllipseCallout">
            <a:avLst>
              <a:gd name="adj1" fmla="val -106120"/>
              <a:gd name="adj2" fmla="val -75551"/>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b="1" dirty="0">
                <a:latin typeface="Arial" panose="020B0604020202090204" pitchFamily="34" charset="0"/>
              </a:rPr>
              <a:t>不可再分，直接求解</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递归</a:t>
            </a:r>
          </a:p>
        </p:txBody>
      </p:sp>
      <p:sp>
        <p:nvSpPr>
          <p:cNvPr id="3" name="内容占位符 2"/>
          <p:cNvSpPr>
            <a:spLocks noGrp="1"/>
          </p:cNvSpPr>
          <p:nvPr>
            <p:ph idx="1"/>
          </p:nvPr>
        </p:nvSpPr>
        <p:spPr>
          <a:xfrm>
            <a:off x="838200" y="1574800"/>
            <a:ext cx="10515600" cy="4351338"/>
          </a:xfrm>
        </p:spPr>
        <p:txBody>
          <a:bodyPr/>
          <a:lstStyle/>
          <a:p>
            <a:r>
              <a:rPr lang="zh-CN" altLang="en-US" b="1" dirty="0">
                <a:solidFill>
                  <a:srgbClr val="A50021"/>
                </a:solidFill>
                <a:sym typeface="+mn-ea"/>
              </a:rPr>
              <a:t>直接</a:t>
            </a:r>
            <a:r>
              <a:rPr lang="zh-CN" altLang="en-US" b="1" dirty="0">
                <a:sym typeface="+mn-ea"/>
              </a:rPr>
              <a:t>调用自己或</a:t>
            </a:r>
            <a:r>
              <a:rPr lang="zh-CN" altLang="en-US" b="1" dirty="0">
                <a:solidFill>
                  <a:srgbClr val="A50021"/>
                </a:solidFill>
                <a:sym typeface="+mn-ea"/>
              </a:rPr>
              <a:t>间接</a:t>
            </a:r>
            <a:r>
              <a:rPr lang="zh-CN" altLang="en-US" b="1" dirty="0">
                <a:sym typeface="+mn-ea"/>
              </a:rPr>
              <a:t>通过一些语句调用自己。</a:t>
            </a:r>
            <a:endParaRPr lang="zh-CN" altLang="en-US"/>
          </a:p>
        </p:txBody>
      </p:sp>
      <p:sp>
        <p:nvSpPr>
          <p:cNvPr id="6146"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11</a:t>
            </a:fld>
            <a:endParaRPr lang="en-US" altLang="zh-CN" sz="1200" dirty="0">
              <a:latin typeface="Arial Black" panose="020B0A04020102020204" pitchFamily="34" charset="0"/>
            </a:endParaRPr>
          </a:p>
        </p:txBody>
      </p:sp>
      <p:sp>
        <p:nvSpPr>
          <p:cNvPr id="6148" name="Rectangle 3"/>
          <p:cNvSpPr>
            <a:spLocks noGrp="1"/>
          </p:cNvSpPr>
          <p:nvPr/>
        </p:nvSpPr>
        <p:spPr>
          <a:xfrm>
            <a:off x="609600" y="1600200"/>
            <a:ext cx="7850188" cy="5257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a:lstStyle>
          <a:p>
            <a:pPr eaLnBrk="1" hangingPunct="1">
              <a:lnSpc>
                <a:spcPct val="80000"/>
              </a:lnSpc>
            </a:pPr>
            <a:endParaRPr lang="en-US" altLang="zh-CN" sz="1800" b="1" dirty="0"/>
          </a:p>
          <a:p>
            <a:pPr eaLnBrk="1" hangingPunct="1">
              <a:lnSpc>
                <a:spcPct val="80000"/>
              </a:lnSpc>
            </a:pPr>
            <a:endParaRPr lang="en-US" altLang="zh-CN" sz="1800" b="1" dirty="0"/>
          </a:p>
          <a:p>
            <a:pPr eaLnBrk="1" hangingPunct="1">
              <a:lnSpc>
                <a:spcPct val="80000"/>
              </a:lnSpc>
            </a:pPr>
            <a:endParaRPr lang="en-US" altLang="zh-CN" sz="1800" b="1" dirty="0"/>
          </a:p>
          <a:p>
            <a:pPr eaLnBrk="1" hangingPunct="1">
              <a:lnSpc>
                <a:spcPct val="80000"/>
              </a:lnSpc>
            </a:pPr>
            <a:endParaRPr lang="en-US" altLang="zh-CN" sz="1800" b="1" dirty="0"/>
          </a:p>
        </p:txBody>
      </p:sp>
      <p:graphicFrame>
        <p:nvGraphicFramePr>
          <p:cNvPr id="6149" name="Object 4"/>
          <p:cNvGraphicFramePr>
            <a:graphicFrameLocks noGrp="1" noChangeAspect="1"/>
          </p:cNvGraphicFramePr>
          <p:nvPr>
            <p:ph sz="half" idx="2"/>
          </p:nvPr>
        </p:nvGraphicFramePr>
        <p:xfrm>
          <a:off x="1187450" y="1978343"/>
          <a:ext cx="2590800" cy="968375"/>
        </p:xfrm>
        <a:graphic>
          <a:graphicData uri="http://schemas.openxmlformats.org/presentationml/2006/ole">
            <mc:AlternateContent xmlns:mc="http://schemas.openxmlformats.org/markup-compatibility/2006">
              <mc:Choice xmlns:v="urn:schemas-microsoft-com:vml" Requires="v">
                <p:oleObj spid="_x0000_s3082" r:id="rId3" imgW="1155700" imgH="431800" progId="Equation.3">
                  <p:embed/>
                </p:oleObj>
              </mc:Choice>
              <mc:Fallback>
                <p:oleObj r:id="rId3" imgW="1155700" imgH="431800" progId="Equation.3">
                  <p:embed/>
                  <p:pic>
                    <p:nvPicPr>
                      <p:cNvPr id="0" name="图片 3077"/>
                      <p:cNvPicPr/>
                      <p:nvPr/>
                    </p:nvPicPr>
                    <p:blipFill>
                      <a:blip r:embed="rId4"/>
                      <a:srcRect/>
                      <a:stretch>
                        <a:fillRect/>
                      </a:stretch>
                    </p:blipFill>
                    <p:spPr>
                      <a:xfrm>
                        <a:off x="1187450" y="1978343"/>
                        <a:ext cx="2590800" cy="968375"/>
                      </a:xfrm>
                      <a:prstGeom prst="rect">
                        <a:avLst/>
                      </a:prstGeom>
                      <a:noFill/>
                      <a:ln w="38100">
                        <a:miter/>
                      </a:ln>
                    </p:spPr>
                  </p:pic>
                </p:oleObj>
              </mc:Fallback>
            </mc:AlternateContent>
          </a:graphicData>
        </a:graphic>
      </p:graphicFrame>
      <p:sp>
        <p:nvSpPr>
          <p:cNvPr id="96266" name="AutoShape 10"/>
          <p:cNvSpPr/>
          <p:nvPr/>
        </p:nvSpPr>
        <p:spPr>
          <a:xfrm>
            <a:off x="4140200" y="2626043"/>
            <a:ext cx="2447925" cy="936625"/>
          </a:xfrm>
          <a:prstGeom prst="wedgeEllipseCallout">
            <a:avLst>
              <a:gd name="adj1" fmla="val -71792"/>
              <a:gd name="adj2" fmla="val -91356"/>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b="1" dirty="0">
                <a:latin typeface="Arial" panose="020B0604020202090204" pitchFamily="34" charset="0"/>
              </a:rPr>
              <a:t>非递归部分，终止条件</a:t>
            </a:r>
          </a:p>
        </p:txBody>
      </p:sp>
      <p:grpSp>
        <p:nvGrpSpPr>
          <p:cNvPr id="6151" name="Group 12"/>
          <p:cNvGrpSpPr/>
          <p:nvPr/>
        </p:nvGrpSpPr>
        <p:grpSpPr>
          <a:xfrm>
            <a:off x="1547813" y="3489643"/>
            <a:ext cx="6337300" cy="3227387"/>
            <a:chOff x="816" y="1026"/>
            <a:chExt cx="4468" cy="2457"/>
          </a:xfrm>
        </p:grpSpPr>
        <p:sp>
          <p:nvSpPr>
            <p:cNvPr id="6155" name="Freeform 13"/>
            <p:cNvSpPr/>
            <p:nvPr/>
          </p:nvSpPr>
          <p:spPr>
            <a:xfrm>
              <a:off x="4241" y="2886"/>
              <a:ext cx="726" cy="272"/>
            </a:xfrm>
            <a:custGeom>
              <a:avLst/>
              <a:gdLst/>
              <a:ahLst/>
              <a:cxnLst>
                <a:cxn ang="0">
                  <a:pos x="0" y="0"/>
                </a:cxn>
                <a:cxn ang="0">
                  <a:pos x="499" y="181"/>
                </a:cxn>
                <a:cxn ang="0">
                  <a:pos x="726" y="272"/>
                </a:cxn>
              </a:cxnLst>
              <a:rect l="0" t="0" r="0" b="0"/>
              <a:pathLst>
                <a:path w="726" h="272">
                  <a:moveTo>
                    <a:pt x="0" y="0"/>
                  </a:moveTo>
                  <a:cubicBezTo>
                    <a:pt x="189" y="68"/>
                    <a:pt x="378" y="136"/>
                    <a:pt x="499" y="181"/>
                  </a:cubicBezTo>
                  <a:cubicBezTo>
                    <a:pt x="620" y="226"/>
                    <a:pt x="688" y="257"/>
                    <a:pt x="726" y="272"/>
                  </a:cubicBezTo>
                </a:path>
              </a:pathLst>
            </a:custGeom>
            <a:noFill/>
            <a:ln w="9525" cap="flat" cmpd="sng">
              <a:solidFill>
                <a:schemeClr val="tx1">
                  <a:alpha val="100000"/>
                </a:schemeClr>
              </a:solidFill>
              <a:prstDash val="solid"/>
              <a:round/>
              <a:headEnd type="triangle" w="med" len="med"/>
              <a:tailEnd type="none" w="med" len="med"/>
            </a:ln>
          </p:spPr>
          <p:txBody>
            <a:bodyPr/>
            <a:lstStyle/>
            <a:p>
              <a:endParaRPr lang="zh-CN" altLang="en-US"/>
            </a:p>
          </p:txBody>
        </p:sp>
        <p:sp>
          <p:nvSpPr>
            <p:cNvPr id="6156" name="Text Box 14"/>
            <p:cNvSpPr txBox="1"/>
            <p:nvPr/>
          </p:nvSpPr>
          <p:spPr>
            <a:xfrm>
              <a:off x="4920" y="3204"/>
              <a:ext cx="227" cy="279"/>
            </a:xfrm>
            <a:prstGeom prst="rect">
              <a:avLst/>
            </a:prstGeom>
            <a:solidFill>
              <a:srgbClr val="FF9966"/>
            </a:solidFill>
            <a:ln w="9525">
              <a:noFill/>
            </a:ln>
          </p:spPr>
          <p:txBody>
            <a:bodyPr>
              <a:spAutoFit/>
            </a:bodyPr>
            <a:lstStyle/>
            <a:p>
              <a:pPr>
                <a:spcBef>
                  <a:spcPct val="50000"/>
                </a:spcBef>
              </a:pPr>
              <a:r>
                <a:rPr lang="en-US" altLang="zh-CN" b="1" dirty="0">
                  <a:latin typeface="Arial" panose="020B0604020202090204" pitchFamily="34" charset="0"/>
                </a:rPr>
                <a:t>1</a:t>
              </a:r>
            </a:p>
          </p:txBody>
        </p:sp>
        <p:sp>
          <p:nvSpPr>
            <p:cNvPr id="6157" name="Freeform 15"/>
            <p:cNvSpPr/>
            <p:nvPr/>
          </p:nvSpPr>
          <p:spPr>
            <a:xfrm>
              <a:off x="816" y="1298"/>
              <a:ext cx="476" cy="325"/>
            </a:xfrm>
            <a:custGeom>
              <a:avLst/>
              <a:gdLst/>
              <a:ahLst/>
              <a:cxnLst>
                <a:cxn ang="0">
                  <a:pos x="23" y="0"/>
                </a:cxn>
                <a:cxn ang="0">
                  <a:pos x="68" y="227"/>
                </a:cxn>
                <a:cxn ang="0">
                  <a:pos x="431" y="318"/>
                </a:cxn>
                <a:cxn ang="0">
                  <a:pos x="340" y="272"/>
                </a:cxn>
              </a:cxnLst>
              <a:rect l="0" t="0" r="0" b="0"/>
              <a:pathLst>
                <a:path w="476" h="325">
                  <a:moveTo>
                    <a:pt x="23" y="0"/>
                  </a:moveTo>
                  <a:cubicBezTo>
                    <a:pt x="11" y="87"/>
                    <a:pt x="0" y="174"/>
                    <a:pt x="68" y="227"/>
                  </a:cubicBezTo>
                  <a:cubicBezTo>
                    <a:pt x="136" y="280"/>
                    <a:pt x="386" y="311"/>
                    <a:pt x="431" y="318"/>
                  </a:cubicBezTo>
                  <a:cubicBezTo>
                    <a:pt x="476" y="325"/>
                    <a:pt x="408" y="298"/>
                    <a:pt x="340" y="272"/>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6158" name="Freeform 16"/>
            <p:cNvSpPr/>
            <p:nvPr/>
          </p:nvSpPr>
          <p:spPr>
            <a:xfrm>
              <a:off x="1753" y="1661"/>
              <a:ext cx="265" cy="272"/>
            </a:xfrm>
            <a:custGeom>
              <a:avLst/>
              <a:gdLst/>
              <a:ahLst/>
              <a:cxnLst>
                <a:cxn ang="0">
                  <a:pos x="38" y="0"/>
                </a:cxn>
                <a:cxn ang="0">
                  <a:pos x="38" y="136"/>
                </a:cxn>
                <a:cxn ang="0">
                  <a:pos x="265" y="272"/>
                </a:cxn>
              </a:cxnLst>
              <a:rect l="0" t="0" r="0" b="0"/>
              <a:pathLst>
                <a:path w="265" h="272">
                  <a:moveTo>
                    <a:pt x="38" y="0"/>
                  </a:moveTo>
                  <a:cubicBezTo>
                    <a:pt x="19" y="45"/>
                    <a:pt x="0" y="91"/>
                    <a:pt x="38" y="136"/>
                  </a:cubicBezTo>
                  <a:cubicBezTo>
                    <a:pt x="76" y="181"/>
                    <a:pt x="227" y="249"/>
                    <a:pt x="265" y="272"/>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6159" name="Freeform 17"/>
            <p:cNvSpPr/>
            <p:nvPr/>
          </p:nvSpPr>
          <p:spPr>
            <a:xfrm>
              <a:off x="2479" y="2024"/>
              <a:ext cx="265" cy="317"/>
            </a:xfrm>
            <a:custGeom>
              <a:avLst/>
              <a:gdLst/>
              <a:ahLst/>
              <a:cxnLst>
                <a:cxn ang="0">
                  <a:pos x="38" y="0"/>
                </a:cxn>
                <a:cxn ang="0">
                  <a:pos x="38" y="181"/>
                </a:cxn>
                <a:cxn ang="0">
                  <a:pos x="265" y="317"/>
                </a:cxn>
              </a:cxnLst>
              <a:rect l="0" t="0" r="0" b="0"/>
              <a:pathLst>
                <a:path w="265" h="317">
                  <a:moveTo>
                    <a:pt x="38" y="0"/>
                  </a:moveTo>
                  <a:cubicBezTo>
                    <a:pt x="19" y="64"/>
                    <a:pt x="0" y="128"/>
                    <a:pt x="38" y="181"/>
                  </a:cubicBezTo>
                  <a:cubicBezTo>
                    <a:pt x="76" y="234"/>
                    <a:pt x="170" y="275"/>
                    <a:pt x="265" y="31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6160" name="Freeform 18"/>
            <p:cNvSpPr/>
            <p:nvPr/>
          </p:nvSpPr>
          <p:spPr>
            <a:xfrm>
              <a:off x="3144" y="2387"/>
              <a:ext cx="326" cy="317"/>
            </a:xfrm>
            <a:custGeom>
              <a:avLst/>
              <a:gdLst/>
              <a:ahLst/>
              <a:cxnLst>
                <a:cxn ang="0">
                  <a:pos x="8" y="0"/>
                </a:cxn>
                <a:cxn ang="0">
                  <a:pos x="8" y="91"/>
                </a:cxn>
                <a:cxn ang="0">
                  <a:pos x="54" y="227"/>
                </a:cxn>
                <a:cxn ang="0">
                  <a:pos x="326" y="317"/>
                </a:cxn>
              </a:cxnLst>
              <a:rect l="0" t="0" r="0" b="0"/>
              <a:pathLst>
                <a:path w="326" h="317">
                  <a:moveTo>
                    <a:pt x="8" y="0"/>
                  </a:moveTo>
                  <a:cubicBezTo>
                    <a:pt x="4" y="26"/>
                    <a:pt x="0" y="53"/>
                    <a:pt x="8" y="91"/>
                  </a:cubicBezTo>
                  <a:cubicBezTo>
                    <a:pt x="16" y="129"/>
                    <a:pt x="1" y="189"/>
                    <a:pt x="54" y="227"/>
                  </a:cubicBezTo>
                  <a:cubicBezTo>
                    <a:pt x="107" y="265"/>
                    <a:pt x="281" y="302"/>
                    <a:pt x="326" y="31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6161" name="Freeform 19"/>
            <p:cNvSpPr/>
            <p:nvPr/>
          </p:nvSpPr>
          <p:spPr>
            <a:xfrm>
              <a:off x="4332" y="2296"/>
              <a:ext cx="793" cy="363"/>
            </a:xfrm>
            <a:custGeom>
              <a:avLst/>
              <a:gdLst/>
              <a:ahLst/>
              <a:cxnLst>
                <a:cxn ang="0">
                  <a:pos x="680" y="363"/>
                </a:cxn>
                <a:cxn ang="0">
                  <a:pos x="680" y="91"/>
                </a:cxn>
                <a:cxn ang="0">
                  <a:pos x="0" y="0"/>
                </a:cxn>
              </a:cxnLst>
              <a:rect l="0" t="0" r="0" b="0"/>
              <a:pathLst>
                <a:path w="793" h="363">
                  <a:moveTo>
                    <a:pt x="680" y="363"/>
                  </a:moveTo>
                  <a:cubicBezTo>
                    <a:pt x="736" y="257"/>
                    <a:pt x="793" y="151"/>
                    <a:pt x="680" y="91"/>
                  </a:cubicBezTo>
                  <a:cubicBezTo>
                    <a:pt x="567" y="31"/>
                    <a:pt x="113" y="15"/>
                    <a:pt x="0" y="0"/>
                  </a:cubicBezTo>
                </a:path>
              </a:pathLst>
            </a:custGeom>
            <a:noFill/>
            <a:ln w="15875" cap="flat" cmpd="sng">
              <a:solidFill>
                <a:srgbClr val="0000FC">
                  <a:alpha val="100000"/>
                </a:srgbClr>
              </a:solidFill>
              <a:prstDash val="solid"/>
              <a:round/>
              <a:headEnd type="none" w="med" len="med"/>
              <a:tailEnd type="triangle" w="med" len="med"/>
            </a:ln>
          </p:spPr>
          <p:txBody>
            <a:bodyPr/>
            <a:lstStyle/>
            <a:p>
              <a:endParaRPr lang="zh-CN" altLang="en-US"/>
            </a:p>
          </p:txBody>
        </p:sp>
        <p:sp>
          <p:nvSpPr>
            <p:cNvPr id="6162" name="Text Box 20"/>
            <p:cNvSpPr txBox="1"/>
            <p:nvPr/>
          </p:nvSpPr>
          <p:spPr>
            <a:xfrm>
              <a:off x="5056" y="2159"/>
              <a:ext cx="228" cy="280"/>
            </a:xfrm>
            <a:prstGeom prst="rect">
              <a:avLst/>
            </a:prstGeom>
            <a:solidFill>
              <a:srgbClr val="FF9966"/>
            </a:solidFill>
            <a:ln w="9525">
              <a:noFill/>
            </a:ln>
          </p:spPr>
          <p:txBody>
            <a:bodyPr>
              <a:spAutoFit/>
            </a:bodyPr>
            <a:lstStyle/>
            <a:p>
              <a:pPr>
                <a:spcBef>
                  <a:spcPct val="50000"/>
                </a:spcBef>
              </a:pPr>
              <a:r>
                <a:rPr lang="en-US" altLang="zh-CN" b="1" dirty="0">
                  <a:latin typeface="Arial" panose="020B0604020202090204" pitchFamily="34" charset="0"/>
                </a:rPr>
                <a:t>1</a:t>
              </a:r>
            </a:p>
          </p:txBody>
        </p:sp>
        <p:sp>
          <p:nvSpPr>
            <p:cNvPr id="6163" name="Freeform 21"/>
            <p:cNvSpPr/>
            <p:nvPr/>
          </p:nvSpPr>
          <p:spPr>
            <a:xfrm>
              <a:off x="3560" y="1933"/>
              <a:ext cx="847" cy="272"/>
            </a:xfrm>
            <a:custGeom>
              <a:avLst/>
              <a:gdLst/>
              <a:ahLst/>
              <a:cxnLst>
                <a:cxn ang="0">
                  <a:pos x="726" y="272"/>
                </a:cxn>
                <a:cxn ang="0">
                  <a:pos x="726" y="136"/>
                </a:cxn>
                <a:cxn ang="0">
                  <a:pos x="0" y="0"/>
                </a:cxn>
              </a:cxnLst>
              <a:rect l="0" t="0" r="0" b="0"/>
              <a:pathLst>
                <a:path w="847" h="272">
                  <a:moveTo>
                    <a:pt x="726" y="272"/>
                  </a:moveTo>
                  <a:cubicBezTo>
                    <a:pt x="786" y="226"/>
                    <a:pt x="847" y="181"/>
                    <a:pt x="726" y="136"/>
                  </a:cubicBezTo>
                  <a:cubicBezTo>
                    <a:pt x="605" y="91"/>
                    <a:pt x="121" y="23"/>
                    <a:pt x="0" y="0"/>
                  </a:cubicBezTo>
                </a:path>
              </a:pathLst>
            </a:custGeom>
            <a:noFill/>
            <a:ln w="19050" cap="flat" cmpd="sng">
              <a:solidFill>
                <a:srgbClr val="0000FC">
                  <a:alpha val="100000"/>
                </a:srgbClr>
              </a:solidFill>
              <a:prstDash val="solid"/>
              <a:round/>
              <a:headEnd type="none" w="med" len="med"/>
              <a:tailEnd type="triangle" w="med" len="med"/>
            </a:ln>
          </p:spPr>
          <p:txBody>
            <a:bodyPr/>
            <a:lstStyle/>
            <a:p>
              <a:endParaRPr lang="zh-CN" altLang="en-US"/>
            </a:p>
          </p:txBody>
        </p:sp>
        <p:sp>
          <p:nvSpPr>
            <p:cNvPr id="6164" name="Text Box 22"/>
            <p:cNvSpPr txBox="1"/>
            <p:nvPr/>
          </p:nvSpPr>
          <p:spPr>
            <a:xfrm>
              <a:off x="4014" y="1702"/>
              <a:ext cx="227" cy="279"/>
            </a:xfrm>
            <a:prstGeom prst="rect">
              <a:avLst/>
            </a:prstGeom>
            <a:solidFill>
              <a:srgbClr val="FF9966"/>
            </a:solidFill>
            <a:ln w="9525">
              <a:noFill/>
            </a:ln>
          </p:spPr>
          <p:txBody>
            <a:bodyPr>
              <a:spAutoFit/>
            </a:bodyPr>
            <a:lstStyle/>
            <a:p>
              <a:pPr>
                <a:spcBef>
                  <a:spcPct val="50000"/>
                </a:spcBef>
              </a:pPr>
              <a:r>
                <a:rPr lang="en-US" altLang="zh-CN" b="1" dirty="0">
                  <a:latin typeface="Arial" panose="020B0604020202090204" pitchFamily="34" charset="0"/>
                </a:rPr>
                <a:t>2</a:t>
              </a:r>
            </a:p>
          </p:txBody>
        </p:sp>
        <p:sp>
          <p:nvSpPr>
            <p:cNvPr id="6165" name="Freeform 23"/>
            <p:cNvSpPr/>
            <p:nvPr/>
          </p:nvSpPr>
          <p:spPr>
            <a:xfrm>
              <a:off x="2744" y="1570"/>
              <a:ext cx="885" cy="318"/>
            </a:xfrm>
            <a:custGeom>
              <a:avLst/>
              <a:gdLst/>
              <a:ahLst/>
              <a:cxnLst>
                <a:cxn ang="0">
                  <a:pos x="816" y="318"/>
                </a:cxn>
                <a:cxn ang="0">
                  <a:pos x="862" y="182"/>
                </a:cxn>
                <a:cxn ang="0">
                  <a:pos x="680" y="46"/>
                </a:cxn>
                <a:cxn ang="0">
                  <a:pos x="0" y="0"/>
                </a:cxn>
              </a:cxnLst>
              <a:rect l="0" t="0" r="0" b="0"/>
              <a:pathLst>
                <a:path w="885" h="318">
                  <a:moveTo>
                    <a:pt x="816" y="318"/>
                  </a:moveTo>
                  <a:cubicBezTo>
                    <a:pt x="850" y="272"/>
                    <a:pt x="885" y="227"/>
                    <a:pt x="862" y="182"/>
                  </a:cubicBezTo>
                  <a:cubicBezTo>
                    <a:pt x="839" y="137"/>
                    <a:pt x="824" y="76"/>
                    <a:pt x="680" y="46"/>
                  </a:cubicBezTo>
                  <a:cubicBezTo>
                    <a:pt x="536" y="16"/>
                    <a:pt x="113" y="8"/>
                    <a:pt x="0" y="0"/>
                  </a:cubicBezTo>
                </a:path>
              </a:pathLst>
            </a:custGeom>
            <a:noFill/>
            <a:ln w="19050" cap="flat" cmpd="sng">
              <a:solidFill>
                <a:srgbClr val="0000FC">
                  <a:alpha val="100000"/>
                </a:srgbClr>
              </a:solidFill>
              <a:prstDash val="solid"/>
              <a:round/>
              <a:headEnd type="none" w="med" len="med"/>
              <a:tailEnd type="triangle" w="med" len="med"/>
            </a:ln>
          </p:spPr>
          <p:txBody>
            <a:bodyPr/>
            <a:lstStyle/>
            <a:p>
              <a:endParaRPr lang="zh-CN" altLang="en-US"/>
            </a:p>
          </p:txBody>
        </p:sp>
        <p:sp>
          <p:nvSpPr>
            <p:cNvPr id="6166" name="Text Box 24"/>
            <p:cNvSpPr txBox="1"/>
            <p:nvPr/>
          </p:nvSpPr>
          <p:spPr>
            <a:xfrm>
              <a:off x="3425" y="1344"/>
              <a:ext cx="225" cy="279"/>
            </a:xfrm>
            <a:prstGeom prst="rect">
              <a:avLst/>
            </a:prstGeom>
            <a:solidFill>
              <a:srgbClr val="FF9966"/>
            </a:solidFill>
            <a:ln w="9525">
              <a:noFill/>
            </a:ln>
          </p:spPr>
          <p:txBody>
            <a:bodyPr>
              <a:spAutoFit/>
            </a:bodyPr>
            <a:lstStyle/>
            <a:p>
              <a:pPr>
                <a:spcBef>
                  <a:spcPct val="50000"/>
                </a:spcBef>
              </a:pPr>
              <a:r>
                <a:rPr lang="en-US" altLang="zh-CN" b="1" dirty="0">
                  <a:latin typeface="Arial" panose="020B0604020202090204" pitchFamily="34" charset="0"/>
                </a:rPr>
                <a:t>6</a:t>
              </a:r>
            </a:p>
          </p:txBody>
        </p:sp>
        <p:sp>
          <p:nvSpPr>
            <p:cNvPr id="6167" name="Freeform 25"/>
            <p:cNvSpPr/>
            <p:nvPr/>
          </p:nvSpPr>
          <p:spPr>
            <a:xfrm>
              <a:off x="1927" y="1162"/>
              <a:ext cx="953" cy="363"/>
            </a:xfrm>
            <a:custGeom>
              <a:avLst/>
              <a:gdLst/>
              <a:ahLst/>
              <a:cxnLst>
                <a:cxn ang="0">
                  <a:pos x="817" y="363"/>
                </a:cxn>
                <a:cxn ang="0">
                  <a:pos x="908" y="227"/>
                </a:cxn>
                <a:cxn ang="0">
                  <a:pos x="545" y="45"/>
                </a:cxn>
                <a:cxn ang="0">
                  <a:pos x="0" y="0"/>
                </a:cxn>
              </a:cxnLst>
              <a:rect l="0" t="0" r="0" b="0"/>
              <a:pathLst>
                <a:path w="953" h="363">
                  <a:moveTo>
                    <a:pt x="817" y="363"/>
                  </a:moveTo>
                  <a:cubicBezTo>
                    <a:pt x="885" y="321"/>
                    <a:pt x="953" y="280"/>
                    <a:pt x="908" y="227"/>
                  </a:cubicBezTo>
                  <a:cubicBezTo>
                    <a:pt x="863" y="174"/>
                    <a:pt x="696" y="83"/>
                    <a:pt x="545" y="45"/>
                  </a:cubicBezTo>
                  <a:cubicBezTo>
                    <a:pt x="394" y="7"/>
                    <a:pt x="91" y="8"/>
                    <a:pt x="0" y="0"/>
                  </a:cubicBezTo>
                </a:path>
              </a:pathLst>
            </a:custGeom>
            <a:noFill/>
            <a:ln w="19050" cap="flat" cmpd="sng">
              <a:solidFill>
                <a:srgbClr val="0000FC">
                  <a:alpha val="100000"/>
                </a:srgbClr>
              </a:solidFill>
              <a:prstDash val="solid"/>
              <a:round/>
              <a:headEnd type="none" w="med" len="med"/>
              <a:tailEnd type="triangle" w="med" len="med"/>
            </a:ln>
          </p:spPr>
          <p:txBody>
            <a:bodyPr/>
            <a:lstStyle/>
            <a:p>
              <a:endParaRPr lang="zh-CN" altLang="en-US"/>
            </a:p>
          </p:txBody>
        </p:sp>
        <p:sp>
          <p:nvSpPr>
            <p:cNvPr id="6168" name="Text Box 26"/>
            <p:cNvSpPr txBox="1"/>
            <p:nvPr/>
          </p:nvSpPr>
          <p:spPr>
            <a:xfrm>
              <a:off x="2699" y="1026"/>
              <a:ext cx="362" cy="279"/>
            </a:xfrm>
            <a:prstGeom prst="rect">
              <a:avLst/>
            </a:prstGeom>
            <a:solidFill>
              <a:srgbClr val="FF9966"/>
            </a:solidFill>
            <a:ln w="9525">
              <a:noFill/>
            </a:ln>
          </p:spPr>
          <p:txBody>
            <a:bodyPr>
              <a:spAutoFit/>
            </a:bodyPr>
            <a:lstStyle/>
            <a:p>
              <a:pPr>
                <a:spcBef>
                  <a:spcPct val="50000"/>
                </a:spcBef>
              </a:pPr>
              <a:r>
                <a:rPr lang="en-US" altLang="zh-CN" b="1" dirty="0">
                  <a:latin typeface="Arial" panose="020B0604020202090204" pitchFamily="34" charset="0"/>
                </a:rPr>
                <a:t>24</a:t>
              </a:r>
            </a:p>
          </p:txBody>
        </p:sp>
      </p:grpSp>
      <p:sp>
        <p:nvSpPr>
          <p:cNvPr id="6152" name="Text Box 27"/>
          <p:cNvSpPr txBox="1"/>
          <p:nvPr/>
        </p:nvSpPr>
        <p:spPr>
          <a:xfrm>
            <a:off x="1042988" y="3573780"/>
            <a:ext cx="7559675" cy="2868613"/>
          </a:xfrm>
          <a:prstGeom prst="rect">
            <a:avLst/>
          </a:prstGeom>
          <a:noFill/>
          <a:ln w="9525">
            <a:noFill/>
          </a:ln>
        </p:spPr>
        <p:txBody>
          <a:bodyPr>
            <a:spAutoFit/>
          </a:bodyPr>
          <a:lstStyle/>
          <a:p>
            <a:r>
              <a:rPr lang="en-US" altLang="zh-CN" sz="2800" dirty="0">
                <a:latin typeface="Arial" panose="020B0604020202090204" pitchFamily="34" charset="0"/>
              </a:rPr>
              <a:t>Factorial(4)</a:t>
            </a:r>
          </a:p>
          <a:p>
            <a:r>
              <a:rPr lang="en-US" altLang="zh-CN" sz="2800" dirty="0">
                <a:latin typeface="Arial" panose="020B0604020202090204" pitchFamily="34" charset="0"/>
              </a:rPr>
              <a:t>           4*Factorial(3)</a:t>
            </a:r>
          </a:p>
          <a:p>
            <a:r>
              <a:rPr lang="en-US" altLang="zh-CN" sz="2800" dirty="0">
                <a:latin typeface="Arial" panose="020B0604020202090204" pitchFamily="34" charset="0"/>
              </a:rPr>
              <a:t>                      3*Factorial(2)</a:t>
            </a:r>
          </a:p>
          <a:p>
            <a:r>
              <a:rPr lang="en-US" altLang="zh-CN" sz="2800" dirty="0">
                <a:latin typeface="Arial" panose="020B0604020202090204" pitchFamily="34" charset="0"/>
              </a:rPr>
              <a:t>                                 2*Factorial(1)</a:t>
            </a:r>
          </a:p>
          <a:p>
            <a:r>
              <a:rPr lang="en-US" altLang="zh-CN" sz="2800" dirty="0">
                <a:latin typeface="Arial" panose="020B0604020202090204" pitchFamily="34" charset="0"/>
              </a:rPr>
              <a:t>                                           1*Factorial(0)</a:t>
            </a:r>
          </a:p>
          <a:p>
            <a:pPr>
              <a:spcBef>
                <a:spcPct val="50000"/>
              </a:spcBef>
            </a:pPr>
            <a:endParaRPr lang="en-US" altLang="zh-CN" sz="2800" dirty="0">
              <a:latin typeface="Arial" panose="020B0604020202090204" pitchFamily="34" charset="0"/>
            </a:endParaRPr>
          </a:p>
        </p:txBody>
      </p:sp>
      <p:sp>
        <p:nvSpPr>
          <p:cNvPr id="96285" name="Text Box 29"/>
          <p:cNvSpPr txBox="1"/>
          <p:nvPr/>
        </p:nvSpPr>
        <p:spPr>
          <a:xfrm>
            <a:off x="1476375" y="3562668"/>
            <a:ext cx="5903913" cy="2838450"/>
          </a:xfrm>
          <a:prstGeom prst="rect">
            <a:avLst/>
          </a:prstGeom>
          <a:solidFill>
            <a:srgbClr val="FF9966"/>
          </a:solidFill>
          <a:ln w="9525">
            <a:noFill/>
          </a:ln>
        </p:spPr>
        <p:txBody>
          <a:bodyPr>
            <a:spAutoFit/>
          </a:bodyPr>
          <a:lstStyle/>
          <a:p>
            <a:r>
              <a:rPr lang="en-US" altLang="zh-CN" sz="3600" b="1" dirty="0">
                <a:latin typeface="Times New Roman" panose="02020603050405020304" pitchFamily="18" charset="0"/>
              </a:rPr>
              <a:t>int Factorial(int n)</a:t>
            </a:r>
          </a:p>
          <a:p>
            <a:r>
              <a:rPr lang="en-US" altLang="zh-CN" sz="3600" b="1" dirty="0">
                <a:latin typeface="Times New Roman" panose="02020603050405020304" pitchFamily="18" charset="0"/>
              </a:rPr>
              <a:t>    {</a:t>
            </a:r>
          </a:p>
          <a:p>
            <a:r>
              <a:rPr lang="en-US" altLang="zh-CN" sz="3600" b="1" dirty="0">
                <a:latin typeface="Times New Roman" panose="02020603050405020304" pitchFamily="18" charset="0"/>
              </a:rPr>
              <a:t>        if (n==0) return 1;</a:t>
            </a:r>
          </a:p>
          <a:p>
            <a:r>
              <a:rPr lang="en-US" altLang="zh-CN" sz="3600" b="1" dirty="0">
                <a:latin typeface="Times New Roman" panose="02020603050405020304" pitchFamily="18" charset="0"/>
              </a:rPr>
              <a:t>        return n*Factorial(n-1);</a:t>
            </a:r>
          </a:p>
          <a:p>
            <a:r>
              <a:rPr lang="en-US" altLang="zh-CN" sz="3600" b="1"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6285"/>
                                        </p:tgtEl>
                                        <p:attrNameLst>
                                          <p:attrName>style.visibility</p:attrName>
                                        </p:attrNameLst>
                                      </p:cBhvr>
                                      <p:to>
                                        <p:strVal val="visible"/>
                                      </p:to>
                                    </p:set>
                                    <p:animEffect transition="in" filter="dissolve">
                                      <p:cBhvr>
                                        <p:cTn id="11" dur="500"/>
                                        <p:tgtEl>
                                          <p:spTgt spid="96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6" grpId="0" bldLvl="0" animBg="1"/>
      <p:bldP spid="9628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12</a:t>
            </a:fld>
            <a:endParaRPr lang="en-US" altLang="zh-CN" sz="1200" dirty="0">
              <a:latin typeface="Arial Black" panose="020B0A04020102020204" pitchFamily="34" charset="0"/>
            </a:endParaRPr>
          </a:p>
        </p:txBody>
      </p:sp>
      <p:sp>
        <p:nvSpPr>
          <p:cNvPr id="137236" name="Rectangle 20"/>
          <p:cNvSpPr/>
          <p:nvPr/>
        </p:nvSpPr>
        <p:spPr>
          <a:xfrm>
            <a:off x="152400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1268" name="Text Box 90"/>
          <p:cNvSpPr txBox="1"/>
          <p:nvPr/>
        </p:nvSpPr>
        <p:spPr>
          <a:xfrm>
            <a:off x="2782888" y="0"/>
            <a:ext cx="3240087" cy="2922905"/>
          </a:xfrm>
          <a:prstGeom prst="rect">
            <a:avLst/>
          </a:prstGeom>
          <a:solidFill>
            <a:srgbClr val="FF9966"/>
          </a:solidFill>
          <a:ln w="9525">
            <a:noFill/>
          </a:ln>
        </p:spPr>
        <p:txBody>
          <a:bodyPr>
            <a:spAutoFit/>
          </a:bodyPr>
          <a:lstStyle/>
          <a:p>
            <a:pPr marL="342900" indent="-342900">
              <a:buChar char="•"/>
            </a:pPr>
            <a:r>
              <a:rPr lang="en-US" altLang="zh-CN" sz="3200" b="1" dirty="0">
                <a:solidFill>
                  <a:schemeClr val="bg2"/>
                </a:solidFill>
                <a:latin typeface="Times New Roman" panose="02020603050405020304" pitchFamily="18" charset="0"/>
              </a:rPr>
              <a:t> </a:t>
            </a:r>
            <a:r>
              <a:rPr lang="en-US" altLang="zh-CN" sz="3200" b="1" dirty="0">
                <a:latin typeface="Times New Roman" panose="02020603050405020304" pitchFamily="18" charset="0"/>
              </a:rPr>
              <a:t>  </a:t>
            </a:r>
            <a:r>
              <a:rPr lang="en-US" altLang="zh-CN" sz="2000" b="1" dirty="0">
                <a:latin typeface="Times New Roman" panose="02020603050405020304" pitchFamily="18" charset="0"/>
              </a:rPr>
              <a:t>int Fibonacci(int n)</a:t>
            </a:r>
          </a:p>
          <a:p>
            <a:pPr marL="342900" indent="-342900">
              <a:buChar char="•"/>
            </a:pPr>
            <a:r>
              <a:rPr lang="en-US" altLang="zh-CN" sz="2000" b="1" dirty="0">
                <a:solidFill>
                  <a:srgbClr val="00CC00"/>
                </a:solidFill>
                <a:latin typeface="Times New Roman" panose="02020603050405020304" pitchFamily="18" charset="0"/>
              </a:rPr>
              <a:t> </a:t>
            </a:r>
            <a:r>
              <a:rPr lang="en-US" altLang="zh-CN" sz="2000" b="1" dirty="0">
                <a:latin typeface="Times New Roman" panose="02020603050405020304" pitchFamily="18" charset="0"/>
              </a:rPr>
              <a:t>   {</a:t>
            </a:r>
          </a:p>
          <a:p>
            <a:pPr marL="342900" indent="-342900">
              <a:buChar char="•"/>
            </a:pPr>
            <a:r>
              <a:rPr lang="en-US" altLang="zh-CN" sz="2000" b="1" dirty="0">
                <a:solidFill>
                  <a:srgbClr val="00CC00"/>
                </a:solidFill>
                <a:latin typeface="Times New Roman" panose="02020603050405020304" pitchFamily="18" charset="0"/>
              </a:rPr>
              <a:t> </a:t>
            </a:r>
            <a:r>
              <a:rPr lang="en-US" altLang="zh-CN" sz="2000" b="1" dirty="0">
                <a:latin typeface="Times New Roman" panose="02020603050405020304" pitchFamily="18" charset="0"/>
              </a:rPr>
              <a:t>       int f1, f2;</a:t>
            </a:r>
          </a:p>
          <a:p>
            <a:pPr marL="342900" indent="-342900">
              <a:buChar char="•"/>
            </a:pPr>
            <a:r>
              <a:rPr lang="en-US" altLang="zh-CN" sz="2000" b="1" dirty="0">
                <a:solidFill>
                  <a:srgbClr val="00CC00"/>
                </a:solidFill>
                <a:latin typeface="Times New Roman" panose="02020603050405020304" pitchFamily="18" charset="0"/>
              </a:rPr>
              <a:t>1</a:t>
            </a:r>
            <a:r>
              <a:rPr lang="en-US" altLang="zh-CN" sz="2000" b="1" dirty="0">
                <a:latin typeface="Times New Roman" panose="02020603050405020304" pitchFamily="18" charset="0"/>
              </a:rPr>
              <a:t>      if (n&lt;=1) return 1;</a:t>
            </a:r>
          </a:p>
          <a:p>
            <a:pPr marL="342900" indent="-342900">
              <a:buChar char="•"/>
            </a:pPr>
            <a:r>
              <a:rPr lang="en-US" altLang="zh-CN" sz="2000" b="1" dirty="0">
                <a:solidFill>
                  <a:srgbClr val="00CC00"/>
                </a:solidFill>
                <a:latin typeface="Times New Roman" panose="02020603050405020304" pitchFamily="18" charset="0"/>
              </a:rPr>
              <a:t>2 </a:t>
            </a:r>
            <a:r>
              <a:rPr lang="en-US" altLang="zh-CN" sz="2000" b="1" dirty="0">
                <a:latin typeface="Times New Roman" panose="02020603050405020304" pitchFamily="18" charset="0"/>
              </a:rPr>
              <a:t>      f1 = Fibonacci(n-1);</a:t>
            </a:r>
          </a:p>
          <a:p>
            <a:pPr marL="342900" indent="-342900">
              <a:buChar char="•"/>
            </a:pPr>
            <a:r>
              <a:rPr lang="en-US" altLang="zh-CN" sz="2000" b="1" dirty="0">
                <a:solidFill>
                  <a:srgbClr val="00CC00"/>
                </a:solidFill>
                <a:latin typeface="Times New Roman" panose="02020603050405020304" pitchFamily="18" charset="0"/>
              </a:rPr>
              <a:t>3 </a:t>
            </a:r>
            <a:r>
              <a:rPr lang="en-US" altLang="zh-CN" sz="2000" b="1" dirty="0">
                <a:latin typeface="Times New Roman" panose="02020603050405020304" pitchFamily="18" charset="0"/>
              </a:rPr>
              <a:t>      f2 =</a:t>
            </a:r>
            <a:r>
              <a:rPr lang="en-US" altLang="zh-CN" sz="3200" b="1" dirty="0">
                <a:latin typeface="Times New Roman" panose="02020603050405020304" pitchFamily="18" charset="0"/>
              </a:rPr>
              <a:t> </a:t>
            </a:r>
            <a:r>
              <a:rPr lang="en-US" altLang="zh-CN" sz="2000" b="1" dirty="0">
                <a:latin typeface="Times New Roman" panose="02020603050405020304" pitchFamily="18" charset="0"/>
              </a:rPr>
              <a:t>Fibonacci(n-2);</a:t>
            </a:r>
          </a:p>
          <a:p>
            <a:pPr marL="342900" indent="-342900">
              <a:buChar char="•"/>
            </a:pPr>
            <a:r>
              <a:rPr lang="en-US" altLang="zh-CN" sz="2000" b="1" dirty="0">
                <a:solidFill>
                  <a:srgbClr val="00CC00"/>
                </a:solidFill>
                <a:latin typeface="Times New Roman" panose="02020603050405020304" pitchFamily="18" charset="0"/>
              </a:rPr>
              <a:t>4 </a:t>
            </a:r>
            <a:r>
              <a:rPr lang="en-US" altLang="zh-CN" sz="2000" b="1" dirty="0">
                <a:latin typeface="Times New Roman" panose="02020603050405020304" pitchFamily="18" charset="0"/>
              </a:rPr>
              <a:t>      return f1+f2;</a:t>
            </a:r>
          </a:p>
          <a:p>
            <a:pPr marL="342900" indent="-342900"/>
            <a:r>
              <a:rPr lang="en-US" altLang="zh-CN" sz="2000" b="1" dirty="0">
                <a:latin typeface="Times New Roman" panose="02020603050405020304" pitchFamily="18" charset="0"/>
              </a:rPr>
              <a:t>       }</a:t>
            </a:r>
          </a:p>
        </p:txBody>
      </p:sp>
      <p:sp>
        <p:nvSpPr>
          <p:cNvPr id="11269" name="Rectangle 4"/>
          <p:cNvSpPr/>
          <p:nvPr/>
        </p:nvSpPr>
        <p:spPr>
          <a:xfrm>
            <a:off x="1524000" y="0"/>
            <a:ext cx="720725" cy="549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sp>
        <p:nvSpPr>
          <p:cNvPr id="11270" name="Rectangle 5"/>
          <p:cNvSpPr/>
          <p:nvPr/>
        </p:nvSpPr>
        <p:spPr>
          <a:xfrm>
            <a:off x="1524000" y="606425"/>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b="1" dirty="0">
                <a:latin typeface="Arial" panose="020B0604020202090204" pitchFamily="34" charset="0"/>
              </a:rPr>
              <a:t>main</a:t>
            </a:r>
          </a:p>
          <a:p>
            <a:r>
              <a:rPr lang="en-US" altLang="zh-CN" b="1" dirty="0">
                <a:latin typeface="Arial" panose="020B0604020202090204" pitchFamily="34" charset="0"/>
              </a:rPr>
              <a:t>  x  :</a:t>
            </a:r>
          </a:p>
        </p:txBody>
      </p:sp>
      <p:grpSp>
        <p:nvGrpSpPr>
          <p:cNvPr id="137224" name="Group 8"/>
          <p:cNvGrpSpPr/>
          <p:nvPr/>
        </p:nvGrpSpPr>
        <p:grpSpPr>
          <a:xfrm>
            <a:off x="2351088" y="592138"/>
            <a:ext cx="936625" cy="1296327"/>
            <a:chOff x="884" y="890"/>
            <a:chExt cx="590" cy="1031"/>
          </a:xfrm>
        </p:grpSpPr>
        <p:sp>
          <p:nvSpPr>
            <p:cNvPr id="11330" name="Rectangle 6"/>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31" name="Text Box 7"/>
            <p:cNvSpPr txBox="1"/>
            <p:nvPr/>
          </p:nvSpPr>
          <p:spPr>
            <a:xfrm>
              <a:off x="929" y="1677"/>
              <a:ext cx="545" cy="244"/>
            </a:xfrm>
            <a:prstGeom prst="rect">
              <a:avLst/>
            </a:prstGeom>
            <a:noFill/>
            <a:ln w="9525">
              <a:noFill/>
            </a:ln>
          </p:spPr>
          <p:txBody>
            <a:bodyPr>
              <a:spAutoFit/>
            </a:bodyPr>
            <a:lstStyle/>
            <a:p>
              <a:pPr>
                <a:spcBef>
                  <a:spcPct val="50000"/>
                </a:spcBef>
              </a:pPr>
              <a:r>
                <a:rPr lang="en-US" altLang="zh-CN" sz="1400" b="1" dirty="0">
                  <a:latin typeface="Arial" panose="020B0604020202090204" pitchFamily="34" charset="0"/>
                </a:rPr>
                <a:t>Line:1</a:t>
              </a:r>
            </a:p>
          </p:txBody>
        </p:sp>
      </p:grpSp>
      <p:grpSp>
        <p:nvGrpSpPr>
          <p:cNvPr id="137225" name="Group 9"/>
          <p:cNvGrpSpPr/>
          <p:nvPr/>
        </p:nvGrpSpPr>
        <p:grpSpPr>
          <a:xfrm>
            <a:off x="2351088" y="1889125"/>
            <a:ext cx="936625" cy="1352255"/>
            <a:chOff x="884" y="890"/>
            <a:chExt cx="590" cy="1047"/>
          </a:xfrm>
        </p:grpSpPr>
        <p:sp>
          <p:nvSpPr>
            <p:cNvPr id="11328" name="Rectangle 10"/>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29" name="Text Box 11"/>
            <p:cNvSpPr txBox="1"/>
            <p:nvPr/>
          </p:nvSpPr>
          <p:spPr>
            <a:xfrm>
              <a:off x="929" y="1676"/>
              <a:ext cx="545" cy="261"/>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sp>
        <p:nvSpPr>
          <p:cNvPr id="137228" name="Rectangle 12"/>
          <p:cNvSpPr/>
          <p:nvPr/>
        </p:nvSpPr>
        <p:spPr>
          <a:xfrm>
            <a:off x="1524000" y="1889125"/>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29" name="Group 13"/>
          <p:cNvGrpSpPr/>
          <p:nvPr/>
        </p:nvGrpSpPr>
        <p:grpSpPr>
          <a:xfrm>
            <a:off x="2351088" y="3257550"/>
            <a:ext cx="936625" cy="1414463"/>
            <a:chOff x="884" y="890"/>
            <a:chExt cx="590" cy="1032"/>
          </a:xfrm>
        </p:grpSpPr>
        <p:sp>
          <p:nvSpPr>
            <p:cNvPr id="11326" name="Rectangle 14"/>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27" name="Text Box 15"/>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sp>
        <p:nvSpPr>
          <p:cNvPr id="137232" name="Rectangle 16"/>
          <p:cNvSpPr/>
          <p:nvPr/>
        </p:nvSpPr>
        <p:spPr>
          <a:xfrm>
            <a:off x="1524000" y="3271838"/>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33" name="Group 17"/>
          <p:cNvGrpSpPr/>
          <p:nvPr/>
        </p:nvGrpSpPr>
        <p:grpSpPr>
          <a:xfrm>
            <a:off x="3287713" y="3286125"/>
            <a:ext cx="936625" cy="1414463"/>
            <a:chOff x="884" y="890"/>
            <a:chExt cx="590" cy="1032"/>
          </a:xfrm>
        </p:grpSpPr>
        <p:sp>
          <p:nvSpPr>
            <p:cNvPr id="11324" name="Rectangle 18"/>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:2</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25" name="Text Box 19"/>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Line:1</a:t>
              </a:r>
            </a:p>
          </p:txBody>
        </p:sp>
      </p:grpSp>
      <p:grpSp>
        <p:nvGrpSpPr>
          <p:cNvPr id="137237" name="Group 21"/>
          <p:cNvGrpSpPr/>
          <p:nvPr/>
        </p:nvGrpSpPr>
        <p:grpSpPr>
          <a:xfrm>
            <a:off x="2351088" y="4652963"/>
            <a:ext cx="936625" cy="1414462"/>
            <a:chOff x="884" y="890"/>
            <a:chExt cx="590" cy="1032"/>
          </a:xfrm>
        </p:grpSpPr>
        <p:sp>
          <p:nvSpPr>
            <p:cNvPr id="11322" name="Rectangle 22"/>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23" name="Text Box 23"/>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grpSp>
        <p:nvGrpSpPr>
          <p:cNvPr id="137241" name="Group 25"/>
          <p:cNvGrpSpPr/>
          <p:nvPr/>
        </p:nvGrpSpPr>
        <p:grpSpPr>
          <a:xfrm>
            <a:off x="3322638" y="4678363"/>
            <a:ext cx="936625" cy="1414462"/>
            <a:chOff x="884" y="890"/>
            <a:chExt cx="590" cy="1032"/>
          </a:xfrm>
        </p:grpSpPr>
        <p:sp>
          <p:nvSpPr>
            <p:cNvPr id="11320" name="Rectangle 26"/>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:2</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21" name="Text Box 27"/>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grpSp>
        <p:nvGrpSpPr>
          <p:cNvPr id="137244" name="Group 28"/>
          <p:cNvGrpSpPr/>
          <p:nvPr/>
        </p:nvGrpSpPr>
        <p:grpSpPr>
          <a:xfrm>
            <a:off x="4295775" y="4678363"/>
            <a:ext cx="936625" cy="1414462"/>
            <a:chOff x="884" y="890"/>
            <a:chExt cx="590" cy="1032"/>
          </a:xfrm>
        </p:grpSpPr>
        <p:sp>
          <p:nvSpPr>
            <p:cNvPr id="137245" name="Rectangle 29"/>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 </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p:txBody>
        </p:sp>
        <p:sp>
          <p:nvSpPr>
            <p:cNvPr id="11319" name="Text Box 30"/>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Line:1</a:t>
              </a:r>
            </a:p>
          </p:txBody>
        </p:sp>
      </p:grpSp>
      <p:grpSp>
        <p:nvGrpSpPr>
          <p:cNvPr id="137256" name="Group 40"/>
          <p:cNvGrpSpPr/>
          <p:nvPr/>
        </p:nvGrpSpPr>
        <p:grpSpPr>
          <a:xfrm>
            <a:off x="6383338" y="1484313"/>
            <a:ext cx="936625" cy="1414462"/>
            <a:chOff x="884" y="890"/>
            <a:chExt cx="590" cy="1032"/>
          </a:xfrm>
        </p:grpSpPr>
        <p:sp>
          <p:nvSpPr>
            <p:cNvPr id="11316" name="Rectangle 41"/>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17" name="Text Box 42"/>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grpSp>
        <p:nvGrpSpPr>
          <p:cNvPr id="137259" name="Group 43"/>
          <p:cNvGrpSpPr/>
          <p:nvPr/>
        </p:nvGrpSpPr>
        <p:grpSpPr>
          <a:xfrm>
            <a:off x="7391400" y="1484313"/>
            <a:ext cx="936625" cy="1414462"/>
            <a:chOff x="884" y="890"/>
            <a:chExt cx="590" cy="1032"/>
          </a:xfrm>
        </p:grpSpPr>
        <p:sp>
          <p:nvSpPr>
            <p:cNvPr id="137260" name="Rectangle 44"/>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a:t>
              </a:r>
            </a:p>
          </p:txBody>
        </p:sp>
        <p:sp>
          <p:nvSpPr>
            <p:cNvPr id="11315" name="Text Box 45"/>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Line:3</a:t>
              </a:r>
            </a:p>
          </p:txBody>
        </p:sp>
      </p:grpSp>
      <p:grpSp>
        <p:nvGrpSpPr>
          <p:cNvPr id="137262" name="Group 46"/>
          <p:cNvGrpSpPr/>
          <p:nvPr/>
        </p:nvGrpSpPr>
        <p:grpSpPr>
          <a:xfrm>
            <a:off x="8401050" y="1484313"/>
            <a:ext cx="936625" cy="1414462"/>
            <a:chOff x="884" y="890"/>
            <a:chExt cx="590" cy="1032"/>
          </a:xfrm>
        </p:grpSpPr>
        <p:sp>
          <p:nvSpPr>
            <p:cNvPr id="137263" name="Rectangle 47"/>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:0</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 :  </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 0</a:t>
              </a:r>
            </a:p>
          </p:txBody>
        </p:sp>
        <p:sp>
          <p:nvSpPr>
            <p:cNvPr id="11313" name="Text Box 48"/>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Line:1</a:t>
              </a:r>
            </a:p>
          </p:txBody>
        </p:sp>
      </p:grpSp>
      <p:sp>
        <p:nvSpPr>
          <p:cNvPr id="137265" name="Rectangle 49"/>
          <p:cNvSpPr/>
          <p:nvPr/>
        </p:nvSpPr>
        <p:spPr>
          <a:xfrm>
            <a:off x="5375275" y="0"/>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66" name="Group 50"/>
          <p:cNvGrpSpPr/>
          <p:nvPr/>
        </p:nvGrpSpPr>
        <p:grpSpPr>
          <a:xfrm>
            <a:off x="6240463" y="0"/>
            <a:ext cx="936625" cy="1414463"/>
            <a:chOff x="884" y="890"/>
            <a:chExt cx="590" cy="1032"/>
          </a:xfrm>
        </p:grpSpPr>
        <p:sp>
          <p:nvSpPr>
            <p:cNvPr id="11310" name="Rectangle 51"/>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11" name="Text Box 52"/>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grpSp>
        <p:nvGrpSpPr>
          <p:cNvPr id="137269" name="Group 53"/>
          <p:cNvGrpSpPr/>
          <p:nvPr/>
        </p:nvGrpSpPr>
        <p:grpSpPr>
          <a:xfrm>
            <a:off x="7175500" y="0"/>
            <a:ext cx="936625" cy="1414463"/>
            <a:chOff x="884" y="890"/>
            <a:chExt cx="590" cy="1032"/>
          </a:xfrm>
        </p:grpSpPr>
        <p:sp>
          <p:nvSpPr>
            <p:cNvPr id="137270" name="Rectangle 54"/>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a:t>
              </a:r>
            </a:p>
          </p:txBody>
        </p:sp>
        <p:sp>
          <p:nvSpPr>
            <p:cNvPr id="11309" name="Text Box 55"/>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Line:3</a:t>
              </a:r>
            </a:p>
          </p:txBody>
        </p:sp>
      </p:grpSp>
      <p:sp>
        <p:nvSpPr>
          <p:cNvPr id="137275" name="Rectangle 59"/>
          <p:cNvSpPr/>
          <p:nvPr/>
        </p:nvSpPr>
        <p:spPr>
          <a:xfrm>
            <a:off x="5519738" y="1484313"/>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76" name="Group 60"/>
          <p:cNvGrpSpPr/>
          <p:nvPr/>
        </p:nvGrpSpPr>
        <p:grpSpPr>
          <a:xfrm>
            <a:off x="6024563" y="2924175"/>
            <a:ext cx="936625" cy="1414463"/>
            <a:chOff x="884" y="890"/>
            <a:chExt cx="590" cy="1032"/>
          </a:xfrm>
        </p:grpSpPr>
        <p:sp>
          <p:nvSpPr>
            <p:cNvPr id="11306" name="Rectangle 61"/>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:3</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p>
          </p:txBody>
        </p:sp>
        <p:sp>
          <p:nvSpPr>
            <p:cNvPr id="11307" name="Text Box 62"/>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Line:2</a:t>
              </a:r>
            </a:p>
          </p:txBody>
        </p:sp>
      </p:grpSp>
      <p:grpSp>
        <p:nvGrpSpPr>
          <p:cNvPr id="137279" name="Group 63"/>
          <p:cNvGrpSpPr/>
          <p:nvPr/>
        </p:nvGrpSpPr>
        <p:grpSpPr>
          <a:xfrm>
            <a:off x="7032625" y="2924175"/>
            <a:ext cx="936625" cy="1414463"/>
            <a:chOff x="884" y="890"/>
            <a:chExt cx="590" cy="1032"/>
          </a:xfrm>
        </p:grpSpPr>
        <p:sp>
          <p:nvSpPr>
            <p:cNvPr id="137280" name="Rectangle 64"/>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0</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a:t>
              </a:r>
            </a:p>
          </p:txBody>
        </p:sp>
        <p:sp>
          <p:nvSpPr>
            <p:cNvPr id="11305" name="Text Box 65"/>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Line:4</a:t>
              </a:r>
            </a:p>
          </p:txBody>
        </p:sp>
      </p:grpSp>
      <p:sp>
        <p:nvSpPr>
          <p:cNvPr id="137285" name="Rectangle 69"/>
          <p:cNvSpPr/>
          <p:nvPr/>
        </p:nvSpPr>
        <p:spPr>
          <a:xfrm>
            <a:off x="5232400" y="2924175"/>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86" name="Group 70"/>
          <p:cNvGrpSpPr/>
          <p:nvPr/>
        </p:nvGrpSpPr>
        <p:grpSpPr>
          <a:xfrm>
            <a:off x="6167438" y="4437063"/>
            <a:ext cx="936625" cy="1414462"/>
            <a:chOff x="884" y="890"/>
            <a:chExt cx="590" cy="1032"/>
          </a:xfrm>
        </p:grpSpPr>
        <p:sp>
          <p:nvSpPr>
            <p:cNvPr id="137287" name="Rectangle 71"/>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:3</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a:t>
              </a:r>
            </a:p>
          </p:txBody>
        </p:sp>
        <p:sp>
          <p:nvSpPr>
            <p:cNvPr id="11303" name="Text Box 72"/>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Line:3</a:t>
              </a:r>
            </a:p>
          </p:txBody>
        </p:sp>
      </p:grpSp>
      <p:grpSp>
        <p:nvGrpSpPr>
          <p:cNvPr id="137289" name="Group 73"/>
          <p:cNvGrpSpPr/>
          <p:nvPr/>
        </p:nvGrpSpPr>
        <p:grpSpPr>
          <a:xfrm>
            <a:off x="7175500" y="4437063"/>
            <a:ext cx="936625" cy="1414462"/>
            <a:chOff x="884" y="890"/>
            <a:chExt cx="590" cy="1032"/>
          </a:xfrm>
        </p:grpSpPr>
        <p:sp>
          <p:nvSpPr>
            <p:cNvPr id="11300" name="Rectangle 74"/>
            <p:cNvSpPr/>
            <p:nvPr/>
          </p:nvSpPr>
          <p:spPr>
            <a:xfrm>
              <a:off x="884" y="890"/>
              <a:ext cx="545"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nSpc>
                  <a:spcPct val="80000"/>
                </a:lnSpc>
              </a:pPr>
              <a:r>
                <a:rPr lang="en-US" altLang="zh-CN" sz="1600" b="1" dirty="0">
                  <a:latin typeface="Arial" panose="020B0604020202090204" pitchFamily="34" charset="0"/>
                </a:rPr>
                <a:t>fib</a:t>
              </a:r>
            </a:p>
            <a:p>
              <a:pPr>
                <a:lnSpc>
                  <a:spcPct val="80000"/>
                </a:lnSpc>
              </a:pPr>
              <a:r>
                <a:rPr lang="en-US" altLang="zh-CN" sz="1600" b="1" dirty="0">
                  <a:latin typeface="Arial" panose="020B0604020202090204" pitchFamily="34" charset="0"/>
                </a:rPr>
                <a:t>  n  :1</a:t>
              </a:r>
            </a:p>
            <a:p>
              <a:pPr>
                <a:lnSpc>
                  <a:spcPct val="80000"/>
                </a:lnSpc>
              </a:pPr>
              <a:r>
                <a:rPr lang="en-US" altLang="zh-CN" sz="1600" b="1" dirty="0">
                  <a:latin typeface="Arial" panose="020B0604020202090204" pitchFamily="34" charset="0"/>
                </a:rPr>
                <a:t>  f1:</a:t>
              </a:r>
            </a:p>
            <a:p>
              <a:pPr>
                <a:lnSpc>
                  <a:spcPct val="80000"/>
                </a:lnSpc>
              </a:pPr>
              <a:r>
                <a:rPr lang="en-US" altLang="zh-CN" sz="1600" b="1" dirty="0">
                  <a:latin typeface="Arial" panose="020B0604020202090204" pitchFamily="34" charset="0"/>
                </a:rPr>
                <a:t>  f2:</a:t>
              </a:r>
            </a:p>
            <a:p>
              <a:pPr>
                <a:lnSpc>
                  <a:spcPct val="80000"/>
                </a:lnSpc>
              </a:pPr>
              <a:r>
                <a:rPr lang="en-US" altLang="zh-CN" sz="1600" b="1" dirty="0">
                  <a:latin typeface="Arial" panose="020B0604020202090204" pitchFamily="34" charset="0"/>
                </a:rPr>
                <a:t>  f:</a:t>
              </a:r>
              <a:r>
                <a:rPr lang="en-US" altLang="zh-CN" sz="1600" b="1" u="sng" dirty="0">
                  <a:solidFill>
                    <a:srgbClr val="FF00FF"/>
                  </a:solidFill>
                  <a:latin typeface="Arial" panose="020B0604020202090204" pitchFamily="34" charset="0"/>
                </a:rPr>
                <a:t>1</a:t>
              </a:r>
            </a:p>
          </p:txBody>
        </p:sp>
        <p:sp>
          <p:nvSpPr>
            <p:cNvPr id="11301" name="Text Box 75"/>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Line:1</a:t>
              </a:r>
            </a:p>
          </p:txBody>
        </p:sp>
      </p:grpSp>
      <p:sp>
        <p:nvSpPr>
          <p:cNvPr id="137292" name="Rectangle 76"/>
          <p:cNvSpPr/>
          <p:nvPr/>
        </p:nvSpPr>
        <p:spPr>
          <a:xfrm>
            <a:off x="5303838" y="4437063"/>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grpSp>
        <p:nvGrpSpPr>
          <p:cNvPr id="137293" name="Group 77"/>
          <p:cNvGrpSpPr/>
          <p:nvPr/>
        </p:nvGrpSpPr>
        <p:grpSpPr>
          <a:xfrm>
            <a:off x="9551988" y="4581525"/>
            <a:ext cx="936625" cy="1414463"/>
            <a:chOff x="884" y="890"/>
            <a:chExt cx="590" cy="1032"/>
          </a:xfrm>
        </p:grpSpPr>
        <p:sp>
          <p:nvSpPr>
            <p:cNvPr id="137294" name="Rectangle 78"/>
            <p:cNvSpPr>
              <a:spLocks noChangeArrowheads="1"/>
            </p:cNvSpPr>
            <p:nvPr/>
          </p:nvSpPr>
          <p:spPr bwMode="auto">
            <a:xfrm>
              <a:off x="884" y="890"/>
              <a:ext cx="545" cy="7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fib</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n  :3</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f1:</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f2:</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1</a:t>
              </a: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f</a:t>
              </a:r>
            </a:p>
          </p:txBody>
        </p:sp>
        <p:sp>
          <p:nvSpPr>
            <p:cNvPr id="11299" name="Text Box 79"/>
            <p:cNvSpPr txBox="1"/>
            <p:nvPr/>
          </p:nvSpPr>
          <p:spPr>
            <a:xfrm>
              <a:off x="929" y="1676"/>
              <a:ext cx="545" cy="246"/>
            </a:xfrm>
            <a:prstGeom prst="rect">
              <a:avLst/>
            </a:prstGeom>
            <a:noFill/>
            <a:ln w="9525">
              <a:noFill/>
            </a:ln>
          </p:spPr>
          <p:txBody>
            <a:bodyPr>
              <a:spAutoFit/>
            </a:bodyPr>
            <a:lstStyle/>
            <a:p>
              <a:pPr>
                <a:spcBef>
                  <a:spcPct val="50000"/>
                </a:spcBef>
              </a:pPr>
              <a:r>
                <a:rPr lang="en-US" altLang="zh-CN" sz="1600" b="1" dirty="0">
                  <a:latin typeface="Arial" panose="020B0604020202090204" pitchFamily="34" charset="0"/>
                </a:rPr>
                <a:t>Line:4</a:t>
              </a:r>
            </a:p>
          </p:txBody>
        </p:sp>
      </p:grpSp>
      <p:sp>
        <p:nvSpPr>
          <p:cNvPr id="137299" name="Rectangle 83"/>
          <p:cNvSpPr/>
          <p:nvPr/>
        </p:nvSpPr>
        <p:spPr>
          <a:xfrm>
            <a:off x="8688388" y="4581525"/>
            <a:ext cx="720725" cy="503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sp>
        <p:nvSpPr>
          <p:cNvPr id="137303" name="Rectangle 87"/>
          <p:cNvSpPr>
            <a:spLocks noChangeArrowheads="1"/>
          </p:cNvSpPr>
          <p:nvPr/>
        </p:nvSpPr>
        <p:spPr bwMode="auto">
          <a:xfrm>
            <a:off x="9551988" y="6092825"/>
            <a:ext cx="720725" cy="5048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main</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  x  :</a:t>
            </a:r>
            <a:r>
              <a:rPr kumimoji="0" lang="en-US" altLang="zh-CN" sz="16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90204" pitchFamily="34" charset="0"/>
                <a:ea typeface="宋体" pitchFamily="2" charset="-122"/>
                <a:cs typeface="+mn-cs"/>
              </a:rPr>
              <a:t>2</a:t>
            </a:r>
          </a:p>
        </p:txBody>
      </p:sp>
      <p:sp>
        <p:nvSpPr>
          <p:cNvPr id="137304" name="Rectangle 88"/>
          <p:cNvSpPr/>
          <p:nvPr/>
        </p:nvSpPr>
        <p:spPr>
          <a:xfrm>
            <a:off x="1558925" y="4652963"/>
            <a:ext cx="7207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1600" b="1" dirty="0">
                <a:latin typeface="Arial" panose="020B0604020202090204" pitchFamily="34" charset="0"/>
              </a:rPr>
              <a:t>main</a:t>
            </a:r>
          </a:p>
          <a:p>
            <a:r>
              <a:rPr lang="en-US" altLang="zh-CN" sz="1600" b="1" dirty="0">
                <a:latin typeface="Arial" panose="020B0604020202090204" pitchFamily="34" charset="0"/>
              </a:rPr>
              <a:t>  x  :</a:t>
            </a:r>
          </a:p>
        </p:txBody>
      </p:sp>
      <p:sp>
        <p:nvSpPr>
          <p:cNvPr id="137305" name="Rectangle 89"/>
          <p:cNvSpPr>
            <a:spLocks noChangeArrowheads="1"/>
          </p:cNvSpPr>
          <p:nvPr/>
        </p:nvSpPr>
        <p:spPr bwMode="auto">
          <a:xfrm>
            <a:off x="8759825" y="0"/>
            <a:ext cx="1908175" cy="404813"/>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2.1 </a:t>
            </a:r>
            <a:r>
              <a:rPr kumimoji="0" lang="zh-CN" altLang="en-US" sz="2400" b="1"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t>递归</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372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723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3722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372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73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3723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3724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372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726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3726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372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7275"/>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13726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137259"/>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37262"/>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1372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7285"/>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137276"/>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372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729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37286"/>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childTnLst>
                                    <p:set>
                                      <p:cBhvr>
                                        <p:cTn id="82" dur="1" fill="hold">
                                          <p:stCondLst>
                                            <p:cond delay="0"/>
                                          </p:stCondLst>
                                        </p:cTn>
                                        <p:tgtEl>
                                          <p:spTgt spid="137236"/>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nodeType="afterEffect">
                                  <p:stCondLst>
                                    <p:cond delay="0"/>
                                  </p:stCondLst>
                                  <p:childTnLst>
                                    <p:set>
                                      <p:cBhvr>
                                        <p:cTn id="85" dur="1" fill="hold">
                                          <p:stCondLst>
                                            <p:cond delay="0"/>
                                          </p:stCondLst>
                                        </p:cTn>
                                        <p:tgtEl>
                                          <p:spTgt spid="13728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37299"/>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nodeType="afterEffect">
                                  <p:stCondLst>
                                    <p:cond delay="0"/>
                                  </p:stCondLst>
                                  <p:childTnLst>
                                    <p:set>
                                      <p:cBhvr>
                                        <p:cTn id="92" dur="1" fill="hold">
                                          <p:stCondLst>
                                            <p:cond delay="0"/>
                                          </p:stCondLst>
                                        </p:cTn>
                                        <p:tgtEl>
                                          <p:spTgt spid="13729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3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6" grpId="0" bldLvl="0" animBg="1"/>
      <p:bldP spid="137228" grpId="0" bldLvl="0" animBg="1"/>
      <p:bldP spid="137232" grpId="0" bldLvl="0" animBg="1"/>
      <p:bldP spid="137265" grpId="0" bldLvl="0" animBg="1"/>
      <p:bldP spid="137275" grpId="0" bldLvl="0" animBg="1"/>
      <p:bldP spid="137285" grpId="0" bldLvl="0" animBg="1"/>
      <p:bldP spid="137292" grpId="0" bldLvl="0" animBg="1"/>
      <p:bldP spid="137299" grpId="0" bldLvl="0" animBg="1"/>
      <p:bldP spid="137303" grpId="0" bldLvl="0" animBg="1"/>
      <p:bldP spid="13730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13</a:t>
            </a:fld>
            <a:endParaRPr lang="en-US" altLang="zh-CN" sz="1200" dirty="0">
              <a:latin typeface="Arial Black" panose="020B0A04020102020204" pitchFamily="34" charset="0"/>
            </a:endParaRPr>
          </a:p>
        </p:txBody>
      </p:sp>
      <p:sp>
        <p:nvSpPr>
          <p:cNvPr id="17411" name="Rectangle 76"/>
          <p:cNvSpPr/>
          <p:nvPr/>
        </p:nvSpPr>
        <p:spPr>
          <a:xfrm>
            <a:off x="2765425" y="18733"/>
            <a:ext cx="6911975" cy="981075"/>
          </a:xfrm>
          <a:prstGeom prst="rect">
            <a:avLst/>
          </a:prstGeom>
          <a:solidFill>
            <a:srgbClr val="FFFF00"/>
          </a:solidFill>
          <a:ln w="9525">
            <a:noFill/>
          </a:ln>
        </p:spPr>
        <p:txBody>
          <a:bodyPr wrap="none" anchor="ctr"/>
          <a:lstStyle/>
          <a:p>
            <a:r>
              <a:rPr lang="zh-CN" altLang="en-US" b="1" dirty="0">
                <a:latin typeface="Arial" panose="020B0604020202090204" pitchFamily="34" charset="0"/>
              </a:rPr>
              <a:t>原函数为</a:t>
            </a:r>
            <a:r>
              <a:rPr lang="en-US" altLang="zh-CN" b="1" dirty="0">
                <a:solidFill>
                  <a:srgbClr val="990033"/>
                </a:solidFill>
                <a:latin typeface="Arial" panose="020B0604020202090204" pitchFamily="34" charset="0"/>
              </a:rPr>
              <a:t>hanoi(n, A, B, C)</a:t>
            </a:r>
          </a:p>
          <a:p>
            <a:r>
              <a:rPr lang="en-US" altLang="zh-CN" b="1" dirty="0">
                <a:latin typeface="Arial" panose="020B0604020202090204" pitchFamily="34" charset="0"/>
              </a:rPr>
              <a:t>n</a:t>
            </a:r>
            <a:r>
              <a:rPr lang="zh-CN" altLang="en-US" b="1" dirty="0">
                <a:latin typeface="Arial" panose="020B0604020202090204" pitchFamily="34" charset="0"/>
              </a:rPr>
              <a:t>＝</a:t>
            </a:r>
            <a:r>
              <a:rPr lang="en-US" altLang="zh-CN" b="1" dirty="0">
                <a:latin typeface="Arial" panose="020B0604020202090204" pitchFamily="34" charset="0"/>
              </a:rPr>
              <a:t>1</a:t>
            </a:r>
            <a:r>
              <a:rPr lang="zh-CN" altLang="en-US" b="1" dirty="0">
                <a:latin typeface="Arial" panose="020B0604020202090204" pitchFamily="34" charset="0"/>
              </a:rPr>
              <a:t>时，只要将编号为</a:t>
            </a:r>
            <a:r>
              <a:rPr lang="en-US" altLang="zh-CN" b="1" dirty="0">
                <a:latin typeface="Arial" panose="020B0604020202090204" pitchFamily="34" charset="0"/>
              </a:rPr>
              <a:t>1</a:t>
            </a:r>
            <a:r>
              <a:rPr lang="zh-CN" altLang="en-US" b="1" dirty="0">
                <a:latin typeface="Arial" panose="020B0604020202090204" pitchFamily="34" charset="0"/>
              </a:rPr>
              <a:t>的圆盘从</a:t>
            </a:r>
            <a:r>
              <a:rPr lang="en-US" altLang="zh-CN" b="1" dirty="0">
                <a:latin typeface="Arial" panose="020B0604020202090204" pitchFamily="34" charset="0"/>
              </a:rPr>
              <a:t>A</a:t>
            </a:r>
            <a:r>
              <a:rPr lang="zh-CN" altLang="en-US" b="1" dirty="0">
                <a:latin typeface="Arial" panose="020B0604020202090204" pitchFamily="34" charset="0"/>
              </a:rPr>
              <a:t>直接移动到</a:t>
            </a:r>
            <a:r>
              <a:rPr lang="en-US" altLang="zh-CN" b="1" dirty="0">
                <a:latin typeface="Arial" panose="020B0604020202090204" pitchFamily="34" charset="0"/>
              </a:rPr>
              <a:t>B</a:t>
            </a:r>
            <a:r>
              <a:rPr lang="zh-CN" altLang="en-US" b="1" dirty="0">
                <a:latin typeface="Arial" panose="020B0604020202090204" pitchFamily="34" charset="0"/>
              </a:rPr>
              <a:t>即可</a:t>
            </a:r>
          </a:p>
          <a:p>
            <a:r>
              <a:rPr lang="en-US" altLang="zh-CN" b="1" dirty="0">
                <a:latin typeface="Arial" panose="020B0604020202090204" pitchFamily="34" charset="0"/>
              </a:rPr>
              <a:t>n&gt;1</a:t>
            </a:r>
            <a:r>
              <a:rPr lang="zh-CN" altLang="en-US" b="1" dirty="0">
                <a:latin typeface="Arial" panose="020B0604020202090204" pitchFamily="34" charset="0"/>
              </a:rPr>
              <a:t>时</a:t>
            </a:r>
          </a:p>
          <a:p>
            <a:endParaRPr lang="en-US" altLang="zh-CN" dirty="0">
              <a:latin typeface="Arial" panose="020B0604020202090204" pitchFamily="34" charset="0"/>
            </a:endParaRPr>
          </a:p>
        </p:txBody>
      </p:sp>
      <p:sp>
        <p:nvSpPr>
          <p:cNvPr id="17412" name="Rectangle 4"/>
          <p:cNvSpPr/>
          <p:nvPr/>
        </p:nvSpPr>
        <p:spPr>
          <a:xfrm>
            <a:off x="3000375" y="2565400"/>
            <a:ext cx="71438" cy="33845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7413" name="Rectangle 5"/>
          <p:cNvSpPr/>
          <p:nvPr/>
        </p:nvSpPr>
        <p:spPr>
          <a:xfrm>
            <a:off x="8688388" y="2565400"/>
            <a:ext cx="71437" cy="33845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7414" name="Rectangle 6"/>
          <p:cNvSpPr/>
          <p:nvPr/>
        </p:nvSpPr>
        <p:spPr>
          <a:xfrm>
            <a:off x="5808663" y="2565400"/>
            <a:ext cx="71437" cy="33845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04455" name="Rectangle 7"/>
          <p:cNvSpPr/>
          <p:nvPr/>
        </p:nvSpPr>
        <p:spPr>
          <a:xfrm>
            <a:off x="2078038" y="5661025"/>
            <a:ext cx="1871662"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Arial" panose="020B0604020202090204" pitchFamily="34" charset="0"/>
              </a:rPr>
              <a:t>no4</a:t>
            </a:r>
          </a:p>
        </p:txBody>
      </p:sp>
      <p:grpSp>
        <p:nvGrpSpPr>
          <p:cNvPr id="104475" name="Group 27"/>
          <p:cNvGrpSpPr/>
          <p:nvPr/>
        </p:nvGrpSpPr>
        <p:grpSpPr>
          <a:xfrm>
            <a:off x="2063750" y="4076700"/>
            <a:ext cx="1944688" cy="1512888"/>
            <a:chOff x="340" y="2568"/>
            <a:chExt cx="1225" cy="953"/>
          </a:xfrm>
        </p:grpSpPr>
        <p:sp>
          <p:nvSpPr>
            <p:cNvPr id="17443" name="Rectangle 8"/>
            <p:cNvSpPr/>
            <p:nvPr/>
          </p:nvSpPr>
          <p:spPr>
            <a:xfrm>
              <a:off x="477" y="3340"/>
              <a:ext cx="952" cy="18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Arial" panose="020B0604020202090204" pitchFamily="34" charset="0"/>
                </a:rPr>
                <a:t>no3</a:t>
              </a:r>
            </a:p>
          </p:txBody>
        </p:sp>
        <p:sp>
          <p:nvSpPr>
            <p:cNvPr id="17444" name="Rectangle 9"/>
            <p:cNvSpPr/>
            <p:nvPr/>
          </p:nvSpPr>
          <p:spPr>
            <a:xfrm>
              <a:off x="621" y="3112"/>
              <a:ext cx="662" cy="18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Arial" panose="020B0604020202090204" pitchFamily="34" charset="0"/>
                </a:rPr>
                <a:t>no2</a:t>
              </a:r>
            </a:p>
          </p:txBody>
        </p:sp>
        <p:sp>
          <p:nvSpPr>
            <p:cNvPr id="17445" name="Rectangle 10"/>
            <p:cNvSpPr/>
            <p:nvPr/>
          </p:nvSpPr>
          <p:spPr>
            <a:xfrm>
              <a:off x="712" y="2885"/>
              <a:ext cx="454" cy="18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Arial" panose="020B0604020202090204" pitchFamily="34" charset="0"/>
                </a:rPr>
                <a:t>no1</a:t>
              </a:r>
            </a:p>
          </p:txBody>
        </p:sp>
        <p:sp>
          <p:nvSpPr>
            <p:cNvPr id="17446" name="AutoShape 11"/>
            <p:cNvSpPr/>
            <p:nvPr/>
          </p:nvSpPr>
          <p:spPr>
            <a:xfrm>
              <a:off x="340" y="2568"/>
              <a:ext cx="1225" cy="953"/>
            </a:xfrm>
            <a:prstGeom prst="triangle">
              <a:avLst>
                <a:gd name="adj" fmla="val 49208"/>
              </a:avLst>
            </a:prstGeom>
            <a:noFill/>
            <a:ln w="9525" cap="flat" cmpd="sng">
              <a:solidFill>
                <a:schemeClr val="tx1"/>
              </a:solidFill>
              <a:prstDash val="dash"/>
              <a:miter/>
              <a:headEnd type="none" w="med" len="med"/>
              <a:tailEnd type="none" w="med" len="med"/>
            </a:ln>
          </p:spPr>
          <p:txBody>
            <a:bodyPr wrap="none" anchor="ctr"/>
            <a:lstStyle/>
            <a:p>
              <a:endParaRPr lang="zh-CN" altLang="en-US" dirty="0">
                <a:latin typeface="Arial" panose="020B0604020202090204" pitchFamily="34" charset="0"/>
              </a:endParaRPr>
            </a:p>
          </p:txBody>
        </p:sp>
      </p:grpSp>
      <p:grpSp>
        <p:nvGrpSpPr>
          <p:cNvPr id="104482" name="Group 34"/>
          <p:cNvGrpSpPr/>
          <p:nvPr/>
        </p:nvGrpSpPr>
        <p:grpSpPr>
          <a:xfrm>
            <a:off x="7751763" y="4437063"/>
            <a:ext cx="1944687" cy="1512887"/>
            <a:chOff x="3923" y="2750"/>
            <a:chExt cx="1225" cy="953"/>
          </a:xfrm>
        </p:grpSpPr>
        <p:sp>
          <p:nvSpPr>
            <p:cNvPr id="17439" name="Rectangle 12"/>
            <p:cNvSpPr/>
            <p:nvPr/>
          </p:nvSpPr>
          <p:spPr>
            <a:xfrm>
              <a:off x="4060" y="3522"/>
              <a:ext cx="952" cy="181"/>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no3</a:t>
              </a:r>
            </a:p>
          </p:txBody>
        </p:sp>
        <p:sp>
          <p:nvSpPr>
            <p:cNvPr id="17440" name="Rectangle 13"/>
            <p:cNvSpPr/>
            <p:nvPr/>
          </p:nvSpPr>
          <p:spPr>
            <a:xfrm>
              <a:off x="4204" y="3294"/>
              <a:ext cx="662" cy="182"/>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no2</a:t>
              </a:r>
            </a:p>
          </p:txBody>
        </p:sp>
        <p:sp>
          <p:nvSpPr>
            <p:cNvPr id="17441" name="Rectangle 14"/>
            <p:cNvSpPr/>
            <p:nvPr/>
          </p:nvSpPr>
          <p:spPr>
            <a:xfrm>
              <a:off x="4295" y="3067"/>
              <a:ext cx="454" cy="182"/>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no1</a:t>
              </a:r>
            </a:p>
          </p:txBody>
        </p:sp>
        <p:sp>
          <p:nvSpPr>
            <p:cNvPr id="17442" name="AutoShape 15"/>
            <p:cNvSpPr/>
            <p:nvPr/>
          </p:nvSpPr>
          <p:spPr>
            <a:xfrm>
              <a:off x="3923" y="2750"/>
              <a:ext cx="1225" cy="953"/>
            </a:xfrm>
            <a:prstGeom prst="triangle">
              <a:avLst>
                <a:gd name="adj" fmla="val 49208"/>
              </a:avLst>
            </a:prstGeom>
            <a:noFill/>
            <a:ln w="9525" cap="flat" cmpd="sng">
              <a:solidFill>
                <a:schemeClr val="tx1"/>
              </a:solidFill>
              <a:prstDash val="dash"/>
              <a:miter/>
              <a:headEnd type="none" w="med" len="med"/>
              <a:tailEnd type="none" w="med" len="med"/>
            </a:ln>
          </p:spPr>
          <p:txBody>
            <a:bodyPr wrap="none" anchor="ctr"/>
            <a:lstStyle/>
            <a:p>
              <a:endParaRPr lang="zh-CN" altLang="en-US" dirty="0">
                <a:latin typeface="Arial" panose="020B0604020202090204" pitchFamily="34" charset="0"/>
              </a:endParaRPr>
            </a:p>
          </p:txBody>
        </p:sp>
      </p:grpSp>
      <p:sp>
        <p:nvSpPr>
          <p:cNvPr id="104464" name="Rectangle 16"/>
          <p:cNvSpPr/>
          <p:nvPr/>
        </p:nvSpPr>
        <p:spPr>
          <a:xfrm>
            <a:off x="4916488" y="5661025"/>
            <a:ext cx="1871662" cy="288925"/>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no4</a:t>
            </a:r>
          </a:p>
        </p:txBody>
      </p:sp>
      <p:grpSp>
        <p:nvGrpSpPr>
          <p:cNvPr id="104478" name="Group 30"/>
          <p:cNvGrpSpPr/>
          <p:nvPr/>
        </p:nvGrpSpPr>
        <p:grpSpPr>
          <a:xfrm>
            <a:off x="3575050" y="4286250"/>
            <a:ext cx="4752975" cy="655638"/>
            <a:chOff x="1292" y="2700"/>
            <a:chExt cx="2994" cy="413"/>
          </a:xfrm>
        </p:grpSpPr>
        <p:sp>
          <p:nvSpPr>
            <p:cNvPr id="17437" name="Freeform 21"/>
            <p:cNvSpPr/>
            <p:nvPr/>
          </p:nvSpPr>
          <p:spPr>
            <a:xfrm>
              <a:off x="1292" y="2871"/>
              <a:ext cx="2994" cy="242"/>
            </a:xfrm>
            <a:custGeom>
              <a:avLst/>
              <a:gdLst/>
              <a:ahLst/>
              <a:cxnLst>
                <a:cxn ang="0">
                  <a:pos x="0" y="242"/>
                </a:cxn>
                <a:cxn ang="0">
                  <a:pos x="182" y="105"/>
                </a:cxn>
                <a:cxn ang="0">
                  <a:pos x="681" y="15"/>
                </a:cxn>
                <a:cxn ang="0">
                  <a:pos x="1906" y="15"/>
                </a:cxn>
                <a:cxn ang="0">
                  <a:pos x="2767" y="105"/>
                </a:cxn>
                <a:cxn ang="0">
                  <a:pos x="2994" y="196"/>
                </a:cxn>
              </a:cxnLst>
              <a:rect l="0" t="0" r="0" b="0"/>
              <a:pathLst>
                <a:path w="2994" h="242">
                  <a:moveTo>
                    <a:pt x="0" y="242"/>
                  </a:moveTo>
                  <a:cubicBezTo>
                    <a:pt x="34" y="192"/>
                    <a:pt x="68" y="143"/>
                    <a:pt x="182" y="105"/>
                  </a:cubicBezTo>
                  <a:cubicBezTo>
                    <a:pt x="296" y="67"/>
                    <a:pt x="394" y="30"/>
                    <a:pt x="681" y="15"/>
                  </a:cubicBezTo>
                  <a:cubicBezTo>
                    <a:pt x="968" y="0"/>
                    <a:pt x="1558" y="0"/>
                    <a:pt x="1906" y="15"/>
                  </a:cubicBezTo>
                  <a:cubicBezTo>
                    <a:pt x="2254" y="30"/>
                    <a:pt x="2586" y="75"/>
                    <a:pt x="2767" y="105"/>
                  </a:cubicBezTo>
                  <a:cubicBezTo>
                    <a:pt x="2948" y="135"/>
                    <a:pt x="2956" y="181"/>
                    <a:pt x="2994" y="1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438" name="Text Box 22"/>
            <p:cNvSpPr txBox="1"/>
            <p:nvPr/>
          </p:nvSpPr>
          <p:spPr>
            <a:xfrm>
              <a:off x="3230" y="2700"/>
              <a:ext cx="259" cy="232"/>
            </a:xfrm>
            <a:prstGeom prst="rect">
              <a:avLst/>
            </a:prstGeom>
            <a:noFill/>
            <a:ln w="9525">
              <a:noFill/>
            </a:ln>
          </p:spPr>
          <p:txBody>
            <a:bodyPr wrap="none">
              <a:spAutoFit/>
            </a:bodyPr>
            <a:lstStyle/>
            <a:p>
              <a:r>
                <a:rPr lang="en-US" altLang="zh-CN" dirty="0">
                  <a:latin typeface="宋体" pitchFamily="2" charset="-122"/>
                </a:rPr>
                <a:t>①</a:t>
              </a:r>
              <a:endParaRPr lang="en-US" altLang="zh-CN" dirty="0">
                <a:latin typeface="Arial" panose="020B0604020202090204" pitchFamily="34" charset="0"/>
              </a:endParaRPr>
            </a:p>
          </p:txBody>
        </p:sp>
      </p:grpSp>
      <p:grpSp>
        <p:nvGrpSpPr>
          <p:cNvPr id="104479" name="Group 31"/>
          <p:cNvGrpSpPr/>
          <p:nvPr/>
        </p:nvGrpSpPr>
        <p:grpSpPr>
          <a:xfrm>
            <a:off x="3935413" y="5516563"/>
            <a:ext cx="936625" cy="368299"/>
            <a:chOff x="1519" y="3475"/>
            <a:chExt cx="590" cy="232"/>
          </a:xfrm>
        </p:grpSpPr>
        <p:sp>
          <p:nvSpPr>
            <p:cNvPr id="17435" name="Line 23"/>
            <p:cNvSpPr/>
            <p:nvPr/>
          </p:nvSpPr>
          <p:spPr>
            <a:xfrm>
              <a:off x="1519" y="3657"/>
              <a:ext cx="590" cy="0"/>
            </a:xfrm>
            <a:prstGeom prst="line">
              <a:avLst/>
            </a:prstGeom>
            <a:ln w="9525" cap="flat" cmpd="sng">
              <a:solidFill>
                <a:schemeClr val="tx1"/>
              </a:solidFill>
              <a:prstDash val="solid"/>
              <a:headEnd type="none" w="med" len="med"/>
              <a:tailEnd type="triangle" w="med" len="med"/>
            </a:ln>
          </p:spPr>
        </p:sp>
        <p:sp>
          <p:nvSpPr>
            <p:cNvPr id="17436" name="Rectangle 24"/>
            <p:cNvSpPr/>
            <p:nvPr/>
          </p:nvSpPr>
          <p:spPr>
            <a:xfrm>
              <a:off x="1667" y="3475"/>
              <a:ext cx="259" cy="232"/>
            </a:xfrm>
            <a:prstGeom prst="rect">
              <a:avLst/>
            </a:prstGeom>
            <a:noFill/>
            <a:ln w="9525">
              <a:noFill/>
            </a:ln>
          </p:spPr>
          <p:txBody>
            <a:bodyPr wrap="none">
              <a:spAutoFit/>
            </a:bodyPr>
            <a:lstStyle/>
            <a:p>
              <a:r>
                <a:rPr lang="en-US" altLang="zh-CN" dirty="0">
                  <a:latin typeface="Arial" panose="020B0604020202090204" pitchFamily="34" charset="0"/>
                </a:rPr>
                <a:t>②</a:t>
              </a:r>
            </a:p>
          </p:txBody>
        </p:sp>
      </p:grpSp>
      <p:grpSp>
        <p:nvGrpSpPr>
          <p:cNvPr id="104480" name="Group 32"/>
          <p:cNvGrpSpPr/>
          <p:nvPr/>
        </p:nvGrpSpPr>
        <p:grpSpPr>
          <a:xfrm>
            <a:off x="6600825" y="4933950"/>
            <a:ext cx="1439863" cy="511175"/>
            <a:chOff x="3198" y="3108"/>
            <a:chExt cx="907" cy="322"/>
          </a:xfrm>
        </p:grpSpPr>
        <p:sp>
          <p:nvSpPr>
            <p:cNvPr id="17433" name="Freeform 25"/>
            <p:cNvSpPr/>
            <p:nvPr/>
          </p:nvSpPr>
          <p:spPr>
            <a:xfrm>
              <a:off x="3198" y="3294"/>
              <a:ext cx="907" cy="136"/>
            </a:xfrm>
            <a:custGeom>
              <a:avLst/>
              <a:gdLst/>
              <a:ahLst/>
              <a:cxnLst>
                <a:cxn ang="0">
                  <a:pos x="907" y="136"/>
                </a:cxn>
                <a:cxn ang="0">
                  <a:pos x="725" y="45"/>
                </a:cxn>
                <a:cxn ang="0">
                  <a:pos x="272" y="0"/>
                </a:cxn>
                <a:cxn ang="0">
                  <a:pos x="0" y="45"/>
                </a:cxn>
              </a:cxnLst>
              <a:rect l="0" t="0" r="0" b="0"/>
              <a:pathLst>
                <a:path w="907" h="136">
                  <a:moveTo>
                    <a:pt x="907" y="136"/>
                  </a:moveTo>
                  <a:cubicBezTo>
                    <a:pt x="869" y="102"/>
                    <a:pt x="831" y="68"/>
                    <a:pt x="725" y="45"/>
                  </a:cubicBezTo>
                  <a:cubicBezTo>
                    <a:pt x="619" y="22"/>
                    <a:pt x="393" y="0"/>
                    <a:pt x="272" y="0"/>
                  </a:cubicBezTo>
                  <a:cubicBezTo>
                    <a:pt x="151" y="0"/>
                    <a:pt x="45" y="38"/>
                    <a:pt x="0" y="45"/>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434" name="Rectangle 26"/>
            <p:cNvSpPr/>
            <p:nvPr/>
          </p:nvSpPr>
          <p:spPr>
            <a:xfrm>
              <a:off x="3391" y="3108"/>
              <a:ext cx="259" cy="232"/>
            </a:xfrm>
            <a:prstGeom prst="rect">
              <a:avLst/>
            </a:prstGeom>
            <a:noFill/>
            <a:ln w="9525">
              <a:noFill/>
            </a:ln>
          </p:spPr>
          <p:txBody>
            <a:bodyPr wrap="none">
              <a:spAutoFit/>
            </a:bodyPr>
            <a:lstStyle/>
            <a:p>
              <a:r>
                <a:rPr lang="en-US" altLang="zh-CN" dirty="0">
                  <a:latin typeface="Arial" panose="020B0604020202090204" pitchFamily="34" charset="0"/>
                </a:rPr>
                <a:t>③</a:t>
              </a:r>
            </a:p>
          </p:txBody>
        </p:sp>
      </p:grpSp>
      <p:grpSp>
        <p:nvGrpSpPr>
          <p:cNvPr id="104484" name="Group 36"/>
          <p:cNvGrpSpPr/>
          <p:nvPr/>
        </p:nvGrpSpPr>
        <p:grpSpPr>
          <a:xfrm>
            <a:off x="4872038" y="4149725"/>
            <a:ext cx="1944687" cy="1512888"/>
            <a:chOff x="3923" y="2750"/>
            <a:chExt cx="1225" cy="953"/>
          </a:xfrm>
        </p:grpSpPr>
        <p:sp>
          <p:nvSpPr>
            <p:cNvPr id="17429" name="Rectangle 37"/>
            <p:cNvSpPr/>
            <p:nvPr/>
          </p:nvSpPr>
          <p:spPr>
            <a:xfrm>
              <a:off x="4060" y="3522"/>
              <a:ext cx="952" cy="181"/>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no3</a:t>
              </a:r>
            </a:p>
          </p:txBody>
        </p:sp>
        <p:sp>
          <p:nvSpPr>
            <p:cNvPr id="17430" name="Rectangle 38"/>
            <p:cNvSpPr/>
            <p:nvPr/>
          </p:nvSpPr>
          <p:spPr>
            <a:xfrm>
              <a:off x="4204" y="3294"/>
              <a:ext cx="662" cy="182"/>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no2</a:t>
              </a:r>
            </a:p>
          </p:txBody>
        </p:sp>
        <p:sp>
          <p:nvSpPr>
            <p:cNvPr id="17431" name="Rectangle 39"/>
            <p:cNvSpPr/>
            <p:nvPr/>
          </p:nvSpPr>
          <p:spPr>
            <a:xfrm>
              <a:off x="4295" y="3067"/>
              <a:ext cx="454" cy="182"/>
            </a:xfrm>
            <a:prstGeom prst="rect">
              <a:avLst/>
            </a:prstGeom>
            <a:solidFill>
              <a:schemeClr val="accent1"/>
            </a:solidFill>
            <a:ln w="9525" cap="flat" cmpd="sng">
              <a:solidFill>
                <a:schemeClr val="tx1"/>
              </a:solidFill>
              <a:prstDash val="dash"/>
              <a:miter/>
              <a:headEnd type="none" w="med" len="med"/>
              <a:tailEnd type="none" w="med" len="med"/>
            </a:ln>
          </p:spPr>
          <p:txBody>
            <a:bodyPr wrap="none" anchor="ctr"/>
            <a:lstStyle/>
            <a:p>
              <a:pPr algn="ctr"/>
              <a:r>
                <a:rPr lang="en-US" altLang="zh-CN" dirty="0">
                  <a:latin typeface="Arial" panose="020B0604020202090204" pitchFamily="34" charset="0"/>
                </a:rPr>
                <a:t>no1</a:t>
              </a:r>
            </a:p>
          </p:txBody>
        </p:sp>
        <p:sp>
          <p:nvSpPr>
            <p:cNvPr id="17432" name="AutoShape 40"/>
            <p:cNvSpPr/>
            <p:nvPr/>
          </p:nvSpPr>
          <p:spPr>
            <a:xfrm>
              <a:off x="3923" y="2750"/>
              <a:ext cx="1225" cy="953"/>
            </a:xfrm>
            <a:prstGeom prst="triangle">
              <a:avLst>
                <a:gd name="adj" fmla="val 49208"/>
              </a:avLst>
            </a:prstGeom>
            <a:noFill/>
            <a:ln w="9525" cap="flat" cmpd="sng">
              <a:solidFill>
                <a:schemeClr val="tx1"/>
              </a:solidFill>
              <a:prstDash val="dash"/>
              <a:miter/>
              <a:headEnd type="none" w="med" len="med"/>
              <a:tailEnd type="none" w="med" len="med"/>
            </a:ln>
          </p:spPr>
          <p:txBody>
            <a:bodyPr wrap="none" anchor="ctr"/>
            <a:lstStyle/>
            <a:p>
              <a:endParaRPr lang="zh-CN" altLang="en-US" dirty="0">
                <a:latin typeface="Arial" panose="020B0604020202090204" pitchFamily="34" charset="0"/>
              </a:endParaRPr>
            </a:p>
          </p:txBody>
        </p:sp>
      </p:grpSp>
      <p:sp>
        <p:nvSpPr>
          <p:cNvPr id="104523" name="Rectangle 75"/>
          <p:cNvSpPr/>
          <p:nvPr/>
        </p:nvSpPr>
        <p:spPr>
          <a:xfrm>
            <a:off x="2840990" y="836613"/>
            <a:ext cx="6911975" cy="1724660"/>
          </a:xfrm>
          <a:prstGeom prst="rect">
            <a:avLst/>
          </a:prstGeom>
          <a:solidFill>
            <a:srgbClr val="FFFF00"/>
          </a:solidFill>
          <a:ln w="9525">
            <a:noFill/>
          </a:ln>
        </p:spPr>
        <p:txBody>
          <a:bodyPr>
            <a:spAutoFit/>
          </a:bodyPr>
          <a:lstStyle/>
          <a:p>
            <a:pPr>
              <a:lnSpc>
                <a:spcPct val="90000"/>
              </a:lnSpc>
              <a:spcBef>
                <a:spcPct val="20000"/>
              </a:spcBef>
              <a:buClr>
                <a:schemeClr val="hlink"/>
              </a:buClr>
              <a:buSzPct val="80000"/>
              <a:buFont typeface="Wingdings" panose="05000000000000000000" pitchFamily="2" charset="2"/>
              <a:buNone/>
            </a:pPr>
            <a:r>
              <a:rPr lang="zh-CN" altLang="en-US" b="1" dirty="0">
                <a:latin typeface="Arial" panose="020B0604020202090204" pitchFamily="34" charset="0"/>
              </a:rPr>
              <a:t>第一步：先把</a:t>
            </a:r>
            <a:r>
              <a:rPr lang="en-US" altLang="zh-CN" b="1" dirty="0">
                <a:latin typeface="Arial" panose="020B0604020202090204" pitchFamily="34" charset="0"/>
              </a:rPr>
              <a:t>n</a:t>
            </a:r>
            <a:r>
              <a:rPr lang="zh-CN" altLang="en-US" b="1" dirty="0">
                <a:latin typeface="Arial" panose="020B0604020202090204" pitchFamily="34" charset="0"/>
              </a:rPr>
              <a:t>－</a:t>
            </a:r>
            <a:r>
              <a:rPr lang="en-US" altLang="zh-CN" b="1" dirty="0">
                <a:latin typeface="Arial" panose="020B0604020202090204" pitchFamily="34" charset="0"/>
              </a:rPr>
              <a:t>1</a:t>
            </a:r>
            <a:r>
              <a:rPr lang="zh-CN" altLang="en-US" b="1" dirty="0">
                <a:latin typeface="Arial" panose="020B0604020202090204" pitchFamily="34" charset="0"/>
              </a:rPr>
              <a:t>个盘子设法借助</a:t>
            </a:r>
            <a:r>
              <a:rPr lang="en-US" altLang="zh-CN" b="1" dirty="0">
                <a:latin typeface="Arial" panose="020B0604020202090204" pitchFamily="34" charset="0"/>
              </a:rPr>
              <a:t>B</a:t>
            </a:r>
            <a:r>
              <a:rPr lang="zh-CN" altLang="en-US" b="1" dirty="0">
                <a:latin typeface="Arial" panose="020B0604020202090204" pitchFamily="34" charset="0"/>
              </a:rPr>
              <a:t>杆放到</a:t>
            </a:r>
            <a:r>
              <a:rPr lang="en-US" altLang="zh-CN" b="1" dirty="0">
                <a:latin typeface="Arial" panose="020B0604020202090204" pitchFamily="34" charset="0"/>
              </a:rPr>
              <a:t>C</a:t>
            </a:r>
            <a:r>
              <a:rPr lang="zh-CN" altLang="en-US" b="1" dirty="0">
                <a:latin typeface="Arial" panose="020B0604020202090204" pitchFamily="34" charset="0"/>
              </a:rPr>
              <a:t>杆，记做</a:t>
            </a:r>
          </a:p>
          <a:p>
            <a:r>
              <a:rPr lang="zh-CN" altLang="en-US" b="1" dirty="0">
                <a:solidFill>
                  <a:srgbClr val="A50021"/>
                </a:solidFill>
                <a:latin typeface="Arial" panose="020B0604020202090204" pitchFamily="34" charset="0"/>
              </a:rPr>
              <a:t>                     </a:t>
            </a:r>
            <a:r>
              <a:rPr lang="en-US" altLang="zh-CN" b="1" dirty="0">
                <a:solidFill>
                  <a:srgbClr val="A50021"/>
                </a:solidFill>
                <a:latin typeface="Arial" panose="020B0604020202090204" pitchFamily="34" charset="0"/>
              </a:rPr>
              <a:t>hanoi</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n</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1</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A</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C</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B</a:t>
            </a:r>
            <a:r>
              <a:rPr lang="zh-CN" altLang="en-US" b="1" dirty="0">
                <a:solidFill>
                  <a:srgbClr val="A50021"/>
                </a:solidFill>
                <a:latin typeface="Arial" panose="020B0604020202090204" pitchFamily="34" charset="0"/>
              </a:rPr>
              <a:t>）</a:t>
            </a:r>
          </a:p>
          <a:p>
            <a:r>
              <a:rPr lang="zh-CN" altLang="en-US" b="1" dirty="0">
                <a:latin typeface="Arial" panose="020B0604020202090204" pitchFamily="34" charset="0"/>
              </a:rPr>
              <a:t>第二步：把第</a:t>
            </a:r>
            <a:r>
              <a:rPr lang="en-US" altLang="zh-CN" b="1" dirty="0">
                <a:latin typeface="Arial" panose="020B0604020202090204" pitchFamily="34" charset="0"/>
              </a:rPr>
              <a:t>n</a:t>
            </a:r>
            <a:r>
              <a:rPr lang="zh-CN" altLang="en-US" b="1" dirty="0">
                <a:latin typeface="Arial" panose="020B0604020202090204" pitchFamily="34" charset="0"/>
              </a:rPr>
              <a:t>个盘子从</a:t>
            </a:r>
            <a:r>
              <a:rPr lang="en-US" altLang="zh-CN" b="1" dirty="0">
                <a:latin typeface="Arial" panose="020B0604020202090204" pitchFamily="34" charset="0"/>
              </a:rPr>
              <a:t>A</a:t>
            </a:r>
            <a:r>
              <a:rPr lang="zh-CN" altLang="en-US" b="1" dirty="0">
                <a:latin typeface="Arial" panose="020B0604020202090204" pitchFamily="34" charset="0"/>
              </a:rPr>
              <a:t>杆移到</a:t>
            </a:r>
            <a:r>
              <a:rPr lang="en-US" altLang="zh-CN" b="1" dirty="0">
                <a:latin typeface="Arial" panose="020B0604020202090204" pitchFamily="34" charset="0"/>
              </a:rPr>
              <a:t>B</a:t>
            </a:r>
            <a:r>
              <a:rPr lang="zh-CN" altLang="en-US" b="1" dirty="0">
                <a:latin typeface="Arial" panose="020B0604020202090204" pitchFamily="34" charset="0"/>
              </a:rPr>
              <a:t>杆，</a:t>
            </a:r>
          </a:p>
          <a:p>
            <a:r>
              <a:rPr lang="zh-CN" altLang="en-US" b="1" dirty="0">
                <a:latin typeface="Arial" panose="020B0604020202090204" pitchFamily="34" charset="0"/>
              </a:rPr>
              <a:t>                     </a:t>
            </a:r>
            <a:r>
              <a:rPr lang="en-US" altLang="zh-CN" b="1" dirty="0">
                <a:solidFill>
                  <a:srgbClr val="A50021"/>
                </a:solidFill>
                <a:latin typeface="Arial" panose="020B0604020202090204" pitchFamily="34" charset="0"/>
              </a:rPr>
              <a:t>move(n, A, B);</a:t>
            </a:r>
          </a:p>
          <a:p>
            <a:r>
              <a:rPr lang="en-US" altLang="zh-CN" b="1" dirty="0">
                <a:latin typeface="Arial" panose="020B0604020202090204" pitchFamily="34" charset="0"/>
              </a:rPr>
              <a:t> </a:t>
            </a:r>
            <a:r>
              <a:rPr lang="zh-CN" altLang="en-US" b="1" dirty="0">
                <a:latin typeface="Arial" panose="020B0604020202090204" pitchFamily="34" charset="0"/>
              </a:rPr>
              <a:t>第三步：把</a:t>
            </a:r>
            <a:r>
              <a:rPr lang="en-US" altLang="zh-CN" b="1" dirty="0">
                <a:latin typeface="Arial" panose="020B0604020202090204" pitchFamily="34" charset="0"/>
              </a:rPr>
              <a:t>C</a:t>
            </a:r>
            <a:r>
              <a:rPr lang="zh-CN" altLang="en-US" b="1" dirty="0">
                <a:latin typeface="Arial" panose="020B0604020202090204" pitchFamily="34" charset="0"/>
              </a:rPr>
              <a:t>杆上的</a:t>
            </a:r>
            <a:r>
              <a:rPr lang="en-US" altLang="zh-CN" b="1" dirty="0">
                <a:latin typeface="Arial" panose="020B0604020202090204" pitchFamily="34" charset="0"/>
              </a:rPr>
              <a:t>n</a:t>
            </a:r>
            <a:r>
              <a:rPr lang="zh-CN" altLang="en-US" b="1" dirty="0">
                <a:latin typeface="Arial" panose="020B0604020202090204" pitchFamily="34" charset="0"/>
              </a:rPr>
              <a:t>－</a:t>
            </a:r>
            <a:r>
              <a:rPr lang="en-US" altLang="zh-CN" b="1" dirty="0">
                <a:latin typeface="Arial" panose="020B0604020202090204" pitchFamily="34" charset="0"/>
              </a:rPr>
              <a:t>1</a:t>
            </a:r>
            <a:r>
              <a:rPr lang="zh-CN" altLang="en-US" b="1" dirty="0">
                <a:latin typeface="Arial" panose="020B0604020202090204" pitchFamily="34" charset="0"/>
              </a:rPr>
              <a:t>个盘子借助</a:t>
            </a:r>
            <a:r>
              <a:rPr lang="en-US" altLang="zh-CN" b="1" dirty="0">
                <a:latin typeface="Arial" panose="020B0604020202090204" pitchFamily="34" charset="0"/>
              </a:rPr>
              <a:t>A</a:t>
            </a:r>
            <a:r>
              <a:rPr lang="zh-CN" altLang="en-US" b="1" dirty="0">
                <a:latin typeface="Arial" panose="020B0604020202090204" pitchFamily="34" charset="0"/>
              </a:rPr>
              <a:t>杆移到</a:t>
            </a:r>
            <a:r>
              <a:rPr lang="en-US" altLang="zh-CN" b="1" dirty="0">
                <a:latin typeface="Arial" panose="020B0604020202090204" pitchFamily="34" charset="0"/>
              </a:rPr>
              <a:t>B</a:t>
            </a:r>
            <a:r>
              <a:rPr lang="zh-CN" altLang="en-US" b="1" dirty="0">
                <a:latin typeface="Arial" panose="020B0604020202090204" pitchFamily="34" charset="0"/>
              </a:rPr>
              <a:t>杆，记做</a:t>
            </a:r>
          </a:p>
          <a:p>
            <a:r>
              <a:rPr lang="zh-CN" altLang="en-US" b="1" dirty="0">
                <a:solidFill>
                  <a:srgbClr val="A50021"/>
                </a:solidFill>
                <a:latin typeface="Arial" panose="020B0604020202090204" pitchFamily="34" charset="0"/>
              </a:rPr>
              <a:t>                    </a:t>
            </a:r>
            <a:r>
              <a:rPr lang="en-US" altLang="zh-CN" b="1" dirty="0">
                <a:solidFill>
                  <a:srgbClr val="A50021"/>
                </a:solidFill>
                <a:latin typeface="Arial" panose="020B0604020202090204" pitchFamily="34" charset="0"/>
              </a:rPr>
              <a:t>hanoi</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n</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1</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C</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B</a:t>
            </a:r>
            <a:r>
              <a:rPr lang="zh-CN" altLang="en-US" b="1" dirty="0">
                <a:solidFill>
                  <a:srgbClr val="A50021"/>
                </a:solidFill>
                <a:latin typeface="Arial" panose="020B0604020202090204" pitchFamily="34" charset="0"/>
              </a:rPr>
              <a:t>，</a:t>
            </a:r>
            <a:r>
              <a:rPr lang="en-US" altLang="zh-CN" b="1" dirty="0">
                <a:solidFill>
                  <a:srgbClr val="A50021"/>
                </a:solidFill>
                <a:latin typeface="Arial" panose="020B0604020202090204" pitchFamily="34" charset="0"/>
              </a:rPr>
              <a:t>A</a:t>
            </a:r>
            <a:r>
              <a:rPr lang="zh-CN" altLang="en-US" b="1" dirty="0">
                <a:solidFill>
                  <a:srgbClr val="A50021"/>
                </a:solidFill>
                <a:latin typeface="Arial" panose="020B0604020202090204" pitchFamily="34" charset="0"/>
              </a:rPr>
              <a:t>）</a:t>
            </a:r>
          </a:p>
        </p:txBody>
      </p:sp>
      <p:sp>
        <p:nvSpPr>
          <p:cNvPr id="17425" name="Text Box 77"/>
          <p:cNvSpPr txBox="1"/>
          <p:nvPr/>
        </p:nvSpPr>
        <p:spPr>
          <a:xfrm>
            <a:off x="2855913" y="3068638"/>
            <a:ext cx="576262" cy="368300"/>
          </a:xfrm>
          <a:prstGeom prst="rect">
            <a:avLst/>
          </a:prstGeom>
          <a:noFill/>
          <a:ln w="9525">
            <a:noFill/>
          </a:ln>
        </p:spPr>
        <p:txBody>
          <a:bodyPr>
            <a:spAutoFit/>
          </a:bodyPr>
          <a:lstStyle/>
          <a:p>
            <a:pPr>
              <a:spcBef>
                <a:spcPct val="50000"/>
              </a:spcBef>
            </a:pPr>
            <a:endParaRPr lang="zh-CN" altLang="zh-CN" dirty="0">
              <a:latin typeface="Arial" panose="020B0604020202090204" pitchFamily="34" charset="0"/>
            </a:endParaRPr>
          </a:p>
        </p:txBody>
      </p:sp>
      <p:sp>
        <p:nvSpPr>
          <p:cNvPr id="17426" name="Text Box 78"/>
          <p:cNvSpPr txBox="1"/>
          <p:nvPr/>
        </p:nvSpPr>
        <p:spPr>
          <a:xfrm>
            <a:off x="2711450" y="2997200"/>
            <a:ext cx="360363" cy="368300"/>
          </a:xfrm>
          <a:prstGeom prst="rect">
            <a:avLst/>
          </a:prstGeom>
          <a:noFill/>
          <a:ln w="9525">
            <a:noFill/>
          </a:ln>
        </p:spPr>
        <p:txBody>
          <a:bodyPr>
            <a:spAutoFit/>
          </a:bodyPr>
          <a:lstStyle/>
          <a:p>
            <a:pPr>
              <a:spcBef>
                <a:spcPct val="50000"/>
              </a:spcBef>
            </a:pPr>
            <a:r>
              <a:rPr lang="en-US" altLang="zh-CN" dirty="0">
                <a:latin typeface="Arial" panose="020B0604020202090204" pitchFamily="34" charset="0"/>
              </a:rPr>
              <a:t>A</a:t>
            </a:r>
          </a:p>
        </p:txBody>
      </p:sp>
      <p:sp>
        <p:nvSpPr>
          <p:cNvPr id="17427" name="Text Box 79"/>
          <p:cNvSpPr txBox="1"/>
          <p:nvPr/>
        </p:nvSpPr>
        <p:spPr>
          <a:xfrm>
            <a:off x="5519738" y="3068638"/>
            <a:ext cx="360362" cy="368300"/>
          </a:xfrm>
          <a:prstGeom prst="rect">
            <a:avLst/>
          </a:prstGeom>
          <a:noFill/>
          <a:ln w="9525">
            <a:noFill/>
          </a:ln>
        </p:spPr>
        <p:txBody>
          <a:bodyPr>
            <a:spAutoFit/>
          </a:bodyPr>
          <a:lstStyle/>
          <a:p>
            <a:pPr>
              <a:spcBef>
                <a:spcPct val="50000"/>
              </a:spcBef>
            </a:pPr>
            <a:r>
              <a:rPr lang="en-US" altLang="zh-CN" dirty="0">
                <a:latin typeface="Arial" panose="020B0604020202090204" pitchFamily="34" charset="0"/>
              </a:rPr>
              <a:t>B</a:t>
            </a:r>
          </a:p>
        </p:txBody>
      </p:sp>
      <p:sp>
        <p:nvSpPr>
          <p:cNvPr id="17428" name="Text Box 80"/>
          <p:cNvSpPr txBox="1"/>
          <p:nvPr/>
        </p:nvSpPr>
        <p:spPr>
          <a:xfrm>
            <a:off x="8399463" y="3068638"/>
            <a:ext cx="360362" cy="368300"/>
          </a:xfrm>
          <a:prstGeom prst="rect">
            <a:avLst/>
          </a:prstGeom>
          <a:noFill/>
          <a:ln w="9525">
            <a:noFill/>
          </a:ln>
        </p:spPr>
        <p:txBody>
          <a:bodyPr>
            <a:spAutoFit/>
          </a:bodyPr>
          <a:lstStyle/>
          <a:p>
            <a:pPr>
              <a:spcBef>
                <a:spcPct val="50000"/>
              </a:spcBef>
            </a:pPr>
            <a:r>
              <a:rPr lang="en-US" altLang="zh-CN" dirty="0">
                <a:latin typeface="Arial" panose="020B0604020202090204" pitchFamily="34" charset="0"/>
              </a:rPr>
              <a:t>C</a:t>
            </a:r>
          </a:p>
        </p:txBody>
      </p:sp>
      <p:sp>
        <p:nvSpPr>
          <p:cNvPr id="2" name="标题 1"/>
          <p:cNvSpPr>
            <a:spLocks noGrp="1"/>
          </p:cNvSpPr>
          <p:nvPr>
            <p:ph type="title"/>
          </p:nvPr>
        </p:nvSpPr>
        <p:spPr>
          <a:xfrm>
            <a:off x="46355" y="102235"/>
            <a:ext cx="10515600" cy="1325563"/>
          </a:xfrm>
        </p:spPr>
        <p:txBody>
          <a:bodyPr/>
          <a:lstStyle/>
          <a:p>
            <a:r>
              <a:rPr lang="zh-CN" altLang="en-US"/>
              <a:t>汉诺塔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447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452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447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04482"/>
                                        </p:tgtEl>
                                        <p:attrNameLst>
                                          <p:attrName>style.visibility</p:attrName>
                                        </p:attrNameLst>
                                      </p:cBhvr>
                                      <p:to>
                                        <p:strVal val="visible"/>
                                      </p:to>
                                    </p:set>
                                  </p:childTnLst>
                                </p:cTn>
                              </p:par>
                            </p:childTnLst>
                          </p:cTn>
                        </p:par>
                        <p:par>
                          <p:cTn id="21" fill="hold">
                            <p:stCondLst>
                              <p:cond delay="0"/>
                            </p:stCondLst>
                            <p:childTnLst>
                              <p:par>
                                <p:cTn id="22" presetID="5" presetClass="exit" presetSubtype="10" fill="hold" nodeType="afterEffect">
                                  <p:stCondLst>
                                    <p:cond delay="0"/>
                                  </p:stCondLst>
                                  <p:childTnLst>
                                    <p:animEffect transition="out" filter="checkerboard(across)">
                                      <p:cBhvr>
                                        <p:cTn id="23" dur="500"/>
                                        <p:tgtEl>
                                          <p:spTgt spid="104475"/>
                                        </p:tgtEl>
                                      </p:cBhvr>
                                    </p:animEffect>
                                    <p:set>
                                      <p:cBhvr>
                                        <p:cTn id="24" dur="1" fill="hold">
                                          <p:stCondLst>
                                            <p:cond delay="499"/>
                                          </p:stCondLst>
                                        </p:cTn>
                                        <p:tgtEl>
                                          <p:spTgt spid="10447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52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52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47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04464"/>
                                        </p:tgtEl>
                                        <p:attrNameLst>
                                          <p:attrName>style.visibility</p:attrName>
                                        </p:attrNameLst>
                                      </p:cBhvr>
                                      <p:to>
                                        <p:strVal val="visible"/>
                                      </p:to>
                                    </p:set>
                                  </p:childTnLst>
                                </p:cTn>
                              </p:par>
                            </p:childTnLst>
                          </p:cTn>
                        </p:par>
                        <p:par>
                          <p:cTn id="40" fill="hold">
                            <p:stCondLst>
                              <p:cond delay="0"/>
                            </p:stCondLst>
                            <p:childTnLst>
                              <p:par>
                                <p:cTn id="41" presetID="4" presetClass="exit" presetSubtype="16" fill="hold" grpId="1" nodeType="afterEffect">
                                  <p:stCondLst>
                                    <p:cond delay="0"/>
                                  </p:stCondLst>
                                  <p:childTnLst>
                                    <p:animEffect transition="out" filter="box(in)">
                                      <p:cBhvr>
                                        <p:cTn id="42" dur="500"/>
                                        <p:tgtEl>
                                          <p:spTgt spid="104455"/>
                                        </p:tgtEl>
                                      </p:cBhvr>
                                    </p:animEffect>
                                    <p:set>
                                      <p:cBhvr>
                                        <p:cTn id="43" dur="1" fill="hold">
                                          <p:stCondLst>
                                            <p:cond delay="499"/>
                                          </p:stCondLst>
                                        </p:cTn>
                                        <p:tgtEl>
                                          <p:spTgt spid="1044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452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4523">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4480"/>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104484"/>
                                        </p:tgtEl>
                                        <p:attrNameLst>
                                          <p:attrName>style.visibility</p:attrName>
                                        </p:attrNameLst>
                                      </p:cBhvr>
                                      <p:to>
                                        <p:strVal val="visible"/>
                                      </p:to>
                                    </p:set>
                                  </p:childTnLst>
                                </p:cTn>
                              </p:par>
                            </p:childTnLst>
                          </p:cTn>
                        </p:par>
                        <p:par>
                          <p:cTn id="59" fill="hold">
                            <p:stCondLst>
                              <p:cond delay="0"/>
                            </p:stCondLst>
                            <p:childTnLst>
                              <p:par>
                                <p:cTn id="60" presetID="8" presetClass="exit" presetSubtype="16" fill="hold" nodeType="afterEffect">
                                  <p:stCondLst>
                                    <p:cond delay="0"/>
                                  </p:stCondLst>
                                  <p:childTnLst>
                                    <p:animEffect transition="out" filter="diamond(in)">
                                      <p:cBhvr>
                                        <p:cTn id="61" dur="2000"/>
                                        <p:tgtEl>
                                          <p:spTgt spid="104482"/>
                                        </p:tgtEl>
                                      </p:cBhvr>
                                    </p:animEffect>
                                    <p:set>
                                      <p:cBhvr>
                                        <p:cTn id="62" dur="1" fill="hold">
                                          <p:stCondLst>
                                            <p:cond delay="1999"/>
                                          </p:stCondLst>
                                        </p:cTn>
                                        <p:tgtEl>
                                          <p:spTgt spid="10448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4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bldLvl="0" animBg="1"/>
      <p:bldP spid="104455" grpId="1" bldLvl="0" animBg="1"/>
      <p:bldP spid="10446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14</a:t>
            </a:fld>
            <a:endParaRPr lang="en-US" altLang="zh-CN" sz="1200" dirty="0">
              <a:latin typeface="Arial Black" panose="020B0A04020102020204" pitchFamily="34" charset="0"/>
            </a:endParaRPr>
          </a:p>
        </p:txBody>
      </p:sp>
      <p:sp>
        <p:nvSpPr>
          <p:cNvPr id="18435" name="Rectangle 2"/>
          <p:cNvSpPr>
            <a:spLocks noGrp="1"/>
          </p:cNvSpPr>
          <p:nvPr>
            <p:ph type="title"/>
          </p:nvPr>
        </p:nvSpPr>
        <p:spPr/>
        <p:txBody>
          <a:bodyPr vert="horz" wrap="square" lIns="91440" tIns="45720" rIns="91440" bIns="45720" anchor="ctr"/>
          <a:lstStyle/>
          <a:p>
            <a:pPr eaLnBrk="1" hangingPunct="1"/>
            <a:r>
              <a:rPr lang="zh-CN" altLang="en-US" b="1" dirty="0"/>
              <a:t>算法描述</a:t>
            </a:r>
          </a:p>
        </p:txBody>
      </p:sp>
      <p:sp>
        <p:nvSpPr>
          <p:cNvPr id="106499" name="Rectangle 3"/>
          <p:cNvSpPr>
            <a:spLocks noGrp="1"/>
          </p:cNvSpPr>
          <p:nvPr>
            <p:ph idx="1"/>
          </p:nvPr>
        </p:nvSpPr>
        <p:spPr/>
        <p:txBody>
          <a:bodyPr vert="horz" wrap="square" lIns="91440" tIns="45720" rIns="91440" bIns="45720" anchor="t">
            <a:normAutofit lnSpcReduction="10000"/>
          </a:bodyPr>
          <a:lstStyle/>
          <a:p>
            <a:pPr eaLnBrk="1" hangingPunct="1">
              <a:lnSpc>
                <a:spcPct val="90000"/>
              </a:lnSpc>
              <a:buNone/>
            </a:pPr>
            <a:r>
              <a:rPr lang="en-US" altLang="zh-CN" sz="2800" b="1" dirty="0"/>
              <a:t>Void Hanoi(int n,int A,int B,int C)</a:t>
            </a:r>
          </a:p>
          <a:p>
            <a:pPr eaLnBrk="1" hangingPunct="1">
              <a:lnSpc>
                <a:spcPct val="90000"/>
              </a:lnSpc>
              <a:buNone/>
            </a:pPr>
            <a:r>
              <a:rPr lang="en-US" altLang="zh-CN" sz="2800" b="1" dirty="0"/>
              <a:t>{</a:t>
            </a:r>
          </a:p>
          <a:p>
            <a:pPr eaLnBrk="1" hangingPunct="1">
              <a:lnSpc>
                <a:spcPct val="90000"/>
              </a:lnSpc>
              <a:buNone/>
            </a:pPr>
            <a:r>
              <a:rPr lang="en-US" altLang="zh-CN" sz="2800" b="1" dirty="0"/>
              <a:t>   if(n&gt;0)</a:t>
            </a:r>
          </a:p>
          <a:p>
            <a:pPr eaLnBrk="1" hangingPunct="1">
              <a:lnSpc>
                <a:spcPct val="90000"/>
              </a:lnSpc>
              <a:buNone/>
            </a:pPr>
            <a:r>
              <a:rPr lang="en-US" altLang="zh-CN" sz="2800" b="1" dirty="0"/>
              <a:t>   {</a:t>
            </a:r>
          </a:p>
          <a:p>
            <a:pPr eaLnBrk="1" hangingPunct="1">
              <a:lnSpc>
                <a:spcPct val="90000"/>
              </a:lnSpc>
              <a:buNone/>
            </a:pPr>
            <a:r>
              <a:rPr lang="en-US" altLang="zh-CN" sz="2800" b="1" dirty="0"/>
              <a:t>         Hanoi(n-1,A,C,B);</a:t>
            </a:r>
          </a:p>
          <a:p>
            <a:pPr eaLnBrk="1" hangingPunct="1">
              <a:lnSpc>
                <a:spcPct val="90000"/>
              </a:lnSpc>
              <a:buNone/>
            </a:pPr>
            <a:r>
              <a:rPr lang="en-US" altLang="zh-CN" sz="2800" b="1" dirty="0"/>
              <a:t>         move(n,A,B);</a:t>
            </a:r>
          </a:p>
          <a:p>
            <a:pPr eaLnBrk="1" hangingPunct="1">
              <a:lnSpc>
                <a:spcPct val="90000"/>
              </a:lnSpc>
              <a:buNone/>
            </a:pPr>
            <a:r>
              <a:rPr lang="en-US" altLang="zh-CN" sz="2800" b="1" dirty="0"/>
              <a:t>         Hanoi(n-1,C,B,A);</a:t>
            </a:r>
          </a:p>
          <a:p>
            <a:pPr eaLnBrk="1" hangingPunct="1">
              <a:lnSpc>
                <a:spcPct val="90000"/>
              </a:lnSpc>
              <a:buNone/>
            </a:pPr>
            <a:r>
              <a:rPr lang="en-US" altLang="zh-CN" sz="2800" b="1" dirty="0"/>
              <a:t>    }</a:t>
            </a:r>
          </a:p>
          <a:p>
            <a:pPr eaLnBrk="1" hangingPunct="1">
              <a:lnSpc>
                <a:spcPct val="90000"/>
              </a:lnSpc>
              <a:buNone/>
            </a:pPr>
            <a:r>
              <a:rPr lang="en-US" altLang="zh-CN" sz="2800" b="1" dirty="0"/>
              <a:t>}</a:t>
            </a:r>
          </a:p>
        </p:txBody>
      </p:sp>
      <p:sp>
        <p:nvSpPr>
          <p:cNvPr id="106500" name="Rectangle 4"/>
          <p:cNvSpPr/>
          <p:nvPr/>
        </p:nvSpPr>
        <p:spPr>
          <a:xfrm>
            <a:off x="7464425" y="4005263"/>
            <a:ext cx="2735263" cy="7191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400" b="1" dirty="0">
                <a:latin typeface="Arial" panose="020B0604020202090204" pitchFamily="34" charset="0"/>
              </a:rPr>
              <a:t>考虑移动的次数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7" dur="500"/>
                                        <p:tgtEl>
                                          <p:spTgt spid="10649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2" dur="500"/>
                                        <p:tgtEl>
                                          <p:spTgt spid="10649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7" dur="500"/>
                                        <p:tgtEl>
                                          <p:spTgt spid="10649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6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15</a:t>
            </a:fld>
            <a:endParaRPr lang="en-US" altLang="zh-CN" sz="1200" dirty="0">
              <a:latin typeface="Arial Black" panose="020B0A04020102020204" pitchFamily="34" charset="0"/>
            </a:endParaRPr>
          </a:p>
        </p:txBody>
      </p:sp>
      <p:sp>
        <p:nvSpPr>
          <p:cNvPr id="19459" name="Rectangle 2"/>
          <p:cNvSpPr>
            <a:spLocks noGrp="1"/>
          </p:cNvSpPr>
          <p:nvPr>
            <p:ph type="title"/>
          </p:nvPr>
        </p:nvSpPr>
        <p:spPr/>
        <p:txBody>
          <a:bodyPr vert="horz" wrap="square" lIns="91440" tIns="45720" rIns="91440" bIns="45720" anchor="ctr"/>
          <a:lstStyle/>
          <a:p>
            <a:pPr eaLnBrk="1" hangingPunct="1"/>
            <a:r>
              <a:rPr lang="zh-CN" altLang="en-US" dirty="0"/>
              <a:t>汉诺塔移动次数</a:t>
            </a:r>
          </a:p>
        </p:txBody>
      </p:sp>
      <p:sp>
        <p:nvSpPr>
          <p:cNvPr id="142339" name="Rectangle 3"/>
          <p:cNvSpPr>
            <a:spLocks noGrp="1"/>
          </p:cNvSpPr>
          <p:nvPr>
            <p:ph idx="1"/>
          </p:nvPr>
        </p:nvSpPr>
        <p:spPr/>
        <p:txBody>
          <a:bodyPr vert="horz" wrap="square" lIns="91440" tIns="45720" rIns="91440" bIns="45720" anchor="t">
            <a:normAutofit lnSpcReduction="10000"/>
          </a:bodyPr>
          <a:lstStyle/>
          <a:p>
            <a:pPr eaLnBrk="1" hangingPunct="1">
              <a:lnSpc>
                <a:spcPct val="80000"/>
              </a:lnSpc>
              <a:buNone/>
            </a:pPr>
            <a:r>
              <a:rPr lang="en-US" altLang="zh-CN" sz="2800" b="1" dirty="0"/>
              <a:t>M(1)=1</a:t>
            </a:r>
          </a:p>
          <a:p>
            <a:pPr eaLnBrk="1" hangingPunct="1">
              <a:lnSpc>
                <a:spcPct val="80000"/>
              </a:lnSpc>
              <a:buNone/>
            </a:pPr>
            <a:r>
              <a:rPr lang="en-US" altLang="zh-CN" sz="2800" b="1" dirty="0"/>
              <a:t>M(n)=2M(n-1)+1 </a:t>
            </a:r>
          </a:p>
          <a:p>
            <a:pPr eaLnBrk="1" hangingPunct="1">
              <a:lnSpc>
                <a:spcPct val="80000"/>
              </a:lnSpc>
              <a:buNone/>
            </a:pPr>
            <a:r>
              <a:rPr lang="en-US" altLang="zh-CN" sz="2800" b="1" dirty="0"/>
              <a:t>       = 2[2M(n-2)+1]+1</a:t>
            </a:r>
          </a:p>
          <a:p>
            <a:pPr eaLnBrk="1" hangingPunct="1">
              <a:lnSpc>
                <a:spcPct val="80000"/>
              </a:lnSpc>
              <a:buNone/>
            </a:pPr>
            <a:r>
              <a:rPr lang="en-US" altLang="zh-CN" sz="2800" b="1" dirty="0"/>
              <a:t>       = 2</a:t>
            </a:r>
            <a:r>
              <a:rPr lang="en-US" altLang="zh-CN" sz="2800" b="1" baseline="30000" dirty="0"/>
              <a:t>2</a:t>
            </a:r>
            <a:r>
              <a:rPr lang="en-US" altLang="zh-CN" sz="2800" b="1" dirty="0"/>
              <a:t>M(n-2)+2+1</a:t>
            </a:r>
          </a:p>
          <a:p>
            <a:pPr eaLnBrk="1" hangingPunct="1">
              <a:lnSpc>
                <a:spcPct val="80000"/>
              </a:lnSpc>
              <a:buNone/>
            </a:pPr>
            <a:r>
              <a:rPr lang="en-US" altLang="zh-CN" sz="2800" b="1" dirty="0"/>
              <a:t>       = 2</a:t>
            </a:r>
            <a:r>
              <a:rPr lang="en-US" altLang="zh-CN" sz="2800" b="1" baseline="30000" dirty="0"/>
              <a:t>3</a:t>
            </a:r>
            <a:r>
              <a:rPr lang="en-US" altLang="zh-CN" sz="2800" b="1" dirty="0"/>
              <a:t>M(n-3)+2</a:t>
            </a:r>
            <a:r>
              <a:rPr lang="en-US" altLang="zh-CN" sz="2800" b="1" baseline="30000" dirty="0"/>
              <a:t>2</a:t>
            </a:r>
            <a:r>
              <a:rPr lang="en-US" altLang="zh-CN" sz="2800" b="1" dirty="0"/>
              <a:t>+2+1</a:t>
            </a:r>
          </a:p>
          <a:p>
            <a:pPr eaLnBrk="1" hangingPunct="1">
              <a:lnSpc>
                <a:spcPct val="80000"/>
              </a:lnSpc>
              <a:buNone/>
            </a:pPr>
            <a:r>
              <a:rPr lang="en-US" altLang="zh-CN" sz="2800" b="1" dirty="0"/>
              <a:t>       =……</a:t>
            </a:r>
          </a:p>
          <a:p>
            <a:pPr eaLnBrk="1" hangingPunct="1">
              <a:lnSpc>
                <a:spcPct val="80000"/>
              </a:lnSpc>
              <a:buNone/>
            </a:pPr>
            <a:r>
              <a:rPr lang="en-US" altLang="zh-CN" sz="2800" b="1" dirty="0"/>
              <a:t>       =2</a:t>
            </a:r>
            <a:r>
              <a:rPr lang="en-US" altLang="zh-CN" sz="2800" b="1" baseline="30000" dirty="0"/>
              <a:t>i</a:t>
            </a:r>
            <a:r>
              <a:rPr lang="en-US" altLang="zh-CN" sz="2800" b="1" dirty="0"/>
              <a:t>M(n-i)+2</a:t>
            </a:r>
            <a:r>
              <a:rPr lang="en-US" altLang="zh-CN" sz="2800" b="1" baseline="30000" dirty="0"/>
              <a:t>i-1</a:t>
            </a:r>
            <a:r>
              <a:rPr lang="en-US" altLang="zh-CN" sz="2800" b="1" dirty="0"/>
              <a:t>+2</a:t>
            </a:r>
            <a:r>
              <a:rPr lang="en-US" altLang="zh-CN" sz="2800" b="1" baseline="30000" dirty="0"/>
              <a:t>i-2</a:t>
            </a:r>
            <a:r>
              <a:rPr lang="en-US" altLang="zh-CN" sz="2800" b="1" dirty="0"/>
              <a:t>+……+2+1</a:t>
            </a:r>
          </a:p>
          <a:p>
            <a:pPr eaLnBrk="1" hangingPunct="1">
              <a:lnSpc>
                <a:spcPct val="80000"/>
              </a:lnSpc>
              <a:buNone/>
            </a:pPr>
            <a:r>
              <a:rPr lang="en-US" altLang="zh-CN" sz="2800" b="1" dirty="0"/>
              <a:t>       =2</a:t>
            </a:r>
            <a:r>
              <a:rPr lang="en-US" altLang="zh-CN" sz="2800" b="1" baseline="30000" dirty="0"/>
              <a:t>i</a:t>
            </a:r>
            <a:r>
              <a:rPr lang="en-US" altLang="zh-CN" sz="2800" b="1" dirty="0"/>
              <a:t>M(n-i)+2</a:t>
            </a:r>
            <a:r>
              <a:rPr lang="en-US" altLang="zh-CN" sz="2800" b="1" baseline="30000" dirty="0"/>
              <a:t>i </a:t>
            </a:r>
            <a:r>
              <a:rPr lang="en-US" altLang="zh-CN" sz="2800" b="1" dirty="0"/>
              <a:t>- 1</a:t>
            </a:r>
          </a:p>
          <a:p>
            <a:pPr eaLnBrk="1" hangingPunct="1">
              <a:lnSpc>
                <a:spcPct val="80000"/>
              </a:lnSpc>
              <a:buNone/>
            </a:pPr>
            <a:r>
              <a:rPr lang="zh-CN" altLang="en-US" sz="2800" b="1" dirty="0"/>
              <a:t>令</a:t>
            </a:r>
            <a:r>
              <a:rPr lang="en-US" altLang="zh-CN" sz="2800" b="1" dirty="0"/>
              <a:t>i= n -1</a:t>
            </a:r>
          </a:p>
          <a:p>
            <a:pPr eaLnBrk="1" hangingPunct="1">
              <a:lnSpc>
                <a:spcPct val="80000"/>
              </a:lnSpc>
              <a:buNone/>
            </a:pPr>
            <a:r>
              <a:rPr lang="en-US" altLang="zh-CN" sz="2800" b="1" dirty="0"/>
              <a:t> </a:t>
            </a:r>
            <a:r>
              <a:rPr lang="zh-CN" altLang="en-US" sz="2800" b="1" dirty="0"/>
              <a:t>则</a:t>
            </a:r>
            <a:r>
              <a:rPr lang="en-US" altLang="zh-CN" sz="2800" b="1" dirty="0"/>
              <a:t>M(n)= 2</a:t>
            </a:r>
            <a:r>
              <a:rPr lang="en-US" altLang="zh-CN" sz="2800" b="1" baseline="30000" dirty="0"/>
              <a:t>n-1 </a:t>
            </a:r>
            <a:r>
              <a:rPr lang="en-US" altLang="zh-CN" sz="2800" b="1" dirty="0"/>
              <a:t>+ 2</a:t>
            </a:r>
            <a:r>
              <a:rPr lang="en-US" altLang="zh-CN" sz="2800" b="1" baseline="30000" dirty="0"/>
              <a:t>n-1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7" dur="500"/>
                                        <p:tgtEl>
                                          <p:spTgt spid="142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12" dur="500"/>
                                        <p:tgtEl>
                                          <p:spTgt spid="142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17" dur="500"/>
                                        <p:tgtEl>
                                          <p:spTgt spid="1423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2339">
                                            <p:txEl>
                                              <p:pRg st="4" end="4"/>
                                            </p:txEl>
                                          </p:spTgt>
                                        </p:tgtEl>
                                        <p:attrNameLst>
                                          <p:attrName>style.visibility</p:attrName>
                                        </p:attrNameLst>
                                      </p:cBhvr>
                                      <p:to>
                                        <p:strVal val="visible"/>
                                      </p:to>
                                    </p:set>
                                    <p:animEffect transition="in" filter="blinds(horizontal)">
                                      <p:cBhvr>
                                        <p:cTn id="22" dur="500"/>
                                        <p:tgtEl>
                                          <p:spTgt spid="14233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2339">
                                            <p:txEl>
                                              <p:pRg st="5" end="5"/>
                                            </p:txEl>
                                          </p:spTgt>
                                        </p:tgtEl>
                                        <p:attrNameLst>
                                          <p:attrName>style.visibility</p:attrName>
                                        </p:attrNameLst>
                                      </p:cBhvr>
                                      <p:to>
                                        <p:strVal val="visible"/>
                                      </p:to>
                                    </p:set>
                                    <p:animEffect transition="in" filter="blinds(horizontal)">
                                      <p:cBhvr>
                                        <p:cTn id="25" dur="500"/>
                                        <p:tgtEl>
                                          <p:spTgt spid="14233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2339">
                                            <p:txEl>
                                              <p:pRg st="6" end="6"/>
                                            </p:txEl>
                                          </p:spTgt>
                                        </p:tgtEl>
                                        <p:attrNameLst>
                                          <p:attrName>style.visibility</p:attrName>
                                        </p:attrNameLst>
                                      </p:cBhvr>
                                      <p:to>
                                        <p:strVal val="visible"/>
                                      </p:to>
                                    </p:set>
                                    <p:animEffect transition="in" filter="blinds(horizontal)">
                                      <p:cBhvr>
                                        <p:cTn id="30" dur="500"/>
                                        <p:tgtEl>
                                          <p:spTgt spid="14233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2339">
                                            <p:txEl>
                                              <p:pRg st="7" end="7"/>
                                            </p:txEl>
                                          </p:spTgt>
                                        </p:tgtEl>
                                        <p:attrNameLst>
                                          <p:attrName>style.visibility</p:attrName>
                                        </p:attrNameLst>
                                      </p:cBhvr>
                                      <p:to>
                                        <p:strVal val="visible"/>
                                      </p:to>
                                    </p:set>
                                    <p:animEffect transition="in" filter="blinds(horizontal)">
                                      <p:cBhvr>
                                        <p:cTn id="35" dur="500"/>
                                        <p:tgtEl>
                                          <p:spTgt spid="14233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2339">
                                            <p:txEl>
                                              <p:pRg st="8" end="8"/>
                                            </p:txEl>
                                          </p:spTgt>
                                        </p:tgtEl>
                                        <p:attrNameLst>
                                          <p:attrName>style.visibility</p:attrName>
                                        </p:attrNameLst>
                                      </p:cBhvr>
                                      <p:to>
                                        <p:strVal val="visible"/>
                                      </p:to>
                                    </p:set>
                                    <p:animEffect transition="in" filter="blinds(horizontal)">
                                      <p:cBhvr>
                                        <p:cTn id="40" dur="500"/>
                                        <p:tgtEl>
                                          <p:spTgt spid="142339">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42339">
                                            <p:txEl>
                                              <p:pRg st="9" end="9"/>
                                            </p:txEl>
                                          </p:spTgt>
                                        </p:tgtEl>
                                        <p:attrNameLst>
                                          <p:attrName>style.visibility</p:attrName>
                                        </p:attrNameLst>
                                      </p:cBhvr>
                                      <p:to>
                                        <p:strVal val="visible"/>
                                      </p:to>
                                    </p:set>
                                    <p:animEffect transition="in" filter="blinds(horizontal)">
                                      <p:cBhvr>
                                        <p:cTn id="43" dur="500"/>
                                        <p:tgtEl>
                                          <p:spTgt spid="142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16</a:t>
            </a:fld>
            <a:endParaRPr lang="en-US" altLang="zh-CN" sz="1200" dirty="0">
              <a:latin typeface="Arial Black" panose="020B0A04020102020204" pitchFamily="34" charset="0"/>
            </a:endParaRPr>
          </a:p>
        </p:txBody>
      </p:sp>
      <p:sp>
        <p:nvSpPr>
          <p:cNvPr id="143364" name="Rectangle 4"/>
          <p:cNvSpPr>
            <a:spLocks noChangeArrowheads="1"/>
          </p:cNvSpPr>
          <p:nvPr/>
        </p:nvSpPr>
        <p:spPr bwMode="auto">
          <a:xfrm>
            <a:off x="2208213"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itchFamily="2" charset="-122"/>
                <a:ea typeface="黑体" pitchFamily="2" charset="-122"/>
                <a:cs typeface="+mn-cs"/>
              </a:rPr>
              <a:t>递归小结</a:t>
            </a:r>
          </a:p>
        </p:txBody>
      </p:sp>
      <p:sp>
        <p:nvSpPr>
          <p:cNvPr id="25604" name="Rectangle 5"/>
          <p:cNvSpPr/>
          <p:nvPr/>
        </p:nvSpPr>
        <p:spPr>
          <a:xfrm>
            <a:off x="2208213" y="1762125"/>
            <a:ext cx="7772400" cy="4114800"/>
          </a:xfrm>
          <a:prstGeom prst="rect">
            <a:avLst/>
          </a:prstGeom>
          <a:noFill/>
          <a:ln w="9525">
            <a:noFill/>
          </a:ln>
        </p:spPr>
        <p:txBody>
          <a:bodyPr/>
          <a:lstStyle/>
          <a:p>
            <a:pPr marL="342900" indent="-342900">
              <a:lnSpc>
                <a:spcPct val="80000"/>
              </a:lnSpc>
              <a:spcBef>
                <a:spcPct val="20000"/>
              </a:spcBef>
              <a:buClr>
                <a:schemeClr val="hlink"/>
              </a:buClr>
              <a:buSzPct val="80000"/>
              <a:buFont typeface="Wingdings" panose="05000000000000000000" pitchFamily="2" charset="2"/>
              <a:buNone/>
            </a:pPr>
            <a:r>
              <a:rPr lang="zh-CN" altLang="en-US" sz="2800" b="1" dirty="0">
                <a:solidFill>
                  <a:schemeClr val="accent2"/>
                </a:solidFill>
                <a:latin typeface="黑体" pitchFamily="2" charset="-122"/>
                <a:ea typeface="黑体" pitchFamily="2" charset="-122"/>
              </a:rPr>
              <a:t>优点：</a:t>
            </a:r>
            <a:r>
              <a:rPr lang="zh-CN" altLang="en-US" sz="2800" b="1" dirty="0">
                <a:latin typeface="楷体_GB2312" pitchFamily="49" charset="-122"/>
                <a:ea typeface="楷体_GB2312" pitchFamily="49" charset="-122"/>
              </a:rPr>
              <a:t>结构清晰，可读性强，而且容易用数学归纳法来证明算法的正确性，因此它为设计算法、调试程序带来很大方便。</a:t>
            </a:r>
          </a:p>
          <a:p>
            <a:pPr marL="342900" indent="-342900">
              <a:lnSpc>
                <a:spcPct val="80000"/>
              </a:lnSpc>
              <a:spcBef>
                <a:spcPct val="20000"/>
              </a:spcBef>
              <a:buClr>
                <a:schemeClr val="hlink"/>
              </a:buClr>
              <a:buSzPct val="80000"/>
              <a:buFont typeface="Wingdings" panose="05000000000000000000" pitchFamily="2" charset="2"/>
              <a:buNone/>
            </a:pPr>
            <a:endParaRPr lang="zh-CN" altLang="en-US" sz="2800" b="1" dirty="0">
              <a:latin typeface="楷体_GB2312" pitchFamily="49" charset="-122"/>
              <a:ea typeface="楷体_GB2312" pitchFamily="49" charset="-122"/>
            </a:endParaRPr>
          </a:p>
          <a:p>
            <a:pPr marL="342900" indent="-342900">
              <a:lnSpc>
                <a:spcPct val="80000"/>
              </a:lnSpc>
              <a:spcBef>
                <a:spcPct val="20000"/>
              </a:spcBef>
              <a:buClr>
                <a:schemeClr val="hlink"/>
              </a:buClr>
              <a:buSzPct val="80000"/>
              <a:buFont typeface="Wingdings" panose="05000000000000000000" pitchFamily="2" charset="2"/>
              <a:buNone/>
            </a:pPr>
            <a:r>
              <a:rPr lang="zh-CN" altLang="en-US" sz="2800" b="1" dirty="0">
                <a:solidFill>
                  <a:schemeClr val="accent2"/>
                </a:solidFill>
                <a:latin typeface="黑体" pitchFamily="2" charset="-122"/>
                <a:ea typeface="黑体" pitchFamily="2" charset="-122"/>
              </a:rPr>
              <a:t>缺点：</a:t>
            </a:r>
            <a:r>
              <a:rPr lang="zh-CN" altLang="en-US" sz="2800" b="1" dirty="0">
                <a:latin typeface="楷体_GB2312" pitchFamily="49" charset="-122"/>
                <a:ea typeface="楷体_GB2312" pitchFamily="49" charset="-122"/>
              </a:rPr>
              <a:t>递归算法的运行效率较低，无论是耗费的计算时间还是占用的存储空间都比非递归算法要多。</a:t>
            </a:r>
          </a:p>
          <a:p>
            <a:pPr marL="342900" indent="-342900">
              <a:lnSpc>
                <a:spcPct val="80000"/>
              </a:lnSpc>
              <a:spcBef>
                <a:spcPct val="20000"/>
              </a:spcBef>
              <a:buClr>
                <a:schemeClr val="hlink"/>
              </a:buClr>
              <a:buSzPct val="80000"/>
              <a:buFont typeface="Wingdings" panose="05000000000000000000" pitchFamily="2" charset="2"/>
              <a:buNone/>
            </a:pPr>
            <a:endParaRPr lang="zh-CN" altLang="en-US" sz="2800" b="1" dirty="0">
              <a:latin typeface="楷体_GB2312" pitchFamily="49" charset="-122"/>
              <a:ea typeface="楷体_GB2312" pitchFamily="49" charset="-122"/>
            </a:endParaRPr>
          </a:p>
          <a:p>
            <a:pPr marL="342900" indent="-342900">
              <a:spcBef>
                <a:spcPct val="20000"/>
              </a:spcBef>
              <a:buClr>
                <a:schemeClr val="hlink"/>
              </a:buClr>
              <a:buSzPct val="80000"/>
              <a:buFont typeface="Wingdings" panose="05000000000000000000" pitchFamily="2" charset="2"/>
              <a:buChar char="l"/>
            </a:pPr>
            <a:endParaRPr lang="en-US" altLang="zh-CN" sz="2400" dirty="0">
              <a:latin typeface="Arial" panose="020B060402020209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ctr" eaLnBrk="1" hangingPunct="1"/>
            <a:r>
              <a:rPr lang="en-US" altLang="zh-CN" sz="1200" dirty="0"/>
              <a:t>Design and Analysis of Algorithms - Chapter 2</a:t>
            </a:r>
          </a:p>
        </p:txBody>
      </p:sp>
      <p:sp>
        <p:nvSpPr>
          <p:cNvPr id="2048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17</a:t>
            </a:fld>
            <a:endParaRPr lang="en-US" altLang="zh-CN" sz="1200" dirty="0">
              <a:latin typeface="Arial Black" panose="020B0A04020102020204" pitchFamily="34" charset="0"/>
            </a:endParaRPr>
          </a:p>
        </p:txBody>
      </p:sp>
      <p:sp>
        <p:nvSpPr>
          <p:cNvPr id="20484" name="Rectangle 2"/>
          <p:cNvSpPr>
            <a:spLocks noGrp="1"/>
          </p:cNvSpPr>
          <p:nvPr>
            <p:ph type="title"/>
          </p:nvPr>
        </p:nvSpPr>
        <p:spPr>
          <a:xfrm>
            <a:off x="1703388" y="260350"/>
            <a:ext cx="8015287" cy="914400"/>
          </a:xfrm>
        </p:spPr>
        <p:txBody>
          <a:bodyPr vert="horz" wrap="square" lIns="91440" tIns="45720" rIns="91440" bIns="45720" anchor="ctr"/>
          <a:lstStyle/>
          <a:p>
            <a:pPr eaLnBrk="1" hangingPunct="1"/>
            <a:r>
              <a:rPr lang="zh-CN" altLang="en-US" dirty="0"/>
              <a:t>常见的递归式</a:t>
            </a:r>
            <a:r>
              <a:rPr lang="en-US" altLang="zh-CN" dirty="0"/>
              <a:t>:</a:t>
            </a:r>
          </a:p>
        </p:txBody>
      </p:sp>
      <p:sp>
        <p:nvSpPr>
          <p:cNvPr id="20485" name="Rectangle 3"/>
          <p:cNvSpPr>
            <a:spLocks noGrp="1"/>
          </p:cNvSpPr>
          <p:nvPr>
            <p:ph idx="1"/>
          </p:nvPr>
        </p:nvSpPr>
        <p:spPr/>
        <p:txBody>
          <a:bodyPr vert="horz" wrap="square" lIns="91440" tIns="45720" rIns="91440" bIns="45720" anchor="t"/>
          <a:lstStyle/>
          <a:p>
            <a:pPr marL="457200" indent="-457200" eaLnBrk="1" hangingPunct="1"/>
            <a:r>
              <a:rPr lang="zh-CN" altLang="en-US" sz="1800" b="1" dirty="0"/>
              <a:t>问题规模每次减少一个，一个操作需要常数时间</a:t>
            </a:r>
            <a:endParaRPr lang="en-US" altLang="zh-CN" sz="1800" b="1" dirty="0"/>
          </a:p>
          <a:p>
            <a:pPr marL="1257300" lvl="2" indent="-342900" eaLnBrk="1" hangingPunct="1">
              <a:buNone/>
            </a:pPr>
            <a:r>
              <a:rPr lang="en-US" altLang="zh-CN" sz="1800" b="1" dirty="0"/>
              <a:t>T(</a:t>
            </a:r>
            <a:r>
              <a:rPr lang="en-US" altLang="zh-CN" sz="1800" b="1" i="1" dirty="0"/>
              <a:t>n</a:t>
            </a:r>
            <a:r>
              <a:rPr lang="en-US" altLang="zh-CN" sz="1800" b="1" dirty="0"/>
              <a:t>) = T(</a:t>
            </a:r>
            <a:r>
              <a:rPr lang="en-US" altLang="zh-CN" sz="1800" b="1" i="1" dirty="0"/>
              <a:t>n</a:t>
            </a:r>
            <a:r>
              <a:rPr lang="en-US" altLang="zh-CN" sz="1800" b="1" dirty="0"/>
              <a:t>-1) + </a:t>
            </a:r>
            <a:r>
              <a:rPr lang="en-US" altLang="zh-CN" sz="1800" b="1" i="1" dirty="0"/>
              <a:t>c</a:t>
            </a:r>
            <a:r>
              <a:rPr lang="en-US" altLang="zh-CN" sz="1800" b="1" dirty="0"/>
              <a:t>                   T(1) = </a:t>
            </a:r>
            <a:r>
              <a:rPr lang="en-US" altLang="zh-CN" sz="1800" b="1" i="1" dirty="0"/>
              <a:t>d</a:t>
            </a:r>
            <a:endParaRPr lang="en-US" altLang="zh-CN" sz="1800" b="1" dirty="0"/>
          </a:p>
          <a:p>
            <a:pPr marL="1257300" lvl="2" indent="-342900" eaLnBrk="1" hangingPunct="1">
              <a:buNone/>
            </a:pPr>
            <a:r>
              <a:rPr lang="en-US" altLang="zh-CN" sz="1800" b="1" dirty="0"/>
              <a:t>Solution: T(</a:t>
            </a:r>
            <a:r>
              <a:rPr lang="en-US" altLang="zh-CN" sz="1800" b="1" i="1" dirty="0"/>
              <a:t>n</a:t>
            </a:r>
            <a:r>
              <a:rPr lang="en-US" altLang="zh-CN" sz="1800" b="1" dirty="0"/>
              <a:t>) =  (</a:t>
            </a:r>
            <a:r>
              <a:rPr lang="en-US" altLang="zh-CN" sz="1800" b="1" i="1" dirty="0"/>
              <a:t>n</a:t>
            </a:r>
            <a:r>
              <a:rPr lang="en-US" altLang="zh-CN" sz="1800" b="1" dirty="0"/>
              <a:t>-1)</a:t>
            </a:r>
            <a:r>
              <a:rPr lang="en-US" altLang="zh-CN" sz="1800" b="1" i="1" dirty="0"/>
              <a:t>c</a:t>
            </a:r>
            <a:r>
              <a:rPr lang="en-US" altLang="zh-CN" sz="1800" b="1" dirty="0"/>
              <a:t> + </a:t>
            </a:r>
            <a:r>
              <a:rPr lang="en-US" altLang="zh-CN" sz="1800" b="1" i="1" dirty="0"/>
              <a:t>d                          </a:t>
            </a:r>
            <a:r>
              <a:rPr lang="en-US" altLang="zh-CN" sz="1800" b="1" i="1" u="sng" dirty="0"/>
              <a:t>linear</a:t>
            </a:r>
            <a:endParaRPr lang="en-US" altLang="zh-CN" sz="1800" b="1" dirty="0"/>
          </a:p>
          <a:p>
            <a:pPr marL="457200" indent="-457200" eaLnBrk="1" hangingPunct="1"/>
            <a:r>
              <a:rPr lang="zh-CN" altLang="en-US" sz="1800" b="1" dirty="0"/>
              <a:t>问题规模每次减少一个，一个操作需要线性时间</a:t>
            </a:r>
            <a:r>
              <a:rPr lang="en-US" altLang="zh-CN" sz="1800" b="1" dirty="0"/>
              <a:t>.</a:t>
            </a:r>
          </a:p>
          <a:p>
            <a:pPr marL="1257300" lvl="2" indent="-342900" eaLnBrk="1" hangingPunct="1">
              <a:buNone/>
            </a:pPr>
            <a:r>
              <a:rPr lang="en-US" altLang="zh-CN" sz="1800" b="1" dirty="0"/>
              <a:t>T(</a:t>
            </a:r>
            <a:r>
              <a:rPr lang="en-US" altLang="zh-CN" sz="1800" b="1" i="1" dirty="0"/>
              <a:t>n</a:t>
            </a:r>
            <a:r>
              <a:rPr lang="en-US" altLang="zh-CN" sz="1800" b="1" dirty="0"/>
              <a:t>) = T(</a:t>
            </a:r>
            <a:r>
              <a:rPr lang="en-US" altLang="zh-CN" sz="1800" b="1" i="1" dirty="0"/>
              <a:t>n</a:t>
            </a:r>
            <a:r>
              <a:rPr lang="en-US" altLang="zh-CN" sz="1800" b="1" dirty="0"/>
              <a:t>-1) + </a:t>
            </a:r>
            <a:r>
              <a:rPr lang="en-US" altLang="zh-CN" sz="1800" b="1" i="1" dirty="0"/>
              <a:t>cn</a:t>
            </a:r>
            <a:r>
              <a:rPr lang="en-US" altLang="zh-CN" sz="1800" b="1" dirty="0"/>
              <a:t>                  T(1) = </a:t>
            </a:r>
            <a:r>
              <a:rPr lang="en-US" altLang="zh-CN" sz="1800" b="1" i="1" dirty="0"/>
              <a:t>d</a:t>
            </a:r>
            <a:endParaRPr lang="en-US" altLang="zh-CN" sz="1800" b="1" dirty="0"/>
          </a:p>
          <a:p>
            <a:pPr marL="1257300" lvl="2" indent="-342900" eaLnBrk="1" hangingPunct="1">
              <a:buNone/>
            </a:pPr>
            <a:r>
              <a:rPr lang="en-US" altLang="zh-CN" sz="1800" b="1" dirty="0"/>
              <a:t>Solution: T(</a:t>
            </a:r>
            <a:r>
              <a:rPr lang="en-US" altLang="zh-CN" sz="1800" b="1" i="1" dirty="0"/>
              <a:t>n</a:t>
            </a:r>
            <a:r>
              <a:rPr lang="en-US" altLang="zh-CN" sz="1800" b="1" dirty="0"/>
              <a:t>) =  [</a:t>
            </a:r>
            <a:r>
              <a:rPr lang="en-US" altLang="zh-CN" sz="1800" b="1" i="1" dirty="0"/>
              <a:t>n</a:t>
            </a:r>
            <a:r>
              <a:rPr lang="en-US" altLang="zh-CN" sz="1800" b="1" dirty="0"/>
              <a:t>(</a:t>
            </a:r>
            <a:r>
              <a:rPr lang="en-US" altLang="zh-CN" sz="1800" b="1" i="1" dirty="0"/>
              <a:t>n+</a:t>
            </a:r>
            <a:r>
              <a:rPr lang="en-US" altLang="zh-CN" sz="1800" b="1" dirty="0"/>
              <a:t>1)/2 – 1] </a:t>
            </a:r>
            <a:r>
              <a:rPr lang="en-US" altLang="zh-CN" sz="1800" b="1" i="1" dirty="0"/>
              <a:t>c </a:t>
            </a:r>
            <a:r>
              <a:rPr lang="en-US" altLang="zh-CN" sz="1800" b="1" dirty="0"/>
              <a:t>+ </a:t>
            </a:r>
            <a:r>
              <a:rPr lang="en-US" altLang="zh-CN" sz="1800" b="1" i="1" dirty="0"/>
              <a:t>d           </a:t>
            </a:r>
            <a:r>
              <a:rPr lang="en-US" altLang="zh-CN" sz="1800" b="1" i="1" u="sng" dirty="0"/>
              <a:t>quadratic</a:t>
            </a:r>
            <a:endParaRPr lang="en-US" altLang="zh-CN" sz="1800" b="1" dirty="0"/>
          </a:p>
          <a:p>
            <a:pPr marL="457200" indent="-457200" eaLnBrk="1" hangingPunct="1"/>
            <a:r>
              <a:rPr lang="zh-CN" altLang="en-US" sz="1800" b="1" dirty="0"/>
              <a:t>问题规模每次减少一半，一个操作需要常数时间</a:t>
            </a:r>
            <a:r>
              <a:rPr lang="en-US" altLang="zh-CN" sz="1800" b="1" dirty="0"/>
              <a:t>. </a:t>
            </a:r>
          </a:p>
          <a:p>
            <a:pPr marL="1257300" lvl="2" indent="-342900" eaLnBrk="1" hangingPunct="1">
              <a:buNone/>
            </a:pPr>
            <a:r>
              <a:rPr lang="en-US" altLang="zh-CN" sz="1800" b="1" dirty="0"/>
              <a:t>T(</a:t>
            </a:r>
            <a:r>
              <a:rPr lang="en-US" altLang="zh-CN" sz="1800" b="1" i="1" dirty="0"/>
              <a:t>n</a:t>
            </a:r>
            <a:r>
              <a:rPr lang="en-US" altLang="zh-CN" sz="1800" b="1" dirty="0"/>
              <a:t>) = T(</a:t>
            </a:r>
            <a:r>
              <a:rPr lang="en-US" altLang="zh-CN" sz="1800" b="1" i="1" dirty="0"/>
              <a:t>n</a:t>
            </a:r>
            <a:r>
              <a:rPr lang="en-US" altLang="zh-CN" sz="1800" b="1" dirty="0"/>
              <a:t>/2) + </a:t>
            </a:r>
            <a:r>
              <a:rPr lang="en-US" altLang="zh-CN" sz="1800" b="1" i="1" dirty="0"/>
              <a:t>c</a:t>
            </a:r>
            <a:r>
              <a:rPr lang="en-US" altLang="zh-CN" sz="1800" b="1" dirty="0"/>
              <a:t>                    T(1) = </a:t>
            </a:r>
            <a:r>
              <a:rPr lang="en-US" altLang="zh-CN" sz="1800" b="1" i="1" dirty="0"/>
              <a:t>d</a:t>
            </a:r>
            <a:endParaRPr lang="en-US" altLang="zh-CN" sz="1800" b="1" dirty="0"/>
          </a:p>
          <a:p>
            <a:pPr marL="1257300" lvl="2" indent="-342900" eaLnBrk="1" hangingPunct="1">
              <a:buNone/>
            </a:pPr>
            <a:r>
              <a:rPr lang="en-US" altLang="zh-CN" sz="1800" b="1" dirty="0"/>
              <a:t>Solution: T(</a:t>
            </a:r>
            <a:r>
              <a:rPr lang="en-US" altLang="zh-CN" sz="1800" b="1" i="1" dirty="0"/>
              <a:t>n</a:t>
            </a:r>
            <a:r>
              <a:rPr lang="en-US" altLang="zh-CN" sz="1800" b="1" dirty="0"/>
              <a:t>) =  </a:t>
            </a:r>
            <a:r>
              <a:rPr lang="en-US" altLang="zh-CN" sz="1800" b="1" i="1" dirty="0"/>
              <a:t>c</a:t>
            </a:r>
            <a:r>
              <a:rPr lang="en-US" altLang="zh-CN" sz="1800" b="1" dirty="0"/>
              <a:t> lg </a:t>
            </a:r>
            <a:r>
              <a:rPr lang="en-US" altLang="zh-CN" sz="1800" b="1" i="1" dirty="0"/>
              <a:t>n </a:t>
            </a:r>
            <a:r>
              <a:rPr lang="en-US" altLang="zh-CN" sz="1800" b="1" dirty="0"/>
              <a:t>+ </a:t>
            </a:r>
            <a:r>
              <a:rPr lang="en-US" altLang="zh-CN" sz="1800" b="1" i="1" dirty="0"/>
              <a:t>d                           </a:t>
            </a:r>
            <a:r>
              <a:rPr lang="en-US" altLang="zh-CN" sz="1800" b="1" i="1" u="sng" dirty="0"/>
              <a:t>logarithmic</a:t>
            </a:r>
            <a:endParaRPr lang="en-US" altLang="zh-CN" sz="1800" b="1" dirty="0"/>
          </a:p>
          <a:p>
            <a:pPr marL="457200" indent="-457200" eaLnBrk="1" hangingPunct="1"/>
            <a:r>
              <a:rPr lang="zh-CN" altLang="en-US" sz="1800" b="1" dirty="0"/>
              <a:t>问题规模每次减半，一个操作需要线性时间</a:t>
            </a:r>
            <a:r>
              <a:rPr lang="en-US" altLang="zh-CN" sz="1800" b="1" dirty="0"/>
              <a:t>.</a:t>
            </a:r>
          </a:p>
          <a:p>
            <a:pPr marL="1257300" lvl="2" indent="-342900" eaLnBrk="1" hangingPunct="1">
              <a:buNone/>
            </a:pPr>
            <a:r>
              <a:rPr lang="en-US" altLang="zh-CN" sz="1800" b="1" dirty="0"/>
              <a:t>T(</a:t>
            </a:r>
            <a:r>
              <a:rPr lang="en-US" altLang="zh-CN" sz="1800" b="1" i="1" dirty="0"/>
              <a:t>n</a:t>
            </a:r>
            <a:r>
              <a:rPr lang="en-US" altLang="zh-CN" sz="1800" b="1" dirty="0"/>
              <a:t>) = 2T(</a:t>
            </a:r>
            <a:r>
              <a:rPr lang="en-US" altLang="zh-CN" sz="1800" b="1" i="1" dirty="0"/>
              <a:t>n</a:t>
            </a:r>
            <a:r>
              <a:rPr lang="en-US" altLang="zh-CN" sz="1800" b="1" dirty="0"/>
              <a:t>/2) + </a:t>
            </a:r>
            <a:r>
              <a:rPr lang="en-US" altLang="zh-CN" sz="1800" b="1" i="1" dirty="0"/>
              <a:t>cn                    </a:t>
            </a:r>
            <a:r>
              <a:rPr lang="en-US" altLang="zh-CN" sz="1800" b="1" dirty="0"/>
              <a:t>T(1) = </a:t>
            </a:r>
            <a:r>
              <a:rPr lang="en-US" altLang="zh-CN" sz="1800" b="1" i="1" dirty="0"/>
              <a:t>d</a:t>
            </a:r>
            <a:endParaRPr lang="en-US" altLang="zh-CN" sz="1800" b="1" dirty="0"/>
          </a:p>
          <a:p>
            <a:pPr marL="1257300" lvl="2" indent="-342900" eaLnBrk="1" hangingPunct="1">
              <a:buNone/>
            </a:pPr>
            <a:r>
              <a:rPr lang="en-US" altLang="zh-CN" sz="1800" b="1" dirty="0"/>
              <a:t>Solution: T(</a:t>
            </a:r>
            <a:r>
              <a:rPr lang="en-US" altLang="zh-CN" sz="1800" b="1" i="1" dirty="0"/>
              <a:t>n</a:t>
            </a:r>
            <a:r>
              <a:rPr lang="en-US" altLang="zh-CN" sz="1800" b="1" dirty="0"/>
              <a:t>) =  </a:t>
            </a:r>
            <a:r>
              <a:rPr lang="en-US" altLang="zh-CN" sz="1800" b="1" i="1" dirty="0"/>
              <a:t>cn</a:t>
            </a:r>
            <a:r>
              <a:rPr lang="en-US" altLang="zh-CN" sz="1800" b="1" dirty="0"/>
              <a:t> lg </a:t>
            </a:r>
            <a:r>
              <a:rPr lang="en-US" altLang="zh-CN" sz="1800" b="1" i="1" dirty="0"/>
              <a:t>n </a:t>
            </a:r>
            <a:r>
              <a:rPr lang="en-US" altLang="zh-CN" sz="1800" b="1" dirty="0"/>
              <a:t>+ </a:t>
            </a:r>
            <a:r>
              <a:rPr lang="en-US" altLang="zh-CN" sz="1800" b="1" i="1" dirty="0"/>
              <a:t>d n                         </a:t>
            </a:r>
            <a:r>
              <a:rPr lang="en-US" altLang="zh-CN" sz="1800" b="1" i="1" u="sng" dirty="0"/>
              <a:t>n </a:t>
            </a:r>
            <a:r>
              <a:rPr lang="en-US" altLang="zh-CN" sz="1800" b="1" u="sng" dirty="0"/>
              <a:t>log</a:t>
            </a:r>
            <a:r>
              <a:rPr lang="en-US" altLang="zh-CN" sz="1800" b="1" i="1" u="sng" dirty="0"/>
              <a:t> n</a:t>
            </a:r>
            <a:endParaRPr lang="en-US" altLang="zh-CN" sz="1800" b="1" u="sng" dirty="0"/>
          </a:p>
          <a:p>
            <a:pPr marL="1257300" lvl="2" indent="-342900" eaLnBrk="1" hangingPunct="1">
              <a:lnSpc>
                <a:spcPct val="90000"/>
              </a:lnSpc>
              <a:buNone/>
            </a:pPr>
            <a:endParaRPr lang="en-US" altLang="zh-CN" sz="1600" b="1" dirty="0"/>
          </a:p>
          <a:p>
            <a:pPr marL="457200" indent="-457200" eaLnBrk="1" hangingPunct="1">
              <a:lnSpc>
                <a:spcPct val="90000"/>
              </a:lnSpc>
            </a:pPr>
            <a:endParaRPr lang="en-US" altLang="zh-CN" sz="2000" dirty="0"/>
          </a:p>
          <a:p>
            <a:pPr marL="457200" indent="-457200" eaLnBrk="1" hangingPunct="1">
              <a:lnSpc>
                <a:spcPct val="90000"/>
              </a:lnSpc>
            </a:pPr>
            <a:endParaRPr lang="en-US" altLang="zh-CN" sz="2000" dirty="0"/>
          </a:p>
          <a:p>
            <a:pPr marL="457200" indent="-457200" eaLnBrk="1" hangingPunct="1">
              <a:lnSpc>
                <a:spcPct val="90000"/>
              </a:lnSpc>
            </a:pPr>
            <a:endParaRPr lang="en-US" altLang="zh-CN" sz="2000" dirty="0"/>
          </a:p>
          <a:p>
            <a:pPr marL="457200" indent="-457200" eaLnBrk="1" hangingPunct="1">
              <a:lnSpc>
                <a:spcPct val="90000"/>
              </a:lnSpc>
            </a:pPr>
            <a:endParaRPr lang="en-US" altLang="zh-CN" sz="20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vert="horz" wrap="square" lIns="91440" tIns="45720" rIns="91440" bIns="45720" anchor="ctr"/>
          <a:lstStyle/>
          <a:p>
            <a:r>
              <a:rPr lang="zh-CN" altLang="en-US" dirty="0"/>
              <a:t>递归式求解</a:t>
            </a:r>
          </a:p>
        </p:txBody>
      </p:sp>
      <p:sp>
        <p:nvSpPr>
          <p:cNvPr id="82947" name="内容占位符 2"/>
          <p:cNvSpPr>
            <a:spLocks noGrp="1"/>
          </p:cNvSpPr>
          <p:nvPr>
            <p:ph idx="1"/>
          </p:nvPr>
        </p:nvSpPr>
        <p:spPr/>
        <p:txBody>
          <a:bodyPr vert="horz" wrap="square" lIns="91440" tIns="45720" rIns="91440" bIns="45720" anchor="t"/>
          <a:lstStyle/>
          <a:p>
            <a:r>
              <a:rPr lang="zh-CN" altLang="en-US" dirty="0"/>
              <a:t>归并排序时间复杂度</a:t>
            </a:r>
            <a:endParaRPr lang="en-US" altLang="zh-CN" dirty="0"/>
          </a:p>
          <a:p>
            <a:endParaRPr lang="en-US" altLang="zh-CN" dirty="0"/>
          </a:p>
          <a:p>
            <a:endParaRPr lang="en-US" altLang="zh-CN" dirty="0"/>
          </a:p>
          <a:p>
            <a:endParaRPr lang="en-US" altLang="zh-CN" dirty="0"/>
          </a:p>
          <a:p>
            <a:pPr>
              <a:buNone/>
            </a:pPr>
            <a:r>
              <a:rPr lang="en-US" altLang="zh-CN" dirty="0"/>
              <a:t>    </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2949"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graphicFrame>
        <p:nvGraphicFramePr>
          <p:cNvPr id="82950" name="Object 2"/>
          <p:cNvGraphicFramePr>
            <a:graphicFrameLocks noChangeAspect="1"/>
          </p:cNvGraphicFramePr>
          <p:nvPr/>
        </p:nvGraphicFramePr>
        <p:xfrm>
          <a:off x="2580323" y="2453005"/>
          <a:ext cx="3773487" cy="881063"/>
        </p:xfrm>
        <a:graphic>
          <a:graphicData uri="http://schemas.openxmlformats.org/presentationml/2006/ole">
            <mc:AlternateContent xmlns:mc="http://schemas.openxmlformats.org/markup-compatibility/2006">
              <mc:Choice xmlns:v="urn:schemas-microsoft-com:vml" Requires="v">
                <p:oleObj spid="_x0000_s4101" r:id="rId3" imgW="1955800" imgH="457200" progId="Equation.3">
                  <p:embed/>
                </p:oleObj>
              </mc:Choice>
              <mc:Fallback>
                <p:oleObj r:id="rId3" imgW="1955800" imgH="457200" progId="Equation.3">
                  <p:embed/>
                  <p:pic>
                    <p:nvPicPr>
                      <p:cNvPr id="0" name="图片 3075"/>
                      <p:cNvPicPr/>
                      <p:nvPr/>
                    </p:nvPicPr>
                    <p:blipFill>
                      <a:blip r:embed="rId4"/>
                      <a:stretch>
                        <a:fillRect/>
                      </a:stretch>
                    </p:blipFill>
                    <p:spPr>
                      <a:xfrm>
                        <a:off x="2580323" y="2453005"/>
                        <a:ext cx="3773487" cy="881063"/>
                      </a:xfrm>
                      <a:prstGeom prst="rect">
                        <a:avLst/>
                      </a:prstGeom>
                      <a:noFill/>
                      <a:ln w="38100">
                        <a:noFill/>
                        <a:miter/>
                      </a:ln>
                    </p:spPr>
                  </p:pic>
                </p:oleObj>
              </mc:Fallback>
            </mc:AlternateContent>
          </a:graphicData>
        </a:graphic>
      </p:graphicFrame>
      <p:graphicFrame>
        <p:nvGraphicFramePr>
          <p:cNvPr id="82951" name="Object 3"/>
          <p:cNvGraphicFramePr>
            <a:graphicFrameLocks noChangeAspect="1"/>
          </p:cNvGraphicFramePr>
          <p:nvPr/>
        </p:nvGraphicFramePr>
        <p:xfrm>
          <a:off x="2908300" y="5137150"/>
          <a:ext cx="5468938" cy="649288"/>
        </p:xfrm>
        <a:graphic>
          <a:graphicData uri="http://schemas.openxmlformats.org/presentationml/2006/ole">
            <mc:AlternateContent xmlns:mc="http://schemas.openxmlformats.org/markup-compatibility/2006">
              <mc:Choice xmlns:v="urn:schemas-microsoft-com:vml" Requires="v">
                <p:oleObj spid="_x0000_s4102" r:id="rId5" imgW="1815465" imgH="215900" progId="Equation.3">
                  <p:embed/>
                </p:oleObj>
              </mc:Choice>
              <mc:Fallback>
                <p:oleObj r:id="rId5" imgW="1815465" imgH="215900" progId="Equation.3">
                  <p:embed/>
                  <p:pic>
                    <p:nvPicPr>
                      <p:cNvPr id="0" name="图片 3076"/>
                      <p:cNvPicPr/>
                      <p:nvPr/>
                    </p:nvPicPr>
                    <p:blipFill>
                      <a:blip r:embed="rId6"/>
                      <a:stretch>
                        <a:fillRect/>
                      </a:stretch>
                    </p:blipFill>
                    <p:spPr>
                      <a:xfrm>
                        <a:off x="2908300" y="5137150"/>
                        <a:ext cx="5468938" cy="649288"/>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vert="horz" wrap="square" lIns="91440" tIns="45720" rIns="91440" bIns="45720" anchor="ctr"/>
          <a:lstStyle/>
          <a:p>
            <a:r>
              <a:rPr lang="zh-CN" altLang="en-US" dirty="0"/>
              <a:t>递归式求解——（</a:t>
            </a:r>
            <a:r>
              <a:rPr lang="en-US" altLang="zh-CN" dirty="0"/>
              <a:t>1</a:t>
            </a:r>
            <a:r>
              <a:rPr lang="zh-CN" altLang="en-US" dirty="0"/>
              <a:t>）递归树</a:t>
            </a:r>
          </a:p>
        </p:txBody>
      </p:sp>
      <p:sp>
        <p:nvSpPr>
          <p:cNvPr id="83971" name="内容占位符 2"/>
          <p:cNvSpPr>
            <a:spLocks noGrp="1"/>
          </p:cNvSpPr>
          <p:nvPr>
            <p:ph idx="1"/>
          </p:nvPr>
        </p:nvSpPr>
        <p:spPr/>
        <p:txBody>
          <a:bodyPr vert="horz" wrap="square" lIns="91440" tIns="45720" rIns="91440" bIns="45720" anchor="t"/>
          <a:lstStyle/>
          <a:p>
            <a:pPr>
              <a:buNone/>
            </a:pPr>
            <a:r>
              <a:rPr lang="en-US" altLang="zh-CN" dirty="0"/>
              <a:t>T(n)= </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3973"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椭圆 5"/>
          <p:cNvSpPr/>
          <p:nvPr/>
        </p:nvSpPr>
        <p:spPr>
          <a:xfrm>
            <a:off x="4095750" y="1643063"/>
            <a:ext cx="857250"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7" name="椭圆 6"/>
          <p:cNvSpPr/>
          <p:nvPr/>
        </p:nvSpPr>
        <p:spPr>
          <a:xfrm>
            <a:off x="3024188" y="2428875"/>
            <a:ext cx="1571625"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9" name="椭圆 8"/>
          <p:cNvSpPr/>
          <p:nvPr/>
        </p:nvSpPr>
        <p:spPr>
          <a:xfrm>
            <a:off x="4595813" y="2428875"/>
            <a:ext cx="1428750"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1" name="直接箭头连接符 10"/>
          <p:cNvCxnSpPr>
            <a:stCxn id="6" idx="3"/>
            <a:endCxn id="7" idx="0"/>
          </p:cNvCxnSpPr>
          <p:nvPr/>
        </p:nvCxnSpPr>
        <p:spPr>
          <a:xfrm rot="5400000">
            <a:off x="3866356" y="2074069"/>
            <a:ext cx="298450" cy="411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5"/>
            <a:endCxn id="9" idx="0"/>
          </p:cNvCxnSpPr>
          <p:nvPr/>
        </p:nvCxnSpPr>
        <p:spPr>
          <a:xfrm rot="16200000" flipH="1">
            <a:off x="4919663" y="2038350"/>
            <a:ext cx="298450" cy="48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2951" name="Object 3"/>
          <p:cNvGraphicFramePr>
            <a:graphicFrameLocks noChangeAspect="1"/>
          </p:cNvGraphicFramePr>
          <p:nvPr/>
        </p:nvGraphicFramePr>
        <p:xfrm>
          <a:off x="6922770" y="1825625"/>
          <a:ext cx="5468938" cy="649288"/>
        </p:xfrm>
        <a:graphic>
          <a:graphicData uri="http://schemas.openxmlformats.org/presentationml/2006/ole">
            <mc:AlternateContent xmlns:mc="http://schemas.openxmlformats.org/markup-compatibility/2006">
              <mc:Choice xmlns:v="urn:schemas-microsoft-com:vml" Requires="v">
                <p:oleObj spid="_x0000_s5123" r:id="rId3" imgW="1815465" imgH="215900" progId="Equation.3">
                  <p:embed/>
                </p:oleObj>
              </mc:Choice>
              <mc:Fallback>
                <p:oleObj r:id="rId3" imgW="1815465" imgH="215900" progId="Equation.3">
                  <p:embed/>
                  <p:pic>
                    <p:nvPicPr>
                      <p:cNvPr id="0" name="图片 3076"/>
                      <p:cNvPicPr/>
                      <p:nvPr/>
                    </p:nvPicPr>
                    <p:blipFill>
                      <a:blip r:embed="rId4"/>
                      <a:stretch>
                        <a:fillRect/>
                      </a:stretch>
                    </p:blipFill>
                    <p:spPr>
                      <a:xfrm>
                        <a:off x="6922770" y="1825625"/>
                        <a:ext cx="5468938" cy="649288"/>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vert="horz" wrap="square" lIns="91440" tIns="45720" rIns="91440" bIns="45720" rtlCol="0" anchor="b">
            <a:normAutofit/>
          </a:bodyPr>
          <a:lstStyle/>
          <a:p>
            <a:endParaRPr lang="zh-CN" altLang="en-US" dirty="0"/>
          </a:p>
        </p:txBody>
      </p:sp>
      <p:sp>
        <p:nvSpPr>
          <p:cNvPr id="7173" name="Rectangle 3"/>
          <p:cNvSpPr txBox="1">
            <a:spLocks noChangeArrowheads="1"/>
          </p:cNvSpPr>
          <p:nvPr/>
        </p:nvSpPr>
        <p:spPr bwMode="auto">
          <a:xfrm>
            <a:off x="4376420" y="1546860"/>
            <a:ext cx="5509260" cy="1882140"/>
          </a:xfrm>
          <a:prstGeom prst="rect">
            <a:avLst/>
          </a:prstGeom>
          <a:solidFill>
            <a:srgbClr val="D9ED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pitchFamily="2" charset="2"/>
              <a:buChar char="z"/>
              <a:defRPr sz="3200">
                <a:solidFill>
                  <a:schemeClr val="tx1"/>
                </a:solidFill>
                <a:latin typeface="Tahoma" panose="020B0804030504040204" pitchFamily="34" charset="0"/>
                <a:ea typeface="宋体" panose="02010600030101010101" pitchFamily="2" charset="-122"/>
              </a:defRPr>
            </a:lvl1pPr>
            <a:lvl2pPr marL="742950" indent="-285750">
              <a:spcBef>
                <a:spcPct val="20000"/>
              </a:spcBef>
              <a:buClr>
                <a:schemeClr val="accent2"/>
              </a:buClr>
              <a:buFont typeface="Monotype Sorts" pitchFamily="2" charset="2"/>
              <a:buChar char="y"/>
              <a:defRPr sz="2800">
                <a:solidFill>
                  <a:schemeClr val="tx1"/>
                </a:solidFill>
                <a:latin typeface="Tahoma" panose="020B0804030504040204" pitchFamily="34" charset="0"/>
                <a:ea typeface="宋体" panose="02010600030101010101" pitchFamily="2" charset="-122"/>
              </a:defRPr>
            </a:lvl2pPr>
            <a:lvl3pPr marL="1143000" indent="-228600">
              <a:spcBef>
                <a:spcPct val="20000"/>
              </a:spcBef>
              <a:buClr>
                <a:schemeClr val="accent2"/>
              </a:buClr>
              <a:buFont typeface="Monotype Sorts" pitchFamily="2" charset="2"/>
              <a:buChar char="x"/>
              <a:defRPr sz="2400">
                <a:solidFill>
                  <a:schemeClr val="tx1"/>
                </a:solidFill>
                <a:latin typeface="Tahoma" panose="020B080403050404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ahoma" panose="020B0804030504040204" pitchFamily="34"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ahoma" panose="020B08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ahoma" panose="020B08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ahoma" panose="020B08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ahoma" panose="020B08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ahoma" panose="020B0804030504040204" pitchFamily="34" charset="0"/>
                <a:ea typeface="宋体" panose="02010600030101010101" pitchFamily="2" charset="-122"/>
              </a:defRPr>
            </a:lvl9pPr>
          </a:lstStyle>
          <a:p>
            <a:pPr fontAlgn="base">
              <a:spcAft>
                <a:spcPct val="0"/>
              </a:spcAft>
              <a:buClrTx/>
              <a:buNone/>
              <a:defRPr/>
            </a:pPr>
            <a:r>
              <a:rPr kumimoji="1" lang="zh-CN" altLang="en-US" sz="3050" dirty="0"/>
              <a:t>张莉</a:t>
            </a:r>
            <a:endParaRPr kumimoji="1" lang="en-US" altLang="zh-CN" sz="3050" dirty="0"/>
          </a:p>
          <a:p>
            <a:pPr fontAlgn="base">
              <a:spcAft>
                <a:spcPct val="0"/>
              </a:spcAft>
              <a:buClrTx/>
              <a:buNone/>
              <a:defRPr/>
            </a:pPr>
            <a:r>
              <a:rPr kumimoji="1" lang="en-US" altLang="zh-CN" sz="3050" dirty="0"/>
              <a:t>Office</a:t>
            </a:r>
            <a:r>
              <a:rPr kumimoji="1" lang="zh-CN" altLang="en-US" sz="3050" dirty="0"/>
              <a:t>：信息</a:t>
            </a:r>
            <a:r>
              <a:rPr kumimoji="1" lang="en-US" altLang="zh-CN" sz="3050" dirty="0"/>
              <a:t>B  420A</a:t>
            </a:r>
            <a:endParaRPr kumimoji="1" lang="en-US" altLang="zh-CN" sz="3050" dirty="0">
              <a:latin typeface="Times New Roman" panose="02020603050405020304" pitchFamily="18" charset="0"/>
            </a:endParaRPr>
          </a:p>
          <a:p>
            <a:pPr fontAlgn="base">
              <a:spcAft>
                <a:spcPct val="0"/>
              </a:spcAft>
              <a:buClrTx/>
              <a:buNone/>
              <a:defRPr/>
            </a:pPr>
            <a:r>
              <a:rPr kumimoji="1" lang="en-US" altLang="zh-CN" sz="3050" dirty="0" err="1"/>
              <a:t>E-mail:zhangl@swc.neu.edu.cn</a:t>
            </a:r>
          </a:p>
          <a:p>
            <a:pPr fontAlgn="base">
              <a:spcAft>
                <a:spcPct val="0"/>
              </a:spcAft>
              <a:buClrTx/>
              <a:buNone/>
              <a:defRPr/>
            </a:pPr>
            <a:endParaRPr kumimoji="1" lang="zh-CN" altLang="en-US" sz="3050" dirty="0"/>
          </a:p>
          <a:p>
            <a:pPr fontAlgn="base">
              <a:spcAft>
                <a:spcPct val="0"/>
              </a:spcAft>
              <a:buClrTx/>
              <a:buNone/>
              <a:defRPr/>
            </a:pPr>
            <a:endParaRPr kumimoji="1" lang="en-US" altLang="zh-CN" sz="3050" dirty="0"/>
          </a:p>
          <a:p>
            <a:pPr fontAlgn="base">
              <a:spcAft>
                <a:spcPct val="0"/>
              </a:spcAft>
              <a:buClrTx/>
              <a:buNone/>
              <a:defRPr/>
            </a:pPr>
            <a:endParaRPr kumimoji="1" lang="en-US" altLang="zh-CN" sz="3050" dirty="0"/>
          </a:p>
        </p:txBody>
      </p:sp>
      <p:pic>
        <p:nvPicPr>
          <p:cNvPr id="6149" name="Picture 4" descr="j0195384"/>
          <p:cNvPicPr>
            <a:picLocks noChangeAspect="1"/>
          </p:cNvPicPr>
          <p:nvPr/>
        </p:nvPicPr>
        <p:blipFill>
          <a:blip r:embed="rId2"/>
          <a:stretch>
            <a:fillRect/>
          </a:stretch>
        </p:blipFill>
        <p:spPr>
          <a:xfrm>
            <a:off x="1002188" y="1189039"/>
            <a:ext cx="2608263" cy="2536825"/>
          </a:xfrm>
          <a:prstGeom prst="rect">
            <a:avLst/>
          </a:prstGeom>
          <a:noFill/>
          <a:ln w="9525">
            <a:noFill/>
          </a:ln>
        </p:spPr>
      </p:pic>
      <p:pic>
        <p:nvPicPr>
          <p:cNvPr id="4" name="图片 3">
            <a:extLst>
              <a:ext uri="{FF2B5EF4-FFF2-40B4-BE49-F238E27FC236}">
                <a16:creationId xmlns:a16="http://schemas.microsoft.com/office/drawing/2014/main" id="{23CF1C67-B581-41BD-B416-2A9288F00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363" y="3443289"/>
            <a:ext cx="7872413" cy="2543208"/>
          </a:xfrm>
          <a:prstGeom prst="rect">
            <a:avLst/>
          </a:prstGeom>
        </p:spPr>
      </p:pic>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vert="horz" wrap="square" lIns="91440" tIns="45720" rIns="91440" bIns="45720" anchor="ctr"/>
          <a:lstStyle/>
          <a:p>
            <a:r>
              <a:rPr lang="zh-CN" altLang="en-US" dirty="0">
                <a:sym typeface="+mn-ea"/>
              </a:rPr>
              <a:t>递归式求解——（</a:t>
            </a:r>
            <a:r>
              <a:rPr lang="en-US" altLang="zh-CN" dirty="0">
                <a:sym typeface="+mn-ea"/>
              </a:rPr>
              <a:t>1</a:t>
            </a:r>
            <a:r>
              <a:rPr lang="zh-CN" altLang="en-US" dirty="0">
                <a:sym typeface="+mn-ea"/>
              </a:rPr>
              <a:t>）递归树</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4997"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椭圆 5"/>
          <p:cNvSpPr/>
          <p:nvPr/>
        </p:nvSpPr>
        <p:spPr>
          <a:xfrm>
            <a:off x="4095750" y="1643063"/>
            <a:ext cx="857250"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7" name="椭圆 6"/>
          <p:cNvSpPr/>
          <p:nvPr/>
        </p:nvSpPr>
        <p:spPr>
          <a:xfrm>
            <a:off x="3024188" y="2428875"/>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9" name="椭圆 8"/>
          <p:cNvSpPr/>
          <p:nvPr/>
        </p:nvSpPr>
        <p:spPr>
          <a:xfrm>
            <a:off x="4595813" y="2428875"/>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1" name="直接箭头连接符 10"/>
          <p:cNvCxnSpPr>
            <a:stCxn id="6" idx="3"/>
            <a:endCxn id="7" idx="0"/>
          </p:cNvCxnSpPr>
          <p:nvPr/>
        </p:nvCxnSpPr>
        <p:spPr>
          <a:xfrm rot="5400000">
            <a:off x="3812381" y="2020094"/>
            <a:ext cx="298450" cy="519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5"/>
            <a:endCxn id="9" idx="0"/>
          </p:cNvCxnSpPr>
          <p:nvPr/>
        </p:nvCxnSpPr>
        <p:spPr>
          <a:xfrm rot="16200000" flipH="1">
            <a:off x="4901406" y="2056606"/>
            <a:ext cx="298450" cy="44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452688"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T(n/4</a:t>
            </a: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4" name="椭圆 13"/>
          <p:cNvSpPr/>
          <p:nvPr/>
        </p:nvSpPr>
        <p:spPr>
          <a:xfrm>
            <a:off x="3381375"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5" name="椭圆 14"/>
          <p:cNvSpPr/>
          <p:nvPr/>
        </p:nvSpPr>
        <p:spPr>
          <a:xfrm>
            <a:off x="4310063"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6" name="椭圆 15"/>
          <p:cNvSpPr/>
          <p:nvPr/>
        </p:nvSpPr>
        <p:spPr>
          <a:xfrm>
            <a:off x="5238750"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T(n/4)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8" name="直接箭头连接符 17"/>
          <p:cNvCxnSpPr>
            <a:stCxn id="7" idx="4"/>
            <a:endCxn id="12" idx="0"/>
          </p:cNvCxnSpPr>
          <p:nvPr/>
        </p:nvCxnSpPr>
        <p:spPr>
          <a:xfrm rot="5400000">
            <a:off x="3309144" y="2821781"/>
            <a:ext cx="2143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4"/>
            <a:endCxn id="14" idx="0"/>
          </p:cNvCxnSpPr>
          <p:nvPr/>
        </p:nvCxnSpPr>
        <p:spPr>
          <a:xfrm rot="16200000" flipH="1">
            <a:off x="3773488" y="2928938"/>
            <a:ext cx="214313"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4"/>
            <a:endCxn id="15" idx="0"/>
          </p:cNvCxnSpPr>
          <p:nvPr/>
        </p:nvCxnSpPr>
        <p:spPr>
          <a:xfrm rot="5400000">
            <a:off x="5023644" y="2964656"/>
            <a:ext cx="214313"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4"/>
            <a:endCxn id="16" idx="0"/>
          </p:cNvCxnSpPr>
          <p:nvPr/>
        </p:nvCxnSpPr>
        <p:spPr>
          <a:xfrm rot="16200000" flipH="1">
            <a:off x="5487988" y="2786063"/>
            <a:ext cx="214313" cy="642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内容占位符 1"/>
          <p:cNvSpPr>
            <a:spLocks noGrp="1"/>
          </p:cNvSpPr>
          <p:nvPr>
            <p:ph idx="1"/>
          </p:nvPr>
        </p:nvSpPr>
        <p:spPr/>
        <p:txBody>
          <a:bodyPr/>
          <a:lstStyle/>
          <a:p>
            <a:endParaRPr lang="zh-CN" altLang="en-US"/>
          </a:p>
        </p:txBody>
      </p:sp>
      <p:graphicFrame>
        <p:nvGraphicFramePr>
          <p:cNvPr id="82951" name="Object 3"/>
          <p:cNvGraphicFramePr>
            <a:graphicFrameLocks noChangeAspect="1"/>
          </p:cNvGraphicFramePr>
          <p:nvPr/>
        </p:nvGraphicFramePr>
        <p:xfrm>
          <a:off x="6722745" y="1701800"/>
          <a:ext cx="5468938" cy="649288"/>
        </p:xfrm>
        <a:graphic>
          <a:graphicData uri="http://schemas.openxmlformats.org/presentationml/2006/ole">
            <mc:AlternateContent xmlns:mc="http://schemas.openxmlformats.org/markup-compatibility/2006">
              <mc:Choice xmlns:v="urn:schemas-microsoft-com:vml" Requires="v">
                <p:oleObj spid="_x0000_s6147" r:id="rId3" imgW="1815465" imgH="215900" progId="Equation.3">
                  <p:embed/>
                </p:oleObj>
              </mc:Choice>
              <mc:Fallback>
                <p:oleObj r:id="rId3" imgW="1815465" imgH="215900" progId="Equation.3">
                  <p:embed/>
                  <p:pic>
                    <p:nvPicPr>
                      <p:cNvPr id="0" name="图片 3076"/>
                      <p:cNvPicPr/>
                      <p:nvPr/>
                    </p:nvPicPr>
                    <p:blipFill>
                      <a:blip r:embed="rId4"/>
                      <a:stretch>
                        <a:fillRect/>
                      </a:stretch>
                    </p:blipFill>
                    <p:spPr>
                      <a:xfrm>
                        <a:off x="6722745" y="1701800"/>
                        <a:ext cx="5468938" cy="649288"/>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vert="horz" wrap="square" lIns="91440" tIns="45720" rIns="91440" bIns="45720" anchor="ctr"/>
          <a:lstStyle/>
          <a:p>
            <a:r>
              <a:rPr lang="zh-CN" altLang="en-US" dirty="0">
                <a:sym typeface="+mn-ea"/>
              </a:rPr>
              <a:t>递归式求解——（</a:t>
            </a:r>
            <a:r>
              <a:rPr lang="en-US" altLang="zh-CN" dirty="0">
                <a:sym typeface="+mn-ea"/>
              </a:rPr>
              <a:t>1</a:t>
            </a:r>
            <a:r>
              <a:rPr lang="zh-CN" altLang="en-US" dirty="0">
                <a:sym typeface="+mn-ea"/>
              </a:rPr>
              <a:t>）递归树</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6021"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椭圆 5"/>
          <p:cNvSpPr/>
          <p:nvPr/>
        </p:nvSpPr>
        <p:spPr>
          <a:xfrm>
            <a:off x="4095750" y="1643063"/>
            <a:ext cx="857250"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7" name="椭圆 6"/>
          <p:cNvSpPr/>
          <p:nvPr/>
        </p:nvSpPr>
        <p:spPr>
          <a:xfrm>
            <a:off x="3024188" y="2428875"/>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9" name="椭圆 8"/>
          <p:cNvSpPr/>
          <p:nvPr/>
        </p:nvSpPr>
        <p:spPr>
          <a:xfrm>
            <a:off x="4595813" y="2428875"/>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1" name="直接箭头连接符 10"/>
          <p:cNvCxnSpPr>
            <a:stCxn id="6" idx="3"/>
            <a:endCxn id="7" idx="0"/>
          </p:cNvCxnSpPr>
          <p:nvPr/>
        </p:nvCxnSpPr>
        <p:spPr>
          <a:xfrm rot="5400000">
            <a:off x="3812381" y="2020094"/>
            <a:ext cx="298450" cy="519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5"/>
            <a:endCxn id="9" idx="0"/>
          </p:cNvCxnSpPr>
          <p:nvPr/>
        </p:nvCxnSpPr>
        <p:spPr>
          <a:xfrm rot="16200000" flipH="1">
            <a:off x="4901406" y="2056606"/>
            <a:ext cx="298450" cy="44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452688"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4" name="椭圆 13"/>
          <p:cNvSpPr/>
          <p:nvPr/>
        </p:nvSpPr>
        <p:spPr>
          <a:xfrm>
            <a:off x="3381375"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5" name="椭圆 14"/>
          <p:cNvSpPr/>
          <p:nvPr/>
        </p:nvSpPr>
        <p:spPr>
          <a:xfrm>
            <a:off x="4310063"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6" name="椭圆 15"/>
          <p:cNvSpPr/>
          <p:nvPr/>
        </p:nvSpPr>
        <p:spPr>
          <a:xfrm>
            <a:off x="5238750"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8" name="直接箭头连接符 17"/>
          <p:cNvCxnSpPr>
            <a:stCxn id="7" idx="4"/>
            <a:endCxn id="12" idx="0"/>
          </p:cNvCxnSpPr>
          <p:nvPr/>
        </p:nvCxnSpPr>
        <p:spPr>
          <a:xfrm rot="5400000">
            <a:off x="3309144" y="2821781"/>
            <a:ext cx="2143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4"/>
            <a:endCxn id="14" idx="0"/>
          </p:cNvCxnSpPr>
          <p:nvPr/>
        </p:nvCxnSpPr>
        <p:spPr>
          <a:xfrm rot="16200000" flipH="1">
            <a:off x="3773488" y="2928938"/>
            <a:ext cx="214313"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4"/>
            <a:endCxn id="15" idx="0"/>
          </p:cNvCxnSpPr>
          <p:nvPr/>
        </p:nvCxnSpPr>
        <p:spPr>
          <a:xfrm rot="5400000">
            <a:off x="5023644" y="2964656"/>
            <a:ext cx="214313"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4"/>
            <a:endCxn id="16" idx="0"/>
          </p:cNvCxnSpPr>
          <p:nvPr/>
        </p:nvCxnSpPr>
        <p:spPr>
          <a:xfrm rot="16200000" flipH="1">
            <a:off x="5487988" y="2786063"/>
            <a:ext cx="214313" cy="642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881313"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0" name="椭圆 19"/>
          <p:cNvSpPr/>
          <p:nvPr/>
        </p:nvSpPr>
        <p:spPr>
          <a:xfrm>
            <a:off x="4810125"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2" name="椭圆 21"/>
          <p:cNvSpPr/>
          <p:nvPr/>
        </p:nvSpPr>
        <p:spPr>
          <a:xfrm>
            <a:off x="2024063" y="4714875"/>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4" name="椭圆 23"/>
          <p:cNvSpPr/>
          <p:nvPr/>
        </p:nvSpPr>
        <p:spPr>
          <a:xfrm>
            <a:off x="3952875" y="4786313"/>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6" name="椭圆 25"/>
          <p:cNvSpPr/>
          <p:nvPr/>
        </p:nvSpPr>
        <p:spPr>
          <a:xfrm>
            <a:off x="5524500" y="4786313"/>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 name="内容占位符 1"/>
          <p:cNvSpPr>
            <a:spLocks noGrp="1"/>
          </p:cNvSpPr>
          <p:nvPr>
            <p:ph idx="1"/>
          </p:nvPr>
        </p:nvSpPr>
        <p:spPr/>
        <p:txBody>
          <a:bodyPr/>
          <a:lstStyle/>
          <a:p>
            <a:endParaRPr lang="zh-CN" altLang="en-US"/>
          </a:p>
        </p:txBody>
      </p:sp>
      <p:graphicFrame>
        <p:nvGraphicFramePr>
          <p:cNvPr id="82951" name="Object 3"/>
          <p:cNvGraphicFramePr>
            <a:graphicFrameLocks noChangeAspect="1"/>
          </p:cNvGraphicFramePr>
          <p:nvPr/>
        </p:nvGraphicFramePr>
        <p:xfrm>
          <a:off x="6596380" y="2023745"/>
          <a:ext cx="5468938" cy="649288"/>
        </p:xfrm>
        <a:graphic>
          <a:graphicData uri="http://schemas.openxmlformats.org/presentationml/2006/ole">
            <mc:AlternateContent xmlns:mc="http://schemas.openxmlformats.org/markup-compatibility/2006">
              <mc:Choice xmlns:v="urn:schemas-microsoft-com:vml" Requires="v">
                <p:oleObj spid="_x0000_s7171" r:id="rId3" imgW="1815465" imgH="215900" progId="Equation.3">
                  <p:embed/>
                </p:oleObj>
              </mc:Choice>
              <mc:Fallback>
                <p:oleObj r:id="rId3" imgW="1815465" imgH="215900" progId="Equation.3">
                  <p:embed/>
                  <p:pic>
                    <p:nvPicPr>
                      <p:cNvPr id="0" name="图片 3076"/>
                      <p:cNvPicPr/>
                      <p:nvPr/>
                    </p:nvPicPr>
                    <p:blipFill>
                      <a:blip r:embed="rId4"/>
                      <a:stretch>
                        <a:fillRect/>
                      </a:stretch>
                    </p:blipFill>
                    <p:spPr>
                      <a:xfrm>
                        <a:off x="6596380" y="2023745"/>
                        <a:ext cx="5468938" cy="649288"/>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vert="horz" wrap="square" lIns="91440" tIns="45720" rIns="91440" bIns="45720" anchor="ctr"/>
          <a:lstStyle/>
          <a:p>
            <a:r>
              <a:rPr lang="zh-CN" altLang="en-US" dirty="0">
                <a:sym typeface="+mn-ea"/>
              </a:rPr>
              <a:t>递归式求解——（</a:t>
            </a:r>
            <a:r>
              <a:rPr lang="en-US" altLang="zh-CN" dirty="0">
                <a:sym typeface="+mn-ea"/>
              </a:rPr>
              <a:t>1</a:t>
            </a:r>
            <a:r>
              <a:rPr lang="zh-CN" altLang="en-US" dirty="0">
                <a:sym typeface="+mn-ea"/>
              </a:rPr>
              <a:t>）递归树</a:t>
            </a:r>
            <a:endParaRPr lang="zh-CN" altLang="en-US" dirty="0"/>
          </a:p>
        </p:txBody>
      </p:sp>
      <p:sp>
        <p:nvSpPr>
          <p:cNvPr id="87043" name="内容占位符 2"/>
          <p:cNvSpPr>
            <a:spLocks noGrp="1"/>
          </p:cNvSpPr>
          <p:nvPr>
            <p:ph idx="1"/>
          </p:nvPr>
        </p:nvSpPr>
        <p:spPr/>
        <p:txBody>
          <a:bodyPr vert="horz" wrap="square" lIns="91440" tIns="45720" rIns="91440" bIns="45720" anchor="t"/>
          <a:lstStyle/>
          <a:p>
            <a:pPr>
              <a:buNone/>
            </a:pPr>
            <a:r>
              <a:rPr lang="en-US" altLang="zh-CN" dirty="0"/>
              <a:t>T(n)= </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7045"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椭圆 5"/>
          <p:cNvSpPr/>
          <p:nvPr/>
        </p:nvSpPr>
        <p:spPr>
          <a:xfrm>
            <a:off x="4095750" y="1643063"/>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7" name="椭圆 6"/>
          <p:cNvSpPr/>
          <p:nvPr/>
        </p:nvSpPr>
        <p:spPr>
          <a:xfrm>
            <a:off x="3024188" y="2428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9" name="椭圆 8"/>
          <p:cNvSpPr/>
          <p:nvPr/>
        </p:nvSpPr>
        <p:spPr>
          <a:xfrm>
            <a:off x="4595813" y="2428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1" name="直接箭头连接符 10"/>
          <p:cNvCxnSpPr>
            <a:stCxn id="6" idx="3"/>
            <a:endCxn id="7" idx="0"/>
          </p:cNvCxnSpPr>
          <p:nvPr/>
        </p:nvCxnSpPr>
        <p:spPr>
          <a:xfrm rot="5400000">
            <a:off x="3812381" y="2020094"/>
            <a:ext cx="298450" cy="519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5"/>
            <a:endCxn id="9" idx="0"/>
          </p:cNvCxnSpPr>
          <p:nvPr/>
        </p:nvCxnSpPr>
        <p:spPr>
          <a:xfrm rot="16200000" flipH="1">
            <a:off x="4901406" y="2056606"/>
            <a:ext cx="298450" cy="44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452688"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4" name="椭圆 13"/>
          <p:cNvSpPr/>
          <p:nvPr/>
        </p:nvSpPr>
        <p:spPr>
          <a:xfrm>
            <a:off x="3381375"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5" name="椭圆 14"/>
          <p:cNvSpPr/>
          <p:nvPr/>
        </p:nvSpPr>
        <p:spPr>
          <a:xfrm>
            <a:off x="4310063"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6" name="椭圆 15"/>
          <p:cNvSpPr/>
          <p:nvPr/>
        </p:nvSpPr>
        <p:spPr>
          <a:xfrm>
            <a:off x="5238750"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8" name="直接箭头连接符 17"/>
          <p:cNvCxnSpPr>
            <a:stCxn id="7" idx="4"/>
            <a:endCxn id="12" idx="0"/>
          </p:cNvCxnSpPr>
          <p:nvPr/>
        </p:nvCxnSpPr>
        <p:spPr>
          <a:xfrm rot="5400000">
            <a:off x="3309144" y="2821781"/>
            <a:ext cx="2143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4"/>
            <a:endCxn id="14" idx="0"/>
          </p:cNvCxnSpPr>
          <p:nvPr/>
        </p:nvCxnSpPr>
        <p:spPr>
          <a:xfrm rot="16200000" flipH="1">
            <a:off x="3773488" y="2928938"/>
            <a:ext cx="214313"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4"/>
            <a:endCxn id="15" idx="0"/>
          </p:cNvCxnSpPr>
          <p:nvPr/>
        </p:nvCxnSpPr>
        <p:spPr>
          <a:xfrm rot="5400000">
            <a:off x="5023644" y="2964656"/>
            <a:ext cx="214313"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4"/>
            <a:endCxn id="16" idx="0"/>
          </p:cNvCxnSpPr>
          <p:nvPr/>
        </p:nvCxnSpPr>
        <p:spPr>
          <a:xfrm rot="16200000" flipH="1">
            <a:off x="5487988" y="2786063"/>
            <a:ext cx="214313" cy="642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881313"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0" name="椭圆 19"/>
          <p:cNvSpPr/>
          <p:nvPr/>
        </p:nvSpPr>
        <p:spPr>
          <a:xfrm>
            <a:off x="4810125"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2" name="椭圆 21"/>
          <p:cNvSpPr/>
          <p:nvPr/>
        </p:nvSpPr>
        <p:spPr>
          <a:xfrm>
            <a:off x="2024063" y="4714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4" name="椭圆 23"/>
          <p:cNvSpPr/>
          <p:nvPr/>
        </p:nvSpPr>
        <p:spPr>
          <a:xfrm>
            <a:off x="3952875" y="4786313"/>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6" name="椭圆 25"/>
          <p:cNvSpPr/>
          <p:nvPr/>
        </p:nvSpPr>
        <p:spPr>
          <a:xfrm>
            <a:off x="5524500" y="4786313"/>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7" name="椭圆 26"/>
          <p:cNvSpPr/>
          <p:nvPr/>
        </p:nvSpPr>
        <p:spPr>
          <a:xfrm>
            <a:off x="7354888" y="1643063"/>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29" name="直接连接符 28"/>
          <p:cNvCxnSpPr>
            <a:stCxn id="6" idx="6"/>
            <a:endCxn id="27" idx="2"/>
          </p:cNvCxnSpPr>
          <p:nvPr/>
        </p:nvCxnSpPr>
        <p:spPr>
          <a:xfrm>
            <a:off x="4953000" y="1928813"/>
            <a:ext cx="24018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391400" y="2428875"/>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1" name="直接连接符 30"/>
          <p:cNvCxnSpPr>
            <a:stCxn id="9" idx="6"/>
            <a:endCxn id="30" idx="2"/>
          </p:cNvCxnSpPr>
          <p:nvPr/>
        </p:nvCxnSpPr>
        <p:spPr>
          <a:xfrm>
            <a:off x="5953125" y="2714625"/>
            <a:ext cx="14382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453313" y="3214688"/>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5" name="直接连接符 34"/>
          <p:cNvCxnSpPr>
            <a:stCxn id="16" idx="6"/>
            <a:endCxn id="34" idx="2"/>
          </p:cNvCxnSpPr>
          <p:nvPr/>
        </p:nvCxnSpPr>
        <p:spPr>
          <a:xfrm>
            <a:off x="6596063" y="3500438"/>
            <a:ext cx="857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524625"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38" name="椭圆 37"/>
          <p:cNvSpPr/>
          <p:nvPr/>
        </p:nvSpPr>
        <p:spPr>
          <a:xfrm>
            <a:off x="7524750" y="4714875"/>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9" name="直接连接符 38"/>
          <p:cNvCxnSpPr>
            <a:stCxn id="16" idx="6"/>
            <a:endCxn id="38" idx="2"/>
          </p:cNvCxnSpPr>
          <p:nvPr/>
        </p:nvCxnSpPr>
        <p:spPr>
          <a:xfrm>
            <a:off x="6667500" y="5000625"/>
            <a:ext cx="85725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2951" name="Object 3"/>
          <p:cNvGraphicFramePr>
            <a:graphicFrameLocks noChangeAspect="1"/>
          </p:cNvGraphicFramePr>
          <p:nvPr/>
        </p:nvGraphicFramePr>
        <p:xfrm>
          <a:off x="6722745" y="1042035"/>
          <a:ext cx="5468938" cy="649288"/>
        </p:xfrm>
        <a:graphic>
          <a:graphicData uri="http://schemas.openxmlformats.org/presentationml/2006/ole">
            <mc:AlternateContent xmlns:mc="http://schemas.openxmlformats.org/markup-compatibility/2006">
              <mc:Choice xmlns:v="urn:schemas-microsoft-com:vml" Requires="v">
                <p:oleObj spid="_x0000_s8195" r:id="rId3" imgW="1815465" imgH="215900" progId="Equation.3">
                  <p:embed/>
                </p:oleObj>
              </mc:Choice>
              <mc:Fallback>
                <p:oleObj r:id="rId3" imgW="1815465" imgH="215900" progId="Equation.3">
                  <p:embed/>
                  <p:pic>
                    <p:nvPicPr>
                      <p:cNvPr id="0" name="图片 3076"/>
                      <p:cNvPicPr/>
                      <p:nvPr/>
                    </p:nvPicPr>
                    <p:blipFill>
                      <a:blip r:embed="rId4"/>
                      <a:stretch>
                        <a:fillRect/>
                      </a:stretch>
                    </p:blipFill>
                    <p:spPr>
                      <a:xfrm>
                        <a:off x="6722745" y="1042035"/>
                        <a:ext cx="5468938" cy="649288"/>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838200" y="403225"/>
            <a:ext cx="10515600" cy="1325563"/>
          </a:xfrm>
        </p:spPr>
        <p:txBody>
          <a:bodyPr vert="horz" wrap="square" lIns="91440" tIns="45720" rIns="91440" bIns="45720" anchor="ctr"/>
          <a:lstStyle/>
          <a:p>
            <a:r>
              <a:rPr lang="zh-CN" altLang="en-US" dirty="0">
                <a:sym typeface="+mn-ea"/>
              </a:rPr>
              <a:t>递归式求解——（</a:t>
            </a:r>
            <a:r>
              <a:rPr lang="en-US" altLang="zh-CN" dirty="0">
                <a:sym typeface="+mn-ea"/>
              </a:rPr>
              <a:t>1</a:t>
            </a:r>
            <a:r>
              <a:rPr lang="zh-CN" altLang="en-US" dirty="0">
                <a:sym typeface="+mn-ea"/>
              </a:rPr>
              <a:t>）递归树</a:t>
            </a:r>
            <a:endParaRPr lang="zh-CN" altLang="en-US" dirty="0"/>
          </a:p>
        </p:txBody>
      </p:sp>
      <p:sp>
        <p:nvSpPr>
          <p:cNvPr id="3" name="内容占位符 2"/>
          <p:cNvSpPr>
            <a:spLocks noGrp="1"/>
          </p:cNvSpPr>
          <p:nvPr>
            <p:ph idx="1"/>
          </p:nvPr>
        </p:nvSpPr>
        <p:spPr>
          <a:xfrm>
            <a:off x="945515" y="1729105"/>
            <a:ext cx="10515600" cy="4351338"/>
          </a:xfrm>
          <a:noFill/>
          <a:ln w="9525">
            <a:solidFill>
              <a:schemeClr val="bg1"/>
            </a:solidFill>
            <a:miter lim="800000"/>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normAutofit lnSpcReduction="10000"/>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             T(n)= </a:t>
            </a:r>
          </a:p>
          <a:p>
            <a:pPr marL="342900" marR="0" lvl="0" indent="-34290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T(n)= </a:t>
            </a: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cnlogn</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r>
              <a:rPr kumimoji="0" lang="az-Cyrl-AZ" altLang="zh-CN" sz="2000" b="1" i="0" u="none" strike="noStrike" kern="1200" cap="none" spc="0" normalizeH="0" baseline="0" noProof="0" dirty="0">
                <a:ln>
                  <a:noFill/>
                </a:ln>
                <a:solidFill>
                  <a:schemeClr val="tx1"/>
                </a:solidFill>
                <a:effectLst/>
                <a:uLnTx/>
                <a:uFillTx/>
                <a:latin typeface="+mn-lt"/>
                <a:ea typeface="+mn-ea"/>
                <a:cs typeface="+mn-cs"/>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t>
            </a: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8069"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椭圆 5"/>
          <p:cNvSpPr/>
          <p:nvPr/>
        </p:nvSpPr>
        <p:spPr>
          <a:xfrm>
            <a:off x="4095750" y="1643063"/>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7" name="椭圆 6"/>
          <p:cNvSpPr/>
          <p:nvPr/>
        </p:nvSpPr>
        <p:spPr>
          <a:xfrm>
            <a:off x="3024188" y="2428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9" name="椭圆 8"/>
          <p:cNvSpPr/>
          <p:nvPr/>
        </p:nvSpPr>
        <p:spPr>
          <a:xfrm>
            <a:off x="4595813" y="2428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/2</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1" name="直接箭头连接符 10"/>
          <p:cNvCxnSpPr>
            <a:stCxn id="6" idx="3"/>
            <a:endCxn id="7" idx="0"/>
          </p:cNvCxnSpPr>
          <p:nvPr/>
        </p:nvCxnSpPr>
        <p:spPr>
          <a:xfrm rot="5400000">
            <a:off x="3812381" y="2020094"/>
            <a:ext cx="298450" cy="519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5"/>
            <a:endCxn id="9" idx="0"/>
          </p:cNvCxnSpPr>
          <p:nvPr/>
        </p:nvCxnSpPr>
        <p:spPr>
          <a:xfrm rot="16200000" flipH="1">
            <a:off x="4901406" y="2056606"/>
            <a:ext cx="298450" cy="44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452688"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4" name="椭圆 13"/>
          <p:cNvSpPr/>
          <p:nvPr/>
        </p:nvSpPr>
        <p:spPr>
          <a:xfrm>
            <a:off x="3381375"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5" name="椭圆 14"/>
          <p:cNvSpPr/>
          <p:nvPr/>
        </p:nvSpPr>
        <p:spPr>
          <a:xfrm>
            <a:off x="4310063" y="321468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6" name="椭圆 15"/>
          <p:cNvSpPr/>
          <p:nvPr/>
        </p:nvSpPr>
        <p:spPr>
          <a:xfrm>
            <a:off x="5524500" y="3221038"/>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/4</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8" name="直接箭头连接符 17"/>
          <p:cNvCxnSpPr>
            <a:stCxn id="7" idx="4"/>
            <a:endCxn id="12" idx="0"/>
          </p:cNvCxnSpPr>
          <p:nvPr/>
        </p:nvCxnSpPr>
        <p:spPr>
          <a:xfrm rot="5400000">
            <a:off x="3309144" y="2821781"/>
            <a:ext cx="2143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4"/>
            <a:endCxn id="14" idx="0"/>
          </p:cNvCxnSpPr>
          <p:nvPr/>
        </p:nvCxnSpPr>
        <p:spPr>
          <a:xfrm rot="16200000" flipH="1">
            <a:off x="3773488" y="2928938"/>
            <a:ext cx="214313"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4"/>
            <a:endCxn id="15" idx="0"/>
          </p:cNvCxnSpPr>
          <p:nvPr/>
        </p:nvCxnSpPr>
        <p:spPr>
          <a:xfrm rot="5400000">
            <a:off x="5023644" y="2964656"/>
            <a:ext cx="214313"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16200000" flipH="1">
            <a:off x="5738813" y="2785428"/>
            <a:ext cx="214313" cy="642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881313"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0" name="椭圆 19"/>
          <p:cNvSpPr/>
          <p:nvPr/>
        </p:nvSpPr>
        <p:spPr>
          <a:xfrm>
            <a:off x="4810125"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2" name="椭圆 21"/>
          <p:cNvSpPr/>
          <p:nvPr/>
        </p:nvSpPr>
        <p:spPr>
          <a:xfrm>
            <a:off x="2024063" y="4714875"/>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4" name="椭圆 23"/>
          <p:cNvSpPr/>
          <p:nvPr/>
        </p:nvSpPr>
        <p:spPr>
          <a:xfrm>
            <a:off x="3952875" y="4786313"/>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6" name="椭圆 25"/>
          <p:cNvSpPr/>
          <p:nvPr/>
        </p:nvSpPr>
        <p:spPr>
          <a:xfrm>
            <a:off x="5524500" y="4786313"/>
            <a:ext cx="135731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27" name="椭圆 26"/>
          <p:cNvSpPr/>
          <p:nvPr/>
        </p:nvSpPr>
        <p:spPr>
          <a:xfrm>
            <a:off x="7354888" y="1643063"/>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29" name="直接连接符 28"/>
          <p:cNvCxnSpPr>
            <a:stCxn id="6" idx="6"/>
            <a:endCxn id="27" idx="2"/>
          </p:cNvCxnSpPr>
          <p:nvPr/>
        </p:nvCxnSpPr>
        <p:spPr>
          <a:xfrm>
            <a:off x="4953000" y="1928813"/>
            <a:ext cx="24018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391400" y="2428875"/>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1" name="直接连接符 30"/>
          <p:cNvCxnSpPr>
            <a:stCxn id="9" idx="6"/>
            <a:endCxn id="30" idx="2"/>
          </p:cNvCxnSpPr>
          <p:nvPr/>
        </p:nvCxnSpPr>
        <p:spPr>
          <a:xfrm>
            <a:off x="5953125" y="2714625"/>
            <a:ext cx="14382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453313" y="3214688"/>
            <a:ext cx="857250"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sym typeface="+mn-ea"/>
              </a:rPr>
              <a:t>cn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5" name="直接连接符 34"/>
          <p:cNvCxnSpPr>
            <a:stCxn id="16" idx="6"/>
            <a:endCxn id="34" idx="2"/>
          </p:cNvCxnSpPr>
          <p:nvPr/>
        </p:nvCxnSpPr>
        <p:spPr>
          <a:xfrm flipV="1">
            <a:off x="6881813" y="3500438"/>
            <a:ext cx="571500" cy="635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524625" y="4000500"/>
            <a:ext cx="1357313" cy="571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sym typeface="+mn-ea"/>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38" name="椭圆 37"/>
          <p:cNvSpPr/>
          <p:nvPr/>
        </p:nvSpPr>
        <p:spPr>
          <a:xfrm>
            <a:off x="7524750" y="4714875"/>
            <a:ext cx="1071563" cy="5715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az-Cyrl-AZ" altLang="zh-CN" sz="2000" b="1" i="0" u="none" strike="noStrike" kern="1200" cap="none" spc="0" normalizeH="0" baseline="0" noProof="0" dirty="0">
                <a:ln>
                  <a:noFill/>
                </a:ln>
                <a:solidFill>
                  <a:schemeClr val="tx1"/>
                </a:solidFill>
                <a:effectLst/>
                <a:uLnTx/>
                <a:uFillTx/>
                <a:latin typeface="+mn-lt"/>
                <a:ea typeface="+mn-ea"/>
                <a:cs typeface="+mn-cs"/>
                <a:sym typeface="+mn-ea"/>
              </a:rPr>
              <a:t>Ѳ</a:t>
            </a:r>
            <a:r>
              <a:rPr kumimoji="0" lang="en-US" altLang="zh-CN" sz="2000" b="1" i="0" u="none" strike="noStrike" kern="1200" cap="none" spc="0" normalizeH="0" baseline="0" noProof="0" dirty="0">
                <a:ln>
                  <a:noFill/>
                </a:ln>
                <a:solidFill>
                  <a:schemeClr val="tx1"/>
                </a:solidFill>
                <a:effectLst/>
                <a:uLnTx/>
                <a:uFillTx/>
                <a:latin typeface="+mn-lt"/>
                <a:ea typeface="+mn-ea"/>
                <a:cs typeface="+mn-cs"/>
                <a:sym typeface="+mn-ea"/>
              </a:rPr>
              <a:t>(n)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39" name="直接连接符 38"/>
          <p:cNvCxnSpPr>
            <a:stCxn id="16" idx="6"/>
            <a:endCxn id="38" idx="2"/>
          </p:cNvCxnSpPr>
          <p:nvPr/>
        </p:nvCxnSpPr>
        <p:spPr>
          <a:xfrm>
            <a:off x="6882130" y="3507105"/>
            <a:ext cx="642620" cy="14935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9093"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0117"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0118"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1141"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1142"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1143"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2165"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2166"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2167"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2168"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3189"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3190"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3191"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3192"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pic>
        <p:nvPicPr>
          <p:cNvPr id="93193" name="Picture 2"/>
          <p:cNvPicPr>
            <a:picLocks noChangeAspect="1"/>
          </p:cNvPicPr>
          <p:nvPr/>
        </p:nvPicPr>
        <p:blipFill>
          <a:blip r:embed="rId5"/>
          <a:stretch>
            <a:fillRect/>
          </a:stretch>
        </p:blipFill>
        <p:spPr>
          <a:xfrm>
            <a:off x="2238375" y="2357438"/>
            <a:ext cx="5991225" cy="33147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4213"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4214"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4215"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4216"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pic>
        <p:nvPicPr>
          <p:cNvPr id="94217" name="Picture 2"/>
          <p:cNvPicPr>
            <a:picLocks noChangeAspect="1"/>
          </p:cNvPicPr>
          <p:nvPr/>
        </p:nvPicPr>
        <p:blipFill>
          <a:blip r:embed="rId5"/>
          <a:stretch>
            <a:fillRect/>
          </a:stretch>
        </p:blipFill>
        <p:spPr>
          <a:xfrm>
            <a:off x="2238375" y="2357438"/>
            <a:ext cx="5991225" cy="3314700"/>
          </a:xfrm>
          <a:prstGeom prst="rect">
            <a:avLst/>
          </a:prstGeom>
          <a:noFill/>
          <a:ln w="9525">
            <a:noFill/>
          </a:ln>
        </p:spPr>
      </p:pic>
      <p:pic>
        <p:nvPicPr>
          <p:cNvPr id="94218" name="Picture 2"/>
          <p:cNvPicPr>
            <a:picLocks noChangeAspect="1"/>
          </p:cNvPicPr>
          <p:nvPr/>
        </p:nvPicPr>
        <p:blipFill>
          <a:blip r:embed="rId6"/>
          <a:stretch>
            <a:fillRect/>
          </a:stretch>
        </p:blipFill>
        <p:spPr>
          <a:xfrm>
            <a:off x="2238375" y="2281238"/>
            <a:ext cx="7629525" cy="33623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教材和考核</a:t>
            </a:r>
          </a:p>
        </p:txBody>
      </p:sp>
      <p:sp>
        <p:nvSpPr>
          <p:cNvPr id="3" name="内容占位符 2"/>
          <p:cNvSpPr>
            <a:spLocks noGrp="1"/>
          </p:cNvSpPr>
          <p:nvPr>
            <p:ph idx="1"/>
          </p:nvPr>
        </p:nvSpPr>
        <p:spPr/>
        <p:txBody>
          <a:bodyPr/>
          <a:lstStyle/>
          <a:p>
            <a:pPr marL="0" indent="0">
              <a:buNone/>
            </a:pPr>
            <a:r>
              <a:rPr lang="zh-CN" altLang="en-US" sz="3200" b="1"/>
              <a:t>教材</a:t>
            </a:r>
            <a:endParaRPr lang="zh-CN" altLang="en-US"/>
          </a:p>
          <a:p>
            <a:r>
              <a:rPr lang="zh-CN" altLang="en-US"/>
              <a:t>算法导论（原书第</a:t>
            </a:r>
            <a:r>
              <a:rPr lang="en-US" altLang="zh-CN"/>
              <a:t>3</a:t>
            </a:r>
            <a:r>
              <a:rPr lang="zh-CN" altLang="en-US"/>
              <a:t>版） 机械工业出版社</a:t>
            </a:r>
          </a:p>
          <a:p>
            <a:r>
              <a:rPr lang="zh-CN" altLang="en-US" b="1" dirty="0">
                <a:sym typeface="+mn-ea"/>
              </a:rPr>
              <a:t>计算机算法设计与分析</a:t>
            </a:r>
            <a:r>
              <a:rPr lang="en-US" altLang="zh-CN" b="1" dirty="0">
                <a:sym typeface="+mn-ea"/>
              </a:rPr>
              <a:t>(</a:t>
            </a:r>
            <a:r>
              <a:rPr lang="zh-CN" altLang="en-US" b="1" dirty="0">
                <a:sym typeface="+mn-ea"/>
              </a:rPr>
              <a:t>第</a:t>
            </a:r>
            <a:r>
              <a:rPr lang="en-US" altLang="zh-CN" b="1" dirty="0">
                <a:sym typeface="+mn-ea"/>
              </a:rPr>
              <a:t>4</a:t>
            </a:r>
            <a:r>
              <a:rPr lang="zh-CN" altLang="en-US" b="1" dirty="0">
                <a:sym typeface="+mn-ea"/>
              </a:rPr>
              <a:t>版</a:t>
            </a:r>
            <a:r>
              <a:rPr lang="en-US" altLang="zh-CN" b="1" dirty="0">
                <a:sym typeface="+mn-ea"/>
              </a:rPr>
              <a:t>). </a:t>
            </a:r>
            <a:r>
              <a:rPr lang="zh-CN" altLang="en-US" b="1" dirty="0">
                <a:sym typeface="+mn-ea"/>
              </a:rPr>
              <a:t>电子工业出版社</a:t>
            </a:r>
            <a:r>
              <a:rPr lang="en-US" altLang="zh-CN" b="1" dirty="0">
                <a:sym typeface="+mn-ea"/>
              </a:rPr>
              <a:t>.</a:t>
            </a:r>
            <a:endParaRPr lang="en-US" altLang="zh-CN" b="1" dirty="0"/>
          </a:p>
          <a:p>
            <a:pPr marL="0" indent="0">
              <a:buNone/>
            </a:pPr>
            <a:endParaRPr lang="zh-CN" altLang="en-US" sz="3200" b="1"/>
          </a:p>
          <a:p>
            <a:pPr marL="0" indent="0">
              <a:buNone/>
            </a:pPr>
            <a:r>
              <a:rPr lang="zh-CN" altLang="en-US" sz="3200" b="1"/>
              <a:t>考核</a:t>
            </a:r>
            <a:endParaRPr lang="zh-CN" altLang="en-US"/>
          </a:p>
          <a:p>
            <a:r>
              <a:rPr lang="zh-CN" altLang="en-US"/>
              <a:t>平时（作业，出勤）</a:t>
            </a:r>
            <a:r>
              <a:rPr lang="en-US" altLang="zh-CN"/>
              <a:t>30%</a:t>
            </a:r>
          </a:p>
          <a:p>
            <a:r>
              <a:rPr lang="zh-CN" altLang="en-US"/>
              <a:t>期末  </a:t>
            </a:r>
            <a:r>
              <a:rPr lang="en-US" altLang="zh-CN"/>
              <a:t>70%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5237"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5238"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5239"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5240"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pic>
        <p:nvPicPr>
          <p:cNvPr id="95241" name="Picture 2"/>
          <p:cNvPicPr>
            <a:picLocks noChangeAspect="1"/>
          </p:cNvPicPr>
          <p:nvPr/>
        </p:nvPicPr>
        <p:blipFill>
          <a:blip r:embed="rId5"/>
          <a:stretch>
            <a:fillRect/>
          </a:stretch>
        </p:blipFill>
        <p:spPr>
          <a:xfrm>
            <a:off x="2238375" y="2357438"/>
            <a:ext cx="5991225" cy="3314700"/>
          </a:xfrm>
          <a:prstGeom prst="rect">
            <a:avLst/>
          </a:prstGeom>
          <a:noFill/>
          <a:ln w="9525">
            <a:noFill/>
          </a:ln>
        </p:spPr>
      </p:pic>
      <p:pic>
        <p:nvPicPr>
          <p:cNvPr id="95242" name="Picture 2"/>
          <p:cNvPicPr>
            <a:picLocks noChangeAspect="1"/>
          </p:cNvPicPr>
          <p:nvPr/>
        </p:nvPicPr>
        <p:blipFill>
          <a:blip r:embed="rId6"/>
          <a:stretch>
            <a:fillRect/>
          </a:stretch>
        </p:blipFill>
        <p:spPr>
          <a:xfrm>
            <a:off x="2238375" y="2281238"/>
            <a:ext cx="7629525" cy="3362325"/>
          </a:xfrm>
          <a:prstGeom prst="rect">
            <a:avLst/>
          </a:prstGeom>
          <a:noFill/>
          <a:ln w="9525">
            <a:noFill/>
          </a:ln>
        </p:spPr>
      </p:pic>
      <p:pic>
        <p:nvPicPr>
          <p:cNvPr id="95243" name="Picture 3"/>
          <p:cNvPicPr>
            <a:picLocks noChangeAspect="1"/>
          </p:cNvPicPr>
          <p:nvPr/>
        </p:nvPicPr>
        <p:blipFill>
          <a:blip r:embed="rId7"/>
          <a:stretch>
            <a:fillRect/>
          </a:stretch>
        </p:blipFill>
        <p:spPr>
          <a:xfrm>
            <a:off x="2265363" y="2397125"/>
            <a:ext cx="7648575" cy="30003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vert="horz" wrap="square" lIns="91440" tIns="45720" rIns="91440" bIns="45720" anchor="ctr"/>
          <a:lstStyle/>
          <a:p>
            <a:r>
              <a:rPr lang="zh-CN" altLang="en-US"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6261"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6262"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6263"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6264"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pic>
        <p:nvPicPr>
          <p:cNvPr id="96265" name="Picture 2"/>
          <p:cNvPicPr>
            <a:picLocks noChangeAspect="1"/>
          </p:cNvPicPr>
          <p:nvPr/>
        </p:nvPicPr>
        <p:blipFill>
          <a:blip r:embed="rId5"/>
          <a:stretch>
            <a:fillRect/>
          </a:stretch>
        </p:blipFill>
        <p:spPr>
          <a:xfrm>
            <a:off x="2238375" y="2357438"/>
            <a:ext cx="5991225" cy="3314700"/>
          </a:xfrm>
          <a:prstGeom prst="rect">
            <a:avLst/>
          </a:prstGeom>
          <a:noFill/>
          <a:ln w="9525">
            <a:noFill/>
          </a:ln>
        </p:spPr>
      </p:pic>
      <p:pic>
        <p:nvPicPr>
          <p:cNvPr id="96266" name="Picture 2"/>
          <p:cNvPicPr>
            <a:picLocks noChangeAspect="1"/>
          </p:cNvPicPr>
          <p:nvPr/>
        </p:nvPicPr>
        <p:blipFill>
          <a:blip r:embed="rId6"/>
          <a:stretch>
            <a:fillRect/>
          </a:stretch>
        </p:blipFill>
        <p:spPr>
          <a:xfrm>
            <a:off x="2238375" y="2281238"/>
            <a:ext cx="7629525" cy="3362325"/>
          </a:xfrm>
          <a:prstGeom prst="rect">
            <a:avLst/>
          </a:prstGeom>
          <a:noFill/>
          <a:ln w="9525">
            <a:noFill/>
          </a:ln>
        </p:spPr>
      </p:pic>
      <p:pic>
        <p:nvPicPr>
          <p:cNvPr id="96267" name="Picture 3"/>
          <p:cNvPicPr>
            <a:picLocks noChangeAspect="1"/>
          </p:cNvPicPr>
          <p:nvPr/>
        </p:nvPicPr>
        <p:blipFill>
          <a:blip r:embed="rId7"/>
          <a:stretch>
            <a:fillRect/>
          </a:stretch>
        </p:blipFill>
        <p:spPr>
          <a:xfrm>
            <a:off x="2265363" y="2397125"/>
            <a:ext cx="7648575" cy="3000375"/>
          </a:xfrm>
          <a:prstGeom prst="rect">
            <a:avLst/>
          </a:prstGeom>
          <a:noFill/>
          <a:ln w="9525">
            <a:noFill/>
          </a:ln>
        </p:spPr>
      </p:pic>
      <p:pic>
        <p:nvPicPr>
          <p:cNvPr id="96268" name="Picture 2"/>
          <p:cNvPicPr>
            <a:picLocks noChangeAspect="1"/>
          </p:cNvPicPr>
          <p:nvPr/>
        </p:nvPicPr>
        <p:blipFill>
          <a:blip r:embed="rId8"/>
          <a:stretch>
            <a:fillRect/>
          </a:stretch>
        </p:blipFill>
        <p:spPr>
          <a:xfrm>
            <a:off x="2262188" y="2357438"/>
            <a:ext cx="7667625" cy="35433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vert="horz" wrap="square" lIns="91440" tIns="45720" rIns="91440" bIns="45720" anchor="ctr"/>
          <a:lstStyle/>
          <a:p>
            <a:r>
              <a:rPr lang="zh-CN" altLang="en-US" b="1" dirty="0"/>
              <a:t>递归树</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zh-CN" altLang="pt-BR" sz="3200" b="0" i="0" u="none" strike="noStrike" kern="1200" cap="none" spc="0" normalizeH="0" baseline="0" noProof="0" dirty="0">
                <a:ln>
                  <a:noFill/>
                </a:ln>
                <a:solidFill>
                  <a:schemeClr val="tx1"/>
                </a:solidFill>
                <a:effectLst/>
                <a:uLnTx/>
                <a:uFillTx/>
                <a:latin typeface="+mn-lt"/>
                <a:ea typeface="+mn-ea"/>
                <a:cs typeface="+mn-cs"/>
              </a:rPr>
              <a:t>解</a:t>
            </a:r>
            <a:r>
              <a:rPr kumimoji="0" lang="pt-BR"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pt-BR" altLang="zh-CN" sz="3200" b="1" i="1" u="none" strike="noStrike" kern="1200" cap="none" spc="0" normalizeH="0" baseline="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T(n) = T(n/4) + T(n/2) + n</a:t>
            </a:r>
            <a:r>
              <a:rPr kumimoji="0" lang="pt-BR" altLang="zh-CN" sz="3200" b="1" i="1" u="none" strike="noStrike" kern="1200" cap="none" spc="0" normalizeH="0" baseline="30000" noProof="0" dirty="0">
                <a:ln>
                  <a:noFill/>
                </a:ln>
                <a:solidFill>
                  <a:schemeClr val="accent5">
                    <a:lumMod val="50000"/>
                  </a:schemeClr>
                </a:solidFill>
                <a:effectLst/>
                <a:uLnTx/>
                <a:uFillTx/>
                <a:latin typeface="Times New Roman" panose="02020603050405020304" pitchFamily="18" charset="0"/>
                <a:ea typeface="+mn-ea"/>
                <a:cs typeface="Times New Roman" panose="02020603050405020304" pitchFamily="18" charset="0"/>
              </a:rPr>
              <a:t>2</a:t>
            </a:r>
            <a:r>
              <a:rPr kumimoji="0" lang="pt-BR" altLang="zh-CN" sz="3200" b="0" i="1"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7285"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97286" name="Picture 2"/>
          <p:cNvPicPr>
            <a:picLocks noChangeAspect="1"/>
          </p:cNvPicPr>
          <p:nvPr/>
        </p:nvPicPr>
        <p:blipFill>
          <a:blip r:embed="rId2"/>
          <a:stretch>
            <a:fillRect/>
          </a:stretch>
        </p:blipFill>
        <p:spPr>
          <a:xfrm>
            <a:off x="4738688" y="2286000"/>
            <a:ext cx="952500" cy="657225"/>
          </a:xfrm>
          <a:prstGeom prst="rect">
            <a:avLst/>
          </a:prstGeom>
          <a:noFill/>
          <a:ln w="9525">
            <a:noFill/>
          </a:ln>
        </p:spPr>
      </p:pic>
      <p:pic>
        <p:nvPicPr>
          <p:cNvPr id="97287" name="Picture 3"/>
          <p:cNvPicPr>
            <a:picLocks noChangeAspect="1"/>
          </p:cNvPicPr>
          <p:nvPr/>
        </p:nvPicPr>
        <p:blipFill>
          <a:blip r:embed="rId3"/>
          <a:stretch>
            <a:fillRect/>
          </a:stretch>
        </p:blipFill>
        <p:spPr>
          <a:xfrm>
            <a:off x="3167063" y="2286000"/>
            <a:ext cx="4371975" cy="1400175"/>
          </a:xfrm>
          <a:prstGeom prst="rect">
            <a:avLst/>
          </a:prstGeom>
          <a:noFill/>
          <a:ln w="9525">
            <a:noFill/>
          </a:ln>
        </p:spPr>
      </p:pic>
      <p:pic>
        <p:nvPicPr>
          <p:cNvPr id="97288" name="Picture 2"/>
          <p:cNvPicPr>
            <a:picLocks noChangeAspect="1"/>
          </p:cNvPicPr>
          <p:nvPr/>
        </p:nvPicPr>
        <p:blipFill>
          <a:blip r:embed="rId4"/>
          <a:stretch>
            <a:fillRect/>
          </a:stretch>
        </p:blipFill>
        <p:spPr>
          <a:xfrm>
            <a:off x="2095500" y="2357438"/>
            <a:ext cx="6753225" cy="2171700"/>
          </a:xfrm>
          <a:prstGeom prst="rect">
            <a:avLst/>
          </a:prstGeom>
          <a:noFill/>
          <a:ln w="9525">
            <a:noFill/>
          </a:ln>
        </p:spPr>
      </p:pic>
      <p:pic>
        <p:nvPicPr>
          <p:cNvPr id="97289" name="Picture 2"/>
          <p:cNvPicPr>
            <a:picLocks noChangeAspect="1"/>
          </p:cNvPicPr>
          <p:nvPr/>
        </p:nvPicPr>
        <p:blipFill>
          <a:blip r:embed="rId5"/>
          <a:stretch>
            <a:fillRect/>
          </a:stretch>
        </p:blipFill>
        <p:spPr>
          <a:xfrm>
            <a:off x="2238375" y="2357438"/>
            <a:ext cx="5991225" cy="3314700"/>
          </a:xfrm>
          <a:prstGeom prst="rect">
            <a:avLst/>
          </a:prstGeom>
          <a:noFill/>
          <a:ln w="9525">
            <a:noFill/>
          </a:ln>
        </p:spPr>
      </p:pic>
      <p:pic>
        <p:nvPicPr>
          <p:cNvPr id="97290" name="Picture 2"/>
          <p:cNvPicPr>
            <a:picLocks noChangeAspect="1"/>
          </p:cNvPicPr>
          <p:nvPr/>
        </p:nvPicPr>
        <p:blipFill>
          <a:blip r:embed="rId6"/>
          <a:stretch>
            <a:fillRect/>
          </a:stretch>
        </p:blipFill>
        <p:spPr>
          <a:xfrm>
            <a:off x="2238375" y="2281238"/>
            <a:ext cx="7629525" cy="3362325"/>
          </a:xfrm>
          <a:prstGeom prst="rect">
            <a:avLst/>
          </a:prstGeom>
          <a:noFill/>
          <a:ln w="9525">
            <a:noFill/>
          </a:ln>
        </p:spPr>
      </p:pic>
      <p:pic>
        <p:nvPicPr>
          <p:cNvPr id="97291" name="Picture 3"/>
          <p:cNvPicPr>
            <a:picLocks noChangeAspect="1"/>
          </p:cNvPicPr>
          <p:nvPr/>
        </p:nvPicPr>
        <p:blipFill>
          <a:blip r:embed="rId7"/>
          <a:stretch>
            <a:fillRect/>
          </a:stretch>
        </p:blipFill>
        <p:spPr>
          <a:xfrm>
            <a:off x="2265363" y="2397125"/>
            <a:ext cx="7648575" cy="3000375"/>
          </a:xfrm>
          <a:prstGeom prst="rect">
            <a:avLst/>
          </a:prstGeom>
          <a:noFill/>
          <a:ln w="9525">
            <a:noFill/>
          </a:ln>
        </p:spPr>
      </p:pic>
      <p:pic>
        <p:nvPicPr>
          <p:cNvPr id="97292" name="Picture 2"/>
          <p:cNvPicPr>
            <a:picLocks noChangeAspect="1"/>
          </p:cNvPicPr>
          <p:nvPr/>
        </p:nvPicPr>
        <p:blipFill>
          <a:blip r:embed="rId8"/>
          <a:stretch>
            <a:fillRect/>
          </a:stretch>
        </p:blipFill>
        <p:spPr>
          <a:xfrm>
            <a:off x="2262188" y="2357438"/>
            <a:ext cx="7667625" cy="3543300"/>
          </a:xfrm>
          <a:prstGeom prst="rect">
            <a:avLst/>
          </a:prstGeom>
          <a:noFill/>
          <a:ln w="9525">
            <a:noFill/>
          </a:ln>
        </p:spPr>
      </p:pic>
      <p:pic>
        <p:nvPicPr>
          <p:cNvPr id="97293" name="Picture 2"/>
          <p:cNvPicPr>
            <a:picLocks noChangeAspect="1"/>
          </p:cNvPicPr>
          <p:nvPr/>
        </p:nvPicPr>
        <p:blipFill>
          <a:blip r:embed="rId9"/>
          <a:stretch>
            <a:fillRect/>
          </a:stretch>
        </p:blipFill>
        <p:spPr>
          <a:xfrm>
            <a:off x="2252663" y="2233613"/>
            <a:ext cx="7686675" cy="38385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vert="horz" wrap="square" lIns="91440" tIns="45720" rIns="91440" bIns="45720" anchor="ctr"/>
          <a:lstStyle/>
          <a:p>
            <a:r>
              <a:rPr lang="zh-CN" altLang="en-US" b="1" dirty="0"/>
              <a:t>递归树</a:t>
            </a:r>
          </a:p>
        </p:txBody>
      </p:sp>
      <p:sp>
        <p:nvSpPr>
          <p:cNvPr id="104451" name="内容占位符 2"/>
          <p:cNvSpPr>
            <a:spLocks noGrp="1"/>
          </p:cNvSpPr>
          <p:nvPr>
            <p:ph idx="1"/>
          </p:nvPr>
        </p:nvSpPr>
        <p:spPr/>
        <p:txBody>
          <a:bodyPr vert="horz" wrap="square" lIns="91440" tIns="45720" rIns="91440" bIns="45720" anchor="t"/>
          <a:lstStyle/>
          <a:p>
            <a:pPr>
              <a:buNone/>
            </a:pPr>
            <a:r>
              <a:rPr lang="zh-CN" altLang="en-US" dirty="0"/>
              <a:t>递归树给算法到执行时间进行了建模</a:t>
            </a:r>
          </a:p>
          <a:p>
            <a:pPr>
              <a:buNone/>
            </a:pPr>
            <a:r>
              <a:rPr lang="en-US" altLang="zh-CN" dirty="0"/>
              <a:t>• </a:t>
            </a:r>
            <a:r>
              <a:rPr lang="zh-CN" altLang="en-US" dirty="0"/>
              <a:t>但是递归树并不是严谨的证明</a:t>
            </a:r>
            <a:r>
              <a:rPr lang="en-US" altLang="zh-CN" dirty="0"/>
              <a:t>.</a:t>
            </a:r>
          </a:p>
          <a:p>
            <a:pPr>
              <a:buNone/>
            </a:pPr>
            <a:r>
              <a:rPr lang="en-US" altLang="zh-CN" dirty="0"/>
              <a:t>• </a:t>
            </a:r>
            <a:r>
              <a:rPr lang="zh-CN" altLang="en-US" dirty="0"/>
              <a:t>递归树可以为替代法产生猜测，然后用替代法进行严谨的证明。</a:t>
            </a:r>
            <a:endParaRPr lang="en-US" altLang="zh-CN" dirty="0"/>
          </a:p>
          <a:p>
            <a:pPr>
              <a:buNone/>
            </a:pPr>
            <a:endParaRPr lang="en-US" altLang="zh-CN"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04453"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vert="horz" wrap="square" lIns="91440" tIns="45720" rIns="91440" bIns="45720" anchor="ctr"/>
          <a:lstStyle/>
          <a:p>
            <a:r>
              <a:rPr lang="zh-CN" altLang="en-US" b="1" dirty="0"/>
              <a:t>主方法</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05476"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Content Placeholder 2"/>
          <p:cNvSpPr txBox="1">
            <a:spLocks noRot="1" noChangeAspect="1" noMove="1" noResize="1" noEditPoints="1" noAdjustHandles="1" noChangeArrowheads="1" noChangeShapeType="1" noTextEdit="1"/>
          </p:cNvSpPr>
          <p:nvPr/>
        </p:nvSpPr>
        <p:spPr bwMode="auto">
          <a:xfrm>
            <a:off x="1981384" y="1401344"/>
            <a:ext cx="8229600" cy="3384378"/>
          </a:xfrm>
          <a:prstGeom prst="rect">
            <a:avLst/>
          </a:prstGeom>
          <a:blipFill rotWithShape="1">
            <a:blip r:embed="rId2"/>
            <a:stretch>
              <a:fillRect l="-1926" b="-234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0" hangingPunct="0">
              <a:buClrTx/>
              <a:buSzTx/>
              <a:buFontTx/>
              <a:buNone/>
              <a:defRPr/>
            </a:pPr>
            <a:r>
              <a:rPr kumimoji="0" lang="zh-CN" altLang="en-US" kern="1200" cap="none" spc="0" normalizeH="0" baseline="0" noProof="0">
                <a:noFill/>
                <a:latin typeface="Arial" panose="020B0604020202090204" pitchFamily="34" charset="0"/>
                <a:ea typeface="宋体" pitchFamily="2" charset="-122"/>
                <a:cs typeface="+mn-cs"/>
                <a:sym typeface="+mn-ea"/>
              </a:rPr>
              <a:t> </a:t>
            </a:r>
          </a:p>
        </p:txBody>
      </p:sp>
      <p:sp>
        <p:nvSpPr>
          <p:cNvPr id="8" name="Left Brace 3"/>
          <p:cNvSpPr/>
          <p:nvPr/>
        </p:nvSpPr>
        <p:spPr>
          <a:xfrm>
            <a:off x="3535363" y="3033713"/>
            <a:ext cx="274638" cy="1524000"/>
          </a:xfrm>
          <a:prstGeom prst="leftBrace">
            <a:avLst/>
          </a:prstGeom>
          <a:ln w="12700"/>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5479" name="文本框 6"/>
          <p:cNvSpPr txBox="1"/>
          <p:nvPr/>
        </p:nvSpPr>
        <p:spPr>
          <a:xfrm>
            <a:off x="1981200" y="4992688"/>
            <a:ext cx="7786688" cy="1383665"/>
          </a:xfrm>
          <a:prstGeom prst="rect">
            <a:avLst/>
          </a:prstGeom>
          <a:noFill/>
          <a:ln w="9525">
            <a:noFill/>
          </a:ln>
        </p:spPr>
        <p:txBody>
          <a:bodyPr>
            <a:spAutoFit/>
          </a:bodyPr>
          <a:lstStyle/>
          <a:p>
            <a:r>
              <a:rPr lang="en-US" altLang="zh-CN" sz="2800" dirty="0">
                <a:latin typeface="Calibri" charset="0"/>
              </a:rPr>
              <a:t>a = </a:t>
            </a:r>
            <a:r>
              <a:rPr lang="zh-CN" altLang="en-US" sz="2800" dirty="0">
                <a:latin typeface="Calibri" charset="0"/>
              </a:rPr>
              <a:t>递归调用次数</a:t>
            </a:r>
            <a:r>
              <a:rPr lang="en-US" altLang="zh-CN" sz="2800" dirty="0">
                <a:latin typeface="Calibri" charset="0"/>
              </a:rPr>
              <a:t> &gt;=1</a:t>
            </a:r>
          </a:p>
          <a:p>
            <a:r>
              <a:rPr lang="en-US" altLang="zh-CN" sz="2800" dirty="0">
                <a:latin typeface="Calibri" charset="0"/>
              </a:rPr>
              <a:t>b = </a:t>
            </a:r>
            <a:r>
              <a:rPr lang="zh-CN" altLang="en-US" sz="2800" dirty="0">
                <a:latin typeface="Calibri" charset="0"/>
              </a:rPr>
              <a:t>每次问题规模缩小的比例</a:t>
            </a:r>
            <a:r>
              <a:rPr lang="en-US" altLang="zh-CN" sz="2800" dirty="0">
                <a:latin typeface="Calibri" charset="0"/>
              </a:rPr>
              <a:t> &gt;1</a:t>
            </a:r>
          </a:p>
          <a:p>
            <a:r>
              <a:rPr lang="en-US" altLang="zh-CN" sz="2800" dirty="0">
                <a:latin typeface="Calibri" charset="0"/>
              </a:rPr>
              <a:t>d = </a:t>
            </a:r>
            <a:r>
              <a:rPr lang="zh-CN" altLang="en-US" sz="2800" dirty="0">
                <a:latin typeface="Calibri" charset="0"/>
              </a:rPr>
              <a:t>合并所用时间的指数</a:t>
            </a:r>
            <a:r>
              <a:rPr lang="en-US" altLang="zh-CN" sz="2800" dirty="0">
                <a:latin typeface="Calibri" charset="0"/>
              </a:rPr>
              <a:t> &gt;=0</a:t>
            </a:r>
            <a:endParaRPr lang="zh-CN" altLang="en-US" sz="2800" dirty="0">
              <a:latin typeface="Calibri"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vert="horz" wrap="square" lIns="91440" tIns="45720" rIns="91440" bIns="45720" anchor="ctr"/>
          <a:lstStyle/>
          <a:p>
            <a:r>
              <a:rPr lang="en-US" altLang="zh-CN" b="1" dirty="0"/>
              <a:t>The master method(</a:t>
            </a:r>
            <a:r>
              <a:rPr lang="zh-CN" altLang="en-US" b="1" dirty="0"/>
              <a:t>主方法</a:t>
            </a:r>
            <a:r>
              <a:rPr lang="en-US" altLang="zh-CN" b="1" dirty="0"/>
              <a:t>)</a:t>
            </a:r>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06500"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sp>
        <p:nvSpPr>
          <p:cNvPr id="6" name="Content Placeholder 2"/>
          <p:cNvSpPr txBox="1">
            <a:spLocks noRot="1" noChangeAspect="1" noMove="1" noResize="1" noEditPoints="1" noAdjustHandles="1" noChangeArrowheads="1" noChangeShapeType="1" noTextEdit="1"/>
          </p:cNvSpPr>
          <p:nvPr/>
        </p:nvSpPr>
        <p:spPr bwMode="auto">
          <a:xfrm>
            <a:off x="1991544" y="1268759"/>
            <a:ext cx="8229600" cy="3384377"/>
          </a:xfrm>
          <a:prstGeom prst="rect">
            <a:avLst/>
          </a:prstGeom>
          <a:blipFill rotWithShape="1">
            <a:blip r:embed="rId2"/>
            <a:stretch>
              <a:fillRect l="-1926" b="-234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0" hangingPunct="0">
              <a:buClrTx/>
              <a:buSzTx/>
              <a:buFontTx/>
              <a:buNone/>
              <a:defRPr/>
            </a:pPr>
            <a:r>
              <a:rPr kumimoji="0" lang="zh-CN" altLang="en-US" kern="1200" cap="none" spc="0" normalizeH="0" baseline="0" noProof="0">
                <a:noFill/>
                <a:latin typeface="Arial" panose="020B0604020202090204" pitchFamily="34" charset="0"/>
                <a:ea typeface="宋体" pitchFamily="2" charset="-122"/>
                <a:cs typeface="+mn-cs"/>
                <a:sym typeface="+mn-ea"/>
              </a:rPr>
              <a:t> </a:t>
            </a:r>
          </a:p>
        </p:txBody>
      </p:sp>
      <p:sp>
        <p:nvSpPr>
          <p:cNvPr id="8" name="Left Brace 3"/>
          <p:cNvSpPr/>
          <p:nvPr/>
        </p:nvSpPr>
        <p:spPr>
          <a:xfrm>
            <a:off x="3509963" y="2852738"/>
            <a:ext cx="274638" cy="1524000"/>
          </a:xfrm>
          <a:prstGeom prst="leftBrace">
            <a:avLst/>
          </a:prstGeom>
          <a:ln w="12700"/>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6503" name="内容占位符 2"/>
          <p:cNvSpPr>
            <a:spLocks noGrp="1"/>
          </p:cNvSpPr>
          <p:nvPr>
            <p:ph idx="1"/>
          </p:nvPr>
        </p:nvSpPr>
        <p:spPr>
          <a:xfrm>
            <a:off x="1847850" y="4652963"/>
            <a:ext cx="8229600" cy="1833562"/>
          </a:xfrm>
        </p:spPr>
        <p:txBody>
          <a:bodyPr vert="horz" wrap="square" lIns="91440" tIns="45720" rIns="91440" bIns="45720" anchor="t"/>
          <a:lstStyle/>
          <a:p>
            <a:pPr>
              <a:buNone/>
            </a:pPr>
            <a:r>
              <a:rPr lang="zh-CN" altLang="en-US" dirty="0"/>
              <a:t>归并排序</a:t>
            </a:r>
            <a:r>
              <a:rPr lang="en-US" altLang="zh-CN" dirty="0"/>
              <a:t>: a=2,  b = 2, d= 1    case 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vert="horz" wrap="square" lIns="91440" tIns="45720" rIns="91440" bIns="45720" anchor="ctr"/>
          <a:lstStyle/>
          <a:p>
            <a:endParaRPr lang="zh-CN" altLang="en-US" dirty="0"/>
          </a:p>
        </p:txBody>
      </p:sp>
      <p:sp>
        <p:nvSpPr>
          <p:cNvPr id="10240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a=4, b=2, d=1. case 3</a:t>
            </a: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a=4, b=2, d=2. case 1</a:t>
            </a: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a:t>
            </a: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07525"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107526" name="Picture 2"/>
          <p:cNvPicPr>
            <a:picLocks noChangeAspect="1"/>
          </p:cNvPicPr>
          <p:nvPr/>
        </p:nvPicPr>
        <p:blipFill>
          <a:blip r:embed="rId2"/>
          <a:srcRect b="64552"/>
          <a:stretch>
            <a:fillRect/>
          </a:stretch>
        </p:blipFill>
        <p:spPr>
          <a:xfrm>
            <a:off x="1557020" y="364808"/>
            <a:ext cx="7053263" cy="1924050"/>
          </a:xfrm>
          <a:prstGeom prst="rect">
            <a:avLst/>
          </a:prstGeom>
          <a:noFill/>
          <a:ln w="9525">
            <a:noFill/>
          </a:ln>
        </p:spPr>
      </p:pic>
      <p:pic>
        <p:nvPicPr>
          <p:cNvPr id="107527" name="Picture 2"/>
          <p:cNvPicPr>
            <a:picLocks noChangeAspect="1"/>
          </p:cNvPicPr>
          <p:nvPr/>
        </p:nvPicPr>
        <p:blipFill>
          <a:blip r:embed="rId2"/>
          <a:srcRect t="47890" b="38847"/>
          <a:stretch>
            <a:fillRect/>
          </a:stretch>
        </p:blipFill>
        <p:spPr>
          <a:xfrm>
            <a:off x="1981200" y="2975610"/>
            <a:ext cx="7053263" cy="719138"/>
          </a:xfrm>
          <a:prstGeom prst="rect">
            <a:avLst/>
          </a:prstGeom>
          <a:noFill/>
          <a:ln w="9525">
            <a:noFill/>
          </a:ln>
        </p:spPr>
      </p:pic>
      <p:pic>
        <p:nvPicPr>
          <p:cNvPr id="107528" name="Picture 2"/>
          <p:cNvPicPr>
            <a:picLocks noChangeAspect="1"/>
          </p:cNvPicPr>
          <p:nvPr/>
        </p:nvPicPr>
        <p:blipFill>
          <a:blip r:embed="rId2"/>
          <a:srcRect l="285" t="64372" r="-285" b="26605"/>
          <a:stretch>
            <a:fillRect/>
          </a:stretch>
        </p:blipFill>
        <p:spPr>
          <a:xfrm>
            <a:off x="1981200" y="3730625"/>
            <a:ext cx="7053263" cy="490538"/>
          </a:xfrm>
          <a:prstGeom prst="rect">
            <a:avLst/>
          </a:prstGeom>
          <a:noFill/>
          <a:ln w="9525">
            <a:noFill/>
          </a:ln>
        </p:spPr>
      </p:pic>
      <p:pic>
        <p:nvPicPr>
          <p:cNvPr id="107529" name="Picture 2"/>
          <p:cNvPicPr>
            <a:picLocks noChangeAspect="1"/>
          </p:cNvPicPr>
          <p:nvPr/>
        </p:nvPicPr>
        <p:blipFill>
          <a:blip r:embed="rId2"/>
          <a:srcRect t="85809"/>
          <a:stretch>
            <a:fillRect/>
          </a:stretch>
        </p:blipFill>
        <p:spPr>
          <a:xfrm>
            <a:off x="2090738" y="5329238"/>
            <a:ext cx="7053262" cy="771525"/>
          </a:xfrm>
          <a:prstGeom prst="rect">
            <a:avLst/>
          </a:prstGeom>
          <a:noFill/>
          <a:ln w="9525">
            <a:noFill/>
          </a:ln>
        </p:spPr>
      </p:pic>
      <p:pic>
        <p:nvPicPr>
          <p:cNvPr id="107530" name="Picture 9"/>
          <p:cNvPicPr>
            <a:picLocks noChangeAspect="1"/>
          </p:cNvPicPr>
          <p:nvPr/>
        </p:nvPicPr>
        <p:blipFill>
          <a:blip r:embed="rId3"/>
          <a:stretch>
            <a:fillRect/>
          </a:stretch>
        </p:blipFill>
        <p:spPr>
          <a:xfrm>
            <a:off x="5951538" y="476250"/>
            <a:ext cx="4906962" cy="2017713"/>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vert="horz" wrap="square" lIns="91440" tIns="45720" rIns="91440" bIns="45720" anchor="ctr"/>
          <a:lstStyle/>
          <a:p>
            <a:endParaRPr lang="zh-CN" altLang="en-US" dirty="0"/>
          </a:p>
        </p:txBody>
      </p:sp>
      <p:sp>
        <p:nvSpPr>
          <p:cNvPr id="103427"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a=4, b=2, d=3. case 2</a:t>
            </a: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a=4, b=2, d=??</a:t>
            </a: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r>
              <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rPr>
              <a:t>      Master method does not apply.</a:t>
            </a:r>
          </a:p>
          <a:p>
            <a:pPr marL="0" marR="0" lvl="0" indent="0" algn="l" defTabSz="914400" rtl="0" eaLnBrk="0" fontAlgn="base" latinLnBrk="0" hangingPunct="0">
              <a:lnSpc>
                <a:spcPct val="100000"/>
              </a:lnSpc>
              <a:spcBef>
                <a:spcPct val="20000"/>
              </a:spcBef>
              <a:spcAft>
                <a:spcPct val="0"/>
              </a:spcAft>
              <a:buClrTx/>
              <a:buSzTx/>
              <a:buFont typeface="Arial" panose="020B0604020202090204" pitchFamily="34" charset="0"/>
              <a:buNone/>
              <a:defRPr/>
            </a:pPr>
            <a:endParaRPr kumimoji="0" lang="en-US" altLang="zh-CN" sz="3200" b="0" i="0" u="none" strike="noStrike" kern="1200" cap="none" spc="0" normalizeH="0" baseline="0" noProof="0" dirty="0">
              <a:ln>
                <a:noFill/>
              </a:ln>
              <a:solidFill>
                <a:schemeClr val="accent3">
                  <a:lumMod val="75000"/>
                </a:schemeClr>
              </a:solidFill>
              <a:effectLst/>
              <a:uLnTx/>
              <a:uFillTx/>
              <a:latin typeface="+mn-lt"/>
              <a:ea typeface="+mn-ea"/>
              <a:cs typeface="+mn-cs"/>
            </a:endParaRP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08549"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en-US" sz="1200" dirty="0">
                <a:solidFill>
                  <a:srgbClr val="898989"/>
                </a:solidFill>
              </a:rPr>
              <a:t>*</a:t>
            </a:r>
          </a:p>
        </p:txBody>
      </p:sp>
      <p:pic>
        <p:nvPicPr>
          <p:cNvPr id="108550" name="Picture 2"/>
          <p:cNvPicPr>
            <a:picLocks noChangeAspect="1"/>
          </p:cNvPicPr>
          <p:nvPr/>
        </p:nvPicPr>
        <p:blipFill>
          <a:blip r:embed="rId2"/>
          <a:srcRect b="72862"/>
          <a:stretch>
            <a:fillRect/>
          </a:stretch>
        </p:blipFill>
        <p:spPr>
          <a:xfrm>
            <a:off x="2105025" y="785813"/>
            <a:ext cx="7981950" cy="1419225"/>
          </a:xfrm>
          <a:prstGeom prst="rect">
            <a:avLst/>
          </a:prstGeom>
          <a:noFill/>
          <a:ln w="9525">
            <a:noFill/>
          </a:ln>
        </p:spPr>
      </p:pic>
      <p:pic>
        <p:nvPicPr>
          <p:cNvPr id="108551" name="Picture 2"/>
          <p:cNvPicPr>
            <a:picLocks noChangeAspect="1"/>
          </p:cNvPicPr>
          <p:nvPr/>
        </p:nvPicPr>
        <p:blipFill>
          <a:blip r:embed="rId2"/>
          <a:srcRect t="48975" r="44501" b="38634"/>
          <a:stretch>
            <a:fillRect/>
          </a:stretch>
        </p:blipFill>
        <p:spPr>
          <a:xfrm>
            <a:off x="2105025" y="2730500"/>
            <a:ext cx="4429125" cy="647700"/>
          </a:xfrm>
          <a:prstGeom prst="rect">
            <a:avLst/>
          </a:prstGeom>
          <a:noFill/>
          <a:ln w="9525">
            <a:noFill/>
          </a:ln>
        </p:spPr>
      </p:pic>
      <p:pic>
        <p:nvPicPr>
          <p:cNvPr id="108552" name="Picture 2"/>
          <p:cNvPicPr>
            <a:picLocks noChangeAspect="1"/>
          </p:cNvPicPr>
          <p:nvPr/>
        </p:nvPicPr>
        <p:blipFill>
          <a:blip r:embed="rId2"/>
          <a:srcRect t="61882" r="41881" b="27101"/>
          <a:stretch>
            <a:fillRect/>
          </a:stretch>
        </p:blipFill>
        <p:spPr>
          <a:xfrm>
            <a:off x="2119313" y="3616325"/>
            <a:ext cx="4638675" cy="574675"/>
          </a:xfrm>
          <a:prstGeom prst="rect">
            <a:avLst/>
          </a:prstGeom>
          <a:noFill/>
          <a:ln w="9525">
            <a:noFill/>
          </a:ln>
        </p:spPr>
      </p:pic>
      <p:pic>
        <p:nvPicPr>
          <p:cNvPr id="108553" name="Picture 8"/>
          <p:cNvPicPr>
            <a:picLocks noChangeAspect="1"/>
          </p:cNvPicPr>
          <p:nvPr/>
        </p:nvPicPr>
        <p:blipFill>
          <a:blip r:embed="rId3"/>
          <a:stretch>
            <a:fillRect/>
          </a:stretch>
        </p:blipFill>
        <p:spPr>
          <a:xfrm>
            <a:off x="5664200" y="187325"/>
            <a:ext cx="4906963" cy="201771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vert="horz" wrap="square" lIns="91440" tIns="45720" rIns="91440" bIns="45720" anchor="ctr"/>
          <a:lstStyle/>
          <a:p>
            <a:endParaRPr lang="zh-CN" altLang="en-US" dirty="0"/>
          </a:p>
        </p:txBody>
      </p:sp>
      <p:sp>
        <p:nvSpPr>
          <p:cNvPr id="104451" name="内容占位符 2"/>
          <p:cNvSpPr>
            <a:spLocks noGrp="1" noRot="1" noChangeAspect="1" noMove="1" noResize="1" noEditPoints="1" noAdjustHandles="1" noChangeArrowheads="1" noChangeShapeType="1" noTextEdit="1"/>
          </p:cNvSpPr>
          <p:nvPr>
            <p:ph idx="1"/>
          </p:nvPr>
        </p:nvSpPr>
        <p:spPr bwMode="auto">
          <a:xfrm>
            <a:off x="1960820" y="1628799"/>
            <a:ext cx="8229600" cy="5092675"/>
          </a:xfrm>
          <a:blipFill rotWithShape="0">
            <a:blip r:embed="rId3"/>
            <a:stretch>
              <a:fillRect l="-1926"/>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r>
              <a:rPr kumimoji="0" lang="zh-CN" altLang="en-US" sz="3200" b="0" i="0" u="none" strike="noStrike" kern="1200" cap="none" spc="0" normalizeH="0" baseline="0" noProof="0">
                <a:ln>
                  <a:noFill/>
                </a:ln>
                <a:noFill/>
                <a:effectLst/>
                <a:uLnTx/>
                <a:uFillTx/>
                <a:latin typeface="+mn-lt"/>
                <a:ea typeface="+mn-ea"/>
                <a:cs typeface="+mn-cs"/>
              </a:rPr>
              <a:t> </a:t>
            </a:r>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Software College, NEU</a:t>
            </a:r>
          </a:p>
        </p:txBody>
      </p:sp>
      <p:sp>
        <p:nvSpPr>
          <p:cNvPr id="109573"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zh-CN" sz="1200" dirty="0">
                <a:solidFill>
                  <a:srgbClr val="898989"/>
                </a:solidFill>
              </a:rPr>
              <a:t>*</a:t>
            </a:r>
          </a:p>
        </p:txBody>
      </p:sp>
      <p:pic>
        <p:nvPicPr>
          <p:cNvPr id="109574" name="Picture 2"/>
          <p:cNvPicPr>
            <a:picLocks noChangeAspect="1"/>
          </p:cNvPicPr>
          <p:nvPr/>
        </p:nvPicPr>
        <p:blipFill>
          <a:blip r:embed="rId4"/>
          <a:srcRect t="16688"/>
          <a:stretch>
            <a:fillRect/>
          </a:stretch>
        </p:blipFill>
        <p:spPr>
          <a:xfrm>
            <a:off x="1774825" y="657860"/>
            <a:ext cx="8029575" cy="4495165"/>
          </a:xfrm>
          <a:prstGeom prst="rect">
            <a:avLst/>
          </a:prstGeom>
          <a:noFill/>
          <a:ln w="9525">
            <a:noFill/>
          </a:ln>
        </p:spPr>
      </p:pic>
      <p:sp>
        <p:nvSpPr>
          <p:cNvPr id="109575" name="TextBox 1"/>
          <p:cNvSpPr txBox="1">
            <a:spLocks noRot="1" noChangeAspect="1" noEditPoints="1" noTextEdit="1"/>
          </p:cNvSpPr>
          <p:nvPr/>
        </p:nvSpPr>
        <p:spPr>
          <a:xfrm>
            <a:off x="9737725" y="1268413"/>
            <a:ext cx="515938" cy="379412"/>
          </a:xfrm>
          <a:prstGeom prst="rect">
            <a:avLst/>
          </a:prstGeom>
          <a:blipFill rotWithShape="1">
            <a:blip r:embed="rId5"/>
            <a:stretch>
              <a:fillRect/>
            </a:stretch>
          </a:blipFill>
          <a:ln w="9525">
            <a:noFill/>
          </a:ln>
        </p:spPr>
        <p:txBody>
          <a:bodyPr/>
          <a:lstStyle/>
          <a:p>
            <a:endParaRPr lang="zh-CN" altLang="en-US"/>
          </a:p>
        </p:txBody>
      </p:sp>
      <p:sp>
        <p:nvSpPr>
          <p:cNvPr id="109576" name="TextBox 7"/>
          <p:cNvSpPr txBox="1">
            <a:spLocks noRot="1" noChangeAspect="1" noEditPoints="1" noTextEdit="1"/>
          </p:cNvSpPr>
          <p:nvPr/>
        </p:nvSpPr>
        <p:spPr>
          <a:xfrm>
            <a:off x="9709150" y="1817688"/>
            <a:ext cx="923925" cy="636587"/>
          </a:xfrm>
          <a:prstGeom prst="rect">
            <a:avLst/>
          </a:prstGeom>
          <a:blipFill rotWithShape="1">
            <a:blip r:embed="rId6"/>
            <a:stretch>
              <a:fillRect/>
            </a:stretch>
          </a:blipFill>
          <a:ln w="9525">
            <a:noFill/>
          </a:ln>
        </p:spPr>
        <p:txBody>
          <a:bodyPr/>
          <a:lstStyle/>
          <a:p>
            <a:endParaRPr lang="zh-CN" altLang="en-US"/>
          </a:p>
        </p:txBody>
      </p:sp>
      <p:sp>
        <p:nvSpPr>
          <p:cNvPr id="109577" name="TextBox 8"/>
          <p:cNvSpPr txBox="1">
            <a:spLocks noRot="1" noChangeAspect="1" noEditPoints="1" noTextEdit="1"/>
          </p:cNvSpPr>
          <p:nvPr/>
        </p:nvSpPr>
        <p:spPr>
          <a:xfrm>
            <a:off x="9686925" y="2647950"/>
            <a:ext cx="1096963" cy="636588"/>
          </a:xfrm>
          <a:prstGeom prst="rect">
            <a:avLst/>
          </a:prstGeom>
          <a:blipFill rotWithShape="1">
            <a:blip r:embed="rId7"/>
            <a:stretch>
              <a:fillRect/>
            </a:stretch>
          </a:blipFill>
          <a:ln w="9525">
            <a:noFill/>
          </a:ln>
        </p:spPr>
        <p:txBody>
          <a:bodyPr/>
          <a:lstStyle/>
          <a:p>
            <a:endParaRPr lang="zh-CN" altLang="en-US"/>
          </a:p>
        </p:txBody>
      </p:sp>
      <p:sp>
        <p:nvSpPr>
          <p:cNvPr id="109578" name="TextBox 9"/>
          <p:cNvSpPr txBox="1">
            <a:spLocks noRot="1" noChangeAspect="1" noEditPoints="1" noTextEdit="1"/>
          </p:cNvSpPr>
          <p:nvPr/>
        </p:nvSpPr>
        <p:spPr>
          <a:xfrm>
            <a:off x="9717088" y="3436938"/>
            <a:ext cx="1035050" cy="674687"/>
          </a:xfrm>
          <a:prstGeom prst="rect">
            <a:avLst/>
          </a:prstGeom>
          <a:blipFill rotWithShape="1">
            <a:blip r:embed="rId8"/>
            <a:stretch>
              <a:fillRect/>
            </a:stretch>
          </a:blipFill>
          <a:ln w="9525">
            <a:noFill/>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vert="horz" wrap="square" lIns="91440" tIns="45720" rIns="91440" bIns="45720" anchor="ctr"/>
          <a:lstStyle/>
          <a:p>
            <a:endParaRPr lang="zh-CN" altLang="en-US" dirty="0"/>
          </a:p>
        </p:txBody>
      </p:sp>
      <p:sp>
        <p:nvSpPr>
          <p:cNvPr id="104451" name="内容占位符 2"/>
          <p:cNvSpPr>
            <a:spLocks noGrp="1" noRot="1" noChangeAspect="1" noMove="1" noResize="1" noEditPoints="1" noAdjustHandles="1" noChangeArrowheads="1" noChangeShapeType="1" noTextEdit="1"/>
          </p:cNvSpPr>
          <p:nvPr>
            <p:ph idx="1"/>
          </p:nvPr>
        </p:nvSpPr>
        <p:spPr bwMode="auto">
          <a:xfrm>
            <a:off x="1960820" y="4941167"/>
            <a:ext cx="8229600" cy="1780307"/>
          </a:xfrm>
          <a:blipFill rotWithShape="0">
            <a:blip r:embed="rId2"/>
            <a:stretch>
              <a:fillRect l="-1926" t="-685"/>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90204" pitchFamily="34" charset="0"/>
              <a:buChar char="•"/>
              <a:defRPr/>
            </a:pPr>
            <a:r>
              <a:rPr kumimoji="0" lang="zh-CN" altLang="en-US" sz="3200" b="0" i="0" u="none" strike="noStrike" kern="1200" cap="none" spc="0" normalizeH="0" baseline="0" noProof="0">
                <a:ln>
                  <a:noFill/>
                </a:ln>
                <a:noFill/>
                <a:effectLst/>
                <a:uLnTx/>
                <a:uFillTx/>
                <a:latin typeface="+mn-lt"/>
                <a:ea typeface="+mn-ea"/>
                <a:cs typeface="+mn-cs"/>
              </a:rPr>
              <a:t> </a:t>
            </a:r>
          </a:p>
        </p:txBody>
      </p:sp>
      <p:sp>
        <p:nvSpPr>
          <p:cNvPr id="4" name="页脚占位符 3"/>
          <p:cNvSpPr txBox="1">
            <a:spLocks noGrp="1"/>
          </p:cNvSpPr>
          <p:nvPr>
            <p:ph type="ftr" sz="quarter" idx="11"/>
          </p:nvPr>
        </p:nvSpPr>
        <p:spPr>
          <a:xfrm>
            <a:off x="4627563" y="6675438"/>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Software </a:t>
            </a:r>
            <a:r>
              <a:rPr kumimoji="0" lang="en-US" altLang="zh-CN" sz="1200" b="0" i="0" u="none" strike="noStrike" kern="1200" cap="none" spc="0" normalizeH="0" baseline="0" noProof="0" dirty="0" err="1">
                <a:ln>
                  <a:noFill/>
                </a:ln>
                <a:solidFill>
                  <a:schemeClr val="tx1">
                    <a:tint val="75000"/>
                  </a:schemeClr>
                </a:solidFill>
                <a:effectLst/>
                <a:uLnTx/>
                <a:uFillTx/>
                <a:latin typeface="Arial" panose="020B0604020202090204" pitchFamily="34" charset="0"/>
                <a:ea typeface="宋体" pitchFamily="2" charset="-122"/>
                <a:cs typeface="+mn-cs"/>
              </a:rPr>
              <a:t>Coljj</a:t>
            </a: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a:t>
            </a:r>
            <a:r>
              <a:rPr kumimoji="0" lang="en-US" altLang="zh-CN" sz="1200" b="0" i="0" u="none" strike="noStrike" kern="1200" cap="none" spc="0" normalizeH="0" baseline="0" noProof="0" dirty="0" err="1">
                <a:ln>
                  <a:noFill/>
                </a:ln>
                <a:solidFill>
                  <a:schemeClr val="tx1">
                    <a:tint val="75000"/>
                  </a:schemeClr>
                </a:solidFill>
                <a:effectLst/>
                <a:uLnTx/>
                <a:uFillTx/>
                <a:latin typeface="Arial" panose="020B0604020202090204" pitchFamily="34" charset="0"/>
                <a:ea typeface="宋体" pitchFamily="2" charset="-122"/>
                <a:cs typeface="+mn-cs"/>
              </a:rPr>
              <a:t>lege</a:t>
            </a:r>
            <a:r>
              <a:rPr kumimoji="0" lang="en-US" altLang="zh-CN" sz="1200" b="0" i="0" u="none" strike="noStrike" kern="1200" cap="none" spc="0" normalizeH="0" baseline="0" noProof="0" dirty="0">
                <a:ln>
                  <a:noFill/>
                </a:ln>
                <a:solidFill>
                  <a:schemeClr val="tx1">
                    <a:tint val="75000"/>
                  </a:schemeClr>
                </a:solidFill>
                <a:effectLst/>
                <a:uLnTx/>
                <a:uFillTx/>
                <a:latin typeface="Arial" panose="020B0604020202090204" pitchFamily="34" charset="0"/>
                <a:ea typeface="宋体" pitchFamily="2" charset="-122"/>
                <a:cs typeface="+mn-cs"/>
              </a:rPr>
              <a:t>, NEU</a:t>
            </a:r>
          </a:p>
        </p:txBody>
      </p:sp>
      <p:sp>
        <p:nvSpPr>
          <p:cNvPr id="110597"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zh-CN" sz="1200" dirty="0">
                <a:solidFill>
                  <a:srgbClr val="898989"/>
                </a:solidFill>
              </a:rPr>
              <a:t>*</a:t>
            </a:r>
          </a:p>
        </p:txBody>
      </p:sp>
      <p:pic>
        <p:nvPicPr>
          <p:cNvPr id="110598" name="Picture 2"/>
          <p:cNvPicPr>
            <a:picLocks noChangeAspect="1"/>
          </p:cNvPicPr>
          <p:nvPr/>
        </p:nvPicPr>
        <p:blipFill>
          <a:blip r:embed="rId3"/>
          <a:srcRect t="22687"/>
          <a:stretch>
            <a:fillRect/>
          </a:stretch>
        </p:blipFill>
        <p:spPr>
          <a:xfrm>
            <a:off x="1703388" y="636588"/>
            <a:ext cx="8029575" cy="4171950"/>
          </a:xfrm>
          <a:prstGeom prst="rect">
            <a:avLst/>
          </a:prstGeom>
          <a:noFill/>
          <a:ln w="9525">
            <a:noFill/>
          </a:ln>
        </p:spPr>
      </p:pic>
      <p:sp>
        <p:nvSpPr>
          <p:cNvPr id="110599" name="TextBox 6"/>
          <p:cNvSpPr txBox="1">
            <a:spLocks noRot="1" noChangeAspect="1" noEditPoints="1" noTextEdit="1"/>
          </p:cNvSpPr>
          <p:nvPr/>
        </p:nvSpPr>
        <p:spPr>
          <a:xfrm>
            <a:off x="9737725" y="1268413"/>
            <a:ext cx="515938" cy="379412"/>
          </a:xfrm>
          <a:prstGeom prst="rect">
            <a:avLst/>
          </a:prstGeom>
          <a:blipFill rotWithShape="1">
            <a:blip r:embed="rId4"/>
            <a:stretch>
              <a:fillRect/>
            </a:stretch>
          </a:blipFill>
          <a:ln w="9525">
            <a:noFill/>
          </a:ln>
        </p:spPr>
        <p:txBody>
          <a:bodyPr/>
          <a:lstStyle/>
          <a:p>
            <a:endParaRPr lang="zh-CN" altLang="en-US"/>
          </a:p>
        </p:txBody>
      </p:sp>
      <p:sp>
        <p:nvSpPr>
          <p:cNvPr id="110600" name="TextBox 7"/>
          <p:cNvSpPr txBox="1">
            <a:spLocks noRot="1" noChangeAspect="1" noEditPoints="1" noTextEdit="1"/>
          </p:cNvSpPr>
          <p:nvPr/>
        </p:nvSpPr>
        <p:spPr>
          <a:xfrm>
            <a:off x="9709150" y="1817688"/>
            <a:ext cx="923925" cy="636587"/>
          </a:xfrm>
          <a:prstGeom prst="rect">
            <a:avLst/>
          </a:prstGeom>
          <a:blipFill rotWithShape="1">
            <a:blip r:embed="rId5"/>
            <a:stretch>
              <a:fillRect/>
            </a:stretch>
          </a:blipFill>
          <a:ln w="9525">
            <a:noFill/>
          </a:ln>
        </p:spPr>
        <p:txBody>
          <a:bodyPr/>
          <a:lstStyle/>
          <a:p>
            <a:endParaRPr lang="zh-CN" altLang="en-US"/>
          </a:p>
        </p:txBody>
      </p:sp>
      <p:sp>
        <p:nvSpPr>
          <p:cNvPr id="110601" name="TextBox 8"/>
          <p:cNvSpPr txBox="1">
            <a:spLocks noRot="1" noChangeAspect="1" noEditPoints="1" noTextEdit="1"/>
          </p:cNvSpPr>
          <p:nvPr/>
        </p:nvSpPr>
        <p:spPr>
          <a:xfrm>
            <a:off x="9686925" y="2647950"/>
            <a:ext cx="1096963" cy="636588"/>
          </a:xfrm>
          <a:prstGeom prst="rect">
            <a:avLst/>
          </a:prstGeom>
          <a:blipFill rotWithShape="1">
            <a:blip r:embed="rId6"/>
            <a:stretch>
              <a:fillRect/>
            </a:stretch>
          </a:blipFill>
          <a:ln w="9525">
            <a:noFill/>
          </a:ln>
        </p:spPr>
        <p:txBody>
          <a:bodyPr/>
          <a:lstStyle/>
          <a:p>
            <a:endParaRPr lang="zh-CN" altLang="en-US"/>
          </a:p>
        </p:txBody>
      </p:sp>
      <p:sp>
        <p:nvSpPr>
          <p:cNvPr id="110602" name="TextBox 9"/>
          <p:cNvSpPr txBox="1">
            <a:spLocks noRot="1" noChangeAspect="1" noEditPoints="1" noTextEdit="1"/>
          </p:cNvSpPr>
          <p:nvPr/>
        </p:nvSpPr>
        <p:spPr>
          <a:xfrm>
            <a:off x="9717088" y="3436938"/>
            <a:ext cx="1035050" cy="674687"/>
          </a:xfrm>
          <a:prstGeom prst="rect">
            <a:avLst/>
          </a:prstGeom>
          <a:blipFill rotWithShape="1">
            <a:blip r:embed="rId7"/>
            <a:stretch>
              <a:fillRect/>
            </a:stretch>
          </a:blipFill>
          <a:ln w="9525">
            <a:noFill/>
          </a:ln>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t>课程内容</a:t>
            </a:r>
          </a:p>
        </p:txBody>
      </p:sp>
      <p:sp>
        <p:nvSpPr>
          <p:cNvPr id="3" name="内容占位符 2"/>
          <p:cNvSpPr>
            <a:spLocks noGrp="1"/>
          </p:cNvSpPr>
          <p:nvPr>
            <p:ph idx="1"/>
          </p:nvPr>
        </p:nvSpPr>
        <p:spPr>
          <a:xfrm>
            <a:off x="701357" y="1927225"/>
            <a:ext cx="11471275" cy="3133524"/>
          </a:xfrm>
        </p:spPr>
        <p:txBody>
          <a:bodyPr>
            <a:noAutofit/>
          </a:bodyPr>
          <a:lstStyle/>
          <a:p>
            <a:pPr>
              <a:lnSpc>
                <a:spcPct val="115000"/>
              </a:lnSpc>
              <a:spcAft>
                <a:spcPts val="0"/>
              </a:spcAft>
            </a:pPr>
            <a:r>
              <a:rPr lang="zh-CN" altLang="en-US" dirty="0"/>
              <a:t>算法回顾</a:t>
            </a:r>
          </a:p>
          <a:p>
            <a:pPr>
              <a:lnSpc>
                <a:spcPct val="115000"/>
              </a:lnSpc>
              <a:spcAft>
                <a:spcPts val="0"/>
              </a:spcAft>
            </a:pPr>
            <a:r>
              <a:rPr lang="zh-CN" altLang="en-US" dirty="0"/>
              <a:t>线性回归</a:t>
            </a:r>
          </a:p>
          <a:p>
            <a:pPr>
              <a:lnSpc>
                <a:spcPct val="115000"/>
              </a:lnSpc>
              <a:spcAft>
                <a:spcPts val="0"/>
              </a:spcAft>
            </a:pPr>
            <a:r>
              <a:rPr lang="zh-CN" altLang="en-US" dirty="0"/>
              <a:t>最大流</a:t>
            </a:r>
          </a:p>
          <a:p>
            <a:pPr>
              <a:lnSpc>
                <a:spcPct val="115000"/>
              </a:lnSpc>
            </a:pPr>
            <a:r>
              <a:rPr lang="en-US" altLang="zh-CN" dirty="0"/>
              <a:t>NP</a:t>
            </a:r>
            <a:r>
              <a:rPr lang="zh-CN" altLang="en-US" dirty="0"/>
              <a:t>完全性理论</a:t>
            </a:r>
          </a:p>
          <a:p>
            <a:pPr>
              <a:lnSpc>
                <a:spcPct val="115000"/>
              </a:lnSpc>
              <a:spcAft>
                <a:spcPts val="0"/>
              </a:spcAft>
            </a:pPr>
            <a:r>
              <a:rPr lang="zh-CN" altLang="en-US" dirty="0"/>
              <a:t>近似算法</a:t>
            </a:r>
          </a:p>
        </p:txBody>
      </p:sp>
      <p:sp>
        <p:nvSpPr>
          <p:cNvPr id="5" name="内容占位符 2"/>
          <p:cNvSpPr>
            <a:spLocks noGrp="1"/>
          </p:cNvSpPr>
          <p:nvPr/>
        </p:nvSpPr>
        <p:spPr>
          <a:xfrm>
            <a:off x="147955" y="1376680"/>
            <a:ext cx="6289040" cy="5349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15000"/>
              </a:lnSpc>
              <a:spcAft>
                <a:spcPts val="0"/>
              </a:spcAft>
              <a:buNone/>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vert="horz" wrap="square" lIns="91440" tIns="45720" rIns="91440" bIns="45720" anchor="ctr"/>
          <a:lstStyle/>
          <a:p>
            <a:endParaRPr lang="zh-CN" altLang="en-US" dirty="0"/>
          </a:p>
        </p:txBody>
      </p:sp>
      <p:sp>
        <p:nvSpPr>
          <p:cNvPr id="111619" name="内容占位符 2"/>
          <p:cNvSpPr>
            <a:spLocks noGrp="1"/>
          </p:cNvSpPr>
          <p:nvPr>
            <p:ph idx="1"/>
          </p:nvPr>
        </p:nvSpPr>
        <p:spPr/>
        <p:txBody>
          <a:bodyPr vert="horz" wrap="square" lIns="91440" tIns="45720" rIns="91440" bIns="45720" anchor="t"/>
          <a:lstStyle/>
          <a:p>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p>
        </p:txBody>
      </p:sp>
      <p:sp>
        <p:nvSpPr>
          <p:cNvPr id="111621"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zh-CN" sz="1200" dirty="0">
                <a:solidFill>
                  <a:srgbClr val="898989"/>
                </a:solidFill>
              </a:rPr>
              <a:t>*</a:t>
            </a:r>
          </a:p>
        </p:txBody>
      </p:sp>
      <p:pic>
        <p:nvPicPr>
          <p:cNvPr id="111622" name="Picture 2"/>
          <p:cNvPicPr>
            <a:picLocks noChangeAspect="1"/>
          </p:cNvPicPr>
          <p:nvPr/>
        </p:nvPicPr>
        <p:blipFill>
          <a:blip r:embed="rId3"/>
          <a:stretch>
            <a:fillRect/>
          </a:stretch>
        </p:blipFill>
        <p:spPr>
          <a:xfrm>
            <a:off x="1771650" y="-1146175"/>
            <a:ext cx="7994650" cy="5548313"/>
          </a:xfrm>
          <a:prstGeom prst="rect">
            <a:avLst/>
          </a:prstGeom>
          <a:noFill/>
          <a:ln w="9525">
            <a:noFill/>
          </a:ln>
        </p:spPr>
      </p:pic>
      <p:sp>
        <p:nvSpPr>
          <p:cNvPr id="7" name="圆角矩形 6"/>
          <p:cNvSpPr>
            <a:spLocks noRot="1" noChangeAspect="1" noMove="1" noResize="1" noEditPoints="1" noAdjustHandles="1" noChangeArrowheads="1" noChangeShapeType="1" noTextEdit="1"/>
          </p:cNvSpPr>
          <p:nvPr/>
        </p:nvSpPr>
        <p:spPr>
          <a:xfrm>
            <a:off x="3366157" y="2708919"/>
            <a:ext cx="4573487" cy="1440159"/>
          </a:xfrm>
          <a:prstGeom prst="roundRect">
            <a:avLst/>
          </a:prstGeom>
          <a:blipFill rotWithShape="0">
            <a:blip r:embed="rId4"/>
            <a:stretch>
              <a:fillRect l="-133" r="-1459"/>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rPr>
              <a:t> </a:t>
            </a:r>
          </a:p>
        </p:txBody>
      </p:sp>
      <p:sp>
        <p:nvSpPr>
          <p:cNvPr id="8" name="内容占位符 2"/>
          <p:cNvSpPr>
            <a:spLocks noGrp="1" noRot="1" noChangeAspect="1" noMove="1" noResize="1" noEditPoints="1" noAdjustHandles="1" noChangeArrowheads="1" noChangeShapeType="1" noTextEdit="1"/>
          </p:cNvSpPr>
          <p:nvPr/>
        </p:nvSpPr>
        <p:spPr bwMode="auto">
          <a:xfrm>
            <a:off x="2012376" y="4460947"/>
            <a:ext cx="8229600" cy="1780308"/>
          </a:xfrm>
          <a:prstGeom prst="rect">
            <a:avLst/>
          </a:prstGeom>
          <a:blipFill rotWithShape="0">
            <a:blip r:embed="rId5"/>
            <a:stretch>
              <a:fillRect l="-1852" t="-68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rPr>
              <a:t> </a:t>
            </a:r>
          </a:p>
        </p:txBody>
      </p:sp>
      <p:pic>
        <p:nvPicPr>
          <p:cNvPr id="111625" name="Picture 8"/>
          <p:cNvPicPr>
            <a:picLocks noChangeAspect="1"/>
          </p:cNvPicPr>
          <p:nvPr/>
        </p:nvPicPr>
        <p:blipFill>
          <a:blip r:embed="rId6"/>
          <a:srcRect l="21031" t="43150"/>
          <a:stretch>
            <a:fillRect/>
          </a:stretch>
        </p:blipFill>
        <p:spPr>
          <a:xfrm>
            <a:off x="7751763" y="4402138"/>
            <a:ext cx="3875087" cy="1147762"/>
          </a:xfrm>
          <a:prstGeom prst="rect">
            <a:avLst/>
          </a:prstGeom>
          <a:noFill/>
          <a:ln w="9525">
            <a:noFill/>
          </a:ln>
        </p:spPr>
      </p:pic>
      <p:sp>
        <p:nvSpPr>
          <p:cNvPr id="111626" name="TextBox 9"/>
          <p:cNvSpPr txBox="1">
            <a:spLocks noRot="1" noChangeAspect="1" noEditPoints="1" noTextEdit="1"/>
          </p:cNvSpPr>
          <p:nvPr/>
        </p:nvSpPr>
        <p:spPr>
          <a:xfrm>
            <a:off x="9766300" y="549275"/>
            <a:ext cx="515938" cy="379413"/>
          </a:xfrm>
          <a:prstGeom prst="rect">
            <a:avLst/>
          </a:prstGeom>
          <a:blipFill rotWithShape="1">
            <a:blip r:embed="rId7"/>
            <a:stretch>
              <a:fillRect/>
            </a:stretch>
          </a:blipFill>
          <a:ln w="9525">
            <a:noFill/>
          </a:ln>
        </p:spPr>
        <p:txBody>
          <a:bodyPr/>
          <a:lstStyle/>
          <a:p>
            <a:endParaRPr lang="zh-CN" altLang="en-US"/>
          </a:p>
        </p:txBody>
      </p:sp>
      <p:sp>
        <p:nvSpPr>
          <p:cNvPr id="111627" name="TextBox 10"/>
          <p:cNvSpPr txBox="1">
            <a:spLocks noRot="1" noChangeAspect="1" noEditPoints="1" noTextEdit="1"/>
          </p:cNvSpPr>
          <p:nvPr/>
        </p:nvSpPr>
        <p:spPr>
          <a:xfrm>
            <a:off x="9563100" y="1171575"/>
            <a:ext cx="923925" cy="636588"/>
          </a:xfrm>
          <a:prstGeom prst="rect">
            <a:avLst/>
          </a:prstGeom>
          <a:blipFill rotWithShape="1">
            <a:blip r:embed="rId8"/>
            <a:stretch>
              <a:fillRect/>
            </a:stretch>
          </a:blipFill>
          <a:ln w="9525">
            <a:noFill/>
          </a:ln>
        </p:spPr>
        <p:txBody>
          <a:bodyPr/>
          <a:lstStyle/>
          <a:p>
            <a:endParaRPr lang="zh-CN" altLang="en-US"/>
          </a:p>
        </p:txBody>
      </p:sp>
      <p:sp>
        <p:nvSpPr>
          <p:cNvPr id="111628" name="TextBox 11"/>
          <p:cNvSpPr txBox="1">
            <a:spLocks noRot="1" noChangeAspect="1" noEditPoints="1" noTextEdit="1"/>
          </p:cNvSpPr>
          <p:nvPr/>
        </p:nvSpPr>
        <p:spPr>
          <a:xfrm>
            <a:off x="9686925" y="1835150"/>
            <a:ext cx="1096963" cy="636588"/>
          </a:xfrm>
          <a:prstGeom prst="rect">
            <a:avLst/>
          </a:prstGeom>
          <a:blipFill rotWithShape="1">
            <a:blip r:embed="rId9"/>
            <a:stretch>
              <a:fillRect/>
            </a:stretch>
          </a:blipFill>
          <a:ln w="9525">
            <a:noFill/>
          </a:ln>
        </p:spPr>
        <p:txBody>
          <a:bodyPr/>
          <a:lstStyle/>
          <a:p>
            <a:endParaRPr lang="zh-CN" altLang="en-US"/>
          </a:p>
        </p:txBody>
      </p:sp>
      <p:sp>
        <p:nvSpPr>
          <p:cNvPr id="111629" name="TextBox 12"/>
          <p:cNvSpPr txBox="1">
            <a:spLocks noRot="1" noChangeAspect="1" noEditPoints="1" noTextEdit="1"/>
          </p:cNvSpPr>
          <p:nvPr/>
        </p:nvSpPr>
        <p:spPr>
          <a:xfrm>
            <a:off x="9686925" y="2689225"/>
            <a:ext cx="1033463" cy="674688"/>
          </a:xfrm>
          <a:prstGeom prst="rect">
            <a:avLst/>
          </a:prstGeom>
          <a:blipFill rotWithShape="1">
            <a:blip r:embed="rId10"/>
            <a:stretch>
              <a:fillRect/>
            </a:stretch>
          </a:blipFill>
          <a:ln w="9525">
            <a:noFill/>
          </a:ln>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vert="horz" wrap="square" lIns="91440" tIns="45720" rIns="91440" bIns="45720" anchor="ctr"/>
          <a:lstStyle/>
          <a:p>
            <a:endParaRPr lang="zh-CN" altLang="en-US" dirty="0"/>
          </a:p>
        </p:txBody>
      </p:sp>
      <p:sp>
        <p:nvSpPr>
          <p:cNvPr id="112643" name="内容占位符 2"/>
          <p:cNvSpPr>
            <a:spLocks noGrp="1"/>
          </p:cNvSpPr>
          <p:nvPr>
            <p:ph idx="1"/>
          </p:nvPr>
        </p:nvSpPr>
        <p:spPr/>
        <p:txBody>
          <a:bodyPr vert="horz" wrap="square" lIns="91440" tIns="45720" rIns="91440" bIns="45720" anchor="t"/>
          <a:lstStyle/>
          <a:p>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p>
        </p:txBody>
      </p:sp>
      <p:sp>
        <p:nvSpPr>
          <p:cNvPr id="112645"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zh-CN" sz="1200" dirty="0">
                <a:solidFill>
                  <a:srgbClr val="898989"/>
                </a:solidFill>
              </a:rPr>
              <a:t>*</a:t>
            </a:r>
          </a:p>
        </p:txBody>
      </p:sp>
      <p:pic>
        <p:nvPicPr>
          <p:cNvPr id="112646" name="Picture 2"/>
          <p:cNvPicPr>
            <a:picLocks noChangeAspect="1"/>
          </p:cNvPicPr>
          <p:nvPr/>
        </p:nvPicPr>
        <p:blipFill>
          <a:blip r:embed="rId2"/>
          <a:stretch>
            <a:fillRect/>
          </a:stretch>
        </p:blipFill>
        <p:spPr>
          <a:xfrm>
            <a:off x="1771650" y="-1146175"/>
            <a:ext cx="7994650" cy="5548313"/>
          </a:xfrm>
          <a:prstGeom prst="rect">
            <a:avLst/>
          </a:prstGeom>
          <a:noFill/>
          <a:ln w="9525">
            <a:noFill/>
          </a:ln>
        </p:spPr>
      </p:pic>
      <p:sp>
        <p:nvSpPr>
          <p:cNvPr id="7" name="圆角矩形 6"/>
          <p:cNvSpPr>
            <a:spLocks noRot="1" noChangeAspect="1" noMove="1" noResize="1" noEditPoints="1" noAdjustHandles="1" noChangeArrowheads="1" noChangeShapeType="1" noTextEdit="1"/>
          </p:cNvSpPr>
          <p:nvPr/>
        </p:nvSpPr>
        <p:spPr>
          <a:xfrm>
            <a:off x="3365500" y="2708275"/>
            <a:ext cx="4573588" cy="1441450"/>
          </a:xfrm>
          <a:prstGeom prst="roundRect">
            <a:avLst/>
          </a:prstGeom>
          <a:blipFill rotWithShape="0">
            <a:blip r:embed="rId3"/>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endParaRPr>
          </a:p>
        </p:txBody>
      </p:sp>
      <p:sp>
        <p:nvSpPr>
          <p:cNvPr id="8" name="内容占位符 2"/>
          <p:cNvSpPr>
            <a:spLocks noGrp="1" noRot="1" noChangeAspect="1" noMove="1" noResize="1" noEditPoints="1" noAdjustHandles="1" noChangeArrowheads="1" noChangeShapeType="1" noTextEdit="1"/>
          </p:cNvSpPr>
          <p:nvPr/>
        </p:nvSpPr>
        <p:spPr bwMode="auto">
          <a:xfrm>
            <a:off x="2012376" y="4460947"/>
            <a:ext cx="8229600" cy="1780308"/>
          </a:xfrm>
          <a:prstGeom prst="rect">
            <a:avLst/>
          </a:prstGeom>
          <a:blipFill rotWithShape="0">
            <a:blip r:embed="rId4"/>
            <a:stretch>
              <a:fillRect l="-1852" t="-68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rPr>
              <a:t> </a:t>
            </a:r>
          </a:p>
        </p:txBody>
      </p:sp>
      <p:sp>
        <p:nvSpPr>
          <p:cNvPr id="112649" name="TextBox 8"/>
          <p:cNvSpPr txBox="1">
            <a:spLocks noRot="1" noChangeAspect="1" noEditPoints="1" noTextEdit="1"/>
          </p:cNvSpPr>
          <p:nvPr/>
        </p:nvSpPr>
        <p:spPr>
          <a:xfrm>
            <a:off x="9737725" y="476250"/>
            <a:ext cx="515938" cy="379413"/>
          </a:xfrm>
          <a:prstGeom prst="rect">
            <a:avLst/>
          </a:prstGeom>
          <a:blipFill rotWithShape="1">
            <a:blip r:embed="rId5"/>
            <a:stretch>
              <a:fillRect/>
            </a:stretch>
          </a:blipFill>
          <a:ln w="9525">
            <a:noFill/>
          </a:ln>
        </p:spPr>
        <p:txBody>
          <a:bodyPr/>
          <a:lstStyle/>
          <a:p>
            <a:endParaRPr lang="zh-CN" altLang="en-US"/>
          </a:p>
        </p:txBody>
      </p:sp>
      <p:sp>
        <p:nvSpPr>
          <p:cNvPr id="112650" name="TextBox 9"/>
          <p:cNvSpPr txBox="1">
            <a:spLocks noRot="1" noChangeAspect="1" noEditPoints="1" noTextEdit="1"/>
          </p:cNvSpPr>
          <p:nvPr/>
        </p:nvSpPr>
        <p:spPr>
          <a:xfrm>
            <a:off x="9709150" y="1027113"/>
            <a:ext cx="923925" cy="636587"/>
          </a:xfrm>
          <a:prstGeom prst="rect">
            <a:avLst/>
          </a:prstGeom>
          <a:blipFill rotWithShape="1">
            <a:blip r:embed="rId6"/>
            <a:stretch>
              <a:fillRect/>
            </a:stretch>
          </a:blipFill>
          <a:ln w="9525">
            <a:noFill/>
          </a:ln>
        </p:spPr>
        <p:txBody>
          <a:bodyPr/>
          <a:lstStyle/>
          <a:p>
            <a:endParaRPr lang="zh-CN" altLang="en-US"/>
          </a:p>
        </p:txBody>
      </p:sp>
      <p:sp>
        <p:nvSpPr>
          <p:cNvPr id="112651" name="TextBox 10"/>
          <p:cNvSpPr txBox="1">
            <a:spLocks noRot="1" noChangeAspect="1" noEditPoints="1" noTextEdit="1"/>
          </p:cNvSpPr>
          <p:nvPr/>
        </p:nvSpPr>
        <p:spPr>
          <a:xfrm>
            <a:off x="9686925" y="1855788"/>
            <a:ext cx="1096963" cy="636587"/>
          </a:xfrm>
          <a:prstGeom prst="rect">
            <a:avLst/>
          </a:prstGeom>
          <a:blipFill rotWithShape="1">
            <a:blip r:embed="rId7"/>
            <a:stretch>
              <a:fillRect/>
            </a:stretch>
          </a:blipFill>
          <a:ln w="9525">
            <a:noFill/>
          </a:ln>
        </p:spPr>
        <p:txBody>
          <a:bodyPr/>
          <a:lstStyle/>
          <a:p>
            <a:endParaRPr lang="zh-CN" altLang="en-US"/>
          </a:p>
        </p:txBody>
      </p:sp>
      <p:sp>
        <p:nvSpPr>
          <p:cNvPr id="112652" name="TextBox 11"/>
          <p:cNvSpPr txBox="1">
            <a:spLocks noRot="1" noChangeAspect="1" noEditPoints="1" noTextEdit="1"/>
          </p:cNvSpPr>
          <p:nvPr/>
        </p:nvSpPr>
        <p:spPr>
          <a:xfrm>
            <a:off x="9717088" y="2644775"/>
            <a:ext cx="1035050" cy="674688"/>
          </a:xfrm>
          <a:prstGeom prst="rect">
            <a:avLst/>
          </a:prstGeom>
          <a:blipFill rotWithShape="1">
            <a:blip r:embed="rId8"/>
            <a:stretch>
              <a:fillRect/>
            </a:stretch>
          </a:blipFill>
          <a:ln w="9525">
            <a:noFill/>
          </a:ln>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vert="horz" wrap="square" lIns="91440" tIns="45720" rIns="91440" bIns="45720" anchor="ctr"/>
          <a:lstStyle/>
          <a:p>
            <a:endParaRPr lang="zh-CN" altLang="en-US" dirty="0"/>
          </a:p>
        </p:txBody>
      </p:sp>
      <p:sp>
        <p:nvSpPr>
          <p:cNvPr id="113667" name="内容占位符 2"/>
          <p:cNvSpPr>
            <a:spLocks noGrp="1"/>
          </p:cNvSpPr>
          <p:nvPr>
            <p:ph idx="1"/>
          </p:nvPr>
        </p:nvSpPr>
        <p:spPr/>
        <p:txBody>
          <a:bodyPr vert="horz" wrap="square" lIns="91440" tIns="45720" rIns="91440" bIns="45720" anchor="t"/>
          <a:lstStyle/>
          <a:p>
            <a:endParaRPr lang="zh-CN" altLang="en-US" dirty="0"/>
          </a:p>
        </p:txBody>
      </p:sp>
      <p:sp>
        <p:nvSpPr>
          <p:cNvPr id="4" name="页脚占位符 3"/>
          <p:cNvSpPr txBox="1">
            <a:spLocks noGrp="1"/>
          </p:cNvSpPr>
          <p:nvPr>
            <p:ph type="ftr" sz="quarter" idx="11"/>
          </p:nvPr>
        </p:nvSpPr>
        <p:spPr>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rPr>
              <a:t>Software College, NEU</a:t>
            </a:r>
          </a:p>
        </p:txBody>
      </p:sp>
      <p:sp>
        <p:nvSpPr>
          <p:cNvPr id="113669" name="灯片编号占位符 4"/>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stStyle>
          <a:p>
            <a:pPr lvl="0" algn="r"/>
            <a:r>
              <a:rPr lang="en-US" altLang="zh-CN" sz="1200" dirty="0">
                <a:solidFill>
                  <a:srgbClr val="898989"/>
                </a:solidFill>
              </a:rPr>
              <a:t>*</a:t>
            </a:r>
          </a:p>
        </p:txBody>
      </p:sp>
      <p:pic>
        <p:nvPicPr>
          <p:cNvPr id="113670" name="Picture 2"/>
          <p:cNvPicPr>
            <a:picLocks noChangeAspect="1"/>
          </p:cNvPicPr>
          <p:nvPr/>
        </p:nvPicPr>
        <p:blipFill>
          <a:blip r:embed="rId2"/>
          <a:stretch>
            <a:fillRect/>
          </a:stretch>
        </p:blipFill>
        <p:spPr>
          <a:xfrm>
            <a:off x="1771650" y="-1146175"/>
            <a:ext cx="7994650" cy="5548313"/>
          </a:xfrm>
          <a:prstGeom prst="rect">
            <a:avLst/>
          </a:prstGeom>
          <a:noFill/>
          <a:ln w="9525">
            <a:noFill/>
          </a:ln>
        </p:spPr>
      </p:pic>
      <p:sp>
        <p:nvSpPr>
          <p:cNvPr id="7" name="圆角矩形 6"/>
          <p:cNvSpPr>
            <a:spLocks noRot="1" noChangeAspect="1" noMove="1" noResize="1" noEditPoints="1" noAdjustHandles="1" noChangeArrowheads="1" noChangeShapeType="1" noTextEdit="1"/>
          </p:cNvSpPr>
          <p:nvPr/>
        </p:nvSpPr>
        <p:spPr>
          <a:xfrm>
            <a:off x="3365500" y="2708275"/>
            <a:ext cx="4573588" cy="1441450"/>
          </a:xfrm>
          <a:prstGeom prst="roundRect">
            <a:avLst/>
          </a:prstGeom>
          <a:blipFill rotWithShape="0">
            <a:blip r:embed="rId3"/>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endParaRPr>
          </a:p>
        </p:txBody>
      </p:sp>
      <p:sp>
        <p:nvSpPr>
          <p:cNvPr id="8" name="内容占位符 2"/>
          <p:cNvSpPr>
            <a:spLocks noGrp="1" noRot="1" noChangeAspect="1" noMove="1" noResize="1" noEditPoints="1" noAdjustHandles="1" noChangeArrowheads="1" noChangeShapeType="1" noTextEdit="1"/>
          </p:cNvSpPr>
          <p:nvPr/>
        </p:nvSpPr>
        <p:spPr bwMode="auto">
          <a:xfrm>
            <a:off x="2012376" y="4460947"/>
            <a:ext cx="8229600" cy="1780308"/>
          </a:xfrm>
          <a:prstGeom prst="rect">
            <a:avLst/>
          </a:prstGeom>
          <a:blipFill rotWithShape="0">
            <a:blip r:embed="rId4"/>
            <a:stretch>
              <a:fillRect l="-1852" t="-68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90204" pitchFamily="34" charset="0"/>
                <a:ea typeface="宋体" pitchFamily="2" charset="-122"/>
                <a:cs typeface="+mn-cs"/>
                <a:sym typeface="+mn-ea"/>
              </a:rPr>
              <a:t> </a:t>
            </a:r>
          </a:p>
        </p:txBody>
      </p:sp>
      <p:sp>
        <p:nvSpPr>
          <p:cNvPr id="113673" name="TextBox 8"/>
          <p:cNvSpPr txBox="1">
            <a:spLocks noRot="1" noChangeAspect="1" noEditPoints="1" noTextEdit="1"/>
          </p:cNvSpPr>
          <p:nvPr/>
        </p:nvSpPr>
        <p:spPr>
          <a:xfrm>
            <a:off x="9737725" y="333375"/>
            <a:ext cx="515938" cy="379413"/>
          </a:xfrm>
          <a:prstGeom prst="rect">
            <a:avLst/>
          </a:prstGeom>
          <a:blipFill rotWithShape="1">
            <a:blip r:embed="rId5"/>
            <a:stretch>
              <a:fillRect/>
            </a:stretch>
          </a:blipFill>
          <a:ln w="9525">
            <a:noFill/>
          </a:ln>
        </p:spPr>
        <p:txBody>
          <a:bodyPr/>
          <a:lstStyle/>
          <a:p>
            <a:endParaRPr lang="zh-CN" altLang="en-US"/>
          </a:p>
        </p:txBody>
      </p:sp>
      <p:sp>
        <p:nvSpPr>
          <p:cNvPr id="113674" name="TextBox 9"/>
          <p:cNvSpPr txBox="1">
            <a:spLocks noRot="1" noChangeAspect="1" noEditPoints="1" noTextEdit="1"/>
          </p:cNvSpPr>
          <p:nvPr/>
        </p:nvSpPr>
        <p:spPr>
          <a:xfrm>
            <a:off x="9709150" y="882650"/>
            <a:ext cx="923925" cy="636588"/>
          </a:xfrm>
          <a:prstGeom prst="rect">
            <a:avLst/>
          </a:prstGeom>
          <a:blipFill rotWithShape="1">
            <a:blip r:embed="rId6"/>
            <a:stretch>
              <a:fillRect/>
            </a:stretch>
          </a:blipFill>
          <a:ln w="9525">
            <a:noFill/>
          </a:ln>
        </p:spPr>
        <p:txBody>
          <a:bodyPr/>
          <a:lstStyle/>
          <a:p>
            <a:endParaRPr lang="zh-CN" altLang="en-US"/>
          </a:p>
        </p:txBody>
      </p:sp>
      <p:sp>
        <p:nvSpPr>
          <p:cNvPr id="113675" name="TextBox 10"/>
          <p:cNvSpPr txBox="1">
            <a:spLocks noRot="1" noChangeAspect="1" noEditPoints="1" noTextEdit="1"/>
          </p:cNvSpPr>
          <p:nvPr/>
        </p:nvSpPr>
        <p:spPr>
          <a:xfrm>
            <a:off x="9686925" y="1712913"/>
            <a:ext cx="1096963" cy="636587"/>
          </a:xfrm>
          <a:prstGeom prst="rect">
            <a:avLst/>
          </a:prstGeom>
          <a:blipFill rotWithShape="1">
            <a:blip r:embed="rId7"/>
            <a:stretch>
              <a:fillRect/>
            </a:stretch>
          </a:blipFill>
          <a:ln w="9525">
            <a:noFill/>
          </a:ln>
        </p:spPr>
        <p:txBody>
          <a:bodyPr/>
          <a:lstStyle/>
          <a:p>
            <a:endParaRPr lang="zh-CN" altLang="en-US"/>
          </a:p>
        </p:txBody>
      </p:sp>
      <p:sp>
        <p:nvSpPr>
          <p:cNvPr id="113676" name="TextBox 11"/>
          <p:cNvSpPr txBox="1">
            <a:spLocks noRot="1" noChangeAspect="1" noEditPoints="1" noTextEdit="1"/>
          </p:cNvSpPr>
          <p:nvPr/>
        </p:nvSpPr>
        <p:spPr>
          <a:xfrm>
            <a:off x="9717088" y="2501900"/>
            <a:ext cx="1035050" cy="673100"/>
          </a:xfrm>
          <a:prstGeom prst="rect">
            <a:avLst/>
          </a:prstGeom>
          <a:blipFill rotWithShape="1">
            <a:blip r:embed="rId8"/>
            <a:stretch>
              <a:fillRect/>
            </a:stretch>
          </a:blipFill>
          <a:ln w="9525">
            <a:noFill/>
          </a:ln>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43</a:t>
            </a:fld>
            <a:endParaRPr lang="en-US" altLang="zh-CN" sz="1200" dirty="0">
              <a:latin typeface="Arial Black" panose="020B0A04020102020204" pitchFamily="34" charset="0"/>
            </a:endParaRPr>
          </a:p>
        </p:txBody>
      </p:sp>
      <p:sp>
        <p:nvSpPr>
          <p:cNvPr id="32771" name="Rectangle 2"/>
          <p:cNvSpPr>
            <a:spLocks noGrp="1"/>
          </p:cNvSpPr>
          <p:nvPr>
            <p:ph type="title"/>
          </p:nvPr>
        </p:nvSpPr>
        <p:spPr/>
        <p:txBody>
          <a:bodyPr vert="horz" wrap="square" lIns="91440" tIns="45720" rIns="91440" bIns="45720" anchor="ctr"/>
          <a:lstStyle/>
          <a:p>
            <a:pPr eaLnBrk="1" hangingPunct="1"/>
            <a:r>
              <a:rPr lang="en-US" altLang="zh-CN" b="1" dirty="0"/>
              <a:t>  </a:t>
            </a:r>
            <a:r>
              <a:rPr lang="zh-CN" altLang="en-US" b="1" dirty="0"/>
              <a:t>分治法的基本思想</a:t>
            </a:r>
          </a:p>
        </p:txBody>
      </p:sp>
      <p:sp>
        <p:nvSpPr>
          <p:cNvPr id="32772" name="Rectangle 3"/>
          <p:cNvSpPr>
            <a:spLocks noGrp="1"/>
          </p:cNvSpPr>
          <p:nvPr>
            <p:ph idx="1"/>
          </p:nvPr>
        </p:nvSpPr>
        <p:spPr/>
        <p:txBody>
          <a:bodyPr vert="horz" wrap="square" lIns="91440" tIns="45720" rIns="91440" bIns="45720" anchor="t"/>
          <a:lstStyle/>
          <a:p>
            <a:pPr marL="609600" indent="-609600" eaLnBrk="1" hangingPunct="1">
              <a:lnSpc>
                <a:spcPct val="90000"/>
              </a:lnSpc>
              <a:buNone/>
            </a:pPr>
            <a:r>
              <a:rPr lang="zh-CN" altLang="en-US" b="1" dirty="0"/>
              <a:t>分而治之方法与软件设计的模块化方法非常相似。为了解决一个大的问题，可以： </a:t>
            </a:r>
          </a:p>
          <a:p>
            <a:pPr marL="609600" indent="-609600" eaLnBrk="1" hangingPunct="1">
              <a:lnSpc>
                <a:spcPct val="90000"/>
              </a:lnSpc>
              <a:buFont typeface="Wingdings" panose="05000000000000000000" pitchFamily="2" charset="2"/>
              <a:buAutoNum type="arabicParenR"/>
            </a:pPr>
            <a:r>
              <a:rPr lang="zh-CN" altLang="en-US" b="1" dirty="0"/>
              <a:t>把它分成两个或多个更小的问题； </a:t>
            </a:r>
          </a:p>
          <a:p>
            <a:pPr marL="609600" indent="-609600" eaLnBrk="1" hangingPunct="1">
              <a:lnSpc>
                <a:spcPct val="90000"/>
              </a:lnSpc>
              <a:buFont typeface="Wingdings" panose="05000000000000000000" pitchFamily="2" charset="2"/>
              <a:buAutoNum type="arabicParenR"/>
            </a:pPr>
            <a:r>
              <a:rPr lang="zh-CN" altLang="en-US" b="1" dirty="0"/>
              <a:t>分别解决每个小问题； </a:t>
            </a:r>
          </a:p>
          <a:p>
            <a:pPr marL="609600" indent="-609600" eaLnBrk="1" hangingPunct="1">
              <a:lnSpc>
                <a:spcPct val="90000"/>
              </a:lnSpc>
              <a:buFont typeface="Wingdings" panose="05000000000000000000" pitchFamily="2" charset="2"/>
              <a:buAutoNum type="arabicParenR"/>
            </a:pPr>
            <a:r>
              <a:rPr lang="zh-CN" altLang="en-US" b="1" dirty="0"/>
              <a:t>把各小问题的解答组合起来，即可得到原问题的解答。</a:t>
            </a:r>
            <a:r>
              <a:rPr lang="zh-CN" altLang="en-US" b="1" dirty="0">
                <a:solidFill>
                  <a:srgbClr val="990033"/>
                </a:solidFill>
              </a:rPr>
              <a:t>小问题通常与原问题相似</a:t>
            </a:r>
            <a:r>
              <a:rPr lang="zh-CN" altLang="en-US" b="1" dirty="0"/>
              <a:t>，可以递归地使用分而治之策略来解决。</a:t>
            </a:r>
          </a:p>
          <a:p>
            <a:pPr marL="609600" indent="-609600" eaLnBrk="1" hangingPunct="1">
              <a:lnSpc>
                <a:spcPct val="90000"/>
              </a:lnSpc>
            </a:pPr>
            <a:endParaRPr lang="en-US" altLang="zh-CN" b="1"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44</a:t>
            </a:fld>
            <a:endParaRPr lang="en-US" altLang="zh-CN" sz="1200" dirty="0">
              <a:latin typeface="Arial Black" panose="020B0A04020102020204" pitchFamily="34" charset="0"/>
            </a:endParaRPr>
          </a:p>
        </p:txBody>
      </p:sp>
      <p:sp>
        <p:nvSpPr>
          <p:cNvPr id="34819" name="Rectangle 2"/>
          <p:cNvSpPr>
            <a:spLocks noGrp="1"/>
          </p:cNvSpPr>
          <p:nvPr>
            <p:ph type="title"/>
          </p:nvPr>
        </p:nvSpPr>
        <p:spPr/>
        <p:txBody>
          <a:bodyPr vert="horz" wrap="square" lIns="91440" tIns="45720" rIns="91440" bIns="45720" anchor="ctr"/>
          <a:lstStyle/>
          <a:p>
            <a:pPr eaLnBrk="1" hangingPunct="1"/>
            <a:r>
              <a:rPr lang="zh-CN" altLang="en-US" b="1" dirty="0"/>
              <a:t>分治法流程</a:t>
            </a:r>
          </a:p>
        </p:txBody>
      </p:sp>
      <p:sp>
        <p:nvSpPr>
          <p:cNvPr id="34820" name="Rectangle 3"/>
          <p:cNvSpPr>
            <a:spLocks noGrp="1"/>
          </p:cNvSpPr>
          <p:nvPr>
            <p:ph idx="1"/>
          </p:nvPr>
        </p:nvSpPr>
        <p:spPr>
          <a:xfrm>
            <a:off x="2063750" y="1484313"/>
            <a:ext cx="7924800" cy="5373687"/>
          </a:xfrm>
        </p:spPr>
        <p:txBody>
          <a:bodyPr vert="horz" wrap="square" lIns="91440" tIns="45720" rIns="91440" bIns="45720" anchor="t"/>
          <a:lstStyle/>
          <a:p>
            <a:pPr eaLnBrk="1" hangingPunct="1">
              <a:lnSpc>
                <a:spcPct val="90000"/>
              </a:lnSpc>
            </a:pPr>
            <a:r>
              <a:rPr lang="zh-CN" altLang="en-US" b="1" dirty="0"/>
              <a:t>用</a:t>
            </a:r>
            <a:r>
              <a:rPr lang="en-US" altLang="zh-CN" b="1" dirty="0"/>
              <a:t>P</a:t>
            </a:r>
            <a:r>
              <a:rPr lang="zh-CN" altLang="en-US" b="1" dirty="0"/>
              <a:t>表示问题的输入。</a:t>
            </a:r>
          </a:p>
          <a:p>
            <a:pPr eaLnBrk="1" hangingPunct="1">
              <a:lnSpc>
                <a:spcPct val="90000"/>
              </a:lnSpc>
              <a:buNone/>
            </a:pPr>
            <a:r>
              <a:rPr lang="en-US" altLang="zh-CN" b="1" dirty="0"/>
              <a:t>Divide-and-Conquer(P)</a:t>
            </a:r>
          </a:p>
          <a:p>
            <a:pPr eaLnBrk="1" hangingPunct="1">
              <a:lnSpc>
                <a:spcPct val="90000"/>
              </a:lnSpc>
              <a:buNone/>
            </a:pPr>
            <a:r>
              <a:rPr lang="en-US" altLang="zh-CN" b="1" dirty="0"/>
              <a:t>  {</a:t>
            </a:r>
          </a:p>
          <a:p>
            <a:pPr eaLnBrk="1" hangingPunct="1">
              <a:lnSpc>
                <a:spcPct val="90000"/>
              </a:lnSpc>
              <a:buNone/>
            </a:pPr>
            <a:r>
              <a:rPr lang="en-US" altLang="zh-CN" b="1" dirty="0"/>
              <a:t>    if (|P|&lt;=n</a:t>
            </a:r>
            <a:r>
              <a:rPr lang="en-US" altLang="zh-CN" b="1" baseline="-25000" dirty="0"/>
              <a:t>0</a:t>
            </a:r>
            <a:r>
              <a:rPr lang="en-US" altLang="zh-CN" b="1" dirty="0"/>
              <a:t>) Adhoc(P);</a:t>
            </a:r>
          </a:p>
          <a:p>
            <a:pPr eaLnBrk="1" hangingPunct="1">
              <a:lnSpc>
                <a:spcPct val="90000"/>
              </a:lnSpc>
              <a:buNone/>
            </a:pPr>
            <a:r>
              <a:rPr lang="en-US" altLang="zh-CN" b="1" dirty="0"/>
              <a:t>    divide P into smaller subinstances</a:t>
            </a:r>
          </a:p>
          <a:p>
            <a:pPr eaLnBrk="1" hangingPunct="1">
              <a:lnSpc>
                <a:spcPct val="90000"/>
              </a:lnSpc>
              <a:buNone/>
            </a:pPr>
            <a:r>
              <a:rPr lang="en-US" altLang="zh-CN" b="1" dirty="0"/>
              <a:t>    P1,P2,···,Pk;</a:t>
            </a:r>
          </a:p>
          <a:p>
            <a:pPr eaLnBrk="1" hangingPunct="1">
              <a:lnSpc>
                <a:spcPct val="90000"/>
              </a:lnSpc>
              <a:buNone/>
            </a:pPr>
            <a:r>
              <a:rPr lang="en-US" altLang="zh-CN" b="1" dirty="0"/>
              <a:t>    for(i=1;i&lt;=k;i++)</a:t>
            </a:r>
          </a:p>
          <a:p>
            <a:pPr eaLnBrk="1" hangingPunct="1">
              <a:lnSpc>
                <a:spcPct val="90000"/>
              </a:lnSpc>
              <a:buNone/>
            </a:pPr>
            <a:r>
              <a:rPr lang="en-US" altLang="zh-CN" b="1" dirty="0"/>
              <a:t>        yi=Divide-and-Conquer (Pi);</a:t>
            </a:r>
          </a:p>
          <a:p>
            <a:pPr eaLnBrk="1" hangingPunct="1">
              <a:lnSpc>
                <a:spcPct val="90000"/>
              </a:lnSpc>
              <a:buNone/>
            </a:pPr>
            <a:r>
              <a:rPr lang="en-US" altLang="zh-CN" b="1" dirty="0"/>
              <a:t>    return Merge(y1,···,yk);</a:t>
            </a:r>
          </a:p>
          <a:p>
            <a:pPr eaLnBrk="1" hangingPunct="1">
              <a:lnSpc>
                <a:spcPct val="90000"/>
              </a:lnSpc>
              <a:buNone/>
            </a:pPr>
            <a:r>
              <a:rPr lang="en-US" altLang="zh-CN" b="1" dirty="0"/>
              <a:t>}</a:t>
            </a:r>
          </a:p>
        </p:txBody>
      </p:sp>
      <p:sp>
        <p:nvSpPr>
          <p:cNvPr id="110597" name="AutoShape 5"/>
          <p:cNvSpPr/>
          <p:nvPr/>
        </p:nvSpPr>
        <p:spPr>
          <a:xfrm>
            <a:off x="6888163" y="2060575"/>
            <a:ext cx="2808287" cy="720725"/>
          </a:xfrm>
          <a:prstGeom prst="wedgeEllipseCallout">
            <a:avLst>
              <a:gd name="adj1" fmla="val -130611"/>
              <a:gd name="adj2" fmla="val 124009"/>
            </a:avLst>
          </a:prstGeom>
          <a:solidFill>
            <a:srgbClr val="C31305"/>
          </a:solidFill>
          <a:ln w="9525" cap="flat" cmpd="sng">
            <a:solidFill>
              <a:schemeClr val="tx1"/>
            </a:solidFill>
            <a:prstDash val="solid"/>
            <a:miter/>
            <a:headEnd type="none" w="med" len="med"/>
            <a:tailEnd type="none" w="med" len="med"/>
          </a:ln>
        </p:spPr>
        <p:txBody>
          <a:bodyPr/>
          <a:lstStyle/>
          <a:p>
            <a:pPr algn="ctr"/>
            <a:r>
              <a:rPr lang="zh-CN" altLang="en-US" b="1" dirty="0">
                <a:solidFill>
                  <a:schemeClr val="bg1"/>
                </a:solidFill>
                <a:latin typeface="Arial" panose="020B0604020202090204" pitchFamily="34" charset="0"/>
              </a:rPr>
              <a:t>判断输入规模</a:t>
            </a:r>
            <a:r>
              <a:rPr lang="en-US" altLang="zh-CN" b="1" dirty="0">
                <a:solidFill>
                  <a:schemeClr val="bg1"/>
                </a:solidFill>
                <a:latin typeface="Arial" panose="020B0604020202090204" pitchFamily="34" charset="0"/>
              </a:rPr>
              <a:t>p</a:t>
            </a:r>
            <a:r>
              <a:rPr lang="zh-CN" altLang="en-US" b="1" dirty="0">
                <a:solidFill>
                  <a:schemeClr val="bg1"/>
                </a:solidFill>
                <a:latin typeface="Arial" panose="020B0604020202090204" pitchFamily="34" charset="0"/>
              </a:rPr>
              <a:t>是否足够的小</a:t>
            </a:r>
          </a:p>
        </p:txBody>
      </p:sp>
      <p:sp>
        <p:nvSpPr>
          <p:cNvPr id="110598" name="AutoShape 6"/>
          <p:cNvSpPr/>
          <p:nvPr/>
        </p:nvSpPr>
        <p:spPr>
          <a:xfrm>
            <a:off x="7464425" y="2997200"/>
            <a:ext cx="2087563" cy="792163"/>
          </a:xfrm>
          <a:prstGeom prst="wedgeEllipseCallout">
            <a:avLst>
              <a:gd name="adj1" fmla="val -90074"/>
              <a:gd name="adj2" fmla="val -15532"/>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解该规模问题的函数</a:t>
            </a:r>
          </a:p>
        </p:txBody>
      </p:sp>
      <p:sp>
        <p:nvSpPr>
          <p:cNvPr id="110599" name="AutoShape 7"/>
          <p:cNvSpPr/>
          <p:nvPr/>
        </p:nvSpPr>
        <p:spPr>
          <a:xfrm>
            <a:off x="7391400" y="4076700"/>
            <a:ext cx="1657350" cy="504825"/>
          </a:xfrm>
          <a:prstGeom prst="wedgeRoundRectCallout">
            <a:avLst>
              <a:gd name="adj1" fmla="val -151819"/>
              <a:gd name="adj2" fmla="val -55347"/>
              <a:gd name="adj3" fmla="val 16667"/>
            </a:avLst>
          </a:prstGeom>
          <a:solidFill>
            <a:srgbClr val="DDDDDD"/>
          </a:solidFill>
          <a:ln w="9525" cap="flat" cmpd="sng">
            <a:solidFill>
              <a:schemeClr val="tx1"/>
            </a:solidFill>
            <a:prstDash val="solid"/>
            <a:miter/>
            <a:headEnd type="none" w="med" len="med"/>
            <a:tailEnd type="none" w="med" len="med"/>
          </a:ln>
        </p:spPr>
        <p:txBody>
          <a:bodyPr/>
          <a:lstStyle/>
          <a:p>
            <a:pPr algn="ctr"/>
            <a:r>
              <a:rPr lang="zh-CN" altLang="en-US" sz="2000" b="1" dirty="0">
                <a:latin typeface="Arial" panose="020B0604020202090204" pitchFamily="34" charset="0"/>
              </a:rPr>
              <a:t>分割函数</a:t>
            </a:r>
          </a:p>
        </p:txBody>
      </p:sp>
      <p:sp>
        <p:nvSpPr>
          <p:cNvPr id="110600" name="AutoShape 8"/>
          <p:cNvSpPr/>
          <p:nvPr/>
        </p:nvSpPr>
        <p:spPr>
          <a:xfrm>
            <a:off x="8832850" y="4868863"/>
            <a:ext cx="1295400" cy="431800"/>
          </a:xfrm>
          <a:prstGeom prst="wedgeRoundRectCallout">
            <a:avLst>
              <a:gd name="adj1" fmla="val -93259"/>
              <a:gd name="adj2" fmla="val 113972"/>
              <a:gd name="adj3" fmla="val 16667"/>
            </a:avLst>
          </a:prstGeom>
          <a:solidFill>
            <a:srgbClr val="006666"/>
          </a:solidFill>
          <a:ln w="9525" cap="flat" cmpd="sng">
            <a:solidFill>
              <a:schemeClr val="tx1"/>
            </a:solidFill>
            <a:prstDash val="solid"/>
            <a:miter/>
            <a:headEnd type="none" w="med" len="med"/>
            <a:tailEnd type="none" w="med" len="med"/>
          </a:ln>
        </p:spPr>
        <p:txBody>
          <a:bodyPr/>
          <a:lstStyle/>
          <a:p>
            <a:pPr algn="ctr"/>
            <a:r>
              <a:rPr lang="zh-CN" altLang="en-US" b="1" dirty="0">
                <a:solidFill>
                  <a:schemeClr val="bg1"/>
                </a:solidFill>
                <a:latin typeface="Arial" panose="020B0604020202090204" pitchFamily="34" charset="0"/>
              </a:rPr>
              <a:t>分治解决</a:t>
            </a:r>
          </a:p>
        </p:txBody>
      </p:sp>
      <p:sp>
        <p:nvSpPr>
          <p:cNvPr id="110601" name="AutoShape 9"/>
          <p:cNvSpPr/>
          <p:nvPr/>
        </p:nvSpPr>
        <p:spPr>
          <a:xfrm>
            <a:off x="7032625" y="6165850"/>
            <a:ext cx="2016125" cy="692150"/>
          </a:xfrm>
          <a:prstGeom prst="cloudCallout">
            <a:avLst>
              <a:gd name="adj1" fmla="val -82519"/>
              <a:gd name="adj2" fmla="val -71787"/>
            </a:avLst>
          </a:prstGeom>
          <a:solidFill>
            <a:srgbClr val="CCFFCC"/>
          </a:solidFill>
          <a:ln w="9525" cap="flat" cmpd="sng">
            <a:solidFill>
              <a:schemeClr val="tx1"/>
            </a:solidFill>
            <a:prstDash val="solid"/>
            <a:headEnd type="none" w="med" len="med"/>
            <a:tailEnd type="none" w="med" len="med"/>
          </a:ln>
        </p:spPr>
        <p:txBody>
          <a:bodyPr/>
          <a:lstStyle/>
          <a:p>
            <a:pPr algn="ctr"/>
            <a:r>
              <a:rPr lang="zh-CN" altLang="en-US" b="1" dirty="0">
                <a:latin typeface="Arial" panose="020B0604020202090204" pitchFamily="34" charset="0"/>
              </a:rPr>
              <a:t>合并得到最后结果</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6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p:bldP spid="110598" grpId="0" bldLvl="0" animBg="1"/>
      <p:bldP spid="110599" grpId="0" bldLvl="0" animBg="1"/>
      <p:bldP spid="110600" grpId="0" bldLvl="0" animBg="1"/>
      <p:bldP spid="11060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45</a:t>
            </a:fld>
            <a:endParaRPr lang="en-US" altLang="zh-CN" sz="1000" dirty="0"/>
          </a:p>
        </p:txBody>
      </p:sp>
      <p:sp>
        <p:nvSpPr>
          <p:cNvPr id="14339" name="Rectangle 2"/>
          <p:cNvSpPr>
            <a:spLocks noGrp="1"/>
          </p:cNvSpPr>
          <p:nvPr>
            <p:ph type="title"/>
          </p:nvPr>
        </p:nvSpPr>
        <p:spPr/>
        <p:txBody>
          <a:bodyPr vert="horz" wrap="square" lIns="91440" tIns="45720" rIns="91440" bIns="45720" anchor="b">
            <a:normAutofit/>
          </a:bodyPr>
          <a:lstStyle/>
          <a:p>
            <a:pPr eaLnBrk="1" hangingPunct="1"/>
            <a:r>
              <a:rPr lang="en-US" altLang="zh-CN" dirty="0"/>
              <a:t> </a:t>
            </a:r>
            <a:r>
              <a:rPr lang="zh-CN" altLang="en-US" dirty="0"/>
              <a:t>归并排序</a:t>
            </a:r>
            <a:br>
              <a:rPr lang="zh-CN" altLang="en-US" dirty="0"/>
            </a:br>
            <a:r>
              <a:rPr lang="zh-CN" altLang="en-US" dirty="0"/>
              <a:t>       </a:t>
            </a:r>
            <a:r>
              <a:rPr lang="en-US" altLang="zh-CN" dirty="0"/>
              <a:t>MergeSort</a:t>
            </a:r>
          </a:p>
        </p:txBody>
      </p:sp>
      <p:sp>
        <p:nvSpPr>
          <p:cNvPr id="7171" name="Rectangle 3"/>
          <p:cNvSpPr/>
          <p:nvPr/>
        </p:nvSpPr>
        <p:spPr>
          <a:xfrm>
            <a:off x="2351088" y="2205038"/>
            <a:ext cx="7772400" cy="1871662"/>
          </a:xfrm>
          <a:prstGeom prst="rect">
            <a:avLst/>
          </a:prstGeom>
          <a:solidFill>
            <a:schemeClr val="accent2"/>
          </a:solidFill>
          <a:ln w="9525" cap="flat" cmpd="sng">
            <a:solidFill>
              <a:schemeClr val="tx1"/>
            </a:solidFill>
            <a:prstDash val="solid"/>
            <a:miter/>
            <a:headEnd type="none" w="med" len="med"/>
            <a:tailEnd type="none" w="med" len="med"/>
          </a:ln>
        </p:spPr>
        <p:txBody>
          <a:bodyPr/>
          <a:lstStyle/>
          <a:p>
            <a:pPr marL="342900" indent="-342900">
              <a:spcBef>
                <a:spcPct val="20000"/>
              </a:spcBef>
              <a:buClr>
                <a:schemeClr val="tx2"/>
              </a:buClr>
              <a:buSzPct val="70000"/>
              <a:buFont typeface="Wingdings" panose="05000000000000000000" pitchFamily="2" charset="2"/>
              <a:buChar char="l"/>
            </a:pPr>
            <a:r>
              <a:rPr lang="zh-CN" altLang="en-US" sz="3000" b="1" dirty="0">
                <a:latin typeface="仿宋_GB2312" pitchFamily="49" charset="-122"/>
                <a:ea typeface="仿宋_GB2312" pitchFamily="49" charset="-122"/>
              </a:rPr>
              <a:t>问题提出：</a:t>
            </a:r>
          </a:p>
          <a:p>
            <a:pPr marL="342900" indent="-342900">
              <a:spcBef>
                <a:spcPct val="20000"/>
              </a:spcBef>
              <a:buClr>
                <a:schemeClr val="tx2"/>
              </a:buClr>
              <a:buSzPct val="70000"/>
              <a:buFont typeface="Wingdings" panose="05000000000000000000" pitchFamily="2" charset="2"/>
              <a:buNone/>
            </a:pPr>
            <a:r>
              <a:rPr lang="zh-CN" altLang="en-US" sz="3000" dirty="0">
                <a:latin typeface="Arial" panose="020B0604020202090204" pitchFamily="34" charset="0"/>
              </a:rPr>
              <a:t>   </a:t>
            </a:r>
            <a:r>
              <a:rPr lang="zh-CN" altLang="en-US" sz="3000" b="1" dirty="0">
                <a:latin typeface="宋体" pitchFamily="2" charset="-122"/>
              </a:rPr>
              <a:t>已知</a:t>
            </a:r>
            <a:r>
              <a:rPr lang="en-US" altLang="zh-CN" sz="3000" b="1" dirty="0">
                <a:latin typeface="宋体" pitchFamily="2" charset="-122"/>
              </a:rPr>
              <a:t>n</a:t>
            </a:r>
            <a:r>
              <a:rPr lang="zh-CN" altLang="en-US" sz="3000" b="1" dirty="0">
                <a:latin typeface="宋体" pitchFamily="2" charset="-122"/>
              </a:rPr>
              <a:t>个元素的数组</a:t>
            </a:r>
            <a:r>
              <a:rPr lang="en-US" altLang="zh-CN" sz="3000" b="1" dirty="0">
                <a:latin typeface="宋体" pitchFamily="2" charset="-122"/>
              </a:rPr>
              <a:t>A[1:n]</a:t>
            </a:r>
            <a:r>
              <a:rPr lang="zh-CN" altLang="en-US" sz="3000" b="1" dirty="0">
                <a:latin typeface="宋体" pitchFamily="2" charset="-122"/>
              </a:rPr>
              <a:t>，将</a:t>
            </a:r>
            <a:r>
              <a:rPr lang="en-US" altLang="zh-CN" sz="3000" b="1" dirty="0">
                <a:latin typeface="宋体" pitchFamily="2" charset="-122"/>
              </a:rPr>
              <a:t>A</a:t>
            </a:r>
            <a:r>
              <a:rPr lang="zh-CN" altLang="en-US" sz="3000" b="1" dirty="0">
                <a:latin typeface="宋体" pitchFamily="2" charset="-122"/>
              </a:rPr>
              <a:t>中元素按不降顺序排列。</a:t>
            </a:r>
          </a:p>
          <a:p>
            <a:pPr marL="342900" indent="-342900">
              <a:spcBef>
                <a:spcPct val="20000"/>
              </a:spcBef>
              <a:buClr>
                <a:schemeClr val="tx2"/>
              </a:buClr>
              <a:buSzPct val="70000"/>
              <a:buFont typeface="Wingdings" panose="05000000000000000000" pitchFamily="2" charset="2"/>
              <a:buNone/>
            </a:pPr>
            <a:endParaRPr lang="zh-CN" altLang="en-US" sz="3000" b="1" dirty="0">
              <a:latin typeface="宋体" pitchFamily="2" charset="-122"/>
            </a:endParaRPr>
          </a:p>
          <a:p>
            <a:pPr marL="342900" indent="-342900">
              <a:spcBef>
                <a:spcPct val="20000"/>
              </a:spcBef>
              <a:buClr>
                <a:schemeClr val="tx2"/>
              </a:buClr>
              <a:buSzPct val="70000"/>
              <a:buFont typeface="Wingdings" panose="05000000000000000000" pitchFamily="2" charset="2"/>
              <a:buNone/>
            </a:pPr>
            <a:endParaRPr lang="en-US" altLang="zh-CN" sz="30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46</a:t>
            </a:fld>
            <a:endParaRPr lang="en-US" altLang="zh-CN" sz="1000" dirty="0"/>
          </a:p>
        </p:txBody>
      </p:sp>
      <p:sp>
        <p:nvSpPr>
          <p:cNvPr id="18435" name="Rectangle 2"/>
          <p:cNvSpPr>
            <a:spLocks noGrp="1"/>
          </p:cNvSpPr>
          <p:nvPr>
            <p:ph type="title"/>
          </p:nvPr>
        </p:nvSpPr>
        <p:spPr/>
        <p:txBody>
          <a:bodyPr vert="horz" wrap="square" lIns="91440" tIns="45720" rIns="91440" bIns="45720" anchor="b"/>
          <a:lstStyle/>
          <a:p>
            <a:pPr eaLnBrk="1" hangingPunct="1"/>
            <a:r>
              <a:rPr lang="zh-CN" altLang="en-US" dirty="0"/>
              <a:t>分治策略求解</a:t>
            </a:r>
          </a:p>
        </p:txBody>
      </p:sp>
      <p:sp>
        <p:nvSpPr>
          <p:cNvPr id="18436" name="Rectangle 3"/>
          <p:cNvSpPr>
            <a:spLocks noGrp="1"/>
          </p:cNvSpPr>
          <p:nvPr>
            <p:ph idx="1"/>
          </p:nvPr>
        </p:nvSpPr>
        <p:spPr/>
        <p:txBody>
          <a:bodyPr vert="horz" wrap="square" lIns="91440" tIns="45720" rIns="91440" bIns="45720" anchor="t"/>
          <a:lstStyle/>
          <a:p>
            <a:pPr eaLnBrk="1" hangingPunct="1"/>
            <a:endParaRPr lang="en-US" altLang="zh-CN" b="1" dirty="0">
              <a:latin typeface="仿宋_GB2312" pitchFamily="49" charset="-122"/>
              <a:ea typeface="仿宋_GB2312" pitchFamily="49" charset="-122"/>
            </a:endParaRPr>
          </a:p>
          <a:p>
            <a:pPr eaLnBrk="1" hangingPunct="1"/>
            <a:r>
              <a:rPr lang="zh-CN" altLang="en-US" sz="3200" b="1" dirty="0">
                <a:latin typeface="仿宋_GB2312" pitchFamily="49" charset="-122"/>
                <a:ea typeface="仿宋_GB2312" pitchFamily="49" charset="-122"/>
              </a:rPr>
              <a:t>若</a:t>
            </a:r>
            <a:r>
              <a:rPr lang="en-US" altLang="zh-CN" sz="3200" b="1" i="1" dirty="0">
                <a:latin typeface="Times New Roman" panose="02020603050405020304" pitchFamily="18" charset="0"/>
                <a:ea typeface="仿宋_GB2312" pitchFamily="49" charset="-122"/>
              </a:rPr>
              <a:t>n</a:t>
            </a:r>
            <a:r>
              <a:rPr lang="zh-CN" altLang="en-US" sz="3200" b="1" dirty="0">
                <a:latin typeface="仿宋_GB2312" pitchFamily="49" charset="-122"/>
                <a:ea typeface="仿宋_GB2312" pitchFamily="49" charset="-122"/>
              </a:rPr>
              <a:t>为</a:t>
            </a:r>
            <a:r>
              <a:rPr lang="en-US" altLang="zh-CN" sz="3200" b="1" dirty="0">
                <a:latin typeface="仿宋_GB2312" pitchFamily="49" charset="-122"/>
                <a:ea typeface="仿宋_GB2312" pitchFamily="49" charset="-122"/>
              </a:rPr>
              <a:t>1</a:t>
            </a:r>
            <a:r>
              <a:rPr lang="zh-CN" altLang="en-US" sz="3200" b="1" dirty="0">
                <a:latin typeface="仿宋_GB2312" pitchFamily="49" charset="-122"/>
                <a:ea typeface="仿宋_GB2312" pitchFamily="49" charset="-122"/>
              </a:rPr>
              <a:t>，算法终止；</a:t>
            </a:r>
          </a:p>
          <a:p>
            <a:pPr eaLnBrk="1" hangingPunct="1"/>
            <a:r>
              <a:rPr lang="zh-CN" altLang="en-US" sz="3200" b="1" dirty="0">
                <a:latin typeface="仿宋_GB2312" pitchFamily="49" charset="-122"/>
                <a:ea typeface="仿宋_GB2312" pitchFamily="49" charset="-122"/>
              </a:rPr>
              <a:t>否则，将这一元素集合分割成两个或更多个子集合，对每一个子集合分别排序。</a:t>
            </a:r>
          </a:p>
          <a:p>
            <a:pPr eaLnBrk="1" hangingPunct="1"/>
            <a:r>
              <a:rPr lang="zh-CN" altLang="en-US" sz="3200" b="1" dirty="0">
                <a:latin typeface="仿宋_GB2312" pitchFamily="49" charset="-122"/>
                <a:ea typeface="仿宋_GB2312" pitchFamily="49" charset="-122"/>
              </a:rPr>
              <a:t>然后将排好序的子集合归并为一个集合。</a:t>
            </a:r>
          </a:p>
          <a:p>
            <a:pPr eaLnBrk="1" hangingPunct="1">
              <a:buNone/>
            </a:pPr>
            <a:endParaRPr lang="zh-CN" altLang="en-US" sz="3200" b="1" dirty="0">
              <a:solidFill>
                <a:schemeClr val="folHlink"/>
              </a:solidFill>
              <a:latin typeface="仿宋_GB2312" pitchFamily="49" charset="-122"/>
              <a:ea typeface="仿宋_GB2312" pitchFamily="49" charset="-122"/>
            </a:endParaRPr>
          </a:p>
          <a:p>
            <a:pPr eaLnBrk="1" hangingPunct="1"/>
            <a:endParaRPr lang="en-US" altLang="zh-CN" sz="3200" b="1" dirty="0"/>
          </a:p>
        </p:txBody>
      </p:sp>
      <p:sp>
        <p:nvSpPr>
          <p:cNvPr id="10244" name="Rectangle 4"/>
          <p:cNvSpPr/>
          <p:nvPr/>
        </p:nvSpPr>
        <p:spPr>
          <a:xfrm>
            <a:off x="2424113" y="5013325"/>
            <a:ext cx="5759450" cy="9366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zh-CN" altLang="en-US" sz="2400" b="1" dirty="0">
                <a:latin typeface="Arial" panose="020B0604020202090204" pitchFamily="34" charset="0"/>
              </a:rPr>
              <a:t>性能最佳的方式就是分成两个元素个数</a:t>
            </a:r>
          </a:p>
          <a:p>
            <a:r>
              <a:rPr lang="zh-CN" altLang="en-US" sz="2400" b="1" dirty="0">
                <a:latin typeface="Arial" panose="020B0604020202090204" pitchFamily="34" charset="0"/>
              </a:rPr>
              <a:t>相近的集合，这就是</a:t>
            </a:r>
            <a:r>
              <a:rPr lang="en-US" altLang="zh-CN" sz="2400" b="1" dirty="0">
                <a:latin typeface="Arial" panose="020B0604020202090204" pitchFamily="34" charset="0"/>
              </a:rPr>
              <a:t>2</a:t>
            </a:r>
            <a:r>
              <a:rPr lang="zh-CN" altLang="en-US" sz="2400" b="1" dirty="0">
                <a:latin typeface="Arial" panose="020B0604020202090204" pitchFamily="34" charset="0"/>
              </a:rPr>
              <a:t>路归并。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47</a:t>
            </a:fld>
            <a:endParaRPr lang="en-US" altLang="zh-CN" sz="1000" dirty="0"/>
          </a:p>
        </p:txBody>
      </p:sp>
      <p:sp>
        <p:nvSpPr>
          <p:cNvPr id="19459" name="Rectangle 2"/>
          <p:cNvSpPr>
            <a:spLocks noGrp="1"/>
          </p:cNvSpPr>
          <p:nvPr>
            <p:ph type="title"/>
          </p:nvPr>
        </p:nvSpPr>
        <p:spPr/>
        <p:txBody>
          <a:bodyPr vert="horz" wrap="square" lIns="91440" tIns="45720" rIns="91440" bIns="45720" anchor="b"/>
          <a:lstStyle/>
          <a:p>
            <a:pPr eaLnBrk="1" hangingPunct="1"/>
            <a:r>
              <a:rPr lang="zh-CN" altLang="en-US" dirty="0"/>
              <a:t>归并排序过程</a:t>
            </a:r>
          </a:p>
        </p:txBody>
      </p:sp>
      <p:sp>
        <p:nvSpPr>
          <p:cNvPr id="19460" name="Rectangle 3"/>
          <p:cNvSpPr>
            <a:spLocks noGrp="1"/>
          </p:cNvSpPr>
          <p:nvPr>
            <p:ph idx="1"/>
          </p:nvPr>
        </p:nvSpPr>
        <p:spPr>
          <a:xfrm>
            <a:off x="2208213" y="2017713"/>
            <a:ext cx="8270875" cy="4840287"/>
          </a:xfrm>
        </p:spPr>
        <p:txBody>
          <a:bodyPr vert="horz" wrap="square" lIns="91440" tIns="45720" rIns="91440" bIns="45720" anchor="t">
            <a:normAutofit lnSpcReduction="10000"/>
          </a:bodyPr>
          <a:lstStyle/>
          <a:p>
            <a:pPr eaLnBrk="1" hangingPunct="1">
              <a:lnSpc>
                <a:spcPct val="90000"/>
              </a:lnSpc>
              <a:buNone/>
            </a:pPr>
            <a:r>
              <a:rPr lang="en-US" altLang="zh-CN" sz="2500" b="1" dirty="0"/>
              <a:t>void MergeSort(type a[ ], int left, int right)</a:t>
            </a:r>
          </a:p>
          <a:p>
            <a:pPr eaLnBrk="1" hangingPunct="1">
              <a:lnSpc>
                <a:spcPct val="90000"/>
              </a:lnSpc>
              <a:buNone/>
            </a:pPr>
            <a:r>
              <a:rPr lang="en-US" altLang="zh-CN" sz="2500" b="1" dirty="0"/>
              <a:t>{</a:t>
            </a:r>
          </a:p>
          <a:p>
            <a:pPr eaLnBrk="1" hangingPunct="1">
              <a:lnSpc>
                <a:spcPct val="90000"/>
              </a:lnSpc>
              <a:buNone/>
            </a:pPr>
            <a:endParaRPr lang="en-US" altLang="zh-CN" sz="2500" b="1" dirty="0"/>
          </a:p>
          <a:p>
            <a:pPr eaLnBrk="1" hangingPunct="1">
              <a:lnSpc>
                <a:spcPct val="90000"/>
              </a:lnSpc>
              <a:buNone/>
            </a:pPr>
            <a:r>
              <a:rPr lang="en-US" altLang="zh-CN" sz="2500" b="1" dirty="0"/>
              <a:t>    if (left&lt;right)  //</a:t>
            </a:r>
            <a:r>
              <a:rPr lang="zh-CN" altLang="en-US" sz="2500" b="1" dirty="0"/>
              <a:t>至少有两个元素</a:t>
            </a:r>
          </a:p>
          <a:p>
            <a:pPr eaLnBrk="1" hangingPunct="1">
              <a:lnSpc>
                <a:spcPct val="90000"/>
              </a:lnSpc>
              <a:buNone/>
            </a:pPr>
            <a:r>
              <a:rPr lang="zh-CN" altLang="en-US" sz="2500" b="1" dirty="0"/>
              <a:t>     </a:t>
            </a:r>
            <a:r>
              <a:rPr lang="en-US" altLang="zh-CN" sz="2500" b="1" dirty="0"/>
              <a:t>{</a:t>
            </a:r>
          </a:p>
          <a:p>
            <a:pPr eaLnBrk="1" hangingPunct="1">
              <a:lnSpc>
                <a:spcPct val="90000"/>
              </a:lnSpc>
              <a:buNone/>
            </a:pPr>
            <a:r>
              <a:rPr lang="en-US" altLang="zh-CN" sz="2500" b="1" dirty="0"/>
              <a:t>        </a:t>
            </a:r>
            <a:r>
              <a:rPr lang="zh-CN" altLang="en-US" sz="2500" b="1" dirty="0"/>
              <a:t>找到数组的中间元素下标</a:t>
            </a:r>
            <a:r>
              <a:rPr lang="en-US" altLang="zh-CN" sz="2500" b="1" dirty="0"/>
              <a:t>mid</a:t>
            </a:r>
          </a:p>
          <a:p>
            <a:pPr eaLnBrk="1" hangingPunct="1">
              <a:lnSpc>
                <a:spcPct val="90000"/>
              </a:lnSpc>
              <a:buNone/>
            </a:pPr>
            <a:r>
              <a:rPr lang="en-US" altLang="zh-CN" sz="2500" b="1" dirty="0"/>
              <a:t>        </a:t>
            </a:r>
            <a:r>
              <a:rPr lang="zh-CN" altLang="en-US" sz="2500" b="1" dirty="0"/>
              <a:t>递归调用算法本身对从</a:t>
            </a:r>
            <a:r>
              <a:rPr lang="en-US" altLang="zh-CN" sz="2500" b="1" dirty="0"/>
              <a:t>left</a:t>
            </a:r>
            <a:r>
              <a:rPr lang="zh-CN" altLang="en-US" sz="2500" b="1" dirty="0"/>
              <a:t>到</a:t>
            </a:r>
            <a:r>
              <a:rPr lang="en-US" altLang="zh-CN" sz="2500" b="1" dirty="0"/>
              <a:t>mid</a:t>
            </a:r>
            <a:r>
              <a:rPr lang="zh-CN" altLang="en-US" sz="2500" b="1" dirty="0"/>
              <a:t>的数组元素排序</a:t>
            </a:r>
          </a:p>
          <a:p>
            <a:pPr eaLnBrk="1" hangingPunct="1">
              <a:lnSpc>
                <a:spcPct val="90000"/>
              </a:lnSpc>
              <a:buNone/>
            </a:pPr>
            <a:r>
              <a:rPr lang="zh-CN" altLang="en-US" sz="2500" b="1" dirty="0"/>
              <a:t>        递归调用算法本身对从</a:t>
            </a:r>
            <a:r>
              <a:rPr lang="en-US" altLang="zh-CN" sz="2500" b="1" dirty="0"/>
              <a:t>mid</a:t>
            </a:r>
            <a:r>
              <a:rPr lang="zh-CN" altLang="en-US" sz="2500" b="1" dirty="0"/>
              <a:t>到</a:t>
            </a:r>
            <a:r>
              <a:rPr lang="en-US" altLang="zh-CN" sz="2500" b="1" dirty="0"/>
              <a:t>right</a:t>
            </a:r>
            <a:r>
              <a:rPr lang="zh-CN" altLang="en-US" sz="2500" b="1" dirty="0"/>
              <a:t>的数组元素排序</a:t>
            </a:r>
          </a:p>
          <a:p>
            <a:pPr eaLnBrk="1" hangingPunct="1">
              <a:lnSpc>
                <a:spcPct val="90000"/>
              </a:lnSpc>
              <a:buNone/>
            </a:pPr>
            <a:r>
              <a:rPr lang="zh-CN" altLang="en-US" sz="2500" b="1" dirty="0"/>
              <a:t>        合并两段排好序的数组</a:t>
            </a:r>
          </a:p>
          <a:p>
            <a:pPr eaLnBrk="1" hangingPunct="1">
              <a:lnSpc>
                <a:spcPct val="90000"/>
              </a:lnSpc>
              <a:buNone/>
            </a:pPr>
            <a:r>
              <a:rPr lang="zh-CN" altLang="en-US" sz="2500" b="1" dirty="0"/>
              <a:t>     </a:t>
            </a:r>
            <a:r>
              <a:rPr lang="en-US" altLang="zh-CN" sz="2500" b="1" dirty="0"/>
              <a:t>}</a:t>
            </a:r>
          </a:p>
          <a:p>
            <a:pPr eaLnBrk="1" hangingPunct="1">
              <a:lnSpc>
                <a:spcPct val="90000"/>
              </a:lnSpc>
              <a:buNone/>
            </a:pPr>
            <a:r>
              <a:rPr lang="en-US" altLang="zh-CN" sz="2500" b="1"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48</a:t>
            </a:fld>
            <a:endParaRPr lang="en-US" altLang="zh-CN" sz="1000" dirty="0"/>
          </a:p>
        </p:txBody>
      </p:sp>
      <p:sp>
        <p:nvSpPr>
          <p:cNvPr id="20483" name="Rectangle 2"/>
          <p:cNvSpPr>
            <a:spLocks noGrp="1"/>
          </p:cNvSpPr>
          <p:nvPr>
            <p:ph type="title"/>
          </p:nvPr>
        </p:nvSpPr>
        <p:spPr>
          <a:xfrm>
            <a:off x="838200" y="0"/>
            <a:ext cx="10515600" cy="1325563"/>
          </a:xfrm>
        </p:spPr>
        <p:txBody>
          <a:bodyPr vert="horz" wrap="square" lIns="91440" tIns="45720" rIns="91440" bIns="45720" anchor="b"/>
          <a:lstStyle/>
          <a:p>
            <a:pPr eaLnBrk="1" hangingPunct="1"/>
            <a:r>
              <a:rPr lang="en-US" altLang="zh-CN" dirty="0"/>
              <a:t> </a:t>
            </a:r>
            <a:r>
              <a:rPr lang="zh-CN" altLang="en-US" b="0" dirty="0"/>
              <a:t>归并排序主程序伪代码</a:t>
            </a:r>
          </a:p>
        </p:txBody>
      </p:sp>
      <p:sp>
        <p:nvSpPr>
          <p:cNvPr id="20484" name="Rectangle 3"/>
          <p:cNvSpPr>
            <a:spLocks noGrp="1"/>
          </p:cNvSpPr>
          <p:nvPr>
            <p:ph idx="1"/>
          </p:nvPr>
        </p:nvSpPr>
        <p:spPr>
          <a:xfrm>
            <a:off x="1524000" y="1341438"/>
            <a:ext cx="9144000" cy="5256212"/>
          </a:xfrm>
        </p:spPr>
        <p:txBody>
          <a:bodyPr vert="horz" wrap="square" lIns="91440" tIns="45720" rIns="91440" bIns="45720" anchor="t">
            <a:normAutofit lnSpcReduction="10000"/>
          </a:bodyPr>
          <a:lstStyle/>
          <a:p>
            <a:pPr eaLnBrk="1" hangingPunct="1">
              <a:lnSpc>
                <a:spcPct val="80000"/>
              </a:lnSpc>
              <a:buNone/>
            </a:pPr>
            <a:r>
              <a:rPr lang="en-US" altLang="zh-CN" sz="2500" b="1" dirty="0"/>
              <a:t>template&lt;class Type&gt;</a:t>
            </a:r>
          </a:p>
          <a:p>
            <a:pPr eaLnBrk="1" hangingPunct="1">
              <a:lnSpc>
                <a:spcPct val="80000"/>
              </a:lnSpc>
              <a:buNone/>
            </a:pPr>
            <a:r>
              <a:rPr lang="en-US" altLang="zh-CN" sz="2500" b="1" dirty="0"/>
              <a:t>void MergeSort(Type a[ ], int left, int right)</a:t>
            </a:r>
          </a:p>
          <a:p>
            <a:pPr eaLnBrk="1" hangingPunct="1">
              <a:lnSpc>
                <a:spcPct val="80000"/>
              </a:lnSpc>
              <a:buNone/>
            </a:pPr>
            <a:r>
              <a:rPr lang="en-US" altLang="zh-CN" sz="2500" dirty="0"/>
              <a:t>{</a:t>
            </a:r>
            <a:r>
              <a:rPr lang="en-US" altLang="zh-CN" sz="2500" dirty="0">
                <a:solidFill>
                  <a:srgbClr val="0000FF"/>
                </a:solidFill>
              </a:rPr>
              <a:t>// </a:t>
            </a:r>
            <a:r>
              <a:rPr lang="en-US" altLang="zh-CN" sz="2500" b="1" dirty="0">
                <a:solidFill>
                  <a:srgbClr val="0000FF"/>
                </a:solidFill>
              </a:rPr>
              <a:t>A[left:right]</a:t>
            </a:r>
            <a:r>
              <a:rPr lang="zh-CN" altLang="en-US" sz="2500" b="1" dirty="0">
                <a:solidFill>
                  <a:srgbClr val="0000FF"/>
                </a:solidFill>
              </a:rPr>
              <a:t>是一个全程数组，</a:t>
            </a:r>
          </a:p>
          <a:p>
            <a:pPr eaLnBrk="1" hangingPunct="1">
              <a:lnSpc>
                <a:spcPct val="80000"/>
              </a:lnSpc>
              <a:buNone/>
            </a:pPr>
            <a:r>
              <a:rPr lang="en-US" altLang="zh-CN" sz="2500" b="1" dirty="0">
                <a:solidFill>
                  <a:srgbClr val="0000FF"/>
                </a:solidFill>
              </a:rPr>
              <a:t>//</a:t>
            </a:r>
            <a:r>
              <a:rPr lang="zh-CN" altLang="en-US" sz="2500" b="1" dirty="0">
                <a:solidFill>
                  <a:srgbClr val="0000FF"/>
                </a:solidFill>
              </a:rPr>
              <a:t>含有 </a:t>
            </a:r>
            <a:r>
              <a:rPr lang="en-US" altLang="zh-CN" sz="2500" b="1" dirty="0">
                <a:solidFill>
                  <a:srgbClr val="0000FF"/>
                </a:solidFill>
              </a:rPr>
              <a:t>right-left+1</a:t>
            </a:r>
            <a:r>
              <a:rPr lang="zh-CN" altLang="en-US" sz="2500" b="1" dirty="0">
                <a:solidFill>
                  <a:srgbClr val="0000FF"/>
                </a:solidFill>
              </a:rPr>
              <a:t>个待排序的元素。</a:t>
            </a:r>
          </a:p>
          <a:p>
            <a:pPr eaLnBrk="1" hangingPunct="1">
              <a:lnSpc>
                <a:spcPct val="80000"/>
              </a:lnSpc>
              <a:buNone/>
            </a:pPr>
            <a:r>
              <a:rPr lang="zh-CN" altLang="en-US" sz="2500" dirty="0"/>
              <a:t> </a:t>
            </a:r>
            <a:r>
              <a:rPr lang="zh-CN" altLang="en-US" sz="2500" b="1" dirty="0"/>
              <a:t> </a:t>
            </a:r>
            <a:r>
              <a:rPr lang="en-US" altLang="zh-CN" sz="2500" b="1" dirty="0">
                <a:solidFill>
                  <a:srgbClr val="A50021"/>
                </a:solidFill>
              </a:rPr>
              <a:t>if</a:t>
            </a:r>
            <a:r>
              <a:rPr lang="en-US" altLang="zh-CN" sz="2500" b="1" dirty="0"/>
              <a:t> </a:t>
            </a:r>
            <a:r>
              <a:rPr lang="en-US" altLang="zh-CN" sz="2500" b="1" u="sng" dirty="0"/>
              <a:t>(               )</a:t>
            </a:r>
            <a:r>
              <a:rPr lang="en-US" altLang="zh-CN" sz="2500" b="1" dirty="0"/>
              <a:t> </a:t>
            </a:r>
          </a:p>
          <a:p>
            <a:pPr eaLnBrk="1" hangingPunct="1">
              <a:lnSpc>
                <a:spcPct val="80000"/>
              </a:lnSpc>
              <a:buNone/>
            </a:pPr>
            <a:r>
              <a:rPr lang="en-US" altLang="zh-CN" sz="2500" b="1" dirty="0"/>
              <a:t>  { </a:t>
            </a:r>
            <a:r>
              <a:rPr lang="en-US" altLang="zh-CN" sz="2500" b="1" dirty="0">
                <a:solidFill>
                  <a:srgbClr val="0000FF"/>
                </a:solidFill>
              </a:rPr>
              <a:t> //</a:t>
            </a:r>
            <a:r>
              <a:rPr lang="zh-CN" altLang="en-US" sz="2500" b="1" dirty="0">
                <a:solidFill>
                  <a:srgbClr val="0000FF"/>
                </a:solidFill>
              </a:rPr>
              <a:t>至少有</a:t>
            </a:r>
            <a:r>
              <a:rPr lang="en-US" altLang="zh-CN" sz="2500" b="1" dirty="0">
                <a:solidFill>
                  <a:srgbClr val="0000FF"/>
                </a:solidFill>
              </a:rPr>
              <a:t>2</a:t>
            </a:r>
            <a:r>
              <a:rPr lang="zh-CN" altLang="en-US" sz="2500" b="1" dirty="0">
                <a:solidFill>
                  <a:srgbClr val="0000FF"/>
                </a:solidFill>
              </a:rPr>
              <a:t>个元素</a:t>
            </a:r>
          </a:p>
          <a:p>
            <a:pPr eaLnBrk="1" hangingPunct="1">
              <a:lnSpc>
                <a:spcPct val="80000"/>
              </a:lnSpc>
              <a:buNone/>
            </a:pPr>
            <a:r>
              <a:rPr lang="zh-CN" altLang="en-US" sz="2500" b="1" dirty="0"/>
              <a:t>      </a:t>
            </a:r>
            <a:r>
              <a:rPr lang="en-US" altLang="zh-CN" sz="2500" b="1" dirty="0">
                <a:solidFill>
                  <a:srgbClr val="A50021"/>
                </a:solidFill>
              </a:rPr>
              <a:t>int</a:t>
            </a:r>
            <a:r>
              <a:rPr lang="en-US" altLang="zh-CN" sz="2500" b="1" dirty="0"/>
              <a:t> mid = (left+right)/2;  </a:t>
            </a:r>
            <a:r>
              <a:rPr lang="en-US" altLang="zh-CN" sz="2500" b="1" dirty="0">
                <a:solidFill>
                  <a:srgbClr val="0000FF"/>
                </a:solidFill>
              </a:rPr>
              <a:t>//</a:t>
            </a:r>
            <a:r>
              <a:rPr lang="zh-CN" altLang="en-US" sz="2500" b="1" dirty="0">
                <a:solidFill>
                  <a:srgbClr val="0000FF"/>
                </a:solidFill>
              </a:rPr>
              <a:t>求当前数组的分割点</a:t>
            </a:r>
          </a:p>
          <a:p>
            <a:pPr eaLnBrk="1" hangingPunct="1">
              <a:lnSpc>
                <a:spcPct val="80000"/>
              </a:lnSpc>
              <a:buNone/>
            </a:pPr>
            <a:r>
              <a:rPr lang="zh-CN" altLang="en-US" sz="2500" b="1" dirty="0"/>
              <a:t>      </a:t>
            </a:r>
            <a:r>
              <a:rPr lang="en-US" altLang="zh-CN" sz="2500" b="1" dirty="0"/>
              <a:t>MergeSort(a, left,mid);  </a:t>
            </a:r>
            <a:endParaRPr lang="en-US" altLang="zh-CN" sz="2500" b="1" dirty="0">
              <a:solidFill>
                <a:srgbClr val="0000FF"/>
              </a:solidFill>
            </a:endParaRPr>
          </a:p>
          <a:p>
            <a:pPr eaLnBrk="1" hangingPunct="1">
              <a:lnSpc>
                <a:spcPct val="80000"/>
              </a:lnSpc>
              <a:buNone/>
            </a:pPr>
            <a:r>
              <a:rPr lang="en-US" altLang="zh-CN" sz="2500" b="1" dirty="0"/>
              <a:t>      MergeSort(a, mid+1, right);  </a:t>
            </a:r>
            <a:endParaRPr lang="en-US" altLang="zh-CN" sz="2500" b="1" dirty="0">
              <a:solidFill>
                <a:srgbClr val="0000FF"/>
              </a:solidFill>
            </a:endParaRPr>
          </a:p>
          <a:p>
            <a:pPr eaLnBrk="1" hangingPunct="1">
              <a:lnSpc>
                <a:spcPct val="80000"/>
              </a:lnSpc>
              <a:buNone/>
            </a:pPr>
            <a:r>
              <a:rPr lang="en-US" altLang="zh-CN" sz="2500" b="1" dirty="0"/>
              <a:t>      Merge(a, b, left, mid , right);  </a:t>
            </a:r>
            <a:endParaRPr lang="en-US" altLang="zh-CN" sz="2500" b="1" dirty="0">
              <a:solidFill>
                <a:srgbClr val="0000FF"/>
              </a:solidFill>
            </a:endParaRPr>
          </a:p>
          <a:p>
            <a:pPr eaLnBrk="1" hangingPunct="1">
              <a:lnSpc>
                <a:spcPct val="80000"/>
              </a:lnSpc>
              <a:buNone/>
            </a:pPr>
            <a:r>
              <a:rPr lang="en-US" altLang="zh-CN" sz="2500" b="1" dirty="0"/>
              <a:t>      copy(a, b, left, right);</a:t>
            </a:r>
            <a:endParaRPr lang="en-US" altLang="zh-CN" sz="2500" b="1" dirty="0">
              <a:solidFill>
                <a:srgbClr val="0000FF"/>
              </a:solidFill>
            </a:endParaRPr>
          </a:p>
          <a:p>
            <a:pPr eaLnBrk="1" hangingPunct="1">
              <a:lnSpc>
                <a:spcPct val="80000"/>
              </a:lnSpc>
              <a:buNone/>
            </a:pPr>
            <a:r>
              <a:rPr lang="en-US" altLang="zh-CN" sz="2500" b="1" dirty="0">
                <a:solidFill>
                  <a:srgbClr val="A50021"/>
                </a:solidFill>
              </a:rPr>
              <a:t>  </a:t>
            </a:r>
            <a:r>
              <a:rPr lang="en-US" altLang="zh-CN" sz="2500" b="1" dirty="0"/>
              <a:t>}</a:t>
            </a:r>
          </a:p>
          <a:p>
            <a:pPr eaLnBrk="1" hangingPunct="1">
              <a:lnSpc>
                <a:spcPct val="80000"/>
              </a:lnSpc>
              <a:buNone/>
            </a:pPr>
            <a:r>
              <a:rPr lang="en-US" altLang="zh-CN" sz="2500" b="1" dirty="0"/>
              <a:t>}</a:t>
            </a:r>
          </a:p>
        </p:txBody>
      </p:sp>
      <p:sp>
        <p:nvSpPr>
          <p:cNvPr id="20485" name="Rectangle 4"/>
          <p:cNvSpPr/>
          <p:nvPr/>
        </p:nvSpPr>
        <p:spPr>
          <a:xfrm>
            <a:off x="2063750" y="2852738"/>
            <a:ext cx="1286510" cy="368300"/>
          </a:xfrm>
          <a:prstGeom prst="rect">
            <a:avLst/>
          </a:prstGeom>
          <a:noFill/>
          <a:ln w="9525">
            <a:noFill/>
          </a:ln>
        </p:spPr>
        <p:txBody>
          <a:bodyPr wrap="none">
            <a:spAutoFit/>
          </a:bodyPr>
          <a:lstStyle/>
          <a:p>
            <a:r>
              <a:rPr lang="en-US" altLang="zh-CN" b="1" dirty="0">
                <a:latin typeface="Tahoma" panose="020B0804030504040204" pitchFamily="34" charset="0"/>
              </a:rPr>
              <a:t>left &lt; right</a:t>
            </a:r>
          </a:p>
        </p:txBody>
      </p:sp>
      <p:sp>
        <p:nvSpPr>
          <p:cNvPr id="12293" name="Rectangle 5"/>
          <p:cNvSpPr/>
          <p:nvPr/>
        </p:nvSpPr>
        <p:spPr>
          <a:xfrm>
            <a:off x="1992313" y="4005263"/>
            <a:ext cx="4391025" cy="792162"/>
          </a:xfrm>
          <a:prstGeom prst="rect">
            <a:avLst/>
          </a:prstGeom>
          <a:noFill/>
          <a:ln w="76200" cap="flat" cmpd="sng">
            <a:solidFill>
              <a:srgbClr val="A5002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2294" name="AutoShape 6"/>
          <p:cNvSpPr/>
          <p:nvPr/>
        </p:nvSpPr>
        <p:spPr>
          <a:xfrm>
            <a:off x="7248525" y="4005263"/>
            <a:ext cx="3419475" cy="1008062"/>
          </a:xfrm>
          <a:prstGeom prst="wedgeEllipseCallout">
            <a:avLst>
              <a:gd name="adj1" fmla="val -75208"/>
              <a:gd name="adj2" fmla="val -38977"/>
            </a:avLst>
          </a:prstGeom>
          <a:solidFill>
            <a:srgbClr val="CCFF66"/>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递归调用，分别对分解出来的两个子问题排序</a:t>
            </a:r>
          </a:p>
        </p:txBody>
      </p:sp>
      <p:sp>
        <p:nvSpPr>
          <p:cNvPr id="12295" name="Line 7"/>
          <p:cNvSpPr/>
          <p:nvPr/>
        </p:nvSpPr>
        <p:spPr>
          <a:xfrm>
            <a:off x="2135188" y="5157788"/>
            <a:ext cx="4248150" cy="0"/>
          </a:xfrm>
          <a:prstGeom prst="line">
            <a:avLst/>
          </a:prstGeom>
          <a:ln w="76200" cap="flat" cmpd="sng">
            <a:solidFill>
              <a:srgbClr val="A50021"/>
            </a:solidFill>
            <a:prstDash val="solid"/>
            <a:headEnd type="none" w="med" len="med"/>
            <a:tailEnd type="none" w="med" len="med"/>
          </a:ln>
        </p:spPr>
      </p:sp>
      <p:sp>
        <p:nvSpPr>
          <p:cNvPr id="12296" name="AutoShape 8"/>
          <p:cNvSpPr/>
          <p:nvPr/>
        </p:nvSpPr>
        <p:spPr>
          <a:xfrm>
            <a:off x="7175500" y="5084763"/>
            <a:ext cx="3419475" cy="1008062"/>
          </a:xfrm>
          <a:prstGeom prst="wedgeEllipseCallout">
            <a:avLst>
              <a:gd name="adj1" fmla="val -75208"/>
              <a:gd name="adj2" fmla="val -38977"/>
            </a:avLst>
          </a:prstGeom>
          <a:solidFill>
            <a:srgbClr val="CCFF66"/>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合并两个排好序的子问题，放入另一个数组</a:t>
            </a:r>
            <a:r>
              <a:rPr lang="en-US" altLang="zh-CN" b="1" dirty="0">
                <a:latin typeface="Arial" panose="020B0604020202090204" pitchFamily="34" charset="0"/>
              </a:rPr>
              <a:t>b</a:t>
            </a:r>
            <a:r>
              <a:rPr lang="zh-CN" altLang="en-US" b="1" dirty="0">
                <a:latin typeface="Arial" panose="020B0604020202090204" pitchFamily="34" charset="0"/>
              </a:rPr>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ldLvl="0" animBg="1"/>
      <p:bldP spid="12294" grpId="0" bldLvl="0" animBg="1"/>
      <p:bldP spid="1229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49</a:t>
            </a:fld>
            <a:endParaRPr lang="en-US" altLang="zh-CN" sz="1000" dirty="0"/>
          </a:p>
        </p:txBody>
      </p:sp>
      <p:sp>
        <p:nvSpPr>
          <p:cNvPr id="21507" name="Rectangle 2"/>
          <p:cNvSpPr>
            <a:spLocks noGrp="1"/>
          </p:cNvSpPr>
          <p:nvPr>
            <p:ph type="title"/>
          </p:nvPr>
        </p:nvSpPr>
        <p:spPr>
          <a:xfrm>
            <a:off x="1992313" y="0"/>
            <a:ext cx="7543800" cy="785813"/>
          </a:xfrm>
        </p:spPr>
        <p:txBody>
          <a:bodyPr vert="horz" wrap="square" lIns="91440" tIns="45720" rIns="91440" bIns="45720" anchor="b">
            <a:normAutofit fontScale="90000"/>
          </a:bodyPr>
          <a:lstStyle/>
          <a:p>
            <a:pPr eaLnBrk="1" hangingPunct="1"/>
            <a:r>
              <a:rPr lang="zh-CN" altLang="en-US" b="0" dirty="0"/>
              <a:t>合并过程</a:t>
            </a:r>
            <a:r>
              <a:rPr lang="en-US" altLang="zh-CN" b="0" dirty="0"/>
              <a:t>Merge(a,b,left,mid,right)</a:t>
            </a:r>
          </a:p>
        </p:txBody>
      </p:sp>
      <p:sp>
        <p:nvSpPr>
          <p:cNvPr id="21508" name="Rectangle 3"/>
          <p:cNvSpPr>
            <a:spLocks noGrp="1"/>
          </p:cNvSpPr>
          <p:nvPr>
            <p:ph idx="1"/>
          </p:nvPr>
        </p:nvSpPr>
        <p:spPr>
          <a:xfrm>
            <a:off x="1524000" y="692150"/>
            <a:ext cx="8955088" cy="547688"/>
          </a:xfrm>
        </p:spPr>
        <p:txBody>
          <a:bodyPr vert="horz" wrap="square" lIns="91440" tIns="45720" rIns="91440" bIns="45720" anchor="t">
            <a:normAutofit fontScale="90000" lnSpcReduction="10000"/>
          </a:bodyPr>
          <a:lstStyle/>
          <a:p>
            <a:pPr eaLnBrk="1" hangingPunct="1">
              <a:lnSpc>
                <a:spcPct val="80000"/>
              </a:lnSpc>
            </a:pPr>
            <a:r>
              <a:rPr lang="zh-CN" altLang="en-US" sz="1800" b="1" dirty="0"/>
              <a:t>前提是待合并的两段数据已经排好序</a:t>
            </a:r>
          </a:p>
          <a:p>
            <a:pPr eaLnBrk="1" hangingPunct="1">
              <a:lnSpc>
                <a:spcPct val="80000"/>
              </a:lnSpc>
              <a:buNone/>
            </a:pPr>
            <a:r>
              <a:rPr lang="zh-CN" altLang="en-US" sz="1300" dirty="0"/>
              <a:t> </a:t>
            </a:r>
          </a:p>
        </p:txBody>
      </p:sp>
      <p:grpSp>
        <p:nvGrpSpPr>
          <p:cNvPr id="13316" name="Group 4"/>
          <p:cNvGrpSpPr/>
          <p:nvPr/>
        </p:nvGrpSpPr>
        <p:grpSpPr>
          <a:xfrm>
            <a:off x="1558925" y="1773238"/>
            <a:ext cx="3311525" cy="460375"/>
            <a:chOff x="930" y="1434"/>
            <a:chExt cx="2086" cy="290"/>
          </a:xfrm>
        </p:grpSpPr>
        <p:sp>
          <p:nvSpPr>
            <p:cNvPr id="21562" name="Text Box 5"/>
            <p:cNvSpPr txBox="1"/>
            <p:nvPr/>
          </p:nvSpPr>
          <p:spPr>
            <a:xfrm>
              <a:off x="930" y="1434"/>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2,4,5,8</a:t>
              </a:r>
            </a:p>
          </p:txBody>
        </p:sp>
        <p:sp>
          <p:nvSpPr>
            <p:cNvPr id="21563" name="Text Box 6"/>
            <p:cNvSpPr txBox="1"/>
            <p:nvPr/>
          </p:nvSpPr>
          <p:spPr>
            <a:xfrm>
              <a:off x="2200" y="1434"/>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1,3,6,7</a:t>
              </a:r>
            </a:p>
          </p:txBody>
        </p:sp>
      </p:grpSp>
      <p:grpSp>
        <p:nvGrpSpPr>
          <p:cNvPr id="13319" name="Group 7"/>
          <p:cNvGrpSpPr/>
          <p:nvPr/>
        </p:nvGrpSpPr>
        <p:grpSpPr>
          <a:xfrm>
            <a:off x="1701800" y="2205038"/>
            <a:ext cx="2089150" cy="287337"/>
            <a:chOff x="1020" y="1706"/>
            <a:chExt cx="1316" cy="181"/>
          </a:xfrm>
        </p:grpSpPr>
        <p:sp>
          <p:nvSpPr>
            <p:cNvPr id="21559" name="Line 8"/>
            <p:cNvSpPr/>
            <p:nvPr/>
          </p:nvSpPr>
          <p:spPr>
            <a:xfrm>
              <a:off x="1020" y="1706"/>
              <a:ext cx="0" cy="181"/>
            </a:xfrm>
            <a:prstGeom prst="line">
              <a:avLst/>
            </a:prstGeom>
            <a:ln w="38100" cap="flat" cmpd="sng">
              <a:solidFill>
                <a:schemeClr val="tx1"/>
              </a:solidFill>
              <a:prstDash val="solid"/>
              <a:headEnd type="triangle" w="med" len="med"/>
              <a:tailEnd type="none" w="med" len="med"/>
            </a:ln>
          </p:spPr>
        </p:sp>
        <p:sp>
          <p:nvSpPr>
            <p:cNvPr id="21560" name="Line 9"/>
            <p:cNvSpPr/>
            <p:nvPr/>
          </p:nvSpPr>
          <p:spPr>
            <a:xfrm>
              <a:off x="1020" y="1887"/>
              <a:ext cx="1316" cy="0"/>
            </a:xfrm>
            <a:prstGeom prst="line">
              <a:avLst/>
            </a:prstGeom>
            <a:ln w="38100" cap="flat" cmpd="sng">
              <a:solidFill>
                <a:schemeClr val="tx1"/>
              </a:solidFill>
              <a:prstDash val="solid"/>
              <a:headEnd type="none" w="med" len="med"/>
              <a:tailEnd type="none" w="med" len="med"/>
            </a:ln>
          </p:spPr>
        </p:sp>
        <p:sp>
          <p:nvSpPr>
            <p:cNvPr id="21561" name="Line 10"/>
            <p:cNvSpPr/>
            <p:nvPr/>
          </p:nvSpPr>
          <p:spPr>
            <a:xfrm>
              <a:off x="2290" y="1706"/>
              <a:ext cx="0" cy="181"/>
            </a:xfrm>
            <a:prstGeom prst="line">
              <a:avLst/>
            </a:prstGeom>
            <a:ln w="38100" cap="flat" cmpd="sng">
              <a:solidFill>
                <a:schemeClr val="tx1"/>
              </a:solidFill>
              <a:prstDash val="solid"/>
              <a:headEnd type="triangle" w="med" len="med"/>
              <a:tailEnd type="none" w="med" len="med"/>
            </a:ln>
          </p:spPr>
        </p:sp>
      </p:grpSp>
      <p:sp>
        <p:nvSpPr>
          <p:cNvPr id="21511" name="Line 11"/>
          <p:cNvSpPr/>
          <p:nvPr/>
        </p:nvSpPr>
        <p:spPr>
          <a:xfrm>
            <a:off x="2638425" y="2492375"/>
            <a:ext cx="71438" cy="0"/>
          </a:xfrm>
          <a:prstGeom prst="line">
            <a:avLst/>
          </a:prstGeom>
          <a:ln w="9525" cap="flat" cmpd="sng">
            <a:solidFill>
              <a:schemeClr val="tx1"/>
            </a:solidFill>
            <a:prstDash val="solid"/>
            <a:headEnd type="none" w="med" len="med"/>
            <a:tailEnd type="none" w="med" len="med"/>
          </a:ln>
        </p:spPr>
      </p:sp>
      <p:grpSp>
        <p:nvGrpSpPr>
          <p:cNvPr id="13324" name="Group 12"/>
          <p:cNvGrpSpPr/>
          <p:nvPr/>
        </p:nvGrpSpPr>
        <p:grpSpPr>
          <a:xfrm>
            <a:off x="1558925" y="2709863"/>
            <a:ext cx="3311525" cy="460375"/>
            <a:chOff x="930" y="2024"/>
            <a:chExt cx="2086" cy="290"/>
          </a:xfrm>
        </p:grpSpPr>
        <p:sp>
          <p:nvSpPr>
            <p:cNvPr id="21557" name="Text Box 13"/>
            <p:cNvSpPr txBox="1"/>
            <p:nvPr/>
          </p:nvSpPr>
          <p:spPr>
            <a:xfrm>
              <a:off x="930" y="2024"/>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2,4,5,8</a:t>
              </a:r>
            </a:p>
          </p:txBody>
        </p:sp>
        <p:sp>
          <p:nvSpPr>
            <p:cNvPr id="21558" name="Text Box 14"/>
            <p:cNvSpPr txBox="1"/>
            <p:nvPr/>
          </p:nvSpPr>
          <p:spPr>
            <a:xfrm>
              <a:off x="2200" y="2024"/>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1,3,6,7</a:t>
              </a:r>
            </a:p>
          </p:txBody>
        </p:sp>
      </p:grpSp>
      <p:sp>
        <p:nvSpPr>
          <p:cNvPr id="13327" name="Text Box 15"/>
          <p:cNvSpPr txBox="1"/>
          <p:nvPr/>
        </p:nvSpPr>
        <p:spPr>
          <a:xfrm>
            <a:off x="5159375" y="2144713"/>
            <a:ext cx="34988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a:t>
            </a:r>
          </a:p>
        </p:txBody>
      </p:sp>
      <p:grpSp>
        <p:nvGrpSpPr>
          <p:cNvPr id="13328" name="Group 16"/>
          <p:cNvGrpSpPr/>
          <p:nvPr/>
        </p:nvGrpSpPr>
        <p:grpSpPr>
          <a:xfrm>
            <a:off x="1774825" y="3141663"/>
            <a:ext cx="2232025" cy="312737"/>
            <a:chOff x="1066" y="2296"/>
            <a:chExt cx="1406" cy="197"/>
          </a:xfrm>
        </p:grpSpPr>
        <p:sp>
          <p:nvSpPr>
            <p:cNvPr id="21554" name="Line 17"/>
            <p:cNvSpPr/>
            <p:nvPr/>
          </p:nvSpPr>
          <p:spPr>
            <a:xfrm>
              <a:off x="1066" y="2296"/>
              <a:ext cx="0" cy="181"/>
            </a:xfrm>
            <a:prstGeom prst="line">
              <a:avLst/>
            </a:prstGeom>
            <a:ln w="38100" cap="flat" cmpd="sng">
              <a:solidFill>
                <a:schemeClr val="tx1"/>
              </a:solidFill>
              <a:prstDash val="solid"/>
              <a:headEnd type="triangle" w="med" len="med"/>
              <a:tailEnd type="none" w="med" len="med"/>
            </a:ln>
          </p:spPr>
        </p:sp>
        <p:sp>
          <p:nvSpPr>
            <p:cNvPr id="21555" name="Line 18"/>
            <p:cNvSpPr/>
            <p:nvPr/>
          </p:nvSpPr>
          <p:spPr>
            <a:xfrm>
              <a:off x="1066" y="2493"/>
              <a:ext cx="1406" cy="0"/>
            </a:xfrm>
            <a:prstGeom prst="line">
              <a:avLst/>
            </a:prstGeom>
            <a:ln w="38100" cap="flat" cmpd="sng">
              <a:solidFill>
                <a:schemeClr val="tx1"/>
              </a:solidFill>
              <a:prstDash val="solid"/>
              <a:headEnd type="none" w="med" len="med"/>
              <a:tailEnd type="none" w="med" len="med"/>
            </a:ln>
          </p:spPr>
        </p:sp>
        <p:sp>
          <p:nvSpPr>
            <p:cNvPr id="21556" name="Line 19"/>
            <p:cNvSpPr/>
            <p:nvPr/>
          </p:nvSpPr>
          <p:spPr>
            <a:xfrm>
              <a:off x="2472" y="2312"/>
              <a:ext cx="0" cy="181"/>
            </a:xfrm>
            <a:prstGeom prst="line">
              <a:avLst/>
            </a:prstGeom>
            <a:ln w="38100" cap="flat" cmpd="sng">
              <a:solidFill>
                <a:schemeClr val="tx1"/>
              </a:solidFill>
              <a:prstDash val="solid"/>
              <a:headEnd type="triangle" w="med" len="med"/>
              <a:tailEnd type="none" w="med" len="med"/>
            </a:ln>
          </p:spPr>
        </p:sp>
      </p:grpSp>
      <p:sp>
        <p:nvSpPr>
          <p:cNvPr id="13332" name="Text Box 20"/>
          <p:cNvSpPr txBox="1"/>
          <p:nvPr/>
        </p:nvSpPr>
        <p:spPr>
          <a:xfrm>
            <a:off x="5180013" y="2997200"/>
            <a:ext cx="609600"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a:t>
            </a:r>
          </a:p>
        </p:txBody>
      </p:sp>
      <p:grpSp>
        <p:nvGrpSpPr>
          <p:cNvPr id="13333" name="Group 21"/>
          <p:cNvGrpSpPr/>
          <p:nvPr/>
        </p:nvGrpSpPr>
        <p:grpSpPr>
          <a:xfrm>
            <a:off x="1558925" y="3692525"/>
            <a:ext cx="3311525" cy="460375"/>
            <a:chOff x="930" y="2643"/>
            <a:chExt cx="2086" cy="290"/>
          </a:xfrm>
        </p:grpSpPr>
        <p:sp>
          <p:nvSpPr>
            <p:cNvPr id="21552" name="Text Box 22"/>
            <p:cNvSpPr txBox="1"/>
            <p:nvPr/>
          </p:nvSpPr>
          <p:spPr>
            <a:xfrm>
              <a:off x="930" y="2643"/>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2,4,5,8</a:t>
              </a:r>
            </a:p>
          </p:txBody>
        </p:sp>
        <p:sp>
          <p:nvSpPr>
            <p:cNvPr id="21553" name="Text Box 23"/>
            <p:cNvSpPr txBox="1"/>
            <p:nvPr/>
          </p:nvSpPr>
          <p:spPr>
            <a:xfrm>
              <a:off x="2200" y="2643"/>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1,3,6,7</a:t>
              </a:r>
            </a:p>
          </p:txBody>
        </p:sp>
      </p:grpSp>
      <p:sp>
        <p:nvSpPr>
          <p:cNvPr id="13336" name="Line 24"/>
          <p:cNvSpPr/>
          <p:nvPr/>
        </p:nvSpPr>
        <p:spPr>
          <a:xfrm>
            <a:off x="4006850" y="4149725"/>
            <a:ext cx="0" cy="287338"/>
          </a:xfrm>
          <a:prstGeom prst="line">
            <a:avLst/>
          </a:prstGeom>
          <a:ln w="38100" cap="flat" cmpd="sng">
            <a:solidFill>
              <a:schemeClr val="tx1"/>
            </a:solidFill>
            <a:prstDash val="solid"/>
            <a:headEnd type="triangle" w="med" len="med"/>
            <a:tailEnd type="none" w="med" len="med"/>
          </a:ln>
        </p:spPr>
      </p:sp>
      <p:sp>
        <p:nvSpPr>
          <p:cNvPr id="13337" name="Text Box 25"/>
          <p:cNvSpPr txBox="1"/>
          <p:nvPr/>
        </p:nvSpPr>
        <p:spPr>
          <a:xfrm>
            <a:off x="5180013" y="3908425"/>
            <a:ext cx="86931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a:t>
            </a:r>
          </a:p>
        </p:txBody>
      </p:sp>
      <p:grpSp>
        <p:nvGrpSpPr>
          <p:cNvPr id="13338" name="Group 26"/>
          <p:cNvGrpSpPr/>
          <p:nvPr/>
        </p:nvGrpSpPr>
        <p:grpSpPr>
          <a:xfrm>
            <a:off x="1558925" y="4557713"/>
            <a:ext cx="3311525" cy="744537"/>
            <a:chOff x="930" y="3188"/>
            <a:chExt cx="2086" cy="469"/>
          </a:xfrm>
        </p:grpSpPr>
        <p:sp>
          <p:nvSpPr>
            <p:cNvPr id="21547" name="Text Box 27"/>
            <p:cNvSpPr txBox="1"/>
            <p:nvPr/>
          </p:nvSpPr>
          <p:spPr>
            <a:xfrm>
              <a:off x="930" y="3188"/>
              <a:ext cx="907"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2,4,5,8</a:t>
              </a:r>
            </a:p>
          </p:txBody>
        </p:sp>
        <p:sp>
          <p:nvSpPr>
            <p:cNvPr id="21548" name="Text Box 28"/>
            <p:cNvSpPr txBox="1"/>
            <p:nvPr/>
          </p:nvSpPr>
          <p:spPr>
            <a:xfrm>
              <a:off x="2200" y="3188"/>
              <a:ext cx="816" cy="290"/>
            </a:xfrm>
            <a:prstGeom prst="rect">
              <a:avLst/>
            </a:prstGeom>
            <a:solidFill>
              <a:srgbClr val="77FFDB"/>
            </a:solidFill>
            <a:ln w="19050">
              <a:noFill/>
            </a:ln>
          </p:spPr>
          <p:txBody>
            <a:bodyPr>
              <a:spAutoFit/>
            </a:bodyPr>
            <a:lstStyle/>
            <a:p>
              <a:r>
                <a:rPr lang="en-US" altLang="zh-CN" sz="2400" b="1" dirty="0">
                  <a:latin typeface="Tahoma" panose="020B0804030504040204" pitchFamily="34" charset="0"/>
                </a:rPr>
                <a:t>1,3,6,7</a:t>
              </a:r>
            </a:p>
          </p:txBody>
        </p:sp>
        <p:sp>
          <p:nvSpPr>
            <p:cNvPr id="21549" name="Line 29"/>
            <p:cNvSpPr/>
            <p:nvPr/>
          </p:nvSpPr>
          <p:spPr>
            <a:xfrm>
              <a:off x="1247" y="3476"/>
              <a:ext cx="0" cy="181"/>
            </a:xfrm>
            <a:prstGeom prst="line">
              <a:avLst/>
            </a:prstGeom>
            <a:ln w="38100" cap="flat" cmpd="sng">
              <a:solidFill>
                <a:schemeClr val="tx1"/>
              </a:solidFill>
              <a:prstDash val="solid"/>
              <a:headEnd type="triangle" w="med" len="med"/>
              <a:tailEnd type="none" w="med" len="med"/>
            </a:ln>
          </p:spPr>
        </p:sp>
        <p:sp>
          <p:nvSpPr>
            <p:cNvPr id="21550" name="Line 30"/>
            <p:cNvSpPr/>
            <p:nvPr/>
          </p:nvSpPr>
          <p:spPr>
            <a:xfrm flipV="1">
              <a:off x="1247" y="3612"/>
              <a:ext cx="1406" cy="1"/>
            </a:xfrm>
            <a:prstGeom prst="line">
              <a:avLst/>
            </a:prstGeom>
            <a:ln w="38100" cap="flat" cmpd="sng">
              <a:solidFill>
                <a:schemeClr val="tx1"/>
              </a:solidFill>
              <a:prstDash val="solid"/>
              <a:headEnd type="none" w="med" len="med"/>
              <a:tailEnd type="none" w="med" len="med"/>
            </a:ln>
          </p:spPr>
        </p:sp>
        <p:sp>
          <p:nvSpPr>
            <p:cNvPr id="21551" name="Line 31"/>
            <p:cNvSpPr/>
            <p:nvPr/>
          </p:nvSpPr>
          <p:spPr>
            <a:xfrm>
              <a:off x="2653" y="3430"/>
              <a:ext cx="0" cy="181"/>
            </a:xfrm>
            <a:prstGeom prst="line">
              <a:avLst/>
            </a:prstGeom>
            <a:ln w="38100" cap="flat" cmpd="sng">
              <a:solidFill>
                <a:schemeClr val="tx1"/>
              </a:solidFill>
              <a:prstDash val="solid"/>
              <a:headEnd type="triangle" w="med" len="med"/>
              <a:tailEnd type="none" w="med" len="med"/>
            </a:ln>
          </p:spPr>
        </p:sp>
      </p:grpSp>
      <p:sp>
        <p:nvSpPr>
          <p:cNvPr id="13344" name="Text Box 32"/>
          <p:cNvSpPr txBox="1"/>
          <p:nvPr/>
        </p:nvSpPr>
        <p:spPr>
          <a:xfrm>
            <a:off x="5180013" y="4773613"/>
            <a:ext cx="1129030"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1,2,3,4</a:t>
            </a:r>
          </a:p>
        </p:txBody>
      </p:sp>
      <p:grpSp>
        <p:nvGrpSpPr>
          <p:cNvPr id="13345" name="Group 33"/>
          <p:cNvGrpSpPr/>
          <p:nvPr/>
        </p:nvGrpSpPr>
        <p:grpSpPr>
          <a:xfrm>
            <a:off x="1558925" y="5421313"/>
            <a:ext cx="3311525" cy="788987"/>
            <a:chOff x="930" y="3732"/>
            <a:chExt cx="2086" cy="497"/>
          </a:xfrm>
        </p:grpSpPr>
        <p:sp>
          <p:nvSpPr>
            <p:cNvPr id="21542" name="Text Box 34"/>
            <p:cNvSpPr txBox="1"/>
            <p:nvPr/>
          </p:nvSpPr>
          <p:spPr>
            <a:xfrm>
              <a:off x="930" y="3732"/>
              <a:ext cx="907"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2,4,5,8</a:t>
              </a:r>
            </a:p>
          </p:txBody>
        </p:sp>
        <p:sp>
          <p:nvSpPr>
            <p:cNvPr id="21543" name="Text Box 35"/>
            <p:cNvSpPr txBox="1"/>
            <p:nvPr/>
          </p:nvSpPr>
          <p:spPr>
            <a:xfrm>
              <a:off x="2200" y="3732"/>
              <a:ext cx="816"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1,3,6,7</a:t>
              </a:r>
            </a:p>
          </p:txBody>
        </p:sp>
        <p:sp>
          <p:nvSpPr>
            <p:cNvPr id="21544" name="Line 36"/>
            <p:cNvSpPr/>
            <p:nvPr/>
          </p:nvSpPr>
          <p:spPr>
            <a:xfrm>
              <a:off x="1383" y="4048"/>
              <a:ext cx="0" cy="181"/>
            </a:xfrm>
            <a:prstGeom prst="line">
              <a:avLst/>
            </a:prstGeom>
            <a:ln w="38100" cap="flat" cmpd="sng">
              <a:solidFill>
                <a:schemeClr val="tx1"/>
              </a:solidFill>
              <a:prstDash val="solid"/>
              <a:headEnd type="triangle" w="med" len="med"/>
              <a:tailEnd type="none" w="med" len="med"/>
            </a:ln>
          </p:spPr>
        </p:sp>
        <p:sp>
          <p:nvSpPr>
            <p:cNvPr id="21545" name="Line 37"/>
            <p:cNvSpPr/>
            <p:nvPr/>
          </p:nvSpPr>
          <p:spPr>
            <a:xfrm flipV="1">
              <a:off x="1383" y="4201"/>
              <a:ext cx="1316" cy="28"/>
            </a:xfrm>
            <a:prstGeom prst="line">
              <a:avLst/>
            </a:prstGeom>
            <a:ln w="38100" cap="flat" cmpd="sng">
              <a:solidFill>
                <a:schemeClr val="tx1"/>
              </a:solidFill>
              <a:prstDash val="solid"/>
              <a:headEnd type="none" w="med" len="med"/>
              <a:tailEnd type="none" w="med" len="med"/>
            </a:ln>
          </p:spPr>
        </p:sp>
        <p:sp>
          <p:nvSpPr>
            <p:cNvPr id="21546" name="Line 38"/>
            <p:cNvSpPr/>
            <p:nvPr/>
          </p:nvSpPr>
          <p:spPr>
            <a:xfrm>
              <a:off x="2653" y="3974"/>
              <a:ext cx="0" cy="227"/>
            </a:xfrm>
            <a:prstGeom prst="line">
              <a:avLst/>
            </a:prstGeom>
            <a:ln w="38100" cap="flat" cmpd="sng">
              <a:solidFill>
                <a:schemeClr val="tx1"/>
              </a:solidFill>
              <a:prstDash val="solid"/>
              <a:headEnd type="triangle" w="med" len="med"/>
              <a:tailEnd type="none" w="med" len="med"/>
            </a:ln>
          </p:spPr>
        </p:sp>
      </p:grpSp>
      <p:sp>
        <p:nvSpPr>
          <p:cNvPr id="13351" name="Text Box 39"/>
          <p:cNvSpPr txBox="1"/>
          <p:nvPr/>
        </p:nvSpPr>
        <p:spPr>
          <a:xfrm>
            <a:off x="5180013" y="5637213"/>
            <a:ext cx="138874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1,2,3,4,5</a:t>
            </a:r>
          </a:p>
        </p:txBody>
      </p:sp>
      <p:sp>
        <p:nvSpPr>
          <p:cNvPr id="21523" name="Rectangle 40"/>
          <p:cNvSpPr/>
          <p:nvPr/>
        </p:nvSpPr>
        <p:spPr>
          <a:xfrm>
            <a:off x="2133600" y="1125538"/>
            <a:ext cx="2305050" cy="504825"/>
          </a:xfrm>
          <a:prstGeom prst="rect">
            <a:avLst/>
          </a:prstGeom>
          <a:solidFill>
            <a:srgbClr val="CCFF66"/>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Arial" panose="020B0604020202090204" pitchFamily="34" charset="0"/>
              </a:rPr>
              <a:t>数组</a:t>
            </a:r>
            <a:r>
              <a:rPr lang="en-US" altLang="zh-CN" b="1" dirty="0">
                <a:latin typeface="Arial" panose="020B0604020202090204" pitchFamily="34" charset="0"/>
              </a:rPr>
              <a:t>a</a:t>
            </a:r>
            <a:r>
              <a:rPr lang="zh-CN" altLang="en-US" b="1" dirty="0">
                <a:latin typeface="Arial" panose="020B0604020202090204" pitchFamily="34" charset="0"/>
              </a:rPr>
              <a:t>的两部分</a:t>
            </a:r>
          </a:p>
        </p:txBody>
      </p:sp>
      <p:sp>
        <p:nvSpPr>
          <p:cNvPr id="21524" name="Rectangle 41"/>
          <p:cNvSpPr/>
          <p:nvPr/>
        </p:nvSpPr>
        <p:spPr>
          <a:xfrm>
            <a:off x="4943475" y="1125538"/>
            <a:ext cx="1152525" cy="431800"/>
          </a:xfrm>
          <a:prstGeom prst="rect">
            <a:avLst/>
          </a:prstGeom>
          <a:solidFill>
            <a:srgbClr val="CCFF66"/>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Arial" panose="020B0604020202090204" pitchFamily="34" charset="0"/>
              </a:rPr>
              <a:t>数组</a:t>
            </a:r>
            <a:r>
              <a:rPr lang="en-US" altLang="zh-CN" b="1" dirty="0">
                <a:latin typeface="Arial" panose="020B0604020202090204" pitchFamily="34" charset="0"/>
              </a:rPr>
              <a:t>b</a:t>
            </a:r>
          </a:p>
        </p:txBody>
      </p:sp>
      <p:sp>
        <p:nvSpPr>
          <p:cNvPr id="13354" name="Line 42"/>
          <p:cNvSpPr/>
          <p:nvPr/>
        </p:nvSpPr>
        <p:spPr>
          <a:xfrm>
            <a:off x="2062163" y="4149725"/>
            <a:ext cx="0" cy="287338"/>
          </a:xfrm>
          <a:prstGeom prst="line">
            <a:avLst/>
          </a:prstGeom>
          <a:ln w="38100" cap="flat" cmpd="sng">
            <a:solidFill>
              <a:schemeClr val="tx1"/>
            </a:solidFill>
            <a:prstDash val="solid"/>
            <a:headEnd type="triangle" w="med" len="med"/>
            <a:tailEnd type="none" w="med" len="med"/>
          </a:ln>
        </p:spPr>
      </p:sp>
      <p:sp>
        <p:nvSpPr>
          <p:cNvPr id="13355" name="Line 43"/>
          <p:cNvSpPr/>
          <p:nvPr/>
        </p:nvSpPr>
        <p:spPr>
          <a:xfrm>
            <a:off x="2062163" y="4438650"/>
            <a:ext cx="1944687" cy="0"/>
          </a:xfrm>
          <a:prstGeom prst="line">
            <a:avLst/>
          </a:prstGeom>
          <a:ln w="38100" cap="flat" cmpd="sng">
            <a:solidFill>
              <a:schemeClr val="tx1"/>
            </a:solidFill>
            <a:prstDash val="solid"/>
            <a:headEnd type="none" w="med" len="med"/>
            <a:tailEnd type="none" w="med" len="med"/>
          </a:ln>
        </p:spPr>
      </p:sp>
      <p:grpSp>
        <p:nvGrpSpPr>
          <p:cNvPr id="13356" name="Group 44"/>
          <p:cNvGrpSpPr/>
          <p:nvPr/>
        </p:nvGrpSpPr>
        <p:grpSpPr>
          <a:xfrm>
            <a:off x="6096000" y="1844675"/>
            <a:ext cx="3311525" cy="719138"/>
            <a:chOff x="2880" y="1162"/>
            <a:chExt cx="2086" cy="453"/>
          </a:xfrm>
        </p:grpSpPr>
        <p:sp>
          <p:nvSpPr>
            <p:cNvPr id="21537" name="Text Box 45"/>
            <p:cNvSpPr txBox="1"/>
            <p:nvPr/>
          </p:nvSpPr>
          <p:spPr>
            <a:xfrm>
              <a:off x="2880" y="1162"/>
              <a:ext cx="907"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2,4,5,8</a:t>
              </a:r>
            </a:p>
          </p:txBody>
        </p:sp>
        <p:sp>
          <p:nvSpPr>
            <p:cNvPr id="21538" name="Text Box 46"/>
            <p:cNvSpPr txBox="1"/>
            <p:nvPr/>
          </p:nvSpPr>
          <p:spPr>
            <a:xfrm>
              <a:off x="4150" y="1162"/>
              <a:ext cx="816" cy="290"/>
            </a:xfrm>
            <a:prstGeom prst="rect">
              <a:avLst/>
            </a:prstGeom>
            <a:solidFill>
              <a:srgbClr val="77FFDB"/>
            </a:solidFill>
            <a:ln w="19050">
              <a:noFill/>
            </a:ln>
          </p:spPr>
          <p:txBody>
            <a:bodyPr>
              <a:spAutoFit/>
            </a:bodyPr>
            <a:lstStyle/>
            <a:p>
              <a:r>
                <a:rPr lang="en-US" altLang="zh-CN" sz="2400" b="1" dirty="0">
                  <a:latin typeface="Tahoma" panose="020B0804030504040204" pitchFamily="34" charset="0"/>
                </a:rPr>
                <a:t>1,3,6,7</a:t>
              </a:r>
            </a:p>
          </p:txBody>
        </p:sp>
        <p:sp>
          <p:nvSpPr>
            <p:cNvPr id="21539" name="Line 47"/>
            <p:cNvSpPr/>
            <p:nvPr/>
          </p:nvSpPr>
          <p:spPr>
            <a:xfrm>
              <a:off x="3515" y="1434"/>
              <a:ext cx="0" cy="181"/>
            </a:xfrm>
            <a:prstGeom prst="line">
              <a:avLst/>
            </a:prstGeom>
            <a:ln w="38100" cap="flat" cmpd="sng">
              <a:solidFill>
                <a:schemeClr val="tx1"/>
              </a:solidFill>
              <a:prstDash val="solid"/>
              <a:headEnd type="triangle" w="med" len="med"/>
              <a:tailEnd type="none" w="med" len="med"/>
            </a:ln>
          </p:spPr>
        </p:sp>
        <p:sp>
          <p:nvSpPr>
            <p:cNvPr id="21540" name="Line 48"/>
            <p:cNvSpPr/>
            <p:nvPr/>
          </p:nvSpPr>
          <p:spPr>
            <a:xfrm flipV="1">
              <a:off x="3515" y="1570"/>
              <a:ext cx="1043" cy="30"/>
            </a:xfrm>
            <a:prstGeom prst="line">
              <a:avLst/>
            </a:prstGeom>
            <a:ln w="38100" cap="flat" cmpd="sng">
              <a:solidFill>
                <a:schemeClr val="tx1"/>
              </a:solidFill>
              <a:prstDash val="solid"/>
              <a:headEnd type="none" w="med" len="med"/>
              <a:tailEnd type="none" w="med" len="med"/>
            </a:ln>
          </p:spPr>
        </p:sp>
        <p:sp>
          <p:nvSpPr>
            <p:cNvPr id="21541" name="Line 49"/>
            <p:cNvSpPr/>
            <p:nvPr/>
          </p:nvSpPr>
          <p:spPr>
            <a:xfrm>
              <a:off x="4603" y="1404"/>
              <a:ext cx="0" cy="181"/>
            </a:xfrm>
            <a:prstGeom prst="line">
              <a:avLst/>
            </a:prstGeom>
            <a:ln w="38100" cap="flat" cmpd="sng">
              <a:solidFill>
                <a:schemeClr val="tx1"/>
              </a:solidFill>
              <a:prstDash val="solid"/>
              <a:headEnd type="triangle" w="med" len="med"/>
              <a:tailEnd type="none" w="med" len="med"/>
            </a:ln>
          </p:spPr>
        </p:sp>
      </p:grpSp>
      <p:sp>
        <p:nvSpPr>
          <p:cNvPr id="13362" name="Text Box 50"/>
          <p:cNvSpPr txBox="1"/>
          <p:nvPr/>
        </p:nvSpPr>
        <p:spPr>
          <a:xfrm>
            <a:off x="8832850" y="2565400"/>
            <a:ext cx="1835150"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1,2,3,4,5,6</a:t>
            </a:r>
          </a:p>
        </p:txBody>
      </p:sp>
      <p:sp>
        <p:nvSpPr>
          <p:cNvPr id="13363" name="Text Box 51"/>
          <p:cNvSpPr txBox="1"/>
          <p:nvPr/>
        </p:nvSpPr>
        <p:spPr>
          <a:xfrm>
            <a:off x="6167438" y="3284538"/>
            <a:ext cx="1439862" cy="460375"/>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2,4,5,8</a:t>
            </a:r>
          </a:p>
        </p:txBody>
      </p:sp>
      <p:sp>
        <p:nvSpPr>
          <p:cNvPr id="13364" name="Text Box 52"/>
          <p:cNvSpPr txBox="1"/>
          <p:nvPr/>
        </p:nvSpPr>
        <p:spPr>
          <a:xfrm>
            <a:off x="8183563" y="3284538"/>
            <a:ext cx="1295400" cy="460375"/>
          </a:xfrm>
          <a:prstGeom prst="rect">
            <a:avLst/>
          </a:prstGeom>
          <a:solidFill>
            <a:srgbClr val="77FFDB"/>
          </a:solidFill>
          <a:ln w="19050">
            <a:noFill/>
          </a:ln>
        </p:spPr>
        <p:txBody>
          <a:bodyPr>
            <a:spAutoFit/>
          </a:bodyPr>
          <a:lstStyle/>
          <a:p>
            <a:r>
              <a:rPr lang="en-US" altLang="zh-CN" sz="2400" b="1" dirty="0">
                <a:latin typeface="Tahoma" panose="020B0804030504040204" pitchFamily="34" charset="0"/>
              </a:rPr>
              <a:t>1,3,6,7</a:t>
            </a:r>
          </a:p>
        </p:txBody>
      </p:sp>
      <p:sp>
        <p:nvSpPr>
          <p:cNvPr id="13365" name="Line 53"/>
          <p:cNvSpPr/>
          <p:nvPr/>
        </p:nvSpPr>
        <p:spPr>
          <a:xfrm>
            <a:off x="7246938" y="3716338"/>
            <a:ext cx="0" cy="287337"/>
          </a:xfrm>
          <a:prstGeom prst="line">
            <a:avLst/>
          </a:prstGeom>
          <a:ln w="38100" cap="flat" cmpd="sng">
            <a:solidFill>
              <a:schemeClr val="tx1"/>
            </a:solidFill>
            <a:prstDash val="solid"/>
            <a:headEnd type="triangle" w="med" len="med"/>
            <a:tailEnd type="none" w="med" len="med"/>
          </a:ln>
        </p:spPr>
      </p:sp>
      <p:sp>
        <p:nvSpPr>
          <p:cNvPr id="13366" name="Line 54"/>
          <p:cNvSpPr/>
          <p:nvPr/>
        </p:nvSpPr>
        <p:spPr>
          <a:xfrm flipV="1">
            <a:off x="7246938" y="3933825"/>
            <a:ext cx="1944687" cy="71438"/>
          </a:xfrm>
          <a:prstGeom prst="line">
            <a:avLst/>
          </a:prstGeom>
          <a:ln w="38100" cap="flat" cmpd="sng">
            <a:solidFill>
              <a:schemeClr val="tx1"/>
            </a:solidFill>
            <a:prstDash val="solid"/>
            <a:headEnd type="none" w="med" len="med"/>
            <a:tailEnd type="none" w="med" len="med"/>
          </a:ln>
        </p:spPr>
      </p:sp>
      <p:sp>
        <p:nvSpPr>
          <p:cNvPr id="13367" name="Line 55"/>
          <p:cNvSpPr/>
          <p:nvPr/>
        </p:nvSpPr>
        <p:spPr>
          <a:xfrm>
            <a:off x="9191625" y="3644900"/>
            <a:ext cx="0" cy="287338"/>
          </a:xfrm>
          <a:prstGeom prst="line">
            <a:avLst/>
          </a:prstGeom>
          <a:ln w="38100" cap="flat" cmpd="sng">
            <a:solidFill>
              <a:schemeClr val="tx1"/>
            </a:solidFill>
            <a:prstDash val="solid"/>
            <a:headEnd type="triangle" w="med" len="med"/>
            <a:tailEnd type="none" w="med" len="med"/>
          </a:ln>
        </p:spPr>
      </p:sp>
      <p:sp>
        <p:nvSpPr>
          <p:cNvPr id="13368" name="Text Box 56"/>
          <p:cNvSpPr txBox="1"/>
          <p:nvPr/>
        </p:nvSpPr>
        <p:spPr>
          <a:xfrm>
            <a:off x="8616950" y="4005263"/>
            <a:ext cx="2122488"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1,2,3,4,5,6,7</a:t>
            </a:r>
          </a:p>
        </p:txBody>
      </p:sp>
      <p:sp>
        <p:nvSpPr>
          <p:cNvPr id="13369" name="Text Box 57"/>
          <p:cNvSpPr txBox="1"/>
          <p:nvPr/>
        </p:nvSpPr>
        <p:spPr>
          <a:xfrm>
            <a:off x="7896225" y="4916488"/>
            <a:ext cx="2409825"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1,2,3,4,5,6,7,8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3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3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3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3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3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3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3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36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bldLvl="0" animBg="1"/>
      <p:bldP spid="13332" grpId="0" bldLvl="0" animBg="1"/>
      <p:bldP spid="13337" grpId="0" bldLvl="0" animBg="1"/>
      <p:bldP spid="13344" grpId="0" bldLvl="0" animBg="1"/>
      <p:bldP spid="13351" grpId="0" bldLvl="0" animBg="1"/>
      <p:bldP spid="13362" grpId="0" bldLvl="0" animBg="1"/>
      <p:bldP spid="13363" grpId="0" bldLvl="0" animBg="1"/>
      <p:bldP spid="13364" grpId="0" bldLvl="0" animBg="1"/>
      <p:bldP spid="13368" grpId="0" bldLvl="0" animBg="1"/>
      <p:bldP spid="1336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1</a:t>
            </a:r>
            <a:r>
              <a:rPr lang="zh-CN" altLang="en-US"/>
              <a:t>章 算法回顾</a:t>
            </a:r>
          </a:p>
        </p:txBody>
      </p:sp>
      <p:sp>
        <p:nvSpPr>
          <p:cNvPr id="3" name="内容占位符 2"/>
          <p:cNvSpPr>
            <a:spLocks noGrp="1"/>
          </p:cNvSpPr>
          <p:nvPr>
            <p:ph idx="1"/>
          </p:nvPr>
        </p:nvSpPr>
        <p:spPr>
          <a:xfrm>
            <a:off x="838200" y="1825625"/>
            <a:ext cx="10515600" cy="4351338"/>
          </a:xfrm>
        </p:spPr>
        <p:txBody>
          <a:bodyPr/>
          <a:lstStyle/>
          <a:p>
            <a:pPr>
              <a:lnSpc>
                <a:spcPct val="100000"/>
              </a:lnSpc>
              <a:spcBef>
                <a:spcPts val="1000"/>
              </a:spcBef>
              <a:spcAft>
                <a:spcPts val="0"/>
              </a:spcAft>
            </a:pPr>
            <a:r>
              <a:rPr lang="zh-CN" altLang="en-US" sz="3200" b="1"/>
              <a:t>递归与分治</a:t>
            </a:r>
          </a:p>
          <a:p>
            <a:pPr>
              <a:lnSpc>
                <a:spcPct val="100000"/>
              </a:lnSpc>
              <a:spcBef>
                <a:spcPts val="1000"/>
              </a:spcBef>
              <a:spcAft>
                <a:spcPts val="0"/>
              </a:spcAft>
            </a:pPr>
            <a:r>
              <a:rPr lang="zh-CN" altLang="en-US" sz="3200" b="1"/>
              <a:t>动态规划</a:t>
            </a:r>
          </a:p>
          <a:p>
            <a:pPr>
              <a:lnSpc>
                <a:spcPct val="100000"/>
              </a:lnSpc>
              <a:spcBef>
                <a:spcPts val="1000"/>
              </a:spcBef>
              <a:spcAft>
                <a:spcPts val="0"/>
              </a:spcAft>
            </a:pPr>
            <a:r>
              <a:rPr lang="zh-CN" altLang="en-US" sz="3200" b="1"/>
              <a:t>贪心算法</a:t>
            </a:r>
          </a:p>
          <a:p>
            <a:pPr>
              <a:lnSpc>
                <a:spcPct val="100000"/>
              </a:lnSpc>
              <a:spcBef>
                <a:spcPts val="1000"/>
              </a:spcBef>
              <a:spcAft>
                <a:spcPts val="0"/>
              </a:spcAft>
            </a:pPr>
            <a:r>
              <a:rPr lang="zh-CN" altLang="en-US" sz="3200" b="1"/>
              <a:t>回溯算法</a:t>
            </a:r>
          </a:p>
          <a:p>
            <a:pPr>
              <a:lnSpc>
                <a:spcPct val="100000"/>
              </a:lnSpc>
              <a:spcBef>
                <a:spcPts val="1000"/>
              </a:spcBef>
              <a:spcAft>
                <a:spcPts val="0"/>
              </a:spcAft>
            </a:pPr>
            <a:r>
              <a:rPr lang="zh-CN" altLang="en-US" sz="3200" b="1"/>
              <a:t>分支限界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50</a:t>
            </a:fld>
            <a:endParaRPr lang="en-US" altLang="zh-CN" sz="1000" dirty="0"/>
          </a:p>
        </p:txBody>
      </p:sp>
      <p:sp>
        <p:nvSpPr>
          <p:cNvPr id="14338" name="AutoShape 2"/>
          <p:cNvSpPr/>
          <p:nvPr/>
        </p:nvSpPr>
        <p:spPr>
          <a:xfrm>
            <a:off x="6743700" y="4581525"/>
            <a:ext cx="3673475" cy="2016125"/>
          </a:xfrm>
          <a:prstGeom prst="flowChartAlternateProcess">
            <a:avLst/>
          </a:prstGeom>
          <a:gradFill rotWithShape="1">
            <a:gsLst>
              <a:gs pos="0">
                <a:srgbClr val="C29BC2"/>
              </a:gs>
              <a:gs pos="50000">
                <a:srgbClr val="FFCCFF"/>
              </a:gs>
              <a:gs pos="100000">
                <a:srgbClr val="C29BC2"/>
              </a:gs>
            </a:gsLst>
            <a:lin ang="5400000" scaled="1"/>
            <a:tileRect/>
          </a:gra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22532" name="Rectangle 3"/>
          <p:cNvSpPr>
            <a:spLocks noGrp="1"/>
          </p:cNvSpPr>
          <p:nvPr>
            <p:ph type="title"/>
          </p:nvPr>
        </p:nvSpPr>
        <p:spPr>
          <a:xfrm>
            <a:off x="1981200" y="122238"/>
            <a:ext cx="7543800" cy="569912"/>
          </a:xfrm>
        </p:spPr>
        <p:txBody>
          <a:bodyPr vert="horz" wrap="square" lIns="91440" tIns="45720" rIns="91440" bIns="45720" anchor="b"/>
          <a:lstStyle/>
          <a:p>
            <a:pPr eaLnBrk="1" hangingPunct="1"/>
            <a:r>
              <a:rPr lang="zh-CN" altLang="en-US" sz="2800" dirty="0"/>
              <a:t>考虑数组</a:t>
            </a:r>
            <a:r>
              <a:rPr lang="en-US" altLang="zh-CN" sz="2800" dirty="0"/>
              <a:t>a</a:t>
            </a:r>
            <a:r>
              <a:rPr lang="zh-CN" altLang="en-US" sz="2800" dirty="0"/>
              <a:t>的两段为</a:t>
            </a:r>
            <a:r>
              <a:rPr lang="en-US" altLang="zh-CN" sz="2800" dirty="0"/>
              <a:t>[1, 7, 8, 9]</a:t>
            </a:r>
            <a:r>
              <a:rPr lang="zh-CN" altLang="en-US" sz="2800" dirty="0"/>
              <a:t>和</a:t>
            </a:r>
            <a:r>
              <a:rPr lang="en-US" altLang="zh-CN" sz="2800" dirty="0"/>
              <a:t>[2, 3, 4, 5]</a:t>
            </a:r>
          </a:p>
        </p:txBody>
      </p:sp>
      <p:grpSp>
        <p:nvGrpSpPr>
          <p:cNvPr id="14340" name="Group 4"/>
          <p:cNvGrpSpPr/>
          <p:nvPr/>
        </p:nvGrpSpPr>
        <p:grpSpPr>
          <a:xfrm>
            <a:off x="1558925" y="1773238"/>
            <a:ext cx="3311525" cy="460375"/>
            <a:chOff x="930" y="1434"/>
            <a:chExt cx="2086" cy="290"/>
          </a:xfrm>
        </p:grpSpPr>
        <p:sp>
          <p:nvSpPr>
            <p:cNvPr id="22576" name="Text Box 5"/>
            <p:cNvSpPr txBox="1"/>
            <p:nvPr/>
          </p:nvSpPr>
          <p:spPr>
            <a:xfrm>
              <a:off x="930" y="1434"/>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1,7,8,9</a:t>
              </a:r>
            </a:p>
          </p:txBody>
        </p:sp>
        <p:sp>
          <p:nvSpPr>
            <p:cNvPr id="22577" name="Text Box 6"/>
            <p:cNvSpPr txBox="1"/>
            <p:nvPr/>
          </p:nvSpPr>
          <p:spPr>
            <a:xfrm>
              <a:off x="2200" y="1434"/>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2,3,4,5</a:t>
              </a:r>
            </a:p>
          </p:txBody>
        </p:sp>
      </p:grpSp>
      <p:grpSp>
        <p:nvGrpSpPr>
          <p:cNvPr id="14343" name="Group 7"/>
          <p:cNvGrpSpPr/>
          <p:nvPr/>
        </p:nvGrpSpPr>
        <p:grpSpPr>
          <a:xfrm>
            <a:off x="1701800" y="2205038"/>
            <a:ext cx="2089150" cy="287337"/>
            <a:chOff x="1020" y="1706"/>
            <a:chExt cx="1316" cy="181"/>
          </a:xfrm>
        </p:grpSpPr>
        <p:sp>
          <p:nvSpPr>
            <p:cNvPr id="22573" name="Line 8"/>
            <p:cNvSpPr/>
            <p:nvPr/>
          </p:nvSpPr>
          <p:spPr>
            <a:xfrm>
              <a:off x="1020" y="1706"/>
              <a:ext cx="0" cy="181"/>
            </a:xfrm>
            <a:prstGeom prst="line">
              <a:avLst/>
            </a:prstGeom>
            <a:ln w="38100" cap="flat" cmpd="sng">
              <a:solidFill>
                <a:schemeClr val="tx1"/>
              </a:solidFill>
              <a:prstDash val="solid"/>
              <a:headEnd type="triangle" w="med" len="med"/>
              <a:tailEnd type="none" w="med" len="med"/>
            </a:ln>
          </p:spPr>
        </p:sp>
        <p:sp>
          <p:nvSpPr>
            <p:cNvPr id="22574" name="Line 9"/>
            <p:cNvSpPr/>
            <p:nvPr/>
          </p:nvSpPr>
          <p:spPr>
            <a:xfrm>
              <a:off x="1020" y="1887"/>
              <a:ext cx="1316" cy="0"/>
            </a:xfrm>
            <a:prstGeom prst="line">
              <a:avLst/>
            </a:prstGeom>
            <a:ln w="38100" cap="flat" cmpd="sng">
              <a:solidFill>
                <a:schemeClr val="tx1"/>
              </a:solidFill>
              <a:prstDash val="solid"/>
              <a:headEnd type="none" w="med" len="med"/>
              <a:tailEnd type="none" w="med" len="med"/>
            </a:ln>
          </p:spPr>
        </p:sp>
        <p:sp>
          <p:nvSpPr>
            <p:cNvPr id="22575" name="Line 10"/>
            <p:cNvSpPr/>
            <p:nvPr/>
          </p:nvSpPr>
          <p:spPr>
            <a:xfrm>
              <a:off x="2290" y="1706"/>
              <a:ext cx="0" cy="181"/>
            </a:xfrm>
            <a:prstGeom prst="line">
              <a:avLst/>
            </a:prstGeom>
            <a:ln w="38100" cap="flat" cmpd="sng">
              <a:solidFill>
                <a:schemeClr val="tx1"/>
              </a:solidFill>
              <a:prstDash val="solid"/>
              <a:headEnd type="triangle" w="med" len="med"/>
              <a:tailEnd type="none" w="med" len="med"/>
            </a:ln>
          </p:spPr>
        </p:sp>
      </p:grpSp>
      <p:sp>
        <p:nvSpPr>
          <p:cNvPr id="22535" name="Line 11"/>
          <p:cNvSpPr/>
          <p:nvPr/>
        </p:nvSpPr>
        <p:spPr>
          <a:xfrm>
            <a:off x="2638425" y="2492375"/>
            <a:ext cx="71438" cy="0"/>
          </a:xfrm>
          <a:prstGeom prst="line">
            <a:avLst/>
          </a:prstGeom>
          <a:ln w="9525" cap="flat" cmpd="sng">
            <a:solidFill>
              <a:schemeClr val="tx1"/>
            </a:solidFill>
            <a:prstDash val="solid"/>
            <a:headEnd type="none" w="med" len="med"/>
            <a:tailEnd type="none" w="med" len="med"/>
          </a:ln>
        </p:spPr>
      </p:sp>
      <p:grpSp>
        <p:nvGrpSpPr>
          <p:cNvPr id="14348" name="Group 12"/>
          <p:cNvGrpSpPr/>
          <p:nvPr/>
        </p:nvGrpSpPr>
        <p:grpSpPr>
          <a:xfrm>
            <a:off x="1558925" y="2709863"/>
            <a:ext cx="3311525" cy="460375"/>
            <a:chOff x="930" y="2024"/>
            <a:chExt cx="2086" cy="290"/>
          </a:xfrm>
        </p:grpSpPr>
        <p:sp>
          <p:nvSpPr>
            <p:cNvPr id="22571" name="Text Box 13"/>
            <p:cNvSpPr txBox="1"/>
            <p:nvPr/>
          </p:nvSpPr>
          <p:spPr>
            <a:xfrm>
              <a:off x="930" y="2024"/>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1,7,8,9</a:t>
              </a:r>
            </a:p>
          </p:txBody>
        </p:sp>
        <p:sp>
          <p:nvSpPr>
            <p:cNvPr id="22572" name="Text Box 14"/>
            <p:cNvSpPr txBox="1"/>
            <p:nvPr/>
          </p:nvSpPr>
          <p:spPr>
            <a:xfrm>
              <a:off x="2200" y="2024"/>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2,3,4,5</a:t>
              </a:r>
            </a:p>
          </p:txBody>
        </p:sp>
      </p:grpSp>
      <p:sp>
        <p:nvSpPr>
          <p:cNvPr id="14351" name="Text Box 15"/>
          <p:cNvSpPr txBox="1"/>
          <p:nvPr/>
        </p:nvSpPr>
        <p:spPr>
          <a:xfrm>
            <a:off x="5159375" y="2144713"/>
            <a:ext cx="34988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a:t>
            </a:r>
          </a:p>
        </p:txBody>
      </p:sp>
      <p:grpSp>
        <p:nvGrpSpPr>
          <p:cNvPr id="14352" name="Group 16"/>
          <p:cNvGrpSpPr/>
          <p:nvPr/>
        </p:nvGrpSpPr>
        <p:grpSpPr>
          <a:xfrm>
            <a:off x="2063750" y="3141663"/>
            <a:ext cx="1728788" cy="312737"/>
            <a:chOff x="1066" y="2296"/>
            <a:chExt cx="1406" cy="197"/>
          </a:xfrm>
        </p:grpSpPr>
        <p:sp>
          <p:nvSpPr>
            <p:cNvPr id="22568" name="Line 17"/>
            <p:cNvSpPr/>
            <p:nvPr/>
          </p:nvSpPr>
          <p:spPr>
            <a:xfrm>
              <a:off x="1066" y="2296"/>
              <a:ext cx="0" cy="181"/>
            </a:xfrm>
            <a:prstGeom prst="line">
              <a:avLst/>
            </a:prstGeom>
            <a:ln w="38100" cap="flat" cmpd="sng">
              <a:solidFill>
                <a:schemeClr val="tx1"/>
              </a:solidFill>
              <a:prstDash val="solid"/>
              <a:headEnd type="triangle" w="med" len="med"/>
              <a:tailEnd type="none" w="med" len="med"/>
            </a:ln>
          </p:spPr>
        </p:sp>
        <p:sp>
          <p:nvSpPr>
            <p:cNvPr id="22569" name="Line 18"/>
            <p:cNvSpPr/>
            <p:nvPr/>
          </p:nvSpPr>
          <p:spPr>
            <a:xfrm>
              <a:off x="1066" y="2493"/>
              <a:ext cx="1406" cy="0"/>
            </a:xfrm>
            <a:prstGeom prst="line">
              <a:avLst/>
            </a:prstGeom>
            <a:ln w="38100" cap="flat" cmpd="sng">
              <a:solidFill>
                <a:schemeClr val="tx1"/>
              </a:solidFill>
              <a:prstDash val="solid"/>
              <a:headEnd type="none" w="med" len="med"/>
              <a:tailEnd type="none" w="med" len="med"/>
            </a:ln>
          </p:spPr>
        </p:sp>
        <p:sp>
          <p:nvSpPr>
            <p:cNvPr id="22570" name="Line 19"/>
            <p:cNvSpPr/>
            <p:nvPr/>
          </p:nvSpPr>
          <p:spPr>
            <a:xfrm>
              <a:off x="2472" y="2312"/>
              <a:ext cx="0" cy="181"/>
            </a:xfrm>
            <a:prstGeom prst="line">
              <a:avLst/>
            </a:prstGeom>
            <a:ln w="38100" cap="flat" cmpd="sng">
              <a:solidFill>
                <a:schemeClr val="tx1"/>
              </a:solidFill>
              <a:prstDash val="solid"/>
              <a:headEnd type="triangle" w="med" len="med"/>
              <a:tailEnd type="none" w="med" len="med"/>
            </a:ln>
          </p:spPr>
        </p:sp>
      </p:grpSp>
      <p:sp>
        <p:nvSpPr>
          <p:cNvPr id="14356" name="Text Box 20"/>
          <p:cNvSpPr txBox="1"/>
          <p:nvPr/>
        </p:nvSpPr>
        <p:spPr>
          <a:xfrm>
            <a:off x="5180013" y="2997200"/>
            <a:ext cx="609600"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a:t>
            </a:r>
          </a:p>
        </p:txBody>
      </p:sp>
      <p:grpSp>
        <p:nvGrpSpPr>
          <p:cNvPr id="14357" name="Group 21"/>
          <p:cNvGrpSpPr/>
          <p:nvPr/>
        </p:nvGrpSpPr>
        <p:grpSpPr>
          <a:xfrm>
            <a:off x="1558925" y="3692525"/>
            <a:ext cx="3311525" cy="460375"/>
            <a:chOff x="930" y="2643"/>
            <a:chExt cx="2086" cy="290"/>
          </a:xfrm>
        </p:grpSpPr>
        <p:sp>
          <p:nvSpPr>
            <p:cNvPr id="22566" name="Text Box 22"/>
            <p:cNvSpPr txBox="1"/>
            <p:nvPr/>
          </p:nvSpPr>
          <p:spPr>
            <a:xfrm>
              <a:off x="930" y="2643"/>
              <a:ext cx="907"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1,7,8,9</a:t>
              </a:r>
            </a:p>
          </p:txBody>
        </p:sp>
        <p:sp>
          <p:nvSpPr>
            <p:cNvPr id="22567" name="Text Box 23"/>
            <p:cNvSpPr txBox="1"/>
            <p:nvPr/>
          </p:nvSpPr>
          <p:spPr>
            <a:xfrm>
              <a:off x="2200" y="2643"/>
              <a:ext cx="816" cy="290"/>
            </a:xfrm>
            <a:prstGeom prst="rect">
              <a:avLst/>
            </a:prstGeom>
            <a:solidFill>
              <a:srgbClr val="77FFDB"/>
            </a:solidFill>
            <a:ln w="9525">
              <a:noFill/>
            </a:ln>
          </p:spPr>
          <p:txBody>
            <a:bodyPr>
              <a:spAutoFit/>
            </a:bodyPr>
            <a:lstStyle/>
            <a:p>
              <a:r>
                <a:rPr lang="en-US" altLang="zh-CN" sz="2400" b="1" dirty="0">
                  <a:latin typeface="Tahoma" panose="020B0804030504040204" pitchFamily="34" charset="0"/>
                </a:rPr>
                <a:t>2,3,4,5</a:t>
              </a:r>
            </a:p>
          </p:txBody>
        </p:sp>
      </p:grpSp>
      <p:sp>
        <p:nvSpPr>
          <p:cNvPr id="14360" name="Line 24"/>
          <p:cNvSpPr/>
          <p:nvPr/>
        </p:nvSpPr>
        <p:spPr>
          <a:xfrm>
            <a:off x="4006850" y="4149725"/>
            <a:ext cx="0" cy="287338"/>
          </a:xfrm>
          <a:prstGeom prst="line">
            <a:avLst/>
          </a:prstGeom>
          <a:ln w="38100" cap="flat" cmpd="sng">
            <a:solidFill>
              <a:schemeClr val="tx1"/>
            </a:solidFill>
            <a:prstDash val="solid"/>
            <a:headEnd type="triangle" w="med" len="med"/>
            <a:tailEnd type="none" w="med" len="med"/>
          </a:ln>
        </p:spPr>
      </p:sp>
      <p:sp>
        <p:nvSpPr>
          <p:cNvPr id="14361" name="Text Box 25"/>
          <p:cNvSpPr txBox="1"/>
          <p:nvPr/>
        </p:nvSpPr>
        <p:spPr>
          <a:xfrm>
            <a:off x="5180013" y="3908425"/>
            <a:ext cx="86931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a:t>
            </a:r>
          </a:p>
        </p:txBody>
      </p:sp>
      <p:grpSp>
        <p:nvGrpSpPr>
          <p:cNvPr id="14362" name="Group 26"/>
          <p:cNvGrpSpPr/>
          <p:nvPr/>
        </p:nvGrpSpPr>
        <p:grpSpPr>
          <a:xfrm>
            <a:off x="1558925" y="4557713"/>
            <a:ext cx="3311525" cy="744537"/>
            <a:chOff x="930" y="3188"/>
            <a:chExt cx="2086" cy="469"/>
          </a:xfrm>
        </p:grpSpPr>
        <p:sp>
          <p:nvSpPr>
            <p:cNvPr id="22561" name="Text Box 27"/>
            <p:cNvSpPr txBox="1"/>
            <p:nvPr/>
          </p:nvSpPr>
          <p:spPr>
            <a:xfrm>
              <a:off x="930" y="3188"/>
              <a:ext cx="907"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1,7,8,9</a:t>
              </a:r>
            </a:p>
          </p:txBody>
        </p:sp>
        <p:sp>
          <p:nvSpPr>
            <p:cNvPr id="22562" name="Text Box 28"/>
            <p:cNvSpPr txBox="1"/>
            <p:nvPr/>
          </p:nvSpPr>
          <p:spPr>
            <a:xfrm>
              <a:off x="2200" y="3188"/>
              <a:ext cx="816" cy="290"/>
            </a:xfrm>
            <a:prstGeom prst="rect">
              <a:avLst/>
            </a:prstGeom>
            <a:solidFill>
              <a:srgbClr val="77FFDB"/>
            </a:solidFill>
            <a:ln w="19050">
              <a:noFill/>
            </a:ln>
          </p:spPr>
          <p:txBody>
            <a:bodyPr>
              <a:spAutoFit/>
            </a:bodyPr>
            <a:lstStyle/>
            <a:p>
              <a:r>
                <a:rPr lang="en-US" altLang="zh-CN" sz="2400" b="1" dirty="0">
                  <a:latin typeface="Tahoma" panose="020B0804030504040204" pitchFamily="34" charset="0"/>
                </a:rPr>
                <a:t>2,3,4,5</a:t>
              </a:r>
            </a:p>
          </p:txBody>
        </p:sp>
        <p:sp>
          <p:nvSpPr>
            <p:cNvPr id="22563" name="Line 29"/>
            <p:cNvSpPr/>
            <p:nvPr/>
          </p:nvSpPr>
          <p:spPr>
            <a:xfrm>
              <a:off x="1247" y="3476"/>
              <a:ext cx="0" cy="181"/>
            </a:xfrm>
            <a:prstGeom prst="line">
              <a:avLst/>
            </a:prstGeom>
            <a:ln w="38100" cap="flat" cmpd="sng">
              <a:solidFill>
                <a:schemeClr val="tx1"/>
              </a:solidFill>
              <a:prstDash val="solid"/>
              <a:headEnd type="triangle" w="med" len="med"/>
              <a:tailEnd type="none" w="med" len="med"/>
            </a:ln>
          </p:spPr>
        </p:sp>
        <p:sp>
          <p:nvSpPr>
            <p:cNvPr id="22564" name="Line 30"/>
            <p:cNvSpPr/>
            <p:nvPr/>
          </p:nvSpPr>
          <p:spPr>
            <a:xfrm flipV="1">
              <a:off x="1247" y="3612"/>
              <a:ext cx="1406" cy="1"/>
            </a:xfrm>
            <a:prstGeom prst="line">
              <a:avLst/>
            </a:prstGeom>
            <a:ln w="38100" cap="flat" cmpd="sng">
              <a:solidFill>
                <a:schemeClr val="tx1"/>
              </a:solidFill>
              <a:prstDash val="solid"/>
              <a:headEnd type="none" w="med" len="med"/>
              <a:tailEnd type="none" w="med" len="med"/>
            </a:ln>
          </p:spPr>
        </p:sp>
        <p:sp>
          <p:nvSpPr>
            <p:cNvPr id="22565" name="Line 31"/>
            <p:cNvSpPr/>
            <p:nvPr/>
          </p:nvSpPr>
          <p:spPr>
            <a:xfrm>
              <a:off x="2653" y="3430"/>
              <a:ext cx="0" cy="181"/>
            </a:xfrm>
            <a:prstGeom prst="line">
              <a:avLst/>
            </a:prstGeom>
            <a:ln w="38100" cap="flat" cmpd="sng">
              <a:solidFill>
                <a:schemeClr val="tx1"/>
              </a:solidFill>
              <a:prstDash val="solid"/>
              <a:headEnd type="triangle" w="med" len="med"/>
              <a:tailEnd type="none" w="med" len="med"/>
            </a:ln>
          </p:spPr>
        </p:sp>
      </p:grpSp>
      <p:sp>
        <p:nvSpPr>
          <p:cNvPr id="14368" name="Text Box 32"/>
          <p:cNvSpPr txBox="1"/>
          <p:nvPr/>
        </p:nvSpPr>
        <p:spPr>
          <a:xfrm>
            <a:off x="5180013" y="4773613"/>
            <a:ext cx="1129030"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1,2,3,4</a:t>
            </a:r>
          </a:p>
        </p:txBody>
      </p:sp>
      <p:grpSp>
        <p:nvGrpSpPr>
          <p:cNvPr id="14369" name="Group 33"/>
          <p:cNvGrpSpPr/>
          <p:nvPr/>
        </p:nvGrpSpPr>
        <p:grpSpPr>
          <a:xfrm>
            <a:off x="1560513" y="5445125"/>
            <a:ext cx="3311525" cy="792163"/>
            <a:chOff x="23" y="3430"/>
            <a:chExt cx="2086" cy="499"/>
          </a:xfrm>
        </p:grpSpPr>
        <p:sp>
          <p:nvSpPr>
            <p:cNvPr id="22556" name="Text Box 34"/>
            <p:cNvSpPr txBox="1"/>
            <p:nvPr/>
          </p:nvSpPr>
          <p:spPr>
            <a:xfrm>
              <a:off x="23" y="3430"/>
              <a:ext cx="907"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1,7,8,9</a:t>
              </a:r>
            </a:p>
          </p:txBody>
        </p:sp>
        <p:sp>
          <p:nvSpPr>
            <p:cNvPr id="22557" name="Text Box 35"/>
            <p:cNvSpPr txBox="1"/>
            <p:nvPr/>
          </p:nvSpPr>
          <p:spPr>
            <a:xfrm>
              <a:off x="1293" y="3430"/>
              <a:ext cx="816" cy="290"/>
            </a:xfrm>
            <a:prstGeom prst="rect">
              <a:avLst/>
            </a:prstGeom>
            <a:solidFill>
              <a:srgbClr val="77FFDB"/>
            </a:solidFill>
            <a:ln w="38100">
              <a:noFill/>
            </a:ln>
          </p:spPr>
          <p:txBody>
            <a:bodyPr>
              <a:spAutoFit/>
            </a:bodyPr>
            <a:lstStyle/>
            <a:p>
              <a:r>
                <a:rPr lang="en-US" altLang="zh-CN" sz="2400" b="1" dirty="0">
                  <a:latin typeface="Tahoma" panose="020B0804030504040204" pitchFamily="34" charset="0"/>
                </a:rPr>
                <a:t>2,3,4,5</a:t>
              </a:r>
            </a:p>
          </p:txBody>
        </p:sp>
        <p:sp>
          <p:nvSpPr>
            <p:cNvPr id="22558" name="Line 36"/>
            <p:cNvSpPr/>
            <p:nvPr/>
          </p:nvSpPr>
          <p:spPr>
            <a:xfrm>
              <a:off x="340" y="3748"/>
              <a:ext cx="0" cy="181"/>
            </a:xfrm>
            <a:prstGeom prst="line">
              <a:avLst/>
            </a:prstGeom>
            <a:ln w="38100" cap="flat" cmpd="sng">
              <a:solidFill>
                <a:schemeClr val="tx1"/>
              </a:solidFill>
              <a:prstDash val="solid"/>
              <a:headEnd type="triangle" w="med" len="med"/>
              <a:tailEnd type="none" w="med" len="med"/>
            </a:ln>
          </p:spPr>
        </p:sp>
        <p:sp>
          <p:nvSpPr>
            <p:cNvPr id="22559" name="Line 37"/>
            <p:cNvSpPr/>
            <p:nvPr/>
          </p:nvSpPr>
          <p:spPr>
            <a:xfrm flipV="1">
              <a:off x="340" y="3884"/>
              <a:ext cx="1587" cy="28"/>
            </a:xfrm>
            <a:prstGeom prst="line">
              <a:avLst/>
            </a:prstGeom>
            <a:ln w="38100" cap="flat" cmpd="sng">
              <a:solidFill>
                <a:schemeClr val="tx1"/>
              </a:solidFill>
              <a:prstDash val="solid"/>
              <a:headEnd type="none" w="med" len="med"/>
              <a:tailEnd type="none" w="med" len="med"/>
            </a:ln>
          </p:spPr>
        </p:sp>
        <p:sp>
          <p:nvSpPr>
            <p:cNvPr id="22560" name="Line 38"/>
            <p:cNvSpPr/>
            <p:nvPr/>
          </p:nvSpPr>
          <p:spPr>
            <a:xfrm>
              <a:off x="1927" y="3657"/>
              <a:ext cx="0" cy="227"/>
            </a:xfrm>
            <a:prstGeom prst="line">
              <a:avLst/>
            </a:prstGeom>
            <a:ln w="38100" cap="flat" cmpd="sng">
              <a:solidFill>
                <a:schemeClr val="tx1"/>
              </a:solidFill>
              <a:prstDash val="solid"/>
              <a:headEnd type="triangle" w="med" len="med"/>
              <a:tailEnd type="none" w="med" len="med"/>
            </a:ln>
          </p:spPr>
        </p:sp>
      </p:grpSp>
      <p:sp>
        <p:nvSpPr>
          <p:cNvPr id="14375" name="Text Box 39"/>
          <p:cNvSpPr txBox="1"/>
          <p:nvPr/>
        </p:nvSpPr>
        <p:spPr>
          <a:xfrm>
            <a:off x="5180013" y="5637213"/>
            <a:ext cx="1388745" cy="460375"/>
          </a:xfrm>
          <a:prstGeom prst="rect">
            <a:avLst/>
          </a:prstGeom>
          <a:solidFill>
            <a:schemeClr val="accent2"/>
          </a:solidFill>
          <a:ln w="9525">
            <a:noFill/>
          </a:ln>
        </p:spPr>
        <p:txBody>
          <a:bodyPr wrap="none">
            <a:spAutoFit/>
          </a:bodyPr>
          <a:lstStyle/>
          <a:p>
            <a:r>
              <a:rPr lang="en-US" altLang="zh-CN" sz="2400" b="1" dirty="0">
                <a:latin typeface="Tahoma" panose="020B0804030504040204" pitchFamily="34" charset="0"/>
              </a:rPr>
              <a:t>1,2,3,4,5</a:t>
            </a:r>
          </a:p>
        </p:txBody>
      </p:sp>
      <p:sp>
        <p:nvSpPr>
          <p:cNvPr id="22547" name="Rectangle 40"/>
          <p:cNvSpPr/>
          <p:nvPr/>
        </p:nvSpPr>
        <p:spPr>
          <a:xfrm>
            <a:off x="2133600" y="1125538"/>
            <a:ext cx="2305050" cy="504825"/>
          </a:xfrm>
          <a:prstGeom prst="rect">
            <a:avLst/>
          </a:prstGeom>
          <a:solidFill>
            <a:srgbClr val="CCFF66"/>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Arial" panose="020B0604020202090204" pitchFamily="34" charset="0"/>
              </a:rPr>
              <a:t>数组</a:t>
            </a:r>
            <a:r>
              <a:rPr lang="en-US" altLang="zh-CN" b="1" dirty="0">
                <a:latin typeface="Arial" panose="020B0604020202090204" pitchFamily="34" charset="0"/>
              </a:rPr>
              <a:t>a</a:t>
            </a:r>
            <a:r>
              <a:rPr lang="zh-CN" altLang="en-US" b="1" dirty="0">
                <a:latin typeface="Arial" panose="020B0604020202090204" pitchFamily="34" charset="0"/>
              </a:rPr>
              <a:t>的两部分</a:t>
            </a:r>
          </a:p>
        </p:txBody>
      </p:sp>
      <p:sp>
        <p:nvSpPr>
          <p:cNvPr id="22548" name="Rectangle 41"/>
          <p:cNvSpPr/>
          <p:nvPr/>
        </p:nvSpPr>
        <p:spPr>
          <a:xfrm>
            <a:off x="4943475" y="1125538"/>
            <a:ext cx="1152525" cy="431800"/>
          </a:xfrm>
          <a:prstGeom prst="rect">
            <a:avLst/>
          </a:prstGeom>
          <a:solidFill>
            <a:srgbClr val="CCFF66"/>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Arial" panose="020B0604020202090204" pitchFamily="34" charset="0"/>
              </a:rPr>
              <a:t>数组</a:t>
            </a:r>
            <a:r>
              <a:rPr lang="en-US" altLang="zh-CN" b="1" dirty="0">
                <a:latin typeface="Arial" panose="020B0604020202090204" pitchFamily="34" charset="0"/>
              </a:rPr>
              <a:t>b</a:t>
            </a:r>
          </a:p>
        </p:txBody>
      </p:sp>
      <p:sp>
        <p:nvSpPr>
          <p:cNvPr id="14378" name="Line 42"/>
          <p:cNvSpPr/>
          <p:nvPr/>
        </p:nvSpPr>
        <p:spPr>
          <a:xfrm>
            <a:off x="2062163" y="4149725"/>
            <a:ext cx="0" cy="287338"/>
          </a:xfrm>
          <a:prstGeom prst="line">
            <a:avLst/>
          </a:prstGeom>
          <a:ln w="38100" cap="flat" cmpd="sng">
            <a:solidFill>
              <a:schemeClr val="tx1"/>
            </a:solidFill>
            <a:prstDash val="solid"/>
            <a:headEnd type="triangle" w="med" len="med"/>
            <a:tailEnd type="none" w="med" len="med"/>
          </a:ln>
        </p:spPr>
      </p:sp>
      <p:sp>
        <p:nvSpPr>
          <p:cNvPr id="14379" name="Line 43"/>
          <p:cNvSpPr/>
          <p:nvPr/>
        </p:nvSpPr>
        <p:spPr>
          <a:xfrm>
            <a:off x="2062163" y="4438650"/>
            <a:ext cx="1944687" cy="0"/>
          </a:xfrm>
          <a:prstGeom prst="line">
            <a:avLst/>
          </a:prstGeom>
          <a:ln w="38100" cap="flat" cmpd="sng">
            <a:solidFill>
              <a:schemeClr val="tx1"/>
            </a:solidFill>
            <a:prstDash val="solid"/>
            <a:headEnd type="none" w="med" len="med"/>
            <a:tailEnd type="none" w="med" len="med"/>
          </a:ln>
        </p:spPr>
      </p:sp>
      <p:sp>
        <p:nvSpPr>
          <p:cNvPr id="14380" name="Text Box 44"/>
          <p:cNvSpPr txBox="1"/>
          <p:nvPr/>
        </p:nvSpPr>
        <p:spPr>
          <a:xfrm>
            <a:off x="7175500" y="2133600"/>
            <a:ext cx="1835150"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1,2,3,4,5,7</a:t>
            </a:r>
          </a:p>
        </p:txBody>
      </p:sp>
      <p:sp>
        <p:nvSpPr>
          <p:cNvPr id="14381" name="Text Box 45"/>
          <p:cNvSpPr txBox="1"/>
          <p:nvPr/>
        </p:nvSpPr>
        <p:spPr>
          <a:xfrm>
            <a:off x="7175500" y="3068638"/>
            <a:ext cx="2122488"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1,2,3,4,5,7,8</a:t>
            </a:r>
          </a:p>
        </p:txBody>
      </p:sp>
      <p:sp>
        <p:nvSpPr>
          <p:cNvPr id="14382" name="Text Box 46"/>
          <p:cNvSpPr txBox="1"/>
          <p:nvPr/>
        </p:nvSpPr>
        <p:spPr>
          <a:xfrm>
            <a:off x="7248525" y="3860800"/>
            <a:ext cx="2735263" cy="460375"/>
          </a:xfrm>
          <a:prstGeom prst="rect">
            <a:avLst/>
          </a:prstGeom>
          <a:solidFill>
            <a:schemeClr val="accent2"/>
          </a:solidFill>
          <a:ln w="9525">
            <a:noFill/>
          </a:ln>
        </p:spPr>
        <p:txBody>
          <a:bodyPr>
            <a:spAutoFit/>
          </a:bodyPr>
          <a:lstStyle/>
          <a:p>
            <a:r>
              <a:rPr lang="en-US" altLang="zh-CN" sz="2400" b="1" dirty="0">
                <a:latin typeface="Tahoma" panose="020B0804030504040204" pitchFamily="34" charset="0"/>
              </a:rPr>
              <a:t>1,2,3,4,5, 7,8,9</a:t>
            </a:r>
          </a:p>
        </p:txBody>
      </p:sp>
      <p:sp>
        <p:nvSpPr>
          <p:cNvPr id="14383" name="Text Box 47"/>
          <p:cNvSpPr txBox="1"/>
          <p:nvPr/>
        </p:nvSpPr>
        <p:spPr>
          <a:xfrm>
            <a:off x="7032625" y="4797425"/>
            <a:ext cx="3167063" cy="1630045"/>
          </a:xfrm>
          <a:prstGeom prst="rect">
            <a:avLst/>
          </a:prstGeom>
          <a:noFill/>
          <a:ln w="9525">
            <a:noFill/>
          </a:ln>
        </p:spPr>
        <p:txBody>
          <a:bodyPr>
            <a:spAutoFit/>
          </a:bodyPr>
          <a:lstStyle/>
          <a:p>
            <a:pPr>
              <a:spcBef>
                <a:spcPct val="50000"/>
              </a:spcBef>
            </a:pPr>
            <a:r>
              <a:rPr lang="zh-CN" altLang="en-US" sz="2000" b="1" dirty="0">
                <a:latin typeface="Arial" panose="020B0604020202090204" pitchFamily="34" charset="0"/>
              </a:rPr>
              <a:t>在移动扫描指针的同时，要判断其是否已经到达数组的尾部，如到达，则停止扫描，把未参加排序的数全部放入备用数组中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37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3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3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3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3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3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38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3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51" grpId="0" bldLvl="0" animBg="1"/>
      <p:bldP spid="14356" grpId="0" bldLvl="0" animBg="1"/>
      <p:bldP spid="14361" grpId="0" bldLvl="0" animBg="1"/>
      <p:bldP spid="14368" grpId="0" bldLvl="0" animBg="1"/>
      <p:bldP spid="14375" grpId="0" bldLvl="0" animBg="1"/>
      <p:bldP spid="14380" grpId="0" bldLvl="0" animBg="1"/>
      <p:bldP spid="14381" grpId="0" bldLvl="0" animBg="1"/>
      <p:bldP spid="14382" grpId="0" bldLvl="0" animBg="1"/>
      <p:bldP spid="143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51</a:t>
            </a:fld>
            <a:endParaRPr lang="en-US" altLang="zh-CN" sz="1000" dirty="0"/>
          </a:p>
        </p:txBody>
      </p:sp>
      <p:sp>
        <p:nvSpPr>
          <p:cNvPr id="23555" name="Rectangle 2"/>
          <p:cNvSpPr>
            <a:spLocks noGrp="1"/>
          </p:cNvSpPr>
          <p:nvPr>
            <p:ph type="title"/>
          </p:nvPr>
        </p:nvSpPr>
        <p:spPr/>
        <p:txBody>
          <a:bodyPr vert="horz" wrap="square" lIns="91440" tIns="45720" rIns="91440" bIns="45720" anchor="b"/>
          <a:lstStyle/>
          <a:p>
            <a:pPr eaLnBrk="1" hangingPunct="1"/>
            <a:endParaRPr lang="zh-CN" altLang="zh-CN" dirty="0"/>
          </a:p>
        </p:txBody>
      </p:sp>
      <p:sp>
        <p:nvSpPr>
          <p:cNvPr id="23556"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23557" name="Picture 4" descr="Merge_sort_animation2"/>
          <p:cNvPicPr>
            <a:picLocks noChangeAspect="1"/>
          </p:cNvPicPr>
          <p:nvPr/>
        </p:nvPicPr>
        <p:blipFill>
          <a:blip r:embed="rId2"/>
          <a:stretch>
            <a:fillRect/>
          </a:stretch>
        </p:blipFill>
        <p:spPr>
          <a:xfrm>
            <a:off x="2239645" y="655955"/>
            <a:ext cx="6553200" cy="554672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52</a:t>
            </a:fld>
            <a:endParaRPr lang="en-US" altLang="zh-CN" sz="1000" dirty="0"/>
          </a:p>
        </p:txBody>
      </p:sp>
      <p:sp>
        <p:nvSpPr>
          <p:cNvPr id="16386" name="Rectangle 2"/>
          <p:cNvSpPr/>
          <p:nvPr/>
        </p:nvSpPr>
        <p:spPr>
          <a:xfrm>
            <a:off x="2208213" y="4149725"/>
            <a:ext cx="5472112" cy="15113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16387" name="Rectangle 3"/>
          <p:cNvSpPr/>
          <p:nvPr/>
        </p:nvSpPr>
        <p:spPr>
          <a:xfrm>
            <a:off x="2208213" y="3068638"/>
            <a:ext cx="5472112" cy="108108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ndParaRPr>
          </a:p>
        </p:txBody>
      </p:sp>
      <p:sp>
        <p:nvSpPr>
          <p:cNvPr id="25605" name="Rectangle 4"/>
          <p:cNvSpPr>
            <a:spLocks noGrp="1"/>
          </p:cNvSpPr>
          <p:nvPr>
            <p:ph type="title"/>
          </p:nvPr>
        </p:nvSpPr>
        <p:spPr>
          <a:xfrm>
            <a:off x="1981200" y="122238"/>
            <a:ext cx="7543800" cy="785812"/>
          </a:xfrm>
        </p:spPr>
        <p:txBody>
          <a:bodyPr vert="horz" wrap="square" lIns="91440" tIns="45720" rIns="91440" bIns="45720" anchor="b"/>
          <a:lstStyle/>
          <a:p>
            <a:pPr eaLnBrk="1" hangingPunct="1"/>
            <a:r>
              <a:rPr lang="zh-CN" altLang="en-US" dirty="0">
                <a:solidFill>
                  <a:schemeClr val="tx1"/>
                </a:solidFill>
              </a:rPr>
              <a:t>合并函数</a:t>
            </a:r>
          </a:p>
        </p:txBody>
      </p:sp>
      <p:sp>
        <p:nvSpPr>
          <p:cNvPr id="25606" name="Rectangle 5"/>
          <p:cNvSpPr>
            <a:spLocks noGrp="1"/>
          </p:cNvSpPr>
          <p:nvPr>
            <p:ph idx="1"/>
          </p:nvPr>
        </p:nvSpPr>
        <p:spPr>
          <a:xfrm>
            <a:off x="2208213" y="836613"/>
            <a:ext cx="7056437" cy="5300662"/>
          </a:xfrm>
          <a:ln>
            <a:solidFill>
              <a:schemeClr val="tx1">
                <a:alpha val="100000"/>
              </a:schemeClr>
            </a:solidFill>
            <a:miter lim="800000"/>
          </a:ln>
        </p:spPr>
        <p:txBody>
          <a:bodyPr vert="horz" wrap="square" lIns="91440" tIns="45720" rIns="91440" bIns="45720" anchor="t">
            <a:normAutofit fontScale="92500"/>
          </a:bodyPr>
          <a:lstStyle/>
          <a:p>
            <a:pPr eaLnBrk="1" hangingPunct="1">
              <a:lnSpc>
                <a:spcPct val="80000"/>
              </a:lnSpc>
              <a:buNone/>
            </a:pPr>
            <a:r>
              <a:rPr lang="en-US" altLang="zh-CN" sz="2400" b="1" dirty="0"/>
              <a:t>template&lt; class Type &gt;</a:t>
            </a:r>
          </a:p>
          <a:p>
            <a:pPr eaLnBrk="1" hangingPunct="1">
              <a:lnSpc>
                <a:spcPct val="80000"/>
              </a:lnSpc>
              <a:buNone/>
            </a:pPr>
            <a:r>
              <a:rPr lang="en-US" altLang="zh-CN" sz="2400" b="1" dirty="0"/>
              <a:t>void Merge( Type a[ ], Type b[ ], int l, int m, int r)</a:t>
            </a:r>
          </a:p>
          <a:p>
            <a:pPr eaLnBrk="1" hangingPunct="1">
              <a:lnSpc>
                <a:spcPct val="80000"/>
              </a:lnSpc>
              <a:buNone/>
            </a:pPr>
            <a:r>
              <a:rPr lang="en-US" altLang="zh-CN" sz="2400" b="1" dirty="0"/>
              <a:t>{//</a:t>
            </a:r>
            <a:r>
              <a:rPr lang="zh-CN" altLang="en-US" sz="2400" b="1" dirty="0"/>
              <a:t>合并</a:t>
            </a:r>
            <a:r>
              <a:rPr lang="en-US" altLang="zh-CN" sz="2400" b="1" dirty="0"/>
              <a:t>a[l:m]</a:t>
            </a:r>
            <a:r>
              <a:rPr lang="zh-CN" altLang="en-US" sz="2400" b="1" dirty="0"/>
              <a:t>和</a:t>
            </a:r>
            <a:r>
              <a:rPr lang="en-US" altLang="zh-CN" sz="2400" b="1" dirty="0"/>
              <a:t>a[m+1:r]</a:t>
            </a:r>
            <a:r>
              <a:rPr lang="zh-CN" altLang="en-US" sz="2400" b="1" dirty="0"/>
              <a:t>到</a:t>
            </a:r>
            <a:r>
              <a:rPr lang="en-US" altLang="zh-CN" sz="2400" b="1" dirty="0"/>
              <a:t>b[l:r]</a:t>
            </a:r>
          </a:p>
          <a:p>
            <a:pPr eaLnBrk="1" hangingPunct="1">
              <a:lnSpc>
                <a:spcPct val="80000"/>
              </a:lnSpc>
              <a:buNone/>
            </a:pPr>
            <a:r>
              <a:rPr lang="en-US" altLang="zh-CN" sz="2400" b="1" dirty="0"/>
              <a:t>    int i=l;</a:t>
            </a:r>
          </a:p>
          <a:p>
            <a:pPr eaLnBrk="1" hangingPunct="1">
              <a:lnSpc>
                <a:spcPct val="80000"/>
              </a:lnSpc>
              <a:buNone/>
            </a:pPr>
            <a:r>
              <a:rPr lang="en-US" altLang="zh-CN" sz="2400" b="1" dirty="0"/>
              <a:t>         j=m+1,</a:t>
            </a:r>
          </a:p>
          <a:p>
            <a:pPr eaLnBrk="1" hangingPunct="1">
              <a:lnSpc>
                <a:spcPct val="80000"/>
              </a:lnSpc>
              <a:buNone/>
            </a:pPr>
            <a:r>
              <a:rPr lang="en-US" altLang="zh-CN" sz="2400" b="1" dirty="0"/>
              <a:t>         k=l;</a:t>
            </a:r>
          </a:p>
          <a:p>
            <a:pPr eaLnBrk="1" hangingPunct="1">
              <a:lnSpc>
                <a:spcPct val="80000"/>
              </a:lnSpc>
              <a:buNone/>
            </a:pPr>
            <a:r>
              <a:rPr lang="en-US" altLang="zh-CN" sz="2400" b="1" dirty="0"/>
              <a:t>    while( (</a:t>
            </a:r>
            <a:r>
              <a:rPr lang="en-US" altLang="zh-CN" sz="2400" b="1" u="sng" dirty="0"/>
              <a:t>          </a:t>
            </a:r>
            <a:r>
              <a:rPr lang="en-US" altLang="zh-CN" sz="2400" b="1" dirty="0"/>
              <a:t> )&amp;&amp;( </a:t>
            </a:r>
            <a:r>
              <a:rPr lang="en-US" altLang="zh-CN" sz="2400" b="1" u="sng" dirty="0"/>
              <a:t>          </a:t>
            </a:r>
            <a:r>
              <a:rPr lang="en-US" altLang="zh-CN" sz="2400" b="1" dirty="0"/>
              <a:t>) )</a:t>
            </a:r>
          </a:p>
          <a:p>
            <a:pPr eaLnBrk="1" hangingPunct="1">
              <a:lnSpc>
                <a:spcPct val="80000"/>
              </a:lnSpc>
              <a:buNone/>
            </a:pPr>
            <a:r>
              <a:rPr lang="en-US" altLang="zh-CN" sz="2400" b="1" dirty="0"/>
              <a:t>        if( a[ i ]&lt;=a[ j ]) b[ k++ ]=a[ i++ ];</a:t>
            </a:r>
          </a:p>
          <a:p>
            <a:pPr eaLnBrk="1" hangingPunct="1">
              <a:lnSpc>
                <a:spcPct val="80000"/>
              </a:lnSpc>
              <a:buNone/>
            </a:pPr>
            <a:r>
              <a:rPr lang="en-US" altLang="zh-CN" sz="2400" b="1" dirty="0"/>
              <a:t>        else b[ k++ ]=a[ j++ ];</a:t>
            </a:r>
          </a:p>
          <a:p>
            <a:pPr eaLnBrk="1" hangingPunct="1">
              <a:lnSpc>
                <a:spcPct val="80000"/>
              </a:lnSpc>
              <a:buNone/>
            </a:pPr>
            <a:r>
              <a:rPr lang="en-US" altLang="zh-CN" sz="2400" b="1" dirty="0"/>
              <a:t>    if( i&gt;m ) for( int q=j; q&lt;=r; q++ )</a:t>
            </a:r>
          </a:p>
          <a:p>
            <a:pPr eaLnBrk="1" hangingPunct="1">
              <a:lnSpc>
                <a:spcPct val="80000"/>
              </a:lnSpc>
              <a:buNone/>
            </a:pPr>
            <a:r>
              <a:rPr lang="en-US" altLang="zh-CN" sz="2400" b="1" dirty="0"/>
              <a:t>                    b[ k++ ]=a[ q ];</a:t>
            </a:r>
          </a:p>
          <a:p>
            <a:pPr eaLnBrk="1" hangingPunct="1">
              <a:lnSpc>
                <a:spcPct val="80000"/>
              </a:lnSpc>
              <a:buNone/>
            </a:pPr>
            <a:r>
              <a:rPr lang="en-US" altLang="zh-CN" sz="2400" b="1" dirty="0"/>
              <a:t>   else for( int q=i; q&lt;=m; q++)</a:t>
            </a:r>
          </a:p>
          <a:p>
            <a:pPr eaLnBrk="1" hangingPunct="1">
              <a:lnSpc>
                <a:spcPct val="80000"/>
              </a:lnSpc>
              <a:buNone/>
            </a:pPr>
            <a:r>
              <a:rPr lang="en-US" altLang="zh-CN" sz="2400" b="1" dirty="0"/>
              <a:t>                 b[ k++ ]=a[ q ];</a:t>
            </a:r>
          </a:p>
          <a:p>
            <a:pPr eaLnBrk="1" hangingPunct="1">
              <a:lnSpc>
                <a:spcPct val="80000"/>
              </a:lnSpc>
              <a:buNone/>
            </a:pPr>
            <a:r>
              <a:rPr lang="en-US" altLang="zh-CN" sz="2400" b="1" dirty="0"/>
              <a:t>}</a:t>
            </a:r>
          </a:p>
          <a:p>
            <a:pPr eaLnBrk="1" hangingPunct="1">
              <a:lnSpc>
                <a:spcPct val="80000"/>
              </a:lnSpc>
              <a:buNone/>
            </a:pPr>
            <a:endParaRPr lang="en-US" altLang="zh-CN" sz="2400" b="1" dirty="0"/>
          </a:p>
        </p:txBody>
      </p:sp>
      <p:sp>
        <p:nvSpPr>
          <p:cNvPr id="16390" name="AutoShape 6"/>
          <p:cNvSpPr/>
          <p:nvPr/>
        </p:nvSpPr>
        <p:spPr>
          <a:xfrm>
            <a:off x="7751763" y="1989138"/>
            <a:ext cx="2376487" cy="1223962"/>
          </a:xfrm>
          <a:prstGeom prst="wedgeRectCallout">
            <a:avLst>
              <a:gd name="adj1" fmla="val -62958"/>
              <a:gd name="adj2" fmla="val 110958"/>
            </a:avLst>
          </a:prstGeom>
          <a:solidFill>
            <a:srgbClr val="FFFF99"/>
          </a:solidFill>
          <a:ln w="9525" cap="flat" cmpd="sng">
            <a:solidFill>
              <a:schemeClr val="tx1"/>
            </a:solidFill>
            <a:prstDash val="solid"/>
            <a:miter/>
            <a:headEnd type="none" w="med" len="med"/>
            <a:tailEnd type="none" w="med" len="med"/>
          </a:ln>
        </p:spPr>
        <p:txBody>
          <a:bodyPr/>
          <a:lstStyle/>
          <a:p>
            <a:r>
              <a:rPr lang="zh-CN" altLang="en-US" sz="2000" b="1" dirty="0">
                <a:latin typeface="Tahoma" panose="020B0804030504040204" pitchFamily="34" charset="0"/>
              </a:rPr>
              <a:t>把</a:t>
            </a:r>
            <a:r>
              <a:rPr lang="en-US" altLang="zh-CN" sz="2000" b="1" dirty="0">
                <a:latin typeface="Tahoma" panose="020B0804030504040204" pitchFamily="34" charset="0"/>
              </a:rPr>
              <a:t>a[l:m]</a:t>
            </a:r>
            <a:r>
              <a:rPr lang="zh-CN" altLang="en-US" sz="2000" b="1" dirty="0">
                <a:latin typeface="Tahoma" panose="020B0804030504040204" pitchFamily="34" charset="0"/>
              </a:rPr>
              <a:t>和</a:t>
            </a:r>
            <a:r>
              <a:rPr lang="en-US" altLang="zh-CN" sz="2000" b="1" dirty="0">
                <a:latin typeface="Tahoma" panose="020B0804030504040204" pitchFamily="34" charset="0"/>
              </a:rPr>
              <a:t>a[m+1:r]</a:t>
            </a:r>
            <a:r>
              <a:rPr lang="zh-CN" altLang="en-US" sz="2000" b="1" dirty="0">
                <a:latin typeface="Tahoma" panose="020B0804030504040204" pitchFamily="34" charset="0"/>
              </a:rPr>
              <a:t>中的数据进行比较，按顺序放入</a:t>
            </a:r>
            <a:r>
              <a:rPr lang="en-US" altLang="zh-CN" sz="2000" b="1" dirty="0">
                <a:latin typeface="Tahoma" panose="020B0804030504040204" pitchFamily="34" charset="0"/>
              </a:rPr>
              <a:t>b[]</a:t>
            </a:r>
            <a:r>
              <a:rPr lang="zh-CN" altLang="en-US" sz="2000" b="1" dirty="0">
                <a:latin typeface="Tahoma" panose="020B0804030504040204" pitchFamily="34" charset="0"/>
              </a:rPr>
              <a:t>中</a:t>
            </a:r>
          </a:p>
        </p:txBody>
      </p:sp>
      <p:sp>
        <p:nvSpPr>
          <p:cNvPr id="16391" name="AutoShape 7"/>
          <p:cNvSpPr/>
          <p:nvPr/>
        </p:nvSpPr>
        <p:spPr>
          <a:xfrm>
            <a:off x="8328025" y="3429000"/>
            <a:ext cx="2124075" cy="1800225"/>
          </a:xfrm>
          <a:prstGeom prst="wedgeRoundRectCallout">
            <a:avLst>
              <a:gd name="adj1" fmla="val -92898"/>
              <a:gd name="adj2" fmla="val 70634"/>
              <a:gd name="adj3" fmla="val 16667"/>
            </a:avLst>
          </a:prstGeom>
          <a:solidFill>
            <a:srgbClr val="CCFFFF"/>
          </a:solidFill>
          <a:ln w="9525" cap="flat" cmpd="sng">
            <a:solidFill>
              <a:schemeClr val="tx1"/>
            </a:solidFill>
            <a:prstDash val="solid"/>
            <a:miter/>
            <a:headEnd type="none" w="med" len="med"/>
            <a:tailEnd type="none" w="med" len="med"/>
          </a:ln>
        </p:spPr>
        <p:txBody>
          <a:bodyPr/>
          <a:lstStyle/>
          <a:p>
            <a:r>
              <a:rPr lang="zh-CN" altLang="en-US" b="1" dirty="0">
                <a:latin typeface="Tahoma" panose="020B0804030504040204" pitchFamily="34" charset="0"/>
              </a:rPr>
              <a:t>如果前一段数据小于后一段的，则先排完，把后段剩余数赋给</a:t>
            </a:r>
            <a:r>
              <a:rPr lang="en-US" altLang="zh-CN" b="1" dirty="0">
                <a:latin typeface="Tahoma" panose="020B0804030504040204" pitchFamily="34" charset="0"/>
              </a:rPr>
              <a:t>b[n],</a:t>
            </a:r>
            <a:r>
              <a:rPr lang="zh-CN" altLang="en-US" b="1" dirty="0">
                <a:latin typeface="Tahoma" panose="020B0804030504040204" pitchFamily="34" charset="0"/>
              </a:rPr>
              <a:t>否则将前段数据</a:t>
            </a:r>
            <a:r>
              <a:rPr lang="zh-CN" altLang="en-US" b="1" dirty="0">
                <a:latin typeface="Arial" panose="020B0604020202090204" pitchFamily="34" charset="0"/>
              </a:rPr>
              <a:t>赋</a:t>
            </a:r>
            <a:r>
              <a:rPr lang="zh-CN" altLang="en-US" b="1" dirty="0">
                <a:latin typeface="Tahoma" panose="020B0804030504040204" pitchFamily="34" charset="0"/>
              </a:rPr>
              <a:t>给</a:t>
            </a:r>
            <a:r>
              <a:rPr lang="en-US" altLang="zh-CN" b="1" dirty="0">
                <a:latin typeface="Tahoma" panose="020B0804030504040204" pitchFamily="34" charset="0"/>
              </a:rPr>
              <a:t>b[n]</a:t>
            </a:r>
          </a:p>
        </p:txBody>
      </p:sp>
      <p:sp>
        <p:nvSpPr>
          <p:cNvPr id="16392" name="AutoShape 8"/>
          <p:cNvSpPr/>
          <p:nvPr/>
        </p:nvSpPr>
        <p:spPr>
          <a:xfrm>
            <a:off x="1408113" y="2420938"/>
            <a:ext cx="1439862" cy="360362"/>
          </a:xfrm>
          <a:prstGeom prst="borderCallout1">
            <a:avLst>
              <a:gd name="adj1" fmla="val 31718"/>
              <a:gd name="adj2" fmla="val 105292"/>
              <a:gd name="adj3" fmla="val -81500"/>
              <a:gd name="adj4" fmla="val 122931"/>
            </a:avLst>
          </a:prstGeom>
          <a:solidFill>
            <a:srgbClr val="FFFF00"/>
          </a:solidFill>
          <a:ln w="28575" cap="flat" cmpd="sng">
            <a:solidFill>
              <a:srgbClr val="A50021"/>
            </a:solidFill>
            <a:prstDash val="solid"/>
            <a:miter/>
            <a:headEnd type="none" w="med" len="med"/>
            <a:tailEnd type="none" w="med" len="med"/>
          </a:ln>
        </p:spPr>
        <p:txBody>
          <a:bodyPr/>
          <a:lstStyle/>
          <a:p>
            <a:pPr algn="ctr"/>
            <a:r>
              <a:rPr lang="zh-CN" altLang="en-US" b="1" dirty="0">
                <a:latin typeface="Arial" panose="020B0604020202090204" pitchFamily="34" charset="0"/>
              </a:rPr>
              <a:t>前半段指针</a:t>
            </a:r>
          </a:p>
        </p:txBody>
      </p:sp>
      <p:sp>
        <p:nvSpPr>
          <p:cNvPr id="16393" name="AutoShape 9"/>
          <p:cNvSpPr/>
          <p:nvPr/>
        </p:nvSpPr>
        <p:spPr>
          <a:xfrm>
            <a:off x="4948238" y="2019300"/>
            <a:ext cx="1435100" cy="401638"/>
          </a:xfrm>
          <a:prstGeom prst="borderCallout2">
            <a:avLst>
              <a:gd name="adj1" fmla="val 28458"/>
              <a:gd name="adj2" fmla="val -5310"/>
              <a:gd name="adj3" fmla="val 28458"/>
              <a:gd name="adj4" fmla="val -64380"/>
              <a:gd name="adj5" fmla="val 100000"/>
              <a:gd name="adj6" fmla="val -125773"/>
            </a:avLst>
          </a:prstGeom>
          <a:solidFill>
            <a:srgbClr val="FFFF00"/>
          </a:solidFill>
          <a:ln w="28575" cap="flat" cmpd="sng">
            <a:solidFill>
              <a:srgbClr val="A50021"/>
            </a:solidFill>
            <a:prstDash val="solid"/>
            <a:miter/>
            <a:headEnd type="none" w="med" len="med"/>
            <a:tailEnd type="none" w="med" len="med"/>
          </a:ln>
        </p:spPr>
        <p:txBody>
          <a:bodyPr/>
          <a:lstStyle/>
          <a:p>
            <a:pPr algn="ctr"/>
            <a:r>
              <a:rPr lang="zh-CN" altLang="en-US" b="1" dirty="0">
                <a:latin typeface="Arial" panose="020B0604020202090204" pitchFamily="34" charset="0"/>
              </a:rPr>
              <a:t>后半段指针</a:t>
            </a:r>
          </a:p>
        </p:txBody>
      </p:sp>
      <p:sp>
        <p:nvSpPr>
          <p:cNvPr id="16394" name="AutoShape 10"/>
          <p:cNvSpPr/>
          <p:nvPr/>
        </p:nvSpPr>
        <p:spPr>
          <a:xfrm>
            <a:off x="4659313" y="2593975"/>
            <a:ext cx="2228850" cy="330200"/>
          </a:xfrm>
          <a:prstGeom prst="borderCallout1">
            <a:avLst>
              <a:gd name="adj1" fmla="val 34616"/>
              <a:gd name="adj2" fmla="val -3417"/>
              <a:gd name="adj3" fmla="val 78366"/>
              <a:gd name="adj4" fmla="val -68019"/>
            </a:avLst>
          </a:prstGeom>
          <a:solidFill>
            <a:srgbClr val="FFFF00"/>
          </a:solidFill>
          <a:ln w="38100" cap="flat" cmpd="sng">
            <a:solidFill>
              <a:srgbClr val="A50021"/>
            </a:solidFill>
            <a:prstDash val="solid"/>
            <a:miter/>
            <a:headEnd type="none" w="med" len="med"/>
            <a:tailEnd type="none" w="med" len="med"/>
          </a:ln>
        </p:spPr>
        <p:txBody>
          <a:bodyPr/>
          <a:lstStyle/>
          <a:p>
            <a:pPr algn="ctr"/>
            <a:r>
              <a:rPr lang="zh-CN" altLang="en-US" b="1" dirty="0">
                <a:latin typeface="Arial" panose="020B0604020202090204" pitchFamily="34" charset="0"/>
              </a:rPr>
              <a:t>数组</a:t>
            </a:r>
            <a:r>
              <a:rPr lang="en-US" altLang="zh-CN" b="1" dirty="0">
                <a:latin typeface="Arial" panose="020B0604020202090204" pitchFamily="34" charset="0"/>
              </a:rPr>
              <a:t>b</a:t>
            </a:r>
            <a:r>
              <a:rPr lang="zh-CN" altLang="en-US" b="1" dirty="0">
                <a:latin typeface="Arial" panose="020B0604020202090204" pitchFamily="34" charset="0"/>
              </a:rPr>
              <a:t>的下标指针</a:t>
            </a:r>
          </a:p>
        </p:txBody>
      </p:sp>
      <p:sp>
        <p:nvSpPr>
          <p:cNvPr id="16395" name="Rectangle 11"/>
          <p:cNvSpPr/>
          <p:nvPr/>
        </p:nvSpPr>
        <p:spPr>
          <a:xfrm>
            <a:off x="3792538" y="3062288"/>
            <a:ext cx="716280" cy="368300"/>
          </a:xfrm>
          <a:prstGeom prst="rect">
            <a:avLst/>
          </a:prstGeom>
          <a:noFill/>
          <a:ln w="9525">
            <a:noFill/>
          </a:ln>
        </p:spPr>
        <p:txBody>
          <a:bodyPr wrap="none">
            <a:spAutoFit/>
          </a:bodyPr>
          <a:lstStyle/>
          <a:p>
            <a:r>
              <a:rPr lang="en-US" altLang="zh-CN" b="1" dirty="0">
                <a:latin typeface="Arial" panose="020B0604020202090204" pitchFamily="34" charset="0"/>
              </a:rPr>
              <a:t>i&lt;=m</a:t>
            </a:r>
          </a:p>
        </p:txBody>
      </p:sp>
      <p:sp>
        <p:nvSpPr>
          <p:cNvPr id="16396" name="Rectangle 12"/>
          <p:cNvSpPr/>
          <p:nvPr/>
        </p:nvSpPr>
        <p:spPr>
          <a:xfrm>
            <a:off x="5519738" y="2997200"/>
            <a:ext cx="601980" cy="368300"/>
          </a:xfrm>
          <a:prstGeom prst="rect">
            <a:avLst/>
          </a:prstGeom>
          <a:noFill/>
          <a:ln w="9525">
            <a:noFill/>
          </a:ln>
        </p:spPr>
        <p:txBody>
          <a:bodyPr wrap="none">
            <a:spAutoFit/>
          </a:bodyPr>
          <a:lstStyle/>
          <a:p>
            <a:r>
              <a:rPr lang="en-US" altLang="zh-CN" b="1" dirty="0">
                <a:latin typeface="Arial" panose="020B0604020202090204" pitchFamily="34" charset="0"/>
              </a:rPr>
              <a:t>j&lt;=r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387"/>
                                        </p:tgtEl>
                                        <p:attrNameLst>
                                          <p:attrName>style.visibility</p:attrName>
                                        </p:attrNameLst>
                                      </p:cBhvr>
                                      <p:to>
                                        <p:strVal val="visible"/>
                                      </p:to>
                                    </p:set>
                                    <p:animEffect transition="in" filter="dissolve">
                                      <p:cBhvr>
                                        <p:cTn id="19" dur="500"/>
                                        <p:tgtEl>
                                          <p:spTgt spid="1638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6390"/>
                                        </p:tgtEl>
                                        <p:attrNameLst>
                                          <p:attrName>style.visibility</p:attrName>
                                        </p:attrNameLst>
                                      </p:cBhvr>
                                      <p:to>
                                        <p:strVal val="visible"/>
                                      </p:to>
                                    </p:set>
                                    <p:animEffect transition="in" filter="dissolve">
                                      <p:cBhvr>
                                        <p:cTn id="24" dur="500"/>
                                        <p:tgtEl>
                                          <p:spTgt spid="1639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9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386"/>
                                        </p:tgtEl>
                                        <p:attrNameLst>
                                          <p:attrName>style.visibility</p:attrName>
                                        </p:attrNameLst>
                                      </p:cBhvr>
                                      <p:to>
                                        <p:strVal val="visible"/>
                                      </p:to>
                                    </p:set>
                                    <p:animEffect transition="in" filter="dissolve">
                                      <p:cBhvr>
                                        <p:cTn id="37" dur="500"/>
                                        <p:tgtEl>
                                          <p:spTgt spid="1638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391"/>
                                        </p:tgtEl>
                                        <p:attrNameLst>
                                          <p:attrName>style.visibility</p:attrName>
                                        </p:attrNameLst>
                                      </p:cBhvr>
                                      <p:to>
                                        <p:strVal val="visible"/>
                                      </p:to>
                                    </p:set>
                                    <p:animEffect transition="in" filter="dissolve">
                                      <p:cBhvr>
                                        <p:cTn id="42"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bldLvl="0" animBg="1"/>
      <p:bldP spid="16390" grpId="0" bldLvl="0" animBg="1"/>
      <p:bldP spid="16391" grpId="0" bldLvl="0" animBg="1"/>
      <p:bldP spid="16392" grpId="0" bldLvl="0" animBg="1"/>
      <p:bldP spid="16393" grpId="0" bldLvl="0" animBg="1"/>
      <p:bldP spid="16394" grpId="0" bldLvl="0" animBg="1"/>
      <p:bldP spid="163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53</a:t>
            </a:fld>
            <a:endParaRPr lang="en-US" altLang="zh-CN" sz="1000" dirty="0"/>
          </a:p>
        </p:txBody>
      </p:sp>
      <p:sp>
        <p:nvSpPr>
          <p:cNvPr id="26627" name="Rectangle 2"/>
          <p:cNvSpPr>
            <a:spLocks noGrp="1"/>
          </p:cNvSpPr>
          <p:nvPr>
            <p:ph type="title"/>
          </p:nvPr>
        </p:nvSpPr>
        <p:spPr/>
        <p:txBody>
          <a:bodyPr vert="horz" wrap="square" lIns="91440" tIns="45720" rIns="91440" bIns="45720" anchor="b"/>
          <a:lstStyle/>
          <a:p>
            <a:pPr eaLnBrk="1" hangingPunct="1"/>
            <a:r>
              <a:rPr lang="zh-CN" altLang="en-US" dirty="0"/>
              <a:t>归并分类算法实例</a:t>
            </a:r>
          </a:p>
        </p:txBody>
      </p:sp>
      <p:sp>
        <p:nvSpPr>
          <p:cNvPr id="26628" name="Rectangle 3"/>
          <p:cNvSpPr>
            <a:spLocks noGrp="1"/>
          </p:cNvSpPr>
          <p:nvPr>
            <p:ph idx="1"/>
          </p:nvPr>
        </p:nvSpPr>
        <p:spPr>
          <a:xfrm>
            <a:off x="2195513" y="1676400"/>
            <a:ext cx="8077200" cy="533400"/>
          </a:xfrm>
          <a:solidFill>
            <a:schemeClr val="folHlink">
              <a:alpha val="100000"/>
            </a:schemeClr>
          </a:solidFill>
        </p:spPr>
        <p:txBody>
          <a:bodyPr vert="horz" wrap="square" lIns="0" tIns="45720" rIns="0" bIns="45720" anchor="t"/>
          <a:lstStyle/>
          <a:p>
            <a:pPr eaLnBrk="1" hangingPunct="1">
              <a:buNone/>
            </a:pPr>
            <a:r>
              <a:rPr lang="en-US" altLang="zh-CN" sz="2600" dirty="0"/>
              <a:t>  </a:t>
            </a:r>
            <a:r>
              <a:rPr lang="en-US" altLang="zh-CN" sz="2800" dirty="0"/>
              <a:t>310  285  179   652  351  423  861  254  450  520</a:t>
            </a:r>
          </a:p>
        </p:txBody>
      </p:sp>
      <p:grpSp>
        <p:nvGrpSpPr>
          <p:cNvPr id="17412" name="Group 4"/>
          <p:cNvGrpSpPr/>
          <p:nvPr/>
        </p:nvGrpSpPr>
        <p:grpSpPr>
          <a:xfrm>
            <a:off x="6067425" y="1676400"/>
            <a:ext cx="304800" cy="889000"/>
            <a:chOff x="2862" y="1056"/>
            <a:chExt cx="192" cy="560"/>
          </a:xfrm>
        </p:grpSpPr>
        <p:sp>
          <p:nvSpPr>
            <p:cNvPr id="26675" name="Line 5"/>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76" name="Text Box 6"/>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nvGrpSpPr>
          <p:cNvPr id="17415" name="Group 7"/>
          <p:cNvGrpSpPr/>
          <p:nvPr/>
        </p:nvGrpSpPr>
        <p:grpSpPr>
          <a:xfrm>
            <a:off x="4419600" y="1676400"/>
            <a:ext cx="304800" cy="901700"/>
            <a:chOff x="1824" y="1056"/>
            <a:chExt cx="192" cy="568"/>
          </a:xfrm>
        </p:grpSpPr>
        <p:sp>
          <p:nvSpPr>
            <p:cNvPr id="26673" name="Line 8"/>
            <p:cNvSpPr/>
            <p:nvPr/>
          </p:nvSpPr>
          <p:spPr>
            <a:xfrm>
              <a:off x="1923" y="1056"/>
              <a:ext cx="0" cy="336"/>
            </a:xfrm>
            <a:prstGeom prst="line">
              <a:avLst/>
            </a:prstGeom>
            <a:ln w="38100" cap="flat" cmpd="sng">
              <a:solidFill>
                <a:srgbClr val="FF3300"/>
              </a:solidFill>
              <a:prstDash val="solid"/>
              <a:headEnd type="none" w="med" len="med"/>
              <a:tailEnd type="none" w="med" len="med"/>
            </a:ln>
          </p:spPr>
        </p:sp>
        <p:sp>
          <p:nvSpPr>
            <p:cNvPr id="26674" name="Text Box 9"/>
            <p:cNvSpPr txBox="1"/>
            <p:nvPr/>
          </p:nvSpPr>
          <p:spPr>
            <a:xfrm>
              <a:off x="1824"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②</a:t>
              </a:r>
              <a:endParaRPr lang="en-US" altLang="zh-CN" sz="2400" b="1" dirty="0">
                <a:solidFill>
                  <a:srgbClr val="FF3300"/>
                </a:solidFill>
                <a:latin typeface="Tahoma" panose="020B0804030504040204" pitchFamily="34" charset="0"/>
              </a:endParaRPr>
            </a:p>
          </p:txBody>
        </p:sp>
      </p:grpSp>
      <p:grpSp>
        <p:nvGrpSpPr>
          <p:cNvPr id="17418" name="Group 10"/>
          <p:cNvGrpSpPr/>
          <p:nvPr/>
        </p:nvGrpSpPr>
        <p:grpSpPr>
          <a:xfrm>
            <a:off x="3671888" y="1676400"/>
            <a:ext cx="304800" cy="901700"/>
            <a:chOff x="1353" y="1056"/>
            <a:chExt cx="192" cy="568"/>
          </a:xfrm>
        </p:grpSpPr>
        <p:sp>
          <p:nvSpPr>
            <p:cNvPr id="26671" name="Line 11"/>
            <p:cNvSpPr/>
            <p:nvPr/>
          </p:nvSpPr>
          <p:spPr>
            <a:xfrm>
              <a:off x="1440" y="1056"/>
              <a:ext cx="0" cy="336"/>
            </a:xfrm>
            <a:prstGeom prst="line">
              <a:avLst/>
            </a:prstGeom>
            <a:ln w="38100" cap="flat" cmpd="sng">
              <a:solidFill>
                <a:srgbClr val="FF3300"/>
              </a:solidFill>
              <a:prstDash val="solid"/>
              <a:headEnd type="none" w="med" len="med"/>
              <a:tailEnd type="none" w="med" len="med"/>
            </a:ln>
          </p:spPr>
        </p:sp>
        <p:sp>
          <p:nvSpPr>
            <p:cNvPr id="26672" name="Text Box 12"/>
            <p:cNvSpPr txBox="1"/>
            <p:nvPr/>
          </p:nvSpPr>
          <p:spPr>
            <a:xfrm>
              <a:off x="1353"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③</a:t>
              </a:r>
              <a:endParaRPr lang="en-US" altLang="zh-CN" sz="2400" b="1" dirty="0">
                <a:solidFill>
                  <a:srgbClr val="FF3300"/>
                </a:solidFill>
                <a:latin typeface="Tahoma" panose="020B0804030504040204" pitchFamily="34" charset="0"/>
              </a:endParaRPr>
            </a:p>
          </p:txBody>
        </p:sp>
      </p:grpSp>
      <p:grpSp>
        <p:nvGrpSpPr>
          <p:cNvPr id="17421" name="Group 13"/>
          <p:cNvGrpSpPr/>
          <p:nvPr/>
        </p:nvGrpSpPr>
        <p:grpSpPr>
          <a:xfrm>
            <a:off x="2895600" y="1676400"/>
            <a:ext cx="304800" cy="922338"/>
            <a:chOff x="1353" y="1056"/>
            <a:chExt cx="192" cy="581"/>
          </a:xfrm>
        </p:grpSpPr>
        <p:sp>
          <p:nvSpPr>
            <p:cNvPr id="26669" name="Line 14"/>
            <p:cNvSpPr/>
            <p:nvPr/>
          </p:nvSpPr>
          <p:spPr>
            <a:xfrm>
              <a:off x="1440" y="1056"/>
              <a:ext cx="0" cy="336"/>
            </a:xfrm>
            <a:prstGeom prst="line">
              <a:avLst/>
            </a:prstGeom>
            <a:ln w="38100" cap="flat" cmpd="sng">
              <a:solidFill>
                <a:srgbClr val="FF3300"/>
              </a:solidFill>
              <a:prstDash val="solid"/>
              <a:headEnd type="none" w="med" len="med"/>
              <a:tailEnd type="none" w="med" len="med"/>
            </a:ln>
          </p:spPr>
        </p:sp>
        <p:sp>
          <p:nvSpPr>
            <p:cNvPr id="26670" name="Text Box 15"/>
            <p:cNvSpPr txBox="1"/>
            <p:nvPr/>
          </p:nvSpPr>
          <p:spPr>
            <a:xfrm>
              <a:off x="1353" y="1405"/>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cs typeface="Times New Roman" panose="02020603050405020304" pitchFamily="18" charset="0"/>
                </a:rPr>
                <a:t>④</a:t>
              </a:r>
              <a:endParaRPr lang="en-US" altLang="zh-CN" sz="2400" b="1" dirty="0">
                <a:solidFill>
                  <a:srgbClr val="FF3300"/>
                </a:solidFill>
                <a:latin typeface="宋体" pitchFamily="2" charset="-122"/>
              </a:endParaRPr>
            </a:p>
          </p:txBody>
        </p:sp>
      </p:grpSp>
      <p:grpSp>
        <p:nvGrpSpPr>
          <p:cNvPr id="17424" name="Group 16"/>
          <p:cNvGrpSpPr/>
          <p:nvPr/>
        </p:nvGrpSpPr>
        <p:grpSpPr>
          <a:xfrm>
            <a:off x="2209800" y="2590800"/>
            <a:ext cx="8077200" cy="901700"/>
            <a:chOff x="432" y="1632"/>
            <a:chExt cx="5088" cy="568"/>
          </a:xfrm>
        </p:grpSpPr>
        <p:sp>
          <p:nvSpPr>
            <p:cNvPr id="26659" name="Rectangle 17" descr="Rectangle: Click to edit Master text styles&#10;Second level&#10;Third level&#10;Fourth level&#10;Fifth level"/>
            <p:cNvSpPr/>
            <p:nvPr/>
          </p:nvSpPr>
          <p:spPr>
            <a:xfrm>
              <a:off x="432" y="1632"/>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285  310  179  652  351  423  861  254  450  520</a:t>
              </a:r>
            </a:p>
          </p:txBody>
        </p:sp>
        <p:grpSp>
          <p:nvGrpSpPr>
            <p:cNvPr id="26660" name="Group 18"/>
            <p:cNvGrpSpPr/>
            <p:nvPr/>
          </p:nvGrpSpPr>
          <p:grpSpPr>
            <a:xfrm>
              <a:off x="2862" y="1632"/>
              <a:ext cx="192" cy="560"/>
              <a:chOff x="2862" y="1056"/>
              <a:chExt cx="192" cy="560"/>
            </a:xfrm>
          </p:grpSpPr>
          <p:sp>
            <p:nvSpPr>
              <p:cNvPr id="26667" name="Line 19"/>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68" name="Text Box 20"/>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nvGrpSpPr>
            <p:cNvPr id="26661" name="Group 21"/>
            <p:cNvGrpSpPr/>
            <p:nvPr/>
          </p:nvGrpSpPr>
          <p:grpSpPr>
            <a:xfrm>
              <a:off x="1824" y="1632"/>
              <a:ext cx="192" cy="568"/>
              <a:chOff x="1824" y="1056"/>
              <a:chExt cx="192" cy="568"/>
            </a:xfrm>
          </p:grpSpPr>
          <p:sp>
            <p:nvSpPr>
              <p:cNvPr id="26665" name="Line 22"/>
              <p:cNvSpPr/>
              <p:nvPr/>
            </p:nvSpPr>
            <p:spPr>
              <a:xfrm>
                <a:off x="1923" y="1056"/>
                <a:ext cx="0" cy="336"/>
              </a:xfrm>
              <a:prstGeom prst="line">
                <a:avLst/>
              </a:prstGeom>
              <a:ln w="38100" cap="flat" cmpd="sng">
                <a:solidFill>
                  <a:srgbClr val="FF3300"/>
                </a:solidFill>
                <a:prstDash val="solid"/>
                <a:headEnd type="none" w="med" len="med"/>
                <a:tailEnd type="none" w="med" len="med"/>
              </a:ln>
            </p:spPr>
          </p:sp>
          <p:sp>
            <p:nvSpPr>
              <p:cNvPr id="26666" name="Text Box 23"/>
              <p:cNvSpPr txBox="1"/>
              <p:nvPr/>
            </p:nvSpPr>
            <p:spPr>
              <a:xfrm>
                <a:off x="1824"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②</a:t>
                </a:r>
                <a:endParaRPr lang="en-US" altLang="zh-CN" sz="2400" b="1" dirty="0">
                  <a:solidFill>
                    <a:srgbClr val="FF3300"/>
                  </a:solidFill>
                  <a:latin typeface="Tahoma" panose="020B0804030504040204" pitchFamily="34" charset="0"/>
                </a:endParaRPr>
              </a:p>
            </p:txBody>
          </p:sp>
        </p:grpSp>
        <p:grpSp>
          <p:nvGrpSpPr>
            <p:cNvPr id="26662" name="Group 24"/>
            <p:cNvGrpSpPr/>
            <p:nvPr/>
          </p:nvGrpSpPr>
          <p:grpSpPr>
            <a:xfrm>
              <a:off x="1353" y="1632"/>
              <a:ext cx="192" cy="568"/>
              <a:chOff x="1353" y="1056"/>
              <a:chExt cx="192" cy="568"/>
            </a:xfrm>
          </p:grpSpPr>
          <p:sp>
            <p:nvSpPr>
              <p:cNvPr id="26663" name="Line 25"/>
              <p:cNvSpPr/>
              <p:nvPr/>
            </p:nvSpPr>
            <p:spPr>
              <a:xfrm>
                <a:off x="1440" y="1056"/>
                <a:ext cx="0" cy="336"/>
              </a:xfrm>
              <a:prstGeom prst="line">
                <a:avLst/>
              </a:prstGeom>
              <a:ln w="38100" cap="flat" cmpd="sng">
                <a:solidFill>
                  <a:srgbClr val="FF3300"/>
                </a:solidFill>
                <a:prstDash val="solid"/>
                <a:headEnd type="none" w="med" len="med"/>
                <a:tailEnd type="none" w="med" len="med"/>
              </a:ln>
            </p:spPr>
          </p:sp>
          <p:sp>
            <p:nvSpPr>
              <p:cNvPr id="26664" name="Text Box 26"/>
              <p:cNvSpPr txBox="1"/>
              <p:nvPr/>
            </p:nvSpPr>
            <p:spPr>
              <a:xfrm>
                <a:off x="1353"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③</a:t>
                </a:r>
                <a:endParaRPr lang="en-US" altLang="zh-CN" sz="2400" b="1" dirty="0">
                  <a:solidFill>
                    <a:srgbClr val="FF3300"/>
                  </a:solidFill>
                  <a:latin typeface="Tahoma" panose="020B0804030504040204" pitchFamily="34" charset="0"/>
                </a:endParaRPr>
              </a:p>
            </p:txBody>
          </p:sp>
        </p:grpSp>
      </p:grpSp>
      <p:grpSp>
        <p:nvGrpSpPr>
          <p:cNvPr id="17435" name="Group 27"/>
          <p:cNvGrpSpPr/>
          <p:nvPr/>
        </p:nvGrpSpPr>
        <p:grpSpPr>
          <a:xfrm>
            <a:off x="2209800" y="3521075"/>
            <a:ext cx="8077200" cy="901700"/>
            <a:chOff x="432" y="2218"/>
            <a:chExt cx="5088" cy="568"/>
          </a:xfrm>
        </p:grpSpPr>
        <p:sp>
          <p:nvSpPr>
            <p:cNvPr id="26652" name="Rectangle 28" descr="Rectangle: Click to edit Master text styles&#10;Second level&#10;Third level&#10;Fourth level&#10;Fifth level"/>
            <p:cNvSpPr/>
            <p:nvPr/>
          </p:nvSpPr>
          <p:spPr>
            <a:xfrm>
              <a:off x="432" y="2218"/>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179  285  310  652  351  423  861  254  450  520</a:t>
              </a:r>
            </a:p>
          </p:txBody>
        </p:sp>
        <p:grpSp>
          <p:nvGrpSpPr>
            <p:cNvPr id="26653" name="Group 29"/>
            <p:cNvGrpSpPr/>
            <p:nvPr/>
          </p:nvGrpSpPr>
          <p:grpSpPr>
            <a:xfrm>
              <a:off x="2862" y="2218"/>
              <a:ext cx="192" cy="560"/>
              <a:chOff x="2862" y="1056"/>
              <a:chExt cx="192" cy="560"/>
            </a:xfrm>
          </p:grpSpPr>
          <p:sp>
            <p:nvSpPr>
              <p:cNvPr id="26657" name="Line 30"/>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58" name="Text Box 31"/>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nvGrpSpPr>
            <p:cNvPr id="26654" name="Group 32"/>
            <p:cNvGrpSpPr/>
            <p:nvPr/>
          </p:nvGrpSpPr>
          <p:grpSpPr>
            <a:xfrm>
              <a:off x="1824" y="2218"/>
              <a:ext cx="192" cy="568"/>
              <a:chOff x="1824" y="1056"/>
              <a:chExt cx="192" cy="568"/>
            </a:xfrm>
          </p:grpSpPr>
          <p:sp>
            <p:nvSpPr>
              <p:cNvPr id="26655" name="Line 33"/>
              <p:cNvSpPr/>
              <p:nvPr/>
            </p:nvSpPr>
            <p:spPr>
              <a:xfrm>
                <a:off x="1923" y="1056"/>
                <a:ext cx="0" cy="336"/>
              </a:xfrm>
              <a:prstGeom prst="line">
                <a:avLst/>
              </a:prstGeom>
              <a:ln w="38100" cap="flat" cmpd="sng">
                <a:solidFill>
                  <a:srgbClr val="FF3300"/>
                </a:solidFill>
                <a:prstDash val="solid"/>
                <a:headEnd type="none" w="med" len="med"/>
                <a:tailEnd type="none" w="med" len="med"/>
              </a:ln>
            </p:spPr>
          </p:sp>
          <p:sp>
            <p:nvSpPr>
              <p:cNvPr id="26656" name="Text Box 34"/>
              <p:cNvSpPr txBox="1"/>
              <p:nvPr/>
            </p:nvSpPr>
            <p:spPr>
              <a:xfrm>
                <a:off x="1824"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②</a:t>
                </a:r>
                <a:endParaRPr lang="en-US" altLang="zh-CN" sz="2400" b="1" dirty="0">
                  <a:solidFill>
                    <a:srgbClr val="FF3300"/>
                  </a:solidFill>
                  <a:latin typeface="Tahoma" panose="020B0804030504040204" pitchFamily="34" charset="0"/>
                </a:endParaRPr>
              </a:p>
            </p:txBody>
          </p:sp>
        </p:grpSp>
      </p:grpSp>
      <p:grpSp>
        <p:nvGrpSpPr>
          <p:cNvPr id="17443" name="Group 35"/>
          <p:cNvGrpSpPr/>
          <p:nvPr/>
        </p:nvGrpSpPr>
        <p:grpSpPr>
          <a:xfrm>
            <a:off x="5257800" y="3519488"/>
            <a:ext cx="401638" cy="901700"/>
            <a:chOff x="2862" y="1056"/>
            <a:chExt cx="253" cy="568"/>
          </a:xfrm>
        </p:grpSpPr>
        <p:sp>
          <p:nvSpPr>
            <p:cNvPr id="26650" name="Line 36"/>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51" name="Text Box 37"/>
            <p:cNvSpPr txBox="1"/>
            <p:nvPr/>
          </p:nvSpPr>
          <p:spPr>
            <a:xfrm>
              <a:off x="2862" y="1392"/>
              <a:ext cx="253"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⑤</a:t>
              </a:r>
              <a:r>
                <a:rPr lang="en-US" altLang="zh-CN" sz="2400" b="1" dirty="0">
                  <a:solidFill>
                    <a:srgbClr val="FF3300"/>
                  </a:solidFill>
                  <a:latin typeface="Tahoma" panose="020B0804030504040204" pitchFamily="34" charset="0"/>
                </a:rPr>
                <a:t> </a:t>
              </a:r>
            </a:p>
          </p:txBody>
        </p:sp>
      </p:grpSp>
      <p:grpSp>
        <p:nvGrpSpPr>
          <p:cNvPr id="17446" name="Group 38"/>
          <p:cNvGrpSpPr/>
          <p:nvPr/>
        </p:nvGrpSpPr>
        <p:grpSpPr>
          <a:xfrm>
            <a:off x="2209800" y="4435475"/>
            <a:ext cx="8077200" cy="901700"/>
            <a:chOff x="432" y="2794"/>
            <a:chExt cx="5088" cy="568"/>
          </a:xfrm>
        </p:grpSpPr>
        <p:sp>
          <p:nvSpPr>
            <p:cNvPr id="26643" name="Rectangle 39" descr="Rectangle: Click to edit Master text styles&#10;Second level&#10;Third level&#10;Fourth level&#10;Fifth level"/>
            <p:cNvSpPr/>
            <p:nvPr/>
          </p:nvSpPr>
          <p:spPr>
            <a:xfrm>
              <a:off x="432" y="2794"/>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179  285  310  351  652  423  861  254  450  520</a:t>
              </a:r>
            </a:p>
          </p:txBody>
        </p:sp>
        <p:grpSp>
          <p:nvGrpSpPr>
            <p:cNvPr id="26644" name="Group 40"/>
            <p:cNvGrpSpPr/>
            <p:nvPr/>
          </p:nvGrpSpPr>
          <p:grpSpPr>
            <a:xfrm>
              <a:off x="2862" y="2794"/>
              <a:ext cx="192" cy="560"/>
              <a:chOff x="2862" y="1056"/>
              <a:chExt cx="192" cy="560"/>
            </a:xfrm>
          </p:grpSpPr>
          <p:sp>
            <p:nvSpPr>
              <p:cNvPr id="26648" name="Line 41"/>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49" name="Text Box 42"/>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nvGrpSpPr>
            <p:cNvPr id="26645" name="Group 43"/>
            <p:cNvGrpSpPr/>
            <p:nvPr/>
          </p:nvGrpSpPr>
          <p:grpSpPr>
            <a:xfrm>
              <a:off x="1824" y="2794"/>
              <a:ext cx="192" cy="568"/>
              <a:chOff x="1824" y="1056"/>
              <a:chExt cx="192" cy="568"/>
            </a:xfrm>
          </p:grpSpPr>
          <p:sp>
            <p:nvSpPr>
              <p:cNvPr id="26646" name="Line 44"/>
              <p:cNvSpPr/>
              <p:nvPr/>
            </p:nvSpPr>
            <p:spPr>
              <a:xfrm>
                <a:off x="1923" y="1056"/>
                <a:ext cx="0" cy="336"/>
              </a:xfrm>
              <a:prstGeom prst="line">
                <a:avLst/>
              </a:prstGeom>
              <a:ln w="38100" cap="flat" cmpd="sng">
                <a:solidFill>
                  <a:srgbClr val="FF3300"/>
                </a:solidFill>
                <a:prstDash val="solid"/>
                <a:headEnd type="none" w="med" len="med"/>
                <a:tailEnd type="none" w="med" len="med"/>
              </a:ln>
            </p:spPr>
          </p:sp>
          <p:sp>
            <p:nvSpPr>
              <p:cNvPr id="26647" name="Text Box 45"/>
              <p:cNvSpPr txBox="1"/>
              <p:nvPr/>
            </p:nvSpPr>
            <p:spPr>
              <a:xfrm>
                <a:off x="1824" y="1392"/>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②</a:t>
                </a:r>
                <a:endParaRPr lang="en-US" altLang="zh-CN" sz="2400" b="1" dirty="0">
                  <a:solidFill>
                    <a:srgbClr val="FF3300"/>
                  </a:solidFill>
                  <a:latin typeface="Tahoma" panose="020B0804030504040204" pitchFamily="34" charset="0"/>
                </a:endParaRPr>
              </a:p>
            </p:txBody>
          </p:sp>
        </p:grpSp>
      </p:grpSp>
      <p:grpSp>
        <p:nvGrpSpPr>
          <p:cNvPr id="17454" name="Group 46"/>
          <p:cNvGrpSpPr/>
          <p:nvPr/>
        </p:nvGrpSpPr>
        <p:grpSpPr>
          <a:xfrm>
            <a:off x="2209800" y="5426075"/>
            <a:ext cx="8077200" cy="889000"/>
            <a:chOff x="432" y="3418"/>
            <a:chExt cx="5088" cy="560"/>
          </a:xfrm>
        </p:grpSpPr>
        <p:sp>
          <p:nvSpPr>
            <p:cNvPr id="26639" name="Rectangle 47" descr="Rectangle: Click to edit Master text styles&#10;Second level&#10;Third level&#10;Fourth level&#10;Fifth level"/>
            <p:cNvSpPr/>
            <p:nvPr/>
          </p:nvSpPr>
          <p:spPr>
            <a:xfrm>
              <a:off x="432" y="3418"/>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179  285  310  351  652  423  861  254  450  520</a:t>
              </a:r>
            </a:p>
          </p:txBody>
        </p:sp>
        <p:grpSp>
          <p:nvGrpSpPr>
            <p:cNvPr id="26640" name="Group 48"/>
            <p:cNvGrpSpPr/>
            <p:nvPr/>
          </p:nvGrpSpPr>
          <p:grpSpPr>
            <a:xfrm>
              <a:off x="2862" y="3418"/>
              <a:ext cx="192" cy="560"/>
              <a:chOff x="2862" y="1056"/>
              <a:chExt cx="192" cy="560"/>
            </a:xfrm>
          </p:grpSpPr>
          <p:sp>
            <p:nvSpPr>
              <p:cNvPr id="26641" name="Line 49"/>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6642" name="Text Box 50"/>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dissolve">
                                      <p:cBhvr>
                                        <p:cTn id="12" dur="500"/>
                                        <p:tgtEl>
                                          <p:spTgt spid="174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8"/>
                                        </p:tgtEl>
                                        <p:attrNameLst>
                                          <p:attrName>style.visibility</p:attrName>
                                        </p:attrNameLst>
                                      </p:cBhvr>
                                      <p:to>
                                        <p:strVal val="visible"/>
                                      </p:to>
                                    </p:set>
                                    <p:animEffect transition="in" filter="dissolve">
                                      <p:cBhvr>
                                        <p:cTn id="17" dur="500"/>
                                        <p:tgtEl>
                                          <p:spTgt spid="174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421"/>
                                        </p:tgtEl>
                                        <p:attrNameLst>
                                          <p:attrName>style.visibility</p:attrName>
                                        </p:attrNameLst>
                                      </p:cBhvr>
                                      <p:to>
                                        <p:strVal val="visible"/>
                                      </p:to>
                                    </p:set>
                                    <p:animEffect transition="in" filter="dissolve">
                                      <p:cBhvr>
                                        <p:cTn id="22" dur="500"/>
                                        <p:tgtEl>
                                          <p:spTgt spid="174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424"/>
                                        </p:tgtEl>
                                        <p:attrNameLst>
                                          <p:attrName>style.visibility</p:attrName>
                                        </p:attrNameLst>
                                      </p:cBhvr>
                                      <p:to>
                                        <p:strVal val="visible"/>
                                      </p:to>
                                    </p:set>
                                    <p:animEffect transition="in" filter="dissolve">
                                      <p:cBhvr>
                                        <p:cTn id="27" dur="500"/>
                                        <p:tgtEl>
                                          <p:spTgt spid="174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435"/>
                                        </p:tgtEl>
                                        <p:attrNameLst>
                                          <p:attrName>style.visibility</p:attrName>
                                        </p:attrNameLst>
                                      </p:cBhvr>
                                      <p:to>
                                        <p:strVal val="visible"/>
                                      </p:to>
                                    </p:set>
                                    <p:animEffect transition="in" filter="dissolve">
                                      <p:cBhvr>
                                        <p:cTn id="32" dur="500"/>
                                        <p:tgtEl>
                                          <p:spTgt spid="1743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7443"/>
                                        </p:tgtEl>
                                        <p:attrNameLst>
                                          <p:attrName>style.visibility</p:attrName>
                                        </p:attrNameLst>
                                      </p:cBhvr>
                                      <p:to>
                                        <p:strVal val="visible"/>
                                      </p:to>
                                    </p:set>
                                    <p:animEffect transition="in" filter="dissolve">
                                      <p:cBhvr>
                                        <p:cTn id="37" dur="500"/>
                                        <p:tgtEl>
                                          <p:spTgt spid="1744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7446"/>
                                        </p:tgtEl>
                                        <p:attrNameLst>
                                          <p:attrName>style.visibility</p:attrName>
                                        </p:attrNameLst>
                                      </p:cBhvr>
                                      <p:to>
                                        <p:strVal val="visible"/>
                                      </p:to>
                                    </p:set>
                                    <p:animEffect transition="in" filter="dissolve">
                                      <p:cBhvr>
                                        <p:cTn id="42" dur="500"/>
                                        <p:tgtEl>
                                          <p:spTgt spid="1744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7454"/>
                                        </p:tgtEl>
                                        <p:attrNameLst>
                                          <p:attrName>style.visibility</p:attrName>
                                        </p:attrNameLst>
                                      </p:cBhvr>
                                      <p:to>
                                        <p:strVal val="visible"/>
                                      </p:to>
                                    </p:set>
                                    <p:animEffect transition="in" filter="dissolve">
                                      <p:cBhvr>
                                        <p:cTn id="47" dur="500"/>
                                        <p:tgtEl>
                                          <p:spTgt spid="17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54</a:t>
            </a:fld>
            <a:endParaRPr lang="en-US" altLang="zh-CN" sz="1000" dirty="0"/>
          </a:p>
        </p:txBody>
      </p:sp>
      <p:sp>
        <p:nvSpPr>
          <p:cNvPr id="27651" name="Rectangle 2"/>
          <p:cNvSpPr>
            <a:spLocks noGrp="1"/>
          </p:cNvSpPr>
          <p:nvPr>
            <p:ph type="title"/>
          </p:nvPr>
        </p:nvSpPr>
        <p:spPr/>
        <p:txBody>
          <a:bodyPr vert="horz" wrap="square" lIns="91440" tIns="45720" rIns="91440" bIns="45720" anchor="b"/>
          <a:lstStyle/>
          <a:p>
            <a:pPr eaLnBrk="1" hangingPunct="1"/>
            <a:r>
              <a:rPr lang="zh-CN" altLang="en-US" dirty="0"/>
              <a:t>归并分类算法实例</a:t>
            </a:r>
          </a:p>
        </p:txBody>
      </p:sp>
      <p:grpSp>
        <p:nvGrpSpPr>
          <p:cNvPr id="18435" name="Group 3"/>
          <p:cNvGrpSpPr/>
          <p:nvPr/>
        </p:nvGrpSpPr>
        <p:grpSpPr>
          <a:xfrm>
            <a:off x="2209800" y="1600200"/>
            <a:ext cx="8077200" cy="889000"/>
            <a:chOff x="432" y="3418"/>
            <a:chExt cx="5088" cy="560"/>
          </a:xfrm>
        </p:grpSpPr>
        <p:sp>
          <p:nvSpPr>
            <p:cNvPr id="27672" name="Rectangle 4" descr="Rectangle: Click to edit Master text styles&#10;Second level&#10;Third level&#10;Fourth level&#10;Fifth level"/>
            <p:cNvSpPr/>
            <p:nvPr/>
          </p:nvSpPr>
          <p:spPr>
            <a:xfrm>
              <a:off x="432" y="3418"/>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179  285  310  351  652  423  861  254  450  520</a:t>
              </a:r>
            </a:p>
          </p:txBody>
        </p:sp>
        <p:grpSp>
          <p:nvGrpSpPr>
            <p:cNvPr id="27673" name="Group 5"/>
            <p:cNvGrpSpPr/>
            <p:nvPr/>
          </p:nvGrpSpPr>
          <p:grpSpPr>
            <a:xfrm>
              <a:off x="2862" y="3418"/>
              <a:ext cx="192" cy="560"/>
              <a:chOff x="2862" y="1056"/>
              <a:chExt cx="192" cy="560"/>
            </a:xfrm>
          </p:grpSpPr>
          <p:sp>
            <p:nvSpPr>
              <p:cNvPr id="27674" name="Line 6"/>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7675" name="Text Box 7"/>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grpSp>
        <p:nvGrpSpPr>
          <p:cNvPr id="18440" name="Group 8"/>
          <p:cNvGrpSpPr/>
          <p:nvPr/>
        </p:nvGrpSpPr>
        <p:grpSpPr>
          <a:xfrm>
            <a:off x="2209800" y="3000375"/>
            <a:ext cx="8077200" cy="889000"/>
            <a:chOff x="432" y="3418"/>
            <a:chExt cx="5088" cy="560"/>
          </a:xfrm>
        </p:grpSpPr>
        <p:sp>
          <p:nvSpPr>
            <p:cNvPr id="27668" name="Rectangle 9" descr="Rectangle: Click to edit Master text styles&#10;Second level&#10;Third level&#10;Fourth level&#10;Fifth level"/>
            <p:cNvSpPr/>
            <p:nvPr/>
          </p:nvSpPr>
          <p:spPr>
            <a:xfrm>
              <a:off x="432" y="3418"/>
              <a:ext cx="5088" cy="336"/>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179  285  310  351  652  254  423  450  520  861</a:t>
              </a:r>
            </a:p>
          </p:txBody>
        </p:sp>
        <p:grpSp>
          <p:nvGrpSpPr>
            <p:cNvPr id="27669" name="Group 10"/>
            <p:cNvGrpSpPr/>
            <p:nvPr/>
          </p:nvGrpSpPr>
          <p:grpSpPr>
            <a:xfrm>
              <a:off x="2862" y="3418"/>
              <a:ext cx="192" cy="560"/>
              <a:chOff x="2862" y="1056"/>
              <a:chExt cx="192" cy="560"/>
            </a:xfrm>
          </p:grpSpPr>
          <p:sp>
            <p:nvSpPr>
              <p:cNvPr id="27670" name="Line 11"/>
              <p:cNvSpPr/>
              <p:nvPr/>
            </p:nvSpPr>
            <p:spPr>
              <a:xfrm>
                <a:off x="2955" y="1056"/>
                <a:ext cx="0" cy="336"/>
              </a:xfrm>
              <a:prstGeom prst="line">
                <a:avLst/>
              </a:prstGeom>
              <a:ln w="38100" cap="flat" cmpd="sng">
                <a:solidFill>
                  <a:srgbClr val="FF3300"/>
                </a:solidFill>
                <a:prstDash val="solid"/>
                <a:headEnd type="none" w="med" len="med"/>
                <a:tailEnd type="none" w="med" len="med"/>
              </a:ln>
            </p:spPr>
          </p:sp>
          <p:sp>
            <p:nvSpPr>
              <p:cNvPr id="27671" name="Text Box 12"/>
              <p:cNvSpPr txBox="1"/>
              <p:nvPr/>
            </p:nvSpPr>
            <p:spPr>
              <a:xfrm>
                <a:off x="2862" y="1384"/>
                <a:ext cx="192" cy="232"/>
              </a:xfrm>
              <a:prstGeom prst="rect">
                <a:avLst/>
              </a:prstGeom>
              <a:noFill/>
              <a:ln w="9525">
                <a:noFill/>
              </a:ln>
            </p:spPr>
            <p:txBody>
              <a:bodyPr wrap="none" lIns="0" tIns="0" rIns="0" bIns="0">
                <a:spAutoFit/>
              </a:bodyPr>
              <a:lstStyle/>
              <a:p>
                <a:r>
                  <a:rPr lang="en-US" altLang="zh-CN" sz="2400" b="1" dirty="0">
                    <a:solidFill>
                      <a:srgbClr val="FF3300"/>
                    </a:solidFill>
                    <a:latin typeface="宋体" pitchFamily="2" charset="-122"/>
                  </a:rPr>
                  <a:t>①</a:t>
                </a:r>
                <a:endParaRPr lang="en-US" altLang="zh-CN" sz="2400" b="1" dirty="0">
                  <a:solidFill>
                    <a:srgbClr val="FF3300"/>
                  </a:solidFill>
                  <a:latin typeface="Tahoma" panose="020B0804030504040204" pitchFamily="34" charset="0"/>
                </a:endParaRPr>
              </a:p>
            </p:txBody>
          </p:sp>
        </p:grpSp>
      </p:grpSp>
      <p:grpSp>
        <p:nvGrpSpPr>
          <p:cNvPr id="18445" name="Group 13"/>
          <p:cNvGrpSpPr/>
          <p:nvPr/>
        </p:nvGrpSpPr>
        <p:grpSpPr>
          <a:xfrm>
            <a:off x="6629400" y="2133600"/>
            <a:ext cx="3276600" cy="838200"/>
            <a:chOff x="3216" y="1344"/>
            <a:chExt cx="2064" cy="528"/>
          </a:xfrm>
        </p:grpSpPr>
        <p:sp>
          <p:nvSpPr>
            <p:cNvPr id="27663" name="Line 14"/>
            <p:cNvSpPr/>
            <p:nvPr/>
          </p:nvSpPr>
          <p:spPr>
            <a:xfrm>
              <a:off x="3216" y="1344"/>
              <a:ext cx="0" cy="240"/>
            </a:xfrm>
            <a:prstGeom prst="line">
              <a:avLst/>
            </a:prstGeom>
            <a:ln w="28575" cap="flat" cmpd="sng">
              <a:solidFill>
                <a:schemeClr val="tx1"/>
              </a:solidFill>
              <a:prstDash val="solid"/>
              <a:headEnd type="none" w="med" len="med"/>
              <a:tailEnd type="none" w="med" len="med"/>
            </a:ln>
          </p:spPr>
        </p:sp>
        <p:sp>
          <p:nvSpPr>
            <p:cNvPr id="27664" name="Line 15"/>
            <p:cNvSpPr/>
            <p:nvPr/>
          </p:nvSpPr>
          <p:spPr>
            <a:xfrm>
              <a:off x="3216" y="1584"/>
              <a:ext cx="2064" cy="0"/>
            </a:xfrm>
            <a:prstGeom prst="line">
              <a:avLst/>
            </a:prstGeom>
            <a:ln w="28575" cap="flat" cmpd="sng">
              <a:solidFill>
                <a:schemeClr val="tx1"/>
              </a:solidFill>
              <a:prstDash val="solid"/>
              <a:headEnd type="none" w="med" len="med"/>
              <a:tailEnd type="none" w="med" len="med"/>
            </a:ln>
          </p:spPr>
        </p:sp>
        <p:sp>
          <p:nvSpPr>
            <p:cNvPr id="27665" name="Line 16"/>
            <p:cNvSpPr/>
            <p:nvPr/>
          </p:nvSpPr>
          <p:spPr>
            <a:xfrm flipV="1">
              <a:off x="5280" y="1344"/>
              <a:ext cx="0" cy="240"/>
            </a:xfrm>
            <a:prstGeom prst="line">
              <a:avLst/>
            </a:prstGeom>
            <a:ln w="28575" cap="flat" cmpd="sng">
              <a:solidFill>
                <a:schemeClr val="tx1"/>
              </a:solidFill>
              <a:prstDash val="solid"/>
              <a:headEnd type="none" w="med" len="med"/>
              <a:tailEnd type="none" w="med" len="med"/>
            </a:ln>
          </p:spPr>
        </p:sp>
        <p:sp>
          <p:nvSpPr>
            <p:cNvPr id="27666" name="Line 17"/>
            <p:cNvSpPr/>
            <p:nvPr/>
          </p:nvSpPr>
          <p:spPr>
            <a:xfrm>
              <a:off x="4224" y="1584"/>
              <a:ext cx="0" cy="288"/>
            </a:xfrm>
            <a:prstGeom prst="line">
              <a:avLst/>
            </a:prstGeom>
            <a:ln w="28575" cap="flat" cmpd="sng">
              <a:solidFill>
                <a:schemeClr val="tx1"/>
              </a:solidFill>
              <a:prstDash val="solid"/>
              <a:headEnd type="none" w="med" len="med"/>
              <a:tailEnd type="triangle" w="med" len="med"/>
            </a:ln>
          </p:spPr>
        </p:sp>
        <p:sp>
          <p:nvSpPr>
            <p:cNvPr id="27667" name="Text Box 18"/>
            <p:cNvSpPr txBox="1"/>
            <p:nvPr/>
          </p:nvSpPr>
          <p:spPr>
            <a:xfrm>
              <a:off x="3494" y="1375"/>
              <a:ext cx="1267" cy="212"/>
            </a:xfrm>
            <a:prstGeom prst="rect">
              <a:avLst/>
            </a:prstGeom>
            <a:noFill/>
            <a:ln w="9525">
              <a:noFill/>
            </a:ln>
          </p:spPr>
          <p:txBody>
            <a:bodyPr wrap="none">
              <a:spAutoFit/>
            </a:bodyPr>
            <a:lstStyle/>
            <a:p>
              <a:r>
                <a:rPr lang="zh-CN" altLang="en-US" sz="1600" dirty="0">
                  <a:solidFill>
                    <a:srgbClr val="FF3300"/>
                  </a:solidFill>
                  <a:latin typeface="Tahoma" panose="020B0804030504040204" pitchFamily="34" charset="0"/>
                </a:rPr>
                <a:t>反复递归调用，合并</a:t>
              </a:r>
            </a:p>
          </p:txBody>
        </p:sp>
      </p:grpSp>
      <p:sp>
        <p:nvSpPr>
          <p:cNvPr id="18451" name="Rectangle 19" descr="Rectangle: Click to edit Master text styles&#10;Second level&#10;Third level&#10;Fourth level&#10;Fifth level"/>
          <p:cNvSpPr/>
          <p:nvPr/>
        </p:nvSpPr>
        <p:spPr>
          <a:xfrm>
            <a:off x="2209800" y="4572000"/>
            <a:ext cx="8077200" cy="533400"/>
          </a:xfrm>
          <a:prstGeom prst="rect">
            <a:avLst/>
          </a:prstGeom>
          <a:solidFill>
            <a:schemeClr val="folHlink"/>
          </a:solidFill>
          <a:ln w="9525">
            <a:noFill/>
          </a:ln>
        </p:spPr>
        <p:txBody>
          <a:bodyPr lIns="0" rIns="0"/>
          <a:lstStyle/>
          <a:p>
            <a:pPr marL="342900" indent="-342900" algn="ctr">
              <a:spcBef>
                <a:spcPct val="20000"/>
              </a:spcBef>
              <a:buClr>
                <a:schemeClr val="hlink"/>
              </a:buClr>
              <a:buSzPct val="110000"/>
              <a:buFont typeface="Wingdings" panose="05000000000000000000" pitchFamily="2" charset="2"/>
              <a:buNone/>
            </a:pPr>
            <a:r>
              <a:rPr lang="en-US" altLang="zh-CN" sz="2800" dirty="0">
                <a:latin typeface="Tahoma" panose="020B0804030504040204" pitchFamily="34" charset="0"/>
              </a:rPr>
              <a:t>179  254  285  310  351  423  450  520  652  861</a:t>
            </a:r>
          </a:p>
        </p:txBody>
      </p:sp>
      <p:grpSp>
        <p:nvGrpSpPr>
          <p:cNvPr id="18452" name="Group 20"/>
          <p:cNvGrpSpPr/>
          <p:nvPr/>
        </p:nvGrpSpPr>
        <p:grpSpPr>
          <a:xfrm>
            <a:off x="4267200" y="3505200"/>
            <a:ext cx="3962400" cy="1066800"/>
            <a:chOff x="1728" y="2208"/>
            <a:chExt cx="2496" cy="672"/>
          </a:xfrm>
        </p:grpSpPr>
        <p:sp>
          <p:nvSpPr>
            <p:cNvPr id="27658" name="Line 21"/>
            <p:cNvSpPr/>
            <p:nvPr/>
          </p:nvSpPr>
          <p:spPr>
            <a:xfrm>
              <a:off x="1728" y="2208"/>
              <a:ext cx="0" cy="432"/>
            </a:xfrm>
            <a:prstGeom prst="line">
              <a:avLst/>
            </a:prstGeom>
            <a:ln w="28575" cap="flat" cmpd="sng">
              <a:solidFill>
                <a:schemeClr val="tx1"/>
              </a:solidFill>
              <a:prstDash val="solid"/>
              <a:headEnd type="none" w="med" len="med"/>
              <a:tailEnd type="none" w="med" len="med"/>
            </a:ln>
          </p:spPr>
        </p:sp>
        <p:sp>
          <p:nvSpPr>
            <p:cNvPr id="27659" name="Line 22"/>
            <p:cNvSpPr/>
            <p:nvPr/>
          </p:nvSpPr>
          <p:spPr>
            <a:xfrm>
              <a:off x="1728" y="2640"/>
              <a:ext cx="2496" cy="0"/>
            </a:xfrm>
            <a:prstGeom prst="line">
              <a:avLst/>
            </a:prstGeom>
            <a:ln w="28575" cap="flat" cmpd="sng">
              <a:solidFill>
                <a:schemeClr val="tx1"/>
              </a:solidFill>
              <a:prstDash val="solid"/>
              <a:headEnd type="none" w="med" len="med"/>
              <a:tailEnd type="none" w="med" len="med"/>
            </a:ln>
          </p:spPr>
        </p:sp>
        <p:sp>
          <p:nvSpPr>
            <p:cNvPr id="27660" name="Line 23"/>
            <p:cNvSpPr/>
            <p:nvPr/>
          </p:nvSpPr>
          <p:spPr>
            <a:xfrm flipV="1">
              <a:off x="4224" y="2208"/>
              <a:ext cx="0" cy="432"/>
            </a:xfrm>
            <a:prstGeom prst="line">
              <a:avLst/>
            </a:prstGeom>
            <a:ln w="28575" cap="flat" cmpd="sng">
              <a:solidFill>
                <a:schemeClr val="tx1"/>
              </a:solidFill>
              <a:prstDash val="solid"/>
              <a:headEnd type="none" w="med" len="med"/>
              <a:tailEnd type="none" w="med" len="med"/>
            </a:ln>
          </p:spPr>
        </p:sp>
        <p:sp>
          <p:nvSpPr>
            <p:cNvPr id="27661" name="Line 24"/>
            <p:cNvSpPr/>
            <p:nvPr/>
          </p:nvSpPr>
          <p:spPr>
            <a:xfrm>
              <a:off x="2976" y="2640"/>
              <a:ext cx="0" cy="240"/>
            </a:xfrm>
            <a:prstGeom prst="line">
              <a:avLst/>
            </a:prstGeom>
            <a:ln w="28575" cap="flat" cmpd="sng">
              <a:solidFill>
                <a:schemeClr val="tx1"/>
              </a:solidFill>
              <a:prstDash val="solid"/>
              <a:headEnd type="none" w="med" len="med"/>
              <a:tailEnd type="triangle" w="med" len="med"/>
            </a:ln>
          </p:spPr>
        </p:sp>
        <p:sp>
          <p:nvSpPr>
            <p:cNvPr id="27662" name="Text Box 25"/>
            <p:cNvSpPr txBox="1"/>
            <p:nvPr/>
          </p:nvSpPr>
          <p:spPr>
            <a:xfrm>
              <a:off x="2150" y="2414"/>
              <a:ext cx="403" cy="232"/>
            </a:xfrm>
            <a:prstGeom prst="rect">
              <a:avLst/>
            </a:prstGeom>
            <a:noFill/>
            <a:ln w="9525">
              <a:noFill/>
            </a:ln>
          </p:spPr>
          <p:txBody>
            <a:bodyPr wrap="none">
              <a:spAutoFit/>
            </a:bodyPr>
            <a:lstStyle/>
            <a:p>
              <a:r>
                <a:rPr lang="zh-CN" altLang="en-US" dirty="0">
                  <a:solidFill>
                    <a:srgbClr val="FF3300"/>
                  </a:solidFill>
                  <a:latin typeface="Tahoma" panose="020B0804030504040204" pitchFamily="34" charset="0"/>
                </a:rPr>
                <a:t>合并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8445"/>
                                        </p:tgtEl>
                                        <p:attrNameLst>
                                          <p:attrName>style.visibility</p:attrName>
                                        </p:attrNameLst>
                                      </p:cBhvr>
                                      <p:to>
                                        <p:strVal val="visible"/>
                                      </p:to>
                                    </p:set>
                                    <p:animEffect transition="in" filter="slide(fromTop)">
                                      <p:cBhvr>
                                        <p:cTn id="12" dur="500"/>
                                        <p:tgtEl>
                                          <p:spTgt spid="184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440"/>
                                        </p:tgtEl>
                                        <p:attrNameLst>
                                          <p:attrName>style.visibility</p:attrName>
                                        </p:attrNameLst>
                                      </p:cBhvr>
                                      <p:to>
                                        <p:strVal val="visible"/>
                                      </p:to>
                                    </p:set>
                                    <p:animEffect transition="in" filter="dissolve">
                                      <p:cBhvr>
                                        <p:cTn id="17" dur="500"/>
                                        <p:tgtEl>
                                          <p:spTgt spid="184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8452"/>
                                        </p:tgtEl>
                                        <p:attrNameLst>
                                          <p:attrName>style.visibility</p:attrName>
                                        </p:attrNameLst>
                                      </p:cBhvr>
                                      <p:to>
                                        <p:strVal val="visible"/>
                                      </p:to>
                                    </p:set>
                                    <p:animEffect transition="in" filter="slide(fromTop)">
                                      <p:cBhvr>
                                        <p:cTn id="22" dur="500"/>
                                        <p:tgtEl>
                                          <p:spTgt spid="184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451"/>
                                        </p:tgtEl>
                                        <p:attrNameLst>
                                          <p:attrName>style.visibility</p:attrName>
                                        </p:attrNameLst>
                                      </p:cBhvr>
                                      <p:to>
                                        <p:strVal val="visible"/>
                                      </p:to>
                                    </p:set>
                                    <p:animEffect transition="in" filter="dissolve">
                                      <p:cBhvr>
                                        <p:cTn id="2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55</a:t>
            </a:fld>
            <a:endParaRPr lang="en-US" altLang="zh-CN" sz="1000" dirty="0"/>
          </a:p>
        </p:txBody>
      </p:sp>
      <p:sp>
        <p:nvSpPr>
          <p:cNvPr id="30723" name="Rectangle 2"/>
          <p:cNvSpPr>
            <a:spLocks noGrp="1"/>
          </p:cNvSpPr>
          <p:nvPr>
            <p:ph type="title"/>
          </p:nvPr>
        </p:nvSpPr>
        <p:spPr/>
        <p:txBody>
          <a:bodyPr vert="horz" wrap="square" lIns="91440" tIns="45720" rIns="91440" bIns="45720" anchor="b"/>
          <a:lstStyle/>
          <a:p>
            <a:pPr eaLnBrk="1" hangingPunct="1"/>
            <a:r>
              <a:rPr lang="en-US" altLang="zh-CN" dirty="0"/>
              <a:t>Efficiency of MergeSort</a:t>
            </a:r>
          </a:p>
        </p:txBody>
      </p:sp>
      <p:sp>
        <p:nvSpPr>
          <p:cNvPr id="30724" name="Rectangle 3"/>
          <p:cNvSpPr>
            <a:spLocks noGrp="1"/>
          </p:cNvSpPr>
          <p:nvPr>
            <p:ph idx="1"/>
          </p:nvPr>
        </p:nvSpPr>
        <p:spPr/>
        <p:txBody>
          <a:bodyPr vert="horz" wrap="square" lIns="91440" tIns="45720" rIns="91440" bIns="45720" anchor="t"/>
          <a:lstStyle/>
          <a:p>
            <a:pPr eaLnBrk="1" hangingPunct="1"/>
            <a:r>
              <a:rPr lang="en-US" altLang="zh-CN" dirty="0"/>
              <a:t>All cases have same efficiency: </a:t>
            </a:r>
            <a:r>
              <a:rPr lang="el-GR" altLang="zh-CN" dirty="0">
                <a:cs typeface="Times New Roman" panose="02020603050405020304" pitchFamily="18" charset="0"/>
              </a:rPr>
              <a:t>Θ</a:t>
            </a:r>
            <a:r>
              <a:rPr lang="en-US" altLang="zh-CN" dirty="0"/>
              <a:t>( </a:t>
            </a:r>
            <a:r>
              <a:rPr lang="en-US" altLang="zh-CN" i="1" dirty="0"/>
              <a:t>n </a:t>
            </a:r>
            <a:r>
              <a:rPr lang="en-US" altLang="zh-CN" dirty="0"/>
              <a:t>log </a:t>
            </a:r>
            <a:r>
              <a:rPr lang="en-US" altLang="zh-CN" i="1" dirty="0"/>
              <a:t>n</a:t>
            </a:r>
            <a:r>
              <a:rPr lang="en-US" altLang="zh-CN" dirty="0"/>
              <a:t>) </a:t>
            </a:r>
          </a:p>
          <a:p>
            <a:pPr eaLnBrk="1" hangingPunct="1"/>
            <a:endParaRPr lang="en-US" altLang="zh-CN" dirty="0"/>
          </a:p>
          <a:p>
            <a:pPr eaLnBrk="1" hangingPunct="1"/>
            <a:r>
              <a:rPr lang="en-US" altLang="zh-CN" dirty="0"/>
              <a:t>Space requirement: </a:t>
            </a:r>
            <a:r>
              <a:rPr lang="el-GR" altLang="zh-CN" dirty="0">
                <a:cs typeface="Times New Roman" panose="02020603050405020304" pitchFamily="18" charset="0"/>
              </a:rPr>
              <a:t>Θ</a:t>
            </a:r>
            <a:r>
              <a:rPr lang="en-US" altLang="zh-CN" dirty="0"/>
              <a:t>( </a:t>
            </a:r>
            <a:r>
              <a:rPr lang="en-US" altLang="zh-CN" i="1" dirty="0"/>
              <a:t>n </a:t>
            </a:r>
            <a:r>
              <a:rPr lang="en-US" altLang="zh-CN" dirty="0"/>
              <a:t>) (</a:t>
            </a:r>
            <a:r>
              <a:rPr lang="en-US" altLang="zh-CN" u="sng" dirty="0"/>
              <a:t>NOT</a:t>
            </a:r>
            <a:r>
              <a:rPr lang="en-US" altLang="zh-CN" dirty="0"/>
              <a:t> in-place)</a:t>
            </a:r>
          </a:p>
          <a:p>
            <a:pPr eaLnBrk="1" hangingPunct="1"/>
            <a:endParaRPr lang="en-US" altLang="zh-CN" dirty="0"/>
          </a:p>
          <a:p>
            <a:pPr eaLnBrk="1" hangingPunct="1"/>
            <a:r>
              <a:rPr lang="en-US" altLang="zh-CN" dirty="0"/>
              <a:t>Can be implemented without recursion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56</a:t>
            </a:fld>
            <a:endParaRPr lang="en-US" altLang="zh-CN" sz="1000" dirty="0"/>
          </a:p>
        </p:txBody>
      </p:sp>
      <p:sp>
        <p:nvSpPr>
          <p:cNvPr id="31747" name="Rectangle 2"/>
          <p:cNvSpPr>
            <a:spLocks noGrp="1"/>
          </p:cNvSpPr>
          <p:nvPr>
            <p:ph type="title"/>
          </p:nvPr>
        </p:nvSpPr>
        <p:spPr/>
        <p:txBody>
          <a:bodyPr vert="horz" wrap="square" lIns="91440" tIns="45720" rIns="91440" bIns="45720" anchor="b"/>
          <a:lstStyle/>
          <a:p>
            <a:pPr eaLnBrk="1" hangingPunct="1"/>
            <a:r>
              <a:rPr lang="zh-CN" altLang="en-US" dirty="0"/>
              <a:t>算法分析</a:t>
            </a:r>
          </a:p>
        </p:txBody>
      </p:sp>
      <p:sp>
        <p:nvSpPr>
          <p:cNvPr id="31748" name="Rectangle 3"/>
          <p:cNvSpPr>
            <a:spLocks noGrp="1"/>
          </p:cNvSpPr>
          <p:nvPr>
            <p:ph idx="1"/>
          </p:nvPr>
        </p:nvSpPr>
        <p:spPr/>
        <p:txBody>
          <a:bodyPr vert="horz" wrap="square" lIns="91440" tIns="45720" rIns="91440" bIns="45720" anchor="t"/>
          <a:lstStyle/>
          <a:p>
            <a:pPr eaLnBrk="1" hangingPunct="1">
              <a:buNone/>
            </a:pPr>
            <a:r>
              <a:rPr lang="zh-CN" altLang="en-US" b="1" dirty="0"/>
              <a:t>如果用</a:t>
            </a:r>
            <a:r>
              <a:rPr lang="en-US" altLang="zh-CN" b="1" dirty="0"/>
              <a:t>T(n)</a:t>
            </a:r>
            <a:r>
              <a:rPr lang="zh-CN" altLang="en-US" b="1" dirty="0"/>
              <a:t>表示归并排序所用的时间，</a:t>
            </a:r>
          </a:p>
          <a:p>
            <a:pPr eaLnBrk="1" hangingPunct="1">
              <a:buNone/>
            </a:pPr>
            <a:r>
              <a:rPr lang="en-US" altLang="zh-CN" b="1" dirty="0"/>
              <a:t>Merge </a:t>
            </a:r>
            <a:r>
              <a:rPr lang="zh-CN" altLang="en-US" b="1" dirty="0"/>
              <a:t>和</a:t>
            </a:r>
            <a:r>
              <a:rPr lang="en-US" altLang="zh-CN" b="1" dirty="0"/>
              <a:t>Copy</a:t>
            </a:r>
            <a:r>
              <a:rPr lang="zh-CN" altLang="en-US" b="1" dirty="0"/>
              <a:t>所用时间可在</a:t>
            </a:r>
            <a:r>
              <a:rPr lang="en-US" altLang="zh-CN" b="1" i="1" dirty="0">
                <a:latin typeface="Times New Roman" panose="02020603050405020304" pitchFamily="18" charset="0"/>
              </a:rPr>
              <a:t>O</a:t>
            </a:r>
            <a:r>
              <a:rPr lang="en-US" altLang="zh-CN" b="1" dirty="0"/>
              <a:t>(</a:t>
            </a:r>
            <a:r>
              <a:rPr lang="en-US" altLang="zh-CN" b="1" i="1" dirty="0">
                <a:latin typeface="Times New Roman" panose="02020603050405020304" pitchFamily="18" charset="0"/>
              </a:rPr>
              <a:t>n</a:t>
            </a:r>
            <a:r>
              <a:rPr lang="en-US" altLang="zh-CN" b="1" dirty="0"/>
              <a:t>)</a:t>
            </a:r>
            <a:r>
              <a:rPr lang="zh-CN" altLang="en-US" b="1" dirty="0"/>
              <a:t>时间内完成，即与</a:t>
            </a:r>
            <a:r>
              <a:rPr lang="en-US" altLang="zh-CN" b="1" dirty="0"/>
              <a:t>n</a:t>
            </a:r>
            <a:r>
              <a:rPr lang="zh-CN" altLang="en-US" b="1" dirty="0"/>
              <a:t>成正比：</a:t>
            </a:r>
            <a:r>
              <a:rPr lang="en-US" altLang="zh-CN" b="1" dirty="0"/>
              <a:t>cn</a:t>
            </a:r>
            <a:r>
              <a:rPr lang="zh-CN" altLang="en-US" b="1" dirty="0"/>
              <a:t>，其中</a:t>
            </a:r>
            <a:r>
              <a:rPr lang="en-US" altLang="zh-CN" b="1" dirty="0"/>
              <a:t>c</a:t>
            </a:r>
            <a:r>
              <a:rPr lang="zh-CN" altLang="en-US" b="1" dirty="0"/>
              <a:t>是一个正数，则有</a:t>
            </a:r>
            <a:endParaRPr lang="zh-CN" altLang="en-US" b="1" dirty="0">
              <a:latin typeface="Times New Roman" panose="02020603050405020304" pitchFamily="18" charset="0"/>
            </a:endParaRPr>
          </a:p>
          <a:p>
            <a:pPr eaLnBrk="1" hangingPunct="1">
              <a:buNone/>
            </a:pPr>
            <a:endParaRPr lang="zh-CN" altLang="en-US" b="1" dirty="0">
              <a:latin typeface="Times New Roman" panose="02020603050405020304" pitchFamily="18" charset="0"/>
            </a:endParaRPr>
          </a:p>
          <a:p>
            <a:pPr eaLnBrk="1" hangingPunct="1">
              <a:buNone/>
            </a:pPr>
            <a:endParaRPr lang="en-US" altLang="zh-CN" b="1" dirty="0">
              <a:latin typeface="Times New Roman" panose="02020603050405020304" pitchFamily="18" charset="0"/>
            </a:endParaRPr>
          </a:p>
        </p:txBody>
      </p:sp>
      <p:sp>
        <p:nvSpPr>
          <p:cNvPr id="31749" name="Rectangle 4"/>
          <p:cNvSpPr/>
          <p:nvPr/>
        </p:nvSpPr>
        <p:spPr>
          <a:xfrm>
            <a:off x="1524000" y="2992438"/>
            <a:ext cx="309880" cy="36830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graphicFrame>
        <p:nvGraphicFramePr>
          <p:cNvPr id="31750" name="Object 5"/>
          <p:cNvGraphicFramePr>
            <a:graphicFrameLocks noChangeAspect="1"/>
          </p:cNvGraphicFramePr>
          <p:nvPr/>
        </p:nvGraphicFramePr>
        <p:xfrm>
          <a:off x="3575050" y="4292600"/>
          <a:ext cx="4608513" cy="1022350"/>
        </p:xfrm>
        <a:graphic>
          <a:graphicData uri="http://schemas.openxmlformats.org/presentationml/2006/ole">
            <mc:AlternateContent xmlns:mc="http://schemas.openxmlformats.org/markup-compatibility/2006">
              <mc:Choice xmlns:v="urn:schemas-microsoft-com:vml" Requires="v">
                <p:oleObj spid="_x0000_s9219" r:id="rId3" imgW="2273300" imgH="508000" progId="Equation.3">
                  <p:embed/>
                </p:oleObj>
              </mc:Choice>
              <mc:Fallback>
                <p:oleObj r:id="rId3" imgW="2273300" imgH="508000" progId="Equation.3">
                  <p:embed/>
                  <p:pic>
                    <p:nvPicPr>
                      <p:cNvPr id="0" name="图片 3098"/>
                      <p:cNvPicPr/>
                      <p:nvPr/>
                    </p:nvPicPr>
                    <p:blipFill>
                      <a:blip r:embed="rId4"/>
                      <a:stretch>
                        <a:fillRect/>
                      </a:stretch>
                    </p:blipFill>
                    <p:spPr>
                      <a:xfrm>
                        <a:off x="3575050" y="4292600"/>
                        <a:ext cx="4608513" cy="1022350"/>
                      </a:xfrm>
                      <a:prstGeom prst="rect">
                        <a:avLst/>
                      </a:prstGeom>
                      <a:noFill/>
                      <a:ln w="38100">
                        <a:noFill/>
                        <a:miter/>
                      </a:ln>
                    </p:spPr>
                  </p:pic>
                </p:oleObj>
              </mc:Fallback>
            </mc:AlternateContent>
          </a:graphicData>
        </a:graphic>
      </p:graphicFrame>
      <p:sp>
        <p:nvSpPr>
          <p:cNvPr id="21510" name="Rectangle 6"/>
          <p:cNvSpPr>
            <a:spLocks noChangeArrowheads="1"/>
          </p:cNvSpPr>
          <p:nvPr/>
        </p:nvSpPr>
        <p:spPr bwMode="auto">
          <a:xfrm>
            <a:off x="1524000" y="0"/>
            <a:ext cx="1979613" cy="288925"/>
          </a:xfrm>
          <a:prstGeom prst="rect">
            <a:avLst/>
          </a:prstGeom>
          <a:gradFill rotWithShape="1">
            <a:gsLst>
              <a:gs pos="0">
                <a:schemeClr val="accent1">
                  <a:gamma/>
                  <a:shade val="72941"/>
                  <a:invGamma/>
                  <a:alpha val="59000"/>
                </a:schemeClr>
              </a:gs>
              <a:gs pos="50000">
                <a:schemeClr val="accent1">
                  <a:alpha val="57001"/>
                </a:schemeClr>
              </a:gs>
              <a:gs pos="100000">
                <a:schemeClr val="accent1">
                  <a:gamma/>
                  <a:shade val="72941"/>
                  <a:invGamma/>
                  <a:alpha val="59000"/>
                </a:schemeClr>
              </a:gs>
            </a:gsLst>
            <a:lin ang="5400000" scaled="1"/>
          </a:gra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uLnTx/>
                <a:uFillTx/>
                <a:latin typeface="Tahoma" panose="020B0804030504040204" pitchFamily="34" charset="0"/>
                <a:ea typeface="宋体" pitchFamily="2" charset="-122"/>
                <a:cs typeface="+mn-cs"/>
              </a:rPr>
              <a:t>2.4</a:t>
            </a:r>
            <a:r>
              <a:rPr kumimoji="0" lang="zh-CN" altLang="en-US" sz="2000" b="1" i="0" u="none" strike="noStrike" kern="1200" cap="none" spc="0" normalizeH="0" baseline="0" noProof="0">
                <a:ln>
                  <a:noFill/>
                </a:ln>
                <a:solidFill>
                  <a:schemeClr val="tx1"/>
                </a:solidFill>
                <a:effectLst/>
                <a:uLnTx/>
                <a:uFillTx/>
                <a:latin typeface="Tahoma" panose="020B0804030504040204" pitchFamily="34" charset="0"/>
                <a:ea typeface="宋体" pitchFamily="2" charset="-122"/>
                <a:cs typeface="+mn-cs"/>
              </a:rPr>
              <a:t>合并排序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57</a:t>
            </a:fld>
            <a:endParaRPr lang="en-US" altLang="zh-CN" sz="1000" dirty="0"/>
          </a:p>
        </p:txBody>
      </p:sp>
      <p:sp>
        <p:nvSpPr>
          <p:cNvPr id="34819" name="Rectangle 2"/>
          <p:cNvSpPr>
            <a:spLocks noGrp="1"/>
          </p:cNvSpPr>
          <p:nvPr>
            <p:ph type="title"/>
          </p:nvPr>
        </p:nvSpPr>
        <p:spPr/>
        <p:txBody>
          <a:bodyPr vert="horz" wrap="square" lIns="91440" tIns="45720" rIns="91440" bIns="45720" anchor="b"/>
          <a:lstStyle/>
          <a:p>
            <a:pPr eaLnBrk="1" hangingPunct="1"/>
            <a:r>
              <a:rPr lang="zh-CN" altLang="en-US" dirty="0"/>
              <a:t>缺点</a:t>
            </a:r>
            <a:r>
              <a:rPr lang="en-US" altLang="zh-CN" dirty="0"/>
              <a:t>:</a:t>
            </a:r>
          </a:p>
        </p:txBody>
      </p:sp>
      <p:sp>
        <p:nvSpPr>
          <p:cNvPr id="34820" name="Rectangle 3"/>
          <p:cNvSpPr>
            <a:spLocks noGrp="1"/>
          </p:cNvSpPr>
          <p:nvPr>
            <p:ph idx="1"/>
          </p:nvPr>
        </p:nvSpPr>
        <p:spPr/>
        <p:txBody>
          <a:bodyPr vert="horz" wrap="square" lIns="91440" tIns="45720" rIns="91440" bIns="45720" anchor="t"/>
          <a:lstStyle/>
          <a:p>
            <a:pPr eaLnBrk="1" hangingPunct="1"/>
            <a:r>
              <a:rPr lang="zh-CN" altLang="en-US" b="1" dirty="0"/>
              <a:t>该算法需要线性的额外空间</a:t>
            </a:r>
            <a:r>
              <a:rPr lang="en-US" altLang="zh-CN" b="1" dirty="0"/>
              <a:t>,</a:t>
            </a:r>
            <a:r>
              <a:rPr lang="zh-CN" altLang="en-US" b="1" dirty="0"/>
              <a:t>虽然合并也能做到”在位”</a:t>
            </a:r>
            <a:r>
              <a:rPr lang="en-US" altLang="zh-CN" b="1" dirty="0"/>
              <a:t>,</a:t>
            </a:r>
            <a:r>
              <a:rPr lang="zh-CN" altLang="en-US" b="1" dirty="0"/>
              <a:t>但会导致算法过于复杂</a:t>
            </a:r>
            <a:r>
              <a:rPr lang="en-US" altLang="zh-CN" b="1" dirty="0"/>
              <a:t>,</a:t>
            </a:r>
            <a:r>
              <a:rPr lang="zh-CN" altLang="en-US" b="1" dirty="0"/>
              <a:t>而且，因为它的增长次数具有一个很大的常系数</a:t>
            </a:r>
            <a:r>
              <a:rPr lang="en-US" altLang="zh-CN" b="1" dirty="0"/>
              <a:t>,</a:t>
            </a:r>
            <a:r>
              <a:rPr lang="zh-CN" altLang="en-US" b="1" dirty="0"/>
              <a:t>所以在位的合并排序算法只有理论上的意义</a:t>
            </a:r>
            <a:r>
              <a:rPr lang="en-US" altLang="zh-CN" b="1"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000" dirty="0"/>
              <a:t>58</a:t>
            </a:fld>
            <a:endParaRPr lang="en-US" altLang="zh-CN" sz="1000" dirty="0"/>
          </a:p>
        </p:txBody>
      </p:sp>
      <p:sp>
        <p:nvSpPr>
          <p:cNvPr id="40963" name="Rectangle 2"/>
          <p:cNvSpPr>
            <a:spLocks noGrp="1"/>
          </p:cNvSpPr>
          <p:nvPr>
            <p:ph type="title"/>
          </p:nvPr>
        </p:nvSpPr>
        <p:spPr/>
        <p:txBody>
          <a:bodyPr vert="horz" wrap="square" lIns="91440" tIns="45720" rIns="91440" bIns="45720" anchor="b"/>
          <a:lstStyle/>
          <a:p>
            <a:pPr eaLnBrk="1" hangingPunct="1"/>
            <a:r>
              <a:rPr lang="zh-CN" altLang="en-US" dirty="0"/>
              <a:t>该归并排序的缺点</a:t>
            </a:r>
          </a:p>
        </p:txBody>
      </p:sp>
      <p:sp>
        <p:nvSpPr>
          <p:cNvPr id="31747" name="Rectangle 3"/>
          <p:cNvSpPr>
            <a:spLocks noGrp="1"/>
          </p:cNvSpPr>
          <p:nvPr>
            <p:ph idx="1"/>
          </p:nvPr>
        </p:nvSpPr>
        <p:spPr/>
        <p:txBody>
          <a:bodyPr vert="horz" wrap="square" lIns="91440" tIns="45720" rIns="91440" bIns="45720" anchor="t"/>
          <a:lstStyle/>
          <a:p>
            <a:pPr eaLnBrk="1" hangingPunct="1">
              <a:lnSpc>
                <a:spcPct val="90000"/>
              </a:lnSpc>
            </a:pPr>
            <a:r>
              <a:rPr lang="zh-CN" altLang="en-US" sz="2600" b="1" dirty="0"/>
              <a:t>归并排序有两个地方值得商榷：</a:t>
            </a:r>
          </a:p>
          <a:p>
            <a:pPr eaLnBrk="1" hangingPunct="1">
              <a:lnSpc>
                <a:spcPct val="90000"/>
              </a:lnSpc>
            </a:pPr>
            <a:endParaRPr lang="zh-CN" altLang="en-US" sz="2600" b="1" dirty="0"/>
          </a:p>
          <a:p>
            <a:pPr eaLnBrk="1" hangingPunct="1">
              <a:lnSpc>
                <a:spcPct val="90000"/>
              </a:lnSpc>
            </a:pPr>
            <a:r>
              <a:rPr lang="zh-CN" altLang="en-US" sz="2600" b="1" dirty="0">
                <a:solidFill>
                  <a:srgbClr val="A50021"/>
                </a:solidFill>
              </a:rPr>
              <a:t>一是分解直到只有一个元素。</a:t>
            </a:r>
          </a:p>
          <a:p>
            <a:pPr eaLnBrk="1" hangingPunct="1">
              <a:lnSpc>
                <a:spcPct val="90000"/>
              </a:lnSpc>
              <a:buNone/>
            </a:pPr>
            <a:r>
              <a:rPr lang="zh-CN" altLang="en-US" sz="2600" b="1" dirty="0"/>
              <a:t>    事实上，当元素比较少时，直接进行排序，比如用插入排序算法，比起进一步分拆、合并排序要快得多。因为，在这种情况下，大量的时间都花在调用分解、合并函数上。所以，在归并排序算法中，对于归并起点的规模应该有适当的限制，即加</a:t>
            </a:r>
            <a:r>
              <a:rPr lang="en-US" altLang="zh-CN" sz="2600" b="1" dirty="0"/>
              <a:t>Small(p,q)</a:t>
            </a:r>
            <a:r>
              <a:rPr lang="zh-CN" altLang="en-US" sz="2600" b="1" dirty="0"/>
              <a:t>判断。</a:t>
            </a:r>
          </a:p>
          <a:p>
            <a:pPr eaLnBrk="1" hangingPunct="1">
              <a:lnSpc>
                <a:spcPct val="90000"/>
              </a:lnSpc>
              <a:buNone/>
            </a:pPr>
            <a:endParaRPr lang="zh-CN" altLang="en-US" sz="2600" b="1" dirty="0"/>
          </a:p>
          <a:p>
            <a:pPr eaLnBrk="1" hangingPunct="1">
              <a:lnSpc>
                <a:spcPct val="90000"/>
              </a:lnSpc>
            </a:pPr>
            <a:r>
              <a:rPr lang="zh-CN" altLang="en-US" sz="2600" b="1" dirty="0">
                <a:solidFill>
                  <a:srgbClr val="A50021"/>
                </a:solidFill>
              </a:rPr>
              <a:t>二是辅助数组</a:t>
            </a:r>
            <a:r>
              <a:rPr lang="en-US" altLang="zh-CN" sz="2600" b="1" dirty="0">
                <a:solidFill>
                  <a:srgbClr val="A50021"/>
                </a:solidFill>
              </a:rPr>
              <a:t>B</a:t>
            </a:r>
            <a:r>
              <a:rPr lang="zh-CN" altLang="en-US" sz="2600" b="1" dirty="0">
                <a:solidFill>
                  <a:srgbClr val="A50021"/>
                </a:solidFill>
              </a:rPr>
              <a:t>的借用，</a:t>
            </a:r>
            <a:r>
              <a:rPr lang="zh-CN" altLang="en-US" sz="2600" b="1" dirty="0"/>
              <a:t>虽然不可避免，但可以采用另一种方式，以避免数组</a:t>
            </a:r>
            <a:r>
              <a:rPr lang="en-US" altLang="zh-CN" sz="2600" b="1" dirty="0"/>
              <a:t>A</a:t>
            </a:r>
            <a:r>
              <a:rPr lang="zh-CN" altLang="en-US" sz="2600" b="1" dirty="0"/>
              <a:t>中的元素的频繁换位。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7" dur="500"/>
                                        <p:tgtEl>
                                          <p:spTgt spid="3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2" dur="500"/>
                                        <p:tgtEl>
                                          <p:spTgt spid="3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17"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占位符 5121"/>
          <p:cNvSpPr>
            <a:spLocks noGrp="1"/>
          </p:cNvSpPr>
          <p:nvPr>
            <p:ph type="body" idx="1"/>
          </p:nvPr>
        </p:nvSpPr>
        <p:spPr>
          <a:xfrm>
            <a:off x="2208213" y="1628775"/>
            <a:ext cx="7696200" cy="3657600"/>
          </a:xfrm>
        </p:spPr>
        <p:txBody>
          <a:bodyPr/>
          <a:lstStyle/>
          <a:p>
            <a:pPr>
              <a:buNone/>
            </a:pPr>
            <a:r>
              <a:rPr lang="en-US" altLang="zh-CN">
                <a:latin typeface="Times New Roman" panose="02020603050405020304" pitchFamily="18" charset="0"/>
              </a:rPr>
              <a:t>                      1                      </a:t>
            </a:r>
            <a:r>
              <a:rPr lang="en-US" altLang="zh-CN" i="1">
                <a:latin typeface="Times New Roman" panose="02020603050405020304" pitchFamily="18" charset="0"/>
              </a:rPr>
              <a:t> n</a:t>
            </a:r>
            <a:r>
              <a:rPr lang="en-US" altLang="zh-CN">
                <a:latin typeface="Times New Roman" panose="02020603050405020304" pitchFamily="18" charset="0"/>
              </a:rPr>
              <a:t>=0</a:t>
            </a:r>
          </a:p>
          <a:p>
            <a:pPr>
              <a:buNone/>
            </a:pPr>
            <a:r>
              <a:rPr lang="en-US" altLang="zh-CN" b="1" i="1">
                <a:latin typeface="Times New Roman" panose="02020603050405020304" pitchFamily="18" charset="0"/>
              </a:rPr>
              <a:t>   F</a:t>
            </a:r>
            <a:r>
              <a:rPr lang="en-US" altLang="zh-CN" b="1">
                <a:latin typeface="Times New Roman" panose="02020603050405020304" pitchFamily="18" charset="0"/>
              </a:rPr>
              <a:t>(</a:t>
            </a:r>
            <a:r>
              <a:rPr lang="en-US" altLang="zh-CN" b="1" i="1">
                <a:latin typeface="Times New Roman" panose="02020603050405020304" pitchFamily="18" charset="0"/>
              </a:rPr>
              <a:t>n</a:t>
            </a:r>
            <a:r>
              <a:rPr lang="en-US" altLang="zh-CN">
                <a:latin typeface="Times New Roman" panose="02020603050405020304" pitchFamily="18" charset="0"/>
              </a:rPr>
              <a:t>)=         1                       </a:t>
            </a:r>
            <a:r>
              <a:rPr lang="en-US" altLang="zh-CN" i="1">
                <a:latin typeface="Times New Roman" panose="02020603050405020304" pitchFamily="18" charset="0"/>
              </a:rPr>
              <a:t> n</a:t>
            </a:r>
            <a:r>
              <a:rPr lang="en-US" altLang="zh-CN">
                <a:latin typeface="Times New Roman" panose="02020603050405020304" pitchFamily="18" charset="0"/>
              </a:rPr>
              <a:t>=1   </a:t>
            </a:r>
          </a:p>
          <a:p>
            <a:pPr>
              <a:buNone/>
            </a:pP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-2) </a:t>
            </a:r>
            <a:r>
              <a:rPr lang="en-US" altLang="zh-CN" i="1">
                <a:latin typeface="Times New Roman" panose="02020603050405020304" pitchFamily="18" charset="0"/>
              </a:rPr>
              <a:t>  n</a:t>
            </a:r>
            <a:r>
              <a:rPr lang="en-US" altLang="zh-CN">
                <a:latin typeface="Times New Roman" panose="02020603050405020304" pitchFamily="18" charset="0"/>
              </a:rPr>
              <a:t>&gt;1</a:t>
            </a:r>
          </a:p>
        </p:txBody>
      </p:sp>
      <p:sp>
        <p:nvSpPr>
          <p:cNvPr id="5123" name="椭圆 5122"/>
          <p:cNvSpPr/>
          <p:nvPr/>
        </p:nvSpPr>
        <p:spPr>
          <a:xfrm>
            <a:off x="2063750" y="908050"/>
            <a:ext cx="1655763" cy="574675"/>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tileRect/>
          </a:gradFill>
          <a:ln w="9525" cap="flat" cmpd="sng">
            <a:solidFill>
              <a:schemeClr val="tx1"/>
            </a:solidFill>
            <a:prstDash val="solid"/>
            <a:headEnd type="none" w="med" len="med"/>
            <a:tailEnd type="none" w="med" len="med"/>
          </a:ln>
        </p:spPr>
        <p:txBody>
          <a:bodyPr wrap="none" anchor="ctr"/>
          <a:lstStyle/>
          <a:p>
            <a:pPr algn="ctr"/>
            <a:r>
              <a:rPr lang="zh-CN" altLang="en-US" sz="2400" b="1" dirty="0">
                <a:latin typeface="Comic Sans MS" panose="030F0902030302020204" pitchFamily="66" charset="0"/>
              </a:rPr>
              <a:t>例</a:t>
            </a:r>
            <a:endParaRPr lang="en-US" altLang="zh-CN" sz="2400" b="1">
              <a:latin typeface="Comic Sans MS" panose="030F0902030302020204" pitchFamily="66" charset="0"/>
            </a:endParaRPr>
          </a:p>
        </p:txBody>
      </p:sp>
      <p:sp>
        <p:nvSpPr>
          <p:cNvPr id="5124" name="文本框 5123"/>
          <p:cNvSpPr txBox="1"/>
          <p:nvPr/>
        </p:nvSpPr>
        <p:spPr>
          <a:xfrm>
            <a:off x="3648075" y="965200"/>
            <a:ext cx="3743325" cy="521970"/>
          </a:xfrm>
          <a:prstGeom prst="rect">
            <a:avLst/>
          </a:prstGeom>
          <a:noFill/>
          <a:ln w="9525">
            <a:noFill/>
          </a:ln>
        </p:spPr>
        <p:txBody>
          <a:bodyPr>
            <a:spAutoFit/>
          </a:bodyPr>
          <a:lstStyle/>
          <a:p>
            <a:pPr>
              <a:spcBef>
                <a:spcPct val="50000"/>
              </a:spcBef>
            </a:pPr>
            <a:r>
              <a:rPr lang="en-US" altLang="zh-CN" sz="2800" b="1">
                <a:solidFill>
                  <a:schemeClr val="tx2"/>
                </a:solidFill>
                <a:effectLst>
                  <a:outerShdw blurRad="38100" dist="38100" dir="2700000">
                    <a:srgbClr val="C0C0C0"/>
                  </a:outerShdw>
                </a:effectLst>
                <a:latin typeface="Arial" panose="020B0604020202090204" pitchFamily="34" charset="0"/>
              </a:rPr>
              <a:t>Fibonacci numbers</a:t>
            </a:r>
          </a:p>
        </p:txBody>
      </p:sp>
      <p:sp>
        <p:nvSpPr>
          <p:cNvPr id="5125" name="左大括号 5124"/>
          <p:cNvSpPr/>
          <p:nvPr/>
        </p:nvSpPr>
        <p:spPr>
          <a:xfrm>
            <a:off x="4079875" y="1989138"/>
            <a:ext cx="287338" cy="1223962"/>
          </a:xfrm>
          <a:prstGeom prst="leftBrace">
            <a:avLst>
              <a:gd name="adj1" fmla="val 35497"/>
              <a:gd name="adj2" fmla="val 50000"/>
            </a:avLst>
          </a:prstGeom>
          <a:noFill/>
          <a:ln w="38100" cap="flat" cmpd="sng">
            <a:solidFill>
              <a:schemeClr val="tx1"/>
            </a:solidFill>
            <a:prstDash val="solid"/>
            <a:headEnd type="none" w="med" len="med"/>
            <a:tailEnd type="none" w="med" len="med"/>
          </a:ln>
        </p:spPr>
        <p:txBody>
          <a:bodyPr/>
          <a:lstStyle/>
          <a:p>
            <a:endParaRPr lang="zh-CN" altLang="en-US"/>
          </a:p>
        </p:txBody>
      </p:sp>
      <p:sp>
        <p:nvSpPr>
          <p:cNvPr id="5126" name="矩形 5125"/>
          <p:cNvSpPr/>
          <p:nvPr/>
        </p:nvSpPr>
        <p:spPr>
          <a:xfrm>
            <a:off x="5519738" y="3357563"/>
            <a:ext cx="863600" cy="5032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F(4)</a:t>
            </a:r>
          </a:p>
        </p:txBody>
      </p:sp>
      <p:sp>
        <p:nvSpPr>
          <p:cNvPr id="5127" name="矩形 5126"/>
          <p:cNvSpPr/>
          <p:nvPr/>
        </p:nvSpPr>
        <p:spPr>
          <a:xfrm>
            <a:off x="4224338" y="4149725"/>
            <a:ext cx="935037" cy="503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F(3)</a:t>
            </a:r>
          </a:p>
        </p:txBody>
      </p:sp>
      <p:sp>
        <p:nvSpPr>
          <p:cNvPr id="5128" name="矩形 5127"/>
          <p:cNvSpPr/>
          <p:nvPr/>
        </p:nvSpPr>
        <p:spPr>
          <a:xfrm>
            <a:off x="6743700" y="4076700"/>
            <a:ext cx="1079500" cy="503238"/>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F(2)</a:t>
            </a:r>
          </a:p>
        </p:txBody>
      </p:sp>
      <p:sp>
        <p:nvSpPr>
          <p:cNvPr id="5129" name="矩形 5128"/>
          <p:cNvSpPr/>
          <p:nvPr/>
        </p:nvSpPr>
        <p:spPr>
          <a:xfrm>
            <a:off x="3216275" y="5013325"/>
            <a:ext cx="1079500" cy="503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F(2)</a:t>
            </a:r>
          </a:p>
        </p:txBody>
      </p:sp>
      <p:sp>
        <p:nvSpPr>
          <p:cNvPr id="5130" name="矩形 5129"/>
          <p:cNvSpPr/>
          <p:nvPr/>
        </p:nvSpPr>
        <p:spPr>
          <a:xfrm>
            <a:off x="4872038" y="5013325"/>
            <a:ext cx="1079500" cy="503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F(1)</a:t>
            </a:r>
          </a:p>
        </p:txBody>
      </p:sp>
      <p:sp>
        <p:nvSpPr>
          <p:cNvPr id="5131" name="矩形 5130"/>
          <p:cNvSpPr/>
          <p:nvPr/>
        </p:nvSpPr>
        <p:spPr>
          <a:xfrm>
            <a:off x="6169025" y="5013325"/>
            <a:ext cx="1079500" cy="503238"/>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F(1)</a:t>
            </a:r>
          </a:p>
        </p:txBody>
      </p:sp>
      <p:sp>
        <p:nvSpPr>
          <p:cNvPr id="5132" name="矩形 5131"/>
          <p:cNvSpPr/>
          <p:nvPr/>
        </p:nvSpPr>
        <p:spPr>
          <a:xfrm>
            <a:off x="7753350" y="5013325"/>
            <a:ext cx="1079500" cy="503238"/>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F(0)</a:t>
            </a:r>
          </a:p>
        </p:txBody>
      </p:sp>
      <p:sp>
        <p:nvSpPr>
          <p:cNvPr id="5133" name="直接连接符 5132"/>
          <p:cNvSpPr/>
          <p:nvPr/>
        </p:nvSpPr>
        <p:spPr>
          <a:xfrm flipH="1">
            <a:off x="4656138" y="3860800"/>
            <a:ext cx="1008062" cy="288925"/>
          </a:xfrm>
          <a:prstGeom prst="line">
            <a:avLst/>
          </a:prstGeom>
          <a:ln w="9525" cap="flat" cmpd="sng">
            <a:solidFill>
              <a:schemeClr val="tx1"/>
            </a:solidFill>
            <a:prstDash val="solid"/>
            <a:headEnd type="none" w="med" len="med"/>
            <a:tailEnd type="triangle" w="med" len="med"/>
          </a:ln>
        </p:spPr>
      </p:sp>
      <p:sp>
        <p:nvSpPr>
          <p:cNvPr id="5134" name="直接连接符 5133"/>
          <p:cNvSpPr/>
          <p:nvPr/>
        </p:nvSpPr>
        <p:spPr>
          <a:xfrm>
            <a:off x="6240463" y="3860800"/>
            <a:ext cx="935037" cy="215900"/>
          </a:xfrm>
          <a:prstGeom prst="line">
            <a:avLst/>
          </a:prstGeom>
          <a:ln w="9525" cap="flat" cmpd="sng">
            <a:solidFill>
              <a:schemeClr val="tx1"/>
            </a:solidFill>
            <a:prstDash val="solid"/>
            <a:headEnd type="none" w="med" len="med"/>
            <a:tailEnd type="triangle" w="med" len="med"/>
          </a:ln>
        </p:spPr>
      </p:sp>
      <p:sp>
        <p:nvSpPr>
          <p:cNvPr id="5135" name="直接连接符 5134"/>
          <p:cNvSpPr/>
          <p:nvPr/>
        </p:nvSpPr>
        <p:spPr>
          <a:xfrm flipH="1">
            <a:off x="3792538" y="4652963"/>
            <a:ext cx="790575" cy="360362"/>
          </a:xfrm>
          <a:prstGeom prst="line">
            <a:avLst/>
          </a:prstGeom>
          <a:ln w="9525" cap="flat" cmpd="sng">
            <a:solidFill>
              <a:schemeClr val="tx1"/>
            </a:solidFill>
            <a:prstDash val="solid"/>
            <a:headEnd type="none" w="med" len="med"/>
            <a:tailEnd type="triangle" w="med" len="med"/>
          </a:ln>
        </p:spPr>
      </p:sp>
      <p:sp>
        <p:nvSpPr>
          <p:cNvPr id="5136" name="直接连接符 5135"/>
          <p:cNvSpPr/>
          <p:nvPr/>
        </p:nvSpPr>
        <p:spPr>
          <a:xfrm>
            <a:off x="4727575" y="4652963"/>
            <a:ext cx="720725" cy="360362"/>
          </a:xfrm>
          <a:prstGeom prst="line">
            <a:avLst/>
          </a:prstGeom>
          <a:ln w="9525" cap="flat" cmpd="sng">
            <a:solidFill>
              <a:schemeClr val="tx1"/>
            </a:solidFill>
            <a:prstDash val="solid"/>
            <a:headEnd type="none" w="med" len="med"/>
            <a:tailEnd type="triangle" w="med" len="med"/>
          </a:ln>
        </p:spPr>
      </p:sp>
      <p:sp>
        <p:nvSpPr>
          <p:cNvPr id="5137" name="直接连接符 5136"/>
          <p:cNvSpPr/>
          <p:nvPr/>
        </p:nvSpPr>
        <p:spPr>
          <a:xfrm flipH="1">
            <a:off x="6672263" y="4581525"/>
            <a:ext cx="576262" cy="431800"/>
          </a:xfrm>
          <a:prstGeom prst="line">
            <a:avLst/>
          </a:prstGeom>
          <a:ln w="9525" cap="flat" cmpd="sng">
            <a:solidFill>
              <a:schemeClr val="tx1"/>
            </a:solidFill>
            <a:prstDash val="solid"/>
            <a:headEnd type="none" w="med" len="med"/>
            <a:tailEnd type="triangle" w="med" len="med"/>
          </a:ln>
        </p:spPr>
      </p:sp>
      <p:sp>
        <p:nvSpPr>
          <p:cNvPr id="5138" name="直接连接符 5137"/>
          <p:cNvSpPr/>
          <p:nvPr/>
        </p:nvSpPr>
        <p:spPr>
          <a:xfrm>
            <a:off x="7535863" y="4581525"/>
            <a:ext cx="720725" cy="431800"/>
          </a:xfrm>
          <a:prstGeom prst="line">
            <a:avLst/>
          </a:prstGeom>
          <a:ln w="9525" cap="flat" cmpd="sng">
            <a:solidFill>
              <a:schemeClr val="tx1"/>
            </a:solidFill>
            <a:prstDash val="solid"/>
            <a:headEnd type="none" w="med" len="med"/>
            <a:tailEnd type="triangle" w="med" len="med"/>
          </a:ln>
        </p:spPr>
      </p:sp>
      <p:sp>
        <p:nvSpPr>
          <p:cNvPr id="5139" name="标题 5138"/>
          <p:cNvSpPr>
            <a:spLocks noGrp="1"/>
          </p:cNvSpPr>
          <p:nvPr>
            <p:ph type="title"/>
          </p:nvPr>
        </p:nvSpPr>
        <p:spPr>
          <a:xfrm>
            <a:off x="1981200" y="274638"/>
            <a:ext cx="8229600" cy="592137"/>
          </a:xfrm>
        </p:spPr>
        <p:txBody>
          <a:bodyPr anchor="b">
            <a:normAutofit fontScale="90000"/>
          </a:bodyPr>
          <a:lstStyle/>
          <a:p>
            <a:r>
              <a:rPr lang="zh-CN" altLang="en-US" b="1" dirty="0"/>
              <a:t>动态规划</a:t>
            </a:r>
          </a:p>
        </p:txBody>
      </p:sp>
      <p:sp>
        <p:nvSpPr>
          <p:cNvPr id="5140" name="矩形 5139"/>
          <p:cNvSpPr/>
          <p:nvPr/>
        </p:nvSpPr>
        <p:spPr>
          <a:xfrm>
            <a:off x="2495550" y="5948363"/>
            <a:ext cx="1079500"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F(1)</a:t>
            </a:r>
          </a:p>
        </p:txBody>
      </p:sp>
      <p:sp>
        <p:nvSpPr>
          <p:cNvPr id="5141" name="矩形 5140"/>
          <p:cNvSpPr/>
          <p:nvPr/>
        </p:nvSpPr>
        <p:spPr>
          <a:xfrm>
            <a:off x="4079875" y="5948363"/>
            <a:ext cx="1079500"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b="1">
                <a:latin typeface="Arial" panose="020B0604020202090204" pitchFamily="34" charset="0"/>
              </a:rPr>
              <a:t>F(0)</a:t>
            </a:r>
          </a:p>
        </p:txBody>
      </p:sp>
      <p:sp>
        <p:nvSpPr>
          <p:cNvPr id="5142" name="直接连接符 5141"/>
          <p:cNvSpPr/>
          <p:nvPr/>
        </p:nvSpPr>
        <p:spPr>
          <a:xfrm flipH="1">
            <a:off x="2998788" y="5516563"/>
            <a:ext cx="576262" cy="431800"/>
          </a:xfrm>
          <a:prstGeom prst="line">
            <a:avLst/>
          </a:prstGeom>
          <a:ln w="9525" cap="flat" cmpd="sng">
            <a:solidFill>
              <a:schemeClr val="tx1"/>
            </a:solidFill>
            <a:prstDash val="solid"/>
            <a:headEnd type="none" w="med" len="med"/>
            <a:tailEnd type="triangle" w="med" len="med"/>
          </a:ln>
        </p:spPr>
      </p:sp>
      <p:sp>
        <p:nvSpPr>
          <p:cNvPr id="5143" name="直接连接符 5142"/>
          <p:cNvSpPr/>
          <p:nvPr/>
        </p:nvSpPr>
        <p:spPr>
          <a:xfrm>
            <a:off x="3862388" y="5516563"/>
            <a:ext cx="720725" cy="431800"/>
          </a:xfrm>
          <a:prstGeom prst="line">
            <a:avLst/>
          </a:prstGeom>
          <a:ln w="9525" cap="flat" cmpd="sng">
            <a:solidFill>
              <a:schemeClr val="tx1"/>
            </a:solidFill>
            <a:prstDash val="solid"/>
            <a:headEnd type="none" w="med" len="med"/>
            <a:tailEnd type="triangle" w="med" len="med"/>
          </a:ln>
        </p:spPr>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59</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3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51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1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1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13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ldLvl="0" animBg="1"/>
      <p:bldP spid="5127" grpId="0" bldLvl="0" animBg="1"/>
      <p:bldP spid="5128" grpId="0" bldLvl="0" animBg="1"/>
      <p:bldP spid="5129" grpId="0" bldLvl="0" animBg="1"/>
      <p:bldP spid="5130" grpId="0" bldLvl="0" animBg="1"/>
      <p:bldP spid="5131" grpId="0" bldLvl="0" animBg="1"/>
      <p:bldP spid="5132" grpId="0" bldLvl="0" animBg="1"/>
      <p:bldP spid="5140" grpId="0" bldLvl="0" animBg="1"/>
      <p:bldP spid="514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1</a:t>
            </a:r>
            <a:r>
              <a:rPr lang="zh-CN" altLang="en-US"/>
              <a:t>章 算法回顾</a:t>
            </a:r>
          </a:p>
        </p:txBody>
      </p:sp>
      <p:sp>
        <p:nvSpPr>
          <p:cNvPr id="3" name="内容占位符 2"/>
          <p:cNvSpPr>
            <a:spLocks noGrp="1"/>
          </p:cNvSpPr>
          <p:nvPr>
            <p:ph idx="1"/>
          </p:nvPr>
        </p:nvSpPr>
        <p:spPr>
          <a:xfrm>
            <a:off x="362585" y="1812925"/>
            <a:ext cx="11466830" cy="4351655"/>
          </a:xfrm>
        </p:spPr>
        <p:txBody>
          <a:bodyPr/>
          <a:lstStyle/>
          <a:p>
            <a:pPr>
              <a:lnSpc>
                <a:spcPct val="100000"/>
              </a:lnSpc>
              <a:spcAft>
                <a:spcPts val="0"/>
              </a:spcAft>
            </a:pPr>
            <a:r>
              <a:rPr lang="zh-CN" altLang="en-US" sz="3200" b="1" dirty="0"/>
              <a:t>递归与分治</a:t>
            </a:r>
            <a:r>
              <a:rPr lang="zh-CN" altLang="en-US" sz="3200" dirty="0"/>
              <a:t>（大问题分解为小规模的相同问题，问题之间独立）</a:t>
            </a:r>
          </a:p>
          <a:p>
            <a:pPr>
              <a:lnSpc>
                <a:spcPct val="100000"/>
              </a:lnSpc>
              <a:spcAft>
                <a:spcPts val="0"/>
              </a:spcAft>
            </a:pPr>
            <a:r>
              <a:rPr lang="zh-CN" altLang="en-US" sz="3200" b="1" dirty="0"/>
              <a:t>动态规划（</a:t>
            </a:r>
            <a:r>
              <a:rPr lang="zh-CN" altLang="en-US" sz="3200" dirty="0"/>
              <a:t>大问题分解为小问题，问题之间不独立，求最优化）</a:t>
            </a:r>
          </a:p>
          <a:p>
            <a:pPr>
              <a:lnSpc>
                <a:spcPct val="100000"/>
              </a:lnSpc>
              <a:spcAft>
                <a:spcPts val="0"/>
              </a:spcAft>
            </a:pPr>
            <a:r>
              <a:rPr lang="zh-CN" altLang="en-US" sz="3200" b="1" dirty="0"/>
              <a:t>贪心算法</a:t>
            </a:r>
            <a:r>
              <a:rPr lang="zh-CN" altLang="en-US" sz="3200" dirty="0"/>
              <a:t>（每次通过贪心选择将问题缩小，如果问题有贪心选择性质和最优子结构性质，可以获得最优解）</a:t>
            </a:r>
          </a:p>
          <a:p>
            <a:pPr>
              <a:lnSpc>
                <a:spcPct val="100000"/>
              </a:lnSpc>
              <a:spcAft>
                <a:spcPts val="0"/>
              </a:spcAft>
            </a:pPr>
            <a:r>
              <a:rPr lang="zh-CN" altLang="en-US" sz="3200" b="1" dirty="0"/>
              <a:t>回溯算法</a:t>
            </a:r>
            <a:r>
              <a:rPr lang="zh-CN" altLang="en-US" sz="3200" dirty="0"/>
              <a:t>（将解空间组织成树形结构，深度遍历所有可能的解）</a:t>
            </a:r>
          </a:p>
          <a:p>
            <a:pPr>
              <a:lnSpc>
                <a:spcPct val="100000"/>
              </a:lnSpc>
              <a:spcAft>
                <a:spcPts val="0"/>
              </a:spcAft>
            </a:pPr>
            <a:r>
              <a:rPr lang="zh-CN" altLang="en-US" sz="3200" b="1" dirty="0"/>
              <a:t>分支限界</a:t>
            </a:r>
            <a:r>
              <a:rPr lang="zh-CN" altLang="en-US" sz="3200" dirty="0"/>
              <a:t>（将解空间组织成树形结构，广度或者优先权遍历）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a:xfrm>
            <a:off x="1981200" y="274638"/>
            <a:ext cx="8229600" cy="592137"/>
          </a:xfrm>
        </p:spPr>
        <p:txBody>
          <a:bodyPr anchor="ctr">
            <a:normAutofit fontScale="90000"/>
          </a:bodyPr>
          <a:lstStyle/>
          <a:p>
            <a:r>
              <a:rPr lang="zh-CN" altLang="en-US" b="1" dirty="0"/>
              <a:t>动态规划算法</a:t>
            </a:r>
          </a:p>
        </p:txBody>
      </p:sp>
      <p:sp>
        <p:nvSpPr>
          <p:cNvPr id="6147" name="文本占位符 6146"/>
          <p:cNvSpPr>
            <a:spLocks noGrp="1"/>
          </p:cNvSpPr>
          <p:nvPr>
            <p:ph type="body" idx="1"/>
          </p:nvPr>
        </p:nvSpPr>
        <p:spPr>
          <a:xfrm>
            <a:off x="2671763" y="2244725"/>
            <a:ext cx="6161087" cy="2047875"/>
          </a:xfrm>
          <a:ln w="57150">
            <a:solidFill>
              <a:srgbClr val="871B28"/>
            </a:solidFill>
            <a:miter/>
          </a:ln>
        </p:spPr>
        <p:txBody>
          <a:bodyPr/>
          <a:lstStyle/>
          <a:p>
            <a:pPr>
              <a:buNone/>
            </a:pPr>
            <a:r>
              <a:rPr lang="en-US" altLang="zh-CN" sz="2800" b="1" dirty="0"/>
              <a:t>  </a:t>
            </a:r>
            <a:r>
              <a:rPr lang="zh-CN" altLang="en-US" sz="2800" b="1" dirty="0"/>
              <a:t>将待求解的问题分解成若干个子问题，先求解子问题，并存储子问题的解而</a:t>
            </a:r>
            <a:r>
              <a:rPr lang="zh-CN" altLang="en-US" sz="2800" b="1" i="1" dirty="0">
                <a:solidFill>
                  <a:srgbClr val="871B28"/>
                </a:solidFill>
              </a:rPr>
              <a:t>避免计算重复的子问题</a:t>
            </a:r>
            <a:r>
              <a:rPr lang="zh-CN" altLang="en-US" sz="2800" b="1" dirty="0"/>
              <a:t>，再由子问题的解得到原问题的解。</a:t>
            </a:r>
          </a:p>
        </p:txBody>
      </p:sp>
      <p:sp>
        <p:nvSpPr>
          <p:cNvPr id="6148" name="矩形 6147"/>
          <p:cNvSpPr/>
          <p:nvPr/>
        </p:nvSpPr>
        <p:spPr>
          <a:xfrm>
            <a:off x="2135188" y="1268413"/>
            <a:ext cx="2592387" cy="576262"/>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Comic Sans MS" panose="030F0902030302020204" pitchFamily="66" charset="0"/>
              </a:rPr>
              <a:t>算法思想</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60</a:t>
            </a:fld>
            <a:endParaRPr lang="zh-CN" altLang="en-US" dirty="0">
              <a:latin typeface="Arial" panose="020B0604020202090204"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1979613" y="609600"/>
            <a:ext cx="8229600" cy="539750"/>
          </a:xfrm>
        </p:spPr>
        <p:txBody>
          <a:bodyPr anchor="ctr">
            <a:normAutofit fontScale="90000"/>
          </a:bodyPr>
          <a:lstStyle/>
          <a:p>
            <a:r>
              <a:rPr lang="zh-CN" altLang="en-US" sz="4000" b="1" dirty="0">
                <a:solidFill>
                  <a:srgbClr val="871B28"/>
                </a:solidFill>
                <a:effectLst>
                  <a:outerShdw blurRad="38100" dist="38100" dir="2700000">
                    <a:srgbClr val="C0C0C0"/>
                  </a:outerShdw>
                </a:effectLst>
              </a:rPr>
              <a:t>动态规划与分治的联系区别</a:t>
            </a:r>
          </a:p>
        </p:txBody>
      </p:sp>
      <p:sp>
        <p:nvSpPr>
          <p:cNvPr id="7171" name="文本占位符 7170"/>
          <p:cNvSpPr>
            <a:spLocks noGrp="1"/>
          </p:cNvSpPr>
          <p:nvPr>
            <p:ph type="body" idx="1"/>
          </p:nvPr>
        </p:nvSpPr>
        <p:spPr>
          <a:xfrm>
            <a:off x="1979613" y="1619250"/>
            <a:ext cx="8229600" cy="3028950"/>
          </a:xfrm>
        </p:spPr>
        <p:txBody>
          <a:bodyPr/>
          <a:lstStyle/>
          <a:p>
            <a:pPr>
              <a:lnSpc>
                <a:spcPct val="90000"/>
              </a:lnSpc>
            </a:pPr>
            <a:r>
              <a:rPr lang="zh-CN" altLang="en-US" b="1" dirty="0"/>
              <a:t>都是分解成子问题，由子问题的解得到原问题的解。</a:t>
            </a:r>
          </a:p>
          <a:p>
            <a:pPr>
              <a:lnSpc>
                <a:spcPct val="90000"/>
              </a:lnSpc>
            </a:pPr>
            <a:r>
              <a:rPr lang="zh-CN" altLang="en-US" b="1" dirty="0"/>
              <a:t>分治中子问题相互独立，而动态规划中子问题互相有联系，且存在重复计算，即存在</a:t>
            </a:r>
            <a:r>
              <a:rPr lang="zh-CN" altLang="en-US" b="1" dirty="0">
                <a:solidFill>
                  <a:srgbClr val="871B28"/>
                </a:solidFill>
                <a:effectLst>
                  <a:outerShdw blurRad="38100" dist="38100" dir="2700000">
                    <a:srgbClr val="C0C0C0"/>
                  </a:outerShdw>
                </a:effectLst>
              </a:rPr>
              <a:t>重叠子问题</a:t>
            </a:r>
            <a:r>
              <a:rPr lang="zh-CN" altLang="en-US" b="1" dirty="0"/>
              <a:t>。</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61</a:t>
            </a:fld>
            <a:endParaRPr lang="zh-CN" altLang="en-US" dirty="0">
              <a:latin typeface="Arial" panose="020B060402020209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1981200" y="274638"/>
            <a:ext cx="8229600" cy="642937"/>
          </a:xfrm>
        </p:spPr>
        <p:txBody>
          <a:bodyPr anchor="ctr">
            <a:normAutofit fontScale="90000"/>
          </a:bodyPr>
          <a:lstStyle/>
          <a:p>
            <a:r>
              <a:rPr lang="zh-CN" altLang="en-US" sz="4000" b="1" dirty="0"/>
              <a:t>矩阵连乘问题</a:t>
            </a:r>
            <a:br>
              <a:rPr lang="zh-CN" altLang="en-US" sz="4000" b="1" dirty="0"/>
            </a:br>
            <a:r>
              <a:rPr lang="en-US" altLang="zh-CN" sz="4000" b="1"/>
              <a:t>Matrix-Chain Multiplication</a:t>
            </a:r>
            <a:r>
              <a:rPr lang="en-US" altLang="zh-CN"/>
              <a:t> </a:t>
            </a:r>
          </a:p>
        </p:txBody>
      </p:sp>
      <p:sp>
        <p:nvSpPr>
          <p:cNvPr id="8195" name="文本占位符 8194"/>
          <p:cNvSpPr>
            <a:spLocks noGrp="1"/>
          </p:cNvSpPr>
          <p:nvPr>
            <p:ph type="body" idx="1"/>
          </p:nvPr>
        </p:nvSpPr>
        <p:spPr>
          <a:xfrm>
            <a:off x="1981200" y="1600200"/>
            <a:ext cx="7773988" cy="4525963"/>
          </a:xfrm>
        </p:spPr>
        <p:txBody>
          <a:bodyPr/>
          <a:lstStyle/>
          <a:p>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sp>
        <p:nvSpPr>
          <p:cNvPr id="8196" name="矩形 8195"/>
          <p:cNvSpPr/>
          <p:nvPr/>
        </p:nvSpPr>
        <p:spPr>
          <a:xfrm>
            <a:off x="1980565" y="2060575"/>
            <a:ext cx="7910830" cy="2016125"/>
          </a:xfrm>
          <a:prstGeom prst="rect">
            <a:avLst/>
          </a:prstGeom>
          <a:solidFill>
            <a:srgbClr val="FFF7AF"/>
          </a:solidFill>
          <a:ln w="9525" cap="flat" cmpd="sng">
            <a:solidFill>
              <a:schemeClr val="tx1"/>
            </a:solidFill>
            <a:prstDash val="solid"/>
            <a:miter/>
            <a:headEnd type="none" w="med" len="med"/>
            <a:tailEnd type="none" w="med" len="med"/>
          </a:ln>
        </p:spPr>
        <p:txBody>
          <a:bodyPr anchor="ctr"/>
          <a:lstStyle/>
          <a:p>
            <a:r>
              <a:rPr lang="zh-CN" altLang="en-US" sz="2800" b="1" dirty="0">
                <a:latin typeface="Times New Roman" panose="02020603050405020304" pitchFamily="18" charset="0"/>
              </a:rPr>
              <a:t>给定</a:t>
            </a:r>
            <a:r>
              <a:rPr lang="en-US" altLang="zh-CN" sz="2800" b="1" i="1">
                <a:latin typeface="Times New Roman" panose="02020603050405020304" pitchFamily="18" charset="0"/>
              </a:rPr>
              <a:t>n</a:t>
            </a:r>
            <a:r>
              <a:rPr lang="zh-CN" altLang="en-US" sz="2800" b="1" dirty="0">
                <a:latin typeface="Times New Roman" panose="02020603050405020304" pitchFamily="18" charset="0"/>
              </a:rPr>
              <a:t>个矩阵</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，其中</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i</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是一个</a:t>
            </a:r>
            <a:r>
              <a:rPr lang="en-US" altLang="zh-CN" sz="2800" b="1" i="1">
                <a:latin typeface="Times New Roman" panose="02020603050405020304" pitchFamily="18" charset="0"/>
              </a:rPr>
              <a:t>r</a:t>
            </a:r>
            <a:r>
              <a:rPr lang="en-US" altLang="zh-CN" sz="2800" b="1" i="1" baseline="-25000">
                <a:latin typeface="Times New Roman" panose="02020603050405020304" pitchFamily="18" charset="0"/>
              </a:rPr>
              <a:t>i-1</a:t>
            </a:r>
            <a:r>
              <a:rPr lang="en-US" altLang="zh-CN" sz="2800" b="1">
                <a:latin typeface="Times New Roman" panose="02020603050405020304" pitchFamily="18" charset="0"/>
              </a:rPr>
              <a:t>×</a:t>
            </a:r>
            <a:r>
              <a:rPr lang="en-US" altLang="zh-CN" sz="2800" b="1" i="1">
                <a:latin typeface="Times New Roman" panose="02020603050405020304" pitchFamily="18" charset="0"/>
              </a:rPr>
              <a:t>r</a:t>
            </a:r>
            <a:r>
              <a:rPr lang="en-US" altLang="zh-CN" sz="2800" b="1" i="1" baseline="-25000">
                <a:latin typeface="Times New Roman" panose="02020603050405020304" pitchFamily="18" charset="0"/>
              </a:rPr>
              <a:t>i</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矩阵</a:t>
            </a:r>
            <a:r>
              <a:rPr lang="en-US" altLang="zh-CN" sz="2800" b="1">
                <a:latin typeface="Times New Roman" panose="02020603050405020304" pitchFamily="18" charset="0"/>
              </a:rPr>
              <a:t>( 1≤</a:t>
            </a:r>
            <a:r>
              <a:rPr lang="en-US" altLang="zh-CN" sz="2800" b="1" i="1">
                <a:latin typeface="Times New Roman" panose="02020603050405020304" pitchFamily="18" charset="0"/>
              </a:rPr>
              <a:t>i</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，即</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i</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i+</a:t>
            </a:r>
            <a:r>
              <a:rPr lang="en-US" altLang="zh-CN" sz="2800" b="1" baseline="-25000">
                <a:latin typeface="Times New Roman" panose="02020603050405020304" pitchFamily="18" charset="0"/>
              </a:rPr>
              <a:t>1</a:t>
            </a:r>
            <a:r>
              <a:rPr lang="zh-CN" altLang="en-US" sz="2800" b="1" dirty="0">
                <a:latin typeface="Times New Roman" panose="02020603050405020304" pitchFamily="18" charset="0"/>
              </a:rPr>
              <a:t>是可乘的，求出</a:t>
            </a:r>
            <a:r>
              <a:rPr lang="en-US" altLang="zh-CN" sz="2800" b="1" i="1">
                <a:latin typeface="Times New Roman" panose="02020603050405020304" pitchFamily="18" charset="0"/>
              </a:rPr>
              <a:t>n</a:t>
            </a:r>
            <a:r>
              <a:rPr lang="zh-CN" altLang="en-US" sz="2800" b="1" dirty="0">
                <a:latin typeface="Times New Roman" panose="02020603050405020304" pitchFamily="18" charset="0"/>
              </a:rPr>
              <a:t>个矩阵相乘的最优计算次序，使得计算量最小。</a:t>
            </a:r>
          </a:p>
        </p:txBody>
      </p:sp>
      <p:sp>
        <p:nvSpPr>
          <p:cNvPr id="8197" name="矩形 8196"/>
          <p:cNvSpPr/>
          <p:nvPr/>
        </p:nvSpPr>
        <p:spPr>
          <a:xfrm>
            <a:off x="1919288" y="1268413"/>
            <a:ext cx="2305050" cy="576262"/>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Comic Sans MS" panose="030F0902030302020204" pitchFamily="66" charset="0"/>
              </a:rPr>
              <a:t>问题描述</a:t>
            </a:r>
          </a:p>
        </p:txBody>
      </p:sp>
      <p:sp>
        <p:nvSpPr>
          <p:cNvPr id="8198" name="矩形 8197"/>
          <p:cNvSpPr/>
          <p:nvPr/>
        </p:nvSpPr>
        <p:spPr>
          <a:xfrm>
            <a:off x="2855913" y="4292600"/>
            <a:ext cx="6408737" cy="1512888"/>
          </a:xfrm>
          <a:prstGeom prst="rect">
            <a:avLst/>
          </a:prstGeom>
          <a:solidFill>
            <a:srgbClr val="CCFFCC"/>
          </a:solidFill>
          <a:ln w="9525" cap="flat" cmpd="sng">
            <a:solidFill>
              <a:schemeClr val="tx1"/>
            </a:solidFill>
            <a:prstDash val="solid"/>
            <a:miter/>
            <a:headEnd type="none" w="med" len="med"/>
            <a:tailEnd type="none" w="med" len="med"/>
          </a:ln>
        </p:spPr>
        <p:txBody>
          <a:bodyPr anchor="ctr"/>
          <a:lstStyle/>
          <a:p>
            <a:r>
              <a:rPr lang="zh-CN" altLang="en-US" sz="2800" b="1" dirty="0">
                <a:latin typeface="Times New Roman" panose="02020603050405020304" pitchFamily="18" charset="0"/>
              </a:rPr>
              <a:t>设三个矩阵</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zh-CN" altLang="en-US" sz="2800" b="1" dirty="0">
                <a:latin typeface="Times New Roman" panose="02020603050405020304" pitchFamily="18" charset="0"/>
              </a:rPr>
              <a:t>大小分别为</a:t>
            </a:r>
            <a:r>
              <a:rPr lang="en-US" altLang="zh-CN" sz="2400" b="1" dirty="0">
                <a:latin typeface="Times New Roman" panose="02020603050405020304" pitchFamily="18" charset="0"/>
              </a:rPr>
              <a:t>10×100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100×5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5×50</a:t>
            </a:r>
            <a:r>
              <a:rPr lang="zh-CN" altLang="en-US" sz="2400" b="1" dirty="0">
                <a:latin typeface="Times New Roman" panose="02020603050405020304" pitchFamily="18" charset="0"/>
              </a:rPr>
              <a:t>，考虑</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的结果与相乘的次数。</a:t>
            </a:r>
            <a:endParaRPr lang="zh-CN" altLang="en-US" sz="2800" b="1" dirty="0">
              <a:latin typeface="Times New Roman" panose="02020603050405020304" pitchFamily="18" charset="0"/>
            </a:endParaRP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62</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9217"/>
          <p:cNvSpPr>
            <a:spLocks noGrp="1"/>
          </p:cNvSpPr>
          <p:nvPr>
            <p:ph type="body" idx="1"/>
          </p:nvPr>
        </p:nvSpPr>
        <p:spPr>
          <a:xfrm>
            <a:off x="2640013" y="1052513"/>
            <a:ext cx="7696200" cy="5010150"/>
          </a:xfrm>
        </p:spPr>
        <p:txBody>
          <a:bodyPr/>
          <a:lstStyle/>
          <a:p>
            <a:pPr>
              <a:buClr>
                <a:schemeClr val="tx1"/>
              </a:buClr>
              <a:buBlip>
                <a:blip r:embed="rId2"/>
              </a:buBlip>
            </a:pPr>
            <a:r>
              <a:rPr lang="zh-CN" altLang="en-US" sz="2400" b="1" dirty="0"/>
              <a:t>矩阵相乘满足结合律，连乘积可以有许多不同的次序。这种次序可以用加括号的方式确定。</a:t>
            </a:r>
          </a:p>
          <a:p>
            <a:pPr>
              <a:buClr>
                <a:schemeClr val="tx1"/>
              </a:buClr>
              <a:buBlip>
                <a:blip r:embed="rId2"/>
              </a:buBlip>
            </a:pPr>
            <a:r>
              <a:rPr lang="zh-CN" altLang="en-US" sz="2400" b="1" dirty="0"/>
              <a:t>考查两个矩阵相乘的情形：</a:t>
            </a:r>
            <a:r>
              <a:rPr lang="en-US" altLang="zh-CN" sz="2400" b="1" dirty="0"/>
              <a:t>C=AB</a:t>
            </a:r>
            <a:r>
              <a:rPr lang="zh-CN" altLang="en-US" sz="2400" b="1" dirty="0"/>
              <a:t>。如果矩阵</a:t>
            </a:r>
            <a:r>
              <a:rPr lang="en-US" altLang="zh-CN" sz="2400" b="1" dirty="0"/>
              <a:t>A</a:t>
            </a:r>
            <a:r>
              <a:rPr lang="zh-CN" altLang="en-US" sz="2400" b="1" dirty="0"/>
              <a:t>，</a:t>
            </a:r>
            <a:r>
              <a:rPr lang="en-US" altLang="zh-CN" sz="2400" b="1" dirty="0"/>
              <a:t>B</a:t>
            </a:r>
            <a:r>
              <a:rPr lang="zh-CN" altLang="en-US" sz="2400" b="1" dirty="0"/>
              <a:t>分别时</a:t>
            </a:r>
            <a:r>
              <a:rPr lang="en-US" altLang="zh-CN" sz="2400" b="1" err="1"/>
              <a:t>p×r</a:t>
            </a:r>
            <a:r>
              <a:rPr lang="zh-CN" altLang="en-US" sz="2400" b="1" dirty="0"/>
              <a:t>和</a:t>
            </a:r>
            <a:r>
              <a:rPr lang="en-US" altLang="zh-CN" sz="2400" b="1" err="1"/>
              <a:t>r×q</a:t>
            </a:r>
            <a:r>
              <a:rPr lang="en-US" altLang="zh-CN" sz="2400" b="1" dirty="0"/>
              <a:t> </a:t>
            </a:r>
            <a:r>
              <a:rPr lang="zh-CN" altLang="en-US" sz="2400" b="1" dirty="0"/>
              <a:t>矩阵，则它们的乘积</a:t>
            </a:r>
            <a:r>
              <a:rPr lang="en-US" altLang="zh-CN" sz="2400" b="1" dirty="0"/>
              <a:t>C </a:t>
            </a:r>
            <a:r>
              <a:rPr lang="zh-CN" altLang="en-US" sz="2400" b="1" dirty="0"/>
              <a:t>将是</a:t>
            </a:r>
            <a:r>
              <a:rPr lang="en-US" altLang="zh-CN" sz="2400" b="1" err="1"/>
              <a:t>p×q</a:t>
            </a:r>
            <a:r>
              <a:rPr lang="en-US" altLang="zh-CN" sz="2400" b="1" dirty="0"/>
              <a:t> </a:t>
            </a:r>
            <a:r>
              <a:rPr lang="zh-CN" altLang="en-US" sz="2400" b="1" dirty="0"/>
              <a:t>矩阵，其</a:t>
            </a:r>
            <a:r>
              <a:rPr lang="en-US" altLang="zh-CN" sz="2400" b="1" dirty="0"/>
              <a:t>(i, j)</a:t>
            </a:r>
            <a:r>
              <a:rPr lang="zh-CN" altLang="en-US" sz="2400" b="1" dirty="0"/>
              <a:t>元素为</a:t>
            </a:r>
          </a:p>
          <a:p>
            <a:pPr>
              <a:buClr>
                <a:schemeClr val="tx1"/>
              </a:buClr>
              <a:buBlip>
                <a:blip r:embed="rId2"/>
              </a:buBlip>
            </a:pPr>
            <a:endParaRPr lang="zh-CN" altLang="en-US" sz="2400" b="1" dirty="0"/>
          </a:p>
          <a:p>
            <a:pPr>
              <a:buClr>
                <a:schemeClr val="tx1"/>
              </a:buClr>
              <a:buNone/>
            </a:pPr>
            <a:endParaRPr lang="zh-CN" altLang="en-US" sz="2400" b="1" dirty="0"/>
          </a:p>
          <a:p>
            <a:pPr>
              <a:buClr>
                <a:schemeClr val="tx1"/>
              </a:buClr>
              <a:buBlip>
                <a:blip r:embed="rId2"/>
              </a:buBlip>
            </a:pPr>
            <a:r>
              <a:rPr lang="zh-CN" altLang="en-US" sz="2400" b="1" dirty="0"/>
              <a:t>则共需要</a:t>
            </a:r>
            <a:r>
              <a:rPr lang="en-US" altLang="zh-CN" sz="2400" b="1" err="1"/>
              <a:t>pqr</a:t>
            </a:r>
            <a:r>
              <a:rPr lang="zh-CN" altLang="en-US" sz="2400" b="1" dirty="0"/>
              <a:t>次数乘。</a:t>
            </a:r>
          </a:p>
        </p:txBody>
      </p:sp>
      <p:pic>
        <p:nvPicPr>
          <p:cNvPr id="9219" name="图片 9218"/>
          <p:cNvPicPr>
            <a:picLocks noChangeAspect="1"/>
          </p:cNvPicPr>
          <p:nvPr/>
        </p:nvPicPr>
        <p:blipFill>
          <a:blip r:embed="rId3">
            <a:lum bright="-47998" contrast="66000"/>
          </a:blip>
          <a:srcRect l="44437" t="61020" r="31754" b="424"/>
          <a:stretch>
            <a:fillRect/>
          </a:stretch>
        </p:blipFill>
        <p:spPr>
          <a:xfrm>
            <a:off x="5448300" y="2997200"/>
            <a:ext cx="2160588" cy="863600"/>
          </a:xfrm>
          <a:prstGeom prst="rect">
            <a:avLst/>
          </a:prstGeom>
          <a:noFill/>
          <a:ln w="9525">
            <a:noFill/>
          </a:ln>
        </p:spPr>
      </p:pic>
      <p:sp>
        <p:nvSpPr>
          <p:cNvPr id="9220" name="矩形 9219"/>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9221" name="矩形 9220"/>
          <p:cNvSpPr/>
          <p:nvPr/>
        </p:nvSpPr>
        <p:spPr>
          <a:xfrm>
            <a:off x="3000375" y="4652963"/>
            <a:ext cx="7056438" cy="1512887"/>
          </a:xfrm>
          <a:prstGeom prst="rect">
            <a:avLst/>
          </a:prstGeom>
          <a:solidFill>
            <a:srgbClr val="CCFFCC"/>
          </a:solidFill>
          <a:ln w="9525" cap="flat" cmpd="sng">
            <a:solidFill>
              <a:schemeClr val="tx1"/>
            </a:solidFill>
            <a:prstDash val="solid"/>
            <a:miter/>
            <a:headEnd type="none" w="med" len="med"/>
            <a:tailEnd type="none" w="med" len="med"/>
          </a:ln>
        </p:spPr>
        <p:txBody>
          <a:bodyPr anchor="ctr"/>
          <a:lstStyle/>
          <a:p>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zh-CN" altLang="en-US" sz="2800" b="1" dirty="0">
                <a:latin typeface="Times New Roman" panose="02020603050405020304" pitchFamily="18" charset="0"/>
              </a:rPr>
              <a:t>大小分别为</a:t>
            </a:r>
            <a:r>
              <a:rPr lang="en-US" altLang="zh-CN" sz="2400" b="1" dirty="0">
                <a:latin typeface="Times New Roman" panose="02020603050405020304" pitchFamily="18" charset="0"/>
              </a:rPr>
              <a:t>10×100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100×5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5×50</a:t>
            </a:r>
            <a:r>
              <a:rPr lang="zh-CN" altLang="en-US" sz="2400" b="1" dirty="0">
                <a:latin typeface="Times New Roman" panose="02020603050405020304" pitchFamily="18" charset="0"/>
              </a:rPr>
              <a:t>， </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的结果相同，都是</a:t>
            </a:r>
            <a:r>
              <a:rPr lang="en-US" altLang="zh-CN" sz="2400" b="1" dirty="0">
                <a:latin typeface="Times New Roman" panose="02020603050405020304" pitchFamily="18" charset="0"/>
              </a:rPr>
              <a:t>10×50</a:t>
            </a:r>
            <a:r>
              <a:rPr lang="zh-CN" altLang="en-US" sz="2400" b="1" dirty="0">
                <a:latin typeface="Times New Roman" panose="02020603050405020304" pitchFamily="18" charset="0"/>
              </a:rPr>
              <a:t>的矩阵，计算量分别为</a:t>
            </a:r>
            <a:r>
              <a:rPr lang="en-US" altLang="zh-CN" sz="2400" b="1" dirty="0">
                <a:latin typeface="Times New Roman" panose="02020603050405020304" pitchFamily="18" charset="0"/>
              </a:rPr>
              <a:t>75000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7500</a:t>
            </a:r>
            <a:r>
              <a:rPr lang="zh-CN" altLang="en-US" sz="24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63</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0241"/>
          <p:cNvSpPr>
            <a:spLocks noGrp="1"/>
          </p:cNvSpPr>
          <p:nvPr>
            <p:ph type="body" idx="1"/>
          </p:nvPr>
        </p:nvSpPr>
        <p:spPr>
          <a:xfrm>
            <a:off x="2063750" y="836613"/>
            <a:ext cx="7696200" cy="3097212"/>
          </a:xfrm>
        </p:spPr>
        <p:txBody>
          <a:bodyPr/>
          <a:lstStyle/>
          <a:p>
            <a:pPr>
              <a:lnSpc>
                <a:spcPct val="90000"/>
              </a:lnSpc>
              <a:buClr>
                <a:schemeClr val="tx1"/>
              </a:buClr>
              <a:buBlip>
                <a:blip r:embed="rId2"/>
              </a:buBlip>
            </a:pPr>
            <a:r>
              <a:rPr lang="zh-CN" altLang="en-US" sz="2400" b="1" dirty="0"/>
              <a:t>完全加括号的矩阵连乘积</a:t>
            </a:r>
          </a:p>
          <a:p>
            <a:pPr lvl="1">
              <a:lnSpc>
                <a:spcPct val="90000"/>
              </a:lnSpc>
            </a:pPr>
            <a:r>
              <a:rPr lang="zh-CN" altLang="en-US" sz="2400" b="1" dirty="0"/>
              <a:t>单个矩阵是完全加括号的；</a:t>
            </a:r>
          </a:p>
          <a:p>
            <a:pPr lvl="1">
              <a:lnSpc>
                <a:spcPct val="90000"/>
              </a:lnSpc>
            </a:pPr>
            <a:r>
              <a:rPr lang="zh-CN" altLang="en-US" sz="2400" b="1" dirty="0"/>
              <a:t>矩阵连乘积</a:t>
            </a:r>
            <a:r>
              <a:rPr lang="en-US" altLang="zh-CN" sz="2400" b="1" dirty="0"/>
              <a:t>A</a:t>
            </a:r>
            <a:r>
              <a:rPr lang="zh-CN" altLang="en-US" sz="2400" b="1" dirty="0"/>
              <a:t>是完全加括号的，则</a:t>
            </a:r>
            <a:r>
              <a:rPr lang="en-US" altLang="zh-CN" sz="2400" b="1" dirty="0"/>
              <a:t>A</a:t>
            </a:r>
            <a:r>
              <a:rPr lang="zh-CN" altLang="en-US" sz="2400" b="1" dirty="0"/>
              <a:t>可表示为</a:t>
            </a:r>
            <a:r>
              <a:rPr lang="en-US" altLang="zh-CN" sz="2400" b="1" dirty="0"/>
              <a:t>2</a:t>
            </a:r>
            <a:r>
              <a:rPr lang="zh-CN" altLang="en-US" sz="2400" b="1" dirty="0"/>
              <a:t>个完全加括号的矩阵连乘积</a:t>
            </a:r>
            <a:r>
              <a:rPr lang="en-US" altLang="zh-CN" sz="2400" b="1" dirty="0"/>
              <a:t>B</a:t>
            </a:r>
            <a:r>
              <a:rPr lang="zh-CN" altLang="en-US" sz="2400" b="1" dirty="0"/>
              <a:t>和</a:t>
            </a:r>
            <a:r>
              <a:rPr lang="en-US" altLang="zh-CN" sz="2400" b="1" dirty="0"/>
              <a:t>C</a:t>
            </a:r>
            <a:r>
              <a:rPr lang="zh-CN" altLang="en-US" sz="2400" b="1" dirty="0"/>
              <a:t>的乘积并加括号，即</a:t>
            </a:r>
            <a:r>
              <a:rPr lang="en-US" altLang="zh-CN" sz="2400" b="1" dirty="0"/>
              <a:t>A=(BC)</a:t>
            </a:r>
            <a:r>
              <a:rPr lang="zh-CN" altLang="en-US" sz="2400" b="1" dirty="0"/>
              <a:t>。</a:t>
            </a:r>
          </a:p>
        </p:txBody>
      </p:sp>
      <p:sp>
        <p:nvSpPr>
          <p:cNvPr id="10243" name="矩形 10242"/>
          <p:cNvSpPr/>
          <p:nvPr/>
        </p:nvSpPr>
        <p:spPr>
          <a:xfrm>
            <a:off x="3143250" y="2924175"/>
            <a:ext cx="5545138" cy="1938020"/>
          </a:xfrm>
          <a:prstGeom prst="rect">
            <a:avLst/>
          </a:prstGeom>
          <a:noFill/>
          <a:ln w="9525" cap="flat" cmpd="sng">
            <a:solidFill>
              <a:srgbClr val="871B28"/>
            </a:solidFill>
            <a:prstDash val="solid"/>
            <a:miter/>
            <a:headEnd type="none" w="med" len="med"/>
            <a:tailEnd type="none" w="med" len="med"/>
          </a:ln>
        </p:spPr>
        <p:txBody>
          <a:bodyPr>
            <a:spAutoFit/>
          </a:bodyPr>
          <a:lstStyle/>
          <a:p>
            <a:r>
              <a:rPr lang="zh-CN" altLang="en-US" sz="2000" b="1" dirty="0">
                <a:latin typeface="Comic Sans MS" panose="030F0902030302020204" pitchFamily="66" charset="0"/>
              </a:rPr>
              <a:t>考虑</a:t>
            </a:r>
            <a:r>
              <a:rPr lang="en-US" altLang="zh-CN" sz="2000" b="1" i="1">
                <a:latin typeface="Comic Sans MS" panose="030F0902030302020204" pitchFamily="66" charset="0"/>
              </a:rPr>
              <a:t>n</a:t>
            </a:r>
            <a:r>
              <a:rPr lang="en-US" altLang="zh-CN" sz="2000" b="1" dirty="0">
                <a:latin typeface="Comic Sans MS" panose="030F0902030302020204" pitchFamily="66" charset="0"/>
              </a:rPr>
              <a:t>=4 </a:t>
            </a:r>
            <a:r>
              <a:rPr lang="zh-CN" altLang="en-US" sz="2000" b="1" dirty="0">
                <a:latin typeface="Comic Sans MS" panose="030F0902030302020204" pitchFamily="66" charset="0"/>
              </a:rPr>
              <a:t>的情况，此时矩阵运算</a:t>
            </a:r>
            <a:r>
              <a:rPr lang="en-US" altLang="zh-CN" sz="2000" b="1" i="1">
                <a:latin typeface="Comic Sans MS" panose="030F0902030302020204" pitchFamily="66" charset="0"/>
              </a:rPr>
              <a:t>A</a:t>
            </a:r>
            <a:r>
              <a:rPr lang="en-US" altLang="zh-CN" sz="2000" b="1">
                <a:latin typeface="Comic Sans MS" panose="030F0902030302020204" pitchFamily="66" charset="0"/>
              </a:rPr>
              <a:t>*</a:t>
            </a:r>
            <a:r>
              <a:rPr lang="en-US" altLang="zh-CN" sz="2000" b="1" i="1">
                <a:latin typeface="Comic Sans MS" panose="030F0902030302020204" pitchFamily="66" charset="0"/>
              </a:rPr>
              <a:t>B</a:t>
            </a:r>
            <a:r>
              <a:rPr lang="en-US" altLang="zh-CN" sz="2000" b="1">
                <a:latin typeface="Comic Sans MS" panose="030F0902030302020204" pitchFamily="66" charset="0"/>
              </a:rPr>
              <a:t>*</a:t>
            </a:r>
            <a:r>
              <a:rPr lang="en-US" altLang="zh-CN" sz="2000" b="1" i="1">
                <a:latin typeface="Comic Sans MS" panose="030F0902030302020204" pitchFamily="66" charset="0"/>
              </a:rPr>
              <a:t>C</a:t>
            </a:r>
            <a:r>
              <a:rPr lang="en-US" altLang="zh-CN" sz="2000" b="1">
                <a:latin typeface="Comic Sans MS" panose="030F0902030302020204" pitchFamily="66" charset="0"/>
              </a:rPr>
              <a:t>*</a:t>
            </a:r>
            <a:r>
              <a:rPr lang="en-US" altLang="zh-CN" sz="2000" b="1" i="1">
                <a:latin typeface="Comic Sans MS" panose="030F0902030302020204" pitchFamily="66" charset="0"/>
              </a:rPr>
              <a:t>D</a:t>
            </a:r>
            <a:r>
              <a:rPr lang="zh-CN" altLang="en-US" sz="2000" b="1" dirty="0">
                <a:latin typeface="Comic Sans MS" panose="030F0902030302020204" pitchFamily="66" charset="0"/>
              </a:rPr>
              <a:t>可按以下方式（顺序）计算</a:t>
            </a:r>
            <a:r>
              <a:rPr lang="en-US" altLang="zh-CN" sz="2000" b="1" dirty="0">
                <a:latin typeface="Comic Sans MS" panose="030F0902030302020204" pitchFamily="66" charset="0"/>
              </a:rPr>
              <a:t>(</a:t>
            </a:r>
            <a:r>
              <a:rPr lang="zh-CN" altLang="en-US" sz="2000" b="1" dirty="0">
                <a:latin typeface="Comic Sans MS" panose="030F0902030302020204" pitchFamily="66" charset="0"/>
              </a:rPr>
              <a:t>完全加括号方式</a:t>
            </a:r>
            <a:r>
              <a:rPr lang="en-US" altLang="zh-CN" sz="2000" b="1" dirty="0">
                <a:latin typeface="Comic Sans MS" panose="030F0902030302020204" pitchFamily="66" charset="0"/>
              </a:rPr>
              <a:t>)</a:t>
            </a:r>
            <a:r>
              <a:rPr lang="zh-CN" altLang="en-US" sz="2000" b="1" dirty="0">
                <a:latin typeface="Comic Sans MS" panose="030F0902030302020204" pitchFamily="66" charset="0"/>
              </a:rPr>
              <a:t>：</a:t>
            </a:r>
          </a:p>
          <a:p>
            <a:pPr algn="ctr"/>
            <a:r>
              <a:rPr lang="zh-CN" altLang="en-US" sz="2000" b="1" i="1" dirty="0">
                <a:latin typeface="Comic Sans MS" panose="030F0902030302020204" pitchFamily="66" charset="0"/>
              </a:rPr>
              <a:t>   </a:t>
            </a:r>
            <a:r>
              <a:rPr lang="en-US" altLang="zh-CN" sz="2000" b="1" i="1">
                <a:latin typeface="Comic Sans MS" panose="030F0902030302020204" pitchFamily="66" charset="0"/>
              </a:rPr>
              <a:t>A</a:t>
            </a:r>
            <a:r>
              <a:rPr lang="en-US" altLang="zh-CN" sz="2000" b="1">
                <a:latin typeface="Comic Sans MS" panose="030F0902030302020204" pitchFamily="66" charset="0"/>
              </a:rPr>
              <a:t>* ( (</a:t>
            </a:r>
            <a:r>
              <a:rPr lang="en-US" altLang="zh-CN" sz="2000" b="1" i="1">
                <a:latin typeface="Comic Sans MS" panose="030F0902030302020204" pitchFamily="66" charset="0"/>
              </a:rPr>
              <a:t>B</a:t>
            </a:r>
            <a:r>
              <a:rPr lang="en-US" altLang="zh-CN" sz="2000" b="1">
                <a:latin typeface="Comic Sans MS" panose="030F0902030302020204" pitchFamily="66" charset="0"/>
              </a:rPr>
              <a:t>*</a:t>
            </a:r>
            <a:r>
              <a:rPr lang="en-US" altLang="zh-CN" sz="2000" b="1" i="1">
                <a:latin typeface="Comic Sans MS" panose="030F0902030302020204" pitchFamily="66" charset="0"/>
              </a:rPr>
              <a:t>C</a:t>
            </a:r>
            <a:r>
              <a:rPr lang="en-US" altLang="zh-CN" sz="2000" b="1">
                <a:latin typeface="Comic Sans MS" panose="030F0902030302020204" pitchFamily="66" charset="0"/>
              </a:rPr>
              <a:t>) *</a:t>
            </a:r>
            <a:r>
              <a:rPr lang="en-US" altLang="zh-CN" sz="2000" b="1" i="1">
                <a:latin typeface="Comic Sans MS" panose="030F0902030302020204" pitchFamily="66" charset="0"/>
              </a:rPr>
              <a:t>D</a:t>
            </a:r>
            <a:r>
              <a:rPr lang="en-US" altLang="zh-CN" sz="2000" b="1" dirty="0">
                <a:latin typeface="Comic Sans MS" panose="030F0902030302020204" pitchFamily="66" charset="0"/>
              </a:rPr>
              <a:t>) </a:t>
            </a:r>
            <a:r>
              <a:rPr lang="zh-CN" altLang="en-US" sz="2000" b="1" dirty="0">
                <a:latin typeface="Comic Sans MS" panose="030F0902030302020204" pitchFamily="66" charset="0"/>
              </a:rPr>
              <a:t>，</a:t>
            </a:r>
          </a:p>
          <a:p>
            <a:pPr algn="ctr"/>
            <a:r>
              <a:rPr lang="zh-CN" altLang="en-US" sz="2000" b="1">
                <a:latin typeface="Comic Sans MS" panose="030F0902030302020204" pitchFamily="66" charset="0"/>
              </a:rPr>
              <a:t>   </a:t>
            </a:r>
            <a:r>
              <a:rPr lang="en-US" altLang="zh-CN" sz="2000" b="1" i="1">
                <a:latin typeface="Comic Sans MS" panose="030F0902030302020204" pitchFamily="66" charset="0"/>
              </a:rPr>
              <a:t>A</a:t>
            </a:r>
            <a:r>
              <a:rPr lang="en-US" altLang="zh-CN" sz="2000" b="1">
                <a:latin typeface="Comic Sans MS" panose="030F0902030302020204" pitchFamily="66" charset="0"/>
              </a:rPr>
              <a:t>* (</a:t>
            </a:r>
            <a:r>
              <a:rPr lang="en-US" altLang="zh-CN" sz="2000" b="1" i="1">
                <a:latin typeface="Comic Sans MS" panose="030F0902030302020204" pitchFamily="66" charset="0"/>
              </a:rPr>
              <a:t>B</a:t>
            </a:r>
            <a:r>
              <a:rPr lang="en-US" altLang="zh-CN" sz="2000" b="1">
                <a:latin typeface="Comic Sans MS" panose="030F0902030302020204" pitchFamily="66" charset="0"/>
              </a:rPr>
              <a:t>* (</a:t>
            </a:r>
            <a:r>
              <a:rPr lang="en-US" altLang="zh-CN" sz="2000" b="1" i="1">
                <a:latin typeface="Comic Sans MS" panose="030F0902030302020204" pitchFamily="66" charset="0"/>
              </a:rPr>
              <a:t>C</a:t>
            </a:r>
            <a:r>
              <a:rPr lang="en-US" altLang="zh-CN" sz="2000" b="1">
                <a:latin typeface="Comic Sans MS" panose="030F0902030302020204" pitchFamily="66" charset="0"/>
              </a:rPr>
              <a:t>*</a:t>
            </a:r>
            <a:r>
              <a:rPr lang="en-US" altLang="zh-CN" sz="2000" b="1" i="1">
                <a:latin typeface="Comic Sans MS" panose="030F0902030302020204" pitchFamily="66" charset="0"/>
              </a:rPr>
              <a:t>D</a:t>
            </a:r>
            <a:r>
              <a:rPr lang="en-US" altLang="zh-CN" sz="2000" b="1" dirty="0">
                <a:latin typeface="Comic Sans MS" panose="030F0902030302020204" pitchFamily="66" charset="0"/>
              </a:rPr>
              <a:t>)) </a:t>
            </a:r>
            <a:r>
              <a:rPr lang="zh-CN" altLang="en-US" sz="2000" b="1" dirty="0">
                <a:latin typeface="Comic Sans MS" panose="030F0902030302020204" pitchFamily="66" charset="0"/>
              </a:rPr>
              <a:t>，</a:t>
            </a:r>
          </a:p>
          <a:p>
            <a:pPr algn="ctr"/>
            <a:r>
              <a:rPr lang="zh-CN" altLang="en-US" sz="2000" b="1">
                <a:latin typeface="Comic Sans MS" panose="030F0902030302020204" pitchFamily="66" charset="0"/>
              </a:rPr>
              <a:t>   </a:t>
            </a:r>
            <a:r>
              <a:rPr lang="en-US" altLang="zh-CN" sz="2000" b="1">
                <a:latin typeface="Comic Sans MS" panose="030F0902030302020204" pitchFamily="66" charset="0"/>
              </a:rPr>
              <a:t>(</a:t>
            </a:r>
            <a:r>
              <a:rPr lang="en-US" altLang="zh-CN" sz="2000" b="1" i="1">
                <a:latin typeface="Comic Sans MS" panose="030F0902030302020204" pitchFamily="66" charset="0"/>
              </a:rPr>
              <a:t>A</a:t>
            </a:r>
            <a:r>
              <a:rPr lang="en-US" altLang="zh-CN" sz="2000" b="1">
                <a:latin typeface="Comic Sans MS" panose="030F0902030302020204" pitchFamily="66" charset="0"/>
              </a:rPr>
              <a:t>*</a:t>
            </a:r>
            <a:r>
              <a:rPr lang="en-US" altLang="zh-CN" sz="2000" b="1" i="1">
                <a:latin typeface="Comic Sans MS" panose="030F0902030302020204" pitchFamily="66" charset="0"/>
              </a:rPr>
              <a:t>B</a:t>
            </a:r>
            <a:r>
              <a:rPr lang="en-US" altLang="zh-CN" sz="2000" b="1">
                <a:latin typeface="Comic Sans MS" panose="030F0902030302020204" pitchFamily="66" charset="0"/>
              </a:rPr>
              <a:t>) * (</a:t>
            </a:r>
            <a:r>
              <a:rPr lang="en-US" altLang="zh-CN" sz="2000" b="1" i="1">
                <a:latin typeface="Comic Sans MS" panose="030F0902030302020204" pitchFamily="66" charset="0"/>
              </a:rPr>
              <a:t>C</a:t>
            </a:r>
            <a:r>
              <a:rPr lang="en-US" altLang="zh-CN" sz="2000" b="1">
                <a:latin typeface="Comic Sans MS" panose="030F0902030302020204" pitchFamily="66" charset="0"/>
              </a:rPr>
              <a:t>*</a:t>
            </a:r>
            <a:r>
              <a:rPr lang="en-US" altLang="zh-CN" sz="2000" b="1" i="1">
                <a:latin typeface="Comic Sans MS" panose="030F0902030302020204" pitchFamily="66" charset="0"/>
              </a:rPr>
              <a:t>D</a:t>
            </a:r>
            <a:r>
              <a:rPr lang="en-US" altLang="zh-CN" sz="2000" b="1" dirty="0">
                <a:latin typeface="Comic Sans MS" panose="030F0902030302020204" pitchFamily="66" charset="0"/>
              </a:rPr>
              <a:t>) </a:t>
            </a:r>
            <a:r>
              <a:rPr lang="zh-CN" altLang="en-US" sz="2000" b="1" dirty="0">
                <a:latin typeface="Comic Sans MS" panose="030F0902030302020204" pitchFamily="66" charset="0"/>
              </a:rPr>
              <a:t>，</a:t>
            </a:r>
          </a:p>
          <a:p>
            <a:pPr algn="ctr"/>
            <a:r>
              <a:rPr lang="en-US" altLang="zh-CN" sz="2000" b="1">
                <a:latin typeface="Comic Sans MS" panose="030F0902030302020204" pitchFamily="66" charset="0"/>
              </a:rPr>
              <a:t>(</a:t>
            </a:r>
            <a:r>
              <a:rPr lang="en-US" altLang="zh-CN" sz="2000" b="1" i="1">
                <a:latin typeface="Comic Sans MS" panose="030F0902030302020204" pitchFamily="66" charset="0"/>
              </a:rPr>
              <a:t>A</a:t>
            </a:r>
            <a:r>
              <a:rPr lang="en-US" altLang="zh-CN" sz="2000" b="1">
                <a:latin typeface="Comic Sans MS" panose="030F0902030302020204" pitchFamily="66" charset="0"/>
              </a:rPr>
              <a:t>* (</a:t>
            </a:r>
            <a:r>
              <a:rPr lang="en-US" altLang="zh-CN" sz="2000" b="1" i="1">
                <a:latin typeface="Comic Sans MS" panose="030F0902030302020204" pitchFamily="66" charset="0"/>
              </a:rPr>
              <a:t>B</a:t>
            </a:r>
            <a:r>
              <a:rPr lang="en-US" altLang="zh-CN" sz="2000" b="1">
                <a:latin typeface="Comic Sans MS" panose="030F0902030302020204" pitchFamily="66" charset="0"/>
              </a:rPr>
              <a:t>*</a:t>
            </a:r>
            <a:r>
              <a:rPr lang="en-US" altLang="zh-CN" sz="2000" b="1" i="1">
                <a:latin typeface="Comic Sans MS" panose="030F0902030302020204" pitchFamily="66" charset="0"/>
              </a:rPr>
              <a:t>C</a:t>
            </a:r>
            <a:r>
              <a:rPr lang="en-US" altLang="zh-CN" sz="2000" b="1">
                <a:latin typeface="Comic Sans MS" panose="030F0902030302020204" pitchFamily="66" charset="0"/>
              </a:rPr>
              <a:t>) ) *</a:t>
            </a:r>
            <a:r>
              <a:rPr lang="en-US" altLang="zh-CN" sz="2000" b="1" i="1">
                <a:latin typeface="Comic Sans MS" panose="030F0902030302020204" pitchFamily="66" charset="0"/>
              </a:rPr>
              <a:t>D</a:t>
            </a:r>
          </a:p>
        </p:txBody>
      </p:sp>
      <p:sp>
        <p:nvSpPr>
          <p:cNvPr id="10244" name="矩形 10243"/>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64</a:t>
            </a:fld>
            <a:endParaRPr lang="zh-CN" altLang="en-US" dirty="0">
              <a:latin typeface="Arial" panose="020B060402020209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a:xfrm>
            <a:off x="1979613" y="455613"/>
            <a:ext cx="8229600" cy="590550"/>
          </a:xfrm>
        </p:spPr>
        <p:txBody>
          <a:bodyPr anchor="ctr">
            <a:normAutofit fontScale="90000"/>
          </a:bodyPr>
          <a:lstStyle/>
          <a:p>
            <a:r>
              <a:rPr lang="zh-CN" altLang="en-US" b="1" dirty="0"/>
              <a:t>两个矩阵的乘法</a:t>
            </a:r>
          </a:p>
        </p:txBody>
      </p:sp>
      <p:sp>
        <p:nvSpPr>
          <p:cNvPr id="11267" name="文本占位符 11266"/>
          <p:cNvSpPr>
            <a:spLocks noGrp="1"/>
          </p:cNvSpPr>
          <p:nvPr>
            <p:ph type="body" idx="1"/>
          </p:nvPr>
        </p:nvSpPr>
        <p:spPr>
          <a:xfrm>
            <a:off x="1847850" y="1412875"/>
            <a:ext cx="8351838" cy="4895850"/>
          </a:xfrm>
          <a:ln w="28575">
            <a:solidFill>
              <a:srgbClr val="871B28"/>
            </a:solidFill>
            <a:miter/>
          </a:ln>
        </p:spPr>
        <p:txBody>
          <a:bodyPr>
            <a:normAutofit fontScale="92500"/>
          </a:bodyPr>
          <a:lstStyle/>
          <a:p>
            <a:pPr>
              <a:lnSpc>
                <a:spcPct val="80000"/>
              </a:lnSpc>
              <a:buNone/>
            </a:pPr>
            <a:r>
              <a:rPr lang="en-US" altLang="zh-CN" sz="2800" dirty="0"/>
              <a:t> </a:t>
            </a:r>
            <a:r>
              <a:rPr lang="en-US" altLang="zh-CN" sz="2400" b="1" err="1"/>
              <a:t>void MatrixMultiply(int **a, int **b, int **c, int ra, int</a:t>
            </a:r>
            <a:r>
              <a:rPr lang="en-US" altLang="zh-CN" sz="2400" b="1"/>
              <a:t> ca,      </a:t>
            </a:r>
          </a:p>
          <a:p>
            <a:pPr>
              <a:lnSpc>
                <a:spcPct val="80000"/>
              </a:lnSpc>
              <a:buNone/>
            </a:pPr>
            <a:r>
              <a:rPr lang="en-US" altLang="zh-CN" sz="2400" b="1" err="1"/>
              <a:t>                                   int rb, int cb</a:t>
            </a:r>
            <a:r>
              <a:rPr lang="en-US" altLang="zh-CN" sz="2400" b="1"/>
              <a:t>)</a:t>
            </a:r>
          </a:p>
          <a:p>
            <a:pPr>
              <a:lnSpc>
                <a:spcPct val="80000"/>
              </a:lnSpc>
              <a:buNone/>
            </a:pPr>
            <a:r>
              <a:rPr lang="en-US" altLang="zh-CN" sz="2400" b="1"/>
              <a:t>{</a:t>
            </a:r>
          </a:p>
          <a:p>
            <a:pPr>
              <a:lnSpc>
                <a:spcPct val="80000"/>
              </a:lnSpc>
              <a:buNone/>
            </a:pPr>
            <a:r>
              <a:rPr lang="en-US" altLang="zh-CN" sz="2400" b="1" err="1"/>
              <a:t>   if(ca! = rb</a:t>
            </a:r>
            <a:r>
              <a:rPr lang="en-US" altLang="zh-CN" sz="2400" b="1" dirty="0"/>
              <a:t> ) error(“</a:t>
            </a:r>
            <a:r>
              <a:rPr lang="zh-CN" altLang="en-US" sz="2400" b="1" dirty="0"/>
              <a:t>矩阵不可乘”</a:t>
            </a:r>
            <a:r>
              <a:rPr lang="en-US" altLang="zh-CN" sz="2400" b="1" dirty="0"/>
              <a:t>)</a:t>
            </a:r>
            <a:r>
              <a:rPr lang="zh-CN" altLang="en-US" sz="2400" b="1" dirty="0"/>
              <a:t>；</a:t>
            </a:r>
          </a:p>
          <a:p>
            <a:pPr>
              <a:lnSpc>
                <a:spcPct val="80000"/>
              </a:lnSpc>
              <a:buNone/>
            </a:pPr>
            <a:r>
              <a:rPr lang="zh-CN" altLang="en-US" sz="2400" b="1" dirty="0"/>
              <a:t>   </a:t>
            </a:r>
            <a:r>
              <a:rPr lang="en-US" altLang="zh-CN" sz="2400" b="1" err="1"/>
              <a:t>for(int i = 0; i &lt; ra</a:t>
            </a:r>
            <a:r>
              <a:rPr lang="en-US" altLang="zh-CN" sz="2400" b="1"/>
              <a:t>; i ++)</a:t>
            </a:r>
          </a:p>
          <a:p>
            <a:pPr>
              <a:lnSpc>
                <a:spcPct val="80000"/>
              </a:lnSpc>
              <a:buNone/>
            </a:pPr>
            <a:r>
              <a:rPr lang="en-US" altLang="zh-CN" sz="2400" b="1" err="1"/>
              <a:t>        for(int j = 0; j &lt; cb</a:t>
            </a:r>
            <a:r>
              <a:rPr lang="en-US" altLang="zh-CN" sz="2400" b="1"/>
              <a:t>; j ++)</a:t>
            </a:r>
          </a:p>
          <a:p>
            <a:pPr>
              <a:lnSpc>
                <a:spcPct val="80000"/>
              </a:lnSpc>
              <a:buNone/>
            </a:pPr>
            <a:r>
              <a:rPr lang="en-US" altLang="zh-CN" sz="2400" b="1"/>
              <a:t>       {</a:t>
            </a:r>
          </a:p>
          <a:p>
            <a:pPr>
              <a:lnSpc>
                <a:spcPct val="80000"/>
              </a:lnSpc>
              <a:buNone/>
            </a:pPr>
            <a:r>
              <a:rPr lang="en-US" altLang="zh-CN" sz="2400" b="1" err="1"/>
              <a:t>              int</a:t>
            </a:r>
            <a:r>
              <a:rPr lang="en-US" altLang="zh-CN" sz="2400" b="1"/>
              <a:t> sum = a[i][0]* b[0][j];</a:t>
            </a:r>
          </a:p>
          <a:p>
            <a:pPr>
              <a:lnSpc>
                <a:spcPct val="80000"/>
              </a:lnSpc>
              <a:buNone/>
            </a:pPr>
            <a:r>
              <a:rPr lang="en-US" altLang="zh-CN" sz="2400" b="1" err="1"/>
              <a:t>              for(int</a:t>
            </a:r>
            <a:r>
              <a:rPr lang="en-US" altLang="zh-CN" sz="2400" b="1"/>
              <a:t> k = 1; k &lt; ca; k ++)</a:t>
            </a:r>
          </a:p>
          <a:p>
            <a:pPr>
              <a:lnSpc>
                <a:spcPct val="80000"/>
              </a:lnSpc>
              <a:buNone/>
            </a:pPr>
            <a:r>
              <a:rPr lang="en-US" altLang="zh-CN" sz="2400" b="1"/>
              <a:t>                     sum + = a[i][k]* b[k][j];</a:t>
            </a:r>
          </a:p>
          <a:p>
            <a:pPr>
              <a:lnSpc>
                <a:spcPct val="80000"/>
              </a:lnSpc>
              <a:buNone/>
            </a:pPr>
            <a:r>
              <a:rPr lang="en-US" altLang="zh-CN" sz="2400" b="1"/>
              <a:t>              c[i][j] = sum;</a:t>
            </a:r>
          </a:p>
          <a:p>
            <a:pPr>
              <a:lnSpc>
                <a:spcPct val="80000"/>
              </a:lnSpc>
              <a:buNone/>
            </a:pPr>
            <a:r>
              <a:rPr lang="en-US" altLang="zh-CN" sz="2400" b="1"/>
              <a:t>        }</a:t>
            </a:r>
          </a:p>
          <a:p>
            <a:pPr>
              <a:lnSpc>
                <a:spcPct val="80000"/>
              </a:lnSpc>
              <a:buNone/>
            </a:pPr>
            <a:r>
              <a:rPr lang="en-US" altLang="zh-CN" sz="2400" b="1"/>
              <a:t>}</a:t>
            </a:r>
          </a:p>
        </p:txBody>
      </p:sp>
      <p:sp>
        <p:nvSpPr>
          <p:cNvPr id="11268" name="矩形 11267"/>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65</a:t>
            </a:fld>
            <a:endParaRPr lang="zh-CN" altLang="en-US" dirty="0">
              <a:latin typeface="Arial" panose="020B060402020209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a:xfrm>
            <a:off x="2208213" y="0"/>
            <a:ext cx="6870700" cy="1341438"/>
          </a:xfrm>
        </p:spPr>
        <p:txBody>
          <a:bodyPr anchor="ctr"/>
          <a:lstStyle/>
          <a:p>
            <a:r>
              <a:rPr lang="zh-CN" altLang="en-US" b="1" dirty="0"/>
              <a:t>穷举搜索法</a:t>
            </a:r>
          </a:p>
        </p:txBody>
      </p:sp>
      <p:sp>
        <p:nvSpPr>
          <p:cNvPr id="12291" name="文本占位符 12290"/>
          <p:cNvSpPr>
            <a:spLocks noGrp="1"/>
          </p:cNvSpPr>
          <p:nvPr>
            <p:ph type="body" sz="half" idx="1"/>
          </p:nvPr>
        </p:nvSpPr>
        <p:spPr>
          <a:xfrm>
            <a:off x="2208213" y="1484313"/>
            <a:ext cx="7631112" cy="3657600"/>
          </a:xfrm>
        </p:spPr>
        <p:txBody>
          <a:bodyPr/>
          <a:lstStyle/>
          <a:p>
            <a:r>
              <a:rPr lang="en-US" altLang="zh-CN" sz="2400" dirty="0"/>
              <a:t> </a:t>
            </a:r>
            <a:r>
              <a:rPr lang="zh-CN" altLang="en-US" sz="2400" b="1" dirty="0"/>
              <a:t>对于</a:t>
            </a:r>
            <a:r>
              <a:rPr lang="en-US" altLang="zh-CN" sz="2400" b="1" i="1">
                <a:latin typeface="Times New Roman" panose="02020603050405020304" pitchFamily="18" charset="0"/>
              </a:rPr>
              <a:t>n</a:t>
            </a:r>
            <a:r>
              <a:rPr lang="zh-CN" altLang="en-US" sz="2400" b="1" dirty="0"/>
              <a:t>个矩阵的连乘积，设有</a:t>
            </a:r>
            <a:r>
              <a:rPr lang="en-US" altLang="zh-CN" sz="2400" b="1" i="1">
                <a:latin typeface="Times New Roman" panose="02020603050405020304" pitchFamily="18" charset="0"/>
              </a:rPr>
              <a:t>p(n)</a:t>
            </a:r>
            <a:r>
              <a:rPr lang="zh-CN" altLang="en-US" sz="2400" b="1" dirty="0"/>
              <a:t>个计算次序。我们可以在第</a:t>
            </a:r>
            <a:r>
              <a:rPr lang="en-US" altLang="zh-CN" sz="2400" b="1" dirty="0"/>
              <a:t>k</a:t>
            </a:r>
            <a:r>
              <a:rPr lang="zh-CN" altLang="en-US" sz="2400" b="1" dirty="0"/>
              <a:t>个和第</a:t>
            </a:r>
            <a:r>
              <a:rPr lang="en-US" altLang="zh-CN" sz="2400" b="1" dirty="0"/>
              <a:t>k</a:t>
            </a:r>
            <a:r>
              <a:rPr lang="zh-CN" altLang="en-US" sz="2400" b="1" dirty="0"/>
              <a:t>＋</a:t>
            </a:r>
            <a:r>
              <a:rPr lang="en-US" altLang="zh-CN" sz="2400" b="1" dirty="0"/>
              <a:t>1</a:t>
            </a:r>
            <a:r>
              <a:rPr lang="zh-CN" altLang="en-US" sz="2400" b="1" dirty="0"/>
              <a:t>个矩阵之间将原矩阵划分为两个子矩阵序列，然后分别对这两个矩阵子序列完全加括号，最后对所得的结果加括号，则</a:t>
            </a:r>
          </a:p>
          <a:p>
            <a:endParaRPr lang="zh-CN" altLang="en-US" sz="2400" b="1" dirty="0"/>
          </a:p>
          <a:p>
            <a:endParaRPr lang="zh-CN" altLang="en-US" sz="2400" b="1" dirty="0"/>
          </a:p>
          <a:p>
            <a:endParaRPr lang="zh-CN" altLang="en-US" sz="2400" b="1" dirty="0"/>
          </a:p>
          <a:p>
            <a:r>
              <a:rPr lang="zh-CN" altLang="en-US" sz="2400" b="1" dirty="0"/>
              <a:t>其中</a:t>
            </a:r>
            <a:r>
              <a:rPr lang="en-US" altLang="zh-CN" sz="2400" b="1" i="1">
                <a:latin typeface="Times New Roman" panose="02020603050405020304" pitchFamily="18" charset="0"/>
              </a:rPr>
              <a:t>P</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a:latin typeface="Times New Roman" panose="02020603050405020304" pitchFamily="18" charset="0"/>
              </a:rPr>
              <a:t>)=</a:t>
            </a:r>
            <a:r>
              <a:rPr lang="en-US" altLang="zh-CN" sz="2400" b="1" i="1">
                <a:latin typeface="Times New Roman" panose="02020603050405020304" pitchFamily="18" charset="0"/>
              </a:rPr>
              <a:t>C</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p>
          <a:p>
            <a:endParaRPr lang="zh-CN" altLang="en-US" sz="2400" b="1" dirty="0">
              <a:latin typeface="Times New Roman" panose="02020603050405020304" pitchFamily="18" charset="0"/>
            </a:endParaRPr>
          </a:p>
          <a:p>
            <a:endParaRPr lang="zh-CN" altLang="en-US" sz="2400" b="1" dirty="0">
              <a:latin typeface="Times New Roman" panose="02020603050405020304" pitchFamily="18" charset="0"/>
            </a:endParaRPr>
          </a:p>
          <a:p>
            <a:endParaRPr lang="zh-CN" altLang="en-US" sz="2400" dirty="0"/>
          </a:p>
        </p:txBody>
      </p:sp>
      <p:graphicFrame>
        <p:nvGraphicFramePr>
          <p:cNvPr id="12292" name="内容占位符 12291"/>
          <p:cNvGraphicFramePr>
            <a:graphicFrameLocks noGrp="1"/>
          </p:cNvGraphicFramePr>
          <p:nvPr>
            <p:ph sz="quarter" idx="3"/>
          </p:nvPr>
        </p:nvGraphicFramePr>
        <p:xfrm>
          <a:off x="3287713" y="3022600"/>
          <a:ext cx="4467225" cy="1382713"/>
        </p:xfrm>
        <a:graphic>
          <a:graphicData uri="http://schemas.openxmlformats.org/presentationml/2006/ole">
            <mc:AlternateContent xmlns:mc="http://schemas.openxmlformats.org/markup-compatibility/2006">
              <mc:Choice xmlns:v="urn:schemas-microsoft-com:vml" Requires="v">
                <p:oleObj spid="_x0000_s10245" r:id="rId3" imgW="1968500" imgH="609600" progId="Equation.3">
                  <p:embed/>
                </p:oleObj>
              </mc:Choice>
              <mc:Fallback>
                <p:oleObj r:id="rId3" imgW="1968500" imgH="609600" progId="Equation.3">
                  <p:embed/>
                  <p:pic>
                    <p:nvPicPr>
                      <p:cNvPr id="0" name="图片 3079"/>
                      <p:cNvPicPr/>
                      <p:nvPr/>
                    </p:nvPicPr>
                    <p:blipFill>
                      <a:blip r:embed="rId4"/>
                      <a:stretch>
                        <a:fillRect/>
                      </a:stretch>
                    </p:blipFill>
                    <p:spPr>
                      <a:xfrm>
                        <a:off x="3287713" y="3022600"/>
                        <a:ext cx="4467225" cy="1382713"/>
                      </a:xfrm>
                      <a:prstGeom prst="rect">
                        <a:avLst/>
                      </a:prstGeom>
                      <a:noFill/>
                      <a:ln w="38100">
                        <a:miter/>
                      </a:ln>
                    </p:spPr>
                  </p:pic>
                </p:oleObj>
              </mc:Fallback>
            </mc:AlternateContent>
          </a:graphicData>
        </a:graphic>
      </p:graphicFrame>
      <p:graphicFrame>
        <p:nvGraphicFramePr>
          <p:cNvPr id="12293" name="内容占位符 12292"/>
          <p:cNvGraphicFramePr>
            <a:graphicFrameLocks noGrp="1"/>
          </p:cNvGraphicFramePr>
          <p:nvPr>
            <p:ph sz="quarter" idx="2"/>
          </p:nvPr>
        </p:nvGraphicFramePr>
        <p:xfrm>
          <a:off x="3925888" y="4724400"/>
          <a:ext cx="3762375" cy="896938"/>
        </p:xfrm>
        <a:graphic>
          <a:graphicData uri="http://schemas.openxmlformats.org/presentationml/2006/ole">
            <mc:AlternateContent xmlns:mc="http://schemas.openxmlformats.org/markup-compatibility/2006">
              <mc:Choice xmlns:v="urn:schemas-microsoft-com:vml" Requires="v">
                <p:oleObj spid="_x0000_s10246" r:id="rId5" imgW="1917700" imgH="457200" progId="Equation.3">
                  <p:embed/>
                </p:oleObj>
              </mc:Choice>
              <mc:Fallback>
                <p:oleObj r:id="rId5" imgW="1917700" imgH="457200" progId="Equation.3">
                  <p:embed/>
                  <p:pic>
                    <p:nvPicPr>
                      <p:cNvPr id="0" name="图片 3080"/>
                      <p:cNvPicPr/>
                      <p:nvPr/>
                    </p:nvPicPr>
                    <p:blipFill>
                      <a:blip r:embed="rId6"/>
                      <a:stretch>
                        <a:fillRect/>
                      </a:stretch>
                    </p:blipFill>
                    <p:spPr>
                      <a:xfrm>
                        <a:off x="3925888" y="4724400"/>
                        <a:ext cx="3762375" cy="896938"/>
                      </a:xfrm>
                      <a:prstGeom prst="rect">
                        <a:avLst/>
                      </a:prstGeom>
                      <a:noFill/>
                      <a:ln w="38100">
                        <a:miter/>
                      </a:ln>
                    </p:spPr>
                  </p:pic>
                </p:oleObj>
              </mc:Fallback>
            </mc:AlternateContent>
          </a:graphicData>
        </a:graphic>
      </p:graphicFrame>
      <p:sp>
        <p:nvSpPr>
          <p:cNvPr id="12294" name="矩形 12293"/>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66</a:t>
            </a:fld>
            <a:endParaRPr lang="zh-CN" altLang="en-US" dirty="0">
              <a:latin typeface="Arial" panose="020B060402020209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en-US" altLang="zh-CN"/>
              <a:t>1.</a:t>
            </a:r>
            <a:r>
              <a:rPr lang="zh-CN" altLang="en-US" b="1" dirty="0"/>
              <a:t>分析最优解的结构</a:t>
            </a:r>
          </a:p>
        </p:txBody>
      </p:sp>
      <p:sp>
        <p:nvSpPr>
          <p:cNvPr id="13315" name="文本占位符 13314"/>
          <p:cNvSpPr>
            <a:spLocks noGrp="1"/>
          </p:cNvSpPr>
          <p:nvPr>
            <p:ph type="body" idx="1"/>
          </p:nvPr>
        </p:nvSpPr>
        <p:spPr/>
        <p:txBody>
          <a:bodyPr/>
          <a:lstStyle/>
          <a:p>
            <a:pPr>
              <a:lnSpc>
                <a:spcPct val="90000"/>
              </a:lnSpc>
            </a:pPr>
            <a:r>
              <a:rPr lang="zh-CN" altLang="en-US" b="1" dirty="0"/>
              <a:t>设</a:t>
            </a:r>
            <a:r>
              <a:rPr lang="en-US" altLang="zh-CN" b="1" dirty="0"/>
              <a:t>A[ i: j ]</a:t>
            </a:r>
            <a:r>
              <a:rPr lang="zh-CN" altLang="en-US" b="1" dirty="0"/>
              <a:t>为矩阵连乘积</a:t>
            </a:r>
            <a:r>
              <a:rPr lang="en-US" altLang="zh-CN" b="1"/>
              <a:t>A</a:t>
            </a:r>
            <a:r>
              <a:rPr lang="en-US" altLang="zh-CN" b="1" baseline="-25000"/>
              <a:t>i</a:t>
            </a:r>
            <a:r>
              <a:rPr lang="en-US" altLang="zh-CN" b="1"/>
              <a:t>A</a:t>
            </a:r>
            <a:r>
              <a:rPr lang="en-US" altLang="zh-CN" b="1" baseline="-25000"/>
              <a:t>i+1</a:t>
            </a:r>
            <a:r>
              <a:rPr lang="en-US" altLang="zh-CN" b="1">
                <a:latin typeface="Arial" panose="020B0604020202090204" pitchFamily="34" charset="0"/>
              </a:rPr>
              <a:t>···</a:t>
            </a:r>
            <a:r>
              <a:rPr lang="en-US" altLang="zh-CN" b="1"/>
              <a:t>A</a:t>
            </a:r>
            <a:r>
              <a:rPr lang="en-US" altLang="zh-CN" b="1" baseline="-25000"/>
              <a:t>j</a:t>
            </a:r>
          </a:p>
          <a:p>
            <a:pPr>
              <a:lnSpc>
                <a:spcPct val="90000"/>
              </a:lnSpc>
            </a:pPr>
            <a:endParaRPr lang="en-US" altLang="zh-CN" b="1" baseline="-25000"/>
          </a:p>
          <a:p>
            <a:pPr>
              <a:lnSpc>
                <a:spcPct val="90000"/>
              </a:lnSpc>
            </a:pPr>
            <a:r>
              <a:rPr lang="zh-CN" altLang="en-US" b="1" dirty="0"/>
              <a:t>计算</a:t>
            </a:r>
            <a:r>
              <a:rPr lang="en-US" altLang="zh-CN" b="1" dirty="0"/>
              <a:t>A[1: n]</a:t>
            </a:r>
            <a:r>
              <a:rPr lang="zh-CN" altLang="en-US" b="1" dirty="0"/>
              <a:t>的最优次序，设该次序在矩阵</a:t>
            </a:r>
            <a:r>
              <a:rPr lang="en-US" altLang="zh-CN" b="1"/>
              <a:t>A</a:t>
            </a:r>
            <a:r>
              <a:rPr lang="en-US" altLang="zh-CN" b="1" baseline="-25000"/>
              <a:t>k</a:t>
            </a:r>
            <a:r>
              <a:rPr lang="zh-CN" altLang="en-US" b="1" dirty="0"/>
              <a:t>和</a:t>
            </a:r>
            <a:r>
              <a:rPr lang="en-US" altLang="zh-CN" b="1" err="1"/>
              <a:t>A</a:t>
            </a:r>
            <a:r>
              <a:rPr lang="en-US" altLang="zh-CN" b="1" baseline="-25000" err="1"/>
              <a:t>k</a:t>
            </a:r>
            <a:r>
              <a:rPr lang="zh-CN" altLang="en-US" b="1" baseline="-25000" dirty="0"/>
              <a:t>＋</a:t>
            </a:r>
            <a:r>
              <a:rPr lang="en-US" altLang="zh-CN" b="1" baseline="-25000"/>
              <a:t>1</a:t>
            </a:r>
            <a:r>
              <a:rPr lang="zh-CN" altLang="en-US" b="1" dirty="0"/>
              <a:t>之间断开，</a:t>
            </a:r>
            <a:r>
              <a:rPr lang="en-US" altLang="zh-CN" b="1"/>
              <a:t>1</a:t>
            </a:r>
            <a:r>
              <a:rPr lang="en-US" altLang="zh-CN" b="1" dirty="0">
                <a:cs typeface="Times New Roman" panose="02020603050405020304" pitchFamily="18" charset="0"/>
              </a:rPr>
              <a:t>≤k&lt;n,</a:t>
            </a:r>
            <a:r>
              <a:rPr lang="zh-CN" altLang="en-US" b="1" dirty="0">
                <a:cs typeface="Times New Roman" panose="02020603050405020304" pitchFamily="18" charset="0"/>
              </a:rPr>
              <a:t>则完全加括号方式为</a:t>
            </a:r>
            <a:r>
              <a:rPr lang="en-US" altLang="zh-CN" b="1">
                <a:cs typeface="Times New Roman" panose="02020603050405020304" pitchFamily="18" charset="0"/>
              </a:rPr>
              <a:t>((A</a:t>
            </a:r>
            <a:r>
              <a:rPr lang="en-US" altLang="zh-CN" b="1" baseline="-25000">
                <a:cs typeface="Times New Roman" panose="02020603050405020304" pitchFamily="18" charset="0"/>
              </a:rPr>
              <a:t>1</a:t>
            </a:r>
            <a:r>
              <a:rPr lang="en-US" altLang="zh-CN" b="1">
                <a:latin typeface="Arial" panose="020B0604020202090204" pitchFamily="34" charset="0"/>
                <a:ea typeface="Times New Roman" panose="02020603050405020304" pitchFamily="18" charset="0"/>
              </a:rPr>
              <a:t>···</a:t>
            </a:r>
            <a:r>
              <a:rPr lang="en-US" altLang="zh-CN" b="1">
                <a:cs typeface="Times New Roman" panose="02020603050405020304" pitchFamily="18" charset="0"/>
              </a:rPr>
              <a:t>A</a:t>
            </a:r>
            <a:r>
              <a:rPr lang="en-US" altLang="zh-CN" b="1" baseline="-25000">
                <a:cs typeface="Times New Roman" panose="02020603050405020304" pitchFamily="18" charset="0"/>
              </a:rPr>
              <a:t>k</a:t>
            </a:r>
            <a:r>
              <a:rPr lang="en-US" altLang="zh-CN" b="1">
                <a:cs typeface="Times New Roman" panose="02020603050405020304" pitchFamily="18" charset="0"/>
              </a:rPr>
              <a:t>) (A</a:t>
            </a:r>
            <a:r>
              <a:rPr lang="en-US" altLang="zh-CN" b="1" baseline="-25000">
                <a:cs typeface="Times New Roman" panose="02020603050405020304" pitchFamily="18" charset="0"/>
              </a:rPr>
              <a:t>k+1</a:t>
            </a:r>
            <a:r>
              <a:rPr lang="en-US" altLang="zh-CN" b="1">
                <a:latin typeface="Arial" panose="020B0604020202090204" pitchFamily="34" charset="0"/>
                <a:ea typeface="Times New Roman" panose="02020603050405020304" pitchFamily="18" charset="0"/>
              </a:rPr>
              <a:t>···</a:t>
            </a:r>
            <a:r>
              <a:rPr lang="en-US" altLang="zh-CN" b="1">
                <a:cs typeface="Times New Roman" panose="02020603050405020304" pitchFamily="18" charset="0"/>
              </a:rPr>
              <a:t>A</a:t>
            </a:r>
            <a:r>
              <a:rPr lang="en-US" altLang="zh-CN" b="1" baseline="-25000">
                <a:cs typeface="Times New Roman" panose="02020603050405020304" pitchFamily="18" charset="0"/>
              </a:rPr>
              <a:t>n</a:t>
            </a:r>
            <a:r>
              <a:rPr lang="en-US" altLang="zh-CN" b="1">
                <a:cs typeface="Times New Roman" panose="02020603050405020304" pitchFamily="18" charset="0"/>
              </a:rPr>
              <a:t>))</a:t>
            </a:r>
          </a:p>
          <a:p>
            <a:pPr>
              <a:lnSpc>
                <a:spcPct val="90000"/>
              </a:lnSpc>
            </a:pPr>
            <a:endParaRPr lang="en-US" altLang="zh-CN" b="1">
              <a:cs typeface="Times New Roman" panose="02020603050405020304" pitchFamily="18" charset="0"/>
            </a:endParaRPr>
          </a:p>
          <a:p>
            <a:pPr>
              <a:lnSpc>
                <a:spcPct val="90000"/>
              </a:lnSpc>
            </a:pPr>
            <a:r>
              <a:rPr lang="zh-CN" altLang="en-US" b="1" dirty="0">
                <a:cs typeface="Times New Roman" panose="02020603050405020304" pitchFamily="18" charset="0"/>
              </a:rPr>
              <a:t>总计算量为</a:t>
            </a:r>
            <a:r>
              <a:rPr lang="en-US" altLang="zh-CN" b="1" dirty="0">
                <a:cs typeface="Times New Roman" panose="02020603050405020304" pitchFamily="18" charset="0"/>
              </a:rPr>
              <a:t>A[ 1: k ]</a:t>
            </a:r>
            <a:r>
              <a:rPr lang="zh-CN" altLang="en-US" b="1" dirty="0">
                <a:cs typeface="Times New Roman" panose="02020603050405020304" pitchFamily="18" charset="0"/>
              </a:rPr>
              <a:t>的加上</a:t>
            </a:r>
            <a:r>
              <a:rPr lang="en-US" altLang="zh-CN" b="1" dirty="0">
                <a:cs typeface="Times New Roman" panose="02020603050405020304" pitchFamily="18" charset="0"/>
              </a:rPr>
              <a:t>A[ k+1: n ]</a:t>
            </a:r>
            <a:r>
              <a:rPr lang="zh-CN" altLang="en-US" b="1" dirty="0">
                <a:cs typeface="Times New Roman" panose="02020603050405020304" pitchFamily="18" charset="0"/>
              </a:rPr>
              <a:t>的计算量，再加上</a:t>
            </a:r>
            <a:r>
              <a:rPr lang="en-US" altLang="zh-CN" b="1" dirty="0">
                <a:cs typeface="Times New Roman" panose="02020603050405020304" pitchFamily="18" charset="0"/>
              </a:rPr>
              <a:t>A[ 1: k ]</a:t>
            </a:r>
            <a:r>
              <a:rPr lang="zh-CN" altLang="en-US" b="1" dirty="0">
                <a:cs typeface="Times New Roman" panose="02020603050405020304" pitchFamily="18" charset="0"/>
              </a:rPr>
              <a:t>和</a:t>
            </a:r>
            <a:r>
              <a:rPr lang="en-US" altLang="zh-CN" b="1" dirty="0">
                <a:cs typeface="Times New Roman" panose="02020603050405020304" pitchFamily="18" charset="0"/>
              </a:rPr>
              <a:t>A[ k+1: n ]</a:t>
            </a:r>
            <a:r>
              <a:rPr lang="zh-CN" altLang="en-US" b="1" dirty="0">
                <a:cs typeface="Times New Roman" panose="02020603050405020304" pitchFamily="18" charset="0"/>
              </a:rPr>
              <a:t>相乘的计算量。</a:t>
            </a:r>
            <a:endParaRPr lang="zh-CN" altLang="en-US" b="1" dirty="0">
              <a:ea typeface="Times New Roman" panose="02020603050405020304" pitchFamily="18" charset="0"/>
            </a:endParaRPr>
          </a:p>
        </p:txBody>
      </p:sp>
      <p:sp>
        <p:nvSpPr>
          <p:cNvPr id="13316" name="矩形 13315"/>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67</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a:xfrm>
            <a:off x="1981200" y="274638"/>
            <a:ext cx="8229600" cy="850900"/>
          </a:xfrm>
        </p:spPr>
        <p:txBody>
          <a:bodyPr anchor="ctr"/>
          <a:lstStyle/>
          <a:p>
            <a:r>
              <a:rPr lang="zh-CN" altLang="en-US" b="1" dirty="0"/>
              <a:t>最优子结构特征</a:t>
            </a:r>
          </a:p>
        </p:txBody>
      </p:sp>
      <p:sp>
        <p:nvSpPr>
          <p:cNvPr id="14339" name="文本占位符 14338"/>
          <p:cNvSpPr>
            <a:spLocks noGrp="1"/>
          </p:cNvSpPr>
          <p:nvPr>
            <p:ph type="body" idx="1"/>
          </p:nvPr>
        </p:nvSpPr>
        <p:spPr>
          <a:xfrm>
            <a:off x="2135188" y="1125538"/>
            <a:ext cx="8532812" cy="4525962"/>
          </a:xfrm>
        </p:spPr>
        <p:txBody>
          <a:bodyPr/>
          <a:lstStyle/>
          <a:p>
            <a:r>
              <a:rPr lang="zh-CN" altLang="en-US" b="1" dirty="0"/>
              <a:t>计算</a:t>
            </a:r>
            <a:r>
              <a:rPr lang="en-US" altLang="zh-CN" b="1" dirty="0"/>
              <a:t>A[1:n]</a:t>
            </a:r>
            <a:r>
              <a:rPr lang="zh-CN" altLang="en-US" b="1" dirty="0"/>
              <a:t>的一个最优次序所包含的计算矩阵子链</a:t>
            </a:r>
            <a:r>
              <a:rPr lang="en-US" altLang="zh-CN" b="1" dirty="0"/>
              <a:t>A[1:k]</a:t>
            </a:r>
            <a:r>
              <a:rPr lang="zh-CN" altLang="en-US" b="1" dirty="0"/>
              <a:t>和</a:t>
            </a:r>
            <a:r>
              <a:rPr lang="en-US" altLang="zh-CN" b="1" dirty="0"/>
              <a:t>A[k+1:n]</a:t>
            </a:r>
            <a:r>
              <a:rPr lang="zh-CN" altLang="en-US" b="1" dirty="0"/>
              <a:t>的次序也是最优的。</a:t>
            </a:r>
          </a:p>
          <a:p>
            <a:r>
              <a:rPr lang="zh-CN" altLang="en-US" b="1" dirty="0"/>
              <a:t>矩阵连乘积计算次序问题的最优解包含着其子问题的最优解，也就是最优子结构性质。</a:t>
            </a:r>
          </a:p>
        </p:txBody>
      </p:sp>
      <p:sp>
        <p:nvSpPr>
          <p:cNvPr id="14340" name="矩形 14339"/>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14341" name="矩形 14340"/>
          <p:cNvSpPr/>
          <p:nvPr/>
        </p:nvSpPr>
        <p:spPr>
          <a:xfrm>
            <a:off x="2135188" y="3933825"/>
            <a:ext cx="4248150" cy="1079500"/>
          </a:xfrm>
          <a:prstGeom prst="rect">
            <a:avLst/>
          </a:prstGeom>
          <a:solidFill>
            <a:schemeClr val="accent1"/>
          </a:solidFill>
          <a:ln w="9525" cap="flat" cmpd="sng">
            <a:solidFill>
              <a:schemeClr val="tx1"/>
            </a:solidFill>
            <a:prstDash val="solid"/>
            <a:miter/>
            <a:headEnd type="none" w="med" len="med"/>
            <a:tailEnd type="none" w="med" len="med"/>
          </a:ln>
        </p:spPr>
        <p:txBody>
          <a:bodyPr anchor="ctr"/>
          <a:lstStyle/>
          <a:p>
            <a:r>
              <a:rPr lang="zh-CN" altLang="en-US" sz="2000" b="1" dirty="0">
                <a:latin typeface="Arial" panose="020B0604020202090204" pitchFamily="34" charset="0"/>
              </a:rPr>
              <a:t>考虑</a:t>
            </a:r>
            <a:r>
              <a:rPr lang="en-US" altLang="zh-CN" sz="2000" b="1" dirty="0">
                <a:latin typeface="Arial" panose="020B0604020202090204" pitchFamily="34" charset="0"/>
              </a:rPr>
              <a:t>A[1:k ]</a:t>
            </a:r>
            <a:r>
              <a:rPr lang="zh-CN" altLang="en-US" sz="2000" b="1" dirty="0">
                <a:latin typeface="Arial" panose="020B0604020202090204" pitchFamily="34" charset="0"/>
              </a:rPr>
              <a:t>和</a:t>
            </a:r>
            <a:r>
              <a:rPr lang="en-US" altLang="zh-CN" sz="2000" b="1" dirty="0">
                <a:latin typeface="Arial" panose="020B0604020202090204" pitchFamily="34" charset="0"/>
              </a:rPr>
              <a:t>A[k+1:n]</a:t>
            </a:r>
            <a:r>
              <a:rPr lang="zh-CN" altLang="en-US" sz="2000" b="1" dirty="0">
                <a:latin typeface="Arial" panose="020B0604020202090204" pitchFamily="34" charset="0"/>
              </a:rPr>
              <a:t>相乘所需的计算量，</a:t>
            </a:r>
            <a:r>
              <a:rPr lang="en-US" altLang="zh-CN" sz="2000" b="1" dirty="0">
                <a:latin typeface="Arial" panose="020B0604020202090204" pitchFamily="34" charset="0"/>
              </a:rPr>
              <a:t>A[ i: k ]</a:t>
            </a:r>
            <a:r>
              <a:rPr lang="zh-CN" altLang="en-US" sz="2000" b="1" dirty="0">
                <a:latin typeface="Arial" panose="020B0604020202090204" pitchFamily="34" charset="0"/>
              </a:rPr>
              <a:t>和</a:t>
            </a:r>
            <a:r>
              <a:rPr lang="en-US" altLang="zh-CN" sz="2000" b="1" dirty="0">
                <a:latin typeface="Arial" panose="020B0604020202090204" pitchFamily="34" charset="0"/>
              </a:rPr>
              <a:t>A[ k+1:j ]</a:t>
            </a:r>
            <a:r>
              <a:rPr lang="zh-CN" altLang="en-US" sz="2000" b="1" dirty="0">
                <a:latin typeface="Arial" panose="020B0604020202090204" pitchFamily="34" charset="0"/>
              </a:rPr>
              <a:t>相乘呢</a:t>
            </a:r>
            <a:r>
              <a:rPr lang="en-US" altLang="zh-CN" sz="2000" b="1">
                <a:latin typeface="Arial" panose="020B0604020202090204" pitchFamily="34" charset="0"/>
              </a:rPr>
              <a:t>?</a:t>
            </a:r>
          </a:p>
        </p:txBody>
      </p:sp>
      <p:sp>
        <p:nvSpPr>
          <p:cNvPr id="14342" name="云形标注 14341"/>
          <p:cNvSpPr/>
          <p:nvPr/>
        </p:nvSpPr>
        <p:spPr>
          <a:xfrm>
            <a:off x="6456363" y="4221163"/>
            <a:ext cx="4103687" cy="1800225"/>
          </a:xfrm>
          <a:prstGeom prst="cloudCallout">
            <a:avLst>
              <a:gd name="adj1" fmla="val -64199"/>
              <a:gd name="adj2" fmla="val 2292"/>
            </a:avLst>
          </a:prstGeom>
          <a:solidFill>
            <a:srgbClr val="FDD3FE"/>
          </a:solidFill>
          <a:ln w="9525" cap="flat" cmpd="sng">
            <a:solidFill>
              <a:schemeClr val="tx1"/>
            </a:solidFill>
            <a:prstDash val="solid"/>
            <a:headEnd type="none" w="med" len="med"/>
            <a:tailEnd type="none" w="med" len="med"/>
          </a:ln>
        </p:spPr>
        <p:txBody>
          <a:bodyPr/>
          <a:lstStyle/>
          <a:p>
            <a:pPr algn="ctr"/>
            <a:r>
              <a:rPr lang="en-US" altLang="zh-CN" b="1" dirty="0">
                <a:latin typeface="Arial" panose="020B0604020202090204" pitchFamily="34" charset="0"/>
              </a:rPr>
              <a:t>A[1:k ]</a:t>
            </a:r>
            <a:r>
              <a:rPr lang="zh-CN" altLang="en-US" b="1" dirty="0">
                <a:latin typeface="Arial" panose="020B0604020202090204" pitchFamily="34" charset="0"/>
              </a:rPr>
              <a:t>的结果为</a:t>
            </a:r>
            <a:r>
              <a:rPr lang="en-US" altLang="zh-CN" b="1">
                <a:latin typeface="Arial" panose="020B0604020202090204" pitchFamily="34" charset="0"/>
              </a:rPr>
              <a:t>r</a:t>
            </a:r>
            <a:r>
              <a:rPr lang="en-US" altLang="zh-CN" b="1" baseline="-25000">
                <a:latin typeface="Arial" panose="020B0604020202090204" pitchFamily="34" charset="0"/>
              </a:rPr>
              <a:t>1</a:t>
            </a:r>
            <a:r>
              <a:rPr lang="en-US" altLang="zh-CN" b="1">
                <a:latin typeface="Arial" panose="020B0604020202090204" pitchFamily="34" charset="0"/>
              </a:rPr>
              <a:t>*r</a:t>
            </a:r>
            <a:r>
              <a:rPr lang="en-US" altLang="zh-CN" b="1" baseline="-25000">
                <a:latin typeface="Arial" panose="020B0604020202090204" pitchFamily="34" charset="0"/>
              </a:rPr>
              <a:t>k</a:t>
            </a:r>
            <a:r>
              <a:rPr lang="zh-CN" altLang="en-US" b="1" dirty="0">
                <a:latin typeface="Arial" panose="020B0604020202090204" pitchFamily="34" charset="0"/>
              </a:rPr>
              <a:t>的矩阵，</a:t>
            </a:r>
            <a:r>
              <a:rPr lang="en-US" altLang="zh-CN" b="1" dirty="0">
                <a:latin typeface="Arial" panose="020B0604020202090204" pitchFamily="34" charset="0"/>
              </a:rPr>
              <a:t>A[k+1:n]</a:t>
            </a:r>
            <a:r>
              <a:rPr lang="zh-CN" altLang="en-US" b="1" dirty="0">
                <a:latin typeface="Arial" panose="020B0604020202090204" pitchFamily="34" charset="0"/>
              </a:rPr>
              <a:t>的结果为</a:t>
            </a:r>
            <a:r>
              <a:rPr lang="en-US" altLang="zh-CN" b="1">
                <a:latin typeface="Arial" panose="020B0604020202090204" pitchFamily="34" charset="0"/>
              </a:rPr>
              <a:t>r</a:t>
            </a:r>
            <a:r>
              <a:rPr lang="en-US" altLang="zh-CN" b="1" baseline="-25000">
                <a:latin typeface="Arial" panose="020B0604020202090204" pitchFamily="34" charset="0"/>
              </a:rPr>
              <a:t>k+1</a:t>
            </a:r>
            <a:r>
              <a:rPr lang="en-US" altLang="zh-CN" b="1">
                <a:latin typeface="Arial" panose="020B0604020202090204" pitchFamily="34" charset="0"/>
              </a:rPr>
              <a:t>*r</a:t>
            </a:r>
            <a:r>
              <a:rPr lang="en-US" altLang="zh-CN" b="1" baseline="-25000">
                <a:latin typeface="Arial" panose="020B0604020202090204" pitchFamily="34" charset="0"/>
              </a:rPr>
              <a:t>n</a:t>
            </a:r>
            <a:r>
              <a:rPr lang="zh-CN" altLang="en-US" b="1" dirty="0">
                <a:latin typeface="Arial" panose="020B0604020202090204" pitchFamily="34" charset="0"/>
              </a:rPr>
              <a:t>的矩阵，则它们相乘的计算量为</a:t>
            </a:r>
            <a:r>
              <a:rPr lang="en-US" altLang="zh-CN" b="1">
                <a:latin typeface="Arial" panose="020B0604020202090204" pitchFamily="34" charset="0"/>
              </a:rPr>
              <a:t>p</a:t>
            </a:r>
            <a:r>
              <a:rPr lang="en-US" altLang="zh-CN" b="1" baseline="-25000">
                <a:latin typeface="Arial" panose="020B0604020202090204" pitchFamily="34" charset="0"/>
              </a:rPr>
              <a:t>1</a:t>
            </a:r>
            <a:r>
              <a:rPr lang="en-US" altLang="zh-CN" b="1">
                <a:latin typeface="Arial" panose="020B0604020202090204" pitchFamily="34" charset="0"/>
              </a:rPr>
              <a:t>*p</a:t>
            </a:r>
            <a:r>
              <a:rPr lang="en-US" altLang="zh-CN" b="1" baseline="-25000">
                <a:latin typeface="Arial" panose="020B0604020202090204" pitchFamily="34" charset="0"/>
              </a:rPr>
              <a:t>k</a:t>
            </a:r>
            <a:r>
              <a:rPr lang="en-US" altLang="zh-CN" b="1">
                <a:latin typeface="Arial" panose="020B0604020202090204" pitchFamily="34" charset="0"/>
              </a:rPr>
              <a:t>*p</a:t>
            </a:r>
            <a:r>
              <a:rPr lang="en-US" altLang="zh-CN" b="1" baseline="-25000">
                <a:latin typeface="Arial" panose="020B0604020202090204" pitchFamily="34" charset="0"/>
              </a:rPr>
              <a:t>n</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68</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ldLvl="0" animBg="1"/>
      <p:bldP spid="1434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a:xfrm>
            <a:off x="1981200" y="274638"/>
            <a:ext cx="8229600" cy="642937"/>
          </a:xfrm>
        </p:spPr>
        <p:txBody>
          <a:bodyPr anchor="ctr">
            <a:normAutofit fontScale="90000"/>
          </a:bodyPr>
          <a:lstStyle/>
          <a:p>
            <a:r>
              <a:rPr lang="en-US" altLang="zh-CN" b="1" dirty="0"/>
              <a:t>2.</a:t>
            </a:r>
            <a:r>
              <a:rPr lang="zh-CN" altLang="en-US" b="1" dirty="0"/>
              <a:t>建立递归关系</a:t>
            </a:r>
          </a:p>
        </p:txBody>
      </p:sp>
      <p:sp>
        <p:nvSpPr>
          <p:cNvPr id="15363" name="文本占位符 15362"/>
          <p:cNvSpPr>
            <a:spLocks noGrp="1"/>
          </p:cNvSpPr>
          <p:nvPr>
            <p:ph type="body" sz="half" idx="1"/>
          </p:nvPr>
        </p:nvSpPr>
        <p:spPr>
          <a:xfrm>
            <a:off x="1774825" y="1196975"/>
            <a:ext cx="8642350" cy="3657600"/>
          </a:xfrm>
        </p:spPr>
        <p:txBody>
          <a:bodyPr>
            <a:normAutofit lnSpcReduction="10000"/>
          </a:bodyPr>
          <a:lstStyle/>
          <a:p>
            <a:r>
              <a:rPr lang="zh-CN" altLang="en-US" sz="2800" b="1" dirty="0"/>
              <a:t>设计算</a:t>
            </a:r>
            <a:r>
              <a:rPr lang="en-US" altLang="zh-CN" sz="2800" b="1" dirty="0"/>
              <a:t>A[ i: j ]</a:t>
            </a:r>
            <a:r>
              <a:rPr lang="zh-CN" altLang="en-US" sz="2800" b="1" dirty="0"/>
              <a:t>所需的最少次数为</a:t>
            </a:r>
            <a:r>
              <a:rPr lang="en-US" altLang="zh-CN" sz="2800" b="1" dirty="0"/>
              <a:t>m[i][j],</a:t>
            </a:r>
            <a:r>
              <a:rPr lang="zh-CN" altLang="en-US" sz="2800" b="1" dirty="0"/>
              <a:t>原问题的最优解为</a:t>
            </a:r>
            <a:r>
              <a:rPr lang="en-US" altLang="zh-CN" sz="2800" b="1" dirty="0"/>
              <a:t>m[1][n]</a:t>
            </a:r>
            <a:r>
              <a:rPr lang="zh-CN" altLang="en-US" sz="2800" b="1" dirty="0"/>
              <a:t>。</a:t>
            </a:r>
          </a:p>
          <a:p>
            <a:r>
              <a:rPr lang="zh-CN" altLang="en-US" sz="2800" b="1" dirty="0"/>
              <a:t>当</a:t>
            </a:r>
            <a:r>
              <a:rPr lang="zh-CN" altLang="en-US" sz="2800" b="1" i="1" dirty="0"/>
              <a:t> </a:t>
            </a:r>
            <a:r>
              <a:rPr lang="en-US" altLang="zh-CN" sz="2800" b="1" dirty="0"/>
              <a:t>i = j </a:t>
            </a:r>
            <a:r>
              <a:rPr lang="zh-CN" altLang="en-US" sz="2800" b="1" dirty="0"/>
              <a:t>时</a:t>
            </a:r>
            <a:r>
              <a:rPr lang="en-US" altLang="zh-CN" sz="2800" b="1"/>
              <a:t>:</a:t>
            </a:r>
          </a:p>
          <a:p>
            <a:pPr>
              <a:buNone/>
            </a:pPr>
            <a:r>
              <a:rPr lang="en-US" altLang="zh-CN" sz="2800" b="1"/>
              <a:t>         A[ i : j ]= A</a:t>
            </a:r>
            <a:r>
              <a:rPr lang="en-US" altLang="zh-CN" sz="2800" b="1" baseline="-25000"/>
              <a:t>i </a:t>
            </a:r>
            <a:r>
              <a:rPr lang="en-US" altLang="zh-CN" sz="2800" b="1"/>
              <a:t>,</a:t>
            </a:r>
            <a:r>
              <a:rPr lang="en-US" altLang="zh-CN" sz="2800" b="1">
                <a:solidFill>
                  <a:srgbClr val="871B28"/>
                </a:solidFill>
              </a:rPr>
              <a:t>m[ i ][ i ] = 0,i=1,2,</a:t>
            </a:r>
            <a:r>
              <a:rPr lang="en-US" altLang="zh-CN" sz="2800" b="1">
                <a:solidFill>
                  <a:srgbClr val="871B28"/>
                </a:solidFill>
                <a:latin typeface="Arial" panose="020B0604020202090204" pitchFamily="34" charset="0"/>
              </a:rPr>
              <a:t>···</a:t>
            </a:r>
            <a:r>
              <a:rPr lang="en-US" altLang="zh-CN" sz="2800" b="1" dirty="0">
                <a:solidFill>
                  <a:srgbClr val="871B28"/>
                </a:solidFill>
              </a:rPr>
              <a:t>,n</a:t>
            </a:r>
            <a:r>
              <a:rPr lang="zh-CN" altLang="en-US" sz="2800" b="1" dirty="0">
                <a:solidFill>
                  <a:srgbClr val="871B28"/>
                </a:solidFill>
              </a:rPr>
              <a:t>。</a:t>
            </a:r>
          </a:p>
          <a:p>
            <a:pPr>
              <a:buNone/>
            </a:pPr>
            <a:r>
              <a:rPr lang="zh-CN" altLang="en-US" sz="2800" b="1" dirty="0"/>
              <a:t>   当 </a:t>
            </a:r>
            <a:r>
              <a:rPr lang="en-US" altLang="zh-CN" sz="2800" b="1" dirty="0"/>
              <a:t>i &lt; j </a:t>
            </a:r>
            <a:r>
              <a:rPr lang="zh-CN" altLang="en-US" sz="2800" b="1" dirty="0"/>
              <a:t>时</a:t>
            </a:r>
            <a:r>
              <a:rPr lang="en-US" altLang="zh-CN" sz="2800" b="1"/>
              <a:t>:</a:t>
            </a:r>
          </a:p>
          <a:p>
            <a:pPr>
              <a:buNone/>
            </a:pPr>
            <a:r>
              <a:rPr lang="en-US" altLang="zh-CN" sz="2800" b="1"/>
              <a:t>        m[ i ][ j ]=m[ i ][ k ] + m[ k+1 ][ j ] + p</a:t>
            </a:r>
            <a:r>
              <a:rPr lang="en-US" altLang="zh-CN" sz="2800" b="1" baseline="-25000"/>
              <a:t>i-1</a:t>
            </a:r>
            <a:r>
              <a:rPr lang="en-US" altLang="zh-CN" sz="2800" b="1"/>
              <a:t>p</a:t>
            </a:r>
            <a:r>
              <a:rPr lang="en-US" altLang="zh-CN" sz="2800" b="1" baseline="-25000"/>
              <a:t>k</a:t>
            </a:r>
            <a:r>
              <a:rPr lang="en-US" altLang="zh-CN" sz="2800" b="1"/>
              <a:t>p</a:t>
            </a:r>
            <a:r>
              <a:rPr lang="en-US" altLang="zh-CN" sz="2800" b="1" baseline="-25000"/>
              <a:t>j    </a:t>
            </a:r>
          </a:p>
          <a:p>
            <a:pPr>
              <a:buNone/>
            </a:pPr>
            <a:r>
              <a:rPr lang="zh-CN" altLang="zh-CN" sz="2800" b="1" dirty="0"/>
              <a:t>                                               k∈</a:t>
            </a:r>
            <a:r>
              <a:rPr lang="en-US" altLang="zh-CN" sz="2800"/>
              <a:t> </a:t>
            </a:r>
            <a:r>
              <a:rPr lang="en-US" altLang="zh-CN" sz="2800" b="1"/>
              <a:t>{ i, i+1, </a:t>
            </a:r>
            <a:r>
              <a:rPr lang="en-US" altLang="zh-CN" sz="2800" b="1">
                <a:latin typeface="Arial" panose="020B0604020202090204" pitchFamily="34" charset="0"/>
              </a:rPr>
              <a:t>···</a:t>
            </a:r>
            <a:r>
              <a:rPr lang="en-US" altLang="zh-CN" sz="2800" b="1"/>
              <a:t>, j-1 }</a:t>
            </a:r>
          </a:p>
        </p:txBody>
      </p:sp>
      <p:graphicFrame>
        <p:nvGraphicFramePr>
          <p:cNvPr id="15364" name="内容占位符 15363"/>
          <p:cNvGraphicFramePr>
            <a:graphicFrameLocks noGrp="1"/>
          </p:cNvGraphicFramePr>
          <p:nvPr>
            <p:ph sz="half" idx="2"/>
          </p:nvPr>
        </p:nvGraphicFramePr>
        <p:xfrm>
          <a:off x="2424113" y="4978400"/>
          <a:ext cx="8101012" cy="1187450"/>
        </p:xfrm>
        <a:graphic>
          <a:graphicData uri="http://schemas.openxmlformats.org/presentationml/2006/ole">
            <mc:AlternateContent xmlns:mc="http://schemas.openxmlformats.org/markup-compatibility/2006">
              <mc:Choice xmlns:v="urn:schemas-microsoft-com:vml" Requires="v">
                <p:oleObj spid="_x0000_s11267" r:id="rId3" imgW="3643630" imgH="533400" progId="Equation.3">
                  <p:embed/>
                </p:oleObj>
              </mc:Choice>
              <mc:Fallback>
                <p:oleObj r:id="rId3" imgW="3643630" imgH="533400" progId="Equation.3">
                  <p:embed/>
                  <p:pic>
                    <p:nvPicPr>
                      <p:cNvPr id="0" name="图片 3081"/>
                      <p:cNvPicPr/>
                      <p:nvPr/>
                    </p:nvPicPr>
                    <p:blipFill>
                      <a:blip r:embed="rId4"/>
                      <a:stretch>
                        <a:fillRect/>
                      </a:stretch>
                    </p:blipFill>
                    <p:spPr>
                      <a:xfrm>
                        <a:off x="2424113" y="4978400"/>
                        <a:ext cx="8101012" cy="1187450"/>
                      </a:xfrm>
                      <a:prstGeom prst="rect">
                        <a:avLst/>
                      </a:prstGeom>
                      <a:noFill/>
                      <a:ln w="38100">
                        <a:miter/>
                      </a:ln>
                    </p:spPr>
                  </p:pic>
                </p:oleObj>
              </mc:Fallback>
            </mc:AlternateContent>
          </a:graphicData>
        </a:graphic>
      </p:graphicFrame>
      <p:sp>
        <p:nvSpPr>
          <p:cNvPr id="15365" name="矩形 15364"/>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69</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0" dur="500"/>
                                        <p:tgtEl>
                                          <p:spTgt spid="153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5" dur="500"/>
                                        <p:tgtEl>
                                          <p:spTgt spid="1536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8" dur="500"/>
                                        <p:tgtEl>
                                          <p:spTgt spid="1536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1" dur="500"/>
                                        <p:tgtEl>
                                          <p:spTgt spid="1536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递归与分治</a:t>
            </a:r>
          </a:p>
        </p:txBody>
      </p:sp>
      <p:sp>
        <p:nvSpPr>
          <p:cNvPr id="3" name="内容占位符 2"/>
          <p:cNvSpPr>
            <a:spLocks noGrp="1"/>
          </p:cNvSpPr>
          <p:nvPr>
            <p:ph idx="1"/>
          </p:nvPr>
        </p:nvSpPr>
        <p:spPr/>
        <p:txBody>
          <a:bodyPr/>
          <a:lstStyle/>
          <a:p>
            <a:r>
              <a:rPr lang="zh-CN" altLang="en-US"/>
              <a:t>为什么用分治？</a:t>
            </a:r>
          </a:p>
          <a:p>
            <a:r>
              <a:rPr lang="zh-CN" altLang="en-US"/>
              <a:t>分治和递归的关系？</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1981200" y="274638"/>
            <a:ext cx="8229600" cy="385762"/>
          </a:xfrm>
        </p:spPr>
        <p:txBody>
          <a:bodyPr anchor="ctr">
            <a:normAutofit fontScale="90000"/>
          </a:bodyPr>
          <a:lstStyle/>
          <a:p>
            <a:r>
              <a:rPr lang="zh-CN" altLang="en-US" sz="4000" b="1" dirty="0"/>
              <a:t>采用递归方法计算</a:t>
            </a:r>
          </a:p>
        </p:txBody>
      </p:sp>
      <p:sp>
        <p:nvSpPr>
          <p:cNvPr id="16387" name="文本占位符 16386"/>
          <p:cNvSpPr>
            <a:spLocks noGrp="1"/>
          </p:cNvSpPr>
          <p:nvPr>
            <p:ph type="body" idx="1"/>
          </p:nvPr>
        </p:nvSpPr>
        <p:spPr>
          <a:xfrm>
            <a:off x="2135188" y="1125538"/>
            <a:ext cx="7993062" cy="5616575"/>
          </a:xfrm>
          <a:solidFill>
            <a:schemeClr val="bg1"/>
          </a:solidFill>
          <a:ln w="28575">
            <a:solidFill>
              <a:srgbClr val="871B28"/>
            </a:solidFill>
            <a:miter/>
          </a:ln>
        </p:spPr>
        <p:txBody>
          <a:bodyPr>
            <a:normAutofit fontScale="90000" lnSpcReduction="20000"/>
          </a:bodyPr>
          <a:lstStyle/>
          <a:p>
            <a:pPr>
              <a:lnSpc>
                <a:spcPct val="80000"/>
              </a:lnSpc>
              <a:buNone/>
            </a:pPr>
            <a:r>
              <a:rPr lang="en-US" altLang="zh-CN" sz="2000" b="1" err="1">
                <a:latin typeface="Tahoma" panose="020B0804030504040204" pitchFamily="34" charset="0"/>
              </a:rPr>
              <a:t>int RecurMatrixChain( int i, int, j, int</a:t>
            </a:r>
            <a:r>
              <a:rPr lang="en-US" altLang="zh-CN" sz="2000" b="1">
                <a:latin typeface="Tahoma" panose="020B0804030504040204" pitchFamily="34" charset="0"/>
              </a:rPr>
              <a:t> p[])</a:t>
            </a:r>
          </a:p>
          <a:p>
            <a:pPr>
              <a:lnSpc>
                <a:spcPct val="80000"/>
              </a:lnSpc>
              <a:buNone/>
            </a:pPr>
            <a:r>
              <a:rPr lang="en-US" altLang="zh-CN" sz="2000" b="1">
                <a:latin typeface="Tahoma" panose="020B0804030504040204" pitchFamily="34" charset="0"/>
              </a:rPr>
              <a:t>{</a:t>
            </a:r>
          </a:p>
          <a:p>
            <a:pPr>
              <a:lnSpc>
                <a:spcPct val="80000"/>
              </a:lnSpc>
              <a:buNone/>
            </a:pPr>
            <a:r>
              <a:rPr lang="en-US" altLang="zh-CN" sz="2000" b="1">
                <a:latin typeface="Tahoma" panose="020B0804030504040204" pitchFamily="34" charset="0"/>
              </a:rPr>
              <a:t>   if </a:t>
            </a:r>
            <a:r>
              <a:rPr lang="en-US" altLang="zh-CN" sz="2000" b="1" u="sng">
                <a:latin typeface="Tahoma" panose="020B0804030504040204" pitchFamily="34" charset="0"/>
              </a:rPr>
              <a:t>(                )</a:t>
            </a:r>
            <a:r>
              <a:rPr lang="en-US" altLang="zh-CN" sz="2000" b="1">
                <a:latin typeface="Tahoma" panose="020B0804030504040204" pitchFamily="34" charset="0"/>
              </a:rPr>
              <a:t> return 0;</a:t>
            </a:r>
          </a:p>
          <a:p>
            <a:pPr>
              <a:lnSpc>
                <a:spcPct val="80000"/>
              </a:lnSpc>
              <a:buNone/>
            </a:pPr>
            <a:r>
              <a:rPr lang="en-US" altLang="zh-CN" sz="2000" b="1" err="1">
                <a:latin typeface="Tahoma" panose="020B0804030504040204" pitchFamily="34" charset="0"/>
              </a:rPr>
              <a:t>   int u=RecurMatrixChain(i</a:t>
            </a:r>
            <a:r>
              <a:rPr lang="en-US" altLang="zh-CN" sz="2000" b="1">
                <a:latin typeface="Tahoma" panose="020B0804030504040204" pitchFamily="34" charset="0"/>
              </a:rPr>
              <a:t>, i)+RecurMatrixChain(i+1,j) </a:t>
            </a:r>
          </a:p>
          <a:p>
            <a:pPr>
              <a:lnSpc>
                <a:spcPct val="80000"/>
              </a:lnSpc>
              <a:buNone/>
            </a:pPr>
            <a:r>
              <a:rPr lang="en-US" altLang="zh-CN" sz="2000" b="1" err="1">
                <a:latin typeface="Tahoma" panose="020B0804030504040204" pitchFamily="34" charset="0"/>
              </a:rPr>
              <a:t>            +p[i-1]*p[i]*p[j</a:t>
            </a:r>
            <a:r>
              <a:rPr lang="en-US" altLang="zh-CN" sz="2000" b="1">
                <a:latin typeface="Tahoma" panose="020B0804030504040204" pitchFamily="34" charset="0"/>
              </a:rPr>
              <a:t>];</a:t>
            </a:r>
          </a:p>
          <a:p>
            <a:pPr>
              <a:lnSpc>
                <a:spcPct val="80000"/>
              </a:lnSpc>
              <a:buNone/>
            </a:pPr>
            <a:r>
              <a:rPr lang="en-US" altLang="zh-CN" sz="2000" b="1">
                <a:latin typeface="Tahoma" panose="020B0804030504040204" pitchFamily="34" charset="0"/>
              </a:rPr>
              <a:t>   s[i][j]=i;</a:t>
            </a:r>
          </a:p>
          <a:p>
            <a:pPr>
              <a:lnSpc>
                <a:spcPct val="80000"/>
              </a:lnSpc>
              <a:buNone/>
            </a:pPr>
            <a:r>
              <a:rPr lang="en-US" altLang="zh-CN" sz="2000" b="1" err="1">
                <a:latin typeface="Tahoma" panose="020B0804030504040204" pitchFamily="34" charset="0"/>
              </a:rPr>
              <a:t>  for(int</a:t>
            </a:r>
            <a:r>
              <a:rPr lang="en-US" altLang="zh-CN" sz="2000" b="1">
                <a:latin typeface="Tahoma" panose="020B0804030504040204" pitchFamily="34" charset="0"/>
              </a:rPr>
              <a:t> k=i+1; k&lt;j; k++)</a:t>
            </a:r>
          </a:p>
          <a:p>
            <a:pPr>
              <a:lnSpc>
                <a:spcPct val="80000"/>
              </a:lnSpc>
              <a:buNone/>
            </a:pPr>
            <a:r>
              <a:rPr lang="en-US" altLang="zh-CN" sz="2000" b="1">
                <a:latin typeface="Tahoma" panose="020B0804030504040204" pitchFamily="34" charset="0"/>
              </a:rPr>
              <a:t> {</a:t>
            </a:r>
          </a:p>
          <a:p>
            <a:pPr>
              <a:lnSpc>
                <a:spcPct val="80000"/>
              </a:lnSpc>
              <a:buNone/>
            </a:pPr>
            <a:r>
              <a:rPr lang="en-US" altLang="zh-CN" sz="2000" b="1" err="1">
                <a:latin typeface="Tahoma" panose="020B0804030504040204" pitchFamily="34" charset="0"/>
              </a:rPr>
              <a:t>       int</a:t>
            </a:r>
            <a:r>
              <a:rPr lang="en-US" altLang="zh-CN" sz="2000" b="1">
                <a:latin typeface="Tahoma" panose="020B0804030504040204" pitchFamily="34" charset="0"/>
              </a:rPr>
              <a:t> t=RecurMatrixChain(i,k)+RecurMatrixChain(k+1,j)</a:t>
            </a:r>
          </a:p>
          <a:p>
            <a:pPr>
              <a:lnSpc>
                <a:spcPct val="80000"/>
              </a:lnSpc>
              <a:buNone/>
            </a:pPr>
            <a:r>
              <a:rPr lang="en-US" altLang="zh-CN" sz="2000" b="1" err="1">
                <a:latin typeface="Tahoma" panose="020B0804030504040204" pitchFamily="34" charset="0"/>
              </a:rPr>
              <a:t>               +p[i-1]*p[k]*p[j</a:t>
            </a:r>
            <a:r>
              <a:rPr lang="en-US" altLang="zh-CN" sz="2000" b="1">
                <a:latin typeface="Tahoma" panose="020B0804030504040204" pitchFamily="34" charset="0"/>
              </a:rPr>
              <a:t>];</a:t>
            </a:r>
          </a:p>
          <a:p>
            <a:pPr>
              <a:lnSpc>
                <a:spcPct val="80000"/>
              </a:lnSpc>
              <a:buNone/>
            </a:pPr>
            <a:r>
              <a:rPr lang="en-US" altLang="zh-CN" sz="2000" b="1">
                <a:latin typeface="Tahoma" panose="020B0804030504040204" pitchFamily="34" charset="0"/>
              </a:rPr>
              <a:t>       if (t&lt;u) </a:t>
            </a:r>
          </a:p>
          <a:p>
            <a:pPr>
              <a:lnSpc>
                <a:spcPct val="80000"/>
              </a:lnSpc>
              <a:buNone/>
            </a:pPr>
            <a:r>
              <a:rPr lang="en-US" altLang="zh-CN" sz="2000" b="1">
                <a:latin typeface="Tahoma" panose="020B0804030504040204" pitchFamily="34" charset="0"/>
              </a:rPr>
              <a:t>      {</a:t>
            </a:r>
          </a:p>
          <a:p>
            <a:pPr>
              <a:lnSpc>
                <a:spcPct val="80000"/>
              </a:lnSpc>
              <a:buNone/>
            </a:pPr>
            <a:r>
              <a:rPr lang="en-US" altLang="zh-CN" sz="2000" b="1">
                <a:latin typeface="Tahoma" panose="020B0804030504040204" pitchFamily="34" charset="0"/>
              </a:rPr>
              <a:t>             u=t;</a:t>
            </a:r>
          </a:p>
          <a:p>
            <a:pPr>
              <a:lnSpc>
                <a:spcPct val="80000"/>
              </a:lnSpc>
              <a:buNone/>
            </a:pPr>
            <a:r>
              <a:rPr lang="en-US" altLang="zh-CN" sz="2000" b="1">
                <a:latin typeface="Tahoma" panose="020B0804030504040204" pitchFamily="34" charset="0"/>
              </a:rPr>
              <a:t>             s[i][j]=k;</a:t>
            </a:r>
          </a:p>
          <a:p>
            <a:pPr>
              <a:lnSpc>
                <a:spcPct val="80000"/>
              </a:lnSpc>
              <a:buNone/>
            </a:pPr>
            <a:r>
              <a:rPr lang="en-US" altLang="zh-CN" sz="2000" b="1">
                <a:latin typeface="Tahoma" panose="020B0804030504040204" pitchFamily="34" charset="0"/>
              </a:rPr>
              <a:t>       }</a:t>
            </a:r>
          </a:p>
          <a:p>
            <a:pPr>
              <a:lnSpc>
                <a:spcPct val="80000"/>
              </a:lnSpc>
              <a:buNone/>
            </a:pPr>
            <a:r>
              <a:rPr lang="en-US" altLang="zh-CN" sz="2000" b="1">
                <a:latin typeface="Tahoma" panose="020B0804030504040204" pitchFamily="34" charset="0"/>
              </a:rPr>
              <a:t>  }</a:t>
            </a:r>
          </a:p>
          <a:p>
            <a:pPr>
              <a:lnSpc>
                <a:spcPct val="80000"/>
              </a:lnSpc>
              <a:buNone/>
            </a:pPr>
            <a:r>
              <a:rPr lang="en-US" altLang="zh-CN" sz="2000" b="1">
                <a:latin typeface="Tahoma" panose="020B0804030504040204" pitchFamily="34" charset="0"/>
              </a:rPr>
              <a:t>    return u;</a:t>
            </a:r>
          </a:p>
          <a:p>
            <a:pPr>
              <a:lnSpc>
                <a:spcPct val="80000"/>
              </a:lnSpc>
              <a:buNone/>
            </a:pPr>
            <a:r>
              <a:rPr lang="en-US" altLang="zh-CN" sz="2000" b="1">
                <a:latin typeface="Tahoma" panose="020B0804030504040204" pitchFamily="34" charset="0"/>
              </a:rPr>
              <a:t>}</a:t>
            </a:r>
          </a:p>
        </p:txBody>
      </p:sp>
      <p:sp>
        <p:nvSpPr>
          <p:cNvPr id="16388" name="线形标注 1 16387"/>
          <p:cNvSpPr/>
          <p:nvPr/>
        </p:nvSpPr>
        <p:spPr>
          <a:xfrm>
            <a:off x="6388100" y="363538"/>
            <a:ext cx="2876550" cy="403225"/>
          </a:xfrm>
          <a:prstGeom prst="borderCallout1">
            <a:avLst>
              <a:gd name="adj1" fmla="val 28347"/>
              <a:gd name="adj2" fmla="val -2648"/>
              <a:gd name="adj3" fmla="val 207088"/>
              <a:gd name="adj4" fmla="val -30190"/>
            </a:avLst>
          </a:prstGeom>
          <a:solidFill>
            <a:srgbClr val="FFFFCC"/>
          </a:solidFill>
          <a:ln w="38100" cap="flat" cmpd="sng">
            <a:solidFill>
              <a:schemeClr val="folHlink"/>
            </a:solidFill>
            <a:prstDash val="solid"/>
            <a:miter/>
            <a:headEnd type="none" w="med" len="med"/>
            <a:tailEnd type="none" w="med" len="med"/>
          </a:ln>
        </p:spPr>
        <p:txBody>
          <a:bodyPr/>
          <a:lstStyle/>
          <a:p>
            <a:pPr algn="ctr"/>
            <a:r>
              <a:rPr lang="zh-CN" altLang="en-US" b="1" dirty="0">
                <a:latin typeface="Comic Sans MS" panose="030F0902030302020204" pitchFamily="66" charset="0"/>
              </a:rPr>
              <a:t>参加运算矩阵链起始位置</a:t>
            </a:r>
          </a:p>
        </p:txBody>
      </p:sp>
      <p:sp>
        <p:nvSpPr>
          <p:cNvPr id="16389" name="线形标注 2 16388"/>
          <p:cNvSpPr/>
          <p:nvPr/>
        </p:nvSpPr>
        <p:spPr>
          <a:xfrm>
            <a:off x="7751763" y="909638"/>
            <a:ext cx="2232025" cy="360362"/>
          </a:xfrm>
          <a:prstGeom prst="borderCallout2">
            <a:avLst>
              <a:gd name="adj1" fmla="val 31718"/>
              <a:gd name="adj2" fmla="val -3412"/>
              <a:gd name="adj3" fmla="val 31718"/>
              <a:gd name="adj4" fmla="val -34991"/>
              <a:gd name="adj5" fmla="val 140088"/>
              <a:gd name="adj6" fmla="val -67708"/>
            </a:avLst>
          </a:prstGeom>
          <a:solidFill>
            <a:srgbClr val="FFFFCC"/>
          </a:solidFill>
          <a:ln w="38100" cap="flat" cmpd="sng">
            <a:solidFill>
              <a:schemeClr val="folHlink"/>
            </a:solidFill>
            <a:prstDash val="solid"/>
            <a:miter/>
            <a:headEnd type="none" w="med" len="med"/>
            <a:tailEnd type="none" w="med" len="med"/>
          </a:ln>
        </p:spPr>
        <p:txBody>
          <a:bodyPr/>
          <a:lstStyle/>
          <a:p>
            <a:pPr algn="ctr"/>
            <a:r>
              <a:rPr lang="zh-CN" altLang="en-US" b="1" dirty="0">
                <a:latin typeface="Comic Sans MS" panose="030F0902030302020204" pitchFamily="66" charset="0"/>
              </a:rPr>
              <a:t>矩阵链终止位置</a:t>
            </a:r>
          </a:p>
        </p:txBody>
      </p:sp>
      <p:sp>
        <p:nvSpPr>
          <p:cNvPr id="16390" name="矩形 16389"/>
          <p:cNvSpPr/>
          <p:nvPr/>
        </p:nvSpPr>
        <p:spPr>
          <a:xfrm>
            <a:off x="3000375" y="1665288"/>
            <a:ext cx="621030" cy="398780"/>
          </a:xfrm>
          <a:prstGeom prst="rect">
            <a:avLst/>
          </a:prstGeom>
          <a:noFill/>
          <a:ln w="9525">
            <a:noFill/>
          </a:ln>
        </p:spPr>
        <p:txBody>
          <a:bodyPr wrap="none" anchor="t">
            <a:spAutoFit/>
          </a:bodyPr>
          <a:lstStyle/>
          <a:p>
            <a:r>
              <a:rPr lang="en-US" altLang="zh-CN" sz="2000" b="1">
                <a:solidFill>
                  <a:srgbClr val="871B28"/>
                </a:solidFill>
                <a:latin typeface="Arial" panose="020B0604020202090204" pitchFamily="34" charset="0"/>
              </a:rPr>
              <a:t>i==j</a:t>
            </a:r>
          </a:p>
        </p:txBody>
      </p:sp>
      <p:sp>
        <p:nvSpPr>
          <p:cNvPr id="16391" name="矩形 16390"/>
          <p:cNvSpPr/>
          <p:nvPr/>
        </p:nvSpPr>
        <p:spPr>
          <a:xfrm>
            <a:off x="2279650" y="2062163"/>
            <a:ext cx="7345363" cy="576262"/>
          </a:xfrm>
          <a:prstGeom prst="rect">
            <a:avLst/>
          </a:prstGeom>
          <a:noFill/>
          <a:ln w="38100" cap="flat" cmpd="sng">
            <a:solidFill>
              <a:schemeClr val="hlink"/>
            </a:solidFill>
            <a:prstDash val="solid"/>
            <a:miter/>
            <a:headEnd type="none" w="med" len="med"/>
            <a:tailEnd type="none" w="med" len="med"/>
          </a:ln>
        </p:spPr>
        <p:txBody>
          <a:bodyPr/>
          <a:lstStyle/>
          <a:p>
            <a:endParaRPr lang="zh-CN" altLang="en-US"/>
          </a:p>
        </p:txBody>
      </p:sp>
      <p:sp>
        <p:nvSpPr>
          <p:cNvPr id="16392" name="线形标注 2 16391"/>
          <p:cNvSpPr/>
          <p:nvPr/>
        </p:nvSpPr>
        <p:spPr>
          <a:xfrm>
            <a:off x="1524000" y="292100"/>
            <a:ext cx="1835150" cy="609600"/>
          </a:xfrm>
          <a:prstGeom prst="borderCallout2">
            <a:avLst>
              <a:gd name="adj1" fmla="val 18750"/>
              <a:gd name="adj2" fmla="val 104153"/>
              <a:gd name="adj3" fmla="val 18750"/>
              <a:gd name="adj4" fmla="val 111852"/>
              <a:gd name="adj5" fmla="val 290366"/>
              <a:gd name="adj6" fmla="val 119898"/>
            </a:avLst>
          </a:prstGeom>
          <a:solidFill>
            <a:srgbClr val="FFFFCC"/>
          </a:solidFill>
          <a:ln w="38100" cap="flat" cmpd="sng">
            <a:solidFill>
              <a:schemeClr val="folHlink"/>
            </a:solidFill>
            <a:prstDash val="solid"/>
            <a:miter/>
            <a:headEnd type="none" w="med" len="med"/>
            <a:tailEnd type="none" w="med" len="med"/>
          </a:ln>
        </p:spPr>
        <p:txBody>
          <a:bodyPr/>
          <a:lstStyle/>
          <a:p>
            <a:pPr algn="ctr"/>
            <a:r>
              <a:rPr lang="zh-CN" altLang="en-US" b="1" dirty="0">
                <a:latin typeface="Comic Sans MS" panose="030F0902030302020204" pitchFamily="66" charset="0"/>
              </a:rPr>
              <a:t>取第一个断开位置时计算量</a:t>
            </a:r>
          </a:p>
        </p:txBody>
      </p:sp>
      <p:sp>
        <p:nvSpPr>
          <p:cNvPr id="16393" name="直接连接符 16392"/>
          <p:cNvSpPr/>
          <p:nvPr/>
        </p:nvSpPr>
        <p:spPr>
          <a:xfrm>
            <a:off x="2424113" y="2998788"/>
            <a:ext cx="1150937" cy="0"/>
          </a:xfrm>
          <a:prstGeom prst="line">
            <a:avLst/>
          </a:prstGeom>
          <a:ln w="38100" cap="flat" cmpd="sng">
            <a:solidFill>
              <a:schemeClr val="hlink"/>
            </a:solidFill>
            <a:prstDash val="solid"/>
            <a:headEnd type="none" w="med" len="med"/>
            <a:tailEnd type="none" w="med" len="med"/>
          </a:ln>
        </p:spPr>
      </p:sp>
      <p:sp>
        <p:nvSpPr>
          <p:cNvPr id="16394" name="线形标注 2 16393"/>
          <p:cNvSpPr/>
          <p:nvPr/>
        </p:nvSpPr>
        <p:spPr>
          <a:xfrm>
            <a:off x="1524000" y="3676650"/>
            <a:ext cx="611188" cy="2305050"/>
          </a:xfrm>
          <a:prstGeom prst="borderCallout2">
            <a:avLst>
              <a:gd name="adj1" fmla="val 4958"/>
              <a:gd name="adj2" fmla="val 112468"/>
              <a:gd name="adj3" fmla="val 4958"/>
              <a:gd name="adj4" fmla="val 139741"/>
              <a:gd name="adj5" fmla="val -36227"/>
              <a:gd name="adj6" fmla="val 158699"/>
            </a:avLst>
          </a:prstGeom>
          <a:solidFill>
            <a:srgbClr val="FFFFCC"/>
          </a:solidFill>
          <a:ln w="38100" cap="flat" cmpd="sng">
            <a:solidFill>
              <a:schemeClr val="folHlink"/>
            </a:solidFill>
            <a:prstDash val="solid"/>
            <a:miter/>
            <a:headEnd type="none" w="med" len="med"/>
            <a:tailEnd type="none" w="med" len="med"/>
          </a:ln>
        </p:spPr>
        <p:txBody>
          <a:bodyPr/>
          <a:lstStyle/>
          <a:p>
            <a:pPr algn="ctr"/>
            <a:r>
              <a:rPr lang="zh-CN" altLang="en-US" b="1" dirty="0">
                <a:latin typeface="Comic Sans MS" panose="030F0902030302020204" pitchFamily="66" charset="0"/>
              </a:rPr>
              <a:t>记录当前断开位置</a:t>
            </a:r>
          </a:p>
        </p:txBody>
      </p:sp>
      <p:sp>
        <p:nvSpPr>
          <p:cNvPr id="16395" name="矩形 16394"/>
          <p:cNvSpPr/>
          <p:nvPr/>
        </p:nvSpPr>
        <p:spPr>
          <a:xfrm>
            <a:off x="2640013" y="3575050"/>
            <a:ext cx="7272337" cy="647700"/>
          </a:xfrm>
          <a:prstGeom prst="rect">
            <a:avLst/>
          </a:prstGeom>
          <a:noFill/>
          <a:ln w="38100" cap="flat" cmpd="sng">
            <a:solidFill>
              <a:schemeClr val="hlink"/>
            </a:solidFill>
            <a:prstDash val="solid"/>
            <a:miter/>
            <a:headEnd type="none" w="med" len="med"/>
            <a:tailEnd type="none" w="med" len="med"/>
          </a:ln>
        </p:spPr>
        <p:txBody>
          <a:bodyPr/>
          <a:lstStyle/>
          <a:p>
            <a:endParaRPr lang="zh-CN" altLang="en-US"/>
          </a:p>
        </p:txBody>
      </p:sp>
      <p:sp>
        <p:nvSpPr>
          <p:cNvPr id="16396" name="线形标注 2 16395"/>
          <p:cNvSpPr/>
          <p:nvPr/>
        </p:nvSpPr>
        <p:spPr>
          <a:xfrm>
            <a:off x="8332788" y="4837113"/>
            <a:ext cx="1795462" cy="609600"/>
          </a:xfrm>
          <a:prstGeom prst="borderCallout2">
            <a:avLst>
              <a:gd name="adj1" fmla="val 18750"/>
              <a:gd name="adj2" fmla="val -4245"/>
              <a:gd name="adj3" fmla="val 18750"/>
              <a:gd name="adj4" fmla="val -35722"/>
              <a:gd name="adj5" fmla="val -99481"/>
              <a:gd name="adj6" fmla="val -68435"/>
            </a:avLst>
          </a:prstGeom>
          <a:solidFill>
            <a:srgbClr val="FFFFCC"/>
          </a:solidFill>
          <a:ln w="38100" cap="flat" cmpd="sng">
            <a:solidFill>
              <a:schemeClr val="folHlink"/>
            </a:solidFill>
            <a:prstDash val="solid"/>
            <a:miter/>
            <a:headEnd type="none" w="med" len="med"/>
            <a:tailEnd type="none" w="med" len="med"/>
          </a:ln>
        </p:spPr>
        <p:txBody>
          <a:bodyPr/>
          <a:lstStyle/>
          <a:p>
            <a:pPr algn="ctr"/>
            <a:r>
              <a:rPr lang="zh-CN" altLang="en-US" b="1" dirty="0">
                <a:latin typeface="Comic Sans MS" panose="030F0902030302020204" pitchFamily="66" charset="0"/>
              </a:rPr>
              <a:t>循环取</a:t>
            </a:r>
            <a:r>
              <a:rPr lang="en-US" altLang="zh-CN" b="1" dirty="0">
                <a:latin typeface="Comic Sans MS" panose="030F0902030302020204" pitchFamily="66" charset="0"/>
              </a:rPr>
              <a:t>k</a:t>
            </a:r>
            <a:r>
              <a:rPr lang="zh-CN" altLang="en-US" b="1" dirty="0">
                <a:latin typeface="Comic Sans MS" panose="030F0902030302020204" pitchFamily="66" charset="0"/>
              </a:rPr>
              <a:t>的可取断开位置</a:t>
            </a:r>
          </a:p>
        </p:txBody>
      </p:sp>
      <p:sp>
        <p:nvSpPr>
          <p:cNvPr id="16397" name="矩形 16396"/>
          <p:cNvSpPr/>
          <p:nvPr/>
        </p:nvSpPr>
        <p:spPr>
          <a:xfrm>
            <a:off x="21717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70</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16393"/>
                                        </p:tgtEl>
                                        <p:attrNameLst>
                                          <p:attrName>style.visibility</p:attrName>
                                        </p:attrNameLst>
                                      </p:cBhvr>
                                      <p:to>
                                        <p:strVal val="visible"/>
                                      </p:to>
                                    </p:set>
                                    <p:anim calcmode="lin" valueType="num">
                                      <p:cBhvr>
                                        <p:cTn id="27" dur="2000" fill="hold"/>
                                        <p:tgtEl>
                                          <p:spTgt spid="16393"/>
                                        </p:tgtEl>
                                        <p:attrNameLst>
                                          <p:attrName>ppt_x</p:attrName>
                                        </p:attrNameLst>
                                      </p:cBhvr>
                                      <p:tavLst>
                                        <p:tav tm="0">
                                          <p:val>
                                            <p:strVal val="#ppt_x-#ppt_w/2"/>
                                          </p:val>
                                        </p:tav>
                                        <p:tav tm="100000">
                                          <p:val>
                                            <p:strVal val="#ppt_x"/>
                                          </p:val>
                                        </p:tav>
                                      </p:tavLst>
                                    </p:anim>
                                    <p:anim calcmode="lin" valueType="num">
                                      <p:cBhvr>
                                        <p:cTn id="28" dur="2000" fill="hold"/>
                                        <p:tgtEl>
                                          <p:spTgt spid="16393"/>
                                        </p:tgtEl>
                                        <p:attrNameLst>
                                          <p:attrName>ppt_y</p:attrName>
                                        </p:attrNameLst>
                                      </p:cBhvr>
                                      <p:tavLst>
                                        <p:tav tm="0">
                                          <p:val>
                                            <p:strVal val="#ppt_y"/>
                                          </p:val>
                                        </p:tav>
                                        <p:tav tm="100000">
                                          <p:val>
                                            <p:strVal val="#ppt_y"/>
                                          </p:val>
                                        </p:tav>
                                      </p:tavLst>
                                    </p:anim>
                                    <p:anim calcmode="lin" valueType="num">
                                      <p:cBhvr>
                                        <p:cTn id="29" dur="2000" fill="hold"/>
                                        <p:tgtEl>
                                          <p:spTgt spid="16393"/>
                                        </p:tgtEl>
                                        <p:attrNameLst>
                                          <p:attrName>ppt_w</p:attrName>
                                        </p:attrNameLst>
                                      </p:cBhvr>
                                      <p:tavLst>
                                        <p:tav tm="0">
                                          <p:val>
                                            <p:fltVal val="0"/>
                                          </p:val>
                                        </p:tav>
                                        <p:tav tm="100000">
                                          <p:val>
                                            <p:strVal val="#ppt_w"/>
                                          </p:val>
                                        </p:tav>
                                      </p:tavLst>
                                    </p:anim>
                                    <p:anim calcmode="lin" valueType="num">
                                      <p:cBhvr>
                                        <p:cTn id="30" dur="2000" fill="hold"/>
                                        <p:tgtEl>
                                          <p:spTgt spid="16393"/>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p:bldP spid="16389" grpId="0" bldLvl="0" animBg="1"/>
      <p:bldP spid="16392" grpId="0" bldLvl="0" animBg="1"/>
      <p:bldP spid="16394" grpId="0" bldLvl="0" animBg="1"/>
      <p:bldP spid="1639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a:xfrm>
            <a:off x="1981200" y="274638"/>
            <a:ext cx="8229600" cy="488950"/>
          </a:xfrm>
        </p:spPr>
        <p:txBody>
          <a:bodyPr anchor="ctr">
            <a:normAutofit fontScale="90000"/>
          </a:bodyPr>
          <a:lstStyle/>
          <a:p>
            <a:r>
              <a:rPr lang="zh-CN" altLang="en-US" sz="4000" b="1" dirty="0"/>
              <a:t>递归树</a:t>
            </a:r>
          </a:p>
        </p:txBody>
      </p:sp>
      <p:sp>
        <p:nvSpPr>
          <p:cNvPr id="17411" name="矩形 17410"/>
          <p:cNvSpPr/>
          <p:nvPr/>
        </p:nvSpPr>
        <p:spPr>
          <a:xfrm>
            <a:off x="5087938" y="1341438"/>
            <a:ext cx="720725"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12" name="矩形 17411"/>
          <p:cNvSpPr/>
          <p:nvPr/>
        </p:nvSpPr>
        <p:spPr>
          <a:xfrm>
            <a:off x="1847850" y="2278063"/>
            <a:ext cx="719138" cy="358775"/>
          </a:xfrm>
          <a:prstGeom prst="rect">
            <a:avLst/>
          </a:prstGeom>
          <a:solidFill>
            <a:srgbClr val="BCE6E5"/>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1</a:t>
            </a:r>
          </a:p>
        </p:txBody>
      </p:sp>
      <p:sp>
        <p:nvSpPr>
          <p:cNvPr id="17413" name="矩形 17412"/>
          <p:cNvSpPr/>
          <p:nvPr/>
        </p:nvSpPr>
        <p:spPr>
          <a:xfrm>
            <a:off x="3575050" y="2278063"/>
            <a:ext cx="649288" cy="358775"/>
          </a:xfrm>
          <a:prstGeom prst="rect">
            <a:avLst/>
          </a:prstGeom>
          <a:solidFill>
            <a:srgbClr val="BCE6E5"/>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14" name="矩形 17413"/>
          <p:cNvSpPr/>
          <p:nvPr/>
        </p:nvSpPr>
        <p:spPr>
          <a:xfrm>
            <a:off x="5087938" y="2278063"/>
            <a:ext cx="647700" cy="358775"/>
          </a:xfrm>
          <a:prstGeom prst="rect">
            <a:avLst/>
          </a:prstGeom>
          <a:solidFill>
            <a:srgbClr val="DF9DA3"/>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15" name="矩形 17414"/>
          <p:cNvSpPr/>
          <p:nvPr/>
        </p:nvSpPr>
        <p:spPr>
          <a:xfrm>
            <a:off x="6600825" y="2278063"/>
            <a:ext cx="720725" cy="358775"/>
          </a:xfrm>
          <a:prstGeom prst="rect">
            <a:avLst/>
          </a:prstGeom>
          <a:solidFill>
            <a:srgbClr val="DF9DA3"/>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16" name="矩形 17415"/>
          <p:cNvSpPr/>
          <p:nvPr/>
        </p:nvSpPr>
        <p:spPr>
          <a:xfrm>
            <a:off x="8040688" y="2278063"/>
            <a:ext cx="720725" cy="35877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17" name="矩形 17416"/>
          <p:cNvSpPr/>
          <p:nvPr/>
        </p:nvSpPr>
        <p:spPr>
          <a:xfrm>
            <a:off x="9409113" y="2278063"/>
            <a:ext cx="647700" cy="35877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4</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18" name="矩形 17417"/>
          <p:cNvSpPr/>
          <p:nvPr/>
        </p:nvSpPr>
        <p:spPr>
          <a:xfrm>
            <a:off x="1524000" y="3068638"/>
            <a:ext cx="720725"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19" name="矩形 17418"/>
          <p:cNvSpPr/>
          <p:nvPr/>
        </p:nvSpPr>
        <p:spPr>
          <a:xfrm>
            <a:off x="2424113" y="307181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20" name="矩形 17419"/>
          <p:cNvSpPr/>
          <p:nvPr/>
        </p:nvSpPr>
        <p:spPr>
          <a:xfrm>
            <a:off x="3143250" y="3070225"/>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21" name="矩形 17420"/>
          <p:cNvSpPr/>
          <p:nvPr/>
        </p:nvSpPr>
        <p:spPr>
          <a:xfrm>
            <a:off x="3863975" y="307181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4</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22" name="矩形 17421"/>
          <p:cNvSpPr/>
          <p:nvPr/>
        </p:nvSpPr>
        <p:spPr>
          <a:xfrm>
            <a:off x="4656138" y="307181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1</a:t>
            </a:r>
          </a:p>
        </p:txBody>
      </p:sp>
      <p:sp>
        <p:nvSpPr>
          <p:cNvPr id="17423" name="矩形 17422"/>
          <p:cNvSpPr/>
          <p:nvPr/>
        </p:nvSpPr>
        <p:spPr>
          <a:xfrm>
            <a:off x="5448300" y="3070225"/>
            <a:ext cx="649288"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24" name="矩形 17423"/>
          <p:cNvSpPr/>
          <p:nvPr/>
        </p:nvSpPr>
        <p:spPr>
          <a:xfrm>
            <a:off x="6240463" y="307181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25" name="矩形 17424"/>
          <p:cNvSpPr/>
          <p:nvPr/>
        </p:nvSpPr>
        <p:spPr>
          <a:xfrm>
            <a:off x="7032625" y="307181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4</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26" name="矩形 17425"/>
          <p:cNvSpPr/>
          <p:nvPr/>
        </p:nvSpPr>
        <p:spPr>
          <a:xfrm>
            <a:off x="7751763" y="307181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1</a:t>
            </a:r>
          </a:p>
        </p:txBody>
      </p:sp>
      <p:sp>
        <p:nvSpPr>
          <p:cNvPr id="17427" name="矩形 17426"/>
          <p:cNvSpPr/>
          <p:nvPr/>
        </p:nvSpPr>
        <p:spPr>
          <a:xfrm>
            <a:off x="8472488" y="307181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28" name="矩形 17427"/>
          <p:cNvSpPr/>
          <p:nvPr/>
        </p:nvSpPr>
        <p:spPr>
          <a:xfrm>
            <a:off x="9264650" y="307181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29" name="矩形 17428"/>
          <p:cNvSpPr/>
          <p:nvPr/>
        </p:nvSpPr>
        <p:spPr>
          <a:xfrm>
            <a:off x="10018713" y="3068638"/>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30" name="矩形 17429"/>
          <p:cNvSpPr/>
          <p:nvPr/>
        </p:nvSpPr>
        <p:spPr>
          <a:xfrm>
            <a:off x="2424113" y="4008438"/>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31" name="矩形 17430"/>
          <p:cNvSpPr/>
          <p:nvPr/>
        </p:nvSpPr>
        <p:spPr>
          <a:xfrm>
            <a:off x="3143250" y="4008438"/>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4</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17432" name="矩形 17431"/>
          <p:cNvSpPr/>
          <p:nvPr/>
        </p:nvSpPr>
        <p:spPr>
          <a:xfrm>
            <a:off x="3863975" y="4008438"/>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33" name="矩形 17432"/>
          <p:cNvSpPr/>
          <p:nvPr/>
        </p:nvSpPr>
        <p:spPr>
          <a:xfrm>
            <a:off x="4583113" y="4008438"/>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34" name="矩形 17433"/>
          <p:cNvSpPr/>
          <p:nvPr/>
        </p:nvSpPr>
        <p:spPr>
          <a:xfrm>
            <a:off x="6886575" y="4006850"/>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35" name="矩形 17434"/>
          <p:cNvSpPr/>
          <p:nvPr/>
        </p:nvSpPr>
        <p:spPr>
          <a:xfrm>
            <a:off x="7680325" y="4006850"/>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17436" name="矩形 17435"/>
          <p:cNvSpPr/>
          <p:nvPr/>
        </p:nvSpPr>
        <p:spPr>
          <a:xfrm>
            <a:off x="8472488" y="4006850"/>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1</a:t>
            </a:r>
          </a:p>
        </p:txBody>
      </p:sp>
      <p:sp>
        <p:nvSpPr>
          <p:cNvPr id="17437" name="矩形 17436"/>
          <p:cNvSpPr/>
          <p:nvPr/>
        </p:nvSpPr>
        <p:spPr>
          <a:xfrm>
            <a:off x="9264650" y="4006850"/>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17438" name="直接连接符 17437"/>
          <p:cNvSpPr/>
          <p:nvPr/>
        </p:nvSpPr>
        <p:spPr>
          <a:xfrm flipV="1">
            <a:off x="2351088" y="1700213"/>
            <a:ext cx="2881312" cy="576262"/>
          </a:xfrm>
          <a:prstGeom prst="line">
            <a:avLst/>
          </a:prstGeom>
          <a:ln w="9525" cap="flat" cmpd="sng">
            <a:solidFill>
              <a:schemeClr val="tx1"/>
            </a:solidFill>
            <a:prstDash val="solid"/>
            <a:headEnd type="none" w="med" len="med"/>
            <a:tailEnd type="none" w="med" len="med"/>
          </a:ln>
        </p:spPr>
      </p:sp>
      <p:sp>
        <p:nvSpPr>
          <p:cNvPr id="17439" name="直接连接符 17438"/>
          <p:cNvSpPr/>
          <p:nvPr/>
        </p:nvSpPr>
        <p:spPr>
          <a:xfrm flipV="1">
            <a:off x="3719513" y="1701800"/>
            <a:ext cx="1512887" cy="576263"/>
          </a:xfrm>
          <a:prstGeom prst="line">
            <a:avLst/>
          </a:prstGeom>
          <a:ln w="9525" cap="flat" cmpd="sng">
            <a:solidFill>
              <a:schemeClr val="tx1"/>
            </a:solidFill>
            <a:prstDash val="solid"/>
            <a:headEnd type="none" w="med" len="med"/>
            <a:tailEnd type="none" w="med" len="med"/>
          </a:ln>
        </p:spPr>
      </p:sp>
      <p:sp>
        <p:nvSpPr>
          <p:cNvPr id="17440" name="直接连接符 17439"/>
          <p:cNvSpPr/>
          <p:nvPr/>
        </p:nvSpPr>
        <p:spPr>
          <a:xfrm>
            <a:off x="5375275" y="1701800"/>
            <a:ext cx="0" cy="504825"/>
          </a:xfrm>
          <a:prstGeom prst="line">
            <a:avLst/>
          </a:prstGeom>
          <a:ln w="9525" cap="flat" cmpd="sng">
            <a:solidFill>
              <a:schemeClr val="tx1"/>
            </a:solidFill>
            <a:prstDash val="solid"/>
            <a:headEnd type="none" w="med" len="med"/>
            <a:tailEnd type="none" w="med" len="med"/>
          </a:ln>
        </p:spPr>
      </p:sp>
      <p:sp>
        <p:nvSpPr>
          <p:cNvPr id="17441" name="直接连接符 17440"/>
          <p:cNvSpPr/>
          <p:nvPr/>
        </p:nvSpPr>
        <p:spPr>
          <a:xfrm>
            <a:off x="5519738" y="1701800"/>
            <a:ext cx="1368425" cy="576263"/>
          </a:xfrm>
          <a:prstGeom prst="line">
            <a:avLst/>
          </a:prstGeom>
          <a:ln w="9525" cap="flat" cmpd="sng">
            <a:solidFill>
              <a:schemeClr val="tx1"/>
            </a:solidFill>
            <a:prstDash val="solid"/>
            <a:headEnd type="none" w="med" len="med"/>
            <a:tailEnd type="none" w="med" len="med"/>
          </a:ln>
        </p:spPr>
      </p:sp>
      <p:sp>
        <p:nvSpPr>
          <p:cNvPr id="17442" name="直接连接符 17441"/>
          <p:cNvSpPr/>
          <p:nvPr/>
        </p:nvSpPr>
        <p:spPr>
          <a:xfrm>
            <a:off x="5664200" y="1701800"/>
            <a:ext cx="2592388" cy="576263"/>
          </a:xfrm>
          <a:prstGeom prst="line">
            <a:avLst/>
          </a:prstGeom>
          <a:ln w="9525" cap="flat" cmpd="sng">
            <a:solidFill>
              <a:schemeClr val="tx1"/>
            </a:solidFill>
            <a:prstDash val="solid"/>
            <a:headEnd type="none" w="med" len="med"/>
            <a:tailEnd type="none" w="med" len="med"/>
          </a:ln>
        </p:spPr>
      </p:sp>
      <p:sp>
        <p:nvSpPr>
          <p:cNvPr id="17443" name="直接连接符 17442"/>
          <p:cNvSpPr/>
          <p:nvPr/>
        </p:nvSpPr>
        <p:spPr>
          <a:xfrm>
            <a:off x="5735638" y="1701800"/>
            <a:ext cx="3889375" cy="576263"/>
          </a:xfrm>
          <a:prstGeom prst="line">
            <a:avLst/>
          </a:prstGeom>
          <a:ln w="9525" cap="flat" cmpd="sng">
            <a:solidFill>
              <a:schemeClr val="tx1"/>
            </a:solidFill>
            <a:prstDash val="solid"/>
            <a:headEnd type="none" w="med" len="med"/>
            <a:tailEnd type="none" w="med" len="med"/>
          </a:ln>
        </p:spPr>
      </p:sp>
      <p:sp>
        <p:nvSpPr>
          <p:cNvPr id="17444" name="直接连接符 17443"/>
          <p:cNvSpPr/>
          <p:nvPr/>
        </p:nvSpPr>
        <p:spPr>
          <a:xfrm flipV="1">
            <a:off x="1992313" y="2638425"/>
            <a:ext cx="1800225" cy="431800"/>
          </a:xfrm>
          <a:prstGeom prst="line">
            <a:avLst/>
          </a:prstGeom>
          <a:ln w="9525" cap="flat" cmpd="sng">
            <a:solidFill>
              <a:schemeClr val="tx1"/>
            </a:solidFill>
            <a:prstDash val="solid"/>
            <a:headEnd type="none" w="med" len="med"/>
            <a:tailEnd type="none" w="med" len="med"/>
          </a:ln>
        </p:spPr>
      </p:sp>
      <p:sp>
        <p:nvSpPr>
          <p:cNvPr id="17445" name="直接连接符 17444"/>
          <p:cNvSpPr/>
          <p:nvPr/>
        </p:nvSpPr>
        <p:spPr>
          <a:xfrm flipV="1">
            <a:off x="2855913" y="2638425"/>
            <a:ext cx="936625" cy="431800"/>
          </a:xfrm>
          <a:prstGeom prst="line">
            <a:avLst/>
          </a:prstGeom>
          <a:ln w="9525" cap="flat" cmpd="sng">
            <a:solidFill>
              <a:schemeClr val="tx1"/>
            </a:solidFill>
            <a:prstDash val="solid"/>
            <a:headEnd type="none" w="med" len="med"/>
            <a:tailEnd type="none" w="med" len="med"/>
          </a:ln>
        </p:spPr>
      </p:sp>
      <p:sp>
        <p:nvSpPr>
          <p:cNvPr id="17446" name="直接连接符 17445"/>
          <p:cNvSpPr/>
          <p:nvPr/>
        </p:nvSpPr>
        <p:spPr>
          <a:xfrm flipV="1">
            <a:off x="3503613" y="2638425"/>
            <a:ext cx="288925" cy="431800"/>
          </a:xfrm>
          <a:prstGeom prst="line">
            <a:avLst/>
          </a:prstGeom>
          <a:ln w="9525" cap="flat" cmpd="sng">
            <a:solidFill>
              <a:schemeClr val="tx1"/>
            </a:solidFill>
            <a:prstDash val="solid"/>
            <a:headEnd type="none" w="med" len="med"/>
            <a:tailEnd type="none" w="med" len="med"/>
          </a:ln>
        </p:spPr>
      </p:sp>
      <p:sp>
        <p:nvSpPr>
          <p:cNvPr id="17447" name="直接连接符 17446"/>
          <p:cNvSpPr/>
          <p:nvPr/>
        </p:nvSpPr>
        <p:spPr>
          <a:xfrm>
            <a:off x="3792538" y="2638425"/>
            <a:ext cx="358775" cy="431800"/>
          </a:xfrm>
          <a:prstGeom prst="line">
            <a:avLst/>
          </a:prstGeom>
          <a:ln w="9525" cap="flat" cmpd="sng">
            <a:solidFill>
              <a:schemeClr val="tx1"/>
            </a:solidFill>
            <a:prstDash val="solid"/>
            <a:headEnd type="none" w="med" len="med"/>
            <a:tailEnd type="none" w="med" len="med"/>
          </a:ln>
        </p:spPr>
      </p:sp>
      <p:sp>
        <p:nvSpPr>
          <p:cNvPr id="17448" name="直接连接符 17447"/>
          <p:cNvSpPr/>
          <p:nvPr/>
        </p:nvSpPr>
        <p:spPr>
          <a:xfrm flipH="1">
            <a:off x="4872038" y="2638425"/>
            <a:ext cx="503237" cy="431800"/>
          </a:xfrm>
          <a:prstGeom prst="line">
            <a:avLst/>
          </a:prstGeom>
          <a:ln w="9525" cap="flat" cmpd="sng">
            <a:solidFill>
              <a:schemeClr val="tx1"/>
            </a:solidFill>
            <a:prstDash val="solid"/>
            <a:headEnd type="none" w="med" len="med"/>
            <a:tailEnd type="none" w="med" len="med"/>
          </a:ln>
        </p:spPr>
      </p:sp>
      <p:sp>
        <p:nvSpPr>
          <p:cNvPr id="17449" name="直接连接符 17448"/>
          <p:cNvSpPr/>
          <p:nvPr/>
        </p:nvSpPr>
        <p:spPr>
          <a:xfrm>
            <a:off x="5375275" y="2638425"/>
            <a:ext cx="504825" cy="431800"/>
          </a:xfrm>
          <a:prstGeom prst="line">
            <a:avLst/>
          </a:prstGeom>
          <a:ln w="9525" cap="flat" cmpd="sng">
            <a:solidFill>
              <a:schemeClr val="tx1"/>
            </a:solidFill>
            <a:prstDash val="solid"/>
            <a:headEnd type="none" w="med" len="med"/>
            <a:tailEnd type="none" w="med" len="med"/>
          </a:ln>
        </p:spPr>
      </p:sp>
      <p:sp>
        <p:nvSpPr>
          <p:cNvPr id="17450" name="直接连接符 17449"/>
          <p:cNvSpPr/>
          <p:nvPr/>
        </p:nvSpPr>
        <p:spPr>
          <a:xfrm flipH="1">
            <a:off x="6672263" y="2638425"/>
            <a:ext cx="360362" cy="431800"/>
          </a:xfrm>
          <a:prstGeom prst="line">
            <a:avLst/>
          </a:prstGeom>
          <a:ln w="9525" cap="flat" cmpd="sng">
            <a:solidFill>
              <a:schemeClr val="tx1"/>
            </a:solidFill>
            <a:prstDash val="solid"/>
            <a:headEnd type="none" w="med" len="med"/>
            <a:tailEnd type="none" w="med" len="med"/>
          </a:ln>
        </p:spPr>
      </p:sp>
      <p:sp>
        <p:nvSpPr>
          <p:cNvPr id="17451" name="直接连接符 17450"/>
          <p:cNvSpPr/>
          <p:nvPr/>
        </p:nvSpPr>
        <p:spPr>
          <a:xfrm>
            <a:off x="7032625" y="2709863"/>
            <a:ext cx="287338" cy="360362"/>
          </a:xfrm>
          <a:prstGeom prst="line">
            <a:avLst/>
          </a:prstGeom>
          <a:ln w="9525" cap="flat" cmpd="sng">
            <a:solidFill>
              <a:schemeClr val="tx1"/>
            </a:solidFill>
            <a:prstDash val="solid"/>
            <a:headEnd type="none" w="med" len="med"/>
            <a:tailEnd type="none" w="med" len="med"/>
          </a:ln>
        </p:spPr>
      </p:sp>
      <p:sp>
        <p:nvSpPr>
          <p:cNvPr id="17452" name="直接连接符 17451"/>
          <p:cNvSpPr/>
          <p:nvPr/>
        </p:nvSpPr>
        <p:spPr>
          <a:xfrm flipH="1">
            <a:off x="7967663" y="2638425"/>
            <a:ext cx="433387" cy="431800"/>
          </a:xfrm>
          <a:prstGeom prst="line">
            <a:avLst/>
          </a:prstGeom>
          <a:ln w="9525" cap="flat" cmpd="sng">
            <a:solidFill>
              <a:schemeClr val="tx1"/>
            </a:solidFill>
            <a:prstDash val="solid"/>
            <a:headEnd type="none" w="med" len="med"/>
            <a:tailEnd type="none" w="med" len="med"/>
          </a:ln>
        </p:spPr>
      </p:sp>
      <p:sp>
        <p:nvSpPr>
          <p:cNvPr id="17453" name="直接连接符 17452"/>
          <p:cNvSpPr/>
          <p:nvPr/>
        </p:nvSpPr>
        <p:spPr>
          <a:xfrm>
            <a:off x="8472488" y="2638425"/>
            <a:ext cx="360362" cy="431800"/>
          </a:xfrm>
          <a:prstGeom prst="line">
            <a:avLst/>
          </a:prstGeom>
          <a:ln w="9525" cap="flat" cmpd="sng">
            <a:solidFill>
              <a:schemeClr val="tx1"/>
            </a:solidFill>
            <a:prstDash val="solid"/>
            <a:headEnd type="none" w="med" len="med"/>
            <a:tailEnd type="none" w="med" len="med"/>
          </a:ln>
        </p:spPr>
      </p:sp>
      <p:sp>
        <p:nvSpPr>
          <p:cNvPr id="17454" name="直接连接符 17453"/>
          <p:cNvSpPr/>
          <p:nvPr/>
        </p:nvSpPr>
        <p:spPr>
          <a:xfrm>
            <a:off x="8472488" y="2638425"/>
            <a:ext cx="1223962" cy="431800"/>
          </a:xfrm>
          <a:prstGeom prst="line">
            <a:avLst/>
          </a:prstGeom>
          <a:ln w="9525" cap="flat" cmpd="sng">
            <a:solidFill>
              <a:schemeClr val="tx1"/>
            </a:solidFill>
            <a:prstDash val="solid"/>
            <a:headEnd type="none" w="med" len="med"/>
            <a:tailEnd type="none" w="med" len="med"/>
          </a:ln>
        </p:spPr>
      </p:sp>
      <p:sp>
        <p:nvSpPr>
          <p:cNvPr id="17455" name="直接连接符 17454"/>
          <p:cNvSpPr/>
          <p:nvPr/>
        </p:nvSpPr>
        <p:spPr>
          <a:xfrm>
            <a:off x="8543925" y="2638425"/>
            <a:ext cx="1873250" cy="431800"/>
          </a:xfrm>
          <a:prstGeom prst="line">
            <a:avLst/>
          </a:prstGeom>
          <a:ln w="9525" cap="flat" cmpd="sng">
            <a:solidFill>
              <a:schemeClr val="tx1"/>
            </a:solidFill>
            <a:prstDash val="solid"/>
            <a:headEnd type="none" w="med" len="med"/>
            <a:tailEnd type="none" w="med" len="med"/>
          </a:ln>
        </p:spPr>
      </p:sp>
      <p:sp>
        <p:nvSpPr>
          <p:cNvPr id="17456" name="直接连接符 17455"/>
          <p:cNvSpPr/>
          <p:nvPr/>
        </p:nvSpPr>
        <p:spPr>
          <a:xfrm flipH="1">
            <a:off x="2566988" y="3430588"/>
            <a:ext cx="144462" cy="576262"/>
          </a:xfrm>
          <a:prstGeom prst="line">
            <a:avLst/>
          </a:prstGeom>
          <a:ln w="9525" cap="flat" cmpd="sng">
            <a:solidFill>
              <a:schemeClr val="tx1"/>
            </a:solidFill>
            <a:prstDash val="solid"/>
            <a:headEnd type="none" w="med" len="med"/>
            <a:tailEnd type="none" w="med" len="med"/>
          </a:ln>
        </p:spPr>
      </p:sp>
      <p:sp>
        <p:nvSpPr>
          <p:cNvPr id="17457" name="直接连接符 17456"/>
          <p:cNvSpPr/>
          <p:nvPr/>
        </p:nvSpPr>
        <p:spPr>
          <a:xfrm>
            <a:off x="2711450" y="3430588"/>
            <a:ext cx="792163" cy="576262"/>
          </a:xfrm>
          <a:prstGeom prst="line">
            <a:avLst/>
          </a:prstGeom>
          <a:ln w="9525" cap="flat" cmpd="sng">
            <a:solidFill>
              <a:schemeClr val="tx1"/>
            </a:solidFill>
            <a:prstDash val="solid"/>
            <a:headEnd type="none" w="med" len="med"/>
            <a:tailEnd type="none" w="med" len="med"/>
          </a:ln>
        </p:spPr>
      </p:sp>
      <p:sp>
        <p:nvSpPr>
          <p:cNvPr id="17458" name="直接连接符 17457"/>
          <p:cNvSpPr/>
          <p:nvPr/>
        </p:nvSpPr>
        <p:spPr>
          <a:xfrm>
            <a:off x="3575050" y="3430588"/>
            <a:ext cx="576263" cy="576262"/>
          </a:xfrm>
          <a:prstGeom prst="line">
            <a:avLst/>
          </a:prstGeom>
          <a:ln w="9525" cap="flat" cmpd="sng">
            <a:solidFill>
              <a:schemeClr val="tx1"/>
            </a:solidFill>
            <a:prstDash val="solid"/>
            <a:headEnd type="none" w="med" len="med"/>
            <a:tailEnd type="none" w="med" len="med"/>
          </a:ln>
        </p:spPr>
      </p:sp>
      <p:sp>
        <p:nvSpPr>
          <p:cNvPr id="17459" name="直接连接符 17458"/>
          <p:cNvSpPr/>
          <p:nvPr/>
        </p:nvSpPr>
        <p:spPr>
          <a:xfrm flipH="1" flipV="1">
            <a:off x="3575050" y="3430588"/>
            <a:ext cx="1296988" cy="576262"/>
          </a:xfrm>
          <a:prstGeom prst="line">
            <a:avLst/>
          </a:prstGeom>
          <a:ln w="9525" cap="flat" cmpd="sng">
            <a:solidFill>
              <a:schemeClr val="tx1"/>
            </a:solidFill>
            <a:prstDash val="solid"/>
            <a:headEnd type="none" w="med" len="med"/>
            <a:tailEnd type="none" w="med" len="med"/>
          </a:ln>
        </p:spPr>
      </p:sp>
      <p:sp>
        <p:nvSpPr>
          <p:cNvPr id="17460" name="直接连接符 17459"/>
          <p:cNvSpPr/>
          <p:nvPr/>
        </p:nvSpPr>
        <p:spPr>
          <a:xfrm flipH="1">
            <a:off x="7175500" y="3430588"/>
            <a:ext cx="1441450" cy="576262"/>
          </a:xfrm>
          <a:prstGeom prst="line">
            <a:avLst/>
          </a:prstGeom>
          <a:ln w="9525" cap="flat" cmpd="sng">
            <a:solidFill>
              <a:schemeClr val="tx1"/>
            </a:solidFill>
            <a:prstDash val="solid"/>
            <a:headEnd type="none" w="med" len="med"/>
            <a:tailEnd type="none" w="med" len="med"/>
          </a:ln>
        </p:spPr>
      </p:sp>
      <p:sp>
        <p:nvSpPr>
          <p:cNvPr id="17461" name="直接连接符 17460"/>
          <p:cNvSpPr/>
          <p:nvPr/>
        </p:nvSpPr>
        <p:spPr>
          <a:xfrm flipH="1">
            <a:off x="7967663" y="3430588"/>
            <a:ext cx="720725" cy="576262"/>
          </a:xfrm>
          <a:prstGeom prst="line">
            <a:avLst/>
          </a:prstGeom>
          <a:ln w="9525" cap="flat" cmpd="sng">
            <a:solidFill>
              <a:schemeClr val="tx1"/>
            </a:solidFill>
            <a:prstDash val="solid"/>
            <a:headEnd type="none" w="med" len="med"/>
            <a:tailEnd type="none" w="med" len="med"/>
          </a:ln>
        </p:spPr>
      </p:sp>
      <p:sp>
        <p:nvSpPr>
          <p:cNvPr id="17462" name="直接连接符 17461"/>
          <p:cNvSpPr/>
          <p:nvPr/>
        </p:nvSpPr>
        <p:spPr>
          <a:xfrm flipH="1">
            <a:off x="8759825" y="3430588"/>
            <a:ext cx="792163" cy="576262"/>
          </a:xfrm>
          <a:prstGeom prst="line">
            <a:avLst/>
          </a:prstGeom>
          <a:ln w="9525" cap="flat" cmpd="sng">
            <a:solidFill>
              <a:schemeClr val="tx1"/>
            </a:solidFill>
            <a:prstDash val="solid"/>
            <a:headEnd type="none" w="med" len="med"/>
            <a:tailEnd type="none" w="med" len="med"/>
          </a:ln>
        </p:spPr>
      </p:sp>
      <p:sp>
        <p:nvSpPr>
          <p:cNvPr id="17463" name="直接连接符 17462"/>
          <p:cNvSpPr/>
          <p:nvPr/>
        </p:nvSpPr>
        <p:spPr>
          <a:xfrm>
            <a:off x="9551988" y="3430588"/>
            <a:ext cx="73025" cy="576262"/>
          </a:xfrm>
          <a:prstGeom prst="line">
            <a:avLst/>
          </a:prstGeom>
          <a:ln w="9525" cap="flat" cmpd="sng">
            <a:solidFill>
              <a:schemeClr val="tx1"/>
            </a:solidFill>
            <a:prstDash val="solid"/>
            <a:headEnd type="none" w="med" len="med"/>
            <a:tailEnd type="none" w="med" len="med"/>
          </a:ln>
        </p:spPr>
      </p:sp>
      <p:sp>
        <p:nvSpPr>
          <p:cNvPr id="17464" name="矩形 17463"/>
          <p:cNvSpPr/>
          <p:nvPr/>
        </p:nvSpPr>
        <p:spPr>
          <a:xfrm>
            <a:off x="217170" y="10795"/>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71</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4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4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4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4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4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4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4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4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4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4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4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4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43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4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4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4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4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4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43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744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744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74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74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44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44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745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45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745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45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45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74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745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74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745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745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46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46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746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4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mph" presetSubtype="2" fill="hold" grpId="1" nodeType="clickEffect">
                                  <p:stCondLst>
                                    <p:cond delay="0"/>
                                  </p:stCondLst>
                                  <p:childTnLst>
                                    <p:animClr clrSpc="rgb" dir="cw">
                                      <p:cBhvr>
                                        <p:cTn id="140" dur="2000" fill="hold"/>
                                        <p:tgtEl>
                                          <p:spTgt spid="17415"/>
                                        </p:tgtEl>
                                        <p:attrNameLst>
                                          <p:attrName>fillcolor</p:attrName>
                                        </p:attrNameLst>
                                      </p:cBhvr>
                                      <p:to>
                                        <a:schemeClr val="accent2"/>
                                      </p:to>
                                    </p:animClr>
                                    <p:set>
                                      <p:cBhvr>
                                        <p:cTn id="141" dur="2000" fill="hold"/>
                                        <p:tgtEl>
                                          <p:spTgt spid="17415"/>
                                        </p:tgtEl>
                                        <p:attrNameLst>
                                          <p:attrName>fill.type</p:attrName>
                                        </p:attrNameLst>
                                      </p:cBhvr>
                                      <p:to>
                                        <p:strVal val="solid"/>
                                      </p:to>
                                    </p:set>
                                    <p:set>
                                      <p:cBhvr>
                                        <p:cTn id="142" dur="2000" fill="hold"/>
                                        <p:tgtEl>
                                          <p:spTgt spid="17415"/>
                                        </p:tgtEl>
                                        <p:attrNameLst>
                                          <p:attrName>fill.on</p:attrName>
                                        </p:attrNameLst>
                                      </p:cBhvr>
                                      <p:to>
                                        <p:strVal val="true"/>
                                      </p:to>
                                    </p:set>
                                  </p:childTnLst>
                                </p:cTn>
                              </p:par>
                              <p:par>
                                <p:cTn id="143" presetID="1" presetClass="emph" presetSubtype="2" fill="hold" grpId="1" nodeType="withEffect">
                                  <p:stCondLst>
                                    <p:cond delay="0"/>
                                  </p:stCondLst>
                                  <p:childTnLst>
                                    <p:animClr clrSpc="rgb" dir="cw">
                                      <p:cBhvr>
                                        <p:cTn id="144" dur="2000" fill="hold"/>
                                        <p:tgtEl>
                                          <p:spTgt spid="17419"/>
                                        </p:tgtEl>
                                        <p:attrNameLst>
                                          <p:attrName>fillcolor</p:attrName>
                                        </p:attrNameLst>
                                      </p:cBhvr>
                                      <p:to>
                                        <a:schemeClr val="accent2"/>
                                      </p:to>
                                    </p:animClr>
                                    <p:set>
                                      <p:cBhvr>
                                        <p:cTn id="145" dur="2000" fill="hold"/>
                                        <p:tgtEl>
                                          <p:spTgt spid="17419"/>
                                        </p:tgtEl>
                                        <p:attrNameLst>
                                          <p:attrName>fill.type</p:attrName>
                                        </p:attrNameLst>
                                      </p:cBhvr>
                                      <p:to>
                                        <p:strVal val="solid"/>
                                      </p:to>
                                    </p:set>
                                    <p:set>
                                      <p:cBhvr>
                                        <p:cTn id="146" dur="2000" fill="hold"/>
                                        <p:tgtEl>
                                          <p:spTgt spid="174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p:bldP spid="17413" grpId="0" bldLvl="0" animBg="1"/>
      <p:bldP spid="17414" grpId="0" bldLvl="0" animBg="1"/>
      <p:bldP spid="17415" grpId="0" bldLvl="0" animBg="1"/>
      <p:bldP spid="17415" grpId="1" bldLvl="0" animBg="1"/>
      <p:bldP spid="17416" grpId="0" bldLvl="0" animBg="1"/>
      <p:bldP spid="17417" grpId="0" bldLvl="0" animBg="1"/>
      <p:bldP spid="17418" grpId="0" bldLvl="0" animBg="1"/>
      <p:bldP spid="17419" grpId="0" bldLvl="0" animBg="1"/>
      <p:bldP spid="17419" grpId="1" bldLvl="0" animBg="1"/>
      <p:bldP spid="17420" grpId="0" bldLvl="0" animBg="1"/>
      <p:bldP spid="17421" grpId="0" bldLvl="0" animBg="1"/>
      <p:bldP spid="17422" grpId="0" bldLvl="0" animBg="1"/>
      <p:bldP spid="17423" grpId="0" bldLvl="0" animBg="1"/>
      <p:bldP spid="17424" grpId="0" bldLvl="0" animBg="1"/>
      <p:bldP spid="17425" grpId="0" bldLvl="0" animBg="1"/>
      <p:bldP spid="17426" grpId="0" bldLvl="0" animBg="1"/>
      <p:bldP spid="17427" grpId="0" bldLvl="0" animBg="1"/>
      <p:bldP spid="17428" grpId="0" bldLvl="0" animBg="1"/>
      <p:bldP spid="17429" grpId="0" bldLvl="0" animBg="1"/>
      <p:bldP spid="17430" grpId="0" bldLvl="0" animBg="1"/>
      <p:bldP spid="17431" grpId="0" bldLvl="0" animBg="1"/>
      <p:bldP spid="17432" grpId="0" bldLvl="0" animBg="1"/>
      <p:bldP spid="17433" grpId="0" bldLvl="0" animBg="1"/>
      <p:bldP spid="17434" grpId="0" bldLvl="0" animBg="1"/>
      <p:bldP spid="17435" grpId="0" bldLvl="0" animBg="1"/>
      <p:bldP spid="17436" grpId="0" bldLvl="0" animBg="1"/>
      <p:bldP spid="17437"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8433"/>
          <p:cNvSpPr>
            <a:spLocks noGrp="1"/>
          </p:cNvSpPr>
          <p:nvPr>
            <p:ph type="body" sz="half" idx="1"/>
          </p:nvPr>
        </p:nvSpPr>
        <p:spPr>
          <a:xfrm>
            <a:off x="2063750" y="347663"/>
            <a:ext cx="7415213" cy="3657600"/>
          </a:xfrm>
        </p:spPr>
        <p:txBody>
          <a:bodyPr/>
          <a:lstStyle/>
          <a:p>
            <a:r>
              <a:rPr lang="zh-CN" altLang="en-US" sz="2800" b="1" dirty="0"/>
              <a:t>可以证明该算法的</a:t>
            </a:r>
            <a:r>
              <a:rPr lang="zh-CN" altLang="en-US" sz="2800" b="1" dirty="0">
                <a:latin typeface="Times New Roman" panose="02020603050405020304" pitchFamily="18" charset="0"/>
              </a:rPr>
              <a:t>计算时间</a:t>
            </a:r>
            <a:r>
              <a:rPr lang="en-US" altLang="zh-CN" sz="2800" b="1" dirty="0">
                <a:latin typeface="Times New Roman" panose="02020603050405020304" pitchFamily="18" charset="0"/>
              </a:rPr>
              <a:t>T(n)</a:t>
            </a:r>
            <a:r>
              <a:rPr lang="zh-CN" altLang="en-US" sz="2800" b="1" dirty="0">
                <a:latin typeface="Times New Roman" panose="02020603050405020304" pitchFamily="18" charset="0"/>
              </a:rPr>
              <a:t>有指数下界，设算法中判断语句和赋值语句花费常数时间，则由算法的递归部分可得关</a:t>
            </a:r>
            <a:r>
              <a:rPr lang="en-US" altLang="zh-CN" sz="2800" b="1">
                <a:latin typeface="Times New Roman" panose="02020603050405020304" pitchFamily="18" charset="0"/>
              </a:rPr>
              <a:t>T(n)</a:t>
            </a:r>
            <a:r>
              <a:rPr lang="zh-CN" altLang="en-US" sz="2800" b="1" dirty="0"/>
              <a:t>的递归不等式如下：</a:t>
            </a:r>
          </a:p>
          <a:p>
            <a:pPr>
              <a:buNone/>
            </a:pPr>
            <a:r>
              <a:rPr lang="zh-CN" altLang="en-US" sz="2800" b="1"/>
              <a:t> </a:t>
            </a:r>
          </a:p>
        </p:txBody>
      </p:sp>
      <p:graphicFrame>
        <p:nvGraphicFramePr>
          <p:cNvPr id="18435" name="内容占位符 18434"/>
          <p:cNvGraphicFramePr>
            <a:graphicFrameLocks noGrp="1"/>
          </p:cNvGraphicFramePr>
          <p:nvPr>
            <p:ph sz="quarter" idx="2"/>
          </p:nvPr>
        </p:nvGraphicFramePr>
        <p:xfrm>
          <a:off x="3673475" y="2244725"/>
          <a:ext cx="5311775" cy="1449388"/>
        </p:xfrm>
        <a:graphic>
          <a:graphicData uri="http://schemas.openxmlformats.org/presentationml/2006/ole">
            <mc:AlternateContent xmlns:mc="http://schemas.openxmlformats.org/markup-compatibility/2006">
              <mc:Choice xmlns:v="urn:schemas-microsoft-com:vml" Requires="v">
                <p:oleObj spid="_x0000_s12295" r:id="rId3" imgW="2691130" imgH="635000" progId="Equation.3">
                  <p:embed/>
                </p:oleObj>
              </mc:Choice>
              <mc:Fallback>
                <p:oleObj r:id="rId3" imgW="2691130" imgH="635000" progId="Equation.3">
                  <p:embed/>
                  <p:pic>
                    <p:nvPicPr>
                      <p:cNvPr id="0" name="图片 3076"/>
                      <p:cNvPicPr/>
                      <p:nvPr/>
                    </p:nvPicPr>
                    <p:blipFill>
                      <a:blip r:embed="rId4"/>
                      <a:stretch>
                        <a:fillRect/>
                      </a:stretch>
                    </p:blipFill>
                    <p:spPr>
                      <a:xfrm>
                        <a:off x="3673475" y="2244725"/>
                        <a:ext cx="5311775" cy="1449388"/>
                      </a:xfrm>
                      <a:prstGeom prst="rect">
                        <a:avLst/>
                      </a:prstGeom>
                      <a:noFill/>
                      <a:ln w="38100">
                        <a:miter/>
                      </a:ln>
                    </p:spPr>
                  </p:pic>
                </p:oleObj>
              </mc:Fallback>
            </mc:AlternateContent>
          </a:graphicData>
        </a:graphic>
      </p:graphicFrame>
      <p:sp>
        <p:nvSpPr>
          <p:cNvPr id="18436" name="文本框 18435"/>
          <p:cNvSpPr txBox="1"/>
          <p:nvPr/>
        </p:nvSpPr>
        <p:spPr>
          <a:xfrm>
            <a:off x="2424113" y="3702050"/>
            <a:ext cx="2898140" cy="521970"/>
          </a:xfrm>
          <a:prstGeom prst="rect">
            <a:avLst/>
          </a:prstGeom>
          <a:noFill/>
          <a:ln w="9525">
            <a:noFill/>
          </a:ln>
        </p:spPr>
        <p:txBody>
          <a:bodyPr wrap="none" anchor="t">
            <a:spAutoFit/>
          </a:bodyPr>
          <a:lstStyle/>
          <a:p>
            <a:r>
              <a:rPr lang="zh-CN" altLang="en-US" sz="2800" b="1" dirty="0">
                <a:latin typeface="Comic Sans MS" panose="030F0902030302020204" pitchFamily="66" charset="0"/>
              </a:rPr>
              <a:t>因此，当</a:t>
            </a:r>
            <a:r>
              <a:rPr lang="en-US" altLang="zh-CN" sz="2800" b="1" dirty="0">
                <a:latin typeface="Times New Roman" panose="02020603050405020304" pitchFamily="18" charset="0"/>
              </a:rPr>
              <a:t>n&gt;1</a:t>
            </a:r>
            <a:r>
              <a:rPr lang="zh-CN" altLang="en-US" sz="2800" b="1" dirty="0">
                <a:latin typeface="Times New Roman" panose="02020603050405020304" pitchFamily="18" charset="0"/>
              </a:rPr>
              <a:t>时</a:t>
            </a:r>
            <a:r>
              <a:rPr lang="zh-CN" altLang="en-US" sz="2800" b="1" dirty="0">
                <a:latin typeface="Comic Sans MS" panose="030F0902030302020204" pitchFamily="66" charset="0"/>
              </a:rPr>
              <a:t>，</a:t>
            </a:r>
          </a:p>
        </p:txBody>
      </p:sp>
      <p:graphicFrame>
        <p:nvGraphicFramePr>
          <p:cNvPr id="18437" name="内容占位符 18436"/>
          <p:cNvGraphicFramePr>
            <a:graphicFrameLocks noGrp="1"/>
          </p:cNvGraphicFramePr>
          <p:nvPr>
            <p:ph sz="quarter" idx="3"/>
          </p:nvPr>
        </p:nvGraphicFramePr>
        <p:xfrm>
          <a:off x="3648075" y="4365625"/>
          <a:ext cx="6408738" cy="808038"/>
        </p:xfrm>
        <a:graphic>
          <a:graphicData uri="http://schemas.openxmlformats.org/presentationml/2006/ole">
            <mc:AlternateContent xmlns:mc="http://schemas.openxmlformats.org/markup-compatibility/2006">
              <mc:Choice xmlns:v="urn:schemas-microsoft-com:vml" Requires="v">
                <p:oleObj spid="_x0000_s12296" r:id="rId5" imgW="3427730" imgH="431800" progId="Equation.3">
                  <p:embed/>
                </p:oleObj>
              </mc:Choice>
              <mc:Fallback>
                <p:oleObj r:id="rId5" imgW="3427730" imgH="431800" progId="Equation.3">
                  <p:embed/>
                  <p:pic>
                    <p:nvPicPr>
                      <p:cNvPr id="0" name="图片 3078"/>
                      <p:cNvPicPr/>
                      <p:nvPr/>
                    </p:nvPicPr>
                    <p:blipFill>
                      <a:blip r:embed="rId6"/>
                      <a:stretch>
                        <a:fillRect/>
                      </a:stretch>
                    </p:blipFill>
                    <p:spPr>
                      <a:xfrm>
                        <a:off x="3648075" y="4365625"/>
                        <a:ext cx="6408738" cy="808038"/>
                      </a:xfrm>
                      <a:prstGeom prst="rect">
                        <a:avLst/>
                      </a:prstGeom>
                      <a:noFill/>
                      <a:ln w="38100">
                        <a:miter/>
                      </a:ln>
                    </p:spPr>
                  </p:pic>
                </p:oleObj>
              </mc:Fallback>
            </mc:AlternateContent>
          </a:graphicData>
        </a:graphic>
      </p:graphicFrame>
      <p:sp>
        <p:nvSpPr>
          <p:cNvPr id="18438" name="文本框 18437"/>
          <p:cNvSpPr txBox="1"/>
          <p:nvPr/>
        </p:nvSpPr>
        <p:spPr>
          <a:xfrm>
            <a:off x="3843338" y="5667375"/>
            <a:ext cx="309880" cy="368300"/>
          </a:xfrm>
          <a:prstGeom prst="rect">
            <a:avLst/>
          </a:prstGeom>
          <a:noFill/>
          <a:ln w="9525">
            <a:noFill/>
          </a:ln>
        </p:spPr>
        <p:txBody>
          <a:bodyPr wrap="none" anchor="t">
            <a:spAutoFit/>
          </a:bodyPr>
          <a:lstStyle/>
          <a:p>
            <a:endParaRPr dirty="0">
              <a:latin typeface="Comic Sans MS" panose="030F0902030302020204" pitchFamily="66" charset="0"/>
            </a:endParaRPr>
          </a:p>
        </p:txBody>
      </p:sp>
      <p:sp>
        <p:nvSpPr>
          <p:cNvPr id="18439" name="文本框 18438"/>
          <p:cNvSpPr txBox="1"/>
          <p:nvPr/>
        </p:nvSpPr>
        <p:spPr>
          <a:xfrm>
            <a:off x="2495550" y="5373688"/>
            <a:ext cx="2962275" cy="460375"/>
          </a:xfrm>
          <a:prstGeom prst="rect">
            <a:avLst/>
          </a:prstGeom>
          <a:noFill/>
          <a:ln w="9525">
            <a:noFill/>
          </a:ln>
        </p:spPr>
        <p:txBody>
          <a:bodyPr>
            <a:spAutoFit/>
          </a:bodyPr>
          <a:lstStyle/>
          <a:p>
            <a:r>
              <a:rPr lang="zh-CN" altLang="en-US" sz="2400" b="1" dirty="0">
                <a:latin typeface="Comic Sans MS" panose="030F0902030302020204" pitchFamily="66" charset="0"/>
              </a:rPr>
              <a:t>可用数学归纳法证明</a:t>
            </a:r>
          </a:p>
        </p:txBody>
      </p:sp>
      <p:graphicFrame>
        <p:nvGraphicFramePr>
          <p:cNvPr id="18440" name="对象 18439"/>
          <p:cNvGraphicFramePr/>
          <p:nvPr/>
        </p:nvGraphicFramePr>
        <p:xfrm>
          <a:off x="5519738" y="5516563"/>
          <a:ext cx="2808287" cy="504825"/>
        </p:xfrm>
        <a:graphic>
          <a:graphicData uri="http://schemas.openxmlformats.org/presentationml/2006/ole">
            <mc:AlternateContent xmlns:mc="http://schemas.openxmlformats.org/markup-compatibility/2006">
              <mc:Choice xmlns:v="urn:schemas-microsoft-com:vml" Requires="v">
                <p:oleObj spid="_x0000_s12297" r:id="rId7" imgW="1269365" imgH="228600" progId="Equation.3">
                  <p:embed/>
                </p:oleObj>
              </mc:Choice>
              <mc:Fallback>
                <p:oleObj r:id="rId7" imgW="1269365" imgH="228600" progId="Equation.3">
                  <p:embed/>
                  <p:pic>
                    <p:nvPicPr>
                      <p:cNvPr id="0" name="图片 3077"/>
                      <p:cNvPicPr/>
                      <p:nvPr/>
                    </p:nvPicPr>
                    <p:blipFill>
                      <a:blip r:embed="rId8"/>
                      <a:stretch>
                        <a:fillRect/>
                      </a:stretch>
                    </p:blipFill>
                    <p:spPr>
                      <a:xfrm>
                        <a:off x="5519738" y="5516563"/>
                        <a:ext cx="2808287" cy="504825"/>
                      </a:xfrm>
                      <a:prstGeom prst="rect">
                        <a:avLst/>
                      </a:prstGeom>
                      <a:noFill/>
                      <a:ln w="38100">
                        <a:noFill/>
                        <a:miter/>
                      </a:ln>
                    </p:spPr>
                  </p:pic>
                </p:oleObj>
              </mc:Fallback>
            </mc:AlternateContent>
          </a:graphicData>
        </a:graphic>
      </p:graphicFrame>
      <p:sp>
        <p:nvSpPr>
          <p:cNvPr id="18441" name="矩形 18440"/>
          <p:cNvSpPr/>
          <p:nvPr/>
        </p:nvSpPr>
        <p:spPr>
          <a:xfrm>
            <a:off x="212725"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72</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par>
                                <p:cTn id="8" presetID="3" presetClass="entr" presetSubtype="10" fill="hold" nodeType="with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blinds(horizontal)">
                                      <p:cBhvr>
                                        <p:cTn id="10" dur="500"/>
                                        <p:tgtEl>
                                          <p:spTgt spid="1843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9"/>
                                        </p:tgtEl>
                                        <p:attrNameLst>
                                          <p:attrName>style.visibility</p:attrName>
                                        </p:attrNameLst>
                                      </p:cBhvr>
                                      <p:to>
                                        <p:strVal val="visible"/>
                                      </p:to>
                                    </p:set>
                                    <p:animEffect transition="in" filter="blinds(horizontal)">
                                      <p:cBhvr>
                                        <p:cTn id="15" dur="500"/>
                                        <p:tgtEl>
                                          <p:spTgt spid="18439"/>
                                        </p:tgtEl>
                                      </p:cBhvr>
                                    </p:animEffect>
                                  </p:childTnLst>
                                </p:cTn>
                              </p:par>
                              <p:par>
                                <p:cTn id="16" presetID="3" presetClass="entr" presetSubtype="10" fill="hold" nodeType="withEffect">
                                  <p:stCondLst>
                                    <p:cond delay="0"/>
                                  </p:stCondLst>
                                  <p:childTnLst>
                                    <p:set>
                                      <p:cBhvr>
                                        <p:cTn id="17" dur="1" fill="hold">
                                          <p:stCondLst>
                                            <p:cond delay="0"/>
                                          </p:stCondLst>
                                        </p:cTn>
                                        <p:tgtEl>
                                          <p:spTgt spid="18440"/>
                                        </p:tgtEl>
                                        <p:attrNameLst>
                                          <p:attrName>style.visibility</p:attrName>
                                        </p:attrNameLst>
                                      </p:cBhvr>
                                      <p:to>
                                        <p:strVal val="visible"/>
                                      </p:to>
                                    </p:set>
                                    <p:animEffect transition="in" filter="blinds(horizontal)">
                                      <p:cBhvr>
                                        <p:cTn id="18"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9457"/>
          <p:cNvSpPr>
            <a:spLocks noGrp="1"/>
          </p:cNvSpPr>
          <p:nvPr>
            <p:ph type="body" sz="half" idx="1"/>
          </p:nvPr>
        </p:nvSpPr>
        <p:spPr>
          <a:xfrm>
            <a:off x="2208213" y="333375"/>
            <a:ext cx="7270750" cy="5729288"/>
          </a:xfrm>
        </p:spPr>
        <p:txBody>
          <a:bodyPr/>
          <a:lstStyle/>
          <a:p>
            <a:pPr>
              <a:lnSpc>
                <a:spcPct val="145000"/>
              </a:lnSpc>
            </a:pPr>
            <a:r>
              <a:rPr lang="zh-CN" altLang="en-US" sz="2400" b="1" dirty="0"/>
              <a:t>对于</a:t>
            </a:r>
            <a:r>
              <a:rPr lang="en-US" altLang="zh-CN" sz="2400" b="1" dirty="0"/>
              <a:t>1≤i ≤j ≤n</a:t>
            </a:r>
            <a:r>
              <a:rPr lang="zh-CN" altLang="en-US" sz="2400" b="1" dirty="0"/>
              <a:t>，不同的有序对</a:t>
            </a:r>
            <a:r>
              <a:rPr lang="en-US" altLang="zh-CN" sz="2400" b="1" err="1"/>
              <a:t>(i,j</a:t>
            </a:r>
            <a:r>
              <a:rPr lang="en-US" altLang="zh-CN" sz="2400" b="1" dirty="0"/>
              <a:t>)</a:t>
            </a:r>
            <a:r>
              <a:rPr lang="zh-CN" altLang="en-US" sz="2400" b="1" dirty="0"/>
              <a:t>对应于不同的子问题</a:t>
            </a:r>
            <a:r>
              <a:rPr lang="en-US" altLang="zh-CN" sz="2400" b="1" dirty="0"/>
              <a:t>m[i][j]</a:t>
            </a:r>
            <a:r>
              <a:rPr lang="zh-CN" altLang="en-US" sz="2400" b="1" dirty="0"/>
              <a:t>，因此，不同的子问题的个数最多只有</a:t>
            </a:r>
            <a:endParaRPr lang="zh-CN" altLang="en-US" sz="2400" b="1" baseline="-25000"/>
          </a:p>
          <a:p>
            <a:pPr>
              <a:lnSpc>
                <a:spcPct val="145000"/>
              </a:lnSpc>
            </a:pPr>
            <a:endParaRPr lang="zh-CN" altLang="en-US" sz="2400" b="1" dirty="0"/>
          </a:p>
          <a:p>
            <a:pPr>
              <a:lnSpc>
                <a:spcPct val="145000"/>
              </a:lnSpc>
            </a:pPr>
            <a:endParaRPr lang="zh-CN" altLang="en-US" sz="2400" b="1" dirty="0"/>
          </a:p>
          <a:p>
            <a:pPr>
              <a:lnSpc>
                <a:spcPct val="145000"/>
              </a:lnSpc>
            </a:pPr>
            <a:r>
              <a:rPr lang="zh-CN" altLang="en-US" sz="2400" b="1" dirty="0"/>
              <a:t>用动态规划解此问题时，在计算过程中，保存已解决的子问题答案，每个子问题只计算一次，而在后面用到时简单地查一下，从而避免了大量的重复计算。</a:t>
            </a:r>
          </a:p>
        </p:txBody>
      </p:sp>
      <p:graphicFrame>
        <p:nvGraphicFramePr>
          <p:cNvPr id="19459" name="内容占位符 19458"/>
          <p:cNvGraphicFramePr>
            <a:graphicFrameLocks noGrp="1"/>
          </p:cNvGraphicFramePr>
          <p:nvPr>
            <p:ph sz="half" idx="2"/>
          </p:nvPr>
        </p:nvGraphicFramePr>
        <p:xfrm>
          <a:off x="4751388" y="1798638"/>
          <a:ext cx="1849437" cy="1000125"/>
        </p:xfrm>
        <a:graphic>
          <a:graphicData uri="http://schemas.openxmlformats.org/presentationml/2006/ole">
            <mc:AlternateContent xmlns:mc="http://schemas.openxmlformats.org/markup-compatibility/2006">
              <mc:Choice xmlns:v="urn:schemas-microsoft-com:vml" Requires="v">
                <p:oleObj spid="_x0000_s13315" r:id="rId3" imgW="977900" imgH="457200" progId="Equation.3">
                  <p:embed/>
                </p:oleObj>
              </mc:Choice>
              <mc:Fallback>
                <p:oleObj r:id="rId3" imgW="977900" imgH="457200" progId="Equation.3">
                  <p:embed/>
                  <p:pic>
                    <p:nvPicPr>
                      <p:cNvPr id="0" name="图片 3075"/>
                      <p:cNvPicPr/>
                      <p:nvPr/>
                    </p:nvPicPr>
                    <p:blipFill>
                      <a:blip r:embed="rId4"/>
                      <a:stretch>
                        <a:fillRect/>
                      </a:stretch>
                    </p:blipFill>
                    <p:spPr>
                      <a:xfrm>
                        <a:off x="4751388" y="1798638"/>
                        <a:ext cx="1849437" cy="1000125"/>
                      </a:xfrm>
                      <a:prstGeom prst="rect">
                        <a:avLst/>
                      </a:prstGeom>
                      <a:noFill/>
                      <a:ln w="38100">
                        <a:miter/>
                      </a:ln>
                    </p:spPr>
                  </p:pic>
                </p:oleObj>
              </mc:Fallback>
            </mc:AlternateContent>
          </a:graphicData>
        </a:graphic>
      </p:graphicFrame>
      <p:sp>
        <p:nvSpPr>
          <p:cNvPr id="19460" name="矩形 19459"/>
          <p:cNvSpPr/>
          <p:nvPr/>
        </p:nvSpPr>
        <p:spPr>
          <a:xfrm>
            <a:off x="36068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73</a:t>
            </a:fld>
            <a:endParaRPr lang="zh-CN" altLang="en-US" dirty="0">
              <a:latin typeface="Arial" panose="020B060402020209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p:nvPr/>
        </p:nvSpPr>
        <p:spPr>
          <a:xfrm>
            <a:off x="6888163" y="3500438"/>
            <a:ext cx="649287" cy="358775"/>
          </a:xfrm>
          <a:prstGeom prst="rect">
            <a:avLst/>
          </a:prstGeom>
          <a:solidFill>
            <a:srgbClr val="BCE6E5"/>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20483" name="矩形 20482"/>
          <p:cNvSpPr/>
          <p:nvPr/>
        </p:nvSpPr>
        <p:spPr>
          <a:xfrm>
            <a:off x="4872038" y="5373688"/>
            <a:ext cx="720725"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20484" name="矩形 20483"/>
          <p:cNvSpPr/>
          <p:nvPr/>
        </p:nvSpPr>
        <p:spPr>
          <a:xfrm>
            <a:off x="8112125" y="443706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20485" name="矩形 20484"/>
          <p:cNvSpPr/>
          <p:nvPr/>
        </p:nvSpPr>
        <p:spPr>
          <a:xfrm>
            <a:off x="3648075" y="443706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2</a:t>
            </a:r>
          </a:p>
        </p:txBody>
      </p:sp>
      <p:sp>
        <p:nvSpPr>
          <p:cNvPr id="20486" name="矩形 20485"/>
          <p:cNvSpPr/>
          <p:nvPr/>
        </p:nvSpPr>
        <p:spPr>
          <a:xfrm>
            <a:off x="7032625" y="5300663"/>
            <a:ext cx="649288"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3</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20487" name="矩形 20486"/>
          <p:cNvSpPr/>
          <p:nvPr/>
        </p:nvSpPr>
        <p:spPr>
          <a:xfrm>
            <a:off x="9409113" y="530066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4</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20488" name="矩形 20487"/>
          <p:cNvSpPr/>
          <p:nvPr/>
        </p:nvSpPr>
        <p:spPr>
          <a:xfrm>
            <a:off x="2424113" y="5157788"/>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1</a:t>
            </a:r>
          </a:p>
        </p:txBody>
      </p:sp>
      <p:sp>
        <p:nvSpPr>
          <p:cNvPr id="20489" name="矩形 20488"/>
          <p:cNvSpPr/>
          <p:nvPr/>
        </p:nvSpPr>
        <p:spPr>
          <a:xfrm>
            <a:off x="5232400" y="1196975"/>
            <a:ext cx="720725"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4</a:t>
            </a:r>
          </a:p>
        </p:txBody>
      </p:sp>
      <p:sp>
        <p:nvSpPr>
          <p:cNvPr id="20490" name="直接连接符 20489"/>
          <p:cNvSpPr/>
          <p:nvPr/>
        </p:nvSpPr>
        <p:spPr>
          <a:xfrm flipV="1">
            <a:off x="2782888" y="4797425"/>
            <a:ext cx="865187" cy="360363"/>
          </a:xfrm>
          <a:prstGeom prst="line">
            <a:avLst/>
          </a:prstGeom>
          <a:ln w="9525" cap="flat" cmpd="sng">
            <a:solidFill>
              <a:schemeClr val="tx1"/>
            </a:solidFill>
            <a:prstDash val="solid"/>
            <a:headEnd type="none" w="med" len="med"/>
            <a:tailEnd type="none" w="med" len="med"/>
          </a:ln>
        </p:spPr>
      </p:sp>
      <p:sp>
        <p:nvSpPr>
          <p:cNvPr id="20491" name="直接连接符 20490"/>
          <p:cNvSpPr/>
          <p:nvPr/>
        </p:nvSpPr>
        <p:spPr>
          <a:xfrm>
            <a:off x="4367213" y="4868863"/>
            <a:ext cx="647700" cy="431800"/>
          </a:xfrm>
          <a:prstGeom prst="line">
            <a:avLst/>
          </a:prstGeom>
          <a:ln w="9525" cap="flat" cmpd="sng">
            <a:solidFill>
              <a:schemeClr val="tx1"/>
            </a:solidFill>
            <a:prstDash val="solid"/>
            <a:headEnd type="none" w="med" len="med"/>
            <a:tailEnd type="none" w="med" len="med"/>
          </a:ln>
        </p:spPr>
      </p:sp>
      <p:sp>
        <p:nvSpPr>
          <p:cNvPr id="20492" name="直接连接符 20491"/>
          <p:cNvSpPr/>
          <p:nvPr/>
        </p:nvSpPr>
        <p:spPr>
          <a:xfrm flipV="1">
            <a:off x="5448300" y="4868863"/>
            <a:ext cx="719138" cy="431800"/>
          </a:xfrm>
          <a:prstGeom prst="line">
            <a:avLst/>
          </a:prstGeom>
          <a:ln w="9525" cap="flat" cmpd="sng">
            <a:solidFill>
              <a:schemeClr val="tx1"/>
            </a:solidFill>
            <a:prstDash val="solid"/>
            <a:headEnd type="none" w="med" len="med"/>
            <a:tailEnd type="none" w="med" len="med"/>
          </a:ln>
        </p:spPr>
      </p:sp>
      <p:sp>
        <p:nvSpPr>
          <p:cNvPr id="20493" name="直接连接符 20492"/>
          <p:cNvSpPr/>
          <p:nvPr/>
        </p:nvSpPr>
        <p:spPr>
          <a:xfrm flipH="1" flipV="1">
            <a:off x="6527800" y="4797425"/>
            <a:ext cx="792163" cy="503238"/>
          </a:xfrm>
          <a:prstGeom prst="line">
            <a:avLst/>
          </a:prstGeom>
          <a:ln w="9525" cap="flat" cmpd="sng">
            <a:solidFill>
              <a:schemeClr val="tx1"/>
            </a:solidFill>
            <a:prstDash val="solid"/>
            <a:headEnd type="none" w="med" len="med"/>
            <a:tailEnd type="none" w="med" len="med"/>
          </a:ln>
        </p:spPr>
      </p:sp>
      <p:sp>
        <p:nvSpPr>
          <p:cNvPr id="20494" name="直接连接符 20493"/>
          <p:cNvSpPr/>
          <p:nvPr/>
        </p:nvSpPr>
        <p:spPr>
          <a:xfrm flipH="1">
            <a:off x="7535863" y="4868863"/>
            <a:ext cx="792162" cy="431800"/>
          </a:xfrm>
          <a:prstGeom prst="line">
            <a:avLst/>
          </a:prstGeom>
          <a:ln w="9525" cap="flat" cmpd="sng">
            <a:solidFill>
              <a:schemeClr val="tx1"/>
            </a:solidFill>
            <a:prstDash val="solid"/>
            <a:headEnd type="none" w="med" len="med"/>
            <a:tailEnd type="none" w="med" len="med"/>
          </a:ln>
        </p:spPr>
      </p:sp>
      <p:sp>
        <p:nvSpPr>
          <p:cNvPr id="20495" name="直接连接符 20494"/>
          <p:cNvSpPr/>
          <p:nvPr/>
        </p:nvSpPr>
        <p:spPr>
          <a:xfrm>
            <a:off x="8688388" y="4797425"/>
            <a:ext cx="1008062" cy="504825"/>
          </a:xfrm>
          <a:prstGeom prst="line">
            <a:avLst/>
          </a:prstGeom>
          <a:ln w="9525" cap="flat" cmpd="sng">
            <a:solidFill>
              <a:schemeClr val="tx1"/>
            </a:solidFill>
            <a:prstDash val="solid"/>
            <a:headEnd type="none" w="med" len="med"/>
            <a:tailEnd type="none" w="med" len="med"/>
          </a:ln>
        </p:spPr>
      </p:sp>
      <p:sp>
        <p:nvSpPr>
          <p:cNvPr id="20496" name="直接连接符 20495"/>
          <p:cNvSpPr/>
          <p:nvPr/>
        </p:nvSpPr>
        <p:spPr>
          <a:xfrm flipH="1" flipV="1">
            <a:off x="5016500" y="4149725"/>
            <a:ext cx="2016125" cy="1296988"/>
          </a:xfrm>
          <a:prstGeom prst="line">
            <a:avLst/>
          </a:prstGeom>
          <a:ln w="57150" cap="flat" cmpd="sng">
            <a:solidFill>
              <a:srgbClr val="871B28"/>
            </a:solidFill>
            <a:prstDash val="solid"/>
            <a:headEnd type="none" w="med" len="med"/>
            <a:tailEnd type="none" w="med" len="med"/>
          </a:ln>
        </p:spPr>
      </p:sp>
      <p:sp>
        <p:nvSpPr>
          <p:cNvPr id="20497" name="直接连接符 20496"/>
          <p:cNvSpPr/>
          <p:nvPr/>
        </p:nvSpPr>
        <p:spPr>
          <a:xfrm flipV="1">
            <a:off x="5159375" y="3860800"/>
            <a:ext cx="1657350" cy="1439863"/>
          </a:xfrm>
          <a:prstGeom prst="line">
            <a:avLst/>
          </a:prstGeom>
          <a:ln w="57150" cap="flat" cmpd="sng">
            <a:solidFill>
              <a:schemeClr val="tx2"/>
            </a:solidFill>
            <a:prstDash val="solid"/>
            <a:headEnd type="none" w="med" len="med"/>
            <a:tailEnd type="none" w="med" len="med"/>
          </a:ln>
        </p:spPr>
      </p:sp>
      <p:sp>
        <p:nvSpPr>
          <p:cNvPr id="20498" name="直接连接符 20497"/>
          <p:cNvSpPr/>
          <p:nvPr/>
        </p:nvSpPr>
        <p:spPr>
          <a:xfrm flipH="1" flipV="1">
            <a:off x="7464425" y="3860800"/>
            <a:ext cx="720725" cy="576263"/>
          </a:xfrm>
          <a:prstGeom prst="line">
            <a:avLst/>
          </a:prstGeom>
          <a:ln w="57150" cap="flat" cmpd="sng">
            <a:solidFill>
              <a:schemeClr val="tx2"/>
            </a:solidFill>
            <a:prstDash val="solid"/>
            <a:headEnd type="none" w="med" len="med"/>
            <a:tailEnd type="none" w="med" len="med"/>
          </a:ln>
        </p:spPr>
      </p:sp>
      <p:sp>
        <p:nvSpPr>
          <p:cNvPr id="20499" name="直接连接符 20498"/>
          <p:cNvSpPr/>
          <p:nvPr/>
        </p:nvSpPr>
        <p:spPr>
          <a:xfrm flipV="1">
            <a:off x="6600825" y="3933825"/>
            <a:ext cx="287338" cy="433388"/>
          </a:xfrm>
          <a:prstGeom prst="line">
            <a:avLst/>
          </a:prstGeom>
          <a:ln w="57150" cap="flat" cmpd="sng">
            <a:solidFill>
              <a:srgbClr val="00FF00"/>
            </a:solidFill>
            <a:prstDash val="solid"/>
            <a:headEnd type="none" w="med" len="med"/>
            <a:tailEnd type="none" w="med" len="med"/>
          </a:ln>
        </p:spPr>
      </p:sp>
      <p:sp>
        <p:nvSpPr>
          <p:cNvPr id="20500" name="直接连接符 20499"/>
          <p:cNvSpPr/>
          <p:nvPr/>
        </p:nvSpPr>
        <p:spPr>
          <a:xfrm flipH="1" flipV="1">
            <a:off x="7608888" y="3860800"/>
            <a:ext cx="2160587" cy="1439863"/>
          </a:xfrm>
          <a:prstGeom prst="line">
            <a:avLst/>
          </a:prstGeom>
          <a:ln w="57150" cap="flat" cmpd="sng">
            <a:solidFill>
              <a:srgbClr val="00FF00"/>
            </a:solidFill>
            <a:prstDash val="solid"/>
            <a:headEnd type="none" w="med" len="med"/>
            <a:tailEnd type="none" w="med" len="med"/>
          </a:ln>
        </p:spPr>
      </p:sp>
      <p:sp>
        <p:nvSpPr>
          <p:cNvPr id="20501" name="矩形 20500"/>
          <p:cNvSpPr/>
          <p:nvPr/>
        </p:nvSpPr>
        <p:spPr>
          <a:xfrm>
            <a:off x="4583113" y="3716338"/>
            <a:ext cx="720725" cy="35877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1</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20502" name="矩形 20501"/>
          <p:cNvSpPr/>
          <p:nvPr/>
        </p:nvSpPr>
        <p:spPr>
          <a:xfrm>
            <a:off x="5951538" y="4437063"/>
            <a:ext cx="6492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Comic Sans MS" panose="030F0902030302020204" pitchFamily="66" charset="0"/>
              </a:rPr>
              <a:t>2</a:t>
            </a:r>
            <a:r>
              <a:rPr lang="en-US" altLang="zh-CN">
                <a:latin typeface="Arial" panose="020B0604020202090204" pitchFamily="34" charset="0"/>
                <a:ea typeface="Arial" panose="020B0604020202090204" pitchFamily="34" charset="0"/>
              </a:rPr>
              <a:t>······</a:t>
            </a:r>
            <a:r>
              <a:rPr lang="en-US" altLang="zh-CN">
                <a:latin typeface="Comic Sans MS" panose="030F0902030302020204" pitchFamily="66" charset="0"/>
              </a:rPr>
              <a:t>3</a:t>
            </a:r>
          </a:p>
        </p:txBody>
      </p:sp>
      <p:sp>
        <p:nvSpPr>
          <p:cNvPr id="20503" name="直接连接符 20502"/>
          <p:cNvSpPr/>
          <p:nvPr/>
        </p:nvSpPr>
        <p:spPr>
          <a:xfrm flipV="1">
            <a:off x="2711450" y="3933825"/>
            <a:ext cx="1871663" cy="1223963"/>
          </a:xfrm>
          <a:prstGeom prst="line">
            <a:avLst/>
          </a:prstGeom>
          <a:ln w="57150" cap="flat" cmpd="sng">
            <a:solidFill>
              <a:schemeClr val="folHlink"/>
            </a:solidFill>
            <a:prstDash val="solid"/>
            <a:headEnd type="none" w="med" len="med"/>
            <a:tailEnd type="none" w="med" len="med"/>
          </a:ln>
        </p:spPr>
      </p:sp>
      <p:sp>
        <p:nvSpPr>
          <p:cNvPr id="20504" name="直接连接符 20503"/>
          <p:cNvSpPr/>
          <p:nvPr/>
        </p:nvSpPr>
        <p:spPr>
          <a:xfrm flipH="1" flipV="1">
            <a:off x="5303838" y="4076700"/>
            <a:ext cx="720725" cy="504825"/>
          </a:xfrm>
          <a:prstGeom prst="line">
            <a:avLst/>
          </a:prstGeom>
          <a:ln w="57150" cap="flat" cmpd="sng">
            <a:solidFill>
              <a:schemeClr val="folHlink"/>
            </a:solidFill>
            <a:prstDash val="solid"/>
            <a:headEnd type="none" w="med" len="med"/>
            <a:tailEnd type="none" w="med" len="med"/>
          </a:ln>
        </p:spPr>
      </p:sp>
      <p:sp>
        <p:nvSpPr>
          <p:cNvPr id="20505" name="直接连接符 20504"/>
          <p:cNvSpPr/>
          <p:nvPr/>
        </p:nvSpPr>
        <p:spPr>
          <a:xfrm flipV="1">
            <a:off x="4079875" y="4076700"/>
            <a:ext cx="647700" cy="431800"/>
          </a:xfrm>
          <a:prstGeom prst="line">
            <a:avLst/>
          </a:prstGeom>
          <a:ln w="57150" cap="flat" cmpd="sng">
            <a:solidFill>
              <a:srgbClr val="871B28"/>
            </a:solidFill>
            <a:prstDash val="solid"/>
            <a:headEnd type="none" w="med" len="med"/>
            <a:tailEnd type="none" w="med" len="med"/>
          </a:ln>
        </p:spPr>
      </p:sp>
      <p:sp>
        <p:nvSpPr>
          <p:cNvPr id="20506" name="直接连接符 20505"/>
          <p:cNvSpPr/>
          <p:nvPr/>
        </p:nvSpPr>
        <p:spPr>
          <a:xfrm flipV="1">
            <a:off x="4727575" y="1628775"/>
            <a:ext cx="863600" cy="2016125"/>
          </a:xfrm>
          <a:prstGeom prst="line">
            <a:avLst/>
          </a:prstGeom>
          <a:ln w="57150" cap="flat" cmpd="sng">
            <a:solidFill>
              <a:srgbClr val="FF00FF"/>
            </a:solidFill>
            <a:prstDash val="solid"/>
            <a:headEnd type="none" w="med" len="med"/>
            <a:tailEnd type="none" w="med" len="med"/>
          </a:ln>
        </p:spPr>
      </p:sp>
      <p:sp>
        <p:nvSpPr>
          <p:cNvPr id="20507" name="直接连接符 20506"/>
          <p:cNvSpPr/>
          <p:nvPr/>
        </p:nvSpPr>
        <p:spPr>
          <a:xfrm flipH="1" flipV="1">
            <a:off x="6024563" y="1484313"/>
            <a:ext cx="3889375" cy="3816350"/>
          </a:xfrm>
          <a:prstGeom prst="line">
            <a:avLst/>
          </a:prstGeom>
          <a:ln w="57150" cap="flat" cmpd="sng">
            <a:solidFill>
              <a:srgbClr val="FF00FF"/>
            </a:solidFill>
            <a:prstDash val="solid"/>
            <a:headEnd type="none" w="med" len="med"/>
            <a:tailEnd type="none" w="med" len="med"/>
          </a:ln>
        </p:spPr>
      </p:sp>
      <p:sp>
        <p:nvSpPr>
          <p:cNvPr id="20508" name="直接连接符 20507"/>
          <p:cNvSpPr/>
          <p:nvPr/>
        </p:nvSpPr>
        <p:spPr>
          <a:xfrm flipV="1">
            <a:off x="2640013" y="1557338"/>
            <a:ext cx="2592387" cy="3529012"/>
          </a:xfrm>
          <a:prstGeom prst="line">
            <a:avLst/>
          </a:prstGeom>
          <a:ln w="57150" cap="flat" cmpd="sng">
            <a:solidFill>
              <a:schemeClr val="tx1"/>
            </a:solidFill>
            <a:prstDash val="solid"/>
            <a:headEnd type="none" w="med" len="med"/>
            <a:tailEnd type="none" w="med" len="med"/>
          </a:ln>
        </p:spPr>
      </p:sp>
      <p:sp>
        <p:nvSpPr>
          <p:cNvPr id="20509" name="直接连接符 20508"/>
          <p:cNvSpPr/>
          <p:nvPr/>
        </p:nvSpPr>
        <p:spPr>
          <a:xfrm flipH="1" flipV="1">
            <a:off x="5735638" y="1484313"/>
            <a:ext cx="1368425" cy="1944687"/>
          </a:xfrm>
          <a:prstGeom prst="line">
            <a:avLst/>
          </a:prstGeom>
          <a:ln w="57150" cap="flat" cmpd="sng">
            <a:solidFill>
              <a:schemeClr val="tx1"/>
            </a:solidFill>
            <a:prstDash val="solid"/>
            <a:headEnd type="none" w="med" len="med"/>
            <a:tailEnd type="none" w="med" len="med"/>
          </a:ln>
        </p:spPr>
      </p:sp>
      <p:sp>
        <p:nvSpPr>
          <p:cNvPr id="20510" name="直接连接符 20509"/>
          <p:cNvSpPr/>
          <p:nvPr/>
        </p:nvSpPr>
        <p:spPr>
          <a:xfrm flipV="1">
            <a:off x="3935413" y="1628775"/>
            <a:ext cx="1368425" cy="2736850"/>
          </a:xfrm>
          <a:prstGeom prst="line">
            <a:avLst/>
          </a:prstGeom>
          <a:ln w="57150" cap="flat" cmpd="sng">
            <a:solidFill>
              <a:srgbClr val="00CC00"/>
            </a:solidFill>
            <a:prstDash val="solid"/>
            <a:headEnd type="none" w="med" len="med"/>
            <a:tailEnd type="none" w="med" len="med"/>
          </a:ln>
        </p:spPr>
      </p:sp>
      <p:sp>
        <p:nvSpPr>
          <p:cNvPr id="20511" name="直接连接符 20510"/>
          <p:cNvSpPr/>
          <p:nvPr/>
        </p:nvSpPr>
        <p:spPr>
          <a:xfrm flipH="1" flipV="1">
            <a:off x="5880100" y="1557338"/>
            <a:ext cx="2449513" cy="2808287"/>
          </a:xfrm>
          <a:prstGeom prst="line">
            <a:avLst/>
          </a:prstGeom>
          <a:ln w="57150" cap="flat" cmpd="sng">
            <a:solidFill>
              <a:srgbClr val="00CC00"/>
            </a:solidFill>
            <a:prstDash val="solid"/>
            <a:headEnd type="none" w="med" len="med"/>
            <a:tailEnd type="none" w="med" len="med"/>
          </a:ln>
        </p:spPr>
      </p:sp>
      <p:sp>
        <p:nvSpPr>
          <p:cNvPr id="20512" name="矩形 20511"/>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0513" name="矩形 20512"/>
          <p:cNvSpPr/>
          <p:nvPr/>
        </p:nvSpPr>
        <p:spPr>
          <a:xfrm>
            <a:off x="2209800" y="152400"/>
            <a:ext cx="6870700" cy="1116013"/>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90204" pitchFamily="34" charset="0"/>
                <a:ea typeface="宋体" pitchFamily="2" charset="-122"/>
              </a:defRPr>
            </a:lvl1pPr>
          </a:lstStyle>
          <a:p>
            <a:pPr lvl="0"/>
            <a:r>
              <a:rPr lang="en-US" altLang="zh-CN" b="1" dirty="0"/>
              <a:t>3.</a:t>
            </a:r>
            <a:r>
              <a:rPr lang="zh-CN" altLang="en-US" b="1" dirty="0"/>
              <a:t>计算最优值</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74</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1"/>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048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04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4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4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4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49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0"/>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04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5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4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4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9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4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4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4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4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bldLvl="0" animBg="1"/>
      <p:bldP spid="20484" grpId="0" bldLvl="0" animBg="1"/>
      <p:bldP spid="20484" grpId="1" bldLvl="0" animBg="1"/>
      <p:bldP spid="20485" grpId="0" bldLvl="0" animBg="1"/>
      <p:bldP spid="20485" grpId="1" bldLvl="0" animBg="1"/>
      <p:bldP spid="20485" grpId="2" bldLvl="0" animBg="1"/>
      <p:bldP spid="20486" grpId="0" bldLvl="0" animBg="1"/>
      <p:bldP spid="20487" grpId="0" bldLvl="0" animBg="1"/>
      <p:bldP spid="20488" grpId="0" bldLvl="0" animBg="1"/>
      <p:bldP spid="20501" grpId="0" bldLvl="0" animBg="1"/>
      <p:bldP spid="2050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1981200" y="274638"/>
            <a:ext cx="8229600" cy="592137"/>
          </a:xfrm>
        </p:spPr>
        <p:txBody>
          <a:bodyPr anchor="ctr">
            <a:normAutofit fontScale="90000"/>
          </a:bodyPr>
          <a:lstStyle/>
          <a:p>
            <a:r>
              <a:rPr lang="en-US" altLang="zh-CN" b="1" dirty="0"/>
              <a:t>3.</a:t>
            </a:r>
            <a:r>
              <a:rPr lang="zh-CN" altLang="en-US" b="1" dirty="0"/>
              <a:t>计算最优值</a:t>
            </a:r>
          </a:p>
        </p:txBody>
      </p:sp>
      <p:sp>
        <p:nvSpPr>
          <p:cNvPr id="21507" name="文本占位符 21506"/>
          <p:cNvSpPr>
            <a:spLocks noGrp="1"/>
          </p:cNvSpPr>
          <p:nvPr>
            <p:ph type="body" idx="1"/>
          </p:nvPr>
        </p:nvSpPr>
        <p:spPr>
          <a:xfrm>
            <a:off x="1703388" y="2349500"/>
            <a:ext cx="8569325" cy="3860800"/>
          </a:xfrm>
          <a:ln w="38100">
            <a:solidFill>
              <a:schemeClr val="tx1"/>
            </a:solidFill>
            <a:miter/>
          </a:ln>
        </p:spPr>
        <p:txBody>
          <a:bodyPr/>
          <a:lstStyle/>
          <a:p>
            <a:pPr>
              <a:buNone/>
            </a:pPr>
            <a:r>
              <a:rPr lang="zh-CN" altLang="en-US" sz="2800" b="1" dirty="0"/>
              <a:t>对于</a:t>
            </a:r>
            <a:r>
              <a:rPr lang="en-US" altLang="zh-CN" sz="2800" b="1" dirty="0"/>
              <a:t>m[1][n]</a:t>
            </a:r>
            <a:r>
              <a:rPr lang="zh-CN" altLang="en-US" sz="2800" b="1" dirty="0"/>
              <a:t>可以按照下面顺序构成</a:t>
            </a:r>
          </a:p>
          <a:p>
            <a:pPr>
              <a:buNone/>
            </a:pPr>
            <a:r>
              <a:rPr lang="en-US" altLang="zh-CN" sz="2800" b="1"/>
              <a:t>m[1][2]  m[2][3]  m[3][4]  m[4][5] </a:t>
            </a:r>
            <a:r>
              <a:rPr lang="en-US" altLang="zh-CN" sz="2800" b="1">
                <a:latin typeface="Arial" panose="020B0604020202090204" pitchFamily="34" charset="0"/>
              </a:rPr>
              <a:t>……</a:t>
            </a:r>
            <a:r>
              <a:rPr lang="en-US" altLang="zh-CN" sz="2800" b="1"/>
              <a:t> m[n-1][n]</a:t>
            </a:r>
          </a:p>
          <a:p>
            <a:pPr>
              <a:buNone/>
            </a:pPr>
            <a:r>
              <a:rPr lang="en-US" altLang="zh-CN" sz="2800" b="1"/>
              <a:t>m[1][3]  m[2][4]  m[3][5]  </a:t>
            </a:r>
            <a:r>
              <a:rPr lang="en-US" altLang="zh-CN" sz="2800" b="1">
                <a:latin typeface="Arial" panose="020B0604020202090204" pitchFamily="34" charset="0"/>
              </a:rPr>
              <a:t>……</a:t>
            </a:r>
            <a:r>
              <a:rPr lang="en-US" altLang="zh-CN" sz="2800" b="1"/>
              <a:t>  m[n-2][n]</a:t>
            </a:r>
          </a:p>
          <a:p>
            <a:pPr>
              <a:buNone/>
            </a:pPr>
            <a:r>
              <a:rPr lang="en-US" altLang="zh-CN" sz="2800" b="1"/>
              <a:t>m[1][4]  m[2][5]  m[3][6]</a:t>
            </a:r>
            <a:r>
              <a:rPr lang="en-US" altLang="zh-CN" sz="2800" b="1">
                <a:latin typeface="Arial" panose="020B0604020202090204" pitchFamily="34" charset="0"/>
              </a:rPr>
              <a:t>……</a:t>
            </a:r>
            <a:r>
              <a:rPr lang="en-US" altLang="zh-CN" sz="2800" b="1"/>
              <a:t> m[n-3][n]</a:t>
            </a:r>
          </a:p>
          <a:p>
            <a:pPr>
              <a:buNone/>
            </a:pPr>
            <a:endParaRPr lang="en-US" altLang="zh-CN" sz="2800" b="1"/>
          </a:p>
          <a:p>
            <a:pPr>
              <a:buNone/>
            </a:pPr>
            <a:r>
              <a:rPr lang="en-US" altLang="zh-CN" sz="2800" b="1"/>
              <a:t>m[1][n-1]  m[2][n]</a:t>
            </a:r>
          </a:p>
          <a:p>
            <a:pPr>
              <a:buNone/>
            </a:pPr>
            <a:r>
              <a:rPr lang="en-US" altLang="zh-CN" sz="2800" b="1"/>
              <a:t>m[1][n]</a:t>
            </a:r>
          </a:p>
          <a:p>
            <a:pPr>
              <a:buNone/>
            </a:pPr>
            <a:endParaRPr lang="en-US" altLang="zh-CN" sz="2800" b="1"/>
          </a:p>
        </p:txBody>
      </p:sp>
      <p:sp>
        <p:nvSpPr>
          <p:cNvPr id="21508" name="矩形 21507"/>
          <p:cNvSpPr/>
          <p:nvPr/>
        </p:nvSpPr>
        <p:spPr>
          <a:xfrm>
            <a:off x="577215"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21509" name="矩形 21508"/>
          <p:cNvSpPr/>
          <p:nvPr/>
        </p:nvSpPr>
        <p:spPr>
          <a:xfrm>
            <a:off x="1703388" y="1125538"/>
            <a:ext cx="7993062" cy="953135"/>
          </a:xfrm>
          <a:prstGeom prst="rect">
            <a:avLst/>
          </a:prstGeom>
          <a:noFill/>
          <a:ln w="9525" cap="flat" cmpd="sng">
            <a:solidFill>
              <a:schemeClr val="tx1"/>
            </a:solidFill>
            <a:prstDash val="solid"/>
            <a:miter/>
            <a:headEnd type="none" w="med" len="med"/>
            <a:tailEnd type="none" w="med" len="med"/>
          </a:ln>
        </p:spPr>
        <p:txBody>
          <a:bodyPr>
            <a:spAutoFit/>
          </a:bodyPr>
          <a:lstStyle/>
          <a:p>
            <a:pPr>
              <a:spcBef>
                <a:spcPct val="20000"/>
              </a:spcBef>
              <a:buClr>
                <a:schemeClr val="bg1"/>
              </a:buClr>
            </a:pPr>
            <a:r>
              <a:rPr lang="zh-CN" altLang="en-US" sz="2800" b="1" dirty="0">
                <a:solidFill>
                  <a:srgbClr val="871B28"/>
                </a:solidFill>
                <a:latin typeface="Arial" panose="020B0604020202090204" pitchFamily="34" charset="0"/>
              </a:rPr>
              <a:t>计算</a:t>
            </a:r>
            <a:r>
              <a:rPr lang="en-US" altLang="zh-CN" sz="2800" b="1" dirty="0">
                <a:solidFill>
                  <a:srgbClr val="871B28"/>
                </a:solidFill>
                <a:latin typeface="Arial" panose="020B0604020202090204" pitchFamily="34" charset="0"/>
              </a:rPr>
              <a:t>m[ i ][ j ]</a:t>
            </a:r>
            <a:r>
              <a:rPr lang="zh-CN" altLang="en-US" sz="2800" b="1" dirty="0">
                <a:solidFill>
                  <a:srgbClr val="871B28"/>
                </a:solidFill>
                <a:latin typeface="Arial" panose="020B0604020202090204" pitchFamily="34" charset="0"/>
              </a:rPr>
              <a:t>时，只用到已计算出的</a:t>
            </a:r>
            <a:r>
              <a:rPr lang="en-US" altLang="zh-CN" sz="2800" b="1" dirty="0">
                <a:solidFill>
                  <a:srgbClr val="871B28"/>
                </a:solidFill>
                <a:latin typeface="Arial" panose="020B0604020202090204" pitchFamily="34" charset="0"/>
              </a:rPr>
              <a:t>m[ i ][ k ]</a:t>
            </a:r>
            <a:r>
              <a:rPr lang="zh-CN" altLang="en-US" sz="2800" b="1" dirty="0">
                <a:solidFill>
                  <a:srgbClr val="871B28"/>
                </a:solidFill>
                <a:latin typeface="Arial" panose="020B0604020202090204" pitchFamily="34" charset="0"/>
              </a:rPr>
              <a:t>和</a:t>
            </a:r>
            <a:r>
              <a:rPr lang="en-US" altLang="zh-CN" sz="2800" b="1">
                <a:solidFill>
                  <a:srgbClr val="871B28"/>
                </a:solidFill>
                <a:latin typeface="Arial" panose="020B0604020202090204" pitchFamily="34" charset="0"/>
              </a:rPr>
              <a:t>m[ k+1 ][ j ]</a:t>
            </a:r>
          </a:p>
        </p:txBody>
      </p:sp>
      <p:sp>
        <p:nvSpPr>
          <p:cNvPr id="21510" name="直接连接符 21509"/>
          <p:cNvSpPr/>
          <p:nvPr/>
        </p:nvSpPr>
        <p:spPr>
          <a:xfrm>
            <a:off x="2855913" y="4797425"/>
            <a:ext cx="0" cy="431800"/>
          </a:xfrm>
          <a:prstGeom prst="line">
            <a:avLst/>
          </a:prstGeom>
          <a:ln w="38100" cap="flat" cmpd="sng">
            <a:solidFill>
              <a:schemeClr val="tx1"/>
            </a:solidFill>
            <a:prstDash val="sysDot"/>
            <a:headEnd type="none" w="med" len="med"/>
            <a:tailEnd type="none" w="med" len="med"/>
          </a:ln>
        </p:spPr>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75</a:t>
            </a:fld>
            <a:endParaRPr lang="zh-CN" altLang="en-US" dirty="0">
              <a:latin typeface="Arial" panose="020B060402020209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a:xfrm>
            <a:off x="1981200" y="274638"/>
            <a:ext cx="8229600" cy="592137"/>
          </a:xfrm>
        </p:spPr>
        <p:txBody>
          <a:bodyPr anchor="ctr">
            <a:normAutofit fontScale="90000"/>
          </a:bodyPr>
          <a:lstStyle/>
          <a:p>
            <a:r>
              <a:rPr lang="en-US" altLang="zh-CN" b="1" dirty="0"/>
              <a:t>3.</a:t>
            </a:r>
            <a:r>
              <a:rPr lang="zh-CN" altLang="en-US" b="1" dirty="0"/>
              <a:t>计算最优值</a:t>
            </a:r>
          </a:p>
        </p:txBody>
      </p:sp>
      <p:sp>
        <p:nvSpPr>
          <p:cNvPr id="31747" name="文本占位符 31746"/>
          <p:cNvSpPr>
            <a:spLocks noGrp="1"/>
          </p:cNvSpPr>
          <p:nvPr>
            <p:ph type="body" idx="1"/>
          </p:nvPr>
        </p:nvSpPr>
        <p:spPr>
          <a:xfrm>
            <a:off x="1703388" y="2492375"/>
            <a:ext cx="8569325" cy="3860800"/>
          </a:xfrm>
          <a:ln w="28575">
            <a:solidFill>
              <a:schemeClr val="tx1"/>
            </a:solidFill>
            <a:miter/>
          </a:ln>
        </p:spPr>
        <p:txBody>
          <a:bodyPr/>
          <a:lstStyle/>
          <a:p>
            <a:r>
              <a:rPr lang="zh-CN" altLang="en-US" sz="2800" b="1" dirty="0"/>
              <a:t>置所有只有一个矩阵的矩阵链计算量为</a:t>
            </a:r>
            <a:r>
              <a:rPr lang="en-US" altLang="zh-CN" sz="2800" b="1" dirty="0"/>
              <a:t>0</a:t>
            </a:r>
            <a:r>
              <a:rPr lang="zh-CN" altLang="en-US" sz="2800" b="1" dirty="0"/>
              <a:t>，即</a:t>
            </a:r>
            <a:r>
              <a:rPr lang="en-US" altLang="zh-CN" sz="2800" b="1" dirty="0"/>
              <a:t>m[i][i]=0</a:t>
            </a:r>
            <a:r>
              <a:rPr lang="zh-CN" altLang="en-US" sz="2800" b="1" dirty="0"/>
              <a:t>， </a:t>
            </a:r>
            <a:r>
              <a:rPr lang="en-US" altLang="zh-CN" sz="2800" b="1"/>
              <a:t>i=1,2,</a:t>
            </a:r>
            <a:r>
              <a:rPr lang="en-US" altLang="zh-CN" sz="2800" b="1">
                <a:latin typeface="Arial" panose="020B0604020202090204" pitchFamily="34" charset="0"/>
              </a:rPr>
              <a:t>···</a:t>
            </a:r>
            <a:r>
              <a:rPr lang="en-US" altLang="zh-CN" sz="2800" b="1" dirty="0"/>
              <a:t>,n</a:t>
            </a:r>
            <a:r>
              <a:rPr lang="zh-CN" altLang="en-US" sz="2800" b="1" dirty="0"/>
              <a:t>。</a:t>
            </a:r>
          </a:p>
          <a:p>
            <a:r>
              <a:rPr lang="zh-CN" altLang="en-US" sz="2800" b="1" dirty="0"/>
              <a:t>通过上一步的结果可以得到所有矩阵链长度为</a:t>
            </a:r>
            <a:r>
              <a:rPr lang="en-US" altLang="zh-CN" sz="2800" b="1" dirty="0"/>
              <a:t>2</a:t>
            </a:r>
            <a:r>
              <a:rPr lang="zh-CN" altLang="en-US" sz="2800" b="1" dirty="0"/>
              <a:t>的子问题的最优计算量。</a:t>
            </a:r>
          </a:p>
          <a:p>
            <a:r>
              <a:rPr lang="zh-CN" altLang="en-US" sz="2800" b="1" dirty="0"/>
              <a:t>通过上两步的结果可以得到所有矩阵链长度为</a:t>
            </a:r>
            <a:r>
              <a:rPr lang="en-US" altLang="zh-CN" sz="2800" b="1" dirty="0"/>
              <a:t>3</a:t>
            </a:r>
            <a:r>
              <a:rPr lang="zh-CN" altLang="en-US" sz="2800" b="1" dirty="0"/>
              <a:t>的子问题的最优计算量</a:t>
            </a:r>
          </a:p>
          <a:p>
            <a:pPr>
              <a:buNone/>
            </a:pPr>
            <a:r>
              <a:rPr lang="zh-CN" altLang="en-US" sz="2800" b="1" dirty="0"/>
              <a:t> </a:t>
            </a:r>
            <a:r>
              <a:rPr lang="en-US" altLang="zh-CN" sz="2800" b="1">
                <a:latin typeface="Arial" panose="020B0604020202090204" pitchFamily="34" charset="0"/>
              </a:rPr>
              <a:t>………………………………</a:t>
            </a:r>
            <a:endParaRPr lang="en-US" altLang="zh-CN" sz="2800" b="1"/>
          </a:p>
        </p:txBody>
      </p:sp>
      <p:sp>
        <p:nvSpPr>
          <p:cNvPr id="31748" name="矩形 31747"/>
          <p:cNvSpPr/>
          <p:nvPr/>
        </p:nvSpPr>
        <p:spPr>
          <a:xfrm>
            <a:off x="42926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zh-CN" altLang="en-US" b="1" dirty="0">
                <a:latin typeface="Comic Sans MS" panose="030F0902030302020204" pitchFamily="66" charset="0"/>
              </a:rPr>
              <a:t>矩阵连乘问题</a:t>
            </a:r>
          </a:p>
        </p:txBody>
      </p:sp>
      <p:sp>
        <p:nvSpPr>
          <p:cNvPr id="31749" name="矩形 31748"/>
          <p:cNvSpPr/>
          <p:nvPr/>
        </p:nvSpPr>
        <p:spPr>
          <a:xfrm>
            <a:off x="1703388" y="1268413"/>
            <a:ext cx="8713787" cy="953135"/>
          </a:xfrm>
          <a:prstGeom prst="rect">
            <a:avLst/>
          </a:prstGeom>
          <a:noFill/>
          <a:ln w="9525" cap="flat" cmpd="sng">
            <a:solidFill>
              <a:schemeClr val="tx1"/>
            </a:solidFill>
            <a:prstDash val="solid"/>
            <a:miter/>
            <a:headEnd type="none" w="med" len="med"/>
            <a:tailEnd type="none" w="med" len="med"/>
          </a:ln>
        </p:spPr>
        <p:txBody>
          <a:bodyPr>
            <a:spAutoFit/>
          </a:bodyPr>
          <a:lstStyle/>
          <a:p>
            <a:pPr>
              <a:spcBef>
                <a:spcPct val="20000"/>
              </a:spcBef>
              <a:buClr>
                <a:schemeClr val="bg1"/>
              </a:buClr>
            </a:pPr>
            <a:r>
              <a:rPr lang="zh-CN" altLang="en-US" sz="2800" b="1" dirty="0">
                <a:solidFill>
                  <a:srgbClr val="871B28"/>
                </a:solidFill>
                <a:latin typeface="Arial" panose="020B0604020202090204" pitchFamily="34" charset="0"/>
              </a:rPr>
              <a:t>计算</a:t>
            </a:r>
            <a:r>
              <a:rPr lang="en-US" altLang="zh-CN" sz="2800" b="1" dirty="0">
                <a:solidFill>
                  <a:srgbClr val="871B28"/>
                </a:solidFill>
                <a:latin typeface="Arial" panose="020B0604020202090204" pitchFamily="34" charset="0"/>
              </a:rPr>
              <a:t>m[ i ][ j ]</a:t>
            </a:r>
            <a:r>
              <a:rPr lang="zh-CN" altLang="en-US" sz="2800" b="1" dirty="0">
                <a:solidFill>
                  <a:srgbClr val="871B28"/>
                </a:solidFill>
                <a:latin typeface="Arial" panose="020B0604020202090204" pitchFamily="34" charset="0"/>
              </a:rPr>
              <a:t>时，只用到已计算出的</a:t>
            </a:r>
            <a:r>
              <a:rPr lang="en-US" altLang="zh-CN" sz="2800" b="1" dirty="0">
                <a:solidFill>
                  <a:srgbClr val="871B28"/>
                </a:solidFill>
                <a:latin typeface="Arial" panose="020B0604020202090204" pitchFamily="34" charset="0"/>
              </a:rPr>
              <a:t>m[ i ][ k ]</a:t>
            </a:r>
            <a:r>
              <a:rPr lang="zh-CN" altLang="en-US" sz="2800" b="1" dirty="0">
                <a:solidFill>
                  <a:srgbClr val="871B28"/>
                </a:solidFill>
                <a:latin typeface="Arial" panose="020B0604020202090204" pitchFamily="34" charset="0"/>
              </a:rPr>
              <a:t>和</a:t>
            </a:r>
            <a:r>
              <a:rPr lang="en-US" altLang="zh-CN" sz="2800" b="1">
                <a:solidFill>
                  <a:srgbClr val="871B28"/>
                </a:solidFill>
                <a:latin typeface="Arial" panose="020B0604020202090204" pitchFamily="34" charset="0"/>
              </a:rPr>
              <a:t>m[ k+1 ][ j ]</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76</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0"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22529"/>
          <p:cNvSpPr>
            <a:spLocks noGrp="1"/>
          </p:cNvSpPr>
          <p:nvPr>
            <p:ph type="body" idx="1"/>
          </p:nvPr>
        </p:nvSpPr>
        <p:spPr>
          <a:xfrm>
            <a:off x="3000375" y="836613"/>
            <a:ext cx="7343775" cy="936625"/>
          </a:xfrm>
        </p:spPr>
        <p:txBody>
          <a:bodyPr/>
          <a:lstStyle/>
          <a:p>
            <a:pPr>
              <a:lnSpc>
                <a:spcPct val="90000"/>
              </a:lnSpc>
              <a:buNone/>
            </a:pPr>
            <a:r>
              <a:rPr lang="en-US" altLang="zh-CN" b="1" dirty="0"/>
              <a:t>   </a:t>
            </a:r>
            <a:r>
              <a:rPr lang="en-US" altLang="zh-CN" sz="2000" b="1"/>
              <a:t>A</a:t>
            </a:r>
            <a:r>
              <a:rPr lang="en-US" altLang="zh-CN" sz="2000" b="1" baseline="-25000"/>
              <a:t>1</a:t>
            </a:r>
            <a:r>
              <a:rPr lang="en-US" altLang="zh-CN" sz="2000" b="1"/>
              <a:t>           A</a:t>
            </a:r>
            <a:r>
              <a:rPr lang="en-US" altLang="zh-CN" sz="2000" b="1" baseline="-25000"/>
              <a:t>2</a:t>
            </a:r>
            <a:r>
              <a:rPr lang="en-US" altLang="zh-CN" sz="2000" b="1"/>
              <a:t>           A</a:t>
            </a:r>
            <a:r>
              <a:rPr lang="en-US" altLang="zh-CN" sz="2000" b="1" baseline="-25000"/>
              <a:t>3</a:t>
            </a:r>
            <a:r>
              <a:rPr lang="en-US" altLang="zh-CN" sz="2000" b="1"/>
              <a:t>         A</a:t>
            </a:r>
            <a:r>
              <a:rPr lang="en-US" altLang="zh-CN" sz="2000" b="1" baseline="-25000"/>
              <a:t>4</a:t>
            </a:r>
            <a:r>
              <a:rPr lang="en-US" altLang="zh-CN" sz="2000" b="1"/>
              <a:t>           A</a:t>
            </a:r>
            <a:r>
              <a:rPr lang="en-US" altLang="zh-CN" sz="2000" b="1" baseline="-25000"/>
              <a:t>5</a:t>
            </a:r>
            <a:r>
              <a:rPr lang="en-US" altLang="zh-CN" sz="2000" b="1"/>
              <a:t>          A</a:t>
            </a:r>
            <a:r>
              <a:rPr lang="en-US" altLang="zh-CN" sz="2000" b="1" baseline="-25000"/>
              <a:t>6 </a:t>
            </a:r>
            <a:endParaRPr lang="en-US" altLang="zh-CN" sz="2000" b="1"/>
          </a:p>
          <a:p>
            <a:pPr>
              <a:lnSpc>
                <a:spcPct val="90000"/>
              </a:lnSpc>
              <a:buNone/>
            </a:pPr>
            <a:r>
              <a:rPr lang="en-US" altLang="zh-CN" sz="2000" b="1"/>
              <a:t>30×35   35×15    15×5     5×10   10×20   20×25</a:t>
            </a:r>
          </a:p>
        </p:txBody>
      </p:sp>
      <p:sp>
        <p:nvSpPr>
          <p:cNvPr id="22531" name="椭圆 22530"/>
          <p:cNvSpPr/>
          <p:nvPr/>
        </p:nvSpPr>
        <p:spPr>
          <a:xfrm>
            <a:off x="1847850" y="117475"/>
            <a:ext cx="1511300" cy="574675"/>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tileRect/>
          </a:gradFill>
          <a:ln w="9525" cap="flat" cmpd="sng">
            <a:solidFill>
              <a:schemeClr val="tx1"/>
            </a:solidFill>
            <a:prstDash val="solid"/>
            <a:headEnd type="none" w="med" len="med"/>
            <a:tailEnd type="none" w="med" len="med"/>
          </a:ln>
        </p:spPr>
        <p:txBody>
          <a:bodyPr wrap="none" anchor="ctr"/>
          <a:lstStyle/>
          <a:p>
            <a:pPr algn="ctr"/>
            <a:r>
              <a:rPr lang="zh-CN" altLang="en-US" sz="2400" b="1" dirty="0">
                <a:latin typeface="Comic Sans MS" panose="030F0902030302020204" pitchFamily="66" charset="0"/>
              </a:rPr>
              <a:t>例</a:t>
            </a:r>
            <a:endParaRPr lang="en-US" altLang="zh-CN" sz="2400" b="1">
              <a:latin typeface="Comic Sans MS" panose="030F0902030302020204" pitchFamily="66" charset="0"/>
            </a:endParaRPr>
          </a:p>
        </p:txBody>
      </p:sp>
      <p:sp>
        <p:nvSpPr>
          <p:cNvPr id="22532" name="文本框 22531"/>
          <p:cNvSpPr txBox="1"/>
          <p:nvPr/>
        </p:nvSpPr>
        <p:spPr>
          <a:xfrm>
            <a:off x="3503613" y="44450"/>
            <a:ext cx="5256212" cy="829945"/>
          </a:xfrm>
          <a:prstGeom prst="rect">
            <a:avLst/>
          </a:prstGeom>
          <a:solidFill>
            <a:schemeClr val="bg1"/>
          </a:solidFill>
          <a:ln w="9525">
            <a:noFill/>
          </a:ln>
        </p:spPr>
        <p:txBody>
          <a:bodyPr>
            <a:spAutoFit/>
          </a:bodyPr>
          <a:lstStyle/>
          <a:p>
            <a:pPr>
              <a:spcBef>
                <a:spcPct val="50000"/>
              </a:spcBef>
            </a:pPr>
            <a:r>
              <a:rPr lang="zh-CN" altLang="en-US" sz="2400" b="1" dirty="0">
                <a:latin typeface="Comic Sans MS" panose="030F0902030302020204" pitchFamily="66" charset="0"/>
              </a:rPr>
              <a:t>设要计算矩阵连乘积</a:t>
            </a:r>
            <a:r>
              <a:rPr lang="en-US" altLang="zh-CN" sz="2400" b="1">
                <a:latin typeface="Comic Sans MS" panose="030F0902030302020204" pitchFamily="66" charset="0"/>
              </a:rPr>
              <a:t>A</a:t>
            </a:r>
            <a:r>
              <a:rPr lang="en-US" altLang="zh-CN" sz="2400" b="1" baseline="-25000">
                <a:latin typeface="Comic Sans MS" panose="030F0902030302020204" pitchFamily="66" charset="0"/>
              </a:rPr>
              <a:t>1</a:t>
            </a:r>
            <a:r>
              <a:rPr lang="en-US" altLang="zh-CN" sz="2400" b="1">
                <a:latin typeface="Comic Sans MS" panose="030F0902030302020204" pitchFamily="66" charset="0"/>
              </a:rPr>
              <a:t>A</a:t>
            </a:r>
            <a:r>
              <a:rPr lang="en-US" altLang="zh-CN" sz="2400" b="1" baseline="-25000">
                <a:latin typeface="Comic Sans MS" panose="030F0902030302020204" pitchFamily="66" charset="0"/>
              </a:rPr>
              <a:t>2</a:t>
            </a:r>
            <a:r>
              <a:rPr lang="en-US" altLang="zh-CN" sz="2400" b="1">
                <a:latin typeface="Comic Sans MS" panose="030F0902030302020204" pitchFamily="66" charset="0"/>
              </a:rPr>
              <a:t>A</a:t>
            </a:r>
            <a:r>
              <a:rPr lang="en-US" altLang="zh-CN" sz="2400" b="1" baseline="-25000">
                <a:latin typeface="Comic Sans MS" panose="030F0902030302020204" pitchFamily="66" charset="0"/>
              </a:rPr>
              <a:t>3</a:t>
            </a:r>
            <a:r>
              <a:rPr lang="en-US" altLang="zh-CN" sz="2400" b="1">
                <a:latin typeface="Comic Sans MS" panose="030F0902030302020204" pitchFamily="66" charset="0"/>
              </a:rPr>
              <a:t>A</a:t>
            </a:r>
            <a:r>
              <a:rPr lang="en-US" altLang="zh-CN" sz="2400" b="1" baseline="-25000">
                <a:latin typeface="Comic Sans MS" panose="030F0902030302020204" pitchFamily="66" charset="0"/>
              </a:rPr>
              <a:t>4</a:t>
            </a:r>
            <a:r>
              <a:rPr lang="en-US" altLang="zh-CN" sz="2400" b="1">
                <a:latin typeface="Comic Sans MS" panose="030F0902030302020204" pitchFamily="66" charset="0"/>
              </a:rPr>
              <a:t>A</a:t>
            </a:r>
            <a:r>
              <a:rPr lang="en-US" altLang="zh-CN" sz="2400" b="1" baseline="-25000">
                <a:latin typeface="Comic Sans MS" panose="030F0902030302020204" pitchFamily="66" charset="0"/>
              </a:rPr>
              <a:t>5</a:t>
            </a:r>
            <a:r>
              <a:rPr lang="en-US" altLang="zh-CN" sz="2400" b="1">
                <a:latin typeface="Comic Sans MS" panose="030F0902030302020204" pitchFamily="66" charset="0"/>
              </a:rPr>
              <a:t>A</a:t>
            </a:r>
            <a:r>
              <a:rPr lang="en-US" altLang="zh-CN" sz="2400" b="1" baseline="-25000">
                <a:latin typeface="Comic Sans MS" panose="030F0902030302020204" pitchFamily="66" charset="0"/>
              </a:rPr>
              <a:t>6 </a:t>
            </a:r>
            <a:r>
              <a:rPr lang="en-US" altLang="zh-CN" sz="2400" b="1" dirty="0">
                <a:latin typeface="Comic Sans MS" panose="030F0902030302020204" pitchFamily="66" charset="0"/>
              </a:rPr>
              <a:t>,</a:t>
            </a:r>
            <a:r>
              <a:rPr lang="zh-CN" altLang="en-US" sz="2400" b="1" dirty="0">
                <a:latin typeface="Comic Sans MS" panose="030F0902030302020204" pitchFamily="66" charset="0"/>
              </a:rPr>
              <a:t>其中各矩阵的维数分别为</a:t>
            </a:r>
            <a:endParaRPr lang="zh-CN" altLang="en-US" sz="2400" b="1" baseline="-25000" dirty="0">
              <a:latin typeface="Comic Sans MS" panose="030F0902030302020204" pitchFamily="66" charset="0"/>
            </a:endParaRPr>
          </a:p>
        </p:txBody>
      </p:sp>
      <p:sp>
        <p:nvSpPr>
          <p:cNvPr id="22533" name="文本框 22532"/>
          <p:cNvSpPr txBox="1"/>
          <p:nvPr/>
        </p:nvSpPr>
        <p:spPr>
          <a:xfrm>
            <a:off x="2566988" y="1763713"/>
            <a:ext cx="6624637" cy="4574540"/>
          </a:xfrm>
          <a:prstGeom prst="rect">
            <a:avLst/>
          </a:prstGeom>
          <a:noFill/>
          <a:ln w="9525">
            <a:noFill/>
          </a:ln>
        </p:spPr>
        <p:txBody>
          <a:bodyPr>
            <a:spAutoFit/>
          </a:bodyPr>
          <a:lstStyle/>
          <a:p>
            <a:pPr marL="342900" indent="-342900">
              <a:lnSpc>
                <a:spcPct val="140000"/>
              </a:lnSpc>
              <a:spcBef>
                <a:spcPct val="50000"/>
              </a:spcBef>
            </a:pPr>
            <a:r>
              <a:rPr lang="en-US" altLang="zh-CN" b="1">
                <a:latin typeface="Comic Sans MS" panose="030F0902030302020204" pitchFamily="66" charset="0"/>
              </a:rPr>
              <a:t>         1        2         3         4        5        6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lr>
                <a:schemeClr val="tx1"/>
              </a:buClr>
              <a:buAutoNum type="arabicPeriod"/>
            </a:pPr>
            <a:r>
              <a:rPr lang="en-US" altLang="zh-CN" b="1">
                <a:latin typeface="Comic Sans MS" panose="030F0902030302020204" pitchFamily="66" charset="0"/>
              </a:rPr>
              <a:t> </a:t>
            </a:r>
          </a:p>
          <a:p>
            <a:pPr marL="342900" indent="-342900">
              <a:lnSpc>
                <a:spcPct val="140000"/>
              </a:lnSpc>
              <a:spcBef>
                <a:spcPct val="50000"/>
              </a:spcBef>
              <a:buChar char="•"/>
            </a:pPr>
            <a:endParaRPr lang="en-US" altLang="zh-CN" b="1">
              <a:latin typeface="Comic Sans MS" panose="030F0902030302020204" pitchFamily="66" charset="0"/>
            </a:endParaRPr>
          </a:p>
          <a:p>
            <a:pPr marL="342900" indent="-342900">
              <a:spcBef>
                <a:spcPct val="50000"/>
              </a:spcBef>
              <a:buChar char="•"/>
            </a:pPr>
            <a:endParaRPr lang="en-US" altLang="zh-CN" b="1">
              <a:latin typeface="Comic Sans MS" panose="030F0902030302020204" pitchFamily="66" charset="0"/>
            </a:endParaRPr>
          </a:p>
        </p:txBody>
      </p:sp>
      <p:sp>
        <p:nvSpPr>
          <p:cNvPr id="22534" name="直接连接符 22533"/>
          <p:cNvSpPr/>
          <p:nvPr/>
        </p:nvSpPr>
        <p:spPr>
          <a:xfrm>
            <a:off x="2279650" y="2276475"/>
            <a:ext cx="6985000" cy="0"/>
          </a:xfrm>
          <a:prstGeom prst="line">
            <a:avLst/>
          </a:prstGeom>
          <a:ln w="9525" cap="flat" cmpd="sng">
            <a:solidFill>
              <a:schemeClr val="tx1"/>
            </a:solidFill>
            <a:prstDash val="solid"/>
            <a:headEnd type="none" w="med" len="med"/>
            <a:tailEnd type="none" w="med" len="med"/>
          </a:ln>
        </p:spPr>
      </p:sp>
      <p:sp>
        <p:nvSpPr>
          <p:cNvPr id="22535" name="直接连接符 22534"/>
          <p:cNvSpPr/>
          <p:nvPr/>
        </p:nvSpPr>
        <p:spPr>
          <a:xfrm>
            <a:off x="3000375" y="1700213"/>
            <a:ext cx="0" cy="3529012"/>
          </a:xfrm>
          <a:prstGeom prst="line">
            <a:avLst/>
          </a:prstGeom>
          <a:ln w="9525" cap="flat" cmpd="sng">
            <a:solidFill>
              <a:schemeClr val="tx1"/>
            </a:solidFill>
            <a:prstDash val="solid"/>
            <a:headEnd type="none" w="med" len="med"/>
            <a:tailEnd type="none" w="med" len="med"/>
          </a:ln>
        </p:spPr>
      </p:sp>
      <p:grpSp>
        <p:nvGrpSpPr>
          <p:cNvPr id="22558" name="组合 22557"/>
          <p:cNvGrpSpPr/>
          <p:nvPr/>
        </p:nvGrpSpPr>
        <p:grpSpPr>
          <a:xfrm>
            <a:off x="3359150" y="2420938"/>
            <a:ext cx="5329238" cy="2736850"/>
            <a:chOff x="1156" y="1661"/>
            <a:chExt cx="3357" cy="1724"/>
          </a:xfrm>
        </p:grpSpPr>
        <p:sp>
          <p:nvSpPr>
            <p:cNvPr id="22536" name="矩形 22535"/>
            <p:cNvSpPr/>
            <p:nvPr/>
          </p:nvSpPr>
          <p:spPr>
            <a:xfrm>
              <a:off x="1156" y="1661"/>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sp>
          <p:nvSpPr>
            <p:cNvPr id="22537" name="矩形 22536"/>
            <p:cNvSpPr/>
            <p:nvPr/>
          </p:nvSpPr>
          <p:spPr>
            <a:xfrm>
              <a:off x="1746" y="1933"/>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sp>
          <p:nvSpPr>
            <p:cNvPr id="22538" name="矩形 22537"/>
            <p:cNvSpPr/>
            <p:nvPr/>
          </p:nvSpPr>
          <p:spPr>
            <a:xfrm>
              <a:off x="2381" y="2205"/>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sp>
          <p:nvSpPr>
            <p:cNvPr id="22539" name="矩形 22538"/>
            <p:cNvSpPr/>
            <p:nvPr/>
          </p:nvSpPr>
          <p:spPr>
            <a:xfrm>
              <a:off x="3016" y="2523"/>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sp>
          <p:nvSpPr>
            <p:cNvPr id="22540" name="矩形 22539"/>
            <p:cNvSpPr/>
            <p:nvPr/>
          </p:nvSpPr>
          <p:spPr>
            <a:xfrm>
              <a:off x="3651" y="2885"/>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sp>
          <p:nvSpPr>
            <p:cNvPr id="22541" name="矩形 22540"/>
            <p:cNvSpPr/>
            <p:nvPr/>
          </p:nvSpPr>
          <p:spPr>
            <a:xfrm>
              <a:off x="4195" y="3158"/>
              <a:ext cx="318" cy="227"/>
            </a:xfrm>
            <a:prstGeom prst="rect">
              <a:avLst/>
            </a:prstGeom>
            <a:noFill/>
            <a:ln w="9525">
              <a:noFill/>
            </a:ln>
          </p:spPr>
          <p:txBody>
            <a:bodyPr wrap="none" anchor="ctr"/>
            <a:lstStyle/>
            <a:p>
              <a:pPr algn="ctr"/>
              <a:r>
                <a:rPr lang="en-US" altLang="zh-CN" b="1">
                  <a:latin typeface="Comic Sans MS" panose="030F0902030302020204" pitchFamily="66" charset="0"/>
                </a:rPr>
                <a:t>0</a:t>
              </a:r>
            </a:p>
          </p:txBody>
        </p:sp>
      </p:grpSp>
      <p:sp>
        <p:nvSpPr>
          <p:cNvPr id="22542" name="矩形 22541"/>
          <p:cNvSpPr/>
          <p:nvPr/>
        </p:nvSpPr>
        <p:spPr>
          <a:xfrm>
            <a:off x="4295775" y="2349500"/>
            <a:ext cx="504825" cy="360363"/>
          </a:xfrm>
          <a:prstGeom prst="rect">
            <a:avLst/>
          </a:prstGeom>
          <a:noFill/>
          <a:ln w="9525">
            <a:noFill/>
          </a:ln>
        </p:spPr>
        <p:txBody>
          <a:bodyPr wrap="none" anchor="ctr"/>
          <a:lstStyle/>
          <a:p>
            <a:pPr algn="ctr"/>
            <a:r>
              <a:rPr lang="en-US" altLang="zh-CN" b="1">
                <a:latin typeface="Comic Sans MS" panose="030F0902030302020204" pitchFamily="66" charset="0"/>
              </a:rPr>
              <a:t>15750</a:t>
            </a:r>
          </a:p>
        </p:txBody>
      </p:sp>
      <p:sp>
        <p:nvSpPr>
          <p:cNvPr id="22543" name="矩形 22542"/>
          <p:cNvSpPr/>
          <p:nvPr/>
        </p:nvSpPr>
        <p:spPr>
          <a:xfrm>
            <a:off x="5303838" y="2781300"/>
            <a:ext cx="504825" cy="360363"/>
          </a:xfrm>
          <a:prstGeom prst="rect">
            <a:avLst/>
          </a:prstGeom>
          <a:noFill/>
          <a:ln w="9525">
            <a:noFill/>
          </a:ln>
        </p:spPr>
        <p:txBody>
          <a:bodyPr wrap="none" anchor="ctr"/>
          <a:lstStyle/>
          <a:p>
            <a:pPr algn="ctr"/>
            <a:r>
              <a:rPr lang="en-US" altLang="zh-CN" b="1">
                <a:latin typeface="Comic Sans MS" panose="030F0902030302020204" pitchFamily="66" charset="0"/>
              </a:rPr>
              <a:t>2625</a:t>
            </a:r>
          </a:p>
        </p:txBody>
      </p:sp>
      <p:sp>
        <p:nvSpPr>
          <p:cNvPr id="22544" name="矩形 22543"/>
          <p:cNvSpPr/>
          <p:nvPr/>
        </p:nvSpPr>
        <p:spPr>
          <a:xfrm>
            <a:off x="6311900" y="3284538"/>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750</a:t>
            </a:r>
          </a:p>
        </p:txBody>
      </p:sp>
      <p:sp>
        <p:nvSpPr>
          <p:cNvPr id="22545" name="矩形 22544"/>
          <p:cNvSpPr/>
          <p:nvPr/>
        </p:nvSpPr>
        <p:spPr>
          <a:xfrm>
            <a:off x="7246938" y="378936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1000</a:t>
            </a:r>
          </a:p>
        </p:txBody>
      </p:sp>
      <p:sp>
        <p:nvSpPr>
          <p:cNvPr id="22546" name="矩形 22545"/>
          <p:cNvSpPr/>
          <p:nvPr/>
        </p:nvSpPr>
        <p:spPr>
          <a:xfrm>
            <a:off x="8183563" y="4364038"/>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5000</a:t>
            </a:r>
          </a:p>
        </p:txBody>
      </p:sp>
      <p:sp>
        <p:nvSpPr>
          <p:cNvPr id="22547" name="文本框 22546"/>
          <p:cNvSpPr txBox="1"/>
          <p:nvPr/>
        </p:nvSpPr>
        <p:spPr>
          <a:xfrm>
            <a:off x="3000375" y="5189538"/>
            <a:ext cx="6624638" cy="1198880"/>
          </a:xfrm>
          <a:prstGeom prst="rect">
            <a:avLst/>
          </a:prstGeom>
          <a:solidFill>
            <a:schemeClr val="accent1"/>
          </a:solidFill>
          <a:ln w="9525">
            <a:noFill/>
          </a:ln>
        </p:spPr>
        <p:txBody>
          <a:bodyPr>
            <a:spAutoFit/>
          </a:bodyPr>
          <a:lstStyle/>
          <a:p>
            <a:pPr>
              <a:spcBef>
                <a:spcPct val="50000"/>
              </a:spcBef>
            </a:pPr>
            <a:r>
              <a:rPr lang="en-US" altLang="zh-CN" b="1">
                <a:latin typeface="Comic Sans MS" panose="030F0902030302020204" pitchFamily="66" charset="0"/>
              </a:rPr>
              <a:t>                m[1][1] + m[2][3]+p0p1p3=7875</a:t>
            </a:r>
          </a:p>
          <a:p>
            <a:pPr>
              <a:spcBef>
                <a:spcPct val="50000"/>
              </a:spcBef>
            </a:pPr>
            <a:r>
              <a:rPr lang="en-US" altLang="zh-CN" b="1">
                <a:latin typeface="Comic Sans MS" panose="030F0902030302020204" pitchFamily="66" charset="0"/>
              </a:rPr>
              <a:t>m[1][3]=min</a:t>
            </a:r>
          </a:p>
          <a:p>
            <a:pPr>
              <a:spcBef>
                <a:spcPct val="50000"/>
              </a:spcBef>
            </a:pPr>
            <a:r>
              <a:rPr lang="en-US" altLang="zh-CN" b="1">
                <a:latin typeface="Comic Sans MS" panose="030F0902030302020204" pitchFamily="66" charset="0"/>
              </a:rPr>
              <a:t>                m[1][2] + m[3][3] + p0p2p3=18000</a:t>
            </a:r>
          </a:p>
        </p:txBody>
      </p:sp>
      <p:sp>
        <p:nvSpPr>
          <p:cNvPr id="22549" name="矩形 22548"/>
          <p:cNvSpPr/>
          <p:nvPr/>
        </p:nvSpPr>
        <p:spPr>
          <a:xfrm>
            <a:off x="6311900" y="2349500"/>
            <a:ext cx="504825" cy="360363"/>
          </a:xfrm>
          <a:prstGeom prst="rect">
            <a:avLst/>
          </a:prstGeom>
          <a:noFill/>
          <a:ln w="9525">
            <a:noFill/>
          </a:ln>
        </p:spPr>
        <p:txBody>
          <a:bodyPr wrap="none" anchor="ctr"/>
          <a:lstStyle/>
          <a:p>
            <a:pPr algn="ctr"/>
            <a:r>
              <a:rPr lang="en-US" altLang="zh-CN" b="1">
                <a:latin typeface="Comic Sans MS" panose="030F0902030302020204" pitchFamily="66" charset="0"/>
              </a:rPr>
              <a:t>9375</a:t>
            </a:r>
          </a:p>
        </p:txBody>
      </p:sp>
      <p:sp>
        <p:nvSpPr>
          <p:cNvPr id="22550" name="矩形 22549"/>
          <p:cNvSpPr/>
          <p:nvPr/>
        </p:nvSpPr>
        <p:spPr>
          <a:xfrm>
            <a:off x="7246938" y="234791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11875</a:t>
            </a:r>
          </a:p>
        </p:txBody>
      </p:sp>
      <p:sp>
        <p:nvSpPr>
          <p:cNvPr id="22551" name="矩形 22550"/>
          <p:cNvSpPr/>
          <p:nvPr/>
        </p:nvSpPr>
        <p:spPr>
          <a:xfrm>
            <a:off x="8255000" y="234791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15125</a:t>
            </a:r>
          </a:p>
        </p:txBody>
      </p:sp>
      <p:sp>
        <p:nvSpPr>
          <p:cNvPr id="22552" name="矩形 22551"/>
          <p:cNvSpPr/>
          <p:nvPr/>
        </p:nvSpPr>
        <p:spPr>
          <a:xfrm>
            <a:off x="6311900" y="2781300"/>
            <a:ext cx="504825" cy="360363"/>
          </a:xfrm>
          <a:prstGeom prst="rect">
            <a:avLst/>
          </a:prstGeom>
          <a:noFill/>
          <a:ln w="9525">
            <a:noFill/>
          </a:ln>
        </p:spPr>
        <p:txBody>
          <a:bodyPr wrap="none" anchor="ctr"/>
          <a:lstStyle/>
          <a:p>
            <a:pPr algn="ctr"/>
            <a:r>
              <a:rPr lang="en-US" altLang="zh-CN" b="1">
                <a:latin typeface="Comic Sans MS" panose="030F0902030302020204" pitchFamily="66" charset="0"/>
              </a:rPr>
              <a:t>4375</a:t>
            </a:r>
          </a:p>
        </p:txBody>
      </p:sp>
      <p:sp>
        <p:nvSpPr>
          <p:cNvPr id="22553" name="矩形 22552"/>
          <p:cNvSpPr/>
          <p:nvPr/>
        </p:nvSpPr>
        <p:spPr>
          <a:xfrm>
            <a:off x="7319963" y="277971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7125</a:t>
            </a:r>
          </a:p>
        </p:txBody>
      </p:sp>
      <p:sp>
        <p:nvSpPr>
          <p:cNvPr id="22554" name="矩形 22553"/>
          <p:cNvSpPr/>
          <p:nvPr/>
        </p:nvSpPr>
        <p:spPr>
          <a:xfrm>
            <a:off x="8183563" y="277971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10500</a:t>
            </a:r>
          </a:p>
        </p:txBody>
      </p:sp>
      <p:sp>
        <p:nvSpPr>
          <p:cNvPr id="22555" name="矩形 22554"/>
          <p:cNvSpPr/>
          <p:nvPr/>
        </p:nvSpPr>
        <p:spPr>
          <a:xfrm>
            <a:off x="7319963" y="3284538"/>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2500</a:t>
            </a:r>
          </a:p>
        </p:txBody>
      </p:sp>
      <p:sp>
        <p:nvSpPr>
          <p:cNvPr id="22556" name="矩形 22555"/>
          <p:cNvSpPr/>
          <p:nvPr/>
        </p:nvSpPr>
        <p:spPr>
          <a:xfrm>
            <a:off x="8183563" y="3284538"/>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5375</a:t>
            </a:r>
          </a:p>
        </p:txBody>
      </p:sp>
      <p:sp>
        <p:nvSpPr>
          <p:cNvPr id="22557" name="矩形 22556"/>
          <p:cNvSpPr/>
          <p:nvPr/>
        </p:nvSpPr>
        <p:spPr>
          <a:xfrm>
            <a:off x="8183563" y="378936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3500</a:t>
            </a:r>
          </a:p>
        </p:txBody>
      </p:sp>
      <p:sp>
        <p:nvSpPr>
          <p:cNvPr id="22559" name="矩形 22558"/>
          <p:cNvSpPr/>
          <p:nvPr/>
        </p:nvSpPr>
        <p:spPr>
          <a:xfrm>
            <a:off x="5303838" y="2347913"/>
            <a:ext cx="504825" cy="360362"/>
          </a:xfrm>
          <a:prstGeom prst="rect">
            <a:avLst/>
          </a:prstGeom>
          <a:noFill/>
          <a:ln w="9525">
            <a:noFill/>
          </a:ln>
        </p:spPr>
        <p:txBody>
          <a:bodyPr wrap="none" anchor="ctr"/>
          <a:lstStyle/>
          <a:p>
            <a:pPr algn="ctr"/>
            <a:r>
              <a:rPr lang="en-US" altLang="zh-CN" b="1">
                <a:latin typeface="Comic Sans MS" panose="030F0902030302020204" pitchFamily="66" charset="0"/>
              </a:rPr>
              <a:t>7875</a:t>
            </a:r>
          </a:p>
        </p:txBody>
      </p:sp>
      <p:sp>
        <p:nvSpPr>
          <p:cNvPr id="22560" name="直接连接符 22559"/>
          <p:cNvSpPr/>
          <p:nvPr/>
        </p:nvSpPr>
        <p:spPr>
          <a:xfrm flipH="1" flipV="1">
            <a:off x="2351088" y="1773238"/>
            <a:ext cx="649287" cy="503237"/>
          </a:xfrm>
          <a:prstGeom prst="line">
            <a:avLst/>
          </a:prstGeom>
          <a:ln w="9525" cap="flat" cmpd="sng">
            <a:solidFill>
              <a:schemeClr val="tx1"/>
            </a:solidFill>
            <a:prstDash val="solid"/>
            <a:headEnd type="none" w="med" len="med"/>
            <a:tailEnd type="none" w="med" len="med"/>
          </a:ln>
        </p:spPr>
      </p:sp>
      <p:sp>
        <p:nvSpPr>
          <p:cNvPr id="22561" name="文本框 22560"/>
          <p:cNvSpPr txBox="1"/>
          <p:nvPr/>
        </p:nvSpPr>
        <p:spPr>
          <a:xfrm>
            <a:off x="2208213" y="1917700"/>
            <a:ext cx="431800" cy="36830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i</a:t>
            </a:r>
          </a:p>
        </p:txBody>
      </p:sp>
      <p:sp>
        <p:nvSpPr>
          <p:cNvPr id="22562" name="文本框 22561"/>
          <p:cNvSpPr txBox="1"/>
          <p:nvPr/>
        </p:nvSpPr>
        <p:spPr>
          <a:xfrm>
            <a:off x="2640013" y="1628775"/>
            <a:ext cx="431800" cy="36830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j</a:t>
            </a:r>
          </a:p>
        </p:txBody>
      </p:sp>
      <p:sp>
        <p:nvSpPr>
          <p:cNvPr id="22563" name="左大括号 22562"/>
          <p:cNvSpPr/>
          <p:nvPr/>
        </p:nvSpPr>
        <p:spPr>
          <a:xfrm>
            <a:off x="4511675" y="5445125"/>
            <a:ext cx="71438" cy="792163"/>
          </a:xfrm>
          <a:prstGeom prst="leftBrace">
            <a:avLst>
              <a:gd name="adj1" fmla="val 92406"/>
              <a:gd name="adj2" fmla="val 50000"/>
            </a:avLst>
          </a:prstGeom>
          <a:noFill/>
          <a:ln w="28575" cap="flat" cmpd="sng">
            <a:solidFill>
              <a:schemeClr val="tx1"/>
            </a:solidFill>
            <a:prstDash val="solid"/>
            <a:headEnd type="none" w="med" len="med"/>
            <a:tailEnd type="none" w="med" len="med"/>
          </a:ln>
        </p:spPr>
        <p:txBody>
          <a:bodyPr/>
          <a:lstStyle/>
          <a:p>
            <a:endParaRPr lang="zh-CN" altLang="en-US"/>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77</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5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p:bldP spid="22543" grpId="0"/>
      <p:bldP spid="22544" grpId="0"/>
      <p:bldP spid="22545" grpId="0"/>
      <p:bldP spid="22546" grpId="0"/>
      <p:bldP spid="22547" grpId="0" bldLvl="0" animBg="1"/>
      <p:bldP spid="22549" grpId="0"/>
      <p:bldP spid="22550" grpId="0"/>
      <p:bldP spid="22551" grpId="0"/>
      <p:bldP spid="22552" grpId="0"/>
      <p:bldP spid="22553" grpId="0"/>
      <p:bldP spid="22554" grpId="0"/>
      <p:bldP spid="22555" grpId="0"/>
      <p:bldP spid="22556" grpId="0"/>
      <p:bldP spid="22557" grpId="0"/>
      <p:bldP spid="2255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2279650" y="-242887"/>
            <a:ext cx="6870700" cy="1023937"/>
          </a:xfrm>
        </p:spPr>
        <p:txBody>
          <a:bodyPr anchor="ctr"/>
          <a:lstStyle/>
          <a:p>
            <a:r>
              <a:rPr lang="en-US" altLang="zh-CN" b="1" dirty="0"/>
              <a:t>3.</a:t>
            </a:r>
            <a:r>
              <a:rPr lang="zh-CN" altLang="en-US" b="1" dirty="0"/>
              <a:t>计算最优值</a:t>
            </a:r>
          </a:p>
        </p:txBody>
      </p:sp>
      <p:sp>
        <p:nvSpPr>
          <p:cNvPr id="23555" name="文本占位符 23554"/>
          <p:cNvSpPr>
            <a:spLocks noGrp="1"/>
          </p:cNvSpPr>
          <p:nvPr>
            <p:ph type="body" idx="1"/>
          </p:nvPr>
        </p:nvSpPr>
        <p:spPr>
          <a:xfrm>
            <a:off x="1919605" y="549275"/>
            <a:ext cx="9175750" cy="5256530"/>
          </a:xfrm>
        </p:spPr>
        <p:txBody>
          <a:bodyPr>
            <a:noAutofit/>
          </a:bodyPr>
          <a:lstStyle/>
          <a:p>
            <a:pPr>
              <a:lnSpc>
                <a:spcPct val="80000"/>
              </a:lnSpc>
              <a:buNone/>
            </a:pPr>
            <a:r>
              <a:rPr lang="en-US" altLang="zh-CN" sz="1500" b="1" err="1">
                <a:latin typeface="Tahoma" panose="020B0804030504040204" pitchFamily="34" charset="0"/>
              </a:rPr>
              <a:t>void MatrixChain(int p, int n, int * *m, int</a:t>
            </a:r>
            <a:r>
              <a:rPr lang="en-US" altLang="zh-CN" sz="1500" b="1">
                <a:latin typeface="Tahoma" panose="020B0804030504040204" pitchFamily="34" charset="0"/>
              </a:rPr>
              <a:t> * *s)</a:t>
            </a:r>
          </a:p>
          <a:p>
            <a:pPr>
              <a:lnSpc>
                <a:spcPct val="80000"/>
              </a:lnSpc>
              <a:buNone/>
            </a:pPr>
            <a:r>
              <a:rPr lang="en-US" altLang="zh-CN" sz="1500" b="1">
                <a:latin typeface="Tahoma" panose="020B0804030504040204" pitchFamily="34" charset="0"/>
              </a:rPr>
              <a:t>{</a:t>
            </a:r>
          </a:p>
          <a:p>
            <a:pPr>
              <a:lnSpc>
                <a:spcPct val="80000"/>
              </a:lnSpc>
              <a:buNone/>
            </a:pPr>
            <a:r>
              <a:rPr lang="en-US" altLang="zh-CN" sz="1500" b="1" err="1">
                <a:latin typeface="Tahoma" panose="020B0804030504040204" pitchFamily="34" charset="0"/>
              </a:rPr>
              <a:t>          for (int</a:t>
            </a:r>
            <a:r>
              <a:rPr lang="en-US" altLang="zh-CN" sz="1500" b="1">
                <a:latin typeface="Tahoma" panose="020B0804030504040204" pitchFamily="34" charset="0"/>
              </a:rPr>
              <a:t> i=1; i&lt;=n; i++) m[i][i]= </a:t>
            </a:r>
            <a:r>
              <a:rPr lang="en-US" altLang="zh-CN" sz="1500" b="1" u="sng">
                <a:latin typeface="Tahoma" panose="020B0804030504040204" pitchFamily="34" charset="0"/>
              </a:rPr>
              <a:t>      </a:t>
            </a:r>
            <a:r>
              <a:rPr lang="en-US" altLang="zh-CN" sz="1500" b="1" dirty="0">
                <a:latin typeface="Tahoma" panose="020B0804030504040204" pitchFamily="34" charset="0"/>
              </a:rPr>
              <a:t> ;//</a:t>
            </a:r>
            <a:r>
              <a:rPr lang="zh-CN" altLang="en-US" sz="1500" b="1" dirty="0">
                <a:latin typeface="Tahoma" panose="020B0804030504040204" pitchFamily="34" charset="0"/>
              </a:rPr>
              <a:t>单个矩阵的计算量</a:t>
            </a:r>
          </a:p>
          <a:p>
            <a:pPr>
              <a:lnSpc>
                <a:spcPct val="80000"/>
              </a:lnSpc>
              <a:buNone/>
            </a:pPr>
            <a:r>
              <a:rPr lang="zh-CN" altLang="en-US" sz="1500" b="1" err="1">
                <a:latin typeface="Tahoma" panose="020B0804030504040204" pitchFamily="34" charset="0"/>
              </a:rPr>
              <a:t>          </a:t>
            </a:r>
            <a:r>
              <a:rPr lang="en-US" altLang="zh-CN" sz="1500" b="1" err="1">
                <a:latin typeface="Tahoma" panose="020B0804030504040204" pitchFamily="34" charset="0"/>
              </a:rPr>
              <a:t>for (int</a:t>
            </a:r>
            <a:r>
              <a:rPr lang="en-US" altLang="zh-CN" sz="1500" b="1">
                <a:latin typeface="Tahoma" panose="020B0804030504040204" pitchFamily="34" charset="0"/>
              </a:rPr>
              <a:t> r=2; r&lt;=n; r++)</a:t>
            </a:r>
          </a:p>
          <a:p>
            <a:pPr>
              <a:lnSpc>
                <a:spcPct val="80000"/>
              </a:lnSpc>
              <a:buNone/>
            </a:pPr>
            <a:r>
              <a:rPr lang="en-US" altLang="zh-CN" sz="1500" b="1" dirty="0">
                <a:latin typeface="Tahoma" panose="020B0804030504040204" pitchFamily="34" charset="0"/>
              </a:rPr>
              <a:t>         {//r</a:t>
            </a:r>
            <a:r>
              <a:rPr lang="zh-CN" altLang="en-US" sz="1500" b="1" dirty="0">
                <a:latin typeface="Tahoma" panose="020B0804030504040204" pitchFamily="34" charset="0"/>
              </a:rPr>
              <a:t>为每次循环矩阵链的长度</a:t>
            </a:r>
          </a:p>
          <a:p>
            <a:pPr>
              <a:lnSpc>
                <a:spcPct val="80000"/>
              </a:lnSpc>
              <a:buNone/>
            </a:pPr>
            <a:r>
              <a:rPr lang="zh-CN" altLang="en-US" sz="1500" b="1" err="1">
                <a:latin typeface="Tahoma" panose="020B0804030504040204" pitchFamily="34" charset="0"/>
              </a:rPr>
              <a:t>               </a:t>
            </a:r>
            <a:r>
              <a:rPr lang="en-US" altLang="zh-CN" sz="1500" b="1" err="1">
                <a:latin typeface="Tahoma" panose="020B0804030504040204" pitchFamily="34" charset="0"/>
              </a:rPr>
              <a:t>for (int</a:t>
            </a:r>
            <a:r>
              <a:rPr lang="en-US" altLang="zh-CN" sz="1500" b="1">
                <a:latin typeface="Tahoma" panose="020B0804030504040204" pitchFamily="34" charset="0"/>
              </a:rPr>
              <a:t> i=1; i&lt;=    </a:t>
            </a:r>
            <a:r>
              <a:rPr lang="en-US" altLang="zh-CN" sz="1500" b="1" u="sng">
                <a:latin typeface="Tahoma" panose="020B0804030504040204" pitchFamily="34" charset="0"/>
              </a:rPr>
              <a:t>           </a:t>
            </a:r>
            <a:r>
              <a:rPr lang="en-US" altLang="zh-CN" sz="1500" b="1">
                <a:latin typeface="Tahoma" panose="020B0804030504040204" pitchFamily="34" charset="0"/>
              </a:rPr>
              <a:t> ; i++)</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err="1">
                <a:latin typeface="Tahoma" panose="020B0804030504040204" pitchFamily="34" charset="0"/>
              </a:rPr>
              <a:t>                    int</a:t>
            </a:r>
            <a:r>
              <a:rPr lang="en-US" altLang="zh-CN" sz="1500" b="1">
                <a:latin typeface="Tahoma" panose="020B0804030504040204" pitchFamily="34" charset="0"/>
              </a:rPr>
              <a:t> j=i+r-1;</a:t>
            </a:r>
          </a:p>
          <a:p>
            <a:pPr>
              <a:lnSpc>
                <a:spcPct val="80000"/>
              </a:lnSpc>
              <a:buNone/>
            </a:pPr>
            <a:r>
              <a:rPr lang="en-US" altLang="zh-CN" sz="1500" b="1" err="1">
                <a:latin typeface="Tahoma" panose="020B0804030504040204" pitchFamily="34" charset="0"/>
              </a:rPr>
              <a:t>                    m[i][j]= m[i+1][j]+p[i-1]*p[i]*p[j</a:t>
            </a:r>
            <a:r>
              <a:rPr lang="en-US" altLang="zh-CN" sz="1500" b="1">
                <a:latin typeface="Tahoma" panose="020B0804030504040204" pitchFamily="34" charset="0"/>
              </a:rPr>
              <a:t>];</a:t>
            </a:r>
          </a:p>
          <a:p>
            <a:pPr>
              <a:lnSpc>
                <a:spcPct val="80000"/>
              </a:lnSpc>
              <a:buNone/>
            </a:pPr>
            <a:r>
              <a:rPr lang="en-US" altLang="zh-CN" sz="1500" b="1">
                <a:latin typeface="Tahoma" panose="020B0804030504040204" pitchFamily="34" charset="0"/>
              </a:rPr>
              <a:t>                    s[i][j]=i;</a:t>
            </a:r>
          </a:p>
          <a:p>
            <a:pPr>
              <a:lnSpc>
                <a:spcPct val="80000"/>
              </a:lnSpc>
              <a:buNone/>
            </a:pPr>
            <a:r>
              <a:rPr lang="en-US" altLang="zh-CN" sz="1500" b="1" err="1">
                <a:latin typeface="Tahoma" panose="020B0804030504040204" pitchFamily="34" charset="0"/>
              </a:rPr>
              <a:t>                    for (int</a:t>
            </a:r>
            <a:r>
              <a:rPr lang="en-US" altLang="zh-CN" sz="1500" b="1">
                <a:latin typeface="Tahoma" panose="020B0804030504040204" pitchFamily="34" charset="0"/>
              </a:rPr>
              <a:t> k=i+1; k&lt;j; k++)</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err="1">
                <a:latin typeface="Tahoma" panose="020B0804030504040204" pitchFamily="34" charset="0"/>
              </a:rPr>
              <a:t>                         int</a:t>
            </a:r>
            <a:r>
              <a:rPr lang="en-US" altLang="zh-CN" sz="1500" b="1">
                <a:latin typeface="Tahoma" panose="020B0804030504040204" pitchFamily="34" charset="0"/>
              </a:rPr>
              <a:t> t= m[i][k]+ m[k+1][j]+ </a:t>
            </a:r>
            <a:r>
              <a:rPr lang="en-US" altLang="zh-CN" sz="1500" b="1" u="sng">
                <a:latin typeface="Tahoma" panose="020B0804030504040204" pitchFamily="34" charset="0"/>
              </a:rPr>
              <a:t>                        </a:t>
            </a:r>
            <a:r>
              <a:rPr lang="en-US" altLang="zh-CN" sz="1500" b="1">
                <a:latin typeface="Tahoma" panose="020B0804030504040204" pitchFamily="34" charset="0"/>
              </a:rPr>
              <a:t>;</a:t>
            </a:r>
          </a:p>
          <a:p>
            <a:pPr>
              <a:lnSpc>
                <a:spcPct val="80000"/>
              </a:lnSpc>
              <a:buNone/>
            </a:pPr>
            <a:r>
              <a:rPr lang="en-US" altLang="zh-CN" sz="1500" b="1">
                <a:latin typeface="Tahoma" panose="020B0804030504040204" pitchFamily="34" charset="0"/>
              </a:rPr>
              <a:t>                         if (t&lt; m[i][j]) </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a:latin typeface="Tahoma" panose="020B0804030504040204" pitchFamily="34" charset="0"/>
              </a:rPr>
              <a:t>                             m[i][j]=t;</a:t>
            </a:r>
          </a:p>
          <a:p>
            <a:pPr>
              <a:lnSpc>
                <a:spcPct val="80000"/>
              </a:lnSpc>
              <a:buNone/>
            </a:pPr>
            <a:r>
              <a:rPr lang="en-US" altLang="zh-CN" sz="1500" b="1">
                <a:latin typeface="Tahoma" panose="020B0804030504040204" pitchFamily="34" charset="0"/>
              </a:rPr>
              <a:t>                             s[i][j]=k; </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a:latin typeface="Tahoma" panose="020B0804030504040204" pitchFamily="34" charset="0"/>
              </a:rPr>
              <a:t>               }</a:t>
            </a:r>
          </a:p>
          <a:p>
            <a:pPr>
              <a:lnSpc>
                <a:spcPct val="80000"/>
              </a:lnSpc>
              <a:buNone/>
            </a:pPr>
            <a:r>
              <a:rPr lang="en-US" altLang="zh-CN" sz="1500" b="1">
                <a:latin typeface="Tahoma" panose="020B0804030504040204" pitchFamily="34" charset="0"/>
              </a:rPr>
              <a:t>          }}</a:t>
            </a:r>
          </a:p>
          <a:p>
            <a:pPr>
              <a:lnSpc>
                <a:spcPct val="80000"/>
              </a:lnSpc>
            </a:pPr>
            <a:endParaRPr lang="en-US" altLang="zh-CN" sz="700" b="1" dirty="0">
              <a:latin typeface="Tahoma" panose="020B0804030504040204" pitchFamily="34" charset="0"/>
            </a:endParaRPr>
          </a:p>
        </p:txBody>
      </p:sp>
      <p:sp>
        <p:nvSpPr>
          <p:cNvPr id="23557" name="矩形 23556"/>
          <p:cNvSpPr/>
          <p:nvPr/>
        </p:nvSpPr>
        <p:spPr>
          <a:xfrm>
            <a:off x="5524500" y="1073468"/>
            <a:ext cx="322580" cy="368300"/>
          </a:xfrm>
          <a:prstGeom prst="rect">
            <a:avLst/>
          </a:prstGeom>
          <a:noFill/>
          <a:ln w="9525">
            <a:noFill/>
          </a:ln>
        </p:spPr>
        <p:txBody>
          <a:bodyPr wrap="none" anchor="t">
            <a:spAutoFit/>
          </a:bodyPr>
          <a:lstStyle/>
          <a:p>
            <a:r>
              <a:rPr lang="en-US" altLang="zh-CN" b="1">
                <a:solidFill>
                  <a:srgbClr val="A50021"/>
                </a:solidFill>
                <a:latin typeface="Comic Sans MS" panose="030F0902030302020204" pitchFamily="66" charset="0"/>
              </a:rPr>
              <a:t>0</a:t>
            </a:r>
          </a:p>
        </p:txBody>
      </p:sp>
      <p:sp>
        <p:nvSpPr>
          <p:cNvPr id="23558" name="矩形 23557"/>
          <p:cNvSpPr/>
          <p:nvPr/>
        </p:nvSpPr>
        <p:spPr>
          <a:xfrm>
            <a:off x="4281170" y="2028508"/>
            <a:ext cx="1052830" cy="368300"/>
          </a:xfrm>
          <a:prstGeom prst="rect">
            <a:avLst/>
          </a:prstGeom>
          <a:noFill/>
          <a:ln w="9525">
            <a:noFill/>
          </a:ln>
        </p:spPr>
        <p:txBody>
          <a:bodyPr wrap="none" anchor="t">
            <a:spAutoFit/>
          </a:bodyPr>
          <a:lstStyle/>
          <a:p>
            <a:r>
              <a:rPr lang="en-US" altLang="zh-CN" b="1">
                <a:solidFill>
                  <a:srgbClr val="A50021"/>
                </a:solidFill>
                <a:latin typeface="Arial" panose="020B0604020202090204" pitchFamily="34" charset="0"/>
              </a:rPr>
              <a:t>n – r + 1</a:t>
            </a:r>
          </a:p>
        </p:txBody>
      </p:sp>
      <p:sp>
        <p:nvSpPr>
          <p:cNvPr id="23559" name="矩形 23558"/>
          <p:cNvSpPr/>
          <p:nvPr/>
        </p:nvSpPr>
        <p:spPr>
          <a:xfrm>
            <a:off x="3143250" y="2925763"/>
            <a:ext cx="5329238" cy="719137"/>
          </a:xfrm>
          <a:prstGeom prst="rect">
            <a:avLst/>
          </a:prstGeom>
          <a:noFill/>
          <a:ln w="38100" cap="flat" cmpd="sng">
            <a:solidFill>
              <a:schemeClr val="accent2"/>
            </a:solidFill>
            <a:prstDash val="solid"/>
            <a:miter/>
            <a:headEnd type="none" w="med" len="med"/>
            <a:tailEnd type="none" w="med" len="med"/>
          </a:ln>
        </p:spPr>
        <p:txBody>
          <a:bodyPr/>
          <a:lstStyle/>
          <a:p>
            <a:endParaRPr lang="zh-CN" altLang="en-US"/>
          </a:p>
        </p:txBody>
      </p:sp>
      <p:sp>
        <p:nvSpPr>
          <p:cNvPr id="23560" name="线形标注 2 23559"/>
          <p:cNvSpPr/>
          <p:nvPr/>
        </p:nvSpPr>
        <p:spPr>
          <a:xfrm>
            <a:off x="8975725" y="2063750"/>
            <a:ext cx="1512888" cy="979488"/>
          </a:xfrm>
          <a:prstGeom prst="borderCallout2">
            <a:avLst>
              <a:gd name="adj1" fmla="val 11671"/>
              <a:gd name="adj2" fmla="val -5037"/>
              <a:gd name="adj3" fmla="val 11671"/>
              <a:gd name="adj4" fmla="val -16579"/>
              <a:gd name="adj5" fmla="val 70505"/>
              <a:gd name="adj6" fmla="val -28542"/>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取第一个可取位置，即断开位置为</a:t>
            </a:r>
            <a:r>
              <a:rPr lang="en-US" altLang="zh-CN" b="1">
                <a:latin typeface="Arial" panose="020B0604020202090204" pitchFamily="34" charset="0"/>
              </a:rPr>
              <a:t>i</a:t>
            </a:r>
          </a:p>
        </p:txBody>
      </p:sp>
      <p:sp>
        <p:nvSpPr>
          <p:cNvPr id="23561" name="矩形 23560"/>
          <p:cNvSpPr/>
          <p:nvPr/>
        </p:nvSpPr>
        <p:spPr>
          <a:xfrm>
            <a:off x="3071813" y="3644900"/>
            <a:ext cx="6696075" cy="431800"/>
          </a:xfrm>
          <a:prstGeom prst="rect">
            <a:avLst/>
          </a:prstGeom>
          <a:noFill/>
          <a:ln w="38100" cap="flat" cmpd="sng">
            <a:solidFill>
              <a:schemeClr val="accent2"/>
            </a:solidFill>
            <a:prstDash val="solid"/>
            <a:miter/>
            <a:headEnd type="none" w="med" len="med"/>
            <a:tailEnd type="none" w="med" len="med"/>
          </a:ln>
        </p:spPr>
        <p:txBody>
          <a:bodyPr/>
          <a:lstStyle/>
          <a:p>
            <a:endParaRPr lang="zh-CN" altLang="en-US"/>
          </a:p>
        </p:txBody>
      </p:sp>
      <p:sp>
        <p:nvSpPr>
          <p:cNvPr id="23562" name="线形标注 2 23561"/>
          <p:cNvSpPr/>
          <p:nvPr/>
        </p:nvSpPr>
        <p:spPr>
          <a:xfrm>
            <a:off x="1649413" y="3028950"/>
            <a:ext cx="1062037" cy="1122363"/>
          </a:xfrm>
          <a:prstGeom prst="borderCallout2">
            <a:avLst>
              <a:gd name="adj1" fmla="val 10185"/>
              <a:gd name="adj2" fmla="val 107176"/>
              <a:gd name="adj3" fmla="val 10185"/>
              <a:gd name="adj4" fmla="val 117042"/>
              <a:gd name="adj5" fmla="val 100000"/>
              <a:gd name="adj6" fmla="val 127204"/>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循环取</a:t>
            </a:r>
            <a:r>
              <a:rPr lang="en-US" altLang="zh-CN" b="1" dirty="0">
                <a:latin typeface="Arial" panose="020B0604020202090204" pitchFamily="34" charset="0"/>
              </a:rPr>
              <a:t>k</a:t>
            </a:r>
            <a:r>
              <a:rPr lang="zh-CN" altLang="en-US" b="1" dirty="0">
                <a:latin typeface="Arial" panose="020B0604020202090204" pitchFamily="34" charset="0"/>
              </a:rPr>
              <a:t>的可取位置</a:t>
            </a:r>
          </a:p>
        </p:txBody>
      </p:sp>
      <p:sp>
        <p:nvSpPr>
          <p:cNvPr id="23563" name="矩形 23562"/>
          <p:cNvSpPr/>
          <p:nvPr/>
        </p:nvSpPr>
        <p:spPr>
          <a:xfrm>
            <a:off x="7496175" y="4111625"/>
            <a:ext cx="1859915" cy="398780"/>
          </a:xfrm>
          <a:prstGeom prst="rect">
            <a:avLst/>
          </a:prstGeom>
          <a:noFill/>
          <a:ln w="9525">
            <a:noFill/>
          </a:ln>
        </p:spPr>
        <p:txBody>
          <a:bodyPr wrap="none" anchor="t">
            <a:spAutoFit/>
          </a:bodyPr>
          <a:lstStyle/>
          <a:p>
            <a:r>
              <a:rPr lang="en-US" altLang="zh-CN" sz="2000" b="1" err="1">
                <a:solidFill>
                  <a:srgbClr val="990033"/>
                </a:solidFill>
                <a:latin typeface="Arial" panose="020B0604020202090204" pitchFamily="34" charset="0"/>
              </a:rPr>
              <a:t>p[i-1]*p[k]*p[j</a:t>
            </a:r>
            <a:r>
              <a:rPr lang="en-US" altLang="zh-CN" sz="2000" b="1">
                <a:solidFill>
                  <a:srgbClr val="990033"/>
                </a:solidFill>
                <a:latin typeface="Arial" panose="020B0604020202090204" pitchFamily="34" charset="0"/>
              </a:rPr>
              <a:t>]</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78</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60" grpId="0" bldLvl="0" animBg="1"/>
      <p:bldP spid="23562"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2279650" y="-458787"/>
            <a:ext cx="6870700" cy="1600200"/>
          </a:xfrm>
        </p:spPr>
        <p:txBody>
          <a:bodyPr anchor="ctr"/>
          <a:lstStyle/>
          <a:p>
            <a:r>
              <a:rPr lang="zh-CN" altLang="en-US" b="1" dirty="0"/>
              <a:t>计算过程</a:t>
            </a:r>
          </a:p>
        </p:txBody>
      </p:sp>
      <p:sp>
        <p:nvSpPr>
          <p:cNvPr id="24579" name="文本占位符 24578"/>
          <p:cNvSpPr>
            <a:spLocks noGrp="1"/>
          </p:cNvSpPr>
          <p:nvPr>
            <p:ph type="body" idx="1"/>
          </p:nvPr>
        </p:nvSpPr>
        <p:spPr>
          <a:xfrm>
            <a:off x="1524000" y="1412875"/>
            <a:ext cx="8382000" cy="5184775"/>
          </a:xfrm>
        </p:spPr>
        <p:txBody>
          <a:bodyPr>
            <a:normAutofit lnSpcReduction="10000"/>
          </a:bodyPr>
          <a:lstStyle/>
          <a:p>
            <a:pPr>
              <a:lnSpc>
                <a:spcPct val="90000"/>
              </a:lnSpc>
            </a:pPr>
            <a:r>
              <a:rPr lang="zh-CN" altLang="en-US" sz="2800" b="1" dirty="0">
                <a:latin typeface="Tahoma" panose="020B0804030504040204" pitchFamily="34" charset="0"/>
              </a:rPr>
              <a:t>先计算出</a:t>
            </a:r>
            <a:r>
              <a:rPr lang="en-US" altLang="zh-CN" sz="2800" b="1" dirty="0">
                <a:latin typeface="Tahoma" panose="020B0804030504040204" pitchFamily="34" charset="0"/>
              </a:rPr>
              <a:t>m[i][i]=0, i=1,2,···,n,</a:t>
            </a:r>
            <a:r>
              <a:rPr lang="zh-CN" altLang="en-US" sz="2800" b="1" dirty="0">
                <a:latin typeface="Tahoma" panose="020B0804030504040204" pitchFamily="34" charset="0"/>
              </a:rPr>
              <a:t>然后，依次计算</a:t>
            </a:r>
            <a:r>
              <a:rPr lang="en-US" altLang="zh-CN" sz="2800" b="1" dirty="0">
                <a:latin typeface="Tahoma" panose="020B0804030504040204" pitchFamily="34" charset="0"/>
              </a:rPr>
              <a:t>m[i][i+1],i=1,2,···,n-1(</a:t>
            </a:r>
            <a:r>
              <a:rPr lang="zh-CN" altLang="en-US" sz="2800" b="1" dirty="0">
                <a:latin typeface="Tahoma" panose="020B0804030504040204" pitchFamily="34" charset="0"/>
              </a:rPr>
              <a:t>矩阵长度为</a:t>
            </a:r>
            <a:r>
              <a:rPr lang="en-US" altLang="zh-CN" sz="2800" b="1" dirty="0">
                <a:latin typeface="Tahoma" panose="020B0804030504040204" pitchFamily="34" charset="0"/>
              </a:rPr>
              <a:t>2)</a:t>
            </a:r>
            <a:r>
              <a:rPr lang="zh-CN" altLang="en-US" sz="2800" b="1" dirty="0">
                <a:latin typeface="Tahoma" panose="020B0804030504040204" pitchFamily="34" charset="0"/>
              </a:rPr>
              <a:t>；</a:t>
            </a:r>
            <a:r>
              <a:rPr lang="en-US" altLang="zh-CN" sz="2800" b="1" dirty="0">
                <a:latin typeface="Tahoma" panose="020B0804030504040204" pitchFamily="34" charset="0"/>
              </a:rPr>
              <a:t>m[i][i+2],i=1,2,···,n-2,(</a:t>
            </a:r>
            <a:r>
              <a:rPr lang="zh-CN" altLang="en-US" sz="2800" b="1" dirty="0">
                <a:latin typeface="Tahoma" panose="020B0804030504040204" pitchFamily="34" charset="0"/>
              </a:rPr>
              <a:t>矩阵链长度为</a:t>
            </a:r>
            <a:r>
              <a:rPr lang="en-US" altLang="zh-CN" sz="2800" b="1" dirty="0">
                <a:latin typeface="Tahoma" panose="020B0804030504040204" pitchFamily="34" charset="0"/>
              </a:rPr>
              <a:t>3)</a:t>
            </a:r>
            <a:r>
              <a:rPr lang="zh-CN" altLang="en-US" sz="2800" b="1" dirty="0">
                <a:latin typeface="Tahoma" panose="020B0804030504040204" pitchFamily="34" charset="0"/>
              </a:rPr>
              <a:t>；</a:t>
            </a:r>
            <a:r>
              <a:rPr lang="en-US" altLang="zh-CN" sz="2800" b="1" dirty="0">
                <a:latin typeface="Tahoma" panose="020B0804030504040204" pitchFamily="34" charset="0"/>
              </a:rPr>
              <a:t>···.</a:t>
            </a:r>
            <a:r>
              <a:rPr lang="zh-CN" altLang="en-US" sz="2800" b="1" dirty="0">
                <a:latin typeface="Tahoma" panose="020B0804030504040204" pitchFamily="34" charset="0"/>
              </a:rPr>
              <a:t>每次计算只用到已计算出的</a:t>
            </a:r>
            <a:r>
              <a:rPr lang="en-US" altLang="zh-CN" sz="2800" b="1" dirty="0">
                <a:latin typeface="Tahoma" panose="020B0804030504040204" pitchFamily="34" charset="0"/>
              </a:rPr>
              <a:t>m[i][k]</a:t>
            </a:r>
            <a:r>
              <a:rPr lang="zh-CN" altLang="en-US" sz="2800" b="1" dirty="0">
                <a:latin typeface="Tahoma" panose="020B0804030504040204" pitchFamily="34" charset="0"/>
              </a:rPr>
              <a:t>和</a:t>
            </a:r>
            <a:r>
              <a:rPr lang="en-US" altLang="zh-CN" sz="2800" b="1">
                <a:latin typeface="Tahoma" panose="020B0804030504040204" pitchFamily="34" charset="0"/>
              </a:rPr>
              <a:t>m[k+1][j]</a:t>
            </a:r>
          </a:p>
          <a:p>
            <a:pPr>
              <a:lnSpc>
                <a:spcPct val="90000"/>
              </a:lnSpc>
            </a:pPr>
            <a:r>
              <a:rPr lang="zh-CN" altLang="en-US" sz="2800" b="1" dirty="0">
                <a:latin typeface="Tahoma" panose="020B0804030504040204" pitchFamily="34" charset="0"/>
              </a:rPr>
              <a:t>计算顺序</a:t>
            </a:r>
          </a:p>
          <a:p>
            <a:pPr>
              <a:lnSpc>
                <a:spcPct val="90000"/>
              </a:lnSpc>
              <a:buNone/>
            </a:pPr>
            <a:r>
              <a:rPr lang="zh-CN" altLang="en-US" sz="2800" b="1" dirty="0">
                <a:latin typeface="Tahoma" panose="020B0804030504040204" pitchFamily="34" charset="0"/>
              </a:rPr>
              <a:t>      </a:t>
            </a:r>
            <a:r>
              <a:rPr lang="en-US" altLang="zh-CN" sz="2800" b="1">
                <a:latin typeface="Tahoma" panose="020B0804030504040204" pitchFamily="34" charset="0"/>
              </a:rPr>
              <a:t>m[1][1],m[2][2],m[3][3]….m[n][n]</a:t>
            </a:r>
          </a:p>
          <a:p>
            <a:pPr>
              <a:lnSpc>
                <a:spcPct val="90000"/>
              </a:lnSpc>
              <a:buNone/>
            </a:pPr>
            <a:r>
              <a:rPr lang="en-US" altLang="zh-CN" sz="2800" b="1">
                <a:latin typeface="Tahoma" panose="020B0804030504040204" pitchFamily="34" charset="0"/>
              </a:rPr>
              <a:t>      m[1][2],m[2][3],m[3][4]····m[n-1][n]</a:t>
            </a:r>
          </a:p>
          <a:p>
            <a:pPr>
              <a:lnSpc>
                <a:spcPct val="90000"/>
              </a:lnSpc>
              <a:buNone/>
            </a:pPr>
            <a:r>
              <a:rPr lang="en-US" altLang="zh-CN" sz="2800" b="1">
                <a:latin typeface="Tahoma" panose="020B0804030504040204" pitchFamily="34" charset="0"/>
              </a:rPr>
              <a:t>      m[1][3],m[2][4],m[3][5]····m[n-2][n]</a:t>
            </a:r>
          </a:p>
          <a:p>
            <a:pPr>
              <a:lnSpc>
                <a:spcPct val="90000"/>
              </a:lnSpc>
              <a:buNone/>
            </a:pPr>
            <a:r>
              <a:rPr lang="en-US" altLang="zh-CN" sz="2800" b="1">
                <a:latin typeface="Tahoma" panose="020B0804030504040204" pitchFamily="34" charset="0"/>
              </a:rPr>
              <a:t>                         ·····</a:t>
            </a:r>
          </a:p>
          <a:p>
            <a:pPr>
              <a:lnSpc>
                <a:spcPct val="90000"/>
              </a:lnSpc>
              <a:buNone/>
            </a:pPr>
            <a:r>
              <a:rPr lang="en-US" altLang="zh-CN" sz="900" b="1">
                <a:latin typeface="Tahoma" panose="020B0804030504040204" pitchFamily="34" charset="0"/>
              </a:rPr>
              <a:t>              </a:t>
            </a:r>
            <a:r>
              <a:rPr lang="en-US" altLang="zh-CN" sz="2800" b="1">
                <a:latin typeface="Tahoma" panose="020B0804030504040204" pitchFamily="34" charset="0"/>
              </a:rPr>
              <a:t>m[1][n-1],m[2][n]</a:t>
            </a:r>
          </a:p>
          <a:p>
            <a:pPr>
              <a:lnSpc>
                <a:spcPct val="90000"/>
              </a:lnSpc>
              <a:buNone/>
            </a:pPr>
            <a:r>
              <a:rPr lang="en-US" altLang="zh-CN" sz="900" b="1">
                <a:latin typeface="Tahoma" panose="020B0804030504040204" pitchFamily="34" charset="0"/>
              </a:rPr>
              <a:t>              </a:t>
            </a:r>
            <a:r>
              <a:rPr lang="en-US" altLang="zh-CN" b="1">
                <a:latin typeface="Tahoma" panose="020B0804030504040204" pitchFamily="34" charset="0"/>
              </a:rPr>
              <a:t>m[1][n]</a:t>
            </a:r>
            <a:endParaRPr lang="en-US" altLang="zh-CN" sz="900" b="1">
              <a:latin typeface="Tahoma" panose="020B0804030504040204" pitchFamily="34" charset="0"/>
            </a:endParaRP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79</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0" dur="500"/>
                                        <p:tgtEl>
                                          <p:spTgt spid="245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3" dur="500"/>
                                        <p:tgtEl>
                                          <p:spTgt spid="2457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6" dur="500"/>
                                        <p:tgtEl>
                                          <p:spTgt spid="2457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19" dur="500"/>
                                        <p:tgtEl>
                                          <p:spTgt spid="2457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2" dur="500"/>
                                        <p:tgtEl>
                                          <p:spTgt spid="2457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5"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递归与分治</a:t>
            </a:r>
          </a:p>
        </p:txBody>
      </p:sp>
      <p:sp>
        <p:nvSpPr>
          <p:cNvPr id="3" name="内容占位符 2"/>
          <p:cNvSpPr>
            <a:spLocks noGrp="1"/>
          </p:cNvSpPr>
          <p:nvPr>
            <p:ph idx="1"/>
          </p:nvPr>
        </p:nvSpPr>
        <p:spPr>
          <a:xfrm>
            <a:off x="457200" y="1597025"/>
            <a:ext cx="10515600" cy="4351338"/>
          </a:xfrm>
        </p:spPr>
        <p:txBody>
          <a:bodyPr/>
          <a:lstStyle/>
          <a:p>
            <a:pPr marL="0" indent="0">
              <a:buNone/>
            </a:pPr>
            <a:r>
              <a:rPr lang="zh-CN" altLang="en-US"/>
              <a:t>为什么用分治？</a:t>
            </a:r>
          </a:p>
          <a:p>
            <a:r>
              <a:rPr lang="zh-CN" altLang="en-US"/>
              <a:t>分而治之方法与软件设计的模块化方法非常相似。为了解决一个大的问题，可以： </a:t>
            </a:r>
          </a:p>
          <a:p>
            <a:pPr lvl="2"/>
            <a:r>
              <a:rPr lang="zh-CN" altLang="en-US" sz="2800"/>
              <a:t>把它分成两个或多个更小的问题； </a:t>
            </a:r>
          </a:p>
          <a:p>
            <a:pPr lvl="2"/>
            <a:r>
              <a:rPr lang="zh-CN" altLang="en-US" sz="2800"/>
              <a:t>分别解决每个小问题； </a:t>
            </a:r>
          </a:p>
          <a:p>
            <a:pPr lvl="2"/>
            <a:r>
              <a:rPr lang="zh-CN" altLang="en-US" sz="2800"/>
              <a:t>把各小问题的解答组合起来，即可得到原问题的解答。</a:t>
            </a:r>
          </a:p>
          <a:p>
            <a:pPr lvl="0"/>
            <a:r>
              <a:rPr lang="zh-CN" altLang="en-US"/>
              <a:t>分治可以提高算法的效率</a:t>
            </a:r>
          </a:p>
          <a:p>
            <a:pPr lvl="2"/>
            <a:r>
              <a:rPr lang="zh-CN" altLang="en-US"/>
              <a:t>如归并排序，快速排序，复杂度都有提高</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p:txBody>
          <a:bodyPr anchor="ctr"/>
          <a:lstStyle/>
          <a:p>
            <a:r>
              <a:rPr lang="zh-CN" altLang="en-US" b="1" dirty="0"/>
              <a:t>算法复杂度</a:t>
            </a:r>
          </a:p>
        </p:txBody>
      </p:sp>
      <p:sp>
        <p:nvSpPr>
          <p:cNvPr id="25603" name="文本占位符 25602"/>
          <p:cNvSpPr>
            <a:spLocks noGrp="1"/>
          </p:cNvSpPr>
          <p:nvPr>
            <p:ph type="body" idx="1"/>
          </p:nvPr>
        </p:nvSpPr>
        <p:spPr/>
        <p:txBody>
          <a:bodyPr/>
          <a:lstStyle/>
          <a:p>
            <a:r>
              <a:rPr lang="zh-CN" altLang="en-US" b="1" dirty="0"/>
              <a:t>算法</a:t>
            </a:r>
            <a:r>
              <a:rPr lang="en-US" altLang="zh-CN" b="1" err="1"/>
              <a:t>MatrixChain</a:t>
            </a:r>
            <a:r>
              <a:rPr lang="en-US" altLang="zh-CN" b="1" dirty="0"/>
              <a:t> </a:t>
            </a:r>
            <a:r>
              <a:rPr lang="zh-CN" altLang="en-US" b="1" dirty="0"/>
              <a:t>的主要计算量取决于程序中对</a:t>
            </a:r>
            <a:r>
              <a:rPr lang="en-US" altLang="zh-CN" b="1" dirty="0"/>
              <a:t>r, i </a:t>
            </a:r>
            <a:r>
              <a:rPr lang="zh-CN" altLang="en-US" b="1" dirty="0"/>
              <a:t>和</a:t>
            </a:r>
            <a:r>
              <a:rPr lang="en-US" altLang="zh-CN" b="1" dirty="0"/>
              <a:t>k </a:t>
            </a:r>
            <a:r>
              <a:rPr lang="zh-CN" altLang="en-US" b="1" dirty="0"/>
              <a:t>的三重循环。</a:t>
            </a:r>
          </a:p>
          <a:p>
            <a:r>
              <a:rPr lang="zh-CN" altLang="en-US" b="1" dirty="0"/>
              <a:t>循环体内的计算量为</a:t>
            </a:r>
            <a:r>
              <a:rPr lang="en-US" altLang="zh-CN" b="1" dirty="0"/>
              <a:t>O(1)</a:t>
            </a:r>
            <a:r>
              <a:rPr lang="zh-CN" altLang="en-US" b="1" dirty="0"/>
              <a:t>，三重循环的总次数是</a:t>
            </a:r>
            <a:r>
              <a:rPr lang="en-US" altLang="zh-CN" b="1"/>
              <a:t>O(n</a:t>
            </a:r>
            <a:r>
              <a:rPr lang="en-US" altLang="zh-CN" b="1" baseline="30000"/>
              <a:t>3</a:t>
            </a:r>
            <a:r>
              <a:rPr lang="en-US" altLang="zh-CN" b="1" dirty="0"/>
              <a:t>)</a:t>
            </a:r>
            <a:r>
              <a:rPr lang="zh-CN" altLang="en-US" b="1" dirty="0"/>
              <a:t>，所以，算法的计算时间上界为</a:t>
            </a:r>
            <a:r>
              <a:rPr lang="en-US" altLang="zh-CN" b="1"/>
              <a:t>O(n</a:t>
            </a:r>
            <a:r>
              <a:rPr lang="en-US" altLang="zh-CN" b="1" baseline="30000"/>
              <a:t>3</a:t>
            </a:r>
            <a:r>
              <a:rPr lang="en-US" altLang="zh-CN" b="1" dirty="0"/>
              <a:t>)</a:t>
            </a:r>
            <a:r>
              <a:rPr lang="zh-CN" altLang="en-US" b="1" dirty="0"/>
              <a:t>。</a:t>
            </a:r>
          </a:p>
          <a:p>
            <a:endParaRPr lang="zh-CN" altLang="en-US" dirty="0"/>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80</a:t>
            </a:fld>
            <a:endParaRPr lang="zh-CN" altLang="en-US" dirty="0">
              <a:latin typeface="Arial" panose="020B060402020209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p:txBody>
          <a:bodyPr anchor="ctr"/>
          <a:lstStyle/>
          <a:p>
            <a:r>
              <a:rPr lang="en-US" altLang="zh-CN"/>
              <a:t>4. </a:t>
            </a:r>
            <a:r>
              <a:rPr lang="zh-CN" altLang="en-US" b="1" dirty="0"/>
              <a:t>构造最优解</a:t>
            </a:r>
          </a:p>
        </p:txBody>
      </p:sp>
      <p:sp>
        <p:nvSpPr>
          <p:cNvPr id="26627" name="文本占位符 26626"/>
          <p:cNvSpPr>
            <a:spLocks noGrp="1"/>
          </p:cNvSpPr>
          <p:nvPr>
            <p:ph type="body" idx="1"/>
          </p:nvPr>
        </p:nvSpPr>
        <p:spPr/>
        <p:txBody>
          <a:bodyPr/>
          <a:lstStyle/>
          <a:p>
            <a:pPr>
              <a:lnSpc>
                <a:spcPct val="90000"/>
              </a:lnSpc>
            </a:pPr>
            <a:r>
              <a:rPr lang="zh-CN" altLang="en-US" b="1" dirty="0"/>
              <a:t>上述算法只是明确给出了矩阵最优连乘次序所用的数乘次数</a:t>
            </a:r>
            <a:r>
              <a:rPr lang="en-US" altLang="zh-CN" b="1" dirty="0"/>
              <a:t>m[1][n]</a:t>
            </a:r>
            <a:r>
              <a:rPr lang="zh-CN" altLang="en-US" b="1" dirty="0"/>
              <a:t>，并未明确给出最优连乘次序，即完全加括号方法。但是以</a:t>
            </a:r>
            <a:r>
              <a:rPr lang="en-US" altLang="zh-CN" b="1" dirty="0"/>
              <a:t>s[i][j]</a:t>
            </a:r>
            <a:r>
              <a:rPr lang="zh-CN" altLang="en-US" b="1" dirty="0"/>
              <a:t>为元素的</a:t>
            </a:r>
            <a:r>
              <a:rPr lang="en-US" altLang="zh-CN" b="1" dirty="0"/>
              <a:t>2 </a:t>
            </a:r>
            <a:r>
              <a:rPr lang="zh-CN" altLang="en-US" b="1" dirty="0"/>
              <a:t>维数组却给出了足够的信息。事实上，</a:t>
            </a:r>
            <a:r>
              <a:rPr lang="en-US" altLang="zh-CN" b="1" dirty="0"/>
              <a:t>s[i][j]=k</a:t>
            </a:r>
            <a:r>
              <a:rPr lang="zh-CN" altLang="en-US" b="1" dirty="0"/>
              <a:t>说明，计算连乘积</a:t>
            </a:r>
            <a:r>
              <a:rPr lang="en-US" altLang="zh-CN" b="1" err="1"/>
              <a:t>A[i:j</a:t>
            </a:r>
            <a:r>
              <a:rPr lang="en-US" altLang="zh-CN" b="1" dirty="0"/>
              <a:t>]</a:t>
            </a:r>
            <a:r>
              <a:rPr lang="zh-CN" altLang="en-US" b="1" dirty="0"/>
              <a:t>的最佳方式应该在矩阵</a:t>
            </a:r>
            <a:r>
              <a:rPr lang="en-US" altLang="zh-CN" b="1"/>
              <a:t>A</a:t>
            </a:r>
            <a:r>
              <a:rPr lang="en-US" altLang="zh-CN" b="1" baseline="-25000"/>
              <a:t>k</a:t>
            </a:r>
            <a:r>
              <a:rPr lang="en-US" altLang="zh-CN" b="1" dirty="0"/>
              <a:t> </a:t>
            </a:r>
            <a:r>
              <a:rPr lang="zh-CN" altLang="en-US" b="1" dirty="0"/>
              <a:t>和</a:t>
            </a:r>
            <a:r>
              <a:rPr lang="en-US" altLang="zh-CN" b="1"/>
              <a:t>A</a:t>
            </a:r>
            <a:r>
              <a:rPr lang="en-US" altLang="zh-CN" b="1" baseline="-25000"/>
              <a:t>k+1 </a:t>
            </a:r>
            <a:r>
              <a:rPr lang="zh-CN" altLang="en-US" b="1" dirty="0"/>
              <a:t>之间断开，即最优加括号方式为</a:t>
            </a:r>
            <a:r>
              <a:rPr lang="en-US" altLang="zh-CN" b="1" dirty="0"/>
              <a:t>(A[i:k])(A[k+1:j])</a:t>
            </a:r>
            <a:r>
              <a:rPr lang="zh-CN" altLang="en-US" b="1" dirty="0"/>
              <a:t>。</a:t>
            </a:r>
          </a:p>
          <a:p>
            <a:pPr>
              <a:lnSpc>
                <a:spcPct val="90000"/>
              </a:lnSpc>
            </a:pPr>
            <a:endParaRPr lang="zh-CN" altLang="en-US" b="1" dirty="0"/>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81</a:t>
            </a:fld>
            <a:endParaRPr lang="zh-CN" altLang="en-US" dirty="0">
              <a:latin typeface="Arial" panose="020B060402020209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占位符 27650"/>
          <p:cNvSpPr>
            <a:spLocks noGrp="1"/>
          </p:cNvSpPr>
          <p:nvPr>
            <p:ph type="body" idx="1"/>
          </p:nvPr>
        </p:nvSpPr>
        <p:spPr>
          <a:xfrm>
            <a:off x="2292350" y="374650"/>
            <a:ext cx="8062913" cy="4479925"/>
          </a:xfrm>
        </p:spPr>
        <p:txBody>
          <a:bodyPr/>
          <a:lstStyle/>
          <a:p>
            <a:pPr marL="609600" indent="-609600">
              <a:buNone/>
            </a:pPr>
            <a:r>
              <a:rPr lang="en-US" altLang="zh-CN"/>
              <a:t>     1    2    3    4    5    6</a:t>
            </a:r>
          </a:p>
          <a:p>
            <a:pPr marL="609600" indent="-609600">
              <a:buAutoNum type="arabicPlain"/>
            </a:pPr>
            <a:r>
              <a:rPr lang="en-US" altLang="zh-CN"/>
              <a:t>0    1    1    3    3    3</a:t>
            </a:r>
          </a:p>
          <a:p>
            <a:pPr marL="609600" indent="-609600">
              <a:buAutoNum type="arabicPlain"/>
            </a:pPr>
            <a:r>
              <a:rPr lang="en-US" altLang="zh-CN"/>
              <a:t>      0    2    3    3    3</a:t>
            </a:r>
          </a:p>
          <a:p>
            <a:pPr marL="609600" indent="-609600">
              <a:buAutoNum type="arabicPlain"/>
            </a:pPr>
            <a:r>
              <a:rPr lang="en-US" altLang="zh-CN"/>
              <a:t>            0    3    3    3</a:t>
            </a:r>
          </a:p>
          <a:p>
            <a:pPr marL="609600" indent="-609600">
              <a:buAutoNum type="arabicPlain"/>
            </a:pPr>
            <a:r>
              <a:rPr lang="en-US" altLang="zh-CN"/>
              <a:t>                  0    4    5</a:t>
            </a:r>
          </a:p>
          <a:p>
            <a:pPr marL="609600" indent="-609600">
              <a:buAutoNum type="arabicPlain"/>
            </a:pPr>
            <a:r>
              <a:rPr lang="en-US" altLang="zh-CN"/>
              <a:t>                        0    5</a:t>
            </a:r>
          </a:p>
          <a:p>
            <a:pPr marL="609600" indent="-609600">
              <a:buAutoNum type="arabicPlain"/>
            </a:pPr>
            <a:r>
              <a:rPr lang="en-US" altLang="zh-CN"/>
              <a:t>                              0</a:t>
            </a:r>
          </a:p>
        </p:txBody>
      </p:sp>
      <p:sp>
        <p:nvSpPr>
          <p:cNvPr id="27652" name="直接连接符 27651"/>
          <p:cNvSpPr/>
          <p:nvPr/>
        </p:nvSpPr>
        <p:spPr>
          <a:xfrm>
            <a:off x="2867025" y="895350"/>
            <a:ext cx="4175125" cy="0"/>
          </a:xfrm>
          <a:prstGeom prst="line">
            <a:avLst/>
          </a:prstGeom>
          <a:ln w="9525" cap="flat" cmpd="sng">
            <a:solidFill>
              <a:schemeClr val="tx1"/>
            </a:solidFill>
            <a:prstDash val="solid"/>
            <a:headEnd type="none" w="med" len="med"/>
            <a:tailEnd type="none" w="med" len="med"/>
          </a:ln>
        </p:spPr>
      </p:sp>
      <p:sp>
        <p:nvSpPr>
          <p:cNvPr id="27653" name="直接连接符 27652"/>
          <p:cNvSpPr/>
          <p:nvPr/>
        </p:nvSpPr>
        <p:spPr>
          <a:xfrm>
            <a:off x="7042150" y="895350"/>
            <a:ext cx="0" cy="3455988"/>
          </a:xfrm>
          <a:prstGeom prst="line">
            <a:avLst/>
          </a:prstGeom>
          <a:ln w="9525" cap="flat" cmpd="sng">
            <a:solidFill>
              <a:schemeClr val="tx1"/>
            </a:solidFill>
            <a:prstDash val="solid"/>
            <a:headEnd type="none" w="med" len="med"/>
            <a:tailEnd type="none" w="med" len="med"/>
          </a:ln>
        </p:spPr>
      </p:sp>
      <p:sp>
        <p:nvSpPr>
          <p:cNvPr id="27654" name="直接连接符 27653"/>
          <p:cNvSpPr/>
          <p:nvPr/>
        </p:nvSpPr>
        <p:spPr>
          <a:xfrm flipH="1" flipV="1">
            <a:off x="2867025" y="4279900"/>
            <a:ext cx="4175125" cy="71438"/>
          </a:xfrm>
          <a:prstGeom prst="line">
            <a:avLst/>
          </a:prstGeom>
          <a:ln w="9525" cap="flat" cmpd="sng">
            <a:solidFill>
              <a:schemeClr val="tx1"/>
            </a:solidFill>
            <a:prstDash val="solid"/>
            <a:headEnd type="none" w="med" len="med"/>
            <a:tailEnd type="none" w="med" len="med"/>
          </a:ln>
        </p:spPr>
      </p:sp>
      <p:sp>
        <p:nvSpPr>
          <p:cNvPr id="27655" name="椭圆 27654"/>
          <p:cNvSpPr/>
          <p:nvPr/>
        </p:nvSpPr>
        <p:spPr>
          <a:xfrm>
            <a:off x="7032625" y="2060575"/>
            <a:ext cx="3600450" cy="9366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b="1" dirty="0">
                <a:latin typeface="Arial" panose="020B0604020202090204" pitchFamily="34" charset="0"/>
              </a:rPr>
              <a:t>考虑计算</a:t>
            </a:r>
            <a:r>
              <a:rPr lang="en-US" altLang="zh-CN" b="1" dirty="0">
                <a:latin typeface="Arial" panose="020B0604020202090204" pitchFamily="34" charset="0"/>
              </a:rPr>
              <a:t>A[1][6]</a:t>
            </a:r>
            <a:r>
              <a:rPr lang="zh-CN" altLang="en-US" b="1" dirty="0">
                <a:latin typeface="Arial" panose="020B0604020202090204" pitchFamily="34" charset="0"/>
              </a:rPr>
              <a:t>时的顺序</a:t>
            </a:r>
          </a:p>
        </p:txBody>
      </p:sp>
      <p:sp>
        <p:nvSpPr>
          <p:cNvPr id="27656" name="文本框 27655"/>
          <p:cNvSpPr txBox="1"/>
          <p:nvPr/>
        </p:nvSpPr>
        <p:spPr>
          <a:xfrm>
            <a:off x="2279650" y="4941888"/>
            <a:ext cx="863600"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S[1][6] </a:t>
            </a:r>
          </a:p>
        </p:txBody>
      </p:sp>
      <p:sp>
        <p:nvSpPr>
          <p:cNvPr id="27657" name="文本框 27656"/>
          <p:cNvSpPr txBox="1"/>
          <p:nvPr/>
        </p:nvSpPr>
        <p:spPr>
          <a:xfrm>
            <a:off x="1524000" y="5373688"/>
            <a:ext cx="2160588" cy="78359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(A</a:t>
            </a:r>
            <a:r>
              <a:rPr lang="en-US" altLang="zh-CN" b="1" baseline="-25000">
                <a:latin typeface="Arial" panose="020B0604020202090204" pitchFamily="34" charset="0"/>
              </a:rPr>
              <a:t>1</a:t>
            </a:r>
            <a:r>
              <a:rPr lang="en-US" altLang="zh-CN" b="1">
                <a:latin typeface="Arial" panose="020B0604020202090204" pitchFamily="34" charset="0"/>
              </a:rPr>
              <a:t>…A</a:t>
            </a:r>
            <a:r>
              <a:rPr lang="en-US" altLang="zh-CN" b="1" baseline="-25000">
                <a:latin typeface="Arial" panose="020B0604020202090204" pitchFamily="34" charset="0"/>
              </a:rPr>
              <a:t>3</a:t>
            </a:r>
            <a:r>
              <a:rPr lang="en-US" altLang="zh-CN" b="1">
                <a:latin typeface="Arial" panose="020B0604020202090204" pitchFamily="34" charset="0"/>
              </a:rPr>
              <a:t>) (A</a:t>
            </a:r>
            <a:r>
              <a:rPr lang="en-US" altLang="zh-CN" b="1" baseline="-25000">
                <a:latin typeface="Arial" panose="020B0604020202090204" pitchFamily="34" charset="0"/>
              </a:rPr>
              <a:t>4</a:t>
            </a:r>
            <a:r>
              <a:rPr lang="en-US" altLang="zh-CN" b="1">
                <a:latin typeface="Arial" panose="020B0604020202090204" pitchFamily="34" charset="0"/>
              </a:rPr>
              <a:t>…A</a:t>
            </a:r>
            <a:r>
              <a:rPr lang="en-US" altLang="zh-CN" b="1" baseline="-25000">
                <a:latin typeface="Arial" panose="020B0604020202090204" pitchFamily="34" charset="0"/>
              </a:rPr>
              <a:t>6</a:t>
            </a:r>
            <a:r>
              <a:rPr lang="en-US" altLang="zh-CN" b="1">
                <a:latin typeface="Arial" panose="020B0604020202090204" pitchFamily="34" charset="0"/>
              </a:rPr>
              <a:t>)</a:t>
            </a:r>
          </a:p>
          <a:p>
            <a:pPr>
              <a:spcBef>
                <a:spcPct val="50000"/>
              </a:spcBef>
            </a:pPr>
            <a:endParaRPr lang="en-US" altLang="zh-CN" b="1">
              <a:latin typeface="Arial" panose="020B0604020202090204" pitchFamily="34" charset="0"/>
            </a:endParaRPr>
          </a:p>
        </p:txBody>
      </p:sp>
      <p:sp>
        <p:nvSpPr>
          <p:cNvPr id="27658" name="文本框 27657"/>
          <p:cNvSpPr txBox="1"/>
          <p:nvPr/>
        </p:nvSpPr>
        <p:spPr>
          <a:xfrm>
            <a:off x="4295775" y="4581525"/>
            <a:ext cx="863600"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S[1][3] </a:t>
            </a:r>
          </a:p>
        </p:txBody>
      </p:sp>
      <p:sp>
        <p:nvSpPr>
          <p:cNvPr id="27659" name="文本框 27658"/>
          <p:cNvSpPr txBox="1"/>
          <p:nvPr/>
        </p:nvSpPr>
        <p:spPr>
          <a:xfrm>
            <a:off x="4224338" y="4941888"/>
            <a:ext cx="1150937" cy="78359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A</a:t>
            </a:r>
            <a:r>
              <a:rPr lang="en-US" altLang="zh-CN" b="1" baseline="-25000">
                <a:latin typeface="Arial" panose="020B0604020202090204" pitchFamily="34" charset="0"/>
              </a:rPr>
              <a:t>1</a:t>
            </a:r>
            <a:r>
              <a:rPr lang="en-US" altLang="zh-CN" b="1">
                <a:latin typeface="Arial" panose="020B0604020202090204" pitchFamily="34" charset="0"/>
              </a:rPr>
              <a:t>(A</a:t>
            </a:r>
            <a:r>
              <a:rPr lang="en-US" altLang="zh-CN" b="1" baseline="-25000">
                <a:latin typeface="Arial" panose="020B0604020202090204" pitchFamily="34" charset="0"/>
              </a:rPr>
              <a:t>2</a:t>
            </a:r>
            <a:r>
              <a:rPr lang="en-US" altLang="zh-CN" b="1">
                <a:latin typeface="Arial" panose="020B0604020202090204" pitchFamily="34" charset="0"/>
              </a:rPr>
              <a:t>A</a:t>
            </a:r>
            <a:r>
              <a:rPr lang="en-US" altLang="zh-CN" b="1" baseline="-25000">
                <a:latin typeface="Arial" panose="020B0604020202090204" pitchFamily="34" charset="0"/>
              </a:rPr>
              <a:t>3</a:t>
            </a:r>
            <a:r>
              <a:rPr lang="en-US" altLang="zh-CN" b="1">
                <a:latin typeface="Arial" panose="020B0604020202090204" pitchFamily="34" charset="0"/>
              </a:rPr>
              <a:t>)</a:t>
            </a:r>
          </a:p>
          <a:p>
            <a:pPr>
              <a:spcBef>
                <a:spcPct val="50000"/>
              </a:spcBef>
            </a:pPr>
            <a:endParaRPr lang="en-US" altLang="zh-CN">
              <a:latin typeface="Arial" panose="020B0604020202090204" pitchFamily="34" charset="0"/>
            </a:endParaRPr>
          </a:p>
        </p:txBody>
      </p:sp>
      <p:sp>
        <p:nvSpPr>
          <p:cNvPr id="27660" name="文本框 27659"/>
          <p:cNvSpPr txBox="1"/>
          <p:nvPr/>
        </p:nvSpPr>
        <p:spPr>
          <a:xfrm>
            <a:off x="4295775" y="5583238"/>
            <a:ext cx="863600"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S[4][6] </a:t>
            </a:r>
          </a:p>
        </p:txBody>
      </p:sp>
      <p:sp>
        <p:nvSpPr>
          <p:cNvPr id="27661" name="文本框 27660"/>
          <p:cNvSpPr txBox="1"/>
          <p:nvPr/>
        </p:nvSpPr>
        <p:spPr>
          <a:xfrm>
            <a:off x="4152900" y="5962650"/>
            <a:ext cx="1150938" cy="78359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(A</a:t>
            </a:r>
            <a:r>
              <a:rPr lang="en-US" altLang="zh-CN" b="1" baseline="-25000">
                <a:latin typeface="Arial" panose="020B0604020202090204" pitchFamily="34" charset="0"/>
              </a:rPr>
              <a:t>4</a:t>
            </a:r>
            <a:r>
              <a:rPr lang="en-US" altLang="zh-CN" b="1">
                <a:latin typeface="Arial" panose="020B0604020202090204" pitchFamily="34" charset="0"/>
              </a:rPr>
              <a:t>A</a:t>
            </a:r>
            <a:r>
              <a:rPr lang="en-US" altLang="zh-CN" b="1" baseline="-25000">
                <a:latin typeface="Arial" panose="020B0604020202090204" pitchFamily="34" charset="0"/>
              </a:rPr>
              <a:t>5</a:t>
            </a:r>
            <a:r>
              <a:rPr lang="en-US" altLang="zh-CN" b="1">
                <a:latin typeface="Arial" panose="020B0604020202090204" pitchFamily="34" charset="0"/>
              </a:rPr>
              <a:t>)</a:t>
            </a:r>
            <a:r>
              <a:rPr lang="en-US" altLang="zh-CN" b="1" baseline="-25000">
                <a:latin typeface="Arial" panose="020B0604020202090204" pitchFamily="34" charset="0"/>
              </a:rPr>
              <a:t> </a:t>
            </a:r>
            <a:r>
              <a:rPr lang="en-US" altLang="zh-CN" b="1">
                <a:latin typeface="Arial" panose="020B0604020202090204" pitchFamily="34" charset="0"/>
              </a:rPr>
              <a:t>A</a:t>
            </a:r>
            <a:r>
              <a:rPr lang="en-US" altLang="zh-CN" b="1" baseline="-25000">
                <a:latin typeface="Arial" panose="020B0604020202090204" pitchFamily="34" charset="0"/>
              </a:rPr>
              <a:t>6</a:t>
            </a:r>
            <a:endParaRPr lang="en-US" altLang="zh-CN" b="1">
              <a:latin typeface="Arial" panose="020B0604020202090204" pitchFamily="34" charset="0"/>
            </a:endParaRPr>
          </a:p>
          <a:p>
            <a:pPr>
              <a:spcBef>
                <a:spcPct val="50000"/>
              </a:spcBef>
            </a:pPr>
            <a:endParaRPr lang="en-US" altLang="zh-CN">
              <a:latin typeface="Arial" panose="020B0604020202090204" pitchFamily="34" charset="0"/>
            </a:endParaRPr>
          </a:p>
        </p:txBody>
      </p:sp>
      <p:sp>
        <p:nvSpPr>
          <p:cNvPr id="27662" name="文本框 27661"/>
          <p:cNvSpPr txBox="1"/>
          <p:nvPr/>
        </p:nvSpPr>
        <p:spPr>
          <a:xfrm>
            <a:off x="5519738" y="4292600"/>
            <a:ext cx="1439862"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S[1][1]=0 </a:t>
            </a:r>
          </a:p>
        </p:txBody>
      </p:sp>
      <p:sp>
        <p:nvSpPr>
          <p:cNvPr id="27663" name="文本框 27662"/>
          <p:cNvSpPr txBox="1"/>
          <p:nvPr/>
        </p:nvSpPr>
        <p:spPr>
          <a:xfrm>
            <a:off x="5519738" y="4652963"/>
            <a:ext cx="1439862"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S[2][3]=2 </a:t>
            </a:r>
          </a:p>
        </p:txBody>
      </p:sp>
      <p:sp>
        <p:nvSpPr>
          <p:cNvPr id="27664" name="文本框 27663"/>
          <p:cNvSpPr txBox="1"/>
          <p:nvPr/>
        </p:nvSpPr>
        <p:spPr>
          <a:xfrm>
            <a:off x="5375275" y="5013325"/>
            <a:ext cx="1512888" cy="78359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A</a:t>
            </a:r>
            <a:r>
              <a:rPr lang="en-US" altLang="zh-CN" b="1" baseline="-25000">
                <a:latin typeface="Arial" panose="020B0604020202090204" pitchFamily="34" charset="0"/>
              </a:rPr>
              <a:t>1</a:t>
            </a:r>
            <a:r>
              <a:rPr lang="en-US" altLang="zh-CN" b="1">
                <a:latin typeface="Arial" panose="020B0604020202090204" pitchFamily="34" charset="0"/>
              </a:rPr>
              <a:t>((A</a:t>
            </a:r>
            <a:r>
              <a:rPr lang="en-US" altLang="zh-CN" b="1" baseline="-25000">
                <a:latin typeface="Arial" panose="020B0604020202090204" pitchFamily="34" charset="0"/>
              </a:rPr>
              <a:t>2</a:t>
            </a:r>
            <a:r>
              <a:rPr lang="en-US" altLang="zh-CN" b="1">
                <a:latin typeface="Arial" panose="020B0604020202090204" pitchFamily="34" charset="0"/>
              </a:rPr>
              <a:t>)(A</a:t>
            </a:r>
            <a:r>
              <a:rPr lang="en-US" altLang="zh-CN" b="1" baseline="-25000">
                <a:latin typeface="Arial" panose="020B0604020202090204" pitchFamily="34" charset="0"/>
              </a:rPr>
              <a:t>3</a:t>
            </a:r>
            <a:r>
              <a:rPr lang="en-US" altLang="zh-CN" b="1">
                <a:latin typeface="Arial" panose="020B0604020202090204" pitchFamily="34" charset="0"/>
              </a:rPr>
              <a:t>))</a:t>
            </a:r>
          </a:p>
          <a:p>
            <a:pPr>
              <a:spcBef>
                <a:spcPct val="50000"/>
              </a:spcBef>
            </a:pPr>
            <a:endParaRPr lang="en-US" altLang="zh-CN">
              <a:latin typeface="Arial" panose="020B0604020202090204" pitchFamily="34" charset="0"/>
            </a:endParaRPr>
          </a:p>
        </p:txBody>
      </p:sp>
      <p:sp>
        <p:nvSpPr>
          <p:cNvPr id="27665" name="文本框 27664"/>
          <p:cNvSpPr txBox="1"/>
          <p:nvPr/>
        </p:nvSpPr>
        <p:spPr>
          <a:xfrm>
            <a:off x="6743700" y="4652963"/>
            <a:ext cx="2808288"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S[2][2]= S[3][3]= 0 </a:t>
            </a:r>
          </a:p>
        </p:txBody>
      </p:sp>
      <p:sp>
        <p:nvSpPr>
          <p:cNvPr id="27666" name="文本框 27665"/>
          <p:cNvSpPr txBox="1"/>
          <p:nvPr/>
        </p:nvSpPr>
        <p:spPr>
          <a:xfrm>
            <a:off x="5592763" y="5529263"/>
            <a:ext cx="1439862"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S[6][6]=0 </a:t>
            </a:r>
          </a:p>
        </p:txBody>
      </p:sp>
      <p:sp>
        <p:nvSpPr>
          <p:cNvPr id="27667" name="文本框 27666"/>
          <p:cNvSpPr txBox="1"/>
          <p:nvPr/>
        </p:nvSpPr>
        <p:spPr>
          <a:xfrm>
            <a:off x="5592763" y="5889625"/>
            <a:ext cx="1439862"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S[4][5]=4 </a:t>
            </a:r>
          </a:p>
        </p:txBody>
      </p:sp>
      <p:sp>
        <p:nvSpPr>
          <p:cNvPr id="27669" name="文本框 27668"/>
          <p:cNvSpPr txBox="1"/>
          <p:nvPr/>
        </p:nvSpPr>
        <p:spPr>
          <a:xfrm>
            <a:off x="5519738" y="6165850"/>
            <a:ext cx="1944687" cy="783590"/>
          </a:xfrm>
          <a:prstGeom prst="rect">
            <a:avLst/>
          </a:prstGeom>
          <a:noFill/>
          <a:ln w="9525">
            <a:noFill/>
          </a:ln>
        </p:spPr>
        <p:txBody>
          <a:bodyPr>
            <a:spAutoFit/>
          </a:bodyPr>
          <a:lstStyle/>
          <a:p>
            <a:pPr>
              <a:spcBef>
                <a:spcPct val="50000"/>
              </a:spcBef>
            </a:pPr>
            <a:r>
              <a:rPr lang="en-US" altLang="zh-CN" b="1">
                <a:latin typeface="Arial" panose="020B0604020202090204" pitchFamily="34" charset="0"/>
              </a:rPr>
              <a:t>((A</a:t>
            </a:r>
            <a:r>
              <a:rPr lang="en-US" altLang="zh-CN" b="1" baseline="-25000">
                <a:latin typeface="Arial" panose="020B0604020202090204" pitchFamily="34" charset="0"/>
              </a:rPr>
              <a:t>4</a:t>
            </a:r>
            <a:r>
              <a:rPr lang="en-US" altLang="zh-CN" b="1">
                <a:latin typeface="Arial" panose="020B0604020202090204" pitchFamily="34" charset="0"/>
              </a:rPr>
              <a:t>)(A</a:t>
            </a:r>
            <a:r>
              <a:rPr lang="en-US" altLang="zh-CN" b="1" baseline="-25000">
                <a:latin typeface="Arial" panose="020B0604020202090204" pitchFamily="34" charset="0"/>
              </a:rPr>
              <a:t>5</a:t>
            </a:r>
            <a:r>
              <a:rPr lang="en-US" altLang="zh-CN" b="1">
                <a:latin typeface="Arial" panose="020B0604020202090204" pitchFamily="34" charset="0"/>
              </a:rPr>
              <a:t>))</a:t>
            </a:r>
            <a:r>
              <a:rPr lang="en-US" altLang="zh-CN" b="1" baseline="-25000">
                <a:latin typeface="Arial" panose="020B0604020202090204" pitchFamily="34" charset="0"/>
              </a:rPr>
              <a:t> </a:t>
            </a:r>
            <a:r>
              <a:rPr lang="en-US" altLang="zh-CN" b="1">
                <a:latin typeface="Arial" panose="020B0604020202090204" pitchFamily="34" charset="0"/>
              </a:rPr>
              <a:t>A</a:t>
            </a:r>
            <a:r>
              <a:rPr lang="en-US" altLang="zh-CN" b="1" baseline="-25000">
                <a:latin typeface="Arial" panose="020B0604020202090204" pitchFamily="34" charset="0"/>
              </a:rPr>
              <a:t>6</a:t>
            </a:r>
            <a:endParaRPr lang="en-US" altLang="zh-CN" b="1">
              <a:latin typeface="Arial" panose="020B0604020202090204" pitchFamily="34" charset="0"/>
            </a:endParaRPr>
          </a:p>
          <a:p>
            <a:pPr>
              <a:spcBef>
                <a:spcPct val="50000"/>
              </a:spcBef>
            </a:pPr>
            <a:endParaRPr lang="en-US" altLang="zh-CN">
              <a:latin typeface="Arial" panose="020B0604020202090204" pitchFamily="34" charset="0"/>
            </a:endParaRPr>
          </a:p>
        </p:txBody>
      </p:sp>
      <p:sp>
        <p:nvSpPr>
          <p:cNvPr id="27670" name="文本框 27669"/>
          <p:cNvSpPr txBox="1"/>
          <p:nvPr/>
        </p:nvSpPr>
        <p:spPr>
          <a:xfrm>
            <a:off x="6959600" y="5583238"/>
            <a:ext cx="2808288" cy="368300"/>
          </a:xfrm>
          <a:prstGeom prst="rect">
            <a:avLst/>
          </a:prstGeom>
          <a:noFill/>
          <a:ln w="9525">
            <a:noFill/>
          </a:ln>
        </p:spPr>
        <p:txBody>
          <a:bodyPr>
            <a:spAutoFit/>
          </a:bodyPr>
          <a:lstStyle/>
          <a:p>
            <a:pPr>
              <a:spcBef>
                <a:spcPct val="50000"/>
              </a:spcBef>
            </a:pPr>
            <a:r>
              <a:rPr lang="en-US" altLang="zh-CN">
                <a:latin typeface="Arial" panose="020B0604020202090204" pitchFamily="34" charset="0"/>
              </a:rPr>
              <a:t>S[4][4]= S[5][5]= 0 </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82</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6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6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6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ldLvl="0" animBg="1"/>
      <p:bldP spid="27656" grpId="0"/>
      <p:bldP spid="27657" grpId="0"/>
      <p:bldP spid="27658" grpId="0"/>
      <p:bldP spid="27659" grpId="0"/>
      <p:bldP spid="27660" grpId="0"/>
      <p:bldP spid="27661" grpId="0"/>
      <p:bldP spid="27662" grpId="0"/>
      <p:bldP spid="27663" grpId="0"/>
      <p:bldP spid="27664" grpId="0"/>
      <p:bldP spid="27665" grpId="0"/>
      <p:bldP spid="27666" grpId="0"/>
      <p:bldP spid="27667" grpId="0"/>
      <p:bldP spid="27669" grpId="0"/>
      <p:bldP spid="2767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p:txBody>
          <a:bodyPr anchor="ctr"/>
          <a:lstStyle/>
          <a:p>
            <a:r>
              <a:rPr lang="zh-CN" altLang="en-US" sz="4000" b="1" dirty="0"/>
              <a:t>根据最优值算法构造最优解</a:t>
            </a:r>
            <a:br>
              <a:rPr lang="zh-CN" altLang="en-US" sz="4000" dirty="0"/>
            </a:br>
            <a:endParaRPr lang="zh-CN" altLang="en-US" sz="4000" dirty="0"/>
          </a:p>
        </p:txBody>
      </p:sp>
      <p:sp>
        <p:nvSpPr>
          <p:cNvPr id="28675" name="文本占位符 28674"/>
          <p:cNvSpPr>
            <a:spLocks noGrp="1"/>
          </p:cNvSpPr>
          <p:nvPr>
            <p:ph type="body" idx="1"/>
          </p:nvPr>
        </p:nvSpPr>
        <p:spPr>
          <a:xfrm>
            <a:off x="1847850" y="1052513"/>
            <a:ext cx="8458200" cy="4624387"/>
          </a:xfrm>
        </p:spPr>
        <p:txBody>
          <a:bodyPr/>
          <a:lstStyle/>
          <a:p>
            <a:pPr>
              <a:buNone/>
            </a:pPr>
            <a:r>
              <a:rPr lang="en-US" altLang="zh-CN" sz="2800" b="1" err="1">
                <a:latin typeface="Times New Roman" panose="02020603050405020304" pitchFamily="18" charset="0"/>
              </a:rPr>
              <a:t>void Traceback(int i, int j, int</a:t>
            </a:r>
            <a:r>
              <a:rPr lang="en-US" altLang="zh-CN" sz="2800" b="1">
                <a:latin typeface="Times New Roman" panose="02020603050405020304" pitchFamily="18" charset="0"/>
              </a:rPr>
              <a:t> * * s)</a:t>
            </a:r>
          </a:p>
          <a:p>
            <a:pPr>
              <a:buNone/>
            </a:pPr>
            <a:r>
              <a:rPr lang="en-US" altLang="zh-CN" sz="2800" b="1">
                <a:latin typeface="Times New Roman" panose="02020603050405020304" pitchFamily="18" charset="0"/>
              </a:rPr>
              <a:t>{</a:t>
            </a:r>
          </a:p>
          <a:p>
            <a:pPr>
              <a:buNone/>
            </a:pPr>
            <a:r>
              <a:rPr lang="en-US" altLang="zh-CN" sz="2800" b="1">
                <a:latin typeface="Times New Roman" panose="02020603050405020304" pitchFamily="18" charset="0"/>
              </a:rPr>
              <a:t>      if (i= =j) return;</a:t>
            </a:r>
          </a:p>
          <a:p>
            <a:pPr>
              <a:buNone/>
            </a:pPr>
            <a:r>
              <a:rPr lang="en-US" altLang="zh-CN" sz="2800" b="1" err="1">
                <a:latin typeface="Times New Roman" panose="02020603050405020304" pitchFamily="18" charset="0"/>
              </a:rPr>
              <a:t>      Traceback(i</a:t>
            </a:r>
            <a:r>
              <a:rPr lang="en-US" altLang="zh-CN" sz="2800" b="1">
                <a:latin typeface="Times New Roman" panose="02020603050405020304" pitchFamily="18" charset="0"/>
              </a:rPr>
              <a:t>, s[i][j], s);</a:t>
            </a:r>
          </a:p>
          <a:p>
            <a:pPr>
              <a:buNone/>
            </a:pPr>
            <a:r>
              <a:rPr lang="en-US" altLang="zh-CN" sz="2800" b="1">
                <a:latin typeface="Times New Roman" panose="02020603050405020304" pitchFamily="18" charset="0"/>
              </a:rPr>
              <a:t>      Traceback(s[i][j]+1, j, s);</a:t>
            </a:r>
          </a:p>
          <a:p>
            <a:pPr>
              <a:buNone/>
            </a:pPr>
            <a:r>
              <a:rPr lang="en-US" altLang="zh-CN" sz="2800" b="1" err="1">
                <a:latin typeface="Times New Roman" panose="02020603050405020304" pitchFamily="18" charset="0"/>
              </a:rPr>
              <a:t>       cout</a:t>
            </a:r>
            <a:r>
              <a:rPr lang="en-US" altLang="zh-CN" sz="2800" b="1">
                <a:latin typeface="Times New Roman" panose="02020603050405020304" pitchFamily="18" charset="0"/>
              </a:rPr>
              <a:t> &lt;&lt; “Multiply A” &lt;&lt; i &lt;&lt; “,” &lt;&lt; s[i][j];</a:t>
            </a:r>
          </a:p>
          <a:p>
            <a:pPr>
              <a:buNone/>
            </a:pPr>
            <a:r>
              <a:rPr lang="en-US" altLang="zh-CN" sz="2800" b="1" err="1">
                <a:latin typeface="Times New Roman" panose="02020603050405020304" pitchFamily="18" charset="0"/>
              </a:rPr>
              <a:t>       cout &lt;&lt; “and A” &lt;&lt; (s[i][j] +1) &lt;&lt; “,” &lt;&lt; j&lt;&lt; endl</a:t>
            </a:r>
            <a:r>
              <a:rPr lang="en-US" altLang="zh-CN" sz="2800" b="1">
                <a:latin typeface="Times New Roman" panose="02020603050405020304" pitchFamily="18" charset="0"/>
              </a:rPr>
              <a:t>;</a:t>
            </a:r>
          </a:p>
          <a:p>
            <a:pPr>
              <a:buNone/>
            </a:pPr>
            <a:r>
              <a:rPr lang="en-US" altLang="zh-CN" sz="2800" b="1">
                <a:latin typeface="Times New Roman" panose="02020603050405020304" pitchFamily="18" charset="0"/>
              </a:rPr>
              <a:t> }</a:t>
            </a:r>
          </a:p>
          <a:p>
            <a:endParaRPr lang="en-US" altLang="zh-CN" sz="2800" b="1" dirty="0">
              <a:latin typeface="Times New Roman" panose="02020603050405020304" pitchFamily="18" charset="0"/>
            </a:endParaRPr>
          </a:p>
        </p:txBody>
      </p:sp>
      <p:sp>
        <p:nvSpPr>
          <p:cNvPr id="28676" name="文本框 28675"/>
          <p:cNvSpPr txBox="1"/>
          <p:nvPr/>
        </p:nvSpPr>
        <p:spPr>
          <a:xfrm>
            <a:off x="1774825" y="5805488"/>
            <a:ext cx="7058025" cy="460375"/>
          </a:xfrm>
          <a:prstGeom prst="rect">
            <a:avLst/>
          </a:prstGeom>
          <a:noFill/>
          <a:ln w="9525">
            <a:noFill/>
          </a:ln>
        </p:spPr>
        <p:txBody>
          <a:bodyPr>
            <a:spAutoFit/>
          </a:bodyPr>
          <a:lstStyle/>
          <a:p>
            <a:pPr>
              <a:spcBef>
                <a:spcPct val="50000"/>
              </a:spcBef>
            </a:pPr>
            <a:r>
              <a:rPr lang="zh-CN" altLang="en-US" sz="2400" b="1" dirty="0">
                <a:latin typeface="Arial" panose="020B0604020202090204" pitchFamily="34" charset="0"/>
              </a:rPr>
              <a:t>调用</a:t>
            </a:r>
            <a:r>
              <a:rPr lang="en-US" altLang="zh-CN" sz="2400" b="1" dirty="0">
                <a:latin typeface="Arial" panose="020B0604020202090204" pitchFamily="34" charset="0"/>
              </a:rPr>
              <a:t>Traceback(1, n, s)</a:t>
            </a:r>
            <a:r>
              <a:rPr lang="zh-CN" altLang="en-US" sz="2400" b="1" dirty="0">
                <a:latin typeface="Arial" panose="020B0604020202090204" pitchFamily="34" charset="0"/>
              </a:rPr>
              <a:t>即可得到</a:t>
            </a:r>
            <a:r>
              <a:rPr lang="en-US" altLang="zh-CN" sz="2400" b="1">
                <a:latin typeface="Arial" panose="020B0604020202090204" pitchFamily="34" charset="0"/>
              </a:rPr>
              <a:t>A[1:n]</a:t>
            </a:r>
          </a:p>
        </p:txBody>
      </p:sp>
      <p:sp>
        <p:nvSpPr>
          <p:cNvPr id="2" name="页脚占位符 1"/>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83</a:t>
            </a:fld>
            <a:endParaRPr lang="zh-CN" altLang="en-US" dirty="0">
              <a:latin typeface="Arial" panose="020B060402020209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5057"/>
          <p:cNvSpPr>
            <a:spLocks noGrp="1"/>
          </p:cNvSpPr>
          <p:nvPr>
            <p:ph type="title"/>
          </p:nvPr>
        </p:nvSpPr>
        <p:spPr>
          <a:xfrm>
            <a:off x="1919288" y="152400"/>
            <a:ext cx="8424862" cy="1600200"/>
          </a:xfrm>
        </p:spPr>
        <p:txBody>
          <a:bodyPr anchor="ctr"/>
          <a:lstStyle/>
          <a:p>
            <a:pPr algn="l"/>
            <a:r>
              <a:rPr lang="en-US" altLang="zh-CN" sz="4000" b="1" dirty="0"/>
              <a:t>3.2 </a:t>
            </a:r>
            <a:r>
              <a:rPr lang="zh-CN" altLang="en-US" sz="4000" b="1" dirty="0"/>
              <a:t>动态规划算法的基本要素</a:t>
            </a:r>
            <a:br>
              <a:rPr lang="zh-CN" altLang="en-US" sz="3200" b="1" dirty="0"/>
            </a:br>
            <a:r>
              <a:rPr lang="zh-CN" altLang="en-US" sz="3200" b="1" dirty="0"/>
              <a:t>      </a:t>
            </a:r>
            <a:r>
              <a:rPr lang="en-US" altLang="zh-CN" sz="3200" b="1"/>
              <a:t>Elements of Dynamic Programming</a:t>
            </a:r>
            <a:r>
              <a:rPr lang="en-US" altLang="zh-CN" sz="4000"/>
              <a:t> </a:t>
            </a:r>
          </a:p>
        </p:txBody>
      </p:sp>
      <p:sp>
        <p:nvSpPr>
          <p:cNvPr id="45059" name="文本占位符 45058"/>
          <p:cNvSpPr>
            <a:spLocks noGrp="1"/>
          </p:cNvSpPr>
          <p:nvPr>
            <p:ph type="body" idx="1"/>
          </p:nvPr>
        </p:nvSpPr>
        <p:spPr/>
        <p:txBody>
          <a:bodyPr/>
          <a:lstStyle/>
          <a:p>
            <a:pPr>
              <a:buNone/>
            </a:pPr>
            <a:endParaRPr lang="en-US" altLang="zh-CN" b="1"/>
          </a:p>
          <a:p>
            <a:pPr>
              <a:buNone/>
            </a:pPr>
            <a:r>
              <a:rPr lang="en-US" altLang="zh-CN" b="1" dirty="0"/>
              <a:t>1  </a:t>
            </a:r>
            <a:r>
              <a:rPr lang="zh-CN" altLang="en-US" b="1" dirty="0"/>
              <a:t>最优子结构性质</a:t>
            </a:r>
          </a:p>
          <a:p>
            <a:pPr>
              <a:buNone/>
            </a:pPr>
            <a:r>
              <a:rPr lang="zh-CN" altLang="en-US" b="1" dirty="0"/>
              <a:t>	 </a:t>
            </a:r>
            <a:r>
              <a:rPr lang="en-US" altLang="zh-CN" b="1"/>
              <a:t>Optimal Substructure</a:t>
            </a:r>
            <a:r>
              <a:rPr lang="en-US" altLang="zh-CN"/>
              <a:t> </a:t>
            </a:r>
          </a:p>
          <a:p>
            <a:pPr>
              <a:buNone/>
            </a:pPr>
            <a:endParaRPr lang="en-US" altLang="zh-CN" b="1"/>
          </a:p>
          <a:p>
            <a:pPr>
              <a:buNone/>
            </a:pPr>
            <a:r>
              <a:rPr lang="en-US" altLang="zh-CN" b="1" dirty="0"/>
              <a:t>2  </a:t>
            </a:r>
            <a:r>
              <a:rPr lang="zh-CN" altLang="en-US" b="1" dirty="0"/>
              <a:t>重叠子问题性质</a:t>
            </a:r>
          </a:p>
          <a:p>
            <a:pPr>
              <a:buNone/>
            </a:pPr>
            <a:r>
              <a:rPr lang="zh-CN" altLang="en-US" b="1" err="1"/>
              <a:t>    </a:t>
            </a:r>
            <a:r>
              <a:rPr lang="en-US" altLang="zh-CN" b="1" err="1"/>
              <a:t>Overlapping Subproblems</a:t>
            </a:r>
            <a:r>
              <a:rPr lang="en-US" altLang="zh-CN"/>
              <a:t> </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84</a:t>
            </a:fld>
            <a:endParaRPr lang="zh-CN" altLang="en-US" dirty="0">
              <a:latin typeface="Arial" panose="020B060402020209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6081"/>
          <p:cNvSpPr>
            <a:spLocks noGrp="1"/>
          </p:cNvSpPr>
          <p:nvPr>
            <p:ph type="title"/>
          </p:nvPr>
        </p:nvSpPr>
        <p:spPr/>
        <p:txBody>
          <a:bodyPr anchor="ctr"/>
          <a:lstStyle/>
          <a:p>
            <a:pPr algn="l"/>
            <a:r>
              <a:rPr lang="en-US" altLang="zh-CN" sz="4000" b="1" dirty="0"/>
              <a:t>1. </a:t>
            </a:r>
            <a:r>
              <a:rPr lang="zh-CN" altLang="en-US" sz="4000" b="1" dirty="0"/>
              <a:t>最优子结构</a:t>
            </a:r>
            <a:br>
              <a:rPr lang="zh-CN" altLang="en-US" sz="4000" b="1" dirty="0"/>
            </a:br>
            <a:r>
              <a:rPr lang="zh-CN" altLang="en-US" sz="4000" b="1" dirty="0"/>
              <a:t>    </a:t>
            </a:r>
            <a:r>
              <a:rPr lang="en-US" altLang="zh-CN" sz="4000" b="1"/>
              <a:t>Optimal Substructure</a:t>
            </a:r>
            <a:r>
              <a:rPr lang="en-US" altLang="zh-CN" sz="4000"/>
              <a:t> </a:t>
            </a:r>
          </a:p>
        </p:txBody>
      </p:sp>
      <p:sp>
        <p:nvSpPr>
          <p:cNvPr id="46083" name="文本占位符 46082"/>
          <p:cNvSpPr>
            <a:spLocks noGrp="1"/>
          </p:cNvSpPr>
          <p:nvPr>
            <p:ph type="body" idx="1"/>
          </p:nvPr>
        </p:nvSpPr>
        <p:spPr/>
        <p:txBody>
          <a:bodyPr/>
          <a:lstStyle/>
          <a:p>
            <a:r>
              <a:rPr lang="zh-CN" altLang="en-US" b="1" dirty="0"/>
              <a:t>当问题的最优解包含了其子问题的最优解时，称该问题具有</a:t>
            </a:r>
            <a:r>
              <a:rPr lang="zh-CN" altLang="en-US" b="1" dirty="0">
                <a:solidFill>
                  <a:srgbClr val="990033"/>
                </a:solidFill>
              </a:rPr>
              <a:t>最优子结构性质</a:t>
            </a:r>
            <a:r>
              <a:rPr lang="zh-CN" altLang="en-US" b="1" dirty="0"/>
              <a:t>。</a:t>
            </a:r>
          </a:p>
          <a:p>
            <a:r>
              <a:rPr lang="zh-CN" altLang="en-US" b="1" dirty="0"/>
              <a:t>分析最优子结构性质时，一般假设由问题的最优解导出的子问题不是最优的，然后再设法说明在这个假设下可以构造出一个比原问题更优解更好的解，从而导出矛盾。</a:t>
            </a:r>
          </a:p>
          <a:p>
            <a:endParaRPr lang="zh-CN" altLang="en-US" b="1" dirty="0"/>
          </a:p>
        </p:txBody>
      </p:sp>
      <p:sp>
        <p:nvSpPr>
          <p:cNvPr id="46084" name="矩形 46083"/>
          <p:cNvSpPr/>
          <p:nvPr/>
        </p:nvSpPr>
        <p:spPr>
          <a:xfrm>
            <a:off x="8077200" y="0"/>
            <a:ext cx="2590800" cy="358775"/>
          </a:xfrm>
          <a:prstGeom prst="rect">
            <a:avLst/>
          </a:prstGeom>
          <a:gradFill rotWithShape="1">
            <a:gsLst>
              <a:gs pos="0">
                <a:srgbClr val="C2C2C2"/>
              </a:gs>
              <a:gs pos="50000">
                <a:srgbClr val="C2C2C2">
                  <a:gamma/>
                  <a:tint val="30196"/>
                  <a:invGamma/>
                </a:srgbClr>
              </a:gs>
              <a:gs pos="100000">
                <a:srgbClr val="C2C2C2"/>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en-US" altLang="zh-CN" sz="1600" b="1" dirty="0">
                <a:solidFill>
                  <a:schemeClr val="tx2"/>
                </a:solidFill>
                <a:latin typeface="Arial" panose="020B0604020202090204" pitchFamily="34" charset="0"/>
              </a:rPr>
              <a:t>3.2</a:t>
            </a:r>
            <a:r>
              <a:rPr lang="zh-CN" altLang="en-US" sz="1600" b="1" dirty="0">
                <a:solidFill>
                  <a:schemeClr val="tx2"/>
                </a:solidFill>
                <a:latin typeface="Arial" panose="020B0604020202090204" pitchFamily="34" charset="0"/>
              </a:rPr>
              <a:t>动态规划算法的基本要素</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85</a:t>
            </a:fld>
            <a:endParaRPr lang="zh-CN" altLang="en-US" dirty="0">
              <a:latin typeface="Arial" panose="020B060402020209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7105"/>
          <p:cNvSpPr>
            <a:spLocks noGrp="1"/>
          </p:cNvSpPr>
          <p:nvPr>
            <p:ph type="title"/>
          </p:nvPr>
        </p:nvSpPr>
        <p:spPr>
          <a:xfrm>
            <a:off x="1992313" y="0"/>
            <a:ext cx="8229600" cy="1143000"/>
          </a:xfrm>
        </p:spPr>
        <p:txBody>
          <a:bodyPr anchor="ctr">
            <a:normAutofit fontScale="90000"/>
          </a:bodyPr>
          <a:lstStyle/>
          <a:p>
            <a:pPr algn="l"/>
            <a:r>
              <a:rPr lang="en-US" altLang="zh-CN" sz="4000"/>
              <a:t>2.</a:t>
            </a:r>
            <a:r>
              <a:rPr lang="zh-CN" altLang="en-US" sz="4000" b="1" dirty="0"/>
              <a:t>重叠子问题</a:t>
            </a:r>
            <a:br>
              <a:rPr lang="zh-CN" altLang="en-US" sz="4000" b="1" dirty="0"/>
            </a:br>
            <a:r>
              <a:rPr lang="zh-CN" altLang="en-US" sz="4000" b="1" dirty="0"/>
              <a:t>   </a:t>
            </a:r>
            <a:r>
              <a:rPr lang="en-US" altLang="zh-CN" sz="4000" b="1" err="1"/>
              <a:t>Overlapping Subproblems</a:t>
            </a:r>
            <a:r>
              <a:rPr lang="en-US" altLang="zh-CN" sz="4000"/>
              <a:t> </a:t>
            </a:r>
          </a:p>
        </p:txBody>
      </p:sp>
      <p:sp>
        <p:nvSpPr>
          <p:cNvPr id="47107" name="文本占位符 47106"/>
          <p:cNvSpPr>
            <a:spLocks noGrp="1"/>
          </p:cNvSpPr>
          <p:nvPr>
            <p:ph type="body" idx="1"/>
          </p:nvPr>
        </p:nvSpPr>
        <p:spPr>
          <a:xfrm>
            <a:off x="2063750" y="1268413"/>
            <a:ext cx="8229600" cy="4525962"/>
          </a:xfrm>
        </p:spPr>
        <p:txBody>
          <a:bodyPr/>
          <a:lstStyle/>
          <a:p>
            <a:pPr>
              <a:lnSpc>
                <a:spcPct val="90000"/>
              </a:lnSpc>
            </a:pPr>
            <a:r>
              <a:rPr lang="zh-CN" altLang="en-US" b="1" dirty="0"/>
              <a:t>在用递归算法自顶向下解此问题时，每次产生的子问题并不总是新问题，有些子问题被反复计算多次。</a:t>
            </a:r>
          </a:p>
          <a:p>
            <a:pPr>
              <a:lnSpc>
                <a:spcPct val="90000"/>
              </a:lnSpc>
            </a:pPr>
            <a:r>
              <a:rPr lang="zh-CN" altLang="en-US" b="1" dirty="0"/>
              <a:t>动态规划算法对每个问题只解一次，而后将其解保存在一个表格中，当再次需要解此问题时，用常数时间查看一下结果。</a:t>
            </a:r>
          </a:p>
          <a:p>
            <a:pPr>
              <a:lnSpc>
                <a:spcPct val="90000"/>
              </a:lnSpc>
            </a:pPr>
            <a:r>
              <a:rPr lang="zh-CN" altLang="en-US" b="1" dirty="0"/>
              <a:t>因此，用动态规划算法通常只需要多项式时间。</a:t>
            </a:r>
          </a:p>
        </p:txBody>
      </p:sp>
      <p:sp>
        <p:nvSpPr>
          <p:cNvPr id="47108" name="矩形 47107"/>
          <p:cNvSpPr/>
          <p:nvPr/>
        </p:nvSpPr>
        <p:spPr>
          <a:xfrm>
            <a:off x="8220075" y="0"/>
            <a:ext cx="2447925" cy="358775"/>
          </a:xfrm>
          <a:prstGeom prst="rect">
            <a:avLst/>
          </a:prstGeom>
          <a:gradFill rotWithShape="1">
            <a:gsLst>
              <a:gs pos="0">
                <a:srgbClr val="C2C2C2"/>
              </a:gs>
              <a:gs pos="50000">
                <a:srgbClr val="C2C2C2">
                  <a:gamma/>
                  <a:tint val="30196"/>
                  <a:invGamma/>
                </a:srgbClr>
              </a:gs>
              <a:gs pos="100000">
                <a:srgbClr val="C2C2C2"/>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1600" b="1" dirty="0">
                <a:solidFill>
                  <a:schemeClr val="tx2"/>
                </a:solidFill>
                <a:latin typeface="Arial" panose="020B0604020202090204" pitchFamily="34" charset="0"/>
              </a:rPr>
              <a:t>动态规划算法的基本要素</a:t>
            </a:r>
          </a:p>
        </p:txBody>
      </p:sp>
      <p:sp>
        <p:nvSpPr>
          <p:cNvPr id="47110" name="矩形 47109"/>
          <p:cNvSpPr/>
          <p:nvPr/>
        </p:nvSpPr>
        <p:spPr>
          <a:xfrm>
            <a:off x="8077200" y="0"/>
            <a:ext cx="2590800" cy="358775"/>
          </a:xfrm>
          <a:prstGeom prst="rect">
            <a:avLst/>
          </a:prstGeom>
          <a:gradFill rotWithShape="1">
            <a:gsLst>
              <a:gs pos="0">
                <a:srgbClr val="C2C2C2"/>
              </a:gs>
              <a:gs pos="50000">
                <a:srgbClr val="C2C2C2">
                  <a:gamma/>
                  <a:tint val="30196"/>
                  <a:invGamma/>
                </a:srgbClr>
              </a:gs>
              <a:gs pos="100000">
                <a:srgbClr val="C2C2C2"/>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en-US" altLang="zh-CN" sz="1600" b="1" dirty="0">
                <a:solidFill>
                  <a:schemeClr val="tx2"/>
                </a:solidFill>
                <a:latin typeface="Arial" panose="020B0604020202090204" pitchFamily="34" charset="0"/>
              </a:rPr>
              <a:t>3.2</a:t>
            </a:r>
            <a:r>
              <a:rPr lang="zh-CN" altLang="en-US" sz="1600" b="1" dirty="0">
                <a:solidFill>
                  <a:schemeClr val="tx2"/>
                </a:solidFill>
                <a:latin typeface="Arial" panose="020B0604020202090204" pitchFamily="34" charset="0"/>
              </a:rPr>
              <a:t>动态规划算法的基本要素</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86</a:t>
            </a:fld>
            <a:endParaRPr lang="zh-CN" altLang="en-US" dirty="0">
              <a:latin typeface="Arial" panose="020B060402020209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2209800" y="2130425"/>
            <a:ext cx="7772400" cy="1470025"/>
          </a:xfrm>
        </p:spPr>
        <p:txBody>
          <a:bodyPr anchor="ctr"/>
          <a:lstStyle/>
          <a:p>
            <a:pPr defTabSz="914400">
              <a:buSzPct val="100000"/>
            </a:pPr>
            <a:r>
              <a:rPr lang="en-US" altLang="zh-CN" sz="4400" b="1" kern="1200" baseline="0" dirty="0">
                <a:latin typeface="Arial" panose="020B0604020202090204" pitchFamily="34" charset="0"/>
                <a:ea typeface="宋体" pitchFamily="2" charset="-122"/>
              </a:rPr>
              <a:t>  0-1</a:t>
            </a:r>
            <a:r>
              <a:rPr lang="zh-CN" altLang="en-US" sz="4400" b="1" kern="1200" baseline="0" dirty="0">
                <a:latin typeface="Arial" panose="020B0604020202090204" pitchFamily="34" charset="0"/>
                <a:ea typeface="宋体" pitchFamily="2" charset="-122"/>
              </a:rPr>
              <a:t>背包问题</a:t>
            </a:r>
            <a:br>
              <a:rPr lang="zh-CN" altLang="en-US" sz="4400" b="1" kern="1200" baseline="0" dirty="0">
                <a:latin typeface="Arial" panose="020B0604020202090204" pitchFamily="34" charset="0"/>
                <a:ea typeface="宋体" pitchFamily="2" charset="-122"/>
              </a:rPr>
            </a:br>
            <a:r>
              <a:rPr lang="en-US" altLang="zh-CN" sz="4400" b="1" i="1" kern="1200" baseline="0">
                <a:latin typeface="Arial" panose="020B0604020202090204" pitchFamily="34" charset="0"/>
                <a:ea typeface="宋体" pitchFamily="2" charset="-122"/>
              </a:rPr>
              <a:t>0-1 knapsack problem</a:t>
            </a:r>
            <a:r>
              <a:rPr lang="en-US" altLang="zh-CN" sz="4400" kern="1200" baseline="0">
                <a:latin typeface="Arial" panose="020B0604020202090204" pitchFamily="34" charset="0"/>
                <a:ea typeface="宋体" pitchFamily="2" charset="-122"/>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1981200" y="492125"/>
            <a:ext cx="2170113" cy="633413"/>
          </a:xfrm>
          <a:gradFill rotWithShape="1">
            <a:gsLst>
              <a:gs pos="0">
                <a:schemeClr val="accent1">
                  <a:gamma/>
                  <a:shade val="46275"/>
                  <a:invGamma/>
                  <a:alpha val="100000"/>
                </a:schemeClr>
              </a:gs>
              <a:gs pos="50000">
                <a:schemeClr val="accent1">
                  <a:alpha val="100000"/>
                </a:schemeClr>
              </a:gs>
              <a:gs pos="100000">
                <a:schemeClr val="accent1">
                  <a:gamma/>
                  <a:shade val="46275"/>
                  <a:invGamma/>
                  <a:alpha val="100000"/>
                </a:schemeClr>
              </a:gs>
            </a:gsLst>
            <a:lin ang="5400000" scaled="1"/>
            <a:tileRect/>
          </a:gradFill>
        </p:spPr>
        <p:txBody>
          <a:bodyPr anchor="ctr">
            <a:normAutofit/>
          </a:bodyPr>
          <a:lstStyle/>
          <a:p>
            <a:r>
              <a:rPr lang="zh-CN" altLang="en-US" sz="3200" b="1" dirty="0"/>
              <a:t>问题描述</a:t>
            </a:r>
          </a:p>
        </p:txBody>
      </p:sp>
      <p:sp>
        <p:nvSpPr>
          <p:cNvPr id="7171" name="文本占位符 7170"/>
          <p:cNvSpPr>
            <a:spLocks noGrp="1"/>
          </p:cNvSpPr>
          <p:nvPr>
            <p:ph type="body" sz="half" idx="1"/>
          </p:nvPr>
        </p:nvSpPr>
        <p:spPr>
          <a:xfrm>
            <a:off x="1757680" y="1412875"/>
            <a:ext cx="8630285" cy="1577340"/>
          </a:xfrm>
          <a:solidFill>
            <a:srgbClr val="F1FA76"/>
          </a:solidFill>
          <a:ln w="38100">
            <a:solidFill>
              <a:schemeClr val="tx1"/>
            </a:solidFill>
            <a:miter/>
          </a:ln>
        </p:spPr>
        <p:txBody>
          <a:bodyPr/>
          <a:lstStyle/>
          <a:p>
            <a:pPr fontAlgn="ctr">
              <a:buNone/>
            </a:pPr>
            <a:r>
              <a:rPr lang="en-US" altLang="zh-CN" sz="2800" b="1" dirty="0"/>
              <a:t>    </a:t>
            </a:r>
            <a:r>
              <a:rPr lang="zh-CN" altLang="en-US" sz="2800" b="1" dirty="0"/>
              <a:t>给定</a:t>
            </a:r>
            <a:r>
              <a:rPr lang="en-US" altLang="zh-CN" sz="2800" b="1" i="1">
                <a:solidFill>
                  <a:srgbClr val="EC663C"/>
                </a:solidFill>
                <a:latin typeface="Times New Roman" panose="02020603050405020304" pitchFamily="18" charset="0"/>
              </a:rPr>
              <a:t>n</a:t>
            </a:r>
            <a:r>
              <a:rPr lang="zh-CN" altLang="en-US" sz="2800" b="1" dirty="0"/>
              <a:t>种物品和一背包。物品</a:t>
            </a:r>
            <a:r>
              <a:rPr lang="en-US" altLang="zh-CN" sz="2800" b="1" i="1">
                <a:solidFill>
                  <a:srgbClr val="EC663C"/>
                </a:solidFill>
                <a:latin typeface="Times New Roman" panose="02020603050405020304" pitchFamily="18" charset="0"/>
              </a:rPr>
              <a:t>i</a:t>
            </a:r>
            <a:r>
              <a:rPr lang="zh-CN" altLang="en-US" sz="2800" b="1" dirty="0"/>
              <a:t>的重量是</a:t>
            </a:r>
            <a:r>
              <a:rPr lang="en-US" altLang="zh-CN" sz="2800" b="1" i="1">
                <a:solidFill>
                  <a:srgbClr val="EC663C"/>
                </a:solidFill>
                <a:latin typeface="Times New Roman" panose="02020603050405020304" pitchFamily="18" charset="0"/>
              </a:rPr>
              <a:t>w</a:t>
            </a:r>
            <a:r>
              <a:rPr lang="en-US" altLang="zh-CN" sz="2800" b="1" i="1" baseline="-25000">
                <a:solidFill>
                  <a:srgbClr val="EC663C"/>
                </a:solidFill>
                <a:latin typeface="Times New Roman" panose="02020603050405020304" pitchFamily="18" charset="0"/>
              </a:rPr>
              <a:t>i</a:t>
            </a:r>
            <a:r>
              <a:rPr lang="en-US" altLang="zh-CN" sz="2800" b="1" i="1">
                <a:solidFill>
                  <a:srgbClr val="EC663C"/>
                </a:solidFill>
                <a:latin typeface="Times New Roman" panose="02020603050405020304" pitchFamily="18" charset="0"/>
              </a:rPr>
              <a:t>&gt;0</a:t>
            </a:r>
            <a:r>
              <a:rPr lang="zh-CN" altLang="en-US" sz="2800" b="1" dirty="0"/>
              <a:t>，其价值为</a:t>
            </a:r>
            <a:r>
              <a:rPr lang="en-US" altLang="zh-CN" sz="2800" b="1" i="1">
                <a:solidFill>
                  <a:srgbClr val="EC663C"/>
                </a:solidFill>
                <a:latin typeface="Times New Roman" panose="02020603050405020304" pitchFamily="18" charset="0"/>
              </a:rPr>
              <a:t>v</a:t>
            </a:r>
            <a:r>
              <a:rPr lang="en-US" altLang="zh-CN" sz="2800" b="1" i="1" baseline="-25000">
                <a:solidFill>
                  <a:srgbClr val="EC663C"/>
                </a:solidFill>
                <a:latin typeface="Times New Roman" panose="02020603050405020304" pitchFamily="18" charset="0"/>
              </a:rPr>
              <a:t>i</a:t>
            </a:r>
            <a:r>
              <a:rPr lang="en-US" altLang="zh-CN" sz="2800" b="1" i="1">
                <a:solidFill>
                  <a:srgbClr val="EC663C"/>
                </a:solidFill>
                <a:latin typeface="Times New Roman" panose="02020603050405020304" pitchFamily="18" charset="0"/>
              </a:rPr>
              <a:t>&gt;0</a:t>
            </a:r>
            <a:r>
              <a:rPr lang="zh-CN" altLang="en-US" sz="2800" b="1" dirty="0"/>
              <a:t>，背包的容量为</a:t>
            </a:r>
            <a:r>
              <a:rPr lang="en-US" altLang="zh-CN" sz="2800" b="1" i="1">
                <a:solidFill>
                  <a:srgbClr val="EC663C"/>
                </a:solidFill>
                <a:latin typeface="Times New Roman" panose="02020603050405020304" pitchFamily="18" charset="0"/>
              </a:rPr>
              <a:t>c</a:t>
            </a:r>
            <a:r>
              <a:rPr lang="zh-CN" altLang="en-US" sz="2800" b="1" dirty="0"/>
              <a:t>。问应如何选择装入背包中的物品，使得装入背包中物品的总价值最大？</a:t>
            </a:r>
          </a:p>
        </p:txBody>
      </p:sp>
      <p:sp>
        <p:nvSpPr>
          <p:cNvPr id="7182" name="矩形 7181"/>
          <p:cNvSpPr/>
          <p:nvPr/>
        </p:nvSpPr>
        <p:spPr>
          <a:xfrm>
            <a:off x="2566988" y="3644900"/>
            <a:ext cx="7151687" cy="2836863"/>
          </a:xfrm>
          <a:prstGeom prst="rect">
            <a:avLst/>
          </a:prstGeom>
          <a:solidFill>
            <a:srgbClr val="F1FA76"/>
          </a:solidFill>
          <a:ln w="38100" cap="flat" cmpd="sng">
            <a:solidFill>
              <a:schemeClr val="tx2"/>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lgn="just">
              <a:lnSpc>
                <a:spcPct val="140000"/>
              </a:lnSpc>
              <a:buNone/>
            </a:pPr>
            <a:r>
              <a:rPr lang="zh-CN" altLang="en-US" sz="2400" b="1" dirty="0">
                <a:latin typeface="Times New Roman" panose="02020603050405020304" pitchFamily="18" charset="0"/>
              </a:rPr>
              <a:t>要求一组数</a:t>
            </a:r>
            <a:r>
              <a:rPr lang="zh-CN" altLang="en-US" sz="2400" b="1" dirty="0">
                <a:solidFill>
                  <a:srgbClr val="FF0000"/>
                </a:solidFill>
                <a:latin typeface="Times New Roman" panose="02020603050405020304" pitchFamily="18" charset="0"/>
                <a:ea typeface="黑体" pitchFamily="2" charset="-122"/>
              </a:rPr>
              <a:t>ｘ</a:t>
            </a:r>
            <a:r>
              <a:rPr lang="en-US" altLang="zh-CN" sz="2400" b="1" baseline="-25000">
                <a:solidFill>
                  <a:srgbClr val="FF0000"/>
                </a:solidFill>
                <a:latin typeface="Times New Roman" panose="02020603050405020304" pitchFamily="18" charset="0"/>
                <a:ea typeface="黑体" pitchFamily="2" charset="-122"/>
              </a:rPr>
              <a:t>i </a:t>
            </a:r>
          </a:p>
          <a:p>
            <a:pPr lvl="0" algn="just">
              <a:lnSpc>
                <a:spcPct val="140000"/>
              </a:lnSpc>
              <a:buNone/>
            </a:pPr>
            <a:r>
              <a:rPr lang="en-US" altLang="zh-CN" sz="2400" b="1">
                <a:solidFill>
                  <a:srgbClr val="FF0000"/>
                </a:solidFill>
                <a:latin typeface="Times New Roman" panose="02020603050405020304" pitchFamily="18" charset="0"/>
                <a:ea typeface="黑体" pitchFamily="2" charset="-122"/>
              </a:rPr>
              <a:t>   (</a:t>
            </a:r>
            <a:r>
              <a:rPr lang="zh-CN" altLang="en-US" sz="2400" b="1">
                <a:solidFill>
                  <a:srgbClr val="FF0000"/>
                </a:solidFill>
                <a:latin typeface="Times New Roman" panose="02020603050405020304" pitchFamily="18" charset="0"/>
                <a:ea typeface="黑体" pitchFamily="2" charset="-122"/>
              </a:rPr>
              <a:t>ｘ</a:t>
            </a:r>
            <a:r>
              <a:rPr lang="en-US" altLang="zh-CN" sz="2400" b="1" baseline="-25000">
                <a:solidFill>
                  <a:srgbClr val="FF0000"/>
                </a:solidFill>
                <a:latin typeface="Times New Roman" panose="02020603050405020304" pitchFamily="18" charset="0"/>
                <a:ea typeface="黑体" pitchFamily="2" charset="-122"/>
              </a:rPr>
              <a:t>i </a:t>
            </a:r>
            <a:r>
              <a:rPr lang="en-US" altLang="zh-CN" sz="2400" b="1" dirty="0">
                <a:solidFill>
                  <a:srgbClr val="FF0000"/>
                </a:solidFill>
                <a:latin typeface="Times New Roman" panose="02020603050405020304" pitchFamily="18" charset="0"/>
                <a:ea typeface="黑体" pitchFamily="2" charset="-122"/>
              </a:rPr>
              <a:t>= 0 </a:t>
            </a:r>
            <a:r>
              <a:rPr lang="zh-CN" altLang="en-US" sz="2400" b="1" dirty="0">
                <a:solidFill>
                  <a:srgbClr val="FF0000"/>
                </a:solidFill>
                <a:latin typeface="Times New Roman" panose="02020603050405020304" pitchFamily="18" charset="0"/>
                <a:ea typeface="黑体" pitchFamily="2" charset="-122"/>
              </a:rPr>
              <a:t>或１</a:t>
            </a:r>
            <a:r>
              <a:rPr lang="zh-CN" altLang="en-US" sz="2400" b="1" dirty="0">
                <a:latin typeface="Times New Roman" panose="02020603050405020304" pitchFamily="18" charset="0"/>
                <a:ea typeface="黑体" pitchFamily="2" charset="-122"/>
              </a:rPr>
              <a:t>，</a:t>
            </a:r>
            <a:r>
              <a:rPr lang="zh-CN" altLang="en-US" sz="2400" b="1" dirty="0">
                <a:solidFill>
                  <a:srgbClr val="FF0000"/>
                </a:solidFill>
                <a:latin typeface="Times New Roman" panose="02020603050405020304" pitchFamily="18" charset="0"/>
                <a:ea typeface="黑体" pitchFamily="2" charset="-122"/>
              </a:rPr>
              <a:t>ｘ</a:t>
            </a:r>
            <a:r>
              <a:rPr lang="en-US" altLang="zh-CN" sz="2400" b="1" baseline="-25000">
                <a:solidFill>
                  <a:srgbClr val="FF0000"/>
                </a:solidFill>
                <a:latin typeface="Times New Roman" panose="02020603050405020304" pitchFamily="18" charset="0"/>
                <a:ea typeface="黑体" pitchFamily="2" charset="-122"/>
              </a:rPr>
              <a:t>i </a:t>
            </a:r>
            <a:r>
              <a:rPr lang="en-US" altLang="zh-CN" sz="2400" b="1">
                <a:solidFill>
                  <a:srgbClr val="FF0000"/>
                </a:solidFill>
                <a:latin typeface="Times New Roman" panose="02020603050405020304" pitchFamily="18" charset="0"/>
                <a:ea typeface="黑体" pitchFamily="2" charset="-122"/>
              </a:rPr>
              <a:t>= 0</a:t>
            </a:r>
            <a:r>
              <a:rPr lang="zh-CN" altLang="en-US" sz="2400" b="1" dirty="0">
                <a:latin typeface="Times New Roman" panose="02020603050405020304" pitchFamily="18" charset="0"/>
              </a:rPr>
              <a:t>表示物体</a:t>
            </a:r>
            <a:r>
              <a:rPr lang="zh-CN" altLang="en-US" sz="2400" b="1" dirty="0">
                <a:solidFill>
                  <a:srgbClr val="FF0000"/>
                </a:solidFill>
                <a:latin typeface="Times New Roman" panose="02020603050405020304" pitchFamily="18" charset="0"/>
                <a:ea typeface="黑体" pitchFamily="2" charset="-122"/>
              </a:rPr>
              <a:t>ｉ</a:t>
            </a:r>
            <a:r>
              <a:rPr lang="zh-CN" altLang="en-US" sz="2400" b="1" dirty="0">
                <a:latin typeface="Times New Roman" panose="02020603050405020304" pitchFamily="18" charset="0"/>
              </a:rPr>
              <a:t>不放入背包</a:t>
            </a:r>
            <a:r>
              <a:rPr lang="zh-CN" altLang="en-US" sz="2400" b="1" dirty="0">
                <a:latin typeface="Times New Roman" panose="02020603050405020304" pitchFamily="18" charset="0"/>
                <a:ea typeface="黑体" pitchFamily="2" charset="-122"/>
              </a:rPr>
              <a:t>，</a:t>
            </a:r>
          </a:p>
          <a:p>
            <a:pPr lvl="0" algn="just">
              <a:lnSpc>
                <a:spcPct val="140000"/>
              </a:lnSpc>
              <a:buNone/>
            </a:pPr>
            <a:r>
              <a:rPr lang="zh-CN" altLang="en-US" sz="2400" b="1" dirty="0">
                <a:latin typeface="Times New Roman" panose="02020603050405020304" pitchFamily="18" charset="0"/>
                <a:ea typeface="黑体" pitchFamily="2" charset="-122"/>
              </a:rPr>
              <a:t>    </a:t>
            </a:r>
            <a:r>
              <a:rPr lang="zh-CN" altLang="en-US" sz="2400" b="1" dirty="0">
                <a:solidFill>
                  <a:srgbClr val="FF0000"/>
                </a:solidFill>
                <a:latin typeface="Times New Roman" panose="02020603050405020304" pitchFamily="18" charset="0"/>
                <a:ea typeface="黑体" pitchFamily="2" charset="-122"/>
              </a:rPr>
              <a:t>ｘ</a:t>
            </a:r>
            <a:r>
              <a:rPr lang="en-US" altLang="zh-CN" sz="2400" b="1" baseline="-25000">
                <a:solidFill>
                  <a:srgbClr val="FF0000"/>
                </a:solidFill>
                <a:latin typeface="Times New Roman" panose="02020603050405020304" pitchFamily="18" charset="0"/>
                <a:ea typeface="黑体" pitchFamily="2" charset="-122"/>
              </a:rPr>
              <a:t>i</a:t>
            </a:r>
            <a:r>
              <a:rPr lang="en-US" altLang="zh-CN" sz="2400" b="1">
                <a:solidFill>
                  <a:srgbClr val="FF0000"/>
                </a:solidFill>
                <a:latin typeface="Times New Roman" panose="02020603050405020304" pitchFamily="18" charset="0"/>
                <a:ea typeface="黑体" pitchFamily="2" charset="-122"/>
              </a:rPr>
              <a:t> </a:t>
            </a:r>
            <a:r>
              <a:rPr lang="zh-CN" altLang="en-US" sz="2400" b="1">
                <a:solidFill>
                  <a:srgbClr val="FF0000"/>
                </a:solidFill>
                <a:latin typeface="Times New Roman" panose="02020603050405020304" pitchFamily="18" charset="0"/>
                <a:ea typeface="黑体" pitchFamily="2" charset="-122"/>
              </a:rPr>
              <a:t>＝</a:t>
            </a:r>
            <a:r>
              <a:rPr lang="en-US" altLang="zh-CN" sz="2400" b="1">
                <a:solidFill>
                  <a:srgbClr val="FF0000"/>
                </a:solidFill>
                <a:latin typeface="Times New Roman" panose="02020603050405020304" pitchFamily="18" charset="0"/>
                <a:ea typeface="黑体" pitchFamily="2" charset="-122"/>
              </a:rPr>
              <a:t>1</a:t>
            </a:r>
            <a:r>
              <a:rPr lang="zh-CN" altLang="en-US" sz="2400" b="1" dirty="0">
                <a:latin typeface="Times New Roman" panose="02020603050405020304" pitchFamily="18" charset="0"/>
              </a:rPr>
              <a:t>表示把物体</a:t>
            </a:r>
            <a:r>
              <a:rPr lang="zh-CN" altLang="en-US" sz="2400" b="1" dirty="0">
                <a:solidFill>
                  <a:srgbClr val="FF0000"/>
                </a:solidFill>
                <a:latin typeface="Times New Roman" panose="02020603050405020304" pitchFamily="18" charset="0"/>
                <a:ea typeface="黑体" pitchFamily="2" charset="-122"/>
              </a:rPr>
              <a:t>ｉ</a:t>
            </a:r>
            <a:r>
              <a:rPr lang="zh-CN" altLang="en-US" sz="2400" b="1" dirty="0">
                <a:latin typeface="Times New Roman" panose="02020603050405020304" pitchFamily="18" charset="0"/>
              </a:rPr>
              <a:t>放入背包</a:t>
            </a:r>
            <a:r>
              <a:rPr lang="zh-CN" altLang="en-US" sz="2400" b="1" dirty="0">
                <a:latin typeface="Times New Roman" panose="02020603050405020304" pitchFamily="18" charset="0"/>
                <a:ea typeface="黑体" pitchFamily="2" charset="-122"/>
              </a:rPr>
              <a:t>），</a:t>
            </a:r>
          </a:p>
          <a:p>
            <a:pPr lvl="0" algn="just">
              <a:lnSpc>
                <a:spcPct val="140000"/>
              </a:lnSpc>
              <a:buNone/>
            </a:pPr>
            <a:r>
              <a:rPr lang="zh-CN" altLang="en-US" sz="2400" b="1" dirty="0">
                <a:latin typeface="Times New Roman" panose="02020603050405020304" pitchFamily="18" charset="0"/>
              </a:rPr>
              <a:t>使得 </a:t>
            </a:r>
            <a:r>
              <a:rPr lang="en-US" altLang="zh-CN" sz="2400" b="1" err="1">
                <a:solidFill>
                  <a:srgbClr val="FF0000"/>
                </a:solidFill>
                <a:latin typeface="Times New Roman" panose="02020603050405020304" pitchFamily="18" charset="0"/>
              </a:rPr>
              <a:t>∑ v</a:t>
            </a:r>
            <a:r>
              <a:rPr lang="en-US" altLang="zh-CN" sz="2400" b="1" baseline="-25000" err="1">
                <a:solidFill>
                  <a:srgbClr val="FF0000"/>
                </a:solidFill>
                <a:latin typeface="Times New Roman" panose="02020603050405020304" pitchFamily="18" charset="0"/>
              </a:rPr>
              <a:t>i</a:t>
            </a:r>
            <a:r>
              <a:rPr lang="en-US" altLang="zh-CN" sz="2400" b="1" err="1">
                <a:solidFill>
                  <a:srgbClr val="FF0000"/>
                </a:solidFill>
                <a:latin typeface="Times New Roman" panose="02020603050405020304" pitchFamily="18" charset="0"/>
              </a:rPr>
              <a:t>x</a:t>
            </a:r>
            <a:r>
              <a:rPr lang="en-US" altLang="zh-CN" sz="2400" b="1" baseline="-25000" err="1">
                <a:solidFill>
                  <a:srgbClr val="FF0000"/>
                </a:solidFill>
                <a:latin typeface="Times New Roman" panose="02020603050405020304" pitchFamily="18" charset="0"/>
              </a:rPr>
              <a:t>i</a:t>
            </a:r>
            <a:r>
              <a:rPr lang="en-US" altLang="zh-CN" sz="2400" b="1" baseline="-25000">
                <a:latin typeface="Times New Roman" panose="02020603050405020304" pitchFamily="18" charset="0"/>
              </a:rPr>
              <a:t> </a:t>
            </a:r>
            <a:r>
              <a:rPr lang="zh-CN" altLang="en-US" sz="2400" b="1" dirty="0">
                <a:latin typeface="Times New Roman" panose="02020603050405020304" pitchFamily="18" charset="0"/>
              </a:rPr>
              <a:t>最大，即将尽量多的价值装入背包。</a:t>
            </a:r>
          </a:p>
        </p:txBody>
      </p:sp>
      <p:sp>
        <p:nvSpPr>
          <p:cNvPr id="7183" name="文本框 7182"/>
          <p:cNvSpPr txBox="1"/>
          <p:nvPr/>
        </p:nvSpPr>
        <p:spPr>
          <a:xfrm>
            <a:off x="3432175" y="5930900"/>
            <a:ext cx="854710" cy="368300"/>
          </a:xfrm>
          <a:prstGeom prst="rect">
            <a:avLst/>
          </a:prstGeom>
          <a:noFill/>
          <a:ln w="9525">
            <a:noFill/>
          </a:ln>
        </p:spPr>
        <p:txBody>
          <a:bodyPr wrap="none" anchor="t">
            <a:spAutoFit/>
          </a:bodyPr>
          <a:lstStyle/>
          <a:p>
            <a:pPr>
              <a:buClr>
                <a:schemeClr val="bg1"/>
              </a:buClr>
            </a:pPr>
            <a:r>
              <a:rPr lang="en-US" altLang="zh-CN" b="1">
                <a:solidFill>
                  <a:srgbClr val="FF0000"/>
                </a:solidFill>
                <a:latin typeface="Times New Roman" panose="02020603050405020304" pitchFamily="18" charset="0"/>
                <a:ea typeface="黑体" pitchFamily="2" charset="-122"/>
              </a:rPr>
              <a:t>1</a:t>
            </a:r>
            <a:r>
              <a:rPr lang="en-US" altLang="zh-CN" b="1">
                <a:solidFill>
                  <a:srgbClr val="FF0000"/>
                </a:solidFill>
                <a:latin typeface="Times New Roman" panose="02020603050405020304" pitchFamily="18" charset="0"/>
                <a:ea typeface="黑体" pitchFamily="2" charset="-122"/>
                <a:sym typeface="Symbol" pitchFamily="18" charset="2"/>
              </a:rPr>
              <a:t></a:t>
            </a:r>
            <a:r>
              <a:rPr lang="en-US" altLang="zh-CN" b="1">
                <a:solidFill>
                  <a:srgbClr val="FF0000"/>
                </a:solidFill>
                <a:latin typeface="Times New Roman" panose="02020603050405020304" pitchFamily="18" charset="0"/>
                <a:ea typeface="黑体" pitchFamily="2" charset="-122"/>
              </a:rPr>
              <a:t>i </a:t>
            </a:r>
            <a:r>
              <a:rPr lang="en-US" altLang="zh-CN" b="1">
                <a:solidFill>
                  <a:srgbClr val="FF0000"/>
                </a:solidFill>
                <a:latin typeface="Times New Roman" panose="02020603050405020304" pitchFamily="18" charset="0"/>
                <a:ea typeface="黑体" pitchFamily="2" charset="-122"/>
                <a:sym typeface="Symbol" pitchFamily="18" charset="2"/>
              </a:rPr>
              <a:t></a:t>
            </a:r>
            <a:r>
              <a:rPr lang="en-US" altLang="zh-CN" b="1">
                <a:solidFill>
                  <a:srgbClr val="FF0000"/>
                </a:solidFill>
                <a:latin typeface="Times New Roman" panose="02020603050405020304" pitchFamily="18" charset="0"/>
                <a:ea typeface="黑体" pitchFamily="2" charset="-122"/>
              </a:rPr>
              <a:t> n</a:t>
            </a:r>
          </a:p>
        </p:txBody>
      </p:sp>
      <p:sp>
        <p:nvSpPr>
          <p:cNvPr id="7185" name="矩形 7184"/>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88</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2"/>
                                        </p:tgtEl>
                                        <p:attrNameLst>
                                          <p:attrName>style.visibility</p:attrName>
                                        </p:attrNameLst>
                                      </p:cBhvr>
                                      <p:to>
                                        <p:strVal val="visible"/>
                                      </p:to>
                                    </p:set>
                                    <p:animEffect transition="in" filter="blinds(horizontal)">
                                      <p:cBhvr>
                                        <p:cTn id="7" dur="500"/>
                                        <p:tgtEl>
                                          <p:spTgt spid="71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83"/>
                                        </p:tgtEl>
                                        <p:attrNameLst>
                                          <p:attrName>style.visibility</p:attrName>
                                        </p:attrNameLst>
                                      </p:cBhvr>
                                      <p:to>
                                        <p:strVal val="visible"/>
                                      </p:to>
                                    </p:set>
                                    <p:animEffect transition="in" filter="blinds(horizontal)">
                                      <p:cBhvr>
                                        <p:cTn id="10"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ldLvl="0" animBg="1"/>
      <p:bldP spid="718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p:txBody>
          <a:bodyPr anchor="ctr"/>
          <a:lstStyle/>
          <a:p>
            <a:endParaRPr dirty="0"/>
          </a:p>
        </p:txBody>
      </p:sp>
      <p:sp>
        <p:nvSpPr>
          <p:cNvPr id="110599" name="矩形 110598"/>
          <p:cNvSpPr/>
          <p:nvPr/>
        </p:nvSpPr>
        <p:spPr>
          <a:xfrm>
            <a:off x="2351088" y="1628775"/>
            <a:ext cx="6840537" cy="1568450"/>
          </a:xfrm>
          <a:prstGeom prst="rect">
            <a:avLst/>
          </a:prstGeom>
          <a:solidFill>
            <a:srgbClr val="66FF66"/>
          </a:solidFill>
          <a:ln w="38100" cap="flat" cmpd="sng">
            <a:solidFill>
              <a:schemeClr val="tx1"/>
            </a:solidFill>
            <a:prstDash val="solid"/>
            <a:miter/>
            <a:headEnd type="none" w="med" len="med"/>
            <a:tailEnd type="none" w="med" len="med"/>
          </a:ln>
        </p:spPr>
        <p:txBody>
          <a:bodyPr>
            <a:spAutoFit/>
          </a:bodyPr>
          <a:lstStyle/>
          <a:p>
            <a:r>
              <a:rPr lang="zh-CN" altLang="en-US" sz="2400" b="1" dirty="0">
                <a:latin typeface="Arial" panose="020B0604020202090204" pitchFamily="34" charset="0"/>
              </a:rPr>
              <a:t>考虑有三种物品</a:t>
            </a:r>
            <a:r>
              <a:rPr lang="en-US" altLang="zh-CN" sz="2400" b="1" dirty="0">
                <a:latin typeface="Arial" panose="020B0604020202090204" pitchFamily="34" charset="0"/>
              </a:rPr>
              <a:t>, </a:t>
            </a:r>
            <a:r>
              <a:rPr lang="zh-CN" altLang="en-US" sz="2400" b="1" dirty="0">
                <a:latin typeface="Arial" panose="020B0604020202090204" pitchFamily="34" charset="0"/>
              </a:rPr>
              <a:t>它们的</a:t>
            </a:r>
          </a:p>
          <a:p>
            <a:r>
              <a:rPr lang="zh-CN" altLang="en-US" sz="2400" b="1" dirty="0">
                <a:latin typeface="Arial" panose="020B0604020202090204" pitchFamily="34" charset="0"/>
              </a:rPr>
              <a:t>    重量为 </a:t>
            </a:r>
            <a:r>
              <a:rPr lang="en-US" altLang="zh-CN" sz="2400" b="1">
                <a:latin typeface="Arial" panose="020B0604020202090204" pitchFamily="34" charset="0"/>
              </a:rPr>
              <a:t>( w</a:t>
            </a:r>
            <a:r>
              <a:rPr lang="en-US" altLang="zh-CN" sz="2400" b="1" baseline="-25000">
                <a:latin typeface="Arial" panose="020B0604020202090204" pitchFamily="34" charset="0"/>
              </a:rPr>
              <a:t>1</a:t>
            </a:r>
            <a:r>
              <a:rPr lang="en-US" altLang="zh-CN" sz="2400" b="1">
                <a:latin typeface="Arial" panose="020B0604020202090204" pitchFamily="34" charset="0"/>
              </a:rPr>
              <a:t>, w</a:t>
            </a:r>
            <a:r>
              <a:rPr lang="en-US" altLang="zh-CN" sz="2400" b="1" baseline="-25000">
                <a:latin typeface="Arial" panose="020B0604020202090204" pitchFamily="34" charset="0"/>
              </a:rPr>
              <a:t>2</a:t>
            </a:r>
            <a:r>
              <a:rPr lang="en-US" altLang="zh-CN" sz="2400" b="1">
                <a:latin typeface="Arial" panose="020B0604020202090204" pitchFamily="34" charset="0"/>
              </a:rPr>
              <a:t>, w</a:t>
            </a:r>
            <a:r>
              <a:rPr lang="en-US" altLang="zh-CN" sz="2400" b="1" baseline="-25000">
                <a:latin typeface="Arial" panose="020B0604020202090204" pitchFamily="34" charset="0"/>
              </a:rPr>
              <a:t>3</a:t>
            </a:r>
            <a:r>
              <a:rPr lang="en-US" altLang="zh-CN" sz="2400" b="1">
                <a:latin typeface="Arial" panose="020B0604020202090204" pitchFamily="34" charset="0"/>
              </a:rPr>
              <a:t> ) = ( 2, 3, 4 ),   </a:t>
            </a:r>
          </a:p>
          <a:p>
            <a:r>
              <a:rPr lang="en-US" altLang="zh-CN" sz="2400" b="1" dirty="0">
                <a:latin typeface="Arial" panose="020B0604020202090204" pitchFamily="34" charset="0"/>
              </a:rPr>
              <a:t>    </a:t>
            </a:r>
            <a:r>
              <a:rPr lang="zh-CN" altLang="en-US" sz="2400" b="1" dirty="0">
                <a:latin typeface="Arial" panose="020B0604020202090204" pitchFamily="34" charset="0"/>
              </a:rPr>
              <a:t>价值为</a:t>
            </a:r>
            <a:r>
              <a:rPr lang="en-US" altLang="zh-CN" sz="2400" b="1">
                <a:latin typeface="Arial" panose="020B0604020202090204" pitchFamily="34" charset="0"/>
              </a:rPr>
              <a:t>( v</a:t>
            </a:r>
            <a:r>
              <a:rPr lang="en-US" altLang="zh-CN" sz="2400" b="1" baseline="-25000">
                <a:latin typeface="Arial" panose="020B0604020202090204" pitchFamily="34" charset="0"/>
              </a:rPr>
              <a:t>1</a:t>
            </a:r>
            <a:r>
              <a:rPr lang="en-US" altLang="zh-CN" sz="2400" b="1">
                <a:latin typeface="Arial" panose="020B0604020202090204" pitchFamily="34" charset="0"/>
              </a:rPr>
              <a:t>, v</a:t>
            </a:r>
            <a:r>
              <a:rPr lang="en-US" altLang="zh-CN" sz="2400" b="1" baseline="-25000">
                <a:latin typeface="Arial" panose="020B0604020202090204" pitchFamily="34" charset="0"/>
              </a:rPr>
              <a:t>2</a:t>
            </a:r>
            <a:r>
              <a:rPr lang="en-US" altLang="zh-CN" sz="2400" b="1">
                <a:latin typeface="Arial" panose="020B0604020202090204" pitchFamily="34" charset="0"/>
              </a:rPr>
              <a:t>,  v</a:t>
            </a:r>
            <a:r>
              <a:rPr lang="en-US" altLang="zh-CN" sz="2400" b="1" baseline="-25000">
                <a:latin typeface="Arial" panose="020B0604020202090204" pitchFamily="34" charset="0"/>
              </a:rPr>
              <a:t>3</a:t>
            </a:r>
            <a:r>
              <a:rPr lang="en-US" altLang="zh-CN" sz="2400" b="1">
                <a:latin typeface="Arial" panose="020B0604020202090204" pitchFamily="34" charset="0"/>
              </a:rPr>
              <a:t> ) = ( 1, 2, 5 ), </a:t>
            </a:r>
          </a:p>
          <a:p>
            <a:r>
              <a:rPr lang="zh-CN" altLang="en-US" sz="2400" b="1" dirty="0">
                <a:latin typeface="Arial" panose="020B0604020202090204" pitchFamily="34" charset="0"/>
              </a:rPr>
              <a:t>当背包容量为</a:t>
            </a:r>
            <a:r>
              <a:rPr lang="en-US" altLang="zh-CN" sz="2400" b="1" dirty="0">
                <a:latin typeface="Arial" panose="020B0604020202090204" pitchFamily="34" charset="0"/>
              </a:rPr>
              <a:t>c = 6</a:t>
            </a:r>
            <a:r>
              <a:rPr lang="zh-CN" altLang="en-US" sz="2400" b="1" dirty="0">
                <a:latin typeface="Arial" panose="020B0604020202090204" pitchFamily="34" charset="0"/>
              </a:rPr>
              <a:t>时，如何装背包总价值最大？</a:t>
            </a:r>
          </a:p>
        </p:txBody>
      </p:sp>
      <p:sp>
        <p:nvSpPr>
          <p:cNvPr id="110601" name="文本框 110600"/>
          <p:cNvSpPr txBox="1"/>
          <p:nvPr/>
        </p:nvSpPr>
        <p:spPr>
          <a:xfrm>
            <a:off x="2495550" y="4365625"/>
            <a:ext cx="3024188" cy="860425"/>
          </a:xfrm>
          <a:prstGeom prst="rect">
            <a:avLst/>
          </a:prstGeom>
          <a:noFill/>
          <a:ln w="38100" cap="flat" cmpd="sng">
            <a:solidFill>
              <a:srgbClr val="800000"/>
            </a:solidFill>
            <a:prstDash val="solid"/>
            <a:miter/>
            <a:headEnd type="none" w="med" len="med"/>
            <a:tailEnd type="none" w="med" len="med"/>
          </a:ln>
        </p:spPr>
        <p:txBody>
          <a:bodyPr>
            <a:spAutoFit/>
          </a:bodyPr>
          <a:lstStyle/>
          <a:p>
            <a:pPr>
              <a:spcBef>
                <a:spcPct val="50000"/>
              </a:spcBef>
            </a:pPr>
            <a:r>
              <a:rPr lang="en-US" altLang="zh-CN" sz="2000" b="1">
                <a:latin typeface="Arial" panose="020B0604020202090204" pitchFamily="34" charset="0"/>
              </a:rPr>
              <a:t>{x</a:t>
            </a:r>
            <a:r>
              <a:rPr lang="en-US" altLang="zh-CN" sz="2000" b="1" baseline="-25000">
                <a:latin typeface="Arial" panose="020B0604020202090204" pitchFamily="34" charset="0"/>
              </a:rPr>
              <a:t>1</a:t>
            </a:r>
            <a:r>
              <a:rPr lang="en-US" altLang="zh-CN" sz="2000" b="1">
                <a:latin typeface="Arial" panose="020B0604020202090204" pitchFamily="34" charset="0"/>
              </a:rPr>
              <a:t>, x</a:t>
            </a:r>
            <a:r>
              <a:rPr lang="en-US" altLang="zh-CN" sz="2000" b="1" baseline="-25000">
                <a:latin typeface="Arial" panose="020B0604020202090204" pitchFamily="34" charset="0"/>
              </a:rPr>
              <a:t>2</a:t>
            </a:r>
            <a:r>
              <a:rPr lang="en-US" altLang="zh-CN" sz="2000" b="1">
                <a:latin typeface="Arial" panose="020B0604020202090204" pitchFamily="34" charset="0"/>
              </a:rPr>
              <a:t>, x</a:t>
            </a:r>
            <a:r>
              <a:rPr lang="en-US" altLang="zh-CN" sz="2000" b="1" baseline="-25000">
                <a:latin typeface="Arial" panose="020B0604020202090204" pitchFamily="34" charset="0"/>
              </a:rPr>
              <a:t>3</a:t>
            </a:r>
            <a:r>
              <a:rPr lang="en-US" altLang="zh-CN" sz="2000" b="1">
                <a:latin typeface="Arial" panose="020B0604020202090204" pitchFamily="34" charset="0"/>
              </a:rPr>
              <a:t>} = {1, 0, 1}     </a:t>
            </a:r>
          </a:p>
          <a:p>
            <a:pPr>
              <a:spcBef>
                <a:spcPct val="50000"/>
              </a:spcBef>
            </a:pPr>
            <a:r>
              <a:rPr lang="en-US" altLang="zh-CN" sz="2000" b="1">
                <a:latin typeface="Arial" panose="020B0604020202090204" pitchFamily="34" charset="0"/>
              </a:rPr>
              <a:t>v</a:t>
            </a:r>
            <a:r>
              <a:rPr lang="en-US" altLang="zh-CN" sz="2000" b="1" baseline="-25000">
                <a:latin typeface="Arial" panose="020B0604020202090204" pitchFamily="34" charset="0"/>
              </a:rPr>
              <a:t>1</a:t>
            </a:r>
            <a:r>
              <a:rPr lang="en-US" altLang="zh-CN" sz="2000" b="1">
                <a:latin typeface="Arial" panose="020B0604020202090204" pitchFamily="34" charset="0"/>
              </a:rPr>
              <a:t>* x</a:t>
            </a:r>
            <a:r>
              <a:rPr lang="en-US" altLang="zh-CN" sz="2000" b="1" baseline="-25000">
                <a:latin typeface="Arial" panose="020B0604020202090204" pitchFamily="34" charset="0"/>
              </a:rPr>
              <a:t>1</a:t>
            </a:r>
            <a:r>
              <a:rPr lang="en-US" altLang="zh-CN" sz="2000" b="1">
                <a:latin typeface="Arial" panose="020B0604020202090204" pitchFamily="34" charset="0"/>
              </a:rPr>
              <a:t> + v</a:t>
            </a:r>
            <a:r>
              <a:rPr lang="en-US" altLang="zh-CN" sz="2000" b="1" baseline="-25000">
                <a:latin typeface="Arial" panose="020B0604020202090204" pitchFamily="34" charset="0"/>
              </a:rPr>
              <a:t>2</a:t>
            </a:r>
            <a:r>
              <a:rPr lang="en-US" altLang="zh-CN" sz="2000" b="1">
                <a:latin typeface="Arial" panose="020B0604020202090204" pitchFamily="34" charset="0"/>
              </a:rPr>
              <a:t>*x</a:t>
            </a:r>
            <a:r>
              <a:rPr lang="en-US" altLang="zh-CN" sz="2000" b="1" baseline="-25000">
                <a:latin typeface="Arial" panose="020B0604020202090204" pitchFamily="34" charset="0"/>
              </a:rPr>
              <a:t>2</a:t>
            </a:r>
            <a:r>
              <a:rPr lang="en-US" altLang="zh-CN" sz="2000" b="1">
                <a:latin typeface="Arial" panose="020B0604020202090204" pitchFamily="34" charset="0"/>
              </a:rPr>
              <a:t> + v</a:t>
            </a:r>
            <a:r>
              <a:rPr lang="en-US" altLang="zh-CN" sz="2000" b="1" baseline="-25000">
                <a:latin typeface="Arial" panose="020B0604020202090204" pitchFamily="34" charset="0"/>
              </a:rPr>
              <a:t>3</a:t>
            </a:r>
            <a:r>
              <a:rPr lang="en-US" altLang="zh-CN" sz="2000" b="1">
                <a:latin typeface="Arial" panose="020B0604020202090204" pitchFamily="34" charset="0"/>
              </a:rPr>
              <a:t>*x</a:t>
            </a:r>
            <a:r>
              <a:rPr lang="en-US" altLang="zh-CN" sz="2000" b="1" baseline="-25000">
                <a:latin typeface="Arial" panose="020B0604020202090204" pitchFamily="34" charset="0"/>
              </a:rPr>
              <a:t>3</a:t>
            </a:r>
            <a:r>
              <a:rPr lang="en-US" altLang="zh-CN" sz="2000" b="1">
                <a:latin typeface="Arial" panose="020B0604020202090204" pitchFamily="34" charset="0"/>
              </a:rPr>
              <a:t>= 6</a:t>
            </a:r>
          </a:p>
        </p:txBody>
      </p:sp>
      <p:sp>
        <p:nvSpPr>
          <p:cNvPr id="110602" name="文本框 110601"/>
          <p:cNvSpPr txBox="1"/>
          <p:nvPr/>
        </p:nvSpPr>
        <p:spPr>
          <a:xfrm>
            <a:off x="2424113" y="3429000"/>
            <a:ext cx="7488237" cy="398780"/>
          </a:xfrm>
          <a:prstGeom prst="rect">
            <a:avLst/>
          </a:prstGeom>
          <a:noFill/>
          <a:ln w="38100" cap="flat" cmpd="sng">
            <a:solidFill>
              <a:srgbClr val="800000"/>
            </a:solidFill>
            <a:prstDash val="solid"/>
            <a:miter/>
            <a:headEnd type="none" w="med" len="med"/>
            <a:tailEnd type="none" w="med" len="med"/>
          </a:ln>
        </p:spPr>
        <p:txBody>
          <a:bodyPr>
            <a:spAutoFit/>
          </a:bodyPr>
          <a:lstStyle/>
          <a:p>
            <a:pPr>
              <a:spcBef>
                <a:spcPct val="50000"/>
              </a:spcBef>
            </a:pPr>
            <a:r>
              <a:rPr lang="en-US" altLang="zh-CN" sz="2000" b="1">
                <a:latin typeface="Arial" panose="020B0604020202090204" pitchFamily="34" charset="0"/>
              </a:rPr>
              <a:t>{x</a:t>
            </a:r>
            <a:r>
              <a:rPr lang="en-US" altLang="zh-CN" sz="2000" b="1" baseline="-25000">
                <a:latin typeface="Arial" panose="020B0604020202090204" pitchFamily="34" charset="0"/>
              </a:rPr>
              <a:t>1</a:t>
            </a:r>
            <a:r>
              <a:rPr lang="en-US" altLang="zh-CN" sz="2000" b="1">
                <a:latin typeface="Arial" panose="020B0604020202090204" pitchFamily="34" charset="0"/>
              </a:rPr>
              <a:t>, x</a:t>
            </a:r>
            <a:r>
              <a:rPr lang="en-US" altLang="zh-CN" sz="2000" b="1" baseline="-25000">
                <a:latin typeface="Arial" panose="020B0604020202090204" pitchFamily="34" charset="0"/>
              </a:rPr>
              <a:t>2</a:t>
            </a:r>
            <a:r>
              <a:rPr lang="en-US" altLang="zh-CN" sz="2000" b="1">
                <a:latin typeface="Arial" panose="020B0604020202090204" pitchFamily="34" charset="0"/>
              </a:rPr>
              <a:t>, x</a:t>
            </a:r>
            <a:r>
              <a:rPr lang="en-US" altLang="zh-CN" sz="2000" b="1" baseline="-25000">
                <a:latin typeface="Arial" panose="020B0604020202090204" pitchFamily="34" charset="0"/>
              </a:rPr>
              <a:t>3</a:t>
            </a:r>
            <a:r>
              <a:rPr lang="en-US" altLang="zh-CN" sz="2000" b="1">
                <a:latin typeface="Arial" panose="020B0604020202090204" pitchFamily="34" charset="0"/>
              </a:rPr>
              <a:t>} = {0, 0, 0} {1, 0, 0} {0, 1, 0} {0, 0, 1} {1, 1, 0} {1, 0, 1}                        </a:t>
            </a:r>
          </a:p>
        </p:txBody>
      </p:sp>
      <p:sp>
        <p:nvSpPr>
          <p:cNvPr id="110603" name="矩形 110602"/>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89</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bldLvl="0" animBg="1"/>
      <p:bldP spid="11060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latin typeface="Arial Black" panose="020B0A04020102020204" pitchFamily="34" charset="0"/>
              </a:rPr>
              <a:t>9</a:t>
            </a:fld>
            <a:endParaRPr lang="en-US" altLang="zh-CN" sz="1200" dirty="0">
              <a:latin typeface="Arial Black" panose="020B0A04020102020204" pitchFamily="34" charset="0"/>
            </a:endParaRPr>
          </a:p>
        </p:txBody>
      </p:sp>
      <p:sp>
        <p:nvSpPr>
          <p:cNvPr id="33795" name="Rectangle 4"/>
          <p:cNvSpPr/>
          <p:nvPr/>
        </p:nvSpPr>
        <p:spPr>
          <a:xfrm>
            <a:off x="4511675" y="404813"/>
            <a:ext cx="1655763" cy="720725"/>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原问题</a:t>
            </a:r>
          </a:p>
        </p:txBody>
      </p:sp>
      <p:sp>
        <p:nvSpPr>
          <p:cNvPr id="33796" name="Rectangle 5"/>
          <p:cNvSpPr/>
          <p:nvPr/>
        </p:nvSpPr>
        <p:spPr>
          <a:xfrm>
            <a:off x="2424113" y="2133600"/>
            <a:ext cx="1439862" cy="576263"/>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1</a:t>
            </a:r>
          </a:p>
        </p:txBody>
      </p:sp>
      <p:sp>
        <p:nvSpPr>
          <p:cNvPr id="33797" name="Rectangle 6"/>
          <p:cNvSpPr/>
          <p:nvPr/>
        </p:nvSpPr>
        <p:spPr>
          <a:xfrm>
            <a:off x="4511675" y="2133600"/>
            <a:ext cx="1439863" cy="57467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2</a:t>
            </a:r>
          </a:p>
        </p:txBody>
      </p:sp>
      <p:sp>
        <p:nvSpPr>
          <p:cNvPr id="33798" name="Rectangle 7"/>
          <p:cNvSpPr/>
          <p:nvPr/>
        </p:nvSpPr>
        <p:spPr>
          <a:xfrm>
            <a:off x="7175500" y="2133600"/>
            <a:ext cx="1439863" cy="57467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k</a:t>
            </a:r>
          </a:p>
        </p:txBody>
      </p:sp>
      <p:sp>
        <p:nvSpPr>
          <p:cNvPr id="33799" name="Rectangle 8"/>
          <p:cNvSpPr/>
          <p:nvPr/>
        </p:nvSpPr>
        <p:spPr>
          <a:xfrm>
            <a:off x="2855913" y="3644900"/>
            <a:ext cx="1584325" cy="431800"/>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1 ’</a:t>
            </a:r>
          </a:p>
        </p:txBody>
      </p:sp>
      <p:sp>
        <p:nvSpPr>
          <p:cNvPr id="33800" name="Rectangle 9"/>
          <p:cNvSpPr/>
          <p:nvPr/>
        </p:nvSpPr>
        <p:spPr>
          <a:xfrm>
            <a:off x="4727575" y="3644900"/>
            <a:ext cx="1655763" cy="504825"/>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2’</a:t>
            </a:r>
          </a:p>
        </p:txBody>
      </p:sp>
      <p:sp>
        <p:nvSpPr>
          <p:cNvPr id="33801" name="Rectangle 10"/>
          <p:cNvSpPr/>
          <p:nvPr/>
        </p:nvSpPr>
        <p:spPr>
          <a:xfrm>
            <a:off x="6600825" y="3644900"/>
            <a:ext cx="1655763" cy="431800"/>
          </a:xfrm>
          <a:prstGeom prst="rect">
            <a:avLst/>
          </a:prstGeom>
          <a:gradFill rotWithShape="1">
            <a:gsLst>
              <a:gs pos="0">
                <a:srgbClr val="D9D927"/>
              </a:gs>
              <a:gs pos="100000">
                <a:srgbClr val="DADA2A"/>
              </a:gs>
            </a:gsLst>
            <a:lin ang="540000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800" b="1" dirty="0">
                <a:latin typeface="Arial" panose="020B0604020202090204" pitchFamily="34" charset="0"/>
              </a:rPr>
              <a:t>子问题</a:t>
            </a:r>
            <a:r>
              <a:rPr lang="en-US" altLang="zh-CN" sz="2800" b="1" dirty="0">
                <a:latin typeface="Arial" panose="020B0604020202090204" pitchFamily="34" charset="0"/>
              </a:rPr>
              <a:t>3 ’</a:t>
            </a:r>
          </a:p>
        </p:txBody>
      </p:sp>
      <p:sp>
        <p:nvSpPr>
          <p:cNvPr id="33802" name="Line 11"/>
          <p:cNvSpPr/>
          <p:nvPr/>
        </p:nvSpPr>
        <p:spPr>
          <a:xfrm flipH="1">
            <a:off x="3216275" y="1125538"/>
            <a:ext cx="1871663" cy="1008062"/>
          </a:xfrm>
          <a:prstGeom prst="line">
            <a:avLst/>
          </a:prstGeom>
          <a:ln w="9525" cap="flat" cmpd="sng">
            <a:solidFill>
              <a:schemeClr val="tx1"/>
            </a:solidFill>
            <a:prstDash val="solid"/>
            <a:headEnd type="none" w="med" len="med"/>
            <a:tailEnd type="triangle" w="med" len="med"/>
          </a:ln>
        </p:spPr>
      </p:sp>
      <p:sp>
        <p:nvSpPr>
          <p:cNvPr id="33803" name="Line 12"/>
          <p:cNvSpPr/>
          <p:nvPr/>
        </p:nvSpPr>
        <p:spPr>
          <a:xfrm>
            <a:off x="5375275" y="1125538"/>
            <a:ext cx="0" cy="935037"/>
          </a:xfrm>
          <a:prstGeom prst="line">
            <a:avLst/>
          </a:prstGeom>
          <a:ln w="9525" cap="flat" cmpd="sng">
            <a:solidFill>
              <a:schemeClr val="tx1"/>
            </a:solidFill>
            <a:prstDash val="solid"/>
            <a:headEnd type="none" w="med" len="med"/>
            <a:tailEnd type="triangle" w="med" len="med"/>
          </a:ln>
        </p:spPr>
      </p:sp>
      <p:sp>
        <p:nvSpPr>
          <p:cNvPr id="33804" name="Line 13"/>
          <p:cNvSpPr/>
          <p:nvPr/>
        </p:nvSpPr>
        <p:spPr>
          <a:xfrm>
            <a:off x="5880100" y="1125538"/>
            <a:ext cx="1871663" cy="1008062"/>
          </a:xfrm>
          <a:prstGeom prst="line">
            <a:avLst/>
          </a:prstGeom>
          <a:ln w="9525" cap="flat" cmpd="sng">
            <a:solidFill>
              <a:schemeClr val="tx1"/>
            </a:solidFill>
            <a:prstDash val="solid"/>
            <a:headEnd type="none" w="med" len="med"/>
            <a:tailEnd type="triangle" w="med" len="med"/>
          </a:ln>
        </p:spPr>
      </p:sp>
      <p:sp>
        <p:nvSpPr>
          <p:cNvPr id="33805" name="Line 14"/>
          <p:cNvSpPr/>
          <p:nvPr/>
        </p:nvSpPr>
        <p:spPr>
          <a:xfrm>
            <a:off x="6096000" y="2420938"/>
            <a:ext cx="936625" cy="0"/>
          </a:xfrm>
          <a:prstGeom prst="line">
            <a:avLst/>
          </a:prstGeom>
          <a:ln w="9525" cap="flat" cmpd="sng">
            <a:solidFill>
              <a:schemeClr val="tx1"/>
            </a:solidFill>
            <a:prstDash val="dash"/>
            <a:headEnd type="none" w="med" len="med"/>
            <a:tailEnd type="none" w="med" len="med"/>
          </a:ln>
        </p:spPr>
      </p:sp>
      <p:sp>
        <p:nvSpPr>
          <p:cNvPr id="33806" name="Line 15"/>
          <p:cNvSpPr/>
          <p:nvPr/>
        </p:nvSpPr>
        <p:spPr>
          <a:xfrm flipH="1">
            <a:off x="3719513" y="2708275"/>
            <a:ext cx="1439862" cy="936625"/>
          </a:xfrm>
          <a:prstGeom prst="line">
            <a:avLst/>
          </a:prstGeom>
          <a:ln w="9525" cap="flat" cmpd="sng">
            <a:solidFill>
              <a:schemeClr val="tx1"/>
            </a:solidFill>
            <a:prstDash val="solid"/>
            <a:headEnd type="none" w="med" len="med"/>
            <a:tailEnd type="triangle" w="med" len="med"/>
          </a:ln>
        </p:spPr>
      </p:sp>
      <p:sp>
        <p:nvSpPr>
          <p:cNvPr id="33807" name="Line 16"/>
          <p:cNvSpPr/>
          <p:nvPr/>
        </p:nvSpPr>
        <p:spPr>
          <a:xfrm>
            <a:off x="5303838" y="2708275"/>
            <a:ext cx="0" cy="936625"/>
          </a:xfrm>
          <a:prstGeom prst="line">
            <a:avLst/>
          </a:prstGeom>
          <a:ln w="9525" cap="flat" cmpd="sng">
            <a:solidFill>
              <a:schemeClr val="tx1"/>
            </a:solidFill>
            <a:prstDash val="solid"/>
            <a:headEnd type="none" w="med" len="med"/>
            <a:tailEnd type="triangle" w="med" len="med"/>
          </a:ln>
        </p:spPr>
      </p:sp>
      <p:sp>
        <p:nvSpPr>
          <p:cNvPr id="33808" name="Line 17"/>
          <p:cNvSpPr/>
          <p:nvPr/>
        </p:nvSpPr>
        <p:spPr>
          <a:xfrm>
            <a:off x="5591175" y="2708275"/>
            <a:ext cx="1512888" cy="936625"/>
          </a:xfrm>
          <a:prstGeom prst="line">
            <a:avLst/>
          </a:prstGeom>
          <a:ln w="9525" cap="flat" cmpd="sng">
            <a:solidFill>
              <a:schemeClr val="tx1"/>
            </a:solidFill>
            <a:prstDash val="solid"/>
            <a:headEnd type="none" w="med" len="med"/>
            <a:tailEnd type="triangle" w="med" len="med"/>
          </a:ln>
        </p:spPr>
      </p:sp>
      <p:sp>
        <p:nvSpPr>
          <p:cNvPr id="33809" name="Line 18"/>
          <p:cNvSpPr/>
          <p:nvPr/>
        </p:nvSpPr>
        <p:spPr>
          <a:xfrm>
            <a:off x="6167438" y="765175"/>
            <a:ext cx="3024187" cy="1439863"/>
          </a:xfrm>
          <a:prstGeom prst="line">
            <a:avLst/>
          </a:prstGeom>
          <a:ln w="9525" cap="flat" cmpd="sng">
            <a:solidFill>
              <a:schemeClr val="tx1"/>
            </a:solidFill>
            <a:prstDash val="lgDash"/>
            <a:headEnd type="none" w="med" len="med"/>
            <a:tailEnd type="triangle" w="med" len="med"/>
          </a:ln>
        </p:spPr>
      </p:sp>
      <p:sp>
        <p:nvSpPr>
          <p:cNvPr id="33810" name="Line 19"/>
          <p:cNvSpPr/>
          <p:nvPr/>
        </p:nvSpPr>
        <p:spPr>
          <a:xfrm flipV="1">
            <a:off x="8616950" y="2349500"/>
            <a:ext cx="431800" cy="142875"/>
          </a:xfrm>
          <a:prstGeom prst="line">
            <a:avLst/>
          </a:prstGeom>
          <a:ln w="9525" cap="flat" cmpd="sng">
            <a:solidFill>
              <a:schemeClr val="tx1"/>
            </a:solidFill>
            <a:prstDash val="dash"/>
            <a:headEnd type="none" w="med" len="med"/>
            <a:tailEnd type="triangle" w="med" len="med"/>
          </a:ln>
        </p:spPr>
      </p:sp>
      <p:sp>
        <p:nvSpPr>
          <p:cNvPr id="33811" name="Line 20"/>
          <p:cNvSpPr/>
          <p:nvPr/>
        </p:nvSpPr>
        <p:spPr>
          <a:xfrm flipV="1">
            <a:off x="8256588" y="2492375"/>
            <a:ext cx="863600" cy="1368425"/>
          </a:xfrm>
          <a:prstGeom prst="line">
            <a:avLst/>
          </a:prstGeom>
          <a:ln w="9525" cap="flat" cmpd="sng">
            <a:solidFill>
              <a:schemeClr val="tx1"/>
            </a:solidFill>
            <a:prstDash val="lgDash"/>
            <a:headEnd type="none" w="med" len="med"/>
            <a:tailEnd type="triangle" w="med" len="med"/>
          </a:ln>
        </p:spPr>
      </p:sp>
      <p:sp>
        <p:nvSpPr>
          <p:cNvPr id="33812" name="Text Box 23"/>
          <p:cNvSpPr txBox="1"/>
          <p:nvPr/>
        </p:nvSpPr>
        <p:spPr>
          <a:xfrm>
            <a:off x="9189085" y="1628775"/>
            <a:ext cx="551815" cy="1368425"/>
          </a:xfrm>
          <a:prstGeom prst="rect">
            <a:avLst/>
          </a:prstGeom>
          <a:solidFill>
            <a:srgbClr val="CCECFF"/>
          </a:solidFill>
          <a:ln w="9525" cap="flat" cmpd="sng">
            <a:solidFill>
              <a:schemeClr val="tx1"/>
            </a:solidFill>
            <a:prstDash val="solid"/>
            <a:miter/>
            <a:headEnd type="none" w="med" len="med"/>
            <a:tailEnd type="none" w="med" len="med"/>
          </a:ln>
        </p:spPr>
        <p:txBody>
          <a:bodyPr vert="eaVert">
            <a:spAutoFit/>
          </a:bodyPr>
          <a:lstStyle/>
          <a:p>
            <a:pPr>
              <a:spcBef>
                <a:spcPct val="50000"/>
              </a:spcBef>
            </a:pPr>
            <a:r>
              <a:rPr lang="zh-CN" altLang="en-US" sz="2400" b="1" dirty="0">
                <a:solidFill>
                  <a:srgbClr val="FF0000"/>
                </a:solidFill>
                <a:latin typeface="Arial" panose="020B0604020202090204" pitchFamily="34" charset="0"/>
              </a:rPr>
              <a:t>相同类型</a:t>
            </a:r>
          </a:p>
        </p:txBody>
      </p:sp>
      <p:sp>
        <p:nvSpPr>
          <p:cNvPr id="33813" name="AutoShape 25"/>
          <p:cNvSpPr/>
          <p:nvPr/>
        </p:nvSpPr>
        <p:spPr>
          <a:xfrm>
            <a:off x="4440238" y="4508500"/>
            <a:ext cx="1439862" cy="1584325"/>
          </a:xfrm>
          <a:prstGeom prst="wedgeEllipseCallout">
            <a:avLst>
              <a:gd name="adj1" fmla="val -106120"/>
              <a:gd name="adj2" fmla="val -75551"/>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b="1" dirty="0">
                <a:latin typeface="Arial" panose="020B0604020202090204" pitchFamily="34" charset="0"/>
              </a:rPr>
              <a:t>不可再分，直接求解</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p:txBody>
          <a:bodyPr anchor="ctr"/>
          <a:lstStyle/>
          <a:p>
            <a:endParaRPr dirty="0"/>
          </a:p>
        </p:txBody>
      </p:sp>
      <p:sp>
        <p:nvSpPr>
          <p:cNvPr id="109572" name="矩形 109571"/>
          <p:cNvSpPr/>
          <p:nvPr/>
        </p:nvSpPr>
        <p:spPr>
          <a:xfrm>
            <a:off x="2782888" y="1628775"/>
            <a:ext cx="6557962" cy="1943100"/>
          </a:xfrm>
          <a:prstGeom prst="rect">
            <a:avLst/>
          </a:prstGeom>
          <a:solidFill>
            <a:srgbClr val="79E444"/>
          </a:solidFill>
          <a:ln w="38100"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lnSpc>
                <a:spcPct val="90000"/>
              </a:lnSpc>
              <a:buNone/>
            </a:pPr>
            <a:r>
              <a:rPr lang="en-US" altLang="zh-CN" b="1" dirty="0"/>
              <a:t>   </a:t>
            </a:r>
            <a:r>
              <a:rPr lang="zh-CN" altLang="en-US" b="1" dirty="0"/>
              <a:t>给定</a:t>
            </a:r>
            <a:r>
              <a:rPr lang="en-US" altLang="zh-CN" b="1" i="1">
                <a:latin typeface="Times New Roman" panose="02020603050405020304" pitchFamily="18" charset="0"/>
              </a:rPr>
              <a:t>c</a:t>
            </a:r>
            <a:r>
              <a:rPr lang="en-US" altLang="zh-CN" b="1"/>
              <a:t>&gt;0, </a:t>
            </a:r>
            <a:r>
              <a:rPr lang="en-US" altLang="zh-CN" b="1" i="1">
                <a:latin typeface="Times New Roman" panose="02020603050405020304" pitchFamily="18" charset="0"/>
              </a:rPr>
              <a:t>w</a:t>
            </a:r>
            <a:r>
              <a:rPr lang="en-US" altLang="zh-CN" b="1" i="1" baseline="-25000">
                <a:latin typeface="Times New Roman" panose="02020603050405020304" pitchFamily="18" charset="0"/>
              </a:rPr>
              <a:t>i</a:t>
            </a:r>
            <a:r>
              <a:rPr lang="en-US" altLang="zh-CN" b="1"/>
              <a:t>&gt;0, </a:t>
            </a:r>
            <a:r>
              <a:rPr lang="en-US" altLang="zh-CN" b="1" i="1">
                <a:latin typeface="Times New Roman" panose="02020603050405020304" pitchFamily="18" charset="0"/>
              </a:rPr>
              <a:t>v</a:t>
            </a:r>
            <a:r>
              <a:rPr lang="en-US" altLang="zh-CN" b="1" i="1" baseline="-25000">
                <a:latin typeface="Times New Roman" panose="02020603050405020304" pitchFamily="18" charset="0"/>
              </a:rPr>
              <a:t>i</a:t>
            </a:r>
            <a:r>
              <a:rPr lang="en-US" altLang="zh-CN" b="1"/>
              <a:t>&gt;0,1≤</a:t>
            </a:r>
            <a:r>
              <a:rPr lang="en-US" altLang="zh-CN" b="1" i="1">
                <a:latin typeface="Times New Roman" panose="02020603050405020304" pitchFamily="18" charset="0"/>
              </a:rPr>
              <a:t>i</a:t>
            </a:r>
            <a:r>
              <a:rPr lang="en-US" altLang="zh-CN" b="1"/>
              <a:t>≤</a:t>
            </a:r>
            <a:r>
              <a:rPr lang="en-US" altLang="zh-CN" b="1" i="1">
                <a:latin typeface="Times New Roman" panose="02020603050405020304" pitchFamily="18" charset="0"/>
              </a:rPr>
              <a:t>n</a:t>
            </a:r>
            <a:r>
              <a:rPr lang="en-US" altLang="zh-CN" b="1" dirty="0"/>
              <a:t>, </a:t>
            </a:r>
            <a:r>
              <a:rPr lang="zh-CN" altLang="en-US" b="1" dirty="0"/>
              <a:t>要求找出一个</a:t>
            </a:r>
            <a:r>
              <a:rPr lang="en-US" altLang="zh-CN" b="1" i="1">
                <a:latin typeface="Times New Roman" panose="02020603050405020304" pitchFamily="18" charset="0"/>
              </a:rPr>
              <a:t>n</a:t>
            </a:r>
            <a:r>
              <a:rPr lang="zh-CN" altLang="en-US" b="1" dirty="0"/>
              <a:t>元向量</a:t>
            </a:r>
            <a:r>
              <a:rPr lang="en-US" altLang="zh-CN" b="1"/>
              <a:t>( </a:t>
            </a:r>
            <a:r>
              <a:rPr lang="en-US" altLang="zh-CN" b="1" i="1">
                <a:latin typeface="Times New Roman" panose="02020603050405020304" pitchFamily="18" charset="0"/>
              </a:rPr>
              <a:t>x</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i="1">
                <a:latin typeface="Times New Roman" panose="02020603050405020304" pitchFamily="18" charset="0"/>
              </a:rPr>
              <a:t>x</a:t>
            </a:r>
            <a:r>
              <a:rPr lang="en-US" altLang="zh-CN" b="1" baseline="-25000">
                <a:latin typeface="Times New Roman" panose="02020603050405020304" pitchFamily="18" charset="0"/>
              </a:rPr>
              <a:t>2</a:t>
            </a:r>
            <a:r>
              <a:rPr lang="en-US" altLang="zh-CN" b="1">
                <a:latin typeface="Times New Roman" panose="02020603050405020304" pitchFamily="18" charset="0"/>
              </a:rPr>
              <a:t>,  ···, </a:t>
            </a:r>
            <a:r>
              <a:rPr lang="en-US" altLang="zh-CN" b="1" i="1" err="1">
                <a:latin typeface="Times New Roman" panose="02020603050405020304" pitchFamily="18" charset="0"/>
              </a:rPr>
              <a:t>x</a:t>
            </a:r>
            <a:r>
              <a:rPr lang="en-US" altLang="zh-CN" b="1" i="1" baseline="-25000" err="1">
                <a:latin typeface="Times New Roman" panose="02020603050405020304" pitchFamily="18" charset="0"/>
              </a:rPr>
              <a:t>n</a:t>
            </a:r>
            <a:r>
              <a:rPr lang="en-US" altLang="zh-CN" b="1" i="1" baseline="-25000">
                <a:latin typeface="Times New Roman" panose="02020603050405020304" pitchFamily="18" charset="0"/>
              </a:rPr>
              <a:t> </a:t>
            </a:r>
            <a:r>
              <a:rPr lang="en-US" altLang="zh-CN" b="1"/>
              <a:t>), </a:t>
            </a:r>
            <a:r>
              <a:rPr lang="en-US" altLang="zh-CN" b="1" i="1">
                <a:latin typeface="Times New Roman" panose="02020603050405020304" pitchFamily="18" charset="0"/>
              </a:rPr>
              <a:t>x</a:t>
            </a:r>
            <a:r>
              <a:rPr lang="en-US" altLang="zh-CN" b="1" i="1" baseline="-25000"/>
              <a:t>i</a:t>
            </a:r>
            <a:r>
              <a:rPr lang="en-US" altLang="zh-CN" b="1"/>
              <a:t> ∈</a:t>
            </a:r>
            <a:r>
              <a:rPr lang="en-US" altLang="zh-CN"/>
              <a:t> </a:t>
            </a:r>
            <a:r>
              <a:rPr lang="en-US" altLang="zh-CN" b="1"/>
              <a:t>{0,1}   </a:t>
            </a:r>
          </a:p>
          <a:p>
            <a:pPr lvl="0">
              <a:lnSpc>
                <a:spcPct val="90000"/>
              </a:lnSpc>
              <a:buNone/>
            </a:pPr>
            <a:r>
              <a:rPr lang="en-US" altLang="zh-CN" b="1"/>
              <a:t>     1≤</a:t>
            </a:r>
            <a:r>
              <a:rPr lang="en-US" altLang="zh-CN" b="1" i="1">
                <a:latin typeface="Times New Roman" panose="02020603050405020304" pitchFamily="18" charset="0"/>
              </a:rPr>
              <a:t>i</a:t>
            </a:r>
            <a:r>
              <a:rPr lang="en-US" altLang="zh-CN" b="1"/>
              <a:t>≤</a:t>
            </a:r>
            <a:r>
              <a:rPr lang="en-US" altLang="zh-CN" b="1" i="1">
                <a:latin typeface="Times New Roman" panose="02020603050405020304" pitchFamily="18" charset="0"/>
              </a:rPr>
              <a:t>n,</a:t>
            </a:r>
            <a:r>
              <a:rPr lang="zh-CN" altLang="en-US" b="1" dirty="0">
                <a:latin typeface="Times New Roman" panose="02020603050405020304" pitchFamily="18" charset="0"/>
              </a:rPr>
              <a:t>使得                   ，而且               </a:t>
            </a:r>
          </a:p>
          <a:p>
            <a:pPr lvl="0">
              <a:lnSpc>
                <a:spcPct val="90000"/>
              </a:lnSpc>
              <a:buNone/>
            </a:pPr>
            <a:r>
              <a:rPr lang="zh-CN" altLang="en-US" b="1" dirty="0">
                <a:latin typeface="Times New Roman" panose="02020603050405020304" pitchFamily="18" charset="0"/>
              </a:rPr>
              <a:t>     达到最大，用</a:t>
            </a:r>
            <a:r>
              <a:rPr lang="en-US" altLang="zh-CN" b="1" dirty="0">
                <a:latin typeface="Times New Roman" panose="02020603050405020304" pitchFamily="18" charset="0"/>
              </a:rPr>
              <a:t>knap(1, n, c)</a:t>
            </a:r>
            <a:r>
              <a:rPr lang="zh-CN" altLang="en-US" b="1" dirty="0">
                <a:latin typeface="Times New Roman" panose="02020603050405020304" pitchFamily="18" charset="0"/>
              </a:rPr>
              <a:t>表示。</a:t>
            </a:r>
          </a:p>
        </p:txBody>
      </p:sp>
      <p:graphicFrame>
        <p:nvGraphicFramePr>
          <p:cNvPr id="109573" name="对象 109572"/>
          <p:cNvGraphicFramePr/>
          <p:nvPr/>
        </p:nvGraphicFramePr>
        <p:xfrm>
          <a:off x="5565775" y="2347913"/>
          <a:ext cx="1500188" cy="901700"/>
        </p:xfrm>
        <a:graphic>
          <a:graphicData uri="http://schemas.openxmlformats.org/presentationml/2006/ole">
            <mc:AlternateContent xmlns:mc="http://schemas.openxmlformats.org/markup-compatibility/2006">
              <mc:Choice xmlns:v="urn:schemas-microsoft-com:vml" Requires="v">
                <p:oleObj spid="_x0000_s14341" r:id="rId3" imgW="748665" imgH="431800" progId="Equation.3">
                  <p:embed/>
                </p:oleObj>
              </mc:Choice>
              <mc:Fallback>
                <p:oleObj r:id="rId3" imgW="748665" imgH="431800" progId="Equation.3">
                  <p:embed/>
                  <p:pic>
                    <p:nvPicPr>
                      <p:cNvPr id="0" name="图片 3088"/>
                      <p:cNvPicPr/>
                      <p:nvPr/>
                    </p:nvPicPr>
                    <p:blipFill>
                      <a:blip r:embed="rId4"/>
                      <a:stretch>
                        <a:fillRect/>
                      </a:stretch>
                    </p:blipFill>
                    <p:spPr>
                      <a:xfrm>
                        <a:off x="5565775" y="2347913"/>
                        <a:ext cx="1500188" cy="901700"/>
                      </a:xfrm>
                      <a:prstGeom prst="rect">
                        <a:avLst/>
                      </a:prstGeom>
                      <a:noFill/>
                      <a:ln w="38100">
                        <a:noFill/>
                        <a:miter/>
                      </a:ln>
                    </p:spPr>
                  </p:pic>
                </p:oleObj>
              </mc:Fallback>
            </mc:AlternateContent>
          </a:graphicData>
        </a:graphic>
      </p:graphicFrame>
      <p:graphicFrame>
        <p:nvGraphicFramePr>
          <p:cNvPr id="109574" name="对象 109573"/>
          <p:cNvGraphicFramePr/>
          <p:nvPr/>
        </p:nvGraphicFramePr>
        <p:xfrm>
          <a:off x="8304213" y="2420938"/>
          <a:ext cx="822325" cy="830262"/>
        </p:xfrm>
        <a:graphic>
          <a:graphicData uri="http://schemas.openxmlformats.org/presentationml/2006/ole">
            <mc:AlternateContent xmlns:mc="http://schemas.openxmlformats.org/markup-compatibility/2006">
              <mc:Choice xmlns:v="urn:schemas-microsoft-com:vml" Requires="v">
                <p:oleObj spid="_x0000_s14342" r:id="rId5" imgW="444500" imgH="431800" progId="Equation.3">
                  <p:embed/>
                </p:oleObj>
              </mc:Choice>
              <mc:Fallback>
                <p:oleObj r:id="rId5" imgW="444500" imgH="431800" progId="Equation.3">
                  <p:embed/>
                  <p:pic>
                    <p:nvPicPr>
                      <p:cNvPr id="0" name="图片 3087"/>
                      <p:cNvPicPr/>
                      <p:nvPr/>
                    </p:nvPicPr>
                    <p:blipFill>
                      <a:blip r:embed="rId6"/>
                      <a:stretch>
                        <a:fillRect/>
                      </a:stretch>
                    </p:blipFill>
                    <p:spPr>
                      <a:xfrm>
                        <a:off x="8304213" y="2420938"/>
                        <a:ext cx="822325" cy="830262"/>
                      </a:xfrm>
                      <a:prstGeom prst="rect">
                        <a:avLst/>
                      </a:prstGeom>
                      <a:noFill/>
                      <a:ln w="38100">
                        <a:noFill/>
                        <a:miter/>
                      </a:ln>
                    </p:spPr>
                  </p:pic>
                </p:oleObj>
              </mc:Fallback>
            </mc:AlternateContent>
          </a:graphicData>
        </a:graphic>
      </p:graphicFrame>
      <p:pic>
        <p:nvPicPr>
          <p:cNvPr id="109575" name="文本占位符 109574"/>
          <p:cNvPicPr>
            <a:picLocks noGrp="1" noChangeAspect="1"/>
          </p:cNvPicPr>
          <p:nvPr>
            <p:ph type="body" idx="1"/>
          </p:nvPr>
        </p:nvPicPr>
        <p:blipFill>
          <a:blip r:embed="rId7">
            <a:lum bright="-35999" contrast="48000"/>
          </a:blip>
          <a:stretch>
            <a:fillRect/>
          </a:stretch>
        </p:blipFill>
        <p:spPr>
          <a:xfrm>
            <a:off x="2640013" y="3716338"/>
            <a:ext cx="7056437" cy="2171700"/>
          </a:xfrm>
          <a:ln w="38100">
            <a:solidFill>
              <a:schemeClr val="tx1"/>
            </a:solidFill>
            <a:miter/>
          </a:ln>
        </p:spPr>
      </p:pic>
      <p:sp>
        <p:nvSpPr>
          <p:cNvPr id="109578" name="圆角矩形标注 109577"/>
          <p:cNvSpPr/>
          <p:nvPr/>
        </p:nvSpPr>
        <p:spPr>
          <a:xfrm>
            <a:off x="6240463" y="5516563"/>
            <a:ext cx="2376487" cy="792162"/>
          </a:xfrm>
          <a:prstGeom prst="wedgeRoundRectCallout">
            <a:avLst>
              <a:gd name="adj1" fmla="val -118940"/>
              <a:gd name="adj2" fmla="val -8286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buClr>
                <a:schemeClr val="bg1"/>
              </a:buClr>
            </a:pPr>
            <a:r>
              <a:rPr lang="zh-CN" altLang="en-US" sz="2000" b="1" dirty="0">
                <a:latin typeface="Times New Roman" panose="02020603050405020304" pitchFamily="18" charset="0"/>
              </a:rPr>
              <a:t>约束条件：背包容量限制</a:t>
            </a:r>
            <a:endParaRPr lang="zh-CN" altLang="en-US" sz="2000" b="1">
              <a:latin typeface="Times New Roman" panose="02020603050405020304" pitchFamily="18" charset="0"/>
            </a:endParaRPr>
          </a:p>
        </p:txBody>
      </p:sp>
      <p:sp>
        <p:nvSpPr>
          <p:cNvPr id="109577" name="圆角矩形标注 109576"/>
          <p:cNvSpPr/>
          <p:nvPr/>
        </p:nvSpPr>
        <p:spPr>
          <a:xfrm>
            <a:off x="7265988" y="3814763"/>
            <a:ext cx="1638300" cy="693737"/>
          </a:xfrm>
          <a:prstGeom prst="wedgeRoundRectCallout">
            <a:avLst>
              <a:gd name="adj1" fmla="val -133431"/>
              <a:gd name="adj2" fmla="val 18194"/>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buClr>
                <a:schemeClr val="bg1"/>
              </a:buClr>
            </a:pPr>
            <a:r>
              <a:rPr lang="zh-CN" altLang="en-US" sz="2000" b="1" dirty="0">
                <a:latin typeface="Times New Roman" panose="02020603050405020304" pitchFamily="18" charset="0"/>
              </a:rPr>
              <a:t>效益值最大化</a:t>
            </a:r>
            <a:endParaRPr lang="zh-CN" altLang="en-US" sz="2000" b="1">
              <a:latin typeface="Times New Roman" panose="02020603050405020304" pitchFamily="18" charset="0"/>
            </a:endParaRPr>
          </a:p>
        </p:txBody>
      </p:sp>
      <p:sp>
        <p:nvSpPr>
          <p:cNvPr id="109580" name="文本框 109579"/>
          <p:cNvSpPr txBox="1"/>
          <p:nvPr/>
        </p:nvSpPr>
        <p:spPr>
          <a:xfrm>
            <a:off x="4943475" y="3908425"/>
            <a:ext cx="792163" cy="460375"/>
          </a:xfrm>
          <a:prstGeom prst="rect">
            <a:avLst/>
          </a:prstGeom>
          <a:solidFill>
            <a:schemeClr val="bg1"/>
          </a:solidFill>
          <a:ln w="9525">
            <a:noFill/>
          </a:ln>
        </p:spPr>
        <p:txBody>
          <a:bodyPr>
            <a:spAutoFit/>
          </a:bodyPr>
          <a:lstStyle/>
          <a:p>
            <a:pPr>
              <a:spcBef>
                <a:spcPct val="50000"/>
              </a:spcBef>
            </a:pPr>
            <a:r>
              <a:rPr lang="en-US" altLang="zh-CN" sz="2400" b="1" i="1">
                <a:latin typeface="Times New Roman" panose="02020603050405020304" pitchFamily="18" charset="0"/>
              </a:rPr>
              <a:t>v</a:t>
            </a:r>
            <a:r>
              <a:rPr lang="en-US" altLang="zh-CN" sz="2400" b="1" i="1" baseline="-25000">
                <a:latin typeface="Times New Roman" panose="02020603050405020304" pitchFamily="18" charset="0"/>
              </a:rPr>
              <a:t>i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i</a:t>
            </a:r>
          </a:p>
        </p:txBody>
      </p:sp>
      <p:sp>
        <p:nvSpPr>
          <p:cNvPr id="109581" name="矩形 109580"/>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90</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7"/>
                                        </p:tgtEl>
                                        <p:attrNameLst>
                                          <p:attrName>style.visibility</p:attrName>
                                        </p:attrNameLst>
                                      </p:cBhvr>
                                      <p:to>
                                        <p:strVal val="visible"/>
                                      </p:to>
                                    </p:set>
                                    <p:animEffect transition="in" filter="dissolve">
                                      <p:cBhvr>
                                        <p:cTn id="7" dur="500"/>
                                        <p:tgtEl>
                                          <p:spTgt spid="1095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8"/>
                                        </p:tgtEl>
                                        <p:attrNameLst>
                                          <p:attrName>style.visibility</p:attrName>
                                        </p:attrNameLst>
                                      </p:cBhvr>
                                      <p:to>
                                        <p:strVal val="visible"/>
                                      </p:to>
                                    </p:set>
                                    <p:animEffect transition="in" filter="dissolve">
                                      <p:cBhvr>
                                        <p:cTn id="12" dur="500"/>
                                        <p:tgtEl>
                                          <p:spTgt spid="10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8" grpId="0" bldLvl="0" animBg="1"/>
      <p:bldP spid="109577"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a:xfrm>
            <a:off x="1992313" y="0"/>
            <a:ext cx="8229600" cy="1143000"/>
          </a:xfrm>
        </p:spPr>
        <p:txBody>
          <a:bodyPr anchor="ctr"/>
          <a:lstStyle/>
          <a:p>
            <a:r>
              <a:rPr lang="en-US" altLang="zh-CN" b="1" dirty="0"/>
              <a:t>1. </a:t>
            </a:r>
            <a:r>
              <a:rPr lang="zh-CN" altLang="en-US" b="1" dirty="0"/>
              <a:t>最优子结构性质</a:t>
            </a:r>
          </a:p>
        </p:txBody>
      </p:sp>
      <p:sp>
        <p:nvSpPr>
          <p:cNvPr id="11267" name="文本占位符 11266"/>
          <p:cNvSpPr>
            <a:spLocks noGrp="1"/>
          </p:cNvSpPr>
          <p:nvPr>
            <p:ph type="body" sz="half" idx="1"/>
          </p:nvPr>
        </p:nvSpPr>
        <p:spPr>
          <a:xfrm>
            <a:off x="1992313" y="981075"/>
            <a:ext cx="7848600" cy="1655763"/>
          </a:xfrm>
          <a:ln w="28575">
            <a:solidFill>
              <a:srgbClr val="800000"/>
            </a:solidFill>
            <a:miter/>
          </a:ln>
        </p:spPr>
        <p:txBody>
          <a:bodyPr/>
          <a:lstStyle/>
          <a:p>
            <a:pPr>
              <a:lnSpc>
                <a:spcPct val="90000"/>
              </a:lnSpc>
              <a:buNone/>
            </a:pPr>
            <a:r>
              <a:rPr lang="zh-CN" altLang="en-US" sz="2400" b="1" dirty="0"/>
              <a:t>证明</a:t>
            </a:r>
            <a:r>
              <a:rPr lang="en-US" altLang="zh-CN" sz="2400" b="1" dirty="0"/>
              <a:t>0/1 </a:t>
            </a:r>
            <a:r>
              <a:rPr lang="zh-CN" altLang="en-US" sz="2400" b="1" dirty="0"/>
              <a:t>背包问题具有最优子结构性质</a:t>
            </a:r>
          </a:p>
          <a:p>
            <a:pPr algn="dist">
              <a:lnSpc>
                <a:spcPct val="90000"/>
              </a:lnSpc>
              <a:buNone/>
            </a:pPr>
            <a:r>
              <a:rPr lang="zh-CN" altLang="en-US" sz="2400" b="1" dirty="0"/>
              <a:t>即若背包容量为</a:t>
            </a:r>
            <a:r>
              <a:rPr lang="en-US" altLang="zh-CN" sz="2400" b="1">
                <a:solidFill>
                  <a:srgbClr val="EC663C"/>
                </a:solidFill>
              </a:rPr>
              <a:t>c</a:t>
            </a:r>
            <a:r>
              <a:rPr lang="zh-CN" altLang="en-US" sz="2400" b="1" dirty="0"/>
              <a:t>时，</a:t>
            </a:r>
            <a:r>
              <a:rPr lang="en-US" altLang="zh-CN" sz="2400" b="1"/>
              <a:t>(</a:t>
            </a:r>
            <a:r>
              <a:rPr lang="en-US" altLang="zh-CN" sz="2400" b="1">
                <a:solidFill>
                  <a:srgbClr val="EC663C"/>
                </a:solidFill>
              </a:rPr>
              <a:t>y</a:t>
            </a:r>
            <a:r>
              <a:rPr lang="en-US" altLang="zh-CN" sz="2400" b="1" baseline="-25000">
                <a:solidFill>
                  <a:srgbClr val="EC663C"/>
                </a:solidFill>
              </a:rPr>
              <a:t>1</a:t>
            </a:r>
            <a:r>
              <a:rPr lang="en-US" altLang="zh-CN" sz="2400" b="1">
                <a:solidFill>
                  <a:srgbClr val="EC663C"/>
                </a:solidFill>
              </a:rPr>
              <a:t>, y</a:t>
            </a:r>
            <a:r>
              <a:rPr lang="en-US" altLang="zh-CN" sz="2400" b="1" baseline="-25000">
                <a:solidFill>
                  <a:srgbClr val="EC663C"/>
                </a:solidFill>
              </a:rPr>
              <a:t>2</a:t>
            </a:r>
            <a:r>
              <a:rPr lang="en-US" altLang="zh-CN" sz="2400" b="1">
                <a:solidFill>
                  <a:srgbClr val="EC663C"/>
                </a:solidFill>
              </a:rPr>
              <a:t>,</a:t>
            </a:r>
            <a:r>
              <a:rPr lang="en-US" altLang="zh-CN" sz="2400" b="1">
                <a:solidFill>
                  <a:srgbClr val="EC663C"/>
                </a:solidFill>
                <a:latin typeface="Arial" panose="020B0604020202090204" pitchFamily="34" charset="0"/>
              </a:rPr>
              <a:t>···</a:t>
            </a:r>
            <a:r>
              <a:rPr lang="en-US" altLang="zh-CN" sz="2400" b="1" err="1">
                <a:solidFill>
                  <a:srgbClr val="EC663C"/>
                </a:solidFill>
              </a:rPr>
              <a:t> y</a:t>
            </a:r>
            <a:r>
              <a:rPr lang="en-US" altLang="zh-CN" sz="2400" b="1" baseline="-25000" err="1">
                <a:solidFill>
                  <a:srgbClr val="EC663C"/>
                </a:solidFill>
              </a:rPr>
              <a:t>n</a:t>
            </a:r>
            <a:r>
              <a:rPr lang="en-US" altLang="zh-CN" sz="2400" b="1" dirty="0"/>
              <a:t> )</a:t>
            </a:r>
            <a:r>
              <a:rPr lang="zh-CN" altLang="en-US" sz="2400" b="1" dirty="0"/>
              <a:t>为待选物品为</a:t>
            </a:r>
            <a:r>
              <a:rPr lang="en-US" altLang="zh-CN" sz="2400" b="1" dirty="0"/>
              <a:t>1</a:t>
            </a:r>
            <a:r>
              <a:rPr lang="zh-CN" altLang="en-US" sz="2400" b="1" dirty="0"/>
              <a:t>到</a:t>
            </a:r>
            <a:r>
              <a:rPr lang="en-US" altLang="zh-CN" sz="2400" b="1" dirty="0"/>
              <a:t>n</a:t>
            </a:r>
            <a:r>
              <a:rPr lang="zh-CN" altLang="en-US" sz="2400" b="1" dirty="0"/>
              <a:t>时</a:t>
            </a:r>
            <a:r>
              <a:rPr lang="en-US" altLang="zh-CN" sz="2400" b="1">
                <a:solidFill>
                  <a:srgbClr val="EC663C"/>
                </a:solidFill>
              </a:rPr>
              <a:t>knap(1, n, c)</a:t>
            </a:r>
            <a:r>
              <a:rPr lang="zh-CN" altLang="en-US" sz="2400" b="1" dirty="0"/>
              <a:t>的最优解，则</a:t>
            </a:r>
            <a:r>
              <a:rPr lang="en-US" altLang="zh-CN" sz="2400" b="1">
                <a:solidFill>
                  <a:srgbClr val="EC663C"/>
                </a:solidFill>
              </a:rPr>
              <a:t>(y</a:t>
            </a:r>
            <a:r>
              <a:rPr lang="en-US" altLang="zh-CN" sz="2400" b="1" baseline="-25000">
                <a:solidFill>
                  <a:srgbClr val="EC663C"/>
                </a:solidFill>
              </a:rPr>
              <a:t>2</a:t>
            </a:r>
            <a:r>
              <a:rPr lang="en-US" altLang="zh-CN" sz="2400" b="1">
                <a:solidFill>
                  <a:srgbClr val="EC663C"/>
                </a:solidFill>
              </a:rPr>
              <a:t>, </a:t>
            </a:r>
            <a:r>
              <a:rPr lang="en-US" altLang="zh-CN" sz="2400" b="1">
                <a:solidFill>
                  <a:srgbClr val="EC663C"/>
                </a:solidFill>
                <a:latin typeface="Arial" panose="020B0604020202090204" pitchFamily="34" charset="0"/>
              </a:rPr>
              <a:t>···</a:t>
            </a:r>
            <a:r>
              <a:rPr lang="en-US" altLang="zh-CN" sz="2400" b="1" err="1">
                <a:solidFill>
                  <a:srgbClr val="EC663C"/>
                </a:solidFill>
              </a:rPr>
              <a:t> y</a:t>
            </a:r>
            <a:r>
              <a:rPr lang="en-US" altLang="zh-CN" sz="2400" b="1" baseline="-25000" err="1">
                <a:solidFill>
                  <a:srgbClr val="EC663C"/>
                </a:solidFill>
              </a:rPr>
              <a:t>n</a:t>
            </a:r>
            <a:r>
              <a:rPr lang="en-US" altLang="zh-CN" sz="2400" b="1">
                <a:solidFill>
                  <a:srgbClr val="EC663C"/>
                </a:solidFill>
              </a:rPr>
              <a:t> )</a:t>
            </a:r>
            <a:r>
              <a:rPr lang="zh-CN" altLang="en-US" sz="2400" b="1" dirty="0"/>
              <a:t>将是物品</a:t>
            </a:r>
            <a:r>
              <a:rPr lang="en-US" altLang="zh-CN" sz="2400" b="1" dirty="0"/>
              <a:t>1</a:t>
            </a:r>
            <a:r>
              <a:rPr lang="zh-CN" altLang="en-US" sz="2400" b="1" dirty="0"/>
              <a:t>作出选择后的子问题</a:t>
            </a:r>
            <a:r>
              <a:rPr lang="zh-CN" altLang="en-US" sz="2400" b="1" u="sng" dirty="0"/>
              <a:t>         </a:t>
            </a:r>
            <a:r>
              <a:rPr lang="zh-CN" altLang="en-US" sz="2400" b="1" dirty="0"/>
              <a:t>的最优解。</a:t>
            </a:r>
            <a:endParaRPr lang="zh-CN" altLang="en-US" sz="2400" b="1"/>
          </a:p>
          <a:p>
            <a:pPr>
              <a:lnSpc>
                <a:spcPct val="90000"/>
              </a:lnSpc>
            </a:pPr>
            <a:endParaRPr lang="zh-CN" altLang="en-US" sz="2800" b="1" dirty="0"/>
          </a:p>
        </p:txBody>
      </p:sp>
      <p:sp>
        <p:nvSpPr>
          <p:cNvPr id="11271" name="矩形 11270"/>
          <p:cNvSpPr/>
          <p:nvPr/>
        </p:nvSpPr>
        <p:spPr>
          <a:xfrm>
            <a:off x="1992313" y="2708275"/>
            <a:ext cx="7921625" cy="2159000"/>
          </a:xfrm>
          <a:prstGeom prst="rect">
            <a:avLst/>
          </a:prstGeom>
          <a:noFill/>
          <a:ln w="28575" cap="flat" cmpd="sng">
            <a:solidFill>
              <a:srgbClr val="800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lnSpc>
                <a:spcPct val="90000"/>
              </a:lnSpc>
              <a:buNone/>
            </a:pPr>
            <a:r>
              <a:rPr lang="zh-CN" altLang="en-US" sz="2400" b="1" dirty="0"/>
              <a:t>当第一个物品做出决策后，有两种状态</a:t>
            </a:r>
          </a:p>
          <a:p>
            <a:pPr lvl="0">
              <a:lnSpc>
                <a:spcPct val="90000"/>
              </a:lnSpc>
              <a:buNone/>
            </a:pPr>
            <a:r>
              <a:rPr lang="zh-CN" altLang="en-US" sz="2400" b="1" dirty="0"/>
              <a:t>－ </a:t>
            </a:r>
            <a:r>
              <a:rPr lang="en-US" altLang="zh-CN" sz="2400" b="1"/>
              <a:t>y</a:t>
            </a:r>
            <a:r>
              <a:rPr lang="en-US" altLang="zh-CN" sz="2400" b="1" baseline="-25000"/>
              <a:t>1</a:t>
            </a:r>
            <a:r>
              <a:rPr lang="en-US" altLang="zh-CN" sz="2400" b="1" dirty="0"/>
              <a:t>=0</a:t>
            </a:r>
            <a:r>
              <a:rPr lang="zh-CN" altLang="en-US" sz="2400" b="1" dirty="0"/>
              <a:t>，则背包容量没有影响，</a:t>
            </a:r>
            <a:r>
              <a:rPr lang="en-US" altLang="zh-CN" sz="2400" b="1">
                <a:solidFill>
                  <a:srgbClr val="EC663C"/>
                </a:solidFill>
              </a:rPr>
              <a:t>(y</a:t>
            </a:r>
            <a:r>
              <a:rPr lang="en-US" altLang="zh-CN" sz="2400" b="1" baseline="-25000">
                <a:solidFill>
                  <a:srgbClr val="EC663C"/>
                </a:solidFill>
              </a:rPr>
              <a:t>2</a:t>
            </a:r>
            <a:r>
              <a:rPr lang="en-US" altLang="zh-CN" sz="2400" b="1">
                <a:solidFill>
                  <a:srgbClr val="EC663C"/>
                </a:solidFill>
              </a:rPr>
              <a:t>, </a:t>
            </a:r>
            <a:r>
              <a:rPr lang="en-US" altLang="zh-CN" sz="2400" b="1">
                <a:solidFill>
                  <a:srgbClr val="EC663C"/>
                </a:solidFill>
                <a:latin typeface="Arial" panose="020B0604020202090204" pitchFamily="34" charset="0"/>
              </a:rPr>
              <a:t>···</a:t>
            </a:r>
            <a:r>
              <a:rPr lang="en-US" altLang="zh-CN" sz="2400" b="1" err="1">
                <a:solidFill>
                  <a:srgbClr val="EC663C"/>
                </a:solidFill>
              </a:rPr>
              <a:t> y</a:t>
            </a:r>
            <a:r>
              <a:rPr lang="en-US" altLang="zh-CN" sz="2400" b="1" baseline="-25000" err="1">
                <a:solidFill>
                  <a:srgbClr val="EC663C"/>
                </a:solidFill>
              </a:rPr>
              <a:t>n</a:t>
            </a:r>
            <a:r>
              <a:rPr lang="en-US" altLang="zh-CN" sz="2400" b="1">
                <a:solidFill>
                  <a:srgbClr val="EC663C"/>
                </a:solidFill>
              </a:rPr>
              <a:t> )</a:t>
            </a:r>
            <a:r>
              <a:rPr lang="zh-CN" altLang="en-US" sz="2400" b="1" dirty="0"/>
              <a:t>是</a:t>
            </a:r>
            <a:r>
              <a:rPr lang="zh-CN" altLang="en-US" sz="2400" b="1" u="sng" dirty="0"/>
              <a:t>                 </a:t>
            </a:r>
            <a:r>
              <a:rPr lang="zh-CN" altLang="en-US" sz="2400" b="1" dirty="0"/>
              <a:t>的最优解。</a:t>
            </a:r>
            <a:endParaRPr lang="zh-CN" altLang="en-US" sz="2400" b="1"/>
          </a:p>
          <a:p>
            <a:pPr lvl="0">
              <a:lnSpc>
                <a:spcPct val="90000"/>
              </a:lnSpc>
              <a:buNone/>
            </a:pPr>
            <a:r>
              <a:rPr lang="zh-CN" altLang="en-US" b="1" dirty="0"/>
              <a:t>－ </a:t>
            </a:r>
            <a:r>
              <a:rPr lang="en-US" altLang="zh-CN" sz="2400" b="1"/>
              <a:t>y</a:t>
            </a:r>
            <a:r>
              <a:rPr lang="en-US" altLang="zh-CN" sz="2400" b="1" baseline="-25000"/>
              <a:t>1</a:t>
            </a:r>
            <a:r>
              <a:rPr lang="en-US" altLang="zh-CN" sz="2400" b="1" dirty="0"/>
              <a:t>=1</a:t>
            </a:r>
            <a:r>
              <a:rPr lang="zh-CN" altLang="en-US" sz="2400" b="1" dirty="0"/>
              <a:t>，则背包减少</a:t>
            </a:r>
            <a:r>
              <a:rPr lang="en-US" altLang="zh-CN" sz="2400" b="1"/>
              <a:t>w</a:t>
            </a:r>
            <a:r>
              <a:rPr lang="en-US" altLang="zh-CN" sz="2400" b="1" baseline="-25000"/>
              <a:t>1</a:t>
            </a:r>
            <a:r>
              <a:rPr lang="zh-CN" altLang="en-US" sz="2400" b="1" dirty="0"/>
              <a:t>，价值增长</a:t>
            </a:r>
            <a:r>
              <a:rPr lang="en-US" altLang="zh-CN" sz="2400" b="1"/>
              <a:t>v</a:t>
            </a:r>
            <a:r>
              <a:rPr lang="en-US" altLang="zh-CN" sz="2400" b="1" baseline="-25000"/>
              <a:t>1</a:t>
            </a:r>
            <a:r>
              <a:rPr lang="zh-CN" altLang="en-US" sz="2400" b="1" dirty="0"/>
              <a:t>，</a:t>
            </a:r>
            <a:r>
              <a:rPr lang="en-US" altLang="zh-CN" sz="2400" b="1">
                <a:solidFill>
                  <a:srgbClr val="EC663C"/>
                </a:solidFill>
              </a:rPr>
              <a:t>(y</a:t>
            </a:r>
            <a:r>
              <a:rPr lang="en-US" altLang="zh-CN" sz="2400" b="1" baseline="-25000">
                <a:solidFill>
                  <a:srgbClr val="EC663C"/>
                </a:solidFill>
              </a:rPr>
              <a:t>2</a:t>
            </a:r>
            <a:r>
              <a:rPr lang="en-US" altLang="zh-CN" sz="2400" b="1">
                <a:solidFill>
                  <a:srgbClr val="EC663C"/>
                </a:solidFill>
              </a:rPr>
              <a:t>, </a:t>
            </a:r>
            <a:r>
              <a:rPr lang="en-US" altLang="zh-CN" sz="2400" b="1">
                <a:solidFill>
                  <a:srgbClr val="EC663C"/>
                </a:solidFill>
                <a:latin typeface="Arial" panose="020B0604020202090204" pitchFamily="34" charset="0"/>
              </a:rPr>
              <a:t>···</a:t>
            </a:r>
            <a:r>
              <a:rPr lang="en-US" altLang="zh-CN" sz="2400" b="1" err="1">
                <a:solidFill>
                  <a:srgbClr val="EC663C"/>
                </a:solidFill>
              </a:rPr>
              <a:t> y</a:t>
            </a:r>
            <a:r>
              <a:rPr lang="en-US" altLang="zh-CN" sz="2400" b="1" baseline="-25000" err="1">
                <a:solidFill>
                  <a:srgbClr val="EC663C"/>
                </a:solidFill>
              </a:rPr>
              <a:t>n</a:t>
            </a:r>
            <a:r>
              <a:rPr lang="en-US" altLang="zh-CN" sz="2400" b="1">
                <a:solidFill>
                  <a:srgbClr val="EC663C"/>
                </a:solidFill>
              </a:rPr>
              <a:t> )</a:t>
            </a:r>
            <a:r>
              <a:rPr lang="zh-CN" altLang="en-US" sz="2400" b="1" dirty="0"/>
              <a:t>是</a:t>
            </a:r>
            <a:r>
              <a:rPr lang="zh-CN" altLang="en-US" sz="2400" b="1" u="sng" dirty="0"/>
              <a:t>                                      </a:t>
            </a:r>
          </a:p>
          <a:p>
            <a:pPr lvl="0">
              <a:lnSpc>
                <a:spcPct val="90000"/>
              </a:lnSpc>
              <a:buNone/>
            </a:pPr>
            <a:r>
              <a:rPr lang="zh-CN" altLang="en-US" sz="2400" b="1" dirty="0"/>
              <a:t>     </a:t>
            </a:r>
            <a:r>
              <a:rPr lang="zh-CN" altLang="en-US" sz="2400" b="1" u="sng" dirty="0"/>
              <a:t>                            </a:t>
            </a:r>
            <a:r>
              <a:rPr lang="zh-CN" altLang="en-US" sz="2400" b="1" dirty="0"/>
              <a:t>的最优解。</a:t>
            </a:r>
            <a:endParaRPr lang="zh-CN" altLang="en-US" sz="2400" b="1"/>
          </a:p>
        </p:txBody>
      </p:sp>
      <p:pic>
        <p:nvPicPr>
          <p:cNvPr id="11272" name="图片 11271"/>
          <p:cNvPicPr>
            <a:picLocks noChangeAspect="1"/>
          </p:cNvPicPr>
          <p:nvPr/>
        </p:nvPicPr>
        <p:blipFill>
          <a:blip r:embed="rId2">
            <a:lum bright="-23999" contrast="36000"/>
          </a:blip>
          <a:srcRect r="53201" b="4762"/>
          <a:stretch>
            <a:fillRect/>
          </a:stretch>
        </p:blipFill>
        <p:spPr>
          <a:xfrm>
            <a:off x="2554288" y="5048250"/>
            <a:ext cx="2905125" cy="1619250"/>
          </a:xfrm>
          <a:prstGeom prst="rect">
            <a:avLst/>
          </a:prstGeom>
          <a:noFill/>
          <a:ln w="9525">
            <a:noFill/>
          </a:ln>
        </p:spPr>
      </p:pic>
      <p:pic>
        <p:nvPicPr>
          <p:cNvPr id="11273" name="图片 11272"/>
          <p:cNvPicPr>
            <a:picLocks noChangeAspect="1"/>
          </p:cNvPicPr>
          <p:nvPr/>
        </p:nvPicPr>
        <p:blipFill>
          <a:blip r:embed="rId2">
            <a:lum bright="-12000" contrast="24000"/>
          </a:blip>
          <a:srcRect l="46768" t="25352"/>
          <a:stretch>
            <a:fillRect/>
          </a:stretch>
        </p:blipFill>
        <p:spPr>
          <a:xfrm>
            <a:off x="5800725" y="5589588"/>
            <a:ext cx="3305175" cy="1268412"/>
          </a:xfrm>
          <a:prstGeom prst="rect">
            <a:avLst/>
          </a:prstGeom>
          <a:noFill/>
          <a:ln w="9525">
            <a:noFill/>
          </a:ln>
        </p:spPr>
      </p:pic>
      <p:sp>
        <p:nvSpPr>
          <p:cNvPr id="11274" name="文本框 11273"/>
          <p:cNvSpPr txBox="1"/>
          <p:nvPr/>
        </p:nvSpPr>
        <p:spPr>
          <a:xfrm>
            <a:off x="5375275" y="5949950"/>
            <a:ext cx="596900" cy="460375"/>
          </a:xfrm>
          <a:prstGeom prst="rect">
            <a:avLst/>
          </a:prstGeom>
          <a:noFill/>
          <a:ln w="9525">
            <a:noFill/>
          </a:ln>
        </p:spPr>
        <p:txBody>
          <a:bodyPr>
            <a:spAutoFit/>
          </a:bodyPr>
          <a:lstStyle/>
          <a:p>
            <a:pPr>
              <a:spcBef>
                <a:spcPct val="50000"/>
              </a:spcBef>
            </a:pPr>
            <a:r>
              <a:rPr lang="en-US" altLang="zh-CN" sz="2400" b="1" i="1">
                <a:latin typeface="Times New Roman" panose="02020603050405020304" pitchFamily="18" charset="0"/>
              </a:rPr>
              <a:t>x</a:t>
            </a:r>
            <a:r>
              <a:rPr lang="en-US" altLang="zh-CN" sz="2400" b="1" baseline="-25000">
                <a:latin typeface="Times New Roman" panose="02020603050405020304" pitchFamily="18" charset="0"/>
              </a:rPr>
              <a:t>1</a:t>
            </a:r>
          </a:p>
        </p:txBody>
      </p:sp>
      <p:sp>
        <p:nvSpPr>
          <p:cNvPr id="11275" name="文本框 11274"/>
          <p:cNvSpPr txBox="1"/>
          <p:nvPr/>
        </p:nvSpPr>
        <p:spPr>
          <a:xfrm>
            <a:off x="4079875" y="5059363"/>
            <a:ext cx="1152525" cy="460375"/>
          </a:xfrm>
          <a:prstGeom prst="rect">
            <a:avLst/>
          </a:prstGeom>
          <a:solidFill>
            <a:schemeClr val="bg1"/>
          </a:solidFill>
          <a:ln w="9525">
            <a:noFill/>
          </a:ln>
        </p:spPr>
        <p:txBody>
          <a:bodyPr>
            <a:spAutoFit/>
          </a:bodyPr>
          <a:lstStyle/>
          <a:p>
            <a:pPr>
              <a:spcBef>
                <a:spcPct val="50000"/>
              </a:spcBef>
            </a:pPr>
            <a:r>
              <a:rPr lang="en-US" altLang="zh-CN" sz="2400" b="1" i="1">
                <a:latin typeface="Times New Roman" panose="02020603050405020304" pitchFamily="18" charset="0"/>
              </a:rPr>
              <a:t>v</a:t>
            </a:r>
            <a:r>
              <a:rPr lang="en-US" altLang="zh-CN" sz="2400" b="1" i="1" baseline="-25000">
                <a:latin typeface="Times New Roman" panose="02020603050405020304" pitchFamily="18" charset="0"/>
              </a:rPr>
              <a:t>i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i</a:t>
            </a:r>
          </a:p>
        </p:txBody>
      </p:sp>
      <p:sp>
        <p:nvSpPr>
          <p:cNvPr id="11277" name="矩形 11276"/>
          <p:cNvSpPr/>
          <p:nvPr/>
        </p:nvSpPr>
        <p:spPr>
          <a:xfrm>
            <a:off x="5159375" y="2035175"/>
            <a:ext cx="2536825" cy="398780"/>
          </a:xfrm>
          <a:prstGeom prst="rect">
            <a:avLst/>
          </a:prstGeom>
          <a:noFill/>
          <a:ln w="9525">
            <a:noFill/>
          </a:ln>
        </p:spPr>
        <p:txBody>
          <a:bodyPr wrap="none" anchor="t">
            <a:spAutoFit/>
          </a:bodyPr>
          <a:lstStyle/>
          <a:p>
            <a:r>
              <a:rPr lang="en-US" altLang="zh-CN" sz="2000" b="1">
                <a:solidFill>
                  <a:srgbClr val="EC663C"/>
                </a:solidFill>
                <a:latin typeface="Arial" panose="020B0604020202090204" pitchFamily="34" charset="0"/>
              </a:rPr>
              <a:t>knap(2, n, c- w1*y1)</a:t>
            </a:r>
          </a:p>
        </p:txBody>
      </p:sp>
      <p:sp>
        <p:nvSpPr>
          <p:cNvPr id="11278" name="矩形 11277"/>
          <p:cNvSpPr/>
          <p:nvPr/>
        </p:nvSpPr>
        <p:spPr>
          <a:xfrm>
            <a:off x="8040688" y="3141663"/>
            <a:ext cx="1591945" cy="398780"/>
          </a:xfrm>
          <a:prstGeom prst="rect">
            <a:avLst/>
          </a:prstGeom>
          <a:noFill/>
          <a:ln w="9525">
            <a:noFill/>
          </a:ln>
        </p:spPr>
        <p:txBody>
          <a:bodyPr wrap="none" anchor="t">
            <a:spAutoFit/>
          </a:bodyPr>
          <a:lstStyle/>
          <a:p>
            <a:r>
              <a:rPr lang="en-US" altLang="zh-CN" sz="2000" b="1" err="1">
                <a:solidFill>
                  <a:srgbClr val="EC663C"/>
                </a:solidFill>
                <a:latin typeface="Arial" panose="020B0604020202090204" pitchFamily="34" charset="0"/>
              </a:rPr>
              <a:t>knap(2, n,c</a:t>
            </a:r>
            <a:r>
              <a:rPr lang="en-US" altLang="zh-CN" sz="2000" b="1">
                <a:solidFill>
                  <a:srgbClr val="EC663C"/>
                </a:solidFill>
                <a:latin typeface="Arial" panose="020B0604020202090204" pitchFamily="34" charset="0"/>
              </a:rPr>
              <a:t>)</a:t>
            </a:r>
          </a:p>
        </p:txBody>
      </p:sp>
      <p:sp>
        <p:nvSpPr>
          <p:cNvPr id="11279" name="矩形 11278"/>
          <p:cNvSpPr/>
          <p:nvPr/>
        </p:nvSpPr>
        <p:spPr>
          <a:xfrm>
            <a:off x="2640013" y="4267200"/>
            <a:ext cx="2282825" cy="398780"/>
          </a:xfrm>
          <a:prstGeom prst="rect">
            <a:avLst/>
          </a:prstGeom>
          <a:noFill/>
          <a:ln w="9525">
            <a:noFill/>
          </a:ln>
        </p:spPr>
        <p:txBody>
          <a:bodyPr wrap="none" anchor="t">
            <a:spAutoFit/>
          </a:bodyPr>
          <a:lstStyle/>
          <a:p>
            <a:r>
              <a:rPr lang="en-US" altLang="zh-CN" sz="2000" b="1">
                <a:solidFill>
                  <a:srgbClr val="EC663C"/>
                </a:solidFill>
                <a:latin typeface="Arial" panose="020B0604020202090204" pitchFamily="34" charset="0"/>
              </a:rPr>
              <a:t>knap(2, n, c – w1)</a:t>
            </a:r>
          </a:p>
        </p:txBody>
      </p:sp>
      <p:sp>
        <p:nvSpPr>
          <p:cNvPr id="11280" name="矩形 11279"/>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91</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矩形 13328"/>
          <p:cNvSpPr/>
          <p:nvPr/>
        </p:nvSpPr>
        <p:spPr>
          <a:xfrm>
            <a:off x="2640013" y="981075"/>
            <a:ext cx="6192837" cy="1584325"/>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3314" name="标题 13313"/>
          <p:cNvSpPr>
            <a:spLocks noGrp="1"/>
          </p:cNvSpPr>
          <p:nvPr>
            <p:ph type="title"/>
          </p:nvPr>
        </p:nvSpPr>
        <p:spPr>
          <a:xfrm>
            <a:off x="1524000" y="0"/>
            <a:ext cx="8229600" cy="476250"/>
          </a:xfrm>
        </p:spPr>
        <p:txBody>
          <a:bodyPr anchor="ctr">
            <a:normAutofit fontScale="90000"/>
          </a:bodyPr>
          <a:lstStyle/>
          <a:p>
            <a:pPr algn="l"/>
            <a:r>
              <a:rPr lang="zh-CN" altLang="en-US" sz="3200" dirty="0"/>
              <a:t>证明：</a:t>
            </a:r>
          </a:p>
        </p:txBody>
      </p:sp>
      <p:sp>
        <p:nvSpPr>
          <p:cNvPr id="13315" name="文本占位符 13314"/>
          <p:cNvSpPr>
            <a:spLocks noGrp="1"/>
          </p:cNvSpPr>
          <p:nvPr>
            <p:ph type="body" sz="half" idx="1"/>
          </p:nvPr>
        </p:nvSpPr>
        <p:spPr>
          <a:xfrm>
            <a:off x="2566988" y="0"/>
            <a:ext cx="7786687" cy="1077913"/>
          </a:xfrm>
        </p:spPr>
        <p:txBody>
          <a:bodyPr/>
          <a:lstStyle/>
          <a:p>
            <a:pPr>
              <a:buNone/>
            </a:pPr>
            <a:r>
              <a:rPr lang="zh-CN" altLang="en-US" sz="2400" b="1" dirty="0"/>
              <a:t>若</a:t>
            </a:r>
            <a:r>
              <a:rPr lang="en-US" altLang="zh-CN" sz="2400" b="1"/>
              <a:t>(z</a:t>
            </a:r>
            <a:r>
              <a:rPr lang="en-US" altLang="zh-CN" sz="2400" b="1" baseline="-25000"/>
              <a:t>2</a:t>
            </a:r>
            <a:r>
              <a:rPr lang="en-US" altLang="zh-CN" sz="2400" b="1"/>
              <a:t>, </a:t>
            </a:r>
            <a:r>
              <a:rPr lang="en-US" altLang="zh-CN" sz="2400" b="1">
                <a:latin typeface="Arial" panose="020B0604020202090204" pitchFamily="34" charset="0"/>
              </a:rPr>
              <a:t>···</a:t>
            </a:r>
            <a:r>
              <a:rPr lang="en-US" altLang="zh-CN" sz="2400" b="1" err="1"/>
              <a:t> z</a:t>
            </a:r>
            <a:r>
              <a:rPr lang="en-US" altLang="zh-CN" sz="2400" b="1" baseline="-25000" err="1"/>
              <a:t>n</a:t>
            </a:r>
            <a:r>
              <a:rPr lang="en-US" altLang="zh-CN" sz="2400" b="1" dirty="0"/>
              <a:t> )</a:t>
            </a:r>
            <a:r>
              <a:rPr lang="zh-CN" altLang="en-US" sz="2400" b="1" dirty="0"/>
              <a:t>是下述子问题的一个最优解，而</a:t>
            </a:r>
            <a:r>
              <a:rPr lang="en-US" altLang="zh-CN" sz="2400" b="1"/>
              <a:t>(y</a:t>
            </a:r>
            <a:r>
              <a:rPr lang="en-US" altLang="zh-CN" sz="2400" b="1" baseline="-25000"/>
              <a:t>2</a:t>
            </a:r>
            <a:r>
              <a:rPr lang="en-US" altLang="zh-CN" sz="2400" b="1"/>
              <a:t>, </a:t>
            </a:r>
            <a:r>
              <a:rPr lang="en-US" altLang="zh-CN" sz="2400" b="1">
                <a:latin typeface="Arial" panose="020B0604020202090204" pitchFamily="34" charset="0"/>
              </a:rPr>
              <a:t>···</a:t>
            </a:r>
            <a:r>
              <a:rPr lang="en-US" altLang="zh-CN" sz="2400" b="1" err="1"/>
              <a:t> y</a:t>
            </a:r>
            <a:r>
              <a:rPr lang="en-US" altLang="zh-CN" sz="2400" b="1" baseline="-25000" err="1"/>
              <a:t>n</a:t>
            </a:r>
            <a:r>
              <a:rPr lang="zh-CN" altLang="en-US" sz="2400" b="1" dirty="0"/>
              <a:t>）不是它的最优解</a:t>
            </a:r>
          </a:p>
        </p:txBody>
      </p:sp>
      <p:grpSp>
        <p:nvGrpSpPr>
          <p:cNvPr id="13322" name="组合 13321"/>
          <p:cNvGrpSpPr/>
          <p:nvPr/>
        </p:nvGrpSpPr>
        <p:grpSpPr>
          <a:xfrm>
            <a:off x="3074988" y="4629150"/>
            <a:ext cx="1084262" cy="0"/>
            <a:chOff x="1791" y="1933"/>
            <a:chExt cx="2268" cy="1585"/>
          </a:xfrm>
        </p:grpSpPr>
        <p:pic>
          <p:nvPicPr>
            <p:cNvPr id="13316" name="内容占位符 13315"/>
            <p:cNvPicPr>
              <a:picLocks noGrp="1" noChangeAspect="1"/>
            </p:cNvPicPr>
            <p:nvPr>
              <p:ph sz="quarter" idx="2"/>
            </p:nvPr>
          </p:nvPicPr>
          <p:blipFill>
            <a:blip r:embed="rId3"/>
            <a:stretch>
              <a:fillRect/>
            </a:stretch>
          </p:blipFill>
          <p:spPr>
            <a:xfrm>
              <a:off x="1791" y="1933"/>
              <a:ext cx="1633" cy="447"/>
            </a:xfrm>
          </p:spPr>
        </p:pic>
        <p:pic>
          <p:nvPicPr>
            <p:cNvPr id="13320" name="内容占位符 13319"/>
            <p:cNvPicPr>
              <a:picLocks noGrp="1" noChangeAspect="1"/>
            </p:cNvPicPr>
            <p:nvPr>
              <p:ph sz="quarter" idx="3"/>
            </p:nvPr>
          </p:nvPicPr>
          <p:blipFill>
            <a:blip r:embed="rId4"/>
            <a:stretch>
              <a:fillRect/>
            </a:stretch>
          </p:blipFill>
          <p:spPr>
            <a:xfrm>
              <a:off x="1791" y="2976"/>
              <a:ext cx="2268" cy="542"/>
            </a:xfrm>
          </p:spPr>
        </p:pic>
      </p:grpSp>
      <p:sp>
        <p:nvSpPr>
          <p:cNvPr id="13323" name="文本框 13322"/>
          <p:cNvSpPr txBox="1"/>
          <p:nvPr/>
        </p:nvSpPr>
        <p:spPr>
          <a:xfrm>
            <a:off x="1703388" y="5445125"/>
            <a:ext cx="6545580" cy="829945"/>
          </a:xfrm>
          <a:prstGeom prst="rect">
            <a:avLst/>
          </a:prstGeom>
          <a:noFill/>
          <a:ln w="9525">
            <a:noFill/>
          </a:ln>
        </p:spPr>
        <p:txBody>
          <a:bodyPr wrap="none" anchor="t">
            <a:spAutoFit/>
          </a:bodyPr>
          <a:lstStyle/>
          <a:p>
            <a:r>
              <a:rPr lang="zh-CN" altLang="en-US" sz="2400" b="1" dirty="0">
                <a:latin typeface="Tahoma" panose="020B0804030504040204" pitchFamily="34" charset="0"/>
              </a:rPr>
              <a:t>这说明</a:t>
            </a:r>
            <a:r>
              <a:rPr lang="en-US" altLang="zh-CN" sz="2400" b="1">
                <a:latin typeface="Arial" panose="020B0604020202090204" pitchFamily="34" charset="0"/>
              </a:rPr>
              <a:t>(y</a:t>
            </a:r>
            <a:r>
              <a:rPr lang="en-US" altLang="zh-CN" sz="2400" b="1" baseline="-25000">
                <a:latin typeface="Arial" panose="020B0604020202090204" pitchFamily="34" charset="0"/>
              </a:rPr>
              <a:t>1</a:t>
            </a:r>
            <a:r>
              <a:rPr lang="en-US" altLang="zh-CN" sz="2400" b="1">
                <a:latin typeface="Arial" panose="020B0604020202090204" pitchFamily="34" charset="0"/>
              </a:rPr>
              <a:t>,z</a:t>
            </a:r>
            <a:r>
              <a:rPr lang="en-US" altLang="zh-CN" sz="2400" b="1" baseline="-25000">
                <a:latin typeface="Arial" panose="020B0604020202090204" pitchFamily="34" charset="0"/>
              </a:rPr>
              <a:t>2</a:t>
            </a:r>
            <a:r>
              <a:rPr lang="en-US" altLang="zh-CN" sz="2400" b="1">
                <a:latin typeface="Arial" panose="020B0604020202090204" pitchFamily="34" charset="0"/>
              </a:rPr>
              <a:t>, ···</a:t>
            </a:r>
            <a:r>
              <a:rPr lang="en-US" altLang="zh-CN" sz="2400" b="1" err="1">
                <a:latin typeface="Arial" panose="020B0604020202090204" pitchFamily="34" charset="0"/>
              </a:rPr>
              <a:t> z</a:t>
            </a:r>
            <a:r>
              <a:rPr lang="en-US" altLang="zh-CN" sz="2400" b="1" baseline="-25000" err="1">
                <a:latin typeface="Arial" panose="020B0604020202090204" pitchFamily="34" charset="0"/>
              </a:rPr>
              <a:t>n</a:t>
            </a:r>
            <a:r>
              <a:rPr lang="en-US" altLang="zh-CN" sz="2400" b="1" dirty="0">
                <a:latin typeface="Arial" panose="020B0604020202090204" pitchFamily="34" charset="0"/>
              </a:rPr>
              <a:t> )</a:t>
            </a:r>
            <a:r>
              <a:rPr lang="zh-CN" altLang="en-US" sz="2400" b="1" dirty="0">
                <a:latin typeface="Arial" panose="020B0604020202090204" pitchFamily="34" charset="0"/>
              </a:rPr>
              <a:t>是所给问题的一个更优解，</a:t>
            </a:r>
          </a:p>
          <a:p>
            <a:r>
              <a:rPr lang="zh-CN" altLang="en-US" sz="2400" b="1" dirty="0">
                <a:latin typeface="Arial" panose="020B0604020202090204" pitchFamily="34" charset="0"/>
              </a:rPr>
              <a:t>从而</a:t>
            </a:r>
            <a:r>
              <a:rPr lang="en-US" altLang="zh-CN" sz="2400" b="1">
                <a:latin typeface="Arial" panose="020B0604020202090204" pitchFamily="34" charset="0"/>
              </a:rPr>
              <a:t>(y</a:t>
            </a:r>
            <a:r>
              <a:rPr lang="en-US" altLang="zh-CN" sz="2400" b="1" baseline="-25000">
                <a:latin typeface="Arial" panose="020B0604020202090204" pitchFamily="34" charset="0"/>
              </a:rPr>
              <a:t>1</a:t>
            </a:r>
            <a:r>
              <a:rPr lang="en-US" altLang="zh-CN" sz="2400" b="1">
                <a:latin typeface="Arial" panose="020B0604020202090204" pitchFamily="34" charset="0"/>
              </a:rPr>
              <a:t>, y</a:t>
            </a:r>
            <a:r>
              <a:rPr lang="en-US" altLang="zh-CN" sz="2400" b="1" baseline="-25000">
                <a:latin typeface="Arial" panose="020B0604020202090204" pitchFamily="34" charset="0"/>
              </a:rPr>
              <a:t>2</a:t>
            </a:r>
            <a:r>
              <a:rPr lang="en-US" altLang="zh-CN" sz="2400" b="1">
                <a:latin typeface="Arial" panose="020B0604020202090204" pitchFamily="34" charset="0"/>
              </a:rPr>
              <a:t>,···</a:t>
            </a:r>
            <a:r>
              <a:rPr lang="en-US" altLang="zh-CN" sz="2400" b="1" err="1">
                <a:latin typeface="Arial" panose="020B0604020202090204" pitchFamily="34" charset="0"/>
              </a:rPr>
              <a:t> y</a:t>
            </a:r>
            <a:r>
              <a:rPr lang="en-US" altLang="zh-CN" sz="2400" b="1" baseline="-25000" err="1">
                <a:latin typeface="Arial" panose="020B0604020202090204" pitchFamily="34" charset="0"/>
              </a:rPr>
              <a:t>n</a:t>
            </a:r>
            <a:r>
              <a:rPr lang="en-US" altLang="zh-CN" sz="2400" b="1" dirty="0">
                <a:latin typeface="Arial" panose="020B0604020202090204" pitchFamily="34" charset="0"/>
              </a:rPr>
              <a:t> )</a:t>
            </a:r>
            <a:r>
              <a:rPr lang="zh-CN" altLang="en-US" sz="2400" b="1" dirty="0">
                <a:latin typeface="Arial" panose="020B0604020202090204" pitchFamily="34" charset="0"/>
              </a:rPr>
              <a:t>不是原问题的最优解，矛盾。</a:t>
            </a:r>
          </a:p>
        </p:txBody>
      </p:sp>
      <p:grpSp>
        <p:nvGrpSpPr>
          <p:cNvPr id="13324" name="组合 13323"/>
          <p:cNvGrpSpPr/>
          <p:nvPr/>
        </p:nvGrpSpPr>
        <p:grpSpPr>
          <a:xfrm>
            <a:off x="2782888" y="998538"/>
            <a:ext cx="5689600" cy="1493837"/>
            <a:chOff x="431" y="3113"/>
            <a:chExt cx="3477" cy="805"/>
          </a:xfrm>
        </p:grpSpPr>
        <p:pic>
          <p:nvPicPr>
            <p:cNvPr id="13325" name="图片 13324"/>
            <p:cNvPicPr>
              <a:picLocks noChangeAspect="1"/>
            </p:cNvPicPr>
            <p:nvPr/>
          </p:nvPicPr>
          <p:blipFill>
            <a:blip r:embed="rId5">
              <a:lum bright="-35999" contrast="66000"/>
            </a:blip>
            <a:srcRect r="53201" b="4762"/>
            <a:stretch>
              <a:fillRect/>
            </a:stretch>
          </p:blipFill>
          <p:spPr>
            <a:xfrm>
              <a:off x="431" y="3158"/>
              <a:ext cx="1542" cy="680"/>
            </a:xfrm>
            <a:prstGeom prst="rect">
              <a:avLst/>
            </a:prstGeom>
            <a:noFill/>
            <a:ln w="9525">
              <a:noFill/>
            </a:ln>
          </p:spPr>
        </p:pic>
        <p:pic>
          <p:nvPicPr>
            <p:cNvPr id="13326" name="图片 13325"/>
            <p:cNvPicPr>
              <a:picLocks noChangeAspect="1"/>
            </p:cNvPicPr>
            <p:nvPr/>
          </p:nvPicPr>
          <p:blipFill>
            <a:blip r:embed="rId5">
              <a:lum bright="-35999" contrast="60000"/>
            </a:blip>
            <a:srcRect l="46768" t="25352"/>
            <a:stretch>
              <a:fillRect/>
            </a:stretch>
          </p:blipFill>
          <p:spPr>
            <a:xfrm>
              <a:off x="2154" y="3385"/>
              <a:ext cx="1754" cy="533"/>
            </a:xfrm>
            <a:prstGeom prst="rect">
              <a:avLst/>
            </a:prstGeom>
            <a:noFill/>
            <a:ln w="9525">
              <a:noFill/>
            </a:ln>
          </p:spPr>
        </p:pic>
        <p:sp>
          <p:nvSpPr>
            <p:cNvPr id="13327" name="文本框 13326"/>
            <p:cNvSpPr txBox="1"/>
            <p:nvPr/>
          </p:nvSpPr>
          <p:spPr>
            <a:xfrm>
              <a:off x="1928" y="3498"/>
              <a:ext cx="317" cy="215"/>
            </a:xfrm>
            <a:prstGeom prst="rect">
              <a:avLst/>
            </a:prstGeom>
            <a:noFill/>
            <a:ln w="9525">
              <a:noFill/>
            </a:ln>
          </p:spPr>
          <p:txBody>
            <a:bodyPr>
              <a:spAutoFit/>
            </a:bodyPr>
            <a:lstStyle/>
            <a:p>
              <a:pPr>
                <a:spcBef>
                  <a:spcPct val="50000"/>
                </a:spcBef>
              </a:pPr>
              <a:r>
                <a:rPr lang="en-US" altLang="zh-CN" sz="2000" b="1" i="1">
                  <a:latin typeface="Times New Roman" panose="02020603050405020304" pitchFamily="18" charset="0"/>
                </a:rPr>
                <a:t>x</a:t>
              </a:r>
              <a:r>
                <a:rPr lang="en-US" altLang="zh-CN" sz="2000" b="1" baseline="-25000">
                  <a:latin typeface="Times New Roman" panose="02020603050405020304" pitchFamily="18" charset="0"/>
                </a:rPr>
                <a:t>1</a:t>
              </a:r>
            </a:p>
          </p:txBody>
        </p:sp>
        <p:sp>
          <p:nvSpPr>
            <p:cNvPr id="13328" name="文本框 13327"/>
            <p:cNvSpPr txBox="1"/>
            <p:nvPr/>
          </p:nvSpPr>
          <p:spPr>
            <a:xfrm>
              <a:off x="1247" y="3113"/>
              <a:ext cx="590" cy="248"/>
            </a:xfrm>
            <a:prstGeom prst="rect">
              <a:avLst/>
            </a:prstGeom>
            <a:solidFill>
              <a:schemeClr val="bg1"/>
            </a:solidFill>
            <a:ln w="9525">
              <a:noFill/>
            </a:ln>
          </p:spPr>
          <p:txBody>
            <a:bodyPr>
              <a:spAutoFit/>
            </a:bodyPr>
            <a:lstStyle/>
            <a:p>
              <a:pPr>
                <a:spcBef>
                  <a:spcPct val="50000"/>
                </a:spcBef>
              </a:pPr>
              <a:r>
                <a:rPr lang="en-US" altLang="zh-CN" sz="2400" b="1" i="1" err="1">
                  <a:latin typeface="Times New Roman" panose="02020603050405020304" pitchFamily="18" charset="0"/>
                </a:rPr>
                <a:t>v</a:t>
              </a:r>
              <a:r>
                <a:rPr lang="en-US" altLang="zh-CN" sz="2400" b="1" i="1" baseline="-25000" err="1">
                  <a:latin typeface="Times New Roman" panose="02020603050405020304" pitchFamily="18" charset="0"/>
                </a:rPr>
                <a:t>i</a:t>
              </a:r>
              <a:r>
                <a:rPr lang="en-US" altLang="zh-CN" sz="2400" b="1" i="1" err="1">
                  <a:latin typeface="Times New Roman" panose="02020603050405020304" pitchFamily="18" charset="0"/>
                </a:rPr>
                <a:t>x</a:t>
              </a:r>
              <a:r>
                <a:rPr lang="en-US" altLang="zh-CN" sz="2400" b="1" i="1" baseline="-25000" err="1">
                  <a:latin typeface="Times New Roman" panose="02020603050405020304" pitchFamily="18" charset="0"/>
                </a:rPr>
                <a:t>i</a:t>
              </a:r>
              <a:endParaRPr lang="en-US" altLang="zh-CN" sz="2400" b="1" i="1" baseline="-25000">
                <a:latin typeface="Times New Roman" panose="02020603050405020304" pitchFamily="18" charset="0"/>
              </a:endParaRPr>
            </a:p>
          </p:txBody>
        </p:sp>
      </p:grpSp>
      <p:sp>
        <p:nvSpPr>
          <p:cNvPr id="13330" name="矩形 13329"/>
          <p:cNvSpPr/>
          <p:nvPr/>
        </p:nvSpPr>
        <p:spPr>
          <a:xfrm>
            <a:off x="2063750" y="2708275"/>
            <a:ext cx="7786688" cy="10779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buNone/>
            </a:pPr>
            <a:r>
              <a:rPr lang="zh-CN" altLang="en-US" sz="2400" b="1" dirty="0"/>
              <a:t>则</a:t>
            </a:r>
          </a:p>
        </p:txBody>
      </p:sp>
      <p:graphicFrame>
        <p:nvGraphicFramePr>
          <p:cNvPr id="13331" name="对象 13330"/>
          <p:cNvGraphicFramePr/>
          <p:nvPr/>
        </p:nvGraphicFramePr>
        <p:xfrm>
          <a:off x="3143250" y="2636838"/>
          <a:ext cx="4897438" cy="876300"/>
        </p:xfrm>
        <a:graphic>
          <a:graphicData uri="http://schemas.openxmlformats.org/presentationml/2006/ole">
            <mc:AlternateContent xmlns:mc="http://schemas.openxmlformats.org/markup-compatibility/2006">
              <mc:Choice xmlns:v="urn:schemas-microsoft-com:vml" Requires="v">
                <p:oleObj spid="_x0000_s15365" r:id="rId6" imgW="2411730" imgH="431800" progId="Equation.3">
                  <p:embed/>
                </p:oleObj>
              </mc:Choice>
              <mc:Fallback>
                <p:oleObj r:id="rId6" imgW="2411730" imgH="431800" progId="Equation.3">
                  <p:embed/>
                  <p:pic>
                    <p:nvPicPr>
                      <p:cNvPr id="0" name="图片 3083"/>
                      <p:cNvPicPr/>
                      <p:nvPr/>
                    </p:nvPicPr>
                    <p:blipFill>
                      <a:blip r:embed="rId7"/>
                      <a:stretch>
                        <a:fillRect/>
                      </a:stretch>
                    </p:blipFill>
                    <p:spPr>
                      <a:xfrm>
                        <a:off x="3143250" y="2636838"/>
                        <a:ext cx="4897438" cy="876300"/>
                      </a:xfrm>
                      <a:prstGeom prst="rect">
                        <a:avLst/>
                      </a:prstGeom>
                      <a:solidFill>
                        <a:schemeClr val="bg1"/>
                      </a:solidFill>
                      <a:ln w="9525" cap="flat" cmpd="sng">
                        <a:solidFill>
                          <a:srgbClr val="800000"/>
                        </a:solidFill>
                        <a:prstDash val="solid"/>
                        <a:miter/>
                        <a:headEnd type="none" w="med" len="med"/>
                        <a:tailEnd type="none" w="med" len="med"/>
                      </a:ln>
                    </p:spPr>
                  </p:pic>
                </p:oleObj>
              </mc:Fallback>
            </mc:AlternateContent>
          </a:graphicData>
        </a:graphic>
      </p:graphicFrame>
      <p:graphicFrame>
        <p:nvGraphicFramePr>
          <p:cNvPr id="13332" name="对象 13331"/>
          <p:cNvGraphicFramePr/>
          <p:nvPr/>
        </p:nvGraphicFramePr>
        <p:xfrm>
          <a:off x="3935413" y="3573463"/>
          <a:ext cx="2808287" cy="1754187"/>
        </p:xfrm>
        <a:graphic>
          <a:graphicData uri="http://schemas.openxmlformats.org/presentationml/2006/ole">
            <mc:AlternateContent xmlns:mc="http://schemas.openxmlformats.org/markup-compatibility/2006">
              <mc:Choice xmlns:v="urn:schemas-microsoft-com:vml" Requires="v">
                <p:oleObj spid="_x0000_s15366" r:id="rId8" imgW="1422400" imgH="889000" progId="Equation.3">
                  <p:embed/>
                </p:oleObj>
              </mc:Choice>
              <mc:Fallback>
                <p:oleObj r:id="rId8" imgW="1422400" imgH="889000" progId="Equation.3">
                  <p:embed/>
                  <p:pic>
                    <p:nvPicPr>
                      <p:cNvPr id="0" name="图片 3080"/>
                      <p:cNvPicPr/>
                      <p:nvPr/>
                    </p:nvPicPr>
                    <p:blipFill>
                      <a:blip r:embed="rId9"/>
                      <a:stretch>
                        <a:fillRect/>
                      </a:stretch>
                    </p:blipFill>
                    <p:spPr>
                      <a:xfrm>
                        <a:off x="3935413" y="3573463"/>
                        <a:ext cx="2808287" cy="1754187"/>
                      </a:xfrm>
                      <a:prstGeom prst="rect">
                        <a:avLst/>
                      </a:prstGeom>
                      <a:solidFill>
                        <a:schemeClr val="bg1"/>
                      </a:solidFill>
                      <a:ln w="9525" cap="flat" cmpd="sng">
                        <a:solidFill>
                          <a:srgbClr val="800000"/>
                        </a:solidFill>
                        <a:prstDash val="solid"/>
                        <a:miter/>
                        <a:headEnd type="none" w="med" len="med"/>
                        <a:tailEnd type="none" w="med" len="med"/>
                      </a:ln>
                    </p:spPr>
                  </p:pic>
                </p:oleObj>
              </mc:Fallback>
            </mc:AlternateContent>
          </a:graphicData>
        </a:graphic>
      </p:graphicFrame>
      <p:sp>
        <p:nvSpPr>
          <p:cNvPr id="13333" name="矩形 13332"/>
          <p:cNvSpPr/>
          <p:nvPr/>
        </p:nvSpPr>
        <p:spPr>
          <a:xfrm>
            <a:off x="2135188" y="3573463"/>
            <a:ext cx="7786687" cy="10779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buNone/>
            </a:pPr>
            <a:r>
              <a:rPr lang="zh-CN" altLang="en-US" sz="2400" b="1" dirty="0"/>
              <a:t>因此</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92</a:t>
            </a:fld>
            <a:endParaRPr lang="zh-CN" altLang="en-US" dirty="0">
              <a:latin typeface="Arial" panose="020B060402020209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1981200" y="274638"/>
            <a:ext cx="8229600" cy="777875"/>
          </a:xfrm>
        </p:spPr>
        <p:txBody>
          <a:bodyPr anchor="ctr"/>
          <a:lstStyle/>
          <a:p>
            <a:r>
              <a:rPr lang="en-US" altLang="zh-CN" sz="3600" dirty="0"/>
              <a:t>2.</a:t>
            </a:r>
            <a:r>
              <a:rPr lang="zh-CN" altLang="en-US" sz="3600" dirty="0"/>
              <a:t>递归关系</a:t>
            </a:r>
          </a:p>
        </p:txBody>
      </p:sp>
      <p:sp>
        <p:nvSpPr>
          <p:cNvPr id="16387" name="文本占位符 16386"/>
          <p:cNvSpPr>
            <a:spLocks noGrp="1"/>
          </p:cNvSpPr>
          <p:nvPr>
            <p:ph type="body" sz="half" idx="1"/>
          </p:nvPr>
        </p:nvSpPr>
        <p:spPr>
          <a:xfrm>
            <a:off x="2063750" y="1196975"/>
            <a:ext cx="8280400" cy="1949450"/>
          </a:xfrm>
        </p:spPr>
        <p:txBody>
          <a:bodyPr/>
          <a:lstStyle/>
          <a:p>
            <a:r>
              <a:rPr lang="zh-CN" altLang="en-US" sz="2400" b="1" dirty="0"/>
              <a:t>设背包问题的子问题的最优值为</a:t>
            </a:r>
            <a:r>
              <a:rPr lang="en-US" altLang="zh-CN" sz="2400" b="1" dirty="0"/>
              <a:t>m( i, j ),</a:t>
            </a:r>
            <a:r>
              <a:rPr lang="zh-CN" altLang="en-US" sz="2400" b="1" dirty="0"/>
              <a:t>即</a:t>
            </a:r>
            <a:r>
              <a:rPr lang="en-US" altLang="zh-CN" sz="2400" b="1" dirty="0"/>
              <a:t>m( i, j)</a:t>
            </a:r>
            <a:r>
              <a:rPr lang="zh-CN" altLang="en-US" sz="2400" b="1" dirty="0"/>
              <a:t>是背包容量为</a:t>
            </a:r>
            <a:r>
              <a:rPr lang="en-US" altLang="zh-CN" sz="2400" b="1" dirty="0"/>
              <a:t>j</a:t>
            </a:r>
            <a:r>
              <a:rPr lang="zh-CN" altLang="en-US" sz="2400" b="1" dirty="0"/>
              <a:t>，可选择物品为</a:t>
            </a:r>
            <a:r>
              <a:rPr lang="en-US" altLang="zh-CN" sz="2400" b="1" dirty="0"/>
              <a:t>i</a:t>
            </a:r>
            <a:r>
              <a:rPr lang="zh-CN" altLang="en-US" sz="2400" b="1" dirty="0"/>
              <a:t>，</a:t>
            </a:r>
            <a:r>
              <a:rPr lang="en-US" altLang="zh-CN" sz="2400" b="1" dirty="0"/>
              <a:t>i</a:t>
            </a:r>
            <a:r>
              <a:rPr lang="zh-CN" altLang="en-US" sz="2400" b="1" dirty="0"/>
              <a:t>＋</a:t>
            </a:r>
            <a:r>
              <a:rPr lang="en-US" altLang="zh-CN" sz="2400" b="1" dirty="0"/>
              <a:t>1</a:t>
            </a:r>
            <a:r>
              <a:rPr lang="zh-CN" altLang="en-US" sz="2400" b="1" dirty="0"/>
              <a:t>，</a:t>
            </a:r>
            <a:r>
              <a:rPr lang="en-US" altLang="zh-CN" sz="2400" b="1">
                <a:latin typeface="Arial" panose="020B0604020202090204" pitchFamily="34" charset="0"/>
              </a:rPr>
              <a:t>···</a:t>
            </a:r>
            <a:r>
              <a:rPr lang="en-US" altLang="zh-CN" sz="2400" b="1" dirty="0"/>
              <a:t>, n</a:t>
            </a:r>
            <a:r>
              <a:rPr lang="zh-CN" altLang="en-US" sz="2400" b="1" dirty="0"/>
              <a:t>时的最优值。</a:t>
            </a:r>
          </a:p>
          <a:p>
            <a:pPr lvl="1"/>
            <a:r>
              <a:rPr lang="zh-CN" altLang="en-US" sz="2000" b="1" dirty="0"/>
              <a:t>当选择第</a:t>
            </a:r>
            <a:r>
              <a:rPr lang="en-US" altLang="zh-CN" sz="2000" b="1" dirty="0"/>
              <a:t>i</a:t>
            </a:r>
            <a:r>
              <a:rPr lang="zh-CN" altLang="en-US" sz="2000" b="1" dirty="0"/>
              <a:t>个物品时，</a:t>
            </a:r>
            <a:r>
              <a:rPr lang="zh-CN" altLang="en-US" sz="2000" b="1" u="sng" dirty="0"/>
              <a:t>                                                 </a:t>
            </a:r>
            <a:r>
              <a:rPr lang="zh-CN" altLang="en-US" sz="2000" b="1" dirty="0"/>
              <a:t>。</a:t>
            </a:r>
            <a:r>
              <a:rPr lang="zh-CN" altLang="en-US" sz="2000" b="1" u="sng"/>
              <a:t>       </a:t>
            </a:r>
          </a:p>
          <a:p>
            <a:pPr lvl="1"/>
            <a:r>
              <a:rPr lang="zh-CN" altLang="en-US" sz="2000" b="1" dirty="0"/>
              <a:t>如果不选择第</a:t>
            </a:r>
            <a:r>
              <a:rPr lang="en-US" altLang="zh-CN" sz="2000" b="1" dirty="0"/>
              <a:t>i</a:t>
            </a:r>
            <a:r>
              <a:rPr lang="zh-CN" altLang="en-US" sz="2000" b="1" dirty="0"/>
              <a:t>个物品，则</a:t>
            </a:r>
            <a:r>
              <a:rPr lang="zh-CN" altLang="en-US" sz="2000" b="1" u="sng" dirty="0"/>
              <a:t>                                   </a:t>
            </a:r>
            <a:r>
              <a:rPr lang="zh-CN" altLang="en-US" sz="2000" b="1" dirty="0"/>
              <a:t>。</a:t>
            </a:r>
          </a:p>
          <a:p>
            <a:pPr lvl="1">
              <a:buNone/>
            </a:pPr>
            <a:r>
              <a:rPr lang="zh-CN" altLang="en-US" sz="2000" b="1" dirty="0"/>
              <a:t>由问题的最优子结构性质，我们可以建立计算</a:t>
            </a:r>
            <a:r>
              <a:rPr lang="en-US" altLang="zh-CN" sz="2000" b="1" dirty="0"/>
              <a:t>m( i, j)</a:t>
            </a:r>
            <a:r>
              <a:rPr lang="zh-CN" altLang="en-US" sz="2000" b="1" dirty="0"/>
              <a:t>的递归式如下：</a:t>
            </a:r>
          </a:p>
        </p:txBody>
      </p:sp>
      <p:graphicFrame>
        <p:nvGraphicFramePr>
          <p:cNvPr id="16388" name="内容占位符 16387"/>
          <p:cNvGraphicFramePr>
            <a:graphicFrameLocks noGrp="1"/>
          </p:cNvGraphicFramePr>
          <p:nvPr>
            <p:ph sz="quarter" idx="2"/>
          </p:nvPr>
        </p:nvGraphicFramePr>
        <p:xfrm>
          <a:off x="2214563" y="3338513"/>
          <a:ext cx="7510462" cy="1016000"/>
        </p:xfrm>
        <a:graphic>
          <a:graphicData uri="http://schemas.openxmlformats.org/presentationml/2006/ole">
            <mc:AlternateContent xmlns:mc="http://schemas.openxmlformats.org/markup-compatibility/2006">
              <mc:Choice xmlns:v="urn:schemas-microsoft-com:vml" Requires="v">
                <p:oleObj spid="_x0000_s16389" r:id="rId3" imgW="3567430" imgH="482600" progId="Equation.3">
                  <p:embed/>
                </p:oleObj>
              </mc:Choice>
              <mc:Fallback>
                <p:oleObj r:id="rId3" imgW="3567430" imgH="482600" progId="Equation.3">
                  <p:embed/>
                  <p:pic>
                    <p:nvPicPr>
                      <p:cNvPr id="0" name="图片 3089"/>
                      <p:cNvPicPr/>
                      <p:nvPr/>
                    </p:nvPicPr>
                    <p:blipFill>
                      <a:blip r:embed="rId4"/>
                      <a:stretch>
                        <a:fillRect/>
                      </a:stretch>
                    </p:blipFill>
                    <p:spPr>
                      <a:xfrm>
                        <a:off x="2214563" y="3338513"/>
                        <a:ext cx="7510462" cy="1016000"/>
                      </a:xfrm>
                      <a:prstGeom prst="rect">
                        <a:avLst/>
                      </a:prstGeom>
                      <a:noFill/>
                      <a:ln w="38100">
                        <a:miter/>
                      </a:ln>
                    </p:spPr>
                  </p:pic>
                </p:oleObj>
              </mc:Fallback>
            </mc:AlternateContent>
          </a:graphicData>
        </a:graphic>
      </p:graphicFrame>
      <p:graphicFrame>
        <p:nvGraphicFramePr>
          <p:cNvPr id="16390" name="内容占位符 16389"/>
          <p:cNvGraphicFramePr>
            <a:graphicFrameLocks noGrp="1"/>
          </p:cNvGraphicFramePr>
          <p:nvPr>
            <p:ph sz="quarter" idx="3"/>
          </p:nvPr>
        </p:nvGraphicFramePr>
        <p:xfrm>
          <a:off x="3511550" y="4600575"/>
          <a:ext cx="3432175" cy="987425"/>
        </p:xfrm>
        <a:graphic>
          <a:graphicData uri="http://schemas.openxmlformats.org/presentationml/2006/ole">
            <mc:AlternateContent xmlns:mc="http://schemas.openxmlformats.org/markup-compatibility/2006">
              <mc:Choice xmlns:v="urn:schemas-microsoft-com:vml" Requires="v">
                <p:oleObj spid="_x0000_s16390" r:id="rId5" imgW="1675765" imgH="482600" progId="Equation.3">
                  <p:embed/>
                </p:oleObj>
              </mc:Choice>
              <mc:Fallback>
                <p:oleObj r:id="rId5" imgW="1675765" imgH="482600" progId="Equation.3">
                  <p:embed/>
                  <p:pic>
                    <p:nvPicPr>
                      <p:cNvPr id="0" name="图片 3090"/>
                      <p:cNvPicPr/>
                      <p:nvPr/>
                    </p:nvPicPr>
                    <p:blipFill>
                      <a:blip r:embed="rId6"/>
                      <a:stretch>
                        <a:fillRect/>
                      </a:stretch>
                    </p:blipFill>
                    <p:spPr>
                      <a:xfrm>
                        <a:off x="3511550" y="4600575"/>
                        <a:ext cx="3432175" cy="987425"/>
                      </a:xfrm>
                      <a:prstGeom prst="rect">
                        <a:avLst/>
                      </a:prstGeom>
                      <a:noFill/>
                      <a:ln w="38100">
                        <a:miter/>
                      </a:ln>
                    </p:spPr>
                  </p:pic>
                </p:oleObj>
              </mc:Fallback>
            </mc:AlternateContent>
          </a:graphicData>
        </a:graphic>
      </p:graphicFrame>
      <p:sp>
        <p:nvSpPr>
          <p:cNvPr id="16392" name="矩形 16391"/>
          <p:cNvSpPr/>
          <p:nvPr/>
        </p:nvSpPr>
        <p:spPr>
          <a:xfrm>
            <a:off x="4800600" y="1943100"/>
            <a:ext cx="3583940" cy="337185"/>
          </a:xfrm>
          <a:prstGeom prst="rect">
            <a:avLst/>
          </a:prstGeom>
          <a:noFill/>
          <a:ln w="9525">
            <a:noFill/>
          </a:ln>
        </p:spPr>
        <p:txBody>
          <a:bodyPr wrap="none" anchor="t">
            <a:spAutoFit/>
          </a:bodyPr>
          <a:lstStyle/>
          <a:p>
            <a:pPr lvl="1">
              <a:lnSpc>
                <a:spcPct val="80000"/>
              </a:lnSpc>
              <a:spcBef>
                <a:spcPct val="20000"/>
              </a:spcBef>
            </a:pPr>
            <a:r>
              <a:rPr lang="en-US" altLang="zh-CN" sz="2000" b="1">
                <a:solidFill>
                  <a:srgbClr val="A50021"/>
                </a:solidFill>
                <a:latin typeface="Times New Roman" panose="02020603050405020304" pitchFamily="18" charset="0"/>
              </a:rPr>
              <a:t>m( i, j) = m(i + 1, j - w</a:t>
            </a:r>
            <a:r>
              <a:rPr lang="en-US" altLang="zh-CN" sz="2000" b="1" baseline="-25000">
                <a:solidFill>
                  <a:srgbClr val="A50021"/>
                </a:solidFill>
                <a:latin typeface="Times New Roman" panose="02020603050405020304" pitchFamily="18" charset="0"/>
              </a:rPr>
              <a:t>i</a:t>
            </a:r>
            <a:r>
              <a:rPr lang="en-US" altLang="zh-CN" sz="2000" b="1">
                <a:solidFill>
                  <a:srgbClr val="A50021"/>
                </a:solidFill>
                <a:latin typeface="Times New Roman" panose="02020603050405020304" pitchFamily="18" charset="0"/>
              </a:rPr>
              <a:t>) + v</a:t>
            </a:r>
            <a:r>
              <a:rPr lang="en-US" altLang="zh-CN" sz="2000" b="1" baseline="-25000">
                <a:solidFill>
                  <a:srgbClr val="A50021"/>
                </a:solidFill>
                <a:latin typeface="Times New Roman" panose="02020603050405020304" pitchFamily="18" charset="0"/>
              </a:rPr>
              <a:t>i</a:t>
            </a:r>
          </a:p>
        </p:txBody>
      </p:sp>
      <p:sp>
        <p:nvSpPr>
          <p:cNvPr id="16393" name="矩形 16392"/>
          <p:cNvSpPr/>
          <p:nvPr/>
        </p:nvSpPr>
        <p:spPr>
          <a:xfrm>
            <a:off x="5448300" y="2343150"/>
            <a:ext cx="2698750" cy="368300"/>
          </a:xfrm>
          <a:prstGeom prst="rect">
            <a:avLst/>
          </a:prstGeom>
          <a:noFill/>
          <a:ln w="9525">
            <a:noFill/>
          </a:ln>
        </p:spPr>
        <p:txBody>
          <a:bodyPr wrap="none" anchor="t">
            <a:spAutoFit/>
          </a:bodyPr>
          <a:lstStyle/>
          <a:p>
            <a:pPr lvl="1">
              <a:lnSpc>
                <a:spcPct val="90000"/>
              </a:lnSpc>
              <a:spcBef>
                <a:spcPct val="20000"/>
              </a:spcBef>
            </a:pPr>
            <a:r>
              <a:rPr lang="en-US" altLang="zh-CN" sz="2000" b="1">
                <a:solidFill>
                  <a:srgbClr val="A50021"/>
                </a:solidFill>
                <a:latin typeface="Times New Roman" panose="02020603050405020304" pitchFamily="18" charset="0"/>
              </a:rPr>
              <a:t>m( i, j) = m(i + 1, j)</a:t>
            </a:r>
          </a:p>
        </p:txBody>
      </p:sp>
      <p:sp>
        <p:nvSpPr>
          <p:cNvPr id="16394" name="矩形 16393"/>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93</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par>
                                <p:cTn id="8" presetID="3" presetClass="entr" presetSubtype="10" fill="hold"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blinds(horizontal)">
                                      <p:cBhvr>
                                        <p:cTn id="10"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文本框 112643"/>
          <p:cNvSpPr txBox="1"/>
          <p:nvPr/>
        </p:nvSpPr>
        <p:spPr>
          <a:xfrm>
            <a:off x="1703388" y="0"/>
            <a:ext cx="8713787" cy="1014730"/>
          </a:xfrm>
          <a:prstGeom prst="rect">
            <a:avLst/>
          </a:prstGeom>
          <a:noFill/>
          <a:ln w="9525">
            <a:noFill/>
          </a:ln>
        </p:spPr>
        <p:txBody>
          <a:bodyPr>
            <a:spAutoFit/>
          </a:bodyPr>
          <a:lstStyle/>
          <a:p>
            <a:pPr>
              <a:spcBef>
                <a:spcPct val="50000"/>
              </a:spcBef>
            </a:pPr>
            <a:r>
              <a:rPr lang="zh-CN" altLang="en-US" sz="2400" b="1" dirty="0">
                <a:latin typeface="Arial" panose="020B0604020202090204" pitchFamily="34" charset="0"/>
              </a:rPr>
              <a:t>例</a:t>
            </a:r>
            <a:r>
              <a:rPr lang="en-US" altLang="zh-CN" sz="2400" b="1" dirty="0">
                <a:latin typeface="Arial" panose="020B0604020202090204" pitchFamily="34" charset="0"/>
              </a:rPr>
              <a:t>: </a:t>
            </a:r>
            <a:r>
              <a:rPr lang="zh-CN" altLang="en-US" sz="2400" b="1" dirty="0">
                <a:latin typeface="Arial" panose="020B0604020202090204" pitchFamily="34" charset="0"/>
              </a:rPr>
              <a:t>四个物品，背包容积为</a:t>
            </a:r>
            <a:r>
              <a:rPr lang="en-US" altLang="zh-CN" sz="2400" b="1" dirty="0">
                <a:latin typeface="Arial" panose="020B0604020202090204" pitchFamily="34" charset="0"/>
              </a:rPr>
              <a:t>5</a:t>
            </a:r>
            <a:r>
              <a:rPr lang="zh-CN" altLang="en-US" sz="2400" b="1" dirty="0">
                <a:latin typeface="Arial" panose="020B0604020202090204" pitchFamily="34" charset="0"/>
              </a:rPr>
              <a:t>，</a:t>
            </a:r>
            <a:r>
              <a:rPr lang="en-US" altLang="zh-CN" sz="2400" b="1" dirty="0">
                <a:latin typeface="Arial" panose="020B0604020202090204" pitchFamily="34" charset="0"/>
              </a:rPr>
              <a:t>w[4]={2, 1, 3, 2}</a:t>
            </a:r>
            <a:r>
              <a:rPr lang="zh-CN" altLang="en-US" sz="2400" b="1" dirty="0">
                <a:latin typeface="Arial" panose="020B0604020202090204" pitchFamily="34" charset="0"/>
              </a:rPr>
              <a:t>，</a:t>
            </a:r>
          </a:p>
          <a:p>
            <a:pPr>
              <a:spcBef>
                <a:spcPct val="50000"/>
              </a:spcBef>
            </a:pPr>
            <a:r>
              <a:rPr lang="en-US" altLang="zh-CN" sz="2400" b="1" dirty="0">
                <a:latin typeface="Arial" panose="020B0604020202090204" pitchFamily="34" charset="0"/>
              </a:rPr>
              <a:t>v[4]={12, 10, 20, 15}</a:t>
            </a:r>
            <a:r>
              <a:rPr lang="zh-CN" altLang="en-US" sz="2400" b="1" dirty="0">
                <a:latin typeface="Arial" panose="020B0604020202090204" pitchFamily="34" charset="0"/>
              </a:rPr>
              <a:t>，求最大价值</a:t>
            </a:r>
            <a:r>
              <a:rPr lang="en-US" altLang="zh-CN" sz="2400" b="1" dirty="0">
                <a:latin typeface="Arial" panose="020B0604020202090204" pitchFamily="34" charset="0"/>
              </a:rPr>
              <a:t>m[1][c]</a:t>
            </a:r>
            <a:r>
              <a:rPr lang="zh-CN" altLang="en-US" sz="2400" b="1" dirty="0">
                <a:latin typeface="Arial" panose="020B0604020202090204" pitchFamily="34" charset="0"/>
              </a:rPr>
              <a:t>及选取的物品编号。</a:t>
            </a:r>
          </a:p>
        </p:txBody>
      </p:sp>
      <p:sp>
        <p:nvSpPr>
          <p:cNvPr id="112645" name="直接连接符 112644"/>
          <p:cNvSpPr/>
          <p:nvPr/>
        </p:nvSpPr>
        <p:spPr>
          <a:xfrm>
            <a:off x="1847850" y="1555750"/>
            <a:ext cx="4248150" cy="1588"/>
          </a:xfrm>
          <a:prstGeom prst="line">
            <a:avLst/>
          </a:prstGeom>
          <a:ln w="9525" cap="flat" cmpd="sng">
            <a:solidFill>
              <a:schemeClr val="tx1"/>
            </a:solidFill>
            <a:prstDash val="solid"/>
            <a:headEnd type="none" w="med" len="med"/>
            <a:tailEnd type="none" w="med" len="med"/>
          </a:ln>
        </p:spPr>
      </p:sp>
      <p:sp>
        <p:nvSpPr>
          <p:cNvPr id="112646" name="直接连接符 112645"/>
          <p:cNvSpPr/>
          <p:nvPr/>
        </p:nvSpPr>
        <p:spPr>
          <a:xfrm>
            <a:off x="2424113" y="836613"/>
            <a:ext cx="0" cy="3168650"/>
          </a:xfrm>
          <a:prstGeom prst="line">
            <a:avLst/>
          </a:prstGeom>
          <a:ln w="9525" cap="flat" cmpd="sng">
            <a:solidFill>
              <a:schemeClr val="tx1"/>
            </a:solidFill>
            <a:prstDash val="solid"/>
            <a:headEnd type="none" w="med" len="med"/>
            <a:tailEnd type="none" w="med" len="med"/>
          </a:ln>
        </p:spPr>
      </p:sp>
      <p:sp>
        <p:nvSpPr>
          <p:cNvPr id="112647" name="矩形 112646"/>
          <p:cNvSpPr/>
          <p:nvPr/>
        </p:nvSpPr>
        <p:spPr>
          <a:xfrm>
            <a:off x="1992313" y="162718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2648" name="矩形 112647"/>
          <p:cNvSpPr/>
          <p:nvPr/>
        </p:nvSpPr>
        <p:spPr>
          <a:xfrm>
            <a:off x="199231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2649" name="矩形 112648"/>
          <p:cNvSpPr/>
          <p:nvPr/>
        </p:nvSpPr>
        <p:spPr>
          <a:xfrm>
            <a:off x="1992313"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2650" name="矩形 112649"/>
          <p:cNvSpPr/>
          <p:nvPr/>
        </p:nvSpPr>
        <p:spPr>
          <a:xfrm>
            <a:off x="1992313"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2651" name="矩形 112650"/>
          <p:cNvSpPr/>
          <p:nvPr/>
        </p:nvSpPr>
        <p:spPr>
          <a:xfrm>
            <a:off x="4654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2652" name="矩形 112651"/>
          <p:cNvSpPr/>
          <p:nvPr/>
        </p:nvSpPr>
        <p:spPr>
          <a:xfrm>
            <a:off x="408146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2653" name="矩形 112652"/>
          <p:cNvSpPr/>
          <p:nvPr/>
        </p:nvSpPr>
        <p:spPr>
          <a:xfrm>
            <a:off x="350361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2654" name="矩形 112653"/>
          <p:cNvSpPr/>
          <p:nvPr/>
        </p:nvSpPr>
        <p:spPr>
          <a:xfrm>
            <a:off x="3000375"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2655" name="矩形 112654"/>
          <p:cNvSpPr/>
          <p:nvPr/>
        </p:nvSpPr>
        <p:spPr>
          <a:xfrm>
            <a:off x="2495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56" name="矩形 112655"/>
          <p:cNvSpPr/>
          <p:nvPr/>
        </p:nvSpPr>
        <p:spPr>
          <a:xfrm>
            <a:off x="5303838"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5</a:t>
            </a:r>
          </a:p>
        </p:txBody>
      </p:sp>
      <p:sp>
        <p:nvSpPr>
          <p:cNvPr id="112657" name="矩形 112656"/>
          <p:cNvSpPr/>
          <p:nvPr/>
        </p:nvSpPr>
        <p:spPr>
          <a:xfrm>
            <a:off x="2495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58" name="矩形 112657"/>
          <p:cNvSpPr/>
          <p:nvPr/>
        </p:nvSpPr>
        <p:spPr>
          <a:xfrm>
            <a:off x="2497138"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59" name="矩形 112658"/>
          <p:cNvSpPr/>
          <p:nvPr/>
        </p:nvSpPr>
        <p:spPr>
          <a:xfrm>
            <a:off x="24955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61" name="矩形 112660"/>
          <p:cNvSpPr/>
          <p:nvPr/>
        </p:nvSpPr>
        <p:spPr>
          <a:xfrm>
            <a:off x="30003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62" name="矩形 112661"/>
          <p:cNvSpPr/>
          <p:nvPr/>
        </p:nvSpPr>
        <p:spPr>
          <a:xfrm>
            <a:off x="30019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2663" name="矩形 112662"/>
          <p:cNvSpPr/>
          <p:nvPr/>
        </p:nvSpPr>
        <p:spPr>
          <a:xfrm>
            <a:off x="30003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2665" name="矩形 112664"/>
          <p:cNvSpPr/>
          <p:nvPr/>
        </p:nvSpPr>
        <p:spPr>
          <a:xfrm>
            <a:off x="35750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2666" name="矩形 112665"/>
          <p:cNvSpPr/>
          <p:nvPr/>
        </p:nvSpPr>
        <p:spPr>
          <a:xfrm>
            <a:off x="3503613"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2667" name="矩形 112666"/>
          <p:cNvSpPr/>
          <p:nvPr/>
        </p:nvSpPr>
        <p:spPr>
          <a:xfrm>
            <a:off x="40798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2668" name="矩形 112667"/>
          <p:cNvSpPr/>
          <p:nvPr/>
        </p:nvSpPr>
        <p:spPr>
          <a:xfrm>
            <a:off x="4654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2669" name="矩形 112668"/>
          <p:cNvSpPr/>
          <p:nvPr/>
        </p:nvSpPr>
        <p:spPr>
          <a:xfrm>
            <a:off x="5303838"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2670" name="矩形 112669"/>
          <p:cNvSpPr/>
          <p:nvPr/>
        </p:nvSpPr>
        <p:spPr>
          <a:xfrm>
            <a:off x="3505200"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2671" name="矩形 112670"/>
          <p:cNvSpPr/>
          <p:nvPr/>
        </p:nvSpPr>
        <p:spPr>
          <a:xfrm>
            <a:off x="40814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2672" name="矩形 112671"/>
          <p:cNvSpPr/>
          <p:nvPr/>
        </p:nvSpPr>
        <p:spPr>
          <a:xfrm>
            <a:off x="472757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2673" name="矩形 112672"/>
          <p:cNvSpPr/>
          <p:nvPr/>
        </p:nvSpPr>
        <p:spPr>
          <a:xfrm>
            <a:off x="530542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2674" name="矩形 112673"/>
          <p:cNvSpPr/>
          <p:nvPr/>
        </p:nvSpPr>
        <p:spPr>
          <a:xfrm>
            <a:off x="5303838"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2675" name="矩形 112674"/>
          <p:cNvSpPr/>
          <p:nvPr/>
        </p:nvSpPr>
        <p:spPr>
          <a:xfrm>
            <a:off x="47275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30</a:t>
            </a:r>
          </a:p>
        </p:txBody>
      </p:sp>
      <p:sp>
        <p:nvSpPr>
          <p:cNvPr id="112676" name="矩形 112675"/>
          <p:cNvSpPr/>
          <p:nvPr/>
        </p:nvSpPr>
        <p:spPr>
          <a:xfrm>
            <a:off x="415290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25</a:t>
            </a:r>
          </a:p>
        </p:txBody>
      </p:sp>
      <p:sp>
        <p:nvSpPr>
          <p:cNvPr id="112681" name="矩形 112680"/>
          <p:cNvSpPr/>
          <p:nvPr/>
        </p:nvSpPr>
        <p:spPr>
          <a:xfrm>
            <a:off x="5303838"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37</a:t>
            </a:r>
          </a:p>
        </p:txBody>
      </p:sp>
      <p:sp>
        <p:nvSpPr>
          <p:cNvPr id="112682" name="直接连接符 112681"/>
          <p:cNvSpPr/>
          <p:nvPr/>
        </p:nvSpPr>
        <p:spPr>
          <a:xfrm>
            <a:off x="1776413" y="979488"/>
            <a:ext cx="647700" cy="576262"/>
          </a:xfrm>
          <a:prstGeom prst="line">
            <a:avLst/>
          </a:prstGeom>
          <a:ln w="9525" cap="flat" cmpd="sng">
            <a:solidFill>
              <a:schemeClr val="tx1"/>
            </a:solidFill>
            <a:prstDash val="solid"/>
            <a:headEnd type="none" w="med" len="med"/>
            <a:tailEnd type="none" w="med" len="med"/>
          </a:ln>
        </p:spPr>
      </p:sp>
      <p:sp>
        <p:nvSpPr>
          <p:cNvPr id="112683" name="矩形 112682"/>
          <p:cNvSpPr/>
          <p:nvPr/>
        </p:nvSpPr>
        <p:spPr>
          <a:xfrm>
            <a:off x="1703388" y="11969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i</a:t>
            </a:r>
          </a:p>
        </p:txBody>
      </p:sp>
      <p:sp>
        <p:nvSpPr>
          <p:cNvPr id="112684" name="矩形 112683"/>
          <p:cNvSpPr/>
          <p:nvPr/>
        </p:nvSpPr>
        <p:spPr>
          <a:xfrm>
            <a:off x="1990725" y="9080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j</a:t>
            </a:r>
          </a:p>
        </p:txBody>
      </p:sp>
      <p:graphicFrame>
        <p:nvGraphicFramePr>
          <p:cNvPr id="112686" name="对象 112685"/>
          <p:cNvGraphicFramePr/>
          <p:nvPr/>
        </p:nvGraphicFramePr>
        <p:xfrm>
          <a:off x="6456363" y="1989138"/>
          <a:ext cx="2879725" cy="855662"/>
        </p:xfrm>
        <a:graphic>
          <a:graphicData uri="http://schemas.openxmlformats.org/presentationml/2006/ole">
            <mc:AlternateContent xmlns:mc="http://schemas.openxmlformats.org/markup-compatibility/2006">
              <mc:Choice xmlns:v="urn:schemas-microsoft-com:vml" Requires="v">
                <p:oleObj spid="_x0000_s17413" r:id="rId3" imgW="1624965" imgH="482600" progId="Equation.3">
                  <p:embed/>
                </p:oleObj>
              </mc:Choice>
              <mc:Fallback>
                <p:oleObj r:id="rId3" imgW="1624965" imgH="482600" progId="Equation.3">
                  <p:embed/>
                  <p:pic>
                    <p:nvPicPr>
                      <p:cNvPr id="0" name="图片 3082"/>
                      <p:cNvPicPr/>
                      <p:nvPr/>
                    </p:nvPicPr>
                    <p:blipFill>
                      <a:blip r:embed="rId4"/>
                      <a:stretch>
                        <a:fillRect/>
                      </a:stretch>
                    </p:blipFill>
                    <p:spPr>
                      <a:xfrm>
                        <a:off x="6456363" y="1989138"/>
                        <a:ext cx="2879725" cy="855662"/>
                      </a:xfrm>
                      <a:prstGeom prst="rect">
                        <a:avLst/>
                      </a:prstGeom>
                      <a:noFill/>
                      <a:ln w="38100">
                        <a:noFill/>
                        <a:miter/>
                      </a:ln>
                    </p:spPr>
                  </p:pic>
                </p:oleObj>
              </mc:Fallback>
            </mc:AlternateContent>
          </a:graphicData>
        </a:graphic>
      </p:graphicFrame>
      <p:graphicFrame>
        <p:nvGraphicFramePr>
          <p:cNvPr id="112687" name="内容占位符 112686"/>
          <p:cNvGraphicFramePr>
            <a:graphicFrameLocks noGrp="1"/>
          </p:cNvGraphicFramePr>
          <p:nvPr>
            <p:ph idx="4294967295"/>
          </p:nvPr>
        </p:nvGraphicFramePr>
        <p:xfrm>
          <a:off x="6096000" y="992188"/>
          <a:ext cx="4373563" cy="911225"/>
        </p:xfrm>
        <a:graphic>
          <a:graphicData uri="http://schemas.openxmlformats.org/presentationml/2006/ole">
            <mc:AlternateContent xmlns:mc="http://schemas.openxmlformats.org/markup-compatibility/2006">
              <mc:Choice xmlns:v="urn:schemas-microsoft-com:vml" Requires="v">
                <p:oleObj spid="_x0000_s17414" r:id="rId5" imgW="3289300" imgH="685800" progId="Equation.3">
                  <p:embed/>
                </p:oleObj>
              </mc:Choice>
              <mc:Fallback>
                <p:oleObj r:id="rId5" imgW="3289300" imgH="685800" progId="Equation.3">
                  <p:embed/>
                  <p:pic>
                    <p:nvPicPr>
                      <p:cNvPr id="0" name="图片 3081"/>
                      <p:cNvPicPr/>
                      <p:nvPr/>
                    </p:nvPicPr>
                    <p:blipFill>
                      <a:blip r:embed="rId6"/>
                      <a:stretch>
                        <a:fillRect/>
                      </a:stretch>
                    </p:blipFill>
                    <p:spPr>
                      <a:xfrm>
                        <a:off x="6096000" y="992188"/>
                        <a:ext cx="4373563" cy="911225"/>
                      </a:xfrm>
                      <a:prstGeom prst="rect">
                        <a:avLst/>
                      </a:prstGeom>
                      <a:noFill/>
                      <a:ln w="38100">
                        <a:miter/>
                      </a:ln>
                    </p:spPr>
                  </p:pic>
                </p:oleObj>
              </mc:Fallback>
            </mc:AlternateContent>
          </a:graphicData>
        </a:graphic>
      </p:graphicFrame>
      <p:sp>
        <p:nvSpPr>
          <p:cNvPr id="112698" name="矩形 112697"/>
          <p:cNvSpPr/>
          <p:nvPr/>
        </p:nvSpPr>
        <p:spPr>
          <a:xfrm>
            <a:off x="1524000" y="3573463"/>
            <a:ext cx="4572000" cy="1198880"/>
          </a:xfrm>
          <a:prstGeom prst="rect">
            <a:avLst/>
          </a:prstGeom>
          <a:solidFill>
            <a:schemeClr val="bg1"/>
          </a:solidFill>
          <a:ln w="38100" cap="flat" cmpd="sng">
            <a:solidFill>
              <a:srgbClr val="A50021"/>
            </a:solidFill>
            <a:prstDash val="solid"/>
            <a:miter/>
            <a:headEnd type="none" w="med" len="med"/>
            <a:tailEnd type="none" w="med" len="med"/>
          </a:ln>
        </p:spPr>
        <p:txBody>
          <a:bodyPr>
            <a:spAutoFit/>
          </a:bodyPr>
          <a:lstStyle/>
          <a:p>
            <a:r>
              <a:rPr lang="en-US" altLang="zh-CN" b="1" err="1">
                <a:latin typeface="Arial" panose="020B0604020202090204" pitchFamily="34" charset="0"/>
              </a:rPr>
              <a:t>   for( int</a:t>
            </a:r>
            <a:r>
              <a:rPr lang="en-US" altLang="zh-CN" b="1" dirty="0">
                <a:latin typeface="Arial" panose="020B0604020202090204" pitchFamily="34" charset="0"/>
              </a:rPr>
              <a:t> j = 0; j &lt; w[n]; j ++ )//</a:t>
            </a:r>
            <a:r>
              <a:rPr lang="zh-CN" altLang="en-US" b="1" dirty="0">
                <a:latin typeface="Arial" panose="020B0604020202090204" pitchFamily="34" charset="0"/>
              </a:rPr>
              <a:t>出口</a:t>
            </a:r>
          </a:p>
          <a:p>
            <a:r>
              <a:rPr lang="zh-CN" altLang="en-US" b="1" dirty="0">
                <a:latin typeface="Arial" panose="020B0604020202090204" pitchFamily="34" charset="0"/>
              </a:rPr>
              <a:t>        </a:t>
            </a:r>
            <a:r>
              <a:rPr lang="en-US" altLang="zh-CN" b="1">
                <a:latin typeface="Arial" panose="020B0604020202090204" pitchFamily="34" charset="0"/>
              </a:rPr>
              <a:t>m[ n ][ j ] = 0 ;</a:t>
            </a:r>
          </a:p>
          <a:p>
            <a:r>
              <a:rPr lang="en-US" altLang="zh-CN" b="1" err="1">
                <a:latin typeface="Arial" panose="020B0604020202090204" pitchFamily="34" charset="0"/>
              </a:rPr>
              <a:t>   for( int</a:t>
            </a:r>
            <a:r>
              <a:rPr lang="en-US" altLang="zh-CN" b="1">
                <a:latin typeface="Arial" panose="020B0604020202090204" pitchFamily="34" charset="0"/>
              </a:rPr>
              <a:t> j = w[n]; j &lt;= c; j ++ )</a:t>
            </a:r>
          </a:p>
          <a:p>
            <a:r>
              <a:rPr lang="en-US" altLang="zh-CN" b="1">
                <a:latin typeface="Arial" panose="020B0604020202090204" pitchFamily="34" charset="0"/>
              </a:rPr>
              <a:t>        m[ n ][ j ]= v[n] ;    </a:t>
            </a:r>
          </a:p>
        </p:txBody>
      </p:sp>
      <p:sp>
        <p:nvSpPr>
          <p:cNvPr id="112699" name="矩形 112698"/>
          <p:cNvSpPr/>
          <p:nvPr/>
        </p:nvSpPr>
        <p:spPr>
          <a:xfrm>
            <a:off x="1524000" y="4868863"/>
            <a:ext cx="4500563" cy="2030095"/>
          </a:xfrm>
          <a:prstGeom prst="rect">
            <a:avLst/>
          </a:prstGeom>
          <a:solidFill>
            <a:schemeClr val="bg1"/>
          </a:solidFill>
          <a:ln w="38100" cap="flat" cmpd="sng">
            <a:solidFill>
              <a:srgbClr val="A50021"/>
            </a:solidFill>
            <a:prstDash val="solid"/>
            <a:miter/>
            <a:headEnd type="none" w="med" len="med"/>
            <a:tailEnd type="none" w="med" len="med"/>
          </a:ln>
        </p:spPr>
        <p:txBody>
          <a:bodyPr>
            <a:spAutoFit/>
          </a:bodyPr>
          <a:lstStyle/>
          <a:p>
            <a:r>
              <a:rPr lang="en-US" altLang="zh-CN" b="1" err="1">
                <a:latin typeface="Arial" panose="020B0604020202090204" pitchFamily="34" charset="0"/>
              </a:rPr>
              <a:t>for( int</a:t>
            </a:r>
            <a:r>
              <a:rPr lang="en-US" altLang="zh-CN" b="1">
                <a:latin typeface="Arial" panose="020B0604020202090204" pitchFamily="34" charset="0"/>
              </a:rPr>
              <a:t> i = n - 1; i &gt;1; i - - ) {</a:t>
            </a:r>
          </a:p>
          <a:p>
            <a:r>
              <a:rPr lang="en-US" altLang="zh-CN" b="1" err="1">
                <a:latin typeface="Arial" panose="020B0604020202090204" pitchFamily="34" charset="0"/>
              </a:rPr>
              <a:t>        for(int</a:t>
            </a:r>
            <a:r>
              <a:rPr lang="en-US" altLang="zh-CN" b="1">
                <a:latin typeface="Arial" panose="020B0604020202090204" pitchFamily="34" charset="0"/>
              </a:rPr>
              <a:t> j = 0; j &lt;</a:t>
            </a:r>
            <a:r>
              <a:rPr lang="en-US" altLang="zh-CN" b="1">
                <a:solidFill>
                  <a:srgbClr val="FF0000"/>
                </a:solidFill>
                <a:latin typeface="Arial" panose="020B0604020202090204" pitchFamily="34" charset="0"/>
              </a:rPr>
              <a:t> w[i]</a:t>
            </a:r>
            <a:r>
              <a:rPr lang="en-US" altLang="zh-CN" b="1">
                <a:latin typeface="Arial" panose="020B0604020202090204" pitchFamily="34" charset="0"/>
              </a:rPr>
              <a:t>; j ++)</a:t>
            </a:r>
          </a:p>
          <a:p>
            <a:r>
              <a:rPr lang="en-US" altLang="zh-CN" b="1">
                <a:latin typeface="Arial" panose="020B0604020202090204" pitchFamily="34" charset="0"/>
              </a:rPr>
              <a:t>            m[ i ][ j ] = </a:t>
            </a:r>
            <a:r>
              <a:rPr lang="en-US" altLang="zh-CN" b="1">
                <a:solidFill>
                  <a:srgbClr val="FF0000"/>
                </a:solidFill>
                <a:latin typeface="Arial" panose="020B0604020202090204" pitchFamily="34" charset="0"/>
              </a:rPr>
              <a:t>m[ i+1 ][ j ]</a:t>
            </a:r>
            <a:r>
              <a:rPr lang="en-US" altLang="zh-CN" b="1">
                <a:latin typeface="Arial" panose="020B0604020202090204" pitchFamily="34" charset="0"/>
              </a:rPr>
              <a:t>;</a:t>
            </a:r>
          </a:p>
          <a:p>
            <a:r>
              <a:rPr lang="en-US" altLang="zh-CN" b="1" err="1">
                <a:latin typeface="Arial" panose="020B0604020202090204" pitchFamily="34" charset="0"/>
              </a:rPr>
              <a:t>        for(int</a:t>
            </a:r>
            <a:r>
              <a:rPr lang="en-US" altLang="zh-CN" b="1">
                <a:latin typeface="Arial" panose="020B0604020202090204" pitchFamily="34" charset="0"/>
              </a:rPr>
              <a:t> j = w[ i ]; j &lt;= c; j ++)</a:t>
            </a:r>
          </a:p>
          <a:p>
            <a:r>
              <a:rPr lang="en-US" altLang="zh-CN" b="1">
                <a:latin typeface="Arial" panose="020B0604020202090204" pitchFamily="34" charset="0"/>
              </a:rPr>
              <a:t>            m[ i ][ j ] = max( m[ i+1 ][ j ],  </a:t>
            </a:r>
          </a:p>
          <a:p>
            <a:r>
              <a:rPr lang="en-US" altLang="zh-CN" b="1">
                <a:latin typeface="Arial" panose="020B0604020202090204" pitchFamily="34" charset="0"/>
              </a:rPr>
              <a:t>                           m[ i+1 ][ j - w[ i ]]+v[ i ]);</a:t>
            </a:r>
          </a:p>
          <a:p>
            <a:r>
              <a:rPr lang="en-US" altLang="zh-CN" b="1">
                <a:latin typeface="Arial" panose="020B0604020202090204" pitchFamily="34" charset="0"/>
              </a:rPr>
              <a:t>      }      </a:t>
            </a:r>
          </a:p>
        </p:txBody>
      </p:sp>
      <p:sp>
        <p:nvSpPr>
          <p:cNvPr id="112700" name="矩形 112699"/>
          <p:cNvSpPr/>
          <p:nvPr/>
        </p:nvSpPr>
        <p:spPr>
          <a:xfrm>
            <a:off x="6167438" y="5373688"/>
            <a:ext cx="4500562" cy="1198880"/>
          </a:xfrm>
          <a:prstGeom prst="rect">
            <a:avLst/>
          </a:prstGeom>
          <a:solidFill>
            <a:schemeClr val="bg1"/>
          </a:solidFill>
          <a:ln w="38100" cap="flat" cmpd="sng">
            <a:solidFill>
              <a:srgbClr val="A50021"/>
            </a:solidFill>
            <a:prstDash val="solid"/>
            <a:miter/>
            <a:headEnd type="none" w="med" len="med"/>
            <a:tailEnd type="none" w="med" len="med"/>
          </a:ln>
        </p:spPr>
        <p:txBody>
          <a:bodyPr>
            <a:spAutoFit/>
          </a:bodyPr>
          <a:lstStyle/>
          <a:p>
            <a:r>
              <a:rPr lang="en-US" altLang="zh-CN" b="1">
                <a:latin typeface="Arial" panose="020B0604020202090204" pitchFamily="34" charset="0"/>
              </a:rPr>
              <a:t>m[ 1 ][ c ] = m[2][c];</a:t>
            </a:r>
          </a:p>
          <a:p>
            <a:r>
              <a:rPr lang="en-US" altLang="zh-CN" b="1">
                <a:latin typeface="Arial" panose="020B0604020202090204" pitchFamily="34" charset="0"/>
              </a:rPr>
              <a:t>     if( c &gt;= w[1] )</a:t>
            </a:r>
          </a:p>
          <a:p>
            <a:r>
              <a:rPr lang="en-US" altLang="zh-CN" b="1">
                <a:latin typeface="Arial" panose="020B0604020202090204" pitchFamily="34" charset="0"/>
              </a:rPr>
              <a:t>          m[1][c]=</a:t>
            </a:r>
          </a:p>
          <a:p>
            <a:r>
              <a:rPr lang="en-US" altLang="zh-CN" b="1">
                <a:latin typeface="Arial" panose="020B0604020202090204" pitchFamily="34" charset="0"/>
              </a:rPr>
              <a:t>               max(m[1][c],m[2][c-w[1]]+v[1]);</a:t>
            </a:r>
          </a:p>
        </p:txBody>
      </p:sp>
      <p:sp>
        <p:nvSpPr>
          <p:cNvPr id="112701" name="矩形 112700"/>
          <p:cNvSpPr/>
          <p:nvPr/>
        </p:nvSpPr>
        <p:spPr>
          <a:xfrm>
            <a:off x="8904288" y="0"/>
            <a:ext cx="1763712"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94</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26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6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6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6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6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6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26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26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26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26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26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6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266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26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6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26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26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269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26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268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2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p:bldP spid="112648" grpId="0"/>
      <p:bldP spid="112649" grpId="0"/>
      <p:bldP spid="112650" grpId="0"/>
      <p:bldP spid="112651" grpId="0"/>
      <p:bldP spid="112652" grpId="0"/>
      <p:bldP spid="112653" grpId="0"/>
      <p:bldP spid="112654" grpId="0"/>
      <p:bldP spid="112655" grpId="0"/>
      <p:bldP spid="112656" grpId="0"/>
      <p:bldP spid="112657" grpId="0"/>
      <p:bldP spid="112658" grpId="0"/>
      <p:bldP spid="112659" grpId="0"/>
      <p:bldP spid="112661" grpId="0"/>
      <p:bldP spid="112662" grpId="0"/>
      <p:bldP spid="112663" grpId="0"/>
      <p:bldP spid="112665" grpId="0"/>
      <p:bldP spid="112666" grpId="0"/>
      <p:bldP spid="112667" grpId="0"/>
      <p:bldP spid="112668" grpId="0"/>
      <p:bldP spid="112669" grpId="0"/>
      <p:bldP spid="112670" grpId="0"/>
      <p:bldP spid="112671" grpId="0"/>
      <p:bldP spid="112672" grpId="0"/>
      <p:bldP spid="112673" grpId="0"/>
      <p:bldP spid="112674" grpId="0"/>
      <p:bldP spid="112675" grpId="0"/>
      <p:bldP spid="112676" grpId="0"/>
      <p:bldP spid="112681" grpId="0"/>
      <p:bldP spid="112698" grpId="0" bldLvl="0" animBg="1"/>
      <p:bldP spid="112699" grpId="0" bldLvl="0" animBg="1"/>
      <p:bldP spid="112700"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2640013" y="-242887"/>
            <a:ext cx="7793037" cy="1008062"/>
          </a:xfrm>
        </p:spPr>
        <p:txBody>
          <a:bodyPr anchor="ctr"/>
          <a:lstStyle/>
          <a:p>
            <a:r>
              <a:rPr lang="en-US" altLang="zh-CN" sz="4000" dirty="0"/>
              <a:t>3.</a:t>
            </a:r>
            <a:r>
              <a:rPr lang="zh-CN" altLang="en-US" sz="4000" dirty="0"/>
              <a:t>算法描述</a:t>
            </a:r>
          </a:p>
        </p:txBody>
      </p:sp>
      <p:sp>
        <p:nvSpPr>
          <p:cNvPr id="20483" name="文本占位符 20482"/>
          <p:cNvSpPr>
            <a:spLocks noGrp="1"/>
          </p:cNvSpPr>
          <p:nvPr>
            <p:ph type="body" idx="1"/>
          </p:nvPr>
        </p:nvSpPr>
        <p:spPr>
          <a:xfrm>
            <a:off x="1597025" y="549275"/>
            <a:ext cx="6731000" cy="5661025"/>
          </a:xfrm>
          <a:solidFill>
            <a:schemeClr val="bg1"/>
          </a:solidFill>
          <a:ln w="38100">
            <a:solidFill>
              <a:srgbClr val="800000"/>
            </a:solidFill>
            <a:miter/>
          </a:ln>
        </p:spPr>
        <p:txBody>
          <a:bodyPr>
            <a:normAutofit fontScale="90000" lnSpcReduction="20000"/>
          </a:bodyPr>
          <a:lstStyle/>
          <a:p>
            <a:pPr>
              <a:lnSpc>
                <a:spcPct val="80000"/>
              </a:lnSpc>
              <a:buNone/>
            </a:pPr>
            <a:r>
              <a:rPr lang="en-US" altLang="zh-CN" sz="1800" b="1"/>
              <a:t>template&lt;class Type&gt;</a:t>
            </a:r>
          </a:p>
          <a:p>
            <a:pPr>
              <a:lnSpc>
                <a:spcPct val="80000"/>
              </a:lnSpc>
              <a:buNone/>
            </a:pPr>
            <a:r>
              <a:rPr lang="en-US" altLang="zh-CN" sz="1800" b="1"/>
              <a:t>void Knapsack(Type </a:t>
            </a:r>
            <a:r>
              <a:rPr lang="en-US" altLang="zh-CN" sz="1800" b="1">
                <a:solidFill>
                  <a:srgbClr val="FF0000"/>
                </a:solidFill>
              </a:rPr>
              <a:t>p</a:t>
            </a:r>
            <a:r>
              <a:rPr lang="en-US" altLang="zh-CN" sz="1800" b="1" err="1"/>
              <a:t>, int</a:t>
            </a:r>
            <a:r>
              <a:rPr lang="en-US" altLang="zh-CN" sz="1800" b="1"/>
              <a:t> </a:t>
            </a:r>
            <a:r>
              <a:rPr lang="en-US" altLang="zh-CN" sz="1800" b="1">
                <a:solidFill>
                  <a:srgbClr val="FF0000"/>
                </a:solidFill>
              </a:rPr>
              <a:t>w</a:t>
            </a:r>
            <a:r>
              <a:rPr lang="en-US" altLang="zh-CN" sz="1800" b="1" err="1"/>
              <a:t>, int</a:t>
            </a:r>
            <a:r>
              <a:rPr lang="en-US" altLang="zh-CN" sz="1800" b="1"/>
              <a:t> </a:t>
            </a:r>
            <a:r>
              <a:rPr lang="en-US" altLang="zh-CN" sz="1800" b="1">
                <a:solidFill>
                  <a:srgbClr val="FF0000"/>
                </a:solidFill>
              </a:rPr>
              <a:t>c</a:t>
            </a:r>
            <a:r>
              <a:rPr lang="en-US" altLang="zh-CN" sz="1800" b="1" err="1"/>
              <a:t>, int</a:t>
            </a:r>
            <a:r>
              <a:rPr lang="en-US" altLang="zh-CN" sz="1800" b="1"/>
              <a:t> </a:t>
            </a:r>
            <a:r>
              <a:rPr lang="en-US" altLang="zh-CN" sz="1800" b="1">
                <a:solidFill>
                  <a:srgbClr val="FF0000"/>
                </a:solidFill>
              </a:rPr>
              <a:t>n</a:t>
            </a:r>
            <a:r>
              <a:rPr lang="en-US" altLang="zh-CN" sz="1800" b="1"/>
              <a:t>, Type **</a:t>
            </a:r>
            <a:r>
              <a:rPr lang="en-US" altLang="zh-CN" sz="1800" b="1">
                <a:solidFill>
                  <a:srgbClr val="339933"/>
                </a:solidFill>
              </a:rPr>
              <a:t>m</a:t>
            </a:r>
            <a:r>
              <a:rPr lang="en-US" altLang="zh-CN" sz="1800" b="1"/>
              <a:t>)</a:t>
            </a:r>
          </a:p>
          <a:p>
            <a:pPr>
              <a:lnSpc>
                <a:spcPct val="80000"/>
              </a:lnSpc>
              <a:buNone/>
            </a:pPr>
            <a:r>
              <a:rPr lang="en-US" altLang="zh-CN" sz="1800" b="1"/>
              <a:t>{</a:t>
            </a:r>
          </a:p>
          <a:p>
            <a:pPr>
              <a:lnSpc>
                <a:spcPct val="80000"/>
              </a:lnSpc>
              <a:buNone/>
            </a:pPr>
            <a:r>
              <a:rPr lang="en-US" altLang="zh-CN" sz="1800" b="1" err="1"/>
              <a:t>    int jMax</a:t>
            </a:r>
            <a:r>
              <a:rPr lang="en-US" altLang="zh-CN" sz="1800" b="1"/>
              <a:t> = min( w[n] - 1, c );</a:t>
            </a:r>
          </a:p>
          <a:p>
            <a:pPr>
              <a:lnSpc>
                <a:spcPct val="80000"/>
              </a:lnSpc>
              <a:buNone/>
            </a:pPr>
            <a:r>
              <a:rPr lang="en-US" altLang="zh-CN" sz="1800" b="1" err="1"/>
              <a:t>    for( int j = 0; j &lt;= jMax</a:t>
            </a:r>
            <a:r>
              <a:rPr lang="en-US" altLang="zh-CN" sz="1800" b="1" dirty="0"/>
              <a:t>; j ++ )//</a:t>
            </a:r>
            <a:r>
              <a:rPr lang="zh-CN" altLang="en-US" sz="1800" b="1" dirty="0"/>
              <a:t>出口</a:t>
            </a:r>
          </a:p>
          <a:p>
            <a:pPr>
              <a:lnSpc>
                <a:spcPct val="80000"/>
              </a:lnSpc>
              <a:buNone/>
            </a:pPr>
            <a:r>
              <a:rPr lang="zh-CN" altLang="en-US" sz="1800" b="1"/>
              <a:t>        </a:t>
            </a:r>
            <a:r>
              <a:rPr lang="en-US" altLang="zh-CN" sz="1800" b="1"/>
              <a:t>m[ n ][ j ] = </a:t>
            </a:r>
            <a:r>
              <a:rPr lang="en-US" altLang="zh-CN" sz="1800" b="1" u="sng"/>
              <a:t>      </a:t>
            </a:r>
            <a:r>
              <a:rPr lang="en-US" altLang="zh-CN" sz="1800" b="1"/>
              <a:t>;</a:t>
            </a:r>
          </a:p>
          <a:p>
            <a:pPr>
              <a:lnSpc>
                <a:spcPct val="80000"/>
              </a:lnSpc>
              <a:buNone/>
            </a:pPr>
            <a:r>
              <a:rPr lang="en-US" altLang="zh-CN" sz="1800" b="1" err="1"/>
              <a:t>    for( int</a:t>
            </a:r>
            <a:r>
              <a:rPr lang="en-US" altLang="zh-CN" sz="1800" b="1"/>
              <a:t> j = w[n]; j &lt;= c; j ++ )</a:t>
            </a:r>
          </a:p>
          <a:p>
            <a:pPr>
              <a:lnSpc>
                <a:spcPct val="80000"/>
              </a:lnSpc>
              <a:buNone/>
            </a:pPr>
            <a:r>
              <a:rPr lang="en-US" altLang="zh-CN" sz="1800" b="1"/>
              <a:t>        m[ n ][ j ]= </a:t>
            </a:r>
            <a:r>
              <a:rPr lang="en-US" altLang="zh-CN" sz="1800" b="1" u="sng"/>
              <a:t>          </a:t>
            </a:r>
            <a:r>
              <a:rPr lang="en-US" altLang="zh-CN" sz="1800" b="1"/>
              <a:t>;</a:t>
            </a:r>
          </a:p>
          <a:p>
            <a:pPr>
              <a:lnSpc>
                <a:spcPct val="80000"/>
              </a:lnSpc>
              <a:buNone/>
            </a:pPr>
            <a:r>
              <a:rPr lang="en-US" altLang="zh-CN" sz="1800" b="1" err="1"/>
              <a:t>    for( int</a:t>
            </a:r>
            <a:r>
              <a:rPr lang="en-US" altLang="zh-CN" sz="1800" b="1"/>
              <a:t> i = n - 1; i &gt;1; i -- ) </a:t>
            </a:r>
          </a:p>
          <a:p>
            <a:pPr>
              <a:lnSpc>
                <a:spcPct val="80000"/>
              </a:lnSpc>
              <a:buNone/>
            </a:pPr>
            <a:r>
              <a:rPr lang="en-US" altLang="zh-CN" sz="1800" b="1"/>
              <a:t>   {</a:t>
            </a:r>
          </a:p>
          <a:p>
            <a:pPr>
              <a:lnSpc>
                <a:spcPct val="80000"/>
              </a:lnSpc>
              <a:buNone/>
            </a:pPr>
            <a:r>
              <a:rPr lang="en-US" altLang="zh-CN" sz="1800" b="1" err="1"/>
              <a:t>       jMax</a:t>
            </a:r>
            <a:r>
              <a:rPr lang="en-US" altLang="zh-CN" sz="1800" b="1"/>
              <a:t> = min( w[ i ] - 1, c );</a:t>
            </a:r>
          </a:p>
          <a:p>
            <a:pPr>
              <a:lnSpc>
                <a:spcPct val="80000"/>
              </a:lnSpc>
              <a:buNone/>
            </a:pPr>
            <a:r>
              <a:rPr lang="en-US" altLang="zh-CN" sz="1800" b="1" err="1"/>
              <a:t>       for(int</a:t>
            </a:r>
            <a:r>
              <a:rPr lang="en-US" altLang="zh-CN" sz="1800" b="1"/>
              <a:t> j = 0; j &lt;=</a:t>
            </a:r>
            <a:r>
              <a:rPr lang="en-US" altLang="zh-CN" sz="1800" b="1" err="1">
                <a:solidFill>
                  <a:srgbClr val="FF0000"/>
                </a:solidFill>
              </a:rPr>
              <a:t> jMax</a:t>
            </a:r>
            <a:r>
              <a:rPr lang="en-US" altLang="zh-CN" sz="1800" b="1"/>
              <a:t>; j ++)</a:t>
            </a:r>
          </a:p>
          <a:p>
            <a:pPr>
              <a:lnSpc>
                <a:spcPct val="80000"/>
              </a:lnSpc>
              <a:buNone/>
            </a:pPr>
            <a:r>
              <a:rPr lang="en-US" altLang="zh-CN" sz="1800" b="1"/>
              <a:t>            m[ i ][ j ] = </a:t>
            </a:r>
            <a:r>
              <a:rPr lang="en-US" altLang="zh-CN" sz="1800" b="1" u="sng"/>
              <a:t>                    </a:t>
            </a:r>
            <a:r>
              <a:rPr lang="en-US" altLang="zh-CN" sz="1800" b="1"/>
              <a:t>;</a:t>
            </a:r>
          </a:p>
          <a:p>
            <a:pPr>
              <a:lnSpc>
                <a:spcPct val="80000"/>
              </a:lnSpc>
              <a:buNone/>
            </a:pPr>
            <a:r>
              <a:rPr lang="en-US" altLang="zh-CN" sz="1800" b="1" err="1"/>
              <a:t>       for(int</a:t>
            </a:r>
            <a:r>
              <a:rPr lang="en-US" altLang="zh-CN" sz="1800" b="1"/>
              <a:t> j = w[ i ]; j &lt;= c; j ++)</a:t>
            </a:r>
          </a:p>
          <a:p>
            <a:pPr>
              <a:lnSpc>
                <a:spcPct val="80000"/>
              </a:lnSpc>
              <a:buNone/>
            </a:pPr>
            <a:r>
              <a:rPr lang="en-US" altLang="zh-CN" sz="1800" b="1"/>
              <a:t>            m[ i ][ j ] = max( m[ i+1 ][ j ], m[ i+1 ][ j - w[ i ]+v[ i ]);</a:t>
            </a:r>
          </a:p>
          <a:p>
            <a:pPr>
              <a:lnSpc>
                <a:spcPct val="80000"/>
              </a:lnSpc>
              <a:buNone/>
            </a:pPr>
            <a:r>
              <a:rPr lang="en-US" altLang="zh-CN" sz="1800" b="1"/>
              <a:t>      }</a:t>
            </a:r>
          </a:p>
          <a:p>
            <a:pPr>
              <a:lnSpc>
                <a:spcPct val="80000"/>
              </a:lnSpc>
              <a:buNone/>
            </a:pPr>
            <a:r>
              <a:rPr lang="en-US" altLang="zh-CN" sz="1800" b="1"/>
              <a:t>     m[ 1 ][ c ] = </a:t>
            </a:r>
            <a:r>
              <a:rPr lang="en-US" altLang="zh-CN" sz="1800" b="1" u="sng"/>
              <a:t>                   </a:t>
            </a:r>
            <a:r>
              <a:rPr lang="en-US" altLang="zh-CN" sz="1800" b="1"/>
              <a:t>;</a:t>
            </a:r>
          </a:p>
          <a:p>
            <a:pPr>
              <a:lnSpc>
                <a:spcPct val="80000"/>
              </a:lnSpc>
              <a:buNone/>
            </a:pPr>
            <a:r>
              <a:rPr lang="en-US" altLang="zh-CN" sz="1800" b="1"/>
              <a:t>     if( c &gt;= w[1] )</a:t>
            </a:r>
          </a:p>
          <a:p>
            <a:pPr>
              <a:lnSpc>
                <a:spcPct val="80000"/>
              </a:lnSpc>
              <a:buNone/>
            </a:pPr>
            <a:r>
              <a:rPr lang="en-US" altLang="zh-CN" sz="1800" b="1"/>
              <a:t>          m[1][c]=max(m[1][c],m[2][c-w[1]]+v[1]);</a:t>
            </a:r>
          </a:p>
          <a:p>
            <a:pPr>
              <a:lnSpc>
                <a:spcPct val="80000"/>
              </a:lnSpc>
              <a:buNone/>
            </a:pPr>
            <a:r>
              <a:rPr lang="en-US" altLang="zh-CN" sz="1800" b="1"/>
              <a:t>}</a:t>
            </a:r>
          </a:p>
        </p:txBody>
      </p:sp>
      <p:sp>
        <p:nvSpPr>
          <p:cNvPr id="20484" name="矩形 20483"/>
          <p:cNvSpPr/>
          <p:nvPr/>
        </p:nvSpPr>
        <p:spPr>
          <a:xfrm>
            <a:off x="3503613" y="1844675"/>
            <a:ext cx="309880" cy="368300"/>
          </a:xfrm>
          <a:prstGeom prst="rect">
            <a:avLst/>
          </a:prstGeom>
          <a:noFill/>
          <a:ln w="9525">
            <a:noFill/>
          </a:ln>
        </p:spPr>
        <p:txBody>
          <a:bodyPr wrap="none" anchor="t">
            <a:spAutoFit/>
          </a:bodyPr>
          <a:lstStyle/>
          <a:p>
            <a:r>
              <a:rPr lang="en-US" altLang="zh-CN" b="1">
                <a:solidFill>
                  <a:srgbClr val="FF0000"/>
                </a:solidFill>
                <a:latin typeface="Arial" panose="020B0604020202090204" pitchFamily="34" charset="0"/>
              </a:rPr>
              <a:t>0</a:t>
            </a:r>
          </a:p>
        </p:txBody>
      </p:sp>
      <p:sp>
        <p:nvSpPr>
          <p:cNvPr id="20485" name="矩形 20484"/>
          <p:cNvSpPr/>
          <p:nvPr/>
        </p:nvSpPr>
        <p:spPr>
          <a:xfrm>
            <a:off x="3287713" y="2414588"/>
            <a:ext cx="601980" cy="368300"/>
          </a:xfrm>
          <a:prstGeom prst="rect">
            <a:avLst/>
          </a:prstGeom>
          <a:noFill/>
          <a:ln w="9525">
            <a:noFill/>
          </a:ln>
        </p:spPr>
        <p:txBody>
          <a:bodyPr wrap="none" anchor="t">
            <a:spAutoFit/>
          </a:bodyPr>
          <a:lstStyle/>
          <a:p>
            <a:r>
              <a:rPr lang="en-US" altLang="zh-CN" b="1">
                <a:solidFill>
                  <a:srgbClr val="FF0000"/>
                </a:solidFill>
                <a:latin typeface="Arial" panose="020B0604020202090204" pitchFamily="34" charset="0"/>
              </a:rPr>
              <a:t>v[n]</a:t>
            </a:r>
          </a:p>
        </p:txBody>
      </p:sp>
      <p:sp>
        <p:nvSpPr>
          <p:cNvPr id="20486" name="矩形 20485"/>
          <p:cNvSpPr/>
          <p:nvPr/>
        </p:nvSpPr>
        <p:spPr>
          <a:xfrm>
            <a:off x="3648075" y="3783013"/>
            <a:ext cx="1332230" cy="368300"/>
          </a:xfrm>
          <a:prstGeom prst="rect">
            <a:avLst/>
          </a:prstGeom>
          <a:noFill/>
          <a:ln w="9525">
            <a:noFill/>
          </a:ln>
        </p:spPr>
        <p:txBody>
          <a:bodyPr wrap="none" anchor="t">
            <a:spAutoFit/>
          </a:bodyPr>
          <a:lstStyle/>
          <a:p>
            <a:r>
              <a:rPr lang="en-US" altLang="zh-CN" b="1">
                <a:solidFill>
                  <a:srgbClr val="FF0000"/>
                </a:solidFill>
                <a:latin typeface="Arial" panose="020B0604020202090204" pitchFamily="34" charset="0"/>
              </a:rPr>
              <a:t>m[ i+1 ][ j ]</a:t>
            </a:r>
          </a:p>
        </p:txBody>
      </p:sp>
      <p:sp>
        <p:nvSpPr>
          <p:cNvPr id="20487" name="矩形 20486"/>
          <p:cNvSpPr/>
          <p:nvPr/>
        </p:nvSpPr>
        <p:spPr>
          <a:xfrm>
            <a:off x="3287713" y="4862513"/>
            <a:ext cx="1198880" cy="368300"/>
          </a:xfrm>
          <a:prstGeom prst="rect">
            <a:avLst/>
          </a:prstGeom>
          <a:noFill/>
          <a:ln w="9525">
            <a:noFill/>
          </a:ln>
        </p:spPr>
        <p:txBody>
          <a:bodyPr wrap="none" anchor="t">
            <a:spAutoFit/>
          </a:bodyPr>
          <a:lstStyle/>
          <a:p>
            <a:r>
              <a:rPr lang="en-US" altLang="zh-CN" b="1">
                <a:solidFill>
                  <a:srgbClr val="FF0000"/>
                </a:solidFill>
                <a:latin typeface="Arial" panose="020B0604020202090204" pitchFamily="34" charset="0"/>
              </a:rPr>
              <a:t>m[ 2 ][ c ]</a:t>
            </a:r>
          </a:p>
        </p:txBody>
      </p:sp>
      <p:sp>
        <p:nvSpPr>
          <p:cNvPr id="20488" name="矩形 20487"/>
          <p:cNvSpPr/>
          <p:nvPr/>
        </p:nvSpPr>
        <p:spPr>
          <a:xfrm>
            <a:off x="1847850" y="1700213"/>
            <a:ext cx="3887788" cy="1081087"/>
          </a:xfrm>
          <a:prstGeom prst="rect">
            <a:avLst/>
          </a:prstGeom>
          <a:noFill/>
          <a:ln w="38100" cap="flat" cmpd="sng">
            <a:solidFill>
              <a:srgbClr val="800000"/>
            </a:solidFill>
            <a:prstDash val="solid"/>
            <a:miter/>
            <a:headEnd type="none" w="med" len="med"/>
            <a:tailEnd type="none" w="med" len="med"/>
          </a:ln>
        </p:spPr>
        <p:txBody>
          <a:bodyPr/>
          <a:lstStyle/>
          <a:p>
            <a:endParaRPr lang="zh-CN" altLang="en-US"/>
          </a:p>
        </p:txBody>
      </p:sp>
      <p:sp>
        <p:nvSpPr>
          <p:cNvPr id="20489" name="线形标注 1 20488"/>
          <p:cNvSpPr/>
          <p:nvPr/>
        </p:nvSpPr>
        <p:spPr>
          <a:xfrm>
            <a:off x="7108825" y="1514475"/>
            <a:ext cx="2011363" cy="474663"/>
          </a:xfrm>
          <a:prstGeom prst="borderCallout1">
            <a:avLst>
              <a:gd name="adj1" fmla="val 24079"/>
              <a:gd name="adj2" fmla="val -3787"/>
              <a:gd name="adj3" fmla="val 160537"/>
              <a:gd name="adj4" fmla="val -68273"/>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初始化</a:t>
            </a:r>
            <a:r>
              <a:rPr lang="en-US" altLang="zh-CN" b="1">
                <a:latin typeface="Arial" panose="020B0604020202090204" pitchFamily="34" charset="0"/>
              </a:rPr>
              <a:t>m[n][j]</a:t>
            </a:r>
          </a:p>
        </p:txBody>
      </p:sp>
      <p:sp>
        <p:nvSpPr>
          <p:cNvPr id="20490" name="矩形 20489"/>
          <p:cNvSpPr/>
          <p:nvPr/>
        </p:nvSpPr>
        <p:spPr>
          <a:xfrm>
            <a:off x="1847850" y="5229225"/>
            <a:ext cx="4895850" cy="720725"/>
          </a:xfrm>
          <a:prstGeom prst="rect">
            <a:avLst/>
          </a:prstGeom>
          <a:noFill/>
          <a:ln w="38100" cap="flat" cmpd="sng">
            <a:solidFill>
              <a:srgbClr val="800000"/>
            </a:solidFill>
            <a:prstDash val="solid"/>
            <a:miter/>
            <a:headEnd type="none" w="med" len="med"/>
            <a:tailEnd type="none" w="med" len="med"/>
          </a:ln>
        </p:spPr>
        <p:txBody>
          <a:bodyPr/>
          <a:lstStyle/>
          <a:p>
            <a:endParaRPr lang="zh-CN" altLang="en-US"/>
          </a:p>
        </p:txBody>
      </p:sp>
      <p:sp>
        <p:nvSpPr>
          <p:cNvPr id="20491" name="线形标注 1 20490"/>
          <p:cNvSpPr/>
          <p:nvPr/>
        </p:nvSpPr>
        <p:spPr>
          <a:xfrm>
            <a:off x="8116888" y="4467225"/>
            <a:ext cx="2082800" cy="1266825"/>
          </a:xfrm>
          <a:prstGeom prst="borderCallout1">
            <a:avLst>
              <a:gd name="adj1" fmla="val 9023"/>
              <a:gd name="adj2" fmla="val -3657"/>
              <a:gd name="adj3" fmla="val 60148"/>
              <a:gd name="adj4" fmla="val -65931"/>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只剩下第一个物品时，如果剩余背包容积大于</a:t>
            </a:r>
            <a:r>
              <a:rPr lang="en-US" altLang="zh-CN" b="1" dirty="0">
                <a:latin typeface="Arial" panose="020B0604020202090204" pitchFamily="34" charset="0"/>
              </a:rPr>
              <a:t>w1</a:t>
            </a:r>
            <a:r>
              <a:rPr lang="zh-CN" altLang="en-US" b="1" dirty="0">
                <a:latin typeface="Arial" panose="020B0604020202090204" pitchFamily="34" charset="0"/>
              </a:rPr>
              <a:t>时，要进行选择</a:t>
            </a:r>
          </a:p>
        </p:txBody>
      </p:sp>
      <p:sp>
        <p:nvSpPr>
          <p:cNvPr id="20492" name="矩形 20491"/>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95</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20491"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文本框 116737"/>
          <p:cNvSpPr txBox="1"/>
          <p:nvPr/>
        </p:nvSpPr>
        <p:spPr>
          <a:xfrm>
            <a:off x="1703388" y="0"/>
            <a:ext cx="8424862" cy="829945"/>
          </a:xfrm>
          <a:prstGeom prst="rect">
            <a:avLst/>
          </a:prstGeom>
          <a:noFill/>
          <a:ln w="9525">
            <a:noFill/>
          </a:ln>
        </p:spPr>
        <p:txBody>
          <a:bodyPr>
            <a:spAutoFit/>
          </a:bodyPr>
          <a:lstStyle/>
          <a:p>
            <a:pPr>
              <a:spcBef>
                <a:spcPct val="50000"/>
              </a:spcBef>
            </a:pPr>
            <a:r>
              <a:rPr lang="zh-CN" altLang="en-US" sz="2400" b="1" dirty="0">
                <a:latin typeface="Arial" panose="020B0604020202090204" pitchFamily="34" charset="0"/>
              </a:rPr>
              <a:t>例</a:t>
            </a:r>
            <a:r>
              <a:rPr lang="en-US" altLang="zh-CN" sz="2400" b="1" dirty="0">
                <a:latin typeface="Arial" panose="020B0604020202090204" pitchFamily="34" charset="0"/>
              </a:rPr>
              <a:t>: </a:t>
            </a:r>
            <a:r>
              <a:rPr lang="zh-CN" altLang="en-US" sz="2400" b="1" dirty="0">
                <a:latin typeface="Arial" panose="020B0604020202090204" pitchFamily="34" charset="0"/>
              </a:rPr>
              <a:t>四个物品，背包容积为</a:t>
            </a:r>
            <a:r>
              <a:rPr lang="en-US" altLang="zh-CN" sz="2400" b="1" dirty="0">
                <a:latin typeface="Arial" panose="020B0604020202090204" pitchFamily="34" charset="0"/>
              </a:rPr>
              <a:t>5</a:t>
            </a:r>
            <a:r>
              <a:rPr lang="zh-CN" altLang="en-US" sz="2400" b="1" dirty="0">
                <a:latin typeface="Arial" panose="020B0604020202090204" pitchFamily="34" charset="0"/>
              </a:rPr>
              <a:t>，</a:t>
            </a:r>
            <a:r>
              <a:rPr lang="en-US" altLang="zh-CN" sz="2400" b="1" dirty="0">
                <a:latin typeface="Arial" panose="020B0604020202090204" pitchFamily="34" charset="0"/>
              </a:rPr>
              <a:t>w[4]={2, 1, 3, 2}</a:t>
            </a:r>
            <a:r>
              <a:rPr lang="zh-CN" altLang="en-US" sz="2400" b="1" dirty="0">
                <a:latin typeface="Arial" panose="020B0604020202090204" pitchFamily="34" charset="0"/>
              </a:rPr>
              <a:t>，</a:t>
            </a:r>
            <a:r>
              <a:rPr lang="en-US" altLang="zh-CN" sz="2400" b="1" dirty="0">
                <a:latin typeface="Arial" panose="020B0604020202090204" pitchFamily="34" charset="0"/>
              </a:rPr>
              <a:t>v[4]={12, 10, 20, 15}</a:t>
            </a:r>
            <a:r>
              <a:rPr lang="zh-CN" altLang="en-US" sz="2400" b="1" dirty="0">
                <a:latin typeface="Arial" panose="020B0604020202090204" pitchFamily="34" charset="0"/>
              </a:rPr>
              <a:t>，求最大价值</a:t>
            </a:r>
            <a:r>
              <a:rPr lang="en-US" altLang="zh-CN" sz="2400" b="1" dirty="0">
                <a:latin typeface="Arial" panose="020B0604020202090204" pitchFamily="34" charset="0"/>
              </a:rPr>
              <a:t>m[1][c]</a:t>
            </a:r>
            <a:r>
              <a:rPr lang="zh-CN" altLang="en-US" sz="2400" b="1" dirty="0">
                <a:latin typeface="Arial" panose="020B0604020202090204" pitchFamily="34" charset="0"/>
              </a:rPr>
              <a:t>及选取的物品编号。</a:t>
            </a:r>
            <a:endParaRPr lang="zh-CN" altLang="en-US" sz="2400" b="1">
              <a:latin typeface="Arial" panose="020B0604020202090204" pitchFamily="34" charset="0"/>
            </a:endParaRPr>
          </a:p>
        </p:txBody>
      </p:sp>
      <p:sp>
        <p:nvSpPr>
          <p:cNvPr id="116739" name="直接连接符 116738"/>
          <p:cNvSpPr/>
          <p:nvPr/>
        </p:nvSpPr>
        <p:spPr>
          <a:xfrm>
            <a:off x="1847850" y="1555750"/>
            <a:ext cx="4248150" cy="1588"/>
          </a:xfrm>
          <a:prstGeom prst="line">
            <a:avLst/>
          </a:prstGeom>
          <a:ln w="9525" cap="flat" cmpd="sng">
            <a:solidFill>
              <a:schemeClr val="tx1"/>
            </a:solidFill>
            <a:prstDash val="solid"/>
            <a:headEnd type="none" w="med" len="med"/>
            <a:tailEnd type="none" w="med" len="med"/>
          </a:ln>
        </p:spPr>
      </p:sp>
      <p:sp>
        <p:nvSpPr>
          <p:cNvPr id="116740" name="直接连接符 116739"/>
          <p:cNvSpPr/>
          <p:nvPr/>
        </p:nvSpPr>
        <p:spPr>
          <a:xfrm>
            <a:off x="2424113" y="836613"/>
            <a:ext cx="0" cy="3168650"/>
          </a:xfrm>
          <a:prstGeom prst="line">
            <a:avLst/>
          </a:prstGeom>
          <a:ln w="9525" cap="flat" cmpd="sng">
            <a:solidFill>
              <a:schemeClr val="tx1"/>
            </a:solidFill>
            <a:prstDash val="solid"/>
            <a:headEnd type="none" w="med" len="med"/>
            <a:tailEnd type="none" w="med" len="med"/>
          </a:ln>
        </p:spPr>
      </p:sp>
      <p:sp>
        <p:nvSpPr>
          <p:cNvPr id="116741" name="矩形 116740"/>
          <p:cNvSpPr/>
          <p:nvPr/>
        </p:nvSpPr>
        <p:spPr>
          <a:xfrm>
            <a:off x="1992313" y="162718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6742" name="矩形 116741"/>
          <p:cNvSpPr/>
          <p:nvPr/>
        </p:nvSpPr>
        <p:spPr>
          <a:xfrm>
            <a:off x="199231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6743" name="矩形 116742"/>
          <p:cNvSpPr/>
          <p:nvPr/>
        </p:nvSpPr>
        <p:spPr>
          <a:xfrm>
            <a:off x="1992313"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6744" name="矩形 116743"/>
          <p:cNvSpPr/>
          <p:nvPr/>
        </p:nvSpPr>
        <p:spPr>
          <a:xfrm>
            <a:off x="1992313"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6745" name="矩形 116744"/>
          <p:cNvSpPr/>
          <p:nvPr/>
        </p:nvSpPr>
        <p:spPr>
          <a:xfrm>
            <a:off x="4654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6746" name="矩形 116745"/>
          <p:cNvSpPr/>
          <p:nvPr/>
        </p:nvSpPr>
        <p:spPr>
          <a:xfrm>
            <a:off x="408146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6747" name="矩形 116746"/>
          <p:cNvSpPr/>
          <p:nvPr/>
        </p:nvSpPr>
        <p:spPr>
          <a:xfrm>
            <a:off x="350361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6748" name="矩形 116747"/>
          <p:cNvSpPr/>
          <p:nvPr/>
        </p:nvSpPr>
        <p:spPr>
          <a:xfrm>
            <a:off x="3000375"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6749" name="矩形 116748"/>
          <p:cNvSpPr/>
          <p:nvPr/>
        </p:nvSpPr>
        <p:spPr>
          <a:xfrm>
            <a:off x="2495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0" name="矩形 116749"/>
          <p:cNvSpPr/>
          <p:nvPr/>
        </p:nvSpPr>
        <p:spPr>
          <a:xfrm>
            <a:off x="5303838"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5</a:t>
            </a:r>
          </a:p>
        </p:txBody>
      </p:sp>
      <p:sp>
        <p:nvSpPr>
          <p:cNvPr id="116751" name="矩形 116750"/>
          <p:cNvSpPr/>
          <p:nvPr/>
        </p:nvSpPr>
        <p:spPr>
          <a:xfrm>
            <a:off x="2495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2" name="矩形 116751"/>
          <p:cNvSpPr/>
          <p:nvPr/>
        </p:nvSpPr>
        <p:spPr>
          <a:xfrm>
            <a:off x="2497138"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3" name="矩形 116752"/>
          <p:cNvSpPr/>
          <p:nvPr/>
        </p:nvSpPr>
        <p:spPr>
          <a:xfrm>
            <a:off x="24955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4" name="矩形 116753"/>
          <p:cNvSpPr/>
          <p:nvPr/>
        </p:nvSpPr>
        <p:spPr>
          <a:xfrm>
            <a:off x="30003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5" name="矩形 116754"/>
          <p:cNvSpPr/>
          <p:nvPr/>
        </p:nvSpPr>
        <p:spPr>
          <a:xfrm>
            <a:off x="30019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6756" name="矩形 116755"/>
          <p:cNvSpPr/>
          <p:nvPr/>
        </p:nvSpPr>
        <p:spPr>
          <a:xfrm>
            <a:off x="30003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6757" name="矩形 116756"/>
          <p:cNvSpPr/>
          <p:nvPr/>
        </p:nvSpPr>
        <p:spPr>
          <a:xfrm>
            <a:off x="35750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6758" name="矩形 116757"/>
          <p:cNvSpPr/>
          <p:nvPr/>
        </p:nvSpPr>
        <p:spPr>
          <a:xfrm>
            <a:off x="3503613"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6759" name="矩形 116758"/>
          <p:cNvSpPr/>
          <p:nvPr/>
        </p:nvSpPr>
        <p:spPr>
          <a:xfrm>
            <a:off x="40798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6760" name="矩形 116759"/>
          <p:cNvSpPr/>
          <p:nvPr/>
        </p:nvSpPr>
        <p:spPr>
          <a:xfrm>
            <a:off x="4654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6761" name="矩形 116760"/>
          <p:cNvSpPr/>
          <p:nvPr/>
        </p:nvSpPr>
        <p:spPr>
          <a:xfrm>
            <a:off x="5303838"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6762" name="矩形 116761"/>
          <p:cNvSpPr/>
          <p:nvPr/>
        </p:nvSpPr>
        <p:spPr>
          <a:xfrm>
            <a:off x="3505200"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6763" name="矩形 116762"/>
          <p:cNvSpPr/>
          <p:nvPr/>
        </p:nvSpPr>
        <p:spPr>
          <a:xfrm>
            <a:off x="40814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6764" name="矩形 116763"/>
          <p:cNvSpPr/>
          <p:nvPr/>
        </p:nvSpPr>
        <p:spPr>
          <a:xfrm>
            <a:off x="472757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6765" name="矩形 116764"/>
          <p:cNvSpPr/>
          <p:nvPr/>
        </p:nvSpPr>
        <p:spPr>
          <a:xfrm>
            <a:off x="530542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6766" name="矩形 116765"/>
          <p:cNvSpPr/>
          <p:nvPr/>
        </p:nvSpPr>
        <p:spPr>
          <a:xfrm>
            <a:off x="5303838"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6767" name="矩形 116766"/>
          <p:cNvSpPr/>
          <p:nvPr/>
        </p:nvSpPr>
        <p:spPr>
          <a:xfrm>
            <a:off x="47275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30</a:t>
            </a:r>
          </a:p>
        </p:txBody>
      </p:sp>
      <p:sp>
        <p:nvSpPr>
          <p:cNvPr id="116768" name="矩形 116767"/>
          <p:cNvSpPr/>
          <p:nvPr/>
        </p:nvSpPr>
        <p:spPr>
          <a:xfrm>
            <a:off x="415290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25</a:t>
            </a:r>
          </a:p>
        </p:txBody>
      </p:sp>
      <p:sp>
        <p:nvSpPr>
          <p:cNvPr id="116769" name="矩形 116768"/>
          <p:cNvSpPr/>
          <p:nvPr/>
        </p:nvSpPr>
        <p:spPr>
          <a:xfrm>
            <a:off x="5303838"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37</a:t>
            </a:r>
          </a:p>
        </p:txBody>
      </p:sp>
      <p:sp>
        <p:nvSpPr>
          <p:cNvPr id="116770" name="直接连接符 116769"/>
          <p:cNvSpPr/>
          <p:nvPr/>
        </p:nvSpPr>
        <p:spPr>
          <a:xfrm>
            <a:off x="1776413" y="979488"/>
            <a:ext cx="647700" cy="576262"/>
          </a:xfrm>
          <a:prstGeom prst="line">
            <a:avLst/>
          </a:prstGeom>
          <a:ln w="9525" cap="flat" cmpd="sng">
            <a:solidFill>
              <a:schemeClr val="tx1"/>
            </a:solidFill>
            <a:prstDash val="solid"/>
            <a:headEnd type="none" w="med" len="med"/>
            <a:tailEnd type="none" w="med" len="med"/>
          </a:ln>
        </p:spPr>
      </p:sp>
      <p:sp>
        <p:nvSpPr>
          <p:cNvPr id="116771" name="矩形 116770"/>
          <p:cNvSpPr/>
          <p:nvPr/>
        </p:nvSpPr>
        <p:spPr>
          <a:xfrm>
            <a:off x="1703388" y="11969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i</a:t>
            </a:r>
          </a:p>
        </p:txBody>
      </p:sp>
      <p:sp>
        <p:nvSpPr>
          <p:cNvPr id="116772" name="矩形 116771"/>
          <p:cNvSpPr/>
          <p:nvPr/>
        </p:nvSpPr>
        <p:spPr>
          <a:xfrm>
            <a:off x="1990725" y="9080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j</a:t>
            </a:r>
          </a:p>
        </p:txBody>
      </p:sp>
      <p:graphicFrame>
        <p:nvGraphicFramePr>
          <p:cNvPr id="116773" name="对象 116772"/>
          <p:cNvGraphicFramePr/>
          <p:nvPr/>
        </p:nvGraphicFramePr>
        <p:xfrm>
          <a:off x="6456363" y="1989138"/>
          <a:ext cx="2879725" cy="855662"/>
        </p:xfrm>
        <a:graphic>
          <a:graphicData uri="http://schemas.openxmlformats.org/presentationml/2006/ole">
            <mc:AlternateContent xmlns:mc="http://schemas.openxmlformats.org/markup-compatibility/2006">
              <mc:Choice xmlns:v="urn:schemas-microsoft-com:vml" Requires="v">
                <p:oleObj spid="_x0000_s18437" r:id="rId3" imgW="1624965" imgH="482600" progId="Equation.3">
                  <p:embed/>
                </p:oleObj>
              </mc:Choice>
              <mc:Fallback>
                <p:oleObj r:id="rId3" imgW="1624965" imgH="482600" progId="Equation.3">
                  <p:embed/>
                  <p:pic>
                    <p:nvPicPr>
                      <p:cNvPr id="0" name="图片 3084"/>
                      <p:cNvPicPr/>
                      <p:nvPr/>
                    </p:nvPicPr>
                    <p:blipFill>
                      <a:blip r:embed="rId4"/>
                      <a:stretch>
                        <a:fillRect/>
                      </a:stretch>
                    </p:blipFill>
                    <p:spPr>
                      <a:xfrm>
                        <a:off x="6456363" y="1989138"/>
                        <a:ext cx="2879725" cy="855662"/>
                      </a:xfrm>
                      <a:prstGeom prst="rect">
                        <a:avLst/>
                      </a:prstGeom>
                      <a:noFill/>
                      <a:ln w="38100">
                        <a:noFill/>
                        <a:miter/>
                      </a:ln>
                    </p:spPr>
                  </p:pic>
                </p:oleObj>
              </mc:Fallback>
            </mc:AlternateContent>
          </a:graphicData>
        </a:graphic>
      </p:graphicFrame>
      <p:graphicFrame>
        <p:nvGraphicFramePr>
          <p:cNvPr id="116774" name="内容占位符 116773"/>
          <p:cNvGraphicFramePr>
            <a:graphicFrameLocks noGrp="1"/>
          </p:cNvGraphicFramePr>
          <p:nvPr>
            <p:ph idx="4294967295"/>
          </p:nvPr>
        </p:nvGraphicFramePr>
        <p:xfrm>
          <a:off x="6096000" y="992188"/>
          <a:ext cx="4373563" cy="911225"/>
        </p:xfrm>
        <a:graphic>
          <a:graphicData uri="http://schemas.openxmlformats.org/presentationml/2006/ole">
            <mc:AlternateContent xmlns:mc="http://schemas.openxmlformats.org/markup-compatibility/2006">
              <mc:Choice xmlns:v="urn:schemas-microsoft-com:vml" Requires="v">
                <p:oleObj spid="_x0000_s18438" r:id="rId5" imgW="3289300" imgH="685800" progId="Equation.3">
                  <p:embed/>
                </p:oleObj>
              </mc:Choice>
              <mc:Fallback>
                <p:oleObj r:id="rId5" imgW="3289300" imgH="685800" progId="Equation.3">
                  <p:embed/>
                  <p:pic>
                    <p:nvPicPr>
                      <p:cNvPr id="0" name="图片 3085"/>
                      <p:cNvPicPr/>
                      <p:nvPr/>
                    </p:nvPicPr>
                    <p:blipFill>
                      <a:blip r:embed="rId6"/>
                      <a:stretch>
                        <a:fillRect/>
                      </a:stretch>
                    </p:blipFill>
                    <p:spPr>
                      <a:xfrm>
                        <a:off x="6096000" y="992188"/>
                        <a:ext cx="4373563" cy="911225"/>
                      </a:xfrm>
                      <a:prstGeom prst="rect">
                        <a:avLst/>
                      </a:prstGeom>
                      <a:noFill/>
                      <a:ln w="38100">
                        <a:miter/>
                      </a:ln>
                    </p:spPr>
                  </p:pic>
                </p:oleObj>
              </mc:Fallback>
            </mc:AlternateContent>
          </a:graphicData>
        </a:graphic>
      </p:graphicFrame>
      <p:sp>
        <p:nvSpPr>
          <p:cNvPr id="116775" name="矩形 116774"/>
          <p:cNvSpPr/>
          <p:nvPr/>
        </p:nvSpPr>
        <p:spPr>
          <a:xfrm>
            <a:off x="4367213" y="4221163"/>
            <a:ext cx="4319587"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sz="2400" b="1">
                <a:latin typeface="Arial" panose="020B0604020202090204" pitchFamily="34" charset="0"/>
              </a:rPr>
              <a:t>x</a:t>
            </a:r>
            <a:r>
              <a:rPr lang="en-US" altLang="zh-CN" sz="2400" b="1" baseline="-25000">
                <a:latin typeface="Arial" panose="020B0604020202090204" pitchFamily="34" charset="0"/>
              </a:rPr>
              <a:t>4             </a:t>
            </a:r>
            <a:r>
              <a:rPr lang="en-US" altLang="zh-CN" b="1">
                <a:latin typeface="Arial" panose="020B0604020202090204" pitchFamily="34" charset="0"/>
              </a:rPr>
              <a:t>X</a:t>
            </a:r>
            <a:r>
              <a:rPr lang="en-US" altLang="zh-CN" b="1" baseline="-25000">
                <a:latin typeface="Arial" panose="020B0604020202090204" pitchFamily="34" charset="0"/>
              </a:rPr>
              <a:t>3</a:t>
            </a:r>
            <a:r>
              <a:rPr lang="en-US" altLang="zh-CN" b="1">
                <a:latin typeface="Arial" panose="020B0604020202090204" pitchFamily="34" charset="0"/>
              </a:rPr>
              <a:t>            X</a:t>
            </a:r>
            <a:r>
              <a:rPr lang="en-US" altLang="zh-CN" b="1" baseline="-25000">
                <a:latin typeface="Arial" panose="020B0604020202090204" pitchFamily="34" charset="0"/>
              </a:rPr>
              <a:t>2</a:t>
            </a:r>
            <a:r>
              <a:rPr lang="en-US" altLang="zh-CN" b="1">
                <a:latin typeface="Arial" panose="020B0604020202090204" pitchFamily="34" charset="0"/>
              </a:rPr>
              <a:t>           X</a:t>
            </a:r>
            <a:r>
              <a:rPr lang="en-US" altLang="zh-CN" b="1" baseline="-25000">
                <a:latin typeface="Arial" panose="020B0604020202090204" pitchFamily="34" charset="0"/>
              </a:rPr>
              <a:t>1</a:t>
            </a:r>
            <a:endParaRPr lang="en-US" altLang="zh-CN" b="1">
              <a:latin typeface="Arial" panose="020B0604020202090204" pitchFamily="34" charset="0"/>
            </a:endParaRPr>
          </a:p>
        </p:txBody>
      </p:sp>
      <p:sp>
        <p:nvSpPr>
          <p:cNvPr id="116776" name="矩形 116775"/>
          <p:cNvSpPr/>
          <p:nvPr/>
        </p:nvSpPr>
        <p:spPr>
          <a:xfrm>
            <a:off x="7391400" y="4797425"/>
            <a:ext cx="309880" cy="368300"/>
          </a:xfrm>
          <a:prstGeom prst="rect">
            <a:avLst/>
          </a:prstGeom>
          <a:noFill/>
          <a:ln w="9525">
            <a:noFill/>
          </a:ln>
        </p:spPr>
        <p:txBody>
          <a:bodyPr wrap="none" anchor="t">
            <a:spAutoFit/>
          </a:bodyPr>
          <a:lstStyle/>
          <a:p>
            <a:r>
              <a:rPr lang="en-US" altLang="zh-CN" b="1">
                <a:latin typeface="Arial" panose="020B0604020202090204" pitchFamily="34" charset="0"/>
              </a:rPr>
              <a:t>1</a:t>
            </a:r>
          </a:p>
        </p:txBody>
      </p:sp>
      <p:sp>
        <p:nvSpPr>
          <p:cNvPr id="116777" name="矩形标注 116776"/>
          <p:cNvSpPr/>
          <p:nvPr/>
        </p:nvSpPr>
        <p:spPr>
          <a:xfrm>
            <a:off x="8616950" y="3213100"/>
            <a:ext cx="1800225" cy="719138"/>
          </a:xfrm>
          <a:prstGeom prst="wedgeRectCallout">
            <a:avLst>
              <a:gd name="adj1" fmla="val -104940"/>
              <a:gd name="adj2" fmla="val 124394"/>
            </a:avLst>
          </a:prstGeom>
          <a:solidFill>
            <a:srgbClr val="FFCCFF"/>
          </a:solidFill>
          <a:ln w="9525" cap="flat" cmpd="sng">
            <a:solidFill>
              <a:schemeClr val="tx1"/>
            </a:solidFill>
            <a:prstDash val="solid"/>
            <a:miter/>
            <a:headEnd type="none" w="med" len="med"/>
            <a:tailEnd type="none" w="med" len="med"/>
          </a:ln>
        </p:spPr>
        <p:txBody>
          <a:bodyPr/>
          <a:lstStyle/>
          <a:p>
            <a:pPr algn="ctr"/>
            <a:r>
              <a:rPr lang="en-US" altLang="zh-CN" b="1">
                <a:latin typeface="Arial" panose="020B0604020202090204" pitchFamily="34" charset="0"/>
              </a:rPr>
              <a:t>m[1][5]&gt;m[2][5]</a:t>
            </a:r>
          </a:p>
          <a:p>
            <a:pPr algn="ctr"/>
            <a:r>
              <a:rPr lang="zh-CN" altLang="en-US" b="1" dirty="0">
                <a:latin typeface="Arial" panose="020B0604020202090204" pitchFamily="34" charset="0"/>
              </a:rPr>
              <a:t>所以物品</a:t>
            </a:r>
            <a:r>
              <a:rPr lang="en-US" altLang="zh-CN" b="1" dirty="0">
                <a:latin typeface="Arial" panose="020B0604020202090204" pitchFamily="34" charset="0"/>
              </a:rPr>
              <a:t>1</a:t>
            </a:r>
            <a:r>
              <a:rPr lang="zh-CN" altLang="en-US" b="1" dirty="0">
                <a:latin typeface="Arial" panose="020B0604020202090204" pitchFamily="34" charset="0"/>
              </a:rPr>
              <a:t>被选</a:t>
            </a:r>
          </a:p>
        </p:txBody>
      </p:sp>
      <p:sp>
        <p:nvSpPr>
          <p:cNvPr id="116778" name="矩形标注 116777"/>
          <p:cNvSpPr/>
          <p:nvPr/>
        </p:nvSpPr>
        <p:spPr>
          <a:xfrm>
            <a:off x="6096000" y="3429000"/>
            <a:ext cx="2160588" cy="576263"/>
          </a:xfrm>
          <a:prstGeom prst="wedgeRectCallout">
            <a:avLst>
              <a:gd name="adj1" fmla="val -26417"/>
              <a:gd name="adj2" fmla="val 115287"/>
            </a:avLst>
          </a:prstGeom>
          <a:solidFill>
            <a:srgbClr val="FFCCFF"/>
          </a:solidFill>
          <a:ln w="9525" cap="flat" cmpd="sng">
            <a:solidFill>
              <a:schemeClr val="tx1"/>
            </a:solidFill>
            <a:prstDash val="solid"/>
            <a:miter/>
            <a:headEnd type="none" w="med" len="med"/>
            <a:tailEnd type="none" w="med" len="med"/>
          </a:ln>
        </p:spPr>
        <p:txBody>
          <a:bodyPr/>
          <a:lstStyle/>
          <a:p>
            <a:pPr algn="ctr"/>
            <a:r>
              <a:rPr lang="en-US" altLang="zh-CN" b="1" dirty="0">
                <a:latin typeface="Arial" panose="020B0604020202090204" pitchFamily="34" charset="0"/>
              </a:rPr>
              <a:t>c – w[1]= 3,</a:t>
            </a:r>
            <a:r>
              <a:rPr lang="zh-CN" altLang="en-US" b="1" dirty="0">
                <a:latin typeface="Arial" panose="020B0604020202090204" pitchFamily="34" charset="0"/>
              </a:rPr>
              <a:t>查看</a:t>
            </a:r>
            <a:r>
              <a:rPr lang="en-US" altLang="zh-CN" b="1">
                <a:latin typeface="Arial" panose="020B0604020202090204" pitchFamily="34" charset="0"/>
              </a:rPr>
              <a:t>m[2][3]&gt;m[3][3]</a:t>
            </a:r>
          </a:p>
        </p:txBody>
      </p:sp>
      <p:sp>
        <p:nvSpPr>
          <p:cNvPr id="116779" name="矩形 116778"/>
          <p:cNvSpPr/>
          <p:nvPr/>
        </p:nvSpPr>
        <p:spPr>
          <a:xfrm>
            <a:off x="6456363" y="4797425"/>
            <a:ext cx="309880" cy="368300"/>
          </a:xfrm>
          <a:prstGeom prst="rect">
            <a:avLst/>
          </a:prstGeom>
          <a:noFill/>
          <a:ln w="9525">
            <a:noFill/>
          </a:ln>
        </p:spPr>
        <p:txBody>
          <a:bodyPr wrap="none" anchor="t">
            <a:spAutoFit/>
          </a:bodyPr>
          <a:lstStyle/>
          <a:p>
            <a:r>
              <a:rPr lang="en-US" altLang="zh-CN" b="1">
                <a:latin typeface="Arial" panose="020B0604020202090204" pitchFamily="34" charset="0"/>
              </a:rPr>
              <a:t>1</a:t>
            </a:r>
          </a:p>
        </p:txBody>
      </p:sp>
      <p:sp>
        <p:nvSpPr>
          <p:cNvPr id="116780" name="矩形标注 116779"/>
          <p:cNvSpPr/>
          <p:nvPr/>
        </p:nvSpPr>
        <p:spPr>
          <a:xfrm>
            <a:off x="3359150" y="6092825"/>
            <a:ext cx="2160588" cy="576263"/>
          </a:xfrm>
          <a:prstGeom prst="wedgeRectCallout">
            <a:avLst>
              <a:gd name="adj1" fmla="val 48824"/>
              <a:gd name="adj2" fmla="val -304546"/>
            </a:avLst>
          </a:prstGeom>
          <a:solidFill>
            <a:srgbClr val="FFCCFF"/>
          </a:solidFill>
          <a:ln w="9525" cap="flat" cmpd="sng">
            <a:solidFill>
              <a:schemeClr val="tx1"/>
            </a:solidFill>
            <a:prstDash val="solid"/>
            <a:miter/>
            <a:headEnd type="none" w="med" len="med"/>
            <a:tailEnd type="none" w="med" len="med"/>
          </a:ln>
        </p:spPr>
        <p:txBody>
          <a:bodyPr/>
          <a:lstStyle/>
          <a:p>
            <a:pPr algn="ctr"/>
            <a:r>
              <a:rPr lang="en-US" altLang="zh-CN" b="1" dirty="0">
                <a:latin typeface="Arial" panose="020B0604020202090204" pitchFamily="34" charset="0"/>
              </a:rPr>
              <a:t>j – w[2]= 2,</a:t>
            </a:r>
            <a:r>
              <a:rPr lang="zh-CN" altLang="en-US" b="1" dirty="0">
                <a:latin typeface="Arial" panose="020B0604020202090204" pitchFamily="34" charset="0"/>
              </a:rPr>
              <a:t>查看</a:t>
            </a:r>
            <a:r>
              <a:rPr lang="en-US" altLang="zh-CN" b="1">
                <a:latin typeface="Arial" panose="020B0604020202090204" pitchFamily="34" charset="0"/>
              </a:rPr>
              <a:t>m[3][2]=m[4][2]</a:t>
            </a:r>
          </a:p>
        </p:txBody>
      </p:sp>
      <p:sp>
        <p:nvSpPr>
          <p:cNvPr id="116781" name="矩形 116780"/>
          <p:cNvSpPr/>
          <p:nvPr/>
        </p:nvSpPr>
        <p:spPr>
          <a:xfrm>
            <a:off x="5375275" y="4724400"/>
            <a:ext cx="309880" cy="368300"/>
          </a:xfrm>
          <a:prstGeom prst="rect">
            <a:avLst/>
          </a:prstGeom>
          <a:noFill/>
          <a:ln w="9525">
            <a:noFill/>
          </a:ln>
        </p:spPr>
        <p:txBody>
          <a:bodyPr wrap="none" anchor="t">
            <a:spAutoFit/>
          </a:bodyPr>
          <a:lstStyle/>
          <a:p>
            <a:r>
              <a:rPr lang="en-US" altLang="zh-CN" b="1">
                <a:latin typeface="Arial" panose="020B0604020202090204" pitchFamily="34" charset="0"/>
              </a:rPr>
              <a:t>0</a:t>
            </a:r>
          </a:p>
        </p:txBody>
      </p:sp>
      <p:sp>
        <p:nvSpPr>
          <p:cNvPr id="116782" name="矩形标注 116781"/>
          <p:cNvSpPr/>
          <p:nvPr/>
        </p:nvSpPr>
        <p:spPr>
          <a:xfrm>
            <a:off x="1919288" y="4508500"/>
            <a:ext cx="1944687" cy="433388"/>
          </a:xfrm>
          <a:prstGeom prst="wedgeRectCallout">
            <a:avLst>
              <a:gd name="adj1" fmla="val 78083"/>
              <a:gd name="adj2" fmla="val -60625"/>
            </a:avLst>
          </a:prstGeom>
          <a:solidFill>
            <a:srgbClr val="FFCCFF"/>
          </a:solidFill>
          <a:ln w="9525" cap="flat" cmpd="sng">
            <a:solidFill>
              <a:schemeClr val="tx1"/>
            </a:solidFill>
            <a:prstDash val="solid"/>
            <a:miter/>
            <a:headEnd type="none" w="med" len="med"/>
            <a:tailEnd type="none" w="med" len="med"/>
          </a:ln>
        </p:spPr>
        <p:txBody>
          <a:bodyPr/>
          <a:lstStyle/>
          <a:p>
            <a:pPr algn="ctr"/>
            <a:r>
              <a:rPr lang="zh-CN" altLang="en-US" b="1" dirty="0">
                <a:latin typeface="Arial" panose="020B0604020202090204" pitchFamily="34" charset="0"/>
              </a:rPr>
              <a:t>查看</a:t>
            </a:r>
            <a:r>
              <a:rPr lang="en-US" altLang="zh-CN" b="1">
                <a:latin typeface="Arial" panose="020B0604020202090204" pitchFamily="34" charset="0"/>
              </a:rPr>
              <a:t>m[4][2]&gt;0</a:t>
            </a:r>
          </a:p>
        </p:txBody>
      </p:sp>
      <p:sp>
        <p:nvSpPr>
          <p:cNvPr id="116783" name="矩形 116782"/>
          <p:cNvSpPr/>
          <p:nvPr/>
        </p:nvSpPr>
        <p:spPr>
          <a:xfrm>
            <a:off x="4440238" y="4724400"/>
            <a:ext cx="309880" cy="368300"/>
          </a:xfrm>
          <a:prstGeom prst="rect">
            <a:avLst/>
          </a:prstGeom>
          <a:noFill/>
          <a:ln w="9525">
            <a:noFill/>
          </a:ln>
        </p:spPr>
        <p:txBody>
          <a:bodyPr wrap="none" anchor="t">
            <a:spAutoFit/>
          </a:bodyPr>
          <a:lstStyle/>
          <a:p>
            <a:r>
              <a:rPr lang="en-US" altLang="zh-CN" b="1">
                <a:latin typeface="Arial" panose="020B0604020202090204" pitchFamily="34" charset="0"/>
              </a:rPr>
              <a:t>1</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96</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6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5" grpId="0" bldLvl="0" animBg="1"/>
      <p:bldP spid="116776" grpId="0"/>
      <p:bldP spid="116777" grpId="0" bldLvl="0" animBg="1"/>
      <p:bldP spid="116778" grpId="0" bldLvl="0" animBg="1"/>
      <p:bldP spid="116779" grpId="0"/>
      <p:bldP spid="116780" grpId="0" bldLvl="0" animBg="1"/>
      <p:bldP spid="116781" grpId="0"/>
      <p:bldP spid="116782" grpId="0" bldLvl="0" animBg="1"/>
      <p:bldP spid="1167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文本占位符 115714"/>
          <p:cNvSpPr>
            <a:spLocks noGrp="1"/>
          </p:cNvSpPr>
          <p:nvPr>
            <p:ph type="body" idx="1"/>
          </p:nvPr>
        </p:nvSpPr>
        <p:spPr>
          <a:xfrm>
            <a:off x="2063750" y="3789363"/>
            <a:ext cx="3455988" cy="719137"/>
          </a:xfrm>
        </p:spPr>
        <p:txBody>
          <a:bodyPr/>
          <a:lstStyle/>
          <a:p>
            <a:pPr>
              <a:buNone/>
            </a:pPr>
            <a:r>
              <a:rPr lang="en-US" altLang="zh-CN"/>
              <a:t>m[1][5] &lt;&gt; m[2][5]</a:t>
            </a:r>
          </a:p>
        </p:txBody>
      </p:sp>
      <p:sp>
        <p:nvSpPr>
          <p:cNvPr id="115716" name="直接连接符 115715"/>
          <p:cNvSpPr/>
          <p:nvPr/>
        </p:nvSpPr>
        <p:spPr>
          <a:xfrm>
            <a:off x="1847850" y="1555750"/>
            <a:ext cx="4248150" cy="1588"/>
          </a:xfrm>
          <a:prstGeom prst="line">
            <a:avLst/>
          </a:prstGeom>
          <a:ln w="9525" cap="flat" cmpd="sng">
            <a:solidFill>
              <a:schemeClr val="tx1"/>
            </a:solidFill>
            <a:prstDash val="solid"/>
            <a:headEnd type="none" w="med" len="med"/>
            <a:tailEnd type="none" w="med" len="med"/>
          </a:ln>
        </p:spPr>
      </p:sp>
      <p:sp>
        <p:nvSpPr>
          <p:cNvPr id="115717" name="直接连接符 115716"/>
          <p:cNvSpPr/>
          <p:nvPr/>
        </p:nvSpPr>
        <p:spPr>
          <a:xfrm>
            <a:off x="2424113" y="836613"/>
            <a:ext cx="0" cy="3168650"/>
          </a:xfrm>
          <a:prstGeom prst="line">
            <a:avLst/>
          </a:prstGeom>
          <a:ln w="9525" cap="flat" cmpd="sng">
            <a:solidFill>
              <a:schemeClr val="tx1"/>
            </a:solidFill>
            <a:prstDash val="solid"/>
            <a:headEnd type="none" w="med" len="med"/>
            <a:tailEnd type="none" w="med" len="med"/>
          </a:ln>
        </p:spPr>
      </p:sp>
      <p:sp>
        <p:nvSpPr>
          <p:cNvPr id="115718" name="矩形 115717"/>
          <p:cNvSpPr/>
          <p:nvPr/>
        </p:nvSpPr>
        <p:spPr>
          <a:xfrm>
            <a:off x="1992313" y="162718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5719" name="矩形 115718"/>
          <p:cNvSpPr/>
          <p:nvPr/>
        </p:nvSpPr>
        <p:spPr>
          <a:xfrm>
            <a:off x="199231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5720" name="矩形 115719"/>
          <p:cNvSpPr/>
          <p:nvPr/>
        </p:nvSpPr>
        <p:spPr>
          <a:xfrm>
            <a:off x="1992313"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5721" name="矩形 115720"/>
          <p:cNvSpPr/>
          <p:nvPr/>
        </p:nvSpPr>
        <p:spPr>
          <a:xfrm>
            <a:off x="1992313"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5722" name="矩形 115721"/>
          <p:cNvSpPr/>
          <p:nvPr/>
        </p:nvSpPr>
        <p:spPr>
          <a:xfrm>
            <a:off x="4654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4</a:t>
            </a:r>
          </a:p>
        </p:txBody>
      </p:sp>
      <p:sp>
        <p:nvSpPr>
          <p:cNvPr id="115723" name="矩形 115722"/>
          <p:cNvSpPr/>
          <p:nvPr/>
        </p:nvSpPr>
        <p:spPr>
          <a:xfrm>
            <a:off x="408146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a:t>
            </a:r>
          </a:p>
        </p:txBody>
      </p:sp>
      <p:sp>
        <p:nvSpPr>
          <p:cNvPr id="115724" name="矩形 115723"/>
          <p:cNvSpPr/>
          <p:nvPr/>
        </p:nvSpPr>
        <p:spPr>
          <a:xfrm>
            <a:off x="3503613"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a:t>
            </a:r>
          </a:p>
        </p:txBody>
      </p:sp>
      <p:sp>
        <p:nvSpPr>
          <p:cNvPr id="115725" name="矩形 115724"/>
          <p:cNvSpPr/>
          <p:nvPr/>
        </p:nvSpPr>
        <p:spPr>
          <a:xfrm>
            <a:off x="3000375"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a:t>
            </a:r>
          </a:p>
        </p:txBody>
      </p:sp>
      <p:sp>
        <p:nvSpPr>
          <p:cNvPr id="115726" name="矩形 115725"/>
          <p:cNvSpPr/>
          <p:nvPr/>
        </p:nvSpPr>
        <p:spPr>
          <a:xfrm>
            <a:off x="2495550" y="11239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27" name="矩形 115726"/>
          <p:cNvSpPr/>
          <p:nvPr/>
        </p:nvSpPr>
        <p:spPr>
          <a:xfrm>
            <a:off x="5303838" y="112395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5</a:t>
            </a:r>
          </a:p>
        </p:txBody>
      </p:sp>
      <p:sp>
        <p:nvSpPr>
          <p:cNvPr id="115728" name="矩形 115727"/>
          <p:cNvSpPr/>
          <p:nvPr/>
        </p:nvSpPr>
        <p:spPr>
          <a:xfrm>
            <a:off x="2495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29" name="矩形 115728"/>
          <p:cNvSpPr/>
          <p:nvPr/>
        </p:nvSpPr>
        <p:spPr>
          <a:xfrm>
            <a:off x="2497138"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30" name="矩形 115729"/>
          <p:cNvSpPr/>
          <p:nvPr/>
        </p:nvSpPr>
        <p:spPr>
          <a:xfrm>
            <a:off x="24955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31" name="矩形 115730"/>
          <p:cNvSpPr/>
          <p:nvPr/>
        </p:nvSpPr>
        <p:spPr>
          <a:xfrm>
            <a:off x="30003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32" name="矩形 115731"/>
          <p:cNvSpPr/>
          <p:nvPr/>
        </p:nvSpPr>
        <p:spPr>
          <a:xfrm>
            <a:off x="30019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0</a:t>
            </a:r>
          </a:p>
        </p:txBody>
      </p:sp>
      <p:sp>
        <p:nvSpPr>
          <p:cNvPr id="115733" name="矩形 115732"/>
          <p:cNvSpPr/>
          <p:nvPr/>
        </p:nvSpPr>
        <p:spPr>
          <a:xfrm>
            <a:off x="30003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5734" name="矩形 115733"/>
          <p:cNvSpPr/>
          <p:nvPr/>
        </p:nvSpPr>
        <p:spPr>
          <a:xfrm>
            <a:off x="357505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10</a:t>
            </a:r>
          </a:p>
        </p:txBody>
      </p:sp>
      <p:sp>
        <p:nvSpPr>
          <p:cNvPr id="115735" name="矩形 115734"/>
          <p:cNvSpPr/>
          <p:nvPr/>
        </p:nvSpPr>
        <p:spPr>
          <a:xfrm>
            <a:off x="3503613"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5736" name="矩形 115735"/>
          <p:cNvSpPr/>
          <p:nvPr/>
        </p:nvSpPr>
        <p:spPr>
          <a:xfrm>
            <a:off x="4079875"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5737" name="矩形 115736"/>
          <p:cNvSpPr/>
          <p:nvPr/>
        </p:nvSpPr>
        <p:spPr>
          <a:xfrm>
            <a:off x="4654550" y="16287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5738" name="矩形 115737"/>
          <p:cNvSpPr/>
          <p:nvPr/>
        </p:nvSpPr>
        <p:spPr>
          <a:xfrm>
            <a:off x="5303838" y="16287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5739" name="矩形 115738"/>
          <p:cNvSpPr/>
          <p:nvPr/>
        </p:nvSpPr>
        <p:spPr>
          <a:xfrm>
            <a:off x="3505200"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15</a:t>
            </a:r>
          </a:p>
        </p:txBody>
      </p:sp>
      <p:sp>
        <p:nvSpPr>
          <p:cNvPr id="115740" name="矩形 115739"/>
          <p:cNvSpPr/>
          <p:nvPr/>
        </p:nvSpPr>
        <p:spPr>
          <a:xfrm>
            <a:off x="4081463" y="20605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5741" name="矩形 115740"/>
          <p:cNvSpPr/>
          <p:nvPr/>
        </p:nvSpPr>
        <p:spPr>
          <a:xfrm>
            <a:off x="472757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20</a:t>
            </a:r>
          </a:p>
        </p:txBody>
      </p:sp>
      <p:sp>
        <p:nvSpPr>
          <p:cNvPr id="115742" name="矩形 115741"/>
          <p:cNvSpPr/>
          <p:nvPr/>
        </p:nvSpPr>
        <p:spPr>
          <a:xfrm>
            <a:off x="5305425" y="2060575"/>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5743" name="矩形 115742"/>
          <p:cNvSpPr/>
          <p:nvPr/>
        </p:nvSpPr>
        <p:spPr>
          <a:xfrm>
            <a:off x="5303838" y="2565400"/>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35</a:t>
            </a:r>
          </a:p>
        </p:txBody>
      </p:sp>
      <p:sp>
        <p:nvSpPr>
          <p:cNvPr id="115744" name="矩形 115743"/>
          <p:cNvSpPr/>
          <p:nvPr/>
        </p:nvSpPr>
        <p:spPr>
          <a:xfrm>
            <a:off x="4727575"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30</a:t>
            </a:r>
          </a:p>
        </p:txBody>
      </p:sp>
      <p:sp>
        <p:nvSpPr>
          <p:cNvPr id="115745" name="矩形 115744"/>
          <p:cNvSpPr/>
          <p:nvPr/>
        </p:nvSpPr>
        <p:spPr>
          <a:xfrm>
            <a:off x="4152900" y="256540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25</a:t>
            </a:r>
          </a:p>
        </p:txBody>
      </p:sp>
      <p:sp>
        <p:nvSpPr>
          <p:cNvPr id="115746" name="矩形 115745"/>
          <p:cNvSpPr/>
          <p:nvPr/>
        </p:nvSpPr>
        <p:spPr>
          <a:xfrm>
            <a:off x="5303838" y="3068638"/>
            <a:ext cx="360362" cy="360362"/>
          </a:xfrm>
          <a:prstGeom prst="rect">
            <a:avLst/>
          </a:prstGeom>
          <a:noFill/>
          <a:ln w="9525">
            <a:noFill/>
          </a:ln>
        </p:spPr>
        <p:txBody>
          <a:bodyPr wrap="none" anchor="ctr"/>
          <a:lstStyle/>
          <a:p>
            <a:pPr algn="ctr"/>
            <a:r>
              <a:rPr lang="en-US" altLang="zh-CN" sz="2400" b="1">
                <a:latin typeface="Arial" panose="020B0604020202090204" pitchFamily="34" charset="0"/>
              </a:rPr>
              <a:t>37</a:t>
            </a:r>
          </a:p>
        </p:txBody>
      </p:sp>
      <p:sp>
        <p:nvSpPr>
          <p:cNvPr id="115747" name="直接连接符 115746"/>
          <p:cNvSpPr/>
          <p:nvPr/>
        </p:nvSpPr>
        <p:spPr>
          <a:xfrm>
            <a:off x="1776413" y="979488"/>
            <a:ext cx="647700" cy="576262"/>
          </a:xfrm>
          <a:prstGeom prst="line">
            <a:avLst/>
          </a:prstGeom>
          <a:ln w="9525" cap="flat" cmpd="sng">
            <a:solidFill>
              <a:schemeClr val="tx1"/>
            </a:solidFill>
            <a:prstDash val="solid"/>
            <a:headEnd type="none" w="med" len="med"/>
            <a:tailEnd type="none" w="med" len="med"/>
          </a:ln>
        </p:spPr>
      </p:sp>
      <p:sp>
        <p:nvSpPr>
          <p:cNvPr id="115748" name="矩形 115747"/>
          <p:cNvSpPr/>
          <p:nvPr/>
        </p:nvSpPr>
        <p:spPr>
          <a:xfrm>
            <a:off x="1703388" y="1196975"/>
            <a:ext cx="360362" cy="360363"/>
          </a:xfrm>
          <a:prstGeom prst="rect">
            <a:avLst/>
          </a:prstGeom>
          <a:noFill/>
          <a:ln w="9525">
            <a:noFill/>
          </a:ln>
        </p:spPr>
        <p:txBody>
          <a:bodyPr wrap="none" anchor="ctr"/>
          <a:lstStyle/>
          <a:p>
            <a:pPr algn="ctr"/>
            <a:r>
              <a:rPr lang="en-US" altLang="zh-CN" sz="2400" b="1">
                <a:latin typeface="Arial" panose="020B0604020202090204" pitchFamily="34" charset="0"/>
              </a:rPr>
              <a:t>i</a:t>
            </a:r>
          </a:p>
        </p:txBody>
      </p:sp>
      <p:sp>
        <p:nvSpPr>
          <p:cNvPr id="115749" name="矩形 115748"/>
          <p:cNvSpPr/>
          <p:nvPr/>
        </p:nvSpPr>
        <p:spPr>
          <a:xfrm>
            <a:off x="1990725" y="908050"/>
            <a:ext cx="360363" cy="360363"/>
          </a:xfrm>
          <a:prstGeom prst="rect">
            <a:avLst/>
          </a:prstGeom>
          <a:noFill/>
          <a:ln w="9525">
            <a:noFill/>
          </a:ln>
        </p:spPr>
        <p:txBody>
          <a:bodyPr wrap="none" anchor="ctr"/>
          <a:lstStyle/>
          <a:p>
            <a:pPr algn="ctr"/>
            <a:r>
              <a:rPr lang="en-US" altLang="zh-CN" sz="2400" b="1">
                <a:latin typeface="Arial" panose="020B0604020202090204" pitchFamily="34" charset="0"/>
              </a:rPr>
              <a:t>j</a:t>
            </a:r>
          </a:p>
        </p:txBody>
      </p:sp>
      <p:sp>
        <p:nvSpPr>
          <p:cNvPr id="115750" name="标题 115749"/>
          <p:cNvSpPr>
            <a:spLocks noGrp="1"/>
          </p:cNvSpPr>
          <p:nvPr>
            <p:ph type="title"/>
          </p:nvPr>
        </p:nvSpPr>
        <p:spPr>
          <a:xfrm>
            <a:off x="1981200" y="274638"/>
            <a:ext cx="8229600" cy="633412"/>
          </a:xfrm>
        </p:spPr>
        <p:txBody>
          <a:bodyPr anchor="ctr">
            <a:normAutofit fontScale="90000"/>
          </a:bodyPr>
          <a:lstStyle/>
          <a:p>
            <a:r>
              <a:rPr lang="zh-CN" altLang="en-US" sz="4000" dirty="0"/>
              <a:t>构造最优解</a:t>
            </a:r>
          </a:p>
        </p:txBody>
      </p:sp>
      <p:sp>
        <p:nvSpPr>
          <p:cNvPr id="115751" name="矩形 115750"/>
          <p:cNvSpPr/>
          <p:nvPr/>
        </p:nvSpPr>
        <p:spPr>
          <a:xfrm>
            <a:off x="5808663" y="3716338"/>
            <a:ext cx="4859337" cy="71913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x[1]=1  c= 5- w[1]=3</a:t>
            </a:r>
          </a:p>
        </p:txBody>
      </p:sp>
      <p:sp>
        <p:nvSpPr>
          <p:cNvPr id="115752" name="矩形 115751"/>
          <p:cNvSpPr/>
          <p:nvPr/>
        </p:nvSpPr>
        <p:spPr>
          <a:xfrm>
            <a:off x="2063750" y="4365625"/>
            <a:ext cx="3455988" cy="7191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m[2][3] &lt;&gt; m[3][3]</a:t>
            </a:r>
          </a:p>
        </p:txBody>
      </p:sp>
      <p:sp>
        <p:nvSpPr>
          <p:cNvPr id="115753" name="矩形 115752"/>
          <p:cNvSpPr/>
          <p:nvPr/>
        </p:nvSpPr>
        <p:spPr>
          <a:xfrm>
            <a:off x="5880100" y="4365625"/>
            <a:ext cx="4859338" cy="7191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x[2]=1  c= 3- w[2]=2</a:t>
            </a:r>
          </a:p>
        </p:txBody>
      </p:sp>
      <p:sp>
        <p:nvSpPr>
          <p:cNvPr id="115754" name="矩形 115753"/>
          <p:cNvSpPr/>
          <p:nvPr/>
        </p:nvSpPr>
        <p:spPr>
          <a:xfrm>
            <a:off x="2063750" y="5013325"/>
            <a:ext cx="3455988" cy="7191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m[3][2] = m[4][2]</a:t>
            </a:r>
          </a:p>
        </p:txBody>
      </p:sp>
      <p:sp>
        <p:nvSpPr>
          <p:cNvPr id="115755" name="矩形 115754"/>
          <p:cNvSpPr/>
          <p:nvPr/>
        </p:nvSpPr>
        <p:spPr>
          <a:xfrm>
            <a:off x="5880100" y="5014913"/>
            <a:ext cx="4859338" cy="71913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x[3]=0  c= 2</a:t>
            </a:r>
          </a:p>
        </p:txBody>
      </p:sp>
      <p:sp>
        <p:nvSpPr>
          <p:cNvPr id="115756" name="矩形 115755"/>
          <p:cNvSpPr/>
          <p:nvPr/>
        </p:nvSpPr>
        <p:spPr>
          <a:xfrm>
            <a:off x="2063750" y="5589588"/>
            <a:ext cx="3455988" cy="71913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m[4][2] &lt;&gt;0</a:t>
            </a:r>
          </a:p>
        </p:txBody>
      </p:sp>
      <p:sp>
        <p:nvSpPr>
          <p:cNvPr id="115757" name="矩形 115756"/>
          <p:cNvSpPr/>
          <p:nvPr/>
        </p:nvSpPr>
        <p:spPr>
          <a:xfrm>
            <a:off x="5880100" y="5589588"/>
            <a:ext cx="4859338" cy="71913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5pPr>
          </a:lstStyle>
          <a:p>
            <a:pPr lvl="0">
              <a:buNone/>
            </a:pPr>
            <a:r>
              <a:rPr lang="en-US" altLang="zh-CN"/>
              <a:t>x[4]=1</a:t>
            </a:r>
          </a:p>
        </p:txBody>
      </p:sp>
      <p:sp>
        <p:nvSpPr>
          <p:cNvPr id="115758" name="矩形 115757"/>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97</a:t>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5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5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5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5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51" grpId="0" build="p"/>
      <p:bldP spid="115752" grpId="0" build="p"/>
      <p:bldP spid="115753" grpId="0" build="p"/>
      <p:bldP spid="115754" grpId="0" build="p"/>
      <p:bldP spid="115755" grpId="0" build="p"/>
      <p:bldP spid="115756" grpId="0" build="p"/>
      <p:bldP spid="11575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a:xfrm>
            <a:off x="1981200" y="274638"/>
            <a:ext cx="8229600" cy="777875"/>
          </a:xfrm>
        </p:spPr>
        <p:txBody>
          <a:bodyPr anchor="ctr"/>
          <a:lstStyle/>
          <a:p>
            <a:r>
              <a:rPr lang="zh-CN" altLang="en-US" dirty="0"/>
              <a:t>构造最优解</a:t>
            </a:r>
          </a:p>
        </p:txBody>
      </p:sp>
      <p:sp>
        <p:nvSpPr>
          <p:cNvPr id="17411" name="文本占位符 17410"/>
          <p:cNvSpPr>
            <a:spLocks noGrp="1"/>
          </p:cNvSpPr>
          <p:nvPr>
            <p:ph type="body" idx="1"/>
          </p:nvPr>
        </p:nvSpPr>
        <p:spPr>
          <a:xfrm>
            <a:off x="1892300" y="1484313"/>
            <a:ext cx="8775700" cy="5373687"/>
          </a:xfrm>
        </p:spPr>
        <p:txBody>
          <a:bodyPr>
            <a:normAutofit lnSpcReduction="10000"/>
          </a:bodyPr>
          <a:lstStyle/>
          <a:p>
            <a:pPr>
              <a:lnSpc>
                <a:spcPct val="80000"/>
              </a:lnSpc>
              <a:buNone/>
            </a:pPr>
            <a:r>
              <a:rPr lang="en-US" altLang="zh-CN" sz="2800" b="1"/>
              <a:t>Template&lt;class Type&gt;</a:t>
            </a:r>
          </a:p>
          <a:p>
            <a:pPr>
              <a:lnSpc>
                <a:spcPct val="80000"/>
              </a:lnSpc>
              <a:buNone/>
            </a:pPr>
            <a:r>
              <a:rPr lang="en-US" altLang="zh-CN" sz="2800" b="1" err="1"/>
              <a:t>Void Traceback(Type **m, int *w, int c, int n, int</a:t>
            </a:r>
            <a:r>
              <a:rPr lang="en-US" altLang="zh-CN" sz="2800" b="1"/>
              <a:t> *x)</a:t>
            </a:r>
          </a:p>
          <a:p>
            <a:pPr>
              <a:lnSpc>
                <a:spcPct val="80000"/>
              </a:lnSpc>
              <a:buNone/>
            </a:pPr>
            <a:r>
              <a:rPr lang="en-US" altLang="zh-CN" sz="2800" b="1"/>
              <a:t>{</a:t>
            </a:r>
          </a:p>
          <a:p>
            <a:pPr>
              <a:lnSpc>
                <a:spcPct val="80000"/>
              </a:lnSpc>
              <a:buNone/>
            </a:pPr>
            <a:r>
              <a:rPr lang="en-US" altLang="zh-CN" sz="2800" b="1" err="1"/>
              <a:t>   for(int i=1;i&lt;n;i</a:t>
            </a:r>
            <a:r>
              <a:rPr lang="en-US" altLang="zh-CN" sz="2800" b="1"/>
              <a:t>++)</a:t>
            </a:r>
          </a:p>
          <a:p>
            <a:pPr>
              <a:lnSpc>
                <a:spcPct val="80000"/>
              </a:lnSpc>
              <a:buNone/>
            </a:pPr>
            <a:r>
              <a:rPr lang="en-US" altLang="zh-CN" sz="2800" b="1"/>
              <a:t>        if(m[i][c]==m[i+1][c])  x[i]=0;</a:t>
            </a:r>
          </a:p>
          <a:p>
            <a:pPr>
              <a:lnSpc>
                <a:spcPct val="80000"/>
              </a:lnSpc>
              <a:buNone/>
            </a:pPr>
            <a:r>
              <a:rPr lang="en-US" altLang="zh-CN" sz="2800" b="1"/>
              <a:t>        else</a:t>
            </a:r>
          </a:p>
          <a:p>
            <a:pPr>
              <a:lnSpc>
                <a:spcPct val="80000"/>
              </a:lnSpc>
              <a:buNone/>
            </a:pPr>
            <a:r>
              <a:rPr lang="en-US" altLang="zh-CN" sz="2800" b="1"/>
              <a:t>        { </a:t>
            </a:r>
          </a:p>
          <a:p>
            <a:pPr>
              <a:lnSpc>
                <a:spcPct val="80000"/>
              </a:lnSpc>
              <a:buNone/>
            </a:pPr>
            <a:r>
              <a:rPr lang="en-US" altLang="zh-CN" sz="2800" b="1"/>
              <a:t>              x[i]=1;</a:t>
            </a:r>
          </a:p>
          <a:p>
            <a:pPr>
              <a:lnSpc>
                <a:spcPct val="80000"/>
              </a:lnSpc>
              <a:buNone/>
            </a:pPr>
            <a:r>
              <a:rPr lang="en-US" altLang="zh-CN" sz="2800" b="1"/>
              <a:t>              c-=w[i];</a:t>
            </a:r>
          </a:p>
          <a:p>
            <a:pPr>
              <a:lnSpc>
                <a:spcPct val="80000"/>
              </a:lnSpc>
              <a:buNone/>
            </a:pPr>
            <a:r>
              <a:rPr lang="en-US" altLang="zh-CN" sz="2800" b="1"/>
              <a:t>         }</a:t>
            </a:r>
          </a:p>
          <a:p>
            <a:pPr>
              <a:lnSpc>
                <a:spcPct val="80000"/>
              </a:lnSpc>
              <a:buNone/>
            </a:pPr>
            <a:r>
              <a:rPr lang="en-US" altLang="zh-CN" sz="2800" b="1"/>
              <a:t>    x[n]=(m[n][c])?1:0;</a:t>
            </a:r>
          </a:p>
          <a:p>
            <a:pPr>
              <a:lnSpc>
                <a:spcPct val="80000"/>
              </a:lnSpc>
              <a:buNone/>
            </a:pPr>
            <a:r>
              <a:rPr lang="en-US" altLang="zh-CN" sz="2800" b="1"/>
              <a:t>}</a:t>
            </a:r>
          </a:p>
        </p:txBody>
      </p:sp>
      <p:sp>
        <p:nvSpPr>
          <p:cNvPr id="17412" name="矩形 17411"/>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98</a:t>
            </a:fld>
            <a:endParaRPr lang="zh-CN" altLang="en-US" dirty="0">
              <a:latin typeface="Arial" panose="020B060402020209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p:txBody>
          <a:bodyPr anchor="ctr"/>
          <a:lstStyle/>
          <a:p>
            <a:r>
              <a:rPr lang="en-US" altLang="zh-CN" dirty="0"/>
              <a:t>4.</a:t>
            </a:r>
            <a:r>
              <a:rPr lang="zh-CN" altLang="en-US" dirty="0"/>
              <a:t>计算复杂性分析</a:t>
            </a:r>
          </a:p>
        </p:txBody>
      </p:sp>
      <p:sp>
        <p:nvSpPr>
          <p:cNvPr id="21507" name="文本占位符 21506"/>
          <p:cNvSpPr>
            <a:spLocks noGrp="1"/>
          </p:cNvSpPr>
          <p:nvPr>
            <p:ph type="body" idx="1"/>
          </p:nvPr>
        </p:nvSpPr>
        <p:spPr/>
        <p:txBody>
          <a:bodyPr/>
          <a:lstStyle/>
          <a:p>
            <a:r>
              <a:rPr lang="zh-CN" altLang="en-US" b="1" dirty="0"/>
              <a:t>上述算法需要</a:t>
            </a:r>
            <a:r>
              <a:rPr lang="en-US" altLang="zh-CN" b="1" err="1"/>
              <a:t>O(nc</a:t>
            </a:r>
            <a:r>
              <a:rPr lang="en-US" altLang="zh-CN" b="1" dirty="0"/>
              <a:t>)</a:t>
            </a:r>
            <a:r>
              <a:rPr lang="zh-CN" altLang="en-US" b="1" dirty="0"/>
              <a:t>计算时间，构造最优结构需要</a:t>
            </a:r>
            <a:r>
              <a:rPr lang="en-US" altLang="zh-CN" b="1" dirty="0"/>
              <a:t>O(n)</a:t>
            </a:r>
            <a:r>
              <a:rPr lang="zh-CN" altLang="en-US" b="1" dirty="0"/>
              <a:t>的计算时间。</a:t>
            </a:r>
          </a:p>
          <a:p>
            <a:r>
              <a:rPr lang="zh-CN" altLang="en-US" b="1" dirty="0"/>
              <a:t>缺点</a:t>
            </a:r>
            <a:r>
              <a:rPr lang="en-US" altLang="zh-CN" b="1" dirty="0"/>
              <a:t>:</a:t>
            </a:r>
            <a:r>
              <a:rPr lang="zh-CN" altLang="en-US" b="1" dirty="0"/>
              <a:t>算法要求每个物品的重量为整数</a:t>
            </a:r>
            <a:r>
              <a:rPr lang="en-US" altLang="zh-CN" b="1" dirty="0"/>
              <a:t>,</a:t>
            </a:r>
            <a:r>
              <a:rPr lang="zh-CN" altLang="en-US" b="1" dirty="0"/>
              <a:t>当背包容量</a:t>
            </a:r>
            <a:r>
              <a:rPr lang="en-US" altLang="zh-CN" b="1" dirty="0"/>
              <a:t>c</a:t>
            </a:r>
            <a:r>
              <a:rPr lang="zh-CN" altLang="en-US" b="1" dirty="0"/>
              <a:t>很大时，算法需要的计算时间较多。</a:t>
            </a:r>
          </a:p>
        </p:txBody>
      </p:sp>
      <p:sp>
        <p:nvSpPr>
          <p:cNvPr id="21509" name="矩形 21508"/>
          <p:cNvSpPr/>
          <p:nvPr/>
        </p:nvSpPr>
        <p:spPr>
          <a:xfrm>
            <a:off x="1524000" y="0"/>
            <a:ext cx="1763713" cy="404813"/>
          </a:xfrm>
          <a:prstGeom prst="rect">
            <a:avLst/>
          </a:prstGeom>
          <a:gradFill rotWithShape="1">
            <a:gsLst>
              <a:gs pos="0">
                <a:srgbClr val="FFFF9F">
                  <a:gamma/>
                  <a:shade val="69804"/>
                  <a:invGamma/>
                </a:srgbClr>
              </a:gs>
              <a:gs pos="50000">
                <a:srgbClr val="FFFF9F"/>
              </a:gs>
              <a:gs pos="100000">
                <a:srgbClr val="FFFF9F">
                  <a:gamma/>
                  <a:shade val="69804"/>
                  <a:invGamma/>
                </a:srgbClr>
              </a:gs>
            </a:gsLst>
            <a:lin ang="5400000" scaled="1"/>
            <a:tileRect/>
          </a:gradFill>
          <a:ln w="9525">
            <a:noFill/>
          </a:ln>
        </p:spPr>
        <p:txBody>
          <a:bodyPr wrap="none" anchor="ctr"/>
          <a:lstStyle/>
          <a:p>
            <a:pPr algn="ctr"/>
            <a:r>
              <a:rPr lang="en-US" altLang="zh-CN" b="1">
                <a:latin typeface="Arial" panose="020B0604020202090204" pitchFamily="34" charset="0"/>
              </a:rPr>
              <a:t> </a:t>
            </a:r>
            <a:r>
              <a:rPr lang="en-US" altLang="zh-CN" b="1" dirty="0">
                <a:solidFill>
                  <a:schemeClr val="tx2"/>
                </a:solidFill>
                <a:latin typeface="Arial" panose="020B0604020202090204" pitchFamily="34" charset="0"/>
              </a:rPr>
              <a:t>0-1</a:t>
            </a:r>
            <a:r>
              <a:rPr lang="zh-CN" altLang="en-US" b="1" dirty="0">
                <a:solidFill>
                  <a:schemeClr val="tx2"/>
                </a:solidFill>
                <a:latin typeface="Arial" panose="020B0604020202090204" pitchFamily="34" charset="0"/>
              </a:rPr>
              <a:t>背包问题</a:t>
            </a: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t>99</a:t>
            </a:fld>
            <a:endParaRPr lang="zh-CN" altLang="en-US" dirty="0">
              <a:latin typeface="Arial" panose="020B060402020209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gxYjlmNmQ4YmNkYmVkNDFhNmRjY2MwZmIwNDVkNDgifQ=="/>
  <p:tag name="KSO_WPP_MARK_KEY" val="1ec608fb-8f09-44db-9472-5df5e6a5a70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8405</Words>
  <Application>Microsoft Office PowerPoint</Application>
  <PresentationFormat>宽屏</PresentationFormat>
  <Paragraphs>1293</Paragraphs>
  <Slides>99</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6" baseType="lpstr">
      <vt:lpstr>Monotype Sorts</vt:lpstr>
      <vt:lpstr>等线</vt:lpstr>
      <vt:lpstr>仿宋_GB2312</vt:lpstr>
      <vt:lpstr>黑体</vt:lpstr>
      <vt:lpstr>楷体_GB2312</vt:lpstr>
      <vt:lpstr>宋体</vt:lpstr>
      <vt:lpstr>Arial</vt:lpstr>
      <vt:lpstr>Arial Black</vt:lpstr>
      <vt:lpstr>Calibri</vt:lpstr>
      <vt:lpstr>Calibri Light</vt:lpstr>
      <vt:lpstr>Comic Sans MS</vt:lpstr>
      <vt:lpstr>Symbol</vt:lpstr>
      <vt:lpstr>Tahoma</vt:lpstr>
      <vt:lpstr>Times New Roman</vt:lpstr>
      <vt:lpstr>Wingdings</vt:lpstr>
      <vt:lpstr>Office 主题</vt:lpstr>
      <vt:lpstr>Equation.3</vt:lpstr>
      <vt:lpstr>高级算法设计与分析</vt:lpstr>
      <vt:lpstr>PowerPoint 演示文稿</vt:lpstr>
      <vt:lpstr>教材和考核</vt:lpstr>
      <vt:lpstr>课程内容</vt:lpstr>
      <vt:lpstr>第1章 算法回顾</vt:lpstr>
      <vt:lpstr>第1章 算法回顾</vt:lpstr>
      <vt:lpstr>递归与分治</vt:lpstr>
      <vt:lpstr>递归与分治</vt:lpstr>
      <vt:lpstr>PowerPoint 演示文稿</vt:lpstr>
      <vt:lpstr>递归与分治</vt:lpstr>
      <vt:lpstr>递归</vt:lpstr>
      <vt:lpstr>PowerPoint 演示文稿</vt:lpstr>
      <vt:lpstr>汉诺塔</vt:lpstr>
      <vt:lpstr>算法描述</vt:lpstr>
      <vt:lpstr>汉诺塔移动次数</vt:lpstr>
      <vt:lpstr>PowerPoint 演示文稿</vt:lpstr>
      <vt:lpstr>常见的递归式:</vt:lpstr>
      <vt:lpstr>递归式求解</vt:lpstr>
      <vt:lpstr>递归式求解——（1）递归树</vt:lpstr>
      <vt:lpstr>递归式求解——（1）递归树</vt:lpstr>
      <vt:lpstr>递归式求解——（1）递归树</vt:lpstr>
      <vt:lpstr>递归式求解——（1）递归树</vt:lpstr>
      <vt:lpstr>递归式求解——（1）递归树</vt:lpstr>
      <vt:lpstr>递归树</vt:lpstr>
      <vt:lpstr>递归树</vt:lpstr>
      <vt:lpstr>递归树</vt:lpstr>
      <vt:lpstr>递归树</vt:lpstr>
      <vt:lpstr>递归树</vt:lpstr>
      <vt:lpstr>递归树</vt:lpstr>
      <vt:lpstr>递归树</vt:lpstr>
      <vt:lpstr>递归树</vt:lpstr>
      <vt:lpstr>递归树</vt:lpstr>
      <vt:lpstr>递归树</vt:lpstr>
      <vt:lpstr>主方法</vt:lpstr>
      <vt:lpstr>The master method(主方法)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分治法的基本思想</vt:lpstr>
      <vt:lpstr>分治法流程</vt:lpstr>
      <vt:lpstr> 归并排序        MergeSort</vt:lpstr>
      <vt:lpstr>分治策略求解</vt:lpstr>
      <vt:lpstr>归并排序过程</vt:lpstr>
      <vt:lpstr> 归并排序主程序伪代码</vt:lpstr>
      <vt:lpstr>合并过程Merge(a,b,left,mid,right)</vt:lpstr>
      <vt:lpstr>考虑数组a的两段为[1, 7, 8, 9]和[2, 3, 4, 5]</vt:lpstr>
      <vt:lpstr>PowerPoint 演示文稿</vt:lpstr>
      <vt:lpstr>合并函数</vt:lpstr>
      <vt:lpstr>归并分类算法实例</vt:lpstr>
      <vt:lpstr>归并分类算法实例</vt:lpstr>
      <vt:lpstr>Efficiency of MergeSort</vt:lpstr>
      <vt:lpstr>算法分析</vt:lpstr>
      <vt:lpstr>缺点:</vt:lpstr>
      <vt:lpstr>该归并排序的缺点</vt:lpstr>
      <vt:lpstr>动态规划</vt:lpstr>
      <vt:lpstr>动态规划算法</vt:lpstr>
      <vt:lpstr>动态规划与分治的联系区别</vt:lpstr>
      <vt:lpstr>矩阵连乘问题 Matrix-Chain Multiplication </vt:lpstr>
      <vt:lpstr>PowerPoint 演示文稿</vt:lpstr>
      <vt:lpstr>PowerPoint 演示文稿</vt:lpstr>
      <vt:lpstr>两个矩阵的乘法</vt:lpstr>
      <vt:lpstr>穷举搜索法</vt:lpstr>
      <vt:lpstr>1.分析最优解的结构</vt:lpstr>
      <vt:lpstr>最优子结构特征</vt:lpstr>
      <vt:lpstr>2.建立递归关系</vt:lpstr>
      <vt:lpstr>采用递归方法计算</vt:lpstr>
      <vt:lpstr>递归树</vt:lpstr>
      <vt:lpstr>PowerPoint 演示文稿</vt:lpstr>
      <vt:lpstr>PowerPoint 演示文稿</vt:lpstr>
      <vt:lpstr>PowerPoint 演示文稿</vt:lpstr>
      <vt:lpstr>3.计算最优值</vt:lpstr>
      <vt:lpstr>3.计算最优值</vt:lpstr>
      <vt:lpstr>PowerPoint 演示文稿</vt:lpstr>
      <vt:lpstr>3.计算最优值</vt:lpstr>
      <vt:lpstr>计算过程</vt:lpstr>
      <vt:lpstr>算法复杂度</vt:lpstr>
      <vt:lpstr>4. 构造最优解</vt:lpstr>
      <vt:lpstr>PowerPoint 演示文稿</vt:lpstr>
      <vt:lpstr>根据最优值算法构造最优解 </vt:lpstr>
      <vt:lpstr>3.2 动态规划算法的基本要素       Elements of Dynamic Programming </vt:lpstr>
      <vt:lpstr>1. 最优子结构     Optimal Substructure </vt:lpstr>
      <vt:lpstr>2.重叠子问题    Overlapping Subproblems </vt:lpstr>
      <vt:lpstr>  0-1背包问题 0-1 knapsack problem </vt:lpstr>
      <vt:lpstr>问题描述</vt:lpstr>
      <vt:lpstr>PowerPoint 演示文稿</vt:lpstr>
      <vt:lpstr>PowerPoint 演示文稿</vt:lpstr>
      <vt:lpstr>1. 最优子结构性质</vt:lpstr>
      <vt:lpstr>证明：</vt:lpstr>
      <vt:lpstr>2.递归关系</vt:lpstr>
      <vt:lpstr>PowerPoint 演示文稿</vt:lpstr>
      <vt:lpstr>3.算法描述</vt:lpstr>
      <vt:lpstr>PowerPoint 演示文稿</vt:lpstr>
      <vt:lpstr>构造最优解</vt:lpstr>
      <vt:lpstr>构造最优解</vt:lpstr>
      <vt:lpstr>4.计算复杂性分析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lizhang</dc:creator>
  <cp:lastModifiedBy>Li</cp:lastModifiedBy>
  <cp:revision>76</cp:revision>
  <dcterms:created xsi:type="dcterms:W3CDTF">2022-08-25T07:43:23Z</dcterms:created>
  <dcterms:modified xsi:type="dcterms:W3CDTF">2022-09-09T02:40:12Z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2052-3.9.1.6202</vt:lpwstr>
  </property>
  <property fmtid="{D5CDD505-2E9C-101B-9397-08002B2CF9AE}" pid="3" name="ICV">
    <vt:lpwstr>04574B7E0F5D45D681C6E15D1897A140</vt:lpwstr>
  </property>
</Properties>
</file>