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576" r:id="rId3"/>
    <p:sldId id="577" r:id="rId4"/>
    <p:sldId id="578" r:id="rId5"/>
    <p:sldId id="579" r:id="rId6"/>
    <p:sldId id="355" r:id="rId7"/>
    <p:sldId id="580" r:id="rId8"/>
    <p:sldId id="581" r:id="rId9"/>
    <p:sldId id="412" r:id="rId10"/>
    <p:sldId id="413" r:id="rId11"/>
    <p:sldId id="582" r:id="rId12"/>
    <p:sldId id="583" r:id="rId13"/>
    <p:sldId id="586" r:id="rId14"/>
    <p:sldId id="595" r:id="rId15"/>
    <p:sldId id="596" r:id="rId16"/>
    <p:sldId id="597" r:id="rId17"/>
    <p:sldId id="598" r:id="rId18"/>
    <p:sldId id="561" r:id="rId19"/>
    <p:sldId id="477" r:id="rId20"/>
    <p:sldId id="472" r:id="rId21"/>
    <p:sldId id="584" r:id="rId22"/>
    <p:sldId id="547" r:id="rId23"/>
    <p:sldId id="550" r:id="rId24"/>
    <p:sldId id="551" r:id="rId25"/>
    <p:sldId id="552" r:id="rId26"/>
    <p:sldId id="553" r:id="rId27"/>
    <p:sldId id="554" r:id="rId28"/>
    <p:sldId id="330" r:id="rId29"/>
    <p:sldId id="555" r:id="rId30"/>
    <p:sldId id="556" r:id="rId31"/>
    <p:sldId id="558" r:id="rId32"/>
    <p:sldId id="559" r:id="rId33"/>
    <p:sldId id="585" r:id="rId34"/>
    <p:sldId id="546" r:id="rId35"/>
    <p:sldId id="562" r:id="rId36"/>
    <p:sldId id="376" r:id="rId37"/>
    <p:sldId id="587" r:id="rId38"/>
    <p:sldId id="588" r:id="rId39"/>
    <p:sldId id="473" r:id="rId40"/>
    <p:sldId id="590" r:id="rId41"/>
    <p:sldId id="478" r:id="rId42"/>
    <p:sldId id="591" r:id="rId43"/>
    <p:sldId id="570" r:id="rId44"/>
    <p:sldId id="592" r:id="rId45"/>
    <p:sldId id="593" r:id="rId46"/>
    <p:sldId id="594" r:id="rId47"/>
    <p:sldId id="675" r:id="rId48"/>
    <p:sldId id="277" r:id="rId49"/>
    <p:sldId id="676" r:id="rId50"/>
    <p:sldId id="677" r:id="rId51"/>
    <p:sldId id="278" r:id="rId52"/>
    <p:sldId id="279" r:id="rId53"/>
    <p:sldId id="280" r:id="rId54"/>
    <p:sldId id="281" r:id="rId55"/>
    <p:sldId id="282" r:id="rId56"/>
    <p:sldId id="283" r:id="rId57"/>
    <p:sldId id="284" r:id="rId58"/>
    <p:sldId id="285" r:id="rId59"/>
    <p:sldId id="286" r:id="rId60"/>
    <p:sldId id="678" r:id="rId61"/>
    <p:sldId id="288" r:id="rId62"/>
    <p:sldId id="679"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Lst>
  <p:sldSz cx="12192000" cy="6858000"/>
  <p:notesSz cx="7104063" cy="10234613"/>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23" autoAdjust="0"/>
    <p:restoredTop sz="94660"/>
  </p:normalViewPr>
  <p:slideViewPr>
    <p:cSldViewPr snapToGrid="0">
      <p:cViewPr varScale="1">
        <p:scale>
          <a:sx n="106" d="100"/>
          <a:sy n="106"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6245679"/>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2022/10/21</a:t>
            </a:fld>
            <a:endParaRPr lang="zh-CN" altLang="en-US" dirty="0"/>
          </a:p>
        </p:txBody>
      </p:sp>
      <p:sp>
        <p:nvSpPr>
          <p:cNvPr id="5" name="页脚占位符 4"/>
          <p:cNvSpPr>
            <a:spLocks noGrp="1"/>
          </p:cNvSpPr>
          <p:nvPr>
            <p:ph type="ftr" sz="quarter" idx="11"/>
          </p:nvPr>
        </p:nvSpPr>
        <p:spPr/>
        <p:txBody>
          <a:bodyPr/>
          <a:lstStyle>
            <a:lvl1pPr>
              <a:defRPr sz="2000">
                <a:solidFill>
                  <a:schemeClr val="bg1"/>
                </a:solidFill>
              </a:defRPr>
            </a:lvl1pPr>
          </a:lstStyle>
          <a:p>
            <a:r>
              <a:rPr lang="en-US" altLang="zh-CN" dirty="0"/>
              <a:t>Software College/NEU</a:t>
            </a: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2050"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31829" y="0"/>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宋体"/>
                <a:cs typeface="宋体"/>
              </a:defRPr>
            </a:lvl1pPr>
          </a:lstStyle>
          <a:p>
            <a:pPr marL="38100">
              <a:lnSpc>
                <a:spcPts val="1585"/>
              </a:lnSpc>
            </a:pPr>
            <a:fld id="{81D60167-4931-47E6-BA6A-407CBD079E47}" type="slidenum">
              <a:rPr lang="en-US" altLang="zh-CN" smtClean="0"/>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33399"/>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宋体"/>
                <a:cs typeface="宋体"/>
              </a:defRPr>
            </a:lvl1pPr>
          </a:lstStyle>
          <a:p>
            <a:pPr marL="38100">
              <a:lnSpc>
                <a:spcPts val="1585"/>
              </a:lnSpc>
            </a:pPr>
            <a:fld id="{81D60167-4931-47E6-BA6A-407CBD079E47}" type="slidenum">
              <a:rPr lang="en-US" altLang="zh-CN" smtClean="0"/>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5445" y="6242956"/>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3"/>
          <p:cNvSpPr txBox="1"/>
          <p:nvPr userDrawn="1"/>
        </p:nvSpPr>
        <p:spPr>
          <a:xfrm>
            <a:off x="843645" y="6353627"/>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F288E0-7875-42C4-84C8-98DBBD3BF4D2}" type="datetimeFigureOut">
              <a:rPr lang="zh-CN" altLang="en-US" smtClean="0"/>
              <a:t>2022/10/21</a:t>
            </a:fld>
            <a:endParaRPr lang="zh-CN" altLang="en-US" dirty="0"/>
          </a:p>
        </p:txBody>
      </p:sp>
      <p:sp>
        <p:nvSpPr>
          <p:cNvPr id="9" name="页脚占位符 4"/>
          <p:cNvSpPr txBox="1"/>
          <p:nvPr userDrawn="1"/>
        </p:nvSpPr>
        <p:spPr>
          <a:xfrm>
            <a:off x="4044045" y="6353627"/>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Software College/NEU</a:t>
            </a:r>
            <a:endParaRPr lang="zh-CN" altLang="en-US" sz="2400" dirty="0"/>
          </a:p>
        </p:txBody>
      </p:sp>
      <p:sp>
        <p:nvSpPr>
          <p:cNvPr id="10" name="灯片编号占位符 5"/>
          <p:cNvSpPr txBox="1"/>
          <p:nvPr userDrawn="1"/>
        </p:nvSpPr>
        <p:spPr>
          <a:xfrm>
            <a:off x="8616045" y="63536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BB5D0-35E4-459D-AEF3-FE4D7C45CC19}" type="slidenum">
              <a:rPr lang="zh-CN" altLang="en-US" smtClean="0"/>
              <a:t>‹#›</a:t>
            </a:fld>
            <a:endParaRPr lang="zh-CN" altLang="en-US"/>
          </a:p>
        </p:txBody>
      </p:sp>
      <p:pic>
        <p:nvPicPr>
          <p:cNvPr id="11"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88978" y="30389"/>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24.jpeg"/></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1.xml"/><Relationship Id="rId5" Type="http://schemas.openxmlformats.org/officeDocument/2006/relationships/image" Target="../media/image31.jpeg"/><Relationship Id="rId4" Type="http://schemas.openxmlformats.org/officeDocument/2006/relationships/image" Target="../media/image30.jpeg"/></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2.xml"/><Relationship Id="rId4" Type="http://schemas.openxmlformats.org/officeDocument/2006/relationships/image" Target="../media/image37.jpeg"/></Relationships>
</file>

<file path=ppt/slides/_rels/slide6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7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7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NP</a:t>
            </a:r>
            <a:r>
              <a:rPr lang="zh-CN" altLang="en-US" b="1" dirty="0"/>
              <a:t>完全性理论</a:t>
            </a:r>
            <a:br>
              <a:rPr lang="en-US" altLang="zh-CN" b="1" dirty="0"/>
            </a:br>
            <a:r>
              <a:rPr b="1" dirty="0"/>
              <a:t>NP-Completeness</a:t>
            </a:r>
          </a:p>
        </p:txBody>
      </p:sp>
      <p:sp>
        <p:nvSpPr>
          <p:cNvPr id="3" name="副标题 2"/>
          <p:cNvSpPr>
            <a:spLocks noGrp="1"/>
          </p:cNvSpPr>
          <p:nvPr>
            <p:ph type="subTitle" idx="1"/>
          </p:nvPr>
        </p:nvSpPr>
        <p:spPr>
          <a:xfrm>
            <a:off x="4358640" y="4573270"/>
            <a:ext cx="5873750" cy="1655445"/>
          </a:xfrm>
        </p:spPr>
        <p:txBody>
          <a:bodyPr/>
          <a:lstStyle/>
          <a:p>
            <a:pPr algn="r"/>
            <a:endParaRPr lang="en-US" altLang="zh-CN"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停机问题</a:t>
            </a:r>
            <a:endParaRPr lang="zh-CN" altLang="en-US" dirty="0"/>
          </a:p>
        </p:txBody>
      </p:sp>
      <p:sp>
        <p:nvSpPr>
          <p:cNvPr id="3" name="内容占位符 2"/>
          <p:cNvSpPr>
            <a:spLocks noGrp="1"/>
          </p:cNvSpPr>
          <p:nvPr>
            <p:ph idx="1"/>
          </p:nvPr>
        </p:nvSpPr>
        <p:spPr/>
        <p:txBody>
          <a:bodyPr>
            <a:normAutofit fontScale="75000" lnSpcReduction="20000"/>
          </a:bodyPr>
          <a:lstStyle/>
          <a:p>
            <a:pPr marL="0" indent="0" eaLnBrk="1" hangingPunct="1">
              <a:buNone/>
            </a:pPr>
            <a:r>
              <a:rPr lang="zh-CN" altLang="en-US" dirty="0">
                <a:latin typeface="Arial" panose="020B0604020202090204" pitchFamily="34" charset="0"/>
                <a:sym typeface="+mn-ea"/>
              </a:rPr>
              <a:t>程序本身也是一种数据，它可以作为输入，例如</a:t>
            </a:r>
            <a:r>
              <a:rPr lang="en-US" altLang="zh-CN" dirty="0">
                <a:latin typeface="Arial" panose="020B0604020202090204" pitchFamily="34" charset="0"/>
                <a:sym typeface="+mn-ea"/>
              </a:rPr>
              <a:t>pascal</a:t>
            </a:r>
            <a:r>
              <a:rPr lang="zh-CN" altLang="en-US" dirty="0">
                <a:latin typeface="Arial" panose="020B0604020202090204" pitchFamily="34" charset="0"/>
                <a:sym typeface="+mn-ea"/>
              </a:rPr>
              <a:t>的编译器本身是用</a:t>
            </a:r>
            <a:r>
              <a:rPr lang="en-US" altLang="zh-CN" dirty="0">
                <a:latin typeface="Arial" panose="020B0604020202090204" pitchFamily="34" charset="0"/>
                <a:sym typeface="+mn-ea"/>
              </a:rPr>
              <a:t>pascal</a:t>
            </a:r>
            <a:r>
              <a:rPr lang="zh-CN" altLang="en-US" dirty="0">
                <a:latin typeface="Arial" panose="020B0604020202090204" pitchFamily="34" charset="0"/>
                <a:sym typeface="+mn-ea"/>
              </a:rPr>
              <a:t>写的，所以程序在自己身上运行自己是合理的。所以</a:t>
            </a:r>
            <a:r>
              <a:rPr lang="en-US" altLang="zh-CN" dirty="0">
                <a:latin typeface="Arial" panose="020B0604020202090204" pitchFamily="34" charset="0"/>
                <a:sym typeface="+mn-ea"/>
              </a:rPr>
              <a:t>A</a:t>
            </a:r>
            <a:r>
              <a:rPr lang="zh-CN" altLang="en-US" dirty="0">
                <a:latin typeface="Arial" panose="020B0604020202090204" pitchFamily="34" charset="0"/>
                <a:sym typeface="+mn-ea"/>
              </a:rPr>
              <a:t>可以判断</a:t>
            </a:r>
            <a:r>
              <a:rPr lang="en-US" altLang="zh-CN" dirty="0">
                <a:latin typeface="Arial" panose="020B0604020202090204" pitchFamily="34" charset="0"/>
                <a:sym typeface="+mn-ea"/>
              </a:rPr>
              <a:t>P</a:t>
            </a:r>
            <a:r>
              <a:rPr lang="zh-CN" altLang="en-US" dirty="0">
                <a:latin typeface="Arial" panose="020B0604020202090204" pitchFamily="34" charset="0"/>
                <a:sym typeface="+mn-ea"/>
              </a:rPr>
              <a:t>作为</a:t>
            </a:r>
            <a:r>
              <a:rPr lang="en-US" altLang="zh-CN" dirty="0">
                <a:latin typeface="Arial" panose="020B0604020202090204" pitchFamily="34" charset="0"/>
                <a:sym typeface="+mn-ea"/>
              </a:rPr>
              <a:t>P</a:t>
            </a:r>
            <a:r>
              <a:rPr lang="zh-CN" altLang="en-US" dirty="0">
                <a:latin typeface="Arial" panose="020B0604020202090204" pitchFamily="34" charset="0"/>
                <a:sym typeface="+mn-ea"/>
              </a:rPr>
              <a:t>的输入时，</a:t>
            </a:r>
            <a:r>
              <a:rPr lang="en-US" altLang="zh-CN" dirty="0">
                <a:latin typeface="Arial" panose="020B0604020202090204" pitchFamily="34" charset="0"/>
                <a:sym typeface="+mn-ea"/>
              </a:rPr>
              <a:t>P</a:t>
            </a:r>
            <a:r>
              <a:rPr lang="zh-CN" altLang="en-US" dirty="0">
                <a:latin typeface="Arial" panose="020B0604020202090204" pitchFamily="34" charset="0"/>
                <a:sym typeface="+mn-ea"/>
              </a:rPr>
              <a:t>是否会停机。</a:t>
            </a:r>
            <a:endParaRPr lang="en-US" altLang="zh-CN" dirty="0">
              <a:latin typeface="Arial" panose="020B0604020202090204" pitchFamily="34" charset="0"/>
              <a:sym typeface="+mn-ea"/>
            </a:endParaRPr>
          </a:p>
          <a:p>
            <a:pPr marL="0" indent="0" eaLnBrk="1" hangingPunct="1">
              <a:buNone/>
            </a:pPr>
            <a:r>
              <a:rPr lang="zh-CN" altLang="en-US" dirty="0">
                <a:latin typeface="Arial" panose="020B0604020202090204" pitchFamily="34" charset="0"/>
                <a:sym typeface="+mn-ea"/>
              </a:rPr>
              <a:t>我们定义另一个程序</a:t>
            </a:r>
            <a:r>
              <a:rPr lang="en-US" altLang="zh-CN" dirty="0">
                <a:latin typeface="Arial" panose="020B0604020202090204" pitchFamily="34" charset="0"/>
                <a:sym typeface="+mn-ea"/>
              </a:rPr>
              <a:t>Q</a:t>
            </a:r>
            <a:r>
              <a:rPr lang="zh-CN" altLang="en-US" dirty="0">
                <a:latin typeface="Arial" panose="020B0604020202090204" pitchFamily="34" charset="0"/>
                <a:sym typeface="+mn-ea"/>
              </a:rPr>
              <a:t>：</a:t>
            </a:r>
            <a:endParaRPr lang="en-US" altLang="zh-CN" dirty="0">
              <a:latin typeface="Arial" panose="020B0604020202090204" pitchFamily="34" charset="0"/>
            </a:endParaRPr>
          </a:p>
          <a:p>
            <a:pPr marL="0" indent="0" eaLnBrk="1" hangingPunct="1">
              <a:buNone/>
            </a:pP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a:t>
            </a:r>
            <a:r>
              <a:rPr lang="zh-CN" altLang="en-US" dirty="0">
                <a:latin typeface="Arial" panose="020B0604020202090204" pitchFamily="34" charset="0"/>
                <a:sym typeface="+mn-ea"/>
              </a:rPr>
              <a:t>停机，</a:t>
            </a:r>
            <a:r>
              <a:rPr lang="en-US" altLang="zh-CN" dirty="0">
                <a:latin typeface="Arial" panose="020B0604020202090204" pitchFamily="34" charset="0"/>
                <a:sym typeface="+mn-ea"/>
              </a:rPr>
              <a:t>if A(P,P)=0</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Q( P)=</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a:t>
            </a:r>
            <a:r>
              <a:rPr lang="zh-CN" altLang="en-US" dirty="0">
                <a:latin typeface="Arial" panose="020B0604020202090204" pitchFamily="34" charset="0"/>
                <a:sym typeface="+mn-ea"/>
              </a:rPr>
              <a:t>死循环，</a:t>
            </a:r>
            <a:r>
              <a:rPr lang="en-US" altLang="zh-CN" dirty="0">
                <a:latin typeface="Arial" panose="020B0604020202090204" pitchFamily="34" charset="0"/>
                <a:sym typeface="+mn-ea"/>
              </a:rPr>
              <a:t>if A(P,P)=1     </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replace P by Q</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a:t>
            </a:r>
            <a:endParaRPr lang="en-US" altLang="zh-CN" dirty="0">
              <a:latin typeface="Arial" panose="020B0604020202090204" pitchFamily="34" charset="0"/>
            </a:endParaRPr>
          </a:p>
          <a:p>
            <a:pPr marL="0" indent="0" eaLnBrk="1" hangingPunct="1">
              <a:buNone/>
            </a:pPr>
            <a:r>
              <a:rPr lang="zh-CN" altLang="en-US" dirty="0">
                <a:latin typeface="Arial" panose="020B0604020202090204" pitchFamily="34" charset="0"/>
                <a:sym typeface="+mn-ea"/>
              </a:rPr>
              <a:t>                  停机，</a:t>
            </a:r>
            <a:r>
              <a:rPr lang="en-US" altLang="zh-CN" dirty="0">
                <a:latin typeface="Arial" panose="020B0604020202090204" pitchFamily="34" charset="0"/>
                <a:sym typeface="+mn-ea"/>
              </a:rPr>
              <a:t>if A(Q,Q)=0</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Q( Q)=</a:t>
            </a:r>
            <a:endParaRPr lang="en-US" altLang="zh-CN" dirty="0">
              <a:latin typeface="Arial" panose="020B0604020202090204" pitchFamily="34" charset="0"/>
            </a:endParaRPr>
          </a:p>
          <a:p>
            <a:pPr marL="0" indent="0" eaLnBrk="1" hangingPunct="1">
              <a:buNone/>
            </a:pPr>
            <a:r>
              <a:rPr lang="en-US" altLang="zh-CN" dirty="0">
                <a:latin typeface="Arial" panose="020B0604020202090204" pitchFamily="34" charset="0"/>
                <a:sym typeface="+mn-ea"/>
              </a:rPr>
              <a:t>                  </a:t>
            </a:r>
            <a:r>
              <a:rPr lang="zh-CN" altLang="en-US" dirty="0">
                <a:latin typeface="Arial" panose="020B0604020202090204" pitchFamily="34" charset="0"/>
                <a:sym typeface="+mn-ea"/>
              </a:rPr>
              <a:t>死循环，</a:t>
            </a:r>
            <a:r>
              <a:rPr lang="en-US" altLang="zh-CN" dirty="0">
                <a:latin typeface="Arial" panose="020B0604020202090204" pitchFamily="34" charset="0"/>
                <a:sym typeface="+mn-ea"/>
              </a:rPr>
              <a:t>if A(Q,Q)=1</a:t>
            </a:r>
            <a:endParaRPr lang="en-US" altLang="zh-CN" dirty="0">
              <a:latin typeface="Arial" panose="020B0604020202090204" pitchFamily="34" charset="0"/>
            </a:endParaRPr>
          </a:p>
          <a:p>
            <a:pPr marL="0" indent="0" eaLnBrk="1" hangingPunct="1">
              <a:buNone/>
            </a:pPr>
            <a:endParaRPr lang="en-US" altLang="zh-CN" dirty="0">
              <a:latin typeface="Arial" panose="020B0604020202090204" pitchFamily="34" charset="0"/>
            </a:endParaRPr>
          </a:p>
          <a:p>
            <a:pPr marL="0" indent="0">
              <a:buNone/>
            </a:pPr>
            <a:endParaRPr lang="zh-CN" altLang="en-US" b="1" dirty="0"/>
          </a:p>
        </p:txBody>
      </p:sp>
      <p:sp>
        <p:nvSpPr>
          <p:cNvPr id="4" name="左大括号 3"/>
          <p:cNvSpPr/>
          <p:nvPr/>
        </p:nvSpPr>
        <p:spPr>
          <a:xfrm>
            <a:off x="2004111" y="3056002"/>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2029828" y="4931805"/>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331939" y="2983883"/>
            <a:ext cx="6518189" cy="2862322"/>
          </a:xfrm>
          <a:prstGeom prst="rect">
            <a:avLst/>
          </a:prstGeom>
        </p:spPr>
        <p:txBody>
          <a:bodyPr wrap="square">
            <a:spAutoFit/>
          </a:bodyPr>
          <a:lstStyle/>
          <a:p>
            <a:r>
              <a:rPr lang="en-US" altLang="zh-CN" dirty="0">
                <a:solidFill>
                  <a:srgbClr val="333333"/>
                </a:solidFill>
                <a:latin typeface="Helvetica Neue" panose="02000503000000020004"/>
              </a:rPr>
              <a:t>int A(</a:t>
            </a:r>
            <a:r>
              <a:rPr lang="en-US" altLang="zh-CN" dirty="0" err="1">
                <a:solidFill>
                  <a:srgbClr val="333333"/>
                </a:solidFill>
                <a:latin typeface="Helvetica Neue" panose="02000503000000020004"/>
              </a:rPr>
              <a:t>procedure,Input</a:t>
            </a:r>
            <a:r>
              <a:rPr lang="en-US" altLang="zh-CN" dirty="0">
                <a:solidFill>
                  <a:srgbClr val="333333"/>
                </a:solidFill>
                <a:latin typeface="Helvetica Neue" panose="02000503000000020004"/>
              </a:rPr>
              <a:t>); // A</a:t>
            </a:r>
            <a:r>
              <a:rPr lang="zh-CN" altLang="en-US" dirty="0">
                <a:solidFill>
                  <a:srgbClr val="333333"/>
                </a:solidFill>
                <a:latin typeface="Helvetica Neue" panose="02000503000000020004"/>
              </a:rPr>
              <a:t>有两种返回值，死循环</a:t>
            </a:r>
            <a:r>
              <a:rPr lang="en-US" altLang="zh-CN" dirty="0">
                <a:solidFill>
                  <a:srgbClr val="333333"/>
                </a:solidFill>
                <a:latin typeface="Helvetica Neue" panose="02000503000000020004"/>
              </a:rPr>
              <a:t>(0) </a:t>
            </a:r>
            <a:r>
              <a:rPr lang="zh-CN" altLang="en-US" dirty="0">
                <a:solidFill>
                  <a:srgbClr val="333333"/>
                </a:solidFill>
                <a:latin typeface="Helvetica Neue" panose="02000503000000020004"/>
              </a:rPr>
              <a:t>或 停机</a:t>
            </a:r>
            <a:r>
              <a:rPr lang="en-US" altLang="zh-CN" dirty="0">
                <a:solidFill>
                  <a:srgbClr val="333333"/>
                </a:solidFill>
                <a:latin typeface="Helvetica Neue" panose="02000503000000020004"/>
              </a:rPr>
              <a:t>(1)</a:t>
            </a:r>
          </a:p>
          <a:p>
            <a:r>
              <a:rPr lang="en-US" altLang="zh-CN" dirty="0">
                <a:solidFill>
                  <a:srgbClr val="333333"/>
                </a:solidFill>
                <a:latin typeface="Helvetica Neue" panose="02000503000000020004"/>
              </a:rPr>
              <a:t>int Q(P)</a:t>
            </a:r>
          </a:p>
          <a:p>
            <a:r>
              <a:rPr lang="en-US" altLang="zh-CN" dirty="0">
                <a:solidFill>
                  <a:srgbClr val="333333"/>
                </a:solidFill>
                <a:latin typeface="Helvetica Neue" panose="02000503000000020004"/>
              </a:rPr>
              <a:t>{</a:t>
            </a:r>
          </a:p>
          <a:p>
            <a:r>
              <a:rPr lang="en-US" altLang="zh-CN" dirty="0">
                <a:solidFill>
                  <a:srgbClr val="333333"/>
                </a:solidFill>
                <a:latin typeface="Helvetica Neue" panose="02000503000000020004"/>
              </a:rPr>
              <a:t>    if (A(P,P) == 0){ // </a:t>
            </a:r>
            <a:r>
              <a:rPr lang="zh-CN" altLang="en-US" dirty="0">
                <a:solidFill>
                  <a:srgbClr val="333333"/>
                </a:solidFill>
                <a:latin typeface="Helvetica Neue" panose="02000503000000020004"/>
              </a:rPr>
              <a:t>如果</a:t>
            </a:r>
            <a:r>
              <a:rPr lang="en-US" altLang="zh-CN" dirty="0">
                <a:solidFill>
                  <a:srgbClr val="333333"/>
                </a:solidFill>
                <a:latin typeface="Helvetica Neue" panose="02000503000000020004"/>
              </a:rPr>
              <a:t>H</a:t>
            </a:r>
            <a:r>
              <a:rPr lang="zh-CN" altLang="en-US" dirty="0">
                <a:solidFill>
                  <a:srgbClr val="333333"/>
                </a:solidFill>
                <a:latin typeface="Helvetica Neue" panose="02000503000000020004"/>
              </a:rPr>
              <a:t>死循环</a:t>
            </a:r>
          </a:p>
          <a:p>
            <a:r>
              <a:rPr lang="en-US" altLang="zh-CN" dirty="0">
                <a:solidFill>
                  <a:srgbClr val="333333"/>
                </a:solidFill>
                <a:latin typeface="Helvetica Neue" panose="02000503000000020004"/>
              </a:rPr>
              <a:t>         return 1; // </a:t>
            </a:r>
            <a:r>
              <a:rPr lang="zh-CN" altLang="en-US" dirty="0">
                <a:solidFill>
                  <a:srgbClr val="333333"/>
                </a:solidFill>
                <a:latin typeface="Helvetica Neue" panose="02000503000000020004"/>
              </a:rPr>
              <a:t>此时会停机</a:t>
            </a:r>
          </a:p>
          <a:p>
            <a:r>
              <a:rPr lang="en-US" altLang="zh-CN" dirty="0">
                <a:solidFill>
                  <a:srgbClr val="333333"/>
                </a:solidFill>
                <a:latin typeface="Helvetica Neue" panose="02000503000000020004"/>
              </a:rPr>
              <a:t>      }</a:t>
            </a:r>
          </a:p>
          <a:p>
            <a:r>
              <a:rPr lang="en-US" altLang="zh-CN" dirty="0">
                <a:solidFill>
                  <a:srgbClr val="333333"/>
                </a:solidFill>
                <a:latin typeface="Helvetica Neue" panose="02000503000000020004"/>
              </a:rPr>
              <a:t>    else{ // </a:t>
            </a:r>
            <a:r>
              <a:rPr lang="zh-CN" altLang="en-US" dirty="0">
                <a:solidFill>
                  <a:srgbClr val="333333"/>
                </a:solidFill>
                <a:latin typeface="Helvetica Neue" panose="02000503000000020004"/>
              </a:rPr>
              <a:t>否则</a:t>
            </a:r>
          </a:p>
          <a:p>
            <a:r>
              <a:rPr lang="en-US" altLang="zh-CN" dirty="0">
                <a:solidFill>
                  <a:srgbClr val="333333"/>
                </a:solidFill>
                <a:latin typeface="Helvetica Neue" panose="02000503000000020004"/>
              </a:rPr>
              <a:t>         while(1){} // </a:t>
            </a:r>
            <a:r>
              <a:rPr lang="zh-CN" altLang="en-US" dirty="0">
                <a:solidFill>
                  <a:srgbClr val="333333"/>
                </a:solidFill>
                <a:latin typeface="Helvetica Neue" panose="02000503000000020004"/>
              </a:rPr>
              <a:t>此时会死循环</a:t>
            </a:r>
          </a:p>
          <a:p>
            <a:r>
              <a:rPr lang="en-US" altLang="zh-CN" dirty="0">
                <a:solidFill>
                  <a:srgbClr val="333333"/>
                </a:solidFill>
                <a:latin typeface="Helvetica Neue" panose="02000503000000020004"/>
              </a:rPr>
              <a:t>     }</a:t>
            </a:r>
          </a:p>
          <a:p>
            <a:r>
              <a:rPr lang="en-US" altLang="zh-CN" dirty="0">
                <a:solidFill>
                  <a:srgbClr val="333333"/>
                </a:solidFill>
                <a:latin typeface="Helvetica Neue" panose="02000503000000020004"/>
              </a:rPr>
              <a:t>}</a:t>
            </a:r>
            <a:endParaRPr lang="en-US" altLang="zh-CN" b="0" i="0" dirty="0">
              <a:solidFill>
                <a:srgbClr val="333333"/>
              </a:solidFill>
              <a:effectLst/>
              <a:latin typeface="Helvetica Neue" panose="0200050300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409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11</a:t>
            </a:fld>
            <a:endParaRPr lang="zh-CN" altLang="en-US" sz="1400" b="0" dirty="0"/>
          </a:p>
        </p:txBody>
      </p:sp>
      <p:sp>
        <p:nvSpPr>
          <p:cNvPr id="4100" name="Rectangle 3"/>
          <p:cNvSpPr>
            <a:spLocks noGrp="1"/>
          </p:cNvSpPr>
          <p:nvPr>
            <p:ph idx="1"/>
          </p:nvPr>
        </p:nvSpPr>
        <p:spPr>
          <a:xfrm>
            <a:off x="776605" y="1042858"/>
            <a:ext cx="9205595" cy="4526280"/>
          </a:xfrm>
        </p:spPr>
        <p:txBody>
          <a:bodyPr vert="horz" wrap="square" lIns="91440" tIns="45720" rIns="91440" bIns="45720" anchor="t" anchorCtr="0">
            <a:normAutofit fontScale="90000" lnSpcReduction="20000"/>
          </a:bodyPr>
          <a:lstStyle/>
          <a:p>
            <a:pPr marL="0" lvl="1" eaLnBrk="1" hangingPunct="1">
              <a:lnSpc>
                <a:spcPct val="150000"/>
              </a:lnSpc>
            </a:pPr>
            <a:r>
              <a:rPr lang="zh-CN" altLang="en-US" sz="2800" dirty="0">
                <a:sym typeface="+mn-ea"/>
              </a:rPr>
              <a:t>易解问题</a:t>
            </a:r>
            <a:r>
              <a:rPr lang="en-US" altLang="zh-CN" sz="2800" dirty="0">
                <a:sym typeface="+mn-ea"/>
              </a:rPr>
              <a:t>E</a:t>
            </a:r>
            <a:r>
              <a:rPr lang="zh-CN" altLang="en-US" sz="2800" dirty="0">
                <a:sym typeface="+mn-ea"/>
              </a:rPr>
              <a:t>asy </a:t>
            </a:r>
            <a:r>
              <a:rPr lang="en-US" altLang="zh-CN" sz="2800" dirty="0">
                <a:sym typeface="+mn-ea"/>
              </a:rPr>
              <a:t>problems(</a:t>
            </a:r>
            <a:r>
              <a:rPr lang="en-US" altLang="zh-CN" sz="2800" dirty="0">
                <a:solidFill>
                  <a:srgbClr val="CC0000"/>
                </a:solidFill>
                <a:sym typeface="+mn-ea"/>
              </a:rPr>
              <a:t>O(n</a:t>
            </a:r>
            <a:r>
              <a:rPr lang="en-US" altLang="zh-CN" sz="2800" baseline="30000" dirty="0">
                <a:solidFill>
                  <a:srgbClr val="CC0000"/>
                </a:solidFill>
                <a:sym typeface="+mn-ea"/>
              </a:rPr>
              <a:t>k</a:t>
            </a:r>
            <a:r>
              <a:rPr lang="en-US" altLang="zh-CN" sz="2800" dirty="0">
                <a:solidFill>
                  <a:srgbClr val="CC0000"/>
                </a:solidFill>
                <a:sym typeface="+mn-ea"/>
              </a:rPr>
              <a:t>)</a:t>
            </a:r>
            <a:r>
              <a:rPr lang="en-US" altLang="zh-CN" sz="2800" dirty="0">
                <a:sym typeface="+mn-ea"/>
              </a:rPr>
              <a:t>) </a:t>
            </a:r>
            <a:endParaRPr lang="zh-CN" altLang="en-US" sz="2800" dirty="0"/>
          </a:p>
          <a:p>
            <a:pPr marL="0" lvl="1" indent="0" eaLnBrk="1" hangingPunct="1">
              <a:lnSpc>
                <a:spcPct val="150000"/>
              </a:lnSpc>
              <a:buNone/>
            </a:pPr>
            <a:r>
              <a:rPr lang="en-US" sz="2800" dirty="0"/>
              <a:t>    -- </a:t>
            </a:r>
            <a:r>
              <a:rPr lang="zh-CN" altLang="en-US" sz="2800" dirty="0"/>
              <a:t>有多项式时间算法的问题</a:t>
            </a:r>
            <a:r>
              <a:rPr lang="en-US" altLang="zh-CN" sz="2800" dirty="0"/>
              <a:t> </a:t>
            </a:r>
          </a:p>
          <a:p>
            <a:pPr marL="457200" lvl="1" indent="-457200">
              <a:lnSpc>
                <a:spcPct val="150000"/>
              </a:lnSpc>
            </a:pPr>
            <a:r>
              <a:rPr lang="zh-CN" altLang="en-US" sz="2800" dirty="0"/>
              <a:t>难解问题</a:t>
            </a:r>
            <a:r>
              <a:rPr lang="en-US" altLang="zh-CN" sz="2800" dirty="0"/>
              <a:t>Hard problems</a:t>
            </a:r>
          </a:p>
          <a:p>
            <a:pPr marL="0" lvl="1" indent="0" eaLnBrk="1" hangingPunct="1">
              <a:lnSpc>
                <a:spcPct val="150000"/>
              </a:lnSpc>
              <a:buNone/>
            </a:pPr>
            <a:r>
              <a:rPr lang="zh-CN" altLang="en-US" sz="2800" dirty="0"/>
              <a:t>    </a:t>
            </a:r>
            <a:r>
              <a:rPr lang="en-US" altLang="zh-CN" sz="2800" dirty="0"/>
              <a:t>-- </a:t>
            </a:r>
            <a:r>
              <a:rPr lang="zh-CN" altLang="en-US" sz="2800" dirty="0"/>
              <a:t>不存在多项式时间算法的问题</a:t>
            </a:r>
            <a:endParaRPr lang="en-US" altLang="zh-CN" sz="2800" dirty="0"/>
          </a:p>
          <a:p>
            <a:pPr marL="457200" lvl="1" indent="-457200">
              <a:lnSpc>
                <a:spcPct val="150000"/>
              </a:lnSpc>
            </a:pPr>
            <a:r>
              <a:rPr lang="zh-CN" altLang="en-US" sz="2800" dirty="0"/>
              <a:t>不可解问题 </a:t>
            </a:r>
            <a:r>
              <a:rPr lang="en-US" altLang="zh-CN" sz="2800" dirty="0" err="1"/>
              <a:t>Unsovlable</a:t>
            </a:r>
            <a:r>
              <a:rPr lang="en-US" altLang="zh-CN" sz="2800" dirty="0"/>
              <a:t> problems</a:t>
            </a:r>
          </a:p>
          <a:p>
            <a:pPr marL="0" lvl="1" indent="0">
              <a:lnSpc>
                <a:spcPct val="150000"/>
              </a:lnSpc>
              <a:buNone/>
            </a:pPr>
            <a:r>
              <a:rPr lang="zh-CN" altLang="en-US" sz="2800" dirty="0"/>
              <a:t>   </a:t>
            </a:r>
            <a:r>
              <a:rPr lang="en-US" altLang="zh-CN" sz="2800" dirty="0"/>
              <a:t>-- </a:t>
            </a:r>
            <a:r>
              <a:rPr lang="zh-CN" altLang="en-US" sz="2800" dirty="0"/>
              <a:t>图灵停机问题</a:t>
            </a:r>
            <a:endParaRPr lang="en-US" altLang="zh-CN" sz="2800" dirty="0"/>
          </a:p>
          <a:p>
            <a:pPr marL="457200" lvl="1" indent="-457200">
              <a:lnSpc>
                <a:spcPct val="150000"/>
              </a:lnSpc>
            </a:pPr>
            <a:r>
              <a:rPr lang="en-US" altLang="zh-CN" sz="2800" dirty="0"/>
              <a:t>NPC</a:t>
            </a:r>
            <a:r>
              <a:rPr lang="zh-CN" altLang="en-US" sz="2800" dirty="0"/>
              <a:t>问题（不知道是难是易）</a:t>
            </a:r>
            <a:endParaRPr lang="en-US" altLang="zh-CN" sz="2800" dirty="0"/>
          </a:p>
          <a:p>
            <a:pPr marL="0" lvl="1" indent="0">
              <a:lnSpc>
                <a:spcPct val="150000"/>
              </a:lnSpc>
              <a:buNone/>
            </a:pPr>
            <a:r>
              <a:rPr lang="zh-CN" altLang="en-US" sz="2800" dirty="0"/>
              <a:t>   </a:t>
            </a:r>
            <a:r>
              <a:rPr lang="en-US" altLang="zh-CN" sz="2800" dirty="0"/>
              <a:t>--</a:t>
            </a:r>
            <a:r>
              <a:rPr lang="zh-CN" altLang="en-US" sz="2800" dirty="0"/>
              <a:t>哈密尔顿回路</a:t>
            </a:r>
            <a:endParaRPr lang="en-US" altLang="zh-CN" sz="2800" dirty="0"/>
          </a:p>
          <a:p>
            <a:pPr marL="457200" lvl="2" indent="0">
              <a:lnSpc>
                <a:spcPct val="150000"/>
              </a:lnSpc>
              <a:buNone/>
            </a:pPr>
            <a:endParaRPr lang="zh-CN" alt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r>
              <a:rPr lang="zh-CN" altLang="en-US" dirty="0"/>
              <a:t>与</a:t>
            </a:r>
            <a:r>
              <a:rPr lang="en-US" altLang="zh-CN" dirty="0"/>
              <a:t>NP</a:t>
            </a:r>
            <a:endParaRPr lang="zh-CN" altLang="en-US" dirty="0"/>
          </a:p>
        </p:txBody>
      </p:sp>
      <p:sp>
        <p:nvSpPr>
          <p:cNvPr id="3" name="内容占位符 2"/>
          <p:cNvSpPr>
            <a:spLocks noGrp="1"/>
          </p:cNvSpPr>
          <p:nvPr>
            <p:ph idx="1"/>
          </p:nvPr>
        </p:nvSpPr>
        <p:spPr/>
        <p:txBody>
          <a:bodyPr/>
          <a:lstStyle/>
          <a:p>
            <a:r>
              <a:rPr lang="en-US" altLang="zh-CN" dirty="0"/>
              <a:t>P</a:t>
            </a:r>
            <a:r>
              <a:rPr lang="zh-CN" altLang="en-US" dirty="0"/>
              <a:t>类（</a:t>
            </a:r>
            <a:r>
              <a:rPr lang="en-US" altLang="zh-CN" dirty="0"/>
              <a:t>Polynomial</a:t>
            </a:r>
            <a:r>
              <a:rPr lang="zh-CN" altLang="en-US" dirty="0"/>
              <a:t>）</a:t>
            </a:r>
            <a:endParaRPr lang="en-US" altLang="zh-CN" dirty="0"/>
          </a:p>
          <a:p>
            <a:pPr lvl="1">
              <a:buFont typeface="Calibri" panose="020F0502020204030204" pitchFamily="34" charset="0"/>
              <a:buChar char="⁻"/>
            </a:pPr>
            <a:r>
              <a:rPr lang="en-US" altLang="zh-CN" dirty="0"/>
              <a:t>  </a:t>
            </a:r>
            <a:r>
              <a:rPr lang="zh-CN" altLang="en-US" dirty="0"/>
              <a:t>所有多项式时间可解的</a:t>
            </a:r>
            <a:r>
              <a:rPr lang="zh-CN" altLang="en-US" dirty="0">
                <a:solidFill>
                  <a:srgbClr val="FF0000"/>
                </a:solidFill>
              </a:rPr>
              <a:t>判定问题</a:t>
            </a:r>
            <a:r>
              <a:rPr lang="zh-CN" altLang="en-US" dirty="0"/>
              <a:t>组成的问题类</a:t>
            </a:r>
            <a:endParaRPr lang="en-US" altLang="zh-CN" dirty="0"/>
          </a:p>
          <a:p>
            <a:r>
              <a:rPr lang="en-US" altLang="zh-CN" dirty="0"/>
              <a:t>NP</a:t>
            </a:r>
            <a:r>
              <a:rPr lang="zh-CN" altLang="en-US" dirty="0"/>
              <a:t>类（？</a:t>
            </a:r>
            <a:r>
              <a:rPr lang="en-US" altLang="zh-CN" dirty="0"/>
              <a:t>Polynomial</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1" dirty="0"/>
              <a:t>判定问题</a:t>
            </a:r>
            <a:endParaRPr lang="zh-CN" altLang="en-US" dirty="0"/>
          </a:p>
        </p:txBody>
      </p:sp>
      <p:sp>
        <p:nvSpPr>
          <p:cNvPr id="3" name="内容占位符 2"/>
          <p:cNvSpPr>
            <a:spLocks noGrp="1"/>
          </p:cNvSpPr>
          <p:nvPr>
            <p:ph idx="1"/>
          </p:nvPr>
        </p:nvSpPr>
        <p:spPr/>
        <p:txBody>
          <a:bodyPr>
            <a:normAutofit/>
          </a:bodyPr>
          <a:lstStyle/>
          <a:p>
            <a:r>
              <a:rPr lang="zh-CN" altLang="en-US" b="1" i="1" dirty="0"/>
              <a:t>判定问题</a:t>
            </a:r>
            <a:r>
              <a:rPr lang="en-US" altLang="zh-CN" b="1" i="1" dirty="0"/>
              <a:t>decision problems</a:t>
            </a:r>
            <a:r>
              <a:rPr lang="en-US" altLang="zh-CN" dirty="0"/>
              <a:t>, </a:t>
            </a:r>
            <a:r>
              <a:rPr lang="zh-CN" altLang="en-US" dirty="0"/>
              <a:t>输出为</a:t>
            </a:r>
            <a:r>
              <a:rPr lang="en-US" altLang="zh-CN" dirty="0"/>
              <a:t>“yes” or “no” (or, more formally, “1” or “0”). </a:t>
            </a:r>
          </a:p>
          <a:p>
            <a:endParaRPr lang="en-US" altLang="zh-CN" dirty="0"/>
          </a:p>
          <a:p>
            <a:r>
              <a:rPr lang="zh-CN" altLang="en-US" dirty="0"/>
              <a:t>判断是否有一种能够解决某一类问题的能行算法的研究课题。</a:t>
            </a:r>
            <a:endParaRPr lang="en-US" altLang="zh-CN" dirty="0"/>
          </a:p>
          <a:p>
            <a:endParaRPr lang="en-US" altLang="zh-CN" dirty="0"/>
          </a:p>
          <a:p>
            <a:r>
              <a:rPr lang="zh-CN" altLang="en-US" dirty="0"/>
              <a:t>可以将搜索问题，生成问题，优化问题等转换成一个相关的判定问题</a:t>
            </a:r>
            <a:endParaRPr lang="en-US" altLang="zh-CN" dirty="0"/>
          </a:p>
          <a:p>
            <a:pPr marL="0" indent="0">
              <a:buNone/>
            </a:pPr>
            <a:r>
              <a:rPr lang="en-US" altLang="zh-CN" dirty="0"/>
              <a:t>    </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1" dirty="0"/>
              <a:t>哈密尔顿回路 </a:t>
            </a:r>
            <a:r>
              <a:rPr lang="en-US" altLang="zh-CN" b="1" i="1" dirty="0"/>
              <a:t>HC</a:t>
            </a:r>
            <a:endParaRPr lang="zh-CN" altLang="en-US" dirty="0"/>
          </a:p>
        </p:txBody>
      </p:sp>
      <p:sp>
        <p:nvSpPr>
          <p:cNvPr id="3" name="内容占位符 2"/>
          <p:cNvSpPr>
            <a:spLocks noGrp="1"/>
          </p:cNvSpPr>
          <p:nvPr>
            <p:ph idx="1"/>
          </p:nvPr>
        </p:nvSpPr>
        <p:spPr/>
        <p:txBody>
          <a:bodyPr>
            <a:normAutofit/>
          </a:bodyPr>
          <a:lstStyle/>
          <a:p>
            <a:pPr marL="393700" indent="-342900">
              <a:lnSpc>
                <a:spcPct val="100000"/>
              </a:lnSpc>
              <a:spcBef>
                <a:spcPts val="1050"/>
              </a:spcBef>
              <a:buFont typeface="Arial" panose="020B0604020202090204"/>
              <a:buChar char="•"/>
              <a:tabLst>
                <a:tab pos="393065" algn="l"/>
                <a:tab pos="393700" algn="l"/>
              </a:tabLst>
            </a:pPr>
            <a:r>
              <a:rPr lang="zh-CN" altLang="en-US" spc="-5" dirty="0">
                <a:solidFill>
                  <a:srgbClr val="7E7E7E"/>
                </a:solidFill>
                <a:latin typeface="黑体"/>
                <a:cs typeface="黑体"/>
              </a:rPr>
              <a:t>任给无向图</a:t>
            </a:r>
            <a:r>
              <a:rPr lang="zh-CN" altLang="en-US" spc="-5" dirty="0">
                <a:solidFill>
                  <a:srgbClr val="006FC0"/>
                </a:solidFill>
                <a:latin typeface="Cambria Math"/>
                <a:cs typeface="Cambria Math"/>
              </a:rPr>
              <a:t>𝑮</a:t>
            </a:r>
            <a:r>
              <a:rPr lang="zh-CN" altLang="en-US" spc="-5" dirty="0">
                <a:solidFill>
                  <a:srgbClr val="7E7E7E"/>
                </a:solidFill>
                <a:latin typeface="黑体"/>
                <a:cs typeface="黑体"/>
              </a:rPr>
              <a:t>，</a:t>
            </a:r>
            <a:r>
              <a:rPr lang="zh-CN" altLang="en-US" dirty="0">
                <a:solidFill>
                  <a:srgbClr val="7E7E7E"/>
                </a:solidFill>
                <a:latin typeface="黑体"/>
                <a:cs typeface="黑体"/>
              </a:rPr>
              <a:t>问</a:t>
            </a:r>
            <a:r>
              <a:rPr lang="zh-CN" altLang="en-US" spc="-5" dirty="0">
                <a:solidFill>
                  <a:srgbClr val="006FC0"/>
                </a:solidFill>
                <a:latin typeface="Cambria Math"/>
                <a:cs typeface="Cambria Math"/>
              </a:rPr>
              <a:t>𝑮</a:t>
            </a:r>
            <a:r>
              <a:rPr lang="zh-CN" altLang="en-US" spc="-5" dirty="0">
                <a:solidFill>
                  <a:srgbClr val="7E7E7E"/>
                </a:solidFill>
                <a:latin typeface="黑体"/>
                <a:cs typeface="黑体"/>
              </a:rPr>
              <a:t>是哈密尔顿图吗？判定问题</a:t>
            </a:r>
            <a:endParaRPr lang="en-US" altLang="zh-CN" spc="-5" dirty="0">
              <a:solidFill>
                <a:srgbClr val="7E7E7E"/>
              </a:solidFill>
              <a:latin typeface="黑体"/>
              <a:cs typeface="黑体"/>
            </a:endParaRPr>
          </a:p>
          <a:p>
            <a:pPr marL="393700" indent="-342900">
              <a:lnSpc>
                <a:spcPct val="100000"/>
              </a:lnSpc>
              <a:spcBef>
                <a:spcPts val="1050"/>
              </a:spcBef>
              <a:buFont typeface="Arial" panose="020B0604020202090204"/>
              <a:buChar char="•"/>
              <a:tabLst>
                <a:tab pos="393065" algn="l"/>
                <a:tab pos="393700" algn="l"/>
              </a:tabLst>
            </a:pPr>
            <a:r>
              <a:rPr lang="zh-CN" altLang="en-US" spc="-5" dirty="0">
                <a:solidFill>
                  <a:srgbClr val="7E7E7E"/>
                </a:solidFill>
                <a:latin typeface="黑体"/>
                <a:cs typeface="黑体"/>
              </a:rPr>
              <a:t>对应的搜索问题，</a:t>
            </a:r>
            <a:endParaRPr lang="en-US" altLang="zh-CN" spc="-5" dirty="0">
              <a:solidFill>
                <a:srgbClr val="7E7E7E"/>
              </a:solidFill>
              <a:latin typeface="黑体"/>
              <a:cs typeface="黑体"/>
            </a:endParaRPr>
          </a:p>
          <a:p>
            <a:pPr marL="794385" lvl="1" indent="-287020">
              <a:lnSpc>
                <a:spcPct val="100000"/>
              </a:lnSpc>
              <a:spcBef>
                <a:spcPts val="795"/>
              </a:spcBef>
              <a:buFont typeface="Arial" panose="020B0604020202090204"/>
              <a:buChar char="–"/>
              <a:tabLst>
                <a:tab pos="794385" algn="l"/>
                <a:tab pos="795020" algn="l"/>
              </a:tabLst>
            </a:pPr>
            <a:r>
              <a:rPr lang="zh-CN" altLang="en-US" sz="2000" dirty="0">
                <a:solidFill>
                  <a:srgbClr val="7E7E7E"/>
                </a:solidFill>
                <a:latin typeface="黑体"/>
                <a:cs typeface="黑体"/>
              </a:rPr>
              <a:t>为</a:t>
            </a:r>
            <a:r>
              <a:rPr lang="zh-CN" altLang="en-US" sz="2000" spc="-15" dirty="0">
                <a:solidFill>
                  <a:srgbClr val="006FC0"/>
                </a:solidFill>
                <a:latin typeface="Cambria Math"/>
                <a:cs typeface="Cambria Math"/>
              </a:rPr>
              <a:t>𝑮</a:t>
            </a:r>
            <a:r>
              <a:rPr lang="zh-CN" altLang="en-US" sz="2000" dirty="0">
                <a:solidFill>
                  <a:srgbClr val="7E7E7E"/>
                </a:solidFill>
                <a:latin typeface="黑体"/>
                <a:cs typeface="黑体"/>
              </a:rPr>
              <a:t>找出</a:t>
            </a:r>
            <a:r>
              <a:rPr lang="zh-CN" altLang="en-US" sz="2000" spc="-15" dirty="0">
                <a:solidFill>
                  <a:srgbClr val="7E7E7E"/>
                </a:solidFill>
                <a:latin typeface="黑体"/>
                <a:cs typeface="黑体"/>
              </a:rPr>
              <a:t>一</a:t>
            </a:r>
            <a:r>
              <a:rPr lang="zh-CN" altLang="en-US" sz="2000" dirty="0">
                <a:solidFill>
                  <a:srgbClr val="7E7E7E"/>
                </a:solidFill>
                <a:latin typeface="黑体"/>
                <a:cs typeface="黑体"/>
              </a:rPr>
              <a:t>条</a:t>
            </a:r>
            <a:r>
              <a:rPr lang="zh-CN" altLang="en-US" sz="2000" spc="-15" dirty="0">
                <a:solidFill>
                  <a:srgbClr val="7E7E7E"/>
                </a:solidFill>
                <a:latin typeface="黑体"/>
                <a:cs typeface="黑体"/>
              </a:rPr>
              <a:t>哈</a:t>
            </a:r>
            <a:r>
              <a:rPr lang="zh-CN" altLang="en-US" sz="2000" dirty="0">
                <a:solidFill>
                  <a:srgbClr val="7E7E7E"/>
                </a:solidFill>
                <a:latin typeface="黑体"/>
                <a:cs typeface="黑体"/>
              </a:rPr>
              <a:t>密尔顿</a:t>
            </a:r>
            <a:r>
              <a:rPr lang="zh-CN" altLang="en-US" sz="2000" spc="-15" dirty="0">
                <a:solidFill>
                  <a:srgbClr val="7E7E7E"/>
                </a:solidFill>
                <a:latin typeface="黑体"/>
                <a:cs typeface="黑体"/>
              </a:rPr>
              <a:t>回</a:t>
            </a:r>
            <a:r>
              <a:rPr lang="zh-CN" altLang="en-US" sz="2000" dirty="0">
                <a:solidFill>
                  <a:srgbClr val="7E7E7E"/>
                </a:solidFill>
                <a:latin typeface="黑体"/>
                <a:cs typeface="黑体"/>
              </a:rPr>
              <a:t>路</a:t>
            </a:r>
            <a:r>
              <a:rPr lang="en-US" altLang="zh-CN" sz="2000" spc="-10" dirty="0">
                <a:solidFill>
                  <a:srgbClr val="7E7E7E"/>
                </a:solidFill>
                <a:latin typeface="黑体"/>
                <a:cs typeface="黑体"/>
              </a:rPr>
              <a:t>(</a:t>
            </a:r>
            <a:r>
              <a:rPr lang="zh-CN" altLang="en-US" sz="2000" dirty="0">
                <a:solidFill>
                  <a:srgbClr val="7E7E7E"/>
                </a:solidFill>
                <a:latin typeface="黑体"/>
                <a:cs typeface="黑体"/>
              </a:rPr>
              <a:t>如果存在</a:t>
            </a:r>
            <a:r>
              <a:rPr lang="en-US" altLang="zh-CN" sz="2000" dirty="0">
                <a:solidFill>
                  <a:srgbClr val="7E7E7E"/>
                </a:solidFill>
                <a:latin typeface="黑体"/>
                <a:cs typeface="黑体"/>
              </a:rPr>
              <a:t>)</a:t>
            </a:r>
            <a:endParaRPr lang="zh-CN" altLang="en-US" sz="2000" dirty="0">
              <a:latin typeface="黑体"/>
              <a:cs typeface="黑体"/>
            </a:endParaRPr>
          </a:p>
          <a:p>
            <a:pPr marL="794385" lvl="1" indent="-287020">
              <a:lnSpc>
                <a:spcPct val="100000"/>
              </a:lnSpc>
              <a:spcBef>
                <a:spcPts val="720"/>
              </a:spcBef>
              <a:buFont typeface="Arial" panose="020B0604020202090204"/>
              <a:buChar char="–"/>
              <a:tabLst>
                <a:tab pos="794385" algn="l"/>
                <a:tab pos="795020" algn="l"/>
              </a:tabLst>
            </a:pPr>
            <a:r>
              <a:rPr lang="zh-CN" altLang="en-US" sz="2000" spc="10" dirty="0">
                <a:solidFill>
                  <a:srgbClr val="7E7E7E"/>
                </a:solidFill>
                <a:latin typeface="黑体"/>
                <a:cs typeface="黑体"/>
              </a:rPr>
              <a:t>回答</a:t>
            </a:r>
            <a:r>
              <a:rPr lang="zh-CN" altLang="en-US" sz="2000" spc="-5" dirty="0">
                <a:solidFill>
                  <a:srgbClr val="7E7E7E"/>
                </a:solidFill>
                <a:cs typeface="Calibri"/>
              </a:rPr>
              <a:t>“</a:t>
            </a:r>
            <a:r>
              <a:rPr lang="en-US" altLang="zh-CN" sz="2000" b="1" spc="-5" dirty="0">
                <a:solidFill>
                  <a:srgbClr val="006FC0"/>
                </a:solidFill>
                <a:cs typeface="Calibri"/>
              </a:rPr>
              <a:t>No</a:t>
            </a:r>
            <a:r>
              <a:rPr lang="zh-CN" altLang="en-US" sz="2000" spc="-5" dirty="0">
                <a:solidFill>
                  <a:srgbClr val="7E7E7E"/>
                </a:solidFill>
                <a:cs typeface="Calibri"/>
              </a:rPr>
              <a:t>”</a:t>
            </a:r>
            <a:r>
              <a:rPr lang="zh-CN" altLang="en-US" sz="2000" spc="450" dirty="0">
                <a:solidFill>
                  <a:srgbClr val="7E7E7E"/>
                </a:solidFill>
                <a:cs typeface="Calibri"/>
              </a:rPr>
              <a:t> </a:t>
            </a:r>
            <a:r>
              <a:rPr lang="en-US" altLang="zh-CN" sz="2000" spc="5" dirty="0">
                <a:solidFill>
                  <a:srgbClr val="7E7E7E"/>
                </a:solidFill>
                <a:latin typeface="黑体"/>
                <a:cs typeface="黑体"/>
              </a:rPr>
              <a:t>(</a:t>
            </a:r>
            <a:r>
              <a:rPr lang="zh-CN" altLang="en-US" sz="2000" spc="10" dirty="0">
                <a:solidFill>
                  <a:srgbClr val="7E7E7E"/>
                </a:solidFill>
                <a:latin typeface="黑体"/>
                <a:cs typeface="黑体"/>
              </a:rPr>
              <a:t>如果</a:t>
            </a:r>
            <a:r>
              <a:rPr lang="zh-CN" altLang="en-US" sz="2000" dirty="0">
                <a:solidFill>
                  <a:srgbClr val="7E7E7E"/>
                </a:solidFill>
                <a:latin typeface="黑体"/>
                <a:cs typeface="黑体"/>
              </a:rPr>
              <a:t>不</a:t>
            </a:r>
            <a:r>
              <a:rPr lang="zh-CN" altLang="en-US" sz="2000" spc="-15" dirty="0">
                <a:solidFill>
                  <a:srgbClr val="7E7E7E"/>
                </a:solidFill>
                <a:latin typeface="黑体"/>
                <a:cs typeface="黑体"/>
              </a:rPr>
              <a:t>存</a:t>
            </a:r>
            <a:r>
              <a:rPr lang="zh-CN" altLang="en-US" sz="2000" spc="5" dirty="0">
                <a:solidFill>
                  <a:srgbClr val="7E7E7E"/>
                </a:solidFill>
                <a:latin typeface="黑体"/>
                <a:cs typeface="黑体"/>
              </a:rPr>
              <a:t>在</a:t>
            </a:r>
            <a:r>
              <a:rPr lang="en-US" altLang="zh-CN" sz="2000" dirty="0">
                <a:solidFill>
                  <a:srgbClr val="7E7E7E"/>
                </a:solidFill>
                <a:latin typeface="黑体"/>
                <a:cs typeface="黑体"/>
              </a:rPr>
              <a:t>)</a:t>
            </a:r>
            <a:endParaRPr lang="zh-CN" altLang="en-US" sz="2000" dirty="0">
              <a:latin typeface="黑体"/>
              <a:cs typeface="黑体"/>
            </a:endParaRPr>
          </a:p>
          <a:p>
            <a:pPr marL="393700" indent="-342900">
              <a:lnSpc>
                <a:spcPct val="100000"/>
              </a:lnSpc>
              <a:spcBef>
                <a:spcPts val="1050"/>
              </a:spcBef>
              <a:buFont typeface="Arial" panose="020B0604020202090204"/>
              <a:buChar char="•"/>
              <a:tabLst>
                <a:tab pos="393065" algn="l"/>
                <a:tab pos="393700" algn="l"/>
              </a:tabLst>
            </a:pPr>
            <a:endParaRPr lang="zh-CN" altLang="en-US" dirty="0">
              <a:latin typeface="黑体"/>
              <a:cs typeface="黑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1" dirty="0"/>
              <a:t>哈密尔顿回路</a:t>
            </a:r>
            <a:r>
              <a:rPr lang="en-US" altLang="zh-CN" b="1" i="1" dirty="0"/>
              <a:t>HC</a:t>
            </a:r>
            <a:endParaRPr lang="zh-CN" altLang="en-US" dirty="0"/>
          </a:p>
        </p:txBody>
      </p:sp>
      <p:sp>
        <p:nvSpPr>
          <p:cNvPr id="3" name="内容占位符 2"/>
          <p:cNvSpPr>
            <a:spLocks noGrp="1"/>
          </p:cNvSpPr>
          <p:nvPr>
            <p:ph idx="1"/>
          </p:nvPr>
        </p:nvSpPr>
        <p:spPr/>
        <p:txBody>
          <a:bodyPr>
            <a:normAutofit/>
          </a:bodyPr>
          <a:lstStyle/>
          <a:p>
            <a:pPr marL="393700" indent="-342900">
              <a:lnSpc>
                <a:spcPct val="100000"/>
              </a:lnSpc>
              <a:spcBef>
                <a:spcPts val="1050"/>
              </a:spcBef>
              <a:buFont typeface="Arial" panose="020B0604020202090204"/>
              <a:buChar char="•"/>
              <a:tabLst>
                <a:tab pos="393065" algn="l"/>
                <a:tab pos="393700" algn="l"/>
              </a:tabLst>
            </a:pPr>
            <a:r>
              <a:rPr lang="zh-CN" altLang="en-US" spc="-5" dirty="0">
                <a:solidFill>
                  <a:srgbClr val="7E7E7E"/>
                </a:solidFill>
                <a:latin typeface="黑体"/>
                <a:cs typeface="黑体"/>
              </a:rPr>
              <a:t>任给无向图</a:t>
            </a:r>
            <a:r>
              <a:rPr lang="zh-CN" altLang="en-US" spc="-5" dirty="0">
                <a:solidFill>
                  <a:srgbClr val="006FC0"/>
                </a:solidFill>
                <a:latin typeface="Cambria Math"/>
                <a:cs typeface="Cambria Math"/>
              </a:rPr>
              <a:t>𝑮</a:t>
            </a:r>
            <a:r>
              <a:rPr lang="zh-CN" altLang="en-US" spc="-5" dirty="0">
                <a:solidFill>
                  <a:srgbClr val="7E7E7E"/>
                </a:solidFill>
                <a:latin typeface="黑体"/>
                <a:cs typeface="黑体"/>
              </a:rPr>
              <a:t>，</a:t>
            </a:r>
            <a:r>
              <a:rPr lang="zh-CN" altLang="en-US" dirty="0">
                <a:solidFill>
                  <a:srgbClr val="7E7E7E"/>
                </a:solidFill>
                <a:latin typeface="黑体"/>
                <a:cs typeface="黑体"/>
              </a:rPr>
              <a:t>问</a:t>
            </a:r>
            <a:r>
              <a:rPr lang="zh-CN" altLang="en-US" spc="-5" dirty="0">
                <a:solidFill>
                  <a:srgbClr val="006FC0"/>
                </a:solidFill>
                <a:latin typeface="Cambria Math"/>
                <a:cs typeface="Cambria Math"/>
              </a:rPr>
              <a:t>𝑮</a:t>
            </a:r>
            <a:r>
              <a:rPr lang="zh-CN" altLang="en-US" spc="-5" dirty="0">
                <a:solidFill>
                  <a:srgbClr val="7E7E7E"/>
                </a:solidFill>
                <a:latin typeface="黑体"/>
                <a:cs typeface="黑体"/>
              </a:rPr>
              <a:t>是哈密尔顿图吗？判定问题</a:t>
            </a:r>
            <a:endParaRPr lang="en-US" altLang="zh-CN" spc="-5" dirty="0">
              <a:solidFill>
                <a:srgbClr val="7E7E7E"/>
              </a:solidFill>
              <a:latin typeface="黑体"/>
              <a:cs typeface="黑体"/>
            </a:endParaRPr>
          </a:p>
          <a:p>
            <a:pPr marL="393700" indent="-342900">
              <a:lnSpc>
                <a:spcPct val="100000"/>
              </a:lnSpc>
              <a:spcBef>
                <a:spcPts val="1050"/>
              </a:spcBef>
              <a:buFont typeface="Arial" panose="020B0604020202090204"/>
              <a:buChar char="•"/>
              <a:tabLst>
                <a:tab pos="393065" algn="l"/>
                <a:tab pos="393700" algn="l"/>
              </a:tabLst>
            </a:pPr>
            <a:r>
              <a:rPr lang="zh-CN" altLang="en-US" spc="-5" dirty="0">
                <a:solidFill>
                  <a:srgbClr val="7E7E7E"/>
                </a:solidFill>
                <a:latin typeface="黑体"/>
                <a:cs typeface="黑体"/>
              </a:rPr>
              <a:t>对应的搜索问题，</a:t>
            </a:r>
            <a:endParaRPr lang="en-US" altLang="zh-CN" spc="-5" dirty="0">
              <a:solidFill>
                <a:srgbClr val="7E7E7E"/>
              </a:solidFill>
              <a:latin typeface="黑体"/>
              <a:cs typeface="黑体"/>
            </a:endParaRPr>
          </a:p>
          <a:p>
            <a:pPr marL="794385" lvl="1" indent="-287020">
              <a:lnSpc>
                <a:spcPct val="100000"/>
              </a:lnSpc>
              <a:spcBef>
                <a:spcPts val="795"/>
              </a:spcBef>
              <a:buFont typeface="Arial" panose="020B0604020202090204"/>
              <a:buChar char="–"/>
              <a:tabLst>
                <a:tab pos="794385" algn="l"/>
                <a:tab pos="795020" algn="l"/>
              </a:tabLst>
            </a:pPr>
            <a:r>
              <a:rPr lang="zh-CN" altLang="en-US" sz="2000" dirty="0">
                <a:solidFill>
                  <a:srgbClr val="7E7E7E"/>
                </a:solidFill>
                <a:latin typeface="黑体"/>
                <a:cs typeface="黑体"/>
              </a:rPr>
              <a:t>为</a:t>
            </a:r>
            <a:r>
              <a:rPr lang="zh-CN" altLang="en-US" sz="2000" spc="-15" dirty="0">
                <a:solidFill>
                  <a:srgbClr val="006FC0"/>
                </a:solidFill>
                <a:latin typeface="Cambria Math"/>
                <a:cs typeface="Cambria Math"/>
              </a:rPr>
              <a:t>𝑮</a:t>
            </a:r>
            <a:r>
              <a:rPr lang="zh-CN" altLang="en-US" sz="2000" dirty="0">
                <a:solidFill>
                  <a:srgbClr val="7E7E7E"/>
                </a:solidFill>
                <a:latin typeface="黑体"/>
                <a:cs typeface="黑体"/>
              </a:rPr>
              <a:t>找出</a:t>
            </a:r>
            <a:r>
              <a:rPr lang="zh-CN" altLang="en-US" sz="2000" spc="-15" dirty="0">
                <a:solidFill>
                  <a:srgbClr val="7E7E7E"/>
                </a:solidFill>
                <a:latin typeface="黑体"/>
                <a:cs typeface="黑体"/>
              </a:rPr>
              <a:t>一</a:t>
            </a:r>
            <a:r>
              <a:rPr lang="zh-CN" altLang="en-US" sz="2000" dirty="0">
                <a:solidFill>
                  <a:srgbClr val="7E7E7E"/>
                </a:solidFill>
                <a:latin typeface="黑体"/>
                <a:cs typeface="黑体"/>
              </a:rPr>
              <a:t>条</a:t>
            </a:r>
            <a:r>
              <a:rPr lang="zh-CN" altLang="en-US" sz="2000" spc="-15" dirty="0">
                <a:solidFill>
                  <a:srgbClr val="7E7E7E"/>
                </a:solidFill>
                <a:latin typeface="黑体"/>
                <a:cs typeface="黑体"/>
              </a:rPr>
              <a:t>哈</a:t>
            </a:r>
            <a:r>
              <a:rPr lang="zh-CN" altLang="en-US" sz="2000" dirty="0">
                <a:solidFill>
                  <a:srgbClr val="7E7E7E"/>
                </a:solidFill>
                <a:latin typeface="黑体"/>
                <a:cs typeface="黑体"/>
              </a:rPr>
              <a:t>密尔顿</a:t>
            </a:r>
            <a:r>
              <a:rPr lang="zh-CN" altLang="en-US" sz="2000" spc="-15" dirty="0">
                <a:solidFill>
                  <a:srgbClr val="7E7E7E"/>
                </a:solidFill>
                <a:latin typeface="黑体"/>
                <a:cs typeface="黑体"/>
              </a:rPr>
              <a:t>回</a:t>
            </a:r>
            <a:r>
              <a:rPr lang="zh-CN" altLang="en-US" sz="2000" dirty="0">
                <a:solidFill>
                  <a:srgbClr val="7E7E7E"/>
                </a:solidFill>
                <a:latin typeface="黑体"/>
                <a:cs typeface="黑体"/>
              </a:rPr>
              <a:t>路</a:t>
            </a:r>
            <a:r>
              <a:rPr lang="en-US" altLang="zh-CN" sz="2000" spc="-10" dirty="0">
                <a:solidFill>
                  <a:srgbClr val="7E7E7E"/>
                </a:solidFill>
                <a:latin typeface="黑体"/>
                <a:cs typeface="黑体"/>
              </a:rPr>
              <a:t>(</a:t>
            </a:r>
            <a:r>
              <a:rPr lang="zh-CN" altLang="en-US" sz="2000" dirty="0">
                <a:solidFill>
                  <a:srgbClr val="7E7E7E"/>
                </a:solidFill>
                <a:latin typeface="黑体"/>
                <a:cs typeface="黑体"/>
              </a:rPr>
              <a:t>如果存在</a:t>
            </a:r>
            <a:r>
              <a:rPr lang="en-US" altLang="zh-CN" sz="2000" dirty="0">
                <a:solidFill>
                  <a:srgbClr val="7E7E7E"/>
                </a:solidFill>
                <a:latin typeface="黑体"/>
                <a:cs typeface="黑体"/>
              </a:rPr>
              <a:t>)</a:t>
            </a:r>
            <a:endParaRPr lang="zh-CN" altLang="en-US" sz="2000" dirty="0">
              <a:latin typeface="黑体"/>
              <a:cs typeface="黑体"/>
            </a:endParaRPr>
          </a:p>
          <a:p>
            <a:pPr marL="794385" lvl="1" indent="-287020">
              <a:lnSpc>
                <a:spcPct val="100000"/>
              </a:lnSpc>
              <a:spcBef>
                <a:spcPts val="720"/>
              </a:spcBef>
              <a:buFont typeface="Arial" panose="020B0604020202090204"/>
              <a:buChar char="–"/>
              <a:tabLst>
                <a:tab pos="794385" algn="l"/>
                <a:tab pos="795020" algn="l"/>
              </a:tabLst>
            </a:pPr>
            <a:r>
              <a:rPr lang="zh-CN" altLang="en-US" sz="2000" spc="10" dirty="0">
                <a:solidFill>
                  <a:srgbClr val="7E7E7E"/>
                </a:solidFill>
                <a:latin typeface="黑体"/>
                <a:cs typeface="黑体"/>
              </a:rPr>
              <a:t>回答</a:t>
            </a:r>
            <a:r>
              <a:rPr lang="zh-CN" altLang="en-US" sz="2000" spc="-5" dirty="0">
                <a:solidFill>
                  <a:srgbClr val="7E7E7E"/>
                </a:solidFill>
                <a:cs typeface="Calibri"/>
              </a:rPr>
              <a:t>“</a:t>
            </a:r>
            <a:r>
              <a:rPr lang="en-US" altLang="zh-CN" sz="2000" b="1" spc="-5" dirty="0">
                <a:solidFill>
                  <a:srgbClr val="006FC0"/>
                </a:solidFill>
                <a:cs typeface="Calibri"/>
              </a:rPr>
              <a:t>No</a:t>
            </a:r>
            <a:r>
              <a:rPr lang="zh-CN" altLang="en-US" sz="2000" spc="-5" dirty="0">
                <a:solidFill>
                  <a:srgbClr val="7E7E7E"/>
                </a:solidFill>
                <a:cs typeface="Calibri"/>
              </a:rPr>
              <a:t>”</a:t>
            </a:r>
            <a:r>
              <a:rPr lang="zh-CN" altLang="en-US" sz="2000" spc="450" dirty="0">
                <a:solidFill>
                  <a:srgbClr val="7E7E7E"/>
                </a:solidFill>
                <a:cs typeface="Calibri"/>
              </a:rPr>
              <a:t> </a:t>
            </a:r>
            <a:r>
              <a:rPr lang="en-US" altLang="zh-CN" sz="2000" spc="5" dirty="0">
                <a:solidFill>
                  <a:srgbClr val="7E7E7E"/>
                </a:solidFill>
                <a:latin typeface="黑体"/>
                <a:cs typeface="黑体"/>
              </a:rPr>
              <a:t>(</a:t>
            </a:r>
            <a:r>
              <a:rPr lang="zh-CN" altLang="en-US" sz="2000" spc="10" dirty="0">
                <a:solidFill>
                  <a:srgbClr val="7E7E7E"/>
                </a:solidFill>
                <a:latin typeface="黑体"/>
                <a:cs typeface="黑体"/>
              </a:rPr>
              <a:t>如果</a:t>
            </a:r>
            <a:r>
              <a:rPr lang="zh-CN" altLang="en-US" sz="2000" dirty="0">
                <a:solidFill>
                  <a:srgbClr val="7E7E7E"/>
                </a:solidFill>
                <a:latin typeface="黑体"/>
                <a:cs typeface="黑体"/>
              </a:rPr>
              <a:t>不</a:t>
            </a:r>
            <a:r>
              <a:rPr lang="zh-CN" altLang="en-US" sz="2000" spc="-15" dirty="0">
                <a:solidFill>
                  <a:srgbClr val="7E7E7E"/>
                </a:solidFill>
                <a:latin typeface="黑体"/>
                <a:cs typeface="黑体"/>
              </a:rPr>
              <a:t>存</a:t>
            </a:r>
            <a:r>
              <a:rPr lang="zh-CN" altLang="en-US" sz="2000" spc="5" dirty="0">
                <a:solidFill>
                  <a:srgbClr val="7E7E7E"/>
                </a:solidFill>
                <a:latin typeface="黑体"/>
                <a:cs typeface="黑体"/>
              </a:rPr>
              <a:t>在</a:t>
            </a:r>
            <a:r>
              <a:rPr lang="en-US" altLang="zh-CN" sz="2000" dirty="0">
                <a:solidFill>
                  <a:srgbClr val="7E7E7E"/>
                </a:solidFill>
                <a:latin typeface="黑体"/>
                <a:cs typeface="黑体"/>
              </a:rPr>
              <a:t>)</a:t>
            </a:r>
            <a:endParaRPr lang="zh-CN" altLang="en-US" sz="2000" dirty="0">
              <a:latin typeface="黑体"/>
              <a:cs typeface="黑体"/>
            </a:endParaRPr>
          </a:p>
          <a:p>
            <a:pPr marL="393700" indent="-342900">
              <a:lnSpc>
                <a:spcPct val="100000"/>
              </a:lnSpc>
              <a:spcBef>
                <a:spcPts val="1050"/>
              </a:spcBef>
              <a:buFont typeface="Arial" panose="020B0604020202090204"/>
              <a:buChar char="•"/>
              <a:tabLst>
                <a:tab pos="393065" algn="l"/>
                <a:tab pos="393700" algn="l"/>
              </a:tabLst>
            </a:pPr>
            <a:r>
              <a:rPr lang="zh-CN" altLang="en-US" dirty="0">
                <a:latin typeface="黑体"/>
                <a:cs typeface="黑体"/>
              </a:rPr>
              <a:t>对应的搜索问题不比判定问题更容易</a:t>
            </a:r>
            <a:endParaRPr lang="en-US" altLang="zh-CN" dirty="0">
              <a:latin typeface="黑体"/>
              <a:cs typeface="黑体"/>
            </a:endParaRPr>
          </a:p>
          <a:p>
            <a:pPr marL="393700" indent="-342900">
              <a:lnSpc>
                <a:spcPct val="100000"/>
              </a:lnSpc>
              <a:spcBef>
                <a:spcPts val="1050"/>
              </a:spcBef>
              <a:buFont typeface="Arial" panose="020B0604020202090204"/>
              <a:buChar char="•"/>
              <a:tabLst>
                <a:tab pos="393065" algn="l"/>
                <a:tab pos="393700" algn="l"/>
              </a:tabLst>
            </a:pPr>
            <a:endParaRPr lang="zh-CN" altLang="en-US" dirty="0">
              <a:latin typeface="黑体"/>
              <a:cs typeface="黑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1" dirty="0"/>
              <a:t>哈密尔顿回路</a:t>
            </a:r>
            <a:r>
              <a:rPr lang="en-US" altLang="zh-CN" b="1" i="1" dirty="0"/>
              <a:t>HC</a:t>
            </a:r>
            <a:endParaRPr lang="zh-CN" altLang="en-US" dirty="0"/>
          </a:p>
        </p:txBody>
      </p:sp>
      <p:sp>
        <p:nvSpPr>
          <p:cNvPr id="3" name="内容占位符 2"/>
          <p:cNvSpPr>
            <a:spLocks noGrp="1"/>
          </p:cNvSpPr>
          <p:nvPr>
            <p:ph idx="1"/>
          </p:nvPr>
        </p:nvSpPr>
        <p:spPr/>
        <p:txBody>
          <a:bodyPr>
            <a:normAutofit/>
          </a:bodyPr>
          <a:lstStyle/>
          <a:p>
            <a:pPr marL="355600" indent="-342900">
              <a:lnSpc>
                <a:spcPct val="100000"/>
              </a:lnSpc>
              <a:spcBef>
                <a:spcPts val="690"/>
              </a:spcBef>
              <a:buFont typeface="Arial" panose="020B0604020202090204"/>
              <a:buChar char="•"/>
              <a:tabLst>
                <a:tab pos="354965" algn="l"/>
                <a:tab pos="355600" algn="l"/>
              </a:tabLst>
            </a:pPr>
            <a:r>
              <a:rPr lang="zh-CN" altLang="en-US" sz="2400" spc="-5" dirty="0">
                <a:solidFill>
                  <a:srgbClr val="7E7E7E"/>
                </a:solidFill>
                <a:latin typeface="黑体"/>
                <a:cs typeface="黑体"/>
              </a:rPr>
              <a:t>如果多项式时间算</a:t>
            </a:r>
            <a:r>
              <a:rPr lang="zh-CN" altLang="en-US" sz="2400" dirty="0">
                <a:solidFill>
                  <a:srgbClr val="7E7E7E"/>
                </a:solidFill>
                <a:latin typeface="黑体"/>
                <a:cs typeface="黑体"/>
              </a:rPr>
              <a:t>法</a:t>
            </a:r>
            <a:r>
              <a:rPr lang="zh-CN" altLang="en-US" sz="2400" spc="-10" dirty="0">
                <a:solidFill>
                  <a:srgbClr val="006FC0"/>
                </a:solidFill>
                <a:latin typeface="Cambria Math"/>
                <a:cs typeface="Cambria Math"/>
              </a:rPr>
              <a:t>𝑨</a:t>
            </a:r>
            <a:r>
              <a:rPr lang="zh-CN" altLang="en-US" sz="2400" spc="-5" dirty="0">
                <a:solidFill>
                  <a:srgbClr val="7E7E7E"/>
                </a:solidFill>
                <a:latin typeface="黑体"/>
                <a:cs typeface="黑体"/>
              </a:rPr>
              <a:t>能求解搜索问题</a:t>
            </a:r>
            <a:endParaRPr lang="zh-CN" altLang="en-US" sz="2400" dirty="0">
              <a:latin typeface="黑体"/>
              <a:cs typeface="黑体"/>
            </a:endParaRPr>
          </a:p>
          <a:p>
            <a:pPr marL="756285" lvl="1" indent="-287020">
              <a:lnSpc>
                <a:spcPct val="100000"/>
              </a:lnSpc>
              <a:spcBef>
                <a:spcPts val="495"/>
              </a:spcBef>
              <a:buFont typeface="Arial" panose="020B0604020202090204"/>
              <a:buChar char="–"/>
              <a:tabLst>
                <a:tab pos="756285" algn="l"/>
                <a:tab pos="756920" algn="l"/>
              </a:tabLst>
            </a:pPr>
            <a:r>
              <a:rPr lang="zh-CN" altLang="en-US" sz="2000" dirty="0">
                <a:solidFill>
                  <a:srgbClr val="7E7E7E"/>
                </a:solidFill>
                <a:latin typeface="黑体"/>
                <a:cs typeface="黑体"/>
              </a:rPr>
              <a:t>当</a:t>
            </a:r>
            <a:r>
              <a:rPr lang="zh-CN" altLang="en-US" sz="2000" spc="-15" dirty="0">
                <a:solidFill>
                  <a:srgbClr val="006FC0"/>
                </a:solidFill>
                <a:latin typeface="Cambria Math"/>
                <a:cs typeface="Cambria Math"/>
              </a:rPr>
              <a:t>𝑮</a:t>
            </a:r>
            <a:r>
              <a:rPr lang="zh-CN" altLang="en-US" sz="2000" dirty="0">
                <a:solidFill>
                  <a:srgbClr val="7E7E7E"/>
                </a:solidFill>
                <a:latin typeface="黑体"/>
                <a:cs typeface="黑体"/>
              </a:rPr>
              <a:t>是哈</a:t>
            </a:r>
            <a:r>
              <a:rPr lang="zh-CN" altLang="en-US" sz="2000" spc="-15" dirty="0">
                <a:solidFill>
                  <a:srgbClr val="7E7E7E"/>
                </a:solidFill>
                <a:latin typeface="黑体"/>
                <a:cs typeface="黑体"/>
              </a:rPr>
              <a:t>密</a:t>
            </a:r>
            <a:r>
              <a:rPr lang="zh-CN" altLang="en-US" sz="2000" dirty="0">
                <a:solidFill>
                  <a:srgbClr val="7E7E7E"/>
                </a:solidFill>
                <a:latin typeface="黑体"/>
                <a:cs typeface="黑体"/>
              </a:rPr>
              <a:t>尔</a:t>
            </a:r>
            <a:r>
              <a:rPr lang="zh-CN" altLang="en-US" sz="2000" spc="-15" dirty="0">
                <a:solidFill>
                  <a:srgbClr val="7E7E7E"/>
                </a:solidFill>
                <a:latin typeface="黑体"/>
                <a:cs typeface="黑体"/>
              </a:rPr>
              <a:t>顿</a:t>
            </a:r>
            <a:r>
              <a:rPr lang="zh-CN" altLang="en-US" sz="2000" dirty="0">
                <a:solidFill>
                  <a:srgbClr val="7E7E7E"/>
                </a:solidFill>
                <a:latin typeface="黑体"/>
                <a:cs typeface="黑体"/>
              </a:rPr>
              <a:t>回路时，</a:t>
            </a:r>
            <a:endParaRPr lang="zh-CN" altLang="en-US" sz="2000" dirty="0">
              <a:latin typeface="黑体"/>
              <a:cs typeface="黑体"/>
            </a:endParaRPr>
          </a:p>
          <a:p>
            <a:pPr marL="756285">
              <a:lnSpc>
                <a:spcPct val="100000"/>
              </a:lnSpc>
            </a:pPr>
            <a:r>
              <a:rPr lang="zh-CN" altLang="en-US" sz="2000" spc="-10" dirty="0">
                <a:solidFill>
                  <a:srgbClr val="006FC0"/>
                </a:solidFill>
                <a:latin typeface="Cambria Math"/>
                <a:cs typeface="Cambria Math"/>
              </a:rPr>
              <a:t>𝑨</a:t>
            </a:r>
            <a:r>
              <a:rPr lang="zh-CN" altLang="en-US" sz="2000" dirty="0">
                <a:solidFill>
                  <a:srgbClr val="7E7E7E"/>
                </a:solidFill>
                <a:latin typeface="黑体"/>
                <a:cs typeface="黑体"/>
              </a:rPr>
              <a:t>输</a:t>
            </a:r>
            <a:r>
              <a:rPr lang="zh-CN" altLang="en-US" sz="2000" spc="-15" dirty="0">
                <a:solidFill>
                  <a:srgbClr val="7E7E7E"/>
                </a:solidFill>
                <a:latin typeface="黑体"/>
                <a:cs typeface="黑体"/>
              </a:rPr>
              <a:t>出</a:t>
            </a:r>
            <a:r>
              <a:rPr lang="zh-CN" altLang="en-US" sz="2000" spc="-15" dirty="0">
                <a:solidFill>
                  <a:srgbClr val="006FC0"/>
                </a:solidFill>
                <a:latin typeface="Cambria Math"/>
                <a:cs typeface="Cambria Math"/>
              </a:rPr>
              <a:t>𝑮</a:t>
            </a:r>
            <a:r>
              <a:rPr lang="zh-CN" altLang="en-US" sz="2000" dirty="0">
                <a:solidFill>
                  <a:srgbClr val="7E7E7E"/>
                </a:solidFill>
                <a:latin typeface="黑体"/>
                <a:cs typeface="黑体"/>
              </a:rPr>
              <a:t>的一条</a:t>
            </a:r>
            <a:r>
              <a:rPr lang="zh-CN" altLang="en-US" sz="2000" spc="-15" dirty="0">
                <a:solidFill>
                  <a:srgbClr val="7E7E7E"/>
                </a:solidFill>
                <a:latin typeface="黑体"/>
                <a:cs typeface="黑体"/>
              </a:rPr>
              <a:t>哈</a:t>
            </a:r>
            <a:r>
              <a:rPr lang="zh-CN" altLang="en-US" sz="2000" dirty="0">
                <a:solidFill>
                  <a:srgbClr val="7E7E7E"/>
                </a:solidFill>
                <a:latin typeface="黑体"/>
                <a:cs typeface="黑体"/>
              </a:rPr>
              <a:t>密尔顿</a:t>
            </a:r>
            <a:r>
              <a:rPr lang="zh-CN" altLang="en-US" sz="2000" spc="-15" dirty="0">
                <a:solidFill>
                  <a:srgbClr val="7E7E7E"/>
                </a:solidFill>
                <a:latin typeface="黑体"/>
                <a:cs typeface="黑体"/>
              </a:rPr>
              <a:t>回</a:t>
            </a:r>
            <a:r>
              <a:rPr lang="zh-CN" altLang="en-US" sz="2000" dirty="0">
                <a:solidFill>
                  <a:srgbClr val="7E7E7E"/>
                </a:solidFill>
                <a:latin typeface="黑体"/>
                <a:cs typeface="黑体"/>
              </a:rPr>
              <a:t>路；</a:t>
            </a:r>
            <a:endParaRPr lang="zh-CN" altLang="en-US" sz="2000" dirty="0">
              <a:latin typeface="黑体"/>
              <a:cs typeface="黑体"/>
            </a:endParaRPr>
          </a:p>
          <a:p>
            <a:pPr marL="756285" lvl="1" indent="-287020">
              <a:lnSpc>
                <a:spcPct val="100000"/>
              </a:lnSpc>
              <a:spcBef>
                <a:spcPts val="410"/>
              </a:spcBef>
              <a:buFont typeface="Arial" panose="020B0604020202090204"/>
              <a:buChar char="–"/>
              <a:tabLst>
                <a:tab pos="756285" algn="l"/>
                <a:tab pos="756920" algn="l"/>
              </a:tabLst>
            </a:pPr>
            <a:r>
              <a:rPr lang="zh-CN" altLang="en-US" sz="2000" spc="10" dirty="0">
                <a:solidFill>
                  <a:srgbClr val="7E7E7E"/>
                </a:solidFill>
                <a:latin typeface="黑体"/>
                <a:cs typeface="黑体"/>
              </a:rPr>
              <a:t>当</a:t>
            </a:r>
            <a:r>
              <a:rPr lang="zh-CN" altLang="en-US" sz="2000" spc="-15" dirty="0">
                <a:solidFill>
                  <a:srgbClr val="006FC0"/>
                </a:solidFill>
                <a:latin typeface="Cambria Math"/>
                <a:cs typeface="Cambria Math"/>
              </a:rPr>
              <a:t>𝑮</a:t>
            </a:r>
            <a:r>
              <a:rPr lang="zh-CN" altLang="en-US" sz="2000" spc="10" dirty="0">
                <a:solidFill>
                  <a:srgbClr val="7E7E7E"/>
                </a:solidFill>
                <a:latin typeface="黑体"/>
                <a:cs typeface="黑体"/>
              </a:rPr>
              <a:t>不</a:t>
            </a:r>
            <a:r>
              <a:rPr lang="zh-CN" altLang="en-US" sz="2000" spc="5" dirty="0">
                <a:solidFill>
                  <a:srgbClr val="7E7E7E"/>
                </a:solidFill>
                <a:latin typeface="黑体"/>
                <a:cs typeface="黑体"/>
              </a:rPr>
              <a:t>是哈</a:t>
            </a:r>
            <a:r>
              <a:rPr lang="zh-CN" altLang="en-US" sz="2000" spc="-20" dirty="0">
                <a:solidFill>
                  <a:srgbClr val="7E7E7E"/>
                </a:solidFill>
                <a:latin typeface="黑体"/>
                <a:cs typeface="黑体"/>
              </a:rPr>
              <a:t>密</a:t>
            </a:r>
            <a:r>
              <a:rPr lang="zh-CN" altLang="en-US" sz="2000" spc="5" dirty="0">
                <a:solidFill>
                  <a:srgbClr val="7E7E7E"/>
                </a:solidFill>
                <a:latin typeface="黑体"/>
                <a:cs typeface="黑体"/>
              </a:rPr>
              <a:t>尔顿</a:t>
            </a:r>
            <a:r>
              <a:rPr lang="zh-CN" altLang="en-US" sz="2000" spc="-20" dirty="0">
                <a:solidFill>
                  <a:srgbClr val="7E7E7E"/>
                </a:solidFill>
                <a:latin typeface="黑体"/>
                <a:cs typeface="黑体"/>
              </a:rPr>
              <a:t>回</a:t>
            </a:r>
            <a:r>
              <a:rPr lang="zh-CN" altLang="en-US" sz="2000" spc="5" dirty="0">
                <a:solidFill>
                  <a:srgbClr val="7E7E7E"/>
                </a:solidFill>
                <a:latin typeface="黑体"/>
                <a:cs typeface="黑体"/>
              </a:rPr>
              <a:t>路</a:t>
            </a:r>
            <a:r>
              <a:rPr lang="zh-CN" altLang="en-US" sz="2000" dirty="0">
                <a:solidFill>
                  <a:srgbClr val="7E7E7E"/>
                </a:solidFill>
                <a:latin typeface="黑体"/>
                <a:cs typeface="黑体"/>
              </a:rPr>
              <a:t>时</a:t>
            </a:r>
            <a:r>
              <a:rPr lang="zh-CN" altLang="en-US" sz="2000" spc="5" dirty="0">
                <a:solidFill>
                  <a:srgbClr val="7E7E7E"/>
                </a:solidFill>
                <a:latin typeface="黑体"/>
                <a:cs typeface="黑体"/>
              </a:rPr>
              <a:t>，</a:t>
            </a:r>
            <a:r>
              <a:rPr lang="zh-CN" altLang="en-US" sz="2000" spc="-595" dirty="0">
                <a:solidFill>
                  <a:srgbClr val="7E7E7E"/>
                </a:solidFill>
                <a:latin typeface="黑体"/>
                <a:cs typeface="黑体"/>
              </a:rPr>
              <a:t> </a:t>
            </a:r>
            <a:r>
              <a:rPr lang="zh-CN" altLang="en-US" sz="2000" spc="-5" dirty="0">
                <a:solidFill>
                  <a:srgbClr val="006FC0"/>
                </a:solidFill>
                <a:latin typeface="Cambria Math"/>
                <a:cs typeface="Cambria Math"/>
              </a:rPr>
              <a:t>𝑨</a:t>
            </a:r>
            <a:r>
              <a:rPr lang="zh-CN" altLang="en-US" sz="2000" spc="10" dirty="0">
                <a:solidFill>
                  <a:srgbClr val="7E7E7E"/>
                </a:solidFill>
                <a:latin typeface="黑体"/>
                <a:cs typeface="黑体"/>
              </a:rPr>
              <a:t>输出</a:t>
            </a:r>
            <a:r>
              <a:rPr lang="zh-CN" altLang="en-US" sz="2000" dirty="0">
                <a:solidFill>
                  <a:srgbClr val="7E7E7E"/>
                </a:solidFill>
                <a:cs typeface="Calibri"/>
              </a:rPr>
              <a:t>“</a:t>
            </a:r>
            <a:r>
              <a:rPr lang="en-US" altLang="zh-CN" sz="2000" b="1" spc="-15" dirty="0">
                <a:solidFill>
                  <a:srgbClr val="006FC0"/>
                </a:solidFill>
                <a:cs typeface="Calibri"/>
              </a:rPr>
              <a:t>N</a:t>
            </a:r>
            <a:r>
              <a:rPr lang="en-US" altLang="zh-CN" sz="2000" b="1" dirty="0">
                <a:solidFill>
                  <a:srgbClr val="006FC0"/>
                </a:solidFill>
                <a:cs typeface="Calibri"/>
              </a:rPr>
              <a:t>o</a:t>
            </a:r>
            <a:r>
              <a:rPr lang="zh-CN" altLang="en-US" sz="2000" dirty="0">
                <a:solidFill>
                  <a:srgbClr val="7E7E7E"/>
                </a:solidFill>
                <a:cs typeface="Calibri"/>
              </a:rPr>
              <a:t>”</a:t>
            </a:r>
            <a:endParaRPr lang="zh-CN" altLang="en-US" sz="2000" dirty="0">
              <a:cs typeface="Calibri"/>
            </a:endParaRPr>
          </a:p>
          <a:p>
            <a:pPr marL="355600" indent="-342900">
              <a:lnSpc>
                <a:spcPct val="100000"/>
              </a:lnSpc>
              <a:spcBef>
                <a:spcPts val="635"/>
              </a:spcBef>
              <a:buFont typeface="Arial" panose="020B0604020202090204"/>
              <a:buChar char="•"/>
              <a:tabLst>
                <a:tab pos="354965" algn="l"/>
                <a:tab pos="355600" algn="l"/>
              </a:tabLst>
            </a:pPr>
            <a:r>
              <a:rPr lang="zh-CN" altLang="en-US" sz="2400" dirty="0">
                <a:solidFill>
                  <a:srgbClr val="7E7E7E"/>
                </a:solidFill>
                <a:latin typeface="黑体"/>
                <a:cs typeface="黑体"/>
              </a:rPr>
              <a:t>可基于</a:t>
            </a:r>
            <a:r>
              <a:rPr lang="zh-CN" altLang="en-US" sz="2400" spc="-5" dirty="0">
                <a:solidFill>
                  <a:srgbClr val="006FC0"/>
                </a:solidFill>
                <a:latin typeface="Cambria Math"/>
                <a:cs typeface="Cambria Math"/>
              </a:rPr>
              <a:t>𝑨</a:t>
            </a:r>
            <a:r>
              <a:rPr lang="zh-CN" altLang="en-US" sz="2400" dirty="0">
                <a:solidFill>
                  <a:srgbClr val="7E7E7E"/>
                </a:solidFill>
                <a:latin typeface="黑体"/>
                <a:cs typeface="黑体"/>
              </a:rPr>
              <a:t>构造算法</a:t>
            </a:r>
            <a:r>
              <a:rPr lang="zh-CN" altLang="en-US" sz="2400" dirty="0">
                <a:solidFill>
                  <a:srgbClr val="006FC0"/>
                </a:solidFill>
                <a:latin typeface="Cambria Math"/>
                <a:cs typeface="Cambria Math"/>
              </a:rPr>
              <a:t>𝑩</a:t>
            </a:r>
            <a:endParaRPr lang="zh-CN" altLang="en-US" sz="2400" dirty="0">
              <a:latin typeface="Cambria Math"/>
              <a:cs typeface="Cambria Math"/>
            </a:endParaRPr>
          </a:p>
          <a:p>
            <a:pPr marL="756285" lvl="1" indent="-287020">
              <a:lnSpc>
                <a:spcPct val="100000"/>
              </a:lnSpc>
              <a:spcBef>
                <a:spcPts val="420"/>
              </a:spcBef>
              <a:buFont typeface="Arial" panose="020B0604020202090204"/>
              <a:buChar char="–"/>
              <a:tabLst>
                <a:tab pos="756285" algn="l"/>
                <a:tab pos="756920" algn="l"/>
              </a:tabLst>
            </a:pPr>
            <a:r>
              <a:rPr lang="zh-CN" altLang="en-US" sz="2000" spc="10" dirty="0">
                <a:solidFill>
                  <a:srgbClr val="7E7E7E"/>
                </a:solidFill>
                <a:latin typeface="黑体"/>
                <a:cs typeface="黑体"/>
              </a:rPr>
              <a:t>如果</a:t>
            </a:r>
            <a:r>
              <a:rPr lang="zh-CN" altLang="en-US" sz="2000" spc="-10" dirty="0">
                <a:solidFill>
                  <a:srgbClr val="006FC0"/>
                </a:solidFill>
                <a:latin typeface="Cambria Math"/>
                <a:cs typeface="Cambria Math"/>
              </a:rPr>
              <a:t>𝑨</a:t>
            </a:r>
            <a:r>
              <a:rPr lang="zh-CN" altLang="en-US" sz="2000" dirty="0">
                <a:solidFill>
                  <a:srgbClr val="7E7E7E"/>
                </a:solidFill>
                <a:latin typeface="黑体"/>
                <a:cs typeface="黑体"/>
              </a:rPr>
              <a:t>对</a:t>
            </a:r>
            <a:r>
              <a:rPr lang="zh-CN" altLang="en-US" sz="2000" spc="-15" dirty="0">
                <a:solidFill>
                  <a:srgbClr val="006FC0"/>
                </a:solidFill>
                <a:latin typeface="Cambria Math"/>
                <a:cs typeface="Cambria Math"/>
              </a:rPr>
              <a:t>𝑮</a:t>
            </a:r>
            <a:r>
              <a:rPr lang="zh-CN" altLang="en-US" sz="2000" dirty="0">
                <a:solidFill>
                  <a:srgbClr val="7E7E7E"/>
                </a:solidFill>
                <a:latin typeface="黑体"/>
                <a:cs typeface="黑体"/>
              </a:rPr>
              <a:t>输</a:t>
            </a:r>
            <a:r>
              <a:rPr lang="zh-CN" altLang="en-US" sz="2000" spc="-15" dirty="0">
                <a:solidFill>
                  <a:srgbClr val="7E7E7E"/>
                </a:solidFill>
                <a:latin typeface="黑体"/>
                <a:cs typeface="黑体"/>
              </a:rPr>
              <a:t>出</a:t>
            </a:r>
            <a:r>
              <a:rPr lang="zh-CN" altLang="en-US" sz="2000" dirty="0">
                <a:solidFill>
                  <a:srgbClr val="7E7E7E"/>
                </a:solidFill>
                <a:latin typeface="黑体"/>
                <a:cs typeface="黑体"/>
              </a:rPr>
              <a:t>的是</a:t>
            </a:r>
            <a:r>
              <a:rPr lang="zh-CN" altLang="en-US" sz="2000" spc="-15" dirty="0">
                <a:solidFill>
                  <a:srgbClr val="7E7E7E"/>
                </a:solidFill>
                <a:latin typeface="黑体"/>
                <a:cs typeface="黑体"/>
              </a:rPr>
              <a:t>回</a:t>
            </a:r>
            <a:r>
              <a:rPr lang="zh-CN" altLang="en-US" sz="2000" dirty="0">
                <a:solidFill>
                  <a:srgbClr val="7E7E7E"/>
                </a:solidFill>
                <a:latin typeface="黑体"/>
                <a:cs typeface="黑体"/>
              </a:rPr>
              <a:t>路，</a:t>
            </a:r>
            <a:r>
              <a:rPr lang="zh-CN" altLang="en-US" sz="2000" spc="-590" dirty="0">
                <a:solidFill>
                  <a:srgbClr val="7E7E7E"/>
                </a:solidFill>
                <a:latin typeface="黑体"/>
                <a:cs typeface="黑体"/>
              </a:rPr>
              <a:t> </a:t>
            </a:r>
            <a:r>
              <a:rPr lang="zh-CN" altLang="en-US" sz="2000" dirty="0">
                <a:solidFill>
                  <a:srgbClr val="006FC0"/>
                </a:solidFill>
                <a:latin typeface="Cambria Math"/>
                <a:cs typeface="Cambria Math"/>
              </a:rPr>
              <a:t>𝑩</a:t>
            </a:r>
            <a:r>
              <a:rPr lang="zh-CN" altLang="en-US" sz="2000" spc="10" dirty="0">
                <a:solidFill>
                  <a:srgbClr val="7E7E7E"/>
                </a:solidFill>
                <a:latin typeface="黑体"/>
                <a:cs typeface="黑体"/>
              </a:rPr>
              <a:t>输出</a:t>
            </a:r>
            <a:r>
              <a:rPr lang="zh-CN" altLang="en-US" sz="2000" dirty="0">
                <a:solidFill>
                  <a:srgbClr val="7E7E7E"/>
                </a:solidFill>
                <a:cs typeface="Calibri"/>
              </a:rPr>
              <a:t>“</a:t>
            </a:r>
            <a:r>
              <a:rPr lang="en-US" altLang="zh-CN" sz="2000" b="1" spc="-170" dirty="0">
                <a:solidFill>
                  <a:srgbClr val="006FC0"/>
                </a:solidFill>
                <a:cs typeface="Calibri"/>
              </a:rPr>
              <a:t>Y</a:t>
            </a:r>
            <a:r>
              <a:rPr lang="en-US" altLang="zh-CN" sz="2000" b="1" spc="-5" dirty="0">
                <a:solidFill>
                  <a:srgbClr val="006FC0"/>
                </a:solidFill>
                <a:cs typeface="Calibri"/>
              </a:rPr>
              <a:t>e</a:t>
            </a:r>
            <a:r>
              <a:rPr lang="en-US" altLang="zh-CN" sz="2000" b="1" spc="5" dirty="0">
                <a:solidFill>
                  <a:srgbClr val="006FC0"/>
                </a:solidFill>
                <a:cs typeface="Calibri"/>
              </a:rPr>
              <a:t>s</a:t>
            </a:r>
            <a:r>
              <a:rPr lang="zh-CN" altLang="en-US" sz="2000" dirty="0">
                <a:solidFill>
                  <a:srgbClr val="7E7E7E"/>
                </a:solidFill>
                <a:cs typeface="Calibri"/>
              </a:rPr>
              <a:t>”</a:t>
            </a:r>
            <a:endParaRPr lang="zh-CN" altLang="en-US" sz="2000" dirty="0">
              <a:cs typeface="Calibri"/>
            </a:endParaRPr>
          </a:p>
          <a:p>
            <a:pPr marL="756285" lvl="1" indent="-287020">
              <a:lnSpc>
                <a:spcPct val="100000"/>
              </a:lnSpc>
              <a:spcBef>
                <a:spcPts val="485"/>
              </a:spcBef>
              <a:buFont typeface="Arial" panose="020B0604020202090204"/>
              <a:buChar char="–"/>
              <a:tabLst>
                <a:tab pos="756285" algn="l"/>
                <a:tab pos="756920" algn="l"/>
              </a:tabLst>
            </a:pPr>
            <a:r>
              <a:rPr lang="zh-CN" altLang="en-US" sz="2000" spc="10" dirty="0">
                <a:solidFill>
                  <a:srgbClr val="7E7E7E"/>
                </a:solidFill>
                <a:latin typeface="黑体"/>
                <a:cs typeface="黑体"/>
              </a:rPr>
              <a:t>如果</a:t>
            </a:r>
            <a:r>
              <a:rPr lang="zh-CN" altLang="en-US" sz="2000" spc="-10" dirty="0">
                <a:solidFill>
                  <a:srgbClr val="006FC0"/>
                </a:solidFill>
                <a:latin typeface="Cambria Math"/>
                <a:cs typeface="Cambria Math"/>
              </a:rPr>
              <a:t>𝑨</a:t>
            </a:r>
            <a:r>
              <a:rPr lang="zh-CN" altLang="en-US" sz="2000" dirty="0">
                <a:solidFill>
                  <a:srgbClr val="7E7E7E"/>
                </a:solidFill>
                <a:latin typeface="黑体"/>
                <a:cs typeface="黑体"/>
              </a:rPr>
              <a:t>输出</a:t>
            </a:r>
            <a:r>
              <a:rPr lang="zh-CN" altLang="en-US" sz="2000" spc="-15" dirty="0">
                <a:solidFill>
                  <a:srgbClr val="7E7E7E"/>
                </a:solidFill>
                <a:cs typeface="Calibri"/>
              </a:rPr>
              <a:t>“</a:t>
            </a:r>
            <a:r>
              <a:rPr lang="en-US" altLang="zh-CN" sz="2000" b="1" dirty="0">
                <a:solidFill>
                  <a:srgbClr val="006FC0"/>
                </a:solidFill>
                <a:cs typeface="Calibri"/>
              </a:rPr>
              <a:t>N</a:t>
            </a:r>
            <a:r>
              <a:rPr lang="en-US" altLang="zh-CN" sz="2000" b="1" spc="-10" dirty="0">
                <a:solidFill>
                  <a:srgbClr val="006FC0"/>
                </a:solidFill>
                <a:cs typeface="Calibri"/>
              </a:rPr>
              <a:t>o</a:t>
            </a:r>
            <a:r>
              <a:rPr lang="zh-CN" altLang="en-US" sz="2000" dirty="0">
                <a:solidFill>
                  <a:srgbClr val="7E7E7E"/>
                </a:solidFill>
                <a:cs typeface="Calibri"/>
              </a:rPr>
              <a:t>” </a:t>
            </a:r>
            <a:r>
              <a:rPr lang="zh-CN" altLang="en-US" sz="2000" spc="70" dirty="0">
                <a:solidFill>
                  <a:srgbClr val="7E7E7E"/>
                </a:solidFill>
                <a:cs typeface="Calibri"/>
              </a:rPr>
              <a:t> </a:t>
            </a:r>
            <a:r>
              <a:rPr lang="zh-CN" altLang="en-US" sz="2000" dirty="0">
                <a:solidFill>
                  <a:srgbClr val="7E7E7E"/>
                </a:solidFill>
                <a:latin typeface="黑体"/>
                <a:cs typeface="黑体"/>
              </a:rPr>
              <a:t>，</a:t>
            </a:r>
            <a:r>
              <a:rPr lang="zh-CN" altLang="en-US" sz="2000" spc="-560" dirty="0">
                <a:solidFill>
                  <a:srgbClr val="7E7E7E"/>
                </a:solidFill>
                <a:latin typeface="黑体"/>
                <a:cs typeface="黑体"/>
              </a:rPr>
              <a:t> </a:t>
            </a:r>
            <a:r>
              <a:rPr lang="zh-CN" altLang="en-US" sz="2000" dirty="0">
                <a:solidFill>
                  <a:srgbClr val="006FC0"/>
                </a:solidFill>
                <a:latin typeface="Cambria Math"/>
                <a:cs typeface="Cambria Math"/>
              </a:rPr>
              <a:t>𝑩</a:t>
            </a:r>
            <a:r>
              <a:rPr lang="zh-CN" altLang="en-US" sz="2000" spc="10" dirty="0">
                <a:solidFill>
                  <a:srgbClr val="7E7E7E"/>
                </a:solidFill>
                <a:latin typeface="黑体"/>
                <a:cs typeface="黑体"/>
              </a:rPr>
              <a:t>输出</a:t>
            </a:r>
            <a:r>
              <a:rPr lang="zh-CN" altLang="en-US" sz="2000" dirty="0">
                <a:solidFill>
                  <a:srgbClr val="7E7E7E"/>
                </a:solidFill>
                <a:cs typeface="Calibri"/>
              </a:rPr>
              <a:t>“</a:t>
            </a:r>
            <a:r>
              <a:rPr lang="en-US" altLang="zh-CN" sz="2000" b="1" spc="-15" dirty="0">
                <a:solidFill>
                  <a:srgbClr val="006FC0"/>
                </a:solidFill>
                <a:cs typeface="Calibri"/>
              </a:rPr>
              <a:t>N</a:t>
            </a:r>
            <a:r>
              <a:rPr lang="en-US" altLang="zh-CN" sz="2000" b="1" dirty="0">
                <a:solidFill>
                  <a:srgbClr val="006FC0"/>
                </a:solidFill>
                <a:cs typeface="Calibri"/>
              </a:rPr>
              <a:t>o</a:t>
            </a:r>
            <a:r>
              <a:rPr lang="zh-CN" altLang="en-US" sz="2000" dirty="0">
                <a:solidFill>
                  <a:srgbClr val="7E7E7E"/>
                </a:solidFill>
                <a:cs typeface="Calibri"/>
              </a:rPr>
              <a:t>”</a:t>
            </a:r>
            <a:endParaRPr lang="zh-CN" altLang="en-US" sz="2000" dirty="0">
              <a:cs typeface="Calibri"/>
            </a:endParaRPr>
          </a:p>
          <a:p>
            <a:pPr marL="756285" lvl="1" indent="-287020">
              <a:lnSpc>
                <a:spcPct val="100000"/>
              </a:lnSpc>
              <a:spcBef>
                <a:spcPts val="550"/>
              </a:spcBef>
              <a:buFont typeface="Arial" panose="020B0604020202090204"/>
              <a:buChar char="–"/>
              <a:tabLst>
                <a:tab pos="756285" algn="l"/>
                <a:tab pos="756920" algn="l"/>
              </a:tabLst>
            </a:pPr>
            <a:r>
              <a:rPr lang="zh-CN" altLang="en-US" sz="2000" dirty="0">
                <a:solidFill>
                  <a:srgbClr val="7E7E7E"/>
                </a:solidFill>
                <a:latin typeface="黑体"/>
                <a:cs typeface="黑体"/>
              </a:rPr>
              <a:t>则显然</a:t>
            </a:r>
            <a:r>
              <a:rPr lang="zh-CN" altLang="en-US" sz="2000" spc="-15" dirty="0">
                <a:solidFill>
                  <a:srgbClr val="7E7E7E"/>
                </a:solidFill>
                <a:latin typeface="黑体"/>
                <a:cs typeface="黑体"/>
              </a:rPr>
              <a:t>，</a:t>
            </a:r>
            <a:r>
              <a:rPr lang="zh-CN" altLang="en-US" sz="2000" dirty="0">
                <a:solidFill>
                  <a:srgbClr val="006FC0"/>
                </a:solidFill>
                <a:latin typeface="Cambria Math"/>
                <a:cs typeface="Cambria Math"/>
              </a:rPr>
              <a:t>𝑩</a:t>
            </a:r>
            <a:r>
              <a:rPr lang="zh-CN" altLang="en-US" sz="2000" dirty="0">
                <a:solidFill>
                  <a:srgbClr val="7E7E7E"/>
                </a:solidFill>
                <a:latin typeface="黑体"/>
                <a:cs typeface="黑体"/>
              </a:rPr>
              <a:t>也</a:t>
            </a:r>
            <a:r>
              <a:rPr lang="zh-CN" altLang="en-US" sz="2000" spc="-15" dirty="0">
                <a:solidFill>
                  <a:srgbClr val="7E7E7E"/>
                </a:solidFill>
                <a:latin typeface="黑体"/>
                <a:cs typeface="黑体"/>
              </a:rPr>
              <a:t>是</a:t>
            </a:r>
            <a:r>
              <a:rPr lang="zh-CN" altLang="en-US" sz="2000" dirty="0">
                <a:solidFill>
                  <a:srgbClr val="7E7E7E"/>
                </a:solidFill>
                <a:latin typeface="黑体"/>
                <a:cs typeface="黑体"/>
              </a:rPr>
              <a:t>多项式</a:t>
            </a:r>
            <a:r>
              <a:rPr lang="zh-CN" altLang="en-US" sz="2000" spc="-15" dirty="0">
                <a:solidFill>
                  <a:srgbClr val="7E7E7E"/>
                </a:solidFill>
                <a:latin typeface="黑体"/>
                <a:cs typeface="黑体"/>
              </a:rPr>
              <a:t>时</a:t>
            </a:r>
            <a:r>
              <a:rPr lang="zh-CN" altLang="en-US" sz="2000" dirty="0">
                <a:solidFill>
                  <a:srgbClr val="7E7E7E"/>
                </a:solidFill>
                <a:latin typeface="黑体"/>
                <a:cs typeface="黑体"/>
              </a:rPr>
              <a:t>间</a:t>
            </a:r>
            <a:r>
              <a:rPr lang="zh-CN" altLang="en-US" sz="2000" spc="-15" dirty="0">
                <a:solidFill>
                  <a:srgbClr val="7E7E7E"/>
                </a:solidFill>
                <a:latin typeface="黑体"/>
                <a:cs typeface="黑体"/>
              </a:rPr>
              <a:t>算</a:t>
            </a:r>
            <a:r>
              <a:rPr lang="zh-CN" altLang="en-US" sz="2000" dirty="0">
                <a:solidFill>
                  <a:srgbClr val="7E7E7E"/>
                </a:solidFill>
                <a:latin typeface="黑体"/>
                <a:cs typeface="黑体"/>
              </a:rPr>
              <a:t>法</a:t>
            </a:r>
            <a:endParaRPr lang="zh-CN" altLang="en-US" sz="2000" dirty="0">
              <a:latin typeface="黑体"/>
              <a:cs typeface="黑体"/>
            </a:endParaRPr>
          </a:p>
          <a:p>
            <a:pPr marL="354965" marR="5080" indent="-354965">
              <a:lnSpc>
                <a:spcPct val="100000"/>
              </a:lnSpc>
              <a:spcBef>
                <a:spcPts val="565"/>
              </a:spcBef>
              <a:buFont typeface="Arial" panose="020B0604020202090204"/>
              <a:buChar char="•"/>
              <a:tabLst>
                <a:tab pos="354965" algn="l"/>
                <a:tab pos="355600" algn="l"/>
              </a:tabLst>
            </a:pPr>
            <a:r>
              <a:rPr lang="zh-CN" altLang="en-US" sz="2400" dirty="0">
                <a:solidFill>
                  <a:srgbClr val="7E7E7E"/>
                </a:solidFill>
                <a:latin typeface="黑体"/>
                <a:cs typeface="黑体"/>
              </a:rPr>
              <a:t>于是搜索问题是易解的</a:t>
            </a:r>
            <a:r>
              <a:rPr lang="zh-CN" altLang="en-US" sz="2400" spc="-5" dirty="0">
                <a:solidFill>
                  <a:srgbClr val="006FC0"/>
                </a:solidFill>
                <a:latin typeface="Cambria Math"/>
                <a:cs typeface="Cambria Math"/>
              </a:rPr>
              <a:t>⇒</a:t>
            </a:r>
            <a:r>
              <a:rPr lang="en-US" altLang="zh-CN" sz="2400" b="1" spc="-5" dirty="0">
                <a:solidFill>
                  <a:srgbClr val="006FC0"/>
                </a:solidFill>
                <a:latin typeface="黑体"/>
                <a:cs typeface="黑体"/>
              </a:rPr>
              <a:t>HC</a:t>
            </a:r>
            <a:r>
              <a:rPr lang="zh-CN" altLang="en-US" sz="2400" dirty="0">
                <a:solidFill>
                  <a:srgbClr val="7E7E7E"/>
                </a:solidFill>
                <a:latin typeface="黑体"/>
                <a:cs typeface="黑体"/>
              </a:rPr>
              <a:t>是易解的  </a:t>
            </a:r>
            <a:r>
              <a:rPr lang="en-US" altLang="zh-CN" sz="2400" b="1" dirty="0">
                <a:solidFill>
                  <a:srgbClr val="006FC0"/>
                </a:solidFill>
                <a:latin typeface="黑体"/>
                <a:cs typeface="黑体"/>
              </a:rPr>
              <a:t>HC</a:t>
            </a:r>
            <a:r>
              <a:rPr lang="zh-CN" altLang="en-US" sz="2400" dirty="0">
                <a:solidFill>
                  <a:srgbClr val="7E7E7E"/>
                </a:solidFill>
                <a:latin typeface="黑体"/>
                <a:cs typeface="黑体"/>
              </a:rPr>
              <a:t>是难解的</a:t>
            </a:r>
            <a:r>
              <a:rPr lang="zh-CN" altLang="en-US" sz="2400" spc="-5" dirty="0">
                <a:solidFill>
                  <a:srgbClr val="006FC0"/>
                </a:solidFill>
                <a:latin typeface="Cambria Math"/>
                <a:cs typeface="Cambria Math"/>
              </a:rPr>
              <a:t>⇒</a:t>
            </a:r>
            <a:r>
              <a:rPr lang="zh-CN" altLang="en-US" sz="2400" dirty="0">
                <a:solidFill>
                  <a:srgbClr val="7E7E7E"/>
                </a:solidFill>
                <a:latin typeface="黑体"/>
                <a:cs typeface="黑体"/>
              </a:rPr>
              <a:t>其搜索问题是难解的</a:t>
            </a:r>
            <a:endParaRPr lang="zh-CN" altLang="en-US" sz="2400" dirty="0">
              <a:latin typeface="黑体"/>
              <a:cs typeface="黑体"/>
            </a:endParaRPr>
          </a:p>
          <a:p>
            <a:pPr marL="393700" indent="-342900">
              <a:lnSpc>
                <a:spcPct val="100000"/>
              </a:lnSpc>
              <a:spcBef>
                <a:spcPts val="1050"/>
              </a:spcBef>
              <a:buFont typeface="Arial" panose="020B0604020202090204"/>
              <a:buChar char="•"/>
              <a:tabLst>
                <a:tab pos="393065" algn="l"/>
                <a:tab pos="393700" algn="l"/>
              </a:tabLst>
            </a:pPr>
            <a:endParaRPr lang="zh-CN" altLang="en-US" dirty="0">
              <a:latin typeface="黑体"/>
              <a:cs typeface="黑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旅行售货商问题</a:t>
            </a:r>
            <a:r>
              <a:rPr lang="en-US" altLang="zh-CN" dirty="0"/>
              <a:t>TSP</a:t>
            </a:r>
            <a:endParaRPr lang="zh-CN" altLang="en-US" dirty="0"/>
          </a:p>
        </p:txBody>
      </p:sp>
      <p:sp>
        <p:nvSpPr>
          <p:cNvPr id="3" name="内容占位符 2"/>
          <p:cNvSpPr>
            <a:spLocks noGrp="1"/>
          </p:cNvSpPr>
          <p:nvPr>
            <p:ph idx="1"/>
          </p:nvPr>
        </p:nvSpPr>
        <p:spPr/>
        <p:txBody>
          <a:bodyPr>
            <a:normAutofit/>
          </a:bodyPr>
          <a:lstStyle/>
          <a:p>
            <a:pPr marL="355600" indent="-342900">
              <a:lnSpc>
                <a:spcPct val="100000"/>
              </a:lnSpc>
              <a:spcBef>
                <a:spcPts val="100"/>
              </a:spcBef>
              <a:buFont typeface="Arial" panose="020B0604020202090204"/>
              <a:buChar char="•"/>
              <a:tabLst>
                <a:tab pos="354965" algn="l"/>
                <a:tab pos="355600" algn="l"/>
              </a:tabLst>
            </a:pPr>
            <a:r>
              <a:rPr lang="zh-CN" altLang="en-US" dirty="0">
                <a:solidFill>
                  <a:srgbClr val="7E7E7E"/>
                </a:solidFill>
                <a:latin typeface="黑体"/>
                <a:cs typeface="黑体"/>
              </a:rPr>
              <a:t>优化问题：</a:t>
            </a:r>
            <a:endParaRPr lang="en-US" altLang="zh-CN" dirty="0">
              <a:solidFill>
                <a:srgbClr val="7E7E7E"/>
              </a:solidFill>
              <a:latin typeface="黑体"/>
              <a:cs typeface="黑体"/>
            </a:endParaRPr>
          </a:p>
          <a:p>
            <a:pPr marL="12700" indent="0">
              <a:lnSpc>
                <a:spcPct val="100000"/>
              </a:lnSpc>
              <a:spcBef>
                <a:spcPts val="100"/>
              </a:spcBef>
              <a:buNone/>
              <a:tabLst>
                <a:tab pos="354965" algn="l"/>
                <a:tab pos="355600" algn="l"/>
              </a:tabLst>
            </a:pPr>
            <a:r>
              <a:rPr lang="en-US" altLang="zh-CN" dirty="0">
                <a:solidFill>
                  <a:srgbClr val="7E7E7E"/>
                </a:solidFill>
                <a:latin typeface="黑体"/>
                <a:cs typeface="黑体"/>
              </a:rPr>
              <a:t>    </a:t>
            </a:r>
            <a:r>
              <a:rPr lang="zh-CN" altLang="en-US" dirty="0">
                <a:solidFill>
                  <a:srgbClr val="7E7E7E"/>
                </a:solidFill>
                <a:latin typeface="黑体"/>
                <a:cs typeface="黑体"/>
              </a:rPr>
              <a:t>任</a:t>
            </a:r>
            <a:r>
              <a:rPr lang="zh-CN" altLang="en-US" spc="-5" dirty="0">
                <a:solidFill>
                  <a:srgbClr val="7E7E7E"/>
                </a:solidFill>
                <a:latin typeface="黑体"/>
                <a:cs typeface="黑体"/>
              </a:rPr>
              <a:t>给</a:t>
            </a:r>
            <a:r>
              <a:rPr lang="zh-CN" altLang="en-US" spc="-10" dirty="0">
                <a:solidFill>
                  <a:srgbClr val="006FC0"/>
                </a:solidFill>
                <a:latin typeface="Cambria Math"/>
                <a:cs typeface="Cambria Math"/>
              </a:rPr>
              <a:t>𝒏</a:t>
            </a:r>
            <a:r>
              <a:rPr lang="zh-CN" altLang="en-US" spc="-5" dirty="0">
                <a:solidFill>
                  <a:srgbClr val="7E7E7E"/>
                </a:solidFill>
                <a:latin typeface="黑体"/>
                <a:cs typeface="黑体"/>
              </a:rPr>
              <a:t>个城市，以及城</a:t>
            </a:r>
            <a:r>
              <a:rPr lang="zh-CN" altLang="en-US" dirty="0">
                <a:solidFill>
                  <a:srgbClr val="7E7E7E"/>
                </a:solidFill>
                <a:latin typeface="黑体"/>
                <a:cs typeface="黑体"/>
              </a:rPr>
              <a:t>市</a:t>
            </a:r>
            <a:r>
              <a:rPr lang="zh-CN" altLang="en-US" spc="-5" dirty="0">
                <a:solidFill>
                  <a:srgbClr val="006FC0"/>
                </a:solidFill>
                <a:latin typeface="Cambria Math"/>
                <a:cs typeface="Cambria Math"/>
              </a:rPr>
              <a:t>𝒊</a:t>
            </a:r>
            <a:r>
              <a:rPr lang="zh-CN" altLang="en-US" spc="-5" dirty="0">
                <a:solidFill>
                  <a:srgbClr val="7E7E7E"/>
                </a:solidFill>
                <a:latin typeface="黑体"/>
                <a:cs typeface="黑体"/>
              </a:rPr>
              <a:t>与城市</a:t>
            </a:r>
            <a:r>
              <a:rPr lang="zh-CN" altLang="en-US" dirty="0">
                <a:solidFill>
                  <a:srgbClr val="006FC0"/>
                </a:solidFill>
                <a:latin typeface="Cambria Math"/>
                <a:cs typeface="Cambria Math"/>
              </a:rPr>
              <a:t>𝒋</a:t>
            </a:r>
            <a:r>
              <a:rPr lang="zh-CN" altLang="en-US" spc="-5" dirty="0">
                <a:solidFill>
                  <a:srgbClr val="7E7E7E"/>
                </a:solidFill>
                <a:latin typeface="黑体"/>
                <a:cs typeface="黑体"/>
              </a:rPr>
              <a:t>之间的</a:t>
            </a:r>
            <a:r>
              <a:rPr lang="zh-CN" altLang="en-US" dirty="0">
                <a:solidFill>
                  <a:srgbClr val="7E7E7E"/>
                </a:solidFill>
                <a:latin typeface="黑体"/>
                <a:cs typeface="黑体"/>
              </a:rPr>
              <a:t>正整数距离</a:t>
            </a:r>
            <a:endParaRPr lang="zh-CN" altLang="en-US" dirty="0">
              <a:latin typeface="黑体"/>
              <a:cs typeface="黑体"/>
            </a:endParaRPr>
          </a:p>
          <a:p>
            <a:pPr marR="230505" algn="ctr">
              <a:lnSpc>
                <a:spcPts val="2620"/>
              </a:lnSpc>
            </a:pPr>
            <a:r>
              <a:rPr lang="zh-CN" altLang="en-US" spc="-5" dirty="0">
                <a:solidFill>
                  <a:srgbClr val="006FC0"/>
                </a:solidFill>
                <a:latin typeface="Cambria Math"/>
                <a:cs typeface="Cambria Math"/>
              </a:rPr>
              <a:t>𝒅</a:t>
            </a:r>
            <a:r>
              <a:rPr lang="en-US" altLang="zh-CN" spc="-5" dirty="0">
                <a:solidFill>
                  <a:srgbClr val="006FC0"/>
                </a:solidFill>
                <a:latin typeface="Cambria Math"/>
                <a:cs typeface="Cambria Math"/>
              </a:rPr>
              <a:t>(</a:t>
            </a:r>
            <a:r>
              <a:rPr lang="zh-CN" altLang="en-US" spc="-5" dirty="0">
                <a:solidFill>
                  <a:srgbClr val="006FC0"/>
                </a:solidFill>
                <a:latin typeface="Cambria Math"/>
                <a:cs typeface="Cambria Math"/>
              </a:rPr>
              <a:t>𝒊</a:t>
            </a:r>
            <a:r>
              <a:rPr lang="en-US" altLang="zh-CN" spc="-5" dirty="0">
                <a:solidFill>
                  <a:srgbClr val="006FC0"/>
                </a:solidFill>
                <a:latin typeface="Cambria Math"/>
                <a:cs typeface="Cambria Math"/>
              </a:rPr>
              <a:t>,</a:t>
            </a:r>
            <a:r>
              <a:rPr lang="zh-CN" altLang="en-US" spc="-120" dirty="0">
                <a:solidFill>
                  <a:srgbClr val="006FC0"/>
                </a:solidFill>
                <a:latin typeface="Cambria Math"/>
                <a:cs typeface="Cambria Math"/>
              </a:rPr>
              <a:t> </a:t>
            </a:r>
            <a:r>
              <a:rPr lang="zh-CN" altLang="en-US" spc="-10" dirty="0">
                <a:solidFill>
                  <a:srgbClr val="006FC0"/>
                </a:solidFill>
                <a:latin typeface="Cambria Math"/>
                <a:cs typeface="Cambria Math"/>
              </a:rPr>
              <a:t>𝒋</a:t>
            </a:r>
            <a:r>
              <a:rPr lang="en-US" altLang="zh-CN" spc="-5" dirty="0">
                <a:solidFill>
                  <a:srgbClr val="006FC0"/>
                </a:solidFill>
                <a:latin typeface="Cambria Math"/>
                <a:cs typeface="Cambria Math"/>
              </a:rPr>
              <a:t>),</a:t>
            </a:r>
            <a:r>
              <a:rPr lang="zh-CN" altLang="en-US" spc="-120" dirty="0">
                <a:solidFill>
                  <a:srgbClr val="006FC0"/>
                </a:solidFill>
                <a:latin typeface="Cambria Math"/>
                <a:cs typeface="Cambria Math"/>
              </a:rPr>
              <a:t> </a:t>
            </a:r>
            <a:r>
              <a:rPr lang="zh-CN" altLang="en-US" spc="-5" dirty="0">
                <a:solidFill>
                  <a:srgbClr val="006FC0"/>
                </a:solidFill>
                <a:latin typeface="Cambria Math"/>
                <a:cs typeface="Cambria Math"/>
              </a:rPr>
              <a:t>𝒊</a:t>
            </a:r>
            <a:r>
              <a:rPr lang="zh-CN" altLang="en-US" spc="-15" dirty="0">
                <a:solidFill>
                  <a:srgbClr val="006FC0"/>
                </a:solidFill>
                <a:latin typeface="Symbol"/>
                <a:cs typeface="Symbol"/>
              </a:rPr>
              <a:t></a:t>
            </a:r>
            <a:r>
              <a:rPr lang="zh-CN" altLang="en-US" spc="-10" dirty="0">
                <a:solidFill>
                  <a:srgbClr val="006FC0"/>
                </a:solidFill>
                <a:latin typeface="Cambria Math"/>
                <a:cs typeface="Cambria Math"/>
              </a:rPr>
              <a:t>𝒋</a:t>
            </a:r>
            <a:r>
              <a:rPr lang="en-US" altLang="zh-CN" spc="-5" dirty="0">
                <a:solidFill>
                  <a:srgbClr val="006FC0"/>
                </a:solidFill>
                <a:latin typeface="Cambria Math"/>
                <a:cs typeface="Cambria Math"/>
              </a:rPr>
              <a:t>,</a:t>
            </a:r>
            <a:r>
              <a:rPr lang="zh-CN" altLang="en-US" spc="-110" dirty="0">
                <a:solidFill>
                  <a:srgbClr val="006FC0"/>
                </a:solidFill>
                <a:latin typeface="Cambria Math"/>
                <a:cs typeface="Cambria Math"/>
              </a:rPr>
              <a:t> </a:t>
            </a:r>
            <a:r>
              <a:rPr lang="zh-CN" altLang="en-US" spc="-15" dirty="0">
                <a:solidFill>
                  <a:srgbClr val="006FC0"/>
                </a:solidFill>
                <a:latin typeface="Cambria Math"/>
                <a:cs typeface="Cambria Math"/>
              </a:rPr>
              <a:t>𝟏</a:t>
            </a:r>
            <a:r>
              <a:rPr lang="zh-CN" altLang="en-US" spc="-15" dirty="0">
                <a:solidFill>
                  <a:srgbClr val="006FC0"/>
                </a:solidFill>
                <a:latin typeface="Symbol"/>
                <a:cs typeface="Symbol"/>
              </a:rPr>
              <a:t></a:t>
            </a:r>
            <a:r>
              <a:rPr lang="zh-CN" altLang="en-US" spc="5" dirty="0">
                <a:solidFill>
                  <a:srgbClr val="006FC0"/>
                </a:solidFill>
                <a:latin typeface="Cambria Math"/>
                <a:cs typeface="Cambria Math"/>
              </a:rPr>
              <a:t>𝒊</a:t>
            </a:r>
            <a:r>
              <a:rPr lang="en-US" altLang="zh-CN" spc="-5" dirty="0">
                <a:solidFill>
                  <a:srgbClr val="006FC0"/>
                </a:solidFill>
                <a:latin typeface="Cambria Math"/>
                <a:cs typeface="Cambria Math"/>
              </a:rPr>
              <a:t>,</a:t>
            </a:r>
            <a:r>
              <a:rPr lang="zh-CN" altLang="en-US" spc="-120" dirty="0">
                <a:solidFill>
                  <a:srgbClr val="006FC0"/>
                </a:solidFill>
                <a:latin typeface="Cambria Math"/>
                <a:cs typeface="Cambria Math"/>
              </a:rPr>
              <a:t> </a:t>
            </a:r>
            <a:r>
              <a:rPr lang="zh-CN" altLang="en-US" spc="-10" dirty="0">
                <a:solidFill>
                  <a:srgbClr val="006FC0"/>
                </a:solidFill>
                <a:latin typeface="Cambria Math"/>
                <a:cs typeface="Cambria Math"/>
              </a:rPr>
              <a:t>𝒋</a:t>
            </a:r>
            <a:r>
              <a:rPr lang="zh-CN" altLang="en-US" spc="-15" dirty="0">
                <a:solidFill>
                  <a:srgbClr val="006FC0"/>
                </a:solidFill>
                <a:latin typeface="Symbol"/>
                <a:cs typeface="Symbol"/>
              </a:rPr>
              <a:t></a:t>
            </a:r>
            <a:r>
              <a:rPr lang="zh-CN" altLang="en-US" spc="-5" dirty="0">
                <a:solidFill>
                  <a:srgbClr val="006FC0"/>
                </a:solidFill>
                <a:latin typeface="Cambria Math"/>
                <a:cs typeface="Cambria Math"/>
              </a:rPr>
              <a:t>𝒏</a:t>
            </a:r>
            <a:endParaRPr lang="zh-CN" altLang="en-US" dirty="0">
              <a:latin typeface="Cambria Math"/>
              <a:cs typeface="Cambria Math"/>
            </a:endParaRPr>
          </a:p>
          <a:p>
            <a:pPr marL="127000" indent="0">
              <a:lnSpc>
                <a:spcPct val="100000"/>
              </a:lnSpc>
              <a:spcBef>
                <a:spcPts val="30"/>
              </a:spcBef>
              <a:buNone/>
            </a:pPr>
            <a:r>
              <a:rPr lang="zh-CN" altLang="en-US" dirty="0">
                <a:solidFill>
                  <a:srgbClr val="7E7E7E"/>
                </a:solidFill>
                <a:latin typeface="黑体"/>
                <a:cs typeface="黑体"/>
              </a:rPr>
              <a:t>    要求给</a:t>
            </a:r>
            <a:r>
              <a:rPr lang="zh-CN" altLang="en-US" spc="-15" dirty="0">
                <a:solidFill>
                  <a:srgbClr val="7E7E7E"/>
                </a:solidFill>
                <a:latin typeface="黑体"/>
                <a:cs typeface="黑体"/>
              </a:rPr>
              <a:t>出</a:t>
            </a:r>
            <a:r>
              <a:rPr lang="zh-CN" altLang="en-US" dirty="0">
                <a:solidFill>
                  <a:srgbClr val="7E7E7E"/>
                </a:solidFill>
                <a:latin typeface="黑体"/>
                <a:cs typeface="黑体"/>
              </a:rPr>
              <a:t>一</a:t>
            </a:r>
            <a:r>
              <a:rPr lang="zh-CN" altLang="en-US" spc="-15" dirty="0">
                <a:solidFill>
                  <a:srgbClr val="7E7E7E"/>
                </a:solidFill>
                <a:latin typeface="黑体"/>
                <a:cs typeface="黑体"/>
              </a:rPr>
              <a:t>条</a:t>
            </a:r>
            <a:r>
              <a:rPr lang="zh-CN" altLang="en-US" dirty="0">
                <a:solidFill>
                  <a:srgbClr val="7E7E7E"/>
                </a:solidFill>
                <a:latin typeface="黑体"/>
                <a:cs typeface="黑体"/>
              </a:rPr>
              <a:t>长度最</a:t>
            </a:r>
            <a:r>
              <a:rPr lang="zh-CN" altLang="en-US" spc="-15" dirty="0">
                <a:solidFill>
                  <a:srgbClr val="7E7E7E"/>
                </a:solidFill>
                <a:latin typeface="黑体"/>
                <a:cs typeface="黑体"/>
              </a:rPr>
              <a:t>短</a:t>
            </a:r>
            <a:r>
              <a:rPr lang="zh-CN" altLang="en-US" dirty="0">
                <a:solidFill>
                  <a:srgbClr val="7E7E7E"/>
                </a:solidFill>
                <a:latin typeface="黑体"/>
                <a:cs typeface="黑体"/>
              </a:rPr>
              <a:t>的</a:t>
            </a:r>
            <a:r>
              <a:rPr lang="zh-CN" altLang="en-US" spc="-15" dirty="0">
                <a:solidFill>
                  <a:srgbClr val="7E7E7E"/>
                </a:solidFill>
                <a:latin typeface="黑体"/>
                <a:cs typeface="黑体"/>
              </a:rPr>
              <a:t>巡</a:t>
            </a:r>
            <a:r>
              <a:rPr lang="zh-CN" altLang="en-US" dirty="0">
                <a:solidFill>
                  <a:srgbClr val="7E7E7E"/>
                </a:solidFill>
                <a:latin typeface="黑体"/>
                <a:cs typeface="黑体"/>
              </a:rPr>
              <a:t>回路线</a:t>
            </a:r>
            <a:endParaRPr lang="zh-CN" altLang="en-US" dirty="0">
              <a:latin typeface="黑体"/>
              <a:cs typeface="黑体"/>
            </a:endParaRPr>
          </a:p>
          <a:p>
            <a:pPr marL="355600">
              <a:lnSpc>
                <a:spcPct val="100000"/>
              </a:lnSpc>
              <a:spcBef>
                <a:spcPts val="30"/>
              </a:spcBef>
            </a:pPr>
            <a:r>
              <a:rPr lang="zh-CN" altLang="en-US" spc="-5" dirty="0">
                <a:solidFill>
                  <a:srgbClr val="7E7E7E"/>
                </a:solidFill>
                <a:latin typeface="黑体"/>
                <a:cs typeface="黑体"/>
              </a:rPr>
              <a:t>判定问题：</a:t>
            </a:r>
            <a:endParaRPr lang="en-US" altLang="zh-CN" spc="-5" dirty="0">
              <a:solidFill>
                <a:srgbClr val="7E7E7E"/>
              </a:solidFill>
              <a:latin typeface="黑体"/>
              <a:cs typeface="黑体"/>
            </a:endParaRPr>
          </a:p>
          <a:p>
            <a:pPr marL="355600" marR="5080" indent="-342900">
              <a:lnSpc>
                <a:spcPts val="2760"/>
              </a:lnSpc>
              <a:spcBef>
                <a:spcPts val="890"/>
              </a:spcBef>
              <a:buFont typeface="Arial" panose="020B0604020202090204"/>
              <a:buChar char="•"/>
              <a:tabLst>
                <a:tab pos="354965" algn="l"/>
                <a:tab pos="355600" algn="l"/>
              </a:tabLst>
            </a:pPr>
            <a:r>
              <a:rPr lang="zh-CN" altLang="en-US" spc="-5" dirty="0">
                <a:solidFill>
                  <a:srgbClr val="7E7E7E"/>
                </a:solidFill>
                <a:latin typeface="黑体"/>
                <a:cs typeface="黑体"/>
              </a:rPr>
              <a:t>  正整数</a:t>
            </a:r>
            <a:r>
              <a:rPr lang="zh-CN" altLang="en-US" spc="-5" dirty="0">
                <a:solidFill>
                  <a:srgbClr val="006FC0"/>
                </a:solidFill>
                <a:latin typeface="Cambria Math"/>
                <a:cs typeface="Cambria Math"/>
              </a:rPr>
              <a:t>𝑫</a:t>
            </a:r>
            <a:r>
              <a:rPr lang="zh-CN" altLang="en-US" dirty="0">
                <a:latin typeface="黑体"/>
                <a:cs typeface="黑体"/>
              </a:rPr>
              <a:t>，</a:t>
            </a:r>
            <a:r>
              <a:rPr lang="zh-CN" altLang="en-US" dirty="0">
                <a:solidFill>
                  <a:srgbClr val="7E7E7E"/>
                </a:solidFill>
                <a:latin typeface="黑体"/>
                <a:cs typeface="黑体"/>
              </a:rPr>
              <a:t>问有一条每一个城市恰好经过一次最后回 到出发点且长度不超</a:t>
            </a:r>
            <a:r>
              <a:rPr lang="zh-CN" altLang="en-US" spc="5" dirty="0">
                <a:solidFill>
                  <a:srgbClr val="7E7E7E"/>
                </a:solidFill>
                <a:latin typeface="黑体"/>
                <a:cs typeface="黑体"/>
              </a:rPr>
              <a:t>过</a:t>
            </a:r>
            <a:r>
              <a:rPr lang="zh-CN" altLang="en-US" spc="-5" dirty="0">
                <a:solidFill>
                  <a:srgbClr val="006FC0"/>
                </a:solidFill>
                <a:latin typeface="Cambria Math"/>
                <a:cs typeface="Cambria Math"/>
              </a:rPr>
              <a:t>𝑫</a:t>
            </a:r>
            <a:r>
              <a:rPr lang="zh-CN" altLang="en-US" dirty="0">
                <a:solidFill>
                  <a:srgbClr val="7E7E7E"/>
                </a:solidFill>
                <a:latin typeface="黑体"/>
                <a:cs typeface="黑体"/>
              </a:rPr>
              <a:t>的巡回路线吗？即，是否存在</a:t>
            </a:r>
            <a:r>
              <a:rPr lang="zh-CN" altLang="en-US" dirty="0">
                <a:solidFill>
                  <a:srgbClr val="006FC0"/>
                </a:solidFill>
                <a:latin typeface="Cambria Math"/>
                <a:cs typeface="Cambria Math"/>
              </a:rPr>
              <a:t>𝟏</a:t>
            </a:r>
            <a:r>
              <a:rPr lang="en-US" altLang="zh-CN" dirty="0">
                <a:solidFill>
                  <a:srgbClr val="006FC0"/>
                </a:solidFill>
                <a:latin typeface="Cambria Math"/>
                <a:cs typeface="Cambria Math"/>
              </a:rPr>
              <a:t>,</a:t>
            </a:r>
            <a:r>
              <a:rPr lang="zh-CN" altLang="en-US" spc="-135" dirty="0">
                <a:solidFill>
                  <a:srgbClr val="006FC0"/>
                </a:solidFill>
                <a:latin typeface="Cambria Math"/>
                <a:cs typeface="Cambria Math"/>
              </a:rPr>
              <a:t> </a:t>
            </a:r>
            <a:r>
              <a:rPr lang="zh-CN" altLang="en-US" spc="5" dirty="0">
                <a:solidFill>
                  <a:srgbClr val="006FC0"/>
                </a:solidFill>
                <a:latin typeface="Cambria Math"/>
                <a:cs typeface="Cambria Math"/>
              </a:rPr>
              <a:t>𝟐</a:t>
            </a:r>
            <a:r>
              <a:rPr lang="en-US" altLang="zh-CN" dirty="0">
                <a:solidFill>
                  <a:srgbClr val="006FC0"/>
                </a:solidFill>
                <a:latin typeface="Cambria Math"/>
                <a:cs typeface="Cambria Math"/>
              </a:rPr>
              <a:t>,</a:t>
            </a:r>
            <a:r>
              <a:rPr lang="zh-CN" altLang="en-US" spc="-135" dirty="0">
                <a:solidFill>
                  <a:srgbClr val="006FC0"/>
                </a:solidFill>
                <a:latin typeface="Cambria Math"/>
                <a:cs typeface="Cambria Math"/>
              </a:rPr>
              <a:t> </a:t>
            </a:r>
            <a:r>
              <a:rPr lang="en-US" altLang="zh-CN" dirty="0">
                <a:solidFill>
                  <a:srgbClr val="006FC0"/>
                </a:solidFill>
                <a:latin typeface="Cambria Math"/>
                <a:cs typeface="Cambria Math"/>
              </a:rPr>
              <a:t>…</a:t>
            </a:r>
            <a:r>
              <a:rPr lang="zh-CN" altLang="en-US" spc="-140" dirty="0">
                <a:solidFill>
                  <a:srgbClr val="006FC0"/>
                </a:solidFill>
                <a:latin typeface="Cambria Math"/>
                <a:cs typeface="Cambria Math"/>
              </a:rPr>
              <a:t> </a:t>
            </a:r>
            <a:r>
              <a:rPr lang="en-US" altLang="zh-CN" dirty="0">
                <a:solidFill>
                  <a:srgbClr val="006FC0"/>
                </a:solidFill>
                <a:latin typeface="Cambria Math"/>
                <a:cs typeface="Cambria Math"/>
              </a:rPr>
              <a:t>,</a:t>
            </a:r>
            <a:r>
              <a:rPr lang="zh-CN" altLang="en-US" spc="-135" dirty="0">
                <a:solidFill>
                  <a:srgbClr val="006FC0"/>
                </a:solidFill>
                <a:latin typeface="Cambria Math"/>
                <a:cs typeface="Cambria Math"/>
              </a:rPr>
              <a:t> </a:t>
            </a:r>
            <a:r>
              <a:rPr lang="zh-CN" altLang="en-US" spc="-5" dirty="0">
                <a:solidFill>
                  <a:srgbClr val="006FC0"/>
                </a:solidFill>
                <a:latin typeface="Cambria Math"/>
                <a:cs typeface="Cambria Math"/>
              </a:rPr>
              <a:t>𝒏</a:t>
            </a:r>
            <a:r>
              <a:rPr lang="zh-CN" altLang="en-US" dirty="0">
                <a:solidFill>
                  <a:srgbClr val="7E7E7E"/>
                </a:solidFill>
                <a:latin typeface="黑体"/>
                <a:cs typeface="黑体"/>
              </a:rPr>
              <a:t>的排列</a:t>
            </a:r>
            <a:r>
              <a:rPr lang="zh-CN" altLang="en-US" spc="-5" dirty="0">
                <a:solidFill>
                  <a:srgbClr val="006FC0"/>
                </a:solidFill>
                <a:latin typeface="Cambria Math"/>
                <a:cs typeface="Cambria Math"/>
              </a:rPr>
              <a:t>𝝈</a:t>
            </a:r>
            <a:r>
              <a:rPr lang="zh-CN" altLang="en-US" dirty="0">
                <a:solidFill>
                  <a:srgbClr val="7E7E7E"/>
                </a:solidFill>
                <a:latin typeface="黑体"/>
                <a:cs typeface="黑体"/>
              </a:rPr>
              <a:t>，使得</a:t>
            </a:r>
            <a:endParaRPr lang="zh-CN" altLang="en-US" dirty="0">
              <a:latin typeface="黑体"/>
              <a:cs typeface="黑体"/>
            </a:endParaRPr>
          </a:p>
          <a:p>
            <a:pPr marL="154305" indent="0">
              <a:lnSpc>
                <a:spcPct val="100000"/>
              </a:lnSpc>
              <a:spcBef>
                <a:spcPts val="760"/>
              </a:spcBef>
              <a:buNone/>
            </a:pPr>
            <a:endParaRPr lang="zh-CN" altLang="en-US" sz="1200" dirty="0">
              <a:latin typeface="Cambria Math"/>
              <a:cs typeface="Cambria Math"/>
            </a:endParaRP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117" y="5357699"/>
            <a:ext cx="4544059" cy="8192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22531" name="内容占位符 2"/>
          <p:cNvSpPr>
            <a:spLocks noGrp="1"/>
          </p:cNvSpPr>
          <p:nvPr>
            <p:ph idx="1"/>
          </p:nvPr>
        </p:nvSpPr>
        <p:spPr/>
        <p:txBody>
          <a:bodyPr vert="horz" wrap="square" lIns="91440" tIns="45720" rIns="91440" bIns="45720" anchor="t" anchorCtr="0"/>
          <a:lstStyle/>
          <a:p>
            <a:pPr eaLnBrk="1" hangingPunct="1"/>
            <a:r>
              <a:rPr lang="zh-CN" altLang="en-US" b="1" dirty="0"/>
              <a:t>最优化形式的旅行售货员问题：给定一个带权图，找出费用最小的周游路线</a:t>
            </a:r>
            <a:endParaRPr lang="en-US" altLang="zh-CN" b="1" dirty="0"/>
          </a:p>
          <a:p>
            <a:pPr eaLnBrk="1" hangingPunct="1"/>
            <a:r>
              <a:rPr lang="zh-CN" altLang="en-US" b="1" dirty="0"/>
              <a:t>判定形式的旅行售货员问题：给定一个带权图</a:t>
            </a:r>
            <a:r>
              <a:rPr lang="en-US" altLang="zh-CN" b="1" dirty="0"/>
              <a:t>G</a:t>
            </a:r>
            <a:r>
              <a:rPr lang="zh-CN" altLang="en-US" b="1" dirty="0"/>
              <a:t>和一个正数</a:t>
            </a:r>
            <a:r>
              <a:rPr lang="en-US" altLang="zh-CN" b="1" dirty="0"/>
              <a:t>d</a:t>
            </a:r>
            <a:r>
              <a:rPr lang="zh-CN" altLang="en-US" b="1" dirty="0"/>
              <a:t>，判定图</a:t>
            </a:r>
            <a:r>
              <a:rPr lang="en-US" altLang="zh-CN" b="1" dirty="0"/>
              <a:t>G</a:t>
            </a:r>
            <a:r>
              <a:rPr lang="zh-CN" altLang="en-US" b="1" dirty="0"/>
              <a:t>中是否存在总费用不超过</a:t>
            </a:r>
            <a:r>
              <a:rPr lang="en-US" altLang="zh-CN" b="1" dirty="0"/>
              <a:t>d</a:t>
            </a:r>
            <a:r>
              <a:rPr lang="zh-CN" altLang="en-US" b="1" dirty="0"/>
              <a:t>的周游路线</a:t>
            </a:r>
            <a:endParaRPr lang="en-US" altLang="zh-CN" b="1" dirty="0"/>
          </a:p>
        </p:txBody>
      </p:sp>
      <p:sp>
        <p:nvSpPr>
          <p:cNvPr id="22532" name="页脚占位符 3"/>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22533"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18</a:t>
            </a:fld>
            <a:endParaRPr lang="zh-CN" altLang="en-US" sz="14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1" dirty="0"/>
              <a:t>Decision problems vs. optimization problems</a:t>
            </a:r>
            <a:r>
              <a:rPr lang="en-US" altLang="zh-CN" dirty="0"/>
              <a:t> </a:t>
            </a:r>
            <a:endParaRPr lang="zh-CN" altLang="en-US" dirty="0"/>
          </a:p>
        </p:txBody>
      </p:sp>
      <p:sp>
        <p:nvSpPr>
          <p:cNvPr id="3" name="内容占位符 2"/>
          <p:cNvSpPr>
            <a:spLocks noGrp="1"/>
          </p:cNvSpPr>
          <p:nvPr>
            <p:ph idx="1"/>
          </p:nvPr>
        </p:nvSpPr>
        <p:spPr/>
        <p:txBody>
          <a:bodyPr>
            <a:normAutofit/>
          </a:bodyPr>
          <a:lstStyle/>
          <a:p>
            <a:r>
              <a:rPr lang="zh-CN" altLang="en-US" dirty="0"/>
              <a:t>如果优化问题是易解问题，那么它相关的判定问题也是易解问题。</a:t>
            </a:r>
            <a:endParaRPr lang="en-US" altLang="zh-CN" dirty="0"/>
          </a:p>
          <a:p>
            <a:r>
              <a:rPr lang="zh-CN" altLang="en-US" dirty="0"/>
              <a:t>如果判定问题是难解问题，那么优化问题一定是难解问题</a:t>
            </a:r>
            <a:r>
              <a:rPr lang="en-US" altLang="zh-CN" dirty="0"/>
              <a:t> </a:t>
            </a:r>
          </a:p>
          <a:p>
            <a:r>
              <a:rPr lang="zh-CN" altLang="en-US" dirty="0"/>
              <a:t>将优化问题规约为判定问题，通过判定问题判断优化问题的下界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算法的效率</a:t>
            </a:r>
          </a:p>
        </p:txBody>
      </p:sp>
      <p:sp>
        <p:nvSpPr>
          <p:cNvPr id="3" name="内容占位符 2"/>
          <p:cNvSpPr>
            <a:spLocks noGrp="1"/>
          </p:cNvSpPr>
          <p:nvPr>
            <p:ph idx="1"/>
          </p:nvPr>
        </p:nvSpPr>
        <p:spPr/>
        <p:txBody>
          <a:bodyPr/>
          <a:lstStyle/>
          <a:p>
            <a:r>
              <a:rPr lang="zh-CN" altLang="en-US" dirty="0"/>
              <a:t>算法运行时间是最重要的一项标准</a:t>
            </a:r>
            <a:endParaRPr lang="en-US" altLang="zh-CN" dirty="0"/>
          </a:p>
          <a:p>
            <a:r>
              <a:rPr lang="zh-CN" altLang="en-US" dirty="0"/>
              <a:t>运行时间和输入规模相关</a:t>
            </a:r>
            <a:endParaRPr lang="en-US" altLang="zh-CN" dirty="0"/>
          </a:p>
          <a:p>
            <a:r>
              <a:rPr lang="zh-CN" altLang="en-US" dirty="0"/>
              <a:t>天河二号（</a:t>
            </a:r>
            <a:r>
              <a:rPr lang="en-US" altLang="zh-CN" dirty="0"/>
              <a:t>2015</a:t>
            </a:r>
            <a:r>
              <a:rPr lang="zh-CN" altLang="en-US" dirty="0"/>
              <a:t>年）</a:t>
            </a:r>
            <a:endParaRPr lang="en-US" altLang="zh-CN" dirty="0"/>
          </a:p>
          <a:p>
            <a:pPr lvl="1"/>
            <a:r>
              <a:rPr lang="zh-CN" altLang="en-US" dirty="0"/>
              <a:t>峰值：每秒</a:t>
            </a:r>
            <a:r>
              <a:rPr lang="en-US" altLang="zh-CN" dirty="0"/>
              <a:t>5.49</a:t>
            </a:r>
            <a:r>
              <a:rPr lang="zh-CN" altLang="en-US" dirty="0"/>
              <a:t>亿亿次双精度浮点运算</a:t>
            </a:r>
            <a:endParaRPr lang="en-US" altLang="zh-CN" dirty="0"/>
          </a:p>
          <a:p>
            <a:pPr lvl="1"/>
            <a:r>
              <a:rPr lang="zh-CN" altLang="en-US" dirty="0"/>
              <a:t>持续：</a:t>
            </a:r>
            <a:r>
              <a:rPr lang="en-US" altLang="zh-CN" dirty="0"/>
              <a:t>3.39</a:t>
            </a:r>
            <a:r>
              <a:rPr lang="zh-CN" altLang="en-US" dirty="0"/>
              <a:t>亿亿次</a:t>
            </a:r>
            <a:endParaRPr lang="en-US" altLang="zh-CN" dirty="0"/>
          </a:p>
          <a:p>
            <a:pPr lvl="1"/>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527" y="4136248"/>
            <a:ext cx="4151000" cy="20407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a:t>
            </a:r>
            <a:r>
              <a:rPr lang="zh-CN" altLang="en-US" dirty="0"/>
              <a:t>与</a:t>
            </a:r>
            <a:r>
              <a:rPr lang="en-US" altLang="zh-CN" dirty="0"/>
              <a:t>NP</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t>NP （Nondeterministic Polynomial）（</a:t>
            </a:r>
            <a:r>
              <a:rPr lang="zh-CN" altLang="en-US" dirty="0">
                <a:solidFill>
                  <a:srgbClr val="FF0000"/>
                </a:solidFill>
              </a:rPr>
              <a:t>非确定性</a:t>
            </a:r>
            <a:r>
              <a:rPr lang="zh-CN" altLang="en-US" dirty="0"/>
              <a:t>多项式时间算法）</a:t>
            </a:r>
          </a:p>
          <a:p>
            <a:pPr marL="0" indent="0">
              <a:lnSpc>
                <a:spcPct val="100000"/>
              </a:lnSpc>
              <a:buNone/>
            </a:pPr>
            <a:r>
              <a:rPr lang="zh-CN" altLang="en-US" dirty="0"/>
              <a:t>   </a:t>
            </a:r>
            <a:r>
              <a:rPr lang="en-US" altLang="zh-CN" dirty="0"/>
              <a:t>--</a:t>
            </a:r>
            <a:r>
              <a:rPr lang="zh-CN" altLang="en-US" dirty="0"/>
              <a:t>所有多项式时间可验证的</a:t>
            </a:r>
            <a:r>
              <a:rPr lang="zh-CN" altLang="en-US" dirty="0">
                <a:solidFill>
                  <a:srgbClr val="FF0000"/>
                </a:solidFill>
              </a:rPr>
              <a:t>判定问题</a:t>
            </a:r>
            <a:r>
              <a:rPr lang="zh-CN" altLang="en-US" dirty="0"/>
              <a:t>. </a:t>
            </a:r>
            <a:endParaRPr lang="en-US" altLang="zh-CN" dirty="0"/>
          </a:p>
          <a:p>
            <a:pPr marL="0" indent="0">
              <a:lnSpc>
                <a:spcPct val="100000"/>
              </a:lnSpc>
              <a:buNone/>
            </a:pPr>
            <a:r>
              <a:rPr lang="en-US" altLang="zh-CN" dirty="0"/>
              <a:t>   --</a:t>
            </a:r>
            <a:r>
              <a:rPr lang="zh-CN" altLang="en-US" dirty="0"/>
              <a:t>有可能多项式时间可解（</a:t>
            </a:r>
            <a:r>
              <a:rPr lang="en-US" altLang="zh-CN" dirty="0"/>
              <a:t>P</a:t>
            </a:r>
            <a:r>
              <a:rPr lang="zh-CN" altLang="en-US" dirty="0"/>
              <a:t>），也有可能多项式时间不可解</a:t>
            </a:r>
            <a:endParaRPr lang="en-US" altLang="zh-CN" dirty="0"/>
          </a:p>
          <a:p>
            <a:pPr marL="0" indent="0">
              <a:lnSpc>
                <a:spcPct val="100000"/>
              </a:lnSpc>
              <a:buNone/>
            </a:pPr>
            <a:r>
              <a:rPr lang="en-US" altLang="zh-CN" dirty="0"/>
              <a:t>   --</a:t>
            </a:r>
            <a:r>
              <a:rPr lang="zh-CN" altLang="en-US" dirty="0"/>
              <a:t>哈密尔顿回路</a:t>
            </a:r>
          </a:p>
          <a:p>
            <a:pPr marL="0" indent="0">
              <a:lnSpc>
                <a:spcPct val="100000"/>
              </a:lnSpc>
              <a:buNone/>
            </a:pPr>
            <a:r>
              <a:rPr lang="zh-CN" alt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a:t>
            </a:r>
            <a:r>
              <a:rPr lang="zh-CN" altLang="en-US" dirty="0"/>
              <a:t>与</a:t>
            </a:r>
            <a:r>
              <a:rPr lang="en-US" altLang="zh-CN" dirty="0"/>
              <a:t>NP</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t>哈密尔顿回路</a:t>
            </a:r>
            <a:r>
              <a:rPr lang="en-US" altLang="zh-CN" b="1" dirty="0">
                <a:sym typeface="+mn-ea"/>
              </a:rPr>
              <a:t>H</a:t>
            </a:r>
            <a:r>
              <a:rPr lang="zh-CN" altLang="en-US" b="1" dirty="0">
                <a:sym typeface="+mn-ea"/>
              </a:rPr>
              <a:t>amiltonian-cycle</a:t>
            </a:r>
            <a:endParaRPr lang="en-US" altLang="zh-CN" b="1" dirty="0">
              <a:sym typeface="+mn-ea"/>
            </a:endParaRPr>
          </a:p>
          <a:p>
            <a:pPr marL="0" indent="0">
              <a:lnSpc>
                <a:spcPct val="100000"/>
              </a:lnSpc>
              <a:buNone/>
            </a:pPr>
            <a:r>
              <a:rPr lang="en-US" altLang="zh-CN" dirty="0"/>
              <a:t>   </a:t>
            </a:r>
            <a:r>
              <a:rPr lang="zh-CN" altLang="en-US" dirty="0"/>
              <a:t>在图中是否存在一个简单回路，能够访问每个结点一次。</a:t>
            </a:r>
            <a:endParaRPr lang="en-US" altLang="zh-CN" dirty="0"/>
          </a:p>
          <a:p>
            <a:pPr lvl="1">
              <a:lnSpc>
                <a:spcPct val="100000"/>
              </a:lnSpc>
            </a:pPr>
            <a:r>
              <a:rPr lang="en-US" altLang="zh-CN" dirty="0"/>
              <a:t> </a:t>
            </a:r>
            <a:r>
              <a:rPr lang="zh-CN" altLang="en-US" dirty="0"/>
              <a:t>目前没有多项式解法</a:t>
            </a:r>
            <a:endParaRPr lang="en-US" altLang="zh-CN" dirty="0"/>
          </a:p>
          <a:p>
            <a:pPr lvl="1">
              <a:lnSpc>
                <a:spcPct val="100000"/>
              </a:lnSpc>
            </a:pPr>
            <a:r>
              <a:rPr lang="zh-CN" altLang="en-US" dirty="0"/>
              <a:t>但是很容易在多项式时间内验证一个回路是否为哈密尔顿回路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什么是</a:t>
            </a:r>
            <a:r>
              <a:rPr lang="en-US" altLang="zh-CN" dirty="0" err="1"/>
              <a:t>非确定性多项式时间算法</a:t>
            </a:r>
            <a:endParaRPr lang="en-US" altLang="zh-CN" dirty="0"/>
          </a:p>
        </p:txBody>
      </p:sp>
      <p:sp>
        <p:nvSpPr>
          <p:cNvPr id="3" name="内容占位符 2"/>
          <p:cNvSpPr>
            <a:spLocks noGrp="1"/>
          </p:cNvSpPr>
          <p:nvPr>
            <p:ph idx="1"/>
          </p:nvPr>
        </p:nvSpPr>
        <p:spPr/>
        <p:txBody>
          <a:bodyPr/>
          <a:lstStyle/>
          <a:p>
            <a:r>
              <a:rPr lang="en-US" altLang="zh-CN" b="1" dirty="0">
                <a:sym typeface="+mn-ea"/>
              </a:rPr>
              <a:t>Deterministic Turing Machine </a:t>
            </a:r>
            <a:r>
              <a:rPr lang="zh-CN" altLang="en-US" b="1" dirty="0">
                <a:sym typeface="+mn-ea"/>
              </a:rPr>
              <a:t>确定性图灵机</a:t>
            </a:r>
            <a:endParaRPr lang="en-US" altLang="zh-CN" b="1" dirty="0">
              <a:sym typeface="+mn-ea"/>
            </a:endParaRPr>
          </a:p>
          <a:p>
            <a:r>
              <a:rPr lang="en-US" altLang="zh-CN" b="1" dirty="0">
                <a:sym typeface="+mn-ea"/>
              </a:rPr>
              <a:t>Nondeterministic Turing Machine</a:t>
            </a:r>
            <a:r>
              <a:rPr lang="zh-CN" altLang="en-US" b="1" dirty="0">
                <a:solidFill>
                  <a:schemeClr val="accent2"/>
                </a:solidFill>
                <a:sym typeface="+mn-ea"/>
              </a:rPr>
              <a:t>非确定性图灵机</a:t>
            </a:r>
            <a:r>
              <a:rPr lang="zh-CN" altLang="en-US" b="1" dirty="0">
                <a:sym typeface="+mn-ea"/>
              </a:rPr>
              <a:t>（ </a:t>
            </a:r>
            <a:r>
              <a:rPr lang="en-US" altLang="zh-CN" b="1" dirty="0">
                <a:sym typeface="+mn-ea"/>
              </a:rPr>
              <a:t>NDTM</a:t>
            </a:r>
            <a:r>
              <a:rPr lang="zh-CN" altLang="en-US" b="1" dirty="0">
                <a:sym typeface="+mn-ea"/>
              </a:rPr>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720682" y="235636"/>
            <a:ext cx="8229600" cy="1143000"/>
          </a:xfrm>
        </p:spPr>
        <p:txBody>
          <a:bodyPr vert="horz" wrap="square" lIns="91440" tIns="45720" rIns="91440" bIns="45720" anchor="ctr" anchorCtr="0">
            <a:normAutofit fontScale="90000"/>
          </a:bodyPr>
          <a:lstStyle/>
          <a:p>
            <a:br>
              <a:rPr lang="en-US" altLang="zh-CN" dirty="0"/>
            </a:br>
            <a:r>
              <a:rPr lang="en-US" altLang="zh-CN" b="1" dirty="0"/>
              <a:t>Deterministic Turing Machine (DTM)</a:t>
            </a:r>
          </a:p>
        </p:txBody>
      </p:sp>
      <p:sp>
        <p:nvSpPr>
          <p:cNvPr id="10243" name="内容占位符 2"/>
          <p:cNvSpPr>
            <a:spLocks noGrp="1"/>
          </p:cNvSpPr>
          <p:nvPr>
            <p:ph idx="1"/>
          </p:nvPr>
        </p:nvSpPr>
        <p:spPr/>
        <p:txBody>
          <a:bodyPr vert="horz" wrap="square" lIns="91440" tIns="45720" rIns="91440" bIns="45720" anchor="t" anchorCtr="0"/>
          <a:lstStyle/>
          <a:p>
            <a:pPr eaLnBrk="1" hangingPunct="1"/>
            <a:r>
              <a:rPr lang="zh-CN" altLang="en-US" dirty="0"/>
              <a:t>在进行问题的计算复杂性分析之前，首先必须建立求解问题所用的计算模型，包括定义该计算模型中所用的基本运算。</a:t>
            </a:r>
          </a:p>
          <a:p>
            <a:pPr eaLnBrk="1" hangingPunct="1"/>
            <a:endParaRPr lang="zh-CN" altLang="en-US" dirty="0"/>
          </a:p>
        </p:txBody>
      </p:sp>
      <p:sp>
        <p:nvSpPr>
          <p:cNvPr id="10245"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23</a:t>
            </a:fld>
            <a:endParaRPr lang="zh-CN" altLang="en-US" sz="1400" b="0" dirty="0"/>
          </a:p>
        </p:txBody>
      </p:sp>
      <p:pic>
        <p:nvPicPr>
          <p:cNvPr id="10246" name="Picture 2"/>
          <p:cNvPicPr>
            <a:picLocks noChangeAspect="1"/>
          </p:cNvPicPr>
          <p:nvPr/>
        </p:nvPicPr>
        <p:blipFill>
          <a:blip r:embed="rId2"/>
          <a:stretch>
            <a:fillRect/>
          </a:stretch>
        </p:blipFill>
        <p:spPr>
          <a:xfrm>
            <a:off x="2640013" y="3141663"/>
            <a:ext cx="6713537" cy="3048000"/>
          </a:xfrm>
          <a:prstGeom prst="rect">
            <a:avLst/>
          </a:prstGeom>
          <a:solidFill>
            <a:schemeClr val="bg1">
              <a:lumMod val="95000"/>
            </a:schemeClr>
          </a:solidFill>
          <a:ln w="635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24</a:t>
            </a:fld>
            <a:endParaRPr lang="zh-CN" altLang="en-US" sz="1400" b="0" dirty="0"/>
          </a:p>
        </p:txBody>
      </p:sp>
      <p:sp>
        <p:nvSpPr>
          <p:cNvPr id="11268" name="Rectangle 3"/>
          <p:cNvSpPr>
            <a:spLocks noGrp="1"/>
          </p:cNvSpPr>
          <p:nvPr>
            <p:ph idx="1"/>
          </p:nvPr>
        </p:nvSpPr>
        <p:spPr>
          <a:xfrm>
            <a:off x="1981200" y="4868863"/>
            <a:ext cx="8929816" cy="1257300"/>
          </a:xfrm>
        </p:spPr>
        <p:txBody>
          <a:bodyPr vert="horz" wrap="square" lIns="91440" tIns="45720" rIns="91440" bIns="45720" anchor="t" anchorCtr="0">
            <a:normAutofit/>
          </a:bodyPr>
          <a:lstStyle/>
          <a:p>
            <a:pPr eaLnBrk="1" hangingPunct="1">
              <a:lnSpc>
                <a:spcPct val="90000"/>
              </a:lnSpc>
              <a:buNone/>
            </a:pPr>
            <a:r>
              <a:rPr lang="zh-CN" altLang="en-US" sz="2800" dirty="0"/>
              <a:t>由一个有限状态控制器和</a:t>
            </a:r>
            <a:r>
              <a:rPr lang="en-US" altLang="zh-CN" sz="2800" dirty="0"/>
              <a:t>k</a:t>
            </a:r>
            <a:r>
              <a:rPr lang="zh-CN" altLang="en-US" sz="2800" dirty="0"/>
              <a:t>条读写带</a:t>
            </a:r>
            <a:r>
              <a:rPr lang="en-US" altLang="zh-CN" sz="2800" dirty="0"/>
              <a:t>(k&gt;=1)</a:t>
            </a:r>
            <a:r>
              <a:rPr lang="zh-CN" altLang="en-US" sz="2800" dirty="0"/>
              <a:t>组成的，读写带的右端无限，某一时刻，有限状态机处于某种状态，状态总数是有限的。</a:t>
            </a:r>
            <a:endParaRPr lang="en-US" altLang="zh-CN" sz="2800" dirty="0"/>
          </a:p>
        </p:txBody>
      </p:sp>
      <p:pic>
        <p:nvPicPr>
          <p:cNvPr id="455684" name="Picture 4" descr="t83"/>
          <p:cNvPicPr>
            <a:picLocks noChangeAspect="1"/>
          </p:cNvPicPr>
          <p:nvPr/>
        </p:nvPicPr>
        <p:blipFill>
          <a:blip r:embed="rId2"/>
          <a:stretch>
            <a:fillRect/>
          </a:stretch>
        </p:blipFill>
        <p:spPr>
          <a:xfrm>
            <a:off x="2208213" y="1052513"/>
            <a:ext cx="6858000" cy="3556000"/>
          </a:xfrm>
          <a:prstGeom prst="rect">
            <a:avLst/>
          </a:prstGeom>
          <a:noFill/>
          <a:ln w="9525">
            <a:noFill/>
          </a:ln>
        </p:spPr>
      </p:pic>
      <p:sp>
        <p:nvSpPr>
          <p:cNvPr id="6" name="标题 1"/>
          <p:cNvSpPr>
            <a:spLocks noGrp="1"/>
          </p:cNvSpPr>
          <p:nvPr>
            <p:ph type="title"/>
          </p:nvPr>
        </p:nvSpPr>
        <p:spPr>
          <a:xfrm>
            <a:off x="689919" y="153366"/>
            <a:ext cx="10515600" cy="784053"/>
          </a:xfrm>
        </p:spPr>
        <p:txBody>
          <a:bodyPr vert="horz" wrap="square" lIns="91440" tIns="45720" rIns="91440" bIns="45720" anchor="ctr" anchorCtr="0">
            <a:normAutofit fontScale="90000"/>
          </a:bodyPr>
          <a:lstStyle/>
          <a:p>
            <a:br>
              <a:rPr lang="en-US" altLang="zh-CN" dirty="0"/>
            </a:br>
            <a:r>
              <a:rPr lang="en-US" altLang="zh-CN" b="1" dirty="0"/>
              <a:t>Deterministic Turing Machine (DTM)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dissolve">
                                      <p:cBhvr>
                                        <p:cTn id="7"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2291"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25</a:t>
            </a:fld>
            <a:endParaRPr lang="zh-CN" altLang="en-US" sz="1400" b="0" dirty="0"/>
          </a:p>
        </p:txBody>
      </p:sp>
      <p:sp>
        <p:nvSpPr>
          <p:cNvPr id="12292" name="Rectangle 3"/>
          <p:cNvSpPr>
            <a:spLocks noGrp="1"/>
          </p:cNvSpPr>
          <p:nvPr>
            <p:ph idx="1"/>
          </p:nvPr>
        </p:nvSpPr>
        <p:spPr>
          <a:xfrm>
            <a:off x="803190" y="1421027"/>
            <a:ext cx="9685424" cy="4705136"/>
          </a:xfrm>
        </p:spPr>
        <p:txBody>
          <a:bodyPr vert="horz" wrap="square" lIns="91440" tIns="45720" rIns="91440" bIns="45720" anchor="t" anchorCtr="0"/>
          <a:lstStyle/>
          <a:p>
            <a:pPr eaLnBrk="1" hangingPunct="1"/>
            <a:r>
              <a:rPr lang="zh-CN" altLang="en-US" dirty="0"/>
              <a:t>根据有限状态控制器的当前状态及每个读写头读到的带符号，图灵机的一个计算步可实现下面3个操作之一或全部。</a:t>
            </a:r>
          </a:p>
          <a:p>
            <a:pPr eaLnBrk="1" hangingPunct="1">
              <a:buNone/>
            </a:pPr>
            <a:r>
              <a:rPr lang="zh-CN" altLang="en-US" dirty="0"/>
              <a:t>  (1)改变有限状态控制器中的状态。</a:t>
            </a:r>
          </a:p>
          <a:p>
            <a:pPr eaLnBrk="1" hangingPunct="1">
              <a:buNone/>
            </a:pPr>
            <a:r>
              <a:rPr lang="zh-CN" altLang="en-US" dirty="0"/>
              <a:t>  (2)清除当前读写头下的方格中原有带符号并写上新的带符号。</a:t>
            </a:r>
          </a:p>
          <a:p>
            <a:pPr eaLnBrk="1" hangingPunct="1">
              <a:buNone/>
            </a:pPr>
            <a:r>
              <a:rPr lang="zh-CN" altLang="en-US" dirty="0"/>
              <a:t>  (3)独立地将任何一个或所有读写头，向左移动一个方格(</a:t>
            </a:r>
            <a:r>
              <a:rPr lang="en-US" altLang="zh-CN" dirty="0"/>
              <a:t>L)</a:t>
            </a:r>
            <a:r>
              <a:rPr lang="zh-CN" altLang="en-US" dirty="0"/>
              <a:t>或向右移动一个方格(</a:t>
            </a:r>
            <a:r>
              <a:rPr lang="en-US" altLang="zh-CN" dirty="0"/>
              <a:t>R)</a:t>
            </a:r>
            <a:r>
              <a:rPr lang="zh-CN" altLang="en-US" dirty="0"/>
              <a:t>或停在当前单元不动(</a:t>
            </a:r>
            <a:r>
              <a:rPr lang="en-US" altLang="zh-CN" dirty="0"/>
              <a:t>S)。 </a:t>
            </a:r>
            <a:endParaRPr lang="zh-CN" altLang="en-US" dirty="0"/>
          </a:p>
          <a:p>
            <a:pPr eaLnBrk="1" hangingPunct="1">
              <a:buNone/>
            </a:pPr>
            <a:endParaRPr lang="zh-CN" altLang="en-US" dirty="0"/>
          </a:p>
        </p:txBody>
      </p:sp>
      <p:sp>
        <p:nvSpPr>
          <p:cNvPr id="5" name="标题 1"/>
          <p:cNvSpPr>
            <a:spLocks noGrp="1"/>
          </p:cNvSpPr>
          <p:nvPr>
            <p:ph type="title"/>
          </p:nvPr>
        </p:nvSpPr>
        <p:spPr>
          <a:xfrm>
            <a:off x="689919" y="153366"/>
            <a:ext cx="10515600" cy="784053"/>
          </a:xfrm>
        </p:spPr>
        <p:txBody>
          <a:bodyPr vert="horz" wrap="square" lIns="91440" tIns="45720" rIns="91440" bIns="45720" anchor="ctr" anchorCtr="0">
            <a:normAutofit fontScale="90000"/>
          </a:bodyPr>
          <a:lstStyle/>
          <a:p>
            <a:br>
              <a:rPr lang="en-US" altLang="zh-CN" dirty="0"/>
            </a:br>
            <a:r>
              <a:rPr lang="en-US" altLang="zh-CN" b="1" dirty="0"/>
              <a:t>Deterministic Turing Machine (DTM)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3315"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26</a:t>
            </a:fld>
            <a:endParaRPr lang="zh-CN" altLang="en-US" sz="1400" b="0" dirty="0"/>
          </a:p>
        </p:txBody>
      </p:sp>
      <p:sp>
        <p:nvSpPr>
          <p:cNvPr id="13316" name="Rectangle 3"/>
          <p:cNvSpPr>
            <a:spLocks noGrp="1"/>
          </p:cNvSpPr>
          <p:nvPr>
            <p:ph idx="1"/>
          </p:nvPr>
        </p:nvSpPr>
        <p:spPr>
          <a:xfrm>
            <a:off x="803189" y="1198605"/>
            <a:ext cx="11145795" cy="4927558"/>
          </a:xfrm>
        </p:spPr>
        <p:txBody>
          <a:bodyPr vert="horz" wrap="square" lIns="91440" tIns="45720" rIns="91440" bIns="45720" anchor="t" anchorCtr="0"/>
          <a:lstStyle/>
          <a:p>
            <a:pPr eaLnBrk="1" hangingPunct="1">
              <a:lnSpc>
                <a:spcPct val="90000"/>
              </a:lnSpc>
            </a:pPr>
            <a:r>
              <a:rPr lang="en-US" altLang="zh-CN" dirty="0"/>
              <a:t>k</a:t>
            </a:r>
            <a:r>
              <a:rPr lang="zh-CN" altLang="en-US" dirty="0"/>
              <a:t>带图灵机可形式化地描述为一个7元组(</a:t>
            </a:r>
            <a:r>
              <a:rPr lang="en-US" altLang="zh-CN" dirty="0"/>
              <a:t>Q，</a:t>
            </a:r>
            <a:r>
              <a:rPr lang="el-GR" altLang="zh-CN" dirty="0"/>
              <a:t>Σ</a:t>
            </a:r>
            <a:r>
              <a:rPr lang="en-US" altLang="zh-CN" dirty="0"/>
              <a:t>，I，δ，b，q</a:t>
            </a:r>
            <a:r>
              <a:rPr lang="en-US" altLang="zh-CN" baseline="-25000" dirty="0"/>
              <a:t>0</a:t>
            </a:r>
            <a:r>
              <a:rPr lang="en-US" altLang="zh-CN" dirty="0"/>
              <a:t>，q</a:t>
            </a:r>
            <a:r>
              <a:rPr lang="en-US" altLang="zh-CN" baseline="-25000" dirty="0"/>
              <a:t>f</a:t>
            </a:r>
            <a:r>
              <a:rPr lang="en-US" altLang="zh-CN" dirty="0"/>
              <a:t>)，</a:t>
            </a:r>
            <a:r>
              <a:rPr lang="zh-CN" altLang="en-US" dirty="0"/>
              <a:t>其中:</a:t>
            </a:r>
          </a:p>
          <a:p>
            <a:pPr eaLnBrk="1" hangingPunct="1">
              <a:lnSpc>
                <a:spcPct val="90000"/>
              </a:lnSpc>
              <a:buNone/>
            </a:pPr>
            <a:r>
              <a:rPr lang="zh-CN" altLang="en-US" dirty="0"/>
              <a:t>(1)</a:t>
            </a:r>
            <a:r>
              <a:rPr lang="en-US" altLang="zh-CN" dirty="0"/>
              <a:t>Q</a:t>
            </a:r>
            <a:r>
              <a:rPr lang="zh-CN" altLang="en-US" dirty="0"/>
              <a:t>是有限个状态的集合。  </a:t>
            </a:r>
          </a:p>
          <a:p>
            <a:pPr eaLnBrk="1" hangingPunct="1">
              <a:lnSpc>
                <a:spcPct val="90000"/>
              </a:lnSpc>
              <a:buNone/>
            </a:pPr>
            <a:r>
              <a:rPr lang="zh-CN" altLang="en-US" dirty="0"/>
              <a:t>(2)</a:t>
            </a:r>
            <a:r>
              <a:rPr lang="el-GR" altLang="zh-CN" dirty="0"/>
              <a:t> Σ</a:t>
            </a:r>
            <a:r>
              <a:rPr lang="zh-CN" altLang="en-US" dirty="0"/>
              <a:t>是有限个带符号的集合。</a:t>
            </a:r>
          </a:p>
          <a:p>
            <a:pPr eaLnBrk="1" hangingPunct="1">
              <a:lnSpc>
                <a:spcPct val="90000"/>
              </a:lnSpc>
              <a:buNone/>
            </a:pPr>
            <a:r>
              <a:rPr lang="zh-CN" altLang="en-US" dirty="0"/>
              <a:t>(3)</a:t>
            </a:r>
            <a:r>
              <a:rPr lang="en-US" altLang="zh-CN" dirty="0"/>
              <a:t>I</a:t>
            </a:r>
            <a:r>
              <a:rPr lang="zh-CN" altLang="en-US" dirty="0"/>
              <a:t>是输入符号的集合，</a:t>
            </a:r>
            <a:r>
              <a:rPr lang="en-US" altLang="zh-CN" dirty="0"/>
              <a:t>I</a:t>
            </a:r>
            <a:r>
              <a:rPr lang="en-US" altLang="zh-CN" dirty="0">
                <a:sym typeface="Symbol" panose="05050102010706020507" pitchFamily="18" charset="2"/>
              </a:rPr>
              <a:t></a:t>
            </a:r>
            <a:r>
              <a:rPr lang="en-US" altLang="zh-CN" dirty="0"/>
              <a:t>T</a:t>
            </a:r>
            <a:r>
              <a:rPr lang="zh-CN" altLang="en-US" dirty="0"/>
              <a:t>，不包含特殊的空白符</a:t>
            </a:r>
            <a:r>
              <a:rPr lang="en-US" altLang="zh-CN" dirty="0"/>
              <a:t>。</a:t>
            </a:r>
          </a:p>
          <a:p>
            <a:pPr eaLnBrk="1" hangingPunct="1">
              <a:lnSpc>
                <a:spcPct val="90000"/>
              </a:lnSpc>
              <a:buNone/>
            </a:pPr>
            <a:r>
              <a:rPr lang="en-US" altLang="zh-CN" dirty="0"/>
              <a:t>(4)b</a:t>
            </a:r>
            <a:r>
              <a:rPr lang="zh-CN" altLang="en-US" dirty="0"/>
              <a:t>是唯一的空白符，</a:t>
            </a:r>
            <a:r>
              <a:rPr lang="en-US" altLang="zh-CN" dirty="0"/>
              <a:t>b∈T-I。</a:t>
            </a:r>
          </a:p>
          <a:p>
            <a:pPr eaLnBrk="1" hangingPunct="1">
              <a:lnSpc>
                <a:spcPct val="90000"/>
              </a:lnSpc>
              <a:buNone/>
            </a:pPr>
            <a:r>
              <a:rPr lang="en-US" altLang="zh-CN" dirty="0"/>
              <a:t>(5)q</a:t>
            </a:r>
            <a:r>
              <a:rPr lang="en-US" altLang="zh-CN" baseline="-25000" dirty="0"/>
              <a:t>0</a:t>
            </a:r>
            <a:r>
              <a:rPr lang="zh-CN" altLang="en-US" dirty="0"/>
              <a:t>是初始状态。</a:t>
            </a:r>
          </a:p>
          <a:p>
            <a:pPr eaLnBrk="1" hangingPunct="1">
              <a:lnSpc>
                <a:spcPct val="90000"/>
              </a:lnSpc>
              <a:buNone/>
            </a:pPr>
            <a:r>
              <a:rPr lang="zh-CN" altLang="en-US" dirty="0"/>
              <a:t>(6)</a:t>
            </a:r>
            <a:r>
              <a:rPr lang="en-US" altLang="zh-CN" dirty="0"/>
              <a:t>q</a:t>
            </a:r>
            <a:r>
              <a:rPr lang="en-US" altLang="zh-CN" baseline="-25000" dirty="0"/>
              <a:t>f</a:t>
            </a:r>
            <a:r>
              <a:rPr lang="zh-CN" altLang="en-US" dirty="0"/>
              <a:t>是终止(或接受)状态。</a:t>
            </a:r>
          </a:p>
          <a:p>
            <a:pPr eaLnBrk="1" hangingPunct="1">
              <a:lnSpc>
                <a:spcPct val="90000"/>
              </a:lnSpc>
              <a:buNone/>
            </a:pPr>
            <a:r>
              <a:rPr lang="zh-CN" altLang="en-US" dirty="0"/>
              <a:t>(7)</a:t>
            </a:r>
            <a:r>
              <a:rPr lang="en-US" altLang="zh-CN" dirty="0"/>
              <a:t>δ</a:t>
            </a:r>
            <a:r>
              <a:rPr lang="zh-CN" altLang="en-US" dirty="0"/>
              <a:t>是移动函数。它是从</a:t>
            </a:r>
            <a:r>
              <a:rPr lang="en-US" altLang="zh-CN" dirty="0"/>
              <a:t>Q</a:t>
            </a:r>
            <a:r>
              <a:rPr lang="en-US" altLang="zh-CN" dirty="0">
                <a:sym typeface="Symbol" panose="05050102010706020507" pitchFamily="18" charset="2"/>
              </a:rPr>
              <a:t></a:t>
            </a:r>
            <a:r>
              <a:rPr lang="en-US" altLang="zh-CN" dirty="0"/>
              <a:t>T</a:t>
            </a:r>
            <a:r>
              <a:rPr lang="en-US" altLang="zh-CN" baseline="-25000" dirty="0"/>
              <a:t>k</a:t>
            </a:r>
            <a:r>
              <a:rPr lang="zh-CN" altLang="en-US" dirty="0"/>
              <a:t>的某一子集映射到</a:t>
            </a:r>
            <a:r>
              <a:rPr lang="en-US" altLang="zh-CN" dirty="0"/>
              <a:t>Q</a:t>
            </a:r>
            <a:r>
              <a:rPr lang="en-US" altLang="zh-CN" dirty="0">
                <a:sym typeface="Symbol" panose="05050102010706020507" pitchFamily="18" charset="2"/>
              </a:rPr>
              <a:t></a:t>
            </a:r>
            <a:r>
              <a:rPr lang="en-US" altLang="zh-CN" dirty="0"/>
              <a:t> (T</a:t>
            </a:r>
            <a:r>
              <a:rPr lang="en-US" altLang="zh-CN" dirty="0">
                <a:sym typeface="Symbol" panose="05050102010706020507" pitchFamily="18" charset="2"/>
              </a:rPr>
              <a:t></a:t>
            </a:r>
            <a:r>
              <a:rPr lang="en-US" altLang="zh-CN" dirty="0"/>
              <a:t>{L，R，S})</a:t>
            </a:r>
            <a:r>
              <a:rPr lang="en-US" altLang="zh-CN" baseline="30000" dirty="0"/>
              <a:t>k</a:t>
            </a:r>
            <a:r>
              <a:rPr lang="zh-CN" altLang="en-US" dirty="0"/>
              <a:t>的函数。 </a:t>
            </a:r>
          </a:p>
          <a:p>
            <a:pPr eaLnBrk="1" hangingPunct="1">
              <a:lnSpc>
                <a:spcPct val="90000"/>
              </a:lnSpc>
              <a:buNone/>
            </a:pPr>
            <a:endParaRPr lang="zh-CN" altLang="en-US" dirty="0"/>
          </a:p>
        </p:txBody>
      </p:sp>
      <p:sp>
        <p:nvSpPr>
          <p:cNvPr id="5" name="标题 1"/>
          <p:cNvSpPr>
            <a:spLocks noGrp="1"/>
          </p:cNvSpPr>
          <p:nvPr/>
        </p:nvSpPr>
        <p:spPr>
          <a:xfrm>
            <a:off x="699294" y="-52216"/>
            <a:ext cx="10515600" cy="784053"/>
          </a:xfrm>
          <a:prstGeom prst="rect">
            <a:avLst/>
          </a:prstGeom>
        </p:spPr>
        <p:txBody>
          <a:bodyPr vert="horz" wrap="square" lIns="91440" tIns="45720" rIns="91440" bIns="45720" rtlCol="0" anchor="ctr" anchorCtr="0">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zh-CN" dirty="0"/>
            </a:br>
            <a:r>
              <a:rPr lang="en-US" altLang="zh-CN" b="1" dirty="0"/>
              <a:t>Deterministic Turing Machine (DTM)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2"/>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4339"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27</a:t>
            </a:fld>
            <a:endParaRPr lang="zh-CN" altLang="en-US" sz="1400" b="0" dirty="0"/>
          </a:p>
        </p:txBody>
      </p:sp>
      <p:sp>
        <p:nvSpPr>
          <p:cNvPr id="528386" name="Rectangle 2"/>
          <p:cNvSpPr>
            <a:spLocks noChangeArrowheads="1"/>
          </p:cNvSpPr>
          <p:nvPr/>
        </p:nvSpPr>
        <p:spPr bwMode="auto">
          <a:xfrm>
            <a:off x="504568" y="1166842"/>
            <a:ext cx="10354962" cy="4524315"/>
          </a:xfrm>
          <a:prstGeom prst="rect">
            <a:avLst/>
          </a:prstGeom>
          <a:noFill/>
          <a:ln>
            <a:noFill/>
          </a:ln>
          <a:effec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图灵机的运行</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9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设图灵机为</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M</a:t>
            </a:r>
          </a:p>
          <a:p>
            <a:pPr marL="342900" marR="0" lvl="0" indent="-342900" algn="just" defTabSz="914400" rtl="0" eaLnBrk="1" fontAlgn="base" latinLnBrk="0" hangingPunct="1">
              <a:lnSpc>
                <a:spcPct val="100000"/>
              </a:lnSpc>
              <a:spcBef>
                <a:spcPct val="0"/>
              </a:spcBef>
              <a:spcAft>
                <a:spcPct val="0"/>
              </a:spcAft>
              <a:buClrTx/>
              <a:buSzTx/>
              <a:buFont typeface="Arial" panose="020B060402020209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输入是一个字符串</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x∈Σ</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放在从1开始到|</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x|</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的一段带方格中，每一个方格放一个符号。所有其它的方格开始时放着空白符。</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9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程序从状态</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开始运行，这时读写头扫描方格1，然后计算一步一步地进行。</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9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如果当前状态</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Y</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或</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N</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那末计算结束，并且当</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Y</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时答案是</a:t>
            </a:r>
            <a:r>
              <a:rPr kumimoji="0" lang="zh-CN" altLang="en-US" sz="2400"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a:t>
            </a:r>
            <a:r>
              <a:rPr kumimoji="0" lang="zh-CN" altLang="en-US" sz="2400"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，当</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N</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时答案是</a:t>
            </a:r>
            <a:r>
              <a:rPr kumimoji="0" lang="zh-CN" altLang="en-US" sz="2400"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否</a:t>
            </a:r>
            <a:r>
              <a:rPr kumimoji="0" lang="zh-CN" altLang="en-US" sz="2400"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a:t>
            </a:r>
            <a:endParaRPr kumimoji="0" lang="en-US" altLang="zh-CN" sz="2400"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90204" pitchFamily="34" charset="0"/>
              <a:buChar char="•"/>
              <a:defRPr/>
            </a:pP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否则当前状态</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属于</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Y</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25000" noProof="0" dirty="0" err="1">
                <a:ln>
                  <a:noFill/>
                </a:ln>
                <a:solidFill>
                  <a:schemeClr val="tx1"/>
                </a:solidFill>
                <a:effectLst/>
                <a:uLnTx/>
                <a:uFillTx/>
                <a:latin typeface="宋体" panose="02010600030101010101" pitchFamily="2" charset="-122"/>
                <a:ea typeface="宋体" panose="02010600030101010101" pitchFamily="2" charset="-122"/>
                <a:cs typeface="+mn-cs"/>
              </a:rPr>
              <a:t>N</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同时在被扫描的带方格中有一个符号</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s，s∈G</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于是确定了</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δ(</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q,s</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的值。假设</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δ(</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q,s</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0" noProof="0" dirty="0" err="1">
                <a:ln>
                  <a:noFill/>
                </a:ln>
                <a:solidFill>
                  <a:schemeClr val="tx1"/>
                </a:solidFill>
                <a:effectLst/>
                <a:uLnTx/>
                <a:uFillTx/>
                <a:latin typeface="Courier New" panose="02070609020205090404"/>
                <a:ea typeface="宋体" panose="02010600030101010101" pitchFamily="2" charset="-122"/>
                <a:cs typeface="+mn-cs"/>
              </a:rPr>
              <a:t>’</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,s</a:t>
            </a:r>
            <a:r>
              <a:rPr kumimoji="0" lang="en-US" altLang="zh-CN" sz="2400" i="0" u="none" strike="noStrike" kern="1200" cap="none" spc="0" normalizeH="0" baseline="0" noProof="0" dirty="0" err="1">
                <a:ln>
                  <a:noFill/>
                </a:ln>
                <a:solidFill>
                  <a:schemeClr val="tx1"/>
                </a:solidFill>
                <a:effectLst/>
                <a:uLnTx/>
                <a:uFillTx/>
                <a:latin typeface="Courier New" panose="02070609020205090404"/>
                <a:ea typeface="宋体" panose="02010600030101010101" pitchFamily="2" charset="-122"/>
                <a:cs typeface="+mn-cs"/>
              </a:rPr>
              <a:t>’</a:t>
            </a:r>
            <a:r>
              <a:rPr kumimoji="0" lang="en-US" altLang="zh-CN" sz="2400"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,Δ</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那末读写头擦去</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并在这个方格里写入</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s</a:t>
            </a:r>
            <a:r>
              <a:rPr kumimoji="0" lang="en-US" altLang="zh-CN" sz="2400" i="0" u="none" strike="noStrike" kern="1200" cap="none" spc="0" normalizeH="0" baseline="0" noProof="0" dirty="0">
                <a:ln>
                  <a:noFill/>
                </a:ln>
                <a:solidFill>
                  <a:schemeClr val="tx1"/>
                </a:solidFill>
                <a:effectLst/>
                <a:uLnTx/>
                <a:uFillTx/>
                <a:latin typeface="Courier New" panose="02070609020205090404"/>
                <a:ea typeface="宋体" panose="02010600030101010101" pitchFamily="2" charset="-122"/>
                <a:cs typeface="+mn-cs"/>
              </a:rPr>
              <a:t>’</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然后移动一格。当</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Δ=-1</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时,向左移动一格，当</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Δ=1</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时,向右移动一格。与此同时，有限状态控制器从状态</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变成</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q</a:t>
            </a:r>
            <a:r>
              <a:rPr kumimoji="0" lang="en-US" altLang="zh-CN" sz="2400" i="0" u="none" strike="noStrike" kern="1200" cap="none" spc="0" normalizeH="0" baseline="0" noProof="0" dirty="0">
                <a:ln>
                  <a:noFill/>
                </a:ln>
                <a:solidFill>
                  <a:schemeClr val="tx1"/>
                </a:solidFill>
                <a:effectLst/>
                <a:uLnTx/>
                <a:uFillTx/>
                <a:latin typeface="Courier New" panose="02070609020205090404"/>
                <a:ea typeface="宋体" panose="02010600030101010101" pitchFamily="2" charset="-122"/>
                <a:cs typeface="+mn-cs"/>
              </a:rPr>
              <a:t>’</a:t>
            </a:r>
            <a:r>
              <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这就完成了一步计算，并为下一步计算做好了准备。</a:t>
            </a:r>
          </a:p>
        </p:txBody>
      </p:sp>
      <p:sp>
        <p:nvSpPr>
          <p:cNvPr id="5" name="标题 1"/>
          <p:cNvSpPr>
            <a:spLocks noGrp="1"/>
          </p:cNvSpPr>
          <p:nvPr/>
        </p:nvSpPr>
        <p:spPr>
          <a:xfrm>
            <a:off x="343930" y="-24312"/>
            <a:ext cx="10515600" cy="784053"/>
          </a:xfrm>
          <a:prstGeom prst="rect">
            <a:avLst/>
          </a:prstGeom>
        </p:spPr>
        <p:txBody>
          <a:bodyPr vert="horz" wrap="square" lIns="91440" tIns="45720" rIns="91440" bIns="45720" rtlCol="0" anchor="ctr" anchorCtr="0">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zh-CN" dirty="0"/>
            </a:br>
            <a:r>
              <a:rPr lang="en-US" altLang="zh-CN" b="1" dirty="0"/>
              <a:t>Deterministic Turing Machine (DTM)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idx="1"/>
          </p:nvPr>
        </p:nvSpPr>
        <p:spPr>
          <a:xfrm>
            <a:off x="1981200" y="3505201"/>
            <a:ext cx="8229600" cy="2620963"/>
          </a:xfrm>
        </p:spPr>
        <p:txBody>
          <a:bodyPr vert="horz" wrap="square" lIns="91440" tIns="45720" rIns="91440" bIns="45720" rtlCol="0" anchor="t" anchorCtr="0">
            <a:normAutofit/>
          </a:bodyPr>
          <a:lstStyle/>
          <a:p>
            <a:pPr eaLnBrk="1" hangingPunct="1"/>
            <a:r>
              <a:rPr lang="el-GR" altLang="zh-CN" i="1" dirty="0">
                <a:solidFill>
                  <a:srgbClr val="00B050"/>
                </a:solidFill>
                <a:cs typeface="Arial" panose="020B0604020202090204" pitchFamily="34" charset="0"/>
              </a:rPr>
              <a:t>δ</a:t>
            </a:r>
            <a:r>
              <a:rPr lang="en-US" altLang="zh-CN" i="1" dirty="0">
                <a:solidFill>
                  <a:srgbClr val="00B050"/>
                </a:solidFill>
              </a:rPr>
              <a:t>(q, a) = (p, b, -1)</a:t>
            </a:r>
            <a:r>
              <a:rPr lang="en-US" altLang="zh-CN" dirty="0">
                <a:solidFill>
                  <a:srgbClr val="00B050"/>
                </a:solidFill>
              </a:rPr>
              <a:t>  </a:t>
            </a:r>
          </a:p>
          <a:p>
            <a:pPr eaLnBrk="1" hangingPunct="1"/>
            <a:r>
              <a:rPr lang="zh-CN" altLang="en-US" dirty="0">
                <a:solidFill>
                  <a:srgbClr val="00B050"/>
                </a:solidFill>
              </a:rPr>
              <a:t>如果读写头读到符号为</a:t>
            </a:r>
            <a:r>
              <a:rPr lang="en-US" altLang="zh-CN" dirty="0">
                <a:solidFill>
                  <a:srgbClr val="00B050"/>
                </a:solidFill>
              </a:rPr>
              <a:t>a</a:t>
            </a:r>
            <a:r>
              <a:rPr lang="zh-CN" altLang="en-US" dirty="0">
                <a:solidFill>
                  <a:srgbClr val="00B050"/>
                </a:solidFill>
              </a:rPr>
              <a:t>，当前状态为</a:t>
            </a:r>
            <a:r>
              <a:rPr lang="en-US" altLang="zh-CN" dirty="0">
                <a:solidFill>
                  <a:srgbClr val="00B050"/>
                </a:solidFill>
              </a:rPr>
              <a:t>q</a:t>
            </a:r>
            <a:r>
              <a:rPr lang="zh-CN" altLang="en-US" dirty="0">
                <a:solidFill>
                  <a:srgbClr val="00B050"/>
                </a:solidFill>
              </a:rPr>
              <a:t>，则修改</a:t>
            </a:r>
            <a:r>
              <a:rPr lang="en-US" altLang="zh-CN" dirty="0">
                <a:solidFill>
                  <a:srgbClr val="00B050"/>
                </a:solidFill>
              </a:rPr>
              <a:t>a</a:t>
            </a:r>
            <a:r>
              <a:rPr lang="zh-CN" altLang="en-US" dirty="0">
                <a:solidFill>
                  <a:srgbClr val="00B050"/>
                </a:solidFill>
              </a:rPr>
              <a:t>为</a:t>
            </a:r>
            <a:r>
              <a:rPr lang="en-US" altLang="zh-CN" dirty="0">
                <a:solidFill>
                  <a:srgbClr val="00B050"/>
                </a:solidFill>
              </a:rPr>
              <a:t>b</a:t>
            </a:r>
            <a:r>
              <a:rPr lang="zh-CN" altLang="en-US" dirty="0">
                <a:solidFill>
                  <a:srgbClr val="00B050"/>
                </a:solidFill>
              </a:rPr>
              <a:t>，转移状态到</a:t>
            </a:r>
            <a:r>
              <a:rPr lang="en-US" altLang="zh-CN" dirty="0">
                <a:solidFill>
                  <a:srgbClr val="00B050"/>
                </a:solidFill>
              </a:rPr>
              <a:t>p</a:t>
            </a:r>
            <a:r>
              <a:rPr lang="zh-CN" altLang="en-US" dirty="0">
                <a:solidFill>
                  <a:srgbClr val="00B050"/>
                </a:solidFill>
              </a:rPr>
              <a:t>，向左移动一位</a:t>
            </a:r>
            <a:endParaRPr lang="en-US" altLang="zh-CN" dirty="0"/>
          </a:p>
        </p:txBody>
      </p:sp>
      <p:sp>
        <p:nvSpPr>
          <p:cNvPr id="18435" name="Line 4"/>
          <p:cNvSpPr/>
          <p:nvPr/>
        </p:nvSpPr>
        <p:spPr>
          <a:xfrm>
            <a:off x="2819400" y="914400"/>
            <a:ext cx="1600200" cy="0"/>
          </a:xfrm>
          <a:prstGeom prst="line">
            <a:avLst/>
          </a:prstGeom>
          <a:ln w="9525" cap="flat" cmpd="sng">
            <a:solidFill>
              <a:schemeClr val="tx1"/>
            </a:solidFill>
            <a:prstDash val="solid"/>
            <a:headEnd type="none" w="med" len="med"/>
            <a:tailEnd type="none" w="med" len="med"/>
          </a:ln>
        </p:spPr>
      </p:sp>
      <p:sp>
        <p:nvSpPr>
          <p:cNvPr id="18436" name="Line 5"/>
          <p:cNvSpPr/>
          <p:nvPr/>
        </p:nvSpPr>
        <p:spPr>
          <a:xfrm>
            <a:off x="2819400" y="1447800"/>
            <a:ext cx="1600200" cy="0"/>
          </a:xfrm>
          <a:prstGeom prst="line">
            <a:avLst/>
          </a:prstGeom>
          <a:ln w="9525" cap="flat" cmpd="sng">
            <a:solidFill>
              <a:schemeClr val="tx1"/>
            </a:solidFill>
            <a:prstDash val="solid"/>
            <a:headEnd type="none" w="med" len="med"/>
            <a:tailEnd type="none" w="med" len="med"/>
          </a:ln>
        </p:spPr>
      </p:sp>
      <p:sp>
        <p:nvSpPr>
          <p:cNvPr id="18437" name="Line 6"/>
          <p:cNvSpPr/>
          <p:nvPr/>
        </p:nvSpPr>
        <p:spPr>
          <a:xfrm>
            <a:off x="3581400" y="914400"/>
            <a:ext cx="0" cy="533400"/>
          </a:xfrm>
          <a:prstGeom prst="line">
            <a:avLst/>
          </a:prstGeom>
          <a:ln w="9525" cap="flat" cmpd="sng">
            <a:solidFill>
              <a:schemeClr val="tx1"/>
            </a:solidFill>
            <a:prstDash val="solid"/>
            <a:headEnd type="none" w="med" len="med"/>
            <a:tailEnd type="none" w="med" len="med"/>
          </a:ln>
        </p:spPr>
      </p:sp>
      <p:sp>
        <p:nvSpPr>
          <p:cNvPr id="18438" name="Line 7"/>
          <p:cNvSpPr/>
          <p:nvPr/>
        </p:nvSpPr>
        <p:spPr>
          <a:xfrm>
            <a:off x="3124200" y="914400"/>
            <a:ext cx="0" cy="533400"/>
          </a:xfrm>
          <a:prstGeom prst="line">
            <a:avLst/>
          </a:prstGeom>
          <a:ln w="9525" cap="flat" cmpd="sng">
            <a:solidFill>
              <a:schemeClr val="tx1"/>
            </a:solidFill>
            <a:prstDash val="solid"/>
            <a:headEnd type="none" w="med" len="med"/>
            <a:tailEnd type="none" w="med" len="med"/>
          </a:ln>
        </p:spPr>
      </p:sp>
      <p:sp>
        <p:nvSpPr>
          <p:cNvPr id="18439" name="Line 8"/>
          <p:cNvSpPr/>
          <p:nvPr/>
        </p:nvSpPr>
        <p:spPr>
          <a:xfrm>
            <a:off x="4038600" y="914400"/>
            <a:ext cx="0" cy="533400"/>
          </a:xfrm>
          <a:prstGeom prst="line">
            <a:avLst/>
          </a:prstGeom>
          <a:ln w="9525" cap="flat" cmpd="sng">
            <a:solidFill>
              <a:schemeClr val="tx1"/>
            </a:solidFill>
            <a:prstDash val="solid"/>
            <a:headEnd type="none" w="med" len="med"/>
            <a:tailEnd type="none" w="med" len="med"/>
          </a:ln>
        </p:spPr>
      </p:sp>
      <p:sp>
        <p:nvSpPr>
          <p:cNvPr id="18440" name="Line 10"/>
          <p:cNvSpPr/>
          <p:nvPr/>
        </p:nvSpPr>
        <p:spPr>
          <a:xfrm flipV="1">
            <a:off x="3810000" y="1447800"/>
            <a:ext cx="0" cy="533400"/>
          </a:xfrm>
          <a:prstGeom prst="line">
            <a:avLst/>
          </a:prstGeom>
          <a:ln w="9525" cap="flat" cmpd="sng">
            <a:solidFill>
              <a:schemeClr val="tx1"/>
            </a:solidFill>
            <a:prstDash val="solid"/>
            <a:headEnd type="none" w="med" len="med"/>
            <a:tailEnd type="triangle" w="med" len="med"/>
          </a:ln>
        </p:spPr>
      </p:sp>
      <p:sp>
        <p:nvSpPr>
          <p:cNvPr id="18441" name="Rectangle 11"/>
          <p:cNvSpPr/>
          <p:nvPr/>
        </p:nvSpPr>
        <p:spPr>
          <a:xfrm>
            <a:off x="3505200" y="1981200"/>
            <a:ext cx="609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90204" pitchFamily="34" charset="0"/>
              </a:rPr>
              <a:t>q</a:t>
            </a:r>
          </a:p>
        </p:txBody>
      </p:sp>
      <p:sp>
        <p:nvSpPr>
          <p:cNvPr id="18442" name="Text Box 12"/>
          <p:cNvSpPr txBox="1"/>
          <p:nvPr/>
        </p:nvSpPr>
        <p:spPr>
          <a:xfrm>
            <a:off x="3641725" y="950913"/>
            <a:ext cx="311150" cy="366712"/>
          </a:xfrm>
          <a:prstGeom prst="rect">
            <a:avLst/>
          </a:prstGeom>
          <a:noFill/>
          <a:ln w="9525">
            <a:noFill/>
          </a:ln>
        </p:spPr>
        <p:txBody>
          <a:bodyPr wrap="none">
            <a:spAutoFit/>
          </a:bodyPr>
          <a:lstStyle/>
          <a:p>
            <a:r>
              <a:rPr lang="en-US" altLang="zh-CN" dirty="0">
                <a:latin typeface="Arial" panose="020B0604020202090204" pitchFamily="34" charset="0"/>
              </a:rPr>
              <a:t>a</a:t>
            </a:r>
          </a:p>
        </p:txBody>
      </p:sp>
      <p:sp>
        <p:nvSpPr>
          <p:cNvPr id="18443" name="Line 14"/>
          <p:cNvSpPr/>
          <p:nvPr/>
        </p:nvSpPr>
        <p:spPr>
          <a:xfrm>
            <a:off x="6400800" y="914400"/>
            <a:ext cx="1447800" cy="0"/>
          </a:xfrm>
          <a:prstGeom prst="line">
            <a:avLst/>
          </a:prstGeom>
          <a:ln w="9525" cap="flat" cmpd="sng">
            <a:solidFill>
              <a:schemeClr val="tx1"/>
            </a:solidFill>
            <a:prstDash val="solid"/>
            <a:headEnd type="none" w="med" len="med"/>
            <a:tailEnd type="none" w="med" len="med"/>
          </a:ln>
        </p:spPr>
      </p:sp>
      <p:sp>
        <p:nvSpPr>
          <p:cNvPr id="18444" name="Line 16"/>
          <p:cNvSpPr/>
          <p:nvPr/>
        </p:nvSpPr>
        <p:spPr>
          <a:xfrm>
            <a:off x="6400800" y="1447800"/>
            <a:ext cx="1447800" cy="0"/>
          </a:xfrm>
          <a:prstGeom prst="line">
            <a:avLst/>
          </a:prstGeom>
          <a:ln w="9525" cap="flat" cmpd="sng">
            <a:solidFill>
              <a:schemeClr val="tx1"/>
            </a:solidFill>
            <a:prstDash val="solid"/>
            <a:headEnd type="none" w="med" len="med"/>
            <a:tailEnd type="none" w="med" len="med"/>
          </a:ln>
        </p:spPr>
      </p:sp>
      <p:sp>
        <p:nvSpPr>
          <p:cNvPr id="18445" name="Line 17"/>
          <p:cNvSpPr/>
          <p:nvPr/>
        </p:nvSpPr>
        <p:spPr>
          <a:xfrm>
            <a:off x="7086600" y="914400"/>
            <a:ext cx="0" cy="533400"/>
          </a:xfrm>
          <a:prstGeom prst="line">
            <a:avLst/>
          </a:prstGeom>
          <a:ln w="9525" cap="flat" cmpd="sng">
            <a:solidFill>
              <a:schemeClr val="tx1"/>
            </a:solidFill>
            <a:prstDash val="solid"/>
            <a:headEnd type="none" w="med" len="med"/>
            <a:tailEnd type="none" w="med" len="med"/>
          </a:ln>
        </p:spPr>
      </p:sp>
      <p:sp>
        <p:nvSpPr>
          <p:cNvPr id="18446" name="Line 18"/>
          <p:cNvSpPr/>
          <p:nvPr/>
        </p:nvSpPr>
        <p:spPr>
          <a:xfrm>
            <a:off x="7543800" y="914400"/>
            <a:ext cx="0" cy="533400"/>
          </a:xfrm>
          <a:prstGeom prst="line">
            <a:avLst/>
          </a:prstGeom>
          <a:ln w="9525" cap="flat" cmpd="sng">
            <a:solidFill>
              <a:schemeClr val="tx1"/>
            </a:solidFill>
            <a:prstDash val="solid"/>
            <a:headEnd type="none" w="med" len="med"/>
            <a:tailEnd type="none" w="med" len="med"/>
          </a:ln>
        </p:spPr>
      </p:sp>
      <p:sp>
        <p:nvSpPr>
          <p:cNvPr id="18447" name="Line 19"/>
          <p:cNvSpPr/>
          <p:nvPr/>
        </p:nvSpPr>
        <p:spPr>
          <a:xfrm>
            <a:off x="6629400" y="914400"/>
            <a:ext cx="0" cy="533400"/>
          </a:xfrm>
          <a:prstGeom prst="line">
            <a:avLst/>
          </a:prstGeom>
          <a:ln w="9525" cap="flat" cmpd="sng">
            <a:solidFill>
              <a:schemeClr val="tx1"/>
            </a:solidFill>
            <a:prstDash val="solid"/>
            <a:headEnd type="none" w="med" len="med"/>
            <a:tailEnd type="none" w="med" len="med"/>
          </a:ln>
        </p:spPr>
      </p:sp>
      <p:sp>
        <p:nvSpPr>
          <p:cNvPr id="18448" name="Text Box 20"/>
          <p:cNvSpPr txBox="1"/>
          <p:nvPr/>
        </p:nvSpPr>
        <p:spPr>
          <a:xfrm>
            <a:off x="7185025" y="1211263"/>
            <a:ext cx="184150" cy="366712"/>
          </a:xfrm>
          <a:prstGeom prst="rect">
            <a:avLst/>
          </a:prstGeom>
          <a:noFill/>
          <a:ln w="9525">
            <a:noFill/>
          </a:ln>
        </p:spPr>
        <p:txBody>
          <a:bodyPr>
            <a:spAutoFit/>
          </a:bodyPr>
          <a:lstStyle/>
          <a:p>
            <a:pPr>
              <a:spcBef>
                <a:spcPct val="50000"/>
              </a:spcBef>
            </a:pPr>
            <a:endParaRPr dirty="0">
              <a:latin typeface="Arial" panose="020B0604020202090204" pitchFamily="34" charset="0"/>
            </a:endParaRPr>
          </a:p>
        </p:txBody>
      </p:sp>
      <p:sp>
        <p:nvSpPr>
          <p:cNvPr id="18449" name="Text Box 21"/>
          <p:cNvSpPr txBox="1"/>
          <p:nvPr/>
        </p:nvSpPr>
        <p:spPr>
          <a:xfrm>
            <a:off x="7146925" y="874713"/>
            <a:ext cx="311150" cy="366712"/>
          </a:xfrm>
          <a:prstGeom prst="rect">
            <a:avLst/>
          </a:prstGeom>
          <a:noFill/>
          <a:ln w="9525">
            <a:noFill/>
          </a:ln>
        </p:spPr>
        <p:txBody>
          <a:bodyPr wrap="none">
            <a:spAutoFit/>
          </a:bodyPr>
          <a:lstStyle/>
          <a:p>
            <a:r>
              <a:rPr lang="en-US" altLang="zh-CN" dirty="0">
                <a:latin typeface="Arial" panose="020B0604020202090204" pitchFamily="34" charset="0"/>
              </a:rPr>
              <a:t>b</a:t>
            </a:r>
          </a:p>
        </p:txBody>
      </p:sp>
      <p:sp>
        <p:nvSpPr>
          <p:cNvPr id="18450" name="Line 24"/>
          <p:cNvSpPr/>
          <p:nvPr/>
        </p:nvSpPr>
        <p:spPr>
          <a:xfrm flipV="1">
            <a:off x="6781800" y="1447800"/>
            <a:ext cx="0" cy="533400"/>
          </a:xfrm>
          <a:prstGeom prst="line">
            <a:avLst/>
          </a:prstGeom>
          <a:ln w="9525" cap="flat" cmpd="sng">
            <a:solidFill>
              <a:schemeClr val="tx1"/>
            </a:solidFill>
            <a:prstDash val="solid"/>
            <a:headEnd type="none" w="med" len="med"/>
            <a:tailEnd type="triangle" w="med" len="med"/>
          </a:ln>
        </p:spPr>
      </p:sp>
      <p:sp>
        <p:nvSpPr>
          <p:cNvPr id="18451" name="Rectangle 25"/>
          <p:cNvSpPr/>
          <p:nvPr/>
        </p:nvSpPr>
        <p:spPr>
          <a:xfrm>
            <a:off x="6477000" y="1981200"/>
            <a:ext cx="5334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90204" pitchFamily="34" charset="0"/>
              </a:rPr>
              <a:t>p</a:t>
            </a:r>
          </a:p>
        </p:txBody>
      </p:sp>
      <p:sp>
        <p:nvSpPr>
          <p:cNvPr id="18452" name="Line 27"/>
          <p:cNvSpPr/>
          <p:nvPr/>
        </p:nvSpPr>
        <p:spPr>
          <a:xfrm>
            <a:off x="5257800" y="1524000"/>
            <a:ext cx="3810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2"/>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5363"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29</a:t>
            </a:fld>
            <a:endParaRPr lang="zh-CN" altLang="en-US" sz="1400" b="0" dirty="0"/>
          </a:p>
        </p:txBody>
      </p:sp>
      <p:sp>
        <p:nvSpPr>
          <p:cNvPr id="15364" name="Rectangle 2"/>
          <p:cNvSpPr/>
          <p:nvPr/>
        </p:nvSpPr>
        <p:spPr>
          <a:xfrm>
            <a:off x="2667000" y="1295400"/>
            <a:ext cx="7239000" cy="922020"/>
          </a:xfrm>
          <a:prstGeom prst="rect">
            <a:avLst/>
          </a:prstGeom>
          <a:noFill/>
          <a:ln w="9525">
            <a:noFill/>
          </a:ln>
        </p:spPr>
        <p:txBody>
          <a:bodyPr>
            <a:spAutoFit/>
          </a:bodyPr>
          <a:lstStyle/>
          <a:p>
            <a:pPr eaLnBrk="1" hangingPunct="1"/>
            <a:r>
              <a:rPr lang="en-US" altLang="zh-CN" b="0" dirty="0">
                <a:latin typeface="+mn-ea"/>
              </a:rPr>
              <a:t>DTM</a:t>
            </a:r>
            <a:r>
              <a:rPr lang="zh-CN" altLang="en-US" b="0" dirty="0">
                <a:latin typeface="+mn-ea"/>
              </a:rPr>
              <a:t>程序的一个简单例子</a:t>
            </a:r>
            <a:r>
              <a:rPr lang="en-US" altLang="zh-CN" b="0" dirty="0">
                <a:latin typeface="+mn-ea"/>
              </a:rPr>
              <a:t>M</a:t>
            </a:r>
            <a:r>
              <a:rPr lang="zh-CN" altLang="en-US" b="0" dirty="0">
                <a:latin typeface="+mn-ea"/>
              </a:rPr>
              <a:t>如下图所示。</a:t>
            </a:r>
            <a:r>
              <a:rPr lang="en-US" altLang="zh-CN" b="0" dirty="0">
                <a:latin typeface="+mn-ea"/>
              </a:rPr>
              <a:t>M</a:t>
            </a:r>
            <a:r>
              <a:rPr lang="zh-CN" altLang="en-US" b="0" dirty="0">
                <a:latin typeface="+mn-ea"/>
              </a:rPr>
              <a:t>的转移函数</a:t>
            </a:r>
            <a:r>
              <a:rPr lang="en-US" altLang="zh-CN" b="0" dirty="0">
                <a:latin typeface="+mn-ea"/>
              </a:rPr>
              <a:t>δ</a:t>
            </a:r>
            <a:r>
              <a:rPr lang="zh-CN" altLang="en-US" b="0" dirty="0">
                <a:latin typeface="+mn-ea"/>
              </a:rPr>
              <a:t>用表格形式描述。图中说明</a:t>
            </a:r>
            <a:r>
              <a:rPr lang="en-US" altLang="zh-CN" b="0" dirty="0">
                <a:latin typeface="+mn-ea"/>
              </a:rPr>
              <a:t>M</a:t>
            </a:r>
            <a:r>
              <a:rPr lang="zh-CN" altLang="en-US" b="0" dirty="0">
                <a:latin typeface="+mn-ea"/>
              </a:rPr>
              <a:t>在输入</a:t>
            </a:r>
            <a:r>
              <a:rPr lang="en-US" altLang="zh-CN" b="0" dirty="0">
                <a:latin typeface="+mn-ea"/>
              </a:rPr>
              <a:t>x=10100</a:t>
            </a:r>
            <a:r>
              <a:rPr lang="zh-CN" altLang="en-US" b="0" dirty="0">
                <a:latin typeface="+mn-ea"/>
              </a:rPr>
              <a:t>上的计算，给出了每一步前后的状态，读写头位置以及带的非空白部分的内容</a:t>
            </a:r>
          </a:p>
        </p:txBody>
      </p:sp>
      <p:graphicFrame>
        <p:nvGraphicFramePr>
          <p:cNvPr id="2" name="表格 1"/>
          <p:cNvGraphicFramePr>
            <a:graphicFrameLocks noGrp="1"/>
          </p:cNvGraphicFramePr>
          <p:nvPr/>
        </p:nvGraphicFramePr>
        <p:xfrm>
          <a:off x="3591484" y="2679224"/>
          <a:ext cx="5467351" cy="2194440"/>
        </p:xfrm>
        <a:graphic>
          <a:graphicData uri="http://schemas.openxmlformats.org/drawingml/2006/table">
            <a:tbl>
              <a:tblPr>
                <a:tableStyleId>{5C22544A-7EE6-4342-B048-85BDC9FD1C3A}</a:tableStyleId>
              </a:tblPr>
              <a:tblGrid>
                <a:gridCol w="942646">
                  <a:extLst>
                    <a:ext uri="{9D8B030D-6E8A-4147-A177-3AD203B41FA5}">
                      <a16:colId xmlns:a16="http://schemas.microsoft.com/office/drawing/2014/main" val="20000"/>
                    </a:ext>
                  </a:extLst>
                </a:gridCol>
                <a:gridCol w="1520803">
                  <a:extLst>
                    <a:ext uri="{9D8B030D-6E8A-4147-A177-3AD203B41FA5}">
                      <a16:colId xmlns:a16="http://schemas.microsoft.com/office/drawing/2014/main" val="20001"/>
                    </a:ext>
                  </a:extLst>
                </a:gridCol>
                <a:gridCol w="1495667">
                  <a:extLst>
                    <a:ext uri="{9D8B030D-6E8A-4147-A177-3AD203B41FA5}">
                      <a16:colId xmlns:a16="http://schemas.microsoft.com/office/drawing/2014/main" val="20002"/>
                    </a:ext>
                  </a:extLst>
                </a:gridCol>
                <a:gridCol w="1508235">
                  <a:extLst>
                    <a:ext uri="{9D8B030D-6E8A-4147-A177-3AD203B41FA5}">
                      <a16:colId xmlns:a16="http://schemas.microsoft.com/office/drawing/2014/main" val="20003"/>
                    </a:ext>
                  </a:extLst>
                </a:gridCol>
              </a:tblGrid>
              <a:tr h="438888">
                <a:tc>
                  <a:txBody>
                    <a:bodyPr/>
                    <a:lstStyle/>
                    <a:p>
                      <a:pPr algn="ctr">
                        <a:spcAft>
                          <a:spcPts val="0"/>
                        </a:spcAft>
                      </a:pPr>
                      <a:r>
                        <a:rPr lang="en-US" sz="2000" kern="100">
                          <a:effectLst/>
                        </a:rPr>
                        <a:t>q</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b</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38888">
                <a:tc>
                  <a:txBody>
                    <a:bodyPr/>
                    <a:lstStyle/>
                    <a:p>
                      <a:pPr algn="ctr">
                        <a:spcAft>
                          <a:spcPts val="0"/>
                        </a:spcAft>
                      </a:pPr>
                      <a:r>
                        <a:rPr lang="en-US" sz="2000" kern="100">
                          <a:effectLst/>
                        </a:rPr>
                        <a:t>q</a:t>
                      </a:r>
                      <a:r>
                        <a:rPr lang="en-US" sz="2000" kern="100" baseline="-250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0</a:t>
                      </a: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0</a:t>
                      </a:r>
                      <a:r>
                        <a:rPr lang="en-US" sz="2000" kern="100">
                          <a:effectLst/>
                        </a:rPr>
                        <a:t>,1,+1)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1</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38888">
                <a:tc>
                  <a:txBody>
                    <a:bodyPr/>
                    <a:lstStyle/>
                    <a:p>
                      <a:pPr algn="ctr">
                        <a:spcAft>
                          <a:spcPts val="0"/>
                        </a:spcAft>
                      </a:pPr>
                      <a:r>
                        <a:rPr lang="en-US" sz="2000" kern="100">
                          <a:effectLst/>
                        </a:rPr>
                        <a:t>q</a:t>
                      </a:r>
                      <a:r>
                        <a:rPr lang="en-US" sz="2000" kern="100" baseline="-250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2</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3</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dirty="0">
                          <a:effectLst/>
                        </a:rPr>
                        <a:t>(q</a:t>
                      </a:r>
                      <a:r>
                        <a:rPr lang="en-US" sz="2000" kern="100" baseline="-25000" dirty="0">
                          <a:effectLst/>
                        </a:rPr>
                        <a:t>N</a:t>
                      </a:r>
                      <a:r>
                        <a:rPr lang="en-US" sz="2000" kern="100" dirty="0">
                          <a:effectLst/>
                        </a:rPr>
                        <a:t>,b,-1)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38888">
                <a:tc>
                  <a:txBody>
                    <a:bodyPr/>
                    <a:lstStyle/>
                    <a:p>
                      <a:pPr algn="ctr">
                        <a:spcAft>
                          <a:spcPts val="0"/>
                        </a:spcAft>
                      </a:pPr>
                      <a:r>
                        <a:rPr lang="en-US" sz="2000" kern="100">
                          <a:effectLst/>
                        </a:rPr>
                        <a:t>q</a:t>
                      </a:r>
                      <a:r>
                        <a:rPr lang="en-US" sz="2000" kern="100" baseline="-25000">
                          <a:effectLst/>
                        </a:rPr>
                        <a:t>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Y</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38888">
                <a:tc>
                  <a:txBody>
                    <a:bodyPr/>
                    <a:lstStyle/>
                    <a:p>
                      <a:pPr algn="ctr">
                        <a:spcAft>
                          <a:spcPts val="0"/>
                        </a:spcAft>
                      </a:pPr>
                      <a:r>
                        <a:rPr lang="en-US" sz="2000" kern="100">
                          <a:effectLst/>
                        </a:rPr>
                        <a:t>q</a:t>
                      </a:r>
                      <a:r>
                        <a:rPr lang="en-US" sz="2000" kern="100" baseline="-25000">
                          <a:effectLst/>
                        </a:rPr>
                        <a:t>3</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dirty="0">
                          <a:effectLst/>
                        </a:rPr>
                        <a:t>(q</a:t>
                      </a:r>
                      <a:r>
                        <a:rPr lang="en-US" sz="2000" kern="100" baseline="-25000" dirty="0">
                          <a:effectLst/>
                        </a:rPr>
                        <a:t>N</a:t>
                      </a:r>
                      <a:r>
                        <a:rPr lang="en-US" sz="2000" kern="100" dirty="0">
                          <a:effectLst/>
                        </a:rPr>
                        <a:t>,b,-1)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算法的效率</a:t>
            </a:r>
          </a:p>
        </p:txBody>
      </p:sp>
      <p:sp>
        <p:nvSpPr>
          <p:cNvPr id="3" name="内容占位符 2"/>
          <p:cNvSpPr>
            <a:spLocks noGrp="1"/>
          </p:cNvSpPr>
          <p:nvPr>
            <p:ph idx="1"/>
          </p:nvPr>
        </p:nvSpPr>
        <p:spPr/>
        <p:txBody>
          <a:bodyPr/>
          <a:lstStyle/>
          <a:p>
            <a:r>
              <a:rPr lang="zh-CN" altLang="en-US" b="1" i="1" dirty="0"/>
              <a:t>多项式时间算法</a:t>
            </a:r>
            <a:r>
              <a:rPr lang="zh-CN" altLang="en-US" dirty="0"/>
              <a:t>:</a:t>
            </a:r>
            <a:endParaRPr lang="en-US" altLang="zh-CN" dirty="0"/>
          </a:p>
          <a:p>
            <a:pPr lvl="1"/>
            <a:r>
              <a:rPr lang="zh-CN" altLang="en-US" dirty="0"/>
              <a:t>算法</a:t>
            </a:r>
            <a:r>
              <a:rPr lang="en-US" altLang="zh-CN" dirty="0"/>
              <a:t>A</a:t>
            </a:r>
            <a:r>
              <a:rPr lang="zh-CN" altLang="en-US" dirty="0"/>
              <a:t>对于输入规模为</a:t>
            </a:r>
            <a:r>
              <a:rPr lang="en-US" altLang="zh-CN" dirty="0"/>
              <a:t>n</a:t>
            </a:r>
            <a:r>
              <a:rPr lang="zh-CN" altLang="en-US" dirty="0"/>
              <a:t>的实例，运行时间复杂度为多项式时间</a:t>
            </a:r>
            <a:endParaRPr lang="en-US" altLang="zh-CN" dirty="0"/>
          </a:p>
          <a:p>
            <a:pPr lvl="1"/>
            <a:r>
              <a:rPr lang="en-US" altLang="zh-CN" dirty="0" err="1"/>
              <a:t>Findmax</a:t>
            </a:r>
            <a:r>
              <a:rPr lang="en-US" altLang="zh-CN" dirty="0"/>
              <a:t> ---- O(n)</a:t>
            </a:r>
          </a:p>
          <a:p>
            <a:pPr lvl="1"/>
            <a:r>
              <a:rPr lang="en-US" altLang="zh-CN" dirty="0"/>
              <a:t>Bubble sort-----O(n</a:t>
            </a:r>
            <a:r>
              <a:rPr lang="en-US" altLang="zh-CN" baseline="30000" dirty="0"/>
              <a:t>2</a:t>
            </a:r>
            <a:r>
              <a:rPr lang="en-US" altLang="zh-CN" dirty="0"/>
              <a:t>)</a:t>
            </a:r>
          </a:p>
          <a:p>
            <a:pPr lvl="1"/>
            <a:r>
              <a:rPr lang="en-US" altLang="zh-CN" dirty="0" err="1"/>
              <a:t>Dijstra</a:t>
            </a:r>
            <a:r>
              <a:rPr lang="en-US" altLang="zh-CN" dirty="0"/>
              <a:t> algorithm ------O(n</a:t>
            </a:r>
            <a:r>
              <a:rPr lang="en-US" altLang="zh-CN" baseline="30000" dirty="0"/>
              <a:t>2</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2"/>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6387"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30</a:t>
            </a:fld>
            <a:endParaRPr lang="zh-CN" altLang="en-US" sz="1400" b="0" dirty="0"/>
          </a:p>
        </p:txBody>
      </p:sp>
      <p:graphicFrame>
        <p:nvGraphicFramePr>
          <p:cNvPr id="16388" name="Object 2"/>
          <p:cNvGraphicFramePr>
            <a:graphicFrameLocks noChangeAspect="1"/>
          </p:cNvGraphicFramePr>
          <p:nvPr/>
        </p:nvGraphicFramePr>
        <p:xfrm>
          <a:off x="4704187" y="1320823"/>
          <a:ext cx="7341065" cy="5218089"/>
        </p:xfrm>
        <a:graphic>
          <a:graphicData uri="http://schemas.openxmlformats.org/presentationml/2006/ole">
            <mc:AlternateContent xmlns:mc="http://schemas.openxmlformats.org/markup-compatibility/2006">
              <mc:Choice xmlns:v="urn:schemas-microsoft-com:vml" Requires="v">
                <p:oleObj spid="_x0000_s4123" name="Document" r:id="rId3" imgW="5643245" imgH="4008120" progId="Word.Document.8">
                  <p:embed/>
                </p:oleObj>
              </mc:Choice>
              <mc:Fallback>
                <p:oleObj name="Document" r:id="rId3" imgW="5643245" imgH="4008120" progId="Word.Document.8">
                  <p:embed/>
                  <p:pic>
                    <p:nvPicPr>
                      <p:cNvPr id="0" name="图片 3076"/>
                      <p:cNvPicPr/>
                      <p:nvPr/>
                    </p:nvPicPr>
                    <p:blipFill>
                      <a:blip r:embed="rId4">
                        <a:biLevel thresh="50000"/>
                        <a:grayscl/>
                        <a:lum bright="100000" contrast="-100000"/>
                      </a:blip>
                      <a:stretch>
                        <a:fillRect/>
                      </a:stretch>
                    </p:blipFill>
                    <p:spPr>
                      <a:xfrm>
                        <a:off x="4704187" y="1320823"/>
                        <a:ext cx="7341065" cy="5218089"/>
                      </a:xfrm>
                      <a:prstGeom prst="rect">
                        <a:avLst/>
                      </a:prstGeom>
                      <a:solidFill>
                        <a:schemeClr val="accent1">
                          <a:lumMod val="75000"/>
                        </a:schemeClr>
                      </a:solidFill>
                      <a:ln w="38100">
                        <a:noFill/>
                        <a:miter/>
                      </a:ln>
                    </p:spPr>
                  </p:pic>
                </p:oleObj>
              </mc:Fallback>
            </mc:AlternateContent>
          </a:graphicData>
        </a:graphic>
      </p:graphicFrame>
      <p:graphicFrame>
        <p:nvGraphicFramePr>
          <p:cNvPr id="6" name="表格 5"/>
          <p:cNvGraphicFramePr>
            <a:graphicFrameLocks noGrp="1"/>
          </p:cNvGraphicFramePr>
          <p:nvPr/>
        </p:nvGraphicFramePr>
        <p:xfrm>
          <a:off x="75638" y="-13447"/>
          <a:ext cx="5467351" cy="2194440"/>
        </p:xfrm>
        <a:graphic>
          <a:graphicData uri="http://schemas.openxmlformats.org/drawingml/2006/table">
            <a:tbl>
              <a:tblPr>
                <a:tableStyleId>{5C22544A-7EE6-4342-B048-85BDC9FD1C3A}</a:tableStyleId>
              </a:tblPr>
              <a:tblGrid>
                <a:gridCol w="942646">
                  <a:extLst>
                    <a:ext uri="{9D8B030D-6E8A-4147-A177-3AD203B41FA5}">
                      <a16:colId xmlns:a16="http://schemas.microsoft.com/office/drawing/2014/main" val="20000"/>
                    </a:ext>
                  </a:extLst>
                </a:gridCol>
                <a:gridCol w="1520803">
                  <a:extLst>
                    <a:ext uri="{9D8B030D-6E8A-4147-A177-3AD203B41FA5}">
                      <a16:colId xmlns:a16="http://schemas.microsoft.com/office/drawing/2014/main" val="20001"/>
                    </a:ext>
                  </a:extLst>
                </a:gridCol>
                <a:gridCol w="1495667">
                  <a:extLst>
                    <a:ext uri="{9D8B030D-6E8A-4147-A177-3AD203B41FA5}">
                      <a16:colId xmlns:a16="http://schemas.microsoft.com/office/drawing/2014/main" val="20002"/>
                    </a:ext>
                  </a:extLst>
                </a:gridCol>
                <a:gridCol w="1508235">
                  <a:extLst>
                    <a:ext uri="{9D8B030D-6E8A-4147-A177-3AD203B41FA5}">
                      <a16:colId xmlns:a16="http://schemas.microsoft.com/office/drawing/2014/main" val="20003"/>
                    </a:ext>
                  </a:extLst>
                </a:gridCol>
              </a:tblGrid>
              <a:tr h="438888">
                <a:tc>
                  <a:txBody>
                    <a:bodyPr/>
                    <a:lstStyle/>
                    <a:p>
                      <a:pPr algn="ctr">
                        <a:spcAft>
                          <a:spcPts val="0"/>
                        </a:spcAft>
                      </a:pPr>
                      <a:r>
                        <a:rPr lang="en-US" sz="2000" kern="100">
                          <a:effectLst/>
                        </a:rPr>
                        <a:t>q</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b</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38888">
                <a:tc>
                  <a:txBody>
                    <a:bodyPr/>
                    <a:lstStyle/>
                    <a:p>
                      <a:pPr algn="ctr">
                        <a:spcAft>
                          <a:spcPts val="0"/>
                        </a:spcAft>
                      </a:pPr>
                      <a:r>
                        <a:rPr lang="en-US" sz="2000" kern="100">
                          <a:effectLst/>
                        </a:rPr>
                        <a:t>q</a:t>
                      </a:r>
                      <a:r>
                        <a:rPr lang="en-US" sz="2000" kern="100" baseline="-250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0</a:t>
                      </a: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dirty="0">
                          <a:effectLst/>
                        </a:rPr>
                        <a:t>(q</a:t>
                      </a:r>
                      <a:r>
                        <a:rPr lang="en-US" sz="2000" kern="100" baseline="-25000" dirty="0">
                          <a:effectLst/>
                        </a:rPr>
                        <a:t>0</a:t>
                      </a:r>
                      <a:r>
                        <a:rPr lang="en-US" sz="2000" kern="100" dirty="0">
                          <a:effectLst/>
                        </a:rPr>
                        <a:t>,1,+1)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1</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38888">
                <a:tc>
                  <a:txBody>
                    <a:bodyPr/>
                    <a:lstStyle/>
                    <a:p>
                      <a:pPr algn="ctr">
                        <a:spcAft>
                          <a:spcPts val="0"/>
                        </a:spcAft>
                      </a:pPr>
                      <a:r>
                        <a:rPr lang="en-US" sz="2000" kern="100">
                          <a:effectLst/>
                        </a:rPr>
                        <a:t>q</a:t>
                      </a:r>
                      <a:r>
                        <a:rPr lang="en-US" sz="2000" kern="100" baseline="-250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2</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3</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dirty="0">
                          <a:effectLst/>
                        </a:rPr>
                        <a:t>(q</a:t>
                      </a:r>
                      <a:r>
                        <a:rPr lang="en-US" sz="2000" kern="100" baseline="-25000" dirty="0">
                          <a:effectLst/>
                        </a:rPr>
                        <a:t>N</a:t>
                      </a:r>
                      <a:r>
                        <a:rPr lang="en-US" sz="2000" kern="100" dirty="0">
                          <a:effectLst/>
                        </a:rPr>
                        <a:t>,b,-1)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38888">
                <a:tc>
                  <a:txBody>
                    <a:bodyPr/>
                    <a:lstStyle/>
                    <a:p>
                      <a:pPr algn="ctr">
                        <a:spcAft>
                          <a:spcPts val="0"/>
                        </a:spcAft>
                      </a:pPr>
                      <a:r>
                        <a:rPr lang="en-US" sz="2000" kern="100">
                          <a:effectLst/>
                        </a:rPr>
                        <a:t>q</a:t>
                      </a:r>
                      <a:r>
                        <a:rPr lang="en-US" sz="2000" kern="100" baseline="-25000">
                          <a:effectLst/>
                        </a:rPr>
                        <a:t>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Y</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38888">
                <a:tc>
                  <a:txBody>
                    <a:bodyPr/>
                    <a:lstStyle/>
                    <a:p>
                      <a:pPr algn="ctr">
                        <a:spcAft>
                          <a:spcPts val="0"/>
                        </a:spcAft>
                      </a:pPr>
                      <a:r>
                        <a:rPr lang="en-US" sz="2000" kern="100">
                          <a:effectLst/>
                        </a:rPr>
                        <a:t>q</a:t>
                      </a:r>
                      <a:r>
                        <a:rPr lang="en-US" sz="2000" kern="100" baseline="-25000">
                          <a:effectLst/>
                        </a:rPr>
                        <a:t>3</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a:effectLst/>
                        </a:rPr>
                        <a:t>(q</a:t>
                      </a:r>
                      <a:r>
                        <a:rPr lang="en-US" sz="2000" kern="100" baseline="-25000">
                          <a:effectLst/>
                        </a:rPr>
                        <a:t>N</a:t>
                      </a:r>
                      <a:r>
                        <a:rPr lang="en-US" sz="2000" kern="100">
                          <a:effectLst/>
                        </a:rPr>
                        <a:t>,b,-1)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100" dirty="0">
                          <a:effectLst/>
                        </a:rPr>
                        <a:t>(q</a:t>
                      </a:r>
                      <a:r>
                        <a:rPr lang="en-US" sz="2000" kern="100" baseline="-25000" dirty="0">
                          <a:effectLst/>
                        </a:rPr>
                        <a:t>N</a:t>
                      </a:r>
                      <a:r>
                        <a:rPr lang="en-US" sz="2000" kern="100" dirty="0">
                          <a:effectLst/>
                        </a:rPr>
                        <a:t>,b,-1)</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18435"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31</a:t>
            </a:fld>
            <a:endParaRPr lang="zh-CN" altLang="en-US" sz="1400" b="0" dirty="0"/>
          </a:p>
        </p:txBody>
      </p:sp>
      <p:sp>
        <p:nvSpPr>
          <p:cNvPr id="458757" name="Text Box 5"/>
          <p:cNvSpPr txBox="1"/>
          <p:nvPr/>
        </p:nvSpPr>
        <p:spPr>
          <a:xfrm>
            <a:off x="1828800" y="1700213"/>
            <a:ext cx="8839200" cy="1863725"/>
          </a:xfrm>
          <a:prstGeom prst="rect">
            <a:avLst/>
          </a:prstGeom>
          <a:noFill/>
          <a:ln w="6350">
            <a:noFill/>
          </a:ln>
        </p:spPr>
        <p:txBody>
          <a:bodyPr>
            <a:spAutoFit/>
          </a:bodyPr>
          <a:lstStyle/>
          <a:p>
            <a:pPr eaLnBrk="1" hangingPunct="1">
              <a:lnSpc>
                <a:spcPct val="90000"/>
              </a:lnSpc>
              <a:spcBef>
                <a:spcPct val="20000"/>
              </a:spcBef>
              <a:buChar char="•"/>
            </a:pPr>
            <a:r>
              <a:rPr lang="zh-CN" altLang="en-US" sz="3200" dirty="0">
                <a:latin typeface="Arial" panose="020B0604020202090204" pitchFamily="34" charset="0"/>
              </a:rPr>
              <a:t>图灵机</a:t>
            </a:r>
            <a:r>
              <a:rPr lang="en-US" altLang="zh-CN" sz="3200" dirty="0">
                <a:latin typeface="Arial" panose="020B0604020202090204" pitchFamily="34" charset="0"/>
              </a:rPr>
              <a:t>M</a:t>
            </a:r>
            <a:r>
              <a:rPr lang="zh-CN" altLang="en-US" sz="3200" dirty="0">
                <a:latin typeface="Arial" panose="020B0604020202090204" pitchFamily="34" charset="0"/>
              </a:rPr>
              <a:t>的时间复杂性</a:t>
            </a:r>
            <a:r>
              <a:rPr lang="en-US" altLang="zh-CN" sz="3200" dirty="0">
                <a:latin typeface="Arial" panose="020B0604020202090204" pitchFamily="34" charset="0"/>
              </a:rPr>
              <a:t>T(n)</a:t>
            </a:r>
            <a:r>
              <a:rPr lang="zh-CN" altLang="en-US" sz="3200" dirty="0">
                <a:latin typeface="Arial" panose="020B0604020202090204" pitchFamily="34" charset="0"/>
              </a:rPr>
              <a:t>是它处理所有长度为</a:t>
            </a:r>
            <a:r>
              <a:rPr lang="en-US" altLang="zh-CN" sz="3200" dirty="0">
                <a:latin typeface="Arial" panose="020B0604020202090204" pitchFamily="34" charset="0"/>
              </a:rPr>
              <a:t>n</a:t>
            </a:r>
            <a:r>
              <a:rPr lang="zh-CN" altLang="en-US" sz="3200" dirty="0">
                <a:latin typeface="Arial" panose="020B0604020202090204" pitchFamily="34" charset="0"/>
              </a:rPr>
              <a:t>的输入所需的最大计算步数。如果对某个长度为</a:t>
            </a:r>
            <a:r>
              <a:rPr lang="en-US" altLang="zh-CN" sz="3200" dirty="0">
                <a:latin typeface="Arial" panose="020B0604020202090204" pitchFamily="34" charset="0"/>
              </a:rPr>
              <a:t>n</a:t>
            </a:r>
            <a:r>
              <a:rPr lang="zh-CN" altLang="en-US" sz="3200" dirty="0">
                <a:latin typeface="Arial" panose="020B0604020202090204" pitchFamily="34" charset="0"/>
              </a:rPr>
              <a:t>的输入，图灵机不停机，</a:t>
            </a:r>
            <a:r>
              <a:rPr lang="en-US" altLang="zh-CN" sz="3200" dirty="0">
                <a:latin typeface="Arial" panose="020B0604020202090204" pitchFamily="34" charset="0"/>
              </a:rPr>
              <a:t>T(n)</a:t>
            </a:r>
            <a:r>
              <a:rPr lang="zh-CN" altLang="en-US" sz="3200" dirty="0">
                <a:latin typeface="Arial" panose="020B0604020202090204" pitchFamily="34" charset="0"/>
              </a:rPr>
              <a:t>对这个</a:t>
            </a:r>
            <a:r>
              <a:rPr lang="en-US" altLang="zh-CN" sz="3200" dirty="0">
                <a:latin typeface="Arial" panose="020B0604020202090204" pitchFamily="34" charset="0"/>
              </a:rPr>
              <a:t>n</a:t>
            </a:r>
            <a:r>
              <a:rPr lang="zh-CN" altLang="en-US" sz="3200" dirty="0">
                <a:latin typeface="Arial" panose="020B0604020202090204" pitchFamily="34" charset="0"/>
              </a:rPr>
              <a:t>值无定义。  </a:t>
            </a:r>
          </a:p>
        </p:txBody>
      </p:sp>
      <p:sp>
        <p:nvSpPr>
          <p:cNvPr id="458758" name="Text Box 6"/>
          <p:cNvSpPr txBox="1"/>
          <p:nvPr/>
        </p:nvSpPr>
        <p:spPr>
          <a:xfrm>
            <a:off x="1828800" y="3789363"/>
            <a:ext cx="8839200" cy="2061210"/>
          </a:xfrm>
          <a:prstGeom prst="rect">
            <a:avLst/>
          </a:prstGeom>
          <a:noFill/>
          <a:ln w="6350">
            <a:noFill/>
          </a:ln>
        </p:spPr>
        <p:txBody>
          <a:bodyPr>
            <a:spAutoFit/>
          </a:bodyPr>
          <a:lstStyle/>
          <a:p>
            <a:pPr eaLnBrk="1" hangingPunct="1"/>
            <a:r>
              <a:rPr lang="zh-CN" altLang="en-US" sz="3200" dirty="0">
                <a:latin typeface="Arial" panose="020B0604020202090204" pitchFamily="34" charset="0"/>
              </a:rPr>
              <a:t>图灵机的空间复杂性</a:t>
            </a:r>
            <a:r>
              <a:rPr lang="en-US" altLang="zh-CN" sz="3200" dirty="0">
                <a:latin typeface="Arial" panose="020B0604020202090204" pitchFamily="34" charset="0"/>
              </a:rPr>
              <a:t>S(n)</a:t>
            </a:r>
            <a:r>
              <a:rPr lang="zh-CN" altLang="en-US" sz="3200" dirty="0">
                <a:latin typeface="Arial" panose="020B0604020202090204" pitchFamily="34" charset="0"/>
              </a:rPr>
              <a:t>是它处理所有长度为</a:t>
            </a:r>
            <a:r>
              <a:rPr lang="en-US" altLang="zh-CN" sz="3200" dirty="0">
                <a:latin typeface="Arial" panose="020B0604020202090204" pitchFamily="34" charset="0"/>
              </a:rPr>
              <a:t>n</a:t>
            </a:r>
            <a:r>
              <a:rPr lang="zh-CN" altLang="en-US" sz="3200" dirty="0">
                <a:latin typeface="Arial" panose="020B0604020202090204" pitchFamily="34" charset="0"/>
              </a:rPr>
              <a:t>的输入时，在</a:t>
            </a:r>
            <a:r>
              <a:rPr lang="en-US" altLang="zh-CN" sz="3200" dirty="0">
                <a:latin typeface="Arial" panose="020B0604020202090204" pitchFamily="34" charset="0"/>
              </a:rPr>
              <a:t>k</a:t>
            </a:r>
            <a:r>
              <a:rPr lang="zh-CN" altLang="en-US" sz="3200" dirty="0">
                <a:latin typeface="Arial" panose="020B0604020202090204" pitchFamily="34" charset="0"/>
              </a:rPr>
              <a:t>条带上所使用过的方格数的总和。如果某个读写头无限地向右移动而不停机，</a:t>
            </a:r>
            <a:r>
              <a:rPr lang="en-US" altLang="zh-CN" sz="3200" dirty="0">
                <a:latin typeface="Arial" panose="020B0604020202090204" pitchFamily="34" charset="0"/>
              </a:rPr>
              <a:t>S(n)</a:t>
            </a:r>
            <a:r>
              <a:rPr lang="zh-CN" altLang="en-US" sz="3200" dirty="0">
                <a:latin typeface="Arial" panose="020B0604020202090204" pitchFamily="34" charset="0"/>
              </a:rPr>
              <a:t>也无定义。 </a:t>
            </a:r>
          </a:p>
        </p:txBody>
      </p:sp>
      <p:sp>
        <p:nvSpPr>
          <p:cNvPr id="458759" name="Text Box 7"/>
          <p:cNvSpPr txBox="1"/>
          <p:nvPr/>
        </p:nvSpPr>
        <p:spPr>
          <a:xfrm>
            <a:off x="1828800" y="404813"/>
            <a:ext cx="8839200" cy="1076325"/>
          </a:xfrm>
          <a:prstGeom prst="rect">
            <a:avLst/>
          </a:prstGeom>
          <a:noFill/>
          <a:ln w="6350">
            <a:noFill/>
          </a:ln>
        </p:spPr>
        <p:txBody>
          <a:bodyPr>
            <a:spAutoFit/>
          </a:bodyPr>
          <a:lstStyle/>
          <a:p>
            <a:pPr eaLnBrk="1" hangingPunct="1"/>
            <a:r>
              <a:rPr lang="zh-CN" altLang="en-US" sz="3200" dirty="0">
                <a:latin typeface="Arial" panose="020B0604020202090204" pitchFamily="34" charset="0"/>
              </a:rPr>
              <a:t>与</a:t>
            </a:r>
            <a:r>
              <a:rPr lang="en-US" altLang="zh-CN" sz="3200" dirty="0">
                <a:latin typeface="Arial" panose="020B0604020202090204" pitchFamily="34" charset="0"/>
              </a:rPr>
              <a:t>RAM</a:t>
            </a:r>
            <a:r>
              <a:rPr lang="zh-CN" altLang="en-US" sz="3200" dirty="0">
                <a:latin typeface="Arial" panose="020B0604020202090204" pitchFamily="34" charset="0"/>
              </a:rPr>
              <a:t>模型类似，图灵机既可作为语言接受器，也可作为计算函数的装置。</a:t>
            </a:r>
            <a:r>
              <a:rPr lang="zh-CN" altLang="en-US" dirty="0">
                <a:latin typeface="Arial" panose="020B060402020209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8759"/>
                                        </p:tgtEl>
                                        <p:attrNameLst>
                                          <p:attrName>style.visibility</p:attrName>
                                        </p:attrNameLst>
                                      </p:cBhvr>
                                      <p:to>
                                        <p:strVal val="visible"/>
                                      </p:to>
                                    </p:set>
                                    <p:animEffect transition="in" filter="blinds(horizontal)">
                                      <p:cBhvr>
                                        <p:cTn id="7" dur="500"/>
                                        <p:tgtEl>
                                          <p:spTgt spid="458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757"/>
                                        </p:tgtEl>
                                        <p:attrNameLst>
                                          <p:attrName>style.visibility</p:attrName>
                                        </p:attrNameLst>
                                      </p:cBhvr>
                                      <p:to>
                                        <p:strVal val="visible"/>
                                      </p:to>
                                    </p:set>
                                    <p:animEffect transition="in" filter="blinds(horizontal)">
                                      <p:cBhvr>
                                        <p:cTn id="12" dur="500"/>
                                        <p:tgtEl>
                                          <p:spTgt spid="4587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8758"/>
                                        </p:tgtEl>
                                        <p:attrNameLst>
                                          <p:attrName>style.visibility</p:attrName>
                                        </p:attrNameLst>
                                      </p:cBhvr>
                                      <p:to>
                                        <p:strVal val="visible"/>
                                      </p:to>
                                    </p:set>
                                    <p:animEffect transition="in" filter="blinds(horizontal)">
                                      <p:cBhvr>
                                        <p:cTn id="17" dur="500"/>
                                        <p:tgtEl>
                                          <p:spTgt spid="45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p:bldP spid="458758" grpId="0"/>
      <p:bldP spid="4587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32</a:t>
            </a:fld>
            <a:endParaRPr lang="zh-CN" altLang="en-US" sz="1400" b="0" dirty="0"/>
          </a:p>
        </p:txBody>
      </p:sp>
      <p:sp>
        <p:nvSpPr>
          <p:cNvPr id="19460" name="Rectangle 2"/>
          <p:cNvSpPr>
            <a:spLocks noGrp="1"/>
          </p:cNvSpPr>
          <p:nvPr>
            <p:ph type="title"/>
          </p:nvPr>
        </p:nvSpPr>
        <p:spPr>
          <a:xfrm>
            <a:off x="1981200" y="260350"/>
            <a:ext cx="8229600" cy="1143000"/>
          </a:xfrm>
        </p:spPr>
        <p:txBody>
          <a:bodyPr vert="horz" wrap="square" lIns="91440" tIns="45720" rIns="91440" bIns="45720" anchor="ctr" anchorCtr="0"/>
          <a:lstStyle/>
          <a:p>
            <a:pPr eaLnBrk="1" hangingPunct="1"/>
            <a:r>
              <a:rPr lang="zh-CN" altLang="en-US" b="1" dirty="0"/>
              <a:t>非确定性图灵机</a:t>
            </a:r>
            <a:endParaRPr lang="en-US" altLang="zh-CN" b="1" dirty="0"/>
          </a:p>
        </p:txBody>
      </p:sp>
      <p:sp>
        <p:nvSpPr>
          <p:cNvPr id="19461" name="Rectangle 3"/>
          <p:cNvSpPr>
            <a:spLocks noGrp="1"/>
          </p:cNvSpPr>
          <p:nvPr>
            <p:ph idx="1"/>
          </p:nvPr>
        </p:nvSpPr>
        <p:spPr/>
        <p:txBody>
          <a:bodyPr vert="horz" wrap="square" lIns="91440" tIns="45720" rIns="91440" bIns="45720" anchor="t" anchorCtr="0"/>
          <a:lstStyle/>
          <a:p>
            <a:pPr eaLnBrk="1" hangingPunct="1">
              <a:lnSpc>
                <a:spcPct val="90000"/>
              </a:lnSpc>
              <a:spcBef>
                <a:spcPct val="0"/>
              </a:spcBef>
              <a:buNone/>
            </a:pPr>
            <a:r>
              <a:rPr lang="zh-CN" altLang="en-US" dirty="0">
                <a:solidFill>
                  <a:schemeClr val="accent2"/>
                </a:solidFill>
              </a:rPr>
              <a:t>非确定性图灵机</a:t>
            </a:r>
            <a:r>
              <a:rPr lang="zh-CN" altLang="en-US" dirty="0"/>
              <a:t>（ </a:t>
            </a:r>
            <a:r>
              <a:rPr lang="en-US" altLang="zh-CN" dirty="0"/>
              <a:t>NDTM</a:t>
            </a:r>
            <a:r>
              <a:rPr lang="zh-CN" altLang="en-US" dirty="0"/>
              <a:t> ）：一个</a:t>
            </a:r>
            <a:r>
              <a:rPr lang="en-US" altLang="zh-CN" dirty="0"/>
              <a:t>k</a:t>
            </a:r>
            <a:r>
              <a:rPr lang="zh-CN" altLang="en-US" dirty="0"/>
              <a:t>带的非确定性图灵机</a:t>
            </a:r>
            <a:r>
              <a:rPr lang="en-US" altLang="zh-CN" dirty="0"/>
              <a:t>M</a:t>
            </a:r>
            <a:r>
              <a:rPr lang="zh-CN" altLang="en-US" dirty="0"/>
              <a:t>是一个7元组：(</a:t>
            </a:r>
            <a:r>
              <a:rPr lang="en-US" altLang="zh-CN" dirty="0"/>
              <a:t>Q，T，I，δ，b，q0，qf)。</a:t>
            </a:r>
            <a:r>
              <a:rPr lang="zh-CN" altLang="en-US" dirty="0"/>
              <a:t>与确定性图灵机不同的是非确定性图灵机允许</a:t>
            </a:r>
            <a:r>
              <a:rPr lang="zh-CN" altLang="en-US" dirty="0">
                <a:solidFill>
                  <a:srgbClr val="C00000"/>
                </a:solidFill>
              </a:rPr>
              <a:t>移动函数</a:t>
            </a:r>
            <a:r>
              <a:rPr lang="en-US" altLang="zh-CN" dirty="0">
                <a:solidFill>
                  <a:srgbClr val="C00000"/>
                </a:solidFill>
              </a:rPr>
              <a:t>δ</a:t>
            </a:r>
            <a:r>
              <a:rPr lang="zh-CN" altLang="en-US" dirty="0">
                <a:solidFill>
                  <a:srgbClr val="C00000"/>
                </a:solidFill>
              </a:rPr>
              <a:t>具有不确定性</a:t>
            </a:r>
            <a:r>
              <a:rPr lang="zh-CN" altLang="en-US" dirty="0"/>
              <a:t>，即对于</a:t>
            </a:r>
            <a:r>
              <a:rPr lang="en-US" altLang="zh-CN" dirty="0"/>
              <a:t>Q</a:t>
            </a:r>
            <a:r>
              <a:rPr lang="en-US" altLang="zh-CN" dirty="0">
                <a:sym typeface="Symbol" panose="05050102010706020507" pitchFamily="18" charset="2"/>
              </a:rPr>
              <a:t></a:t>
            </a:r>
            <a:r>
              <a:rPr lang="en-US" altLang="zh-CN" dirty="0"/>
              <a:t>Tk</a:t>
            </a:r>
            <a:r>
              <a:rPr lang="zh-CN" altLang="en-US" dirty="0"/>
              <a:t>中的每一个值(</a:t>
            </a:r>
            <a:r>
              <a:rPr lang="en-US" altLang="zh-CN" dirty="0"/>
              <a:t>q;x1,x2,…,xk)，</a:t>
            </a:r>
            <a:r>
              <a:rPr lang="zh-CN" altLang="en-US" dirty="0"/>
              <a:t>当它属于</a:t>
            </a:r>
            <a:r>
              <a:rPr lang="en-US" altLang="zh-CN" dirty="0"/>
              <a:t>δ</a:t>
            </a:r>
            <a:r>
              <a:rPr lang="zh-CN" altLang="en-US" dirty="0"/>
              <a:t>的定义域时，</a:t>
            </a:r>
            <a:r>
              <a:rPr lang="en-US" altLang="zh-CN" dirty="0"/>
              <a:t>Q</a:t>
            </a:r>
            <a:r>
              <a:rPr lang="en-US" altLang="zh-CN" dirty="0">
                <a:sym typeface="Symbol" panose="05050102010706020507" pitchFamily="18" charset="2"/>
              </a:rPr>
              <a:t></a:t>
            </a:r>
            <a:r>
              <a:rPr lang="en-US" altLang="zh-CN" dirty="0"/>
              <a:t>(T</a:t>
            </a:r>
            <a:r>
              <a:rPr lang="en-US" altLang="zh-CN" dirty="0">
                <a:sym typeface="Symbol" panose="05050102010706020507" pitchFamily="18" charset="2"/>
              </a:rPr>
              <a:t></a:t>
            </a:r>
            <a:r>
              <a:rPr lang="en-US" altLang="zh-CN" dirty="0"/>
              <a:t>{L，R，S})k</a:t>
            </a:r>
            <a:r>
              <a:rPr lang="zh-CN" altLang="en-US" dirty="0"/>
              <a:t>中有唯一的一个子集</a:t>
            </a:r>
            <a:r>
              <a:rPr lang="en-US" altLang="zh-CN" dirty="0"/>
              <a:t>δ(q;x1,x2,…,xk)</a:t>
            </a:r>
            <a:r>
              <a:rPr lang="zh-CN" altLang="en-US" dirty="0"/>
              <a:t>与之对应。可以在</a:t>
            </a:r>
            <a:r>
              <a:rPr lang="en-US" altLang="zh-CN" dirty="0"/>
              <a:t>δ(q;x1,x2,…,xk)</a:t>
            </a:r>
            <a:r>
              <a:rPr lang="zh-CN" altLang="en-US" dirty="0"/>
              <a:t>中随意选定一个值作为它的函数值。</a:t>
            </a:r>
          </a:p>
          <a:p>
            <a:pPr eaLnBrk="1" hangingPunct="1">
              <a:lnSpc>
                <a:spcPct val="90000"/>
              </a:lnSpc>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非确定性算法</a:t>
            </a:r>
          </a:p>
        </p:txBody>
      </p:sp>
      <p:sp>
        <p:nvSpPr>
          <p:cNvPr id="3" name="内容占位符 2"/>
          <p:cNvSpPr>
            <a:spLocks noGrp="1"/>
          </p:cNvSpPr>
          <p:nvPr>
            <p:ph idx="1"/>
          </p:nvPr>
        </p:nvSpPr>
        <p:spPr/>
        <p:txBody>
          <a:bodyPr/>
          <a:lstStyle/>
          <a:p>
            <a:r>
              <a:rPr lang="zh-CN" altLang="en-US" dirty="0"/>
              <a:t>非确定性算法是由猜测和验证构成的算法</a:t>
            </a:r>
            <a:endParaRPr lang="en-US" altLang="zh-CN" dirty="0"/>
          </a:p>
          <a:p>
            <a:r>
              <a:rPr lang="zh-CN" altLang="en-US" dirty="0"/>
              <a:t>非确定性算法总是做出正确的猜测</a:t>
            </a:r>
            <a:endParaRPr lang="en-US" altLang="zh-CN" dirty="0"/>
          </a:p>
          <a:p>
            <a:r>
              <a:rPr lang="zh-CN" altLang="en-US" dirty="0"/>
              <a:t>一群人中有没有你认识的人</a:t>
            </a:r>
            <a:endParaRPr lang="en-US" altLang="zh-CN" dirty="0"/>
          </a:p>
          <a:p>
            <a:pPr lvl="1"/>
            <a:r>
              <a:rPr lang="zh-CN" altLang="en-US" dirty="0"/>
              <a:t>猜测   你认识</a:t>
            </a:r>
            <a:r>
              <a:rPr lang="en-US" altLang="zh-CN" dirty="0"/>
              <a:t>A</a:t>
            </a:r>
          </a:p>
          <a:p>
            <a:pPr lvl="1"/>
            <a:r>
              <a:rPr lang="zh-CN" altLang="en-US" dirty="0"/>
              <a:t>验证    </a:t>
            </a:r>
            <a:r>
              <a:rPr lang="en-US" altLang="zh-CN" dirty="0"/>
              <a:t>yes or no</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20483"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34</a:t>
            </a:fld>
            <a:endParaRPr lang="zh-CN" altLang="en-US" sz="1400" b="0" dirty="0"/>
          </a:p>
        </p:txBody>
      </p:sp>
      <p:sp>
        <p:nvSpPr>
          <p:cNvPr id="20484" name="Rectangle 2"/>
          <p:cNvSpPr>
            <a:spLocks noGrp="1"/>
          </p:cNvSpPr>
          <p:nvPr>
            <p:ph type="title"/>
          </p:nvPr>
        </p:nvSpPr>
        <p:spPr>
          <a:xfrm>
            <a:off x="1981200" y="274638"/>
            <a:ext cx="8229600" cy="850900"/>
          </a:xfrm>
        </p:spPr>
        <p:txBody>
          <a:bodyPr vert="horz" wrap="square" lIns="91440" tIns="45720" rIns="91440" bIns="45720" anchor="ctr" anchorCtr="0"/>
          <a:lstStyle/>
          <a:p>
            <a:pPr eaLnBrk="1" hangingPunct="1"/>
            <a:r>
              <a:rPr lang="en-US" altLang="zh-CN" b="1" dirty="0"/>
              <a:t>P</a:t>
            </a:r>
            <a:r>
              <a:rPr lang="zh-CN" altLang="en-US" b="1" dirty="0"/>
              <a:t>类和</a:t>
            </a:r>
            <a:r>
              <a:rPr lang="en-US" altLang="zh-CN" b="1" dirty="0"/>
              <a:t>NP</a:t>
            </a:r>
            <a:r>
              <a:rPr lang="zh-CN" altLang="en-US" b="1" dirty="0"/>
              <a:t>类问题</a:t>
            </a:r>
            <a:endParaRPr lang="en-US" altLang="zh-CN" b="1" dirty="0"/>
          </a:p>
        </p:txBody>
      </p:sp>
      <p:sp>
        <p:nvSpPr>
          <p:cNvPr id="20485" name="Rectangle 3"/>
          <p:cNvSpPr>
            <a:spLocks noGrp="1"/>
          </p:cNvSpPr>
          <p:nvPr>
            <p:ph idx="1"/>
          </p:nvPr>
        </p:nvSpPr>
        <p:spPr>
          <a:xfrm>
            <a:off x="1703388" y="1196975"/>
            <a:ext cx="8507412" cy="4929188"/>
          </a:xfrm>
        </p:spPr>
        <p:txBody>
          <a:bodyPr vert="horz" wrap="square" lIns="91440" tIns="45720" rIns="91440" bIns="45720" anchor="t" anchorCtr="0"/>
          <a:lstStyle/>
          <a:p>
            <a:pPr eaLnBrk="1" hangingPunct="1"/>
            <a:r>
              <a:rPr lang="en-US" altLang="zh-CN" b="1" dirty="0"/>
              <a:t>P(Polynomial)</a:t>
            </a:r>
            <a:r>
              <a:rPr lang="zh-CN" altLang="en-US" b="1" dirty="0"/>
              <a:t>类问题是</a:t>
            </a:r>
            <a:r>
              <a:rPr lang="zh-CN" altLang="en-US" b="1" dirty="0">
                <a:solidFill>
                  <a:srgbClr val="C00000"/>
                </a:solidFill>
              </a:rPr>
              <a:t>确定性计算模型</a:t>
            </a:r>
            <a:r>
              <a:rPr lang="zh-CN" altLang="en-US" b="1" dirty="0"/>
              <a:t>下的</a:t>
            </a:r>
            <a:r>
              <a:rPr lang="zh-CN" altLang="en-US" b="1" dirty="0">
                <a:solidFill>
                  <a:srgbClr val="C00000"/>
                </a:solidFill>
              </a:rPr>
              <a:t>易解问题</a:t>
            </a:r>
            <a:r>
              <a:rPr lang="zh-CN" altLang="en-US" b="1" dirty="0"/>
              <a:t>类，即在确定图灵机模型下多项式时间可解的问题类</a:t>
            </a:r>
            <a:endParaRPr lang="en-US" altLang="zh-CN" b="1" dirty="0"/>
          </a:p>
          <a:p>
            <a:r>
              <a:rPr lang="en-US" altLang="zh-CN" b="1" dirty="0"/>
              <a:t>NP(Nondeterministic Polynomial)</a:t>
            </a:r>
            <a:r>
              <a:rPr lang="zh-CN" altLang="en-US" b="1" dirty="0">
                <a:solidFill>
                  <a:srgbClr val="C00000"/>
                </a:solidFill>
              </a:rPr>
              <a:t> </a:t>
            </a:r>
            <a:r>
              <a:rPr lang="zh-CN" altLang="en-US" b="1" dirty="0"/>
              <a:t>在非确定图灵机模型下多项式时间内可解的判定问题，而在确定性图灵机下可验证的问题类。所以它是多项式时间非确定性算法可解</a:t>
            </a:r>
            <a:endParaRPr lang="en-US" altLang="zh-CN" b="1" dirty="0"/>
          </a:p>
          <a:p>
            <a:pPr eaLnBrk="1" hangingPunct="1"/>
            <a:endParaRPr lang="en-US" altLang="zh-C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22531" name="内容占位符 2"/>
          <p:cNvSpPr>
            <a:spLocks noGrp="1"/>
          </p:cNvSpPr>
          <p:nvPr>
            <p:ph idx="1"/>
          </p:nvPr>
        </p:nvSpPr>
        <p:spPr/>
        <p:txBody>
          <a:bodyPr vert="horz" wrap="square" lIns="91440" tIns="45720" rIns="91440" bIns="45720" anchor="t" anchorCtr="0"/>
          <a:lstStyle/>
          <a:p>
            <a:pPr eaLnBrk="1" hangingPunct="1"/>
            <a:r>
              <a:rPr lang="zh-CN" altLang="en-US" b="1" dirty="0"/>
              <a:t>最优化形式的旅行售货员问题：给定一个带权图，找出费用最小的周游路线</a:t>
            </a:r>
            <a:r>
              <a:rPr lang="en-US" altLang="zh-CN" b="1" dirty="0"/>
              <a:t>(DTM</a:t>
            </a:r>
            <a:r>
              <a:rPr lang="zh-CN" altLang="en-US" b="1" dirty="0"/>
              <a:t>上多项式不可解，</a:t>
            </a:r>
            <a:r>
              <a:rPr lang="en-US" altLang="zh-CN" b="1" dirty="0"/>
              <a:t>NDTM</a:t>
            </a:r>
            <a:r>
              <a:rPr lang="zh-CN" altLang="en-US" b="1" dirty="0"/>
              <a:t>上多项式可解</a:t>
            </a:r>
            <a:r>
              <a:rPr lang="en-US" altLang="zh-CN" b="1" dirty="0"/>
              <a:t>)</a:t>
            </a:r>
          </a:p>
          <a:p>
            <a:pPr eaLnBrk="1" hangingPunct="1"/>
            <a:r>
              <a:rPr lang="zh-CN" altLang="en-US" b="1" dirty="0"/>
              <a:t>判定形式的旅行售货员问题：给定一个带权图</a:t>
            </a:r>
            <a:r>
              <a:rPr lang="en-US" altLang="zh-CN" b="1" dirty="0"/>
              <a:t>G</a:t>
            </a:r>
            <a:r>
              <a:rPr lang="zh-CN" altLang="en-US" b="1" dirty="0"/>
              <a:t>和一个正数</a:t>
            </a:r>
            <a:r>
              <a:rPr lang="en-US" altLang="zh-CN" b="1" dirty="0"/>
              <a:t>d</a:t>
            </a:r>
            <a:r>
              <a:rPr lang="zh-CN" altLang="en-US" b="1" dirty="0"/>
              <a:t>，判定图</a:t>
            </a:r>
            <a:r>
              <a:rPr lang="en-US" altLang="zh-CN" b="1" dirty="0"/>
              <a:t>G</a:t>
            </a:r>
            <a:r>
              <a:rPr lang="zh-CN" altLang="en-US" b="1" dirty="0"/>
              <a:t>中是否存在总费用不超过</a:t>
            </a:r>
            <a:r>
              <a:rPr lang="en-US" altLang="zh-CN" b="1" dirty="0"/>
              <a:t>d</a:t>
            </a:r>
            <a:r>
              <a:rPr lang="zh-CN" altLang="en-US" b="1" dirty="0"/>
              <a:t>的周游路线（</a:t>
            </a:r>
            <a:r>
              <a:rPr lang="en-US" altLang="zh-CN" b="1" dirty="0"/>
              <a:t>DTM</a:t>
            </a:r>
            <a:r>
              <a:rPr lang="zh-CN" altLang="en-US" b="1" dirty="0"/>
              <a:t>上多项式可验证）</a:t>
            </a:r>
            <a:endParaRPr lang="en-US" altLang="zh-CN" b="1" dirty="0"/>
          </a:p>
        </p:txBody>
      </p:sp>
      <p:sp>
        <p:nvSpPr>
          <p:cNvPr id="22533"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35</a:t>
            </a:fld>
            <a:endParaRPr lang="zh-CN" altLang="en-US" sz="1400" b="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25603"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36</a:t>
            </a:fld>
            <a:endParaRPr lang="zh-CN" altLang="en-US" sz="1400" b="0" dirty="0"/>
          </a:p>
        </p:txBody>
      </p:sp>
      <p:sp>
        <p:nvSpPr>
          <p:cNvPr id="25604" name="Rectangle 2"/>
          <p:cNvSpPr>
            <a:spLocks noGrp="1"/>
          </p:cNvSpPr>
          <p:nvPr>
            <p:ph type="title"/>
          </p:nvPr>
        </p:nvSpPr>
        <p:spPr>
          <a:xfrm>
            <a:off x="1992313" y="0"/>
            <a:ext cx="8229600" cy="981075"/>
          </a:xfrm>
        </p:spPr>
        <p:txBody>
          <a:bodyPr vert="horz" wrap="square" lIns="91440" tIns="45720" rIns="91440" bIns="45720" anchor="ctr" anchorCtr="0"/>
          <a:lstStyle/>
          <a:p>
            <a:pPr eaLnBrk="1" hangingPunct="1"/>
            <a:endParaRPr lang="en-US" altLang="zh-CN" b="1" dirty="0"/>
          </a:p>
        </p:txBody>
      </p:sp>
      <p:sp>
        <p:nvSpPr>
          <p:cNvPr id="25605" name="Rectangle 3"/>
          <p:cNvSpPr>
            <a:spLocks noGrp="1"/>
          </p:cNvSpPr>
          <p:nvPr>
            <p:ph idx="1"/>
          </p:nvPr>
        </p:nvSpPr>
        <p:spPr>
          <a:xfrm>
            <a:off x="1847850" y="836613"/>
            <a:ext cx="8229600" cy="4525962"/>
          </a:xfrm>
        </p:spPr>
        <p:txBody>
          <a:bodyPr vert="horz" wrap="square" lIns="91440" tIns="45720" rIns="91440" bIns="45720" anchor="t" anchorCtr="0"/>
          <a:lstStyle/>
          <a:p>
            <a:pPr eaLnBrk="1" hangingPunct="1">
              <a:lnSpc>
                <a:spcPct val="90000"/>
              </a:lnSpc>
              <a:buNone/>
            </a:pPr>
            <a:endParaRPr lang="zh-CN" altLang="en-US" sz="2800" b="1" dirty="0"/>
          </a:p>
          <a:p>
            <a:pPr eaLnBrk="1" hangingPunct="1">
              <a:lnSpc>
                <a:spcPct val="90000"/>
              </a:lnSpc>
            </a:pPr>
            <a:endParaRPr lang="zh-CN" altLang="en-US" sz="2800" b="1" dirty="0"/>
          </a:p>
        </p:txBody>
      </p:sp>
      <p:sp>
        <p:nvSpPr>
          <p:cNvPr id="461828" name="Rectangle 4"/>
          <p:cNvSpPr/>
          <p:nvPr/>
        </p:nvSpPr>
        <p:spPr>
          <a:xfrm>
            <a:off x="2279650" y="1369091"/>
            <a:ext cx="7162800" cy="2554545"/>
          </a:xfrm>
          <a:prstGeom prst="rect">
            <a:avLst/>
          </a:prstGeom>
          <a:solidFill>
            <a:srgbClr val="FFFFCC"/>
          </a:solidFill>
          <a:ln w="50800" cap="flat" cmpd="sng">
            <a:solidFill>
              <a:srgbClr val="FF6600"/>
            </a:solidFill>
            <a:prstDash val="solid"/>
            <a:miter/>
            <a:headEnd type="none" w="med" len="med"/>
            <a:tailEnd type="none" w="med" len="med"/>
          </a:ln>
        </p:spPr>
        <p:txBody>
          <a:bodyPr anchor="ctr" anchorCtr="0">
            <a:spAutoFit/>
          </a:bodyPr>
          <a:lstStyle/>
          <a:p>
            <a:pPr eaLnBrk="1" hangingPunct="1"/>
            <a:r>
              <a:rPr lang="zh-CN" altLang="en-US" sz="3200" dirty="0">
                <a:latin typeface="楷体_GB2312" pitchFamily="49" charset="-122"/>
                <a:ea typeface="楷体_GB2312" pitchFamily="49" charset="-122"/>
              </a:rPr>
              <a:t>由于一台确定性图灵机可看作是非确定性图灵机的特例，所以可在多项式时间内被确定性图灵机接受的语言也可在多项式时间内被非确定性图灵机接受。故</a:t>
            </a:r>
            <a:r>
              <a:rPr lang="en-US" altLang="zh-CN" sz="3200" dirty="0">
                <a:latin typeface="楷体_GB2312" pitchFamily="49" charset="-122"/>
                <a:ea typeface="楷体_GB2312" pitchFamily="49" charset="-122"/>
              </a:rPr>
              <a:t>P </a:t>
            </a:r>
            <a:r>
              <a:rPr lang="en-US" altLang="zh-CN" sz="3200" dirty="0">
                <a:latin typeface="楷体_GB2312" pitchFamily="49" charset="-122"/>
                <a:ea typeface="楷体_GB2312" pitchFamily="49" charset="-122"/>
                <a:sym typeface="Symbol" panose="05050102010706020507" pitchFamily="18" charset="2"/>
              </a:rPr>
              <a:t></a:t>
            </a:r>
            <a:r>
              <a:rPr lang="en-US" altLang="zh-CN" sz="3200" dirty="0">
                <a:latin typeface="楷体_GB2312" pitchFamily="49" charset="-122"/>
                <a:ea typeface="楷体_GB2312" pitchFamily="49" charset="-122"/>
              </a:rPr>
              <a:t> NP。</a:t>
            </a:r>
            <a:r>
              <a:rPr lang="en-US" altLang="zh-CN" sz="3200" dirty="0">
                <a:latin typeface="Arial" panose="020B0604020202090204" pitchFamily="34" charset="0"/>
                <a:ea typeface="楷体_GB2312" pitchFamily="49" charset="-122"/>
              </a:rPr>
              <a:t> </a:t>
            </a:r>
            <a:endParaRPr lang="zh-CN" altLang="en-US" sz="3200" dirty="0">
              <a:latin typeface="Arial" panose="020B060402020209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additive="base">
                                        <p:cTn id="7" dur="500" fill="hold"/>
                                        <p:tgtEl>
                                          <p:spTgt spid="461828"/>
                                        </p:tgtEl>
                                        <p:attrNameLst>
                                          <p:attrName>ppt_x</p:attrName>
                                        </p:attrNameLst>
                                      </p:cBhvr>
                                      <p:tavLst>
                                        <p:tav tm="0">
                                          <p:val>
                                            <p:strVal val="#ppt_x"/>
                                          </p:val>
                                        </p:tav>
                                        <p:tav tm="100000">
                                          <p:val>
                                            <p:strVal val="#ppt_x"/>
                                          </p:val>
                                        </p:tav>
                                      </p:tavLst>
                                    </p:anim>
                                    <p:anim calcmode="lin" valueType="num">
                                      <p:cBhvr additive="base">
                                        <p:cTn id="8" dur="500" fill="hold"/>
                                        <p:tgtEl>
                                          <p:spTgt spid="461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如何证明一个判定问题是</a:t>
            </a:r>
            <a:r>
              <a:rPr lang="en-US" altLang="zh-CN" dirty="0"/>
              <a:t>NP</a:t>
            </a:r>
            <a:r>
              <a:rPr lang="zh-CN" altLang="en-US" dirty="0"/>
              <a:t>问题</a:t>
            </a:r>
          </a:p>
        </p:txBody>
      </p:sp>
      <p:sp>
        <p:nvSpPr>
          <p:cNvPr id="3" name="内容占位符 2"/>
          <p:cNvSpPr>
            <a:spLocks noGrp="1"/>
          </p:cNvSpPr>
          <p:nvPr>
            <p:ph idx="1"/>
          </p:nvPr>
        </p:nvSpPr>
        <p:spPr/>
        <p:txBody>
          <a:bodyPr/>
          <a:lstStyle/>
          <a:p>
            <a:pPr marL="0" indent="0">
              <a:buNone/>
            </a:pPr>
            <a:r>
              <a:rPr lang="zh-CN" altLang="en-US" dirty="0"/>
              <a:t>如何设计一个非确定性多项式时间算法</a:t>
            </a:r>
            <a:endParaRPr lang="en-US" altLang="zh-CN" dirty="0"/>
          </a:p>
          <a:p>
            <a:r>
              <a:rPr lang="zh-CN" altLang="en-US" dirty="0"/>
              <a:t>无法直接计算得到，只能通过间接的“猜测”得到，通过多项式时间验证这个猜测是否正确</a:t>
            </a:r>
            <a:endParaRPr lang="en-US" altLang="zh-CN" dirty="0"/>
          </a:p>
          <a:p>
            <a:pPr lvl="1"/>
            <a:r>
              <a:rPr lang="zh-CN" altLang="en-US" dirty="0"/>
              <a:t>猜测</a:t>
            </a:r>
            <a:endParaRPr lang="en-US" altLang="zh-CN" dirty="0"/>
          </a:p>
          <a:p>
            <a:pPr lvl="1"/>
            <a:r>
              <a:rPr lang="zh-CN" altLang="en-US" dirty="0"/>
              <a:t>验证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如何证明一个判定问题是</a:t>
            </a:r>
            <a:r>
              <a:rPr lang="en-US" altLang="zh-CN" dirty="0"/>
              <a:t>NP</a:t>
            </a:r>
            <a:r>
              <a:rPr lang="zh-CN" altLang="en-US" dirty="0"/>
              <a:t>问题</a:t>
            </a:r>
          </a:p>
        </p:txBody>
      </p:sp>
      <p:sp>
        <p:nvSpPr>
          <p:cNvPr id="3" name="内容占位符 2"/>
          <p:cNvSpPr>
            <a:spLocks noGrp="1"/>
          </p:cNvSpPr>
          <p:nvPr>
            <p:ph idx="1"/>
          </p:nvPr>
        </p:nvSpPr>
        <p:spPr/>
        <p:txBody>
          <a:bodyPr/>
          <a:lstStyle/>
          <a:p>
            <a:r>
              <a:rPr lang="zh-CN" altLang="en-US" dirty="0"/>
              <a:t>哈密尔顿回路：一个图是否包含哈密尔顿会路</a:t>
            </a:r>
            <a:endParaRPr lang="en-US" altLang="zh-CN" dirty="0"/>
          </a:p>
          <a:p>
            <a:pPr lvl="1"/>
            <a:r>
              <a:rPr lang="zh-CN" altLang="en-US" dirty="0"/>
              <a:t>猜测：一个包含所有点的序列</a:t>
            </a:r>
            <a:r>
              <a:rPr lang="en-US" altLang="zh-CN" dirty="0"/>
              <a:t>p</a:t>
            </a:r>
          </a:p>
          <a:p>
            <a:pPr lvl="1"/>
            <a:r>
              <a:rPr lang="zh-CN" altLang="en-US" dirty="0"/>
              <a:t>验证：验证</a:t>
            </a:r>
            <a:r>
              <a:rPr lang="en-US" altLang="zh-CN" dirty="0"/>
              <a:t>p</a:t>
            </a:r>
            <a:r>
              <a:rPr lang="zh-CN" altLang="en-US" dirty="0"/>
              <a:t>是否为哈密尔顿回路，返回</a:t>
            </a:r>
            <a:r>
              <a:rPr lang="en-US" altLang="zh-CN" dirty="0"/>
              <a:t>yes</a:t>
            </a:r>
            <a:r>
              <a:rPr lang="zh-CN" altLang="en-US" dirty="0"/>
              <a:t>或者</a:t>
            </a:r>
            <a:r>
              <a:rPr lang="en-US" altLang="zh-CN" dirty="0"/>
              <a:t>no</a:t>
            </a:r>
            <a:r>
              <a:rPr lang="zh-CN" altLang="en-US" dirty="0"/>
              <a:t>。</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NP</a:t>
            </a:r>
            <a:r>
              <a:rPr lang="zh-CN" altLang="en-US" dirty="0"/>
              <a:t>完全问题，</a:t>
            </a:r>
            <a:r>
              <a:rPr lang="en-US" altLang="zh-CN" dirty="0"/>
              <a:t>NPC</a:t>
            </a:r>
            <a:endParaRPr lang="zh-CN" altLang="en-US" dirty="0"/>
          </a:p>
        </p:txBody>
      </p:sp>
      <p:sp>
        <p:nvSpPr>
          <p:cNvPr id="3" name="内容占位符 2"/>
          <p:cNvSpPr>
            <a:spLocks noGrp="1"/>
          </p:cNvSpPr>
          <p:nvPr>
            <p:ph idx="1"/>
          </p:nvPr>
        </p:nvSpPr>
        <p:spPr/>
        <p:txBody>
          <a:bodyPr>
            <a:normAutofit fontScale="97500"/>
          </a:bodyPr>
          <a:lstStyle/>
          <a:p>
            <a:r>
              <a:rPr lang="zh-CN" altLang="en-US" dirty="0"/>
              <a:t>一个问题是</a:t>
            </a:r>
            <a:r>
              <a:rPr lang="en-US" altLang="zh-CN" dirty="0"/>
              <a:t>NP</a:t>
            </a:r>
            <a:r>
              <a:rPr lang="zh-CN" altLang="en-US" dirty="0"/>
              <a:t>完全问题：</a:t>
            </a:r>
            <a:endParaRPr lang="en-US" altLang="zh-CN" dirty="0"/>
          </a:p>
          <a:p>
            <a:pPr lvl="1"/>
            <a:r>
              <a:rPr lang="zh-CN" altLang="en-US" dirty="0"/>
              <a:t>它是</a:t>
            </a:r>
            <a:r>
              <a:rPr lang="en-US" altLang="zh-CN" dirty="0"/>
              <a:t>NP</a:t>
            </a:r>
            <a:r>
              <a:rPr lang="zh-CN" altLang="en-US" dirty="0"/>
              <a:t>问题</a:t>
            </a:r>
            <a:endParaRPr lang="en-US" altLang="zh-CN" dirty="0"/>
          </a:p>
          <a:p>
            <a:pPr lvl="1"/>
            <a:r>
              <a:rPr lang="zh-CN" altLang="en-US" dirty="0"/>
              <a:t>它和</a:t>
            </a:r>
            <a:r>
              <a:rPr lang="en-US" altLang="zh-CN" dirty="0"/>
              <a:t>NP</a:t>
            </a:r>
            <a:r>
              <a:rPr lang="zh-CN" altLang="en-US" dirty="0"/>
              <a:t>中任一问题一样难。也就是说如果任何问题都能通过多项式时间算法转换（</a:t>
            </a:r>
            <a:r>
              <a:rPr lang="zh-CN" altLang="en-US" dirty="0">
                <a:solidFill>
                  <a:srgbClr val="FF0000"/>
                </a:solidFill>
              </a:rPr>
              <a:t>规约</a:t>
            </a:r>
            <a:r>
              <a:rPr lang="zh-CN" altLang="en-US" dirty="0"/>
              <a:t>）为这个</a:t>
            </a:r>
            <a:r>
              <a:rPr lang="en-US" altLang="zh-CN" dirty="0"/>
              <a:t>NP</a:t>
            </a:r>
            <a:r>
              <a:rPr lang="zh-CN" altLang="en-US" dirty="0"/>
              <a:t>问题，那么这个问题就是</a:t>
            </a:r>
            <a:r>
              <a:rPr lang="en-US" altLang="zh-CN" dirty="0"/>
              <a:t>NP</a:t>
            </a:r>
            <a:r>
              <a:rPr lang="zh-CN" altLang="en-US" dirty="0"/>
              <a:t>完全问题。也是最难的问题。 </a:t>
            </a:r>
          </a:p>
          <a:p>
            <a:r>
              <a:rPr lang="zh-CN" altLang="en-US" dirty="0"/>
              <a:t>如果一个</a:t>
            </a:r>
            <a:r>
              <a:rPr lang="en-US" altLang="zh-CN" dirty="0"/>
              <a:t>NPC</a:t>
            </a:r>
            <a:r>
              <a:rPr lang="zh-CN" altLang="en-US" dirty="0"/>
              <a:t>问题可以在多项式时间可解，那么所有</a:t>
            </a:r>
            <a:r>
              <a:rPr lang="en-US" altLang="zh-CN" dirty="0"/>
              <a:t>NPC</a:t>
            </a:r>
            <a:r>
              <a:rPr lang="zh-CN" altLang="en-US" dirty="0"/>
              <a:t>问题都可多项式时间可解，那样</a:t>
            </a:r>
            <a:r>
              <a:rPr lang="en-US" altLang="zh-CN" dirty="0"/>
              <a:t>P=NP</a:t>
            </a:r>
            <a:r>
              <a:rPr lang="zh-CN" altLang="en-US" dirty="0"/>
              <a:t> </a:t>
            </a:r>
          </a:p>
        </p:txBody>
      </p:sp>
      <p:sp>
        <p:nvSpPr>
          <p:cNvPr id="4" name="椭圆 3"/>
          <p:cNvSpPr/>
          <p:nvPr/>
        </p:nvSpPr>
        <p:spPr>
          <a:xfrm>
            <a:off x="2700406" y="4421875"/>
            <a:ext cx="4790365" cy="207100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NP</a:t>
            </a: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zh-CN" altLang="en-US" dirty="0">
              <a:solidFill>
                <a:schemeClr val="tx1"/>
              </a:solidFill>
            </a:endParaRPr>
          </a:p>
        </p:txBody>
      </p:sp>
      <p:sp>
        <p:nvSpPr>
          <p:cNvPr id="5" name="椭圆 4"/>
          <p:cNvSpPr/>
          <p:nvPr/>
        </p:nvSpPr>
        <p:spPr>
          <a:xfrm>
            <a:off x="3414995" y="5053760"/>
            <a:ext cx="1419368" cy="545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6" name="椭圆 5"/>
          <p:cNvSpPr/>
          <p:nvPr/>
        </p:nvSpPr>
        <p:spPr>
          <a:xfrm>
            <a:off x="5548952" y="5096553"/>
            <a:ext cx="1050878" cy="5459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NPC</a:t>
            </a:r>
            <a:endParaRPr lang="zh-CN" altLang="en-US" dirty="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算法的效率</a:t>
            </a:r>
          </a:p>
        </p:txBody>
      </p:sp>
      <p:sp>
        <p:nvSpPr>
          <p:cNvPr id="3" name="内容占位符 2"/>
          <p:cNvSpPr>
            <a:spLocks noGrp="1"/>
          </p:cNvSpPr>
          <p:nvPr>
            <p:ph idx="1"/>
          </p:nvPr>
        </p:nvSpPr>
        <p:spPr/>
        <p:txBody>
          <a:bodyPr/>
          <a:lstStyle/>
          <a:p>
            <a:r>
              <a:rPr lang="zh-CN" altLang="en-US" b="1" i="1" dirty="0"/>
              <a:t>多项式时间算法</a:t>
            </a:r>
            <a:r>
              <a:rPr lang="zh-CN" altLang="en-US" dirty="0"/>
              <a:t>:</a:t>
            </a:r>
            <a:endParaRPr lang="en-US" altLang="zh-CN" dirty="0"/>
          </a:p>
          <a:p>
            <a:pPr lvl="1"/>
            <a:r>
              <a:rPr lang="zh-CN" altLang="en-US" dirty="0"/>
              <a:t>算法</a:t>
            </a:r>
            <a:r>
              <a:rPr lang="en-US" altLang="zh-CN" dirty="0"/>
              <a:t>A</a:t>
            </a:r>
            <a:r>
              <a:rPr lang="zh-CN" altLang="en-US" dirty="0"/>
              <a:t>对于输入规模为</a:t>
            </a:r>
            <a:r>
              <a:rPr lang="en-US" altLang="zh-CN" dirty="0"/>
              <a:t>n</a:t>
            </a:r>
            <a:r>
              <a:rPr lang="zh-CN" altLang="en-US" dirty="0"/>
              <a:t>的实例，运行时间复杂度为多项式时间</a:t>
            </a:r>
            <a:endParaRPr lang="en-US" altLang="zh-CN" dirty="0"/>
          </a:p>
          <a:p>
            <a:pPr lvl="1"/>
            <a:r>
              <a:rPr lang="en-US" altLang="zh-CN" dirty="0" err="1"/>
              <a:t>Findmax</a:t>
            </a:r>
            <a:r>
              <a:rPr lang="en-US" altLang="zh-CN" dirty="0"/>
              <a:t> ---- O(n)</a:t>
            </a:r>
          </a:p>
          <a:p>
            <a:pPr lvl="1"/>
            <a:r>
              <a:rPr lang="en-US" altLang="zh-CN" dirty="0"/>
              <a:t>Bubble sort-----O(n</a:t>
            </a:r>
            <a:r>
              <a:rPr lang="en-US" altLang="zh-CN" baseline="30000" dirty="0"/>
              <a:t>2</a:t>
            </a:r>
            <a:r>
              <a:rPr lang="en-US" altLang="zh-CN" dirty="0"/>
              <a:t>)</a:t>
            </a:r>
          </a:p>
          <a:p>
            <a:pPr lvl="1"/>
            <a:r>
              <a:rPr lang="en-US" altLang="zh-CN" dirty="0" err="1"/>
              <a:t>Dijstra</a:t>
            </a:r>
            <a:r>
              <a:rPr lang="en-US" altLang="zh-CN" dirty="0"/>
              <a:t> algorithm ------O(n</a:t>
            </a:r>
            <a:r>
              <a:rPr lang="en-US" altLang="zh-CN" baseline="30000" dirty="0"/>
              <a:t>2</a:t>
            </a:r>
            <a:r>
              <a:rPr lang="en-US" altLang="zh-CN" dirty="0"/>
              <a:t>)</a:t>
            </a:r>
          </a:p>
          <a:p>
            <a:r>
              <a:rPr lang="zh-CN" altLang="en-US" dirty="0"/>
              <a:t>所有的算法都可以用多项式时间解决吗？</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如何证明一个问题是</a:t>
            </a:r>
            <a:r>
              <a:rPr lang="en-US" altLang="zh-CN" dirty="0"/>
              <a:t>NPC</a:t>
            </a:r>
            <a:r>
              <a:rPr lang="zh-CN" altLang="en-US" dirty="0"/>
              <a:t>问题</a:t>
            </a:r>
          </a:p>
        </p:txBody>
      </p:sp>
      <p:sp>
        <p:nvSpPr>
          <p:cNvPr id="3" name="内容占位符 2"/>
          <p:cNvSpPr>
            <a:spLocks noGrp="1"/>
          </p:cNvSpPr>
          <p:nvPr>
            <p:ph idx="1"/>
          </p:nvPr>
        </p:nvSpPr>
        <p:spPr/>
        <p:txBody>
          <a:bodyPr/>
          <a:lstStyle/>
          <a:p>
            <a:r>
              <a:rPr lang="zh-CN" altLang="en-US" dirty="0"/>
              <a:t>是一个</a:t>
            </a:r>
            <a:r>
              <a:rPr lang="en-US" altLang="zh-CN" dirty="0"/>
              <a:t>NP</a:t>
            </a:r>
            <a:r>
              <a:rPr lang="zh-CN" altLang="en-US" dirty="0"/>
              <a:t>问题</a:t>
            </a:r>
            <a:endParaRPr lang="en-US" altLang="zh-CN" dirty="0"/>
          </a:p>
          <a:p>
            <a:r>
              <a:rPr lang="zh-CN" altLang="en-US" dirty="0"/>
              <a:t>一个已知的</a:t>
            </a:r>
            <a:r>
              <a:rPr lang="en-US" altLang="zh-CN" dirty="0"/>
              <a:t>NPC</a:t>
            </a:r>
            <a:r>
              <a:rPr lang="zh-CN" altLang="en-US" dirty="0"/>
              <a:t>问题可以规约成该问题</a:t>
            </a:r>
            <a:endParaRPr lang="en-US" altLang="zh-CN" dirty="0"/>
          </a:p>
          <a:p>
            <a:r>
              <a:rPr lang="zh-CN" altLang="en-US" dirty="0"/>
              <a:t>第一个</a:t>
            </a:r>
            <a:r>
              <a:rPr lang="en-US" altLang="zh-CN" dirty="0"/>
              <a:t>NPC</a:t>
            </a:r>
            <a:r>
              <a:rPr lang="zh-CN" altLang="en-US" dirty="0"/>
              <a:t>问题</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规约</a:t>
            </a:r>
            <a:r>
              <a:rPr lang="en-US" altLang="zh-CN" dirty="0"/>
              <a:t>Reductions</a:t>
            </a:r>
            <a:endParaRPr lang="zh-CN" altLang="en-US" dirty="0"/>
          </a:p>
        </p:txBody>
      </p:sp>
      <p:sp>
        <p:nvSpPr>
          <p:cNvPr id="3" name="内容占位符 2"/>
          <p:cNvSpPr>
            <a:spLocks noGrp="1"/>
          </p:cNvSpPr>
          <p:nvPr>
            <p:ph idx="1"/>
          </p:nvPr>
        </p:nvSpPr>
        <p:spPr/>
        <p:txBody>
          <a:bodyPr>
            <a:normAutofit/>
          </a:bodyPr>
          <a:lstStyle/>
          <a:p>
            <a:r>
              <a:rPr lang="zh-CN" altLang="en-US" dirty="0"/>
              <a:t>一个问题</a:t>
            </a:r>
            <a:r>
              <a:rPr lang="en-US" altLang="zh-CN" dirty="0"/>
              <a:t>A</a:t>
            </a:r>
            <a:r>
              <a:rPr lang="zh-CN" altLang="en-US" dirty="0"/>
              <a:t>可以规约为问题</a:t>
            </a:r>
            <a:r>
              <a:rPr lang="en-US" altLang="zh-CN" dirty="0"/>
              <a:t>B</a:t>
            </a:r>
            <a:r>
              <a:rPr lang="zh-CN" altLang="en-US" dirty="0"/>
              <a:t>的含义是，可以用问题</a:t>
            </a:r>
            <a:r>
              <a:rPr lang="en-US" altLang="zh-CN" dirty="0"/>
              <a:t>B</a:t>
            </a:r>
            <a:r>
              <a:rPr lang="zh-CN" altLang="en-US" dirty="0"/>
              <a:t>的解法解决问题</a:t>
            </a:r>
            <a:r>
              <a:rPr lang="en-US" altLang="zh-CN" dirty="0"/>
              <a:t>A</a:t>
            </a:r>
            <a:r>
              <a:rPr lang="zh-CN" altLang="en-US" dirty="0"/>
              <a:t>（或者说，问题</a:t>
            </a:r>
            <a:r>
              <a:rPr lang="en-US" altLang="zh-CN" dirty="0"/>
              <a:t>A</a:t>
            </a:r>
            <a:r>
              <a:rPr lang="zh-CN" altLang="en-US" dirty="0"/>
              <a:t>可以“变成”问题</a:t>
            </a:r>
            <a:r>
              <a:rPr lang="en-US" altLang="zh-CN" dirty="0"/>
              <a:t>B</a:t>
            </a:r>
            <a:r>
              <a:rPr lang="zh-CN" altLang="en-US" dirty="0"/>
              <a:t>）</a:t>
            </a:r>
            <a:endParaRPr lang="en-US" altLang="zh-CN" dirty="0"/>
          </a:p>
          <a:p>
            <a:r>
              <a:rPr lang="zh-CN" altLang="en-US" dirty="0"/>
              <a:t>如：求解一元一次方程（问题</a:t>
            </a:r>
            <a:r>
              <a:rPr lang="en-US" altLang="zh-CN" dirty="0"/>
              <a:t>A</a:t>
            </a:r>
            <a:r>
              <a:rPr lang="zh-CN" altLang="en-US" dirty="0"/>
              <a:t>）可规约为求解一元二次方程（问题</a:t>
            </a:r>
            <a:r>
              <a:rPr lang="en-US" altLang="zh-CN" dirty="0"/>
              <a:t>B</a:t>
            </a:r>
            <a:r>
              <a:rPr lang="zh-CN" altLang="en-US" dirty="0"/>
              <a:t>）</a:t>
            </a:r>
            <a:endParaRPr lang="en-US" altLang="zh-CN" dirty="0"/>
          </a:p>
          <a:p>
            <a:pPr lvl="1"/>
            <a:r>
              <a:rPr lang="zh-CN" altLang="en-US" dirty="0"/>
              <a:t>一元二次方程的二次项系数为</a:t>
            </a:r>
            <a:r>
              <a:rPr lang="en-US" altLang="zh-CN" dirty="0"/>
              <a:t>0</a:t>
            </a:r>
          </a:p>
          <a:p>
            <a:pPr lvl="1"/>
            <a:r>
              <a:rPr lang="zh-CN" altLang="en-US" dirty="0"/>
              <a:t>用求解一元二次方程解法来解一元一次方程</a:t>
            </a:r>
            <a:endParaRPr lang="en-US" altLang="zh-CN" dirty="0"/>
          </a:p>
          <a:p>
            <a:r>
              <a:rPr lang="zh-CN" altLang="en-US" dirty="0"/>
              <a:t>如：哈密尔顿回路可以规约为</a:t>
            </a:r>
            <a:r>
              <a:rPr lang="en-US" altLang="zh-CN" dirty="0"/>
              <a:t>TSP</a:t>
            </a:r>
            <a:r>
              <a:rPr lang="zh-CN" altLang="en-US" dirty="0"/>
              <a:t>问题（旅行商问题）</a:t>
            </a:r>
            <a:endParaRPr lang="en-US" altLang="zh-CN" dirty="0"/>
          </a:p>
          <a:p>
            <a:pPr lvl="1"/>
            <a:r>
              <a:rPr lang="en-US" altLang="zh-CN" dirty="0"/>
              <a:t>TSP</a:t>
            </a:r>
            <a:r>
              <a:rPr lang="zh-CN" altLang="en-US" dirty="0"/>
              <a:t>是完全图中求最小权的哈密尔顿回路</a:t>
            </a:r>
            <a:br>
              <a:rPr lang="en-US" altLang="zh-CN" dirty="0"/>
            </a:br>
            <a:r>
              <a:rPr lang="en-US" altLang="zh-CN" dirty="0"/>
              <a:t> </a:t>
            </a:r>
            <a:br>
              <a:rPr lang="en-US" altLang="zh-CN" dirty="0"/>
            </a:b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规约</a:t>
            </a:r>
            <a:r>
              <a:rPr lang="en-US" altLang="zh-CN" dirty="0"/>
              <a:t>Reductions</a:t>
            </a:r>
            <a:endParaRPr lang="zh-CN" altLang="en-US" dirty="0"/>
          </a:p>
        </p:txBody>
      </p:sp>
      <p:sp>
        <p:nvSpPr>
          <p:cNvPr id="3" name="内容占位符 2"/>
          <p:cNvSpPr>
            <a:spLocks noGrp="1"/>
          </p:cNvSpPr>
          <p:nvPr>
            <p:ph idx="1"/>
          </p:nvPr>
        </p:nvSpPr>
        <p:spPr/>
        <p:txBody>
          <a:bodyPr>
            <a:normAutofit fontScale="92500" lnSpcReduction="10000"/>
          </a:bodyPr>
          <a:lstStyle/>
          <a:p>
            <a:pPr marL="755650" lvl="1" indent="-285750">
              <a:lnSpc>
                <a:spcPct val="100000"/>
              </a:lnSpc>
              <a:spcBef>
                <a:spcPts val="655"/>
              </a:spcBef>
              <a:buClr>
                <a:srgbClr val="FF0000"/>
              </a:buClr>
              <a:buSzPct val="54000"/>
              <a:buFont typeface="Wingdings" panose="05000000000000000000"/>
              <a:buChar char=""/>
              <a:tabLst>
                <a:tab pos="755015" algn="l"/>
                <a:tab pos="755650" algn="l"/>
              </a:tabLst>
            </a:pPr>
            <a:r>
              <a:rPr lang="zh-CN" altLang="en-US" sz="2800" dirty="0">
                <a:latin typeface="宋体"/>
                <a:cs typeface="宋体"/>
              </a:rPr>
              <a:t>归约具有传递性</a:t>
            </a:r>
          </a:p>
          <a:p>
            <a:pPr marL="1155700" lvl="2">
              <a:lnSpc>
                <a:spcPct val="100000"/>
              </a:lnSpc>
              <a:spcBef>
                <a:spcPts val="545"/>
              </a:spcBef>
              <a:buClr>
                <a:srgbClr val="3333CC"/>
              </a:buClr>
              <a:buSzPct val="50000"/>
              <a:buFont typeface="Wingdings" panose="05000000000000000000"/>
              <a:buChar char=""/>
              <a:tabLst>
                <a:tab pos="1155700" algn="l"/>
              </a:tabLst>
            </a:pPr>
            <a:r>
              <a:rPr lang="zh-CN" altLang="en-US" sz="2400" dirty="0">
                <a:latin typeface="宋体"/>
                <a:cs typeface="宋体"/>
              </a:rPr>
              <a:t>如果问题</a:t>
            </a:r>
            <a:r>
              <a:rPr lang="en-US" altLang="zh-CN" sz="2400" dirty="0">
                <a:latin typeface="Tahoma" panose="020B0804030504040204"/>
                <a:cs typeface="Tahoma" panose="020B0804030504040204"/>
              </a:rPr>
              <a:t>A</a:t>
            </a:r>
            <a:r>
              <a:rPr lang="zh-CN" altLang="en-US" sz="2400" dirty="0">
                <a:latin typeface="宋体"/>
                <a:cs typeface="宋体"/>
              </a:rPr>
              <a:t>可归约为问题</a:t>
            </a:r>
            <a:r>
              <a:rPr lang="en-US" altLang="zh-CN" sz="2400" dirty="0">
                <a:latin typeface="Tahoma" panose="020B0804030504040204"/>
                <a:cs typeface="Tahoma" panose="020B0804030504040204"/>
              </a:rPr>
              <a:t>B</a:t>
            </a:r>
            <a:r>
              <a:rPr lang="zh-CN" altLang="en-US" sz="2400" dirty="0">
                <a:latin typeface="宋体"/>
                <a:cs typeface="宋体"/>
              </a:rPr>
              <a:t>，问题</a:t>
            </a:r>
            <a:r>
              <a:rPr lang="en-US" altLang="zh-CN" sz="2400" dirty="0">
                <a:latin typeface="Tahoma" panose="020B0804030504040204"/>
                <a:cs typeface="Tahoma" panose="020B0804030504040204"/>
              </a:rPr>
              <a:t>B</a:t>
            </a:r>
            <a:r>
              <a:rPr lang="zh-CN" altLang="en-US" sz="2400" dirty="0">
                <a:latin typeface="宋体"/>
                <a:cs typeface="宋体"/>
              </a:rPr>
              <a:t>可归约为问题</a:t>
            </a:r>
            <a:r>
              <a:rPr lang="en-US" altLang="zh-CN" sz="2400" dirty="0">
                <a:latin typeface="Tahoma" panose="020B0804030504040204"/>
                <a:cs typeface="Tahoma" panose="020B0804030504040204"/>
              </a:rPr>
              <a:t>C</a:t>
            </a:r>
            <a:r>
              <a:rPr lang="zh-CN" altLang="en-US" sz="2400" dirty="0">
                <a:latin typeface="宋体"/>
                <a:cs typeface="宋体"/>
              </a:rPr>
              <a:t>，则问题</a:t>
            </a:r>
            <a:r>
              <a:rPr lang="en-US" altLang="zh-CN" sz="2400" dirty="0">
                <a:latin typeface="Tahoma" panose="020B0804030504040204"/>
                <a:cs typeface="Tahoma" panose="020B0804030504040204"/>
              </a:rPr>
              <a:t>A</a:t>
            </a:r>
            <a:r>
              <a:rPr lang="zh-CN" altLang="en-US" sz="2400" dirty="0">
                <a:latin typeface="宋体"/>
                <a:cs typeface="宋体"/>
              </a:rPr>
              <a:t>一定可归约为问题</a:t>
            </a:r>
            <a:r>
              <a:rPr lang="en-US" altLang="zh-CN" sz="2400" dirty="0">
                <a:latin typeface="Tahoma" panose="020B0804030504040204"/>
                <a:cs typeface="Tahoma" panose="020B0804030504040204"/>
              </a:rPr>
              <a:t>C</a:t>
            </a:r>
            <a:r>
              <a:rPr lang="zh-CN" altLang="en-US" sz="2400" dirty="0">
                <a:latin typeface="宋体"/>
                <a:cs typeface="宋体"/>
              </a:rPr>
              <a:t>。</a:t>
            </a:r>
          </a:p>
          <a:p>
            <a:pPr marL="749300" marR="123825" lvl="1" indent="-279400">
              <a:lnSpc>
                <a:spcPct val="102000"/>
              </a:lnSpc>
              <a:spcBef>
                <a:spcPts val="525"/>
              </a:spcBef>
              <a:buClr>
                <a:srgbClr val="FF0000"/>
              </a:buClr>
              <a:buSzPct val="54000"/>
              <a:buFont typeface="Wingdings" panose="05000000000000000000"/>
              <a:buChar char=""/>
              <a:tabLst>
                <a:tab pos="755015" algn="l"/>
                <a:tab pos="755650" algn="l"/>
              </a:tabLst>
            </a:pPr>
            <a:r>
              <a:rPr lang="zh-CN" altLang="en-US" sz="2800" dirty="0">
                <a:latin typeface="宋体"/>
                <a:cs typeface="宋体"/>
              </a:rPr>
              <a:t>归约性是指可“多项式归约”，即问题</a:t>
            </a:r>
            <a:r>
              <a:rPr lang="en-US" altLang="zh-CN" sz="2800" dirty="0">
                <a:latin typeface="Tahoma" panose="020B0804030504040204"/>
                <a:cs typeface="Tahoma" panose="020B0804030504040204"/>
              </a:rPr>
              <a:t>A</a:t>
            </a:r>
            <a:r>
              <a:rPr lang="zh-CN" altLang="en-US" sz="2800" dirty="0">
                <a:latin typeface="宋体"/>
                <a:cs typeface="宋体"/>
              </a:rPr>
              <a:t>可通过多项式时间变为问题</a:t>
            </a:r>
            <a:r>
              <a:rPr lang="en-US" altLang="zh-CN" sz="2800" dirty="0">
                <a:latin typeface="Tahoma" panose="020B0804030504040204"/>
                <a:cs typeface="Tahoma" panose="020B0804030504040204"/>
              </a:rPr>
              <a:t>B</a:t>
            </a:r>
            <a:r>
              <a:rPr lang="zh-CN" altLang="en-US" sz="2800" dirty="0">
                <a:latin typeface="宋体"/>
                <a:cs typeface="宋体"/>
              </a:rPr>
              <a:t>。</a:t>
            </a:r>
            <a:endParaRPr lang="en-US" altLang="zh-CN" sz="2800" dirty="0">
              <a:latin typeface="宋体"/>
              <a:cs typeface="宋体"/>
            </a:endParaRPr>
          </a:p>
          <a:p>
            <a:pPr marL="749300" marR="123825" lvl="1" indent="-279400">
              <a:lnSpc>
                <a:spcPct val="102000"/>
              </a:lnSpc>
              <a:spcBef>
                <a:spcPts val="525"/>
              </a:spcBef>
              <a:buClr>
                <a:srgbClr val="FF0000"/>
              </a:buClr>
              <a:buSzPct val="54000"/>
              <a:buFont typeface="Wingdings" panose="05000000000000000000"/>
              <a:buChar char=""/>
              <a:tabLst>
                <a:tab pos="755015" algn="l"/>
                <a:tab pos="755650" algn="l"/>
              </a:tabLst>
            </a:pPr>
            <a:r>
              <a:rPr lang="zh-CN" altLang="en-US" sz="2800" dirty="0">
                <a:latin typeface="宋体"/>
                <a:cs typeface="宋体"/>
              </a:rPr>
              <a:t>问题</a:t>
            </a:r>
            <a:r>
              <a:rPr lang="en-US" altLang="zh-CN" sz="2800" dirty="0">
                <a:latin typeface="Tahoma" panose="020B0804030504040204"/>
                <a:cs typeface="Tahoma" panose="020B0804030504040204"/>
              </a:rPr>
              <a:t>A</a:t>
            </a:r>
            <a:r>
              <a:rPr lang="zh-CN" altLang="en-US" sz="2800" dirty="0">
                <a:latin typeface="宋体"/>
                <a:cs typeface="宋体"/>
              </a:rPr>
              <a:t>归约为问题</a:t>
            </a:r>
            <a:r>
              <a:rPr lang="en-US" altLang="zh-CN" sz="2800" dirty="0">
                <a:latin typeface="Tahoma" panose="020B0804030504040204"/>
                <a:cs typeface="Tahoma" panose="020B0804030504040204"/>
              </a:rPr>
              <a:t>B</a:t>
            </a:r>
            <a:r>
              <a:rPr lang="zh-CN" altLang="en-US" sz="2800" dirty="0">
                <a:latin typeface="宋体"/>
                <a:cs typeface="宋体"/>
              </a:rPr>
              <a:t>，记为</a:t>
            </a:r>
            <a:r>
              <a:rPr lang="zh-CN" altLang="en-US" sz="2800" spc="25" dirty="0">
                <a:latin typeface="宋体"/>
                <a:cs typeface="宋体"/>
              </a:rPr>
              <a:t> </a:t>
            </a:r>
            <a:r>
              <a:rPr lang="en-US" altLang="zh-CN" sz="3450" i="1" spc="-7" baseline="5000" dirty="0">
                <a:latin typeface="Times New Roman" panose="02020603050405020304"/>
                <a:cs typeface="Times New Roman" panose="02020603050405020304"/>
              </a:rPr>
              <a:t>A</a:t>
            </a:r>
            <a:r>
              <a:rPr lang="zh-CN" altLang="en-US" sz="3450" i="1" spc="-307" baseline="5000" dirty="0">
                <a:latin typeface="Times New Roman" panose="02020603050405020304"/>
                <a:cs typeface="Times New Roman" panose="02020603050405020304"/>
              </a:rPr>
              <a:t> </a:t>
            </a:r>
            <a:r>
              <a:rPr lang="zh-CN" altLang="en-US" sz="3450" spc="165" baseline="5000" dirty="0">
                <a:latin typeface="Symbol"/>
                <a:cs typeface="Symbol"/>
              </a:rPr>
              <a:t></a:t>
            </a:r>
            <a:r>
              <a:rPr lang="en-US" altLang="zh-CN" sz="1950" i="1" spc="22" baseline="-24000" dirty="0">
                <a:latin typeface="Times New Roman" panose="02020603050405020304"/>
                <a:cs typeface="Times New Roman" panose="02020603050405020304"/>
              </a:rPr>
              <a:t>P</a:t>
            </a:r>
            <a:r>
              <a:rPr lang="en-US" altLang="zh-CN" sz="2800" i="1" dirty="0">
                <a:latin typeface="宋体"/>
              </a:rPr>
              <a:t>B</a:t>
            </a:r>
            <a:endParaRPr lang="zh-CN" altLang="en-US" sz="2800" i="1" dirty="0">
              <a:latin typeface="宋体"/>
            </a:endParaRPr>
          </a:p>
          <a:p>
            <a:pPr marL="749300" marR="123825" lvl="1" indent="-279400">
              <a:lnSpc>
                <a:spcPct val="102000"/>
              </a:lnSpc>
              <a:spcBef>
                <a:spcPts val="525"/>
              </a:spcBef>
              <a:buClr>
                <a:srgbClr val="FF0000"/>
              </a:buClr>
              <a:buSzPct val="54000"/>
              <a:buFont typeface="Wingdings" panose="05000000000000000000"/>
              <a:buChar char=""/>
              <a:tabLst>
                <a:tab pos="755015" algn="l"/>
                <a:tab pos="755650" algn="l"/>
              </a:tabLst>
            </a:pPr>
            <a:r>
              <a:rPr lang="en-US" altLang="zh-CN" sz="2800" dirty="0">
                <a:latin typeface="Tahoma" panose="020B0804030504040204"/>
                <a:cs typeface="Tahoma" panose="020B0804030504040204"/>
              </a:rPr>
              <a:t>A</a:t>
            </a:r>
            <a:r>
              <a:rPr lang="zh-CN" altLang="en-US" sz="2800" dirty="0">
                <a:latin typeface="宋体"/>
                <a:cs typeface="宋体"/>
              </a:rPr>
              <a:t>大于</a:t>
            </a:r>
            <a:r>
              <a:rPr lang="en-US" altLang="zh-CN" sz="2800" dirty="0">
                <a:latin typeface="Tahoma" panose="020B0804030504040204"/>
                <a:cs typeface="Tahoma" panose="020B0804030504040204"/>
              </a:rPr>
              <a:t>B</a:t>
            </a:r>
            <a:r>
              <a:rPr lang="zh-CN" altLang="en-US" sz="2800" dirty="0">
                <a:latin typeface="宋体"/>
                <a:cs typeface="宋体"/>
              </a:rPr>
              <a:t>的难度不会超过一个多项式时间因子</a:t>
            </a:r>
          </a:p>
          <a:p>
            <a:pPr marL="749300" marR="123825" lvl="1" indent="-279400">
              <a:lnSpc>
                <a:spcPct val="102000"/>
              </a:lnSpc>
              <a:spcBef>
                <a:spcPts val="525"/>
              </a:spcBef>
              <a:buClr>
                <a:srgbClr val="FF0000"/>
              </a:buClr>
              <a:buSzPct val="54000"/>
              <a:buFont typeface="Wingdings" panose="05000000000000000000"/>
              <a:buChar char=""/>
              <a:tabLst>
                <a:tab pos="755015" algn="l"/>
                <a:tab pos="755650" algn="l"/>
              </a:tabLst>
            </a:pPr>
            <a:r>
              <a:rPr lang="zh-CN" altLang="en-US" sz="2800" dirty="0">
                <a:latin typeface="宋体"/>
                <a:cs typeface="宋体"/>
              </a:rPr>
              <a:t>若果</a:t>
            </a:r>
            <a:r>
              <a:rPr lang="en-US" altLang="zh-CN" sz="2800" dirty="0">
                <a:latin typeface="宋体"/>
                <a:cs typeface="宋体"/>
              </a:rPr>
              <a:t>B</a:t>
            </a:r>
            <a:r>
              <a:rPr lang="en-US" altLang="zh-CN" sz="2800" dirty="0">
                <a:latin typeface="宋体" panose="02010600030101010101" pitchFamily="2" charset="-122"/>
                <a:ea typeface="宋体" panose="02010600030101010101" pitchFamily="2" charset="-122"/>
                <a:cs typeface="宋体"/>
              </a:rPr>
              <a:t>∈P</a:t>
            </a:r>
            <a:r>
              <a:rPr lang="zh-CN" altLang="en-US" sz="2800" dirty="0">
                <a:latin typeface="宋体" panose="02010600030101010101" pitchFamily="2" charset="-122"/>
                <a:ea typeface="宋体" panose="02010600030101010101" pitchFamily="2" charset="-122"/>
                <a:cs typeface="宋体"/>
              </a:rPr>
              <a:t>，则</a:t>
            </a:r>
            <a:r>
              <a:rPr lang="en-US" altLang="zh-CN" sz="2800" dirty="0">
                <a:latin typeface="宋体" panose="02010600030101010101" pitchFamily="2" charset="-122"/>
                <a:ea typeface="宋体" panose="02010600030101010101" pitchFamily="2" charset="-122"/>
                <a:cs typeface="宋体"/>
              </a:rPr>
              <a:t>A</a:t>
            </a:r>
            <a:r>
              <a:rPr lang="en-US" altLang="zh-CN" sz="2800" dirty="0">
                <a:latin typeface="宋体" panose="02010600030101010101" pitchFamily="2" charset="-122"/>
                <a:cs typeface="宋体"/>
              </a:rPr>
              <a:t> ∈P</a:t>
            </a:r>
          </a:p>
          <a:p>
            <a:pPr marL="749300" marR="123825" lvl="1" indent="-279400">
              <a:lnSpc>
                <a:spcPct val="102000"/>
              </a:lnSpc>
              <a:spcBef>
                <a:spcPts val="525"/>
              </a:spcBef>
              <a:buClr>
                <a:srgbClr val="FF0000"/>
              </a:buClr>
              <a:buSzPct val="54000"/>
              <a:buFont typeface="Wingdings" panose="05000000000000000000"/>
              <a:buChar char=""/>
              <a:tabLst>
                <a:tab pos="755015" algn="l"/>
                <a:tab pos="755650" algn="l"/>
              </a:tabLst>
            </a:pPr>
            <a:r>
              <a:rPr lang="zh-CN" altLang="en-US" sz="2800" dirty="0">
                <a:latin typeface="宋体"/>
                <a:cs typeface="宋体"/>
              </a:rPr>
              <a:t>如果</a:t>
            </a:r>
            <a:r>
              <a:rPr lang="en-US" altLang="zh-CN" sz="2800" dirty="0">
                <a:latin typeface="宋体" panose="02010600030101010101" pitchFamily="2" charset="-122"/>
                <a:cs typeface="宋体"/>
              </a:rPr>
              <a:t>A∈NPC</a:t>
            </a:r>
            <a:r>
              <a:rPr lang="zh-CN" altLang="en-US" sz="2800" dirty="0">
                <a:latin typeface="宋体" panose="02010600030101010101" pitchFamily="2" charset="-122"/>
                <a:cs typeface="宋体"/>
              </a:rPr>
              <a:t>，则</a:t>
            </a:r>
            <a:r>
              <a:rPr lang="en-US" altLang="zh-CN" sz="2800" dirty="0">
                <a:latin typeface="宋体" panose="02010600030101010101" pitchFamily="2" charset="-122"/>
                <a:cs typeface="宋体"/>
              </a:rPr>
              <a:t> </a:t>
            </a:r>
            <a:r>
              <a:rPr lang="en-US" altLang="zh-CN" sz="2800" dirty="0">
                <a:latin typeface="宋体"/>
                <a:cs typeface="宋体"/>
              </a:rPr>
              <a:t>B</a:t>
            </a:r>
            <a:r>
              <a:rPr lang="en-US" altLang="zh-CN" sz="2800" dirty="0">
                <a:latin typeface="宋体" panose="02010600030101010101" pitchFamily="2" charset="-122"/>
                <a:cs typeface="宋体"/>
              </a:rPr>
              <a:t>∈NPC</a:t>
            </a:r>
          </a:p>
          <a:p>
            <a:pPr marL="927100" lvl="2" indent="0">
              <a:lnSpc>
                <a:spcPts val="2630"/>
              </a:lnSpc>
              <a:buClr>
                <a:srgbClr val="3333CC"/>
              </a:buClr>
              <a:buSzPct val="50000"/>
              <a:buNone/>
              <a:tabLst>
                <a:tab pos="1155700" algn="l"/>
              </a:tabLst>
            </a:pPr>
            <a:br>
              <a:rPr lang="en-US" altLang="zh-CN" dirty="0"/>
            </a:b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2969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43</a:t>
            </a:fld>
            <a:endParaRPr lang="zh-CN" altLang="en-US" sz="1400" b="0" dirty="0"/>
          </a:p>
        </p:txBody>
      </p:sp>
      <p:sp>
        <p:nvSpPr>
          <p:cNvPr id="29700"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29701"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800" b="1" dirty="0"/>
              <a:t>例如，</a:t>
            </a:r>
          </a:p>
          <a:p>
            <a:pPr eaLnBrk="1" hangingPunct="1">
              <a:lnSpc>
                <a:spcPct val="80000"/>
              </a:lnSpc>
            </a:pPr>
            <a:r>
              <a:rPr lang="en-US" altLang="zh-CN" sz="2800" b="1" dirty="0"/>
              <a:t>Dantzig［1960］</a:t>
            </a:r>
            <a:r>
              <a:rPr lang="zh-CN" altLang="en-US" sz="2800" b="1" dirty="0"/>
              <a:t>把一些组合最优化问题归约为一般的0-</a:t>
            </a:r>
            <a:r>
              <a:rPr lang="en-US" altLang="zh-CN" sz="2800" b="1" dirty="0"/>
              <a:t>l</a:t>
            </a:r>
            <a:r>
              <a:rPr lang="zh-CN" altLang="en-US" sz="2800" b="1" dirty="0"/>
              <a:t>整数线性规划问题</a:t>
            </a:r>
          </a:p>
          <a:p>
            <a:pPr eaLnBrk="1" hangingPunct="1">
              <a:lnSpc>
                <a:spcPct val="80000"/>
              </a:lnSpc>
            </a:pPr>
            <a:r>
              <a:rPr lang="en-US" altLang="zh-CN" sz="2800" b="1" dirty="0"/>
              <a:t>Edmonds［1962］</a:t>
            </a:r>
            <a:r>
              <a:rPr lang="zh-CN" altLang="en-US" sz="2800" b="1" dirty="0"/>
              <a:t>把图论问题“用最少的顶点覆盖所有边”和“寻找最大的顶点独立集”归约为一般的“集合覆盖问题”。</a:t>
            </a:r>
          </a:p>
          <a:p>
            <a:pPr eaLnBrk="1" hangingPunct="1">
              <a:lnSpc>
                <a:spcPct val="80000"/>
              </a:lnSpc>
            </a:pPr>
            <a:r>
              <a:rPr lang="en-US" altLang="zh-CN" sz="2800" b="1" dirty="0"/>
              <a:t>Gimple［1965］</a:t>
            </a:r>
            <a:r>
              <a:rPr lang="zh-CN" altLang="en-US" sz="2800" b="1" dirty="0"/>
              <a:t>把一般的集合覆盖问题归约为逻辑设计的“素蕴涵覆盖问题”，</a:t>
            </a:r>
          </a:p>
          <a:p>
            <a:pPr eaLnBrk="1" hangingPunct="1">
              <a:lnSpc>
                <a:spcPct val="80000"/>
              </a:lnSpc>
            </a:pPr>
            <a:r>
              <a:rPr lang="en-US" altLang="zh-CN" sz="2800" b="1" dirty="0"/>
              <a:t>Dantzig，Blattner</a:t>
            </a:r>
            <a:r>
              <a:rPr lang="zh-CN" altLang="en-US" sz="2800" b="1" dirty="0"/>
              <a:t>和</a:t>
            </a:r>
            <a:r>
              <a:rPr lang="en-US" altLang="zh-CN" sz="2800" b="1" dirty="0"/>
              <a:t>Rao[1966]</a:t>
            </a:r>
            <a:r>
              <a:rPr lang="zh-CN" altLang="en-US" sz="2800" b="1" dirty="0"/>
              <a:t>描述了一个“著名的”归约，把巡回推销员问题归约为带非负边长的“最短路径问题”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NP</a:t>
            </a:r>
            <a:r>
              <a:rPr lang="zh-CN" altLang="en-US" dirty="0"/>
              <a:t>完全性</a:t>
            </a:r>
          </a:p>
        </p:txBody>
      </p:sp>
      <p:sp>
        <p:nvSpPr>
          <p:cNvPr id="3" name="内容占位符 2"/>
          <p:cNvSpPr>
            <a:spLocks noGrp="1"/>
          </p:cNvSpPr>
          <p:nvPr>
            <p:ph idx="1"/>
          </p:nvPr>
        </p:nvSpPr>
        <p:spPr/>
        <p:txBody>
          <a:bodyPr/>
          <a:lstStyle/>
          <a:p>
            <a:endParaRPr lang="zh-CN" altLang="en-US" dirty="0"/>
          </a:p>
        </p:txBody>
      </p:sp>
      <p:sp>
        <p:nvSpPr>
          <p:cNvPr id="4" name="object 7"/>
          <p:cNvSpPr txBox="1"/>
          <p:nvPr/>
        </p:nvSpPr>
        <p:spPr>
          <a:xfrm>
            <a:off x="8644888" y="6454060"/>
            <a:ext cx="266700" cy="203200"/>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585"/>
              </a:lnSpc>
            </a:pPr>
            <a:fld id="{81D60167-4931-47E6-BA6A-407CBD079E47}" type="slidenum">
              <a:rPr lang="en-US" altLang="zh-CN" smtClean="0"/>
              <a:t>44</a:t>
            </a:fld>
            <a:endParaRPr lang="en-US" altLang="zh-CN" dirty="0"/>
          </a:p>
        </p:txBody>
      </p:sp>
      <p:sp>
        <p:nvSpPr>
          <p:cNvPr id="5" name="object 3"/>
          <p:cNvSpPr txBox="1"/>
          <p:nvPr/>
        </p:nvSpPr>
        <p:spPr>
          <a:xfrm>
            <a:off x="780415" y="2120900"/>
            <a:ext cx="5927725" cy="489585"/>
          </a:xfrm>
          <a:prstGeom prst="rect">
            <a:avLst/>
          </a:prstGeom>
        </p:spPr>
        <p:txBody>
          <a:bodyPr vert="horz" wrap="square" lIns="0" tIns="12700" rIns="0" bIns="0" rtlCol="0">
            <a:spAutoFit/>
          </a:bodyPr>
          <a:lstStyle/>
          <a:p>
            <a:pPr marL="355600" indent="-342900">
              <a:lnSpc>
                <a:spcPct val="100000"/>
              </a:lnSpc>
              <a:spcBef>
                <a:spcPts val="100"/>
              </a:spcBef>
              <a:buClr>
                <a:srgbClr val="3333CC"/>
              </a:buClr>
              <a:buSzPct val="60000"/>
              <a:buFont typeface="Wingdings" panose="05000000000000000000"/>
              <a:buChar char=""/>
              <a:tabLst>
                <a:tab pos="354965" algn="l"/>
                <a:tab pos="355600" algn="l"/>
              </a:tabLst>
            </a:pPr>
            <a:r>
              <a:rPr sz="3100" dirty="0">
                <a:latin typeface="黑体"/>
                <a:cs typeface="黑体"/>
              </a:rPr>
              <a:t>完全性：L为NP完全问题</a:t>
            </a:r>
            <a:endParaRPr sz="3100">
              <a:latin typeface="黑体"/>
              <a:cs typeface="黑体"/>
            </a:endParaRPr>
          </a:p>
        </p:txBody>
      </p:sp>
      <p:sp>
        <p:nvSpPr>
          <p:cNvPr id="6" name="object 4"/>
          <p:cNvSpPr txBox="1"/>
          <p:nvPr/>
        </p:nvSpPr>
        <p:spPr>
          <a:xfrm>
            <a:off x="1237614" y="2622041"/>
            <a:ext cx="1225550" cy="391160"/>
          </a:xfrm>
          <a:prstGeom prst="rect">
            <a:avLst/>
          </a:prstGeom>
        </p:spPr>
        <p:txBody>
          <a:bodyPr vert="horz" wrap="square" lIns="0" tIns="12700" rIns="0" bIns="0" rtlCol="0">
            <a:spAutoFit/>
          </a:bodyPr>
          <a:lstStyle/>
          <a:p>
            <a:pPr marL="298450" indent="-285750">
              <a:lnSpc>
                <a:spcPct val="100000"/>
              </a:lnSpc>
              <a:spcBef>
                <a:spcPts val="100"/>
              </a:spcBef>
              <a:buClr>
                <a:srgbClr val="FF0000"/>
              </a:buClr>
              <a:buSzPct val="54000"/>
              <a:buFont typeface="Wingdings" panose="05000000000000000000"/>
              <a:buChar char=""/>
              <a:tabLst>
                <a:tab pos="297815" algn="l"/>
                <a:tab pos="298450" algn="l"/>
              </a:tabLst>
            </a:pPr>
            <a:r>
              <a:rPr sz="2400" dirty="0">
                <a:latin typeface="黑体"/>
                <a:cs typeface="黑体"/>
              </a:rPr>
              <a:t>定义：</a:t>
            </a:r>
            <a:endParaRPr sz="2400">
              <a:latin typeface="黑体"/>
              <a:cs typeface="黑体"/>
            </a:endParaRPr>
          </a:p>
        </p:txBody>
      </p:sp>
      <p:sp>
        <p:nvSpPr>
          <p:cNvPr id="7" name="object 5"/>
          <p:cNvSpPr txBox="1"/>
          <p:nvPr/>
        </p:nvSpPr>
        <p:spPr>
          <a:xfrm>
            <a:off x="1212215" y="3172460"/>
            <a:ext cx="9233535" cy="2754630"/>
          </a:xfrm>
          <a:prstGeom prst="rect">
            <a:avLst/>
          </a:prstGeom>
        </p:spPr>
        <p:txBody>
          <a:bodyPr vert="horz" wrap="square" lIns="0" tIns="12065" rIns="0" bIns="0" rtlCol="0">
            <a:spAutoFit/>
          </a:bodyPr>
          <a:lstStyle/>
          <a:p>
            <a:pPr marL="1562100">
              <a:lnSpc>
                <a:spcPts val="2260"/>
              </a:lnSpc>
              <a:spcBef>
                <a:spcPts val="95"/>
              </a:spcBef>
              <a:tabLst>
                <a:tab pos="2415540" algn="l"/>
              </a:tabLst>
            </a:pPr>
            <a:r>
              <a:rPr sz="2300" spc="-40" dirty="0">
                <a:latin typeface="Times New Roman" panose="02020603050405020304"/>
                <a:cs typeface="Times New Roman" panose="02020603050405020304"/>
              </a:rPr>
              <a:t>2.</a:t>
            </a:r>
            <a:r>
              <a:rPr sz="2300" i="1" spc="-40" dirty="0">
                <a:latin typeface="Times New Roman" panose="02020603050405020304"/>
                <a:cs typeface="Times New Roman" panose="02020603050405020304"/>
              </a:rPr>
              <a:t>L</a:t>
            </a:r>
            <a:r>
              <a:rPr sz="1950" spc="-60" baseline="45000" dirty="0">
                <a:latin typeface="Times New Roman" panose="02020603050405020304"/>
                <a:cs typeface="Times New Roman" panose="02020603050405020304"/>
              </a:rPr>
              <a:t>'</a:t>
            </a:r>
            <a:r>
              <a:rPr sz="1950" spc="465" baseline="45000" dirty="0">
                <a:latin typeface="Times New Roman" panose="02020603050405020304"/>
                <a:cs typeface="Times New Roman" panose="02020603050405020304"/>
              </a:rPr>
              <a:t> </a:t>
            </a:r>
            <a:r>
              <a:rPr sz="2300" spc="-5" dirty="0">
                <a:latin typeface="Symbol"/>
                <a:cs typeface="Symbol"/>
              </a:rPr>
              <a:t></a:t>
            </a:r>
            <a:r>
              <a:rPr sz="2300" spc="-5" dirty="0">
                <a:latin typeface="Times New Roman" panose="02020603050405020304"/>
                <a:cs typeface="Times New Roman" panose="02020603050405020304"/>
              </a:rPr>
              <a:t>	</a:t>
            </a:r>
            <a:r>
              <a:rPr sz="2300" i="1" spc="-5" dirty="0">
                <a:latin typeface="Times New Roman" panose="02020603050405020304"/>
                <a:cs typeface="Times New Roman" panose="02020603050405020304"/>
              </a:rPr>
              <a:t>L</a:t>
            </a:r>
            <a:r>
              <a:rPr sz="2300" i="1" spc="325" dirty="0">
                <a:latin typeface="Times New Roman" panose="02020603050405020304"/>
                <a:cs typeface="Times New Roman" panose="02020603050405020304"/>
              </a:rPr>
              <a:t> </a:t>
            </a:r>
            <a:r>
              <a:rPr sz="2300" i="1" spc="-5" dirty="0">
                <a:latin typeface="Times New Roman" panose="02020603050405020304"/>
                <a:cs typeface="Times New Roman" panose="02020603050405020304"/>
              </a:rPr>
              <a:t>for</a:t>
            </a:r>
            <a:r>
              <a:rPr sz="2300" i="1" spc="-30" dirty="0">
                <a:latin typeface="Times New Roman" panose="02020603050405020304"/>
                <a:cs typeface="Times New Roman" panose="02020603050405020304"/>
              </a:rPr>
              <a:t> </a:t>
            </a:r>
            <a:r>
              <a:rPr sz="2300" i="1" spc="-15" dirty="0">
                <a:latin typeface="Times New Roman" panose="02020603050405020304"/>
                <a:cs typeface="Times New Roman" panose="02020603050405020304"/>
              </a:rPr>
              <a:t>every</a:t>
            </a:r>
            <a:r>
              <a:rPr sz="2300" i="1" spc="105" dirty="0">
                <a:latin typeface="Times New Roman" panose="02020603050405020304"/>
                <a:cs typeface="Times New Roman" panose="02020603050405020304"/>
              </a:rPr>
              <a:t> </a:t>
            </a:r>
            <a:r>
              <a:rPr sz="2300" i="1" spc="-150" dirty="0">
                <a:latin typeface="Times New Roman" panose="02020603050405020304"/>
                <a:cs typeface="Times New Roman" panose="02020603050405020304"/>
              </a:rPr>
              <a:t>L</a:t>
            </a:r>
            <a:r>
              <a:rPr sz="1950" spc="-225" baseline="45000" dirty="0">
                <a:latin typeface="Times New Roman" panose="02020603050405020304"/>
                <a:cs typeface="Times New Roman" panose="02020603050405020304"/>
              </a:rPr>
              <a:t>‘</a:t>
            </a:r>
            <a:r>
              <a:rPr sz="1950" spc="-135" baseline="45000" dirty="0">
                <a:latin typeface="Times New Roman" panose="02020603050405020304"/>
                <a:cs typeface="Times New Roman" panose="02020603050405020304"/>
              </a:rPr>
              <a:t> </a:t>
            </a:r>
            <a:r>
              <a:rPr sz="2300" spc="-5" dirty="0">
                <a:latin typeface="Symbol"/>
                <a:cs typeface="Symbol"/>
              </a:rPr>
              <a:t></a:t>
            </a:r>
            <a:r>
              <a:rPr sz="2300" spc="50" dirty="0">
                <a:latin typeface="Times New Roman" panose="02020603050405020304"/>
                <a:cs typeface="Times New Roman" panose="02020603050405020304"/>
              </a:rPr>
              <a:t> </a:t>
            </a:r>
            <a:r>
              <a:rPr sz="2300" i="1" spc="-10" dirty="0">
                <a:latin typeface="Times New Roman" panose="02020603050405020304"/>
                <a:cs typeface="Times New Roman" panose="02020603050405020304"/>
              </a:rPr>
              <a:t>NP</a:t>
            </a:r>
            <a:endParaRPr sz="2300">
              <a:latin typeface="Times New Roman" panose="02020603050405020304"/>
              <a:cs typeface="Times New Roman" panose="02020603050405020304"/>
            </a:endParaRPr>
          </a:p>
          <a:p>
            <a:pPr marL="2224405">
              <a:lnSpc>
                <a:spcPts val="1060"/>
              </a:lnSpc>
            </a:pPr>
            <a:r>
              <a:rPr sz="1300" i="1" spc="10" dirty="0">
                <a:latin typeface="Times New Roman" panose="02020603050405020304"/>
                <a:cs typeface="Times New Roman" panose="02020603050405020304"/>
              </a:rPr>
              <a:t>p</a:t>
            </a:r>
            <a:endParaRPr sz="1300">
              <a:latin typeface="Times New Roman" panose="02020603050405020304"/>
              <a:cs typeface="Times New Roman" panose="02020603050405020304"/>
            </a:endParaRPr>
          </a:p>
          <a:p>
            <a:pPr>
              <a:lnSpc>
                <a:spcPct val="100000"/>
              </a:lnSpc>
              <a:spcBef>
                <a:spcPts val="45"/>
              </a:spcBef>
            </a:pPr>
            <a:endParaRPr sz="1800">
              <a:latin typeface="Times New Roman" panose="02020603050405020304"/>
              <a:cs typeface="Times New Roman" panose="02020603050405020304"/>
            </a:endParaRPr>
          </a:p>
          <a:p>
            <a:pPr marL="317500" marR="74930" indent="-279400" algn="just">
              <a:lnSpc>
                <a:spcPct val="91000"/>
              </a:lnSpc>
              <a:spcBef>
                <a:spcPts val="5"/>
              </a:spcBef>
              <a:buClr>
                <a:srgbClr val="FF0000"/>
              </a:buClr>
              <a:buSzPct val="54000"/>
              <a:buFont typeface="Wingdings" panose="05000000000000000000"/>
              <a:buChar char=""/>
              <a:tabLst>
                <a:tab pos="323850" algn="l"/>
              </a:tabLst>
            </a:pPr>
            <a:r>
              <a:rPr sz="2400" dirty="0">
                <a:latin typeface="黑体"/>
                <a:cs typeface="黑体"/>
              </a:rPr>
              <a:t>称之为完全，NP完全问题归约了所有的NP问题。任意一个NP完全问题如能够在多项式时间内解决，那么NP中的每个一个问题都可用多项式时间解决，即 P=NP</a:t>
            </a:r>
            <a:endParaRPr sz="2400">
              <a:latin typeface="黑体"/>
              <a:cs typeface="黑体"/>
            </a:endParaRPr>
          </a:p>
          <a:p>
            <a:pPr marL="323850" indent="-285750">
              <a:lnSpc>
                <a:spcPct val="100000"/>
              </a:lnSpc>
              <a:spcBef>
                <a:spcPts val="195"/>
              </a:spcBef>
              <a:buClr>
                <a:srgbClr val="FF0000"/>
              </a:buClr>
              <a:buSzPct val="54000"/>
              <a:buFont typeface="Wingdings" panose="05000000000000000000"/>
              <a:buChar char=""/>
              <a:tabLst>
                <a:tab pos="323215" algn="l"/>
                <a:tab pos="323850" algn="l"/>
              </a:tabLst>
            </a:pPr>
            <a:r>
              <a:rPr sz="2400" dirty="0">
                <a:latin typeface="黑体"/>
                <a:cs typeface="黑体"/>
              </a:rPr>
              <a:t>为什么</a:t>
            </a:r>
            <a:endParaRPr sz="2400">
              <a:latin typeface="黑体"/>
              <a:cs typeface="黑体"/>
            </a:endParaRPr>
          </a:p>
          <a:p>
            <a:pPr marL="723900" marR="30480" lvl="1" indent="-228600">
              <a:lnSpc>
                <a:spcPts val="2220"/>
              </a:lnSpc>
              <a:spcBef>
                <a:spcPts val="485"/>
              </a:spcBef>
              <a:buClr>
                <a:srgbClr val="3333CC"/>
              </a:buClr>
              <a:buSzPct val="50000"/>
              <a:buFont typeface="Wingdings" panose="05000000000000000000"/>
              <a:buChar char=""/>
              <a:tabLst>
                <a:tab pos="723265" algn="l"/>
                <a:tab pos="723900" algn="l"/>
              </a:tabLst>
            </a:pPr>
            <a:r>
              <a:rPr sz="2000" dirty="0">
                <a:latin typeface="黑体"/>
                <a:cs typeface="黑体"/>
              </a:rPr>
              <a:t>NP完全问题实际上是最复杂的NP问题，即所有的NP问题都可以归为为一个NP完全问题，所以解决一个就解决所有</a:t>
            </a:r>
            <a:endParaRPr sz="2000">
              <a:latin typeface="黑体"/>
              <a:cs typeface="黑体"/>
            </a:endParaRPr>
          </a:p>
        </p:txBody>
      </p:sp>
      <p:sp>
        <p:nvSpPr>
          <p:cNvPr id="8" name="object 6"/>
          <p:cNvSpPr txBox="1"/>
          <p:nvPr/>
        </p:nvSpPr>
        <p:spPr>
          <a:xfrm>
            <a:off x="2736090" y="2713853"/>
            <a:ext cx="1864360" cy="375920"/>
          </a:xfrm>
          <a:prstGeom prst="rect">
            <a:avLst/>
          </a:prstGeom>
        </p:spPr>
        <p:txBody>
          <a:bodyPr vert="horz" wrap="square" lIns="0" tIns="12065" rIns="0" bIns="0" rtlCol="0">
            <a:spAutoFit/>
          </a:bodyPr>
          <a:lstStyle/>
          <a:p>
            <a:pPr marL="12700">
              <a:lnSpc>
                <a:spcPct val="100000"/>
              </a:lnSpc>
              <a:spcBef>
                <a:spcPts val="95"/>
              </a:spcBef>
              <a:tabLst>
                <a:tab pos="1413510" algn="l"/>
              </a:tabLst>
            </a:pPr>
            <a:r>
              <a:rPr sz="2300" spc="-5" dirty="0">
                <a:latin typeface="Times New Roman" panose="02020603050405020304"/>
                <a:cs typeface="Times New Roman" panose="02020603050405020304"/>
              </a:rPr>
              <a:t>1</a:t>
            </a:r>
            <a:r>
              <a:rPr sz="2300" spc="90" dirty="0">
                <a:latin typeface="Times New Roman" panose="02020603050405020304"/>
                <a:cs typeface="Times New Roman" panose="02020603050405020304"/>
              </a:rPr>
              <a:t>.</a:t>
            </a:r>
            <a:r>
              <a:rPr sz="2300" i="1" spc="-5" dirty="0">
                <a:latin typeface="Times New Roman" panose="02020603050405020304"/>
                <a:cs typeface="Times New Roman" panose="02020603050405020304"/>
              </a:rPr>
              <a:t>L</a:t>
            </a:r>
            <a:r>
              <a:rPr sz="2300" i="1" spc="-105" dirty="0">
                <a:latin typeface="Times New Roman" panose="02020603050405020304"/>
                <a:cs typeface="Times New Roman" panose="02020603050405020304"/>
              </a:rPr>
              <a:t> </a:t>
            </a:r>
            <a:r>
              <a:rPr sz="2300" spc="-5" dirty="0">
                <a:latin typeface="Symbol"/>
                <a:cs typeface="Symbol"/>
              </a:rPr>
              <a:t></a:t>
            </a:r>
            <a:r>
              <a:rPr sz="2300" spc="60" dirty="0">
                <a:latin typeface="Times New Roman" panose="02020603050405020304"/>
                <a:cs typeface="Times New Roman" panose="02020603050405020304"/>
              </a:rPr>
              <a:t> </a:t>
            </a:r>
            <a:r>
              <a:rPr sz="2300" i="1" spc="-10" dirty="0">
                <a:latin typeface="Times New Roman" panose="02020603050405020304"/>
                <a:cs typeface="Times New Roman" panose="02020603050405020304"/>
              </a:rPr>
              <a:t>N</a:t>
            </a:r>
            <a:r>
              <a:rPr sz="2300" i="1" spc="-5" dirty="0">
                <a:latin typeface="Times New Roman" panose="02020603050405020304"/>
                <a:cs typeface="Times New Roman" panose="02020603050405020304"/>
              </a:rPr>
              <a:t>P</a:t>
            </a:r>
            <a:r>
              <a:rPr sz="2300" i="1" dirty="0">
                <a:latin typeface="Times New Roman" panose="02020603050405020304"/>
                <a:cs typeface="Times New Roman" panose="02020603050405020304"/>
              </a:rPr>
              <a:t>	</a:t>
            </a:r>
            <a:r>
              <a:rPr sz="2300" i="1" spc="-5" dirty="0">
                <a:latin typeface="Times New Roman" panose="02020603050405020304"/>
                <a:cs typeface="Times New Roman" panose="02020603050405020304"/>
              </a:rPr>
              <a:t>and</a:t>
            </a:r>
            <a:endParaRPr sz="2300" dirty="0">
              <a:latin typeface="Times New Roman" panose="02020603050405020304"/>
              <a:cs typeface="Times New Roman" panose="020206030504050203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第一个</a:t>
            </a:r>
            <a:r>
              <a:rPr lang="en-US" altLang="zh-CN" dirty="0"/>
              <a:t>NPC</a:t>
            </a:r>
            <a:r>
              <a:rPr lang="zh-CN" altLang="en-US" dirty="0"/>
              <a:t>问题</a:t>
            </a:r>
          </a:p>
        </p:txBody>
      </p:sp>
      <p:sp>
        <p:nvSpPr>
          <p:cNvPr id="4" name="object 3"/>
          <p:cNvSpPr txBox="1"/>
          <p:nvPr/>
        </p:nvSpPr>
        <p:spPr>
          <a:xfrm>
            <a:off x="838199" y="1690688"/>
            <a:ext cx="9108233" cy="1848198"/>
          </a:xfrm>
          <a:prstGeom prst="rect">
            <a:avLst/>
          </a:prstGeom>
        </p:spPr>
        <p:txBody>
          <a:bodyPr vert="horz" wrap="square" lIns="0" tIns="81280" rIns="0" bIns="0" rtlCol="0">
            <a:spAutoFit/>
          </a:bodyPr>
          <a:lstStyle/>
          <a:p>
            <a:pPr marL="355600" marR="233680" indent="-342900">
              <a:lnSpc>
                <a:spcPct val="80000"/>
              </a:lnSpc>
              <a:spcBef>
                <a:spcPts val="640"/>
              </a:spcBef>
              <a:buClr>
                <a:srgbClr val="3333CC"/>
              </a:buClr>
              <a:buSzPct val="59000"/>
              <a:buFont typeface="Wingdings" panose="05000000000000000000"/>
              <a:buChar char=""/>
              <a:tabLst>
                <a:tab pos="354965" algn="l"/>
                <a:tab pos="355600" algn="l"/>
              </a:tabLst>
            </a:pPr>
            <a:r>
              <a:rPr sz="2200" dirty="0" err="1">
                <a:latin typeface="宋体"/>
                <a:cs typeface="宋体"/>
              </a:rPr>
              <a:t>电路可满足性问题问题：给定一个逻辑电路，问是否存在一种输入使输出为</a:t>
            </a:r>
            <a:r>
              <a:rPr sz="2200" spc="-5" dirty="0" err="1">
                <a:latin typeface="Tahoma" panose="020B0804030504040204"/>
                <a:cs typeface="Tahoma" panose="020B0804030504040204"/>
              </a:rPr>
              <a:t>True</a:t>
            </a:r>
            <a:r>
              <a:rPr sz="2200" dirty="0">
                <a:latin typeface="宋体"/>
                <a:cs typeface="宋体"/>
              </a:rPr>
              <a:t>。</a:t>
            </a:r>
          </a:p>
          <a:p>
            <a:pPr marL="355600" marR="5080" indent="-342900">
              <a:lnSpc>
                <a:spcPct val="79000"/>
              </a:lnSpc>
              <a:spcBef>
                <a:spcPts val="555"/>
              </a:spcBef>
              <a:buClr>
                <a:srgbClr val="3333CC"/>
              </a:buClr>
              <a:buSzPct val="59000"/>
              <a:buFont typeface="Wingdings" panose="05000000000000000000"/>
              <a:buChar char=""/>
              <a:tabLst>
                <a:tab pos="354965" algn="l"/>
                <a:tab pos="355600" algn="l"/>
              </a:tabLst>
            </a:pPr>
            <a:r>
              <a:rPr sz="2200" dirty="0" err="1">
                <a:latin typeface="宋体"/>
                <a:cs typeface="宋体"/>
              </a:rPr>
              <a:t>其它的</a:t>
            </a:r>
            <a:r>
              <a:rPr sz="2200" dirty="0" err="1">
                <a:latin typeface="Tahoma" panose="020B0804030504040204"/>
                <a:cs typeface="Tahoma" panose="020B0804030504040204"/>
              </a:rPr>
              <a:t>NP</a:t>
            </a:r>
            <a:r>
              <a:rPr sz="2200" spc="-5" dirty="0" err="1">
                <a:latin typeface="Tahoma" panose="020B0804030504040204"/>
                <a:cs typeface="Tahoma" panose="020B0804030504040204"/>
              </a:rPr>
              <a:t>C</a:t>
            </a:r>
            <a:r>
              <a:rPr sz="2200" dirty="0" err="1">
                <a:latin typeface="宋体"/>
                <a:cs typeface="宋体"/>
              </a:rPr>
              <a:t>问题都是由这个问题归约而来的。因此，逻辑电路问题是</a:t>
            </a:r>
            <a:r>
              <a:rPr sz="2200" spc="-5" dirty="0" err="1">
                <a:latin typeface="Tahoma" panose="020B0804030504040204"/>
                <a:cs typeface="Tahoma" panose="020B0804030504040204"/>
              </a:rPr>
              <a:t>NPC</a:t>
            </a:r>
            <a:r>
              <a:rPr sz="2200" dirty="0" err="1">
                <a:latin typeface="宋体"/>
                <a:cs typeface="宋体"/>
              </a:rPr>
              <a:t>类问题的</a:t>
            </a:r>
            <a:r>
              <a:rPr sz="2200" dirty="0" err="1">
                <a:latin typeface="Tahoma" panose="020B0804030504040204"/>
                <a:cs typeface="Tahoma" panose="020B0804030504040204"/>
              </a:rPr>
              <a:t>“</a:t>
            </a:r>
            <a:r>
              <a:rPr sz="2200" dirty="0" err="1">
                <a:latin typeface="宋体"/>
                <a:cs typeface="宋体"/>
              </a:rPr>
              <a:t>鼻祖</a:t>
            </a:r>
            <a:r>
              <a:rPr sz="2200" dirty="0">
                <a:latin typeface="Tahoma" panose="020B0804030504040204"/>
                <a:cs typeface="Tahoma" panose="020B0804030504040204"/>
              </a:rPr>
              <a:t>”</a:t>
            </a:r>
            <a:r>
              <a:rPr sz="2200" dirty="0">
                <a:latin typeface="宋体"/>
                <a:cs typeface="宋体"/>
              </a:rPr>
              <a:t>。</a:t>
            </a:r>
          </a:p>
          <a:p>
            <a:pPr marL="355600" marR="55245" indent="-342900" algn="just">
              <a:lnSpc>
                <a:spcPct val="81000"/>
              </a:lnSpc>
              <a:spcBef>
                <a:spcPts val="495"/>
              </a:spcBef>
              <a:buClr>
                <a:srgbClr val="3333CC"/>
              </a:buClr>
              <a:buSzPct val="59000"/>
              <a:buFont typeface="Wingdings" panose="05000000000000000000"/>
              <a:buChar char=""/>
              <a:tabLst>
                <a:tab pos="355600" algn="l"/>
              </a:tabLst>
            </a:pPr>
            <a:r>
              <a:rPr sz="2200" dirty="0" err="1">
                <a:latin typeface="宋体"/>
                <a:cs typeface="宋体"/>
              </a:rPr>
              <a:t>有了第一个</a:t>
            </a:r>
            <a:r>
              <a:rPr sz="2200" dirty="0" err="1">
                <a:latin typeface="Tahoma" panose="020B0804030504040204"/>
                <a:cs typeface="Tahoma" panose="020B0804030504040204"/>
              </a:rPr>
              <a:t>NP</a:t>
            </a:r>
            <a:r>
              <a:rPr sz="2200" spc="-5" dirty="0" err="1">
                <a:latin typeface="Tahoma" panose="020B0804030504040204"/>
                <a:cs typeface="Tahoma" panose="020B0804030504040204"/>
              </a:rPr>
              <a:t>C</a:t>
            </a:r>
            <a:r>
              <a:rPr sz="2200" dirty="0" err="1">
                <a:latin typeface="宋体"/>
                <a:cs typeface="宋体"/>
              </a:rPr>
              <a:t>问题后，一大堆</a:t>
            </a:r>
            <a:r>
              <a:rPr sz="2200" dirty="0" err="1">
                <a:latin typeface="Tahoma" panose="020B0804030504040204"/>
                <a:cs typeface="Tahoma" panose="020B0804030504040204"/>
              </a:rPr>
              <a:t>NP</a:t>
            </a:r>
            <a:r>
              <a:rPr sz="2200" spc="-5" dirty="0" err="1">
                <a:latin typeface="Tahoma" panose="020B0804030504040204"/>
                <a:cs typeface="Tahoma" panose="020B0804030504040204"/>
              </a:rPr>
              <a:t>C</a:t>
            </a:r>
            <a:r>
              <a:rPr sz="2200" dirty="0" err="1">
                <a:latin typeface="宋体"/>
                <a:cs typeface="宋体"/>
              </a:rPr>
              <a:t>问题就出现了，因为再</a:t>
            </a:r>
            <a:r>
              <a:rPr lang="zh-CN" altLang="en-US" sz="2200" dirty="0">
                <a:latin typeface="宋体"/>
                <a:cs typeface="宋体"/>
              </a:rPr>
              <a:t>证</a:t>
            </a:r>
            <a:r>
              <a:rPr sz="2200" dirty="0" err="1">
                <a:latin typeface="宋体"/>
                <a:cs typeface="宋体"/>
              </a:rPr>
              <a:t>明一个新的</a:t>
            </a:r>
            <a:r>
              <a:rPr sz="2200" dirty="0" err="1">
                <a:latin typeface="Tahoma" panose="020B0804030504040204"/>
                <a:cs typeface="Tahoma" panose="020B0804030504040204"/>
              </a:rPr>
              <a:t>NP</a:t>
            </a:r>
            <a:r>
              <a:rPr sz="2200" spc="-5" dirty="0" err="1">
                <a:latin typeface="Tahoma" panose="020B0804030504040204"/>
                <a:cs typeface="Tahoma" panose="020B0804030504040204"/>
              </a:rPr>
              <a:t>C</a:t>
            </a:r>
            <a:r>
              <a:rPr sz="2200" dirty="0" err="1">
                <a:latin typeface="宋体"/>
                <a:cs typeface="宋体"/>
              </a:rPr>
              <a:t>问题只需要将一个已知的</a:t>
            </a:r>
            <a:r>
              <a:rPr sz="2200" dirty="0" err="1">
                <a:latin typeface="Tahoma" panose="020B0804030504040204"/>
                <a:cs typeface="Tahoma" panose="020B0804030504040204"/>
              </a:rPr>
              <a:t>NP</a:t>
            </a:r>
            <a:r>
              <a:rPr sz="2200" spc="-5" dirty="0" err="1">
                <a:latin typeface="Tahoma" panose="020B0804030504040204"/>
                <a:cs typeface="Tahoma" panose="020B0804030504040204"/>
              </a:rPr>
              <a:t>C</a:t>
            </a:r>
            <a:r>
              <a:rPr sz="2200" dirty="0" err="1">
                <a:latin typeface="宋体"/>
                <a:cs typeface="宋体"/>
              </a:rPr>
              <a:t>问题约化到它就行了</a:t>
            </a:r>
            <a:endParaRPr sz="2200" dirty="0">
              <a:latin typeface="宋体"/>
              <a:cs typeface="宋体"/>
            </a:endParaRPr>
          </a:p>
        </p:txBody>
      </p:sp>
      <p:pic>
        <p:nvPicPr>
          <p:cNvPr id="5" name="object 4"/>
          <p:cNvPicPr/>
          <p:nvPr/>
        </p:nvPicPr>
        <p:blipFill>
          <a:blip r:embed="rId2" cstate="print"/>
          <a:stretch>
            <a:fillRect/>
          </a:stretch>
        </p:blipFill>
        <p:spPr>
          <a:xfrm>
            <a:off x="1894043" y="4360429"/>
            <a:ext cx="5348888" cy="189101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如何证明一个问题是</a:t>
            </a:r>
            <a:r>
              <a:rPr lang="en-US" altLang="zh-CN" dirty="0"/>
              <a:t>NPC</a:t>
            </a:r>
            <a:endParaRPr lang="zh-CN" altLang="en-US" dirty="0"/>
          </a:p>
        </p:txBody>
      </p:sp>
      <p:sp>
        <p:nvSpPr>
          <p:cNvPr id="3" name="内容占位符 2"/>
          <p:cNvSpPr>
            <a:spLocks noGrp="1"/>
          </p:cNvSpPr>
          <p:nvPr>
            <p:ph idx="1"/>
          </p:nvPr>
        </p:nvSpPr>
        <p:spPr/>
        <p:txBody>
          <a:bodyPr/>
          <a:lstStyle/>
          <a:p>
            <a:pPr marL="355600" marR="5080" indent="-342900">
              <a:lnSpc>
                <a:spcPct val="77000"/>
              </a:lnSpc>
              <a:spcBef>
                <a:spcPts val="860"/>
              </a:spcBef>
              <a:buClr>
                <a:srgbClr val="3333CC"/>
              </a:buClr>
              <a:buSzPct val="59000"/>
              <a:buFont typeface="Wingdings" panose="05000000000000000000"/>
              <a:buChar char=""/>
              <a:tabLst>
                <a:tab pos="354965" algn="l"/>
                <a:tab pos="355600" algn="l"/>
              </a:tabLst>
            </a:pPr>
            <a:r>
              <a:rPr lang="zh-CN" altLang="en-US" dirty="0">
                <a:latin typeface="黑体"/>
                <a:cs typeface="黑体"/>
              </a:rPr>
              <a:t>如何证明一个问题</a:t>
            </a:r>
            <a:r>
              <a:rPr lang="en-US" altLang="zh-CN" dirty="0">
                <a:latin typeface="黑体"/>
                <a:cs typeface="黑体"/>
              </a:rPr>
              <a:t>L</a:t>
            </a:r>
            <a:r>
              <a:rPr lang="zh-CN" altLang="en-US" dirty="0">
                <a:latin typeface="黑体"/>
                <a:cs typeface="黑体"/>
              </a:rPr>
              <a:t>是</a:t>
            </a:r>
            <a:r>
              <a:rPr lang="en-US" altLang="zh-CN" dirty="0">
                <a:latin typeface="黑体"/>
                <a:cs typeface="黑体"/>
              </a:rPr>
              <a:t>NP</a:t>
            </a:r>
            <a:r>
              <a:rPr lang="zh-CN" altLang="en-US" dirty="0">
                <a:latin typeface="黑体"/>
                <a:cs typeface="黑体"/>
              </a:rPr>
              <a:t>完全问题？通过定义证明</a:t>
            </a:r>
          </a:p>
          <a:p>
            <a:pPr marL="755650" lvl="1" indent="-285750">
              <a:lnSpc>
                <a:spcPts val="2630"/>
              </a:lnSpc>
              <a:buClr>
                <a:srgbClr val="FF0000"/>
              </a:buClr>
              <a:buSzPct val="55000"/>
              <a:buFont typeface="Wingdings" panose="05000000000000000000"/>
              <a:buChar char=""/>
              <a:tabLst>
                <a:tab pos="755015" algn="l"/>
                <a:tab pos="755650" algn="l"/>
              </a:tabLst>
            </a:pPr>
            <a:r>
              <a:rPr lang="zh-CN" altLang="en-US" sz="2200" dirty="0">
                <a:latin typeface="黑体"/>
                <a:cs typeface="黑体"/>
              </a:rPr>
              <a:t>这个问题是一个</a:t>
            </a:r>
            <a:r>
              <a:rPr lang="en-US" altLang="zh-CN" sz="2200" dirty="0">
                <a:latin typeface="黑体"/>
                <a:cs typeface="黑体"/>
              </a:rPr>
              <a:t>NP</a:t>
            </a:r>
            <a:r>
              <a:rPr lang="zh-CN" altLang="en-US" sz="2200" dirty="0">
                <a:latin typeface="黑体"/>
                <a:cs typeface="黑体"/>
              </a:rPr>
              <a:t>问题</a:t>
            </a:r>
          </a:p>
          <a:p>
            <a:pPr marL="755650" lvl="1" indent="-285750">
              <a:lnSpc>
                <a:spcPts val="2625"/>
              </a:lnSpc>
              <a:spcBef>
                <a:spcPts val="60"/>
              </a:spcBef>
              <a:buClr>
                <a:srgbClr val="FF0000"/>
              </a:buClr>
              <a:buSzPct val="55000"/>
              <a:buFont typeface="Wingdings" panose="05000000000000000000"/>
              <a:buChar char=""/>
              <a:tabLst>
                <a:tab pos="755015" algn="l"/>
                <a:tab pos="755650" algn="l"/>
              </a:tabLst>
            </a:pPr>
            <a:r>
              <a:rPr lang="zh-CN" altLang="en-US" sz="2200" dirty="0">
                <a:latin typeface="黑体"/>
                <a:cs typeface="黑体"/>
              </a:rPr>
              <a:t>一个已知的</a:t>
            </a:r>
            <a:r>
              <a:rPr lang="en-US" altLang="zh-CN" sz="2200" dirty="0">
                <a:latin typeface="黑体"/>
                <a:cs typeface="黑体"/>
              </a:rPr>
              <a:t>NPC</a:t>
            </a:r>
            <a:r>
              <a:rPr lang="zh-CN" altLang="en-US" sz="2200" dirty="0">
                <a:latin typeface="黑体"/>
                <a:cs typeface="黑体"/>
              </a:rPr>
              <a:t>可以归约为这个问题</a:t>
            </a:r>
          </a:p>
          <a:p>
            <a:r>
              <a:rPr lang="zh-CN" altLang="en-US" dirty="0"/>
              <a:t>证明</a:t>
            </a:r>
            <a:endParaRPr lang="en-US" altLang="zh-CN" dirty="0"/>
          </a:p>
          <a:p>
            <a:pPr marL="755650" lvl="1" indent="-285750">
              <a:lnSpc>
                <a:spcPct val="100000"/>
              </a:lnSpc>
              <a:spcBef>
                <a:spcPts val="100"/>
              </a:spcBef>
              <a:buClr>
                <a:srgbClr val="FF0000"/>
              </a:buClr>
              <a:buSzPct val="55000"/>
              <a:buFont typeface="Wingdings" panose="05000000000000000000"/>
              <a:buChar char=""/>
              <a:tabLst>
                <a:tab pos="297815" algn="l"/>
                <a:tab pos="298450" algn="l"/>
              </a:tabLst>
            </a:pPr>
            <a:r>
              <a:rPr lang="zh-CN" altLang="en-US" sz="2200" dirty="0">
                <a:latin typeface="黑体"/>
              </a:rPr>
              <a:t>选取一个已知的</a:t>
            </a:r>
            <a:r>
              <a:rPr lang="en-US" altLang="zh-CN" sz="2200" dirty="0">
                <a:latin typeface="黑体"/>
              </a:rPr>
              <a:t>NP</a:t>
            </a:r>
            <a:r>
              <a:rPr lang="zh-CN" altLang="en-US" sz="2200" dirty="0">
                <a:latin typeface="黑体"/>
              </a:rPr>
              <a:t>完全问题</a:t>
            </a:r>
            <a:r>
              <a:rPr lang="en-US" altLang="zh-CN" sz="2200" dirty="0">
                <a:latin typeface="黑体"/>
              </a:rPr>
              <a:t>L’</a:t>
            </a:r>
          </a:p>
          <a:p>
            <a:pPr marL="755650" lvl="1" indent="-285750">
              <a:lnSpc>
                <a:spcPts val="2615"/>
              </a:lnSpc>
              <a:spcBef>
                <a:spcPts val="60"/>
              </a:spcBef>
              <a:buClr>
                <a:srgbClr val="FF0000"/>
              </a:buClr>
              <a:buSzPct val="55000"/>
              <a:buFont typeface="Wingdings" panose="05000000000000000000"/>
              <a:buChar char=""/>
              <a:tabLst>
                <a:tab pos="297815" algn="l"/>
                <a:tab pos="298450" algn="l"/>
              </a:tabLst>
            </a:pPr>
            <a:r>
              <a:rPr lang="zh-CN" altLang="en-US" sz="2200" dirty="0">
                <a:latin typeface="黑体"/>
              </a:rPr>
              <a:t>证明归约：</a:t>
            </a:r>
          </a:p>
          <a:p>
            <a:pPr marL="1155700" marR="5080" lvl="2">
              <a:lnSpc>
                <a:spcPts val="1840"/>
              </a:lnSpc>
              <a:spcBef>
                <a:spcPts val="400"/>
              </a:spcBef>
              <a:buClr>
                <a:srgbClr val="3333CC"/>
              </a:buClr>
              <a:buSzPct val="50000"/>
              <a:buFont typeface="Wingdings" panose="05000000000000000000"/>
              <a:buChar char=""/>
              <a:tabLst>
                <a:tab pos="697865" algn="l"/>
                <a:tab pos="698500" algn="l"/>
              </a:tabLst>
            </a:pPr>
            <a:r>
              <a:rPr lang="zh-CN" altLang="en-US" sz="2200" dirty="0">
                <a:latin typeface="黑体"/>
              </a:rPr>
              <a:t>存在函数</a:t>
            </a:r>
            <a:r>
              <a:rPr lang="en-US" altLang="zh-CN" sz="2200" dirty="0">
                <a:latin typeface="黑体"/>
              </a:rPr>
              <a:t>f</a:t>
            </a:r>
            <a:r>
              <a:rPr lang="zh-CN" altLang="en-US" sz="2200" dirty="0">
                <a:latin typeface="黑体"/>
              </a:rPr>
              <a:t>，</a:t>
            </a:r>
            <a:r>
              <a:rPr lang="en-US" altLang="zh-CN" sz="2200" dirty="0">
                <a:latin typeface="黑体"/>
              </a:rPr>
              <a:t>f</a:t>
            </a:r>
            <a:r>
              <a:rPr lang="zh-CN" altLang="en-US" sz="2200" dirty="0">
                <a:latin typeface="黑体"/>
              </a:rPr>
              <a:t>可将问题</a:t>
            </a:r>
            <a:r>
              <a:rPr lang="en-US" altLang="zh-CN" sz="2200" dirty="0">
                <a:latin typeface="黑体"/>
              </a:rPr>
              <a:t>L’</a:t>
            </a:r>
            <a:r>
              <a:rPr lang="zh-CN" altLang="en-US" sz="2200" dirty="0">
                <a:latin typeface="黑体"/>
              </a:rPr>
              <a:t>的每个实例映射为</a:t>
            </a:r>
            <a:r>
              <a:rPr lang="en-US" altLang="zh-CN" sz="2200" dirty="0">
                <a:latin typeface="黑体"/>
              </a:rPr>
              <a:t>L</a:t>
            </a:r>
            <a:r>
              <a:rPr lang="zh-CN" altLang="en-US" sz="2200" dirty="0">
                <a:latin typeface="黑体"/>
              </a:rPr>
              <a:t>的实例</a:t>
            </a:r>
            <a:r>
              <a:rPr lang="en-US" altLang="zh-CN" sz="2200" dirty="0">
                <a:latin typeface="黑体"/>
              </a:rPr>
              <a:t>f(x)</a:t>
            </a:r>
            <a:r>
              <a:rPr lang="zh-CN" altLang="en-US" sz="2200" dirty="0">
                <a:latin typeface="黑体"/>
              </a:rPr>
              <a:t>， 即 </a:t>
            </a:r>
            <a:r>
              <a:rPr lang="en-US" altLang="zh-CN" sz="2200" dirty="0">
                <a:latin typeface="黑体"/>
              </a:rPr>
              <a:t>x</a:t>
            </a:r>
            <a:r>
              <a:rPr lang="zh-CN" altLang="en-US" sz="2200" dirty="0">
                <a:latin typeface="黑体"/>
              </a:rPr>
              <a:t>属于</a:t>
            </a:r>
            <a:r>
              <a:rPr lang="en-US" altLang="zh-CN" sz="2200" dirty="0">
                <a:latin typeface="黑体"/>
              </a:rPr>
              <a:t>L’</a:t>
            </a:r>
            <a:r>
              <a:rPr lang="zh-CN" altLang="en-US" sz="2200" dirty="0">
                <a:latin typeface="黑体"/>
              </a:rPr>
              <a:t>当且仅当</a:t>
            </a:r>
            <a:r>
              <a:rPr lang="en-US" altLang="zh-CN" sz="2200" dirty="0">
                <a:latin typeface="黑体"/>
              </a:rPr>
              <a:t>f(x)</a:t>
            </a:r>
            <a:r>
              <a:rPr lang="zh-CN" altLang="en-US" sz="2200" dirty="0">
                <a:latin typeface="黑体"/>
              </a:rPr>
              <a:t>属于</a:t>
            </a:r>
            <a:r>
              <a:rPr lang="en-US" altLang="zh-CN" sz="2200" dirty="0">
                <a:latin typeface="黑体"/>
              </a:rPr>
              <a:t>L</a:t>
            </a:r>
          </a:p>
          <a:p>
            <a:pPr marL="1155700" lvl="2">
              <a:lnSpc>
                <a:spcPts val="2270"/>
              </a:lnSpc>
              <a:buClr>
                <a:srgbClr val="3333CC"/>
              </a:buClr>
              <a:buSzPct val="50000"/>
              <a:buFont typeface="Wingdings" panose="05000000000000000000"/>
              <a:buChar char=""/>
              <a:tabLst>
                <a:tab pos="697865" algn="l"/>
                <a:tab pos="698500" algn="l"/>
              </a:tabLst>
            </a:pPr>
            <a:r>
              <a:rPr lang="en-US" altLang="zh-CN" sz="2200" dirty="0">
                <a:latin typeface="黑体"/>
              </a:rPr>
              <a:t>f</a:t>
            </a:r>
            <a:r>
              <a:rPr lang="zh-CN" altLang="en-US" sz="2200" dirty="0">
                <a:latin typeface="黑体"/>
              </a:rPr>
              <a:t>是多项式时间</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如何证明一个问题是</a:t>
            </a:r>
            <a:r>
              <a:rPr lang="en-US" altLang="zh-CN"/>
              <a:t>NPC</a:t>
            </a:r>
          </a:p>
        </p:txBody>
      </p:sp>
      <p:sp>
        <p:nvSpPr>
          <p:cNvPr id="3" name="内容占位符 2"/>
          <p:cNvSpPr>
            <a:spLocks noGrp="1"/>
          </p:cNvSpPr>
          <p:nvPr>
            <p:ph idx="1"/>
          </p:nvPr>
        </p:nvSpPr>
        <p:spPr/>
        <p:txBody>
          <a:bodyPr/>
          <a:lstStyle/>
          <a:p>
            <a:r>
              <a:rPr lang="zh-CN" altLang="en-US"/>
              <a:t>公式可满足性问题</a:t>
            </a:r>
            <a:r>
              <a:rPr lang="en-US" altLang="zh-CN"/>
              <a:t>SAT</a:t>
            </a:r>
            <a:r>
              <a:rPr lang="zh-CN" altLang="en-US"/>
              <a:t>：</a:t>
            </a:r>
          </a:p>
          <a:p>
            <a:pPr lvl="1"/>
            <a:r>
              <a:rPr lang="en-US" altLang="zh-CN"/>
              <a:t>n</a:t>
            </a:r>
            <a:r>
              <a:rPr lang="zh-CN" altLang="en-US"/>
              <a:t>个布尔变量</a:t>
            </a:r>
            <a:r>
              <a:rPr lang="en-US" altLang="zh-CN"/>
              <a:t>x1</a:t>
            </a:r>
            <a:r>
              <a:rPr lang="zh-CN" altLang="en-US"/>
              <a:t>，</a:t>
            </a:r>
            <a:r>
              <a:rPr lang="en-US" altLang="zh-CN"/>
              <a:t>x2,..., xn;</a:t>
            </a:r>
          </a:p>
          <a:p>
            <a:pPr lvl="1"/>
            <a:r>
              <a:rPr lang="en-US" altLang="zh-CN"/>
              <a:t>m</a:t>
            </a:r>
            <a:r>
              <a:rPr lang="zh-CN" altLang="en-US"/>
              <a:t>个布尔连接词：布尔连接词是任何具有一个或两个输入和一个输出的布尔函数，如与、或、非、蕴含、当且仅当；</a:t>
            </a:r>
          </a:p>
          <a:p>
            <a:pPr lvl="1"/>
            <a:r>
              <a:rPr lang="zh-CN" altLang="en-US"/>
              <a:t>括号。</a:t>
            </a:r>
          </a:p>
          <a:p>
            <a:pPr lvl="0"/>
            <a:r>
              <a:rPr lang="zh-CN" altLang="en-US"/>
              <a:t>证明其为</a:t>
            </a:r>
            <a:r>
              <a:rPr lang="en-US" altLang="zh-CN"/>
              <a:t>NPC</a:t>
            </a:r>
            <a:r>
              <a:rPr lang="zh-CN" altLang="en-US"/>
              <a:t>问题分两个步骤：</a:t>
            </a:r>
          </a:p>
          <a:p>
            <a:pPr lvl="1"/>
            <a:r>
              <a:rPr lang="en-US" altLang="zh-CN"/>
              <a:t>SAT</a:t>
            </a:r>
            <a:r>
              <a:rPr lang="zh-CN" altLang="en-US"/>
              <a:t>是</a:t>
            </a:r>
            <a:r>
              <a:rPr lang="en-US" altLang="zh-CN"/>
              <a:t>NP</a:t>
            </a:r>
            <a:r>
              <a:rPr lang="zh-CN" altLang="en-US"/>
              <a:t>问题：多项式时间可验证一个表达式为真为假</a:t>
            </a:r>
          </a:p>
          <a:p>
            <a:pPr lvl="1"/>
            <a:r>
              <a:rPr lang="en-US" altLang="zh-CN"/>
              <a:t>CIRCUIT-SAT</a:t>
            </a:r>
            <a:r>
              <a:rPr lang="zh-CN" altLang="en-US"/>
              <a:t>可规约为</a:t>
            </a:r>
            <a:r>
              <a:rPr lang="en-US" altLang="zh-CN"/>
              <a:t>SAT</a:t>
            </a:r>
            <a:endParaRPr lang="zh-CN" altLang="en-US"/>
          </a:p>
          <a:p>
            <a:pPr lvl="2"/>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640" y="352046"/>
            <a:ext cx="5397869" cy="756920"/>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p>
        </p:txBody>
      </p:sp>
      <p:sp>
        <p:nvSpPr>
          <p:cNvPr id="3" name="object 3"/>
          <p:cNvSpPr txBox="1"/>
          <p:nvPr/>
        </p:nvSpPr>
        <p:spPr>
          <a:xfrm>
            <a:off x="1602470" y="1345248"/>
            <a:ext cx="7372350" cy="4167504"/>
          </a:xfrm>
          <a:prstGeom prst="rect">
            <a:avLst/>
          </a:prstGeom>
        </p:spPr>
        <p:txBody>
          <a:bodyPr vert="horz" wrap="square" lIns="0" tIns="50165" rIns="0" bIns="0" rtlCol="0">
            <a:spAutoFit/>
          </a:bodyPr>
          <a:lstStyle/>
          <a:p>
            <a:pPr marL="355600" indent="-342900">
              <a:spcBef>
                <a:spcPts val="395"/>
              </a:spcBef>
              <a:buClr>
                <a:srgbClr val="3333CC"/>
              </a:buClr>
              <a:buSzPct val="59000"/>
              <a:buFont typeface="Wingdings" panose="05000000000000000000"/>
              <a:buChar char=""/>
              <a:tabLst>
                <a:tab pos="354965" algn="l"/>
                <a:tab pos="355600" algn="l"/>
              </a:tabLst>
            </a:pPr>
            <a:r>
              <a:rPr sz="3300" dirty="0">
                <a:latin typeface="黑体"/>
                <a:cs typeface="黑体"/>
              </a:rPr>
              <a:t>文字</a:t>
            </a:r>
          </a:p>
          <a:p>
            <a:pPr marL="755650" lvl="1" indent="-286385">
              <a:spcBef>
                <a:spcPts val="235"/>
              </a:spcBef>
              <a:buClr>
                <a:srgbClr val="FF0000"/>
              </a:buClr>
              <a:buSzPct val="54000"/>
              <a:buFont typeface="Wingdings" panose="05000000000000000000"/>
              <a:buChar char=""/>
              <a:tabLst>
                <a:tab pos="755015" algn="l"/>
                <a:tab pos="755650" algn="l"/>
              </a:tabLst>
            </a:pPr>
            <a:r>
              <a:rPr sz="2600" dirty="0">
                <a:latin typeface="黑体"/>
                <a:cs typeface="黑体"/>
              </a:rPr>
              <a:t>一个变量或者变量的非</a:t>
            </a:r>
          </a:p>
          <a:p>
            <a:pPr marL="355600" indent="-342900">
              <a:spcBef>
                <a:spcPts val="335"/>
              </a:spcBef>
              <a:buClr>
                <a:srgbClr val="3333CC"/>
              </a:buClr>
              <a:buSzPct val="60000"/>
              <a:buFont typeface="Wingdings" panose="05000000000000000000"/>
              <a:buChar char=""/>
              <a:tabLst>
                <a:tab pos="354965" algn="l"/>
                <a:tab pos="355600" algn="l"/>
              </a:tabLst>
            </a:pPr>
            <a:r>
              <a:rPr sz="3000" dirty="0">
                <a:latin typeface="黑体"/>
                <a:cs typeface="黑体"/>
              </a:rPr>
              <a:t>合取范式</a:t>
            </a:r>
          </a:p>
          <a:p>
            <a:pPr marL="748665" marR="5080" lvl="1" indent="-279400">
              <a:lnSpc>
                <a:spcPts val="2780"/>
              </a:lnSpc>
              <a:spcBef>
                <a:spcPts val="720"/>
              </a:spcBef>
              <a:buClr>
                <a:srgbClr val="FF0000"/>
              </a:buClr>
              <a:buSzPct val="54000"/>
              <a:buFont typeface="Wingdings" panose="05000000000000000000"/>
              <a:buChar char=""/>
              <a:tabLst>
                <a:tab pos="755015" algn="l"/>
                <a:tab pos="755650" algn="l"/>
              </a:tabLst>
            </a:pPr>
            <a:r>
              <a:rPr sz="2600" dirty="0">
                <a:latin typeface="黑体"/>
                <a:cs typeface="黑体"/>
              </a:rPr>
              <a:t>一个布尔公式可以表示为一个字句的与，而每 个字句都是一个或者多个文字的或</a:t>
            </a:r>
          </a:p>
          <a:p>
            <a:pPr marL="355600" indent="-342900">
              <a:spcBef>
                <a:spcPts val="320"/>
              </a:spcBef>
              <a:buClr>
                <a:srgbClr val="3333CC"/>
              </a:buClr>
              <a:buSzPct val="60000"/>
              <a:buFont typeface="Wingdings" panose="05000000000000000000"/>
              <a:buChar char=""/>
              <a:tabLst>
                <a:tab pos="354965" algn="l"/>
                <a:tab pos="355600" algn="l"/>
              </a:tabLst>
            </a:pPr>
            <a:r>
              <a:rPr sz="3000" dirty="0">
                <a:latin typeface="黑体"/>
                <a:cs typeface="黑体"/>
              </a:rPr>
              <a:t>3-CNF</a:t>
            </a:r>
          </a:p>
          <a:p>
            <a:pPr marL="755650" lvl="1" indent="-286385">
              <a:spcBef>
                <a:spcPts val="345"/>
              </a:spcBef>
              <a:buClr>
                <a:srgbClr val="FF0000"/>
              </a:buClr>
              <a:buSzPct val="54000"/>
              <a:buFont typeface="Wingdings" panose="05000000000000000000"/>
              <a:buChar char=""/>
              <a:tabLst>
                <a:tab pos="755015" algn="l"/>
                <a:tab pos="755650" algn="l"/>
              </a:tabLst>
            </a:pPr>
            <a:r>
              <a:rPr sz="2600" dirty="0">
                <a:latin typeface="黑体"/>
                <a:cs typeface="黑体"/>
              </a:rPr>
              <a:t>每个子句有且只有3个文字</a:t>
            </a:r>
          </a:p>
          <a:p>
            <a:pPr marL="355600" indent="-342900">
              <a:spcBef>
                <a:spcPts val="335"/>
              </a:spcBef>
              <a:buClr>
                <a:srgbClr val="3333CC"/>
              </a:buClr>
              <a:buSzPct val="60000"/>
              <a:buFont typeface="Wingdings" panose="05000000000000000000"/>
              <a:buChar char=""/>
              <a:tabLst>
                <a:tab pos="354965" algn="l"/>
                <a:tab pos="355600" algn="l"/>
              </a:tabLst>
            </a:pPr>
            <a:r>
              <a:rPr sz="3000" dirty="0">
                <a:latin typeface="黑体"/>
                <a:cs typeface="黑体"/>
              </a:rPr>
              <a:t>3-CNF可满足性</a:t>
            </a:r>
          </a:p>
          <a:p>
            <a:pPr marL="755650" lvl="1" indent="-286385">
              <a:spcBef>
                <a:spcPts val="345"/>
              </a:spcBef>
              <a:buClr>
                <a:srgbClr val="FF0000"/>
              </a:buClr>
              <a:buSzPct val="54000"/>
              <a:buFont typeface="Wingdings" panose="05000000000000000000"/>
              <a:buChar char=""/>
              <a:tabLst>
                <a:tab pos="755015" algn="l"/>
                <a:tab pos="755650" algn="l"/>
              </a:tabLst>
            </a:pPr>
            <a:r>
              <a:rPr sz="2600" dirty="0">
                <a:latin typeface="黑体"/>
                <a:cs typeface="黑体"/>
              </a:rPr>
              <a:t>3-CNF这种形式的布尔公式是否具有可满足性</a:t>
            </a:r>
          </a:p>
        </p:txBody>
      </p:sp>
      <p:pic>
        <p:nvPicPr>
          <p:cNvPr id="4" name="object 4"/>
          <p:cNvPicPr/>
          <p:nvPr/>
        </p:nvPicPr>
        <p:blipFill>
          <a:blip r:embed="rId2" cstate="print"/>
          <a:stretch>
            <a:fillRect/>
          </a:stretch>
        </p:blipFill>
        <p:spPr>
          <a:xfrm>
            <a:off x="2366352" y="5749034"/>
            <a:ext cx="5844586" cy="29244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505" y="682941"/>
            <a:ext cx="12299295" cy="689932"/>
          </a:xfrm>
          <a:prstGeom prst="rect">
            <a:avLst/>
          </a:prstGeom>
        </p:spPr>
        <p:txBody>
          <a:bodyPr vert="horz" wrap="square" lIns="0" tIns="12700" rIns="0" bIns="0" rtlCol="0" anchor="ctr">
            <a:spAutoFit/>
          </a:bodyPr>
          <a:lstStyle/>
          <a:p>
            <a:pPr marL="1125855">
              <a:lnSpc>
                <a:spcPct val="100000"/>
              </a:lnSpc>
              <a:spcBef>
                <a:spcPts val="100"/>
              </a:spcBef>
            </a:pPr>
            <a:r>
              <a:rPr dirty="0"/>
              <a:t>如何证明一个问题是</a:t>
            </a:r>
            <a:r>
              <a:rPr dirty="0">
                <a:solidFill>
                  <a:srgbClr val="4349AA"/>
                </a:solidFill>
              </a:rPr>
              <a:t>NPC</a:t>
            </a:r>
            <a:r>
              <a:rPr dirty="0"/>
              <a:t>（以</a:t>
            </a:r>
            <a:r>
              <a:rPr dirty="0">
                <a:solidFill>
                  <a:srgbClr val="4349AA"/>
                </a:solidFill>
              </a:rPr>
              <a:t>SAT</a:t>
            </a:r>
            <a:r>
              <a:rPr dirty="0"/>
              <a:t>为例</a:t>
            </a:r>
            <a:r>
              <a:rPr dirty="0">
                <a:solidFill>
                  <a:srgbClr val="4349AA"/>
                </a:solidFill>
              </a:rPr>
              <a:t>）</a:t>
            </a:r>
          </a:p>
        </p:txBody>
      </p:sp>
      <p:sp>
        <p:nvSpPr>
          <p:cNvPr id="3" name="object 3"/>
          <p:cNvSpPr txBox="1"/>
          <p:nvPr/>
        </p:nvSpPr>
        <p:spPr>
          <a:xfrm>
            <a:off x="578485" y="1914525"/>
            <a:ext cx="5324475" cy="907415"/>
          </a:xfrm>
          <a:prstGeom prst="rect">
            <a:avLst/>
          </a:prstGeom>
        </p:spPr>
        <p:txBody>
          <a:bodyPr vert="horz" wrap="square" lIns="0" tIns="12700" rIns="0" bIns="0" rtlCol="0">
            <a:spAutoFit/>
          </a:bodyPr>
          <a:lstStyle/>
          <a:p>
            <a:pPr marL="355600" indent="-342900">
              <a:lnSpc>
                <a:spcPts val="3910"/>
              </a:lnSpc>
              <a:spcBef>
                <a:spcPts val="100"/>
              </a:spcBef>
              <a:buClr>
                <a:srgbClr val="3333CC"/>
              </a:buClr>
              <a:buSzPct val="59000"/>
              <a:buFont typeface="Wingdings" panose="05000000000000000000"/>
              <a:buChar char=""/>
              <a:tabLst>
                <a:tab pos="354965" algn="l"/>
                <a:tab pos="355600" algn="l"/>
              </a:tabLst>
            </a:pPr>
            <a:r>
              <a:rPr sz="3300" dirty="0">
                <a:latin typeface="黑体"/>
                <a:cs typeface="黑体"/>
              </a:rPr>
              <a:t>公式可满足性证明</a:t>
            </a:r>
          </a:p>
          <a:p>
            <a:pPr marL="755650" lvl="1" indent="-285750">
              <a:lnSpc>
                <a:spcPts val="3070"/>
              </a:lnSpc>
              <a:buClr>
                <a:srgbClr val="FF0000"/>
              </a:buClr>
              <a:buSzPct val="54000"/>
              <a:buFont typeface="Wingdings" panose="05000000000000000000"/>
              <a:buChar char=""/>
              <a:tabLst>
                <a:tab pos="755015" algn="l"/>
                <a:tab pos="755650" algn="l"/>
              </a:tabLst>
            </a:pPr>
            <a:r>
              <a:rPr sz="2600" dirty="0">
                <a:latin typeface="黑体"/>
                <a:cs typeface="黑体"/>
              </a:rPr>
              <a:t>归约证明</a:t>
            </a:r>
          </a:p>
        </p:txBody>
      </p:sp>
      <p:pic>
        <p:nvPicPr>
          <p:cNvPr id="4" name="object 4"/>
          <p:cNvPicPr/>
          <p:nvPr/>
        </p:nvPicPr>
        <p:blipFill>
          <a:blip r:embed="rId2" cstate="print"/>
          <a:stretch>
            <a:fillRect/>
          </a:stretch>
        </p:blipFill>
        <p:spPr>
          <a:xfrm>
            <a:off x="2246946" y="2980246"/>
            <a:ext cx="1987914" cy="307466"/>
          </a:xfrm>
          <a:prstGeom prst="rect">
            <a:avLst/>
          </a:prstGeom>
        </p:spPr>
      </p:pic>
      <p:sp>
        <p:nvSpPr>
          <p:cNvPr id="5" name="object 5"/>
          <p:cNvSpPr txBox="1"/>
          <p:nvPr/>
        </p:nvSpPr>
        <p:spPr>
          <a:xfrm>
            <a:off x="578485" y="3445510"/>
            <a:ext cx="5951220" cy="2271395"/>
          </a:xfrm>
          <a:prstGeom prst="rect">
            <a:avLst/>
          </a:prstGeom>
        </p:spPr>
        <p:txBody>
          <a:bodyPr vert="horz" wrap="square" lIns="0" tIns="27939" rIns="0" bIns="0" rtlCol="0">
            <a:spAutoFit/>
          </a:bodyPr>
          <a:lstStyle/>
          <a:p>
            <a:pPr marL="291465" marR="5080" indent="-279400">
              <a:lnSpc>
                <a:spcPct val="150000"/>
              </a:lnSpc>
              <a:spcBef>
                <a:spcPts val="220"/>
              </a:spcBef>
              <a:buFont typeface="Arial" panose="020B0604020202090204"/>
              <a:buChar char="•"/>
              <a:tabLst>
                <a:tab pos="297815" algn="l"/>
                <a:tab pos="298450" algn="l"/>
              </a:tabLst>
            </a:pPr>
            <a:r>
              <a:rPr lang="zh-CN" sz="2400" dirty="0">
                <a:latin typeface="宋体"/>
                <a:cs typeface="宋体"/>
              </a:rPr>
              <a:t>对电路</a:t>
            </a:r>
            <a:r>
              <a:rPr lang="en-US" altLang="zh-CN" sz="2400" dirty="0">
                <a:latin typeface="宋体"/>
                <a:cs typeface="宋体"/>
              </a:rPr>
              <a:t>C</a:t>
            </a:r>
            <a:r>
              <a:rPr lang="zh-CN" altLang="en-US" sz="2400" dirty="0">
                <a:latin typeface="宋体"/>
                <a:cs typeface="宋体"/>
              </a:rPr>
              <a:t>中对每根线</a:t>
            </a:r>
            <a:r>
              <a:rPr lang="en-US" altLang="zh-CN" sz="2400" dirty="0">
                <a:latin typeface="宋体"/>
                <a:cs typeface="宋体"/>
              </a:rPr>
              <a:t>xi</a:t>
            </a:r>
            <a:r>
              <a:rPr lang="zh-CN" altLang="en-US" sz="2400" dirty="0">
                <a:latin typeface="宋体"/>
                <a:cs typeface="宋体"/>
              </a:rPr>
              <a:t>，公式中都有一个变量</a:t>
            </a:r>
            <a:r>
              <a:rPr lang="en-US" altLang="zh-CN" sz="2400" dirty="0">
                <a:latin typeface="宋体"/>
                <a:cs typeface="宋体"/>
              </a:rPr>
              <a:t>xi</a:t>
            </a:r>
            <a:r>
              <a:rPr lang="zh-CN" altLang="en-US" sz="2400" dirty="0">
                <a:latin typeface="宋体"/>
                <a:cs typeface="宋体"/>
              </a:rPr>
              <a:t>，逻辑门对适当操作就可以表述为关于其附属线路变量对公式。</a:t>
            </a:r>
          </a:p>
          <a:p>
            <a:pPr marL="291465" marR="5080" indent="-279400">
              <a:lnSpc>
                <a:spcPct val="150000"/>
              </a:lnSpc>
              <a:spcBef>
                <a:spcPts val="220"/>
              </a:spcBef>
              <a:buFont typeface="Arial" panose="020B0604020202090204"/>
              <a:buChar char="•"/>
              <a:tabLst>
                <a:tab pos="297815" algn="l"/>
                <a:tab pos="298450" algn="l"/>
              </a:tabLst>
            </a:pPr>
            <a:endParaRPr lang="en-US" altLang="zh-CN" sz="2400" dirty="0">
              <a:latin typeface="宋体"/>
              <a:cs typeface="宋体"/>
            </a:endParaRPr>
          </a:p>
        </p:txBody>
      </p:sp>
      <p:grpSp>
        <p:nvGrpSpPr>
          <p:cNvPr id="6" name="object 6"/>
          <p:cNvGrpSpPr/>
          <p:nvPr/>
        </p:nvGrpSpPr>
        <p:grpSpPr>
          <a:xfrm>
            <a:off x="6683375" y="1582420"/>
            <a:ext cx="4410075" cy="4570730"/>
            <a:chOff x="4610100" y="2254766"/>
            <a:chExt cx="4296410" cy="4446270"/>
          </a:xfrm>
        </p:grpSpPr>
        <p:pic>
          <p:nvPicPr>
            <p:cNvPr id="7" name="object 7"/>
            <p:cNvPicPr/>
            <p:nvPr/>
          </p:nvPicPr>
          <p:blipFill>
            <a:blip r:embed="rId3" cstate="print"/>
            <a:stretch>
              <a:fillRect/>
            </a:stretch>
          </p:blipFill>
          <p:spPr>
            <a:xfrm>
              <a:off x="4770453" y="2254766"/>
              <a:ext cx="4135551" cy="1812408"/>
            </a:xfrm>
            <a:prstGeom prst="rect">
              <a:avLst/>
            </a:prstGeom>
          </p:spPr>
        </p:pic>
        <p:pic>
          <p:nvPicPr>
            <p:cNvPr id="8" name="object 8"/>
            <p:cNvPicPr/>
            <p:nvPr/>
          </p:nvPicPr>
          <p:blipFill>
            <a:blip r:embed="rId4" cstate="print"/>
            <a:stretch>
              <a:fillRect/>
            </a:stretch>
          </p:blipFill>
          <p:spPr>
            <a:xfrm>
              <a:off x="4610100" y="4062412"/>
              <a:ext cx="3743323" cy="263842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算法的效率</a:t>
            </a:r>
          </a:p>
        </p:txBody>
      </p:sp>
      <p:sp>
        <p:nvSpPr>
          <p:cNvPr id="3" name="内容占位符 2"/>
          <p:cNvSpPr>
            <a:spLocks noGrp="1"/>
          </p:cNvSpPr>
          <p:nvPr>
            <p:ph idx="1"/>
          </p:nvPr>
        </p:nvSpPr>
        <p:spPr/>
        <p:txBody>
          <a:bodyPr/>
          <a:lstStyle/>
          <a:p>
            <a:r>
              <a:rPr lang="zh-CN" altLang="en-US" b="1" i="1" dirty="0"/>
              <a:t>多项式时间算法</a:t>
            </a:r>
            <a:r>
              <a:rPr lang="zh-CN" altLang="en-US" dirty="0"/>
              <a:t>:</a:t>
            </a:r>
            <a:endParaRPr lang="en-US" altLang="zh-CN" dirty="0"/>
          </a:p>
          <a:p>
            <a:pPr lvl="1"/>
            <a:r>
              <a:rPr lang="zh-CN" altLang="en-US" dirty="0"/>
              <a:t>算法</a:t>
            </a:r>
            <a:r>
              <a:rPr lang="en-US" altLang="zh-CN" dirty="0"/>
              <a:t>A</a:t>
            </a:r>
            <a:r>
              <a:rPr lang="zh-CN" altLang="en-US" dirty="0"/>
              <a:t>对于输入规模为</a:t>
            </a:r>
            <a:r>
              <a:rPr lang="en-US" altLang="zh-CN" dirty="0"/>
              <a:t>n</a:t>
            </a:r>
            <a:r>
              <a:rPr lang="zh-CN" altLang="en-US" dirty="0"/>
              <a:t>的实例，运行时间复杂度为多项式时间</a:t>
            </a:r>
            <a:endParaRPr lang="en-US" altLang="zh-CN" dirty="0"/>
          </a:p>
          <a:p>
            <a:pPr lvl="1"/>
            <a:r>
              <a:rPr lang="en-US" altLang="zh-CN" dirty="0" err="1"/>
              <a:t>Findmax</a:t>
            </a:r>
            <a:r>
              <a:rPr lang="en-US" altLang="zh-CN" dirty="0"/>
              <a:t> ---- O(n)</a:t>
            </a:r>
          </a:p>
          <a:p>
            <a:pPr lvl="1"/>
            <a:r>
              <a:rPr lang="en-US" altLang="zh-CN" dirty="0"/>
              <a:t>Bubble sort-----O(n</a:t>
            </a:r>
            <a:r>
              <a:rPr lang="en-US" altLang="zh-CN" baseline="30000" dirty="0"/>
              <a:t>2</a:t>
            </a:r>
            <a:r>
              <a:rPr lang="en-US" altLang="zh-CN" dirty="0"/>
              <a:t>)</a:t>
            </a:r>
          </a:p>
          <a:p>
            <a:pPr lvl="1"/>
            <a:r>
              <a:rPr lang="en-US" altLang="zh-CN" dirty="0" err="1"/>
              <a:t>Dijstra</a:t>
            </a:r>
            <a:r>
              <a:rPr lang="en-US" altLang="zh-CN" dirty="0"/>
              <a:t> algorithm ------O(n</a:t>
            </a:r>
            <a:r>
              <a:rPr lang="en-US" altLang="zh-CN" baseline="30000" dirty="0"/>
              <a:t>2</a:t>
            </a:r>
            <a:r>
              <a:rPr lang="en-US" altLang="zh-CN" dirty="0"/>
              <a:t>)</a:t>
            </a:r>
          </a:p>
          <a:p>
            <a:r>
              <a:rPr lang="zh-CN" altLang="en-US" dirty="0"/>
              <a:t>所有的算法都可以用多项式时间解决吗？</a:t>
            </a:r>
            <a:endParaRPr lang="en-US" altLang="zh-CN" dirty="0"/>
          </a:p>
          <a:p>
            <a:pPr lvl="1"/>
            <a:r>
              <a:rPr lang="en-US" altLang="zh-CN" dirty="0"/>
              <a:t>0-1 knapsack  -----O(2</a:t>
            </a:r>
            <a:r>
              <a:rPr lang="en-US" altLang="zh-CN" baseline="30000" dirty="0"/>
              <a:t>k</a:t>
            </a:r>
            <a:r>
              <a:rPr lang="en-US" altLang="zh-CN" dirty="0"/>
              <a:t>)</a:t>
            </a:r>
          </a:p>
          <a:p>
            <a:pPr lvl="1"/>
            <a:r>
              <a:rPr lang="en-US" altLang="zh-CN" dirty="0"/>
              <a:t>  </a:t>
            </a:r>
            <a:r>
              <a:rPr lang="zh-CN" altLang="en-US" dirty="0"/>
              <a:t>可满足性问题</a:t>
            </a:r>
            <a:endParaRPr lang="en-US" altLang="zh-CN" dirty="0"/>
          </a:p>
          <a:p>
            <a:endParaRPr lang="zh-CN" altLang="en-US" dirty="0"/>
          </a:p>
        </p:txBody>
      </p:sp>
      <p:pic>
        <p:nvPicPr>
          <p:cNvPr id="4" name="图片 3"/>
          <p:cNvPicPr>
            <a:picLocks noChangeAspect="1"/>
          </p:cNvPicPr>
          <p:nvPr>
            <p:custDataLst>
              <p:tags r:id="rId1"/>
            </p:custDataLst>
          </p:nvPr>
        </p:nvPicPr>
        <p:blipFill>
          <a:blip r:embed="rId3"/>
          <a:stretch>
            <a:fillRect/>
          </a:stretch>
        </p:blipFill>
        <p:spPr>
          <a:xfrm>
            <a:off x="4865507" y="4319588"/>
            <a:ext cx="3857625" cy="18573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505" y="682941"/>
            <a:ext cx="12299295" cy="689932"/>
          </a:xfrm>
          <a:prstGeom prst="rect">
            <a:avLst/>
          </a:prstGeom>
        </p:spPr>
        <p:txBody>
          <a:bodyPr vert="horz" wrap="square" lIns="0" tIns="12700" rIns="0" bIns="0" rtlCol="0" anchor="ctr">
            <a:spAutoFit/>
          </a:bodyPr>
          <a:lstStyle/>
          <a:p>
            <a:pPr marL="1125855">
              <a:lnSpc>
                <a:spcPct val="100000"/>
              </a:lnSpc>
              <a:spcBef>
                <a:spcPts val="100"/>
              </a:spcBef>
            </a:pPr>
            <a:r>
              <a:rPr dirty="0"/>
              <a:t>如何证明一个问题是</a:t>
            </a:r>
            <a:r>
              <a:rPr dirty="0">
                <a:solidFill>
                  <a:srgbClr val="4349AA"/>
                </a:solidFill>
              </a:rPr>
              <a:t>NPC</a:t>
            </a:r>
            <a:r>
              <a:rPr dirty="0"/>
              <a:t>（以</a:t>
            </a:r>
            <a:r>
              <a:rPr dirty="0">
                <a:solidFill>
                  <a:srgbClr val="4349AA"/>
                </a:solidFill>
              </a:rPr>
              <a:t>SAT</a:t>
            </a:r>
            <a:r>
              <a:rPr dirty="0"/>
              <a:t>为例</a:t>
            </a:r>
            <a:r>
              <a:rPr dirty="0">
                <a:solidFill>
                  <a:srgbClr val="4349AA"/>
                </a:solidFill>
              </a:rPr>
              <a:t>）</a:t>
            </a:r>
          </a:p>
        </p:txBody>
      </p:sp>
      <p:sp>
        <p:nvSpPr>
          <p:cNvPr id="3" name="object 3"/>
          <p:cNvSpPr txBox="1"/>
          <p:nvPr/>
        </p:nvSpPr>
        <p:spPr>
          <a:xfrm>
            <a:off x="578485" y="1914525"/>
            <a:ext cx="5324475" cy="907415"/>
          </a:xfrm>
          <a:prstGeom prst="rect">
            <a:avLst/>
          </a:prstGeom>
        </p:spPr>
        <p:txBody>
          <a:bodyPr vert="horz" wrap="square" lIns="0" tIns="12700" rIns="0" bIns="0" rtlCol="0">
            <a:spAutoFit/>
          </a:bodyPr>
          <a:lstStyle/>
          <a:p>
            <a:pPr marL="355600" indent="-342900">
              <a:lnSpc>
                <a:spcPts val="3910"/>
              </a:lnSpc>
              <a:spcBef>
                <a:spcPts val="100"/>
              </a:spcBef>
              <a:buClr>
                <a:srgbClr val="3333CC"/>
              </a:buClr>
              <a:buSzPct val="59000"/>
              <a:buFont typeface="Wingdings" panose="05000000000000000000"/>
              <a:buChar char=""/>
              <a:tabLst>
                <a:tab pos="354965" algn="l"/>
                <a:tab pos="355600" algn="l"/>
              </a:tabLst>
            </a:pPr>
            <a:r>
              <a:rPr sz="3300" dirty="0">
                <a:latin typeface="黑体"/>
                <a:cs typeface="黑体"/>
              </a:rPr>
              <a:t>公式可满足性证明</a:t>
            </a:r>
          </a:p>
          <a:p>
            <a:pPr marL="755650" lvl="1" indent="-285750">
              <a:lnSpc>
                <a:spcPts val="3070"/>
              </a:lnSpc>
              <a:buClr>
                <a:srgbClr val="FF0000"/>
              </a:buClr>
              <a:buSzPct val="54000"/>
              <a:buFont typeface="Wingdings" panose="05000000000000000000"/>
              <a:buChar char=""/>
              <a:tabLst>
                <a:tab pos="755015" algn="l"/>
                <a:tab pos="755650" algn="l"/>
              </a:tabLst>
            </a:pPr>
            <a:r>
              <a:rPr sz="2600" dirty="0">
                <a:latin typeface="黑体"/>
                <a:cs typeface="黑体"/>
              </a:rPr>
              <a:t>归约证明</a:t>
            </a:r>
          </a:p>
        </p:txBody>
      </p:sp>
      <p:pic>
        <p:nvPicPr>
          <p:cNvPr id="4" name="object 4"/>
          <p:cNvPicPr/>
          <p:nvPr/>
        </p:nvPicPr>
        <p:blipFill>
          <a:blip r:embed="rId2" cstate="print"/>
          <a:stretch>
            <a:fillRect/>
          </a:stretch>
        </p:blipFill>
        <p:spPr>
          <a:xfrm>
            <a:off x="2246946" y="2980246"/>
            <a:ext cx="1987914" cy="307466"/>
          </a:xfrm>
          <a:prstGeom prst="rect">
            <a:avLst/>
          </a:prstGeom>
        </p:spPr>
      </p:pic>
      <p:sp>
        <p:nvSpPr>
          <p:cNvPr id="5" name="object 5"/>
          <p:cNvSpPr txBox="1"/>
          <p:nvPr/>
        </p:nvSpPr>
        <p:spPr>
          <a:xfrm>
            <a:off x="578485" y="3445510"/>
            <a:ext cx="5951220" cy="2809875"/>
          </a:xfrm>
          <a:prstGeom prst="rect">
            <a:avLst/>
          </a:prstGeom>
        </p:spPr>
        <p:txBody>
          <a:bodyPr vert="horz" wrap="square" lIns="0" tIns="27939" rIns="0" bIns="0" rtlCol="0">
            <a:spAutoFit/>
          </a:bodyPr>
          <a:lstStyle/>
          <a:p>
            <a:pPr marL="291465" marR="5080" indent="-279400">
              <a:lnSpc>
                <a:spcPct val="150000"/>
              </a:lnSpc>
              <a:spcBef>
                <a:spcPts val="220"/>
              </a:spcBef>
              <a:buFont typeface="Arial" panose="020B0604020202090204"/>
              <a:buChar char="•"/>
              <a:tabLst>
                <a:tab pos="297815" algn="l"/>
                <a:tab pos="298450" algn="l"/>
              </a:tabLst>
            </a:pPr>
            <a:r>
              <a:rPr sz="2400" dirty="0">
                <a:latin typeface="宋体"/>
                <a:cs typeface="宋体"/>
              </a:rPr>
              <a:t>如果电路有可满足性实例，则电路输出为</a:t>
            </a:r>
            <a:r>
              <a:rPr sz="2400" dirty="0">
                <a:latin typeface="Times New Roman" panose="02020603050405020304"/>
                <a:cs typeface="Times New Roman" panose="02020603050405020304"/>
              </a:rPr>
              <a:t>1</a:t>
            </a:r>
            <a:r>
              <a:rPr sz="2400" dirty="0">
                <a:latin typeface="宋体"/>
                <a:cs typeface="宋体"/>
              </a:rPr>
              <a:t>，而公式输出也为</a:t>
            </a:r>
            <a:r>
              <a:rPr sz="2400" dirty="0">
                <a:latin typeface="Times New Roman" panose="02020603050405020304"/>
                <a:cs typeface="Times New Roman" panose="02020603050405020304"/>
              </a:rPr>
              <a:t>1</a:t>
            </a:r>
          </a:p>
          <a:p>
            <a:pPr marL="291465" marR="119380" indent="-279400">
              <a:lnSpc>
                <a:spcPct val="150000"/>
              </a:lnSpc>
              <a:spcBef>
                <a:spcPts val="100"/>
              </a:spcBef>
              <a:buFont typeface="Arial" panose="020B0604020202090204"/>
              <a:buChar char="•"/>
              <a:tabLst>
                <a:tab pos="297815" algn="l"/>
                <a:tab pos="298450" algn="l"/>
              </a:tabLst>
            </a:pPr>
            <a:r>
              <a:rPr sz="2400" dirty="0">
                <a:latin typeface="宋体"/>
                <a:cs typeface="宋体"/>
              </a:rPr>
              <a:t>如果公式输出为</a:t>
            </a:r>
            <a:r>
              <a:rPr sz="2400" dirty="0">
                <a:latin typeface="Times New Roman" panose="02020603050405020304"/>
                <a:cs typeface="Times New Roman" panose="02020603050405020304"/>
              </a:rPr>
              <a:t>1</a:t>
            </a:r>
            <a:r>
              <a:rPr sz="2400" dirty="0">
                <a:latin typeface="宋体"/>
                <a:cs typeface="宋体"/>
              </a:rPr>
              <a:t>，则显然电路输出也为</a:t>
            </a:r>
            <a:r>
              <a:rPr sz="2400" dirty="0">
                <a:latin typeface="Times New Roman" panose="02020603050405020304"/>
                <a:cs typeface="Times New Roman" panose="02020603050405020304"/>
              </a:rPr>
              <a:t>1</a:t>
            </a:r>
          </a:p>
          <a:p>
            <a:pPr marL="298450" indent="-285750">
              <a:lnSpc>
                <a:spcPct val="150000"/>
              </a:lnSpc>
              <a:buFont typeface="Arial" panose="020B0604020202090204"/>
              <a:buChar char="•"/>
              <a:tabLst>
                <a:tab pos="297815" algn="l"/>
                <a:tab pos="298450" algn="l"/>
              </a:tabLst>
            </a:pPr>
            <a:r>
              <a:rPr sz="2400" dirty="0">
                <a:latin typeface="宋体"/>
                <a:cs typeface="宋体"/>
              </a:rPr>
              <a:t>且电路到公式的转换为多项式时间</a:t>
            </a:r>
          </a:p>
          <a:p>
            <a:pPr marL="298450" indent="-285750">
              <a:lnSpc>
                <a:spcPct val="150000"/>
              </a:lnSpc>
              <a:buFont typeface="Arial" panose="020B0604020202090204"/>
              <a:buChar char="•"/>
              <a:tabLst>
                <a:tab pos="297815" algn="l"/>
                <a:tab pos="298450" algn="l"/>
              </a:tabLst>
            </a:pPr>
            <a:r>
              <a:rPr sz="2400" dirty="0">
                <a:latin typeface="宋体"/>
                <a:cs typeface="宋体"/>
              </a:rPr>
              <a:t>归约得证</a:t>
            </a:r>
          </a:p>
        </p:txBody>
      </p:sp>
      <p:grpSp>
        <p:nvGrpSpPr>
          <p:cNvPr id="6" name="object 6"/>
          <p:cNvGrpSpPr/>
          <p:nvPr/>
        </p:nvGrpSpPr>
        <p:grpSpPr>
          <a:xfrm>
            <a:off x="6683375" y="1582420"/>
            <a:ext cx="4410075" cy="4570730"/>
            <a:chOff x="4610100" y="2254766"/>
            <a:chExt cx="4296410" cy="4446270"/>
          </a:xfrm>
        </p:grpSpPr>
        <p:pic>
          <p:nvPicPr>
            <p:cNvPr id="7" name="object 7"/>
            <p:cNvPicPr/>
            <p:nvPr/>
          </p:nvPicPr>
          <p:blipFill>
            <a:blip r:embed="rId3" cstate="print"/>
            <a:stretch>
              <a:fillRect/>
            </a:stretch>
          </p:blipFill>
          <p:spPr>
            <a:xfrm>
              <a:off x="4770453" y="2254766"/>
              <a:ext cx="4135551" cy="1812408"/>
            </a:xfrm>
            <a:prstGeom prst="rect">
              <a:avLst/>
            </a:prstGeom>
          </p:spPr>
        </p:pic>
        <p:pic>
          <p:nvPicPr>
            <p:cNvPr id="8" name="object 8"/>
            <p:cNvPicPr/>
            <p:nvPr/>
          </p:nvPicPr>
          <p:blipFill>
            <a:blip r:embed="rId4" cstate="print"/>
            <a:stretch>
              <a:fillRect/>
            </a:stretch>
          </p:blipFill>
          <p:spPr>
            <a:xfrm>
              <a:off x="4610100" y="4062412"/>
              <a:ext cx="3743323" cy="2638425"/>
            </a:xfrm>
            <a:prstGeom prst="rect">
              <a:avLst/>
            </a:prstGeom>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7585" y="217488"/>
            <a:ext cx="5594985"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p>
        </p:txBody>
      </p:sp>
      <p:sp>
        <p:nvSpPr>
          <p:cNvPr id="3" name="object 3"/>
          <p:cNvSpPr txBox="1"/>
          <p:nvPr/>
        </p:nvSpPr>
        <p:spPr>
          <a:xfrm>
            <a:off x="622935" y="2193925"/>
            <a:ext cx="11106785" cy="4272280"/>
          </a:xfrm>
          <a:prstGeom prst="rect">
            <a:avLst/>
          </a:prstGeom>
        </p:spPr>
        <p:txBody>
          <a:bodyPr vert="horz" wrap="square" lIns="0" tIns="90170" rIns="0" bIns="0" rtlCol="0">
            <a:spAutoFit/>
          </a:bodyPr>
          <a:lstStyle/>
          <a:p>
            <a:pPr marL="469900" indent="-457200">
              <a:spcBef>
                <a:spcPts val="710"/>
              </a:spcBef>
              <a:buClr>
                <a:srgbClr val="3333CC"/>
              </a:buClr>
              <a:buSzPct val="59000"/>
              <a:buFont typeface="Wingdings" panose="05000000000000000000" charset="0"/>
              <a:buChar char=""/>
              <a:tabLst>
                <a:tab pos="354965" algn="l"/>
                <a:tab pos="355600" algn="l"/>
              </a:tabLst>
            </a:pPr>
            <a:r>
              <a:rPr lang="en-US" sz="2800" dirty="0">
                <a:latin typeface="黑体"/>
                <a:cs typeface="黑体"/>
              </a:rPr>
              <a:t>3-CNF-SAT</a:t>
            </a:r>
            <a:r>
              <a:rPr lang="zh-CN" altLang="en-US" sz="2800" dirty="0">
                <a:latin typeface="黑体"/>
                <a:cs typeface="黑体"/>
              </a:rPr>
              <a:t>：如果一个布尔公式可以表示为所有子句对“与”，且每个子句都是一个或多个文字对“或”，则为</a:t>
            </a:r>
            <a:r>
              <a:rPr lang="en-US" altLang="zh-CN" sz="2800" dirty="0">
                <a:latin typeface="黑体"/>
                <a:cs typeface="黑体"/>
              </a:rPr>
              <a:t>CNF</a:t>
            </a:r>
            <a:r>
              <a:rPr lang="zh-CN" altLang="en-US" sz="2800" dirty="0">
                <a:latin typeface="黑体"/>
                <a:cs typeface="黑体"/>
              </a:rPr>
              <a:t>，如果有三个不同对文字，则为</a:t>
            </a:r>
            <a:r>
              <a:rPr lang="en-US" altLang="zh-CN" sz="2800" dirty="0">
                <a:latin typeface="黑体"/>
                <a:cs typeface="黑体"/>
              </a:rPr>
              <a:t>3CNF</a:t>
            </a:r>
            <a:endParaRPr lang="en-US" sz="2800" dirty="0">
              <a:latin typeface="黑体"/>
              <a:cs typeface="黑体"/>
            </a:endParaRPr>
          </a:p>
          <a:p>
            <a:pPr marL="469900" indent="-457200">
              <a:spcBef>
                <a:spcPts val="710"/>
              </a:spcBef>
              <a:buClr>
                <a:srgbClr val="3333CC"/>
              </a:buClr>
              <a:buSzPct val="59000"/>
              <a:buFont typeface="Wingdings" panose="05000000000000000000" charset="0"/>
              <a:buChar char=""/>
              <a:tabLst>
                <a:tab pos="354965" algn="l"/>
                <a:tab pos="355600" algn="l"/>
              </a:tabLst>
            </a:pPr>
            <a:r>
              <a:rPr lang="en-US" sz="2800" dirty="0">
                <a:latin typeface="黑体"/>
                <a:cs typeface="黑体"/>
              </a:rPr>
              <a:t>3</a:t>
            </a:r>
            <a:r>
              <a:rPr lang="zh-CN" altLang="en-US" sz="2800" dirty="0">
                <a:latin typeface="黑体"/>
                <a:cs typeface="黑体"/>
              </a:rPr>
              <a:t>合取范式形式的布尔公式的可满足性问题是</a:t>
            </a:r>
            <a:r>
              <a:rPr lang="en-US" altLang="zh-CN" sz="2800" dirty="0">
                <a:latin typeface="黑体"/>
                <a:cs typeface="黑体"/>
              </a:rPr>
              <a:t>NP</a:t>
            </a:r>
            <a:r>
              <a:rPr lang="zh-CN" altLang="en-US" sz="2800" dirty="0">
                <a:latin typeface="黑体"/>
                <a:cs typeface="黑体"/>
              </a:rPr>
              <a:t>完全的</a:t>
            </a:r>
            <a:endParaRPr sz="2800" dirty="0">
              <a:latin typeface="黑体"/>
              <a:cs typeface="黑体"/>
            </a:endParaRPr>
          </a:p>
          <a:p>
            <a:pPr marL="812800" lvl="1" indent="-342900">
              <a:spcBef>
                <a:spcPts val="710"/>
              </a:spcBef>
              <a:buClr>
                <a:srgbClr val="3333CC"/>
              </a:buClr>
              <a:buSzPct val="59000"/>
              <a:buFont typeface="Wingdings" panose="05000000000000000000"/>
              <a:buChar char=""/>
              <a:tabLst>
                <a:tab pos="354965" algn="l"/>
                <a:tab pos="355600" algn="l"/>
              </a:tabLst>
            </a:pPr>
            <a:r>
              <a:rPr sz="2800" dirty="0">
                <a:latin typeface="黑体"/>
                <a:cs typeface="黑体"/>
              </a:rPr>
              <a:t>这是一个NP问题</a:t>
            </a:r>
          </a:p>
          <a:p>
            <a:pPr marL="812800" lvl="1" indent="-342900">
              <a:spcBef>
                <a:spcPts val="615"/>
              </a:spcBef>
              <a:buClr>
                <a:srgbClr val="3333CC"/>
              </a:buClr>
              <a:buSzPct val="59000"/>
              <a:buFont typeface="Wingdings" panose="05000000000000000000"/>
              <a:buChar char=""/>
              <a:tabLst>
                <a:tab pos="354965" algn="l"/>
                <a:tab pos="355600" algn="l"/>
              </a:tabLst>
            </a:pPr>
            <a:r>
              <a:rPr sz="2800" dirty="0">
                <a:latin typeface="黑体"/>
                <a:cs typeface="黑体"/>
              </a:rPr>
              <a:t>这个问题可以归约为</a:t>
            </a:r>
          </a:p>
          <a:p>
            <a:pPr marL="1212850" lvl="2" indent="-286385">
              <a:spcBef>
                <a:spcPts val="540"/>
              </a:spcBef>
              <a:buClr>
                <a:srgbClr val="FF0000"/>
              </a:buClr>
              <a:buSzPct val="54000"/>
              <a:buFont typeface="Wingdings" panose="05000000000000000000"/>
              <a:buChar char=""/>
              <a:tabLst>
                <a:tab pos="755015" algn="l"/>
                <a:tab pos="755650" algn="l"/>
              </a:tabLst>
            </a:pPr>
            <a:r>
              <a:rPr sz="2400" dirty="0">
                <a:latin typeface="黑体"/>
                <a:cs typeface="黑体"/>
              </a:rPr>
              <a:t>将布尔公式转换为子句的合取式</a:t>
            </a:r>
          </a:p>
          <a:p>
            <a:pPr marL="1212850" lvl="2" indent="-286385">
              <a:spcBef>
                <a:spcPts val="620"/>
              </a:spcBef>
              <a:buClr>
                <a:srgbClr val="FF0000"/>
              </a:buClr>
              <a:buSzPct val="54000"/>
              <a:buFont typeface="Wingdings" panose="05000000000000000000"/>
              <a:buChar char=""/>
              <a:tabLst>
                <a:tab pos="755015" algn="l"/>
                <a:tab pos="755650" algn="l"/>
              </a:tabLst>
            </a:pPr>
            <a:r>
              <a:rPr sz="2400" dirty="0">
                <a:latin typeface="黑体"/>
                <a:cs typeface="黑体"/>
              </a:rPr>
              <a:t>将子句转换为合取范式</a:t>
            </a:r>
          </a:p>
          <a:p>
            <a:pPr marL="1212850" lvl="2" indent="-286385">
              <a:spcBef>
                <a:spcPts val="620"/>
              </a:spcBef>
              <a:buClr>
                <a:srgbClr val="FF0000"/>
              </a:buClr>
              <a:buSzPct val="54000"/>
              <a:buFont typeface="Wingdings" panose="05000000000000000000"/>
              <a:buChar char=""/>
              <a:tabLst>
                <a:tab pos="755015" algn="l"/>
                <a:tab pos="755650" algn="l"/>
              </a:tabLst>
            </a:pPr>
            <a:r>
              <a:rPr sz="2400" dirty="0">
                <a:latin typeface="黑体"/>
                <a:cs typeface="黑体"/>
              </a:rPr>
              <a:t>将子句转为3个文字的合取取式</a:t>
            </a:r>
          </a:p>
        </p:txBody>
      </p:sp>
      <p:pic>
        <p:nvPicPr>
          <p:cNvPr id="5" name="object 5"/>
          <p:cNvPicPr/>
          <p:nvPr/>
        </p:nvPicPr>
        <p:blipFill>
          <a:blip r:embed="rId2" cstate="print"/>
          <a:stretch>
            <a:fillRect/>
          </a:stretch>
        </p:blipFill>
        <p:spPr>
          <a:xfrm>
            <a:off x="5174297" y="3200400"/>
            <a:ext cx="2578098" cy="4572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620" y="889318"/>
            <a:ext cx="5971540"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770255" y="2093595"/>
            <a:ext cx="6696710" cy="1016635"/>
          </a:xfrm>
          <a:prstGeom prst="rect">
            <a:avLst/>
          </a:prstGeom>
        </p:spPr>
        <p:txBody>
          <a:bodyPr vert="horz" wrap="square" lIns="0" tIns="33020" rIns="0" bIns="0" rtlCol="0">
            <a:spAutoFit/>
          </a:bodyPr>
          <a:lstStyle/>
          <a:p>
            <a:pPr marL="355600" marR="5080" indent="-342900">
              <a:lnSpc>
                <a:spcPts val="3800"/>
              </a:lnSpc>
              <a:spcBef>
                <a:spcPts val="260"/>
              </a:spcBef>
              <a:buClr>
                <a:srgbClr val="3333CC"/>
              </a:buClr>
              <a:buSzPct val="59000"/>
              <a:buFont typeface="Wingdings" panose="05000000000000000000"/>
              <a:buChar char=""/>
              <a:tabLst>
                <a:tab pos="354965" algn="l"/>
                <a:tab pos="355600" algn="l"/>
                <a:tab pos="964565" algn="l"/>
              </a:tabLst>
            </a:pPr>
            <a:r>
              <a:rPr sz="3200" dirty="0">
                <a:latin typeface="黑体"/>
                <a:cs typeface="黑体"/>
              </a:rPr>
              <a:t>1.	将布尔公式转换为子句的合取式</a:t>
            </a:r>
            <a:endParaRPr sz="3200">
              <a:latin typeface="黑体"/>
              <a:cs typeface="黑体"/>
            </a:endParaRPr>
          </a:p>
          <a:p>
            <a:pPr marL="755650" lvl="1" indent="-285750">
              <a:spcBef>
                <a:spcPts val="510"/>
              </a:spcBef>
              <a:buClr>
                <a:srgbClr val="FF0000"/>
              </a:buClr>
              <a:buSzPct val="54000"/>
              <a:buFont typeface="Wingdings" panose="05000000000000000000"/>
              <a:buChar char=""/>
              <a:tabLst>
                <a:tab pos="755015" algn="l"/>
                <a:tab pos="755650" algn="l"/>
              </a:tabLst>
            </a:pPr>
            <a:r>
              <a:rPr sz="2800" dirty="0">
                <a:latin typeface="黑体"/>
                <a:cs typeface="黑体"/>
              </a:rPr>
              <a:t>建立布尔公式的语法树</a:t>
            </a:r>
            <a:endParaRPr sz="2800">
              <a:latin typeface="黑体"/>
              <a:cs typeface="黑体"/>
            </a:endParaRPr>
          </a:p>
        </p:txBody>
      </p:sp>
      <p:pic>
        <p:nvPicPr>
          <p:cNvPr id="4" name="object 4"/>
          <p:cNvPicPr/>
          <p:nvPr/>
        </p:nvPicPr>
        <p:blipFill>
          <a:blip r:embed="rId2" cstate="print"/>
          <a:stretch>
            <a:fillRect/>
          </a:stretch>
        </p:blipFill>
        <p:spPr>
          <a:xfrm>
            <a:off x="7787555" y="2072982"/>
            <a:ext cx="2564094" cy="2360778"/>
          </a:xfrm>
          <a:prstGeom prst="rect">
            <a:avLst/>
          </a:prstGeom>
        </p:spPr>
      </p:pic>
      <p:pic>
        <p:nvPicPr>
          <p:cNvPr id="5" name="object 5"/>
          <p:cNvPicPr/>
          <p:nvPr/>
        </p:nvPicPr>
        <p:blipFill>
          <a:blip r:embed="rId3" cstate="print"/>
          <a:stretch>
            <a:fillRect/>
          </a:stretch>
        </p:blipFill>
        <p:spPr>
          <a:xfrm>
            <a:off x="1253490" y="3562985"/>
            <a:ext cx="6213475" cy="599440"/>
          </a:xfrm>
          <a:prstGeom prst="rect">
            <a:avLst/>
          </a:prstGeom>
        </p:spPr>
      </p:pic>
      <p:sp>
        <p:nvSpPr>
          <p:cNvPr id="6" name="object 6"/>
          <p:cNvSpPr txBox="1">
            <a:spLocks noGrp="1"/>
          </p:cNvSpPr>
          <p:nvPr>
            <p:ph type="sldNum" sz="quarter" idx="7"/>
          </p:nvPr>
        </p:nvSpPr>
        <p:spPr>
          <a:xfrm>
            <a:off x="1524000" y="108395"/>
            <a:ext cx="0" cy="203200"/>
          </a:xfrm>
          <a:prstGeom prst="rect">
            <a:avLst/>
          </a:prstGeom>
        </p:spPr>
        <p:txBody>
          <a:bodyPr vert="horz" wrap="square" lIns="0" tIns="0" rIns="0" bIns="0" rtlCol="0">
            <a:spAutoFit/>
          </a:bodyPr>
          <a:lstStyle/>
          <a:p>
            <a:pPr marL="38100">
              <a:lnSpc>
                <a:spcPts val="1585"/>
              </a:lnSpc>
            </a:pP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770" y="889318"/>
            <a:ext cx="6549390"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600710" y="2055495"/>
            <a:ext cx="6548755" cy="2082165"/>
          </a:xfrm>
          <a:prstGeom prst="rect">
            <a:avLst/>
          </a:prstGeom>
        </p:spPr>
        <p:txBody>
          <a:bodyPr vert="horz" wrap="square" lIns="0" tIns="68580" rIns="0" bIns="0" rtlCol="0">
            <a:spAutoFit/>
          </a:bodyPr>
          <a:lstStyle/>
          <a:p>
            <a:pPr marL="355600" marR="5080" indent="-342900">
              <a:lnSpc>
                <a:spcPts val="3200"/>
              </a:lnSpc>
              <a:spcBef>
                <a:spcPts val="540"/>
              </a:spcBef>
              <a:buClr>
                <a:srgbClr val="3333CC"/>
              </a:buClr>
              <a:buSzPct val="60000"/>
              <a:buFont typeface="Wingdings" panose="05000000000000000000"/>
              <a:buChar char=""/>
              <a:tabLst>
                <a:tab pos="354965" algn="l"/>
                <a:tab pos="355600" algn="l"/>
                <a:tab pos="926465" algn="l"/>
              </a:tabLst>
            </a:pPr>
            <a:r>
              <a:rPr sz="3000" dirty="0">
                <a:latin typeface="黑体"/>
                <a:cs typeface="黑体"/>
              </a:rPr>
              <a:t>1.	将布尔公式转换为子句的合取式</a:t>
            </a:r>
            <a:endParaRPr sz="3000">
              <a:latin typeface="黑体"/>
              <a:cs typeface="黑体"/>
            </a:endParaRPr>
          </a:p>
          <a:p>
            <a:pPr marL="755650" lvl="1" indent="-285750">
              <a:spcBef>
                <a:spcPts val="220"/>
              </a:spcBef>
              <a:buClr>
                <a:srgbClr val="FF0000"/>
              </a:buClr>
              <a:buSzPct val="54000"/>
              <a:buFont typeface="Wingdings" panose="05000000000000000000"/>
              <a:buChar char=""/>
              <a:tabLst>
                <a:tab pos="755015" algn="l"/>
                <a:tab pos="755650" algn="l"/>
              </a:tabLst>
            </a:pPr>
            <a:r>
              <a:rPr sz="2600" dirty="0">
                <a:latin typeface="黑体"/>
                <a:cs typeface="黑体"/>
              </a:rPr>
              <a:t>建立布尔公式的语法树</a:t>
            </a:r>
            <a:endParaRPr sz="2600">
              <a:latin typeface="黑体"/>
              <a:cs typeface="黑体"/>
            </a:endParaRPr>
          </a:p>
          <a:p>
            <a:pPr marL="748665" marR="74930" lvl="1" indent="-279400">
              <a:lnSpc>
                <a:spcPts val="2780"/>
              </a:lnSpc>
              <a:spcBef>
                <a:spcPts val="760"/>
              </a:spcBef>
              <a:buClr>
                <a:srgbClr val="FF0000"/>
              </a:buClr>
              <a:buSzPct val="54000"/>
              <a:buFont typeface="Wingdings" panose="05000000000000000000"/>
              <a:buChar char=""/>
              <a:tabLst>
                <a:tab pos="755015" algn="l"/>
                <a:tab pos="755650" algn="l"/>
              </a:tabLst>
            </a:pPr>
            <a:r>
              <a:rPr sz="2600" dirty="0">
                <a:latin typeface="黑体"/>
                <a:cs typeface="黑体"/>
              </a:rPr>
              <a:t>将语法分析树看成电路，得出归约的布尔公式</a:t>
            </a:r>
            <a:endParaRPr sz="2600">
              <a:latin typeface="黑体"/>
              <a:cs typeface="黑体"/>
            </a:endParaRPr>
          </a:p>
          <a:p>
            <a:pPr marL="1155700" lvl="2" indent="-228600">
              <a:spcBef>
                <a:spcPts val="205"/>
              </a:spcBef>
              <a:buClr>
                <a:srgbClr val="3333CC"/>
              </a:buClr>
              <a:buSzPct val="50000"/>
              <a:buFont typeface="Wingdings" panose="05000000000000000000"/>
              <a:buChar char=""/>
              <a:tabLst>
                <a:tab pos="1155700" algn="l"/>
              </a:tabLst>
            </a:pPr>
            <a:r>
              <a:rPr sz="2200" dirty="0">
                <a:latin typeface="黑体"/>
                <a:cs typeface="黑体"/>
              </a:rPr>
              <a:t>此布尔公式为合取式</a:t>
            </a:r>
            <a:endParaRPr sz="2200">
              <a:latin typeface="黑体"/>
              <a:cs typeface="黑体"/>
            </a:endParaRPr>
          </a:p>
        </p:txBody>
      </p:sp>
      <p:pic>
        <p:nvPicPr>
          <p:cNvPr id="4" name="object 4"/>
          <p:cNvPicPr/>
          <p:nvPr/>
        </p:nvPicPr>
        <p:blipFill>
          <a:blip r:embed="rId2" cstate="print"/>
          <a:stretch>
            <a:fillRect/>
          </a:stretch>
        </p:blipFill>
        <p:spPr>
          <a:xfrm>
            <a:off x="7787555" y="2072982"/>
            <a:ext cx="2564094" cy="2360778"/>
          </a:xfrm>
          <a:prstGeom prst="rect">
            <a:avLst/>
          </a:prstGeom>
        </p:spPr>
      </p:pic>
      <p:pic>
        <p:nvPicPr>
          <p:cNvPr id="5" name="object 5"/>
          <p:cNvPicPr/>
          <p:nvPr/>
        </p:nvPicPr>
        <p:blipFill>
          <a:blip r:embed="rId3" cstate="print"/>
          <a:stretch>
            <a:fillRect/>
          </a:stretch>
        </p:blipFill>
        <p:spPr>
          <a:xfrm>
            <a:off x="6637337" y="4939808"/>
            <a:ext cx="3925886" cy="244967"/>
          </a:xfrm>
          <a:prstGeom prst="rect">
            <a:avLst/>
          </a:prstGeom>
        </p:spPr>
      </p:pic>
      <p:pic>
        <p:nvPicPr>
          <p:cNvPr id="6" name="object 6"/>
          <p:cNvPicPr/>
          <p:nvPr/>
        </p:nvPicPr>
        <p:blipFill>
          <a:blip r:embed="rId4" cstate="print"/>
          <a:stretch>
            <a:fillRect/>
          </a:stretch>
        </p:blipFill>
        <p:spPr>
          <a:xfrm>
            <a:off x="2594928" y="4677343"/>
            <a:ext cx="2941635" cy="201079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070" y="889318"/>
            <a:ext cx="5800090"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1141095" y="2016125"/>
            <a:ext cx="5201920" cy="1030605"/>
          </a:xfrm>
          <a:prstGeom prst="rect">
            <a:avLst/>
          </a:prstGeom>
        </p:spPr>
        <p:txBody>
          <a:bodyPr vert="horz" wrap="square" lIns="0" tIns="90170" rIns="0" bIns="0" rtlCol="0">
            <a:spAutoFit/>
          </a:bodyPr>
          <a:lstStyle/>
          <a:p>
            <a:pPr marL="342265" marR="49530" indent="-342265" algn="r">
              <a:spcBef>
                <a:spcPts val="710"/>
              </a:spcBef>
              <a:buClr>
                <a:srgbClr val="3333CC"/>
              </a:buClr>
              <a:buSzPct val="59000"/>
              <a:buFont typeface="Wingdings" panose="05000000000000000000"/>
              <a:buChar char=""/>
              <a:tabLst>
                <a:tab pos="342265" algn="l"/>
                <a:tab pos="342900" algn="l"/>
              </a:tabLst>
            </a:pPr>
            <a:r>
              <a:rPr sz="2800" dirty="0">
                <a:latin typeface="黑体"/>
                <a:cs typeface="黑体"/>
              </a:rPr>
              <a:t>2.将子句转换为合取范式</a:t>
            </a:r>
            <a:endParaRPr sz="2800">
              <a:latin typeface="黑体"/>
              <a:cs typeface="黑体"/>
            </a:endParaRPr>
          </a:p>
          <a:p>
            <a:pPr marL="285115" marR="5080" lvl="1" indent="-285115" algn="r">
              <a:spcBef>
                <a:spcPts val="615"/>
              </a:spcBef>
              <a:buClr>
                <a:srgbClr val="FF0000"/>
              </a:buClr>
              <a:buSzPct val="54000"/>
              <a:buFont typeface="Wingdings" panose="05000000000000000000"/>
              <a:buChar char=""/>
              <a:tabLst>
                <a:tab pos="285115" algn="l"/>
                <a:tab pos="285750" algn="l"/>
              </a:tabLst>
            </a:pPr>
            <a:r>
              <a:rPr sz="2800" dirty="0">
                <a:latin typeface="黑体"/>
                <a:cs typeface="黑体"/>
              </a:rPr>
              <a:t>构造每个子句的真值表</a:t>
            </a:r>
            <a:endParaRPr sz="2800">
              <a:latin typeface="黑体"/>
              <a:cs typeface="黑体"/>
            </a:endParaRPr>
          </a:p>
        </p:txBody>
      </p:sp>
      <p:pic>
        <p:nvPicPr>
          <p:cNvPr id="4" name="object 4"/>
          <p:cNvPicPr/>
          <p:nvPr/>
        </p:nvPicPr>
        <p:blipFill>
          <a:blip r:embed="rId2" cstate="print"/>
          <a:stretch>
            <a:fillRect/>
          </a:stretch>
        </p:blipFill>
        <p:spPr>
          <a:xfrm>
            <a:off x="6781800" y="2027238"/>
            <a:ext cx="3822698" cy="2692398"/>
          </a:xfrm>
          <a:prstGeom prst="rect">
            <a:avLst/>
          </a:prstGeom>
        </p:spPr>
      </p:pic>
      <p:pic>
        <p:nvPicPr>
          <p:cNvPr id="5" name="object 5"/>
          <p:cNvPicPr/>
          <p:nvPr/>
        </p:nvPicPr>
        <p:blipFill>
          <a:blip r:embed="rId3" cstate="print"/>
          <a:stretch>
            <a:fillRect/>
          </a:stretch>
        </p:blipFill>
        <p:spPr>
          <a:xfrm>
            <a:off x="7361237" y="5019676"/>
            <a:ext cx="2793998" cy="74929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845" y="889318"/>
            <a:ext cx="5949315"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6508114" y="3056985"/>
            <a:ext cx="355600" cy="355600"/>
          </a:xfrm>
          <a:prstGeom prst="rect">
            <a:avLst/>
          </a:prstGeom>
        </p:spPr>
        <p:txBody>
          <a:bodyPr vert="horz" wrap="square" lIns="0" tIns="0" rIns="0" bIns="0" rtlCol="0">
            <a:spAutoFit/>
          </a:bodyPr>
          <a:lstStyle/>
          <a:p>
            <a:pPr>
              <a:lnSpc>
                <a:spcPts val="2800"/>
              </a:lnSpc>
            </a:pPr>
            <a:r>
              <a:rPr sz="2800" dirty="0">
                <a:latin typeface="黑体"/>
                <a:cs typeface="黑体"/>
              </a:rPr>
              <a:t>，</a:t>
            </a:r>
            <a:endParaRPr sz="2800">
              <a:latin typeface="黑体"/>
              <a:cs typeface="黑体"/>
            </a:endParaRPr>
          </a:p>
        </p:txBody>
      </p:sp>
      <p:sp>
        <p:nvSpPr>
          <p:cNvPr id="4" name="object 4"/>
          <p:cNvSpPr txBox="1">
            <a:spLocks noGrp="1"/>
          </p:cNvSpPr>
          <p:nvPr>
            <p:ph type="body" idx="1"/>
          </p:nvPr>
        </p:nvSpPr>
        <p:spPr>
          <a:xfrm>
            <a:off x="-129540" y="1851025"/>
            <a:ext cx="6992620" cy="2223770"/>
          </a:xfrm>
          <a:prstGeom prst="rect">
            <a:avLst/>
          </a:prstGeom>
        </p:spPr>
        <p:txBody>
          <a:bodyPr vert="horz" wrap="square" lIns="0" tIns="52069" rIns="0" bIns="0" rtlCol="0">
            <a:spAutoFit/>
          </a:bodyPr>
          <a:lstStyle/>
          <a:p>
            <a:pPr marL="1713865" marR="246380" lvl="3" indent="-342265" algn="l">
              <a:lnSpc>
                <a:spcPct val="100000"/>
              </a:lnSpc>
              <a:spcBef>
                <a:spcPts val="410"/>
              </a:spcBef>
              <a:buClr>
                <a:srgbClr val="3333CC"/>
              </a:buClr>
              <a:buSzPct val="59000"/>
              <a:buFont typeface="Wingdings" panose="05000000000000000000"/>
              <a:buChar char=""/>
              <a:tabLst>
                <a:tab pos="342265" algn="l"/>
                <a:tab pos="342900" algn="l"/>
              </a:tabLst>
            </a:pPr>
            <a:r>
              <a:rPr sz="2800" dirty="0"/>
              <a:t>2.将子句转换为合取范式</a:t>
            </a:r>
          </a:p>
          <a:p>
            <a:pPr marL="1656715" marR="201930" lvl="4" indent="-285115" algn="l">
              <a:lnSpc>
                <a:spcPct val="100000"/>
              </a:lnSpc>
              <a:spcBef>
                <a:spcPts val="315"/>
              </a:spcBef>
              <a:buClr>
                <a:srgbClr val="FF0000"/>
              </a:buClr>
              <a:buSzPct val="54000"/>
              <a:buFont typeface="Wingdings" panose="05000000000000000000"/>
              <a:buChar char=""/>
              <a:tabLst>
                <a:tab pos="285115" algn="l"/>
                <a:tab pos="285750" algn="l"/>
              </a:tabLst>
            </a:pPr>
            <a:r>
              <a:rPr sz="2800" dirty="0">
                <a:latin typeface="黑体"/>
                <a:cs typeface="黑体"/>
              </a:rPr>
              <a:t>构造每个子句的真值表</a:t>
            </a:r>
            <a:endParaRPr sz="2800">
              <a:latin typeface="黑体"/>
              <a:cs typeface="黑体"/>
            </a:endParaRPr>
          </a:p>
          <a:p>
            <a:pPr marL="2120265" marR="24130" lvl="4" indent="-279400" algn="l">
              <a:lnSpc>
                <a:spcPts val="3030"/>
              </a:lnSpc>
              <a:spcBef>
                <a:spcPts val="715"/>
              </a:spcBef>
              <a:buClr>
                <a:srgbClr val="FF0000"/>
              </a:buClr>
              <a:buSzPct val="54000"/>
              <a:buFont typeface="Wingdings" panose="05000000000000000000"/>
              <a:buChar char=""/>
              <a:tabLst>
                <a:tab pos="755015" algn="l"/>
                <a:tab pos="755650" algn="l"/>
              </a:tabLst>
            </a:pPr>
            <a:r>
              <a:rPr sz="2800" dirty="0">
                <a:latin typeface="黑体"/>
                <a:cs typeface="黑体"/>
              </a:rPr>
              <a:t>根据真值表中值为0的项得出析取范式</a:t>
            </a:r>
            <a:endParaRPr sz="2800">
              <a:latin typeface="黑体"/>
              <a:cs typeface="黑体"/>
            </a:endParaRPr>
          </a:p>
          <a:p>
            <a:pPr marL="2527300" marR="5080" lvl="5" algn="l">
              <a:lnSpc>
                <a:spcPts val="2620"/>
              </a:lnSpc>
              <a:spcBef>
                <a:spcPts val="510"/>
              </a:spcBef>
              <a:buClr>
                <a:srgbClr val="3333CC"/>
              </a:buClr>
              <a:buSzPct val="50000"/>
              <a:buFont typeface="Wingdings" panose="05000000000000000000"/>
              <a:buChar char=""/>
              <a:tabLst>
                <a:tab pos="1155700" algn="l"/>
              </a:tabLst>
            </a:pPr>
            <a:r>
              <a:rPr sz="2800" dirty="0">
                <a:latin typeface="黑体"/>
                <a:cs typeface="黑体"/>
              </a:rPr>
              <a:t>此析取范式等价于子句的 否</a:t>
            </a:r>
            <a:endParaRPr sz="2800">
              <a:latin typeface="黑体"/>
              <a:cs typeface="黑体"/>
            </a:endParaRPr>
          </a:p>
        </p:txBody>
      </p:sp>
      <p:pic>
        <p:nvPicPr>
          <p:cNvPr id="5" name="object 5"/>
          <p:cNvPicPr/>
          <p:nvPr/>
        </p:nvPicPr>
        <p:blipFill>
          <a:blip r:embed="rId2" cstate="print"/>
          <a:stretch>
            <a:fillRect/>
          </a:stretch>
        </p:blipFill>
        <p:spPr>
          <a:xfrm>
            <a:off x="7258685" y="2276158"/>
            <a:ext cx="3822698" cy="2692398"/>
          </a:xfrm>
          <a:prstGeom prst="rect">
            <a:avLst/>
          </a:prstGeom>
        </p:spPr>
      </p:pic>
      <p:pic>
        <p:nvPicPr>
          <p:cNvPr id="6" name="object 6"/>
          <p:cNvPicPr/>
          <p:nvPr/>
        </p:nvPicPr>
        <p:blipFill>
          <a:blip r:embed="rId3" cstate="print"/>
          <a:stretch>
            <a:fillRect/>
          </a:stretch>
        </p:blipFill>
        <p:spPr>
          <a:xfrm>
            <a:off x="7361237" y="5019676"/>
            <a:ext cx="2793998" cy="749299"/>
          </a:xfrm>
          <a:prstGeom prst="rect">
            <a:avLst/>
          </a:prstGeom>
        </p:spPr>
      </p:pic>
      <p:pic>
        <p:nvPicPr>
          <p:cNvPr id="7" name="object 7"/>
          <p:cNvPicPr/>
          <p:nvPr/>
        </p:nvPicPr>
        <p:blipFill>
          <a:blip r:embed="rId4" cstate="print"/>
          <a:stretch>
            <a:fillRect/>
          </a:stretch>
        </p:blipFill>
        <p:spPr>
          <a:xfrm>
            <a:off x="2659434" y="4745776"/>
            <a:ext cx="3573188" cy="589810"/>
          </a:xfrm>
          <a:prstGeom prst="rect">
            <a:avLst/>
          </a:prstGeom>
        </p:spPr>
      </p:pic>
      <p:pic>
        <p:nvPicPr>
          <p:cNvPr id="8" name="object 8"/>
          <p:cNvPicPr/>
          <p:nvPr/>
        </p:nvPicPr>
        <p:blipFill>
          <a:blip r:embed="rId5" cstate="print"/>
          <a:stretch>
            <a:fillRect/>
          </a:stretch>
        </p:blipFill>
        <p:spPr>
          <a:xfrm>
            <a:off x="1697039" y="4740275"/>
            <a:ext cx="546099" cy="419100"/>
          </a:xfrm>
          <a:prstGeom prst="rect">
            <a:avLst/>
          </a:prstGeom>
        </p:spPr>
      </p:pic>
      <p:pic>
        <p:nvPicPr>
          <p:cNvPr id="9" name="object 9"/>
          <p:cNvPicPr/>
          <p:nvPr/>
        </p:nvPicPr>
        <p:blipFill>
          <a:blip r:embed="rId6" cstate="print"/>
          <a:stretch>
            <a:fillRect/>
          </a:stretch>
        </p:blipFill>
        <p:spPr>
          <a:xfrm>
            <a:off x="2340918" y="4968098"/>
            <a:ext cx="217189" cy="8886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030" y="889318"/>
            <a:ext cx="6120130"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525145" y="2027555"/>
            <a:ext cx="6294120" cy="2471420"/>
          </a:xfrm>
          <a:prstGeom prst="rect">
            <a:avLst/>
          </a:prstGeom>
        </p:spPr>
        <p:txBody>
          <a:bodyPr vert="horz" wrap="square" lIns="0" tIns="12700" rIns="0" bIns="0" rtlCol="0">
            <a:spAutoFit/>
          </a:bodyPr>
          <a:lstStyle/>
          <a:p>
            <a:pPr marL="342265" marR="805180" indent="-342265" algn="l">
              <a:lnSpc>
                <a:spcPts val="3070"/>
              </a:lnSpc>
              <a:spcBef>
                <a:spcPts val="100"/>
              </a:spcBef>
              <a:buClr>
                <a:srgbClr val="3333CC"/>
              </a:buClr>
              <a:buSzPct val="60000"/>
              <a:buFont typeface="Wingdings" panose="05000000000000000000"/>
              <a:buChar char=""/>
              <a:tabLst>
                <a:tab pos="342265" algn="l"/>
                <a:tab pos="342900" algn="l"/>
              </a:tabLst>
            </a:pPr>
            <a:r>
              <a:rPr sz="2600" dirty="0">
                <a:latin typeface="黑体"/>
                <a:cs typeface="黑体"/>
              </a:rPr>
              <a:t>2.将子句转换为合取范式</a:t>
            </a:r>
            <a:endParaRPr sz="2600">
              <a:latin typeface="黑体"/>
              <a:cs typeface="黑体"/>
            </a:endParaRPr>
          </a:p>
          <a:p>
            <a:pPr marL="285115" marR="735330" lvl="1" indent="-285115" algn="l">
              <a:lnSpc>
                <a:spcPts val="3070"/>
              </a:lnSpc>
              <a:buClr>
                <a:srgbClr val="FF0000"/>
              </a:buClr>
              <a:buSzPct val="54000"/>
              <a:buFont typeface="Wingdings" panose="05000000000000000000"/>
              <a:buChar char=""/>
              <a:tabLst>
                <a:tab pos="285115" algn="l"/>
                <a:tab pos="285750" algn="l"/>
              </a:tabLst>
            </a:pPr>
            <a:r>
              <a:rPr sz="2600" dirty="0">
                <a:latin typeface="黑体"/>
                <a:cs typeface="黑体"/>
              </a:rPr>
              <a:t>构造每个子句的真值表</a:t>
            </a:r>
            <a:endParaRPr sz="2600">
              <a:latin typeface="黑体"/>
              <a:cs typeface="黑体"/>
            </a:endParaRPr>
          </a:p>
          <a:p>
            <a:pPr marL="748665" marR="240030" lvl="1" indent="-279400" algn="l">
              <a:lnSpc>
                <a:spcPct val="79000"/>
              </a:lnSpc>
              <a:spcBef>
                <a:spcPts val="720"/>
              </a:spcBef>
              <a:buClr>
                <a:srgbClr val="FF0000"/>
              </a:buClr>
              <a:buSzPct val="54000"/>
              <a:buFont typeface="Wingdings" panose="05000000000000000000"/>
              <a:buChar char=""/>
              <a:tabLst>
                <a:tab pos="755015" algn="l"/>
                <a:tab pos="755650" algn="l"/>
              </a:tabLst>
            </a:pPr>
            <a:r>
              <a:rPr sz="2600" dirty="0">
                <a:latin typeface="黑体"/>
                <a:cs typeface="黑体"/>
              </a:rPr>
              <a:t>根据真值表中值为0的项， 得出析取范式</a:t>
            </a:r>
            <a:endParaRPr sz="2600">
              <a:latin typeface="黑体"/>
              <a:cs typeface="黑体"/>
            </a:endParaRPr>
          </a:p>
          <a:p>
            <a:pPr marL="1155700" lvl="2" indent="-228600" algn="l">
              <a:lnSpc>
                <a:spcPts val="2610"/>
              </a:lnSpc>
              <a:buClr>
                <a:srgbClr val="3333CC"/>
              </a:buClr>
              <a:buSzPct val="50000"/>
              <a:buFont typeface="Wingdings" panose="05000000000000000000"/>
              <a:buChar char=""/>
              <a:tabLst>
                <a:tab pos="1155700" algn="l"/>
              </a:tabLst>
            </a:pPr>
            <a:r>
              <a:rPr sz="2200" dirty="0">
                <a:latin typeface="黑体"/>
                <a:cs typeface="黑体"/>
              </a:rPr>
              <a:t>此析取范式等价于子句的否</a:t>
            </a:r>
            <a:endParaRPr sz="2200">
              <a:latin typeface="黑体"/>
              <a:cs typeface="黑体"/>
            </a:endParaRPr>
          </a:p>
          <a:p>
            <a:pPr marL="1155700" marR="5080" lvl="2" indent="-228600" algn="l">
              <a:lnSpc>
                <a:spcPts val="2170"/>
              </a:lnSpc>
              <a:spcBef>
                <a:spcPts val="445"/>
              </a:spcBef>
              <a:buClr>
                <a:srgbClr val="3333CC"/>
              </a:buClr>
              <a:buSzPct val="50000"/>
              <a:buFont typeface="Wingdings" panose="05000000000000000000"/>
              <a:buChar char=""/>
              <a:tabLst>
                <a:tab pos="1155700" algn="l"/>
              </a:tabLst>
            </a:pPr>
            <a:r>
              <a:rPr sz="2200" dirty="0">
                <a:latin typeface="黑体"/>
                <a:cs typeface="黑体"/>
              </a:rPr>
              <a:t>运用德摩根定律，得出合取子句（将析取范式再取否）</a:t>
            </a:r>
            <a:endParaRPr sz="2200">
              <a:latin typeface="黑体"/>
              <a:cs typeface="黑体"/>
            </a:endParaRPr>
          </a:p>
        </p:txBody>
      </p:sp>
      <p:pic>
        <p:nvPicPr>
          <p:cNvPr id="4" name="object 4"/>
          <p:cNvPicPr/>
          <p:nvPr/>
        </p:nvPicPr>
        <p:blipFill>
          <a:blip r:embed="rId2" cstate="print"/>
          <a:stretch>
            <a:fillRect/>
          </a:stretch>
        </p:blipFill>
        <p:spPr>
          <a:xfrm>
            <a:off x="6781800" y="1951038"/>
            <a:ext cx="3886198" cy="2781298"/>
          </a:xfrm>
          <a:prstGeom prst="rect">
            <a:avLst/>
          </a:prstGeom>
        </p:spPr>
      </p:pic>
      <p:pic>
        <p:nvPicPr>
          <p:cNvPr id="5" name="object 5"/>
          <p:cNvPicPr/>
          <p:nvPr/>
        </p:nvPicPr>
        <p:blipFill>
          <a:blip r:embed="rId3" cstate="print"/>
          <a:stretch>
            <a:fillRect/>
          </a:stretch>
        </p:blipFill>
        <p:spPr>
          <a:xfrm>
            <a:off x="7361237" y="5019676"/>
            <a:ext cx="2793998" cy="749299"/>
          </a:xfrm>
          <a:prstGeom prst="rect">
            <a:avLst/>
          </a:prstGeom>
        </p:spPr>
      </p:pic>
      <p:pic>
        <p:nvPicPr>
          <p:cNvPr id="6" name="object 6"/>
          <p:cNvPicPr/>
          <p:nvPr/>
        </p:nvPicPr>
        <p:blipFill>
          <a:blip r:embed="rId4" cstate="print"/>
          <a:stretch>
            <a:fillRect/>
          </a:stretch>
        </p:blipFill>
        <p:spPr>
          <a:xfrm>
            <a:off x="1760404" y="5672138"/>
            <a:ext cx="4889767" cy="614433"/>
          </a:xfrm>
          <a:prstGeom prst="rect">
            <a:avLst/>
          </a:prstGeom>
        </p:spPr>
      </p:pic>
      <p:pic>
        <p:nvPicPr>
          <p:cNvPr id="7" name="object 7"/>
          <p:cNvPicPr/>
          <p:nvPr/>
        </p:nvPicPr>
        <p:blipFill>
          <a:blip r:embed="rId5" cstate="print"/>
          <a:stretch>
            <a:fillRect/>
          </a:stretch>
        </p:blipFill>
        <p:spPr>
          <a:xfrm>
            <a:off x="2659434" y="4745776"/>
            <a:ext cx="3573188" cy="589810"/>
          </a:xfrm>
          <a:prstGeom prst="rect">
            <a:avLst/>
          </a:prstGeom>
        </p:spPr>
      </p:pic>
      <p:pic>
        <p:nvPicPr>
          <p:cNvPr id="8" name="object 8"/>
          <p:cNvPicPr/>
          <p:nvPr/>
        </p:nvPicPr>
        <p:blipFill>
          <a:blip r:embed="rId6" cstate="print"/>
          <a:stretch>
            <a:fillRect/>
          </a:stretch>
        </p:blipFill>
        <p:spPr>
          <a:xfrm>
            <a:off x="1697039" y="4740275"/>
            <a:ext cx="546099" cy="419100"/>
          </a:xfrm>
          <a:prstGeom prst="rect">
            <a:avLst/>
          </a:prstGeom>
        </p:spPr>
      </p:pic>
      <p:pic>
        <p:nvPicPr>
          <p:cNvPr id="9" name="object 9"/>
          <p:cNvPicPr/>
          <p:nvPr/>
        </p:nvPicPr>
        <p:blipFill>
          <a:blip r:embed="rId7" cstate="print"/>
          <a:stretch>
            <a:fillRect/>
          </a:stretch>
        </p:blipFill>
        <p:spPr>
          <a:xfrm>
            <a:off x="2340918" y="4968098"/>
            <a:ext cx="217189" cy="8886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735" y="889318"/>
            <a:ext cx="5686425"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2018664" y="2093595"/>
            <a:ext cx="5524500" cy="452120"/>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3.将子句转为3个文字的合取取式</a:t>
            </a:r>
            <a:endParaRPr sz="2800">
              <a:latin typeface="黑体"/>
              <a:cs typeface="黑体"/>
            </a:endParaRPr>
          </a:p>
        </p:txBody>
      </p:sp>
      <p:pic>
        <p:nvPicPr>
          <p:cNvPr id="4" name="object 4"/>
          <p:cNvPicPr/>
          <p:nvPr/>
        </p:nvPicPr>
        <p:blipFill>
          <a:blip r:embed="rId2" cstate="print"/>
          <a:stretch>
            <a:fillRect/>
          </a:stretch>
        </p:blipFill>
        <p:spPr>
          <a:xfrm>
            <a:off x="1054735" y="2784475"/>
            <a:ext cx="9603105" cy="22701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555" y="889318"/>
            <a:ext cx="6110605" cy="751205"/>
          </a:xfrm>
          <a:prstGeom prst="rect">
            <a:avLst/>
          </a:prstGeom>
        </p:spPr>
        <p:txBody>
          <a:bodyPr vert="horz" wrap="square" lIns="0" tIns="12700" rIns="0" bIns="0" rtlCol="0" anchor="ctr">
            <a:spAutoFit/>
          </a:bodyPr>
          <a:lstStyle/>
          <a:p>
            <a:pPr marL="12700">
              <a:lnSpc>
                <a:spcPct val="100000"/>
              </a:lnSpc>
              <a:spcBef>
                <a:spcPts val="100"/>
              </a:spcBef>
            </a:pPr>
            <a:r>
              <a:rPr sz="4800" dirty="0"/>
              <a:t>3-CNF可满足性</a:t>
            </a:r>
            <a:endParaRPr sz="4800"/>
          </a:p>
        </p:txBody>
      </p:sp>
      <p:sp>
        <p:nvSpPr>
          <p:cNvPr id="3" name="object 3"/>
          <p:cNvSpPr txBox="1"/>
          <p:nvPr/>
        </p:nvSpPr>
        <p:spPr>
          <a:xfrm>
            <a:off x="630555" y="2018665"/>
            <a:ext cx="8347710" cy="4152265"/>
          </a:xfrm>
          <a:prstGeom prst="rect">
            <a:avLst/>
          </a:prstGeom>
        </p:spPr>
        <p:txBody>
          <a:bodyPr vert="horz" wrap="square" lIns="0" tIns="52069" rIns="0" bIns="0" rtlCol="0">
            <a:spAutoFit/>
          </a:bodyPr>
          <a:lstStyle/>
          <a:p>
            <a:pPr marL="355600" indent="-342900">
              <a:spcBef>
                <a:spcPts val="410"/>
              </a:spcBef>
              <a:buClr>
                <a:srgbClr val="3333CC"/>
              </a:buClr>
              <a:buSzPct val="59000"/>
              <a:buFont typeface="Wingdings" panose="05000000000000000000"/>
              <a:buChar char=""/>
              <a:tabLst>
                <a:tab pos="354965" algn="l"/>
                <a:tab pos="355600" algn="l"/>
              </a:tabLst>
            </a:pPr>
            <a:r>
              <a:rPr sz="2800" dirty="0">
                <a:latin typeface="黑体"/>
                <a:cs typeface="黑体"/>
              </a:rPr>
              <a:t>以上映射为多项式时间</a:t>
            </a:r>
            <a:endParaRPr sz="2800">
              <a:latin typeface="黑体"/>
              <a:cs typeface="黑体"/>
            </a:endParaRPr>
          </a:p>
          <a:p>
            <a:pPr marL="755650" lvl="1" indent="-285750">
              <a:spcBef>
                <a:spcPts val="315"/>
              </a:spcBef>
              <a:buClr>
                <a:srgbClr val="FF0000"/>
              </a:buClr>
              <a:buSzPct val="54000"/>
              <a:buFont typeface="Wingdings" panose="05000000000000000000"/>
              <a:buChar char=""/>
              <a:tabLst>
                <a:tab pos="755015" algn="l"/>
                <a:tab pos="755650" algn="l"/>
              </a:tabLst>
            </a:pPr>
            <a:r>
              <a:rPr sz="2800" dirty="0">
                <a:latin typeface="黑体"/>
                <a:cs typeface="黑体"/>
              </a:rPr>
              <a:t>将布尔公式转换为子句的合取式</a:t>
            </a:r>
            <a:endParaRPr sz="2800">
              <a:latin typeface="黑体"/>
              <a:cs typeface="黑体"/>
            </a:endParaRPr>
          </a:p>
          <a:p>
            <a:pPr marL="1155700" lvl="2" indent="-228600">
              <a:spcBef>
                <a:spcPts val="280"/>
              </a:spcBef>
              <a:buClr>
                <a:srgbClr val="3333CC"/>
              </a:buClr>
              <a:buSzPct val="50000"/>
              <a:buFont typeface="Wingdings" panose="05000000000000000000"/>
              <a:buChar char=""/>
              <a:tabLst>
                <a:tab pos="1155700" algn="l"/>
              </a:tabLst>
            </a:pPr>
            <a:r>
              <a:rPr sz="2400" dirty="0">
                <a:latin typeface="黑体"/>
                <a:cs typeface="黑体"/>
              </a:rPr>
              <a:t>同布尔电路转换为布尔公式</a:t>
            </a:r>
            <a:endParaRPr sz="2400">
              <a:latin typeface="黑体"/>
              <a:cs typeface="黑体"/>
            </a:endParaRPr>
          </a:p>
          <a:p>
            <a:pPr marL="755650" lvl="1" indent="-285750">
              <a:spcBef>
                <a:spcPts val="280"/>
              </a:spcBef>
              <a:buClr>
                <a:srgbClr val="FF0000"/>
              </a:buClr>
              <a:buSzPct val="54000"/>
              <a:buFont typeface="Wingdings" panose="05000000000000000000"/>
              <a:buChar char=""/>
              <a:tabLst>
                <a:tab pos="755015" algn="l"/>
                <a:tab pos="755650" algn="l"/>
              </a:tabLst>
            </a:pPr>
            <a:r>
              <a:rPr sz="2800" dirty="0">
                <a:latin typeface="黑体"/>
                <a:cs typeface="黑体"/>
              </a:rPr>
              <a:t>将子句转换为合取范式</a:t>
            </a:r>
            <a:endParaRPr sz="2800">
              <a:latin typeface="黑体"/>
              <a:cs typeface="黑体"/>
            </a:endParaRPr>
          </a:p>
          <a:p>
            <a:pPr marL="1155700" lvl="2" indent="-228600">
              <a:spcBef>
                <a:spcPts val="280"/>
              </a:spcBef>
              <a:buClr>
                <a:srgbClr val="3333CC"/>
              </a:buClr>
              <a:buSzPct val="50000"/>
              <a:buFont typeface="Wingdings" panose="05000000000000000000"/>
              <a:buChar char=""/>
              <a:tabLst>
                <a:tab pos="1155700" algn="l"/>
              </a:tabLst>
            </a:pPr>
            <a:r>
              <a:rPr sz="2400" dirty="0">
                <a:latin typeface="黑体"/>
                <a:cs typeface="黑体"/>
              </a:rPr>
              <a:t>每个子句至多变为8个子句（至多3个变量）</a:t>
            </a:r>
            <a:endParaRPr sz="2400">
              <a:latin typeface="黑体"/>
              <a:cs typeface="黑体"/>
            </a:endParaRPr>
          </a:p>
          <a:p>
            <a:pPr marL="755650" lvl="1" indent="-285750">
              <a:spcBef>
                <a:spcPts val="380"/>
              </a:spcBef>
              <a:buClr>
                <a:srgbClr val="FF0000"/>
              </a:buClr>
              <a:buSzPct val="54000"/>
              <a:buFont typeface="Wingdings" panose="05000000000000000000"/>
              <a:buChar char=""/>
              <a:tabLst>
                <a:tab pos="755015" algn="l"/>
                <a:tab pos="755650" algn="l"/>
              </a:tabLst>
            </a:pPr>
            <a:r>
              <a:rPr sz="2800" dirty="0">
                <a:latin typeface="黑体"/>
                <a:cs typeface="黑体"/>
              </a:rPr>
              <a:t>将子句转为3个文字的合取取式</a:t>
            </a:r>
            <a:endParaRPr sz="2800">
              <a:latin typeface="黑体"/>
              <a:cs typeface="黑体"/>
            </a:endParaRPr>
          </a:p>
          <a:p>
            <a:pPr marL="1155700" lvl="2" indent="-228600">
              <a:spcBef>
                <a:spcPts val="280"/>
              </a:spcBef>
              <a:buClr>
                <a:srgbClr val="3333CC"/>
              </a:buClr>
              <a:buSzPct val="50000"/>
              <a:buFont typeface="Wingdings" panose="05000000000000000000"/>
              <a:buChar char=""/>
              <a:tabLst>
                <a:tab pos="1155700" algn="l"/>
              </a:tabLst>
            </a:pPr>
            <a:r>
              <a:rPr sz="2400" dirty="0">
                <a:latin typeface="黑体"/>
                <a:cs typeface="黑体"/>
              </a:rPr>
              <a:t>至多引入4个子句</a:t>
            </a:r>
            <a:endParaRPr sz="2400">
              <a:latin typeface="黑体"/>
              <a:cs typeface="黑体"/>
            </a:endParaRPr>
          </a:p>
          <a:p>
            <a:pPr>
              <a:spcBef>
                <a:spcPts val="40"/>
              </a:spcBef>
            </a:pPr>
            <a:endParaRPr sz="3200">
              <a:latin typeface="黑体"/>
              <a:cs typeface="黑体"/>
            </a:endParaRPr>
          </a:p>
          <a:p>
            <a:pPr marL="908050" marR="379095">
              <a:lnSpc>
                <a:spcPts val="2100"/>
              </a:lnSpc>
              <a:spcBef>
                <a:spcPts val="5"/>
              </a:spcBef>
            </a:pPr>
            <a:r>
              <a:rPr dirty="0">
                <a:solidFill>
                  <a:srgbClr val="FF0000"/>
                </a:solidFill>
                <a:latin typeface="宋体"/>
                <a:cs typeface="宋体"/>
              </a:rPr>
              <a:t>由以上步骤可知</a:t>
            </a:r>
            <a:r>
              <a:rPr dirty="0">
                <a:solidFill>
                  <a:srgbClr val="FF2600"/>
                </a:solidFill>
                <a:latin typeface="宋体"/>
                <a:cs typeface="宋体"/>
              </a:rPr>
              <a:t>：</a:t>
            </a:r>
            <a:r>
              <a:rPr dirty="0">
                <a:solidFill>
                  <a:srgbClr val="FF2600"/>
                </a:solidFill>
                <a:latin typeface="Times New Roman" panose="02020603050405020304"/>
                <a:cs typeface="Times New Roman" panose="02020603050405020304"/>
              </a:rPr>
              <a:t>3-CN</a:t>
            </a:r>
            <a:r>
              <a:rPr spc="-5" dirty="0">
                <a:solidFill>
                  <a:srgbClr val="FF2600"/>
                </a:solidFill>
                <a:latin typeface="Times New Roman" panose="02020603050405020304"/>
                <a:cs typeface="Times New Roman" panose="02020603050405020304"/>
              </a:rPr>
              <a:t>F</a:t>
            </a:r>
            <a:r>
              <a:rPr dirty="0">
                <a:solidFill>
                  <a:srgbClr val="FF0000"/>
                </a:solidFill>
                <a:latin typeface="宋体"/>
                <a:cs typeface="宋体"/>
              </a:rPr>
              <a:t>是可满足的当且仅当以上三个步 骤的每一步都是可满足的</a:t>
            </a:r>
            <a:r>
              <a:rPr dirty="0">
                <a:solidFill>
                  <a:srgbClr val="FF2600"/>
                </a:solidFill>
                <a:latin typeface="Times New Roman" panose="02020603050405020304"/>
                <a:cs typeface="Times New Roman" panose="02020603050405020304"/>
              </a:rPr>
              <a:t>=</a:t>
            </a:r>
            <a:r>
              <a:rPr dirty="0">
                <a:solidFill>
                  <a:srgbClr val="FF2600"/>
                </a:solidFill>
                <a:latin typeface="宋体"/>
                <a:cs typeface="宋体"/>
              </a:rPr>
              <a:t>》以上转换为归约</a:t>
            </a:r>
            <a:endParaRPr>
              <a:latin typeface="宋体"/>
              <a:cs typeface="宋体"/>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5570" y="889318"/>
            <a:ext cx="5660390" cy="751205"/>
          </a:xfrm>
          <a:prstGeom prst="rect">
            <a:avLst/>
          </a:prstGeom>
        </p:spPr>
        <p:txBody>
          <a:bodyPr vert="horz" wrap="square" lIns="0" tIns="12700" rIns="0" bIns="0" rtlCol="0" anchor="ctr">
            <a:spAutoFit/>
          </a:bodyPr>
          <a:lstStyle/>
          <a:p>
            <a:pPr marL="12700">
              <a:lnSpc>
                <a:spcPct val="100000"/>
              </a:lnSpc>
              <a:spcBef>
                <a:spcPts val="100"/>
              </a:spcBef>
            </a:pPr>
            <a:r>
              <a:rPr sz="4800" dirty="0"/>
              <a:t>典型NP完全问题</a:t>
            </a:r>
            <a:endParaRPr sz="4800"/>
          </a:p>
        </p:txBody>
      </p:sp>
      <p:sp>
        <p:nvSpPr>
          <p:cNvPr id="3" name="object 3"/>
          <p:cNvSpPr txBox="1"/>
          <p:nvPr/>
        </p:nvSpPr>
        <p:spPr>
          <a:xfrm>
            <a:off x="2018664" y="2015872"/>
            <a:ext cx="2501900" cy="2571115"/>
          </a:xfrm>
          <a:prstGeom prst="rect">
            <a:avLst/>
          </a:prstGeom>
        </p:spPr>
        <p:txBody>
          <a:bodyPr vert="horz" wrap="square" lIns="0" tIns="90170" rIns="0" bIns="0" rtlCol="0">
            <a:spAutoFit/>
          </a:bodyPr>
          <a:lstStyle/>
          <a:p>
            <a:pPr marL="355600" indent="-342900">
              <a:spcBef>
                <a:spcPts val="710"/>
              </a:spcBef>
              <a:buClr>
                <a:srgbClr val="3333CC"/>
              </a:buClr>
              <a:buSzPct val="59000"/>
              <a:buFont typeface="Wingdings" panose="05000000000000000000"/>
              <a:buChar char=""/>
              <a:tabLst>
                <a:tab pos="354965" algn="l"/>
                <a:tab pos="355600" algn="l"/>
              </a:tabLst>
            </a:pPr>
            <a:r>
              <a:rPr sz="2800" dirty="0">
                <a:latin typeface="黑体"/>
                <a:cs typeface="黑体"/>
              </a:rPr>
              <a:t>团问题</a:t>
            </a:r>
            <a:endParaRPr sz="2800">
              <a:latin typeface="黑体"/>
              <a:cs typeface="黑体"/>
            </a:endParaRPr>
          </a:p>
          <a:p>
            <a:pPr marL="355600" indent="-342900">
              <a:spcBef>
                <a:spcPts val="615"/>
              </a:spcBef>
              <a:buClr>
                <a:srgbClr val="3333CC"/>
              </a:buClr>
              <a:buSzPct val="59000"/>
              <a:buFont typeface="Wingdings" panose="05000000000000000000"/>
              <a:buChar char=""/>
              <a:tabLst>
                <a:tab pos="354965" algn="l"/>
                <a:tab pos="355600" algn="l"/>
              </a:tabLst>
            </a:pPr>
            <a:r>
              <a:rPr sz="2800" dirty="0">
                <a:latin typeface="黑体"/>
                <a:cs typeface="黑体"/>
              </a:rPr>
              <a:t>顶点覆盖问题</a:t>
            </a:r>
            <a:endParaRPr sz="2800">
              <a:latin typeface="黑体"/>
              <a:cs typeface="黑体"/>
            </a:endParaRPr>
          </a:p>
          <a:p>
            <a:pPr marL="355600" indent="-342900">
              <a:spcBef>
                <a:spcPts val="640"/>
              </a:spcBef>
              <a:buClr>
                <a:srgbClr val="3333CC"/>
              </a:buClr>
              <a:buSzPct val="59000"/>
              <a:buFont typeface="Wingdings" panose="05000000000000000000"/>
              <a:buChar char=""/>
              <a:tabLst>
                <a:tab pos="354965" algn="l"/>
                <a:tab pos="355600" algn="l"/>
              </a:tabLst>
            </a:pPr>
            <a:r>
              <a:rPr sz="2800" dirty="0">
                <a:latin typeface="黑体"/>
                <a:cs typeface="黑体"/>
              </a:rPr>
              <a:t>哈密顿回路问</a:t>
            </a:r>
            <a:endParaRPr sz="2800">
              <a:latin typeface="黑体"/>
              <a:cs typeface="黑体"/>
            </a:endParaRPr>
          </a:p>
          <a:p>
            <a:pPr marL="355600" indent="-342900">
              <a:spcBef>
                <a:spcPts val="740"/>
              </a:spcBef>
              <a:buClr>
                <a:srgbClr val="3333CC"/>
              </a:buClr>
              <a:buSzPct val="59000"/>
              <a:buFont typeface="Wingdings" panose="05000000000000000000"/>
              <a:buChar char=""/>
              <a:tabLst>
                <a:tab pos="354965" algn="l"/>
                <a:tab pos="355600" algn="l"/>
              </a:tabLst>
            </a:pPr>
            <a:r>
              <a:rPr sz="2800" dirty="0">
                <a:latin typeface="黑体"/>
                <a:cs typeface="黑体"/>
              </a:rPr>
              <a:t>旅行商问题</a:t>
            </a:r>
            <a:endParaRPr sz="2800">
              <a:latin typeface="黑体"/>
              <a:cs typeface="黑体"/>
            </a:endParaRPr>
          </a:p>
          <a:p>
            <a:pPr marL="355600" indent="-342900">
              <a:spcBef>
                <a:spcPts val="640"/>
              </a:spcBef>
              <a:buClr>
                <a:srgbClr val="3333CC"/>
              </a:buClr>
              <a:buSzPct val="59000"/>
              <a:buFont typeface="Wingdings" panose="05000000000000000000"/>
              <a:buChar char=""/>
              <a:tabLst>
                <a:tab pos="354965" algn="l"/>
                <a:tab pos="355600" algn="l"/>
              </a:tabLst>
            </a:pPr>
            <a:r>
              <a:rPr sz="2800" dirty="0">
                <a:latin typeface="黑体"/>
                <a:cs typeface="黑体"/>
              </a:rPr>
              <a:t>子集和问题</a:t>
            </a:r>
            <a:endParaRPr sz="2800">
              <a:latin typeface="黑体"/>
              <a:cs typeface="黑体"/>
            </a:endParaRPr>
          </a:p>
        </p:txBody>
      </p:sp>
      <p:sp>
        <p:nvSpPr>
          <p:cNvPr id="5" name="object 5"/>
          <p:cNvSpPr txBox="1">
            <a:spLocks noGrp="1"/>
          </p:cNvSpPr>
          <p:nvPr>
            <p:ph type="sldNum" sz="quarter" idx="7"/>
          </p:nvPr>
        </p:nvSpPr>
        <p:spPr>
          <a:xfrm>
            <a:off x="1524000" y="1"/>
            <a:ext cx="0" cy="419987"/>
          </a:xfrm>
          <a:prstGeom prst="rect">
            <a:avLst/>
          </a:prstGeom>
        </p:spPr>
        <p:txBody>
          <a:bodyPr vert="horz" wrap="square" lIns="0" tIns="0" rIns="0" bIns="0" rtlCol="0">
            <a:spAutoFit/>
          </a:bodyPr>
          <a:lstStyle/>
          <a:p>
            <a:pPr marL="38100">
              <a:lnSpc>
                <a:spcPts val="1585"/>
              </a:lnSpc>
            </a:pPr>
            <a:fld id="{81D60167-4931-47E6-BA6A-407CBD079E47}" type="slidenum">
              <a:rPr dirty="0"/>
              <a:t>59</a:t>
            </a:fld>
            <a:endParaRPr dirty="0"/>
          </a:p>
        </p:txBody>
      </p:sp>
      <p:pic>
        <p:nvPicPr>
          <p:cNvPr id="6" name="图片 5">
            <a:extLst>
              <a:ext uri="{FF2B5EF4-FFF2-40B4-BE49-F238E27FC236}">
                <a16:creationId xmlns:a16="http://schemas.microsoft.com/office/drawing/2014/main" id="{0C8BE575-1F7E-4FF7-B26A-615DAC57D096}"/>
              </a:ext>
            </a:extLst>
          </p:cNvPr>
          <p:cNvPicPr>
            <a:picLocks noChangeAspect="1"/>
          </p:cNvPicPr>
          <p:nvPr/>
        </p:nvPicPr>
        <p:blipFill>
          <a:blip r:embed="rId2"/>
          <a:stretch>
            <a:fillRect/>
          </a:stretch>
        </p:blipFill>
        <p:spPr>
          <a:xfrm>
            <a:off x="6725286" y="1640523"/>
            <a:ext cx="3448050" cy="3371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409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6</a:t>
            </a:fld>
            <a:endParaRPr lang="zh-CN" altLang="en-US" sz="1400" b="0" dirty="0"/>
          </a:p>
        </p:txBody>
      </p:sp>
      <p:sp>
        <p:nvSpPr>
          <p:cNvPr id="4100" name="Rectangle 3"/>
          <p:cNvSpPr>
            <a:spLocks noGrp="1"/>
          </p:cNvSpPr>
          <p:nvPr>
            <p:ph idx="1"/>
          </p:nvPr>
        </p:nvSpPr>
        <p:spPr>
          <a:xfrm>
            <a:off x="776605" y="1042858"/>
            <a:ext cx="9205595" cy="4526280"/>
          </a:xfrm>
        </p:spPr>
        <p:txBody>
          <a:bodyPr vert="horz" wrap="square" lIns="91440" tIns="45720" rIns="91440" bIns="45720" anchor="t" anchorCtr="0">
            <a:normAutofit fontScale="97500"/>
          </a:bodyPr>
          <a:lstStyle/>
          <a:p>
            <a:pPr marL="0" lvl="1" eaLnBrk="1" hangingPunct="1">
              <a:lnSpc>
                <a:spcPct val="150000"/>
              </a:lnSpc>
            </a:pPr>
            <a:r>
              <a:rPr lang="zh-CN" altLang="en-US" sz="3300" dirty="0">
                <a:sym typeface="+mn-ea"/>
              </a:rPr>
              <a:t>易解问题</a:t>
            </a:r>
            <a:r>
              <a:rPr lang="en-US" altLang="zh-CN" sz="3300" dirty="0">
                <a:sym typeface="+mn-ea"/>
              </a:rPr>
              <a:t>E</a:t>
            </a:r>
            <a:r>
              <a:rPr lang="zh-CN" altLang="en-US" sz="3300" dirty="0">
                <a:sym typeface="+mn-ea"/>
              </a:rPr>
              <a:t>asy </a:t>
            </a:r>
            <a:r>
              <a:rPr lang="en-US" altLang="zh-CN" sz="3300" dirty="0">
                <a:sym typeface="+mn-ea"/>
              </a:rPr>
              <a:t>problems(</a:t>
            </a:r>
            <a:r>
              <a:rPr lang="en-US" altLang="zh-CN" sz="3300" dirty="0">
                <a:solidFill>
                  <a:srgbClr val="CC0000"/>
                </a:solidFill>
                <a:sym typeface="+mn-ea"/>
              </a:rPr>
              <a:t>O(n</a:t>
            </a:r>
            <a:r>
              <a:rPr lang="en-US" altLang="zh-CN" sz="3300" baseline="30000" dirty="0">
                <a:solidFill>
                  <a:srgbClr val="CC0000"/>
                </a:solidFill>
                <a:sym typeface="+mn-ea"/>
              </a:rPr>
              <a:t>k</a:t>
            </a:r>
            <a:r>
              <a:rPr lang="en-US" altLang="zh-CN" sz="3300" dirty="0">
                <a:solidFill>
                  <a:srgbClr val="CC0000"/>
                </a:solidFill>
                <a:sym typeface="+mn-ea"/>
              </a:rPr>
              <a:t>)</a:t>
            </a:r>
            <a:r>
              <a:rPr lang="en-US" altLang="zh-CN" sz="3300" dirty="0">
                <a:sym typeface="+mn-ea"/>
              </a:rPr>
              <a:t>) </a:t>
            </a:r>
            <a:endParaRPr lang="zh-CN" altLang="en-US" sz="3300" dirty="0"/>
          </a:p>
          <a:p>
            <a:pPr marL="0" lvl="1" indent="0" eaLnBrk="1" hangingPunct="1">
              <a:lnSpc>
                <a:spcPct val="150000"/>
              </a:lnSpc>
              <a:buNone/>
            </a:pPr>
            <a:r>
              <a:rPr lang="en-US" sz="2800" dirty="0"/>
              <a:t>    -- </a:t>
            </a:r>
            <a:r>
              <a:rPr lang="zh-CN" altLang="en-US" sz="2800" dirty="0"/>
              <a:t>有多项式时间算法的问题</a:t>
            </a:r>
            <a:r>
              <a:rPr lang="en-US" altLang="zh-CN" sz="2800" dirty="0"/>
              <a:t> </a:t>
            </a:r>
          </a:p>
          <a:p>
            <a:pPr marL="457200" lvl="2" indent="0">
              <a:lnSpc>
                <a:spcPct val="150000"/>
              </a:lnSpc>
              <a:buNone/>
            </a:pPr>
            <a:endParaRPr lang="zh-CN" altLang="en-US"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38F49-6FDD-4BF1-873E-7D96CDD7C9F5}"/>
              </a:ext>
            </a:extLst>
          </p:cNvPr>
          <p:cNvSpPr>
            <a:spLocks noGrp="1"/>
          </p:cNvSpPr>
          <p:nvPr>
            <p:ph type="title"/>
          </p:nvPr>
        </p:nvSpPr>
        <p:spPr/>
        <p:txBody>
          <a:bodyPr/>
          <a:lstStyle/>
          <a:p>
            <a:r>
              <a:rPr lang="zh-CN" altLang="en-US" dirty="0"/>
              <a:t>团问题</a:t>
            </a:r>
          </a:p>
        </p:txBody>
      </p:sp>
      <p:sp>
        <p:nvSpPr>
          <p:cNvPr id="3" name="内容占位符 2">
            <a:extLst>
              <a:ext uri="{FF2B5EF4-FFF2-40B4-BE49-F238E27FC236}">
                <a16:creationId xmlns:a16="http://schemas.microsoft.com/office/drawing/2014/main" id="{3F48E7FE-3446-4D08-A004-BE3063CC8EBF}"/>
              </a:ext>
            </a:extLst>
          </p:cNvPr>
          <p:cNvSpPr>
            <a:spLocks noGrp="1"/>
          </p:cNvSpPr>
          <p:nvPr>
            <p:ph idx="1"/>
          </p:nvPr>
        </p:nvSpPr>
        <p:spPr/>
        <p:txBody>
          <a:bodyPr/>
          <a:lstStyle/>
          <a:p>
            <a:r>
              <a:rPr lang="zh-CN" altLang="en-US" dirty="0"/>
              <a:t>给定无向图</a:t>
            </a:r>
            <a:r>
              <a:rPr lang="en-US" altLang="zh-CN" dirty="0"/>
              <a:t>G=(V,E)</a:t>
            </a:r>
            <a:r>
              <a:rPr lang="zh-CN" altLang="en-US" dirty="0"/>
              <a:t>中的团</a:t>
            </a:r>
            <a:r>
              <a:rPr lang="en-US" altLang="zh-CN" dirty="0"/>
              <a:t>(clique)</a:t>
            </a:r>
            <a:r>
              <a:rPr lang="zh-CN" altLang="en-US" dirty="0"/>
              <a:t>，是一个顶点子集</a:t>
            </a:r>
            <a:r>
              <a:rPr lang="en-US" altLang="zh-CN" dirty="0"/>
              <a:t>V’</a:t>
            </a:r>
            <a:r>
              <a:rPr lang="zh-CN" altLang="en-US" dirty="0"/>
              <a:t> ⊆</a:t>
            </a:r>
            <a:r>
              <a:rPr lang="en-US" altLang="zh-CN" dirty="0"/>
              <a:t>V</a:t>
            </a:r>
            <a:r>
              <a:rPr lang="zh-CN" altLang="en-US" dirty="0"/>
              <a:t>，其中每一对顶点间都由</a:t>
            </a:r>
            <a:r>
              <a:rPr lang="en-US" altLang="zh-CN" dirty="0"/>
              <a:t>E</a:t>
            </a:r>
            <a:r>
              <a:rPr lang="zh-CN" altLang="en-US" dirty="0"/>
              <a:t>中的一条边连接。</a:t>
            </a:r>
            <a:endParaRPr lang="en-US" altLang="zh-CN" dirty="0"/>
          </a:p>
          <a:p>
            <a:r>
              <a:rPr lang="zh-CN" altLang="en-US" dirty="0"/>
              <a:t>一个团是</a:t>
            </a:r>
            <a:r>
              <a:rPr lang="en-US" altLang="zh-CN" dirty="0"/>
              <a:t>G</a:t>
            </a:r>
            <a:r>
              <a:rPr lang="zh-CN" altLang="en-US" dirty="0"/>
              <a:t>的一个完全子图</a:t>
            </a:r>
            <a:endParaRPr lang="en-US" altLang="zh-CN" dirty="0"/>
          </a:p>
          <a:p>
            <a:r>
              <a:rPr lang="zh-CN" altLang="en-US" dirty="0"/>
              <a:t>团的规模是指它所包含的顶点数。</a:t>
            </a:r>
            <a:endParaRPr lang="en-US" altLang="zh-CN" dirty="0"/>
          </a:p>
          <a:p>
            <a:r>
              <a:rPr lang="zh-CN" altLang="en-US" dirty="0"/>
              <a:t>团问题是关于寻找图中规模最大的团的最优化问题。</a:t>
            </a:r>
            <a:endParaRPr lang="en-US" altLang="zh-CN" dirty="0"/>
          </a:p>
          <a:p>
            <a:r>
              <a:rPr lang="zh-CN" altLang="en-US" dirty="0"/>
              <a:t>判定问题：在图中是否存在一个给定规模为</a:t>
            </a:r>
            <a:r>
              <a:rPr lang="en-US" altLang="zh-CN" dirty="0"/>
              <a:t>k</a:t>
            </a:r>
            <a:r>
              <a:rPr lang="zh-CN" altLang="en-US" dirty="0"/>
              <a:t>的团？</a:t>
            </a:r>
            <a:endParaRPr lang="en-US" altLang="zh-CN" dirty="0"/>
          </a:p>
          <a:p>
            <a:pPr marL="0" indent="0">
              <a:buNone/>
            </a:pPr>
            <a:r>
              <a:rPr lang="en-US" altLang="zh-CN" dirty="0"/>
              <a:t>            CLIQUE={&lt;</a:t>
            </a:r>
            <a:r>
              <a:rPr lang="en-US" altLang="zh-CN" dirty="0" err="1"/>
              <a:t>G,k</a:t>
            </a:r>
            <a:r>
              <a:rPr lang="en-US" altLang="zh-CN" dirty="0"/>
              <a:t>&gt;: G</a:t>
            </a:r>
            <a:r>
              <a:rPr lang="zh-CN" altLang="en-US" dirty="0"/>
              <a:t>是一个包含规模为</a:t>
            </a:r>
            <a:r>
              <a:rPr lang="en-US" altLang="zh-CN" dirty="0"/>
              <a:t>k</a:t>
            </a:r>
            <a:r>
              <a:rPr lang="zh-CN" altLang="en-US" dirty="0"/>
              <a:t>的团的图</a:t>
            </a:r>
            <a:r>
              <a:rPr lang="en-US" altLang="zh-CN" dirty="0"/>
              <a:t>}</a:t>
            </a:r>
          </a:p>
        </p:txBody>
      </p:sp>
    </p:spTree>
    <p:extLst>
      <p:ext uri="{BB962C8B-B14F-4D97-AF65-F5344CB8AC3E}">
        <p14:creationId xmlns:p14="http://schemas.microsoft.com/office/powerpoint/2010/main" val="1295100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7" y="886459"/>
            <a:ext cx="1854200" cy="756920"/>
          </a:xfrm>
          <a:prstGeom prst="rect">
            <a:avLst/>
          </a:prstGeom>
        </p:spPr>
        <p:txBody>
          <a:bodyPr vert="horz" wrap="square" lIns="0" tIns="12700" rIns="0" bIns="0" rtlCol="0">
            <a:spAutoFit/>
          </a:bodyPr>
          <a:lstStyle/>
          <a:p>
            <a:pPr marL="12700">
              <a:spcBef>
                <a:spcPts val="100"/>
              </a:spcBef>
            </a:pPr>
            <a:r>
              <a:rPr sz="4800" dirty="0">
                <a:solidFill>
                  <a:srgbClr val="333399"/>
                </a:solidFill>
                <a:latin typeface="黑体"/>
                <a:cs typeface="黑体"/>
              </a:rPr>
              <a:t>团问题</a:t>
            </a:r>
            <a:endParaRPr sz="4800">
              <a:latin typeface="黑体"/>
              <a:cs typeface="黑体"/>
            </a:endParaRPr>
          </a:p>
        </p:txBody>
      </p:sp>
      <p:sp>
        <p:nvSpPr>
          <p:cNvPr id="4" name="object 4"/>
          <p:cNvSpPr txBox="1"/>
          <p:nvPr/>
        </p:nvSpPr>
        <p:spPr>
          <a:xfrm>
            <a:off x="1681480" y="2384425"/>
            <a:ext cx="7157085" cy="2218556"/>
          </a:xfrm>
          <a:prstGeom prst="rect">
            <a:avLst/>
          </a:prstGeom>
        </p:spPr>
        <p:txBody>
          <a:bodyPr vert="horz" wrap="square" lIns="0" tIns="12700" rIns="0" bIns="0" rtlCol="0">
            <a:spAutoFit/>
          </a:bodyPr>
          <a:lstStyle/>
          <a:p>
            <a:pPr marL="12700" indent="0">
              <a:spcBef>
                <a:spcPts val="100"/>
              </a:spcBef>
              <a:buClr>
                <a:srgbClr val="3333CC"/>
              </a:buClr>
              <a:buSzPct val="59000"/>
              <a:buFont typeface="Wingdings" panose="05000000000000000000"/>
              <a:buNone/>
              <a:tabLst>
                <a:tab pos="354965" algn="l"/>
                <a:tab pos="355600" algn="l"/>
              </a:tabLst>
            </a:pPr>
            <a:r>
              <a:rPr lang="zh-CN" sz="2800" dirty="0">
                <a:latin typeface="黑体"/>
                <a:cs typeface="黑体"/>
              </a:rPr>
              <a:t>团问题是</a:t>
            </a:r>
            <a:r>
              <a:rPr lang="en-US" altLang="zh-CN" sz="2800" dirty="0">
                <a:latin typeface="黑体"/>
                <a:cs typeface="黑体"/>
              </a:rPr>
              <a:t>NP</a:t>
            </a:r>
            <a:r>
              <a:rPr lang="zh-CN" altLang="en-US" sz="2800" dirty="0">
                <a:latin typeface="黑体"/>
                <a:cs typeface="黑体"/>
              </a:rPr>
              <a:t>完全的</a:t>
            </a:r>
            <a:endParaRPr lang="en-US" altLang="zh-CN" sz="2800" dirty="0">
              <a:latin typeface="黑体"/>
              <a:cs typeface="黑体"/>
            </a:endParaRPr>
          </a:p>
          <a:p>
            <a:pPr marL="12700" indent="0">
              <a:spcBef>
                <a:spcPts val="100"/>
              </a:spcBef>
              <a:buClr>
                <a:srgbClr val="3333CC"/>
              </a:buClr>
              <a:buSzPct val="59000"/>
              <a:buFont typeface="Wingdings" panose="05000000000000000000"/>
              <a:buNone/>
              <a:tabLst>
                <a:tab pos="354965" algn="l"/>
                <a:tab pos="355600" algn="l"/>
              </a:tabLst>
            </a:pPr>
            <a:r>
              <a:rPr lang="zh-CN" altLang="en-US" sz="2800" dirty="0">
                <a:latin typeface="黑体"/>
                <a:cs typeface="黑体"/>
              </a:rPr>
              <a:t>证明方法：</a:t>
            </a:r>
            <a:endParaRPr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sz="2800" dirty="0" err="1">
                <a:latin typeface="黑体"/>
                <a:cs typeface="黑体"/>
              </a:rPr>
              <a:t>这是一个NP问题</a:t>
            </a: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lang="zh-CN" altLang="en-US" sz="2800" dirty="0">
                <a:latin typeface="黑体"/>
                <a:cs typeface="黑体"/>
              </a:rPr>
              <a:t>可以从其他</a:t>
            </a:r>
            <a:r>
              <a:rPr lang="en-US" altLang="zh-CN" sz="2800" dirty="0">
                <a:latin typeface="黑体"/>
                <a:cs typeface="黑体"/>
              </a:rPr>
              <a:t>NPC</a:t>
            </a:r>
            <a:r>
              <a:rPr lang="zh-CN" altLang="en-US" sz="2800" dirty="0">
                <a:latin typeface="黑体"/>
                <a:cs typeface="黑体"/>
              </a:rPr>
              <a:t>问题规约得到</a:t>
            </a:r>
            <a:endParaRPr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zh-CN" altLang="en-US" sz="2800" i="1" u="sng" dirty="0">
              <a:latin typeface="Cambria Math" charset="0"/>
              <a:ea typeface="宋体" charset="0"/>
              <a:cs typeface="Cambria Math" charset="0"/>
            </a:endParaRPr>
          </a:p>
        </p:txBody>
      </p:sp>
      <p:sp>
        <p:nvSpPr>
          <p:cNvPr id="6" name="object 6"/>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7" y="886459"/>
            <a:ext cx="1854200" cy="756920"/>
          </a:xfrm>
          <a:prstGeom prst="rect">
            <a:avLst/>
          </a:prstGeom>
        </p:spPr>
        <p:txBody>
          <a:bodyPr vert="horz" wrap="square" lIns="0" tIns="12700" rIns="0" bIns="0" rtlCol="0">
            <a:spAutoFit/>
          </a:bodyPr>
          <a:lstStyle/>
          <a:p>
            <a:pPr marL="12700">
              <a:spcBef>
                <a:spcPts val="100"/>
              </a:spcBef>
            </a:pPr>
            <a:r>
              <a:rPr sz="4800" dirty="0">
                <a:solidFill>
                  <a:srgbClr val="333399"/>
                </a:solidFill>
                <a:latin typeface="黑体"/>
                <a:cs typeface="黑体"/>
              </a:rPr>
              <a:t>团问题</a:t>
            </a:r>
            <a:endParaRPr sz="4800">
              <a:latin typeface="黑体"/>
              <a:cs typeface="黑体"/>
            </a:endParaRPr>
          </a:p>
        </p:txBody>
      </p:sp>
      <p:sp>
        <p:nvSpPr>
          <p:cNvPr id="4" name="object 4"/>
          <p:cNvSpPr txBox="1"/>
          <p:nvPr/>
        </p:nvSpPr>
        <p:spPr>
          <a:xfrm>
            <a:off x="1681480" y="2384425"/>
            <a:ext cx="7157085" cy="2636619"/>
          </a:xfrm>
          <a:prstGeom prst="rect">
            <a:avLst/>
          </a:prstGeom>
        </p:spPr>
        <p:txBody>
          <a:bodyPr vert="horz" wrap="square" lIns="0" tIns="12700" rIns="0" bIns="0" rtlCol="0">
            <a:spAutoFit/>
          </a:bodyPr>
          <a:lstStyle/>
          <a:p>
            <a:pPr marL="12700" indent="0">
              <a:spcBef>
                <a:spcPts val="100"/>
              </a:spcBef>
              <a:buClr>
                <a:srgbClr val="3333CC"/>
              </a:buClr>
              <a:buSzPct val="59000"/>
              <a:buFont typeface="Wingdings" panose="05000000000000000000"/>
              <a:buNone/>
              <a:tabLst>
                <a:tab pos="354965" algn="l"/>
                <a:tab pos="355600" algn="l"/>
              </a:tabLst>
            </a:pPr>
            <a:r>
              <a:rPr lang="zh-CN" sz="2800" dirty="0">
                <a:latin typeface="黑体"/>
                <a:cs typeface="黑体"/>
              </a:rPr>
              <a:t>团问题是</a:t>
            </a:r>
            <a:r>
              <a:rPr lang="en-US" altLang="zh-CN" sz="2800" dirty="0">
                <a:latin typeface="黑体"/>
                <a:cs typeface="黑体"/>
              </a:rPr>
              <a:t>NP</a:t>
            </a:r>
            <a:r>
              <a:rPr lang="zh-CN" altLang="en-US" sz="2800" dirty="0">
                <a:latin typeface="黑体"/>
                <a:cs typeface="黑体"/>
              </a:rPr>
              <a:t>完全的</a:t>
            </a:r>
            <a:endParaRPr lang="en-US" altLang="zh-CN" sz="2800" dirty="0">
              <a:latin typeface="黑体"/>
              <a:cs typeface="黑体"/>
            </a:endParaRPr>
          </a:p>
          <a:p>
            <a:pPr marL="12700" indent="0">
              <a:spcBef>
                <a:spcPts val="100"/>
              </a:spcBef>
              <a:buClr>
                <a:srgbClr val="3333CC"/>
              </a:buClr>
              <a:buSzPct val="59000"/>
              <a:buFont typeface="Wingdings" panose="05000000000000000000"/>
              <a:buNone/>
              <a:tabLst>
                <a:tab pos="354965" algn="l"/>
                <a:tab pos="355600" algn="l"/>
              </a:tabLst>
            </a:pPr>
            <a:r>
              <a:rPr lang="zh-CN" altLang="en-US" sz="2800" dirty="0">
                <a:latin typeface="黑体"/>
                <a:cs typeface="黑体"/>
              </a:rPr>
              <a:t>证明方法：</a:t>
            </a:r>
            <a:endParaRPr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sz="2800" dirty="0" err="1">
                <a:latin typeface="黑体"/>
                <a:cs typeface="黑体"/>
              </a:rPr>
              <a:t>这是一个NP问题</a:t>
            </a:r>
            <a:endParaRPr lang="en-US" altLang="zh-CN" sz="2800" dirty="0">
              <a:latin typeface="黑体"/>
              <a:cs typeface="黑体"/>
            </a:endParaRPr>
          </a:p>
          <a:p>
            <a:pPr marL="12700">
              <a:spcBef>
                <a:spcPts val="100"/>
              </a:spcBef>
              <a:buClr>
                <a:srgbClr val="3333CC"/>
              </a:buClr>
              <a:buSzPct val="59000"/>
              <a:tabLst>
                <a:tab pos="354965" algn="l"/>
                <a:tab pos="355600" algn="l"/>
              </a:tabLst>
            </a:pPr>
            <a:r>
              <a:rPr lang="zh-CN" altLang="en-US" sz="2800" dirty="0"/>
              <a:t>假设团中的顶点集</a:t>
            </a:r>
            <a:r>
              <a:rPr lang="en-US" altLang="zh-CN" sz="2800" dirty="0"/>
              <a:t>V’</a:t>
            </a:r>
            <a:r>
              <a:rPr lang="zh-CN" altLang="en-US" sz="2800" dirty="0"/>
              <a:t> ⊆</a:t>
            </a:r>
            <a:r>
              <a:rPr lang="en-US" altLang="zh-CN" sz="2800" dirty="0"/>
              <a:t>V</a:t>
            </a:r>
            <a:r>
              <a:rPr lang="zh-CN" altLang="en-US" sz="2800" dirty="0"/>
              <a:t>，对于任意一对顶点</a:t>
            </a:r>
            <a:r>
              <a:rPr lang="en-US" altLang="zh-CN" sz="2800" dirty="0"/>
              <a:t>u</a:t>
            </a:r>
            <a:r>
              <a:rPr lang="zh-CN" altLang="en-US" sz="2800" dirty="0"/>
              <a:t>，</a:t>
            </a:r>
            <a:r>
              <a:rPr lang="en-US" altLang="zh-CN" sz="2800" dirty="0" err="1"/>
              <a:t>v</a:t>
            </a:r>
            <a:r>
              <a:rPr lang="en-US" altLang="zh-CN" sz="2800" dirty="0" err="1">
                <a:latin typeface="宋体" panose="02010600030101010101" pitchFamily="2" charset="-122"/>
                <a:ea typeface="宋体" panose="02010600030101010101" pitchFamily="2" charset="-122"/>
              </a:rPr>
              <a:t>∈V</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通过检查边</a:t>
            </a:r>
            <a:r>
              <a:rPr lang="en-US" altLang="zh-CN" sz="2800" dirty="0">
                <a:latin typeface="宋体" panose="02010600030101010101" pitchFamily="2" charset="-122"/>
                <a:ea typeface="宋体" panose="02010600030101010101" pitchFamily="2" charset="-122"/>
              </a:rPr>
              <a:t>(u, v)</a:t>
            </a:r>
            <a:r>
              <a:rPr lang="zh-CN" altLang="en-US" sz="2800" dirty="0">
                <a:latin typeface="宋体" panose="02010600030101010101" pitchFamily="2" charset="-122"/>
                <a:ea typeface="宋体" panose="02010600030101010101" pitchFamily="2" charset="-122"/>
              </a:rPr>
              <a:t>是否属于</a:t>
            </a:r>
            <a:r>
              <a:rPr lang="en-US" altLang="zh-CN" sz="2800" dirty="0">
                <a:latin typeface="宋体" panose="02010600030101010101" pitchFamily="2" charset="-122"/>
                <a:ea typeface="宋体" panose="02010600030101010101" pitchFamily="2" charset="-122"/>
              </a:rPr>
              <a:t>E</a:t>
            </a:r>
            <a:r>
              <a:rPr lang="zh-CN" altLang="en-US" sz="2800" dirty="0">
                <a:latin typeface="宋体" panose="02010600030101010101" pitchFamily="2" charset="-122"/>
                <a:ea typeface="宋体" panose="02010600030101010101" pitchFamily="2" charset="-122"/>
              </a:rPr>
              <a:t>，就可以在多项式内确定</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是否为团</a:t>
            </a:r>
            <a:endParaRPr lang="zh-CN" altLang="en-US" sz="2800" i="1" u="sng" dirty="0">
              <a:latin typeface="Cambria Math" charset="0"/>
              <a:ea typeface="宋体" charset="0"/>
              <a:cs typeface="Cambria Math" charset="0"/>
            </a:endParaRPr>
          </a:p>
        </p:txBody>
      </p:sp>
      <p:sp>
        <p:nvSpPr>
          <p:cNvPr id="6" name="object 6"/>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62</a:t>
            </a:fld>
            <a:endParaRPr dirty="0"/>
          </a:p>
        </p:txBody>
      </p:sp>
    </p:spTree>
    <p:extLst>
      <p:ext uri="{BB962C8B-B14F-4D97-AF65-F5344CB8AC3E}">
        <p14:creationId xmlns:p14="http://schemas.microsoft.com/office/powerpoint/2010/main" val="3795615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7" y="886459"/>
            <a:ext cx="1854200" cy="756920"/>
          </a:xfrm>
          <a:prstGeom prst="rect">
            <a:avLst/>
          </a:prstGeom>
        </p:spPr>
        <p:txBody>
          <a:bodyPr vert="horz" wrap="square" lIns="0" tIns="12700" rIns="0" bIns="0" rtlCol="0">
            <a:spAutoFit/>
          </a:bodyPr>
          <a:lstStyle/>
          <a:p>
            <a:pPr marL="12700">
              <a:spcBef>
                <a:spcPts val="100"/>
              </a:spcBef>
            </a:pPr>
            <a:r>
              <a:rPr sz="4800" dirty="0">
                <a:solidFill>
                  <a:srgbClr val="333399"/>
                </a:solidFill>
                <a:latin typeface="黑体"/>
                <a:cs typeface="黑体"/>
              </a:rPr>
              <a:t>团问题</a:t>
            </a:r>
            <a:endParaRPr sz="4800">
              <a:latin typeface="黑体"/>
              <a:cs typeface="黑体"/>
            </a:endParaRPr>
          </a:p>
        </p:txBody>
      </p:sp>
      <p:sp>
        <p:nvSpPr>
          <p:cNvPr id="4" name="object 4"/>
          <p:cNvSpPr txBox="1"/>
          <p:nvPr/>
        </p:nvSpPr>
        <p:spPr>
          <a:xfrm>
            <a:off x="1805305" y="2931795"/>
            <a:ext cx="5999480" cy="2218556"/>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3合取范式可以归约为团问题</a:t>
            </a:r>
            <a:endParaRPr lang="en-US" altLang="zh-CN" sz="2800" dirty="0">
              <a:latin typeface="黑体"/>
              <a:cs typeface="黑体"/>
            </a:endParaRPr>
          </a:p>
          <a:p>
            <a:pPr marL="12700">
              <a:spcBef>
                <a:spcPts val="100"/>
              </a:spcBef>
              <a:buClr>
                <a:srgbClr val="3333CC"/>
              </a:buClr>
              <a:buSzPct val="59000"/>
              <a:tabLst>
                <a:tab pos="354965" algn="l"/>
                <a:tab pos="355600" algn="l"/>
              </a:tabLst>
            </a:pPr>
            <a:endParaRPr lang="en-US" altLang="zh-CN" sz="2800" dirty="0"/>
          </a:p>
          <a:p>
            <a:pPr marL="12700">
              <a:spcBef>
                <a:spcPts val="100"/>
              </a:spcBef>
              <a:buClr>
                <a:srgbClr val="3333CC"/>
              </a:buClr>
              <a:buSzPct val="59000"/>
              <a:tabLst>
                <a:tab pos="354965" algn="l"/>
                <a:tab pos="355600" algn="l"/>
              </a:tabLst>
            </a:pPr>
            <a:endParaRPr lang="en-US" altLang="zh-CN" sz="2800" dirty="0"/>
          </a:p>
          <a:p>
            <a:pPr marL="12700">
              <a:spcBef>
                <a:spcPts val="100"/>
              </a:spcBef>
              <a:buClr>
                <a:srgbClr val="3333CC"/>
              </a:buClr>
              <a:buSzPct val="59000"/>
              <a:tabLst>
                <a:tab pos="354965" algn="l"/>
                <a:tab pos="355600" algn="l"/>
              </a:tabLst>
            </a:pPr>
            <a:r>
              <a:rPr lang="en-US" altLang="zh-CN" sz="2800" dirty="0"/>
              <a:t>         3-CNF-SAT ≤</a:t>
            </a:r>
            <a:r>
              <a:rPr lang="en-US" altLang="zh-CN" sz="2800" baseline="-25000" dirty="0"/>
              <a:t>P</a:t>
            </a:r>
            <a:r>
              <a:rPr lang="en-US" altLang="zh-CN" sz="2800" dirty="0"/>
              <a:t> CLIQUE</a:t>
            </a:r>
            <a:endParaRPr lang="en-US" altLang="zh-CN" sz="2800" dirty="0">
              <a:latin typeface="黑体"/>
              <a:cs typeface="黑体"/>
            </a:endParaRPr>
          </a:p>
          <a:p>
            <a:pPr marL="12700">
              <a:spcBef>
                <a:spcPts val="100"/>
              </a:spcBef>
              <a:buClr>
                <a:srgbClr val="3333CC"/>
              </a:buClr>
              <a:buSzPct val="59000"/>
              <a:tabLst>
                <a:tab pos="354965" algn="l"/>
                <a:tab pos="355600" algn="l"/>
              </a:tabLst>
            </a:pPr>
            <a:r>
              <a:rPr lang="en-US" altLang="zh-CN" sz="2800" dirty="0">
                <a:latin typeface="黑体"/>
                <a:cs typeface="黑体"/>
              </a:rPr>
              <a:t>  </a:t>
            </a:r>
            <a:endParaRPr sz="2800" dirty="0">
              <a:latin typeface="黑体"/>
              <a:cs typeface="黑体"/>
            </a:endParaRPr>
          </a:p>
        </p:txBody>
      </p:sp>
      <p:sp>
        <p:nvSpPr>
          <p:cNvPr id="6" name="object 6"/>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18542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团问题</a:t>
            </a:r>
            <a:endParaRPr sz="4800"/>
          </a:p>
        </p:txBody>
      </p:sp>
      <p:sp>
        <p:nvSpPr>
          <p:cNvPr id="3" name="object 3"/>
          <p:cNvSpPr txBox="1"/>
          <p:nvPr/>
        </p:nvSpPr>
        <p:spPr>
          <a:xfrm>
            <a:off x="1785620" y="2188845"/>
            <a:ext cx="8915398" cy="1749197"/>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3合取范式归约为团问题</a:t>
            </a:r>
            <a:endParaRPr lang="en-US" altLang="zh-CN" sz="2800" dirty="0">
              <a:latin typeface="黑体"/>
              <a:cs typeface="黑体"/>
            </a:endParaRPr>
          </a:p>
          <a:p>
            <a:pPr marL="12700">
              <a:spcBef>
                <a:spcPts val="100"/>
              </a:spcBef>
              <a:buClr>
                <a:srgbClr val="3333CC"/>
              </a:buClr>
              <a:buSzPct val="59000"/>
              <a:tabLst>
                <a:tab pos="354965" algn="l"/>
                <a:tab pos="355600" algn="l"/>
              </a:tabLst>
            </a:pPr>
            <a:r>
              <a:rPr lang="zh-CN" altLang="en-US" sz="2800" dirty="0"/>
              <a:t>设</a:t>
            </a:r>
            <a:r>
              <a:rPr lang="en-US" altLang="zh-CN" sz="2800" dirty="0"/>
              <a:t> </a:t>
            </a:r>
            <a:r>
              <a:rPr lang="el-GR" altLang="zh-CN" sz="2800" i="1" dirty="0"/>
              <a:t>φ</a:t>
            </a:r>
            <a:r>
              <a:rPr lang="el-GR" altLang="zh-CN" sz="2800" dirty="0"/>
              <a:t> = </a:t>
            </a:r>
            <a:r>
              <a:rPr lang="en-US" altLang="zh-CN" sz="2800" i="1" dirty="0"/>
              <a:t>C</a:t>
            </a:r>
            <a:r>
              <a:rPr lang="en-US" altLang="zh-CN" sz="2800" baseline="-25000" dirty="0"/>
              <a:t>1</a:t>
            </a:r>
            <a:r>
              <a:rPr lang="en-US" altLang="zh-CN" sz="2800" dirty="0"/>
              <a:t> ∧ </a:t>
            </a:r>
            <a:r>
              <a:rPr lang="en-US" altLang="zh-CN" sz="2800" i="1" dirty="0"/>
              <a:t>C</a:t>
            </a:r>
            <a:r>
              <a:rPr lang="en-US" altLang="zh-CN" sz="2800" baseline="-25000" dirty="0"/>
              <a:t>2</a:t>
            </a:r>
            <a:r>
              <a:rPr lang="en-US" altLang="zh-CN" sz="2800" dirty="0"/>
              <a:t> ∧ ··· ∧ </a:t>
            </a:r>
            <a:r>
              <a:rPr lang="en-US" altLang="zh-CN" sz="2800" i="1" dirty="0"/>
              <a:t>C</a:t>
            </a:r>
            <a:r>
              <a:rPr lang="en-US" altLang="zh-CN" sz="2800" i="1" baseline="-25000" dirty="0"/>
              <a:t>k</a:t>
            </a:r>
            <a:r>
              <a:rPr lang="zh-CN" altLang="en-US" sz="2800" dirty="0"/>
              <a:t>是</a:t>
            </a:r>
            <a:r>
              <a:rPr lang="en-US" altLang="zh-CN" sz="2800" dirty="0"/>
              <a:t>3-CNF</a:t>
            </a:r>
            <a:r>
              <a:rPr lang="zh-CN" altLang="en-US" sz="2800" dirty="0"/>
              <a:t>形式中一个具有</a:t>
            </a:r>
            <a:r>
              <a:rPr lang="en-US" altLang="zh-CN" sz="2800" dirty="0"/>
              <a:t>k</a:t>
            </a:r>
            <a:r>
              <a:rPr lang="zh-CN" altLang="en-US" sz="2800" dirty="0"/>
              <a:t>个子句的布尔公式</a:t>
            </a:r>
            <a:r>
              <a:rPr lang="en-US" altLang="zh-CN" sz="2800" dirty="0"/>
              <a:t> </a:t>
            </a:r>
            <a:r>
              <a:rPr lang="zh-CN" altLang="en-US" sz="2800" dirty="0"/>
              <a:t>，对</a:t>
            </a:r>
            <a:r>
              <a:rPr lang="en-US" altLang="zh-CN" sz="2800" i="1" dirty="0"/>
              <a:t>r</a:t>
            </a:r>
            <a:r>
              <a:rPr lang="en-US" altLang="zh-CN" sz="2800" dirty="0"/>
              <a:t> = 1, 2,..., </a:t>
            </a:r>
            <a:r>
              <a:rPr lang="en-US" altLang="zh-CN" sz="2800" i="1" dirty="0"/>
              <a:t>k</a:t>
            </a:r>
            <a:r>
              <a:rPr lang="zh-CN" altLang="en-US" sz="2800" i="1" dirty="0"/>
              <a:t>，</a:t>
            </a:r>
            <a:r>
              <a:rPr lang="zh-CN" altLang="en-US" sz="2800" dirty="0"/>
              <a:t>每个子句恰好有</a:t>
            </a:r>
            <a:r>
              <a:rPr lang="en-US" altLang="zh-CN" sz="2800" dirty="0"/>
              <a:t>3</a:t>
            </a:r>
            <a:r>
              <a:rPr lang="zh-CN" altLang="en-US" sz="2800" dirty="0"/>
              <a:t>个不同的文字</a:t>
            </a:r>
            <a:endParaRPr sz="2800" dirty="0"/>
          </a:p>
        </p:txBody>
      </p:sp>
      <p:pic>
        <p:nvPicPr>
          <p:cNvPr id="7" name="object 7"/>
          <p:cNvPicPr/>
          <p:nvPr/>
        </p:nvPicPr>
        <p:blipFill rotWithShape="1">
          <a:blip r:embed="rId2" cstate="print"/>
          <a:srcRect l="83633" t="8922"/>
          <a:stretch/>
        </p:blipFill>
        <p:spPr>
          <a:xfrm>
            <a:off x="2221550" y="3602603"/>
            <a:ext cx="1459227" cy="335439"/>
          </a:xfrm>
          <a:prstGeom prst="rect">
            <a:avLst/>
          </a:prstGeom>
        </p:spPr>
      </p:pic>
      <p:sp>
        <p:nvSpPr>
          <p:cNvPr id="8" name="object 8"/>
          <p:cNvSpPr/>
          <p:nvPr/>
        </p:nvSpPr>
        <p:spPr>
          <a:xfrm>
            <a:off x="5010151" y="3863975"/>
            <a:ext cx="865505" cy="932180"/>
          </a:xfrm>
          <a:custGeom>
            <a:avLst/>
            <a:gdLst/>
            <a:ahLst/>
            <a:cxnLst/>
            <a:rect l="l" t="t" r="r" b="b"/>
            <a:pathLst>
              <a:path w="865504" h="932179">
                <a:moveTo>
                  <a:pt x="0" y="499623"/>
                </a:moveTo>
                <a:lnTo>
                  <a:pt x="216296" y="499623"/>
                </a:lnTo>
                <a:lnTo>
                  <a:pt x="216296" y="0"/>
                </a:lnTo>
                <a:lnTo>
                  <a:pt x="648890" y="0"/>
                </a:lnTo>
                <a:lnTo>
                  <a:pt x="648890" y="499623"/>
                </a:lnTo>
                <a:lnTo>
                  <a:pt x="865187" y="499623"/>
                </a:lnTo>
                <a:lnTo>
                  <a:pt x="432593" y="931862"/>
                </a:lnTo>
                <a:lnTo>
                  <a:pt x="0" y="499623"/>
                </a:lnTo>
                <a:close/>
              </a:path>
            </a:pathLst>
          </a:custGeom>
          <a:ln w="9524">
            <a:solidFill>
              <a:srgbClr val="000000"/>
            </a:solidFill>
          </a:ln>
        </p:spPr>
        <p:txBody>
          <a:bodyPr wrap="square" lIns="0" tIns="0" rIns="0" bIns="0" rtlCol="0"/>
          <a:lstStyle/>
          <a:p>
            <a:endParaRPr/>
          </a:p>
        </p:txBody>
      </p:sp>
      <p:sp>
        <p:nvSpPr>
          <p:cNvPr id="9" name="object 9"/>
          <p:cNvSpPr txBox="1"/>
          <p:nvPr/>
        </p:nvSpPr>
        <p:spPr>
          <a:xfrm>
            <a:off x="6101715" y="4031933"/>
            <a:ext cx="711200" cy="299720"/>
          </a:xfrm>
          <a:prstGeom prst="rect">
            <a:avLst/>
          </a:prstGeom>
        </p:spPr>
        <p:txBody>
          <a:bodyPr vert="horz" wrap="square" lIns="0" tIns="12700" rIns="0" bIns="0" rtlCol="0">
            <a:spAutoFit/>
          </a:bodyPr>
          <a:lstStyle/>
          <a:p>
            <a:pPr marL="12700">
              <a:spcBef>
                <a:spcPts val="100"/>
              </a:spcBef>
            </a:pPr>
            <a:r>
              <a:rPr b="1" spc="-10" dirty="0">
                <a:latin typeface="宋体"/>
                <a:cs typeface="宋体"/>
              </a:rPr>
              <a:t>构造图</a:t>
            </a:r>
            <a:endParaRPr>
              <a:latin typeface="宋体"/>
              <a:cs typeface="宋体"/>
            </a:endParaRPr>
          </a:p>
        </p:txBody>
      </p:sp>
      <p:sp>
        <p:nvSpPr>
          <p:cNvPr id="10" name="object 10"/>
          <p:cNvSpPr txBox="1"/>
          <p:nvPr/>
        </p:nvSpPr>
        <p:spPr>
          <a:xfrm>
            <a:off x="2198236" y="5351800"/>
            <a:ext cx="6254750" cy="845819"/>
          </a:xfrm>
          <a:prstGeom prst="rect">
            <a:avLst/>
          </a:prstGeom>
        </p:spPr>
        <p:txBody>
          <a:bodyPr vert="horz" wrap="square" lIns="0" tIns="12700" rIns="0" bIns="0" rtlCol="0">
            <a:spAutoFit/>
          </a:bodyPr>
          <a:lstStyle/>
          <a:p>
            <a:pPr marL="298450" indent="-285750">
              <a:lnSpc>
                <a:spcPts val="2130"/>
              </a:lnSpc>
              <a:spcBef>
                <a:spcPts val="100"/>
              </a:spcBef>
              <a:buFont typeface="Arial" panose="020B0604020202090204"/>
              <a:buChar char="•"/>
              <a:tabLst>
                <a:tab pos="297815" algn="l"/>
                <a:tab pos="298450" algn="l"/>
              </a:tabLst>
            </a:pPr>
            <a:r>
              <a:rPr sz="2000" dirty="0"/>
              <a:t>一个子句对应一组顶点</a:t>
            </a:r>
          </a:p>
          <a:p>
            <a:pPr marL="292100" marR="5080" indent="-279400">
              <a:lnSpc>
                <a:spcPts val="2200"/>
              </a:lnSpc>
              <a:spcBef>
                <a:spcPts val="10"/>
              </a:spcBef>
              <a:buFont typeface="Arial" panose="020B0604020202090204"/>
              <a:buChar char="•"/>
              <a:tabLst>
                <a:tab pos="297815" algn="l"/>
                <a:tab pos="298450" algn="l"/>
              </a:tabLst>
            </a:pPr>
            <a:r>
              <a:rPr sz="2000" dirty="0">
                <a:cs typeface="宋体"/>
              </a:rPr>
              <a:t>对于任意两个在不同组的顶点，如果满足“这两个顶点不是  ‘否’的关系”这一条件，就用一条边连接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7" y="886459"/>
            <a:ext cx="1854200" cy="756920"/>
          </a:xfrm>
          <a:prstGeom prst="rect">
            <a:avLst/>
          </a:prstGeom>
        </p:spPr>
        <p:txBody>
          <a:bodyPr vert="horz" wrap="square" lIns="0" tIns="12700" rIns="0" bIns="0" rtlCol="0">
            <a:spAutoFit/>
          </a:bodyPr>
          <a:lstStyle/>
          <a:p>
            <a:pPr marL="12700">
              <a:spcBef>
                <a:spcPts val="100"/>
              </a:spcBef>
            </a:pPr>
            <a:r>
              <a:rPr sz="4800" dirty="0">
                <a:solidFill>
                  <a:srgbClr val="333399"/>
                </a:solidFill>
                <a:latin typeface="黑体"/>
                <a:cs typeface="黑体"/>
              </a:rPr>
              <a:t>团问题</a:t>
            </a:r>
            <a:endParaRPr sz="4800">
              <a:latin typeface="黑体"/>
              <a:cs typeface="黑体"/>
            </a:endParaRPr>
          </a:p>
        </p:txBody>
      </p:sp>
      <p:grpSp>
        <p:nvGrpSpPr>
          <p:cNvPr id="3" name="object 3"/>
          <p:cNvGrpSpPr/>
          <p:nvPr/>
        </p:nvGrpSpPr>
        <p:grpSpPr>
          <a:xfrm>
            <a:off x="2268537" y="2085830"/>
            <a:ext cx="7606030" cy="3470910"/>
            <a:chOff x="744537" y="2085830"/>
            <a:chExt cx="7606030" cy="3470910"/>
          </a:xfrm>
        </p:grpSpPr>
        <p:pic>
          <p:nvPicPr>
            <p:cNvPr id="4" name="object 4"/>
            <p:cNvPicPr/>
            <p:nvPr/>
          </p:nvPicPr>
          <p:blipFill>
            <a:blip r:embed="rId2" cstate="print"/>
            <a:stretch>
              <a:fillRect/>
            </a:stretch>
          </p:blipFill>
          <p:spPr>
            <a:xfrm>
              <a:off x="744537" y="2085830"/>
              <a:ext cx="7605710" cy="347806"/>
            </a:xfrm>
            <a:prstGeom prst="rect">
              <a:avLst/>
            </a:prstGeom>
          </p:spPr>
        </p:pic>
        <p:pic>
          <p:nvPicPr>
            <p:cNvPr id="5" name="object 5"/>
            <p:cNvPicPr/>
            <p:nvPr/>
          </p:nvPicPr>
          <p:blipFill>
            <a:blip r:embed="rId3" cstate="print"/>
            <a:stretch>
              <a:fillRect/>
            </a:stretch>
          </p:blipFill>
          <p:spPr>
            <a:xfrm>
              <a:off x="1535491" y="2471738"/>
              <a:ext cx="5862916" cy="3084619"/>
            </a:xfrm>
            <a:prstGeom prst="rect">
              <a:avLst/>
            </a:prstGeom>
          </p:spPr>
        </p:pic>
      </p:grpSp>
      <p:pic>
        <p:nvPicPr>
          <p:cNvPr id="6" name="object 6"/>
          <p:cNvPicPr/>
          <p:nvPr/>
        </p:nvPicPr>
        <p:blipFill>
          <a:blip r:embed="rId4" cstate="print"/>
          <a:stretch>
            <a:fillRect/>
          </a:stretch>
        </p:blipFill>
        <p:spPr>
          <a:xfrm>
            <a:off x="2381249" y="5976938"/>
            <a:ext cx="1295400" cy="228599"/>
          </a:xfrm>
          <a:prstGeom prst="rect">
            <a:avLst/>
          </a:prstGeom>
        </p:spPr>
      </p:pic>
      <p:pic>
        <p:nvPicPr>
          <p:cNvPr id="7" name="object 7"/>
          <p:cNvPicPr/>
          <p:nvPr/>
        </p:nvPicPr>
        <p:blipFill>
          <a:blip r:embed="rId5" cstate="print"/>
          <a:stretch>
            <a:fillRect/>
          </a:stretch>
        </p:blipFill>
        <p:spPr>
          <a:xfrm>
            <a:off x="3776663" y="5980113"/>
            <a:ext cx="1190625" cy="207961"/>
          </a:xfrm>
          <a:prstGeom prst="rect">
            <a:avLst/>
          </a:prstGeom>
        </p:spPr>
      </p:pic>
      <p:sp>
        <p:nvSpPr>
          <p:cNvPr id="8" name="object 8"/>
          <p:cNvSpPr txBox="1"/>
          <p:nvPr/>
        </p:nvSpPr>
        <p:spPr>
          <a:xfrm>
            <a:off x="5385752" y="5922645"/>
            <a:ext cx="4140200" cy="299720"/>
          </a:xfrm>
          <a:prstGeom prst="rect">
            <a:avLst/>
          </a:prstGeom>
        </p:spPr>
        <p:txBody>
          <a:bodyPr vert="horz" wrap="square" lIns="0" tIns="12700" rIns="0" bIns="0" rtlCol="0">
            <a:spAutoFit/>
          </a:bodyPr>
          <a:lstStyle/>
          <a:p>
            <a:pPr marL="12700">
              <a:spcBef>
                <a:spcPts val="100"/>
              </a:spcBef>
            </a:pPr>
            <a:r>
              <a:rPr dirty="0">
                <a:latin typeface="宋体"/>
                <a:cs typeface="宋体"/>
              </a:rPr>
              <a:t>是一组可满足赋值，其对应图中的灰色团</a:t>
            </a:r>
            <a:endParaRPr>
              <a:latin typeface="宋体"/>
              <a:cs typeface="宋体"/>
            </a:endParaRPr>
          </a:p>
        </p:txBody>
      </p:sp>
      <p:sp>
        <p:nvSpPr>
          <p:cNvPr id="9" name="object 9"/>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7" y="886459"/>
            <a:ext cx="1854200" cy="756920"/>
          </a:xfrm>
          <a:prstGeom prst="rect">
            <a:avLst/>
          </a:prstGeom>
        </p:spPr>
        <p:txBody>
          <a:bodyPr vert="horz" wrap="square" lIns="0" tIns="12700" rIns="0" bIns="0" rtlCol="0">
            <a:spAutoFit/>
          </a:bodyPr>
          <a:lstStyle/>
          <a:p>
            <a:pPr marL="12700">
              <a:spcBef>
                <a:spcPts val="100"/>
              </a:spcBef>
            </a:pPr>
            <a:r>
              <a:rPr sz="4800" dirty="0">
                <a:solidFill>
                  <a:srgbClr val="333399"/>
                </a:solidFill>
                <a:latin typeface="黑体"/>
                <a:cs typeface="黑体"/>
              </a:rPr>
              <a:t>团问题</a:t>
            </a:r>
            <a:endParaRPr sz="4800">
              <a:latin typeface="黑体"/>
              <a:cs typeface="黑体"/>
            </a:endParaRPr>
          </a:p>
        </p:txBody>
      </p:sp>
      <p:pic>
        <p:nvPicPr>
          <p:cNvPr id="3" name="object 3"/>
          <p:cNvPicPr/>
          <p:nvPr/>
        </p:nvPicPr>
        <p:blipFill>
          <a:blip r:embed="rId2" cstate="print"/>
          <a:stretch>
            <a:fillRect/>
          </a:stretch>
        </p:blipFill>
        <p:spPr>
          <a:xfrm>
            <a:off x="2428875" y="1797051"/>
            <a:ext cx="6729411" cy="5060949"/>
          </a:xfrm>
          <a:prstGeom prst="rect">
            <a:avLst/>
          </a:prstGeom>
        </p:spPr>
      </p:pic>
      <p:sp>
        <p:nvSpPr>
          <p:cNvPr id="4" name="object 4"/>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18542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团问题</a:t>
            </a:r>
            <a:endParaRPr sz="4800"/>
          </a:p>
        </p:txBody>
      </p:sp>
      <p:sp>
        <p:nvSpPr>
          <p:cNvPr id="3" name="object 3"/>
          <p:cNvSpPr txBox="1"/>
          <p:nvPr/>
        </p:nvSpPr>
        <p:spPr>
          <a:xfrm>
            <a:off x="2369503" y="2350770"/>
            <a:ext cx="7480300" cy="879728"/>
          </a:xfrm>
          <a:prstGeom prst="rect">
            <a:avLst/>
          </a:prstGeom>
        </p:spPr>
        <p:txBody>
          <a:bodyPr vert="horz" wrap="square" lIns="0" tIns="33020" rIns="0" bIns="0" rtlCol="0">
            <a:spAutoFit/>
          </a:bodyPr>
          <a:lstStyle/>
          <a:p>
            <a:pPr marL="354965" marR="5080" indent="-342900">
              <a:lnSpc>
                <a:spcPts val="3300"/>
              </a:lnSpc>
              <a:spcBef>
                <a:spcPts val="260"/>
              </a:spcBef>
              <a:buClr>
                <a:srgbClr val="3333CC"/>
              </a:buClr>
              <a:buSzPct val="59000"/>
              <a:buFont typeface="Wingdings" panose="05000000000000000000"/>
              <a:buChar char=""/>
              <a:tabLst>
                <a:tab pos="354965" algn="l"/>
                <a:tab pos="355600" algn="l"/>
              </a:tabLst>
            </a:pPr>
            <a:r>
              <a:rPr sz="2800" dirty="0">
                <a:latin typeface="黑体"/>
                <a:cs typeface="黑体"/>
              </a:rPr>
              <a:t>还有一个疑问：归约为一个特殊的图，能说明 一般图的团问题也是NP完全的吗？</a:t>
            </a:r>
          </a:p>
        </p:txBody>
      </p:sp>
      <p:pic>
        <p:nvPicPr>
          <p:cNvPr id="4" name="object 4"/>
          <p:cNvPicPr/>
          <p:nvPr/>
        </p:nvPicPr>
        <p:blipFill>
          <a:blip r:embed="rId2" cstate="print"/>
          <a:stretch>
            <a:fillRect/>
          </a:stretch>
        </p:blipFill>
        <p:spPr>
          <a:xfrm>
            <a:off x="1552280" y="3640500"/>
            <a:ext cx="9115718" cy="904513"/>
          </a:xfrm>
          <a:prstGeom prst="rect">
            <a:avLst/>
          </a:prstGeom>
        </p:spPr>
      </p:pic>
      <p:pic>
        <p:nvPicPr>
          <p:cNvPr id="5" name="object 5"/>
          <p:cNvPicPr/>
          <p:nvPr/>
        </p:nvPicPr>
        <p:blipFill>
          <a:blip r:embed="rId3" cstate="print"/>
          <a:stretch>
            <a:fillRect/>
          </a:stretch>
        </p:blipFill>
        <p:spPr>
          <a:xfrm>
            <a:off x="9464325" y="3332164"/>
            <a:ext cx="1203672" cy="24856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pic>
        <p:nvPicPr>
          <p:cNvPr id="3" name="object 3"/>
          <p:cNvPicPr/>
          <p:nvPr/>
        </p:nvPicPr>
        <p:blipFill>
          <a:blip r:embed="rId2" cstate="print"/>
          <a:stretch>
            <a:fillRect/>
          </a:stretch>
        </p:blipFill>
        <p:spPr>
          <a:xfrm>
            <a:off x="1542834" y="2389189"/>
            <a:ext cx="9125164" cy="1262061"/>
          </a:xfrm>
          <a:prstGeom prst="rect">
            <a:avLst/>
          </a:prstGeom>
        </p:spPr>
      </p:pic>
      <p:pic>
        <p:nvPicPr>
          <p:cNvPr id="4" name="object 4"/>
          <p:cNvPicPr/>
          <p:nvPr/>
        </p:nvPicPr>
        <p:blipFill>
          <a:blip r:embed="rId3" cstate="print"/>
          <a:stretch>
            <a:fillRect/>
          </a:stretch>
        </p:blipFill>
        <p:spPr>
          <a:xfrm>
            <a:off x="2847738" y="4105296"/>
            <a:ext cx="2835511" cy="1961501"/>
          </a:xfrm>
          <a:prstGeom prst="rect">
            <a:avLst/>
          </a:prstGeom>
        </p:spPr>
      </p:pic>
      <p:pic>
        <p:nvPicPr>
          <p:cNvPr id="5" name="object 5"/>
          <p:cNvPicPr/>
          <p:nvPr/>
        </p:nvPicPr>
        <p:blipFill>
          <a:blip r:embed="rId4" cstate="print"/>
          <a:stretch>
            <a:fillRect/>
          </a:stretch>
        </p:blipFill>
        <p:spPr>
          <a:xfrm>
            <a:off x="6061075" y="4875214"/>
            <a:ext cx="3043236" cy="390523"/>
          </a:xfrm>
          <a:prstGeom prst="rect">
            <a:avLst/>
          </a:prstGeom>
        </p:spPr>
      </p:pic>
      <p:sp>
        <p:nvSpPr>
          <p:cNvPr id="6" name="object 6"/>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585"/>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sp>
        <p:nvSpPr>
          <p:cNvPr id="3" name="object 3"/>
          <p:cNvSpPr txBox="1"/>
          <p:nvPr/>
        </p:nvSpPr>
        <p:spPr>
          <a:xfrm>
            <a:off x="1905385" y="2225625"/>
            <a:ext cx="6025449" cy="1331134"/>
          </a:xfrm>
          <a:prstGeom prst="rect">
            <a:avLst/>
          </a:prstGeom>
        </p:spPr>
        <p:txBody>
          <a:bodyPr vert="horz" wrap="square" lIns="0" tIns="12700" rIns="0" bIns="0" rtlCol="0">
            <a:spAutoFit/>
          </a:bodyPr>
          <a:lstStyle/>
          <a:p>
            <a:pPr marL="12700">
              <a:spcBef>
                <a:spcPts val="100"/>
              </a:spcBef>
              <a:buClr>
                <a:srgbClr val="3333CC"/>
              </a:buClr>
              <a:buSzPct val="59000"/>
              <a:tabLst>
                <a:tab pos="354965" algn="l"/>
                <a:tab pos="355600" algn="l"/>
              </a:tabLst>
            </a:pPr>
            <a:r>
              <a:rPr lang="zh-CN" altLang="en-US" sz="2800" dirty="0">
                <a:latin typeface="黑体"/>
                <a:cs typeface="黑体"/>
              </a:rPr>
              <a:t>顶点覆盖问题是</a:t>
            </a:r>
            <a:r>
              <a:rPr lang="en-US" altLang="zh-CN" sz="2800" dirty="0">
                <a:latin typeface="黑体"/>
                <a:cs typeface="黑体"/>
              </a:rPr>
              <a:t>NP</a:t>
            </a:r>
            <a:r>
              <a:rPr lang="zh-CN" altLang="en-US" sz="2800" dirty="0">
                <a:latin typeface="黑体"/>
                <a:cs typeface="黑体"/>
              </a:rPr>
              <a:t>完全的</a:t>
            </a: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lang="zh-CN" altLang="en-US" sz="2800" dirty="0">
                <a:latin typeface="黑体"/>
                <a:cs typeface="黑体"/>
              </a:rPr>
              <a:t>首先证明顶点覆盖</a:t>
            </a:r>
            <a:r>
              <a:rPr sz="2800" dirty="0" err="1">
                <a:latin typeface="黑体"/>
                <a:cs typeface="黑体"/>
              </a:rPr>
              <a:t>是一个NP问题</a:t>
            </a:r>
            <a:endParaRPr sz="2800" dirty="0">
              <a:latin typeface="黑体"/>
              <a:cs typeface="黑体"/>
            </a:endParaRPr>
          </a:p>
        </p:txBody>
      </p:sp>
      <p:pic>
        <p:nvPicPr>
          <p:cNvPr id="5" name="object 5"/>
          <p:cNvPicPr/>
          <p:nvPr/>
        </p:nvPicPr>
        <p:blipFill>
          <a:blip r:embed="rId2" cstate="print"/>
          <a:stretch>
            <a:fillRect/>
          </a:stretch>
        </p:blipFill>
        <p:spPr>
          <a:xfrm>
            <a:off x="1524000" y="3908425"/>
            <a:ext cx="9143998" cy="10318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为什么多项式时间是易解的？</a:t>
            </a:r>
          </a:p>
        </p:txBody>
      </p:sp>
      <p:sp>
        <p:nvSpPr>
          <p:cNvPr id="3" name="内容占位符 2"/>
          <p:cNvSpPr>
            <a:spLocks noGrp="1"/>
          </p:cNvSpPr>
          <p:nvPr>
            <p:ph idx="1"/>
          </p:nvPr>
        </p:nvSpPr>
        <p:spPr/>
        <p:txBody>
          <a:bodyPr/>
          <a:lstStyle/>
          <a:p>
            <a:r>
              <a:rPr lang="el-GR" altLang="zh-CN" dirty="0">
                <a:ea typeface="宋体" panose="02010600030101010101" pitchFamily="2" charset="-122"/>
              </a:rPr>
              <a:t>Θ</a:t>
            </a:r>
            <a:r>
              <a:rPr lang="en-US" altLang="zh-CN" dirty="0">
                <a:ea typeface="宋体" panose="02010600030101010101" pitchFamily="2" charset="-122"/>
              </a:rPr>
              <a:t>(n</a:t>
            </a:r>
            <a:r>
              <a:rPr lang="en-US" altLang="zh-CN" baseline="30000" dirty="0">
                <a:ea typeface="宋体" panose="02010600030101010101" pitchFamily="2" charset="-122"/>
              </a:rPr>
              <a:t>100</a:t>
            </a:r>
            <a:r>
              <a:rPr lang="en-US" altLang="zh-CN" dirty="0">
                <a:ea typeface="宋体" panose="02010600030101010101" pitchFamily="2" charset="-122"/>
              </a:rPr>
              <a:t>)</a:t>
            </a:r>
            <a:r>
              <a:rPr lang="zh-CN" altLang="en-US" dirty="0">
                <a:ea typeface="宋体" panose="02010600030101010101" pitchFamily="2" charset="-122"/>
              </a:rPr>
              <a:t>也很难处理，但是需要如此高次的多项式时间问题非常少；</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多项式时间具有很好的封闭性，无论加乘，多项式依然是多项式。</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sp>
        <p:nvSpPr>
          <p:cNvPr id="3" name="object 3"/>
          <p:cNvSpPr txBox="1"/>
          <p:nvPr/>
        </p:nvSpPr>
        <p:spPr>
          <a:xfrm>
            <a:off x="2638717" y="2097866"/>
            <a:ext cx="6650138" cy="2218556"/>
          </a:xfrm>
          <a:prstGeom prst="rect">
            <a:avLst/>
          </a:prstGeom>
        </p:spPr>
        <p:txBody>
          <a:bodyPr vert="horz" wrap="square" lIns="0" tIns="12700" rIns="0" bIns="0" rtlCol="0">
            <a:spAutoFit/>
          </a:bodyPr>
          <a:lstStyle/>
          <a:p>
            <a:pPr marL="12700">
              <a:spcBef>
                <a:spcPts val="100"/>
              </a:spcBef>
              <a:buClr>
                <a:srgbClr val="3333CC"/>
              </a:buClr>
              <a:buSzPct val="59000"/>
              <a:tabLst>
                <a:tab pos="354965" algn="l"/>
                <a:tab pos="355600" algn="l"/>
              </a:tabLst>
            </a:pPr>
            <a:r>
              <a:rPr lang="zh-CN" altLang="en-US" sz="2800" dirty="0">
                <a:latin typeface="黑体"/>
                <a:cs typeface="黑体"/>
              </a:rPr>
              <a:t>顶点覆盖问题是</a:t>
            </a:r>
            <a:r>
              <a:rPr lang="en-US" altLang="zh-CN" sz="2800" dirty="0">
                <a:latin typeface="黑体"/>
                <a:cs typeface="黑体"/>
              </a:rPr>
              <a:t>NP</a:t>
            </a:r>
            <a:r>
              <a:rPr lang="zh-CN" altLang="en-US" sz="2800" dirty="0">
                <a:latin typeface="黑体"/>
                <a:cs typeface="黑体"/>
              </a:rPr>
              <a:t>完全的</a:t>
            </a:r>
            <a:endParaRPr lang="en-US" altLang="zh-CN" sz="2800" dirty="0">
              <a:latin typeface="黑体"/>
              <a:cs typeface="黑体"/>
            </a:endParaRPr>
          </a:p>
          <a:p>
            <a:pPr marL="12700">
              <a:spcBef>
                <a:spcPts val="100"/>
              </a:spcBef>
              <a:buClr>
                <a:srgbClr val="3333CC"/>
              </a:buClr>
              <a:buSzPct val="59000"/>
              <a:tabLst>
                <a:tab pos="354965" algn="l"/>
                <a:tab pos="355600" algn="l"/>
              </a:tabLst>
            </a:pP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lang="zh-CN" altLang="en-US" sz="2800" dirty="0">
                <a:latin typeface="黑体"/>
                <a:cs typeface="黑体"/>
              </a:rPr>
              <a:t>其次证明其他</a:t>
            </a:r>
            <a:r>
              <a:rPr lang="en-US" altLang="zh-CN" sz="2800" dirty="0">
                <a:latin typeface="黑体"/>
                <a:cs typeface="黑体"/>
              </a:rPr>
              <a:t>NPC</a:t>
            </a:r>
            <a:r>
              <a:rPr lang="zh-CN" altLang="en-US" sz="2800" dirty="0">
                <a:latin typeface="黑体"/>
                <a:cs typeface="黑体"/>
              </a:rPr>
              <a:t>可以规约为顶点覆盖</a:t>
            </a: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r>
              <a:rPr sz="2800" dirty="0" err="1">
                <a:latin typeface="黑体"/>
                <a:cs typeface="黑体"/>
              </a:rPr>
              <a:t>团问题可以归约为顶点覆盖问题</a:t>
            </a:r>
            <a:endParaRPr sz="2800" dirty="0">
              <a:latin typeface="黑体"/>
              <a:cs typeface="黑体"/>
            </a:endParaRPr>
          </a:p>
        </p:txBody>
      </p:sp>
      <p:pic>
        <p:nvPicPr>
          <p:cNvPr id="4" name="object 4"/>
          <p:cNvPicPr/>
          <p:nvPr/>
        </p:nvPicPr>
        <p:blipFill>
          <a:blip r:embed="rId2" cstate="print"/>
          <a:stretch>
            <a:fillRect/>
          </a:stretch>
        </p:blipFill>
        <p:spPr>
          <a:xfrm>
            <a:off x="3948882" y="4745261"/>
            <a:ext cx="3860798" cy="406398"/>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8783" y="214330"/>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p>
        </p:txBody>
      </p:sp>
      <p:sp>
        <p:nvSpPr>
          <p:cNvPr id="3" name="object 3"/>
          <p:cNvSpPr txBox="1"/>
          <p:nvPr/>
        </p:nvSpPr>
        <p:spPr>
          <a:xfrm>
            <a:off x="1896977" y="1482964"/>
            <a:ext cx="5346700" cy="2662267"/>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err="1">
                <a:latin typeface="黑体"/>
                <a:cs typeface="黑体"/>
              </a:rPr>
              <a:t>团问题可以归约为顶点覆</a:t>
            </a:r>
            <a:r>
              <a:rPr lang="zh-CN" altLang="en-US" sz="2800" dirty="0">
                <a:latin typeface="黑体"/>
                <a:cs typeface="黑体"/>
              </a:rPr>
              <a:t>盖问题</a:t>
            </a: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en-US" altLang="zh-CN" sz="2800" dirty="0">
              <a:latin typeface="黑体"/>
              <a:cs typeface="黑体"/>
            </a:endParaRPr>
          </a:p>
          <a:p>
            <a:pPr marL="355600" indent="-342900">
              <a:spcBef>
                <a:spcPts val="100"/>
              </a:spcBef>
              <a:buClr>
                <a:srgbClr val="3333CC"/>
              </a:buClr>
              <a:buSzPct val="59000"/>
              <a:buFont typeface="Wingdings" panose="05000000000000000000"/>
              <a:buChar char=""/>
              <a:tabLst>
                <a:tab pos="354965" algn="l"/>
                <a:tab pos="355600" algn="l"/>
              </a:tabLst>
            </a:pPr>
            <a:endParaRPr lang="en-US" altLang="zh-CN" sz="2800" dirty="0">
              <a:latin typeface="黑体"/>
              <a:cs typeface="黑体"/>
            </a:endParaRPr>
          </a:p>
          <a:p>
            <a:pPr marL="12700">
              <a:spcBef>
                <a:spcPts val="100"/>
              </a:spcBef>
              <a:buClr>
                <a:srgbClr val="3333CC"/>
              </a:buClr>
              <a:buSzPct val="59000"/>
              <a:tabLst>
                <a:tab pos="354965" algn="l"/>
                <a:tab pos="355600" algn="l"/>
              </a:tabLst>
            </a:pPr>
            <a:r>
              <a:rPr lang="zh-CN" altLang="en-US" sz="2800" dirty="0">
                <a:latin typeface="黑体"/>
                <a:cs typeface="黑体"/>
              </a:rPr>
              <a:t>补图</a:t>
            </a:r>
            <a:r>
              <a:rPr lang="en-US" altLang="zh-CN" sz="2800" dirty="0">
                <a:latin typeface="黑体"/>
                <a:cs typeface="黑体"/>
              </a:rPr>
              <a:t>+</a:t>
            </a:r>
            <a:r>
              <a:rPr lang="zh-CN" altLang="en-US" sz="2800" dirty="0">
                <a:latin typeface="黑体"/>
                <a:cs typeface="黑体"/>
              </a:rPr>
              <a:t>原图</a:t>
            </a:r>
            <a:r>
              <a:rPr lang="en-US" altLang="zh-CN" sz="2800" dirty="0">
                <a:latin typeface="黑体"/>
                <a:cs typeface="黑体"/>
              </a:rPr>
              <a:t>=</a:t>
            </a:r>
            <a:r>
              <a:rPr lang="zh-CN" altLang="en-US" sz="2800" dirty="0">
                <a:latin typeface="黑体"/>
                <a:cs typeface="黑体"/>
              </a:rPr>
              <a:t>完全图</a:t>
            </a:r>
            <a:endParaRPr lang="en-US" altLang="zh-CN" sz="2800" dirty="0">
              <a:latin typeface="黑体"/>
              <a:cs typeface="黑体"/>
            </a:endParaRPr>
          </a:p>
          <a:p>
            <a:pPr marL="12700">
              <a:spcBef>
                <a:spcPts val="100"/>
              </a:spcBef>
              <a:buClr>
                <a:srgbClr val="3333CC"/>
              </a:buClr>
              <a:buSzPct val="59000"/>
              <a:tabLst>
                <a:tab pos="354965" algn="l"/>
                <a:tab pos="355600" algn="l"/>
              </a:tabLst>
            </a:pPr>
            <a:endParaRPr lang="en-US" altLang="zh-CN" sz="2800" dirty="0">
              <a:latin typeface="黑体"/>
              <a:cs typeface="黑体"/>
            </a:endParaRPr>
          </a:p>
        </p:txBody>
      </p:sp>
      <p:pic>
        <p:nvPicPr>
          <p:cNvPr id="4" name="object 4"/>
          <p:cNvPicPr/>
          <p:nvPr/>
        </p:nvPicPr>
        <p:blipFill>
          <a:blip r:embed="rId2" cstate="print"/>
          <a:stretch>
            <a:fillRect/>
          </a:stretch>
        </p:blipFill>
        <p:spPr>
          <a:xfrm>
            <a:off x="1553252" y="2219757"/>
            <a:ext cx="3632199" cy="380998"/>
          </a:xfrm>
          <a:prstGeom prst="rect">
            <a:avLst/>
          </a:prstGeom>
        </p:spPr>
      </p:pic>
      <p:pic>
        <p:nvPicPr>
          <p:cNvPr id="5" name="object 5"/>
          <p:cNvPicPr/>
          <p:nvPr/>
        </p:nvPicPr>
        <p:blipFill>
          <a:blip r:embed="rId3" cstate="print"/>
          <a:stretch>
            <a:fillRect/>
          </a:stretch>
        </p:blipFill>
        <p:spPr>
          <a:xfrm>
            <a:off x="5273002" y="2207055"/>
            <a:ext cx="3467098" cy="393700"/>
          </a:xfrm>
          <a:prstGeom prst="rect">
            <a:avLst/>
          </a:prstGeom>
        </p:spPr>
      </p:pic>
      <p:grpSp>
        <p:nvGrpSpPr>
          <p:cNvPr id="6" name="object 6"/>
          <p:cNvGrpSpPr/>
          <p:nvPr/>
        </p:nvGrpSpPr>
        <p:grpSpPr>
          <a:xfrm>
            <a:off x="1553252" y="2758139"/>
            <a:ext cx="5472237" cy="393700"/>
            <a:chOff x="1123949" y="3495675"/>
            <a:chExt cx="5348605" cy="354330"/>
          </a:xfrm>
        </p:grpSpPr>
        <p:pic>
          <p:nvPicPr>
            <p:cNvPr id="7" name="object 7"/>
            <p:cNvPicPr/>
            <p:nvPr/>
          </p:nvPicPr>
          <p:blipFill>
            <a:blip r:embed="rId4" cstate="print"/>
            <a:stretch>
              <a:fillRect/>
            </a:stretch>
          </p:blipFill>
          <p:spPr>
            <a:xfrm>
              <a:off x="1414950" y="3495675"/>
              <a:ext cx="5057285" cy="330492"/>
            </a:xfrm>
            <a:prstGeom prst="rect">
              <a:avLst/>
            </a:prstGeom>
          </p:spPr>
        </p:pic>
        <p:pic>
          <p:nvPicPr>
            <p:cNvPr id="8" name="object 8"/>
            <p:cNvPicPr/>
            <p:nvPr/>
          </p:nvPicPr>
          <p:blipFill>
            <a:blip r:embed="rId5" cstate="print"/>
            <a:stretch>
              <a:fillRect/>
            </a:stretch>
          </p:blipFill>
          <p:spPr>
            <a:xfrm>
              <a:off x="1123949" y="3530591"/>
              <a:ext cx="261583" cy="319095"/>
            </a:xfrm>
            <a:prstGeom prst="rect">
              <a:avLst/>
            </a:prstGeom>
          </p:spPr>
        </p:pic>
      </p:grpSp>
      <p:pic>
        <p:nvPicPr>
          <p:cNvPr id="9" name="object 9"/>
          <p:cNvPicPr/>
          <p:nvPr/>
        </p:nvPicPr>
        <p:blipFill>
          <a:blip r:embed="rId6" cstate="print"/>
          <a:stretch>
            <a:fillRect/>
          </a:stretch>
        </p:blipFill>
        <p:spPr>
          <a:xfrm>
            <a:off x="2553432" y="3875930"/>
            <a:ext cx="6536275" cy="2370564"/>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sp>
        <p:nvSpPr>
          <p:cNvPr id="3" name="object 3"/>
          <p:cNvSpPr txBox="1"/>
          <p:nvPr/>
        </p:nvSpPr>
        <p:spPr>
          <a:xfrm>
            <a:off x="2081212" y="2031524"/>
            <a:ext cx="5346700" cy="452120"/>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团问题可以归约为顶点覆盖问题</a:t>
            </a:r>
          </a:p>
        </p:txBody>
      </p:sp>
      <p:pic>
        <p:nvPicPr>
          <p:cNvPr id="4" name="object 4"/>
          <p:cNvPicPr/>
          <p:nvPr/>
        </p:nvPicPr>
        <p:blipFill>
          <a:blip r:embed="rId2" cstate="print"/>
          <a:stretch>
            <a:fillRect/>
          </a:stretch>
        </p:blipFill>
        <p:spPr>
          <a:xfrm>
            <a:off x="2662783" y="3825416"/>
            <a:ext cx="6536275" cy="2370564"/>
          </a:xfrm>
          <a:prstGeom prst="rect">
            <a:avLst/>
          </a:prstGeom>
        </p:spPr>
      </p:pic>
      <p:grpSp>
        <p:nvGrpSpPr>
          <p:cNvPr id="5" name="object 5"/>
          <p:cNvGrpSpPr/>
          <p:nvPr/>
        </p:nvGrpSpPr>
        <p:grpSpPr>
          <a:xfrm>
            <a:off x="1524000" y="2738899"/>
            <a:ext cx="9083040" cy="630555"/>
            <a:chOff x="0" y="2871788"/>
            <a:chExt cx="9083040" cy="630555"/>
          </a:xfrm>
        </p:grpSpPr>
        <p:pic>
          <p:nvPicPr>
            <p:cNvPr id="6" name="object 6"/>
            <p:cNvPicPr/>
            <p:nvPr/>
          </p:nvPicPr>
          <p:blipFill>
            <a:blip r:embed="rId3" cstate="print"/>
            <a:stretch>
              <a:fillRect/>
            </a:stretch>
          </p:blipFill>
          <p:spPr>
            <a:xfrm>
              <a:off x="0" y="2871788"/>
              <a:ext cx="9083038" cy="293686"/>
            </a:xfrm>
            <a:prstGeom prst="rect">
              <a:avLst/>
            </a:prstGeom>
          </p:spPr>
        </p:pic>
        <p:pic>
          <p:nvPicPr>
            <p:cNvPr id="7" name="object 7"/>
            <p:cNvPicPr/>
            <p:nvPr/>
          </p:nvPicPr>
          <p:blipFill>
            <a:blip r:embed="rId4" cstate="print"/>
            <a:stretch>
              <a:fillRect/>
            </a:stretch>
          </p:blipFill>
          <p:spPr>
            <a:xfrm>
              <a:off x="0" y="3184525"/>
              <a:ext cx="557212" cy="317658"/>
            </a:xfrm>
            <a:prstGeom prst="rect">
              <a:avLst/>
            </a:prstGeom>
          </p:spPr>
        </p:pic>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sp>
        <p:nvSpPr>
          <p:cNvPr id="3" name="object 3"/>
          <p:cNvSpPr txBox="1"/>
          <p:nvPr/>
        </p:nvSpPr>
        <p:spPr>
          <a:xfrm>
            <a:off x="2059939" y="2215833"/>
            <a:ext cx="5346700" cy="452120"/>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团问题可以归约为顶点覆盖问题</a:t>
            </a:r>
            <a:endParaRPr sz="2800">
              <a:latin typeface="黑体"/>
              <a:cs typeface="黑体"/>
            </a:endParaRPr>
          </a:p>
        </p:txBody>
      </p:sp>
      <p:grpSp>
        <p:nvGrpSpPr>
          <p:cNvPr id="4" name="object 4"/>
          <p:cNvGrpSpPr/>
          <p:nvPr/>
        </p:nvGrpSpPr>
        <p:grpSpPr>
          <a:xfrm>
            <a:off x="1524000" y="2871789"/>
            <a:ext cx="9083040" cy="630555"/>
            <a:chOff x="0" y="2871788"/>
            <a:chExt cx="9083040" cy="630555"/>
          </a:xfrm>
        </p:grpSpPr>
        <p:pic>
          <p:nvPicPr>
            <p:cNvPr id="5" name="object 5"/>
            <p:cNvPicPr/>
            <p:nvPr/>
          </p:nvPicPr>
          <p:blipFill>
            <a:blip r:embed="rId2" cstate="print"/>
            <a:stretch>
              <a:fillRect/>
            </a:stretch>
          </p:blipFill>
          <p:spPr>
            <a:xfrm>
              <a:off x="0" y="2871788"/>
              <a:ext cx="9083038" cy="293686"/>
            </a:xfrm>
            <a:prstGeom prst="rect">
              <a:avLst/>
            </a:prstGeom>
          </p:spPr>
        </p:pic>
        <p:pic>
          <p:nvPicPr>
            <p:cNvPr id="6" name="object 6"/>
            <p:cNvPicPr/>
            <p:nvPr/>
          </p:nvPicPr>
          <p:blipFill>
            <a:blip r:embed="rId3" cstate="print"/>
            <a:stretch>
              <a:fillRect/>
            </a:stretch>
          </p:blipFill>
          <p:spPr>
            <a:xfrm>
              <a:off x="0" y="3184525"/>
              <a:ext cx="557212" cy="317658"/>
            </a:xfrm>
            <a:prstGeom prst="rect">
              <a:avLst/>
            </a:prstGeom>
          </p:spPr>
        </p:pic>
      </p:grpSp>
      <p:sp>
        <p:nvSpPr>
          <p:cNvPr id="7" name="object 7"/>
          <p:cNvSpPr txBox="1"/>
          <p:nvPr/>
        </p:nvSpPr>
        <p:spPr>
          <a:xfrm>
            <a:off x="2498756" y="3567066"/>
            <a:ext cx="6897492" cy="2491708"/>
          </a:xfrm>
          <a:prstGeom prst="rect">
            <a:avLst/>
          </a:prstGeom>
        </p:spPr>
        <p:txBody>
          <a:bodyPr vert="horz" wrap="square" lIns="0" tIns="12700" rIns="0" bIns="0" rtlCol="0">
            <a:spAutoFit/>
          </a:bodyPr>
          <a:lstStyle/>
          <a:p>
            <a:pPr marL="12700">
              <a:lnSpc>
                <a:spcPct val="150000"/>
              </a:lnSpc>
              <a:spcBef>
                <a:spcPts val="100"/>
              </a:spcBef>
            </a:pPr>
            <a:r>
              <a:rPr b="1" spc="-10" dirty="0">
                <a:latin typeface="宋体"/>
                <a:cs typeface="宋体"/>
              </a:rPr>
              <a:t>如果</a:t>
            </a:r>
            <a:r>
              <a:rPr b="1" spc="-10" dirty="0">
                <a:latin typeface="Times New Roman" panose="02020603050405020304"/>
                <a:cs typeface="Times New Roman" panose="02020603050405020304"/>
              </a:rPr>
              <a:t>G</a:t>
            </a:r>
            <a:r>
              <a:rPr b="1" spc="-10" dirty="0">
                <a:latin typeface="宋体"/>
                <a:cs typeface="宋体"/>
              </a:rPr>
              <a:t>有规模为</a:t>
            </a:r>
            <a:r>
              <a:rPr b="1" spc="-10" dirty="0">
                <a:latin typeface="Times New Roman" panose="02020603050405020304"/>
                <a:cs typeface="Times New Roman" panose="02020603050405020304"/>
              </a:rPr>
              <a:t>k</a:t>
            </a:r>
            <a:r>
              <a:rPr b="1" spc="-10" dirty="0">
                <a:latin typeface="宋体"/>
                <a:cs typeface="宋体"/>
              </a:rPr>
              <a:t>的团，则</a:t>
            </a:r>
            <a:r>
              <a:rPr b="1" spc="-10" dirty="0">
                <a:latin typeface="Times New Roman" panose="02020603050405020304"/>
                <a:cs typeface="Times New Roman" panose="02020603050405020304"/>
              </a:rPr>
              <a:t>G</a:t>
            </a:r>
            <a:r>
              <a:rPr b="1" spc="-10" dirty="0">
                <a:latin typeface="宋体"/>
                <a:cs typeface="宋体"/>
              </a:rPr>
              <a:t>补必然有规模为</a:t>
            </a:r>
            <a:r>
              <a:rPr b="1" spc="-10" dirty="0">
                <a:latin typeface="Times New Roman" panose="02020603050405020304"/>
                <a:cs typeface="Times New Roman" panose="02020603050405020304"/>
              </a:rPr>
              <a:t>|V|-k</a:t>
            </a:r>
            <a:r>
              <a:rPr b="1" spc="-10" dirty="0">
                <a:latin typeface="宋体"/>
                <a:cs typeface="宋体"/>
              </a:rPr>
              <a:t>的顶点覆盖</a:t>
            </a:r>
            <a:endParaRPr dirty="0">
              <a:latin typeface="宋体"/>
              <a:cs typeface="宋体"/>
            </a:endParaRPr>
          </a:p>
          <a:p>
            <a:pPr marL="291465" indent="-279400">
              <a:lnSpc>
                <a:spcPct val="150000"/>
              </a:lnSpc>
              <a:buFont typeface="Arial" panose="020B0604020202090204"/>
              <a:buChar char="•"/>
              <a:tabLst>
                <a:tab pos="297815" algn="l"/>
                <a:tab pos="298450" algn="l"/>
              </a:tabLst>
            </a:pPr>
            <a:r>
              <a:rPr dirty="0" err="1">
                <a:latin typeface="宋体"/>
                <a:cs typeface="宋体"/>
              </a:rPr>
              <a:t>设（</a:t>
            </a:r>
            <a:r>
              <a:rPr dirty="0" err="1">
                <a:latin typeface="Times New Roman" panose="02020603050405020304"/>
                <a:cs typeface="Times New Roman" panose="02020603050405020304"/>
              </a:rPr>
              <a:t>u,v</a:t>
            </a:r>
            <a:r>
              <a:rPr dirty="0" err="1">
                <a:latin typeface="宋体"/>
                <a:cs typeface="宋体"/>
              </a:rPr>
              <a:t>）为</a:t>
            </a:r>
            <a:r>
              <a:rPr dirty="0" err="1">
                <a:latin typeface="Times New Roman" panose="02020603050405020304"/>
                <a:cs typeface="Times New Roman" panose="02020603050405020304"/>
              </a:rPr>
              <a:t>G</a:t>
            </a:r>
            <a:r>
              <a:rPr dirty="0" err="1">
                <a:latin typeface="宋体"/>
                <a:cs typeface="宋体"/>
              </a:rPr>
              <a:t>补的任意边，则此边肯定不属于</a:t>
            </a:r>
            <a:r>
              <a:rPr dirty="0" err="1">
                <a:latin typeface="Times New Roman" panose="02020603050405020304"/>
                <a:cs typeface="Times New Roman" panose="02020603050405020304"/>
              </a:rPr>
              <a:t>G</a:t>
            </a:r>
            <a:r>
              <a:rPr dirty="0" err="1">
                <a:latin typeface="宋体"/>
                <a:cs typeface="宋体"/>
              </a:rPr>
              <a:t>图，则（</a:t>
            </a:r>
            <a:r>
              <a:rPr dirty="0" err="1">
                <a:latin typeface="Times New Roman" panose="02020603050405020304"/>
                <a:cs typeface="Times New Roman" panose="02020603050405020304"/>
              </a:rPr>
              <a:t>u</a:t>
            </a:r>
            <a:r>
              <a:rPr dirty="0" err="1">
                <a:latin typeface="宋体"/>
                <a:cs typeface="宋体"/>
              </a:rPr>
              <a:t>，</a:t>
            </a:r>
            <a:r>
              <a:rPr dirty="0" err="1">
                <a:latin typeface="Times New Roman" panose="02020603050405020304"/>
                <a:cs typeface="Times New Roman" panose="02020603050405020304"/>
              </a:rPr>
              <a:t>v</a:t>
            </a:r>
            <a:r>
              <a:rPr dirty="0">
                <a:latin typeface="宋体"/>
                <a:cs typeface="宋体"/>
              </a:rPr>
              <a:t>）</a:t>
            </a:r>
          </a:p>
          <a:p>
            <a:pPr marL="291465" marR="38735">
              <a:lnSpc>
                <a:spcPct val="150000"/>
              </a:lnSpc>
              <a:spcBef>
                <a:spcPts val="160"/>
              </a:spcBef>
            </a:pPr>
            <a:r>
              <a:rPr dirty="0">
                <a:latin typeface="宋体"/>
                <a:cs typeface="宋体"/>
              </a:rPr>
              <a:t>其中至少一个点不属于团</a:t>
            </a:r>
            <a:r>
              <a:rPr spc="-5" dirty="0">
                <a:latin typeface="Times New Roman" panose="02020603050405020304"/>
                <a:cs typeface="Times New Roman" panose="02020603050405020304"/>
              </a:rPr>
              <a:t>V’</a:t>
            </a:r>
            <a:r>
              <a:rPr spc="-5" dirty="0">
                <a:latin typeface="宋体"/>
                <a:cs typeface="宋体"/>
              </a:rPr>
              <a:t>，</a:t>
            </a:r>
            <a:r>
              <a:rPr dirty="0">
                <a:latin typeface="宋体"/>
                <a:cs typeface="宋体"/>
              </a:rPr>
              <a:t>即（</a:t>
            </a:r>
            <a:r>
              <a:rPr dirty="0">
                <a:latin typeface="Times New Roman" panose="02020603050405020304"/>
                <a:cs typeface="Times New Roman" panose="02020603050405020304"/>
              </a:rPr>
              <a:t>u,</a:t>
            </a:r>
            <a:r>
              <a:rPr spc="-85" dirty="0">
                <a:latin typeface="Times New Roman" panose="02020603050405020304"/>
                <a:cs typeface="Times New Roman" panose="02020603050405020304"/>
              </a:rPr>
              <a:t> </a:t>
            </a:r>
            <a:r>
              <a:rPr dirty="0">
                <a:latin typeface="Times New Roman" panose="02020603050405020304"/>
                <a:cs typeface="Times New Roman" panose="02020603050405020304"/>
              </a:rPr>
              <a:t>v</a:t>
            </a:r>
            <a:r>
              <a:rPr dirty="0">
                <a:latin typeface="宋体"/>
                <a:cs typeface="宋体"/>
              </a:rPr>
              <a:t>）至少有一个属于</a:t>
            </a:r>
            <a:r>
              <a:rPr spc="-35" dirty="0">
                <a:latin typeface="Times New Roman" panose="02020603050405020304"/>
                <a:cs typeface="Times New Roman" panose="02020603050405020304"/>
              </a:rPr>
              <a:t>V-V’</a:t>
            </a:r>
            <a:r>
              <a:rPr spc="-35" dirty="0">
                <a:latin typeface="宋体"/>
                <a:cs typeface="宋体"/>
              </a:rPr>
              <a:t>， </a:t>
            </a:r>
            <a:r>
              <a:rPr spc="-885" dirty="0">
                <a:latin typeface="宋体"/>
                <a:cs typeface="宋体"/>
              </a:rPr>
              <a:t> </a:t>
            </a:r>
            <a:r>
              <a:rPr dirty="0">
                <a:latin typeface="宋体"/>
                <a:cs typeface="宋体"/>
              </a:rPr>
              <a:t>即</a:t>
            </a:r>
            <a:r>
              <a:rPr spc="-45" dirty="0">
                <a:solidFill>
                  <a:srgbClr val="FF0000"/>
                </a:solidFill>
                <a:latin typeface="Times New Roman" panose="02020603050405020304"/>
                <a:cs typeface="Times New Roman" panose="02020603050405020304"/>
              </a:rPr>
              <a:t>V-V’</a:t>
            </a:r>
            <a:r>
              <a:rPr dirty="0">
                <a:solidFill>
                  <a:srgbClr val="FF0000"/>
                </a:solidFill>
                <a:latin typeface="宋体"/>
                <a:cs typeface="宋体"/>
              </a:rPr>
              <a:t>覆盖边（</a:t>
            </a:r>
            <a:r>
              <a:rPr dirty="0">
                <a:solidFill>
                  <a:srgbClr val="FF0000"/>
                </a:solidFill>
                <a:latin typeface="Times New Roman" panose="02020603050405020304"/>
                <a:cs typeface="Times New Roman" panose="02020603050405020304"/>
              </a:rPr>
              <a:t>u,v</a:t>
            </a:r>
            <a:r>
              <a:rPr dirty="0">
                <a:solidFill>
                  <a:srgbClr val="FF0000"/>
                </a:solidFill>
                <a:latin typeface="宋体"/>
                <a:cs typeface="宋体"/>
              </a:rPr>
              <a:t>）。</a:t>
            </a:r>
          </a:p>
          <a:p>
            <a:pPr marL="291465" marR="383540" indent="-279400">
              <a:lnSpc>
                <a:spcPct val="150000"/>
              </a:lnSpc>
              <a:spcBef>
                <a:spcPts val="100"/>
              </a:spcBef>
              <a:buFont typeface="Arial" panose="020B0604020202090204"/>
              <a:buChar char="•"/>
              <a:tabLst>
                <a:tab pos="297815" algn="l"/>
                <a:tab pos="298450" algn="l"/>
              </a:tabLst>
            </a:pPr>
            <a:r>
              <a:rPr dirty="0" err="1">
                <a:latin typeface="宋体"/>
                <a:cs typeface="宋体"/>
              </a:rPr>
              <a:t>因为边为任意的，所以</a:t>
            </a:r>
            <a:r>
              <a:rPr spc="-170" dirty="0" err="1">
                <a:latin typeface="Times New Roman" panose="02020603050405020304"/>
                <a:cs typeface="Times New Roman" panose="02020603050405020304"/>
              </a:rPr>
              <a:t>V</a:t>
            </a:r>
            <a:r>
              <a:rPr dirty="0" err="1">
                <a:latin typeface="Times New Roman" panose="02020603050405020304"/>
                <a:cs typeface="Times New Roman" panose="02020603050405020304"/>
              </a:rPr>
              <a:t>-V</a:t>
            </a:r>
            <a:r>
              <a:rPr spc="-5" dirty="0" err="1">
                <a:latin typeface="Times New Roman" panose="02020603050405020304"/>
                <a:cs typeface="Times New Roman" panose="02020603050405020304"/>
              </a:rPr>
              <a:t>’</a:t>
            </a:r>
            <a:r>
              <a:rPr dirty="0" err="1">
                <a:solidFill>
                  <a:srgbClr val="FF0000"/>
                </a:solidFill>
                <a:latin typeface="宋体"/>
                <a:cs typeface="宋体"/>
              </a:rPr>
              <a:t>可以覆盖所有</a:t>
            </a:r>
            <a:r>
              <a:rPr lang="zh-CN" altLang="en-US" dirty="0">
                <a:solidFill>
                  <a:srgbClr val="FF0000"/>
                </a:solidFill>
                <a:latin typeface="宋体"/>
                <a:cs typeface="宋体"/>
              </a:rPr>
              <a:t>边</a:t>
            </a:r>
            <a:r>
              <a:rPr dirty="0">
                <a:latin typeface="宋体"/>
                <a:cs typeface="宋体"/>
              </a:rPr>
              <a:t>，</a:t>
            </a:r>
            <a:r>
              <a:rPr dirty="0" err="1">
                <a:latin typeface="宋体"/>
                <a:cs typeface="宋体"/>
              </a:rPr>
              <a:t>即</a:t>
            </a:r>
            <a:r>
              <a:rPr spc="-170" dirty="0" err="1">
                <a:latin typeface="Times New Roman" panose="02020603050405020304"/>
                <a:cs typeface="Times New Roman" panose="02020603050405020304"/>
              </a:rPr>
              <a:t>V</a:t>
            </a:r>
            <a:r>
              <a:rPr dirty="0" err="1">
                <a:latin typeface="Times New Roman" panose="02020603050405020304"/>
                <a:cs typeface="Times New Roman" panose="02020603050405020304"/>
              </a:rPr>
              <a:t>-V</a:t>
            </a:r>
            <a:r>
              <a:rPr spc="-5" dirty="0" err="1">
                <a:latin typeface="Times New Roman" panose="02020603050405020304"/>
                <a:cs typeface="Times New Roman" panose="02020603050405020304"/>
              </a:rPr>
              <a:t>’</a:t>
            </a:r>
            <a:r>
              <a:rPr dirty="0" err="1">
                <a:latin typeface="宋体"/>
                <a:cs typeface="宋体"/>
              </a:rPr>
              <a:t>为规模为</a:t>
            </a:r>
            <a:r>
              <a:rPr spc="-5" dirty="0">
                <a:latin typeface="宋体"/>
                <a:cs typeface="宋体"/>
              </a:rPr>
              <a:t>（</a:t>
            </a:r>
            <a:r>
              <a:rPr spc="-5" dirty="0">
                <a:latin typeface="Times New Roman" panose="02020603050405020304"/>
                <a:cs typeface="Times New Roman" panose="02020603050405020304"/>
              </a:rPr>
              <a:t>|V|-k</a:t>
            </a:r>
            <a:r>
              <a:rPr spc="-5" dirty="0">
                <a:latin typeface="宋体"/>
                <a:cs typeface="宋体"/>
              </a:rPr>
              <a:t>）</a:t>
            </a:r>
            <a:r>
              <a:rPr dirty="0">
                <a:latin typeface="宋体"/>
                <a:cs typeface="宋体"/>
              </a:rPr>
              <a:t>的顶点覆盖</a:t>
            </a:r>
            <a:r>
              <a:rPr dirty="0">
                <a:latin typeface="Times New Roman" panose="02020603050405020304"/>
                <a:cs typeface="Times New Roman" panose="02020603050405020304"/>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7" y="886459"/>
            <a:ext cx="3683000" cy="756920"/>
          </a:xfrm>
          <a:prstGeom prst="rect">
            <a:avLst/>
          </a:prstGeom>
        </p:spPr>
        <p:txBody>
          <a:bodyPr vert="horz" wrap="square" lIns="0" tIns="12700" rIns="0" bIns="0" rtlCol="0" anchor="ctr">
            <a:spAutoFit/>
          </a:bodyPr>
          <a:lstStyle/>
          <a:p>
            <a:pPr marL="12700">
              <a:lnSpc>
                <a:spcPct val="100000"/>
              </a:lnSpc>
              <a:spcBef>
                <a:spcPts val="100"/>
              </a:spcBef>
            </a:pPr>
            <a:r>
              <a:rPr sz="4800" dirty="0"/>
              <a:t>顶点覆盖问题</a:t>
            </a:r>
            <a:endParaRPr sz="4800"/>
          </a:p>
        </p:txBody>
      </p:sp>
      <p:sp>
        <p:nvSpPr>
          <p:cNvPr id="3" name="object 3"/>
          <p:cNvSpPr txBox="1"/>
          <p:nvPr/>
        </p:nvSpPr>
        <p:spPr>
          <a:xfrm>
            <a:off x="2059939" y="2215833"/>
            <a:ext cx="5346700" cy="452120"/>
          </a:xfrm>
          <a:prstGeom prst="rect">
            <a:avLst/>
          </a:prstGeom>
        </p:spPr>
        <p:txBody>
          <a:bodyPr vert="horz" wrap="square" lIns="0" tIns="12700" rIns="0" bIns="0" rtlCol="0">
            <a:spAutoFit/>
          </a:bodyPr>
          <a:lstStyle/>
          <a:p>
            <a:pPr marL="355600" indent="-342900">
              <a:spcBef>
                <a:spcPts val="100"/>
              </a:spcBef>
              <a:buClr>
                <a:srgbClr val="3333CC"/>
              </a:buClr>
              <a:buSzPct val="59000"/>
              <a:buFont typeface="Wingdings" panose="05000000000000000000"/>
              <a:buChar char=""/>
              <a:tabLst>
                <a:tab pos="354965" algn="l"/>
                <a:tab pos="355600" algn="l"/>
              </a:tabLst>
            </a:pPr>
            <a:r>
              <a:rPr sz="2800" dirty="0">
                <a:latin typeface="黑体"/>
                <a:cs typeface="黑体"/>
              </a:rPr>
              <a:t>团问题可以归约为顶点覆盖问题</a:t>
            </a:r>
            <a:endParaRPr sz="2800">
              <a:latin typeface="黑体"/>
              <a:cs typeface="黑体"/>
            </a:endParaRPr>
          </a:p>
        </p:txBody>
      </p:sp>
      <p:grpSp>
        <p:nvGrpSpPr>
          <p:cNvPr id="4" name="object 4"/>
          <p:cNvGrpSpPr/>
          <p:nvPr/>
        </p:nvGrpSpPr>
        <p:grpSpPr>
          <a:xfrm>
            <a:off x="1524000" y="2871789"/>
            <a:ext cx="9083040" cy="630555"/>
            <a:chOff x="0" y="2871788"/>
            <a:chExt cx="9083040" cy="630555"/>
          </a:xfrm>
        </p:grpSpPr>
        <p:pic>
          <p:nvPicPr>
            <p:cNvPr id="5" name="object 5"/>
            <p:cNvPicPr/>
            <p:nvPr/>
          </p:nvPicPr>
          <p:blipFill>
            <a:blip r:embed="rId2" cstate="print"/>
            <a:stretch>
              <a:fillRect/>
            </a:stretch>
          </p:blipFill>
          <p:spPr>
            <a:xfrm>
              <a:off x="0" y="2871788"/>
              <a:ext cx="9083038" cy="293686"/>
            </a:xfrm>
            <a:prstGeom prst="rect">
              <a:avLst/>
            </a:prstGeom>
          </p:spPr>
        </p:pic>
        <p:pic>
          <p:nvPicPr>
            <p:cNvPr id="6" name="object 6"/>
            <p:cNvPicPr/>
            <p:nvPr/>
          </p:nvPicPr>
          <p:blipFill>
            <a:blip r:embed="rId3" cstate="print"/>
            <a:stretch>
              <a:fillRect/>
            </a:stretch>
          </p:blipFill>
          <p:spPr>
            <a:xfrm>
              <a:off x="0" y="3184525"/>
              <a:ext cx="557212" cy="317658"/>
            </a:xfrm>
            <a:prstGeom prst="rect">
              <a:avLst/>
            </a:prstGeom>
          </p:spPr>
        </p:pic>
      </p:grpSp>
      <p:sp>
        <p:nvSpPr>
          <p:cNvPr id="7" name="object 7"/>
          <p:cNvSpPr txBox="1"/>
          <p:nvPr/>
        </p:nvSpPr>
        <p:spPr>
          <a:xfrm>
            <a:off x="2571333" y="3343355"/>
            <a:ext cx="7487067" cy="2453236"/>
          </a:xfrm>
          <a:prstGeom prst="rect">
            <a:avLst/>
          </a:prstGeom>
        </p:spPr>
        <p:txBody>
          <a:bodyPr vert="horz" wrap="square" lIns="0" tIns="12700" rIns="0" bIns="0" rtlCol="0">
            <a:spAutoFit/>
          </a:bodyPr>
          <a:lstStyle/>
          <a:p>
            <a:pPr marL="12700">
              <a:lnSpc>
                <a:spcPct val="150000"/>
              </a:lnSpc>
              <a:spcBef>
                <a:spcPts val="100"/>
              </a:spcBef>
            </a:pPr>
            <a:r>
              <a:rPr b="1" spc="-10" dirty="0">
                <a:latin typeface="宋体"/>
                <a:cs typeface="宋体"/>
              </a:rPr>
              <a:t>如果</a:t>
            </a:r>
            <a:r>
              <a:rPr b="1" spc="-10" dirty="0">
                <a:latin typeface="Times New Roman" panose="02020603050405020304"/>
                <a:cs typeface="Times New Roman" panose="02020603050405020304"/>
              </a:rPr>
              <a:t>G</a:t>
            </a:r>
            <a:r>
              <a:rPr b="1" spc="-10" dirty="0">
                <a:latin typeface="宋体"/>
                <a:cs typeface="宋体"/>
              </a:rPr>
              <a:t>补有规模为</a:t>
            </a:r>
            <a:r>
              <a:rPr b="1" spc="-10" dirty="0">
                <a:latin typeface="Times New Roman" panose="02020603050405020304"/>
                <a:cs typeface="Times New Roman" panose="02020603050405020304"/>
              </a:rPr>
              <a:t>k</a:t>
            </a:r>
            <a:r>
              <a:rPr b="1" spc="-10" dirty="0">
                <a:latin typeface="宋体"/>
                <a:cs typeface="宋体"/>
              </a:rPr>
              <a:t>的顶点覆盖，则</a:t>
            </a:r>
            <a:r>
              <a:rPr b="1" spc="-10" dirty="0">
                <a:latin typeface="Times New Roman" panose="02020603050405020304"/>
                <a:cs typeface="Times New Roman" panose="02020603050405020304"/>
              </a:rPr>
              <a:t>G</a:t>
            </a:r>
            <a:r>
              <a:rPr b="1" spc="-10" dirty="0">
                <a:latin typeface="宋体"/>
                <a:cs typeface="宋体"/>
              </a:rPr>
              <a:t>必有规模为</a:t>
            </a:r>
            <a:r>
              <a:rPr b="1" spc="-10" dirty="0">
                <a:latin typeface="Times New Roman" panose="02020603050405020304"/>
                <a:cs typeface="Times New Roman" panose="02020603050405020304"/>
              </a:rPr>
              <a:t>|V|-k</a:t>
            </a:r>
            <a:r>
              <a:rPr b="1" spc="-10" dirty="0">
                <a:latin typeface="宋体"/>
                <a:cs typeface="宋体"/>
              </a:rPr>
              <a:t>的团</a:t>
            </a:r>
            <a:endParaRPr dirty="0">
              <a:latin typeface="宋体"/>
              <a:cs typeface="宋体"/>
            </a:endParaRPr>
          </a:p>
          <a:p>
            <a:pPr marL="291465" marR="109855" indent="-279400">
              <a:lnSpc>
                <a:spcPct val="150000"/>
              </a:lnSpc>
              <a:spcBef>
                <a:spcPts val="10"/>
              </a:spcBef>
              <a:buFont typeface="Arial" panose="020B0604020202090204"/>
              <a:buChar char="•"/>
              <a:tabLst>
                <a:tab pos="297815" algn="l"/>
                <a:tab pos="298450" algn="l"/>
              </a:tabLst>
            </a:pPr>
            <a:r>
              <a:rPr dirty="0" err="1">
                <a:latin typeface="宋体"/>
                <a:cs typeface="宋体"/>
              </a:rPr>
              <a:t>对于（</a:t>
            </a:r>
            <a:r>
              <a:rPr dirty="0" err="1">
                <a:latin typeface="Times New Roman" panose="02020603050405020304"/>
                <a:cs typeface="Times New Roman" panose="02020603050405020304"/>
              </a:rPr>
              <a:t>u</a:t>
            </a:r>
            <a:r>
              <a:rPr dirty="0" err="1">
                <a:latin typeface="宋体"/>
                <a:cs typeface="宋体"/>
              </a:rPr>
              <a:t>，</a:t>
            </a:r>
            <a:r>
              <a:rPr dirty="0" err="1">
                <a:latin typeface="Times New Roman" panose="02020603050405020304"/>
                <a:cs typeface="Times New Roman" panose="02020603050405020304"/>
              </a:rPr>
              <a:t>v</a:t>
            </a:r>
            <a:r>
              <a:rPr dirty="0" err="1">
                <a:latin typeface="宋体"/>
                <a:cs typeface="宋体"/>
              </a:rPr>
              <a:t>）为</a:t>
            </a:r>
            <a:r>
              <a:rPr dirty="0" err="1">
                <a:latin typeface="Times New Roman" panose="02020603050405020304"/>
                <a:cs typeface="Times New Roman" panose="02020603050405020304"/>
              </a:rPr>
              <a:t>G</a:t>
            </a:r>
            <a:r>
              <a:rPr dirty="0" err="1">
                <a:latin typeface="宋体"/>
                <a:cs typeface="宋体"/>
              </a:rPr>
              <a:t>补的任意边，则</a:t>
            </a:r>
            <a:r>
              <a:rPr dirty="0" err="1">
                <a:latin typeface="Times New Roman" panose="02020603050405020304"/>
                <a:cs typeface="Times New Roman" panose="02020603050405020304"/>
              </a:rPr>
              <a:t>u</a:t>
            </a:r>
            <a:r>
              <a:rPr dirty="0" err="1">
                <a:latin typeface="宋体"/>
                <a:cs typeface="宋体"/>
              </a:rPr>
              <a:t>和</a:t>
            </a:r>
            <a:r>
              <a:rPr dirty="0" err="1">
                <a:latin typeface="Times New Roman" panose="02020603050405020304"/>
                <a:cs typeface="Times New Roman" panose="02020603050405020304"/>
              </a:rPr>
              <a:t>v</a:t>
            </a:r>
            <a:r>
              <a:rPr dirty="0" err="1">
                <a:latin typeface="宋体"/>
                <a:cs typeface="宋体"/>
              </a:rPr>
              <a:t>至少一个属于</a:t>
            </a:r>
            <a:r>
              <a:rPr dirty="0" err="1">
                <a:latin typeface="Times New Roman" panose="02020603050405020304"/>
                <a:cs typeface="Times New Roman" panose="02020603050405020304"/>
              </a:rPr>
              <a:t>G</a:t>
            </a:r>
            <a:r>
              <a:rPr dirty="0" err="1">
                <a:latin typeface="宋体"/>
                <a:cs typeface="宋体"/>
              </a:rPr>
              <a:t>补的顶点覆盖</a:t>
            </a:r>
            <a:r>
              <a:rPr dirty="0" err="1">
                <a:latin typeface="Times New Roman" panose="02020603050405020304"/>
                <a:cs typeface="Times New Roman" panose="02020603050405020304"/>
              </a:rPr>
              <a:t>V</a:t>
            </a:r>
            <a:r>
              <a:rPr dirty="0">
                <a:latin typeface="Times New Roman" panose="02020603050405020304"/>
                <a:cs typeface="Times New Roman" panose="02020603050405020304"/>
              </a:rPr>
              <a:t>’</a:t>
            </a:r>
          </a:p>
          <a:p>
            <a:pPr marL="12700">
              <a:lnSpc>
                <a:spcPct val="150000"/>
              </a:lnSpc>
              <a:tabLst>
                <a:tab pos="297815" algn="l"/>
              </a:tabLst>
            </a:pPr>
            <a:r>
              <a:rPr dirty="0">
                <a:latin typeface="Arial" panose="020B0604020202090204"/>
                <a:cs typeface="Arial" panose="020B0604020202090204"/>
              </a:rPr>
              <a:t>•	</a:t>
            </a:r>
            <a:r>
              <a:rPr dirty="0">
                <a:latin typeface="Times New Roman" panose="02020603050405020304"/>
                <a:cs typeface="Times New Roman" panose="02020603050405020304"/>
              </a:rPr>
              <a:t>=</a:t>
            </a:r>
            <a:r>
              <a:rPr spc="-5" dirty="0">
                <a:latin typeface="Times New Roman" panose="02020603050405020304"/>
                <a:cs typeface="Times New Roman" panose="02020603050405020304"/>
              </a:rPr>
              <a:t>&gt;</a:t>
            </a:r>
            <a:r>
              <a:rPr dirty="0">
                <a:latin typeface="宋体"/>
                <a:cs typeface="宋体"/>
              </a:rPr>
              <a:t>如果有两个点都不属于</a:t>
            </a:r>
            <a:r>
              <a:rPr dirty="0">
                <a:latin typeface="Times New Roman" panose="02020603050405020304"/>
                <a:cs typeface="Times New Roman" panose="02020603050405020304"/>
              </a:rPr>
              <a:t>V</a:t>
            </a:r>
            <a:r>
              <a:rPr spc="-5" dirty="0">
                <a:latin typeface="Times New Roman" panose="02020603050405020304"/>
                <a:cs typeface="Times New Roman" panose="02020603050405020304"/>
              </a:rPr>
              <a:t>’</a:t>
            </a:r>
            <a:r>
              <a:rPr dirty="0">
                <a:latin typeface="宋体"/>
                <a:cs typeface="宋体"/>
              </a:rPr>
              <a:t>，则这两个点在</a:t>
            </a:r>
            <a:r>
              <a:rPr dirty="0">
                <a:latin typeface="Times New Roman" panose="02020603050405020304"/>
                <a:cs typeface="Times New Roman" panose="02020603050405020304"/>
              </a:rPr>
              <a:t>G</a:t>
            </a:r>
            <a:r>
              <a:rPr dirty="0">
                <a:latin typeface="宋体"/>
                <a:cs typeface="宋体"/>
              </a:rPr>
              <a:t>补里是没有边，</a:t>
            </a:r>
          </a:p>
          <a:p>
            <a:pPr marL="291465">
              <a:lnSpc>
                <a:spcPct val="150000"/>
              </a:lnSpc>
              <a:spcBef>
                <a:spcPts val="40"/>
              </a:spcBef>
            </a:pPr>
            <a:r>
              <a:rPr dirty="0">
                <a:latin typeface="宋体"/>
                <a:cs typeface="宋体"/>
              </a:rPr>
              <a:t>则在</a:t>
            </a:r>
            <a:r>
              <a:rPr dirty="0">
                <a:latin typeface="Times New Roman" panose="02020603050405020304"/>
                <a:cs typeface="Times New Roman" panose="02020603050405020304"/>
              </a:rPr>
              <a:t>G</a:t>
            </a:r>
            <a:r>
              <a:rPr dirty="0">
                <a:latin typeface="宋体"/>
                <a:cs typeface="宋体"/>
              </a:rPr>
              <a:t>里一定是有边的</a:t>
            </a:r>
          </a:p>
          <a:p>
            <a:pPr marL="291465" marR="34290" indent="-279400">
              <a:lnSpc>
                <a:spcPct val="150000"/>
              </a:lnSpc>
              <a:spcBef>
                <a:spcPts val="10"/>
              </a:spcBef>
              <a:buFont typeface="Arial" panose="020B0604020202090204"/>
              <a:buChar char="•"/>
              <a:tabLst>
                <a:tab pos="297815" algn="l"/>
                <a:tab pos="298450" algn="l"/>
              </a:tabLst>
            </a:pPr>
            <a:r>
              <a:rPr dirty="0">
                <a:latin typeface="宋体"/>
                <a:cs typeface="宋体"/>
              </a:rPr>
              <a:t>即对于任意（</a:t>
            </a:r>
            <a:r>
              <a:rPr dirty="0">
                <a:latin typeface="Times New Roman" panose="02020603050405020304"/>
                <a:cs typeface="Times New Roman" panose="02020603050405020304"/>
              </a:rPr>
              <a:t>u</a:t>
            </a:r>
            <a:r>
              <a:rPr dirty="0">
                <a:latin typeface="宋体"/>
                <a:cs typeface="宋体"/>
              </a:rPr>
              <a:t>，</a:t>
            </a:r>
            <a:r>
              <a:rPr dirty="0">
                <a:latin typeface="Times New Roman" panose="02020603050405020304"/>
                <a:cs typeface="Times New Roman" panose="02020603050405020304"/>
              </a:rPr>
              <a:t>v</a:t>
            </a:r>
            <a:r>
              <a:rPr dirty="0">
                <a:latin typeface="宋体"/>
                <a:cs typeface="宋体"/>
              </a:rPr>
              <a:t>），如果都不属于</a:t>
            </a:r>
            <a:r>
              <a:rPr dirty="0">
                <a:latin typeface="Times New Roman" panose="02020603050405020304"/>
                <a:cs typeface="Times New Roman" panose="02020603050405020304"/>
              </a:rPr>
              <a:t>V</a:t>
            </a:r>
            <a:r>
              <a:rPr spc="-5" dirty="0">
                <a:latin typeface="Times New Roman" panose="02020603050405020304"/>
                <a:cs typeface="Times New Roman" panose="02020603050405020304"/>
              </a:rPr>
              <a:t>’</a:t>
            </a:r>
            <a:r>
              <a:rPr dirty="0">
                <a:latin typeface="宋体"/>
                <a:cs typeface="宋体"/>
              </a:rPr>
              <a:t>，</a:t>
            </a:r>
            <a:r>
              <a:rPr dirty="0" err="1">
                <a:latin typeface="宋体"/>
                <a:cs typeface="宋体"/>
              </a:rPr>
              <a:t>则</a:t>
            </a:r>
            <a:r>
              <a:rPr dirty="0" err="1">
                <a:latin typeface="Times New Roman" panose="02020603050405020304"/>
                <a:cs typeface="Times New Roman" panose="02020603050405020304"/>
              </a:rPr>
              <a:t>u</a:t>
            </a:r>
            <a:r>
              <a:rPr dirty="0" err="1">
                <a:latin typeface="宋体"/>
                <a:cs typeface="宋体"/>
              </a:rPr>
              <a:t>，</a:t>
            </a:r>
            <a:r>
              <a:rPr dirty="0" err="1">
                <a:latin typeface="Times New Roman" panose="02020603050405020304"/>
                <a:cs typeface="Times New Roman" panose="02020603050405020304"/>
              </a:rPr>
              <a:t>v</a:t>
            </a:r>
            <a:r>
              <a:rPr dirty="0" err="1">
                <a:latin typeface="宋体"/>
                <a:cs typeface="宋体"/>
              </a:rPr>
              <a:t>之间在</a:t>
            </a:r>
            <a:r>
              <a:rPr dirty="0" err="1">
                <a:latin typeface="Times New Roman" panose="02020603050405020304"/>
                <a:cs typeface="Times New Roman" panose="02020603050405020304"/>
              </a:rPr>
              <a:t>G</a:t>
            </a:r>
            <a:r>
              <a:rPr dirty="0" err="1">
                <a:latin typeface="宋体"/>
                <a:cs typeface="宋体"/>
              </a:rPr>
              <a:t>图一定有边，所有这些顶点组成了团</a:t>
            </a:r>
            <a:r>
              <a:rPr dirty="0" err="1">
                <a:latin typeface="Times New Roman" panose="02020603050405020304"/>
                <a:cs typeface="Times New Roman" panose="02020603050405020304"/>
              </a:rPr>
              <a:t>|V</a:t>
            </a:r>
            <a:r>
              <a:rPr dirty="0">
                <a:latin typeface="Times New Roman" panose="02020603050405020304"/>
                <a:cs typeface="Times New Roman" panose="02020603050405020304"/>
              </a:rPr>
              <a:t>|-|V’|</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ctr" eaLnBrk="1" hangingPunct="1"/>
            <a:r>
              <a:rPr lang="zh-CN" altLang="en-US" sz="1400" b="0" dirty="0"/>
              <a:t>◎ Software College , NEU</a:t>
            </a:r>
            <a:endParaRPr lang="en-US" altLang="zh-CN" sz="1400" b="0" dirty="0"/>
          </a:p>
        </p:txBody>
      </p:sp>
      <p:sp>
        <p:nvSpPr>
          <p:cNvPr id="4099"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9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t>8</a:t>
            </a:fld>
            <a:endParaRPr lang="zh-CN" altLang="en-US" sz="1400" b="0" dirty="0"/>
          </a:p>
        </p:txBody>
      </p:sp>
      <p:sp>
        <p:nvSpPr>
          <p:cNvPr id="4100" name="Rectangle 3"/>
          <p:cNvSpPr>
            <a:spLocks noGrp="1"/>
          </p:cNvSpPr>
          <p:nvPr>
            <p:ph idx="1"/>
          </p:nvPr>
        </p:nvSpPr>
        <p:spPr>
          <a:xfrm>
            <a:off x="776605" y="1042858"/>
            <a:ext cx="9205595" cy="4526280"/>
          </a:xfrm>
        </p:spPr>
        <p:txBody>
          <a:bodyPr vert="horz" wrap="square" lIns="91440" tIns="45720" rIns="91440" bIns="45720" anchor="t" anchorCtr="0">
            <a:normAutofit fontScale="97500"/>
          </a:bodyPr>
          <a:lstStyle/>
          <a:p>
            <a:pPr marL="0" lvl="1" eaLnBrk="1" hangingPunct="1">
              <a:lnSpc>
                <a:spcPct val="150000"/>
              </a:lnSpc>
            </a:pPr>
            <a:r>
              <a:rPr lang="zh-CN" altLang="en-US" sz="2800" dirty="0">
                <a:sym typeface="+mn-ea"/>
              </a:rPr>
              <a:t>易解问题</a:t>
            </a:r>
            <a:r>
              <a:rPr lang="en-US" altLang="zh-CN" sz="2800" dirty="0">
                <a:sym typeface="+mn-ea"/>
              </a:rPr>
              <a:t>E</a:t>
            </a:r>
            <a:r>
              <a:rPr lang="zh-CN" altLang="en-US" sz="2800" dirty="0">
                <a:sym typeface="+mn-ea"/>
              </a:rPr>
              <a:t>asy </a:t>
            </a:r>
            <a:r>
              <a:rPr lang="en-US" altLang="zh-CN" sz="2800" dirty="0">
                <a:sym typeface="+mn-ea"/>
              </a:rPr>
              <a:t>problems(</a:t>
            </a:r>
            <a:r>
              <a:rPr lang="en-US" altLang="zh-CN" sz="2800" dirty="0">
                <a:solidFill>
                  <a:srgbClr val="CC0000"/>
                </a:solidFill>
                <a:sym typeface="+mn-ea"/>
              </a:rPr>
              <a:t>O(n</a:t>
            </a:r>
            <a:r>
              <a:rPr lang="en-US" altLang="zh-CN" sz="2800" baseline="30000" dirty="0">
                <a:solidFill>
                  <a:srgbClr val="CC0000"/>
                </a:solidFill>
                <a:sym typeface="+mn-ea"/>
              </a:rPr>
              <a:t>k</a:t>
            </a:r>
            <a:r>
              <a:rPr lang="en-US" altLang="zh-CN" sz="2800" dirty="0">
                <a:solidFill>
                  <a:srgbClr val="CC0000"/>
                </a:solidFill>
                <a:sym typeface="+mn-ea"/>
              </a:rPr>
              <a:t>)</a:t>
            </a:r>
            <a:r>
              <a:rPr lang="en-US" altLang="zh-CN" sz="2800" dirty="0">
                <a:sym typeface="+mn-ea"/>
              </a:rPr>
              <a:t>) </a:t>
            </a:r>
            <a:endParaRPr lang="zh-CN" altLang="en-US" sz="2800" dirty="0"/>
          </a:p>
          <a:p>
            <a:pPr marL="0" lvl="1" indent="0" eaLnBrk="1" hangingPunct="1">
              <a:lnSpc>
                <a:spcPct val="150000"/>
              </a:lnSpc>
              <a:buNone/>
            </a:pPr>
            <a:r>
              <a:rPr lang="en-US" sz="2800" dirty="0"/>
              <a:t>    -- </a:t>
            </a:r>
            <a:r>
              <a:rPr lang="zh-CN" altLang="en-US" sz="2800" dirty="0"/>
              <a:t>有多项式时间算法的问题</a:t>
            </a:r>
            <a:r>
              <a:rPr lang="en-US" altLang="zh-CN" sz="2800" dirty="0"/>
              <a:t> </a:t>
            </a:r>
          </a:p>
          <a:p>
            <a:pPr marL="457200" lvl="1" indent="-457200">
              <a:lnSpc>
                <a:spcPct val="150000"/>
              </a:lnSpc>
            </a:pPr>
            <a:r>
              <a:rPr lang="zh-CN" altLang="en-US" sz="2800" dirty="0"/>
              <a:t>难解问题</a:t>
            </a:r>
            <a:r>
              <a:rPr lang="en-US" altLang="zh-CN" sz="2800" dirty="0"/>
              <a:t>Hard problems</a:t>
            </a:r>
          </a:p>
          <a:p>
            <a:pPr marL="0" lvl="1" indent="0" eaLnBrk="1" hangingPunct="1">
              <a:lnSpc>
                <a:spcPct val="150000"/>
              </a:lnSpc>
              <a:buNone/>
            </a:pPr>
            <a:r>
              <a:rPr lang="zh-CN" altLang="en-US" sz="2800" dirty="0"/>
              <a:t>    </a:t>
            </a:r>
            <a:r>
              <a:rPr lang="en-US" altLang="zh-CN" sz="2800" dirty="0"/>
              <a:t>-- </a:t>
            </a:r>
            <a:r>
              <a:rPr lang="zh-CN" altLang="en-US" sz="2800" dirty="0"/>
              <a:t>不存在多项式时间算法的问题</a:t>
            </a:r>
            <a:endParaRPr lang="en-US" altLang="zh-CN" sz="2800" dirty="0"/>
          </a:p>
          <a:p>
            <a:pPr marL="457200" lvl="1" indent="-457200">
              <a:lnSpc>
                <a:spcPct val="150000"/>
              </a:lnSpc>
            </a:pPr>
            <a:r>
              <a:rPr lang="zh-CN" altLang="en-US" sz="2800" dirty="0"/>
              <a:t>不可解问题 </a:t>
            </a:r>
            <a:r>
              <a:rPr lang="en-US" altLang="zh-CN" sz="2800" dirty="0" err="1"/>
              <a:t>Unsovlable</a:t>
            </a:r>
            <a:r>
              <a:rPr lang="en-US" altLang="zh-CN" sz="2800" dirty="0"/>
              <a:t> problems</a:t>
            </a:r>
          </a:p>
          <a:p>
            <a:pPr marL="0" lvl="1" indent="0">
              <a:lnSpc>
                <a:spcPct val="150000"/>
              </a:lnSpc>
              <a:buNone/>
            </a:pPr>
            <a:r>
              <a:rPr lang="zh-CN" altLang="en-US" sz="2800" dirty="0"/>
              <a:t>   </a:t>
            </a:r>
            <a:r>
              <a:rPr lang="en-US" altLang="zh-CN" sz="2800" dirty="0"/>
              <a:t>-- </a:t>
            </a:r>
            <a:r>
              <a:rPr lang="zh-CN" altLang="en-US" sz="2800" dirty="0"/>
              <a:t>图灵停机问题</a:t>
            </a:r>
            <a:endParaRPr lang="en-US" altLang="zh-CN" sz="2800" dirty="0"/>
          </a:p>
          <a:p>
            <a:pPr marL="457200" lvl="2" indent="0">
              <a:lnSpc>
                <a:spcPct val="150000"/>
              </a:lnSpc>
              <a:buNone/>
            </a:pPr>
            <a:endParaRPr lang="zh-CN"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停机问题</a:t>
            </a:r>
            <a:endParaRPr lang="zh-CN" altLang="en-US" dirty="0"/>
          </a:p>
        </p:txBody>
      </p:sp>
      <p:sp>
        <p:nvSpPr>
          <p:cNvPr id="3" name="内容占位符 2"/>
          <p:cNvSpPr>
            <a:spLocks noGrp="1"/>
          </p:cNvSpPr>
          <p:nvPr>
            <p:ph idx="1"/>
          </p:nvPr>
        </p:nvSpPr>
        <p:spPr>
          <a:xfrm>
            <a:off x="838200" y="1712227"/>
            <a:ext cx="10515600" cy="4351338"/>
          </a:xfrm>
        </p:spPr>
        <p:txBody>
          <a:bodyPr>
            <a:normAutofit/>
          </a:bodyPr>
          <a:lstStyle/>
          <a:p>
            <a:r>
              <a:rPr lang="zh-CN" altLang="en-US" dirty="0"/>
              <a:t>判断任意一个程序是否能在有限的时间内结束运行。</a:t>
            </a:r>
            <a:endParaRPr lang="en-US" altLang="zh-CN" dirty="0"/>
          </a:p>
          <a:p>
            <a:r>
              <a:rPr lang="zh-CN" altLang="en-US" dirty="0"/>
              <a:t>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p>
          <a:p>
            <a:r>
              <a:rPr lang="zh-CN" altLang="en-US" dirty="0"/>
              <a:t>证明</a:t>
            </a:r>
            <a:r>
              <a:rPr lang="en-US" altLang="zh-CN" dirty="0"/>
              <a:t>:</a:t>
            </a:r>
          </a:p>
          <a:p>
            <a:pPr marL="0" indent="0">
              <a:buNone/>
            </a:pPr>
            <a:r>
              <a:rPr lang="zh-CN" altLang="en-US" dirty="0"/>
              <a:t>假设算法</a:t>
            </a:r>
            <a:r>
              <a:rPr lang="en-US" altLang="zh-CN" noProof="0" dirty="0">
                <a:solidFill>
                  <a:srgbClr val="FF0000"/>
                </a:solidFill>
                <a:latin typeface="Arial" panose="020B0604020202090204" pitchFamily="34" charset="0"/>
                <a:ea typeface="宋体" panose="02010600030101010101" pitchFamily="2" charset="-122"/>
                <a:sym typeface="+mn-ea"/>
              </a:rPr>
              <a:t>A</a:t>
            </a:r>
            <a:r>
              <a:rPr lang="en-US" altLang="zh-CN" dirty="0"/>
              <a:t> </a:t>
            </a:r>
            <a:r>
              <a:rPr lang="zh-CN" altLang="en-US" dirty="0"/>
              <a:t>可以解决停机问题，也就是对于任意的程序</a:t>
            </a:r>
            <a:r>
              <a:rPr lang="zh-CN" altLang="en-US" dirty="0">
                <a:sym typeface="+mn-ea"/>
              </a:rPr>
              <a:t> P 和输入 I</a:t>
            </a:r>
            <a:r>
              <a:rPr lang="en-US" altLang="zh-CN" dirty="0">
                <a:sym typeface="+mn-ea"/>
              </a:rPr>
              <a:t>,</a:t>
            </a:r>
          </a:p>
        </p:txBody>
      </p:sp>
      <p:sp>
        <p:nvSpPr>
          <p:cNvPr id="4" name="文本框 3"/>
          <p:cNvSpPr txBox="1"/>
          <p:nvPr/>
        </p:nvSpPr>
        <p:spPr>
          <a:xfrm>
            <a:off x="2548890" y="4904105"/>
            <a:ext cx="5297805" cy="922020"/>
          </a:xfrm>
          <a:prstGeom prst="rect">
            <a:avLst/>
          </a:prstGeom>
          <a:noFill/>
        </p:spPr>
        <p:txBody>
          <a:bodyPr wrap="square" rtlCol="0" anchor="t">
            <a:spAutoFit/>
          </a:bodyPr>
          <a:lstStyle/>
          <a:p>
            <a:pPr marR="0" defTabSz="914400" eaLnBrk="1" hangingPunct="1">
              <a:buClrTx/>
              <a:buSzTx/>
              <a:buFontTx/>
              <a:buNone/>
              <a:defRPr/>
            </a:pPr>
            <a:r>
              <a:rPr lang="en-US" altLang="zh-CN" noProof="0" dirty="0">
                <a:latin typeface="Arial" panose="020B0604020202090204" pitchFamily="34" charset="0"/>
                <a:ea typeface="宋体" panose="02010600030101010101" pitchFamily="2" charset="-122"/>
                <a:sym typeface="+mn-ea"/>
              </a:rPr>
              <a:t>                    1</a:t>
            </a:r>
            <a:r>
              <a:rPr lang="zh-CN" altLang="en-US" noProof="0" dirty="0">
                <a:latin typeface="Arial" panose="020B0604020202090204" pitchFamily="34" charset="0"/>
                <a:ea typeface="宋体" panose="02010600030101010101" pitchFamily="2" charset="-122"/>
                <a:sym typeface="+mn-ea"/>
              </a:rPr>
              <a:t>，</a:t>
            </a:r>
            <a:r>
              <a:rPr lang="en-US" altLang="zh-CN" noProof="0" dirty="0">
                <a:latin typeface="Arial" panose="020B0604020202090204" pitchFamily="34" charset="0"/>
                <a:ea typeface="宋体" panose="02010600030101010101" pitchFamily="2" charset="-122"/>
                <a:sym typeface="+mn-ea"/>
              </a:rPr>
              <a:t>if P halts for input I</a:t>
            </a:r>
            <a:endParaRPr kumimoji="0" lang="en-US" altLang="zh-CN" kern="1200" cap="none" spc="0" normalizeH="0" baseline="0" noProof="0" dirty="0">
              <a:latin typeface="Arial" panose="020B0604020202090204" pitchFamily="34" charset="0"/>
              <a:ea typeface="宋体" panose="02010600030101010101" pitchFamily="2" charset="-122"/>
              <a:cs typeface="+mn-cs"/>
            </a:endParaRPr>
          </a:p>
          <a:p>
            <a:pPr marR="0" defTabSz="914400" eaLnBrk="1" hangingPunct="1">
              <a:buClrTx/>
              <a:buSzTx/>
              <a:buFontTx/>
              <a:buNone/>
              <a:defRPr/>
            </a:pPr>
            <a:r>
              <a:rPr lang="en-US" altLang="zh-CN" noProof="0" dirty="0">
                <a:latin typeface="Arial" panose="020B0604020202090204" pitchFamily="34" charset="0"/>
                <a:ea typeface="宋体" panose="02010600030101010101" pitchFamily="2" charset="-122"/>
                <a:sym typeface="+mn-ea"/>
              </a:rPr>
              <a:t>  A( P, I )=</a:t>
            </a:r>
            <a:endParaRPr kumimoji="0" lang="en-US" altLang="zh-CN" kern="1200" cap="none" spc="0" normalizeH="0" baseline="0" noProof="0" dirty="0">
              <a:latin typeface="Arial" panose="020B0604020202090204" pitchFamily="34" charset="0"/>
              <a:ea typeface="宋体" panose="02010600030101010101" pitchFamily="2" charset="-122"/>
              <a:cs typeface="+mn-cs"/>
            </a:endParaRPr>
          </a:p>
          <a:p>
            <a:pPr marR="0" defTabSz="914400" eaLnBrk="1" hangingPunct="1">
              <a:buClrTx/>
              <a:buSzTx/>
              <a:buFontTx/>
              <a:buNone/>
              <a:defRPr/>
            </a:pPr>
            <a:r>
              <a:rPr lang="en-US" altLang="zh-CN" noProof="0" dirty="0">
                <a:latin typeface="Arial" panose="020B0604020202090204" pitchFamily="34" charset="0"/>
                <a:ea typeface="宋体" panose="02010600030101010101" pitchFamily="2" charset="-122"/>
                <a:sym typeface="+mn-ea"/>
              </a:rPr>
              <a:t>                    0</a:t>
            </a:r>
            <a:r>
              <a:rPr lang="zh-CN" altLang="en-US" noProof="0" dirty="0">
                <a:latin typeface="Arial" panose="020B0604020202090204" pitchFamily="34" charset="0"/>
                <a:ea typeface="宋体" panose="02010600030101010101" pitchFamily="2" charset="-122"/>
                <a:sym typeface="+mn-ea"/>
              </a:rPr>
              <a:t>，</a:t>
            </a:r>
            <a:r>
              <a:rPr lang="en-US" altLang="zh-CN" noProof="0" dirty="0">
                <a:latin typeface="Arial" panose="020B0604020202090204" pitchFamily="34" charset="0"/>
                <a:ea typeface="宋体" panose="02010600030101010101" pitchFamily="2" charset="-122"/>
                <a:sym typeface="+mn-ea"/>
              </a:rPr>
              <a:t>if P cant halt for input I</a:t>
            </a:r>
            <a:endParaRPr lang="zh-CN" altLang="en-US"/>
          </a:p>
        </p:txBody>
      </p:sp>
      <p:sp>
        <p:nvSpPr>
          <p:cNvPr id="5" name="左大括号 4"/>
          <p:cNvSpPr/>
          <p:nvPr/>
        </p:nvSpPr>
        <p:spPr>
          <a:xfrm>
            <a:off x="3731895" y="4904105"/>
            <a:ext cx="75565" cy="8769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gxYjlmNmQ4YmNkYmVkNDFhNmRjY2MwZmIwNDVkNDgifQ=="/>
  <p:tag name="KSO_WPP_MARK_KEY" val="1ec608fb-8f09-44db-9472-5df5e6a5a70d"/>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25,&quot;width&quot;:60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3956</Words>
  <Application>Microsoft Office PowerPoint</Application>
  <PresentationFormat>宽屏</PresentationFormat>
  <Paragraphs>477</Paragraphs>
  <Slides>74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9" baseType="lpstr">
      <vt:lpstr>Helvetica Neue</vt:lpstr>
      <vt:lpstr>黑体</vt:lpstr>
      <vt:lpstr>楷体_GB2312</vt:lpstr>
      <vt:lpstr>宋体</vt:lpstr>
      <vt:lpstr>Arial</vt:lpstr>
      <vt:lpstr>Calibri</vt:lpstr>
      <vt:lpstr>Calibri Light</vt:lpstr>
      <vt:lpstr>Cambria Math</vt:lpstr>
      <vt:lpstr>Courier New</vt:lpstr>
      <vt:lpstr>Symbol</vt:lpstr>
      <vt:lpstr>Tahoma</vt:lpstr>
      <vt:lpstr>Times New Roman</vt:lpstr>
      <vt:lpstr>Wingdings</vt:lpstr>
      <vt:lpstr>Office 主题</vt:lpstr>
      <vt:lpstr>Document</vt:lpstr>
      <vt:lpstr>NP完全性理论 NP-Completeness</vt:lpstr>
      <vt:lpstr>算法的效率</vt:lpstr>
      <vt:lpstr>算法的效率</vt:lpstr>
      <vt:lpstr>算法的效率</vt:lpstr>
      <vt:lpstr>算法的效率</vt:lpstr>
      <vt:lpstr>PowerPoint 演示文稿</vt:lpstr>
      <vt:lpstr>为什么多项式时间是易解的？</vt:lpstr>
      <vt:lpstr>PowerPoint 演示文稿</vt:lpstr>
      <vt:lpstr>停机问题</vt:lpstr>
      <vt:lpstr>停机问题</vt:lpstr>
      <vt:lpstr>PowerPoint 演示文稿</vt:lpstr>
      <vt:lpstr>P与NP</vt:lpstr>
      <vt:lpstr>判定问题</vt:lpstr>
      <vt:lpstr>哈密尔顿回路 HC</vt:lpstr>
      <vt:lpstr>哈密尔顿回路HC</vt:lpstr>
      <vt:lpstr>哈密尔顿回路HC</vt:lpstr>
      <vt:lpstr>旅行售货商问题TSP</vt:lpstr>
      <vt:lpstr>PowerPoint 演示文稿</vt:lpstr>
      <vt:lpstr>Decision problems vs. optimization problems </vt:lpstr>
      <vt:lpstr>P与NP</vt:lpstr>
      <vt:lpstr>P与NP</vt:lpstr>
      <vt:lpstr>什么是非确定性多项式时间算法</vt:lpstr>
      <vt:lpstr> Deterministic Turing Machine (DTM)</vt:lpstr>
      <vt:lpstr> Deterministic Turing Machine (DTM)</vt:lpstr>
      <vt:lpstr> Deterministic Turing Machine (DTM)</vt:lpstr>
      <vt:lpstr>PowerPoint 演示文稿</vt:lpstr>
      <vt:lpstr>PowerPoint 演示文稿</vt:lpstr>
      <vt:lpstr>PowerPoint 演示文稿</vt:lpstr>
      <vt:lpstr>PowerPoint 演示文稿</vt:lpstr>
      <vt:lpstr>PowerPoint 演示文稿</vt:lpstr>
      <vt:lpstr>PowerPoint 演示文稿</vt:lpstr>
      <vt:lpstr>非确定性图灵机</vt:lpstr>
      <vt:lpstr>非确定性算法</vt:lpstr>
      <vt:lpstr>P类和NP类问题</vt:lpstr>
      <vt:lpstr>PowerPoint 演示文稿</vt:lpstr>
      <vt:lpstr>PowerPoint 演示文稿</vt:lpstr>
      <vt:lpstr>如何证明一个判定问题是NP问题</vt:lpstr>
      <vt:lpstr>如何证明一个判定问题是NP问题</vt:lpstr>
      <vt:lpstr>NP完全问题，NPC</vt:lpstr>
      <vt:lpstr>如何证明一个问题是NPC问题</vt:lpstr>
      <vt:lpstr>规约Reductions</vt:lpstr>
      <vt:lpstr>规约Reductions</vt:lpstr>
      <vt:lpstr>PowerPoint 演示文稿</vt:lpstr>
      <vt:lpstr>NP完全性</vt:lpstr>
      <vt:lpstr>第一个NPC问题</vt:lpstr>
      <vt:lpstr>如何证明一个问题是NPC</vt:lpstr>
      <vt:lpstr>如何证明一个问题是NPC</vt:lpstr>
      <vt:lpstr>3-CNF可满足性</vt:lpstr>
      <vt:lpstr>如何证明一个问题是NPC（以SAT为例）</vt:lpstr>
      <vt:lpstr>如何证明一个问题是NPC（以SAT为例）</vt:lpstr>
      <vt:lpstr>3-CNF可满足性</vt:lpstr>
      <vt:lpstr>3-CNF可满足性</vt:lpstr>
      <vt:lpstr>3-CNF可满足性</vt:lpstr>
      <vt:lpstr>3-CNF可满足性</vt:lpstr>
      <vt:lpstr>3-CNF可满足性</vt:lpstr>
      <vt:lpstr>3-CNF可满足性</vt:lpstr>
      <vt:lpstr>3-CNF可满足性</vt:lpstr>
      <vt:lpstr>3-CNF可满足性</vt:lpstr>
      <vt:lpstr>典型NP完全问题</vt:lpstr>
      <vt:lpstr>团问题</vt:lpstr>
      <vt:lpstr>PowerPoint 演示文稿</vt:lpstr>
      <vt:lpstr>PowerPoint 演示文稿</vt:lpstr>
      <vt:lpstr>PowerPoint 演示文稿</vt:lpstr>
      <vt:lpstr>团问题</vt:lpstr>
      <vt:lpstr>PowerPoint 演示文稿</vt:lpstr>
      <vt:lpstr>PowerPoint 演示文稿</vt:lpstr>
      <vt:lpstr>团问题</vt:lpstr>
      <vt:lpstr>顶点覆盖问题</vt:lpstr>
      <vt:lpstr>顶点覆盖问题</vt:lpstr>
      <vt:lpstr>顶点覆盖问题</vt:lpstr>
      <vt:lpstr>顶点覆盖问题</vt:lpstr>
      <vt:lpstr>顶点覆盖问题</vt:lpstr>
      <vt:lpstr>顶点覆盖问题</vt:lpstr>
      <vt:lpstr>顶点覆盖问题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lizhang</dc:creator>
  <cp:lastModifiedBy>Li</cp:lastModifiedBy>
  <cp:revision>94</cp:revision>
  <dcterms:created xsi:type="dcterms:W3CDTF">2022-10-20T06:58:24Z</dcterms:created>
  <dcterms:modified xsi:type="dcterms:W3CDTF">2022-10-21T03:33:46Z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2052-3.9.1.6202</vt:lpwstr>
  </property>
  <property fmtid="{D5CDD505-2E9C-101B-9397-08002B2CF9AE}" pid="3" name="ICV">
    <vt:lpwstr>04574B7E0F5D45D681C6E15D1897A140</vt:lpwstr>
  </property>
</Properties>
</file>