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70" r:id="rId12"/>
    <p:sldId id="265" r:id="rId13"/>
    <p:sldId id="266" r:id="rId14"/>
    <p:sldId id="267" r:id="rId15"/>
    <p:sldId id="268" r:id="rId16"/>
    <p:sldId id="269" r:id="rId17"/>
    <p:sldId id="271" r:id="rId18"/>
    <p:sldId id="273" r:id="rId19"/>
    <p:sldId id="274" r:id="rId20"/>
    <p:sldId id="291" r:id="rId21"/>
    <p:sldId id="292" r:id="rId22"/>
    <p:sldId id="294" r:id="rId23"/>
    <p:sldId id="295" r:id="rId24"/>
    <p:sldId id="310" r:id="rId25"/>
    <p:sldId id="311" r:id="rId26"/>
    <p:sldId id="312" r:id="rId27"/>
    <p:sldId id="313" r:id="rId28"/>
    <p:sldId id="315" r:id="rId29"/>
    <p:sldId id="296" r:id="rId30"/>
    <p:sldId id="303" r:id="rId31"/>
    <p:sldId id="280" r:id="rId32"/>
    <p:sldId id="319" r:id="rId33"/>
    <p:sldId id="281" r:id="rId34"/>
    <p:sldId id="297" r:id="rId35"/>
    <p:sldId id="323" r:id="rId36"/>
    <p:sldId id="320" r:id="rId37"/>
    <p:sldId id="321" r:id="rId38"/>
    <p:sldId id="322" r:id="rId39"/>
    <p:sldId id="324" r:id="rId40"/>
    <p:sldId id="325" r:id="rId41"/>
    <p:sldId id="326" r:id="rId42"/>
    <p:sldId id="327" r:id="rId43"/>
    <p:sldId id="328" r:id="rId44"/>
    <p:sldId id="329" r:id="rId45"/>
    <p:sldId id="331" r:id="rId46"/>
    <p:sldId id="332" r:id="rId47"/>
    <p:sldId id="333" r:id="rId48"/>
    <p:sldId id="349" r:id="rId49"/>
    <p:sldId id="351" r:id="rId50"/>
    <p:sldId id="352" r:id="rId51"/>
    <p:sldId id="353" r:id="rId52"/>
    <p:sldId id="354" r:id="rId53"/>
    <p:sldId id="356" r:id="rId54"/>
    <p:sldId id="358" r:id="rId55"/>
    <p:sldId id="359" r:id="rId56"/>
    <p:sldId id="360" r:id="rId57"/>
    <p:sldId id="283" r:id="rId58"/>
    <p:sldId id="362" r:id="rId59"/>
    <p:sldId id="336" r:id="rId60"/>
    <p:sldId id="337" r:id="rId61"/>
    <p:sldId id="338" r:id="rId62"/>
    <p:sldId id="339" r:id="rId63"/>
    <p:sldId id="340" r:id="rId64"/>
    <p:sldId id="341" r:id="rId65"/>
    <p:sldId id="342" r:id="rId66"/>
    <p:sldId id="343" r:id="rId67"/>
    <p:sldId id="344" r:id="rId68"/>
    <p:sldId id="345" r:id="rId69"/>
  </p:sldIdLst>
  <p:sldSz cx="12192000" cy="6858000"/>
  <p:notesSz cx="7103745" cy="10234295"/>
  <p:custDataLst>
    <p:tags r:id="rId7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4"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223" autoAdjust="0"/>
    <p:restoredTop sz="94660"/>
  </p:normalViewPr>
  <p:slideViewPr>
    <p:cSldViewPr snapToGrid="0">
      <p:cViewPr varScale="1">
        <p:scale>
          <a:sx n="58" d="100"/>
          <a:sy n="58" d="100"/>
        </p:scale>
        <p:origin x="-78" y="-13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4" Type="http://schemas.openxmlformats.org/officeDocument/2006/relationships/tags" Target="tags/tag1.xml"/><Relationship Id="rId73" Type="http://schemas.openxmlformats.org/officeDocument/2006/relationships/commentAuthors" Target="commentAuthors.xml"/><Relationship Id="rId72" Type="http://schemas.openxmlformats.org/officeDocument/2006/relationships/tableStyles" Target="tableStyles.xml"/><Relationship Id="rId71" Type="http://schemas.openxmlformats.org/officeDocument/2006/relationships/viewProps" Target="viewProps.xml"/><Relationship Id="rId70" Type="http://schemas.openxmlformats.org/officeDocument/2006/relationships/presProps" Target="presProps.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userDrawn="1"/>
        </p:nvSpPr>
        <p:spPr>
          <a:xfrm>
            <a:off x="0" y="6245679"/>
            <a:ext cx="12192000" cy="612321"/>
          </a:xfrm>
          <a:prstGeom prst="rect">
            <a:avLst/>
          </a:prstGeom>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dirty="0"/>
          </a:p>
        </p:txBody>
      </p:sp>
      <p:sp>
        <p:nvSpPr>
          <p:cNvPr id="5" name="页脚占位符 4"/>
          <p:cNvSpPr>
            <a:spLocks noGrp="1"/>
          </p:cNvSpPr>
          <p:nvPr>
            <p:ph type="ftr" sz="quarter" idx="11"/>
          </p:nvPr>
        </p:nvSpPr>
        <p:spPr/>
        <p:txBody>
          <a:bodyPr/>
          <a:lstStyle>
            <a:lvl1pPr>
              <a:defRPr sz="2000">
                <a:solidFill>
                  <a:schemeClr val="bg1"/>
                </a:solidFill>
              </a:defRPr>
            </a:lvl1pPr>
          </a:lstStyle>
          <a:p>
            <a:r>
              <a:rPr lang="en-US" altLang="zh-CN" dirty="0"/>
              <a:t>Software College/NEU</a:t>
            </a:r>
            <a:endParaRPr lang="zh-CN" altLang="en-US" dirty="0"/>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pic>
        <p:nvPicPr>
          <p:cNvPr id="2050" name="Picture 2" descr="http://software.neu.edu.cn/_upload/site/00/c5/197/logo.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 r="45051"/>
          <a:stretch>
            <a:fillRect/>
          </a:stretch>
        </p:blipFill>
        <p:spPr bwMode="auto">
          <a:xfrm>
            <a:off x="9731829" y="0"/>
            <a:ext cx="2318657" cy="7905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normAutofit/>
          </a:bodyPr>
          <a:lstStyle>
            <a:lvl1pPr>
              <a:lnSpc>
                <a:spcPct val="120000"/>
              </a:lnSpc>
              <a:defRPr sz="2800"/>
            </a:lvl1pPr>
            <a:lvl2pPr>
              <a:lnSpc>
                <a:spcPct val="120000"/>
              </a:lnSpc>
              <a:defRPr sz="2800"/>
            </a:lvl2pPr>
            <a:lvl3pPr>
              <a:lnSpc>
                <a:spcPct val="120000"/>
              </a:lnSpc>
              <a:defRPr sz="2800"/>
            </a:lvl3pPr>
            <a:lvl4pPr>
              <a:lnSpc>
                <a:spcPct val="120000"/>
              </a:lnSpc>
              <a:defRPr sz="2800"/>
            </a:lvl4pPr>
            <a:lvl5pPr>
              <a:lnSpc>
                <a:spcPct val="120000"/>
              </a:lnSpc>
              <a:defRPr sz="2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
        <p:nvSpPr>
          <p:cNvPr id="7" name="矩形 6"/>
          <p:cNvSpPr/>
          <p:nvPr userDrawn="1"/>
        </p:nvSpPr>
        <p:spPr>
          <a:xfrm>
            <a:off x="5445" y="6242956"/>
            <a:ext cx="12192000" cy="612321"/>
          </a:xfrm>
          <a:prstGeom prst="rect">
            <a:avLst/>
          </a:prstGeom>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日期占位符 3"/>
          <p:cNvSpPr txBox="1"/>
          <p:nvPr userDrawn="1"/>
        </p:nvSpPr>
        <p:spPr>
          <a:xfrm>
            <a:off x="843645" y="6353627"/>
            <a:ext cx="2743200" cy="365125"/>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2F288E0-7875-42C4-84C8-98DBBD3BF4D2}" type="datetimeFigureOut">
              <a:rPr lang="zh-CN" altLang="en-US" smtClean="0"/>
            </a:fld>
            <a:endParaRPr lang="zh-CN" altLang="en-US" dirty="0"/>
          </a:p>
        </p:txBody>
      </p:sp>
      <p:sp>
        <p:nvSpPr>
          <p:cNvPr id="9" name="页脚占位符 4"/>
          <p:cNvSpPr txBox="1"/>
          <p:nvPr userDrawn="1"/>
        </p:nvSpPr>
        <p:spPr>
          <a:xfrm>
            <a:off x="4044045" y="6353627"/>
            <a:ext cx="4114800"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dirty="0"/>
              <a:t>Software College/NEU</a:t>
            </a:r>
            <a:endParaRPr lang="zh-CN" altLang="en-US" sz="2400" dirty="0"/>
          </a:p>
        </p:txBody>
      </p:sp>
      <p:sp>
        <p:nvSpPr>
          <p:cNvPr id="10" name="灯片编号占位符 5"/>
          <p:cNvSpPr txBox="1"/>
          <p:nvPr userDrawn="1"/>
        </p:nvSpPr>
        <p:spPr>
          <a:xfrm>
            <a:off x="8616045" y="6353627"/>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D9BB5D0-35E4-459D-AEF3-FE4D7C45CC19}" type="slidenum">
              <a:rPr lang="zh-CN" altLang="en-US" smtClean="0"/>
            </a:fld>
            <a:endParaRPr lang="zh-CN" altLang="en-US"/>
          </a:p>
        </p:txBody>
      </p:sp>
      <p:pic>
        <p:nvPicPr>
          <p:cNvPr id="11" name="Picture 2" descr="http://software.neu.edu.cn/_upload/site/00/c5/197/logo.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 r="45051"/>
          <a:stretch>
            <a:fillRect/>
          </a:stretch>
        </p:blipFill>
        <p:spPr bwMode="auto">
          <a:xfrm>
            <a:off x="9788978" y="30389"/>
            <a:ext cx="2318657" cy="7905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6.xml"/><Relationship Id="rId2" Type="http://schemas.openxmlformats.org/officeDocument/2006/relationships/image" Target="../media/image12.wmf"/><Relationship Id="rId1"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7" Type="http://schemas.openxmlformats.org/officeDocument/2006/relationships/vmlDrawing" Target="../drawings/vmlDrawing2.vml"/><Relationship Id="rId6"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wmf"/><Relationship Id="rId2" Type="http://schemas.openxmlformats.org/officeDocument/2006/relationships/oleObject" Target="../embeddings/oleObject2.bin"/><Relationship Id="rId1"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8" Type="http://schemas.openxmlformats.org/officeDocument/2006/relationships/vmlDrawing" Target="../drawings/vmlDrawing3.vml"/><Relationship Id="rId7" Type="http://schemas.openxmlformats.org/officeDocument/2006/relationships/slideLayout" Target="../slideLayouts/slideLayout2.xml"/><Relationship Id="rId6" Type="http://schemas.openxmlformats.org/officeDocument/2006/relationships/image" Target="../media/image19.wmf"/><Relationship Id="rId5" Type="http://schemas.openxmlformats.org/officeDocument/2006/relationships/oleObject" Target="../embeddings/oleObject5.bin"/><Relationship Id="rId4" Type="http://schemas.openxmlformats.org/officeDocument/2006/relationships/image" Target="../media/image18.wmf"/><Relationship Id="rId3" Type="http://schemas.openxmlformats.org/officeDocument/2006/relationships/oleObject" Target="../embeddings/oleObject4.bin"/><Relationship Id="rId2" Type="http://schemas.openxmlformats.org/officeDocument/2006/relationships/image" Target="../media/image17.wmf"/><Relationship Id="rId1" Type="http://schemas.openxmlformats.org/officeDocument/2006/relationships/oleObject" Target="../embeddings/oleObject3.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emf"/></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e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emf"/></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emf"/></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emf"/></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emf"/></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emf"/></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emf"/></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jpe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1.png"/><Relationship Id="rId1" Type="http://schemas.openxmlformats.org/officeDocument/2006/relationships/image" Target="../media/image42.pn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近似算法</a:t>
            </a:r>
            <a:r>
              <a:rPr lang="en-US" altLang="zh-CN" dirty="0"/>
              <a:t>&amp;</a:t>
            </a:r>
            <a:r>
              <a:rPr lang="zh-CN" altLang="en-US" dirty="0"/>
              <a:t>随机算法</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近似算法的分析</a:t>
            </a:r>
            <a:endParaRPr lang="zh-CN" altLang="en-US" dirty="0"/>
          </a:p>
        </p:txBody>
      </p:sp>
      <p:sp>
        <p:nvSpPr>
          <p:cNvPr id="3" name="内容占位符 2"/>
          <p:cNvSpPr>
            <a:spLocks noGrp="1"/>
          </p:cNvSpPr>
          <p:nvPr>
            <p:ph idx="1"/>
          </p:nvPr>
        </p:nvSpPr>
        <p:spPr/>
        <p:txBody>
          <a:bodyPr/>
          <a:lstStyle/>
          <a:p>
            <a:r>
              <a:rPr lang="zh-CN" altLang="en-US" dirty="0"/>
              <a:t>运行时间：一般应该是多项式时间</a:t>
            </a:r>
            <a:endParaRPr lang="en-US" altLang="zh-CN" dirty="0"/>
          </a:p>
          <a:p>
            <a:r>
              <a:rPr lang="zh-CN" altLang="en-US" dirty="0"/>
              <a:t>近似比：</a:t>
            </a:r>
            <a:endParaRPr lang="en-US" altLang="zh-CN" dirty="0"/>
          </a:p>
          <a:p>
            <a:pPr lvl="1"/>
            <a:r>
              <a:rPr lang="zh-CN" altLang="en-US" dirty="0"/>
              <a:t>估计上界：建立最优值与近似解的值之间的关系</a:t>
            </a:r>
            <a:endParaRPr lang="en-US" altLang="zh-CN" dirty="0"/>
          </a:p>
          <a:p>
            <a:pPr lvl="1"/>
            <a:r>
              <a:rPr lang="zh-CN" altLang="en-US" dirty="0"/>
              <a:t>估计下界：构造使算法产生最坏的解的实例。如果这个解的值与最优值的比达到或可以任意接近近似比的上界，那么这个近似比已经是最好的</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旅行商问题</a:t>
            </a:r>
            <a:endParaRPr lang="zh-CN" altLang="en-US" dirty="0"/>
          </a:p>
        </p:txBody>
      </p:sp>
      <p:sp>
        <p:nvSpPr>
          <p:cNvPr id="3" name="内容占位符 2"/>
          <p:cNvSpPr>
            <a:spLocks noGrp="1"/>
          </p:cNvSpPr>
          <p:nvPr>
            <p:ph idx="1"/>
          </p:nvPr>
        </p:nvSpPr>
        <p:spPr/>
        <p:txBody>
          <a:bodyPr>
            <a:normAutofit/>
          </a:bodyPr>
          <a:lstStyle/>
          <a:p>
            <a:r>
              <a:rPr lang="zh-CN" altLang="en-US" dirty="0"/>
              <a:t>对于完全无向图</a:t>
            </a:r>
            <a:r>
              <a:rPr lang="en-US" altLang="zh-CN" dirty="0"/>
              <a:t>G=(V, E)</a:t>
            </a:r>
            <a:r>
              <a:rPr lang="zh-CN" altLang="en-US" dirty="0"/>
              <a:t>，每条边</a:t>
            </a:r>
            <a:r>
              <a:rPr lang="en-US" altLang="zh-CN" dirty="0"/>
              <a:t>(u, v) </a:t>
            </a:r>
            <a:r>
              <a:rPr lang="zh-CN" altLang="en-US" dirty="0"/>
              <a:t>都有一个非负的整数代价</a:t>
            </a:r>
            <a:r>
              <a:rPr lang="en-US" altLang="zh-CN" dirty="0"/>
              <a:t>c(u, v)</a:t>
            </a:r>
            <a:r>
              <a:rPr lang="zh-CN" altLang="en-US" dirty="0"/>
              <a:t>， 找出</a:t>
            </a:r>
            <a:r>
              <a:rPr lang="en-US" altLang="zh-CN" dirty="0"/>
              <a:t>G</a:t>
            </a:r>
            <a:r>
              <a:rPr lang="zh-CN" altLang="en-US" dirty="0"/>
              <a:t>的一个具有最小代价的哈密尔顿回路。</a:t>
            </a:r>
            <a:endParaRPr lang="en-US" altLang="zh-CN" dirty="0"/>
          </a:p>
          <a:p>
            <a:r>
              <a:rPr lang="zh-CN" altLang="en-US" dirty="0"/>
              <a:t>设</a:t>
            </a:r>
            <a:r>
              <a:rPr lang="en-US" altLang="zh-CN" dirty="0"/>
              <a:t>c(A)</a:t>
            </a:r>
            <a:r>
              <a:rPr lang="zh-CN" altLang="en-US" dirty="0"/>
              <a:t>为子集</a:t>
            </a:r>
            <a:r>
              <a:rPr lang="en-US" altLang="zh-CN" dirty="0"/>
              <a:t>A</a:t>
            </a:r>
            <a:r>
              <a:rPr lang="zh-CN" altLang="en-US" dirty="0"/>
              <a:t>的总代价</a:t>
            </a:r>
            <a:endParaRPr lang="en-US" altLang="zh-CN" dirty="0"/>
          </a:p>
          <a:p>
            <a:br>
              <a:rPr lang="en-US" altLang="zh-CN" dirty="0"/>
            </a:br>
            <a:endParaRPr lang="zh-CN" altLang="en-US" dirty="0"/>
          </a:p>
        </p:txBody>
      </p:sp>
      <p:pic>
        <p:nvPicPr>
          <p:cNvPr id="4" name="图片 3"/>
          <p:cNvPicPr>
            <a:picLocks noChangeAspect="1"/>
          </p:cNvPicPr>
          <p:nvPr/>
        </p:nvPicPr>
        <p:blipFill>
          <a:blip r:embed="rId1"/>
          <a:stretch>
            <a:fillRect/>
          </a:stretch>
        </p:blipFill>
        <p:spPr>
          <a:xfrm>
            <a:off x="3605621" y="3627207"/>
            <a:ext cx="4091272" cy="118646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旅行商问题</a:t>
            </a:r>
            <a:endParaRPr lang="zh-CN" altLang="en-US" dirty="0"/>
          </a:p>
        </p:txBody>
      </p:sp>
      <p:sp>
        <p:nvSpPr>
          <p:cNvPr id="3" name="内容占位符 2"/>
          <p:cNvSpPr>
            <a:spLocks noGrp="1"/>
          </p:cNvSpPr>
          <p:nvPr>
            <p:ph idx="1"/>
          </p:nvPr>
        </p:nvSpPr>
        <p:spPr/>
        <p:txBody>
          <a:bodyPr/>
          <a:lstStyle/>
          <a:p>
            <a:r>
              <a:rPr lang="zh-CN" altLang="en-US" dirty="0"/>
              <a:t>在很多实际情况中，从一个地方</a:t>
            </a:r>
            <a:r>
              <a:rPr lang="en-US" altLang="zh-CN" dirty="0"/>
              <a:t>u</a:t>
            </a:r>
            <a:r>
              <a:rPr lang="zh-CN" altLang="en-US" dirty="0"/>
              <a:t>到另一个地方</a:t>
            </a:r>
            <a:r>
              <a:rPr lang="en-US" altLang="zh-CN" dirty="0"/>
              <a:t>v</a:t>
            </a:r>
            <a:r>
              <a:rPr lang="zh-CN" altLang="en-US" dirty="0"/>
              <a:t>直接走总是代价最小的，经由任何一个中转站</a:t>
            </a:r>
            <a:r>
              <a:rPr lang="en-US" altLang="zh-CN" dirty="0"/>
              <a:t>v</a:t>
            </a:r>
            <a:r>
              <a:rPr lang="zh-CN" altLang="en-US" dirty="0"/>
              <a:t>的一种路径不可能具有更小的代价。也就是去掉一个中间站不会增加代价。</a:t>
            </a:r>
            <a:endParaRPr lang="en-US" altLang="zh-CN" dirty="0"/>
          </a:p>
          <a:p>
            <a:r>
              <a:rPr lang="zh-CN" altLang="en-US" dirty="0"/>
              <a:t>对于所有结点</a:t>
            </a:r>
            <a:r>
              <a:rPr lang="pl-PL" altLang="zh-CN" i="1" dirty="0"/>
              <a:t>u</a:t>
            </a:r>
            <a:r>
              <a:rPr lang="pl-PL" altLang="zh-CN" dirty="0"/>
              <a:t>, </a:t>
            </a:r>
            <a:r>
              <a:rPr lang="pl-PL" altLang="zh-CN" i="1" dirty="0"/>
              <a:t>v</a:t>
            </a:r>
            <a:r>
              <a:rPr lang="pl-PL" altLang="zh-CN" dirty="0"/>
              <a:t>, </a:t>
            </a:r>
            <a:r>
              <a:rPr lang="pl-PL" altLang="zh-CN" i="1" dirty="0"/>
              <a:t>w</a:t>
            </a:r>
            <a:r>
              <a:rPr lang="pl-PL" altLang="zh-CN" dirty="0"/>
              <a:t> ∈ </a:t>
            </a:r>
            <a:r>
              <a:rPr lang="pl-PL" altLang="zh-CN" i="1" dirty="0"/>
              <a:t>V</a:t>
            </a:r>
            <a:r>
              <a:rPr lang="pl-PL" altLang="zh-CN" dirty="0"/>
              <a:t>,</a:t>
            </a:r>
            <a:endParaRPr lang="pl-PL" altLang="zh-CN" dirty="0"/>
          </a:p>
          <a:p>
            <a:pPr marL="0" indent="0">
              <a:buNone/>
            </a:pPr>
            <a:r>
              <a:rPr lang="en-US" altLang="zh-CN" i="1" dirty="0"/>
              <a:t>     </a:t>
            </a:r>
            <a:r>
              <a:rPr lang="pl-PL" altLang="zh-CN" i="1" dirty="0"/>
              <a:t>c</a:t>
            </a:r>
            <a:r>
              <a:rPr lang="pl-PL" altLang="zh-CN" dirty="0"/>
              <a:t>(</a:t>
            </a:r>
            <a:r>
              <a:rPr lang="pl-PL" altLang="zh-CN" i="1" dirty="0"/>
              <a:t>u</a:t>
            </a:r>
            <a:r>
              <a:rPr lang="pl-PL" altLang="zh-CN" dirty="0"/>
              <a:t>, </a:t>
            </a:r>
            <a:r>
              <a:rPr lang="pl-PL" altLang="zh-CN" i="1" dirty="0"/>
              <a:t>w</a:t>
            </a:r>
            <a:r>
              <a:rPr lang="pl-PL" altLang="zh-CN" dirty="0"/>
              <a:t>) ≤ </a:t>
            </a:r>
            <a:r>
              <a:rPr lang="pl-PL" altLang="zh-CN" i="1" dirty="0"/>
              <a:t>c</a:t>
            </a:r>
            <a:r>
              <a:rPr lang="pl-PL" altLang="zh-CN" dirty="0"/>
              <a:t>(</a:t>
            </a:r>
            <a:r>
              <a:rPr lang="pl-PL" altLang="zh-CN" i="1" dirty="0"/>
              <a:t>u</a:t>
            </a:r>
            <a:r>
              <a:rPr lang="pl-PL" altLang="zh-CN" dirty="0"/>
              <a:t>, </a:t>
            </a:r>
            <a:r>
              <a:rPr lang="pl-PL" altLang="zh-CN" i="1" dirty="0"/>
              <a:t>v</a:t>
            </a:r>
            <a:r>
              <a:rPr lang="pl-PL" altLang="zh-CN" dirty="0"/>
              <a:t>) + </a:t>
            </a:r>
            <a:r>
              <a:rPr lang="pl-PL" altLang="zh-CN" i="1" dirty="0"/>
              <a:t>c</a:t>
            </a:r>
            <a:r>
              <a:rPr lang="pl-PL" altLang="zh-CN" dirty="0"/>
              <a:t>(</a:t>
            </a:r>
            <a:r>
              <a:rPr lang="pl-PL" altLang="zh-CN" i="1" dirty="0"/>
              <a:t>v</a:t>
            </a:r>
            <a:r>
              <a:rPr lang="pl-PL" altLang="zh-CN" dirty="0"/>
              <a:t>, </a:t>
            </a:r>
            <a:r>
              <a:rPr lang="pl-PL" altLang="zh-CN" i="1" dirty="0"/>
              <a:t>w</a:t>
            </a:r>
            <a:r>
              <a:rPr lang="pl-PL" altLang="zh-CN" dirty="0"/>
              <a:t>).</a:t>
            </a:r>
            <a:r>
              <a:rPr lang="en-US" altLang="zh-CN" dirty="0"/>
              <a:t> </a:t>
            </a:r>
            <a:r>
              <a:rPr lang="zh-CN" altLang="en-US" dirty="0"/>
              <a:t>则代价函数</a:t>
            </a:r>
            <a:r>
              <a:rPr lang="en-US" altLang="zh-CN" dirty="0"/>
              <a:t>c</a:t>
            </a:r>
            <a:r>
              <a:rPr lang="zh-CN" altLang="en-US" dirty="0"/>
              <a:t>满足三角不等式</a:t>
            </a:r>
            <a:endParaRPr lang="pl-PL" altLang="zh-CN" dirty="0"/>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旅行商问题</a:t>
            </a:r>
            <a:endParaRPr lang="zh-CN" altLang="en-US" dirty="0"/>
          </a:p>
        </p:txBody>
      </p:sp>
      <p:sp>
        <p:nvSpPr>
          <p:cNvPr id="3" name="内容占位符 2"/>
          <p:cNvSpPr>
            <a:spLocks noGrp="1"/>
          </p:cNvSpPr>
          <p:nvPr>
            <p:ph idx="1"/>
          </p:nvPr>
        </p:nvSpPr>
        <p:spPr/>
        <p:txBody>
          <a:bodyPr/>
          <a:lstStyle/>
          <a:p>
            <a:r>
              <a:rPr lang="zh-CN" altLang="en-US" dirty="0"/>
              <a:t>满足三角不等式的旅行商问题</a:t>
            </a:r>
            <a:endParaRPr lang="en-US" altLang="zh-CN" dirty="0"/>
          </a:p>
          <a:p>
            <a:pPr lvl="1"/>
            <a:r>
              <a:rPr lang="zh-CN" altLang="en-US" dirty="0"/>
              <a:t>生成最小生成树</a:t>
            </a:r>
            <a:endParaRPr lang="en-US" altLang="zh-CN" dirty="0"/>
          </a:p>
          <a:p>
            <a:pPr lvl="1"/>
            <a:r>
              <a:rPr lang="zh-CN" altLang="en-US" dirty="0"/>
              <a:t>按对树进行先序的顺序访问结点</a:t>
            </a:r>
            <a:endParaRPr lang="en-US" altLang="zh-CN" dirty="0"/>
          </a:p>
          <a:p>
            <a:pPr lvl="1"/>
            <a:endParaRPr lang="zh-CN" altLang="en-US"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36995" y="3735286"/>
            <a:ext cx="10718010" cy="244167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旅行商问题</a:t>
            </a:r>
            <a:endParaRPr lang="zh-CN" altLang="en-US" dirty="0"/>
          </a:p>
        </p:txBody>
      </p:sp>
      <p:pic>
        <p:nvPicPr>
          <p:cNvPr id="6" name="内容占位符 5"/>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519803" y="1405731"/>
            <a:ext cx="7945809" cy="5087144"/>
          </a:xfrm>
        </p:spPr>
      </p:pic>
      <p:sp>
        <p:nvSpPr>
          <p:cNvPr id="4" name="AutoShape 2" descr="mk:@MSITStore:D:\微云同步助手\20378418\教学\算法\参考资料\英文资料\%5b麻省理工学院-.chm::/3444/images/fig1051_01_0.jpg"/>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7" name="图片 6"/>
          <p:cNvPicPr>
            <a:picLocks noChangeAspect="1"/>
          </p:cNvPicPr>
          <p:nvPr/>
        </p:nvPicPr>
        <p:blipFill>
          <a:blip r:embed="rId2"/>
          <a:stretch>
            <a:fillRect/>
          </a:stretch>
        </p:blipFill>
        <p:spPr>
          <a:xfrm>
            <a:off x="8695114" y="5121112"/>
            <a:ext cx="2261062" cy="83677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旅行商问题</a:t>
            </a:r>
            <a:endParaRPr lang="zh-CN" altLang="en-US" dirty="0"/>
          </a:p>
        </p:txBody>
      </p:sp>
      <p:sp>
        <p:nvSpPr>
          <p:cNvPr id="3" name="内容占位符 2"/>
          <p:cNvSpPr>
            <a:spLocks noGrp="1"/>
          </p:cNvSpPr>
          <p:nvPr>
            <p:ph idx="1"/>
          </p:nvPr>
        </p:nvSpPr>
        <p:spPr/>
        <p:txBody>
          <a:bodyPr/>
          <a:lstStyle/>
          <a:p>
            <a:r>
              <a:rPr lang="zh-CN" altLang="en-US" dirty="0"/>
              <a:t>满足三角不等式的旅行商问题的近似解法为多项式时间的</a:t>
            </a:r>
            <a:r>
              <a:rPr lang="en-US" altLang="zh-CN" dirty="0"/>
              <a:t>2</a:t>
            </a:r>
            <a:r>
              <a:rPr lang="zh-CN" altLang="en-US" dirty="0"/>
              <a:t>近似算法</a:t>
            </a:r>
            <a:endParaRPr lang="en-US" altLang="zh-CN" dirty="0"/>
          </a:p>
          <a:p>
            <a:r>
              <a:rPr lang="zh-CN" altLang="en-US" dirty="0"/>
              <a:t>最优旅行线路</a:t>
            </a:r>
            <a:r>
              <a:rPr lang="en-US" altLang="zh-CN" dirty="0"/>
              <a:t>H</a:t>
            </a:r>
            <a:r>
              <a:rPr lang="zh-CN" altLang="en-US" dirty="0"/>
              <a:t>*的总代价的下限为最小生成树</a:t>
            </a:r>
            <a:r>
              <a:rPr lang="en-US" altLang="zh-CN" dirty="0"/>
              <a:t>T</a:t>
            </a:r>
            <a:r>
              <a:rPr lang="zh-CN" altLang="en-US" dirty="0"/>
              <a:t>边的总代价</a:t>
            </a:r>
            <a:endParaRPr lang="en-US" altLang="zh-CN" dirty="0"/>
          </a:p>
          <a:p>
            <a:endParaRPr lang="en-US" altLang="zh-CN" dirty="0"/>
          </a:p>
          <a:p>
            <a:r>
              <a:rPr lang="zh-CN" altLang="en-US" dirty="0"/>
              <a:t>对</a:t>
            </a:r>
            <a:r>
              <a:rPr lang="en-US" altLang="zh-CN" dirty="0"/>
              <a:t>T</a:t>
            </a:r>
            <a:r>
              <a:rPr lang="zh-CN" altLang="en-US" dirty="0"/>
              <a:t>进行按先序遍历</a:t>
            </a:r>
            <a:r>
              <a:rPr lang="en-US" altLang="zh-CN" dirty="0"/>
              <a:t>W</a:t>
            </a:r>
            <a:r>
              <a:rPr lang="zh-CN" altLang="en-US" dirty="0"/>
              <a:t>，</a:t>
            </a:r>
            <a:r>
              <a:rPr lang="en-US" altLang="zh-CN" dirty="0"/>
              <a:t>W</a:t>
            </a:r>
            <a:r>
              <a:rPr lang="zh-CN" altLang="en-US" dirty="0"/>
              <a:t>刚好对所有的边遍历两次</a:t>
            </a:r>
            <a:endParaRPr lang="en-US" altLang="zh-CN" dirty="0"/>
          </a:p>
          <a:p>
            <a:endParaRPr lang="zh-CN" altLang="en-US"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225992" y="3582572"/>
            <a:ext cx="2343477" cy="590632"/>
          </a:xfrm>
          <a:prstGeom prst="rect">
            <a:avLst/>
          </a:prstGeo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6828" y="4864870"/>
            <a:ext cx="2305372" cy="628738"/>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9545" y="5525680"/>
            <a:ext cx="4934639" cy="61921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处理</a:t>
            </a:r>
            <a:r>
              <a:rPr lang="en-US" altLang="zh-CN" dirty="0"/>
              <a:t>NP</a:t>
            </a:r>
            <a:r>
              <a:rPr lang="zh-CN" altLang="en-US" dirty="0"/>
              <a:t>难问题的策略</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确定性算法的问题：</a:t>
            </a:r>
            <a:endParaRPr lang="en-US" altLang="zh-CN" dirty="0"/>
          </a:p>
          <a:p>
            <a:pPr lvl="1"/>
            <a:r>
              <a:rPr lang="zh-CN" altLang="en-US" dirty="0"/>
              <a:t>要么算法很复杂</a:t>
            </a:r>
            <a:endParaRPr lang="en-US" altLang="zh-CN" dirty="0"/>
          </a:p>
          <a:p>
            <a:pPr lvl="1"/>
            <a:r>
              <a:rPr lang="zh-CN" altLang="en-US" dirty="0"/>
              <a:t>要么算法运行时间很长</a:t>
            </a:r>
            <a:endParaRPr lang="en-US" altLang="zh-CN" dirty="0"/>
          </a:p>
          <a:p>
            <a:r>
              <a:rPr lang="zh-CN" altLang="en-US" dirty="0"/>
              <a:t>解决方案</a:t>
            </a:r>
            <a:endParaRPr lang="en-US" altLang="zh-CN" dirty="0"/>
          </a:p>
          <a:p>
            <a:pPr lvl="1"/>
            <a:r>
              <a:rPr lang="zh-CN" altLang="en-US" dirty="0"/>
              <a:t>近似算法</a:t>
            </a:r>
            <a:endParaRPr lang="en-US" altLang="zh-CN" dirty="0"/>
          </a:p>
          <a:p>
            <a:pPr lvl="1"/>
            <a:r>
              <a:rPr lang="zh-CN" altLang="en-US" dirty="0"/>
              <a:t>随机算法</a:t>
            </a:r>
            <a:endParaRPr lang="en-US" altLang="zh-CN" dirty="0"/>
          </a:p>
          <a:p>
            <a:pPr lvl="1"/>
            <a:r>
              <a:rPr lang="zh-CN" altLang="en-US" dirty="0"/>
              <a:t>启发式算法：回溯与分支限界、遗传算法等</a:t>
            </a:r>
            <a:br>
              <a:rPr lang="zh-CN" altLang="en-US" dirty="0"/>
            </a:b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随机算法介绍</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a:t>除了输入以外，使用随机数来进行随机选择</a:t>
            </a:r>
            <a:endParaRPr lang="en-US" altLang="zh-CN" dirty="0"/>
          </a:p>
          <a:p>
            <a:r>
              <a:rPr lang="zh-CN" altLang="en-US" dirty="0"/>
              <a:t>对于同一问题，不同的运行会产生不同的的结果</a:t>
            </a:r>
            <a:endParaRPr lang="en-US" altLang="zh-CN" dirty="0"/>
          </a:p>
          <a:p>
            <a:r>
              <a:rPr lang="zh-CN" altLang="en-US" dirty="0"/>
              <a:t>随机算法的优点：</a:t>
            </a:r>
            <a:endParaRPr lang="en-US" altLang="zh-CN" dirty="0"/>
          </a:p>
          <a:p>
            <a:pPr marL="0" indent="0">
              <a:buNone/>
            </a:pPr>
            <a:r>
              <a:rPr lang="en-US" altLang="zh-CN" dirty="0"/>
              <a:t>   </a:t>
            </a:r>
            <a:r>
              <a:rPr lang="zh-CN" altLang="en-US" dirty="0"/>
              <a:t>简单、易于实现，</a:t>
            </a:r>
            <a:r>
              <a:rPr lang="en-US" altLang="zh-CN" dirty="0"/>
              <a:t> </a:t>
            </a:r>
            <a:r>
              <a:rPr lang="zh-CN" altLang="en-US" dirty="0"/>
              <a:t>运算很快，</a:t>
            </a:r>
            <a:r>
              <a:rPr lang="en-US" altLang="zh-CN" dirty="0"/>
              <a:t> </a:t>
            </a:r>
            <a:r>
              <a:rPr lang="zh-CN" altLang="en-US" dirty="0"/>
              <a:t>很大的概率得到最优的结果</a:t>
            </a:r>
            <a:endParaRPr lang="en-US" altLang="zh-CN" dirty="0"/>
          </a:p>
          <a:p>
            <a:r>
              <a:rPr lang="zh-CN" altLang="en-US" dirty="0"/>
              <a:t>随机算法的缺点：</a:t>
            </a:r>
            <a:endParaRPr lang="en-US" altLang="zh-CN" dirty="0"/>
          </a:p>
          <a:p>
            <a:pPr marL="0" indent="0">
              <a:buNone/>
            </a:pPr>
            <a:r>
              <a:rPr lang="en-US" altLang="zh-CN" dirty="0"/>
              <a:t>   </a:t>
            </a:r>
            <a:r>
              <a:rPr lang="zh-CN" altLang="en-US" dirty="0"/>
              <a:t>有一定的概率产生错误的结果</a:t>
            </a:r>
            <a:endParaRPr lang="en-US" altLang="zh-CN" dirty="0"/>
          </a:p>
          <a:p>
            <a:pPr marL="0" indent="0">
              <a:buNone/>
            </a:pPr>
            <a:r>
              <a:rPr lang="en-US" altLang="zh-CN" dirty="0"/>
              <a:t>   </a:t>
            </a:r>
            <a:r>
              <a:rPr lang="zh-CN" altLang="en-US" dirty="0"/>
              <a:t>比较难计算时间复杂度和错误概率</a:t>
            </a:r>
            <a:endParaRPr lang="en-US" altLang="zh-CN" dirty="0"/>
          </a:p>
          <a:p>
            <a:pPr marL="0" indent="0">
              <a:buNone/>
            </a:pPr>
            <a:r>
              <a:rPr lang="en-US" altLang="zh-CN" dirty="0"/>
              <a:t>    </a:t>
            </a:r>
            <a:r>
              <a:rPr lang="zh-CN" altLang="en-US" dirty="0"/>
              <a:t>很难得到真正完全随机数</a:t>
            </a:r>
            <a:endParaRPr lang="en-US" altLang="zh-C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随机算法介绍</a:t>
            </a:r>
            <a:endParaRPr lang="zh-CN" altLang="en-US" dirty="0"/>
          </a:p>
        </p:txBody>
      </p:sp>
      <p:sp>
        <p:nvSpPr>
          <p:cNvPr id="3" name="内容占位符 2"/>
          <p:cNvSpPr>
            <a:spLocks noGrp="1"/>
          </p:cNvSpPr>
          <p:nvPr>
            <p:ph idx="1"/>
          </p:nvPr>
        </p:nvSpPr>
        <p:spPr/>
        <p:txBody>
          <a:bodyPr>
            <a:normAutofit/>
          </a:bodyPr>
          <a:lstStyle/>
          <a:p>
            <a:r>
              <a:rPr lang="zh-CN" altLang="en-US" dirty="0"/>
              <a:t>数值随机算法</a:t>
            </a:r>
            <a:endParaRPr lang="en-US" altLang="zh-CN" dirty="0"/>
          </a:p>
          <a:p>
            <a:r>
              <a:rPr lang="zh-CN" altLang="en-US" dirty="0"/>
              <a:t>舍伍德算法</a:t>
            </a:r>
            <a:endParaRPr lang="en-US" altLang="zh-CN" dirty="0"/>
          </a:p>
          <a:p>
            <a:r>
              <a:rPr lang="zh-CN" altLang="en-US" dirty="0"/>
              <a:t>拉斯维加斯算法</a:t>
            </a:r>
            <a:endParaRPr lang="en-US" altLang="zh-CN" dirty="0"/>
          </a:p>
          <a:p>
            <a:r>
              <a:rPr lang="zh-CN" altLang="en-US" dirty="0"/>
              <a:t>蒙特卡洛算法</a:t>
            </a:r>
            <a:endParaRPr lang="en-US"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eaLnBrk="1" hangingPunct="1"/>
            <a:fld id="{DB2BD088-102F-4B8E-8BE7-AC93112794A9}" type="slidenum">
              <a:rPr lang="zh-CN" altLang="en-US">
                <a:latin typeface="Verdana" panose="020B0604030504040204" pitchFamily="34" charset="0"/>
              </a:rPr>
            </a:fld>
            <a:endParaRPr lang="en-US" altLang="zh-CN">
              <a:latin typeface="Verdana" panose="020B0604030504040204" pitchFamily="34" charset="0"/>
            </a:endParaRPr>
          </a:p>
        </p:txBody>
      </p:sp>
      <p:sp>
        <p:nvSpPr>
          <p:cNvPr id="5123" name="Rectangle 2"/>
          <p:cNvSpPr>
            <a:spLocks noGrp="1" noChangeArrowheads="1"/>
          </p:cNvSpPr>
          <p:nvPr>
            <p:ph type="title"/>
          </p:nvPr>
        </p:nvSpPr>
        <p:spPr/>
        <p:txBody>
          <a:bodyPr/>
          <a:lstStyle/>
          <a:p>
            <a:pPr eaLnBrk="1" hangingPunct="1"/>
            <a:r>
              <a:rPr lang="zh-CN" altLang="en-US" dirty="0"/>
              <a:t>随机算法</a:t>
            </a:r>
            <a:endParaRPr lang="zh-CN" altLang="en-US" dirty="0"/>
          </a:p>
        </p:txBody>
      </p:sp>
      <p:sp>
        <p:nvSpPr>
          <p:cNvPr id="5124" name="Rectangle 3"/>
          <p:cNvSpPr>
            <a:spLocks noGrp="1" noChangeArrowheads="1"/>
          </p:cNvSpPr>
          <p:nvPr>
            <p:ph type="body" idx="1"/>
          </p:nvPr>
        </p:nvSpPr>
        <p:spPr/>
        <p:txBody>
          <a:bodyPr/>
          <a:lstStyle/>
          <a:p>
            <a:pPr eaLnBrk="1" hangingPunct="1"/>
            <a:r>
              <a:rPr lang="zh-CN" altLang="en-US" b="1">
                <a:solidFill>
                  <a:schemeClr val="accent2"/>
                </a:solidFill>
              </a:rPr>
              <a:t>数值概率算法</a:t>
            </a:r>
            <a:r>
              <a:rPr lang="zh-CN" altLang="en-US"/>
              <a:t>常用于求解数值问题的近似解。近似解的精度随着计算时间的增加而不断提高。（计算</a:t>
            </a:r>
            <a:r>
              <a:rPr lang="zh-CN" altLang="en-US">
                <a:sym typeface="Symbol" panose="05050102010706020507" pitchFamily="18" charset="2"/>
              </a:rPr>
              <a:t></a:t>
            </a:r>
            <a:r>
              <a:rPr lang="zh-CN" altLang="en-US">
                <a:ea typeface="黑体" panose="02010609060101010101" pitchFamily="49" charset="-122"/>
              </a:rPr>
              <a:t>值，计算定积分</a:t>
            </a:r>
            <a:r>
              <a:rPr lang="zh-CN" altLang="en-US"/>
              <a:t>）</a:t>
            </a:r>
            <a:endParaRPr lang="zh-CN" altLang="en-US"/>
          </a:p>
          <a:p>
            <a:pPr eaLnBrk="1" hangingPunct="1"/>
            <a:endParaRPr lang="zh-CN" altLang="en-US"/>
          </a:p>
          <a:p>
            <a:pPr eaLnBrk="1" hangingPunct="1"/>
            <a:r>
              <a:rPr lang="zh-CN" altLang="en-US" b="1">
                <a:solidFill>
                  <a:schemeClr val="accent2"/>
                </a:solidFill>
              </a:rPr>
              <a:t>蒙特卡罗方法</a:t>
            </a:r>
            <a:r>
              <a:rPr lang="zh-CN" altLang="en-US"/>
              <a:t>用于求解问题的准确解，但这个解未必是正确的。算法所用的时间越多，得到正确解的概率就越高。</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近似算法</a:t>
            </a:r>
            <a:endParaRPr lang="zh-CN" altLang="en-US" dirty="0"/>
          </a:p>
        </p:txBody>
      </p:sp>
      <p:sp>
        <p:nvSpPr>
          <p:cNvPr id="3" name="内容占位符 2"/>
          <p:cNvSpPr>
            <a:spLocks noGrp="1"/>
          </p:cNvSpPr>
          <p:nvPr>
            <p:ph idx="1"/>
          </p:nvPr>
        </p:nvSpPr>
        <p:spPr/>
        <p:txBody>
          <a:bodyPr/>
          <a:lstStyle/>
          <a:p>
            <a:r>
              <a:rPr lang="en-US" altLang="zh-CN" dirty="0"/>
              <a:t>NPC</a:t>
            </a:r>
            <a:r>
              <a:rPr lang="zh-CN" altLang="en-US" dirty="0"/>
              <a:t>问题该如何求解？</a:t>
            </a:r>
            <a:endParaRPr lang="en-US" altLang="zh-CN" dirty="0"/>
          </a:p>
          <a:p>
            <a:pPr lvl="1"/>
            <a:r>
              <a:rPr lang="zh-CN" altLang="en-US" dirty="0"/>
              <a:t>如果输入规模小，用指数运行时间算法</a:t>
            </a:r>
            <a:endParaRPr lang="en-US" altLang="zh-CN" dirty="0"/>
          </a:p>
          <a:p>
            <a:pPr lvl="1"/>
            <a:r>
              <a:rPr lang="zh-CN" altLang="en-US" dirty="0"/>
              <a:t>对一些特殊的情况，如果用多项式时间可以解决，则设计多项式算法</a:t>
            </a:r>
            <a:endParaRPr lang="en-US" altLang="zh-CN" dirty="0"/>
          </a:p>
          <a:p>
            <a:pPr lvl="1"/>
            <a:r>
              <a:rPr lang="zh-CN" altLang="en-US" dirty="0"/>
              <a:t>对用一般情况，可以做多项式时间的近似解法</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eaLnBrk="1" hangingPunct="1"/>
            <a:fld id="{A774857D-7351-47C0-AA1C-5730863CC5C3}" type="slidenum">
              <a:rPr lang="zh-CN" altLang="en-US">
                <a:latin typeface="Verdana" panose="020B0604030504040204" pitchFamily="34" charset="0"/>
              </a:rPr>
            </a:fld>
            <a:endParaRPr lang="en-US" altLang="zh-CN">
              <a:latin typeface="Verdana" panose="020B0604030504040204" pitchFamily="34" charset="0"/>
            </a:endParaRPr>
          </a:p>
        </p:txBody>
      </p:sp>
      <p:sp>
        <p:nvSpPr>
          <p:cNvPr id="6147" name="Rectangle 2"/>
          <p:cNvSpPr>
            <a:spLocks noGrp="1" noChangeArrowheads="1"/>
          </p:cNvSpPr>
          <p:nvPr>
            <p:ph type="title"/>
          </p:nvPr>
        </p:nvSpPr>
        <p:spPr/>
        <p:txBody>
          <a:bodyPr/>
          <a:lstStyle/>
          <a:p>
            <a:pPr eaLnBrk="1" hangingPunct="1"/>
            <a:r>
              <a:rPr lang="zh-CN" altLang="en-US" dirty="0"/>
              <a:t>随机算法</a:t>
            </a:r>
            <a:endParaRPr lang="zh-CN" altLang="en-US" dirty="0"/>
          </a:p>
        </p:txBody>
      </p:sp>
      <p:sp>
        <p:nvSpPr>
          <p:cNvPr id="6148" name="Rectangle 3"/>
          <p:cNvSpPr>
            <a:spLocks noGrp="1" noChangeArrowheads="1"/>
          </p:cNvSpPr>
          <p:nvPr>
            <p:ph type="body" idx="1"/>
          </p:nvPr>
        </p:nvSpPr>
        <p:spPr/>
        <p:txBody>
          <a:bodyPr/>
          <a:lstStyle/>
          <a:p>
            <a:pPr eaLnBrk="1" hangingPunct="1"/>
            <a:r>
              <a:rPr lang="zh-CN" altLang="en-US" b="1">
                <a:solidFill>
                  <a:schemeClr val="accent2"/>
                </a:solidFill>
              </a:rPr>
              <a:t>拉斯维加斯算法</a:t>
            </a:r>
            <a:r>
              <a:rPr lang="zh-CN" altLang="en-US"/>
              <a:t>不会得到不正确的解，但有时会找不到解。拉斯维加斯算法找到正确解的概率随着它所用的计算时间的增加而提高。</a:t>
            </a:r>
            <a:endParaRPr lang="zh-CN" altLang="en-US"/>
          </a:p>
          <a:p>
            <a:pPr eaLnBrk="1" hangingPunct="1"/>
            <a:endParaRPr lang="zh-CN" altLang="en-US"/>
          </a:p>
          <a:p>
            <a:pPr eaLnBrk="1" hangingPunct="1"/>
            <a:r>
              <a:rPr lang="zh-CN" altLang="en-US" b="1">
                <a:solidFill>
                  <a:schemeClr val="accent2"/>
                </a:solidFill>
              </a:rPr>
              <a:t>舍伍德算法</a:t>
            </a:r>
            <a:r>
              <a:rPr lang="zh-CN" altLang="en-US"/>
              <a:t>总能求得问题的一个解，且所求得的解总是正确的。</a:t>
            </a:r>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12"/>
          </p:nvPr>
        </p:nvSpPr>
        <p:spPr/>
        <p:txBody>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eaLnBrk="1" hangingPunct="1"/>
            <a:fld id="{7B17D9C9-5421-48BE-A90E-E699193B7737}" type="slidenum">
              <a:rPr lang="zh-CN" altLang="en-US">
                <a:latin typeface="Verdana" panose="020B0604030504040204" pitchFamily="34" charset="0"/>
              </a:rPr>
            </a:fld>
            <a:endParaRPr lang="en-US" altLang="zh-CN">
              <a:latin typeface="Verdana" panose="020B0604030504040204" pitchFamily="34" charset="0"/>
            </a:endParaRPr>
          </a:p>
        </p:txBody>
      </p:sp>
      <p:sp>
        <p:nvSpPr>
          <p:cNvPr id="7171" name="Rectangle 2"/>
          <p:cNvSpPr>
            <a:spLocks noGrp="1" noChangeArrowheads="1"/>
          </p:cNvSpPr>
          <p:nvPr>
            <p:ph type="title"/>
          </p:nvPr>
        </p:nvSpPr>
        <p:spPr>
          <a:xfrm>
            <a:off x="2208213" y="620714"/>
            <a:ext cx="7772400" cy="803275"/>
          </a:xfrm>
        </p:spPr>
        <p:txBody>
          <a:bodyPr/>
          <a:lstStyle/>
          <a:p>
            <a:pPr eaLnBrk="1" hangingPunct="1"/>
            <a:r>
              <a:rPr lang="zh-CN" altLang="en-US"/>
              <a:t>随机数</a:t>
            </a:r>
            <a:endParaRPr lang="zh-CN" altLang="en-US"/>
          </a:p>
        </p:txBody>
      </p:sp>
      <p:sp>
        <p:nvSpPr>
          <p:cNvPr id="7172" name="Rectangle 3"/>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eaLnBrk="1" hangingPunct="1"/>
            <a:endParaRPr lang="zh-CN" altLang="en-US"/>
          </a:p>
        </p:txBody>
      </p:sp>
      <p:sp>
        <p:nvSpPr>
          <p:cNvPr id="7173" name="Rectangle 4"/>
          <p:cNvSpPr>
            <a:spLocks noChangeArrowheads="1"/>
          </p:cNvSpPr>
          <p:nvPr/>
        </p:nvSpPr>
        <p:spPr bwMode="auto">
          <a:xfrm>
            <a:off x="1524001" y="30014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eaLnBrk="1" hangingPunct="1"/>
            <a:endParaRPr lang="zh-CN" altLang="en-US"/>
          </a:p>
        </p:txBody>
      </p:sp>
      <p:sp>
        <p:nvSpPr>
          <p:cNvPr id="7174" name="Rectangle 5"/>
          <p:cNvSpPr>
            <a:spLocks noChangeArrowheads="1"/>
          </p:cNvSpPr>
          <p:nvPr/>
        </p:nvSpPr>
        <p:spPr bwMode="auto">
          <a:xfrm>
            <a:off x="1524001" y="30300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eaLnBrk="1" hangingPunct="1"/>
            <a:endParaRPr lang="zh-CN" altLang="en-US"/>
          </a:p>
        </p:txBody>
      </p:sp>
      <p:sp>
        <p:nvSpPr>
          <p:cNvPr id="7175" name="Text Box 6"/>
          <p:cNvSpPr txBox="1">
            <a:spLocks noChangeArrowheads="1"/>
          </p:cNvSpPr>
          <p:nvPr/>
        </p:nvSpPr>
        <p:spPr bwMode="auto">
          <a:xfrm>
            <a:off x="2208213" y="2205039"/>
            <a:ext cx="7632700"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eaLnBrk="1" hangingPunct="1"/>
            <a:r>
              <a:rPr lang="zh-CN" altLang="en-US" sz="3000">
                <a:latin typeface="Verdana" panose="020B0604030504040204" pitchFamily="34" charset="0"/>
              </a:rPr>
              <a:t>     随机数在概率算法设计中扮演着十分重要的角色。</a:t>
            </a:r>
            <a:endParaRPr lang="zh-CN" altLang="en-US" sz="3000">
              <a:latin typeface="Verdana" panose="020B0604030504040204" pitchFamily="34" charset="0"/>
            </a:endParaRPr>
          </a:p>
          <a:p>
            <a:pPr eaLnBrk="1" hangingPunct="1"/>
            <a:endParaRPr lang="zh-CN" altLang="en-US" sz="3000">
              <a:latin typeface="Verdana" panose="020B0604030504040204" pitchFamily="34" charset="0"/>
            </a:endParaRPr>
          </a:p>
          <a:p>
            <a:pPr eaLnBrk="1" hangingPunct="1"/>
            <a:r>
              <a:rPr lang="zh-CN" altLang="en-US" sz="3000">
                <a:latin typeface="Verdana" panose="020B0604030504040204" pitchFamily="34" charset="0"/>
              </a:rPr>
              <a:t>     在现实计算机上无法产生真正的随机数，因此在概率算法中使用的随机数都是一定程度上随机的，即</a:t>
            </a:r>
            <a:r>
              <a:rPr lang="zh-CN" altLang="en-US" sz="3000">
                <a:solidFill>
                  <a:srgbClr val="FF3300"/>
                </a:solidFill>
                <a:latin typeface="Verdana" panose="020B0604030504040204" pitchFamily="34" charset="0"/>
              </a:rPr>
              <a:t>伪随机数</a:t>
            </a:r>
            <a:r>
              <a:rPr lang="zh-CN" altLang="en-US" sz="3000">
                <a:latin typeface="Verdana" panose="020B0604030504040204" pitchFamily="34" charset="0"/>
              </a:rPr>
              <a:t>。</a:t>
            </a:r>
            <a:endParaRPr lang="zh-CN" altLang="en-US" sz="3000">
              <a:latin typeface="Verdana" panose="020B060403050404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4"/>
          <p:cNvSpPr>
            <a:spLocks noGrp="1"/>
          </p:cNvSpPr>
          <p:nvPr>
            <p:ph type="sldNum" sz="quarter" idx="12"/>
          </p:nvPr>
        </p:nvSpPr>
        <p:spPr/>
        <p:txBody>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eaLnBrk="1" hangingPunct="1"/>
            <a:fld id="{23E9B4FF-6CA2-42C7-BB37-A429EDFF1DE4}" type="slidenum">
              <a:rPr lang="zh-CN" altLang="en-US">
                <a:latin typeface="Verdana" panose="020B0604030504040204" pitchFamily="34" charset="0"/>
              </a:rPr>
            </a:fld>
            <a:endParaRPr lang="en-US" altLang="zh-CN">
              <a:latin typeface="Verdana" panose="020B0604030504040204" pitchFamily="34" charset="0"/>
            </a:endParaRPr>
          </a:p>
        </p:txBody>
      </p:sp>
      <p:sp>
        <p:nvSpPr>
          <p:cNvPr id="8195" name="Rectangle 7"/>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eaLnBrk="1" hangingPunct="1"/>
            <a:endParaRPr lang="zh-CN" altLang="en-US"/>
          </a:p>
        </p:txBody>
      </p:sp>
      <p:sp>
        <p:nvSpPr>
          <p:cNvPr id="8196" name="Rectangle 9"/>
          <p:cNvSpPr>
            <a:spLocks noChangeArrowheads="1"/>
          </p:cNvSpPr>
          <p:nvPr/>
        </p:nvSpPr>
        <p:spPr bwMode="auto">
          <a:xfrm>
            <a:off x="1524001" y="30014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eaLnBrk="1" hangingPunct="1"/>
            <a:endParaRPr lang="zh-CN" altLang="en-US"/>
          </a:p>
        </p:txBody>
      </p:sp>
      <p:sp>
        <p:nvSpPr>
          <p:cNvPr id="8197" name="Rectangle 11"/>
          <p:cNvSpPr>
            <a:spLocks noChangeArrowheads="1"/>
          </p:cNvSpPr>
          <p:nvPr/>
        </p:nvSpPr>
        <p:spPr bwMode="auto">
          <a:xfrm>
            <a:off x="1524001" y="30300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eaLnBrk="1" hangingPunct="1"/>
            <a:endParaRPr lang="zh-CN" altLang="en-US"/>
          </a:p>
        </p:txBody>
      </p:sp>
      <p:sp>
        <p:nvSpPr>
          <p:cNvPr id="8198" name="Text Box 12"/>
          <p:cNvSpPr txBox="1">
            <a:spLocks noChangeArrowheads="1"/>
          </p:cNvSpPr>
          <p:nvPr/>
        </p:nvSpPr>
        <p:spPr bwMode="auto">
          <a:xfrm>
            <a:off x="1703389" y="1449389"/>
            <a:ext cx="873442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eaLnBrk="1" hangingPunct="1"/>
            <a:endParaRPr lang="zh-CN" altLang="en-US" sz="2400">
              <a:ea typeface="楷体_GB2312" pitchFamily="49" charset="-122"/>
            </a:endParaRPr>
          </a:p>
          <a:p>
            <a:pPr eaLnBrk="1" hangingPunct="1"/>
            <a:r>
              <a:rPr lang="zh-CN" altLang="en-US" sz="2400">
                <a:ea typeface="黑体" panose="02010609060101010101" pitchFamily="49" charset="-122"/>
              </a:rPr>
              <a:t>	</a:t>
            </a:r>
            <a:r>
              <a:rPr lang="zh-CN" altLang="en-US" sz="2400">
                <a:solidFill>
                  <a:srgbClr val="FF3300"/>
                </a:solidFill>
                <a:ea typeface="黑体" panose="02010609060101010101" pitchFamily="49" charset="-122"/>
              </a:rPr>
              <a:t>线性同余法</a:t>
            </a:r>
            <a:r>
              <a:rPr lang="zh-CN" altLang="en-US" sz="2400">
                <a:ea typeface="楷体_GB2312" pitchFamily="49" charset="-122"/>
              </a:rPr>
              <a:t>是产生伪随机数的最常用的方法。由线性同余法产生的随机序列</a:t>
            </a:r>
            <a:r>
              <a:rPr lang="en-US" altLang="zh-CN" sz="2400">
                <a:ea typeface="楷体_GB2312" pitchFamily="49" charset="-122"/>
              </a:rPr>
              <a:t>a</a:t>
            </a:r>
            <a:r>
              <a:rPr lang="en-US" altLang="zh-CN" sz="2400" baseline="-25000">
                <a:ea typeface="楷体_GB2312" pitchFamily="49" charset="-122"/>
              </a:rPr>
              <a:t>0</a:t>
            </a:r>
            <a:r>
              <a:rPr lang="en-US" altLang="zh-CN" sz="2400">
                <a:ea typeface="楷体_GB2312" pitchFamily="49" charset="-122"/>
              </a:rPr>
              <a:t>,a</a:t>
            </a:r>
            <a:r>
              <a:rPr lang="en-US" altLang="zh-CN" sz="2400" baseline="-25000">
                <a:ea typeface="楷体_GB2312" pitchFamily="49" charset="-122"/>
              </a:rPr>
              <a:t>1</a:t>
            </a:r>
            <a:r>
              <a:rPr lang="en-US" altLang="zh-CN" sz="2400">
                <a:ea typeface="楷体_GB2312" pitchFamily="49" charset="-122"/>
              </a:rPr>
              <a:t>,…,a</a:t>
            </a:r>
            <a:r>
              <a:rPr lang="en-US" altLang="zh-CN" sz="2400" baseline="-25000">
                <a:ea typeface="楷体_GB2312" pitchFamily="49" charset="-122"/>
              </a:rPr>
              <a:t>n</a:t>
            </a:r>
            <a:r>
              <a:rPr lang="zh-CN" altLang="en-US" sz="2400">
                <a:ea typeface="楷体_GB2312" pitchFamily="49" charset="-122"/>
              </a:rPr>
              <a:t>满足</a:t>
            </a:r>
            <a:endParaRPr lang="zh-CN" altLang="en-US" sz="2400">
              <a:ea typeface="楷体_GB2312" pitchFamily="49" charset="-122"/>
            </a:endParaRPr>
          </a:p>
        </p:txBody>
      </p:sp>
      <p:sp>
        <p:nvSpPr>
          <p:cNvPr id="8199" name="Rectangle 14"/>
          <p:cNvSpPr>
            <a:spLocks noChangeArrowheads="1"/>
          </p:cNvSpPr>
          <p:nvPr/>
        </p:nvSpPr>
        <p:spPr bwMode="auto">
          <a:xfrm>
            <a:off x="1524001" y="30014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eaLnBrk="1" hangingPunct="1"/>
            <a:endParaRPr lang="zh-CN" altLang="en-US"/>
          </a:p>
        </p:txBody>
      </p:sp>
      <p:graphicFrame>
        <p:nvGraphicFramePr>
          <p:cNvPr id="8200" name="Object 13"/>
          <p:cNvGraphicFramePr>
            <a:graphicFrameLocks noChangeAspect="1"/>
          </p:cNvGraphicFramePr>
          <p:nvPr/>
        </p:nvGraphicFramePr>
        <p:xfrm>
          <a:off x="3935413" y="2781300"/>
          <a:ext cx="3600450" cy="731838"/>
        </p:xfrm>
        <a:graphic>
          <a:graphicData uri="http://schemas.openxmlformats.org/presentationml/2006/ole">
            <mc:AlternateContent xmlns:mc="http://schemas.openxmlformats.org/markup-compatibility/2006">
              <mc:Choice xmlns:v="urn:schemas-microsoft-com:vml" Requires="v">
                <p:oleObj spid="_x0000_s10245" name="公式" r:id="rId1" imgW="2387600" imgH="482600" progId="Equation.3">
                  <p:embed/>
                </p:oleObj>
              </mc:Choice>
              <mc:Fallback>
                <p:oleObj name="公式" r:id="rId1" imgW="2387600" imgH="482600" progId="Equation.3">
                  <p:embed/>
                  <p:pic>
                    <p:nvPicPr>
                      <p:cNvPr id="0" name="Object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5413" y="2781300"/>
                        <a:ext cx="360045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01" name="Text Box 15"/>
          <p:cNvSpPr txBox="1">
            <a:spLocks noChangeArrowheads="1"/>
          </p:cNvSpPr>
          <p:nvPr/>
        </p:nvSpPr>
        <p:spPr bwMode="auto">
          <a:xfrm>
            <a:off x="1774826" y="3644900"/>
            <a:ext cx="844391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eaLnBrk="1" hangingPunct="1"/>
            <a:r>
              <a:rPr lang="zh-CN" altLang="en-US" sz="2400">
                <a:ea typeface="楷体_GB2312" pitchFamily="49" charset="-122"/>
              </a:rPr>
              <a:t>	其中</a:t>
            </a:r>
            <a:r>
              <a:rPr lang="en-US" altLang="zh-CN" sz="2400">
                <a:ea typeface="楷体_GB2312" pitchFamily="49" charset="-122"/>
              </a:rPr>
              <a:t>b</a:t>
            </a:r>
            <a:r>
              <a:rPr lang="en-US" altLang="zh-CN" sz="2400">
                <a:ea typeface="楷体_GB2312" pitchFamily="49" charset="-122"/>
                <a:sym typeface="Symbol" panose="05050102010706020507" pitchFamily="18" charset="2"/>
              </a:rPr>
              <a:t></a:t>
            </a:r>
            <a:r>
              <a:rPr lang="en-US" altLang="zh-CN" sz="2400">
                <a:ea typeface="楷体_GB2312" pitchFamily="49" charset="-122"/>
              </a:rPr>
              <a:t>0</a:t>
            </a:r>
            <a:r>
              <a:rPr lang="zh-CN" altLang="en-US" sz="2400">
                <a:ea typeface="楷体_GB2312" pitchFamily="49" charset="-122"/>
              </a:rPr>
              <a:t>，</a:t>
            </a:r>
            <a:r>
              <a:rPr lang="en-US" altLang="zh-CN" sz="2400">
                <a:ea typeface="楷体_GB2312" pitchFamily="49" charset="-122"/>
              </a:rPr>
              <a:t>c</a:t>
            </a:r>
            <a:r>
              <a:rPr lang="en-US" altLang="zh-CN" sz="2400">
                <a:ea typeface="楷体_GB2312" pitchFamily="49" charset="-122"/>
                <a:sym typeface="Symbol" panose="05050102010706020507" pitchFamily="18" charset="2"/>
              </a:rPr>
              <a:t></a:t>
            </a:r>
            <a:r>
              <a:rPr lang="en-US" altLang="zh-CN" sz="2400">
                <a:ea typeface="楷体_GB2312" pitchFamily="49" charset="-122"/>
              </a:rPr>
              <a:t>0</a:t>
            </a:r>
            <a:r>
              <a:rPr lang="zh-CN" altLang="en-US" sz="2400">
                <a:ea typeface="楷体_GB2312" pitchFamily="49" charset="-122"/>
              </a:rPr>
              <a:t>，</a:t>
            </a:r>
            <a:r>
              <a:rPr lang="en-US" altLang="zh-CN" sz="2400">
                <a:ea typeface="楷体_GB2312" pitchFamily="49" charset="-122"/>
              </a:rPr>
              <a:t>d</a:t>
            </a:r>
            <a:r>
              <a:rPr lang="en-US" altLang="zh-CN" sz="2400">
                <a:ea typeface="楷体_GB2312" pitchFamily="49" charset="-122"/>
                <a:sym typeface="Symbol" panose="05050102010706020507" pitchFamily="18" charset="2"/>
              </a:rPr>
              <a:t></a:t>
            </a:r>
            <a:r>
              <a:rPr lang="en-US" altLang="zh-CN" sz="2400">
                <a:ea typeface="楷体_GB2312" pitchFamily="49" charset="-122"/>
              </a:rPr>
              <a:t>m</a:t>
            </a:r>
            <a:r>
              <a:rPr lang="zh-CN" altLang="en-US" sz="2400">
                <a:ea typeface="楷体_GB2312" pitchFamily="49" charset="-122"/>
              </a:rPr>
              <a:t>。</a:t>
            </a:r>
            <a:r>
              <a:rPr lang="en-US" altLang="zh-CN" sz="2400">
                <a:ea typeface="楷体_GB2312" pitchFamily="49" charset="-122"/>
              </a:rPr>
              <a:t>d</a:t>
            </a:r>
            <a:r>
              <a:rPr lang="zh-CN" altLang="en-US" sz="2400">
                <a:ea typeface="楷体_GB2312" pitchFamily="49" charset="-122"/>
              </a:rPr>
              <a:t>称为该随机序列的种子。如何选取该方法中的常数</a:t>
            </a:r>
            <a:r>
              <a:rPr lang="en-US" altLang="zh-CN" sz="2400">
                <a:ea typeface="楷体_GB2312" pitchFamily="49" charset="-122"/>
              </a:rPr>
              <a:t>b</a:t>
            </a:r>
            <a:r>
              <a:rPr lang="zh-CN" altLang="en-US" sz="2400">
                <a:ea typeface="楷体_GB2312" pitchFamily="49" charset="-122"/>
              </a:rPr>
              <a:t>、</a:t>
            </a:r>
            <a:r>
              <a:rPr lang="en-US" altLang="zh-CN" sz="2400">
                <a:ea typeface="楷体_GB2312" pitchFamily="49" charset="-122"/>
              </a:rPr>
              <a:t>c</a:t>
            </a:r>
            <a:r>
              <a:rPr lang="zh-CN" altLang="en-US" sz="2400">
                <a:ea typeface="楷体_GB2312" pitchFamily="49" charset="-122"/>
              </a:rPr>
              <a:t>和</a:t>
            </a:r>
            <a:r>
              <a:rPr lang="en-US" altLang="zh-CN" sz="2400">
                <a:ea typeface="楷体_GB2312" pitchFamily="49" charset="-122"/>
              </a:rPr>
              <a:t>m</a:t>
            </a:r>
            <a:r>
              <a:rPr lang="zh-CN" altLang="en-US" sz="2400">
                <a:ea typeface="楷体_GB2312" pitchFamily="49" charset="-122"/>
              </a:rPr>
              <a:t>直接关系到所产生的随机序列的随机性能。</a:t>
            </a:r>
            <a:endParaRPr lang="zh-CN" altLang="en-US" sz="2400">
              <a:ea typeface="楷体_GB2312" pitchFamily="49" charset="-122"/>
            </a:endParaRPr>
          </a:p>
          <a:p>
            <a:pPr eaLnBrk="1" hangingPunct="1"/>
            <a:r>
              <a:rPr lang="zh-CN" altLang="en-US" sz="2400">
                <a:ea typeface="楷体_GB2312" pitchFamily="49" charset="-122"/>
              </a:rPr>
              <a:t>	从直观上看，</a:t>
            </a:r>
            <a:r>
              <a:rPr lang="en-US" altLang="zh-CN" sz="2400">
                <a:ea typeface="楷体_GB2312" pitchFamily="49" charset="-122"/>
              </a:rPr>
              <a:t>m</a:t>
            </a:r>
            <a:r>
              <a:rPr lang="zh-CN" altLang="en-US" sz="2400">
                <a:ea typeface="楷体_GB2312" pitchFamily="49" charset="-122"/>
              </a:rPr>
              <a:t>应取得充分大，因此可取</a:t>
            </a:r>
            <a:r>
              <a:rPr lang="en-US" altLang="zh-CN" sz="2400">
                <a:ea typeface="楷体_GB2312" pitchFamily="49" charset="-122"/>
              </a:rPr>
              <a:t>m</a:t>
            </a:r>
            <a:r>
              <a:rPr lang="zh-CN" altLang="en-US" sz="2400">
                <a:ea typeface="楷体_GB2312" pitchFamily="49" charset="-122"/>
              </a:rPr>
              <a:t>为大数</a:t>
            </a:r>
            <a:r>
              <a:rPr lang="en-US" altLang="zh-CN" sz="2400">
                <a:ea typeface="楷体_GB2312" pitchFamily="49" charset="-122"/>
              </a:rPr>
              <a:t>65536</a:t>
            </a:r>
            <a:r>
              <a:rPr lang="zh-CN" altLang="en-US" sz="2400">
                <a:ea typeface="楷体_GB2312" pitchFamily="49" charset="-122"/>
              </a:rPr>
              <a:t>，另外应取</a:t>
            </a:r>
            <a:r>
              <a:rPr lang="en-US" altLang="zh-CN" sz="2400">
                <a:ea typeface="楷体_GB2312" pitchFamily="49" charset="-122"/>
              </a:rPr>
              <a:t>gcd(m,b)=1</a:t>
            </a:r>
            <a:r>
              <a:rPr lang="zh-CN" altLang="en-US" sz="2400">
                <a:ea typeface="楷体_GB2312" pitchFamily="49" charset="-122"/>
              </a:rPr>
              <a:t>，因此可取</a:t>
            </a:r>
            <a:r>
              <a:rPr lang="en-US" altLang="zh-CN" sz="2400">
                <a:ea typeface="楷体_GB2312" pitchFamily="49" charset="-122"/>
              </a:rPr>
              <a:t>b</a:t>
            </a:r>
            <a:r>
              <a:rPr lang="zh-CN" altLang="en-US" sz="2400">
                <a:ea typeface="楷体_GB2312" pitchFamily="49" charset="-122"/>
              </a:rPr>
              <a:t>为一素数。</a:t>
            </a:r>
            <a:endParaRPr lang="zh-CN" altLang="en-US" sz="2400">
              <a:ea typeface="楷体_GB2312" pitchFamily="49"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eaLnBrk="1" hangingPunct="1"/>
            <a:fld id="{02108B3D-66BB-4F06-AD15-25738DA8B9D2}" type="slidenum">
              <a:rPr lang="zh-CN" altLang="en-US">
                <a:latin typeface="Verdana" panose="020B0604030504040204" pitchFamily="34" charset="0"/>
              </a:rPr>
            </a:fld>
            <a:endParaRPr lang="en-US" altLang="zh-CN">
              <a:latin typeface="Verdana" panose="020B0604030504040204" pitchFamily="34" charset="0"/>
            </a:endParaRPr>
          </a:p>
        </p:txBody>
      </p:sp>
      <p:sp>
        <p:nvSpPr>
          <p:cNvPr id="9219" name="Rectangle 2"/>
          <p:cNvSpPr>
            <a:spLocks noGrp="1" noChangeArrowheads="1"/>
          </p:cNvSpPr>
          <p:nvPr>
            <p:ph type="title"/>
          </p:nvPr>
        </p:nvSpPr>
        <p:spPr/>
        <p:txBody>
          <a:bodyPr/>
          <a:lstStyle/>
          <a:p>
            <a:pPr eaLnBrk="1" hangingPunct="1"/>
            <a:r>
              <a:rPr lang="zh-CN" altLang="en-US"/>
              <a:t>例：随机数类</a:t>
            </a:r>
            <a:r>
              <a:rPr lang="en-US" altLang="zh-CN"/>
              <a:t>RandomNumber</a:t>
            </a:r>
            <a:endParaRPr lang="en-US" altLang="zh-CN"/>
          </a:p>
        </p:txBody>
      </p:sp>
      <p:sp>
        <p:nvSpPr>
          <p:cNvPr id="9220" name="Rectangle 3"/>
          <p:cNvSpPr>
            <a:spLocks noGrp="1" noChangeArrowheads="1"/>
          </p:cNvSpPr>
          <p:nvPr>
            <p:ph type="body" idx="1"/>
          </p:nvPr>
        </p:nvSpPr>
        <p:spPr>
          <a:xfrm>
            <a:off x="2090738" y="1752600"/>
            <a:ext cx="8001000" cy="4845050"/>
          </a:xfrm>
        </p:spPr>
        <p:txBody>
          <a:bodyPr>
            <a:normAutofit fontScale="92500" lnSpcReduction="20000"/>
          </a:bodyPr>
          <a:lstStyle/>
          <a:p>
            <a:pPr eaLnBrk="1" hangingPunct="1">
              <a:lnSpc>
                <a:spcPct val="80000"/>
              </a:lnSpc>
              <a:buFont typeface="Wingdings" panose="05000000000000000000" pitchFamily="2" charset="2"/>
              <a:buNone/>
            </a:pPr>
            <a:r>
              <a:rPr lang="en-US" altLang="zh-CN" sz="2000"/>
              <a:t>const unsigned long maxshort=65536L;</a:t>
            </a:r>
            <a:endParaRPr lang="en-US" altLang="zh-CN" sz="2000"/>
          </a:p>
          <a:p>
            <a:pPr eaLnBrk="1" hangingPunct="1">
              <a:lnSpc>
                <a:spcPct val="80000"/>
              </a:lnSpc>
              <a:buFont typeface="Wingdings" panose="05000000000000000000" pitchFamily="2" charset="2"/>
              <a:buNone/>
            </a:pPr>
            <a:r>
              <a:rPr lang="en-US" altLang="zh-CN" sz="2000"/>
              <a:t>const unsigned long multiplier=1194211693L;</a:t>
            </a:r>
            <a:endParaRPr lang="en-US" altLang="zh-CN" sz="2000"/>
          </a:p>
          <a:p>
            <a:pPr eaLnBrk="1" hangingPunct="1">
              <a:lnSpc>
                <a:spcPct val="80000"/>
              </a:lnSpc>
              <a:buFont typeface="Wingdings" panose="05000000000000000000" pitchFamily="2" charset="2"/>
              <a:buNone/>
            </a:pPr>
            <a:r>
              <a:rPr lang="en-US" altLang="zh-CN" sz="2000"/>
              <a:t>const unsigned long adder=12345L;</a:t>
            </a:r>
            <a:endParaRPr lang="en-US" altLang="zh-CN" sz="2000"/>
          </a:p>
          <a:p>
            <a:pPr eaLnBrk="1" hangingPunct="1">
              <a:lnSpc>
                <a:spcPct val="80000"/>
              </a:lnSpc>
              <a:buFont typeface="Wingdings" panose="05000000000000000000" pitchFamily="2" charset="2"/>
              <a:buNone/>
            </a:pPr>
            <a:r>
              <a:rPr lang="en-US" altLang="zh-CN" sz="2000"/>
              <a:t>class RandomNumber</a:t>
            </a:r>
            <a:endParaRPr lang="en-US" altLang="zh-CN" sz="2000"/>
          </a:p>
          <a:p>
            <a:pPr eaLnBrk="1" hangingPunct="1">
              <a:lnSpc>
                <a:spcPct val="80000"/>
              </a:lnSpc>
              <a:buFont typeface="Wingdings" panose="05000000000000000000" pitchFamily="2" charset="2"/>
              <a:buNone/>
            </a:pPr>
            <a:r>
              <a:rPr lang="en-US" altLang="zh-CN" sz="2000"/>
              <a:t>{</a:t>
            </a:r>
            <a:endParaRPr lang="en-US" altLang="zh-CN" sz="2000"/>
          </a:p>
          <a:p>
            <a:pPr eaLnBrk="1" hangingPunct="1">
              <a:lnSpc>
                <a:spcPct val="80000"/>
              </a:lnSpc>
              <a:buFont typeface="Wingdings" panose="05000000000000000000" pitchFamily="2" charset="2"/>
              <a:buNone/>
            </a:pPr>
            <a:r>
              <a:rPr lang="en-US" altLang="zh-CN" sz="2000"/>
              <a:t>private:</a:t>
            </a:r>
            <a:endParaRPr lang="en-US" altLang="zh-CN" sz="2000"/>
          </a:p>
          <a:p>
            <a:pPr eaLnBrk="1" hangingPunct="1">
              <a:lnSpc>
                <a:spcPct val="80000"/>
              </a:lnSpc>
              <a:buFont typeface="Wingdings" panose="05000000000000000000" pitchFamily="2" charset="2"/>
              <a:buNone/>
            </a:pPr>
            <a:r>
              <a:rPr lang="en-US" altLang="zh-CN" sz="2000"/>
              <a:t>	unsigned long randSeed; </a:t>
            </a:r>
            <a:r>
              <a:rPr lang="en-US" altLang="zh-CN" sz="2000">
                <a:solidFill>
                  <a:schemeClr val="accent2"/>
                </a:solidFill>
              </a:rPr>
              <a:t>//</a:t>
            </a:r>
            <a:r>
              <a:rPr lang="zh-CN" altLang="en-US" sz="2000">
                <a:solidFill>
                  <a:schemeClr val="accent2"/>
                </a:solidFill>
              </a:rPr>
              <a:t>当前种子</a:t>
            </a:r>
            <a:endParaRPr lang="en-US" altLang="zh-CN" sz="2000">
              <a:solidFill>
                <a:schemeClr val="accent2"/>
              </a:solidFill>
            </a:endParaRPr>
          </a:p>
          <a:p>
            <a:pPr eaLnBrk="1" hangingPunct="1">
              <a:lnSpc>
                <a:spcPct val="80000"/>
              </a:lnSpc>
              <a:buFont typeface="Wingdings" panose="05000000000000000000" pitchFamily="2" charset="2"/>
              <a:buNone/>
            </a:pPr>
            <a:r>
              <a:rPr lang="en-US" altLang="zh-CN" sz="2000"/>
              <a:t>public:</a:t>
            </a:r>
            <a:endParaRPr lang="en-US" altLang="zh-CN" sz="2000"/>
          </a:p>
          <a:p>
            <a:pPr eaLnBrk="1" hangingPunct="1">
              <a:lnSpc>
                <a:spcPct val="80000"/>
              </a:lnSpc>
              <a:buFont typeface="Wingdings" panose="05000000000000000000" pitchFamily="2" charset="2"/>
              <a:buNone/>
            </a:pPr>
            <a:r>
              <a:rPr lang="en-US" altLang="zh-CN" sz="2000"/>
              <a:t>	</a:t>
            </a:r>
            <a:r>
              <a:rPr lang="en-US" altLang="zh-CN" sz="2000">
                <a:solidFill>
                  <a:schemeClr val="accent2"/>
                </a:solidFill>
              </a:rPr>
              <a:t>//</a:t>
            </a:r>
            <a:r>
              <a:rPr lang="zh-CN" altLang="en-US" sz="2000">
                <a:solidFill>
                  <a:schemeClr val="accent2"/>
                </a:solidFill>
              </a:rPr>
              <a:t>构造函数，缺省值</a:t>
            </a:r>
            <a:r>
              <a:rPr lang="en-US" altLang="zh-CN" sz="2000">
                <a:solidFill>
                  <a:schemeClr val="accent2"/>
                </a:solidFill>
              </a:rPr>
              <a:t>0</a:t>
            </a:r>
            <a:r>
              <a:rPr lang="zh-CN" altLang="en-US" sz="2000">
                <a:solidFill>
                  <a:schemeClr val="accent2"/>
                </a:solidFill>
              </a:rPr>
              <a:t>表示由系统自动产生种子</a:t>
            </a:r>
            <a:endParaRPr lang="en-US" altLang="zh-CN" sz="2000">
              <a:solidFill>
                <a:schemeClr val="accent2"/>
              </a:solidFill>
            </a:endParaRPr>
          </a:p>
          <a:p>
            <a:pPr eaLnBrk="1" hangingPunct="1">
              <a:lnSpc>
                <a:spcPct val="80000"/>
              </a:lnSpc>
              <a:buFont typeface="Wingdings" panose="05000000000000000000" pitchFamily="2" charset="2"/>
              <a:buNone/>
            </a:pPr>
            <a:r>
              <a:rPr lang="en-US" altLang="zh-CN" sz="2000"/>
              <a:t>	RandomNumber(unsigned long s=0);</a:t>
            </a:r>
            <a:endParaRPr lang="en-US" altLang="zh-CN" sz="2000"/>
          </a:p>
          <a:p>
            <a:pPr eaLnBrk="1" hangingPunct="1">
              <a:lnSpc>
                <a:spcPct val="80000"/>
              </a:lnSpc>
              <a:buFont typeface="Wingdings" panose="05000000000000000000" pitchFamily="2" charset="2"/>
              <a:buNone/>
            </a:pPr>
            <a:r>
              <a:rPr lang="en-US" altLang="zh-CN" sz="2000"/>
              <a:t>	</a:t>
            </a:r>
            <a:r>
              <a:rPr lang="en-US" altLang="zh-CN" sz="2000">
                <a:solidFill>
                  <a:schemeClr val="accent2"/>
                </a:solidFill>
              </a:rPr>
              <a:t>//</a:t>
            </a:r>
            <a:r>
              <a:rPr lang="zh-CN" altLang="en-US" sz="2000">
                <a:solidFill>
                  <a:schemeClr val="accent2"/>
                </a:solidFill>
              </a:rPr>
              <a:t>产生</a:t>
            </a:r>
            <a:r>
              <a:rPr lang="en-US" altLang="zh-CN" sz="2000">
                <a:solidFill>
                  <a:schemeClr val="accent2"/>
                </a:solidFill>
              </a:rPr>
              <a:t>0</a:t>
            </a:r>
            <a:r>
              <a:rPr lang="zh-CN" altLang="en-US" sz="2000">
                <a:solidFill>
                  <a:schemeClr val="accent2"/>
                </a:solidFill>
              </a:rPr>
              <a:t>：</a:t>
            </a:r>
            <a:r>
              <a:rPr lang="en-US" altLang="zh-CN" sz="2000">
                <a:solidFill>
                  <a:schemeClr val="accent2"/>
                </a:solidFill>
              </a:rPr>
              <a:t>n-1</a:t>
            </a:r>
            <a:r>
              <a:rPr lang="zh-CN" altLang="en-US" sz="2000">
                <a:solidFill>
                  <a:schemeClr val="accent2"/>
                </a:solidFill>
              </a:rPr>
              <a:t>之间的随机整数</a:t>
            </a:r>
            <a:endParaRPr lang="en-US" altLang="zh-CN" sz="2000">
              <a:solidFill>
                <a:schemeClr val="accent2"/>
              </a:solidFill>
            </a:endParaRPr>
          </a:p>
          <a:p>
            <a:pPr eaLnBrk="1" hangingPunct="1">
              <a:lnSpc>
                <a:spcPct val="80000"/>
              </a:lnSpc>
              <a:buFont typeface="Wingdings" panose="05000000000000000000" pitchFamily="2" charset="2"/>
              <a:buNone/>
            </a:pPr>
            <a:r>
              <a:rPr lang="en-US" altLang="zh-CN" sz="2000"/>
              <a:t>	unsigned short Random(unsigned long n);</a:t>
            </a:r>
            <a:endParaRPr lang="en-US" altLang="zh-CN" sz="2000"/>
          </a:p>
          <a:p>
            <a:pPr eaLnBrk="1" hangingPunct="1">
              <a:lnSpc>
                <a:spcPct val="80000"/>
              </a:lnSpc>
              <a:buFont typeface="Wingdings" panose="05000000000000000000" pitchFamily="2" charset="2"/>
              <a:buNone/>
            </a:pPr>
            <a:r>
              <a:rPr lang="en-US" altLang="zh-CN" sz="2000"/>
              <a:t>	</a:t>
            </a:r>
            <a:r>
              <a:rPr lang="en-US" altLang="zh-CN" sz="2000">
                <a:solidFill>
                  <a:schemeClr val="accent2"/>
                </a:solidFill>
              </a:rPr>
              <a:t>//</a:t>
            </a:r>
            <a:r>
              <a:rPr lang="zh-CN" altLang="en-US" sz="2000">
                <a:solidFill>
                  <a:schemeClr val="accent2"/>
                </a:solidFill>
              </a:rPr>
              <a:t>产生</a:t>
            </a:r>
            <a:r>
              <a:rPr lang="en-US" altLang="zh-CN" sz="2000">
                <a:solidFill>
                  <a:schemeClr val="accent2"/>
                </a:solidFill>
              </a:rPr>
              <a:t>[0</a:t>
            </a:r>
            <a:r>
              <a:rPr lang="zh-CN" altLang="en-US" sz="2000">
                <a:solidFill>
                  <a:schemeClr val="accent2"/>
                </a:solidFill>
              </a:rPr>
              <a:t>：</a:t>
            </a:r>
            <a:r>
              <a:rPr lang="en-US" altLang="zh-CN" sz="2000">
                <a:solidFill>
                  <a:schemeClr val="accent2"/>
                </a:solidFill>
              </a:rPr>
              <a:t>1)</a:t>
            </a:r>
            <a:r>
              <a:rPr lang="zh-CN" altLang="en-US" sz="2000">
                <a:solidFill>
                  <a:schemeClr val="accent2"/>
                </a:solidFill>
              </a:rPr>
              <a:t>之间的随机实数</a:t>
            </a:r>
            <a:endParaRPr lang="zh-CN" altLang="en-US" sz="2000">
              <a:solidFill>
                <a:schemeClr val="accent2"/>
              </a:solidFill>
            </a:endParaRPr>
          </a:p>
          <a:p>
            <a:pPr eaLnBrk="1" hangingPunct="1">
              <a:lnSpc>
                <a:spcPct val="80000"/>
              </a:lnSpc>
              <a:buFont typeface="Wingdings" panose="05000000000000000000" pitchFamily="2" charset="2"/>
              <a:buNone/>
            </a:pPr>
            <a:r>
              <a:rPr lang="en-US" altLang="zh-CN" sz="2000"/>
              <a:t>	double fRandom(void);</a:t>
            </a:r>
            <a:endParaRPr lang="en-US" altLang="zh-CN" sz="2000"/>
          </a:p>
          <a:p>
            <a:pPr eaLnBrk="1" hangingPunct="1">
              <a:lnSpc>
                <a:spcPct val="80000"/>
              </a:lnSpc>
              <a:buFont typeface="Wingdings" panose="05000000000000000000" pitchFamily="2" charset="2"/>
              <a:buNone/>
            </a:pPr>
            <a:r>
              <a:rPr lang="en-US" altLang="zh-CN" sz="2000"/>
              <a:t>}</a:t>
            </a:r>
            <a:endParaRPr lang="en-US" altLang="zh-CN" sz="20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eaLnBrk="1" hangingPunct="1"/>
            <a:fld id="{3AF27B2D-9BC0-4A2E-A6DD-D01A56EB26AF}" type="slidenum">
              <a:rPr lang="zh-CN" altLang="en-US">
                <a:latin typeface="Verdana" panose="020B0604030504040204" pitchFamily="34" charset="0"/>
              </a:rPr>
            </a:fld>
            <a:endParaRPr lang="en-US" altLang="zh-CN">
              <a:latin typeface="Verdana" panose="020B0604030504040204" pitchFamily="34" charset="0"/>
            </a:endParaRPr>
          </a:p>
        </p:txBody>
      </p:sp>
      <p:sp>
        <p:nvSpPr>
          <p:cNvPr id="10243" name="Rectangle 2"/>
          <p:cNvSpPr>
            <a:spLocks noGrp="1" noChangeArrowheads="1"/>
          </p:cNvSpPr>
          <p:nvPr>
            <p:ph type="title"/>
          </p:nvPr>
        </p:nvSpPr>
        <p:spPr/>
        <p:txBody>
          <a:bodyPr/>
          <a:lstStyle/>
          <a:p>
            <a:pPr eaLnBrk="1" hangingPunct="1"/>
            <a:endParaRPr lang="zh-CN" altLang="en-US"/>
          </a:p>
        </p:txBody>
      </p:sp>
      <p:sp>
        <p:nvSpPr>
          <p:cNvPr id="10244" name="Rectangle 3"/>
          <p:cNvSpPr>
            <a:spLocks noGrp="1" noChangeArrowheads="1"/>
          </p:cNvSpPr>
          <p:nvPr>
            <p:ph type="body" idx="1"/>
          </p:nvPr>
        </p:nvSpPr>
        <p:spPr>
          <a:xfrm>
            <a:off x="2090738" y="1752600"/>
            <a:ext cx="8577262" cy="4845050"/>
          </a:xfrm>
        </p:spPr>
        <p:txBody>
          <a:bodyPr>
            <a:normAutofit lnSpcReduction="10000"/>
          </a:bodyPr>
          <a:lstStyle/>
          <a:p>
            <a:pPr eaLnBrk="1" hangingPunct="1">
              <a:buFont typeface="Wingdings" panose="05000000000000000000" pitchFamily="2" charset="2"/>
              <a:buNone/>
            </a:pPr>
            <a:r>
              <a:rPr lang="en-US" altLang="zh-CN" sz="2400">
                <a:solidFill>
                  <a:schemeClr val="accent2"/>
                </a:solidFill>
              </a:rPr>
              <a:t>//</a:t>
            </a:r>
            <a:r>
              <a:rPr lang="zh-CN" altLang="en-US" sz="2400">
                <a:solidFill>
                  <a:schemeClr val="accent2"/>
                </a:solidFill>
              </a:rPr>
              <a:t>产生种子</a:t>
            </a:r>
            <a:endParaRPr lang="en-US" altLang="zh-CN" sz="2400">
              <a:solidFill>
                <a:schemeClr val="accent2"/>
              </a:solidFill>
            </a:endParaRPr>
          </a:p>
          <a:p>
            <a:pPr eaLnBrk="1" hangingPunct="1">
              <a:buFont typeface="Wingdings" panose="05000000000000000000" pitchFamily="2" charset="2"/>
              <a:buNone/>
            </a:pPr>
            <a:r>
              <a:rPr lang="en-US" altLang="zh-CN" sz="2400"/>
              <a:t>RandomNumber::RandomNumber(unsigned long s);</a:t>
            </a:r>
            <a:endParaRPr lang="en-US" altLang="zh-CN" sz="2400"/>
          </a:p>
          <a:p>
            <a:pPr eaLnBrk="1" hangingPunct="1">
              <a:buFont typeface="Wingdings" panose="05000000000000000000" pitchFamily="2" charset="2"/>
              <a:buNone/>
            </a:pPr>
            <a:r>
              <a:rPr lang="en-US" altLang="zh-CN" sz="2400"/>
              <a:t>{</a:t>
            </a:r>
            <a:endParaRPr lang="en-US" altLang="zh-CN" sz="2400"/>
          </a:p>
          <a:p>
            <a:pPr eaLnBrk="1" hangingPunct="1">
              <a:buFont typeface="Wingdings" panose="05000000000000000000" pitchFamily="2" charset="2"/>
              <a:buNone/>
            </a:pPr>
            <a:r>
              <a:rPr lang="en-US" altLang="zh-CN" sz="2400"/>
              <a:t>	if (s==0)</a:t>
            </a:r>
            <a:endParaRPr lang="en-US" altLang="zh-CN" sz="2400"/>
          </a:p>
          <a:p>
            <a:pPr eaLnBrk="1" hangingPunct="1">
              <a:buFont typeface="Wingdings" panose="05000000000000000000" pitchFamily="2" charset="2"/>
              <a:buNone/>
            </a:pPr>
            <a:r>
              <a:rPr lang="en-US" altLang="zh-CN" sz="2400"/>
              <a:t>		randSeed=time(0);</a:t>
            </a:r>
            <a:endParaRPr lang="en-US" altLang="zh-CN" sz="2400"/>
          </a:p>
          <a:p>
            <a:pPr eaLnBrk="1" hangingPunct="1">
              <a:buFont typeface="Wingdings" panose="05000000000000000000" pitchFamily="2" charset="2"/>
              <a:buNone/>
            </a:pPr>
            <a:r>
              <a:rPr lang="en-US" altLang="zh-CN" sz="2400"/>
              <a:t>	else</a:t>
            </a:r>
            <a:endParaRPr lang="en-US" altLang="zh-CN" sz="2400"/>
          </a:p>
          <a:p>
            <a:pPr eaLnBrk="1" hangingPunct="1">
              <a:buFont typeface="Wingdings" panose="05000000000000000000" pitchFamily="2" charset="2"/>
              <a:buNone/>
            </a:pPr>
            <a:r>
              <a:rPr lang="en-US" altLang="zh-CN" sz="2400"/>
              <a:t>		randSeed=s;</a:t>
            </a:r>
            <a:endParaRPr lang="en-US" altLang="zh-CN" sz="2400"/>
          </a:p>
          <a:p>
            <a:pPr eaLnBrk="1" hangingPunct="1">
              <a:buFont typeface="Wingdings" panose="05000000000000000000" pitchFamily="2" charset="2"/>
              <a:buNone/>
            </a:pPr>
            <a:r>
              <a:rPr lang="en-US" altLang="zh-CN" sz="2400"/>
              <a:t>}</a:t>
            </a:r>
            <a:endParaRPr lang="en-US" altLang="zh-CN" sz="2400"/>
          </a:p>
          <a:p>
            <a:pPr eaLnBrk="1" hangingPunct="1">
              <a:buFont typeface="Wingdings" panose="05000000000000000000" pitchFamily="2" charset="2"/>
              <a:buNone/>
            </a:pPr>
            <a:r>
              <a:rPr lang="en-US" altLang="zh-CN" sz="2400"/>
              <a:t>	</a:t>
            </a:r>
            <a:endParaRPr lang="en-US" altLang="zh-CN" sz="2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eaLnBrk="1" hangingPunct="1"/>
            <a:fld id="{AA609CB2-5301-44B7-9F35-5EC06B56457A}" type="slidenum">
              <a:rPr lang="zh-CN" altLang="en-US">
                <a:latin typeface="Verdana" panose="020B0604030504040204" pitchFamily="34" charset="0"/>
              </a:rPr>
            </a:fld>
            <a:endParaRPr lang="en-US" altLang="zh-CN">
              <a:latin typeface="Verdana" panose="020B0604030504040204" pitchFamily="34" charset="0"/>
            </a:endParaRPr>
          </a:p>
        </p:txBody>
      </p:sp>
      <p:sp>
        <p:nvSpPr>
          <p:cNvPr id="11267" name="Rectangle 2"/>
          <p:cNvSpPr>
            <a:spLocks noGrp="1" noChangeArrowheads="1"/>
          </p:cNvSpPr>
          <p:nvPr>
            <p:ph type="title"/>
          </p:nvPr>
        </p:nvSpPr>
        <p:spPr/>
        <p:txBody>
          <a:bodyPr/>
          <a:lstStyle/>
          <a:p>
            <a:pPr eaLnBrk="1" hangingPunct="1"/>
            <a:endParaRPr lang="zh-CN" altLang="en-US"/>
          </a:p>
        </p:txBody>
      </p:sp>
      <p:sp>
        <p:nvSpPr>
          <p:cNvPr id="11268" name="Rectangle 3"/>
          <p:cNvSpPr>
            <a:spLocks noGrp="1" noChangeArrowheads="1"/>
          </p:cNvSpPr>
          <p:nvPr>
            <p:ph type="body" idx="1"/>
          </p:nvPr>
        </p:nvSpPr>
        <p:spPr>
          <a:xfrm>
            <a:off x="2090738" y="1752600"/>
            <a:ext cx="8577262" cy="4845050"/>
          </a:xfrm>
        </p:spPr>
        <p:txBody>
          <a:bodyPr>
            <a:normAutofit fontScale="92500" lnSpcReduction="10000"/>
          </a:bodyPr>
          <a:lstStyle/>
          <a:p>
            <a:pPr eaLnBrk="1" hangingPunct="1">
              <a:buFont typeface="Wingdings" panose="05000000000000000000" pitchFamily="2" charset="2"/>
              <a:buNone/>
            </a:pPr>
            <a:r>
              <a:rPr lang="en-US" altLang="zh-CN" sz="2400">
                <a:solidFill>
                  <a:schemeClr val="accent2"/>
                </a:solidFill>
              </a:rPr>
              <a:t>//</a:t>
            </a:r>
            <a:r>
              <a:rPr lang="zh-CN" altLang="en-US" sz="2400">
                <a:solidFill>
                  <a:schemeClr val="accent2"/>
                </a:solidFill>
              </a:rPr>
              <a:t>产生</a:t>
            </a:r>
            <a:r>
              <a:rPr lang="en-US" altLang="zh-CN" sz="2400">
                <a:solidFill>
                  <a:schemeClr val="accent2"/>
                </a:solidFill>
              </a:rPr>
              <a:t>0</a:t>
            </a:r>
            <a:r>
              <a:rPr lang="zh-CN" altLang="en-US" sz="2400">
                <a:solidFill>
                  <a:schemeClr val="accent2"/>
                </a:solidFill>
              </a:rPr>
              <a:t>：</a:t>
            </a:r>
            <a:r>
              <a:rPr lang="en-US" altLang="zh-CN" sz="2400">
                <a:solidFill>
                  <a:schemeClr val="accent2"/>
                </a:solidFill>
              </a:rPr>
              <a:t>n-1</a:t>
            </a:r>
            <a:r>
              <a:rPr lang="zh-CN" altLang="en-US" sz="2400">
                <a:solidFill>
                  <a:schemeClr val="accent2"/>
                </a:solidFill>
              </a:rPr>
              <a:t>之间的随机整数</a:t>
            </a:r>
            <a:endParaRPr lang="en-US" altLang="zh-CN" sz="2400"/>
          </a:p>
          <a:p>
            <a:pPr eaLnBrk="1" hangingPunct="1">
              <a:buFont typeface="Wingdings" panose="05000000000000000000" pitchFamily="2" charset="2"/>
              <a:buNone/>
            </a:pPr>
            <a:r>
              <a:rPr lang="en-US" altLang="zh-CN" sz="2400"/>
              <a:t>unsigned short RandomNumber::</a:t>
            </a:r>
            <a:endParaRPr lang="en-US" altLang="zh-CN" sz="2400"/>
          </a:p>
          <a:p>
            <a:pPr eaLnBrk="1" hangingPunct="1">
              <a:buFont typeface="Wingdings" panose="05000000000000000000" pitchFamily="2" charset="2"/>
              <a:buNone/>
            </a:pPr>
            <a:r>
              <a:rPr lang="en-US" altLang="zh-CN" sz="2400"/>
              <a:t>	Random(unsigned long n)</a:t>
            </a:r>
            <a:endParaRPr lang="en-US" altLang="zh-CN" sz="2400"/>
          </a:p>
          <a:p>
            <a:pPr eaLnBrk="1" hangingPunct="1">
              <a:buFont typeface="Wingdings" panose="05000000000000000000" pitchFamily="2" charset="2"/>
              <a:buNone/>
            </a:pPr>
            <a:r>
              <a:rPr lang="en-US" altLang="zh-CN" sz="2400"/>
              <a:t>{</a:t>
            </a:r>
            <a:endParaRPr lang="en-US" altLang="zh-CN" sz="2400"/>
          </a:p>
          <a:p>
            <a:pPr eaLnBrk="1" hangingPunct="1">
              <a:buFont typeface="Wingdings" panose="05000000000000000000" pitchFamily="2" charset="2"/>
              <a:buNone/>
            </a:pPr>
            <a:r>
              <a:rPr lang="en-US" altLang="zh-CN" sz="2400"/>
              <a:t>	randSeed = multiplier*randSeed+adder;</a:t>
            </a:r>
            <a:endParaRPr lang="en-US" altLang="zh-CN" sz="2400"/>
          </a:p>
          <a:p>
            <a:pPr eaLnBrk="1" hangingPunct="1">
              <a:buFont typeface="Wingdings" panose="05000000000000000000" pitchFamily="2" charset="2"/>
              <a:buNone/>
            </a:pPr>
            <a:r>
              <a:rPr lang="en-US" altLang="zh-CN" sz="2400"/>
              <a:t>	return (unsigned short)((randSeed&gt;&gt;16)%n);</a:t>
            </a:r>
            <a:endParaRPr lang="en-US" altLang="zh-CN" sz="2400"/>
          </a:p>
          <a:p>
            <a:pPr eaLnBrk="1" hangingPunct="1">
              <a:buFont typeface="Wingdings" panose="05000000000000000000" pitchFamily="2" charset="2"/>
              <a:buNone/>
            </a:pPr>
            <a:r>
              <a:rPr lang="en-US" altLang="zh-CN" sz="2400"/>
              <a:t>}</a:t>
            </a:r>
            <a:endParaRPr lang="en-US" altLang="zh-CN" sz="2400"/>
          </a:p>
          <a:p>
            <a:pPr eaLnBrk="1" hangingPunct="1">
              <a:buFont typeface="Wingdings" panose="05000000000000000000" pitchFamily="2" charset="2"/>
              <a:buNone/>
            </a:pPr>
            <a:r>
              <a:rPr lang="en-US" altLang="zh-CN" sz="2400"/>
              <a:t>Random</a:t>
            </a:r>
            <a:r>
              <a:rPr lang="zh-CN" altLang="en-US" sz="2400"/>
              <a:t>每次计算时，用线性同余计算新的种子</a:t>
            </a:r>
            <a:r>
              <a:rPr lang="en-US" altLang="zh-CN" sz="2400"/>
              <a:t>ranSeed</a:t>
            </a:r>
            <a:r>
              <a:rPr lang="zh-CN" altLang="en-US" sz="2400"/>
              <a:t>。然后将</a:t>
            </a:r>
            <a:r>
              <a:rPr lang="en-US" altLang="zh-CN" sz="2400"/>
              <a:t>randSeed</a:t>
            </a:r>
            <a:r>
              <a:rPr lang="zh-CN" altLang="en-US" sz="2400"/>
              <a:t>右移</a:t>
            </a:r>
            <a:r>
              <a:rPr lang="en-US" altLang="zh-CN" sz="2400"/>
              <a:t>16</a:t>
            </a:r>
            <a:r>
              <a:rPr lang="zh-CN" altLang="en-US" sz="2400"/>
              <a:t>位得到一个</a:t>
            </a:r>
            <a:r>
              <a:rPr lang="en-US" altLang="zh-CN" sz="2400"/>
              <a:t>0-65535</a:t>
            </a:r>
            <a:r>
              <a:rPr lang="zh-CN" altLang="en-US" sz="2400"/>
              <a:t>之间的随机整数，然后再将此整数映射到</a:t>
            </a:r>
            <a:r>
              <a:rPr lang="en-US" altLang="zh-CN" sz="2400"/>
              <a:t>0~(n-1)</a:t>
            </a:r>
            <a:r>
              <a:rPr lang="zh-CN" altLang="en-US" sz="2400"/>
              <a:t>范围内。</a:t>
            </a:r>
            <a:endParaRPr lang="zh-CN" altLang="en-US" sz="2400">
              <a:solidFill>
                <a:schemeClr val="accent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eaLnBrk="1" hangingPunct="1"/>
            <a:fld id="{5919869A-7607-4FD2-829A-E90CDC14A882}" type="slidenum">
              <a:rPr lang="zh-CN" altLang="en-US">
                <a:latin typeface="Verdana" panose="020B0604030504040204" pitchFamily="34" charset="0"/>
              </a:rPr>
            </a:fld>
            <a:endParaRPr lang="en-US" altLang="zh-CN">
              <a:latin typeface="Verdana" panose="020B0604030504040204" pitchFamily="34" charset="0"/>
            </a:endParaRPr>
          </a:p>
        </p:txBody>
      </p:sp>
      <p:sp>
        <p:nvSpPr>
          <p:cNvPr id="12291" name="Rectangle 2"/>
          <p:cNvSpPr>
            <a:spLocks noGrp="1" noChangeArrowheads="1"/>
          </p:cNvSpPr>
          <p:nvPr>
            <p:ph type="title"/>
          </p:nvPr>
        </p:nvSpPr>
        <p:spPr/>
        <p:txBody>
          <a:bodyPr/>
          <a:lstStyle/>
          <a:p>
            <a:pPr eaLnBrk="1" hangingPunct="1"/>
            <a:endParaRPr lang="zh-CN" altLang="en-US"/>
          </a:p>
        </p:txBody>
      </p:sp>
      <p:sp>
        <p:nvSpPr>
          <p:cNvPr id="12292" name="Rectangle 3"/>
          <p:cNvSpPr>
            <a:spLocks noGrp="1" noChangeArrowheads="1"/>
          </p:cNvSpPr>
          <p:nvPr>
            <p:ph type="body" idx="1"/>
          </p:nvPr>
        </p:nvSpPr>
        <p:spPr>
          <a:xfrm>
            <a:off x="2090738" y="1752600"/>
            <a:ext cx="8577262" cy="4845050"/>
          </a:xfrm>
        </p:spPr>
        <p:txBody>
          <a:bodyPr>
            <a:normAutofit fontScale="92500"/>
          </a:bodyPr>
          <a:lstStyle/>
          <a:p>
            <a:pPr eaLnBrk="1" hangingPunct="1">
              <a:buFont typeface="Wingdings" panose="05000000000000000000" pitchFamily="2" charset="2"/>
              <a:buNone/>
            </a:pPr>
            <a:r>
              <a:rPr lang="en-US" altLang="zh-CN" sz="2400">
                <a:solidFill>
                  <a:schemeClr val="accent2"/>
                </a:solidFill>
              </a:rPr>
              <a:t>//</a:t>
            </a:r>
            <a:r>
              <a:rPr lang="zh-CN" altLang="en-US" sz="2400">
                <a:solidFill>
                  <a:schemeClr val="accent2"/>
                </a:solidFill>
              </a:rPr>
              <a:t>产生</a:t>
            </a:r>
            <a:r>
              <a:rPr lang="en-US" altLang="zh-CN" sz="2400">
                <a:solidFill>
                  <a:schemeClr val="accent2"/>
                </a:solidFill>
              </a:rPr>
              <a:t>[0</a:t>
            </a:r>
            <a:r>
              <a:rPr lang="zh-CN" altLang="en-US" sz="2400">
                <a:solidFill>
                  <a:schemeClr val="accent2"/>
                </a:solidFill>
              </a:rPr>
              <a:t>：</a:t>
            </a:r>
            <a:r>
              <a:rPr lang="en-US" altLang="zh-CN" sz="2400">
                <a:solidFill>
                  <a:schemeClr val="accent2"/>
                </a:solidFill>
              </a:rPr>
              <a:t>1)</a:t>
            </a:r>
            <a:r>
              <a:rPr lang="zh-CN" altLang="en-US" sz="2400">
                <a:solidFill>
                  <a:schemeClr val="accent2"/>
                </a:solidFill>
              </a:rPr>
              <a:t>之间的随机实数</a:t>
            </a:r>
            <a:endParaRPr lang="en-US" altLang="zh-CN" sz="2400"/>
          </a:p>
          <a:p>
            <a:pPr eaLnBrk="1" hangingPunct="1">
              <a:buFont typeface="Wingdings" panose="05000000000000000000" pitchFamily="2" charset="2"/>
              <a:buNone/>
            </a:pPr>
            <a:r>
              <a:rPr lang="en-US" altLang="zh-CN" sz="2400"/>
              <a:t>double RandomNumber::</a:t>
            </a:r>
            <a:endParaRPr lang="en-US" altLang="zh-CN" sz="2400"/>
          </a:p>
          <a:p>
            <a:pPr eaLnBrk="1" hangingPunct="1">
              <a:buFont typeface="Wingdings" panose="05000000000000000000" pitchFamily="2" charset="2"/>
              <a:buNone/>
            </a:pPr>
            <a:r>
              <a:rPr lang="en-US" altLang="zh-CN" sz="2400"/>
              <a:t>	 fRandom(void)</a:t>
            </a:r>
            <a:endParaRPr lang="en-US" altLang="zh-CN" sz="2400"/>
          </a:p>
          <a:p>
            <a:pPr eaLnBrk="1" hangingPunct="1">
              <a:buFont typeface="Wingdings" panose="05000000000000000000" pitchFamily="2" charset="2"/>
              <a:buNone/>
            </a:pPr>
            <a:r>
              <a:rPr lang="en-US" altLang="zh-CN" sz="2400"/>
              <a:t>{</a:t>
            </a:r>
            <a:endParaRPr lang="en-US" altLang="zh-CN" sz="2400"/>
          </a:p>
          <a:p>
            <a:pPr eaLnBrk="1" hangingPunct="1">
              <a:buFont typeface="Wingdings" panose="05000000000000000000" pitchFamily="2" charset="2"/>
              <a:buNone/>
            </a:pPr>
            <a:r>
              <a:rPr lang="en-US" altLang="zh-CN" sz="2400"/>
              <a:t>		return Random(maxshort)/double(maxshort);</a:t>
            </a:r>
            <a:endParaRPr lang="en-US" altLang="zh-CN" sz="2400"/>
          </a:p>
          <a:p>
            <a:pPr eaLnBrk="1" hangingPunct="1">
              <a:buFont typeface="Wingdings" panose="05000000000000000000" pitchFamily="2" charset="2"/>
              <a:buNone/>
            </a:pPr>
            <a:r>
              <a:rPr lang="en-US" altLang="zh-CN" sz="2400"/>
              <a:t>}</a:t>
            </a:r>
            <a:endParaRPr lang="en-US" altLang="zh-CN" sz="2400"/>
          </a:p>
          <a:p>
            <a:pPr eaLnBrk="1" hangingPunct="1">
              <a:buFont typeface="Wingdings" panose="05000000000000000000" pitchFamily="2" charset="2"/>
              <a:buNone/>
            </a:pPr>
            <a:endParaRPr lang="en-US" altLang="zh-CN" sz="2400"/>
          </a:p>
          <a:p>
            <a:pPr eaLnBrk="1" hangingPunct="1">
              <a:buFont typeface="Wingdings" panose="05000000000000000000" pitchFamily="2" charset="2"/>
              <a:buNone/>
            </a:pPr>
            <a:r>
              <a:rPr lang="zh-CN" altLang="en-US" sz="2400"/>
              <a:t>首先用函数</a:t>
            </a:r>
            <a:r>
              <a:rPr lang="en-US" altLang="zh-CN" sz="2400"/>
              <a:t>Random(maxshort)</a:t>
            </a:r>
            <a:r>
              <a:rPr lang="zh-CN" altLang="en-US" sz="2400"/>
              <a:t>产生一个</a:t>
            </a:r>
            <a:r>
              <a:rPr lang="en-US" altLang="zh-CN" sz="2400"/>
              <a:t>0-(maxshort-1)</a:t>
            </a:r>
            <a:r>
              <a:rPr lang="zh-CN" altLang="en-US" sz="2400"/>
              <a:t>之间的整型随机序列，将每个整型随机数除以</a:t>
            </a:r>
            <a:r>
              <a:rPr lang="en-US" altLang="zh-CN" sz="2400"/>
              <a:t>maxshort</a:t>
            </a:r>
            <a:r>
              <a:rPr lang="zh-CN" altLang="en-US" sz="2400"/>
              <a:t>，得到</a:t>
            </a:r>
            <a:r>
              <a:rPr lang="en-US" altLang="zh-CN" sz="2400"/>
              <a:t>[0,1)</a:t>
            </a:r>
            <a:r>
              <a:rPr lang="zh-CN" altLang="en-US" sz="2400"/>
              <a:t>区间的随机数。</a:t>
            </a:r>
            <a:endParaRPr lang="zh-CN" altLang="en-US" sz="2400">
              <a:solidFill>
                <a:schemeClr val="accent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eaLnBrk="1" hangingPunct="1"/>
            <a:fld id="{D7368BEE-F748-44D7-9431-125F744A51B5}" type="slidenum">
              <a:rPr lang="zh-CN" altLang="en-US">
                <a:latin typeface="Verdana" panose="020B0604030504040204" pitchFamily="34" charset="0"/>
              </a:rPr>
            </a:fld>
            <a:endParaRPr lang="en-US" altLang="zh-CN">
              <a:latin typeface="Verdana" panose="020B0604030504040204" pitchFamily="34" charset="0"/>
            </a:endParaRPr>
          </a:p>
        </p:txBody>
      </p:sp>
      <p:sp>
        <p:nvSpPr>
          <p:cNvPr id="14339" name="Rectangle 2"/>
          <p:cNvSpPr>
            <a:spLocks noGrp="1" noChangeArrowheads="1"/>
          </p:cNvSpPr>
          <p:nvPr>
            <p:ph type="title"/>
          </p:nvPr>
        </p:nvSpPr>
        <p:spPr>
          <a:xfrm>
            <a:off x="2209800" y="341313"/>
            <a:ext cx="7772400" cy="1143000"/>
          </a:xfrm>
        </p:spPr>
        <p:txBody>
          <a:bodyPr>
            <a:normAutofit/>
          </a:bodyPr>
          <a:lstStyle/>
          <a:p>
            <a:pPr eaLnBrk="1" hangingPunct="1"/>
            <a:r>
              <a:rPr lang="zh-CN" altLang="en-US" dirty="0">
                <a:ea typeface="黑体" panose="02010609060101010101" pitchFamily="49" charset="-122"/>
              </a:rPr>
              <a:t>数值随机算法</a:t>
            </a:r>
            <a:endParaRPr lang="zh-CN" altLang="en-US" dirty="0">
              <a:ea typeface="黑体" panose="02010609060101010101" pitchFamily="49" charset="-122"/>
            </a:endParaRPr>
          </a:p>
        </p:txBody>
      </p:sp>
      <p:sp>
        <p:nvSpPr>
          <p:cNvPr id="14340" name="Text Box 3"/>
          <p:cNvSpPr txBox="1">
            <a:spLocks noChangeArrowheads="1"/>
          </p:cNvSpPr>
          <p:nvPr/>
        </p:nvSpPr>
        <p:spPr bwMode="auto">
          <a:xfrm>
            <a:off x="875217" y="1414245"/>
            <a:ext cx="9577965" cy="4647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eaLnBrk="1" hangingPunct="1"/>
            <a:r>
              <a:rPr lang="zh-CN" altLang="en-US" sz="2800" b="1" dirty="0">
                <a:ea typeface="楷体_GB2312" pitchFamily="49" charset="-122"/>
              </a:rPr>
              <a:t>例：用随机投点法计算   值</a:t>
            </a:r>
            <a:endParaRPr lang="en-US" altLang="zh-CN" sz="2800" b="1" dirty="0">
              <a:ea typeface="楷体_GB2312" pitchFamily="49" charset="-122"/>
            </a:endParaRPr>
          </a:p>
          <a:p>
            <a:pPr marL="457200" indent="-457200" eaLnBrk="1" hangingPunct="1">
              <a:buFont typeface="Arial" panose="020B0604020202090204" pitchFamily="34" charset="0"/>
              <a:buChar char="•"/>
            </a:pPr>
            <a:r>
              <a:rPr lang="zh-CN" altLang="en-US" sz="2800" dirty="0">
                <a:ea typeface="楷体_GB2312" pitchFamily="49" charset="-122"/>
              </a:rPr>
              <a:t>设有一半径为</a:t>
            </a:r>
            <a:r>
              <a:rPr lang="en-US" altLang="zh-CN" sz="2800" dirty="0">
                <a:ea typeface="楷体_GB2312" pitchFamily="49" charset="-122"/>
              </a:rPr>
              <a:t>r</a:t>
            </a:r>
            <a:r>
              <a:rPr lang="zh-CN" altLang="en-US" sz="2800" dirty="0">
                <a:ea typeface="楷体_GB2312" pitchFamily="49" charset="-122"/>
              </a:rPr>
              <a:t>的圆及其外切四边形。</a:t>
            </a:r>
            <a:endParaRPr lang="en-US" altLang="zh-CN" sz="2800" dirty="0">
              <a:ea typeface="楷体_GB2312" pitchFamily="49" charset="-122"/>
            </a:endParaRPr>
          </a:p>
          <a:p>
            <a:pPr marL="457200" indent="-457200" eaLnBrk="1" hangingPunct="1">
              <a:buFont typeface="Arial" panose="020B0604020202090204" pitchFamily="34" charset="0"/>
              <a:buChar char="•"/>
            </a:pPr>
            <a:r>
              <a:rPr lang="zh-CN" altLang="en-US" sz="2800" dirty="0">
                <a:ea typeface="楷体_GB2312" pitchFamily="49" charset="-122"/>
              </a:rPr>
              <a:t>向该正方形随机地投掷</a:t>
            </a:r>
            <a:r>
              <a:rPr lang="en-US" altLang="zh-CN" sz="2800" dirty="0">
                <a:ea typeface="楷体_GB2312" pitchFamily="49" charset="-122"/>
              </a:rPr>
              <a:t>n</a:t>
            </a:r>
            <a:r>
              <a:rPr lang="zh-CN" altLang="en-US" sz="2800" dirty="0">
                <a:ea typeface="楷体_GB2312" pitchFamily="49" charset="-122"/>
              </a:rPr>
              <a:t>个点。设落入圆内的点数为</a:t>
            </a:r>
            <a:r>
              <a:rPr lang="en-US" altLang="zh-CN" sz="2800" dirty="0">
                <a:ea typeface="楷体_GB2312" pitchFamily="49" charset="-122"/>
              </a:rPr>
              <a:t>k</a:t>
            </a:r>
            <a:r>
              <a:rPr lang="zh-CN" altLang="en-US" sz="2800" dirty="0">
                <a:ea typeface="楷体_GB2312" pitchFamily="49" charset="-122"/>
              </a:rPr>
              <a:t>。</a:t>
            </a:r>
            <a:endParaRPr lang="en-US" altLang="zh-CN" sz="2800" dirty="0">
              <a:ea typeface="楷体_GB2312" pitchFamily="49" charset="-122"/>
            </a:endParaRPr>
          </a:p>
          <a:p>
            <a:pPr marL="457200" indent="-457200" eaLnBrk="1" hangingPunct="1">
              <a:buFont typeface="Arial" panose="020B0604020202090204" pitchFamily="34" charset="0"/>
              <a:buChar char="•"/>
            </a:pPr>
            <a:r>
              <a:rPr lang="zh-CN" altLang="en-US" sz="2800" dirty="0">
                <a:ea typeface="楷体_GB2312" pitchFamily="49" charset="-122"/>
              </a:rPr>
              <a:t>由于所投入的点在正方形上均匀分布，因而所投入的点落入圆内的概率为           。</a:t>
            </a:r>
            <a:endParaRPr lang="en-US" altLang="zh-CN" sz="2800" dirty="0">
              <a:ea typeface="楷体_GB2312" pitchFamily="49" charset="-122"/>
            </a:endParaRPr>
          </a:p>
          <a:p>
            <a:pPr marL="457200" indent="-457200" eaLnBrk="1" hangingPunct="1">
              <a:buFont typeface="Arial" panose="020B0604020202090204" pitchFamily="34" charset="0"/>
              <a:buChar char="•"/>
            </a:pPr>
            <a:endParaRPr lang="en-US" altLang="zh-CN" sz="2800" dirty="0">
              <a:ea typeface="楷体_GB2312" pitchFamily="49" charset="-122"/>
            </a:endParaRPr>
          </a:p>
          <a:p>
            <a:pPr marL="457200" indent="-457200" eaLnBrk="1" hangingPunct="1">
              <a:buFont typeface="Arial" panose="020B0604020202090204" pitchFamily="34" charset="0"/>
              <a:buChar char="•"/>
            </a:pPr>
            <a:r>
              <a:rPr lang="zh-CN" altLang="en-US" sz="2800" dirty="0">
                <a:ea typeface="楷体_GB2312" pitchFamily="49" charset="-122"/>
              </a:rPr>
              <a:t>所以当</a:t>
            </a:r>
            <a:r>
              <a:rPr lang="en-US" altLang="zh-CN" sz="2800" dirty="0">
                <a:ea typeface="楷体_GB2312" pitchFamily="49" charset="-122"/>
              </a:rPr>
              <a:t>n</a:t>
            </a:r>
            <a:r>
              <a:rPr lang="zh-CN" altLang="en-US" sz="2800" dirty="0">
                <a:ea typeface="楷体_GB2312" pitchFamily="49" charset="-122"/>
              </a:rPr>
              <a:t>足够大时，</a:t>
            </a:r>
            <a:r>
              <a:rPr lang="en-US" altLang="zh-CN" sz="2800" dirty="0">
                <a:ea typeface="楷体_GB2312" pitchFamily="49" charset="-122"/>
              </a:rPr>
              <a:t>k</a:t>
            </a:r>
            <a:r>
              <a:rPr lang="zh-CN" altLang="en-US" sz="2800" dirty="0">
                <a:ea typeface="楷体_GB2312" pitchFamily="49" charset="-122"/>
              </a:rPr>
              <a:t>与</a:t>
            </a:r>
            <a:r>
              <a:rPr lang="en-US" altLang="zh-CN" sz="2800" dirty="0">
                <a:ea typeface="楷体_GB2312" pitchFamily="49" charset="-122"/>
              </a:rPr>
              <a:t>n</a:t>
            </a:r>
            <a:r>
              <a:rPr lang="zh-CN" altLang="en-US" sz="2800" dirty="0">
                <a:ea typeface="楷体_GB2312" pitchFamily="49" charset="-122"/>
              </a:rPr>
              <a:t>之比就逼近这一概率。</a:t>
            </a:r>
            <a:endParaRPr lang="zh-CN" altLang="en-US" sz="2800" dirty="0">
              <a:ea typeface="楷体_GB2312" pitchFamily="49" charset="-122"/>
            </a:endParaRPr>
          </a:p>
          <a:p>
            <a:pPr eaLnBrk="1" hangingPunct="1"/>
            <a:r>
              <a:rPr lang="zh-CN" altLang="en-US" sz="2800" dirty="0">
                <a:ea typeface="楷体_GB2312" pitchFamily="49" charset="-122"/>
              </a:rPr>
              <a:t>从而</a:t>
            </a:r>
            <a:r>
              <a:rPr lang="zh-CN" altLang="en-US" sz="2400" dirty="0">
                <a:ea typeface="楷体_GB2312" pitchFamily="49" charset="-122"/>
              </a:rPr>
              <a:t>                。</a:t>
            </a:r>
            <a:endParaRPr lang="en-US" altLang="zh-CN" sz="2400" dirty="0">
              <a:ea typeface="楷体_GB2312" pitchFamily="49" charset="-122"/>
            </a:endParaRPr>
          </a:p>
          <a:p>
            <a:pPr eaLnBrk="1" hangingPunct="1"/>
            <a:endParaRPr lang="en-US" altLang="zh-CN" sz="2400" dirty="0">
              <a:ea typeface="楷体_GB2312" pitchFamily="49" charset="-122"/>
            </a:endParaRPr>
          </a:p>
          <a:p>
            <a:pPr eaLnBrk="1" hangingPunct="1"/>
            <a:endParaRPr lang="en-US" altLang="zh-CN" sz="2400" dirty="0">
              <a:ea typeface="楷体_GB2312" pitchFamily="49" charset="-122"/>
            </a:endParaRPr>
          </a:p>
          <a:p>
            <a:pPr marL="342900" indent="-342900" eaLnBrk="1" hangingPunct="1">
              <a:buFont typeface="Arial" panose="020B0604020202090204" pitchFamily="34" charset="0"/>
              <a:buChar char="•"/>
            </a:pPr>
            <a:r>
              <a:rPr lang="zh-CN" altLang="en-US" sz="2400" dirty="0">
                <a:ea typeface="楷体_GB2312" pitchFamily="49" charset="-122"/>
              </a:rPr>
              <a:t>令</a:t>
            </a:r>
            <a:r>
              <a:rPr lang="en-US" altLang="zh-CN" sz="2400" dirty="0">
                <a:ea typeface="楷体_GB2312" pitchFamily="49" charset="-122"/>
              </a:rPr>
              <a:t>r=1</a:t>
            </a:r>
            <a:r>
              <a:rPr lang="zh-CN" altLang="en-US" sz="2400" dirty="0">
                <a:ea typeface="楷体_GB2312" pitchFamily="49" charset="-122"/>
              </a:rPr>
              <a:t>，用投掷</a:t>
            </a:r>
            <a:r>
              <a:rPr lang="en-US" altLang="zh-CN" sz="2400" dirty="0">
                <a:ea typeface="楷体_GB2312" pitchFamily="49" charset="-122"/>
              </a:rPr>
              <a:t>n</a:t>
            </a:r>
            <a:r>
              <a:rPr lang="zh-CN" altLang="en-US" sz="2400" dirty="0">
                <a:ea typeface="楷体_GB2312" pitchFamily="49" charset="-122"/>
              </a:rPr>
              <a:t>个点的方法计算</a:t>
            </a:r>
            <a:endParaRPr lang="zh-CN" altLang="en-US" sz="2400" dirty="0">
              <a:ea typeface="楷体_GB2312" pitchFamily="49" charset="-122"/>
            </a:endParaRPr>
          </a:p>
        </p:txBody>
      </p:sp>
      <mc:AlternateContent xmlns:mc="http://schemas.openxmlformats.org/markup-compatibility/2006">
        <mc:Choice xmlns:a14="http://schemas.microsoft.com/office/drawing/2010/main" Requires="a14">
          <p:sp>
            <p:nvSpPr>
              <p:cNvPr id="14341" name="Object 5"/>
              <p:cNvSpPr txBox="1"/>
              <p:nvPr/>
            </p:nvSpPr>
            <p:spPr bwMode="auto">
              <a:xfrm>
                <a:off x="3896274" y="3095244"/>
                <a:ext cx="1081087" cy="781050"/>
              </a:xfrm>
              <a:prstGeom prst="rect">
                <a:avLst/>
              </a:prstGeom>
              <a:noFill/>
              <a:ln>
                <a:noFill/>
              </a:ln>
            </p:spPr>
            <p:txBody>
              <a:bodyPr>
                <a:normAutofit/>
              </a:bodyPr>
              <a:lstStyle/>
              <a:p>
                <a14:m>
                  <m:oMathPara xmlns:m="http://schemas.openxmlformats.org/officeDocument/2006/math">
                    <m:oMathParaPr>
                      <m:jc m:val="centerGroup"/>
                    </m:oMathParaPr>
                    <m:oMath xmlns:m="http://schemas.openxmlformats.org/officeDocument/2006/math">
                      <m:f>
                        <m:fPr>
                          <m:ctrlPr>
                            <a:rPr lang="zh-CN" altLang="en-US" i="1">
                              <a:solidFill>
                                <a:srgbClr val="000000"/>
                              </a:solidFill>
                              <a:latin typeface="Cambria Math"/>
                            </a:rPr>
                          </m:ctrlPr>
                        </m:fPr>
                        <m:num>
                          <m:r>
                            <a:rPr lang="zh-CN" altLang="en-US" i="1">
                              <a:solidFill>
                                <a:srgbClr val="000000"/>
                              </a:solidFill>
                              <a:latin typeface="Cambria Math" panose="02040503050406030204" pitchFamily="18" charset="0"/>
                            </a:rPr>
                            <m:t>𝜋</m:t>
                          </m:r>
                          <m:sSup>
                            <m:sSupPr>
                              <m:ctrlPr>
                                <a:rPr lang="zh-CN" altLang="en-US" i="1">
                                  <a:solidFill>
                                    <a:srgbClr val="000000"/>
                                  </a:solidFill>
                                  <a:latin typeface="Cambria Math"/>
                                </a:rPr>
                              </m:ctrlPr>
                            </m:sSupPr>
                            <m:e>
                              <m:r>
                                <a:rPr lang="zh-CN" altLang="en-US" i="1">
                                  <a:solidFill>
                                    <a:srgbClr val="000000"/>
                                  </a:solidFill>
                                  <a:latin typeface="Cambria Math" panose="02040503050406030204" pitchFamily="18" charset="0"/>
                                </a:rPr>
                                <m:t>𝑟</m:t>
                              </m:r>
                            </m:e>
                            <m:sup>
                              <m:r>
                                <a:rPr lang="zh-CN" altLang="en-US" i="1">
                                  <a:solidFill>
                                    <a:srgbClr val="000000"/>
                                  </a:solidFill>
                                  <a:latin typeface="Cambria Math" panose="02040503050406030204" pitchFamily="18" charset="0"/>
                                </a:rPr>
                                <m:t>2</m:t>
                              </m:r>
                            </m:sup>
                          </m:sSup>
                        </m:num>
                        <m:den>
                          <m:r>
                            <a:rPr lang="zh-CN" altLang="en-US" i="1">
                              <a:solidFill>
                                <a:srgbClr val="000000"/>
                              </a:solidFill>
                              <a:latin typeface="Cambria Math" panose="02040503050406030204" pitchFamily="18" charset="0"/>
                            </a:rPr>
                            <m:t>4</m:t>
                          </m:r>
                          <m:sSup>
                            <m:sSupPr>
                              <m:ctrlPr>
                                <a:rPr lang="zh-CN" altLang="en-US" i="1">
                                  <a:solidFill>
                                    <a:srgbClr val="000000"/>
                                  </a:solidFill>
                                  <a:latin typeface="Cambria Math"/>
                                </a:rPr>
                              </m:ctrlPr>
                            </m:sSupPr>
                            <m:e>
                              <m:r>
                                <a:rPr lang="zh-CN" altLang="en-US" i="1">
                                  <a:solidFill>
                                    <a:srgbClr val="000000"/>
                                  </a:solidFill>
                                  <a:latin typeface="Cambria Math" panose="02040503050406030204" pitchFamily="18" charset="0"/>
                                </a:rPr>
                                <m:t>𝑟</m:t>
                              </m:r>
                            </m:e>
                            <m:sup>
                              <m:r>
                                <a:rPr lang="zh-CN" altLang="en-US" i="1">
                                  <a:solidFill>
                                    <a:srgbClr val="000000"/>
                                  </a:solidFill>
                                  <a:latin typeface="Cambria Math" panose="02040503050406030204" pitchFamily="18" charset="0"/>
                                </a:rPr>
                                <m:t>2</m:t>
                              </m:r>
                            </m:sup>
                          </m:sSup>
                        </m:den>
                      </m:f>
                      <m:r>
                        <a:rPr lang="zh-CN" altLang="en-US" i="1">
                          <a:solidFill>
                            <a:srgbClr val="000000"/>
                          </a:solidFill>
                          <a:latin typeface="Cambria Math" panose="02040503050406030204" pitchFamily="18" charset="0"/>
                        </a:rPr>
                        <m:t>=</m:t>
                      </m:r>
                      <m:f>
                        <m:fPr>
                          <m:ctrlPr>
                            <a:rPr lang="zh-CN" altLang="en-US" i="1">
                              <a:solidFill>
                                <a:srgbClr val="000000"/>
                              </a:solidFill>
                              <a:latin typeface="Cambria Math"/>
                            </a:rPr>
                          </m:ctrlPr>
                        </m:fPr>
                        <m:num>
                          <m:r>
                            <a:rPr lang="zh-CN" altLang="en-US" i="1">
                              <a:solidFill>
                                <a:srgbClr val="000000"/>
                              </a:solidFill>
                              <a:latin typeface="Cambria Math" panose="02040503050406030204" pitchFamily="18" charset="0"/>
                            </a:rPr>
                            <m:t>𝜋</m:t>
                          </m:r>
                        </m:num>
                        <m:den>
                          <m:r>
                            <a:rPr lang="zh-CN" altLang="en-US" i="1">
                              <a:solidFill>
                                <a:srgbClr val="000000"/>
                              </a:solidFill>
                              <a:latin typeface="Cambria Math" panose="02040503050406030204" pitchFamily="18" charset="0"/>
                            </a:rPr>
                            <m:t>4</m:t>
                          </m:r>
                        </m:den>
                      </m:f>
                    </m:oMath>
                  </m:oMathPara>
                </a14:m>
                <a:endParaRPr lang="zh-CN" altLang="en-US" dirty="0"/>
              </a:p>
            </p:txBody>
          </p:sp>
        </mc:Choice>
        <mc:Fallback>
          <p:sp>
            <p:nvSpPr>
              <p:cNvPr id="14341" name="Object 5"/>
              <p:cNvSpPr txBox="1">
                <a:spLocks noRot="1" noChangeAspect="1" noMove="1" noResize="1" noEditPoints="1" noAdjustHandles="1" noChangeArrowheads="1" noChangeShapeType="1" noTextEdit="1"/>
              </p:cNvSpPr>
              <p:nvPr/>
            </p:nvSpPr>
            <p:spPr bwMode="auto">
              <a:xfrm>
                <a:off x="3896274" y="3095244"/>
                <a:ext cx="1081087" cy="781050"/>
              </a:xfrm>
              <a:prstGeom prst="rect">
                <a:avLst/>
              </a:prstGeom>
              <a:blipFill rotWithShape="1">
                <a:blip r:embed="rId1"/>
                <a:stretch>
                  <a:fillRect l="-51" t="-33" r="21" b="33"/>
                </a:stretch>
              </a:blipFill>
              <a:ln>
                <a:noFill/>
              </a:ln>
            </p:spPr>
            <p:txBody>
              <a:bodyPr/>
              <a:lstStyle/>
              <a:p>
                <a:r>
                  <a:rPr lang="zh-CN" altLang="en-US">
                    <a:noFill/>
                  </a:rPr>
                  <a:t> </a:t>
                </a:r>
              </a:p>
            </p:txBody>
          </p:sp>
        </mc:Fallback>
      </mc:AlternateContent>
      <p:graphicFrame>
        <p:nvGraphicFramePr>
          <p:cNvPr id="14342" name="Object 6"/>
          <p:cNvGraphicFramePr>
            <a:graphicFrameLocks noChangeAspect="1"/>
          </p:cNvGraphicFramePr>
          <p:nvPr/>
        </p:nvGraphicFramePr>
        <p:xfrm>
          <a:off x="1738818" y="4343117"/>
          <a:ext cx="1079500" cy="866775"/>
        </p:xfrm>
        <a:graphic>
          <a:graphicData uri="http://schemas.openxmlformats.org/presentationml/2006/ole">
            <mc:AlternateContent xmlns:mc="http://schemas.openxmlformats.org/markup-compatibility/2006">
              <mc:Choice xmlns:v="urn:schemas-microsoft-com:vml" Requires="v">
                <p:oleObj spid="_x0000_s11270" name="公式" r:id="rId2" imgW="482600" imgH="393700" progId="Equation.3">
                  <p:embed/>
                </p:oleObj>
              </mc:Choice>
              <mc:Fallback>
                <p:oleObj name="公式" r:id="rId2" imgW="482600" imgH="393700" progId="Equation.3">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8818" y="4343117"/>
                        <a:ext cx="1079500"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4343" name="Picture 8" descr="t7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80475" y="4575175"/>
            <a:ext cx="3311525" cy="214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8" name="Object 6"/>
              <p:cNvSpPr txBox="1"/>
              <p:nvPr/>
            </p:nvSpPr>
            <p:spPr bwMode="auto">
              <a:xfrm>
                <a:off x="4122330" y="1384738"/>
                <a:ext cx="1079500" cy="866775"/>
              </a:xfrm>
              <a:prstGeom prst="rect">
                <a:avLst/>
              </a:prstGeom>
              <a:noFill/>
              <a:ln>
                <a:noFill/>
              </a:ln>
            </p:spPr>
            <p:txBody>
              <a:bodyPr>
                <a:normAutofit/>
              </a:bodyPr>
              <a:lstStyle/>
              <a:p>
                <a14:m>
                  <m:oMathPara xmlns:m="http://schemas.openxmlformats.org/officeDocument/2006/math">
                    <m:oMathParaPr>
                      <m:jc m:val="centerGroup"/>
                    </m:oMathParaPr>
                    <m:oMath xmlns:m="http://schemas.openxmlformats.org/officeDocument/2006/math">
                      <m:r>
                        <a:rPr lang="zh-CN" altLang="en-US" sz="2800" i="1">
                          <a:solidFill>
                            <a:srgbClr val="000000"/>
                          </a:solidFill>
                          <a:latin typeface="Cambria Math" panose="02040503050406030204" pitchFamily="18" charset="0"/>
                        </a:rPr>
                        <m:t>𝜋</m:t>
                      </m:r>
                    </m:oMath>
                  </m:oMathPara>
                </a14:m>
                <a:endParaRPr lang="zh-CN" altLang="en-US" sz="2800" dirty="0"/>
              </a:p>
            </p:txBody>
          </p:sp>
        </mc:Choice>
        <mc:Fallback>
          <p:sp>
            <p:nvSpPr>
              <p:cNvPr id="8" name="Object 6"/>
              <p:cNvSpPr txBox="1">
                <a:spLocks noRot="1" noChangeAspect="1" noMove="1" noResize="1" noEditPoints="1" noAdjustHandles="1" noChangeArrowheads="1" noChangeShapeType="1" noTextEdit="1"/>
              </p:cNvSpPr>
              <p:nvPr/>
            </p:nvSpPr>
            <p:spPr bwMode="auto">
              <a:xfrm>
                <a:off x="4122330" y="1384738"/>
                <a:ext cx="1079500" cy="866775"/>
              </a:xfrm>
              <a:prstGeom prst="rect">
                <a:avLst/>
              </a:prstGeom>
              <a:blipFill rotWithShape="1">
                <a:blip r:embed="rId5"/>
                <a:stretch>
                  <a:fillRect l="-50" t="-51" r="50" b="51"/>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Object 6"/>
              <p:cNvSpPr txBox="1"/>
              <p:nvPr/>
            </p:nvSpPr>
            <p:spPr bwMode="auto">
              <a:xfrm>
                <a:off x="5266395" y="5489575"/>
                <a:ext cx="1079500" cy="866775"/>
              </a:xfrm>
              <a:prstGeom prst="rect">
                <a:avLst/>
              </a:prstGeom>
              <a:noFill/>
              <a:ln>
                <a:noFill/>
              </a:ln>
            </p:spPr>
            <p:txBody>
              <a:bodyPr>
                <a:normAutofit/>
              </a:bodyPr>
              <a:lstStyle/>
              <a:p>
                <a14:m>
                  <m:oMathPara xmlns:m="http://schemas.openxmlformats.org/officeDocument/2006/math">
                    <m:oMathParaPr>
                      <m:jc m:val="centerGroup"/>
                    </m:oMathParaPr>
                    <m:oMath xmlns:m="http://schemas.openxmlformats.org/officeDocument/2006/math">
                      <m:r>
                        <a:rPr lang="zh-CN" altLang="en-US" sz="2800" i="1">
                          <a:solidFill>
                            <a:srgbClr val="000000"/>
                          </a:solidFill>
                          <a:latin typeface="Cambria Math" panose="02040503050406030204" pitchFamily="18" charset="0"/>
                        </a:rPr>
                        <m:t>𝜋</m:t>
                      </m:r>
                    </m:oMath>
                  </m:oMathPara>
                </a14:m>
                <a:endParaRPr lang="zh-CN" altLang="en-US" sz="2800" dirty="0"/>
              </a:p>
            </p:txBody>
          </p:sp>
        </mc:Choice>
        <mc:Fallback>
          <p:sp>
            <p:nvSpPr>
              <p:cNvPr id="14" name="Object 6"/>
              <p:cNvSpPr txBox="1">
                <a:spLocks noRot="1" noChangeAspect="1" noMove="1" noResize="1" noEditPoints="1" noAdjustHandles="1" noChangeArrowheads="1" noChangeShapeType="1" noTextEdit="1"/>
              </p:cNvSpPr>
              <p:nvPr/>
            </p:nvSpPr>
            <p:spPr bwMode="auto">
              <a:xfrm>
                <a:off x="5266395" y="5489575"/>
                <a:ext cx="1079500" cy="866775"/>
              </a:xfrm>
              <a:prstGeom prst="rect">
                <a:avLst/>
              </a:prstGeom>
              <a:blipFill rotWithShape="1">
                <a:blip r:embed="rId5"/>
                <a:stretch>
                  <a:fillRect l="-31" r="31"/>
                </a:stretch>
              </a:blipFill>
              <a:ln>
                <a:noFill/>
              </a:ln>
            </p:spPr>
            <p:txBody>
              <a:bodyPr/>
              <a:lstStyle/>
              <a:p>
                <a:r>
                  <a:rPr lang="zh-CN" altLang="en-US">
                    <a:noFill/>
                  </a:rPr>
                  <a:t> </a:t>
                </a:r>
              </a:p>
            </p:txBody>
          </p:sp>
        </mc:Fallback>
      </mc:AlternateContent>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eaLnBrk="1" hangingPunct="1"/>
            <a:fld id="{48F7A775-0581-426A-8578-A7891B8ED80B}" type="slidenum">
              <a:rPr lang="zh-CN" altLang="en-US">
                <a:latin typeface="Verdana" panose="020B0604030504040204" pitchFamily="34" charset="0"/>
              </a:rPr>
            </a:fld>
            <a:endParaRPr lang="en-US" altLang="zh-CN">
              <a:latin typeface="Verdana" panose="020B0604030504040204" pitchFamily="34" charset="0"/>
            </a:endParaRPr>
          </a:p>
        </p:txBody>
      </p:sp>
      <p:sp>
        <p:nvSpPr>
          <p:cNvPr id="15363" name="Rectangle 2"/>
          <p:cNvSpPr>
            <a:spLocks noGrp="1" noChangeArrowheads="1"/>
          </p:cNvSpPr>
          <p:nvPr>
            <p:ph type="title"/>
          </p:nvPr>
        </p:nvSpPr>
        <p:spPr>
          <a:xfrm>
            <a:off x="2209800" y="341313"/>
            <a:ext cx="7772400" cy="1143000"/>
          </a:xfrm>
        </p:spPr>
        <p:txBody>
          <a:bodyPr/>
          <a:lstStyle/>
          <a:p>
            <a:pPr eaLnBrk="1" hangingPunct="1"/>
            <a:r>
              <a:rPr lang="zh-CN" altLang="en-US">
                <a:ea typeface="黑体" panose="02010609060101010101" pitchFamily="49" charset="-122"/>
              </a:rPr>
              <a:t>例：用随机投点法计算</a:t>
            </a:r>
            <a:r>
              <a:rPr lang="zh-CN" altLang="en-US">
                <a:sym typeface="Symbol" panose="05050102010706020507" pitchFamily="18" charset="2"/>
              </a:rPr>
              <a:t></a:t>
            </a:r>
            <a:r>
              <a:rPr lang="zh-CN" altLang="en-US">
                <a:ea typeface="黑体" panose="02010609060101010101" pitchFamily="49" charset="-122"/>
              </a:rPr>
              <a:t>值</a:t>
            </a:r>
            <a:endParaRPr lang="zh-CN" altLang="en-US">
              <a:ea typeface="黑体" panose="02010609060101010101" pitchFamily="49" charset="-122"/>
            </a:endParaRPr>
          </a:p>
        </p:txBody>
      </p:sp>
      <p:sp>
        <p:nvSpPr>
          <p:cNvPr id="15364" name="Rectangle 8"/>
          <p:cNvSpPr>
            <a:spLocks noChangeArrowheads="1"/>
          </p:cNvSpPr>
          <p:nvPr/>
        </p:nvSpPr>
        <p:spPr bwMode="auto">
          <a:xfrm>
            <a:off x="1992313" y="1700213"/>
            <a:ext cx="82804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eaLnBrk="1" hangingPunct="1"/>
            <a:r>
              <a:rPr lang="en-US" altLang="zh-CN" sz="2400" dirty="0">
                <a:ea typeface="楷体_GB2312" pitchFamily="49" charset="-122"/>
              </a:rPr>
              <a:t>#include &lt;</a:t>
            </a:r>
            <a:r>
              <a:rPr lang="en-US" altLang="zh-CN" sz="2400" dirty="0" err="1">
                <a:ea typeface="楷体_GB2312" pitchFamily="49" charset="-122"/>
              </a:rPr>
              <a:t>iostream.h</a:t>
            </a:r>
            <a:r>
              <a:rPr lang="en-US" altLang="zh-CN" sz="2400" dirty="0">
                <a:ea typeface="楷体_GB2312" pitchFamily="49" charset="-122"/>
              </a:rPr>
              <a:t>&gt;</a:t>
            </a:r>
            <a:endParaRPr lang="en-US" altLang="zh-CN" sz="2400" dirty="0">
              <a:ea typeface="楷体_GB2312" pitchFamily="49" charset="-122"/>
            </a:endParaRPr>
          </a:p>
          <a:p>
            <a:pPr eaLnBrk="1" hangingPunct="1"/>
            <a:r>
              <a:rPr lang="en-US" altLang="zh-CN" sz="2400" dirty="0">
                <a:ea typeface="楷体_GB2312" pitchFamily="49" charset="-122"/>
              </a:rPr>
              <a:t>#include &lt;</a:t>
            </a:r>
            <a:r>
              <a:rPr lang="en-US" altLang="zh-CN" sz="2400" dirty="0" err="1">
                <a:ea typeface="楷体_GB2312" pitchFamily="49" charset="-122"/>
              </a:rPr>
              <a:t>stdlib.h</a:t>
            </a:r>
            <a:r>
              <a:rPr lang="en-US" altLang="zh-CN" sz="2400" dirty="0">
                <a:ea typeface="楷体_GB2312" pitchFamily="49" charset="-122"/>
              </a:rPr>
              <a:t>&gt;</a:t>
            </a:r>
            <a:endParaRPr lang="en-US" altLang="zh-CN" sz="2400" dirty="0">
              <a:ea typeface="楷体_GB2312" pitchFamily="49" charset="-122"/>
            </a:endParaRPr>
          </a:p>
          <a:p>
            <a:pPr eaLnBrk="1" hangingPunct="1"/>
            <a:r>
              <a:rPr lang="en-US" altLang="zh-CN" sz="2400" dirty="0">
                <a:ea typeface="楷体_GB2312" pitchFamily="49" charset="-122"/>
              </a:rPr>
              <a:t>#include &lt;</a:t>
            </a:r>
            <a:r>
              <a:rPr lang="en-US" altLang="zh-CN" sz="2400" dirty="0" err="1">
                <a:ea typeface="楷体_GB2312" pitchFamily="49" charset="-122"/>
              </a:rPr>
              <a:t>time.h</a:t>
            </a:r>
            <a:r>
              <a:rPr lang="en-US" altLang="zh-CN" sz="2400" dirty="0">
                <a:ea typeface="楷体_GB2312" pitchFamily="49" charset="-122"/>
              </a:rPr>
              <a:t>&gt;</a:t>
            </a:r>
            <a:endParaRPr lang="en-US" altLang="zh-CN" sz="2400" dirty="0">
              <a:ea typeface="楷体_GB2312" pitchFamily="49" charset="-122"/>
            </a:endParaRPr>
          </a:p>
          <a:p>
            <a:pPr eaLnBrk="1" hangingPunct="1"/>
            <a:endParaRPr lang="en-US" altLang="zh-CN" sz="2400" dirty="0">
              <a:ea typeface="楷体_GB2312" pitchFamily="49" charset="-122"/>
            </a:endParaRPr>
          </a:p>
          <a:p>
            <a:pPr eaLnBrk="1" hangingPunct="1"/>
            <a:r>
              <a:rPr lang="en-US" altLang="zh-CN" sz="2400" dirty="0">
                <a:ea typeface="楷体_GB2312" pitchFamily="49" charset="-122"/>
              </a:rPr>
              <a:t>double random(double start, double end)</a:t>
            </a:r>
            <a:endParaRPr lang="en-US" altLang="zh-CN" sz="2400" dirty="0">
              <a:ea typeface="楷体_GB2312" pitchFamily="49" charset="-122"/>
            </a:endParaRPr>
          </a:p>
          <a:p>
            <a:pPr eaLnBrk="1" hangingPunct="1"/>
            <a:r>
              <a:rPr lang="en-US" altLang="zh-CN" sz="2400" dirty="0">
                <a:ea typeface="楷体_GB2312" pitchFamily="49" charset="-122"/>
              </a:rPr>
              <a:t>{</a:t>
            </a:r>
            <a:endParaRPr lang="en-US" altLang="zh-CN" sz="2400" dirty="0">
              <a:ea typeface="楷体_GB2312" pitchFamily="49" charset="-122"/>
            </a:endParaRPr>
          </a:p>
          <a:p>
            <a:pPr eaLnBrk="1" hangingPunct="1"/>
            <a:r>
              <a:rPr lang="en-US" altLang="zh-CN" sz="2400" dirty="0">
                <a:ea typeface="楷体_GB2312" pitchFamily="49" charset="-122"/>
              </a:rPr>
              <a:t>	return start+(end-start)*rand()/(RAND_MAX+1.0);</a:t>
            </a:r>
            <a:endParaRPr lang="en-US" altLang="zh-CN" sz="2400" dirty="0">
              <a:ea typeface="楷体_GB2312" pitchFamily="49" charset="-122"/>
            </a:endParaRPr>
          </a:p>
          <a:p>
            <a:pPr eaLnBrk="1" hangingPunct="1"/>
            <a:r>
              <a:rPr lang="en-US" altLang="zh-CN" sz="2400" dirty="0">
                <a:ea typeface="楷体_GB2312" pitchFamily="49" charset="-122"/>
              </a:rPr>
              <a:t>}</a:t>
            </a:r>
            <a:endParaRPr lang="en-US" altLang="zh-CN" sz="2400" dirty="0">
              <a:ea typeface="楷体_GB2312" pitchFamily="49" charset="-122"/>
            </a:endParaRPr>
          </a:p>
          <a:p>
            <a:pPr eaLnBrk="1" hangingPunct="1"/>
            <a:endParaRPr lang="en-US" altLang="zh-CN" sz="2400" dirty="0">
              <a:ea typeface="楷体_GB2312" pitchFamily="49"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eaLnBrk="1" hangingPunct="1"/>
            <a:fld id="{F47DFB85-DC7E-4543-957E-DEF20C5DA483}" type="slidenum">
              <a:rPr lang="zh-CN" altLang="en-US">
                <a:latin typeface="Verdana" panose="020B0604030504040204" pitchFamily="34" charset="0"/>
              </a:rPr>
            </a:fld>
            <a:endParaRPr lang="en-US" altLang="zh-CN">
              <a:latin typeface="Verdana" panose="020B0604030504040204" pitchFamily="34" charset="0"/>
            </a:endParaRPr>
          </a:p>
        </p:txBody>
      </p:sp>
      <p:sp>
        <p:nvSpPr>
          <p:cNvPr id="16387" name="Rectangle 2"/>
          <p:cNvSpPr>
            <a:spLocks noGrp="1" noChangeArrowheads="1"/>
          </p:cNvSpPr>
          <p:nvPr>
            <p:ph type="title"/>
          </p:nvPr>
        </p:nvSpPr>
        <p:spPr>
          <a:xfrm>
            <a:off x="2209800" y="341313"/>
            <a:ext cx="7772400" cy="1143000"/>
          </a:xfrm>
        </p:spPr>
        <p:txBody>
          <a:bodyPr/>
          <a:lstStyle/>
          <a:p>
            <a:pPr eaLnBrk="1" hangingPunct="1"/>
            <a:r>
              <a:rPr lang="zh-CN" altLang="en-US">
                <a:ea typeface="黑体" panose="02010609060101010101" pitchFamily="49" charset="-122"/>
              </a:rPr>
              <a:t>例：用随机投点法计算</a:t>
            </a:r>
            <a:r>
              <a:rPr lang="zh-CN" altLang="en-US">
                <a:sym typeface="Symbol" panose="05050102010706020507" pitchFamily="18" charset="2"/>
              </a:rPr>
              <a:t></a:t>
            </a:r>
            <a:r>
              <a:rPr lang="zh-CN" altLang="en-US">
                <a:ea typeface="黑体" panose="02010609060101010101" pitchFamily="49" charset="-122"/>
              </a:rPr>
              <a:t>值</a:t>
            </a:r>
            <a:endParaRPr lang="zh-CN" altLang="en-US">
              <a:ea typeface="黑体" panose="02010609060101010101" pitchFamily="49" charset="-122"/>
            </a:endParaRPr>
          </a:p>
        </p:txBody>
      </p:sp>
      <p:sp>
        <p:nvSpPr>
          <p:cNvPr id="346115" name="Rectangle 3"/>
          <p:cNvSpPr>
            <a:spLocks noChangeArrowheads="1"/>
          </p:cNvSpPr>
          <p:nvPr/>
        </p:nvSpPr>
        <p:spPr bwMode="auto">
          <a:xfrm>
            <a:off x="1992313" y="1700214"/>
            <a:ext cx="828040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defRPr/>
            </a:pPr>
            <a:r>
              <a:rPr lang="en-US" altLang="zh-CN" sz="2400">
                <a:latin typeface="Arial" panose="020B0604020202090204" pitchFamily="34" charset="0"/>
                <a:ea typeface="楷体_GB2312" pitchFamily="49" charset="-122"/>
              </a:rPr>
              <a:t>double pi(int n)</a:t>
            </a:r>
            <a:endParaRPr lang="en-US" altLang="zh-CN" sz="2400">
              <a:latin typeface="Arial" panose="020B0604020202090204" pitchFamily="34" charset="0"/>
              <a:ea typeface="楷体_GB2312" pitchFamily="49" charset="-122"/>
            </a:endParaRPr>
          </a:p>
          <a:p>
            <a:pPr>
              <a:defRPr/>
            </a:pPr>
            <a:r>
              <a:rPr lang="en-US" altLang="zh-CN" sz="2400">
                <a:latin typeface="Arial" panose="020B0604020202090204" pitchFamily="34" charset="0"/>
                <a:ea typeface="楷体_GB2312" pitchFamily="49" charset="-122"/>
              </a:rPr>
              <a:t>{ </a:t>
            </a:r>
            <a:endParaRPr lang="en-US" altLang="zh-CN" sz="2400">
              <a:latin typeface="Arial" panose="020B0604020202090204" pitchFamily="34" charset="0"/>
              <a:ea typeface="楷体_GB2312" pitchFamily="49" charset="-122"/>
            </a:endParaRPr>
          </a:p>
          <a:p>
            <a:pPr>
              <a:defRPr/>
            </a:pPr>
            <a:r>
              <a:rPr lang="en-US" altLang="zh-CN" sz="2400">
                <a:latin typeface="Arial" panose="020B0604020202090204" pitchFamily="34" charset="0"/>
                <a:ea typeface="楷体_GB2312" pitchFamily="49" charset="-122"/>
              </a:rPr>
              <a:t>      // </a:t>
            </a:r>
            <a:r>
              <a:rPr lang="zh-CN" altLang="en-US" sz="2400">
                <a:latin typeface="Arial" panose="020B0604020202090204" pitchFamily="34" charset="0"/>
                <a:ea typeface="楷体_GB2312" pitchFamily="49" charset="-122"/>
              </a:rPr>
              <a:t>用随机投点法计算</a:t>
            </a:r>
            <a:r>
              <a:rPr lang="zh-CN" altLang="en-US">
                <a:solidFill>
                  <a:schemeClr val="tx2"/>
                </a:solidFill>
                <a:effectLst>
                  <a:outerShdw blurRad="38100" dist="38100" dir="2700000" algn="tl">
                    <a:srgbClr val="C0C0C0"/>
                  </a:outerShdw>
                </a:effectLst>
                <a:latin typeface="Arial" panose="020B0604020202090204" pitchFamily="34" charset="0"/>
                <a:sym typeface="Symbol" panose="05050102010706020507" pitchFamily="18" charset="2"/>
              </a:rPr>
              <a:t></a:t>
            </a:r>
            <a:endParaRPr lang="zh-CN" altLang="en-US" sz="2400">
              <a:latin typeface="Arial" panose="020B0604020202090204" pitchFamily="34" charset="0"/>
              <a:ea typeface="楷体_GB2312" pitchFamily="49" charset="-122"/>
            </a:endParaRPr>
          </a:p>
          <a:p>
            <a:pPr>
              <a:defRPr/>
            </a:pPr>
            <a:r>
              <a:rPr lang="zh-CN" altLang="en-US" sz="2400">
                <a:latin typeface="Arial" panose="020B0604020202090204" pitchFamily="34" charset="0"/>
                <a:ea typeface="楷体_GB2312" pitchFamily="49" charset="-122"/>
              </a:rPr>
              <a:t>      </a:t>
            </a:r>
            <a:r>
              <a:rPr lang="en-US" altLang="zh-CN" sz="2400">
                <a:latin typeface="Arial" panose="020B0604020202090204" pitchFamily="34" charset="0"/>
                <a:ea typeface="楷体_GB2312" pitchFamily="49" charset="-122"/>
              </a:rPr>
              <a:t>int k=0;</a:t>
            </a:r>
            <a:endParaRPr lang="en-US" altLang="zh-CN" sz="2400">
              <a:latin typeface="Arial" panose="020B0604020202090204" pitchFamily="34" charset="0"/>
              <a:ea typeface="楷体_GB2312" pitchFamily="49" charset="-122"/>
            </a:endParaRPr>
          </a:p>
          <a:p>
            <a:pPr>
              <a:defRPr/>
            </a:pPr>
            <a:r>
              <a:rPr lang="en-US" altLang="zh-CN" sz="2400">
                <a:latin typeface="Arial" panose="020B0604020202090204" pitchFamily="34" charset="0"/>
                <a:ea typeface="楷体_GB2312" pitchFamily="49" charset="-122"/>
              </a:rPr>
              <a:t>      for (int i=1;i &lt;=n;i++) </a:t>
            </a:r>
            <a:endParaRPr lang="en-US" altLang="zh-CN" sz="2400">
              <a:latin typeface="Arial" panose="020B0604020202090204" pitchFamily="34" charset="0"/>
              <a:ea typeface="楷体_GB2312" pitchFamily="49" charset="-122"/>
            </a:endParaRPr>
          </a:p>
          <a:p>
            <a:pPr>
              <a:defRPr/>
            </a:pPr>
            <a:r>
              <a:rPr lang="en-US" altLang="zh-CN" sz="2400">
                <a:latin typeface="Arial" panose="020B0604020202090204" pitchFamily="34" charset="0"/>
                <a:ea typeface="楷体_GB2312" pitchFamily="49" charset="-122"/>
              </a:rPr>
              <a:t>      {</a:t>
            </a:r>
            <a:endParaRPr lang="en-US" altLang="zh-CN" sz="2400">
              <a:latin typeface="Arial" panose="020B0604020202090204" pitchFamily="34" charset="0"/>
              <a:ea typeface="楷体_GB2312" pitchFamily="49" charset="-122"/>
            </a:endParaRPr>
          </a:p>
          <a:p>
            <a:pPr>
              <a:defRPr/>
            </a:pPr>
            <a:r>
              <a:rPr lang="en-US" altLang="zh-CN" sz="2400">
                <a:latin typeface="Arial" panose="020B0604020202090204" pitchFamily="34" charset="0"/>
                <a:ea typeface="楷体_GB2312" pitchFamily="49" charset="-122"/>
              </a:rPr>
              <a:t>            double x=random(0,1);</a:t>
            </a:r>
            <a:endParaRPr lang="en-US" altLang="zh-CN" sz="2400">
              <a:latin typeface="Arial" panose="020B0604020202090204" pitchFamily="34" charset="0"/>
              <a:ea typeface="楷体_GB2312" pitchFamily="49" charset="-122"/>
            </a:endParaRPr>
          </a:p>
          <a:p>
            <a:pPr>
              <a:defRPr/>
            </a:pPr>
            <a:r>
              <a:rPr lang="en-US" altLang="zh-CN" sz="2400">
                <a:latin typeface="Arial" panose="020B0604020202090204" pitchFamily="34" charset="0"/>
                <a:ea typeface="楷体_GB2312" pitchFamily="49" charset="-122"/>
              </a:rPr>
              <a:t>            double y=random(0,1);</a:t>
            </a:r>
            <a:endParaRPr lang="en-US" altLang="zh-CN" sz="2400">
              <a:latin typeface="Arial" panose="020B0604020202090204" pitchFamily="34" charset="0"/>
              <a:ea typeface="楷体_GB2312" pitchFamily="49" charset="-122"/>
            </a:endParaRPr>
          </a:p>
          <a:p>
            <a:pPr>
              <a:defRPr/>
            </a:pPr>
            <a:r>
              <a:rPr lang="en-US" altLang="zh-CN" sz="2400">
                <a:latin typeface="Arial" panose="020B0604020202090204" pitchFamily="34" charset="0"/>
                <a:ea typeface="楷体_GB2312" pitchFamily="49" charset="-122"/>
              </a:rPr>
              <a:t>            if ((x*x+y*y)&lt;=1) </a:t>
            </a:r>
            <a:endParaRPr lang="en-US" altLang="zh-CN" sz="2400">
              <a:latin typeface="Arial" panose="020B0604020202090204" pitchFamily="34" charset="0"/>
              <a:ea typeface="楷体_GB2312" pitchFamily="49" charset="-122"/>
            </a:endParaRPr>
          </a:p>
          <a:p>
            <a:pPr>
              <a:defRPr/>
            </a:pPr>
            <a:r>
              <a:rPr lang="en-US" altLang="zh-CN" sz="2400">
                <a:latin typeface="Arial" panose="020B0604020202090204" pitchFamily="34" charset="0"/>
                <a:ea typeface="楷体_GB2312" pitchFamily="49" charset="-122"/>
              </a:rPr>
              <a:t>                 k++;</a:t>
            </a:r>
            <a:endParaRPr lang="en-US" altLang="zh-CN" sz="2400">
              <a:latin typeface="Arial" panose="020B0604020202090204" pitchFamily="34" charset="0"/>
              <a:ea typeface="楷体_GB2312" pitchFamily="49" charset="-122"/>
            </a:endParaRPr>
          </a:p>
          <a:p>
            <a:pPr>
              <a:defRPr/>
            </a:pPr>
            <a:r>
              <a:rPr lang="en-US" altLang="zh-CN" sz="2400">
                <a:latin typeface="Arial" panose="020B0604020202090204" pitchFamily="34" charset="0"/>
                <a:ea typeface="楷体_GB2312" pitchFamily="49" charset="-122"/>
              </a:rPr>
              <a:t>      }</a:t>
            </a:r>
            <a:endParaRPr lang="en-US" altLang="zh-CN" sz="2400">
              <a:latin typeface="Arial" panose="020B0604020202090204" pitchFamily="34" charset="0"/>
              <a:ea typeface="楷体_GB2312" pitchFamily="49" charset="-122"/>
            </a:endParaRPr>
          </a:p>
          <a:p>
            <a:pPr>
              <a:defRPr/>
            </a:pPr>
            <a:r>
              <a:rPr lang="en-US" altLang="zh-CN" sz="2400">
                <a:latin typeface="Arial" panose="020B0604020202090204" pitchFamily="34" charset="0"/>
                <a:ea typeface="楷体_GB2312" pitchFamily="49" charset="-122"/>
              </a:rPr>
              <a:t>      return 4*k/(double)n;</a:t>
            </a:r>
            <a:endParaRPr lang="en-US" altLang="zh-CN" sz="2400">
              <a:latin typeface="Arial" panose="020B0604020202090204" pitchFamily="34" charset="0"/>
              <a:ea typeface="楷体_GB2312" pitchFamily="49" charset="-122"/>
            </a:endParaRPr>
          </a:p>
          <a:p>
            <a:pPr>
              <a:defRPr/>
            </a:pPr>
            <a:r>
              <a:rPr lang="en-US" altLang="zh-CN" sz="2400">
                <a:latin typeface="Arial" panose="020B0604020202090204" pitchFamily="34" charset="0"/>
                <a:ea typeface="楷体_GB2312" pitchFamily="49" charset="-122"/>
              </a:rPr>
              <a:t>}</a:t>
            </a:r>
            <a:endParaRPr lang="zh-CN" altLang="en-US" sz="2400">
              <a:latin typeface="Arial" panose="020B0604020202090204" pitchFamily="34" charset="0"/>
              <a:ea typeface="楷体_GB2312"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近似算法的性能比值</a:t>
            </a:r>
            <a:endParaRPr lang="zh-CN" altLang="en-US" dirty="0"/>
          </a:p>
        </p:txBody>
      </p:sp>
      <p:sp>
        <p:nvSpPr>
          <p:cNvPr id="3" name="内容占位符 2"/>
          <p:cNvSpPr>
            <a:spLocks noGrp="1"/>
          </p:cNvSpPr>
          <p:nvPr>
            <p:ph idx="1"/>
          </p:nvPr>
        </p:nvSpPr>
        <p:spPr/>
        <p:txBody>
          <a:bodyPr/>
          <a:lstStyle/>
          <a:p>
            <a:r>
              <a:rPr lang="en-US" altLang="zh-CN" dirty="0"/>
              <a:t>C</a:t>
            </a:r>
            <a:r>
              <a:rPr lang="zh-CN" altLang="en-US" dirty="0"/>
              <a:t>：某一个算法的代价</a:t>
            </a:r>
            <a:endParaRPr lang="en-US" altLang="zh-CN" dirty="0"/>
          </a:p>
          <a:p>
            <a:r>
              <a:rPr lang="en-US" altLang="zh-CN" dirty="0"/>
              <a:t>C*</a:t>
            </a:r>
            <a:r>
              <a:rPr lang="zh-CN" altLang="en-US" dirty="0"/>
              <a:t>：最优解的代价，最优解可能为求最大值也可能为求最小值</a:t>
            </a:r>
            <a:endParaRPr lang="en-US" altLang="zh-CN" dirty="0"/>
          </a:p>
          <a:p>
            <a:r>
              <a:rPr lang="zh-CN" altLang="en-US" dirty="0"/>
              <a:t>近似算法的近似比</a:t>
            </a:r>
            <a:r>
              <a:rPr lang="el-GR" altLang="zh-CN" dirty="0"/>
              <a:t>ρ</a:t>
            </a:r>
            <a:r>
              <a:rPr lang="en-US" altLang="zh-CN" dirty="0"/>
              <a:t>(n)</a:t>
            </a:r>
            <a:r>
              <a:rPr lang="zh-CN" altLang="en-US" dirty="0"/>
              <a:t>：如果对规模为</a:t>
            </a:r>
            <a:r>
              <a:rPr lang="en-US" altLang="zh-CN" dirty="0"/>
              <a:t>n</a:t>
            </a:r>
            <a:r>
              <a:rPr lang="zh-CN" altLang="en-US" dirty="0"/>
              <a:t>的任何输入，由该近似算法产生的解的代价</a:t>
            </a:r>
            <a:r>
              <a:rPr lang="en-US" altLang="zh-CN" dirty="0"/>
              <a:t>C</a:t>
            </a:r>
            <a:r>
              <a:rPr lang="zh-CN" altLang="en-US" dirty="0"/>
              <a:t>与最优解的代价</a:t>
            </a:r>
            <a:r>
              <a:rPr lang="en-US" altLang="zh-CN" dirty="0"/>
              <a:t>C</a:t>
            </a:r>
            <a:r>
              <a:rPr lang="zh-CN" altLang="en-US" dirty="0"/>
              <a:t>*只差一个因子</a:t>
            </a:r>
            <a:r>
              <a:rPr lang="el-GR" altLang="zh-CN" dirty="0"/>
              <a:t>ρ</a:t>
            </a:r>
            <a:r>
              <a:rPr lang="en-US" altLang="zh-CN" dirty="0"/>
              <a:t>(n)</a:t>
            </a:r>
            <a:endParaRPr lang="en-US" altLang="zh-CN" dirty="0"/>
          </a:p>
          <a:p>
            <a:endParaRPr lang="en-US" altLang="zh-CN" dirty="0"/>
          </a:p>
          <a:p>
            <a:endParaRPr lang="en-US" altLang="zh-CN" dirty="0"/>
          </a:p>
          <a:p>
            <a:r>
              <a:rPr lang="zh-CN" altLang="en-US" dirty="0"/>
              <a:t>能达到近似比</a:t>
            </a:r>
            <a:r>
              <a:rPr lang="el-GR" altLang="zh-CN" dirty="0"/>
              <a:t>ρ</a:t>
            </a:r>
            <a:r>
              <a:rPr lang="en-US" altLang="zh-CN" dirty="0"/>
              <a:t>(n)</a:t>
            </a:r>
            <a:r>
              <a:rPr lang="zh-CN" altLang="en-US" dirty="0"/>
              <a:t>的算法为</a:t>
            </a:r>
            <a:r>
              <a:rPr lang="el-GR" altLang="zh-CN" dirty="0"/>
              <a:t>ρ</a:t>
            </a:r>
            <a:r>
              <a:rPr lang="en-US" altLang="zh-CN" dirty="0"/>
              <a:t>(n)</a:t>
            </a:r>
            <a:r>
              <a:rPr lang="zh-CN" altLang="en-US" dirty="0"/>
              <a:t>近似算法</a:t>
            </a:r>
            <a:endParaRPr lang="zh-CN" altLang="en-US" dirty="0"/>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182726" y="4286931"/>
            <a:ext cx="3202078" cy="859093"/>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eaLnBrk="1" hangingPunct="1"/>
            <a:fld id="{4911BE27-D3BC-4F2A-9913-545E59D9A223}" type="slidenum">
              <a:rPr lang="zh-CN" altLang="en-US">
                <a:latin typeface="Verdana" panose="020B0604030504040204" pitchFamily="34" charset="0"/>
              </a:rPr>
            </a:fld>
            <a:endParaRPr lang="en-US" altLang="zh-CN">
              <a:latin typeface="Verdana" panose="020B0604030504040204" pitchFamily="34" charset="0"/>
            </a:endParaRPr>
          </a:p>
        </p:txBody>
      </p:sp>
      <p:sp>
        <p:nvSpPr>
          <p:cNvPr id="18435" name="Rectangle 2"/>
          <p:cNvSpPr>
            <a:spLocks noGrp="1" noChangeArrowheads="1"/>
          </p:cNvSpPr>
          <p:nvPr>
            <p:ph type="title"/>
          </p:nvPr>
        </p:nvSpPr>
        <p:spPr/>
        <p:txBody>
          <a:bodyPr/>
          <a:lstStyle/>
          <a:p>
            <a:pPr eaLnBrk="1" hangingPunct="1"/>
            <a:r>
              <a:rPr lang="zh-CN" altLang="en-US">
                <a:ea typeface="黑体" panose="02010609060101010101" pitchFamily="49" charset="-122"/>
              </a:rPr>
              <a:t>舍伍德</a:t>
            </a:r>
            <a:r>
              <a:rPr lang="en-US" altLang="zh-CN">
                <a:ea typeface="黑体" panose="02010609060101010101" pitchFamily="49" charset="-122"/>
              </a:rPr>
              <a:t>(Sherwood)</a:t>
            </a:r>
            <a:r>
              <a:rPr lang="zh-CN" altLang="en-US">
                <a:ea typeface="黑体" panose="02010609060101010101" pitchFamily="49" charset="-122"/>
              </a:rPr>
              <a:t>算法</a:t>
            </a:r>
            <a:endParaRPr lang="zh-CN" altLang="en-US">
              <a:ea typeface="黑体" panose="02010609060101010101" pitchFamily="49" charset="-122"/>
            </a:endParaRPr>
          </a:p>
        </p:txBody>
      </p:sp>
      <p:sp>
        <p:nvSpPr>
          <p:cNvPr id="18436" name="Text Box 4"/>
          <p:cNvSpPr txBox="1">
            <a:spLocks noChangeArrowheads="1"/>
          </p:cNvSpPr>
          <p:nvPr/>
        </p:nvSpPr>
        <p:spPr bwMode="auto">
          <a:xfrm>
            <a:off x="838200" y="1911350"/>
            <a:ext cx="10515600" cy="2306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marL="342900" indent="-342900" eaLnBrk="1" hangingPunct="1">
              <a:buFont typeface="Arial" panose="020B0604020202090204" pitchFamily="34" charset="0"/>
              <a:buChar char="•"/>
            </a:pPr>
            <a:r>
              <a:rPr lang="zh-CN" altLang="en-US" sz="2400" dirty="0">
                <a:ea typeface="楷体_GB2312" pitchFamily="49" charset="-122"/>
              </a:rPr>
              <a:t>设</a:t>
            </a:r>
            <a:r>
              <a:rPr lang="en-US" altLang="zh-CN" sz="2400" dirty="0">
                <a:ea typeface="楷体_GB2312" pitchFamily="49" charset="-122"/>
              </a:rPr>
              <a:t>A</a:t>
            </a:r>
            <a:r>
              <a:rPr lang="zh-CN" altLang="en-US" sz="2400" dirty="0">
                <a:ea typeface="楷体_GB2312" pitchFamily="49" charset="-122"/>
              </a:rPr>
              <a:t>是一个确定性算法，当它的输入实例为</a:t>
            </a:r>
            <a:r>
              <a:rPr lang="en-US" altLang="zh-CN" sz="2400" dirty="0">
                <a:ea typeface="楷体_GB2312" pitchFamily="49" charset="-122"/>
              </a:rPr>
              <a:t>x</a:t>
            </a:r>
            <a:r>
              <a:rPr lang="zh-CN" altLang="en-US" sz="2400" dirty="0">
                <a:ea typeface="楷体_GB2312" pitchFamily="49" charset="-122"/>
              </a:rPr>
              <a:t>时所需的计算时间记为</a:t>
            </a:r>
            <a:r>
              <a:rPr lang="en-US" altLang="zh-CN" sz="2400" dirty="0" err="1">
                <a:ea typeface="楷体_GB2312" pitchFamily="49" charset="-122"/>
              </a:rPr>
              <a:t>t</a:t>
            </a:r>
            <a:r>
              <a:rPr lang="en-US" altLang="zh-CN" sz="2400" baseline="-25000" dirty="0" err="1">
                <a:ea typeface="楷体_GB2312" pitchFamily="49" charset="-122"/>
              </a:rPr>
              <a:t>A</a:t>
            </a:r>
            <a:r>
              <a:rPr lang="en-US" altLang="zh-CN" sz="2400" baseline="-25000" dirty="0">
                <a:ea typeface="楷体_GB2312" pitchFamily="49" charset="-122"/>
              </a:rPr>
              <a:t>(x)</a:t>
            </a:r>
            <a:r>
              <a:rPr lang="zh-CN" altLang="en-US" sz="2400" dirty="0">
                <a:ea typeface="楷体_GB2312" pitchFamily="49" charset="-122"/>
              </a:rPr>
              <a:t>。</a:t>
            </a:r>
            <a:endParaRPr lang="zh-CN" altLang="en-US" sz="2400" dirty="0">
              <a:ea typeface="楷体_GB2312" pitchFamily="49" charset="-122"/>
            </a:endParaRPr>
          </a:p>
          <a:p>
            <a:pPr marL="342900" indent="-342900" eaLnBrk="1" hangingPunct="1">
              <a:buFont typeface="Arial" panose="020B0604020202090204" pitchFamily="34" charset="0"/>
              <a:buChar char="•"/>
            </a:pPr>
            <a:r>
              <a:rPr lang="zh-CN" altLang="en-US" sz="2400" dirty="0">
                <a:ea typeface="楷体_GB2312" pitchFamily="49" charset="-122"/>
              </a:rPr>
              <a:t>设</a:t>
            </a:r>
            <a:r>
              <a:rPr lang="en-US" altLang="zh-CN" sz="2400" dirty="0" err="1">
                <a:ea typeface="楷体_GB2312" pitchFamily="49" charset="-122"/>
              </a:rPr>
              <a:t>X</a:t>
            </a:r>
            <a:r>
              <a:rPr lang="en-US" altLang="zh-CN" sz="2400" baseline="-25000" dirty="0" err="1">
                <a:ea typeface="楷体_GB2312" pitchFamily="49" charset="-122"/>
              </a:rPr>
              <a:t>n</a:t>
            </a:r>
            <a:r>
              <a:rPr lang="zh-CN" altLang="en-US" sz="2400" dirty="0">
                <a:ea typeface="楷体_GB2312" pitchFamily="49" charset="-122"/>
              </a:rPr>
              <a:t>是算法</a:t>
            </a:r>
            <a:r>
              <a:rPr lang="en-US" altLang="zh-CN" sz="2400" dirty="0">
                <a:ea typeface="楷体_GB2312" pitchFamily="49" charset="-122"/>
              </a:rPr>
              <a:t>A</a:t>
            </a:r>
            <a:r>
              <a:rPr lang="zh-CN" altLang="en-US" sz="2400" dirty="0">
                <a:ea typeface="楷体_GB2312" pitchFamily="49" charset="-122"/>
              </a:rPr>
              <a:t>的输入规模为</a:t>
            </a:r>
            <a:r>
              <a:rPr lang="en-US" altLang="zh-CN" sz="2400" dirty="0">
                <a:ea typeface="楷体_GB2312" pitchFamily="49" charset="-122"/>
              </a:rPr>
              <a:t>n</a:t>
            </a:r>
            <a:r>
              <a:rPr lang="zh-CN" altLang="en-US" sz="2400" dirty="0">
                <a:ea typeface="楷体_GB2312" pitchFamily="49" charset="-122"/>
              </a:rPr>
              <a:t>的实例的全体，则当问题的输入规模为</a:t>
            </a:r>
            <a:r>
              <a:rPr lang="en-US" altLang="zh-CN" sz="2400" dirty="0">
                <a:ea typeface="楷体_GB2312" pitchFamily="49" charset="-122"/>
              </a:rPr>
              <a:t>n</a:t>
            </a:r>
            <a:r>
              <a:rPr lang="zh-CN" altLang="en-US" sz="2400" dirty="0">
                <a:ea typeface="楷体_GB2312" pitchFamily="49" charset="-122"/>
              </a:rPr>
              <a:t>时，算法</a:t>
            </a:r>
            <a:r>
              <a:rPr lang="en-US" altLang="zh-CN" sz="2400" dirty="0">
                <a:ea typeface="楷体_GB2312" pitchFamily="49" charset="-122"/>
              </a:rPr>
              <a:t>A</a:t>
            </a:r>
            <a:r>
              <a:rPr lang="zh-CN" altLang="en-US" sz="2400" dirty="0">
                <a:ea typeface="楷体_GB2312" pitchFamily="49" charset="-122"/>
              </a:rPr>
              <a:t>所需的平均时间为</a:t>
            </a:r>
            <a:endParaRPr lang="zh-CN" altLang="en-US" sz="2400" dirty="0">
              <a:ea typeface="楷体_GB2312" pitchFamily="49" charset="-122"/>
            </a:endParaRPr>
          </a:p>
          <a:p>
            <a:pPr eaLnBrk="1" hangingPunct="1"/>
            <a:endParaRPr lang="zh-CN" altLang="en-US" sz="2400" dirty="0">
              <a:ea typeface="楷体_GB2312" pitchFamily="49" charset="-122"/>
            </a:endParaRPr>
          </a:p>
          <a:p>
            <a:pPr eaLnBrk="1" hangingPunct="1"/>
            <a:endParaRPr lang="zh-CN" altLang="en-US" sz="2400" dirty="0">
              <a:ea typeface="楷体_GB2312" pitchFamily="49" charset="-122"/>
            </a:endParaRPr>
          </a:p>
          <a:p>
            <a:pPr eaLnBrk="1" hangingPunct="1"/>
            <a:r>
              <a:rPr lang="zh-CN" altLang="en-US" sz="2400" dirty="0">
                <a:ea typeface="楷体_GB2312" pitchFamily="49" charset="-122"/>
              </a:rPr>
              <a:t>这显然不能排除存在</a:t>
            </a:r>
            <a:r>
              <a:rPr lang="en-US" altLang="zh-CN" sz="2400" dirty="0" err="1">
                <a:ea typeface="楷体_GB2312" pitchFamily="49" charset="-122"/>
              </a:rPr>
              <a:t>x∈Xn</a:t>
            </a:r>
            <a:r>
              <a:rPr lang="zh-CN" altLang="en-US" sz="2400" dirty="0">
                <a:ea typeface="楷体_GB2312" pitchFamily="49" charset="-122"/>
              </a:rPr>
              <a:t>使得                 的可能性。</a:t>
            </a:r>
            <a:endParaRPr lang="zh-CN" altLang="en-US" sz="2400" dirty="0">
              <a:ea typeface="楷体_GB2312" pitchFamily="49" charset="-122"/>
            </a:endParaRPr>
          </a:p>
        </p:txBody>
      </p:sp>
      <p:graphicFrame>
        <p:nvGraphicFramePr>
          <p:cNvPr id="18437" name="Object 5"/>
          <p:cNvGraphicFramePr>
            <a:graphicFrameLocks noChangeAspect="1"/>
          </p:cNvGraphicFramePr>
          <p:nvPr/>
        </p:nvGraphicFramePr>
        <p:xfrm>
          <a:off x="4738689" y="3089276"/>
          <a:ext cx="2447925" cy="627063"/>
        </p:xfrm>
        <a:graphic>
          <a:graphicData uri="http://schemas.openxmlformats.org/presentationml/2006/ole">
            <mc:AlternateContent xmlns:mc="http://schemas.openxmlformats.org/markup-compatibility/2006">
              <mc:Choice xmlns:v="urn:schemas-microsoft-com:vml" Requires="v">
                <p:oleObj spid="_x0000_s12302" name="公式" r:id="rId1" imgW="1485900" imgH="381000" progId="Equation.3">
                  <p:embed/>
                </p:oleObj>
              </mc:Choice>
              <mc:Fallback>
                <p:oleObj name="公式" r:id="rId1" imgW="1485900" imgH="3810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8689" y="3089276"/>
                        <a:ext cx="2447925"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2326" name="Text Box 6"/>
          <p:cNvSpPr txBox="1">
            <a:spLocks noChangeArrowheads="1"/>
          </p:cNvSpPr>
          <p:nvPr/>
        </p:nvSpPr>
        <p:spPr bwMode="auto">
          <a:xfrm>
            <a:off x="838200" y="4248150"/>
            <a:ext cx="9588500" cy="1938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marL="342900" indent="-342900" eaLnBrk="1" hangingPunct="1">
              <a:buFont typeface="Arial" panose="020B0604020202090204" pitchFamily="34" charset="0"/>
              <a:buChar char="•"/>
            </a:pPr>
            <a:r>
              <a:rPr lang="zh-CN" altLang="en-US" sz="2400" dirty="0">
                <a:ea typeface="楷体_GB2312" pitchFamily="49" charset="-122"/>
              </a:rPr>
              <a:t>希望获得一个概率算法</a:t>
            </a:r>
            <a:r>
              <a:rPr lang="en-US" altLang="zh-CN" sz="2400" dirty="0">
                <a:ea typeface="楷体_GB2312" pitchFamily="49" charset="-122"/>
              </a:rPr>
              <a:t>B</a:t>
            </a:r>
            <a:r>
              <a:rPr lang="zh-CN" altLang="en-US" sz="2400" dirty="0">
                <a:ea typeface="楷体_GB2312" pitchFamily="49" charset="-122"/>
              </a:rPr>
              <a:t>，使得对问题的输入规模为</a:t>
            </a:r>
            <a:r>
              <a:rPr lang="en-US" altLang="zh-CN" sz="2400" dirty="0">
                <a:ea typeface="楷体_GB2312" pitchFamily="49" charset="-122"/>
              </a:rPr>
              <a:t>n</a:t>
            </a:r>
            <a:r>
              <a:rPr lang="zh-CN" altLang="en-US" sz="2400" dirty="0">
                <a:ea typeface="楷体_GB2312" pitchFamily="49" charset="-122"/>
              </a:rPr>
              <a:t>的每一个实例均有</a:t>
            </a:r>
            <a:endParaRPr lang="zh-CN" altLang="en-US" sz="2400" dirty="0">
              <a:ea typeface="楷体_GB2312" pitchFamily="49" charset="-122"/>
            </a:endParaRPr>
          </a:p>
          <a:p>
            <a:pPr eaLnBrk="1" hangingPunct="1"/>
            <a:endParaRPr lang="zh-CN" altLang="en-US" sz="2400" dirty="0">
              <a:ea typeface="楷体_GB2312" pitchFamily="49" charset="-122"/>
            </a:endParaRPr>
          </a:p>
          <a:p>
            <a:pPr marL="342900" indent="-342900" eaLnBrk="1" hangingPunct="1">
              <a:buFont typeface="Arial" panose="020B0604020202090204" pitchFamily="34" charset="0"/>
              <a:buChar char="•"/>
            </a:pPr>
            <a:r>
              <a:rPr lang="zh-CN" altLang="en-US" sz="2400" dirty="0">
                <a:ea typeface="楷体_GB2312" pitchFamily="49" charset="-122"/>
              </a:rPr>
              <a:t>这就是舍伍德算法设计的基本思想。当</a:t>
            </a:r>
            <a:r>
              <a:rPr lang="en-US" altLang="zh-CN" sz="2400" dirty="0">
                <a:ea typeface="楷体_GB2312" pitchFamily="49" charset="-122"/>
              </a:rPr>
              <a:t>s(n)</a:t>
            </a:r>
            <a:r>
              <a:rPr lang="zh-CN" altLang="en-US" sz="2400" dirty="0">
                <a:ea typeface="楷体_GB2312" pitchFamily="49" charset="-122"/>
              </a:rPr>
              <a:t>与</a:t>
            </a:r>
            <a:r>
              <a:rPr lang="en-US" altLang="zh-CN" sz="2400" dirty="0" err="1">
                <a:ea typeface="楷体_GB2312" pitchFamily="49" charset="-122"/>
              </a:rPr>
              <a:t>t</a:t>
            </a:r>
            <a:r>
              <a:rPr lang="en-US" altLang="zh-CN" sz="2400" baseline="-25000" dirty="0" err="1">
                <a:ea typeface="楷体_GB2312" pitchFamily="49" charset="-122"/>
              </a:rPr>
              <a:t>A</a:t>
            </a:r>
            <a:r>
              <a:rPr lang="en-US" altLang="zh-CN" sz="2400" baseline="-25000" dirty="0">
                <a:ea typeface="楷体_GB2312" pitchFamily="49" charset="-122"/>
              </a:rPr>
              <a:t>(n)</a:t>
            </a:r>
            <a:r>
              <a:rPr lang="zh-CN" altLang="en-US" sz="2400" dirty="0">
                <a:ea typeface="楷体_GB2312" pitchFamily="49" charset="-122"/>
              </a:rPr>
              <a:t>相比可忽略时，舍伍德算法可获得很好的平均性能。</a:t>
            </a:r>
            <a:endParaRPr lang="zh-CN" altLang="en-US" sz="2400" dirty="0">
              <a:ea typeface="楷体_GB2312" pitchFamily="49" charset="-122"/>
            </a:endParaRPr>
          </a:p>
        </p:txBody>
      </p:sp>
      <p:graphicFrame>
        <p:nvGraphicFramePr>
          <p:cNvPr id="18439" name="Object 7"/>
          <p:cNvGraphicFramePr>
            <a:graphicFrameLocks noChangeAspect="1"/>
          </p:cNvGraphicFramePr>
          <p:nvPr/>
        </p:nvGraphicFramePr>
        <p:xfrm>
          <a:off x="5159058" y="3800159"/>
          <a:ext cx="1439862" cy="363537"/>
        </p:xfrm>
        <a:graphic>
          <a:graphicData uri="http://schemas.openxmlformats.org/presentationml/2006/ole">
            <mc:AlternateContent xmlns:mc="http://schemas.openxmlformats.org/markup-compatibility/2006">
              <mc:Choice xmlns:v="urn:schemas-microsoft-com:vml" Requires="v">
                <p:oleObj spid="_x0000_s12303" name="公式" r:id="rId3" imgW="939165" imgH="241300" progId="Equation.3">
                  <p:embed/>
                </p:oleObj>
              </mc:Choice>
              <mc:Fallback>
                <p:oleObj name="公式" r:id="rId3" imgW="939165" imgH="2413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9058" y="3800159"/>
                        <a:ext cx="1439862"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2328" name="Object 8"/>
          <p:cNvGraphicFramePr>
            <a:graphicFrameLocks noChangeAspect="1"/>
          </p:cNvGraphicFramePr>
          <p:nvPr/>
        </p:nvGraphicFramePr>
        <p:xfrm>
          <a:off x="4583114" y="4797425"/>
          <a:ext cx="2592387" cy="495300"/>
        </p:xfrm>
        <a:graphic>
          <a:graphicData uri="http://schemas.openxmlformats.org/presentationml/2006/ole">
            <mc:AlternateContent xmlns:mc="http://schemas.openxmlformats.org/markup-compatibility/2006">
              <mc:Choice xmlns:v="urn:schemas-microsoft-com:vml" Requires="v">
                <p:oleObj spid="_x0000_s12304" name="公式" r:id="rId5" imgW="1244600" imgH="241300" progId="Equation.3">
                  <p:embed/>
                </p:oleObj>
              </mc:Choice>
              <mc:Fallback>
                <p:oleObj name="公式" r:id="rId5" imgW="1244600" imgH="2413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83114" y="4797425"/>
                        <a:ext cx="2592387"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2326"/>
                                        </p:tgtEl>
                                        <p:attrNameLst>
                                          <p:attrName>style.visibility</p:attrName>
                                        </p:attrNameLst>
                                      </p:cBhvr>
                                      <p:to>
                                        <p:strVal val="visible"/>
                                      </p:to>
                                    </p:set>
                                    <p:animEffect transition="in" filter="blinds(horizontal)">
                                      <p:cBhvr>
                                        <p:cTn id="7" dur="500"/>
                                        <p:tgtEl>
                                          <p:spTgt spid="312326"/>
                                        </p:tgtEl>
                                      </p:cBhvr>
                                    </p:animEffect>
                                  </p:childTnLst>
                                </p:cTn>
                              </p:par>
                              <p:par>
                                <p:cTn id="8" presetID="3" presetClass="entr" presetSubtype="10" fill="hold" nodeType="withEffect">
                                  <p:stCondLst>
                                    <p:cond delay="0"/>
                                  </p:stCondLst>
                                  <p:childTnLst>
                                    <p:set>
                                      <p:cBhvr>
                                        <p:cTn id="9" dur="1" fill="hold">
                                          <p:stCondLst>
                                            <p:cond delay="0"/>
                                          </p:stCondLst>
                                        </p:cTn>
                                        <p:tgtEl>
                                          <p:spTgt spid="312328"/>
                                        </p:tgtEl>
                                        <p:attrNameLst>
                                          <p:attrName>style.visibility</p:attrName>
                                        </p:attrNameLst>
                                      </p:cBhvr>
                                      <p:to>
                                        <p:strVal val="visible"/>
                                      </p:to>
                                    </p:set>
                                    <p:animEffect transition="in" filter="blinds(horizontal)">
                                      <p:cBhvr>
                                        <p:cTn id="10" dur="500"/>
                                        <p:tgtEl>
                                          <p:spTgt spid="3123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6"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eaLnBrk="1" hangingPunct="1"/>
            <a:fld id="{4911BE27-D3BC-4F2A-9913-545E59D9A223}" type="slidenum">
              <a:rPr lang="zh-CN" altLang="en-US">
                <a:latin typeface="Verdana" panose="020B0604030504040204" pitchFamily="34" charset="0"/>
              </a:rPr>
            </a:fld>
            <a:endParaRPr lang="en-US" altLang="zh-CN">
              <a:latin typeface="Verdana" panose="020B0604030504040204" pitchFamily="34" charset="0"/>
            </a:endParaRPr>
          </a:p>
        </p:txBody>
      </p:sp>
      <p:sp>
        <p:nvSpPr>
          <p:cNvPr id="18435" name="Rectangle 2"/>
          <p:cNvSpPr>
            <a:spLocks noGrp="1" noChangeArrowheads="1"/>
          </p:cNvSpPr>
          <p:nvPr>
            <p:ph type="title"/>
          </p:nvPr>
        </p:nvSpPr>
        <p:spPr/>
        <p:txBody>
          <a:bodyPr/>
          <a:lstStyle/>
          <a:p>
            <a:pPr eaLnBrk="1" hangingPunct="1"/>
            <a:r>
              <a:rPr lang="zh-CN" altLang="en-US">
                <a:ea typeface="黑体" panose="02010609060101010101" pitchFamily="49" charset="-122"/>
              </a:rPr>
              <a:t>舍伍德</a:t>
            </a:r>
            <a:r>
              <a:rPr lang="en-US" altLang="zh-CN">
                <a:ea typeface="黑体" panose="02010609060101010101" pitchFamily="49" charset="-122"/>
              </a:rPr>
              <a:t>(Sherwood)</a:t>
            </a:r>
            <a:r>
              <a:rPr lang="zh-CN" altLang="en-US">
                <a:ea typeface="黑体" panose="02010609060101010101" pitchFamily="49" charset="-122"/>
              </a:rPr>
              <a:t>算法</a:t>
            </a:r>
            <a:endParaRPr lang="zh-CN" altLang="en-US">
              <a:ea typeface="黑体" panose="02010609060101010101" pitchFamily="49" charset="-122"/>
            </a:endParaRPr>
          </a:p>
        </p:txBody>
      </p:sp>
      <p:sp>
        <p:nvSpPr>
          <p:cNvPr id="18436" name="Text Box 4"/>
          <p:cNvSpPr txBox="1">
            <a:spLocks noChangeArrowheads="1"/>
          </p:cNvSpPr>
          <p:nvPr/>
        </p:nvSpPr>
        <p:spPr bwMode="auto">
          <a:xfrm>
            <a:off x="528955" y="1911350"/>
            <a:ext cx="10949940" cy="3969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marL="342900" indent="-342900" eaLnBrk="1" hangingPunct="1">
              <a:lnSpc>
                <a:spcPct val="150000"/>
              </a:lnSpc>
              <a:buFont typeface="Arial" panose="020B0604020202090204" pitchFamily="34" charset="0"/>
              <a:buChar char="•"/>
            </a:pPr>
            <a:r>
              <a:rPr lang="zh-CN" altLang="en-US" sz="2800" dirty="0" smtClean="0">
                <a:ea typeface="楷体_GB2312" pitchFamily="49" charset="-122"/>
              </a:rPr>
              <a:t>当一个确定性算法和在最坏情况下和平均情况下差别较大时，可在这个确定性算法中引入随机性将之改造成一个舍伍德算法</a:t>
            </a:r>
            <a:endParaRPr lang="en-US" altLang="zh-CN" sz="2800" dirty="0" smtClean="0">
              <a:ea typeface="楷体_GB2312" pitchFamily="49" charset="-122"/>
            </a:endParaRPr>
          </a:p>
          <a:p>
            <a:pPr marL="342900" indent="-342900" eaLnBrk="1" hangingPunct="1">
              <a:lnSpc>
                <a:spcPct val="150000"/>
              </a:lnSpc>
              <a:buFont typeface="Arial" panose="020B0604020202090204" pitchFamily="34" charset="0"/>
              <a:buChar char="•"/>
            </a:pPr>
            <a:r>
              <a:rPr lang="zh-CN" altLang="en-US" sz="2800" dirty="0" smtClean="0">
                <a:ea typeface="楷体_GB2312" pitchFamily="49" charset="-122"/>
              </a:rPr>
              <a:t>引入随机性不是为了消除最坏，而是为了减少最坏和特定实例的关联性；</a:t>
            </a:r>
            <a:endParaRPr lang="en-US" altLang="zh-CN" sz="2800" dirty="0" smtClean="0">
              <a:ea typeface="楷体_GB2312" pitchFamily="49" charset="-122"/>
            </a:endParaRPr>
          </a:p>
          <a:p>
            <a:pPr marL="342900" indent="-342900" eaLnBrk="1" hangingPunct="1">
              <a:lnSpc>
                <a:spcPct val="150000"/>
              </a:lnSpc>
              <a:buFont typeface="Arial" panose="020B0604020202090204" pitchFamily="34" charset="0"/>
              <a:buChar char="•"/>
            </a:pPr>
            <a:r>
              <a:rPr lang="zh-CN" altLang="en-US" sz="2800" dirty="0" smtClean="0">
                <a:ea typeface="楷体_GB2312" pitchFamily="49" charset="-122"/>
              </a:rPr>
              <a:t>比如线性表查找第一个和最后一个复杂度相差较大，可以引入随机性将其改造成舍伍德算法</a:t>
            </a:r>
            <a:endParaRPr lang="zh-CN" altLang="en-US" sz="2800" dirty="0">
              <a:ea typeface="楷体_GB2312" pitchFamily="49"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eaLnBrk="1" hangingPunct="1"/>
            <a:fld id="{DD2626BE-8954-4658-B971-0430F8F788A2}" type="slidenum">
              <a:rPr lang="zh-CN" altLang="en-US">
                <a:latin typeface="Verdana" panose="020B0604030504040204" pitchFamily="34" charset="0"/>
              </a:rPr>
            </a:fld>
            <a:endParaRPr lang="en-US" altLang="zh-CN">
              <a:latin typeface="Verdana" panose="020B0604030504040204" pitchFamily="34" charset="0"/>
            </a:endParaRPr>
          </a:p>
        </p:txBody>
      </p:sp>
      <p:sp>
        <p:nvSpPr>
          <p:cNvPr id="19459" name="Rectangle 2"/>
          <p:cNvSpPr>
            <a:spLocks noGrp="1" noChangeArrowheads="1"/>
          </p:cNvSpPr>
          <p:nvPr>
            <p:ph type="title"/>
          </p:nvPr>
        </p:nvSpPr>
        <p:spPr>
          <a:xfrm>
            <a:off x="2362200" y="341313"/>
            <a:ext cx="7772400" cy="1143000"/>
          </a:xfrm>
        </p:spPr>
        <p:txBody>
          <a:bodyPr/>
          <a:lstStyle/>
          <a:p>
            <a:pPr eaLnBrk="1" hangingPunct="1"/>
            <a:r>
              <a:rPr lang="zh-CN" altLang="en-US" dirty="0">
                <a:ea typeface="黑体" panose="02010609060101010101" pitchFamily="49" charset="-122"/>
              </a:rPr>
              <a:t>舍伍德</a:t>
            </a:r>
            <a:r>
              <a:rPr lang="en-US" altLang="zh-CN" dirty="0">
                <a:ea typeface="黑体" panose="02010609060101010101" pitchFamily="49" charset="-122"/>
              </a:rPr>
              <a:t>(Sherwood)</a:t>
            </a:r>
            <a:r>
              <a:rPr lang="zh-CN" altLang="en-US" dirty="0">
                <a:ea typeface="黑体" panose="02010609060101010101" pitchFamily="49" charset="-122"/>
              </a:rPr>
              <a:t>算法</a:t>
            </a:r>
            <a:endParaRPr lang="zh-CN" altLang="en-US" dirty="0">
              <a:ea typeface="黑体" panose="02010609060101010101" pitchFamily="49" charset="-122"/>
            </a:endParaRPr>
          </a:p>
        </p:txBody>
      </p:sp>
      <p:sp>
        <p:nvSpPr>
          <p:cNvPr id="19460" name="Rectangle 3"/>
          <p:cNvSpPr>
            <a:spLocks noGrp="1" noChangeArrowheads="1"/>
          </p:cNvSpPr>
          <p:nvPr>
            <p:ph type="body" idx="1"/>
          </p:nvPr>
        </p:nvSpPr>
        <p:spPr>
          <a:xfrm>
            <a:off x="654685" y="1844675"/>
            <a:ext cx="10165715" cy="4392930"/>
          </a:xfrm>
        </p:spPr>
        <p:txBody>
          <a:bodyPr/>
          <a:lstStyle/>
          <a:p>
            <a:pPr eaLnBrk="1" hangingPunct="1">
              <a:spcBef>
                <a:spcPct val="0"/>
              </a:spcBef>
              <a:buClrTx/>
              <a:buFontTx/>
              <a:buNone/>
            </a:pPr>
            <a:endParaRPr lang="zh-CN" altLang="en-US" sz="2900" dirty="0">
              <a:latin typeface="Arial" panose="020B0604020202090204" pitchFamily="34" charset="0"/>
              <a:ea typeface="楷体_GB2312" pitchFamily="49" charset="-122"/>
            </a:endParaRPr>
          </a:p>
          <a:p>
            <a:pPr eaLnBrk="1" hangingPunct="1">
              <a:spcBef>
                <a:spcPct val="0"/>
              </a:spcBef>
              <a:buClrTx/>
              <a:buFontTx/>
              <a:buNone/>
            </a:pPr>
            <a:r>
              <a:rPr lang="zh-CN" altLang="en-US" sz="2900" dirty="0">
                <a:latin typeface="Arial" panose="020B0604020202090204" pitchFamily="34" charset="0"/>
                <a:ea typeface="楷体_GB2312" pitchFamily="49" charset="-122"/>
              </a:rPr>
              <a:t>有时也会遇到这样的情况，即所给的确定性算法</a:t>
            </a:r>
            <a:r>
              <a:rPr lang="zh-CN" altLang="en-US" sz="2900" dirty="0">
                <a:solidFill>
                  <a:srgbClr val="FF0000"/>
                </a:solidFill>
                <a:latin typeface="Arial" panose="020B0604020202090204" pitchFamily="34" charset="0"/>
                <a:ea typeface="楷体_GB2312" pitchFamily="49" charset="-122"/>
              </a:rPr>
              <a:t>无法直接改造</a:t>
            </a:r>
            <a:r>
              <a:rPr lang="zh-CN" altLang="en-US" sz="2900" dirty="0">
                <a:latin typeface="Arial" panose="020B0604020202090204" pitchFamily="34" charset="0"/>
                <a:ea typeface="楷体_GB2312" pitchFamily="49" charset="-122"/>
              </a:rPr>
              <a:t>成舍伍德型算法。此时可借助于</a:t>
            </a:r>
            <a:r>
              <a:rPr lang="zh-CN" altLang="en-US" sz="2900" dirty="0">
                <a:solidFill>
                  <a:srgbClr val="FF0000"/>
                </a:solidFill>
                <a:latin typeface="Arial" panose="020B0604020202090204" pitchFamily="34" charset="0"/>
                <a:ea typeface="楷体_GB2312" pitchFamily="49" charset="-122"/>
              </a:rPr>
              <a:t>随机预处理技术</a:t>
            </a:r>
            <a:r>
              <a:rPr lang="zh-CN" altLang="en-US" sz="2900" dirty="0">
                <a:latin typeface="Arial" panose="020B0604020202090204" pitchFamily="34" charset="0"/>
                <a:ea typeface="楷体_GB2312" pitchFamily="49" charset="-122"/>
              </a:rPr>
              <a:t>，不改变原有的确定性算法，仅对</a:t>
            </a:r>
            <a:r>
              <a:rPr lang="zh-CN" altLang="en-US" sz="2900" dirty="0">
                <a:solidFill>
                  <a:srgbClr val="FF0000"/>
                </a:solidFill>
                <a:latin typeface="Arial" panose="020B0604020202090204" pitchFamily="34" charset="0"/>
                <a:ea typeface="楷体_GB2312" pitchFamily="49" charset="-122"/>
              </a:rPr>
              <a:t>其输入进行随机洗牌</a:t>
            </a:r>
            <a:r>
              <a:rPr lang="zh-CN" altLang="en-US" sz="2900" dirty="0">
                <a:latin typeface="Arial" panose="020B0604020202090204" pitchFamily="34" charset="0"/>
                <a:ea typeface="楷体_GB2312" pitchFamily="49" charset="-122"/>
              </a:rPr>
              <a:t>，同样可收到舍伍德算法的效果。</a:t>
            </a:r>
            <a:endParaRPr lang="zh-CN" altLang="en-US" sz="2900" dirty="0">
              <a:latin typeface="Arial" panose="020B0604020202090204" pitchFamily="34" charset="0"/>
              <a:ea typeface="楷体_GB2312" pitchFamily="49" charset="-122"/>
            </a:endParaRPr>
          </a:p>
          <a:p>
            <a:pPr eaLnBrk="1" hangingPunct="1">
              <a:spcBef>
                <a:spcPct val="0"/>
              </a:spcBef>
              <a:buClrTx/>
              <a:buFontTx/>
              <a:buNone/>
            </a:pPr>
            <a:endParaRPr lang="zh-CN" altLang="en-US" sz="2900" dirty="0">
              <a:latin typeface="Arial" panose="020B0604020202090204" pitchFamily="34" charset="0"/>
              <a:ea typeface="楷体_GB2312" pitchFamily="49" charset="-122"/>
            </a:endParaRPr>
          </a:p>
          <a:p>
            <a:pPr eaLnBrk="1" hangingPunct="1">
              <a:spcBef>
                <a:spcPct val="0"/>
              </a:spcBef>
              <a:buClrTx/>
              <a:buFontTx/>
              <a:buNone/>
            </a:pPr>
            <a:r>
              <a:rPr lang="zh-CN" altLang="en-US" sz="2900" dirty="0">
                <a:latin typeface="Arial" panose="020B0604020202090204" pitchFamily="34" charset="0"/>
                <a:ea typeface="楷体_GB2312" pitchFamily="49" charset="-122"/>
              </a:rPr>
              <a:t>舍伍德算法的优点是其计算时间复杂性对所有实例而言相对均匀。</a:t>
            </a:r>
            <a:endParaRPr lang="zh-CN" altLang="en-US" sz="39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eaLnBrk="1" hangingPunct="1"/>
            <a:fld id="{218A388A-43E8-4D66-858D-C5F663B4F6D1}" type="slidenum">
              <a:rPr lang="zh-CN" altLang="en-US">
                <a:latin typeface="Verdana" panose="020B0604030504040204" pitchFamily="34" charset="0"/>
              </a:rPr>
            </a:fld>
            <a:endParaRPr lang="en-US" altLang="zh-CN">
              <a:latin typeface="Verdana" panose="020B0604030504040204" pitchFamily="34" charset="0"/>
            </a:endParaRPr>
          </a:p>
        </p:txBody>
      </p:sp>
      <p:sp>
        <p:nvSpPr>
          <p:cNvPr id="21507" name="Rectangle 2"/>
          <p:cNvSpPr>
            <a:spLocks noGrp="1" noChangeArrowheads="1"/>
          </p:cNvSpPr>
          <p:nvPr>
            <p:ph type="title"/>
          </p:nvPr>
        </p:nvSpPr>
        <p:spPr>
          <a:xfrm>
            <a:off x="2362200" y="341313"/>
            <a:ext cx="7772400" cy="1143000"/>
          </a:xfrm>
        </p:spPr>
        <p:txBody>
          <a:bodyPr/>
          <a:lstStyle/>
          <a:p>
            <a:pPr eaLnBrk="1" hangingPunct="1"/>
            <a:r>
              <a:rPr lang="zh-CN" altLang="en-US">
                <a:ea typeface="黑体" panose="02010609060101010101" pitchFamily="49" charset="-122"/>
              </a:rPr>
              <a:t>舍伍德</a:t>
            </a:r>
            <a:r>
              <a:rPr lang="en-US" altLang="zh-CN">
                <a:ea typeface="黑体" panose="02010609060101010101" pitchFamily="49" charset="-122"/>
              </a:rPr>
              <a:t>(Sherwood)</a:t>
            </a:r>
            <a:r>
              <a:rPr lang="zh-CN" altLang="en-US">
                <a:ea typeface="黑体" panose="02010609060101010101" pitchFamily="49" charset="-122"/>
              </a:rPr>
              <a:t>算法</a:t>
            </a:r>
            <a:endParaRPr lang="zh-CN" altLang="en-US">
              <a:ea typeface="黑体" panose="02010609060101010101" pitchFamily="49" charset="-122"/>
            </a:endParaRPr>
          </a:p>
        </p:txBody>
      </p:sp>
      <p:sp>
        <p:nvSpPr>
          <p:cNvPr id="21508" name="Rectangle 3"/>
          <p:cNvSpPr>
            <a:spLocks noGrp="1" noChangeArrowheads="1"/>
          </p:cNvSpPr>
          <p:nvPr>
            <p:ph type="body" idx="1"/>
          </p:nvPr>
        </p:nvSpPr>
        <p:spPr>
          <a:xfrm>
            <a:off x="1828800" y="1643380"/>
            <a:ext cx="9223375" cy="5457825"/>
          </a:xfrm>
        </p:spPr>
        <p:txBody>
          <a:bodyPr/>
          <a:lstStyle/>
          <a:p>
            <a:pPr eaLnBrk="1" hangingPunct="1">
              <a:lnSpc>
                <a:spcPct val="90000"/>
              </a:lnSpc>
              <a:spcBef>
                <a:spcPct val="0"/>
              </a:spcBef>
              <a:buClrTx/>
              <a:buFontTx/>
              <a:buNone/>
            </a:pPr>
            <a:r>
              <a:rPr lang="zh-CN" altLang="en-US">
                <a:latin typeface="Arial" panose="020B0604020202090204" pitchFamily="34" charset="0"/>
                <a:ea typeface="楷体_GB2312" pitchFamily="49" charset="-122"/>
              </a:rPr>
              <a:t>对于确定性选择算法，可以用下面的洗牌算法</a:t>
            </a:r>
            <a:r>
              <a:rPr lang="en-US" altLang="zh-CN" b="1">
                <a:latin typeface="Arial" panose="020B0604020202090204" pitchFamily="34" charset="0"/>
                <a:ea typeface="楷体_GB2312" pitchFamily="49" charset="-122"/>
              </a:rPr>
              <a:t>shuffle</a:t>
            </a:r>
            <a:r>
              <a:rPr lang="zh-CN" altLang="en-US">
                <a:latin typeface="Arial" panose="020B0604020202090204" pitchFamily="34" charset="0"/>
                <a:ea typeface="楷体_GB2312" pitchFamily="49" charset="-122"/>
              </a:rPr>
              <a:t>将数组</a:t>
            </a:r>
            <a:r>
              <a:rPr lang="en-US" altLang="zh-CN">
                <a:latin typeface="Arial" panose="020B0604020202090204" pitchFamily="34" charset="0"/>
                <a:ea typeface="楷体_GB2312" pitchFamily="49" charset="-122"/>
              </a:rPr>
              <a:t>a</a:t>
            </a:r>
            <a:r>
              <a:rPr lang="zh-CN" altLang="en-US">
                <a:latin typeface="Arial" panose="020B0604020202090204" pitchFamily="34" charset="0"/>
                <a:ea typeface="楷体_GB2312" pitchFamily="49" charset="-122"/>
              </a:rPr>
              <a:t>中元素随机排列，然后用确定性选择算法求解。这样做所收到的效果与舍伍德型算法的效果是一样的。</a:t>
            </a:r>
            <a:endParaRPr lang="zh-CN" altLang="en-US">
              <a:latin typeface="Arial" panose="020B0604020202090204" pitchFamily="34" charset="0"/>
              <a:ea typeface="楷体_GB2312" pitchFamily="49" charset="-122"/>
            </a:endParaRPr>
          </a:p>
          <a:p>
            <a:pPr eaLnBrk="1" hangingPunct="1">
              <a:lnSpc>
                <a:spcPct val="90000"/>
              </a:lnSpc>
              <a:spcBef>
                <a:spcPct val="0"/>
              </a:spcBef>
              <a:buClrTx/>
              <a:buFontTx/>
              <a:buNone/>
            </a:pPr>
            <a:r>
              <a:rPr lang="en-US" altLang="zh-CN">
                <a:latin typeface="Arial" panose="020B0604020202090204" pitchFamily="34" charset="0"/>
                <a:ea typeface="楷体_GB2312" pitchFamily="49" charset="-122"/>
              </a:rPr>
              <a:t>public static void </a:t>
            </a:r>
            <a:r>
              <a:rPr lang="en-US" altLang="zh-CN" b="1">
                <a:latin typeface="Arial" panose="020B0604020202090204" pitchFamily="34" charset="0"/>
                <a:ea typeface="楷体_GB2312" pitchFamily="49" charset="-122"/>
              </a:rPr>
              <a:t>shuffle</a:t>
            </a:r>
            <a:r>
              <a:rPr lang="en-US" altLang="zh-CN">
                <a:latin typeface="Arial" panose="020B0604020202090204" pitchFamily="34" charset="0"/>
                <a:ea typeface="楷体_GB2312" pitchFamily="49" charset="-122"/>
              </a:rPr>
              <a:t>(Comparable [ ]a, int n)</a:t>
            </a:r>
            <a:endParaRPr lang="en-US" altLang="zh-CN">
              <a:latin typeface="Arial" panose="020B0604020202090204" pitchFamily="34" charset="0"/>
              <a:ea typeface="楷体_GB2312" pitchFamily="49" charset="-122"/>
            </a:endParaRPr>
          </a:p>
          <a:p>
            <a:pPr eaLnBrk="1" hangingPunct="1">
              <a:lnSpc>
                <a:spcPct val="90000"/>
              </a:lnSpc>
              <a:spcBef>
                <a:spcPct val="0"/>
              </a:spcBef>
              <a:buClrTx/>
              <a:buFontTx/>
              <a:buNone/>
            </a:pPr>
            <a:r>
              <a:rPr lang="en-US" altLang="zh-CN">
                <a:latin typeface="Arial" panose="020B0604020202090204" pitchFamily="34" charset="0"/>
                <a:ea typeface="楷体_GB2312" pitchFamily="49" charset="-122"/>
              </a:rPr>
              <a:t>{       </a:t>
            </a:r>
            <a:r>
              <a:rPr lang="en-US" altLang="zh-CN">
                <a:solidFill>
                  <a:schemeClr val="accent2"/>
                </a:solidFill>
                <a:latin typeface="Arial" panose="020B0604020202090204" pitchFamily="34" charset="0"/>
                <a:ea typeface="楷体_GB2312" pitchFamily="49" charset="-122"/>
              </a:rPr>
              <a:t>// </a:t>
            </a:r>
            <a:r>
              <a:rPr lang="zh-CN" altLang="en-US">
                <a:solidFill>
                  <a:schemeClr val="accent2"/>
                </a:solidFill>
                <a:latin typeface="Arial" panose="020B0604020202090204" pitchFamily="34" charset="0"/>
                <a:ea typeface="楷体_GB2312" pitchFamily="49" charset="-122"/>
              </a:rPr>
              <a:t>随机洗牌算法</a:t>
            </a:r>
            <a:endParaRPr lang="zh-CN" altLang="en-US">
              <a:solidFill>
                <a:schemeClr val="accent2"/>
              </a:solidFill>
              <a:latin typeface="Arial" panose="020B0604020202090204" pitchFamily="34" charset="0"/>
              <a:ea typeface="楷体_GB2312" pitchFamily="49" charset="-122"/>
            </a:endParaRPr>
          </a:p>
          <a:p>
            <a:pPr eaLnBrk="1" hangingPunct="1">
              <a:lnSpc>
                <a:spcPct val="90000"/>
              </a:lnSpc>
              <a:spcBef>
                <a:spcPct val="0"/>
              </a:spcBef>
              <a:buClrTx/>
              <a:buFontTx/>
              <a:buNone/>
            </a:pPr>
            <a:r>
              <a:rPr lang="zh-CN" altLang="en-US">
                <a:latin typeface="Arial" panose="020B0604020202090204" pitchFamily="34" charset="0"/>
                <a:ea typeface="楷体_GB2312" pitchFamily="49" charset="-122"/>
              </a:rPr>
              <a:t>        </a:t>
            </a:r>
            <a:r>
              <a:rPr lang="en-US" altLang="zh-CN">
                <a:latin typeface="Arial" panose="020B0604020202090204" pitchFamily="34" charset="0"/>
                <a:ea typeface="楷体_GB2312" pitchFamily="49" charset="-122"/>
              </a:rPr>
              <a:t>rnd = new Random();</a:t>
            </a:r>
            <a:endParaRPr lang="en-US" altLang="zh-CN">
              <a:latin typeface="Arial" panose="020B0604020202090204" pitchFamily="34" charset="0"/>
              <a:ea typeface="楷体_GB2312" pitchFamily="49" charset="-122"/>
            </a:endParaRPr>
          </a:p>
          <a:p>
            <a:pPr eaLnBrk="1" hangingPunct="1">
              <a:lnSpc>
                <a:spcPct val="90000"/>
              </a:lnSpc>
              <a:spcBef>
                <a:spcPct val="0"/>
              </a:spcBef>
              <a:buClrTx/>
              <a:buFontTx/>
              <a:buNone/>
            </a:pPr>
            <a:r>
              <a:rPr lang="en-US" altLang="zh-CN">
                <a:latin typeface="Arial" panose="020B0604020202090204" pitchFamily="34" charset="0"/>
                <a:ea typeface="楷体_GB2312" pitchFamily="49" charset="-122"/>
              </a:rPr>
              <a:t>        for (int i=1;i&lt;n;i++) </a:t>
            </a:r>
            <a:endParaRPr lang="en-US" altLang="zh-CN">
              <a:latin typeface="Arial" panose="020B0604020202090204" pitchFamily="34" charset="0"/>
              <a:ea typeface="楷体_GB2312" pitchFamily="49" charset="-122"/>
            </a:endParaRPr>
          </a:p>
          <a:p>
            <a:pPr eaLnBrk="1" hangingPunct="1">
              <a:lnSpc>
                <a:spcPct val="90000"/>
              </a:lnSpc>
              <a:spcBef>
                <a:spcPct val="0"/>
              </a:spcBef>
              <a:buClrTx/>
              <a:buFontTx/>
              <a:buNone/>
            </a:pPr>
            <a:r>
              <a:rPr lang="en-US" altLang="zh-CN">
                <a:latin typeface="Arial" panose="020B0604020202090204" pitchFamily="34" charset="0"/>
                <a:ea typeface="楷体_GB2312" pitchFamily="49" charset="-122"/>
              </a:rPr>
              <a:t>        {</a:t>
            </a:r>
            <a:endParaRPr lang="en-US" altLang="zh-CN">
              <a:latin typeface="Arial" panose="020B0604020202090204" pitchFamily="34" charset="0"/>
              <a:ea typeface="楷体_GB2312" pitchFamily="49" charset="-122"/>
            </a:endParaRPr>
          </a:p>
          <a:p>
            <a:pPr eaLnBrk="1" hangingPunct="1">
              <a:lnSpc>
                <a:spcPct val="90000"/>
              </a:lnSpc>
              <a:spcBef>
                <a:spcPct val="0"/>
              </a:spcBef>
              <a:buClrTx/>
              <a:buFontTx/>
              <a:buNone/>
            </a:pPr>
            <a:r>
              <a:rPr lang="en-US" altLang="zh-CN">
                <a:latin typeface="Arial" panose="020B0604020202090204" pitchFamily="34" charset="0"/>
                <a:ea typeface="楷体_GB2312" pitchFamily="49" charset="-122"/>
              </a:rPr>
              <a:t>             int j=rnd.random(n-i+1)+i;</a:t>
            </a:r>
            <a:endParaRPr lang="en-US" altLang="zh-CN">
              <a:latin typeface="Arial" panose="020B0604020202090204" pitchFamily="34" charset="0"/>
              <a:ea typeface="楷体_GB2312" pitchFamily="49" charset="-122"/>
            </a:endParaRPr>
          </a:p>
          <a:p>
            <a:pPr eaLnBrk="1" hangingPunct="1">
              <a:lnSpc>
                <a:spcPct val="90000"/>
              </a:lnSpc>
              <a:spcBef>
                <a:spcPct val="0"/>
              </a:spcBef>
              <a:buClrTx/>
              <a:buFontTx/>
              <a:buNone/>
            </a:pPr>
            <a:r>
              <a:rPr lang="en-US" altLang="zh-CN">
                <a:latin typeface="Arial" panose="020B0604020202090204" pitchFamily="34" charset="0"/>
                <a:ea typeface="楷体_GB2312" pitchFamily="49" charset="-122"/>
              </a:rPr>
              <a:t>             MyMath.swap(a, i, j);</a:t>
            </a:r>
            <a:endParaRPr lang="en-US" altLang="zh-CN">
              <a:latin typeface="Arial" panose="020B0604020202090204" pitchFamily="34" charset="0"/>
              <a:ea typeface="楷体_GB2312" pitchFamily="49" charset="-122"/>
            </a:endParaRPr>
          </a:p>
          <a:p>
            <a:pPr eaLnBrk="1" hangingPunct="1">
              <a:lnSpc>
                <a:spcPct val="90000"/>
              </a:lnSpc>
              <a:spcBef>
                <a:spcPct val="0"/>
              </a:spcBef>
              <a:buClrTx/>
              <a:buFontTx/>
              <a:buNone/>
            </a:pPr>
            <a:r>
              <a:rPr lang="en-US" altLang="zh-CN">
                <a:latin typeface="Arial" panose="020B0604020202090204" pitchFamily="34" charset="0"/>
                <a:ea typeface="楷体_GB2312" pitchFamily="49" charset="-122"/>
              </a:rPr>
              <a:t>        }</a:t>
            </a:r>
            <a:endParaRPr lang="en-US" altLang="zh-CN">
              <a:latin typeface="Arial" panose="020B0604020202090204" pitchFamily="34" charset="0"/>
              <a:ea typeface="楷体_GB2312" pitchFamily="49" charset="-122"/>
            </a:endParaRPr>
          </a:p>
          <a:p>
            <a:pPr eaLnBrk="1" hangingPunct="1">
              <a:lnSpc>
                <a:spcPct val="90000"/>
              </a:lnSpc>
              <a:spcBef>
                <a:spcPct val="0"/>
              </a:spcBef>
              <a:buClrTx/>
              <a:buFontTx/>
              <a:buNone/>
            </a:pPr>
            <a:r>
              <a:rPr lang="en-US" altLang="zh-CN">
                <a:latin typeface="Arial" panose="020B0604020202090204" pitchFamily="34" charset="0"/>
                <a:ea typeface="楷体_GB2312" pitchFamily="49" charset="-122"/>
              </a:rPr>
              <a:t>}</a:t>
            </a: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确定型快速排序算法</a:t>
            </a:r>
            <a:endParaRPr lang="zh-CN" altLang="en-US" dirty="0"/>
          </a:p>
        </p:txBody>
      </p:sp>
      <p:sp>
        <p:nvSpPr>
          <p:cNvPr id="3" name="内容占位符 2"/>
          <p:cNvSpPr>
            <a:spLocks noGrp="1"/>
          </p:cNvSpPr>
          <p:nvPr>
            <p:ph idx="1"/>
          </p:nvPr>
        </p:nvSpPr>
        <p:spPr/>
        <p:txBody>
          <a:bodyPr/>
          <a:lstStyle/>
          <a:p>
            <a:r>
              <a:rPr lang="zh-CN" altLang="en-US" dirty="0" smtClean="0"/>
              <a:t>以首元素</a:t>
            </a:r>
            <a:r>
              <a:rPr lang="en-US" altLang="zh-CN" dirty="0" smtClean="0"/>
              <a:t>x</a:t>
            </a:r>
            <a:r>
              <a:rPr lang="zh-CN" altLang="en-US" dirty="0" smtClean="0"/>
              <a:t>做枢轴元素划分数组</a:t>
            </a:r>
            <a:endParaRPr lang="en-US" altLang="zh-CN" dirty="0" smtClean="0"/>
          </a:p>
          <a:p>
            <a:pPr marL="0" indent="0">
              <a:buNone/>
            </a:pPr>
            <a:r>
              <a:rPr lang="en-US" altLang="zh-CN" dirty="0"/>
              <a:t> </a:t>
            </a:r>
            <a:r>
              <a:rPr lang="en-US" altLang="zh-CN" dirty="0" smtClean="0"/>
              <a:t>   A</a:t>
            </a:r>
            <a:r>
              <a:rPr lang="zh-CN" altLang="en-US" dirty="0" smtClean="0"/>
              <a:t>：比</a:t>
            </a:r>
            <a:r>
              <a:rPr lang="en-US" altLang="zh-CN" dirty="0" smtClean="0"/>
              <a:t>x</a:t>
            </a:r>
            <a:r>
              <a:rPr lang="zh-CN" altLang="en-US" dirty="0" smtClean="0"/>
              <a:t>小的</a:t>
            </a:r>
            <a:endParaRPr lang="en-US" altLang="zh-CN" dirty="0" smtClean="0"/>
          </a:p>
          <a:p>
            <a:pPr marL="0" indent="0">
              <a:buNone/>
            </a:pPr>
            <a:r>
              <a:rPr lang="en-US" altLang="zh-CN" dirty="0"/>
              <a:t> </a:t>
            </a:r>
            <a:r>
              <a:rPr lang="en-US" altLang="zh-CN" dirty="0" smtClean="0"/>
              <a:t>   B</a:t>
            </a:r>
            <a:r>
              <a:rPr lang="zh-CN" altLang="en-US" dirty="0" smtClean="0"/>
              <a:t>：与</a:t>
            </a:r>
            <a:r>
              <a:rPr lang="en-US" altLang="zh-CN" dirty="0" smtClean="0"/>
              <a:t>x</a:t>
            </a:r>
            <a:r>
              <a:rPr lang="zh-CN" altLang="en-US" dirty="0" smtClean="0"/>
              <a:t>相等的</a:t>
            </a:r>
            <a:endParaRPr lang="en-US" altLang="zh-CN" dirty="0" smtClean="0"/>
          </a:p>
          <a:p>
            <a:pPr marL="0" indent="0">
              <a:buNone/>
            </a:pPr>
            <a:r>
              <a:rPr lang="en-US" altLang="zh-CN" dirty="0"/>
              <a:t> </a:t>
            </a:r>
            <a:r>
              <a:rPr lang="en-US" altLang="zh-CN" dirty="0" smtClean="0"/>
              <a:t>   C</a:t>
            </a:r>
            <a:r>
              <a:rPr lang="zh-CN" altLang="en-US" dirty="0" smtClean="0"/>
              <a:t>：大于</a:t>
            </a:r>
            <a:r>
              <a:rPr lang="en-US" altLang="zh-CN" dirty="0" smtClean="0"/>
              <a:t>x</a:t>
            </a:r>
            <a:r>
              <a:rPr lang="zh-CN" altLang="en-US" dirty="0" smtClean="0"/>
              <a:t>的</a:t>
            </a:r>
            <a:endParaRPr lang="en-US" altLang="zh-CN" dirty="0" smtClean="0"/>
          </a:p>
          <a:p>
            <a:r>
              <a:rPr lang="zh-CN" altLang="en-US" dirty="0" smtClean="0"/>
              <a:t>对划分后的子数组</a:t>
            </a:r>
            <a:r>
              <a:rPr lang="en-US" altLang="zh-CN" dirty="0" smtClean="0"/>
              <a:t>A</a:t>
            </a:r>
            <a:r>
              <a:rPr lang="zh-CN" altLang="en-US" dirty="0" smtClean="0"/>
              <a:t>，</a:t>
            </a:r>
            <a:r>
              <a:rPr lang="en-US" altLang="zh-CN" dirty="0" smtClean="0"/>
              <a:t>C</a:t>
            </a:r>
            <a:r>
              <a:rPr lang="zh-CN" altLang="en-US" dirty="0" smtClean="0"/>
              <a:t>递归处理</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快速排序算法</a:t>
            </a:r>
            <a:endParaRPr lang="zh-CN" altLang="en-US" dirty="0"/>
          </a:p>
        </p:txBody>
      </p:sp>
      <p:sp>
        <p:nvSpPr>
          <p:cNvPr id="3" name="内容占位符 2"/>
          <p:cNvSpPr>
            <a:spLocks noGrp="1"/>
          </p:cNvSpPr>
          <p:nvPr>
            <p:ph idx="1"/>
          </p:nvPr>
        </p:nvSpPr>
        <p:spPr/>
        <p:txBody>
          <a:bodyPr/>
          <a:lstStyle/>
          <a:p>
            <a:endParaRPr lang="zh-CN" altLang="en-US"/>
          </a:p>
        </p:txBody>
      </p:sp>
      <p:sp>
        <p:nvSpPr>
          <p:cNvPr id="4" name="Rectangle 3"/>
          <p:cNvSpPr txBox="1">
            <a:spLocks noChangeArrowheads="1"/>
          </p:cNvSpPr>
          <p:nvPr/>
        </p:nvSpPr>
        <p:spPr>
          <a:xfrm>
            <a:off x="457200" y="1719263"/>
            <a:ext cx="8229600" cy="441166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90204" pitchFamily="34" charset="0"/>
              <a:buChar char="•"/>
              <a:defRPr sz="2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90204" pitchFamily="34" charset="0"/>
              <a:buChar char="•"/>
              <a:defRPr sz="2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90204" pitchFamily="34" charset="0"/>
              <a:buChar char="•"/>
              <a:defRPr sz="2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lnSpc>
                <a:spcPct val="80000"/>
              </a:lnSpc>
              <a:buFont typeface="Wingdings" panose="05000000000000000000" pitchFamily="2" charset="2"/>
              <a:buNone/>
            </a:pPr>
            <a:r>
              <a:rPr lang="en-US" altLang="zh-CN" sz="2600" b="1" dirty="0" smtClean="0"/>
              <a:t>void </a:t>
            </a:r>
            <a:r>
              <a:rPr lang="en-US" altLang="zh-CN" sz="2600" b="1" dirty="0" err="1" smtClean="0"/>
              <a:t>QuickSort</a:t>
            </a:r>
            <a:r>
              <a:rPr lang="en-US" altLang="zh-CN" sz="2600" b="1" dirty="0" smtClean="0"/>
              <a:t>(Type a[ ], </a:t>
            </a:r>
            <a:r>
              <a:rPr lang="en-US" altLang="zh-CN" sz="2600" b="1" dirty="0" err="1" smtClean="0"/>
              <a:t>int</a:t>
            </a:r>
            <a:r>
              <a:rPr lang="en-US" altLang="zh-CN" sz="2600" b="1" dirty="0" smtClean="0"/>
              <a:t> </a:t>
            </a:r>
            <a:r>
              <a:rPr lang="en-US" altLang="zh-CN" sz="2600" b="1" dirty="0" err="1" smtClean="0"/>
              <a:t>p,int</a:t>
            </a:r>
            <a:r>
              <a:rPr lang="en-US" altLang="zh-CN" sz="2600" b="1" dirty="0" smtClean="0"/>
              <a:t> r)</a:t>
            </a:r>
            <a:endParaRPr lang="en-US" altLang="zh-CN" sz="2600" b="1" dirty="0" smtClean="0"/>
          </a:p>
          <a:p>
            <a:pPr>
              <a:lnSpc>
                <a:spcPct val="80000"/>
              </a:lnSpc>
              <a:buFont typeface="Wingdings" panose="05000000000000000000" pitchFamily="2" charset="2"/>
              <a:buNone/>
            </a:pPr>
            <a:r>
              <a:rPr lang="en-US" altLang="zh-CN" sz="2600" b="1" dirty="0" smtClean="0"/>
              <a:t>{</a:t>
            </a:r>
            <a:endParaRPr lang="en-US" altLang="zh-CN" sz="2600" b="1" dirty="0" smtClean="0"/>
          </a:p>
          <a:p>
            <a:pPr>
              <a:lnSpc>
                <a:spcPct val="80000"/>
              </a:lnSpc>
              <a:buFont typeface="Wingdings" panose="05000000000000000000" pitchFamily="2" charset="2"/>
              <a:buNone/>
            </a:pPr>
            <a:r>
              <a:rPr lang="en-US" altLang="zh-CN" sz="2600" b="1" dirty="0" smtClean="0"/>
              <a:t>     if(p&lt;r)</a:t>
            </a:r>
            <a:endParaRPr lang="en-US" altLang="zh-CN" sz="2600" b="1" dirty="0" smtClean="0"/>
          </a:p>
          <a:p>
            <a:pPr>
              <a:lnSpc>
                <a:spcPct val="80000"/>
              </a:lnSpc>
              <a:buFont typeface="Wingdings" panose="05000000000000000000" pitchFamily="2" charset="2"/>
              <a:buNone/>
            </a:pPr>
            <a:r>
              <a:rPr lang="en-US" altLang="zh-CN" sz="2600" b="1" dirty="0" smtClean="0"/>
              <a:t>    {</a:t>
            </a:r>
            <a:endParaRPr lang="en-US" altLang="zh-CN" sz="2600" b="1" dirty="0" smtClean="0"/>
          </a:p>
          <a:p>
            <a:pPr>
              <a:lnSpc>
                <a:spcPct val="80000"/>
              </a:lnSpc>
              <a:buFont typeface="Wingdings" panose="05000000000000000000" pitchFamily="2" charset="2"/>
              <a:buNone/>
            </a:pPr>
            <a:r>
              <a:rPr lang="en-US" altLang="zh-CN" sz="2600" b="1" dirty="0" smtClean="0"/>
              <a:t>        </a:t>
            </a:r>
            <a:r>
              <a:rPr lang="en-US" altLang="zh-CN" sz="2600" b="1" dirty="0" err="1" smtClean="0"/>
              <a:t>int</a:t>
            </a:r>
            <a:r>
              <a:rPr lang="en-US" altLang="zh-CN" sz="2600" b="1" dirty="0" smtClean="0"/>
              <a:t> q=Partition(</a:t>
            </a:r>
            <a:r>
              <a:rPr lang="en-US" altLang="zh-CN" sz="2600" b="1" dirty="0" err="1" smtClean="0"/>
              <a:t>a,p,r</a:t>
            </a:r>
            <a:r>
              <a:rPr lang="en-US" altLang="zh-CN" sz="2600" b="1" dirty="0" smtClean="0"/>
              <a:t>);</a:t>
            </a:r>
            <a:endParaRPr lang="en-US" altLang="zh-CN" sz="2600" b="1" dirty="0" smtClean="0"/>
          </a:p>
          <a:p>
            <a:pPr>
              <a:lnSpc>
                <a:spcPct val="80000"/>
              </a:lnSpc>
              <a:buFont typeface="Wingdings" panose="05000000000000000000" pitchFamily="2" charset="2"/>
              <a:buNone/>
            </a:pPr>
            <a:r>
              <a:rPr lang="en-US" altLang="zh-CN" sz="2600" b="1" dirty="0" smtClean="0"/>
              <a:t>        </a:t>
            </a:r>
            <a:r>
              <a:rPr lang="en-US" altLang="zh-CN" sz="2600" b="1" dirty="0" err="1" smtClean="0"/>
              <a:t>QuickSort</a:t>
            </a:r>
            <a:r>
              <a:rPr lang="en-US" altLang="zh-CN" sz="2600" b="1" dirty="0" smtClean="0"/>
              <a:t>(a,p,q-1);//</a:t>
            </a:r>
            <a:r>
              <a:rPr lang="zh-CN" altLang="en-US" sz="2600" b="1" dirty="0" smtClean="0"/>
              <a:t>对左半段排序</a:t>
            </a:r>
            <a:endParaRPr lang="zh-CN" altLang="en-US" sz="2600" b="1" dirty="0" smtClean="0"/>
          </a:p>
          <a:p>
            <a:pPr>
              <a:lnSpc>
                <a:spcPct val="80000"/>
              </a:lnSpc>
              <a:buFont typeface="Wingdings" panose="05000000000000000000" pitchFamily="2" charset="2"/>
              <a:buNone/>
            </a:pPr>
            <a:r>
              <a:rPr lang="zh-CN" altLang="en-US" sz="2600" b="1" dirty="0" smtClean="0"/>
              <a:t>        </a:t>
            </a:r>
            <a:r>
              <a:rPr lang="en-US" altLang="zh-CN" sz="2600" b="1" dirty="0" err="1" smtClean="0"/>
              <a:t>QuickSort</a:t>
            </a:r>
            <a:r>
              <a:rPr lang="en-US" altLang="zh-CN" sz="2600" b="1" dirty="0" smtClean="0"/>
              <a:t>(a,q+1,r);//</a:t>
            </a:r>
            <a:r>
              <a:rPr lang="zh-CN" altLang="en-US" sz="2600" b="1" dirty="0" smtClean="0"/>
              <a:t>对右半段排序</a:t>
            </a:r>
            <a:endParaRPr lang="zh-CN" altLang="en-US" sz="2600" b="1" dirty="0" smtClean="0"/>
          </a:p>
          <a:p>
            <a:pPr>
              <a:lnSpc>
                <a:spcPct val="80000"/>
              </a:lnSpc>
              <a:buFont typeface="Wingdings" panose="05000000000000000000" pitchFamily="2" charset="2"/>
              <a:buNone/>
            </a:pPr>
            <a:r>
              <a:rPr lang="zh-CN" altLang="en-US" sz="2600" b="1" dirty="0" smtClean="0"/>
              <a:t>     </a:t>
            </a:r>
            <a:r>
              <a:rPr lang="en-US" altLang="zh-CN" sz="2600" b="1" dirty="0" smtClean="0"/>
              <a:t>}</a:t>
            </a:r>
            <a:endParaRPr lang="en-US" altLang="zh-CN" sz="2600" b="1" dirty="0" smtClean="0"/>
          </a:p>
          <a:p>
            <a:pPr>
              <a:lnSpc>
                <a:spcPct val="80000"/>
              </a:lnSpc>
              <a:buFont typeface="Wingdings" panose="05000000000000000000" pitchFamily="2" charset="2"/>
              <a:buNone/>
            </a:pPr>
            <a:r>
              <a:rPr lang="en-US" altLang="zh-CN" sz="2600" b="1" dirty="0" smtClean="0"/>
              <a:t>} </a:t>
            </a:r>
            <a:endParaRPr lang="en-US" altLang="zh-CN" sz="2600" b="1" dirty="0"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p:spPr>
        <p:txBody>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eaLnBrk="1" hangingPunct="1"/>
            <a:fld id="{00DE27C0-CEDF-4D85-AC4A-4D21544FC2C1}" type="slidenum">
              <a:rPr lang="en-US" altLang="zh-CN"/>
            </a:fld>
            <a:endParaRPr lang="en-US" altLang="zh-CN"/>
          </a:p>
        </p:txBody>
      </p:sp>
      <p:sp>
        <p:nvSpPr>
          <p:cNvPr id="14339" name="Rectangle 2"/>
          <p:cNvSpPr>
            <a:spLocks noGrp="1" noChangeArrowheads="1"/>
          </p:cNvSpPr>
          <p:nvPr>
            <p:ph type="title"/>
          </p:nvPr>
        </p:nvSpPr>
        <p:spPr>
          <a:xfrm>
            <a:off x="609600" y="122239"/>
            <a:ext cx="10058400" cy="998537"/>
          </a:xfrm>
        </p:spPr>
        <p:txBody>
          <a:bodyPr/>
          <a:lstStyle/>
          <a:p>
            <a:pPr eaLnBrk="1" hangingPunct="1"/>
            <a:r>
              <a:rPr lang="zh-CN" altLang="en-US" smtClean="0"/>
              <a:t>划分程序 </a:t>
            </a:r>
            <a:endParaRPr lang="zh-CN" altLang="en-US" smtClean="0"/>
          </a:p>
        </p:txBody>
      </p:sp>
      <p:sp>
        <p:nvSpPr>
          <p:cNvPr id="14340" name="Rectangle 3"/>
          <p:cNvSpPr>
            <a:spLocks noGrp="1" noChangeArrowheads="1"/>
          </p:cNvSpPr>
          <p:nvPr>
            <p:ph type="body" idx="1"/>
          </p:nvPr>
        </p:nvSpPr>
        <p:spPr>
          <a:xfrm>
            <a:off x="1666436" y="1214626"/>
            <a:ext cx="5664200" cy="5589587"/>
          </a:xfrm>
          <a:ln w="28575">
            <a:solidFill>
              <a:srgbClr val="A50021"/>
            </a:solidFill>
            <a:miter lim="800000"/>
          </a:ln>
        </p:spPr>
        <p:txBody>
          <a:bodyPr>
            <a:normAutofit fontScale="92500" lnSpcReduction="10000"/>
          </a:bodyPr>
          <a:lstStyle/>
          <a:p>
            <a:pPr eaLnBrk="1" hangingPunct="1">
              <a:lnSpc>
                <a:spcPct val="80000"/>
              </a:lnSpc>
              <a:buFont typeface="Wingdings" panose="05000000000000000000" pitchFamily="2" charset="2"/>
              <a:buNone/>
            </a:pPr>
            <a:r>
              <a:rPr lang="en-US" altLang="zh-CN" sz="2000" b="1" dirty="0" smtClean="0"/>
              <a:t>template &lt;class Type&gt;</a:t>
            </a:r>
            <a:endParaRPr lang="en-US" altLang="zh-CN" sz="2000" b="1" dirty="0" smtClean="0"/>
          </a:p>
          <a:p>
            <a:pPr eaLnBrk="1" hangingPunct="1">
              <a:lnSpc>
                <a:spcPct val="80000"/>
              </a:lnSpc>
              <a:buFont typeface="Wingdings" panose="05000000000000000000" pitchFamily="2" charset="2"/>
              <a:buNone/>
            </a:pPr>
            <a:r>
              <a:rPr lang="en-US" altLang="zh-CN" sz="2000" b="1" dirty="0" err="1" smtClean="0"/>
              <a:t>int</a:t>
            </a:r>
            <a:r>
              <a:rPr lang="en-US" altLang="zh-CN" sz="2000" b="1" dirty="0" smtClean="0"/>
              <a:t> Partition(Type a[ ],</a:t>
            </a:r>
            <a:r>
              <a:rPr lang="en-US" altLang="zh-CN" sz="2000" b="1" dirty="0" err="1" smtClean="0"/>
              <a:t>int</a:t>
            </a:r>
            <a:r>
              <a:rPr lang="en-US" altLang="zh-CN" sz="2000" b="1" dirty="0" smtClean="0"/>
              <a:t> </a:t>
            </a:r>
            <a:r>
              <a:rPr lang="en-US" altLang="zh-CN" sz="2000" b="1" dirty="0" err="1" smtClean="0"/>
              <a:t>p,int</a:t>
            </a:r>
            <a:r>
              <a:rPr lang="en-US" altLang="zh-CN" sz="2000" b="1" dirty="0" smtClean="0"/>
              <a:t> r)</a:t>
            </a:r>
            <a:endParaRPr lang="en-US" altLang="zh-CN" sz="2000" b="1" dirty="0" smtClean="0"/>
          </a:p>
          <a:p>
            <a:pPr eaLnBrk="1" hangingPunct="1">
              <a:lnSpc>
                <a:spcPct val="80000"/>
              </a:lnSpc>
              <a:buFont typeface="Wingdings" panose="05000000000000000000" pitchFamily="2" charset="2"/>
              <a:buNone/>
            </a:pPr>
            <a:r>
              <a:rPr lang="en-US" altLang="zh-CN" sz="2000" b="1" dirty="0" smtClean="0"/>
              <a:t>{</a:t>
            </a:r>
            <a:endParaRPr lang="en-US" altLang="zh-CN" sz="2000" b="1" dirty="0" smtClean="0"/>
          </a:p>
          <a:p>
            <a:pPr eaLnBrk="1" hangingPunct="1">
              <a:lnSpc>
                <a:spcPct val="80000"/>
              </a:lnSpc>
              <a:buFont typeface="Wingdings" panose="05000000000000000000" pitchFamily="2" charset="2"/>
              <a:buNone/>
            </a:pPr>
            <a:r>
              <a:rPr lang="en-US" altLang="zh-CN" sz="2000" b="1" dirty="0" smtClean="0"/>
              <a:t>   </a:t>
            </a:r>
            <a:r>
              <a:rPr lang="en-US" altLang="zh-CN" sz="2000" b="1" dirty="0" err="1" smtClean="0"/>
              <a:t>int</a:t>
            </a:r>
            <a:r>
              <a:rPr lang="en-US" altLang="zh-CN" sz="2000" b="1" dirty="0" smtClean="0"/>
              <a:t> i = </a:t>
            </a:r>
            <a:r>
              <a:rPr lang="en-US" altLang="zh-CN" sz="2000" b="1" u="sng" dirty="0" smtClean="0"/>
              <a:t>      </a:t>
            </a:r>
            <a:r>
              <a:rPr lang="en-US" altLang="zh-CN" sz="2000" b="1" dirty="0" smtClean="0"/>
              <a:t>,</a:t>
            </a:r>
            <a:endParaRPr lang="en-US" altLang="zh-CN" sz="2000" b="1" dirty="0" smtClean="0"/>
          </a:p>
          <a:p>
            <a:pPr eaLnBrk="1" hangingPunct="1">
              <a:lnSpc>
                <a:spcPct val="80000"/>
              </a:lnSpc>
              <a:buFont typeface="Wingdings" panose="05000000000000000000" pitchFamily="2" charset="2"/>
              <a:buNone/>
            </a:pPr>
            <a:r>
              <a:rPr lang="en-US" altLang="zh-CN" sz="2000" b="1" dirty="0" smtClean="0"/>
              <a:t>        j = </a:t>
            </a:r>
            <a:r>
              <a:rPr lang="en-US" altLang="zh-CN" sz="2000" b="1" u="sng" dirty="0" smtClean="0"/>
              <a:t>       </a:t>
            </a:r>
            <a:r>
              <a:rPr lang="en-US" altLang="zh-CN" sz="2000" b="1" dirty="0" smtClean="0"/>
              <a:t>;</a:t>
            </a:r>
            <a:endParaRPr lang="en-US" altLang="zh-CN" sz="2000" b="1" dirty="0" smtClean="0"/>
          </a:p>
          <a:p>
            <a:pPr eaLnBrk="1" hangingPunct="1">
              <a:lnSpc>
                <a:spcPct val="80000"/>
              </a:lnSpc>
              <a:buFont typeface="Wingdings" panose="05000000000000000000" pitchFamily="2" charset="2"/>
              <a:buNone/>
            </a:pPr>
            <a:r>
              <a:rPr lang="en-US" altLang="zh-CN" sz="2000" b="1" dirty="0" smtClean="0"/>
              <a:t>   Type x = </a:t>
            </a:r>
            <a:r>
              <a:rPr lang="en-US" altLang="zh-CN" sz="2000" b="1" u="sng" dirty="0" smtClean="0"/>
              <a:t>        </a:t>
            </a:r>
            <a:r>
              <a:rPr lang="en-US" altLang="zh-CN" sz="2000" b="1" dirty="0" smtClean="0"/>
              <a:t>;</a:t>
            </a:r>
            <a:endParaRPr lang="en-US" altLang="zh-CN" sz="2000" b="1" dirty="0" smtClean="0"/>
          </a:p>
          <a:p>
            <a:pPr eaLnBrk="1" hangingPunct="1">
              <a:lnSpc>
                <a:spcPct val="80000"/>
              </a:lnSpc>
              <a:buFont typeface="Wingdings" panose="05000000000000000000" pitchFamily="2" charset="2"/>
              <a:buNone/>
            </a:pPr>
            <a:r>
              <a:rPr lang="en-US" altLang="zh-CN" sz="2000" b="1" dirty="0" smtClean="0"/>
              <a:t>   while( true ) </a:t>
            </a:r>
            <a:endParaRPr lang="en-US" altLang="zh-CN" sz="2000" b="1" dirty="0" smtClean="0"/>
          </a:p>
          <a:p>
            <a:pPr eaLnBrk="1" hangingPunct="1">
              <a:lnSpc>
                <a:spcPct val="80000"/>
              </a:lnSpc>
              <a:buFont typeface="Wingdings" panose="05000000000000000000" pitchFamily="2" charset="2"/>
              <a:buNone/>
            </a:pPr>
            <a:r>
              <a:rPr lang="en-US" altLang="zh-CN" sz="2000" b="1" dirty="0" smtClean="0"/>
              <a:t>   {</a:t>
            </a:r>
            <a:endParaRPr lang="en-US" altLang="zh-CN" sz="2000" b="1" dirty="0" smtClean="0"/>
          </a:p>
          <a:p>
            <a:pPr eaLnBrk="1" hangingPunct="1">
              <a:lnSpc>
                <a:spcPct val="80000"/>
              </a:lnSpc>
              <a:buFont typeface="Wingdings" panose="05000000000000000000" pitchFamily="2" charset="2"/>
              <a:buNone/>
            </a:pPr>
            <a:r>
              <a:rPr lang="en-US" altLang="zh-CN" sz="2000" b="1" dirty="0" smtClean="0"/>
              <a:t>         while( </a:t>
            </a:r>
            <a:r>
              <a:rPr lang="en-US" altLang="zh-CN" sz="2000" b="1" dirty="0" smtClean="0">
                <a:solidFill>
                  <a:srgbClr val="CC3300"/>
                </a:solidFill>
              </a:rPr>
              <a:t>a[ ++i ]&lt;x</a:t>
            </a:r>
            <a:r>
              <a:rPr lang="en-US" altLang="zh-CN" sz="2000" b="1" dirty="0" smtClean="0"/>
              <a:t> );</a:t>
            </a:r>
            <a:endParaRPr lang="en-US" altLang="zh-CN" sz="2000" b="1" dirty="0" smtClean="0"/>
          </a:p>
          <a:p>
            <a:pPr eaLnBrk="1" hangingPunct="1">
              <a:lnSpc>
                <a:spcPct val="80000"/>
              </a:lnSpc>
              <a:buFont typeface="Wingdings" panose="05000000000000000000" pitchFamily="2" charset="2"/>
              <a:buNone/>
            </a:pPr>
            <a:r>
              <a:rPr lang="en-US" altLang="zh-CN" sz="2000" b="1" dirty="0" smtClean="0"/>
              <a:t>         while( </a:t>
            </a:r>
            <a:r>
              <a:rPr lang="en-US" altLang="zh-CN" sz="2000" b="1" dirty="0" smtClean="0">
                <a:solidFill>
                  <a:srgbClr val="CC3300"/>
                </a:solidFill>
              </a:rPr>
              <a:t>a[ - - j ]&gt;x</a:t>
            </a:r>
            <a:r>
              <a:rPr lang="en-US" altLang="zh-CN" sz="2000" b="1" dirty="0" smtClean="0"/>
              <a:t> );</a:t>
            </a:r>
            <a:endParaRPr lang="en-US" altLang="zh-CN" sz="2000" b="1" dirty="0" smtClean="0"/>
          </a:p>
          <a:p>
            <a:pPr eaLnBrk="1" hangingPunct="1">
              <a:lnSpc>
                <a:spcPct val="80000"/>
              </a:lnSpc>
              <a:buFont typeface="Wingdings" panose="05000000000000000000" pitchFamily="2" charset="2"/>
              <a:buNone/>
            </a:pPr>
            <a:r>
              <a:rPr lang="en-US" altLang="zh-CN" sz="2000" b="1" dirty="0" smtClean="0"/>
              <a:t>         if( </a:t>
            </a:r>
            <a:r>
              <a:rPr lang="en-US" altLang="zh-CN" sz="2000" b="1" u="sng" dirty="0" smtClean="0"/>
              <a:t>          </a:t>
            </a:r>
            <a:r>
              <a:rPr lang="en-US" altLang="zh-CN" sz="2000" b="1" dirty="0" smtClean="0"/>
              <a:t> ) break;</a:t>
            </a:r>
            <a:endParaRPr lang="en-US" altLang="zh-CN" sz="2000" b="1" dirty="0" smtClean="0"/>
          </a:p>
          <a:p>
            <a:pPr eaLnBrk="1" hangingPunct="1">
              <a:lnSpc>
                <a:spcPct val="80000"/>
              </a:lnSpc>
              <a:buFont typeface="Wingdings" panose="05000000000000000000" pitchFamily="2" charset="2"/>
              <a:buNone/>
            </a:pPr>
            <a:r>
              <a:rPr lang="en-US" altLang="zh-CN" sz="2000" b="1" dirty="0" smtClean="0"/>
              <a:t>         Swap( a[ i ], a[ j ] );</a:t>
            </a:r>
            <a:endParaRPr lang="en-US" altLang="zh-CN" sz="2000" b="1" dirty="0" smtClean="0"/>
          </a:p>
          <a:p>
            <a:pPr eaLnBrk="1" hangingPunct="1">
              <a:lnSpc>
                <a:spcPct val="80000"/>
              </a:lnSpc>
              <a:buFont typeface="Wingdings" panose="05000000000000000000" pitchFamily="2" charset="2"/>
              <a:buNone/>
            </a:pPr>
            <a:r>
              <a:rPr lang="en-US" altLang="zh-CN" sz="2000" b="1" dirty="0" smtClean="0"/>
              <a:t>    }</a:t>
            </a:r>
            <a:endParaRPr lang="en-US" altLang="zh-CN" sz="2000" b="1" dirty="0" smtClean="0"/>
          </a:p>
          <a:p>
            <a:pPr eaLnBrk="1" hangingPunct="1">
              <a:lnSpc>
                <a:spcPct val="80000"/>
              </a:lnSpc>
              <a:buFont typeface="Wingdings" panose="05000000000000000000" pitchFamily="2" charset="2"/>
              <a:buNone/>
            </a:pPr>
            <a:r>
              <a:rPr lang="en-US" altLang="zh-CN" sz="2000" b="1" dirty="0" smtClean="0"/>
              <a:t>    a[ p ] = </a:t>
            </a:r>
            <a:r>
              <a:rPr lang="en-US" altLang="zh-CN" sz="2000" b="1" u="sng" dirty="0" smtClean="0"/>
              <a:t>          </a:t>
            </a:r>
            <a:r>
              <a:rPr lang="en-US" altLang="zh-CN" sz="2000" b="1" dirty="0" smtClean="0"/>
              <a:t>;</a:t>
            </a:r>
            <a:endParaRPr lang="en-US" altLang="zh-CN" sz="2000" b="1" dirty="0" smtClean="0"/>
          </a:p>
          <a:p>
            <a:pPr eaLnBrk="1" hangingPunct="1">
              <a:lnSpc>
                <a:spcPct val="80000"/>
              </a:lnSpc>
              <a:buFont typeface="Wingdings" panose="05000000000000000000" pitchFamily="2" charset="2"/>
              <a:buNone/>
            </a:pPr>
            <a:r>
              <a:rPr lang="en-US" altLang="zh-CN" sz="2000" b="1" dirty="0" smtClean="0"/>
              <a:t>    a[ j ] = </a:t>
            </a:r>
            <a:r>
              <a:rPr lang="en-US" altLang="zh-CN" sz="2000" b="1" u="sng" dirty="0" smtClean="0"/>
              <a:t>      </a:t>
            </a:r>
            <a:r>
              <a:rPr lang="en-US" altLang="zh-CN" sz="2000" b="1" dirty="0" smtClean="0"/>
              <a:t>;</a:t>
            </a:r>
            <a:endParaRPr lang="en-US" altLang="zh-CN" sz="2000" b="1" dirty="0" smtClean="0"/>
          </a:p>
          <a:p>
            <a:pPr eaLnBrk="1" hangingPunct="1">
              <a:lnSpc>
                <a:spcPct val="80000"/>
              </a:lnSpc>
              <a:buFont typeface="Wingdings" panose="05000000000000000000" pitchFamily="2" charset="2"/>
              <a:buNone/>
            </a:pPr>
            <a:r>
              <a:rPr lang="en-US" altLang="zh-CN" sz="2000" b="1" dirty="0" smtClean="0"/>
              <a:t>   return j;</a:t>
            </a:r>
            <a:endParaRPr lang="en-US" altLang="zh-CN" sz="2000" b="1" dirty="0" smtClean="0"/>
          </a:p>
          <a:p>
            <a:pPr eaLnBrk="1" hangingPunct="1">
              <a:lnSpc>
                <a:spcPct val="80000"/>
              </a:lnSpc>
              <a:buFont typeface="Wingdings" panose="05000000000000000000" pitchFamily="2" charset="2"/>
              <a:buNone/>
            </a:pPr>
            <a:r>
              <a:rPr lang="en-US" altLang="zh-CN" sz="2000" b="1" dirty="0" smtClean="0"/>
              <a:t>}</a:t>
            </a:r>
            <a:endParaRPr lang="en-US" altLang="zh-CN" sz="2000" b="1" dirty="0" smtClean="0"/>
          </a:p>
          <a:p>
            <a:pPr eaLnBrk="1" hangingPunct="1">
              <a:lnSpc>
                <a:spcPct val="80000"/>
              </a:lnSpc>
              <a:buFont typeface="Wingdings" panose="05000000000000000000" pitchFamily="2" charset="2"/>
              <a:buNone/>
            </a:pPr>
            <a:endParaRPr lang="en-US" altLang="zh-CN" sz="2000" b="1" dirty="0" smtClean="0"/>
          </a:p>
        </p:txBody>
      </p:sp>
      <p:sp>
        <p:nvSpPr>
          <p:cNvPr id="72709" name="Rectangle 5"/>
          <p:cNvSpPr>
            <a:spLocks noChangeArrowheads="1"/>
          </p:cNvSpPr>
          <p:nvPr/>
        </p:nvSpPr>
        <p:spPr bwMode="auto">
          <a:xfrm>
            <a:off x="2544233" y="2133601"/>
            <a:ext cx="3080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CC3300"/>
                </a:solidFill>
              </a:rPr>
              <a:t>p</a:t>
            </a:r>
            <a:endParaRPr lang="en-US" altLang="zh-CN" b="1">
              <a:solidFill>
                <a:srgbClr val="CC3300"/>
              </a:solidFill>
            </a:endParaRPr>
          </a:p>
        </p:txBody>
      </p:sp>
      <p:sp>
        <p:nvSpPr>
          <p:cNvPr id="72710" name="Rectangle 6"/>
          <p:cNvSpPr>
            <a:spLocks noChangeArrowheads="1"/>
          </p:cNvSpPr>
          <p:nvPr/>
        </p:nvSpPr>
        <p:spPr bwMode="auto">
          <a:xfrm>
            <a:off x="2545927" y="2486026"/>
            <a:ext cx="4988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CC3300"/>
                </a:solidFill>
              </a:rPr>
              <a:t>r+1</a:t>
            </a:r>
            <a:endParaRPr lang="en-US" altLang="zh-CN" b="1">
              <a:solidFill>
                <a:srgbClr val="CC3300"/>
              </a:solidFill>
            </a:endParaRPr>
          </a:p>
        </p:txBody>
      </p:sp>
      <p:sp>
        <p:nvSpPr>
          <p:cNvPr id="72711" name="Rectangle 7"/>
          <p:cNvSpPr>
            <a:spLocks noChangeArrowheads="1"/>
          </p:cNvSpPr>
          <p:nvPr/>
        </p:nvSpPr>
        <p:spPr bwMode="auto">
          <a:xfrm>
            <a:off x="2849033" y="2774951"/>
            <a:ext cx="67839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CC3300"/>
                </a:solidFill>
              </a:rPr>
              <a:t>a[ p ]</a:t>
            </a:r>
            <a:endParaRPr lang="en-US" altLang="zh-CN" b="1">
              <a:solidFill>
                <a:srgbClr val="CC3300"/>
              </a:solidFill>
            </a:endParaRPr>
          </a:p>
        </p:txBody>
      </p:sp>
      <p:sp>
        <p:nvSpPr>
          <p:cNvPr id="72712" name="Rectangle 8"/>
          <p:cNvSpPr>
            <a:spLocks noChangeArrowheads="1"/>
          </p:cNvSpPr>
          <p:nvPr/>
        </p:nvSpPr>
        <p:spPr bwMode="auto">
          <a:xfrm>
            <a:off x="2538307" y="4470917"/>
            <a:ext cx="63671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solidFill>
                  <a:srgbClr val="CC3300"/>
                </a:solidFill>
              </a:rPr>
              <a:t>i &gt;= j</a:t>
            </a:r>
            <a:endParaRPr lang="en-US" altLang="zh-CN" b="1" dirty="0">
              <a:solidFill>
                <a:srgbClr val="CC3300"/>
              </a:solidFill>
            </a:endParaRPr>
          </a:p>
        </p:txBody>
      </p:sp>
      <p:sp>
        <p:nvSpPr>
          <p:cNvPr id="72713" name="Rectangle 9"/>
          <p:cNvSpPr>
            <a:spLocks noChangeArrowheads="1"/>
          </p:cNvSpPr>
          <p:nvPr/>
        </p:nvSpPr>
        <p:spPr bwMode="auto">
          <a:xfrm>
            <a:off x="2722374" y="5325547"/>
            <a:ext cx="61427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solidFill>
                  <a:srgbClr val="CC3300"/>
                </a:solidFill>
              </a:rPr>
              <a:t>a[ j ]</a:t>
            </a:r>
            <a:endParaRPr lang="en-US" altLang="zh-CN" b="1" dirty="0">
              <a:solidFill>
                <a:srgbClr val="CC3300"/>
              </a:solidFill>
            </a:endParaRPr>
          </a:p>
        </p:txBody>
      </p:sp>
      <p:sp>
        <p:nvSpPr>
          <p:cNvPr id="72714" name="Rectangle 10"/>
          <p:cNvSpPr>
            <a:spLocks noChangeArrowheads="1"/>
          </p:cNvSpPr>
          <p:nvPr/>
        </p:nvSpPr>
        <p:spPr bwMode="auto">
          <a:xfrm>
            <a:off x="2730924" y="5694879"/>
            <a:ext cx="29046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solidFill>
                  <a:srgbClr val="CC3300"/>
                </a:solidFill>
              </a:rPr>
              <a:t>x</a:t>
            </a:r>
            <a:endParaRPr lang="en-US" altLang="zh-CN" b="1" dirty="0">
              <a:solidFill>
                <a:srgbClr val="CC33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7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7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27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27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27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27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9" grpId="0"/>
      <p:bldP spid="72710" grpId="0" bldLvl="0" animBg="1"/>
      <p:bldP spid="72711" grpId="0" bldLvl="0" animBg="1"/>
      <p:bldP spid="72712" grpId="0" bldLvl="0" animBg="1"/>
      <p:bldP spid="72713" grpId="0"/>
      <p:bldP spid="72714"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p:cNvSpPr>
          <p:nvPr>
            <p:ph type="sldNum" sz="quarter" idx="12"/>
          </p:nvPr>
        </p:nvSpPr>
        <p:spPr>
          <a:noFill/>
        </p:spPr>
        <p:txBody>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eaLnBrk="1" hangingPunct="1"/>
            <a:fld id="{32DE630C-702B-4F9D-AC22-D8D1F374A498}" type="slidenum">
              <a:rPr lang="en-US" altLang="zh-CN"/>
            </a:fld>
            <a:endParaRPr lang="en-US" altLang="zh-CN"/>
          </a:p>
        </p:txBody>
      </p:sp>
      <p:sp>
        <p:nvSpPr>
          <p:cNvPr id="11267" name="Rectangle 2"/>
          <p:cNvSpPr>
            <a:spLocks noGrp="1" noChangeArrowheads="1"/>
          </p:cNvSpPr>
          <p:nvPr>
            <p:ph type="title"/>
          </p:nvPr>
        </p:nvSpPr>
        <p:spPr>
          <a:xfrm>
            <a:off x="609600" y="122239"/>
            <a:ext cx="10058400" cy="858837"/>
          </a:xfrm>
        </p:spPr>
        <p:txBody>
          <a:bodyPr/>
          <a:lstStyle/>
          <a:p>
            <a:pPr eaLnBrk="1" hangingPunct="1"/>
            <a:r>
              <a:rPr lang="zh-CN" altLang="en-US" smtClean="0"/>
              <a:t>划分举例</a:t>
            </a:r>
            <a:endParaRPr lang="zh-CN" altLang="en-US" b="0" smtClean="0"/>
          </a:p>
        </p:txBody>
      </p:sp>
      <p:sp>
        <p:nvSpPr>
          <p:cNvPr id="11268" name="Rectangle 3"/>
          <p:cNvSpPr>
            <a:spLocks noGrp="1" noChangeArrowheads="1"/>
          </p:cNvSpPr>
          <p:nvPr>
            <p:ph type="body" idx="1"/>
          </p:nvPr>
        </p:nvSpPr>
        <p:spPr>
          <a:xfrm>
            <a:off x="609600" y="1023938"/>
            <a:ext cx="10972800" cy="4411662"/>
          </a:xfrm>
        </p:spPr>
        <p:txBody>
          <a:bodyPr/>
          <a:lstStyle/>
          <a:p>
            <a:pPr eaLnBrk="1" hangingPunct="1"/>
            <a:endParaRPr lang="zh-CN" altLang="zh-CN" smtClean="0"/>
          </a:p>
        </p:txBody>
      </p:sp>
      <p:graphicFrame>
        <p:nvGraphicFramePr>
          <p:cNvPr id="95236" name="Group 4"/>
          <p:cNvGraphicFramePr>
            <a:graphicFrameLocks noGrp="1"/>
          </p:cNvGraphicFramePr>
          <p:nvPr/>
        </p:nvGraphicFramePr>
        <p:xfrm>
          <a:off x="1016000" y="981075"/>
          <a:ext cx="10668000" cy="762000"/>
        </p:xfrm>
        <a:graphic>
          <a:graphicData uri="http://schemas.openxmlformats.org/drawingml/2006/table">
            <a:tbl>
              <a:tblPr/>
              <a:tblGrid>
                <a:gridCol w="889000"/>
                <a:gridCol w="889000"/>
                <a:gridCol w="889000"/>
                <a:gridCol w="889000"/>
                <a:gridCol w="914400"/>
                <a:gridCol w="863600"/>
                <a:gridCol w="889000"/>
                <a:gridCol w="889000"/>
                <a:gridCol w="889000"/>
                <a:gridCol w="889000"/>
                <a:gridCol w="889000"/>
                <a:gridCol w="889000"/>
              </a:tblGrid>
              <a:tr h="3810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rPr>
                        <a:t>(1)</a:t>
                      </a:r>
                      <a:endPar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endParaRP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rPr>
                        <a:t>(2)</a:t>
                      </a:r>
                      <a:endPar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rPr>
                        <a:t>(3)</a:t>
                      </a:r>
                      <a:endPar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rPr>
                        <a:t>(4)</a:t>
                      </a:r>
                      <a:endPar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rPr>
                        <a:t>(5)</a:t>
                      </a:r>
                      <a:endPar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rPr>
                        <a:t>(6)</a:t>
                      </a:r>
                      <a:endPar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rPr>
                        <a:t>(7)</a:t>
                      </a:r>
                      <a:endPar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rPr>
                        <a:t>(8)</a:t>
                      </a:r>
                      <a:endPar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rPr>
                        <a:t>(9)</a:t>
                      </a:r>
                      <a:endPar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rPr>
                        <a:t>(10)</a:t>
                      </a:r>
                      <a:endPar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rPr>
                        <a:t>i</a:t>
                      </a:r>
                      <a:endPar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rPr>
                        <a:t>p</a:t>
                      </a:r>
                      <a:endPar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r>
              <a:tr h="3810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700" b="1" i="0" u="none" strike="noStrike" cap="none" normalizeH="0" baseline="0" smtClean="0">
                          <a:ln>
                            <a:noFill/>
                          </a:ln>
                          <a:solidFill>
                            <a:schemeClr val="bg1"/>
                          </a:solidFill>
                          <a:effectLst/>
                          <a:latin typeface="Arial" panose="020B0604020202090204" pitchFamily="34" charset="0"/>
                          <a:ea typeface="宋体" panose="02010600030101010101" pitchFamily="2" charset="-122"/>
                        </a:rPr>
                        <a:t>65</a:t>
                      </a:r>
                      <a:endParaRPr kumimoji="0" lang="en-US" altLang="zh-CN" sz="1700" b="1" i="0" u="none" strike="noStrike" cap="none" normalizeH="0" baseline="0" smtClean="0">
                        <a:ln>
                          <a:noFill/>
                        </a:ln>
                        <a:solidFill>
                          <a:schemeClr val="bg1"/>
                        </a:solidFill>
                        <a:effectLst/>
                        <a:latin typeface="Arial" panose="020B0604020202090204" pitchFamily="34" charset="0"/>
                        <a:ea typeface="宋体" panose="02010600030101010101" pitchFamily="2" charset="-122"/>
                      </a:endParaRP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rPr>
                        <a:t>70</a:t>
                      </a:r>
                      <a:endPar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66"/>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rPr>
                        <a:t>75</a:t>
                      </a:r>
                      <a:endPar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rPr>
                        <a:t>80</a:t>
                      </a:r>
                      <a:endPar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rPr>
                        <a:t>85</a:t>
                      </a:r>
                      <a:endPar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rPr>
                        <a:t>60</a:t>
                      </a:r>
                      <a:endPar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rPr>
                        <a:t>55</a:t>
                      </a:r>
                      <a:endPar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rPr>
                        <a:t>50</a:t>
                      </a:r>
                      <a:endPar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rPr>
                        <a:t>45</a:t>
                      </a:r>
                      <a:endPar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66"/>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rPr>
                        <a:t>+</a:t>
                      </a:r>
                      <a:r>
                        <a:rPr kumimoji="0" lang="en-US" altLang="zh-CN" sz="17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endPar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rPr>
                        <a:t>2</a:t>
                      </a:r>
                      <a:endPar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rPr>
                        <a:t>9</a:t>
                      </a:r>
                      <a:endPar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r>
            </a:tbl>
          </a:graphicData>
        </a:graphic>
      </p:graphicFrame>
      <p:graphicFrame>
        <p:nvGraphicFramePr>
          <p:cNvPr id="95277" name="Group 45"/>
          <p:cNvGraphicFramePr>
            <a:graphicFrameLocks noGrp="1"/>
          </p:cNvGraphicFramePr>
          <p:nvPr/>
        </p:nvGraphicFramePr>
        <p:xfrm>
          <a:off x="1016000" y="2047875"/>
          <a:ext cx="10566396" cy="457200"/>
        </p:xfrm>
        <a:graphic>
          <a:graphicData uri="http://schemas.openxmlformats.org/drawingml/2006/table">
            <a:tbl>
              <a:tblPr/>
              <a:tblGrid>
                <a:gridCol w="880533"/>
                <a:gridCol w="880533"/>
                <a:gridCol w="880533"/>
                <a:gridCol w="880533"/>
                <a:gridCol w="880533"/>
                <a:gridCol w="880533"/>
                <a:gridCol w="880533"/>
                <a:gridCol w="880533"/>
                <a:gridCol w="880533"/>
                <a:gridCol w="880533"/>
                <a:gridCol w="880533"/>
                <a:gridCol w="880533"/>
              </a:tblGrid>
              <a:tr h="4572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rPr>
                        <a:t>65</a:t>
                      </a:r>
                      <a:endPar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endParaRP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rPr>
                        <a:t>45</a:t>
                      </a:r>
                      <a:endPar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rPr>
                        <a:t>75</a:t>
                      </a:r>
                      <a:endPar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66"/>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rPr>
                        <a:t>80</a:t>
                      </a:r>
                      <a:endPar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rPr>
                        <a:t>85</a:t>
                      </a:r>
                      <a:endPar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rPr>
                        <a:t>60</a:t>
                      </a:r>
                      <a:endPar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rPr>
                        <a:t>55</a:t>
                      </a:r>
                      <a:endPar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rPr>
                        <a:t>50</a:t>
                      </a:r>
                      <a:endPar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66"/>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rPr>
                        <a:t>70</a:t>
                      </a:r>
                      <a:endPar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rPr>
                        <a:t>+</a:t>
                      </a:r>
                      <a:r>
                        <a:rPr kumimoji="0" lang="en-US" altLang="zh-CN" sz="17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endPar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rPr>
                        <a:t>3</a:t>
                      </a:r>
                      <a:endPar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rPr>
                        <a:t>8</a:t>
                      </a:r>
                      <a:endPar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r>
            </a:tbl>
          </a:graphicData>
        </a:graphic>
      </p:graphicFrame>
      <p:graphicFrame>
        <p:nvGraphicFramePr>
          <p:cNvPr id="95305" name="Group 73"/>
          <p:cNvGraphicFramePr>
            <a:graphicFrameLocks noGrp="1"/>
          </p:cNvGraphicFramePr>
          <p:nvPr/>
        </p:nvGraphicFramePr>
        <p:xfrm>
          <a:off x="1016000" y="2886075"/>
          <a:ext cx="10566396" cy="457200"/>
        </p:xfrm>
        <a:graphic>
          <a:graphicData uri="http://schemas.openxmlformats.org/drawingml/2006/table">
            <a:tbl>
              <a:tblPr/>
              <a:tblGrid>
                <a:gridCol w="880533"/>
                <a:gridCol w="880533"/>
                <a:gridCol w="880533"/>
                <a:gridCol w="880533"/>
                <a:gridCol w="880533"/>
                <a:gridCol w="880533"/>
                <a:gridCol w="880533"/>
                <a:gridCol w="880533"/>
                <a:gridCol w="880533"/>
                <a:gridCol w="880533"/>
                <a:gridCol w="880533"/>
                <a:gridCol w="880533"/>
              </a:tblGrid>
              <a:tr h="4572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rPr>
                        <a:t>65</a:t>
                      </a:r>
                      <a:endPar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endParaRP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rPr>
                        <a:t>45</a:t>
                      </a:r>
                      <a:endPar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rPr>
                        <a:t>50</a:t>
                      </a:r>
                      <a:endPar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rPr>
                        <a:t>80</a:t>
                      </a:r>
                      <a:endPar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66"/>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rPr>
                        <a:t>85</a:t>
                      </a:r>
                      <a:endPar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rPr>
                        <a:t>60</a:t>
                      </a:r>
                      <a:endPar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rPr>
                        <a:t>55</a:t>
                      </a:r>
                      <a:endPar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66"/>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rPr>
                        <a:t>75</a:t>
                      </a:r>
                      <a:endPar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rPr>
                        <a:t>70</a:t>
                      </a:r>
                      <a:endPar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rPr>
                        <a:t>+</a:t>
                      </a:r>
                      <a:r>
                        <a:rPr kumimoji="0" lang="en-US" altLang="zh-CN" sz="17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endPar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rPr>
                        <a:t>4</a:t>
                      </a:r>
                      <a:endPar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rPr>
                        <a:t>7</a:t>
                      </a:r>
                      <a:endPar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r>
            </a:tbl>
          </a:graphicData>
        </a:graphic>
      </p:graphicFrame>
      <p:graphicFrame>
        <p:nvGraphicFramePr>
          <p:cNvPr id="95333" name="Group 101"/>
          <p:cNvGraphicFramePr>
            <a:graphicFrameLocks noGrp="1"/>
          </p:cNvGraphicFramePr>
          <p:nvPr/>
        </p:nvGraphicFramePr>
        <p:xfrm>
          <a:off x="1016000" y="3724275"/>
          <a:ext cx="10566396" cy="457200"/>
        </p:xfrm>
        <a:graphic>
          <a:graphicData uri="http://schemas.openxmlformats.org/drawingml/2006/table">
            <a:tbl>
              <a:tblPr/>
              <a:tblGrid>
                <a:gridCol w="880533"/>
                <a:gridCol w="880533"/>
                <a:gridCol w="880533"/>
                <a:gridCol w="880533"/>
                <a:gridCol w="880533"/>
                <a:gridCol w="880533"/>
                <a:gridCol w="880533"/>
                <a:gridCol w="880533"/>
                <a:gridCol w="880533"/>
                <a:gridCol w="880533"/>
                <a:gridCol w="880533"/>
                <a:gridCol w="880533"/>
              </a:tblGrid>
              <a:tr h="4572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rPr>
                        <a:t>65</a:t>
                      </a:r>
                      <a:endPar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endParaRP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rPr>
                        <a:t>45</a:t>
                      </a:r>
                      <a:endPar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rPr>
                        <a:t>50</a:t>
                      </a:r>
                      <a:endPar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rPr>
                        <a:t>55</a:t>
                      </a:r>
                      <a:endPar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rPr>
                        <a:t>85</a:t>
                      </a:r>
                      <a:endPar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66"/>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rPr>
                        <a:t>60</a:t>
                      </a:r>
                      <a:endPar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66"/>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rPr>
                        <a:t>80</a:t>
                      </a:r>
                      <a:endPar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rPr>
                        <a:t>75</a:t>
                      </a:r>
                      <a:endPar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rPr>
                        <a:t>70</a:t>
                      </a:r>
                      <a:endPar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rPr>
                        <a:t>+</a:t>
                      </a:r>
                      <a:r>
                        <a:rPr kumimoji="0" lang="en-US" altLang="zh-CN" sz="17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endPar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rPr>
                        <a:t>5</a:t>
                      </a:r>
                      <a:endPar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rPr>
                        <a:t>6</a:t>
                      </a:r>
                      <a:endPar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r>
            </a:tbl>
          </a:graphicData>
        </a:graphic>
      </p:graphicFrame>
      <p:graphicFrame>
        <p:nvGraphicFramePr>
          <p:cNvPr id="95361" name="Group 129"/>
          <p:cNvGraphicFramePr>
            <a:graphicFrameLocks noGrp="1"/>
          </p:cNvGraphicFramePr>
          <p:nvPr/>
        </p:nvGraphicFramePr>
        <p:xfrm>
          <a:off x="1016000" y="4562475"/>
          <a:ext cx="10566396" cy="457200"/>
        </p:xfrm>
        <a:graphic>
          <a:graphicData uri="http://schemas.openxmlformats.org/drawingml/2006/table">
            <a:tbl>
              <a:tblPr/>
              <a:tblGrid>
                <a:gridCol w="880533"/>
                <a:gridCol w="880533"/>
                <a:gridCol w="880533"/>
                <a:gridCol w="880533"/>
                <a:gridCol w="880533"/>
                <a:gridCol w="880533"/>
                <a:gridCol w="880533"/>
                <a:gridCol w="880533"/>
                <a:gridCol w="880533"/>
                <a:gridCol w="880533"/>
                <a:gridCol w="880533"/>
                <a:gridCol w="880533"/>
              </a:tblGrid>
              <a:tr h="4572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rPr>
                        <a:t>65</a:t>
                      </a:r>
                      <a:endPar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endParaRP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66"/>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rPr>
                        <a:t>45</a:t>
                      </a:r>
                      <a:endPar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rPr>
                        <a:t>50</a:t>
                      </a:r>
                      <a:endPar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rPr>
                        <a:t>55</a:t>
                      </a:r>
                      <a:endPar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rPr>
                        <a:t>60</a:t>
                      </a:r>
                      <a:endPar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66"/>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rPr>
                        <a:t>85</a:t>
                      </a:r>
                      <a:endPar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rPr>
                        <a:t>80</a:t>
                      </a:r>
                      <a:endPar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rPr>
                        <a:t>75</a:t>
                      </a:r>
                      <a:endPar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rPr>
                        <a:t>70</a:t>
                      </a:r>
                      <a:endPar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rPr>
                        <a:t>+</a:t>
                      </a:r>
                      <a:r>
                        <a:rPr kumimoji="0" lang="en-US" altLang="zh-CN" sz="17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endPar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rPr>
                        <a:t>6</a:t>
                      </a:r>
                      <a:endPar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rPr>
                        <a:t>5</a:t>
                      </a:r>
                      <a:endPar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r>
            </a:tbl>
          </a:graphicData>
        </a:graphic>
      </p:graphicFrame>
      <p:graphicFrame>
        <p:nvGraphicFramePr>
          <p:cNvPr id="95389" name="Group 157"/>
          <p:cNvGraphicFramePr>
            <a:graphicFrameLocks noGrp="1"/>
          </p:cNvGraphicFramePr>
          <p:nvPr/>
        </p:nvGraphicFramePr>
        <p:xfrm>
          <a:off x="1016000" y="5476875"/>
          <a:ext cx="10566396" cy="457200"/>
        </p:xfrm>
        <a:graphic>
          <a:graphicData uri="http://schemas.openxmlformats.org/drawingml/2006/table">
            <a:tbl>
              <a:tblPr/>
              <a:tblGrid>
                <a:gridCol w="880533"/>
                <a:gridCol w="880533"/>
                <a:gridCol w="880533"/>
                <a:gridCol w="880533"/>
                <a:gridCol w="880533"/>
                <a:gridCol w="880533"/>
                <a:gridCol w="880533"/>
                <a:gridCol w="880533"/>
                <a:gridCol w="880533"/>
                <a:gridCol w="880533"/>
                <a:gridCol w="880533"/>
                <a:gridCol w="880533"/>
              </a:tblGrid>
              <a:tr h="4572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rPr>
                        <a:t>60</a:t>
                      </a:r>
                      <a:endPar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endParaRP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rPr>
                        <a:t>45</a:t>
                      </a:r>
                      <a:endPar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rPr>
                        <a:t>50</a:t>
                      </a:r>
                      <a:endPar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rPr>
                        <a:t>55</a:t>
                      </a:r>
                      <a:endPar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rPr>
                        <a:t>65</a:t>
                      </a:r>
                      <a:endPar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2916B6"/>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rPr>
                        <a:t>85</a:t>
                      </a:r>
                      <a:endPar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rPr>
                        <a:t>80</a:t>
                      </a:r>
                      <a:endPar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rPr>
                        <a:t>75</a:t>
                      </a:r>
                      <a:endPar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rPr>
                        <a:t>70</a:t>
                      </a:r>
                      <a:endPar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rPr>
                        <a:t>+</a:t>
                      </a:r>
                      <a:r>
                        <a:rPr kumimoji="0" lang="en-US" altLang="zh-CN" sz="17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endParaRPr kumimoji="0" lang="en-US"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zh-CN" sz="1700" b="0" i="0" u="none" strike="noStrike" cap="none" normalizeH="0" baseline="0" smtClean="0">
                        <a:ln>
                          <a:noFill/>
                        </a:ln>
                        <a:solidFill>
                          <a:schemeClr val="tx1"/>
                        </a:solidFill>
                        <a:effectLst/>
                        <a:latin typeface="Arial" panose="020B0604020202090204" pitchFamily="34" charset="0"/>
                        <a:ea typeface="宋体" panose="02010600030101010101" pitchFamily="2" charset="-122"/>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5277"/>
                                        </p:tgtEl>
                                        <p:attrNameLst>
                                          <p:attrName>style.visibility</p:attrName>
                                        </p:attrNameLst>
                                      </p:cBhvr>
                                      <p:to>
                                        <p:strVal val="visible"/>
                                      </p:to>
                                    </p:set>
                                    <p:animEffect transition="in" filter="dissolve">
                                      <p:cBhvr>
                                        <p:cTn id="7" dur="500"/>
                                        <p:tgtEl>
                                          <p:spTgt spid="9527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5305"/>
                                        </p:tgtEl>
                                        <p:attrNameLst>
                                          <p:attrName>style.visibility</p:attrName>
                                        </p:attrNameLst>
                                      </p:cBhvr>
                                      <p:to>
                                        <p:strVal val="visible"/>
                                      </p:to>
                                    </p:set>
                                    <p:animEffect transition="in" filter="dissolve">
                                      <p:cBhvr>
                                        <p:cTn id="12" dur="500"/>
                                        <p:tgtEl>
                                          <p:spTgt spid="9530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5333"/>
                                        </p:tgtEl>
                                        <p:attrNameLst>
                                          <p:attrName>style.visibility</p:attrName>
                                        </p:attrNameLst>
                                      </p:cBhvr>
                                      <p:to>
                                        <p:strVal val="visible"/>
                                      </p:to>
                                    </p:set>
                                    <p:animEffect transition="in" filter="dissolve">
                                      <p:cBhvr>
                                        <p:cTn id="17" dur="500"/>
                                        <p:tgtEl>
                                          <p:spTgt spid="9533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95361"/>
                                        </p:tgtEl>
                                        <p:attrNameLst>
                                          <p:attrName>style.visibility</p:attrName>
                                        </p:attrNameLst>
                                      </p:cBhvr>
                                      <p:to>
                                        <p:strVal val="visible"/>
                                      </p:to>
                                    </p:set>
                                    <p:animEffect transition="in" filter="dissolve">
                                      <p:cBhvr>
                                        <p:cTn id="22" dur="500"/>
                                        <p:tgtEl>
                                          <p:spTgt spid="9536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95389"/>
                                        </p:tgtEl>
                                        <p:attrNameLst>
                                          <p:attrName>style.visibility</p:attrName>
                                        </p:attrNameLst>
                                      </p:cBhvr>
                                      <p:to>
                                        <p:strVal val="visible"/>
                                      </p:to>
                                    </p:set>
                                    <p:animEffect transition="in" filter="dissolve">
                                      <p:cBhvr>
                                        <p:cTn id="27" dur="500"/>
                                        <p:tgtEl>
                                          <p:spTgt spid="95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快速排序算法分析</a:t>
            </a:r>
            <a:endParaRPr lang="zh-CN" altLang="en-US" dirty="0"/>
          </a:p>
        </p:txBody>
      </p:sp>
      <p:sp>
        <p:nvSpPr>
          <p:cNvPr id="6" name="Rectangle 3"/>
          <p:cNvSpPr txBox="1">
            <a:spLocks noChangeArrowheads="1"/>
          </p:cNvSpPr>
          <p:nvPr/>
        </p:nvSpPr>
        <p:spPr>
          <a:xfrm>
            <a:off x="457200" y="1719263"/>
            <a:ext cx="8229600" cy="441166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90204" pitchFamily="34" charset="0"/>
              <a:buChar char="•"/>
              <a:defRPr sz="2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90204" pitchFamily="34" charset="0"/>
              <a:buChar char="•"/>
              <a:defRPr sz="2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90204" pitchFamily="34" charset="0"/>
              <a:buChar char="•"/>
              <a:defRPr sz="2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zh-CN" altLang="en-US" b="1" smtClean="0"/>
              <a:t>最坏情况：划分的两个区域分别包含</a:t>
            </a:r>
            <a:r>
              <a:rPr lang="en-US" altLang="zh-CN" b="1" i="1" smtClean="0">
                <a:latin typeface="Times New Roman" panose="02020603050405020304" pitchFamily="18" charset="0"/>
              </a:rPr>
              <a:t>n</a:t>
            </a:r>
            <a:r>
              <a:rPr lang="zh-CN" altLang="en-US" b="1" smtClean="0">
                <a:latin typeface="Times New Roman" panose="02020603050405020304" pitchFamily="18" charset="0"/>
              </a:rPr>
              <a:t>－</a:t>
            </a:r>
            <a:r>
              <a:rPr lang="en-US" altLang="zh-CN" b="1" smtClean="0">
                <a:latin typeface="Times New Roman" panose="02020603050405020304" pitchFamily="18" charset="0"/>
              </a:rPr>
              <a:t>1</a:t>
            </a:r>
            <a:r>
              <a:rPr lang="zh-CN" altLang="en-US" b="1" smtClean="0">
                <a:latin typeface="Times New Roman" panose="02020603050405020304" pitchFamily="18" charset="0"/>
              </a:rPr>
              <a:t>个元素和</a:t>
            </a:r>
            <a:r>
              <a:rPr lang="en-US" altLang="zh-CN" b="1" smtClean="0">
                <a:latin typeface="Times New Roman" panose="02020603050405020304" pitchFamily="18" charset="0"/>
              </a:rPr>
              <a:t>1</a:t>
            </a:r>
            <a:r>
              <a:rPr lang="zh-CN" altLang="en-US" b="1" smtClean="0">
                <a:latin typeface="Times New Roman" panose="02020603050405020304" pitchFamily="18" charset="0"/>
              </a:rPr>
              <a:t>个元素，如果每一步都出现这种情况，其复杂性</a:t>
            </a:r>
            <a:r>
              <a:rPr lang="en-US" altLang="zh-CN" b="1" i="1" smtClean="0">
                <a:latin typeface="Times New Roman" panose="02020603050405020304" pitchFamily="18" charset="0"/>
              </a:rPr>
              <a:t>T</a:t>
            </a:r>
            <a:r>
              <a:rPr lang="en-US" altLang="zh-CN" b="1" smtClean="0">
                <a:latin typeface="Times New Roman" panose="02020603050405020304" pitchFamily="18" charset="0"/>
              </a:rPr>
              <a:t>(</a:t>
            </a:r>
            <a:r>
              <a:rPr lang="en-US" altLang="zh-CN" b="1" i="1" smtClean="0">
                <a:latin typeface="Times New Roman" panose="02020603050405020304" pitchFamily="18" charset="0"/>
              </a:rPr>
              <a:t>n</a:t>
            </a:r>
            <a:r>
              <a:rPr lang="en-US" altLang="zh-CN" b="1" smtClean="0">
                <a:latin typeface="Times New Roman" panose="02020603050405020304" pitchFamily="18" charset="0"/>
              </a:rPr>
              <a:t>)</a:t>
            </a:r>
            <a:endParaRPr lang="en-US" altLang="zh-CN" b="1" smtClean="0">
              <a:latin typeface="Times New Roman" panose="02020603050405020304" pitchFamily="18" charset="0"/>
            </a:endParaRPr>
          </a:p>
          <a:p>
            <a:pPr>
              <a:buFont typeface="Wingdings" panose="05000000000000000000" pitchFamily="2" charset="2"/>
              <a:buNone/>
            </a:pPr>
            <a:r>
              <a:rPr lang="en-US" altLang="zh-CN" smtClean="0"/>
              <a:t>                  </a:t>
            </a:r>
            <a:r>
              <a:rPr lang="en-US" altLang="zh-CN" i="1" smtClean="0"/>
              <a:t> </a:t>
            </a:r>
            <a:r>
              <a:rPr lang="en-US" altLang="zh-CN" i="1" smtClean="0">
                <a:latin typeface="Times New Roman" panose="02020603050405020304" pitchFamily="18" charset="0"/>
              </a:rPr>
              <a:t>O</a:t>
            </a:r>
            <a:r>
              <a:rPr lang="en-US" altLang="zh-CN" smtClean="0">
                <a:latin typeface="Times New Roman" panose="02020603050405020304" pitchFamily="18" charset="0"/>
              </a:rPr>
              <a:t>(1)          </a:t>
            </a:r>
            <a:r>
              <a:rPr lang="en-US" altLang="zh-CN" i="1" smtClean="0">
                <a:latin typeface="Times New Roman" panose="02020603050405020304" pitchFamily="18" charset="0"/>
              </a:rPr>
              <a:t>n</a:t>
            </a:r>
            <a:r>
              <a:rPr lang="en-US" altLang="zh-CN" smtClean="0">
                <a:latin typeface="Times New Roman" panose="02020603050405020304" pitchFamily="18" charset="0"/>
              </a:rPr>
              <a:t>≤1</a:t>
            </a:r>
            <a:endParaRPr lang="en-US" altLang="zh-CN" smtClean="0">
              <a:latin typeface="Times New Roman" panose="02020603050405020304" pitchFamily="18" charset="0"/>
            </a:endParaRPr>
          </a:p>
          <a:p>
            <a:pPr>
              <a:buFont typeface="Wingdings" panose="05000000000000000000" pitchFamily="2" charset="2"/>
              <a:buNone/>
            </a:pPr>
            <a:r>
              <a:rPr lang="en-US" altLang="zh-CN" smtClean="0">
                <a:latin typeface="Times New Roman" panose="02020603050405020304" pitchFamily="18" charset="0"/>
              </a:rPr>
              <a:t>      </a:t>
            </a:r>
            <a:r>
              <a:rPr lang="en-US" altLang="zh-CN" i="1" smtClean="0">
                <a:latin typeface="Times New Roman" panose="02020603050405020304" pitchFamily="18" charset="0"/>
              </a:rPr>
              <a:t>T</a:t>
            </a:r>
            <a:r>
              <a:rPr lang="en-US" altLang="zh-CN" smtClean="0">
                <a:latin typeface="Times New Roman" panose="02020603050405020304" pitchFamily="18" charset="0"/>
              </a:rPr>
              <a:t>(</a:t>
            </a:r>
            <a:r>
              <a:rPr lang="en-US" altLang="zh-CN" i="1" smtClean="0">
                <a:latin typeface="Times New Roman" panose="02020603050405020304" pitchFamily="18" charset="0"/>
              </a:rPr>
              <a:t>n</a:t>
            </a:r>
            <a:r>
              <a:rPr lang="en-US" altLang="zh-CN" smtClean="0">
                <a:latin typeface="Times New Roman" panose="02020603050405020304" pitchFamily="18" charset="0"/>
              </a:rPr>
              <a:t>)=</a:t>
            </a:r>
            <a:endParaRPr lang="en-US" altLang="zh-CN" smtClean="0">
              <a:latin typeface="Times New Roman" panose="02020603050405020304" pitchFamily="18" charset="0"/>
            </a:endParaRPr>
          </a:p>
          <a:p>
            <a:pPr>
              <a:buFont typeface="Wingdings" panose="05000000000000000000" pitchFamily="2" charset="2"/>
              <a:buNone/>
            </a:pPr>
            <a:r>
              <a:rPr lang="en-US" altLang="zh-CN" smtClean="0">
                <a:latin typeface="Times New Roman" panose="02020603050405020304" pitchFamily="18" charset="0"/>
              </a:rPr>
              <a:t>                    </a:t>
            </a:r>
            <a:r>
              <a:rPr lang="en-US" altLang="zh-CN" i="1" smtClean="0">
                <a:latin typeface="Times New Roman" panose="02020603050405020304" pitchFamily="18" charset="0"/>
              </a:rPr>
              <a:t>T</a:t>
            </a:r>
            <a:r>
              <a:rPr lang="en-US" altLang="zh-CN" smtClean="0">
                <a:latin typeface="Times New Roman" panose="02020603050405020304" pitchFamily="18" charset="0"/>
              </a:rPr>
              <a:t>(</a:t>
            </a:r>
            <a:r>
              <a:rPr lang="en-US" altLang="zh-CN" i="1" smtClean="0">
                <a:latin typeface="Times New Roman" panose="02020603050405020304" pitchFamily="18" charset="0"/>
              </a:rPr>
              <a:t>n</a:t>
            </a:r>
            <a:r>
              <a:rPr lang="en-US" altLang="zh-CN" smtClean="0">
                <a:latin typeface="Times New Roman" panose="02020603050405020304" pitchFamily="18" charset="0"/>
              </a:rPr>
              <a:t>-1)+</a:t>
            </a:r>
            <a:r>
              <a:rPr lang="en-US" altLang="zh-CN" i="1" smtClean="0">
                <a:latin typeface="Times New Roman" panose="02020603050405020304" pitchFamily="18" charset="0"/>
              </a:rPr>
              <a:t>O</a:t>
            </a:r>
            <a:r>
              <a:rPr lang="en-US" altLang="zh-CN" smtClean="0">
                <a:latin typeface="Times New Roman" panose="02020603050405020304" pitchFamily="18" charset="0"/>
              </a:rPr>
              <a:t>(</a:t>
            </a:r>
            <a:r>
              <a:rPr lang="en-US" altLang="zh-CN" i="1" smtClean="0">
                <a:latin typeface="Times New Roman" panose="02020603050405020304" pitchFamily="18" charset="0"/>
              </a:rPr>
              <a:t>n</a:t>
            </a:r>
            <a:r>
              <a:rPr lang="en-US" altLang="zh-CN" smtClean="0">
                <a:latin typeface="Times New Roman" panose="02020603050405020304" pitchFamily="18" charset="0"/>
              </a:rPr>
              <a:t>)  </a:t>
            </a:r>
            <a:r>
              <a:rPr lang="en-US" altLang="zh-CN" i="1" smtClean="0">
                <a:latin typeface="Times New Roman" panose="02020603050405020304" pitchFamily="18" charset="0"/>
              </a:rPr>
              <a:t>n</a:t>
            </a:r>
            <a:r>
              <a:rPr lang="en-US" altLang="zh-CN" smtClean="0">
                <a:latin typeface="Times New Roman" panose="02020603050405020304" pitchFamily="18" charset="0"/>
              </a:rPr>
              <a:t>&gt;1</a:t>
            </a:r>
            <a:endParaRPr lang="en-US" altLang="zh-CN" smtClean="0">
              <a:latin typeface="Times New Roman" panose="02020603050405020304" pitchFamily="18" charset="0"/>
            </a:endParaRPr>
          </a:p>
          <a:p>
            <a:pPr>
              <a:buFont typeface="Wingdings" panose="05000000000000000000" pitchFamily="2" charset="2"/>
              <a:buNone/>
            </a:pPr>
            <a:r>
              <a:rPr lang="zh-CN" altLang="en-US" b="1" smtClean="0">
                <a:latin typeface="Times New Roman" panose="02020603050405020304" pitchFamily="18" charset="0"/>
              </a:rPr>
              <a:t>解得：</a:t>
            </a:r>
            <a:r>
              <a:rPr lang="en-US" altLang="zh-CN" i="1" smtClean="0">
                <a:latin typeface="Times New Roman" panose="02020603050405020304" pitchFamily="18" charset="0"/>
              </a:rPr>
              <a:t>T</a:t>
            </a:r>
            <a:r>
              <a:rPr lang="en-US" altLang="zh-CN" smtClean="0">
                <a:latin typeface="Times New Roman" panose="02020603050405020304" pitchFamily="18" charset="0"/>
              </a:rPr>
              <a:t>(</a:t>
            </a:r>
            <a:r>
              <a:rPr lang="en-US" altLang="zh-CN" i="1" smtClean="0">
                <a:latin typeface="Times New Roman" panose="02020603050405020304" pitchFamily="18" charset="0"/>
              </a:rPr>
              <a:t>n</a:t>
            </a:r>
            <a:r>
              <a:rPr lang="en-US" altLang="zh-CN" smtClean="0">
                <a:latin typeface="Times New Roman" panose="02020603050405020304" pitchFamily="18" charset="0"/>
              </a:rPr>
              <a:t>)=</a:t>
            </a:r>
            <a:r>
              <a:rPr lang="en-US" altLang="zh-CN" i="1" smtClean="0">
                <a:latin typeface="Times New Roman" panose="02020603050405020304" pitchFamily="18" charset="0"/>
              </a:rPr>
              <a:t>O</a:t>
            </a:r>
            <a:r>
              <a:rPr lang="en-US" altLang="zh-CN" smtClean="0">
                <a:latin typeface="Times New Roman" panose="02020603050405020304" pitchFamily="18" charset="0"/>
              </a:rPr>
              <a:t>(</a:t>
            </a:r>
            <a:r>
              <a:rPr lang="en-US" altLang="zh-CN" i="1" smtClean="0">
                <a:latin typeface="Times New Roman" panose="02020603050405020304" pitchFamily="18" charset="0"/>
              </a:rPr>
              <a:t>n</a:t>
            </a:r>
            <a:r>
              <a:rPr lang="en-US" altLang="zh-CN" baseline="30000" smtClean="0">
                <a:latin typeface="Times New Roman" panose="02020603050405020304" pitchFamily="18" charset="0"/>
              </a:rPr>
              <a:t>2</a:t>
            </a:r>
            <a:r>
              <a:rPr lang="en-US" altLang="zh-CN" smtClean="0">
                <a:latin typeface="Times New Roman" panose="02020603050405020304" pitchFamily="18" charset="0"/>
              </a:rPr>
              <a:t>)</a:t>
            </a:r>
            <a:endParaRPr lang="en-US" altLang="zh-CN" dirty="0" smtClean="0">
              <a:latin typeface="Times New Roman" panose="02020603050405020304" pitchFamily="18" charset="0"/>
            </a:endParaRPr>
          </a:p>
        </p:txBody>
      </p:sp>
      <p:sp>
        <p:nvSpPr>
          <p:cNvPr id="7" name="AutoShape 4"/>
          <p:cNvSpPr/>
          <p:nvPr/>
        </p:nvSpPr>
        <p:spPr bwMode="auto">
          <a:xfrm>
            <a:off x="1938841" y="3717756"/>
            <a:ext cx="144462" cy="1223963"/>
          </a:xfrm>
          <a:prstGeom prst="leftBrace">
            <a:avLst>
              <a:gd name="adj1" fmla="val 70605"/>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Rectangle 3"/>
          <p:cNvSpPr txBox="1">
            <a:spLocks noChangeArrowheads="1"/>
          </p:cNvSpPr>
          <p:nvPr/>
        </p:nvSpPr>
        <p:spPr>
          <a:xfrm>
            <a:off x="457200" y="1719263"/>
            <a:ext cx="8229600" cy="441166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90204" pitchFamily="34" charset="0"/>
              <a:buChar char="•"/>
              <a:defRPr sz="2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90204" pitchFamily="34" charset="0"/>
              <a:buChar char="•"/>
              <a:defRPr sz="2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90204" pitchFamily="34" charset="0"/>
              <a:buChar char="•"/>
              <a:defRPr sz="2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lnSpc>
                <a:spcPct val="90000"/>
              </a:lnSpc>
            </a:pPr>
            <a:r>
              <a:rPr lang="zh-CN" altLang="en-US" b="1" smtClean="0"/>
              <a:t>最好情况</a:t>
            </a:r>
            <a:r>
              <a:rPr lang="en-US" altLang="zh-CN" b="1" smtClean="0"/>
              <a:t>:</a:t>
            </a:r>
            <a:r>
              <a:rPr lang="zh-CN" altLang="en-US" b="1" smtClean="0"/>
              <a:t>每次划分所取的基准都恰好为中值，即每次划分都产生两个大小为</a:t>
            </a:r>
            <a:r>
              <a:rPr lang="en-US" altLang="zh-CN" b="1" smtClean="0"/>
              <a:t>n/2</a:t>
            </a:r>
            <a:r>
              <a:rPr lang="zh-CN" altLang="en-US" b="1" smtClean="0"/>
              <a:t>的区域，</a:t>
            </a:r>
            <a:endParaRPr lang="zh-CN" altLang="en-US" b="1" smtClean="0"/>
          </a:p>
          <a:p>
            <a:pPr>
              <a:lnSpc>
                <a:spcPct val="90000"/>
              </a:lnSpc>
              <a:buFont typeface="Wingdings" panose="05000000000000000000" pitchFamily="2" charset="2"/>
              <a:buNone/>
            </a:pPr>
            <a:r>
              <a:rPr lang="zh-CN" altLang="en-US" smtClean="0">
                <a:latin typeface="Times New Roman" panose="02020603050405020304" pitchFamily="18" charset="0"/>
              </a:rPr>
              <a:t>                    </a:t>
            </a:r>
            <a:r>
              <a:rPr lang="en-US" altLang="zh-CN" smtClean="0">
                <a:latin typeface="Times New Roman" panose="02020603050405020304" pitchFamily="18" charset="0"/>
              </a:rPr>
              <a:t>O(1)                n≤1</a:t>
            </a:r>
            <a:endParaRPr lang="en-US" altLang="zh-CN" smtClean="0">
              <a:latin typeface="Times New Roman" panose="02020603050405020304" pitchFamily="18" charset="0"/>
            </a:endParaRPr>
          </a:p>
          <a:p>
            <a:pPr>
              <a:lnSpc>
                <a:spcPct val="90000"/>
              </a:lnSpc>
              <a:buFont typeface="Wingdings" panose="05000000000000000000" pitchFamily="2" charset="2"/>
              <a:buNone/>
            </a:pPr>
            <a:r>
              <a:rPr lang="en-US" altLang="zh-CN" smtClean="0">
                <a:latin typeface="Times New Roman" panose="02020603050405020304" pitchFamily="18" charset="0"/>
              </a:rPr>
              <a:t>     T(n)=</a:t>
            </a:r>
            <a:endParaRPr lang="en-US" altLang="zh-CN" smtClean="0">
              <a:latin typeface="Times New Roman" panose="02020603050405020304" pitchFamily="18" charset="0"/>
            </a:endParaRPr>
          </a:p>
          <a:p>
            <a:pPr>
              <a:lnSpc>
                <a:spcPct val="90000"/>
              </a:lnSpc>
              <a:buFont typeface="Wingdings" panose="05000000000000000000" pitchFamily="2" charset="2"/>
              <a:buNone/>
            </a:pPr>
            <a:r>
              <a:rPr lang="en-US" altLang="zh-CN" smtClean="0">
                <a:latin typeface="Times New Roman" panose="02020603050405020304" pitchFamily="18" charset="0"/>
              </a:rPr>
              <a:t>                    2T(n/2)+O(n)   n&gt;1</a:t>
            </a:r>
            <a:endParaRPr lang="en-US" altLang="zh-CN" smtClean="0">
              <a:latin typeface="Times New Roman" panose="02020603050405020304" pitchFamily="18" charset="0"/>
            </a:endParaRPr>
          </a:p>
          <a:p>
            <a:pPr>
              <a:lnSpc>
                <a:spcPct val="90000"/>
              </a:lnSpc>
              <a:buFont typeface="Wingdings" panose="05000000000000000000" pitchFamily="2" charset="2"/>
              <a:buNone/>
            </a:pPr>
            <a:r>
              <a:rPr lang="en-US" altLang="zh-CN" smtClean="0">
                <a:latin typeface="Times New Roman" panose="02020603050405020304" pitchFamily="18" charset="0"/>
              </a:rPr>
              <a:t>     T(n)=O(nlogn)</a:t>
            </a:r>
            <a:endParaRPr lang="en-US" altLang="zh-CN" dirty="0" smtClean="0">
              <a:latin typeface="Times New Roman" panose="02020603050405020304" pitchFamily="18" charset="0"/>
            </a:endParaRPr>
          </a:p>
        </p:txBody>
      </p:sp>
      <p:sp>
        <p:nvSpPr>
          <p:cNvPr id="5" name="AutoShape 4"/>
          <p:cNvSpPr/>
          <p:nvPr/>
        </p:nvSpPr>
        <p:spPr bwMode="auto">
          <a:xfrm>
            <a:off x="2076033" y="2895726"/>
            <a:ext cx="73025" cy="863600"/>
          </a:xfrm>
          <a:prstGeom prst="leftBrace">
            <a:avLst>
              <a:gd name="adj1" fmla="val 98551"/>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近似算法的性能比值</a:t>
            </a:r>
            <a:endParaRPr lang="zh-CN" altLang="en-US" dirty="0"/>
          </a:p>
        </p:txBody>
      </p:sp>
      <p:sp>
        <p:nvSpPr>
          <p:cNvPr id="3" name="内容占位符 2"/>
          <p:cNvSpPr>
            <a:spLocks noGrp="1"/>
          </p:cNvSpPr>
          <p:nvPr>
            <p:ph idx="1"/>
          </p:nvPr>
        </p:nvSpPr>
        <p:spPr/>
        <p:txBody>
          <a:bodyPr/>
          <a:lstStyle/>
          <a:p>
            <a:r>
              <a:rPr lang="zh-CN" altLang="en-US" dirty="0"/>
              <a:t>近似算法的近似比不会小于</a:t>
            </a:r>
            <a:r>
              <a:rPr lang="en-US" altLang="zh-CN" dirty="0"/>
              <a:t>1</a:t>
            </a:r>
            <a:endParaRPr lang="en-US" altLang="zh-CN" dirty="0"/>
          </a:p>
          <a:p>
            <a:r>
              <a:rPr lang="en-US" altLang="zh-CN" dirty="0"/>
              <a:t>1</a:t>
            </a:r>
            <a:r>
              <a:rPr lang="zh-CN" altLang="en-US" dirty="0"/>
              <a:t>近似算法产生的是最优解</a:t>
            </a:r>
            <a:endParaRPr lang="en-US" altLang="zh-CN" dirty="0"/>
          </a:p>
          <a:p>
            <a:r>
              <a:rPr lang="zh-CN" altLang="en-US" dirty="0"/>
              <a:t>具有较大近似比的近似算法可能返回较最优解差很多的解</a:t>
            </a:r>
            <a:endParaRPr lang="en-US" altLang="zh-CN" dirty="0"/>
          </a:p>
          <a:p>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快速排序分析</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en-US" dirty="0" smtClean="0"/>
                  <a:t>如果每次划分都是</a:t>
                </a:r>
                <a:r>
                  <a:rPr lang="en-US" altLang="zh-CN" dirty="0" smtClean="0"/>
                  <a:t>1/10:9/10</a:t>
                </a:r>
                <a:r>
                  <a:rPr lang="zh-CN" altLang="en-US" dirty="0" smtClean="0"/>
                  <a:t>，复杂度是多少？</a:t>
                </a:r>
                <a:endParaRPr lang="en-US" altLang="zh-CN" dirty="0" smtClean="0"/>
              </a:p>
              <a:p>
                <a:r>
                  <a:rPr lang="en-US" altLang="zh-CN" dirty="0" smtClean="0"/>
                  <a:t>T(n)= T(9n/10)+T(n/10) + </a:t>
                </a:r>
                <a14:m>
                  <m:oMath xmlns:m="http://schemas.openxmlformats.org/officeDocument/2006/math">
                    <m:r>
                      <a:rPr lang="zh-CN" altLang="en-US" i="1" smtClean="0">
                        <a:latin typeface="Cambria Math"/>
                      </a:rPr>
                      <m:t>𝜃</m:t>
                    </m:r>
                    <m:r>
                      <a:rPr lang="en-US" altLang="zh-CN" b="0" i="1" smtClean="0">
                        <a:latin typeface="Cambria Math"/>
                      </a:rPr>
                      <m:t>(</m:t>
                    </m:r>
                    <m:r>
                      <a:rPr lang="en-US" altLang="zh-CN" b="0" i="1" smtClean="0">
                        <a:latin typeface="Cambria Math"/>
                      </a:rPr>
                      <m:t>𝑛</m:t>
                    </m:r>
                    <m:r>
                      <a:rPr lang="en-US" altLang="zh-CN" b="0" i="1" smtClean="0">
                        <a:latin typeface="Cambria Math"/>
                      </a:rPr>
                      <m:t>)</m:t>
                    </m:r>
                  </m:oMath>
                </a14:m>
                <a:endParaRPr lang="en-US" altLang="zh-CN" dirty="0" smtClean="0"/>
              </a:p>
              <a:p>
                <a:r>
                  <a:rPr lang="en-US" altLang="zh-CN" dirty="0" smtClean="0"/>
                  <a:t>O(</a:t>
                </a:r>
                <a:r>
                  <a:rPr lang="en-US" altLang="zh-CN" dirty="0" err="1" smtClean="0"/>
                  <a:t>nlogn</a:t>
                </a:r>
                <a:r>
                  <a:rPr lang="en-US" altLang="zh-CN" dirty="0" smtClean="0"/>
                  <a:t>)</a:t>
                </a:r>
                <a:endParaRPr lang="zh-CN" altLang="en-US"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b="7"/>
                </a:stretch>
              </a:blipFill>
            </p:spPr>
            <p:txBody>
              <a:bodyPr/>
              <a:lstStyle/>
              <a:p>
                <a:r>
                  <a:rPr lang="zh-CN" altLang="en-US">
                    <a:noFill/>
                  </a:rPr>
                  <a:t> </a:t>
                </a:r>
              </a:p>
            </p:txBody>
          </p:sp>
        </mc:Fallback>
      </mc:AlternateContent>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1004" y="3013910"/>
            <a:ext cx="5250281" cy="3249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快速排序分析</a:t>
            </a:r>
            <a:endParaRPr lang="zh-CN" altLang="en-US" dirty="0"/>
          </a:p>
        </p:txBody>
      </p:sp>
      <p:sp>
        <p:nvSpPr>
          <p:cNvPr id="3" name="内容占位符 2"/>
          <p:cNvSpPr>
            <a:spLocks noGrp="1"/>
          </p:cNvSpPr>
          <p:nvPr>
            <p:ph idx="1"/>
          </p:nvPr>
        </p:nvSpPr>
        <p:spPr>
          <a:xfrm>
            <a:off x="838200" y="1453515"/>
            <a:ext cx="10515600" cy="4351338"/>
          </a:xfrm>
        </p:spPr>
        <p:txBody>
          <a:bodyPr>
            <a:normAutofit/>
          </a:bodyPr>
          <a:lstStyle/>
          <a:p>
            <a:r>
              <a:rPr lang="zh-CN" altLang="en-US" dirty="0" smtClean="0"/>
              <a:t>平均时间复杂度</a:t>
            </a:r>
            <a:endParaRPr lang="en-US" altLang="zh-CN" dirty="0" smtClean="0"/>
          </a:p>
          <a:p>
            <a:pPr lvl="1"/>
            <a:r>
              <a:rPr lang="zh-CN" altLang="en-US" dirty="0" smtClean="0"/>
              <a:t>划分一部分数据个数为</a:t>
            </a:r>
            <a:r>
              <a:rPr lang="en-US" altLang="zh-CN" dirty="0" smtClean="0"/>
              <a:t>i</a:t>
            </a:r>
            <a:r>
              <a:rPr lang="zh-CN" altLang="en-US" dirty="0" smtClean="0"/>
              <a:t>，另外一部分数据为</a:t>
            </a:r>
            <a:r>
              <a:rPr lang="en-US" altLang="zh-CN" dirty="0" smtClean="0"/>
              <a:t>(n-i)</a:t>
            </a:r>
            <a:r>
              <a:rPr lang="zh-CN" altLang="en-US" dirty="0" smtClean="0"/>
              <a:t>的概率相等且为</a:t>
            </a:r>
            <a:r>
              <a:rPr lang="en-US" altLang="zh-CN" dirty="0" smtClean="0"/>
              <a:t>(1/n)</a:t>
            </a:r>
            <a:r>
              <a:rPr lang="zh-CN" altLang="en-US" dirty="0" smtClean="0"/>
              <a:t>，</a:t>
            </a:r>
            <a:r>
              <a:rPr lang="en-US" altLang="zh-CN" dirty="0" smtClean="0"/>
              <a:t>i</a:t>
            </a:r>
            <a:r>
              <a:rPr lang="zh-CN" altLang="en-US" dirty="0" smtClean="0"/>
              <a:t>从</a:t>
            </a:r>
            <a:r>
              <a:rPr lang="en-US" altLang="zh-CN" dirty="0" smtClean="0"/>
              <a:t>0</a:t>
            </a:r>
            <a:r>
              <a:rPr lang="zh-CN" altLang="en-US" dirty="0" smtClean="0"/>
              <a:t>到</a:t>
            </a:r>
            <a:r>
              <a:rPr lang="en-US" altLang="zh-CN" dirty="0" smtClean="0"/>
              <a:t>(n-1)</a:t>
            </a:r>
            <a:endParaRPr lang="en-US" altLang="zh-CN" dirty="0" smtClean="0"/>
          </a:p>
          <a:p>
            <a:pPr lvl="1"/>
            <a:endParaRPr lang="en-US" altLang="zh-CN" dirty="0"/>
          </a:p>
          <a:p>
            <a:endParaRPr lang="zh-CN" altLang="en-US" dirty="0"/>
          </a:p>
        </p:txBody>
      </p:sp>
      <p:pic>
        <p:nvPicPr>
          <p:cNvPr id="1536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50957" y="3818021"/>
            <a:ext cx="8192917" cy="1636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随机快速排序</a:t>
            </a:r>
            <a:endParaRPr lang="zh-CN" altLang="en-US" dirty="0"/>
          </a:p>
        </p:txBody>
      </p:sp>
      <p:sp>
        <p:nvSpPr>
          <p:cNvPr id="3" name="内容占位符 2"/>
          <p:cNvSpPr>
            <a:spLocks noGrp="1"/>
          </p:cNvSpPr>
          <p:nvPr>
            <p:ph idx="1"/>
          </p:nvPr>
        </p:nvSpPr>
        <p:spPr/>
        <p:txBody>
          <a:bodyPr/>
          <a:lstStyle/>
          <a:p>
            <a:r>
              <a:rPr lang="zh-CN" altLang="en-US" dirty="0" smtClean="0"/>
              <a:t>快速排序的平均期望为</a:t>
            </a:r>
            <a:r>
              <a:rPr lang="zh-CN" altLang="en-US" dirty="0" smtClean="0">
                <a:sym typeface="Symbol"/>
              </a:rPr>
              <a:t></a:t>
            </a:r>
            <a:r>
              <a:rPr lang="en-US" altLang="zh-CN" dirty="0" smtClean="0">
                <a:sym typeface="Symbol"/>
              </a:rPr>
              <a:t>(</a:t>
            </a:r>
            <a:r>
              <a:rPr lang="en-US" altLang="zh-CN" dirty="0" err="1" smtClean="0">
                <a:sym typeface="Symbol"/>
              </a:rPr>
              <a:t>nlogn</a:t>
            </a:r>
            <a:r>
              <a:rPr lang="en-US" altLang="zh-CN" dirty="0" smtClean="0">
                <a:sym typeface="Symbol"/>
              </a:rPr>
              <a:t>)</a:t>
            </a:r>
            <a:r>
              <a:rPr lang="zh-CN" altLang="en-US" dirty="0" smtClean="0">
                <a:sym typeface="Symbol"/>
              </a:rPr>
              <a:t>，但存在概率最坏复杂度</a:t>
            </a:r>
            <a:r>
              <a:rPr lang="zh-CN" altLang="en-US" dirty="0">
                <a:sym typeface="Symbol"/>
              </a:rPr>
              <a:t></a:t>
            </a:r>
            <a:r>
              <a:rPr lang="en-US" altLang="zh-CN" dirty="0">
                <a:sym typeface="Symbol"/>
              </a:rPr>
              <a:t>(</a:t>
            </a:r>
            <a:r>
              <a:rPr lang="en-US" altLang="zh-CN" dirty="0" smtClean="0">
                <a:sym typeface="Symbol"/>
              </a:rPr>
              <a:t>n</a:t>
            </a:r>
            <a:r>
              <a:rPr lang="en-US" altLang="zh-CN" baseline="30000" dirty="0" smtClean="0">
                <a:sym typeface="Symbol"/>
              </a:rPr>
              <a:t>2</a:t>
            </a:r>
            <a:r>
              <a:rPr lang="en-US" altLang="zh-CN" dirty="0" smtClean="0">
                <a:sym typeface="Symbol"/>
              </a:rPr>
              <a:t>)</a:t>
            </a:r>
            <a:endParaRPr lang="en-US" altLang="zh-CN" dirty="0" smtClean="0">
              <a:sym typeface="Symbol"/>
            </a:endParaRPr>
          </a:p>
          <a:p>
            <a:r>
              <a:rPr lang="zh-CN" altLang="en-US" dirty="0" smtClean="0">
                <a:sym typeface="Symbol"/>
              </a:rPr>
              <a:t>随机快速排序尽可能消除这种概率</a:t>
            </a:r>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随机快速排序</a:t>
            </a:r>
            <a:endParaRPr lang="zh-CN" altLang="en-US" dirty="0"/>
          </a:p>
        </p:txBody>
      </p:sp>
      <p:sp>
        <p:nvSpPr>
          <p:cNvPr id="3" name="内容占位符 2"/>
          <p:cNvSpPr>
            <a:spLocks noGrp="1"/>
          </p:cNvSpPr>
          <p:nvPr>
            <p:ph idx="1"/>
          </p:nvPr>
        </p:nvSpPr>
        <p:spPr/>
        <p:txBody>
          <a:bodyPr/>
          <a:lstStyle/>
          <a:p>
            <a:endParaRPr lang="zh-CN" altLang="en-US"/>
          </a:p>
        </p:txBody>
      </p:sp>
      <p:pic>
        <p:nvPicPr>
          <p:cNvPr id="1638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10770" y="1525270"/>
            <a:ext cx="8046651" cy="4652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随机快速排序分析</a:t>
            </a:r>
            <a:endParaRPr lang="zh-CN" altLang="en-US" dirty="0"/>
          </a:p>
        </p:txBody>
      </p:sp>
      <p:sp>
        <p:nvSpPr>
          <p:cNvPr id="3" name="内容占位符 2"/>
          <p:cNvSpPr>
            <a:spLocks noGrp="1"/>
          </p:cNvSpPr>
          <p:nvPr>
            <p:ph idx="1"/>
          </p:nvPr>
        </p:nvSpPr>
        <p:spPr/>
        <p:txBody>
          <a:bodyPr/>
          <a:lstStyle/>
          <a:p>
            <a:r>
              <a:rPr lang="zh-CN" altLang="en-US" dirty="0"/>
              <a:t>随机算法的分析：期望运行时间</a:t>
            </a:r>
            <a:endParaRPr lang="zh-CN" altLang="en-US" dirty="0"/>
          </a:p>
          <a:p>
            <a:r>
              <a:rPr lang="zh-CN" altLang="en-US" dirty="0"/>
              <a:t>定理</a:t>
            </a:r>
            <a:r>
              <a:rPr lang="en-US" altLang="zh-CN" b="1" dirty="0"/>
              <a:t>1</a:t>
            </a:r>
            <a:r>
              <a:rPr lang="zh-CN" altLang="en-US" dirty="0"/>
              <a:t>设数组含</a:t>
            </a:r>
            <a:r>
              <a:rPr lang="en-US" altLang="zh-CN" b="1" i="1" dirty="0"/>
              <a:t>n </a:t>
            </a:r>
            <a:r>
              <a:rPr lang="zh-CN" altLang="en-US" dirty="0"/>
              <a:t>个不同元素，随机快速排序算法的期望比较次数</a:t>
            </a:r>
            <a:endParaRPr lang="zh-CN" altLang="en-US" dirty="0"/>
          </a:p>
          <a:p>
            <a:pPr marL="0" indent="0">
              <a:buNone/>
            </a:pPr>
            <a:r>
              <a:rPr lang="en-US" altLang="zh-CN" b="1" i="1" dirty="0" smtClean="0"/>
              <a:t>                             T</a:t>
            </a:r>
            <a:r>
              <a:rPr lang="en-US" altLang="zh-CN" b="1" dirty="0" smtClean="0"/>
              <a:t>(</a:t>
            </a:r>
            <a:r>
              <a:rPr lang="en-US" altLang="zh-CN" b="1" i="1" dirty="0" smtClean="0"/>
              <a:t>n</a:t>
            </a:r>
            <a:r>
              <a:rPr lang="en-US" altLang="zh-CN" b="1" dirty="0"/>
              <a:t>) </a:t>
            </a:r>
            <a:r>
              <a:rPr lang="en-US" altLang="zh-CN" dirty="0"/>
              <a:t>≤</a:t>
            </a:r>
            <a:r>
              <a:rPr lang="en-US" altLang="zh-CN" b="1" dirty="0"/>
              <a:t>2</a:t>
            </a:r>
            <a:r>
              <a:rPr lang="en-US" altLang="zh-CN" b="1" i="1" dirty="0"/>
              <a:t>n </a:t>
            </a:r>
            <a:r>
              <a:rPr lang="en-US" altLang="zh-CN" b="1" dirty="0" err="1"/>
              <a:t>ln</a:t>
            </a:r>
            <a:r>
              <a:rPr lang="en-US" altLang="zh-CN" b="1" dirty="0"/>
              <a:t> </a:t>
            </a:r>
            <a:r>
              <a:rPr lang="en-US" altLang="zh-CN" b="1" i="1" dirty="0"/>
              <a:t>n</a:t>
            </a:r>
            <a:endParaRPr lang="en-US" altLang="zh-CN" b="1" i="1" dirty="0"/>
          </a:p>
          <a:p>
            <a:r>
              <a:rPr lang="zh-CN" altLang="en-US" dirty="0" smtClean="0"/>
              <a:t>解为</a:t>
            </a:r>
            <a:r>
              <a:rPr lang="en-US" altLang="zh-CN" b="1" i="1" dirty="0" smtClean="0"/>
              <a:t>T</a:t>
            </a:r>
            <a:r>
              <a:rPr lang="en-US" altLang="zh-CN" b="1" dirty="0" smtClean="0"/>
              <a:t>(</a:t>
            </a:r>
            <a:r>
              <a:rPr lang="en-US" altLang="zh-CN" b="1" i="1" dirty="0" smtClean="0"/>
              <a:t>n</a:t>
            </a:r>
            <a:r>
              <a:rPr lang="en-US" altLang="zh-CN" b="1" dirty="0"/>
              <a:t>)=</a:t>
            </a:r>
            <a:r>
              <a:rPr lang="en-US" altLang="zh-CN" b="1" i="1" dirty="0"/>
              <a:t>O</a:t>
            </a:r>
            <a:r>
              <a:rPr lang="en-US" altLang="zh-CN" b="1" dirty="0"/>
              <a:t>(</a:t>
            </a:r>
            <a:r>
              <a:rPr lang="en-US" altLang="zh-CN" b="1" i="1" dirty="0" err="1"/>
              <a:t>n</a:t>
            </a:r>
            <a:r>
              <a:rPr lang="en-US" altLang="zh-CN" b="1" dirty="0" err="1"/>
              <a:t>log</a:t>
            </a:r>
            <a:r>
              <a:rPr lang="en-US" altLang="zh-CN" b="1" i="1" dirty="0" err="1"/>
              <a:t>n</a:t>
            </a:r>
            <a:r>
              <a:rPr lang="en-US" altLang="zh-CN" b="1" dirty="0"/>
              <a:t>)</a:t>
            </a:r>
            <a:r>
              <a:rPr lang="zh-CN" altLang="en-US" dirty="0"/>
              <a:t>，与确定型的快速排序算法平均时间复杂度一样</a:t>
            </a:r>
            <a:r>
              <a:rPr lang="en-US" altLang="zh-CN" b="1" dirty="0"/>
              <a:t>.</a:t>
            </a:r>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证明</a:t>
            </a:r>
            <a:r>
              <a:rPr lang="en-US" altLang="zh-CN" dirty="0"/>
              <a:t>T(n) ≤2nlnn</a:t>
            </a:r>
            <a:endParaRPr lang="zh-CN" altLang="en-US" dirty="0"/>
          </a:p>
        </p:txBody>
      </p:sp>
      <p:sp>
        <p:nvSpPr>
          <p:cNvPr id="3" name="内容占位符 2"/>
          <p:cNvSpPr>
            <a:spLocks noGrp="1"/>
          </p:cNvSpPr>
          <p:nvPr>
            <p:ph idx="1"/>
          </p:nvPr>
        </p:nvSpPr>
        <p:spPr/>
        <p:txBody>
          <a:bodyPr/>
          <a:lstStyle/>
          <a:p>
            <a:r>
              <a:rPr lang="zh-CN" altLang="en-US" dirty="0"/>
              <a:t>选定枢轴元素后，其余</a:t>
            </a:r>
            <a:r>
              <a:rPr lang="en-US" altLang="zh-CN" dirty="0"/>
              <a:t>n-1</a:t>
            </a:r>
            <a:r>
              <a:rPr lang="zh-CN" altLang="en-US" dirty="0"/>
              <a:t>个元素每个都要与枢轴元素比较一次，以决定在子数组</a:t>
            </a:r>
            <a:r>
              <a:rPr lang="en-US" altLang="zh-CN" dirty="0"/>
              <a:t>A,B,C</a:t>
            </a:r>
            <a:r>
              <a:rPr lang="zh-CN" altLang="en-US" dirty="0"/>
              <a:t>中的归属</a:t>
            </a:r>
            <a:r>
              <a:rPr lang="en-US" altLang="zh-CN" dirty="0" smtClean="0"/>
              <a:t>.</a:t>
            </a:r>
            <a:endParaRPr lang="en-US" altLang="zh-CN" dirty="0" smtClean="0"/>
          </a:p>
          <a:p>
            <a:r>
              <a:rPr lang="zh-CN" altLang="en-US" dirty="0" smtClean="0"/>
              <a:t>枢轴</a:t>
            </a:r>
            <a:r>
              <a:rPr lang="zh-CN" altLang="en-US" dirty="0"/>
              <a:t>元素在排序后的数组中位于第</a:t>
            </a:r>
            <a:r>
              <a:rPr lang="en-US" altLang="zh-CN" dirty="0"/>
              <a:t>1,2,…,n</a:t>
            </a:r>
            <a:r>
              <a:rPr lang="zh-CN" altLang="en-US" dirty="0"/>
              <a:t>个位置上的概率都是</a:t>
            </a:r>
            <a:r>
              <a:rPr lang="en-US" altLang="zh-CN" dirty="0"/>
              <a:t>1/n</a:t>
            </a:r>
            <a:endParaRPr lang="zh-CN" altLang="en-US" dirty="0"/>
          </a:p>
        </p:txBody>
      </p:sp>
      <p:pic>
        <p:nvPicPr>
          <p:cNvPr id="1741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418115" y="4095071"/>
            <a:ext cx="5029200"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证明</a:t>
            </a:r>
            <a:r>
              <a:rPr lang="en-US" altLang="zh-CN" dirty="0"/>
              <a:t>T(n) ≤2nlnn</a:t>
            </a:r>
            <a:endParaRPr lang="zh-CN" altLang="en-US" dirty="0"/>
          </a:p>
        </p:txBody>
      </p:sp>
      <p:sp>
        <p:nvSpPr>
          <p:cNvPr id="3" name="内容占位符 2"/>
          <p:cNvSpPr>
            <a:spLocks noGrp="1"/>
          </p:cNvSpPr>
          <p:nvPr>
            <p:ph idx="1"/>
          </p:nvPr>
        </p:nvSpPr>
        <p:spPr/>
        <p:txBody>
          <a:bodyPr/>
          <a:lstStyle/>
          <a:p>
            <a:pPr marL="0" indent="0">
              <a:buNone/>
            </a:pPr>
            <a:endParaRPr lang="zh-CN" altLang="en-US" dirty="0"/>
          </a:p>
        </p:txBody>
      </p:sp>
      <p:pic>
        <p:nvPicPr>
          <p:cNvPr id="1843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51820" y="1830160"/>
            <a:ext cx="5324475" cy="398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标题 1"/>
          <p:cNvSpPr>
            <a:spLocks noGrp="1"/>
          </p:cNvSpPr>
          <p:nvPr>
            <p:ph type="title"/>
          </p:nvPr>
        </p:nvSpPr>
        <p:spPr>
          <a:xfrm>
            <a:off x="1958975" y="304800"/>
            <a:ext cx="8229600" cy="1143000"/>
          </a:xfrm>
        </p:spPr>
        <p:txBody>
          <a:bodyPr vert="horz" wrap="square" lIns="91440" tIns="45720" rIns="91440" bIns="45720" anchor="ctr" anchorCtr="0"/>
          <a:p>
            <a:r>
              <a:rPr lang="zh-CN" altLang="en-US" sz="3200" dirty="0"/>
              <a:t>随机选择算法</a:t>
            </a:r>
            <a:endParaRPr lang="zh-CN" altLang="en-US" sz="3200" dirty="0"/>
          </a:p>
        </p:txBody>
      </p:sp>
      <p:sp>
        <p:nvSpPr>
          <p:cNvPr id="78851" name="内容占位符 2"/>
          <p:cNvSpPr>
            <a:spLocks noGrp="1"/>
          </p:cNvSpPr>
          <p:nvPr>
            <p:ph idx="1"/>
          </p:nvPr>
        </p:nvSpPr>
        <p:spPr/>
        <p:txBody>
          <a:bodyPr vert="horz" wrap="square" lIns="91440" tIns="45720" rIns="91440" bIns="45720" anchor="t" anchorCtr="0"/>
          <a:p>
            <a:endParaRPr lang="zh-CN" altLang="en-US" dirty="0"/>
          </a:p>
        </p:txBody>
      </p:sp>
      <p:sp>
        <p:nvSpPr>
          <p:cNvPr id="78852" name="页脚占位符 3"/>
          <p:cNvSpPr txBox="1">
            <a:spLocks noGrp="1"/>
          </p:cNvSpPr>
          <p:nvPr>
            <p:ph type="ftr" sz="quarter" idx="11"/>
          </p:nvPr>
        </p:nvSpPr>
        <p:spPr>
          <a:xfrm>
            <a:off x="4008438" y="6245225"/>
            <a:ext cx="3671887" cy="476250"/>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r>
              <a:rPr lang="en-US" altLang="zh-CN" sz="1400" dirty="0"/>
              <a:t>Software College, Northeastern University     zhangl@swc.neu.edu.cn</a:t>
            </a:r>
            <a:endParaRPr lang="en-US" altLang="zh-CN" sz="1400" dirty="0"/>
          </a:p>
        </p:txBody>
      </p:sp>
      <p:pic>
        <p:nvPicPr>
          <p:cNvPr id="78853" name="图片 4"/>
          <p:cNvPicPr>
            <a:picLocks noChangeAspect="1"/>
          </p:cNvPicPr>
          <p:nvPr/>
        </p:nvPicPr>
        <p:blipFill>
          <a:blip r:embed="rId1">
            <a:lum bright="-54000" contrast="72000"/>
          </a:blip>
          <a:srcRect t="2916"/>
          <a:stretch>
            <a:fillRect/>
          </a:stretch>
        </p:blipFill>
        <p:spPr>
          <a:xfrm>
            <a:off x="2284730" y="1546543"/>
            <a:ext cx="7623175" cy="4292282"/>
          </a:xfrm>
          <a:prstGeom prst="rect">
            <a:avLst/>
          </a:prstGeom>
          <a:noFill/>
          <a:ln w="9525">
            <a:noFill/>
          </a:ln>
        </p:spPr>
      </p:pic>
    </p:spTree>
  </p:cSld>
  <p:clrMapOvr>
    <a:masterClrMapping/>
  </p:clrMapOvr>
  <p:transition spd="slow">
    <p:randomBar dir="ver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标题 1"/>
          <p:cNvSpPr>
            <a:spLocks noGrp="1"/>
          </p:cNvSpPr>
          <p:nvPr>
            <p:ph type="title"/>
          </p:nvPr>
        </p:nvSpPr>
        <p:spPr/>
        <p:txBody>
          <a:bodyPr vert="horz" wrap="square" lIns="91440" tIns="45720" rIns="91440" bIns="45720" anchor="ctr" anchorCtr="0"/>
          <a:p>
            <a:r>
              <a:rPr lang="en-US" altLang="zh-CN" dirty="0"/>
              <a:t>Example </a:t>
            </a:r>
            <a:endParaRPr lang="zh-CN" altLang="en-US" dirty="0"/>
          </a:p>
        </p:txBody>
      </p:sp>
      <p:sp>
        <p:nvSpPr>
          <p:cNvPr id="80899" name="内容占位符 2"/>
          <p:cNvSpPr>
            <a:spLocks noGrp="1"/>
          </p:cNvSpPr>
          <p:nvPr>
            <p:ph idx="1"/>
          </p:nvPr>
        </p:nvSpPr>
        <p:spPr/>
        <p:txBody>
          <a:bodyPr vert="horz" wrap="square" lIns="91440" tIns="45720" rIns="91440" bIns="45720" anchor="t" anchorCtr="0"/>
          <a:p>
            <a:endParaRPr lang="zh-CN" altLang="en-US" dirty="0"/>
          </a:p>
        </p:txBody>
      </p:sp>
      <p:sp>
        <p:nvSpPr>
          <p:cNvPr id="80900" name="页脚占位符 3"/>
          <p:cNvSpPr txBox="1">
            <a:spLocks noGrp="1"/>
          </p:cNvSpPr>
          <p:nvPr>
            <p:ph type="ftr" sz="quarter" idx="11"/>
          </p:nvPr>
        </p:nvSpPr>
        <p:spPr>
          <a:xfrm>
            <a:off x="4008438" y="6245225"/>
            <a:ext cx="3671887" cy="476250"/>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r>
              <a:rPr lang="en-US" altLang="zh-CN" sz="1400" dirty="0"/>
              <a:t>Software College, Northeastern University     zhangl@swc.neu.edu.cn</a:t>
            </a:r>
            <a:endParaRPr lang="en-US" altLang="zh-CN" sz="1400" dirty="0"/>
          </a:p>
        </p:txBody>
      </p:sp>
      <p:pic>
        <p:nvPicPr>
          <p:cNvPr id="80901" name="图片 4"/>
          <p:cNvPicPr>
            <a:picLocks noChangeAspect="1"/>
          </p:cNvPicPr>
          <p:nvPr/>
        </p:nvPicPr>
        <p:blipFill>
          <a:blip r:embed="rId1">
            <a:lum bright="-42000" contrast="66000"/>
          </a:blip>
          <a:stretch>
            <a:fillRect/>
          </a:stretch>
        </p:blipFill>
        <p:spPr>
          <a:xfrm>
            <a:off x="2360613" y="1422400"/>
            <a:ext cx="7754937" cy="4167188"/>
          </a:xfrm>
          <a:prstGeom prst="rect">
            <a:avLst/>
          </a:prstGeom>
          <a:noFill/>
          <a:ln w="9525">
            <a:noFill/>
          </a:ln>
        </p:spPr>
      </p:pic>
    </p:spTree>
  </p:cSld>
  <p:clrMapOvr>
    <a:masterClrMapping/>
  </p:clrMapOvr>
  <p:transition spd="slow">
    <p:randomBar dir="ver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页脚占位符 4"/>
          <p:cNvSpPr txBox="1">
            <a:spLocks noGrp="1"/>
          </p:cNvSpPr>
          <p:nvPr>
            <p:ph type="ftr" sz="quarter" idx="11"/>
          </p:nvPr>
        </p:nvSpPr>
        <p:spPr>
          <a:xfrm>
            <a:off x="4008438" y="6245225"/>
            <a:ext cx="3671887" cy="476250"/>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r>
              <a:rPr lang="en-US" altLang="zh-CN" sz="1400" dirty="0"/>
              <a:t>Software College, Northeastern University     zhangl@swc.neu.edu.cn</a:t>
            </a:r>
            <a:endParaRPr lang="en-US" altLang="zh-CN" sz="1400" dirty="0"/>
          </a:p>
        </p:txBody>
      </p:sp>
      <p:sp>
        <p:nvSpPr>
          <p:cNvPr id="81923" name="Rectangle 2"/>
          <p:cNvSpPr>
            <a:spLocks noGrp="1"/>
          </p:cNvSpPr>
          <p:nvPr>
            <p:ph type="title"/>
          </p:nvPr>
        </p:nvSpPr>
        <p:spPr>
          <a:xfrm>
            <a:off x="2135188" y="300038"/>
            <a:ext cx="8229600" cy="566737"/>
          </a:xfrm>
        </p:spPr>
        <p:txBody>
          <a:bodyPr vert="horz" wrap="square" lIns="91440" tIns="45720" rIns="91440" bIns="45720" anchor="ctr" anchorCtr="0">
            <a:normAutofit fontScale="90000"/>
          </a:bodyPr>
          <a:p>
            <a:pPr eaLnBrk="1" hangingPunct="1"/>
            <a:r>
              <a:rPr lang="en-US" altLang="zh-CN" sz="4000" dirty="0"/>
              <a:t>Example </a:t>
            </a:r>
            <a:endParaRPr lang="zh-CN" altLang="en-US" sz="4000" dirty="0"/>
          </a:p>
        </p:txBody>
      </p:sp>
      <p:sp>
        <p:nvSpPr>
          <p:cNvPr id="81924" name="Rectangle 3"/>
          <p:cNvSpPr>
            <a:spLocks noGrp="1"/>
          </p:cNvSpPr>
          <p:nvPr>
            <p:ph idx="1"/>
          </p:nvPr>
        </p:nvSpPr>
        <p:spPr>
          <a:xfrm>
            <a:off x="1919288" y="836613"/>
            <a:ext cx="8229600" cy="1349375"/>
          </a:xfrm>
        </p:spPr>
        <p:txBody>
          <a:bodyPr vert="horz" wrap="square" lIns="91440" tIns="45720" rIns="91440" bIns="45720" anchor="t" anchorCtr="0"/>
          <a:p>
            <a:pPr eaLnBrk="1" hangingPunct="1"/>
            <a:r>
              <a:rPr lang="en-US" altLang="zh-CN" sz="2400" b="1" dirty="0"/>
              <a:t>4</a:t>
            </a:r>
            <a:r>
              <a:rPr lang="zh-CN" altLang="en-US" sz="2400" b="1" dirty="0"/>
              <a:t>，</a:t>
            </a:r>
            <a:r>
              <a:rPr lang="en-US" altLang="zh-CN" sz="2400" b="1" dirty="0"/>
              <a:t>1</a:t>
            </a:r>
            <a:r>
              <a:rPr lang="zh-CN" altLang="en-US" sz="2400" b="1" dirty="0"/>
              <a:t>，</a:t>
            </a:r>
            <a:r>
              <a:rPr lang="en-US" altLang="zh-CN" sz="2400" b="1" dirty="0"/>
              <a:t>10</a:t>
            </a:r>
            <a:r>
              <a:rPr lang="zh-CN" altLang="en-US" sz="2400" b="1" dirty="0"/>
              <a:t>，</a:t>
            </a:r>
            <a:r>
              <a:rPr lang="en-US" altLang="zh-CN" sz="2400" b="1" dirty="0"/>
              <a:t>9</a:t>
            </a:r>
            <a:r>
              <a:rPr lang="zh-CN" altLang="en-US" sz="2400" b="1" dirty="0"/>
              <a:t>，</a:t>
            </a:r>
            <a:r>
              <a:rPr lang="en-US" altLang="zh-CN" sz="2400" b="1" dirty="0"/>
              <a:t>7</a:t>
            </a:r>
            <a:r>
              <a:rPr lang="zh-CN" altLang="en-US" sz="2400" b="1" dirty="0"/>
              <a:t>，</a:t>
            </a:r>
            <a:r>
              <a:rPr lang="en-US" altLang="zh-CN" sz="2400" b="1" dirty="0"/>
              <a:t>12</a:t>
            </a:r>
            <a:r>
              <a:rPr lang="zh-CN" altLang="en-US" sz="2400" b="1" dirty="0"/>
              <a:t>，</a:t>
            </a:r>
            <a:r>
              <a:rPr lang="en-US" altLang="zh-CN" sz="2400" b="1" dirty="0"/>
              <a:t>8</a:t>
            </a:r>
            <a:r>
              <a:rPr lang="zh-CN" altLang="en-US" sz="2400" b="1" dirty="0"/>
              <a:t>，</a:t>
            </a:r>
            <a:r>
              <a:rPr lang="en-US" altLang="zh-CN" sz="2400" b="1" dirty="0"/>
              <a:t>2</a:t>
            </a:r>
            <a:r>
              <a:rPr lang="zh-CN" altLang="en-US" sz="2400" b="1" dirty="0"/>
              <a:t>，</a:t>
            </a:r>
            <a:r>
              <a:rPr lang="en-US" altLang="zh-CN" sz="2400" b="1" dirty="0"/>
              <a:t>15, select the i = 5</a:t>
            </a:r>
            <a:r>
              <a:rPr lang="en-US" altLang="zh-CN" sz="2400" b="1" baseline="30000" dirty="0"/>
              <a:t>th</a:t>
            </a:r>
            <a:r>
              <a:rPr lang="en-US" altLang="zh-CN" sz="2400" b="1" dirty="0"/>
              <a:t> smallest:</a:t>
            </a:r>
            <a:endParaRPr lang="en-US" altLang="zh-CN" sz="2400" b="1" dirty="0"/>
          </a:p>
        </p:txBody>
      </p:sp>
      <p:sp>
        <p:nvSpPr>
          <p:cNvPr id="259076" name="Rectangle 4"/>
          <p:cNvSpPr/>
          <p:nvPr/>
        </p:nvSpPr>
        <p:spPr>
          <a:xfrm>
            <a:off x="2063750" y="1916113"/>
            <a:ext cx="8229600" cy="1349375"/>
          </a:xfrm>
          <a:prstGeom prst="rect">
            <a:avLst/>
          </a:prstGeom>
          <a:noFill/>
          <a:ln w="9525">
            <a:noFill/>
          </a:ln>
        </p:spPr>
        <p:txBody>
          <a:bodyPr/>
          <a:p>
            <a:pPr marL="342900" indent="-342900" eaLnBrk="1" hangingPunct="1">
              <a:spcBef>
                <a:spcPct val="20000"/>
              </a:spcBef>
            </a:pPr>
            <a:r>
              <a:rPr lang="en-US" altLang="zh-CN" sz="2400" b="1" dirty="0">
                <a:latin typeface="Arial" panose="020B0604020202090204" pitchFamily="34" charset="0"/>
              </a:rPr>
              <a:t>First : Randomizedpartition(a, 1, 9)= 3</a:t>
            </a:r>
            <a:endParaRPr lang="en-US" altLang="zh-CN" sz="2400" b="1" dirty="0">
              <a:latin typeface="Arial" panose="020B0604020202090204" pitchFamily="34" charset="0"/>
            </a:endParaRPr>
          </a:p>
          <a:p>
            <a:pPr marL="342900" indent="-342900" eaLnBrk="1" hangingPunct="1">
              <a:spcBef>
                <a:spcPct val="20000"/>
              </a:spcBef>
            </a:pPr>
            <a:r>
              <a:rPr lang="en-US" altLang="zh-CN" sz="2400" b="1" dirty="0">
                <a:latin typeface="Arial" panose="020B0604020202090204" pitchFamily="34" charset="0"/>
              </a:rPr>
              <a:t>Output: </a:t>
            </a:r>
            <a:r>
              <a:rPr lang="zh-CN" altLang="en-US" sz="2400" b="1" dirty="0">
                <a:latin typeface="Arial" panose="020B0604020202090204" pitchFamily="34" charset="0"/>
              </a:rPr>
              <a:t> </a:t>
            </a:r>
            <a:r>
              <a:rPr lang="en-US" altLang="zh-CN" sz="2400" b="1" dirty="0">
                <a:latin typeface="Arial" panose="020B0604020202090204" pitchFamily="34" charset="0"/>
              </a:rPr>
              <a:t>2   1  </a:t>
            </a:r>
            <a:r>
              <a:rPr lang="en-US" altLang="zh-CN" sz="2400" b="1" dirty="0">
                <a:solidFill>
                  <a:srgbClr val="CC3300"/>
                </a:solidFill>
                <a:latin typeface="Arial" panose="020B0604020202090204" pitchFamily="34" charset="0"/>
              </a:rPr>
              <a:t>4</a:t>
            </a:r>
            <a:r>
              <a:rPr lang="en-US" altLang="zh-CN" sz="2400" b="1" dirty="0">
                <a:latin typeface="Arial" panose="020B0604020202090204" pitchFamily="34" charset="0"/>
              </a:rPr>
              <a:t>   9  7   12   8   10   15</a:t>
            </a:r>
            <a:endParaRPr lang="en-US" altLang="zh-CN" sz="2400" b="1" dirty="0">
              <a:latin typeface="Arial" panose="020B0604020202090204" pitchFamily="34" charset="0"/>
            </a:endParaRPr>
          </a:p>
        </p:txBody>
      </p:sp>
      <p:sp>
        <p:nvSpPr>
          <p:cNvPr id="259077" name="Rectangle 5"/>
          <p:cNvSpPr/>
          <p:nvPr/>
        </p:nvSpPr>
        <p:spPr>
          <a:xfrm>
            <a:off x="2063750" y="3221038"/>
            <a:ext cx="8229600" cy="1349375"/>
          </a:xfrm>
          <a:prstGeom prst="rect">
            <a:avLst/>
          </a:prstGeom>
          <a:noFill/>
          <a:ln w="9525">
            <a:noFill/>
          </a:ln>
        </p:spPr>
        <p:txBody>
          <a:bodyPr/>
          <a:p>
            <a:pPr marL="342900" indent="-342900" eaLnBrk="1" hangingPunct="1">
              <a:spcBef>
                <a:spcPct val="20000"/>
              </a:spcBef>
            </a:pPr>
            <a:r>
              <a:rPr lang="en-US" altLang="zh-CN" sz="2400" b="1" dirty="0">
                <a:latin typeface="Arial" panose="020B0604020202090204" pitchFamily="34" charset="0"/>
              </a:rPr>
              <a:t>5&gt;3</a:t>
            </a:r>
            <a:r>
              <a:rPr lang="zh-CN" altLang="en-US" sz="2400" b="1" dirty="0">
                <a:latin typeface="Arial" panose="020B0604020202090204" pitchFamily="34" charset="0"/>
              </a:rPr>
              <a:t>，</a:t>
            </a:r>
            <a:r>
              <a:rPr lang="en-US" altLang="zh-CN" sz="2400" b="1" dirty="0">
                <a:latin typeface="Arial" panose="020B0604020202090204" pitchFamily="34" charset="0"/>
              </a:rPr>
              <a:t>then RandomizedSelect( a, 4, 9, 2)</a:t>
            </a:r>
            <a:endParaRPr lang="en-US" altLang="zh-CN" sz="2400" b="1" dirty="0">
              <a:latin typeface="Arial" panose="020B0604020202090204" pitchFamily="34" charset="0"/>
            </a:endParaRPr>
          </a:p>
          <a:p>
            <a:pPr marL="342900" indent="-342900" eaLnBrk="1" hangingPunct="1">
              <a:spcBef>
                <a:spcPct val="20000"/>
              </a:spcBef>
            </a:pPr>
            <a:r>
              <a:rPr lang="en-US" altLang="zh-CN" sz="2400" b="1" dirty="0">
                <a:latin typeface="Arial" panose="020B0604020202090204" pitchFamily="34" charset="0"/>
              </a:rPr>
              <a:t>Second: Randomizedpartition(a, 4, 9)=6</a:t>
            </a:r>
            <a:endParaRPr lang="en-US" altLang="zh-CN" sz="2400" b="1" dirty="0">
              <a:latin typeface="Arial" panose="020B0604020202090204" pitchFamily="34" charset="0"/>
            </a:endParaRPr>
          </a:p>
          <a:p>
            <a:pPr marL="342900" indent="-342900" eaLnBrk="1" hangingPunct="1">
              <a:spcBef>
                <a:spcPct val="20000"/>
              </a:spcBef>
            </a:pPr>
            <a:r>
              <a:rPr lang="en-US" altLang="zh-CN" sz="2400" b="1" dirty="0">
                <a:latin typeface="Arial" panose="020B0604020202090204" pitchFamily="34" charset="0"/>
              </a:rPr>
              <a:t>Output:</a:t>
            </a:r>
            <a:r>
              <a:rPr lang="zh-CN" altLang="en-US" sz="2400" b="1" dirty="0">
                <a:latin typeface="Arial" panose="020B0604020202090204" pitchFamily="34" charset="0"/>
              </a:rPr>
              <a:t> </a:t>
            </a:r>
            <a:r>
              <a:rPr lang="en-US" altLang="zh-CN" sz="2400" b="1" dirty="0">
                <a:solidFill>
                  <a:srgbClr val="0000FF"/>
                </a:solidFill>
                <a:latin typeface="Arial" panose="020B0604020202090204" pitchFamily="34" charset="0"/>
              </a:rPr>
              <a:t>2   1</a:t>
            </a:r>
            <a:r>
              <a:rPr lang="en-US" altLang="zh-CN" sz="2400" b="1" dirty="0">
                <a:latin typeface="Arial" panose="020B0604020202090204" pitchFamily="34" charset="0"/>
              </a:rPr>
              <a:t>   </a:t>
            </a:r>
            <a:r>
              <a:rPr lang="en-US" altLang="zh-CN" sz="2400" b="1" dirty="0">
                <a:solidFill>
                  <a:srgbClr val="CC3300"/>
                </a:solidFill>
                <a:latin typeface="Arial" panose="020B0604020202090204" pitchFamily="34" charset="0"/>
              </a:rPr>
              <a:t>4 </a:t>
            </a:r>
            <a:r>
              <a:rPr lang="en-US" altLang="zh-CN" sz="2400" b="1" dirty="0">
                <a:latin typeface="Arial" panose="020B0604020202090204" pitchFamily="34" charset="0"/>
              </a:rPr>
              <a:t>   8   7   </a:t>
            </a:r>
            <a:r>
              <a:rPr lang="en-US" altLang="zh-CN" sz="2400" b="1" dirty="0">
                <a:solidFill>
                  <a:schemeClr val="accent2"/>
                </a:solidFill>
                <a:latin typeface="Arial" panose="020B0604020202090204" pitchFamily="34" charset="0"/>
              </a:rPr>
              <a:t>9</a:t>
            </a:r>
            <a:r>
              <a:rPr lang="en-US" altLang="zh-CN" sz="2400" b="1" dirty="0">
                <a:latin typeface="Arial" panose="020B0604020202090204" pitchFamily="34" charset="0"/>
              </a:rPr>
              <a:t>   </a:t>
            </a:r>
            <a:r>
              <a:rPr lang="en-US" altLang="zh-CN" sz="2400" b="1" dirty="0">
                <a:solidFill>
                  <a:srgbClr val="77FFDB"/>
                </a:solidFill>
                <a:latin typeface="Arial" panose="020B0604020202090204" pitchFamily="34" charset="0"/>
              </a:rPr>
              <a:t>12   10   15</a:t>
            </a:r>
            <a:endParaRPr lang="en-US" altLang="zh-CN" sz="2400" b="1" dirty="0">
              <a:solidFill>
                <a:srgbClr val="77FFDB"/>
              </a:solidFill>
              <a:latin typeface="Arial" panose="020B0604020202090204" pitchFamily="34" charset="0"/>
            </a:endParaRPr>
          </a:p>
        </p:txBody>
      </p:sp>
      <p:sp>
        <p:nvSpPr>
          <p:cNvPr id="259078" name="Rectangle 6"/>
          <p:cNvSpPr/>
          <p:nvPr/>
        </p:nvSpPr>
        <p:spPr>
          <a:xfrm>
            <a:off x="2135188" y="4797425"/>
            <a:ext cx="8229600" cy="1349375"/>
          </a:xfrm>
          <a:prstGeom prst="rect">
            <a:avLst/>
          </a:prstGeom>
          <a:noFill/>
          <a:ln w="9525">
            <a:noFill/>
          </a:ln>
        </p:spPr>
        <p:txBody>
          <a:bodyPr/>
          <a:p>
            <a:pPr marL="342900" indent="-342900" eaLnBrk="1" hangingPunct="1">
              <a:spcBef>
                <a:spcPct val="20000"/>
              </a:spcBef>
            </a:pPr>
            <a:r>
              <a:rPr lang="en-US" altLang="zh-CN" sz="2400" b="1" dirty="0">
                <a:latin typeface="Arial" panose="020B0604020202090204" pitchFamily="34" charset="0"/>
              </a:rPr>
              <a:t>5&lt;6</a:t>
            </a:r>
            <a:r>
              <a:rPr lang="zh-CN" altLang="en-US" sz="2400" b="1" dirty="0">
                <a:latin typeface="Arial" panose="020B0604020202090204" pitchFamily="34" charset="0"/>
              </a:rPr>
              <a:t>，</a:t>
            </a:r>
            <a:r>
              <a:rPr lang="en-US" altLang="zh-CN" sz="2400" b="1" dirty="0">
                <a:latin typeface="Arial" panose="020B0604020202090204" pitchFamily="34" charset="0"/>
              </a:rPr>
              <a:t>then RandomizedSelect( a, 4, 6, 2)</a:t>
            </a:r>
            <a:endParaRPr lang="en-US" altLang="zh-CN" sz="2400" b="1" dirty="0">
              <a:latin typeface="Arial" panose="020B0604020202090204" pitchFamily="34" charset="0"/>
            </a:endParaRPr>
          </a:p>
          <a:p>
            <a:pPr marL="342900" indent="-342900" eaLnBrk="1" hangingPunct="1">
              <a:spcBef>
                <a:spcPct val="20000"/>
              </a:spcBef>
            </a:pPr>
            <a:r>
              <a:rPr lang="en-US" altLang="zh-CN" sz="2400" b="1" dirty="0">
                <a:latin typeface="Arial" panose="020B0604020202090204" pitchFamily="34" charset="0"/>
              </a:rPr>
              <a:t>Third: Randomizedpartition(a, 4, 6)=5</a:t>
            </a:r>
            <a:endParaRPr lang="en-US" altLang="zh-CN" sz="2400" b="1" dirty="0">
              <a:latin typeface="Arial" panose="020B0604020202090204" pitchFamily="34" charset="0"/>
            </a:endParaRPr>
          </a:p>
          <a:p>
            <a:pPr marL="342900" indent="-342900" eaLnBrk="1" hangingPunct="1">
              <a:spcBef>
                <a:spcPct val="20000"/>
              </a:spcBef>
            </a:pPr>
            <a:r>
              <a:rPr lang="en-US" altLang="zh-CN" sz="2400" b="1" dirty="0">
                <a:latin typeface="Arial" panose="020B0604020202090204" pitchFamily="34" charset="0"/>
              </a:rPr>
              <a:t>Then </a:t>
            </a:r>
            <a:r>
              <a:rPr lang="zh-CN" altLang="en-US" sz="2400" b="1" dirty="0">
                <a:latin typeface="Arial" panose="020B0604020202090204" pitchFamily="34" charset="0"/>
              </a:rPr>
              <a:t> </a:t>
            </a:r>
            <a:r>
              <a:rPr lang="en-US" altLang="zh-CN" sz="2400" b="1" dirty="0">
                <a:solidFill>
                  <a:srgbClr val="0000FF"/>
                </a:solidFill>
                <a:latin typeface="Arial" panose="020B0604020202090204" pitchFamily="34" charset="0"/>
              </a:rPr>
              <a:t>2   1</a:t>
            </a:r>
            <a:r>
              <a:rPr lang="en-US" altLang="zh-CN" sz="2400" b="1" dirty="0">
                <a:latin typeface="Arial" panose="020B0604020202090204" pitchFamily="34" charset="0"/>
              </a:rPr>
              <a:t>   </a:t>
            </a:r>
            <a:r>
              <a:rPr lang="en-US" altLang="zh-CN" sz="2400" b="1" dirty="0">
                <a:solidFill>
                  <a:srgbClr val="CC3300"/>
                </a:solidFill>
                <a:latin typeface="Arial" panose="020B0604020202090204" pitchFamily="34" charset="0"/>
              </a:rPr>
              <a:t>4 </a:t>
            </a:r>
            <a:r>
              <a:rPr lang="en-US" altLang="zh-CN" sz="2400" b="1" dirty="0">
                <a:latin typeface="Arial" panose="020B0604020202090204" pitchFamily="34" charset="0"/>
              </a:rPr>
              <a:t>   7   </a:t>
            </a:r>
            <a:r>
              <a:rPr lang="en-US" altLang="zh-CN" sz="2400" b="1" dirty="0">
                <a:solidFill>
                  <a:srgbClr val="FF0000"/>
                </a:solidFill>
                <a:latin typeface="Arial" panose="020B0604020202090204" pitchFamily="34" charset="0"/>
              </a:rPr>
              <a:t>8</a:t>
            </a:r>
            <a:r>
              <a:rPr lang="en-US" altLang="zh-CN" sz="2400" b="1" dirty="0">
                <a:latin typeface="Arial" panose="020B0604020202090204" pitchFamily="34" charset="0"/>
              </a:rPr>
              <a:t>   </a:t>
            </a:r>
            <a:r>
              <a:rPr lang="en-US" altLang="zh-CN" sz="2400" b="1" dirty="0">
                <a:solidFill>
                  <a:schemeClr val="accent2"/>
                </a:solidFill>
                <a:latin typeface="Arial" panose="020B0604020202090204" pitchFamily="34" charset="0"/>
              </a:rPr>
              <a:t>9</a:t>
            </a:r>
            <a:r>
              <a:rPr lang="en-US" altLang="zh-CN" sz="2400" b="1" dirty="0">
                <a:latin typeface="Arial" panose="020B0604020202090204" pitchFamily="34" charset="0"/>
              </a:rPr>
              <a:t>   </a:t>
            </a:r>
            <a:r>
              <a:rPr lang="en-US" altLang="zh-CN" sz="2400" b="1" dirty="0">
                <a:solidFill>
                  <a:srgbClr val="77FFDB"/>
                </a:solidFill>
                <a:latin typeface="Arial" panose="020B0604020202090204" pitchFamily="34" charset="0"/>
              </a:rPr>
              <a:t>12   10   15</a:t>
            </a:r>
            <a:endParaRPr lang="en-US" altLang="zh-CN" sz="2400" b="1" dirty="0">
              <a:solidFill>
                <a:srgbClr val="77FFDB"/>
              </a:solidFill>
              <a:latin typeface="Arial" panose="020B0604020202090204" pitchFamily="34"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90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907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90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6" grpId="0"/>
      <p:bldP spid="259077" grpId="0"/>
      <p:bldP spid="25907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近似算法的性能比值</a:t>
            </a:r>
            <a:endParaRPr lang="zh-CN" altLang="en-US" dirty="0"/>
          </a:p>
        </p:txBody>
      </p:sp>
      <p:sp>
        <p:nvSpPr>
          <p:cNvPr id="3" name="内容占位符 2"/>
          <p:cNvSpPr>
            <a:spLocks noGrp="1"/>
          </p:cNvSpPr>
          <p:nvPr>
            <p:ph idx="1"/>
          </p:nvPr>
        </p:nvSpPr>
        <p:spPr/>
        <p:txBody>
          <a:bodyPr/>
          <a:lstStyle/>
          <a:p>
            <a:r>
              <a:rPr lang="zh-CN" altLang="en-US" dirty="0"/>
              <a:t>一个</a:t>
            </a:r>
            <a:r>
              <a:rPr lang="en-US" altLang="zh-CN" dirty="0"/>
              <a:t>NPC</a:t>
            </a:r>
            <a:r>
              <a:rPr lang="zh-CN" altLang="en-US" dirty="0"/>
              <a:t>问题允许有多项式时间的近似算法</a:t>
            </a:r>
            <a:endParaRPr lang="en-US" altLang="zh-CN" dirty="0"/>
          </a:p>
          <a:p>
            <a:r>
              <a:rPr lang="zh-CN" altLang="en-US" dirty="0"/>
              <a:t>计算时间和近似的质量之间平衡</a:t>
            </a:r>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标题 1"/>
          <p:cNvSpPr>
            <a:spLocks noGrp="1"/>
          </p:cNvSpPr>
          <p:nvPr>
            <p:ph type="title"/>
          </p:nvPr>
        </p:nvSpPr>
        <p:spPr>
          <a:xfrm>
            <a:off x="838200" y="365125"/>
            <a:ext cx="10515600" cy="1325880"/>
          </a:xfrm>
        </p:spPr>
        <p:txBody>
          <a:bodyPr vert="horz" wrap="square" lIns="91440" tIns="45720" rIns="91440" bIns="45720" anchor="ctr" anchorCtr="0"/>
          <a:p>
            <a:r>
              <a:rPr lang="zh-CN" altLang="en-US" dirty="0"/>
              <a:t>随机选择算法分析</a:t>
            </a:r>
            <a:endParaRPr lang="zh-CN" altLang="en-US" dirty="0"/>
          </a:p>
        </p:txBody>
      </p:sp>
      <p:sp>
        <p:nvSpPr>
          <p:cNvPr id="82947" name="内容占位符 2"/>
          <p:cNvSpPr>
            <a:spLocks noGrp="1"/>
          </p:cNvSpPr>
          <p:nvPr>
            <p:ph idx="1"/>
          </p:nvPr>
        </p:nvSpPr>
        <p:spPr/>
        <p:txBody>
          <a:bodyPr vert="horz" wrap="square" lIns="91440" tIns="45720" rIns="91440" bIns="45720" anchor="t" anchorCtr="0"/>
          <a:p>
            <a:endParaRPr lang="zh-CN" altLang="en-US" dirty="0"/>
          </a:p>
        </p:txBody>
      </p:sp>
      <p:sp>
        <p:nvSpPr>
          <p:cNvPr id="82948" name="页脚占位符 3"/>
          <p:cNvSpPr txBox="1">
            <a:spLocks noGrp="1"/>
          </p:cNvSpPr>
          <p:nvPr>
            <p:ph type="ftr" sz="quarter" idx="11"/>
          </p:nvPr>
        </p:nvSpPr>
        <p:spPr>
          <a:xfrm>
            <a:off x="4008438" y="6245225"/>
            <a:ext cx="3671887" cy="476250"/>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r>
              <a:rPr lang="en-US" altLang="zh-CN" sz="1400" dirty="0"/>
              <a:t>Software College, Northeastern University     zhangl@swc.neu.edu.cn</a:t>
            </a:r>
            <a:endParaRPr lang="en-US" altLang="zh-CN" sz="1400" dirty="0"/>
          </a:p>
        </p:txBody>
      </p:sp>
      <p:pic>
        <p:nvPicPr>
          <p:cNvPr id="82949" name="图片 4"/>
          <p:cNvPicPr>
            <a:picLocks noChangeAspect="1"/>
          </p:cNvPicPr>
          <p:nvPr/>
        </p:nvPicPr>
        <p:blipFill>
          <a:blip r:embed="rId1">
            <a:lum bright="-48000" contrast="66000"/>
          </a:blip>
          <a:stretch>
            <a:fillRect/>
          </a:stretch>
        </p:blipFill>
        <p:spPr>
          <a:xfrm>
            <a:off x="2386013" y="1552575"/>
            <a:ext cx="7419975" cy="4192588"/>
          </a:xfrm>
          <a:prstGeom prst="rect">
            <a:avLst/>
          </a:prstGeom>
          <a:noFill/>
          <a:ln w="9525">
            <a:noFill/>
          </a:ln>
        </p:spPr>
      </p:pic>
    </p:spTree>
  </p:cSld>
  <p:clrMapOvr>
    <a:masterClrMapping/>
  </p:clrMapOvr>
  <p:transition spd="slow">
    <p:randomBar dir="ver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标题 1"/>
          <p:cNvSpPr>
            <a:spLocks noGrp="1"/>
          </p:cNvSpPr>
          <p:nvPr>
            <p:ph type="title"/>
          </p:nvPr>
        </p:nvSpPr>
        <p:spPr/>
        <p:txBody>
          <a:bodyPr vert="horz" wrap="square" lIns="91440" tIns="45720" rIns="91440" bIns="45720" anchor="ctr" anchorCtr="0"/>
          <a:p>
            <a:r>
              <a:rPr lang="zh-CN" altLang="en-US" dirty="0"/>
              <a:t>随机选择算法分析</a:t>
            </a:r>
            <a:endParaRPr lang="zh-CN" altLang="en-US" dirty="0"/>
          </a:p>
        </p:txBody>
      </p:sp>
      <p:sp>
        <p:nvSpPr>
          <p:cNvPr id="83971" name="内容占位符 2"/>
          <p:cNvSpPr>
            <a:spLocks noGrp="1"/>
          </p:cNvSpPr>
          <p:nvPr>
            <p:ph idx="1"/>
          </p:nvPr>
        </p:nvSpPr>
        <p:spPr/>
        <p:txBody>
          <a:bodyPr vert="horz" wrap="square" lIns="91440" tIns="45720" rIns="91440" bIns="45720" anchor="t" anchorCtr="0"/>
          <a:p>
            <a:r>
              <a:rPr lang="zh-CN" altLang="en-US" dirty="0"/>
              <a:t>设</a:t>
            </a:r>
            <a:r>
              <a:rPr lang="en-US" altLang="zh-CN" dirty="0"/>
              <a:t>Xk</a:t>
            </a:r>
            <a:r>
              <a:rPr lang="zh-CN" altLang="en-US" dirty="0"/>
              <a:t>为序列中元素的概率分布</a:t>
            </a:r>
            <a:endParaRPr lang="zh-CN" altLang="en-US" dirty="0"/>
          </a:p>
        </p:txBody>
      </p:sp>
      <p:sp>
        <p:nvSpPr>
          <p:cNvPr id="83972" name="页脚占位符 3"/>
          <p:cNvSpPr txBox="1">
            <a:spLocks noGrp="1"/>
          </p:cNvSpPr>
          <p:nvPr>
            <p:ph type="ftr" sz="quarter" idx="11"/>
          </p:nvPr>
        </p:nvSpPr>
        <p:spPr>
          <a:xfrm>
            <a:off x="4008438" y="6245225"/>
            <a:ext cx="3671887" cy="476250"/>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r>
              <a:rPr lang="en-US" altLang="zh-CN" sz="1400" dirty="0"/>
              <a:t>Software College, Northeastern University     zhangl@swc.neu.edu.cn</a:t>
            </a:r>
            <a:endParaRPr lang="en-US" altLang="zh-CN" sz="1400" dirty="0"/>
          </a:p>
        </p:txBody>
      </p:sp>
      <p:pic>
        <p:nvPicPr>
          <p:cNvPr id="83973" name="图片 4"/>
          <p:cNvPicPr>
            <a:picLocks noChangeAspect="1"/>
          </p:cNvPicPr>
          <p:nvPr/>
        </p:nvPicPr>
        <p:blipFill>
          <a:blip r:embed="rId1">
            <a:lum bright="-42000" contrast="60000"/>
          </a:blip>
          <a:srcRect t="26335"/>
          <a:stretch>
            <a:fillRect/>
          </a:stretch>
        </p:blipFill>
        <p:spPr>
          <a:xfrm>
            <a:off x="2233930" y="2416175"/>
            <a:ext cx="7724775" cy="3152775"/>
          </a:xfrm>
          <a:prstGeom prst="rect">
            <a:avLst/>
          </a:prstGeom>
          <a:noFill/>
          <a:ln w="9525">
            <a:noFill/>
          </a:ln>
        </p:spPr>
      </p:pic>
    </p:spTree>
  </p:cSld>
  <p:clrMapOvr>
    <a:masterClrMapping/>
  </p:clrMapOvr>
  <p:transition spd="slow">
    <p:randomBar dir="ver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标题 1"/>
          <p:cNvSpPr>
            <a:spLocks noGrp="1"/>
          </p:cNvSpPr>
          <p:nvPr>
            <p:ph type="title"/>
          </p:nvPr>
        </p:nvSpPr>
        <p:spPr/>
        <p:txBody>
          <a:bodyPr vert="horz" wrap="square" lIns="91440" tIns="45720" rIns="91440" bIns="45720" anchor="ctr" anchorCtr="0"/>
          <a:p>
            <a:r>
              <a:rPr lang="zh-CN" altLang="en-US" dirty="0"/>
              <a:t>随机选择算法分析</a:t>
            </a:r>
            <a:endParaRPr lang="zh-CN" altLang="en-US" dirty="0"/>
          </a:p>
        </p:txBody>
      </p:sp>
      <p:sp>
        <p:nvSpPr>
          <p:cNvPr id="86019" name="内容占位符 2"/>
          <p:cNvSpPr>
            <a:spLocks noGrp="1"/>
          </p:cNvSpPr>
          <p:nvPr>
            <p:ph idx="1"/>
          </p:nvPr>
        </p:nvSpPr>
        <p:spPr/>
        <p:txBody>
          <a:bodyPr vert="horz" wrap="square" lIns="91440" tIns="45720" rIns="91440" bIns="45720" anchor="t" anchorCtr="0"/>
          <a:p>
            <a:r>
              <a:rPr lang="zh-CN" altLang="en-US" dirty="0"/>
              <a:t>两侧取期望</a:t>
            </a:r>
            <a:endParaRPr lang="zh-CN" altLang="en-US" dirty="0"/>
          </a:p>
        </p:txBody>
      </p:sp>
      <p:sp>
        <p:nvSpPr>
          <p:cNvPr id="86020" name="页脚占位符 3"/>
          <p:cNvSpPr txBox="1">
            <a:spLocks noGrp="1"/>
          </p:cNvSpPr>
          <p:nvPr>
            <p:ph type="ftr" sz="quarter" idx="11"/>
          </p:nvPr>
        </p:nvSpPr>
        <p:spPr>
          <a:xfrm>
            <a:off x="4008438" y="6245225"/>
            <a:ext cx="3671887" cy="476250"/>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r>
              <a:rPr lang="en-US" altLang="zh-CN" sz="1400" dirty="0"/>
              <a:t>Software College, Northeastern University     zhangl@swc.neu.edu.cn</a:t>
            </a:r>
            <a:endParaRPr lang="en-US" altLang="zh-CN" sz="1400" dirty="0"/>
          </a:p>
        </p:txBody>
      </p:sp>
      <p:pic>
        <p:nvPicPr>
          <p:cNvPr id="86021" name="图片 4"/>
          <p:cNvPicPr>
            <a:picLocks noChangeAspect="1"/>
          </p:cNvPicPr>
          <p:nvPr/>
        </p:nvPicPr>
        <p:blipFill>
          <a:blip r:embed="rId1">
            <a:lum bright="-48000" contrast="66000"/>
          </a:blip>
          <a:srcRect t="26102" b="37200"/>
          <a:stretch>
            <a:fillRect/>
          </a:stretch>
        </p:blipFill>
        <p:spPr>
          <a:xfrm>
            <a:off x="2231390" y="2526030"/>
            <a:ext cx="8061325" cy="1348105"/>
          </a:xfrm>
          <a:prstGeom prst="rect">
            <a:avLst/>
          </a:prstGeom>
          <a:noFill/>
          <a:ln w="9525">
            <a:noFill/>
          </a:ln>
        </p:spPr>
      </p:pic>
    </p:spTree>
  </p:cSld>
  <p:clrMapOvr>
    <a:masterClrMapping/>
  </p:clrMapOvr>
  <p:transition spd="slow">
    <p:randomBar dir="ver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标题 1"/>
          <p:cNvSpPr>
            <a:spLocks noGrp="1"/>
          </p:cNvSpPr>
          <p:nvPr>
            <p:ph type="title"/>
          </p:nvPr>
        </p:nvSpPr>
        <p:spPr/>
        <p:txBody>
          <a:bodyPr vert="horz" wrap="square" lIns="91440" tIns="45720" rIns="91440" bIns="45720" anchor="ctr" anchorCtr="0"/>
          <a:p>
            <a:r>
              <a:rPr lang="zh-CN" altLang="en-US" dirty="0"/>
              <a:t>随机选择算法分析</a:t>
            </a:r>
            <a:endParaRPr lang="zh-CN" altLang="en-US" dirty="0"/>
          </a:p>
        </p:txBody>
      </p:sp>
      <p:sp>
        <p:nvSpPr>
          <p:cNvPr id="88067" name="内容占位符 2"/>
          <p:cNvSpPr>
            <a:spLocks noGrp="1"/>
          </p:cNvSpPr>
          <p:nvPr>
            <p:ph idx="1"/>
          </p:nvPr>
        </p:nvSpPr>
        <p:spPr/>
        <p:txBody>
          <a:bodyPr vert="horz" wrap="square" lIns="91440" tIns="45720" rIns="91440" bIns="45720" anchor="t" anchorCtr="0"/>
          <a:p>
            <a:r>
              <a:rPr lang="en-US" altLang="zh-CN" dirty="0"/>
              <a:t>Xk</a:t>
            </a:r>
            <a:r>
              <a:rPr lang="zh-CN" altLang="en-US" dirty="0"/>
              <a:t>为线性独立分布</a:t>
            </a:r>
            <a:endParaRPr lang="zh-CN" altLang="en-US" dirty="0"/>
          </a:p>
        </p:txBody>
      </p:sp>
      <p:sp>
        <p:nvSpPr>
          <p:cNvPr id="88068" name="页脚占位符 3"/>
          <p:cNvSpPr txBox="1">
            <a:spLocks noGrp="1"/>
          </p:cNvSpPr>
          <p:nvPr>
            <p:ph type="ftr" sz="quarter" idx="11"/>
          </p:nvPr>
        </p:nvSpPr>
        <p:spPr>
          <a:xfrm>
            <a:off x="4008438" y="6245225"/>
            <a:ext cx="3671887" cy="476250"/>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r>
              <a:rPr lang="en-US" altLang="zh-CN" sz="1400" dirty="0"/>
              <a:t>Software College, Northeastern University     zhangl@swc.neu.edu.cn</a:t>
            </a:r>
            <a:endParaRPr lang="en-US" altLang="zh-CN" sz="1400" dirty="0"/>
          </a:p>
        </p:txBody>
      </p:sp>
      <p:pic>
        <p:nvPicPr>
          <p:cNvPr id="88069" name="图片 4"/>
          <p:cNvPicPr>
            <a:picLocks noChangeAspect="1"/>
          </p:cNvPicPr>
          <p:nvPr/>
        </p:nvPicPr>
        <p:blipFill>
          <a:blip r:embed="rId1">
            <a:lum bright="-60000" contrast="78000"/>
          </a:blip>
          <a:srcRect t="16259"/>
          <a:stretch>
            <a:fillRect/>
          </a:stretch>
        </p:blipFill>
        <p:spPr>
          <a:xfrm>
            <a:off x="2936240" y="2415540"/>
            <a:ext cx="6654800" cy="3829685"/>
          </a:xfrm>
          <a:prstGeom prst="rect">
            <a:avLst/>
          </a:prstGeom>
          <a:noFill/>
          <a:ln w="9525">
            <a:noFill/>
          </a:ln>
        </p:spPr>
      </p:pic>
    </p:spTree>
  </p:cSld>
  <p:clrMapOvr>
    <a:masterClrMapping/>
  </p:clrMapOvr>
  <p:transition spd="slow">
    <p:randomBar dir="ver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标题 1"/>
          <p:cNvSpPr>
            <a:spLocks noGrp="1"/>
          </p:cNvSpPr>
          <p:nvPr>
            <p:ph type="title"/>
          </p:nvPr>
        </p:nvSpPr>
        <p:spPr/>
        <p:txBody>
          <a:bodyPr vert="horz" wrap="square" lIns="91440" tIns="45720" rIns="91440" bIns="45720" anchor="ctr" anchorCtr="0"/>
          <a:p>
            <a:r>
              <a:rPr lang="zh-CN" altLang="en-US" dirty="0"/>
              <a:t>随机选择算法分析</a:t>
            </a:r>
            <a:endParaRPr lang="zh-CN" altLang="en-US" dirty="0"/>
          </a:p>
        </p:txBody>
      </p:sp>
      <p:sp>
        <p:nvSpPr>
          <p:cNvPr id="89091" name="内容占位符 2"/>
          <p:cNvSpPr>
            <a:spLocks noGrp="1"/>
          </p:cNvSpPr>
          <p:nvPr>
            <p:ph idx="1"/>
          </p:nvPr>
        </p:nvSpPr>
        <p:spPr/>
        <p:txBody>
          <a:bodyPr vert="horz" wrap="square" lIns="91440" tIns="45720" rIns="91440" bIns="45720" anchor="t" anchorCtr="0"/>
          <a:p>
            <a:endParaRPr lang="zh-CN" altLang="en-US" dirty="0"/>
          </a:p>
        </p:txBody>
      </p:sp>
      <p:sp>
        <p:nvSpPr>
          <p:cNvPr id="89092" name="页脚占位符 3"/>
          <p:cNvSpPr txBox="1">
            <a:spLocks noGrp="1"/>
          </p:cNvSpPr>
          <p:nvPr>
            <p:ph type="ftr" sz="quarter" idx="11"/>
          </p:nvPr>
        </p:nvSpPr>
        <p:spPr>
          <a:xfrm>
            <a:off x="4008438" y="6245225"/>
            <a:ext cx="3671887" cy="476250"/>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r>
              <a:rPr lang="en-US" altLang="zh-CN" sz="1400" dirty="0"/>
              <a:t>Software College, Northeastern University     zhangl@swc.neu.edu.cn</a:t>
            </a:r>
            <a:endParaRPr lang="en-US" altLang="zh-CN" sz="1400" dirty="0"/>
          </a:p>
        </p:txBody>
      </p:sp>
      <p:pic>
        <p:nvPicPr>
          <p:cNvPr id="89093" name="图片 4"/>
          <p:cNvPicPr>
            <a:picLocks noChangeAspect="1"/>
          </p:cNvPicPr>
          <p:nvPr/>
        </p:nvPicPr>
        <p:blipFill>
          <a:blip r:embed="rId1">
            <a:lum bright="-54000" contrast="72000"/>
          </a:blip>
          <a:srcRect t="19079"/>
          <a:stretch>
            <a:fillRect/>
          </a:stretch>
        </p:blipFill>
        <p:spPr>
          <a:xfrm>
            <a:off x="2927350" y="1496695"/>
            <a:ext cx="6097905" cy="4018280"/>
          </a:xfrm>
          <a:prstGeom prst="rect">
            <a:avLst/>
          </a:prstGeom>
          <a:noFill/>
          <a:ln w="9525">
            <a:noFill/>
          </a:ln>
        </p:spPr>
      </p:pic>
    </p:spTree>
  </p:cSld>
  <p:clrMapOvr>
    <a:masterClrMapping/>
  </p:clrMapOvr>
  <p:transition spd="slow">
    <p:randomBar dir="ver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标题 1"/>
          <p:cNvSpPr>
            <a:spLocks noGrp="1"/>
          </p:cNvSpPr>
          <p:nvPr>
            <p:ph type="title"/>
          </p:nvPr>
        </p:nvSpPr>
        <p:spPr/>
        <p:txBody>
          <a:bodyPr vert="horz" wrap="square" lIns="91440" tIns="45720" rIns="91440" bIns="45720" anchor="ctr" anchorCtr="0"/>
          <a:p>
            <a:r>
              <a:rPr lang="zh-CN" altLang="en-US" dirty="0"/>
              <a:t>随机选择算法分析</a:t>
            </a:r>
            <a:endParaRPr lang="zh-CN" altLang="en-US" dirty="0"/>
          </a:p>
        </p:txBody>
      </p:sp>
      <p:sp>
        <p:nvSpPr>
          <p:cNvPr id="90115" name="内容占位符 2"/>
          <p:cNvSpPr>
            <a:spLocks noGrp="1"/>
          </p:cNvSpPr>
          <p:nvPr>
            <p:ph idx="1"/>
          </p:nvPr>
        </p:nvSpPr>
        <p:spPr/>
        <p:txBody>
          <a:bodyPr vert="horz" wrap="square" lIns="91440" tIns="45720" rIns="91440" bIns="45720" anchor="t" anchorCtr="0"/>
          <a:p>
            <a:endParaRPr lang="zh-CN" altLang="en-US" dirty="0"/>
          </a:p>
        </p:txBody>
      </p:sp>
      <p:sp>
        <p:nvSpPr>
          <p:cNvPr id="90116" name="页脚占位符 3"/>
          <p:cNvSpPr txBox="1">
            <a:spLocks noGrp="1"/>
          </p:cNvSpPr>
          <p:nvPr>
            <p:ph type="ftr" sz="quarter" idx="11"/>
          </p:nvPr>
        </p:nvSpPr>
        <p:spPr>
          <a:xfrm>
            <a:off x="4008438" y="6245225"/>
            <a:ext cx="3671887" cy="476250"/>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r>
              <a:rPr lang="en-US" altLang="zh-CN" sz="1400" dirty="0"/>
              <a:t>Software College, Northeastern University     zhangl@swc.neu.edu.cn</a:t>
            </a:r>
            <a:endParaRPr lang="en-US" altLang="zh-CN" sz="1400" dirty="0"/>
          </a:p>
        </p:txBody>
      </p:sp>
      <p:pic>
        <p:nvPicPr>
          <p:cNvPr id="90117" name="图片 4"/>
          <p:cNvPicPr>
            <a:picLocks noChangeAspect="1"/>
          </p:cNvPicPr>
          <p:nvPr/>
        </p:nvPicPr>
        <p:blipFill>
          <a:blip r:embed="rId1">
            <a:lum bright="-60000" contrast="78000"/>
          </a:blip>
          <a:srcRect t="13756"/>
          <a:stretch>
            <a:fillRect/>
          </a:stretch>
        </p:blipFill>
        <p:spPr>
          <a:xfrm>
            <a:off x="2844800" y="1567815"/>
            <a:ext cx="6502400" cy="4283710"/>
          </a:xfrm>
          <a:prstGeom prst="rect">
            <a:avLst/>
          </a:prstGeom>
          <a:noFill/>
          <a:ln w="9525">
            <a:noFill/>
          </a:ln>
        </p:spPr>
      </p:pic>
    </p:spTree>
  </p:cSld>
  <p:clrMapOvr>
    <a:masterClrMapping/>
  </p:clrMapOvr>
  <p:transition spd="slow">
    <p:randomBar dir="ver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eaLnBrk="1" hangingPunct="1"/>
            <a:fld id="{1A5EB381-605B-4039-8A4C-F6477FFC4938}" type="slidenum">
              <a:rPr lang="zh-CN" altLang="en-US">
                <a:latin typeface="Verdana" panose="020B0604030504040204" pitchFamily="34" charset="0"/>
              </a:rPr>
            </a:fld>
            <a:endParaRPr lang="en-US" altLang="zh-CN">
              <a:latin typeface="Verdana" panose="020B0604030504040204" pitchFamily="34" charset="0"/>
            </a:endParaRPr>
          </a:p>
        </p:txBody>
      </p:sp>
      <p:sp>
        <p:nvSpPr>
          <p:cNvPr id="22531" name="Rectangle 2"/>
          <p:cNvSpPr>
            <a:spLocks noGrp="1" noChangeArrowheads="1"/>
          </p:cNvSpPr>
          <p:nvPr>
            <p:ph type="title"/>
          </p:nvPr>
        </p:nvSpPr>
        <p:spPr>
          <a:xfrm>
            <a:off x="1028701" y="0"/>
            <a:ext cx="8953500" cy="1143000"/>
          </a:xfrm>
        </p:spPr>
        <p:txBody>
          <a:bodyPr>
            <a:normAutofit fontScale="90000"/>
          </a:bodyPr>
          <a:lstStyle/>
          <a:p>
            <a:pPr eaLnBrk="1" hangingPunct="1"/>
            <a:r>
              <a:rPr lang="zh-CN" altLang="en-US" dirty="0" smtClean="0">
                <a:ea typeface="黑体" panose="02010609060101010101" pitchFamily="49" charset="-122"/>
              </a:rPr>
              <a:t>随机选择和拉斯维加斯</a:t>
            </a:r>
            <a:r>
              <a:rPr lang="en-US" altLang="zh-CN" dirty="0">
                <a:ea typeface="黑体" panose="02010609060101010101" pitchFamily="49" charset="-122"/>
              </a:rPr>
              <a:t>( Las Vegas )</a:t>
            </a:r>
            <a:r>
              <a:rPr lang="zh-CN" altLang="en-US" dirty="0">
                <a:ea typeface="黑体" panose="02010609060101010101" pitchFamily="49" charset="-122"/>
              </a:rPr>
              <a:t>算法</a:t>
            </a:r>
            <a:endParaRPr lang="zh-CN" altLang="en-US" dirty="0">
              <a:ea typeface="黑体" panose="02010609060101010101" pitchFamily="49" charset="-122"/>
            </a:endParaRPr>
          </a:p>
        </p:txBody>
      </p:sp>
      <p:pic>
        <p:nvPicPr>
          <p:cNvPr id="2048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87954" y="1215116"/>
            <a:ext cx="6004832" cy="4474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7086600" y="5421086"/>
            <a:ext cx="11430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1826" name="标题 461825"/>
          <p:cNvSpPr>
            <a:spLocks noGrp="1"/>
          </p:cNvSpPr>
          <p:nvPr>
            <p:ph type="title"/>
          </p:nvPr>
        </p:nvSpPr>
        <p:spPr/>
        <p:txBody>
          <a:bodyPr anchor="ctr"/>
          <a:p>
            <a:endParaRPr lang="zh-CN" altLang="en-US" dirty="0"/>
          </a:p>
        </p:txBody>
      </p:sp>
      <p:sp>
        <p:nvSpPr>
          <p:cNvPr id="461827" name="文本占位符 461826"/>
          <p:cNvSpPr>
            <a:spLocks noGrp="1"/>
          </p:cNvSpPr>
          <p:nvPr>
            <p:ph type="body" idx="1"/>
          </p:nvPr>
        </p:nvSpPr>
        <p:spPr/>
        <p:txBody>
          <a:bodyPr/>
          <a:p>
            <a:endParaRPr lang="zh-CN" altLang="en-US" dirty="0"/>
          </a:p>
        </p:txBody>
      </p:sp>
      <p:pic>
        <p:nvPicPr>
          <p:cNvPr id="461828" name="图片 461827" descr="fourqueens"/>
          <p:cNvPicPr>
            <a:picLocks noChangeAspect="1"/>
          </p:cNvPicPr>
          <p:nvPr/>
        </p:nvPicPr>
        <p:blipFill>
          <a:blip r:embed="rId1"/>
          <a:stretch>
            <a:fillRect/>
          </a:stretch>
        </p:blipFill>
        <p:spPr>
          <a:xfrm>
            <a:off x="256858" y="-298450"/>
            <a:ext cx="7632700" cy="6654800"/>
          </a:xfrm>
          <a:prstGeom prst="rect">
            <a:avLst/>
          </a:prstGeom>
          <a:noFill/>
          <a:ln w="9525">
            <a:noFill/>
          </a:ln>
        </p:spPr>
      </p:pic>
      <p:sp>
        <p:nvSpPr>
          <p:cNvPr id="2" name="灯片编号占位符 1"/>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设计思想</a:t>
            </a:r>
            <a:endParaRPr lang="zh-CN" altLang="en-US" dirty="0"/>
          </a:p>
        </p:txBody>
      </p:sp>
      <p:sp>
        <p:nvSpPr>
          <p:cNvPr id="3" name="内容占位符 2"/>
          <p:cNvSpPr>
            <a:spLocks noGrp="1"/>
          </p:cNvSpPr>
          <p:nvPr>
            <p:ph idx="1"/>
          </p:nvPr>
        </p:nvSpPr>
        <p:spPr/>
        <p:txBody>
          <a:bodyPr/>
          <a:lstStyle/>
          <a:p>
            <a:r>
              <a:rPr lang="zh-CN" altLang="en-US" dirty="0" smtClean="0"/>
              <a:t>确定型算法</a:t>
            </a:r>
            <a:r>
              <a:rPr lang="en-US" altLang="zh-CN" dirty="0" smtClean="0"/>
              <a:t>:</a:t>
            </a:r>
            <a:endParaRPr lang="en-US" altLang="zh-CN" dirty="0" smtClean="0"/>
          </a:p>
          <a:p>
            <a:pPr marL="0" indent="0">
              <a:buNone/>
            </a:pPr>
            <a:r>
              <a:rPr lang="en-US" altLang="zh-CN" dirty="0" smtClean="0"/>
              <a:t>   </a:t>
            </a:r>
            <a:r>
              <a:rPr lang="zh-CN" altLang="en-US" dirty="0" smtClean="0"/>
              <a:t>回溯搜索</a:t>
            </a:r>
            <a:r>
              <a:rPr lang="en-US" altLang="zh-CN" dirty="0" smtClean="0"/>
              <a:t>—</a:t>
            </a:r>
            <a:r>
              <a:rPr lang="zh-CN" altLang="en-US" dirty="0" smtClean="0"/>
              <a:t>深度优先</a:t>
            </a:r>
            <a:endParaRPr lang="en-US" altLang="zh-CN" dirty="0" smtClean="0"/>
          </a:p>
          <a:p>
            <a:r>
              <a:rPr lang="en-US" altLang="zh-CN" dirty="0"/>
              <a:t> </a:t>
            </a:r>
            <a:r>
              <a:rPr lang="zh-CN" altLang="en-US" dirty="0" smtClean="0"/>
              <a:t>随机</a:t>
            </a:r>
            <a:r>
              <a:rPr lang="en-US" altLang="zh-CN" dirty="0" smtClean="0"/>
              <a:t>n</a:t>
            </a:r>
            <a:r>
              <a:rPr lang="zh-CN" altLang="en-US" dirty="0" smtClean="0"/>
              <a:t>后搜索算法的设计思想</a:t>
            </a:r>
            <a:endParaRPr lang="en-US" altLang="zh-CN" dirty="0" smtClean="0"/>
          </a:p>
          <a:p>
            <a:pPr marL="0" indent="0">
              <a:buNone/>
            </a:pPr>
            <a:r>
              <a:rPr lang="en-US" altLang="zh-CN" dirty="0"/>
              <a:t> </a:t>
            </a:r>
            <a:r>
              <a:rPr lang="en-US" altLang="zh-CN" dirty="0" smtClean="0"/>
              <a:t>   </a:t>
            </a:r>
            <a:r>
              <a:rPr lang="zh-CN" altLang="en-US" dirty="0" smtClean="0"/>
              <a:t>每一步对搜索方向的确定型选择改成随机选择</a:t>
            </a:r>
            <a:endParaRPr lang="en-US" altLang="zh-CN" dirty="0" smtClean="0"/>
          </a:p>
          <a:p>
            <a:r>
              <a:rPr lang="zh-CN" altLang="en-US" dirty="0" smtClean="0"/>
              <a:t>问题</a:t>
            </a:r>
            <a:endParaRPr lang="en-US" altLang="zh-CN" dirty="0" smtClean="0"/>
          </a:p>
          <a:p>
            <a:pPr marL="0" indent="0">
              <a:buNone/>
            </a:pPr>
            <a:r>
              <a:rPr lang="en-US" altLang="zh-CN" dirty="0"/>
              <a:t> </a:t>
            </a:r>
            <a:r>
              <a:rPr lang="en-US" altLang="zh-CN" dirty="0" smtClean="0"/>
              <a:t>  </a:t>
            </a:r>
            <a:r>
              <a:rPr lang="zh-CN" altLang="en-US" dirty="0" smtClean="0"/>
              <a:t>是否保证找到解？</a:t>
            </a:r>
            <a:endParaRPr lang="zh-CN"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sp>
        <p:nvSpPr>
          <p:cNvPr id="4" name="标题 3"/>
          <p:cNvSpPr>
            <a:spLocks noGrp="1"/>
          </p:cNvSpPr>
          <p:nvPr>
            <p:ph type="title"/>
          </p:nvPr>
        </p:nvSpPr>
        <p:spPr/>
        <p:txBody>
          <a:bodyPr/>
          <a:lstStyle/>
          <a:p>
            <a:endParaRPr lang="zh-CN" altLang="en-US"/>
          </a:p>
        </p:txBody>
      </p:sp>
      <p:pic>
        <p:nvPicPr>
          <p:cNvPr id="2150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53143" y="0"/>
            <a:ext cx="6308271" cy="5908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5943600" y="5225143"/>
            <a:ext cx="11430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近似方案</a:t>
            </a:r>
            <a:endParaRPr lang="zh-CN" altLang="en-US" dirty="0"/>
          </a:p>
        </p:txBody>
      </p:sp>
      <p:sp>
        <p:nvSpPr>
          <p:cNvPr id="3" name="内容占位符 2"/>
          <p:cNvSpPr>
            <a:spLocks noGrp="1"/>
          </p:cNvSpPr>
          <p:nvPr>
            <p:ph idx="1"/>
          </p:nvPr>
        </p:nvSpPr>
        <p:spPr/>
        <p:txBody>
          <a:bodyPr/>
          <a:lstStyle/>
          <a:p>
            <a:r>
              <a:rPr lang="zh-CN" altLang="en-US" dirty="0"/>
              <a:t>对于一个输入为</a:t>
            </a:r>
            <a:r>
              <a:rPr lang="en-US" altLang="zh-CN" dirty="0"/>
              <a:t>n</a:t>
            </a:r>
            <a:r>
              <a:rPr lang="zh-CN" altLang="en-US" dirty="0"/>
              <a:t>的实例，通常近似算法的因子为（</a:t>
            </a:r>
            <a:r>
              <a:rPr lang="en-US" altLang="zh-CN" dirty="0"/>
              <a:t>1+</a:t>
            </a:r>
            <a:r>
              <a:rPr lang="el-GR" altLang="zh-CN" dirty="0"/>
              <a:t>ξ</a:t>
            </a:r>
            <a:r>
              <a:rPr lang="zh-CN" altLang="en-US" dirty="0"/>
              <a:t>）</a:t>
            </a:r>
            <a:endParaRPr lang="en-US" altLang="zh-CN" dirty="0"/>
          </a:p>
          <a:p>
            <a:r>
              <a:rPr lang="zh-CN" altLang="en-US" dirty="0"/>
              <a:t>如果对于任意的</a:t>
            </a:r>
            <a:r>
              <a:rPr lang="el-GR" altLang="zh-CN" dirty="0"/>
              <a:t>ξ </a:t>
            </a:r>
            <a:r>
              <a:rPr lang="en-US" altLang="zh-CN" dirty="0"/>
              <a:t>&gt;0, </a:t>
            </a:r>
            <a:r>
              <a:rPr lang="zh-CN" altLang="en-US" dirty="0"/>
              <a:t>该算法都可以在输入规模为</a:t>
            </a:r>
            <a:r>
              <a:rPr lang="en-US" altLang="zh-CN" dirty="0"/>
              <a:t>n</a:t>
            </a:r>
            <a:r>
              <a:rPr lang="zh-CN" altLang="en-US" dirty="0"/>
              <a:t>的多项式时间内完成，称此模式为</a:t>
            </a:r>
            <a:r>
              <a:rPr lang="zh-CN" altLang="en-US" dirty="0">
                <a:solidFill>
                  <a:srgbClr val="FF0000"/>
                </a:solidFill>
              </a:rPr>
              <a:t>多项式时间近似方案</a:t>
            </a:r>
            <a:endParaRPr lang="en-US" altLang="zh-CN" dirty="0">
              <a:solidFill>
                <a:srgbClr val="FF0000"/>
              </a:solidFill>
            </a:endParaRPr>
          </a:p>
          <a:p>
            <a:r>
              <a:rPr lang="zh-CN" altLang="en-US" dirty="0"/>
              <a:t>当</a:t>
            </a:r>
            <a:r>
              <a:rPr lang="el-GR" altLang="zh-CN" dirty="0"/>
              <a:t>ξ</a:t>
            </a:r>
            <a:r>
              <a:rPr lang="zh-CN" altLang="en-US" dirty="0"/>
              <a:t>趋于</a:t>
            </a:r>
            <a:r>
              <a:rPr lang="en-US" altLang="zh-CN" dirty="0"/>
              <a:t>0</a:t>
            </a:r>
            <a:r>
              <a:rPr lang="zh-CN" altLang="en-US" dirty="0"/>
              <a:t>时，算法逼近最优值，算法的复杂度急剧增加</a:t>
            </a:r>
            <a:endParaRPr lang="en-US" altLang="zh-CN" dirty="0"/>
          </a:p>
          <a:p>
            <a:r>
              <a:rPr lang="zh-CN" altLang="en-US" dirty="0"/>
              <a:t>多项式时间近似模式中一种更好的方案称为完全多项式时间近似方案，例如复杂度为</a:t>
            </a:r>
            <a:r>
              <a:rPr lang="en-US" altLang="zh-CN" i="1" dirty="0"/>
              <a:t>O</a:t>
            </a:r>
            <a:r>
              <a:rPr lang="en-US" altLang="zh-CN" dirty="0"/>
              <a:t>((1/</a:t>
            </a:r>
            <a:r>
              <a:rPr lang="el-GR" altLang="zh-CN" dirty="0"/>
              <a:t> ξ</a:t>
            </a:r>
            <a:r>
              <a:rPr lang="en-US" altLang="zh-CN" dirty="0"/>
              <a:t>)</a:t>
            </a:r>
            <a:r>
              <a:rPr lang="en-US" altLang="zh-CN" baseline="30000" dirty="0"/>
              <a:t>2</a:t>
            </a:r>
            <a:r>
              <a:rPr lang="en-US" altLang="zh-CN" i="1" dirty="0"/>
              <a:t>n</a:t>
            </a:r>
            <a:r>
              <a:rPr lang="en-US" altLang="zh-CN" baseline="30000" dirty="0"/>
              <a:t>3</a:t>
            </a:r>
            <a:r>
              <a:rPr lang="en-US" altLang="zh-CN" dirty="0"/>
              <a:t>). </a:t>
            </a:r>
            <a:endParaRPr lang="en-US" altLang="zh-CN" dirty="0"/>
          </a:p>
          <a:p>
            <a:r>
              <a:rPr lang="zh-CN" altLang="en-US" dirty="0"/>
              <a:t>当</a:t>
            </a:r>
            <a:r>
              <a:rPr lang="el-GR" altLang="zh-CN" dirty="0"/>
              <a:t>ξ</a:t>
            </a:r>
            <a:r>
              <a:rPr lang="zh-CN" altLang="en-US" dirty="0"/>
              <a:t>减少时，运行时间不会指数增长，而是多项式增长</a:t>
            </a:r>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253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6572" y="163106"/>
            <a:ext cx="7122660" cy="6101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6306232" y="5807528"/>
            <a:ext cx="11430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355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7200" y="306152"/>
            <a:ext cx="6887936" cy="5654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457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32759" y="210987"/>
            <a:ext cx="7490052" cy="5772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560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1115" y="152447"/>
            <a:ext cx="6572931" cy="5837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6181046" y="5312230"/>
            <a:ext cx="11430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66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02130" y="365064"/>
            <a:ext cx="6438220" cy="554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6172200" y="5649686"/>
            <a:ext cx="11430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276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8902" y="471451"/>
            <a:ext cx="6220506" cy="5444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6" name="Picture 2"/>
          <p:cNvPicPr>
            <a:picLocks noChangeAspect="1" noChangeArrowheads="1"/>
          </p:cNvPicPr>
          <p:nvPr>
            <p:ph idx="1"/>
          </p:nvPr>
        </p:nvPicPr>
        <p:blipFill>
          <a:blip r:embed="rId2">
            <a:extLst>
              <a:ext uri="{28A0092B-C50C-407E-A947-70E740481C1C}">
                <a14:useLocalDpi xmlns:a14="http://schemas.microsoft.com/office/drawing/2010/main" val="0"/>
              </a:ext>
            </a:extLst>
          </a:blip>
          <a:srcRect t="26733" b="34160"/>
          <a:stretch>
            <a:fillRect/>
          </a:stretch>
        </p:blipFill>
        <p:spPr bwMode="auto">
          <a:xfrm>
            <a:off x="6566535" y="2976880"/>
            <a:ext cx="5052695" cy="170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86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22514" y="207759"/>
            <a:ext cx="6649811" cy="5957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6515100" y="5649686"/>
            <a:ext cx="11430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96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8457" y="313460"/>
            <a:ext cx="6659964" cy="5793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6515100" y="5649686"/>
            <a:ext cx="11430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顶点覆盖问题</a:t>
            </a:r>
            <a:endParaRPr lang="zh-CN" altLang="en-US" dirty="0"/>
          </a:p>
        </p:txBody>
      </p:sp>
      <p:sp>
        <p:nvSpPr>
          <p:cNvPr id="3" name="内容占位符 2"/>
          <p:cNvSpPr>
            <a:spLocks noGrp="1"/>
          </p:cNvSpPr>
          <p:nvPr>
            <p:ph idx="1"/>
          </p:nvPr>
        </p:nvSpPr>
        <p:spPr>
          <a:xfrm>
            <a:off x="555567" y="1559617"/>
            <a:ext cx="10515600" cy="4351338"/>
          </a:xfrm>
        </p:spPr>
        <p:txBody>
          <a:bodyPr/>
          <a:lstStyle/>
          <a:p>
            <a:r>
              <a:rPr lang="zh-CN" altLang="en-US" dirty="0"/>
              <a:t>顶点覆盖为</a:t>
            </a:r>
            <a:r>
              <a:rPr lang="en-US" altLang="zh-CN" dirty="0"/>
              <a:t>NPC</a:t>
            </a:r>
            <a:r>
              <a:rPr lang="zh-CN" altLang="en-US" dirty="0"/>
              <a:t>问题</a:t>
            </a:r>
            <a:endParaRPr lang="en-US" altLang="zh-CN" dirty="0"/>
          </a:p>
          <a:p>
            <a:r>
              <a:rPr lang="zh-CN" altLang="en-US" dirty="0"/>
              <a:t>近似算法</a:t>
            </a:r>
            <a:endParaRPr lang="en-US" altLang="zh-CN" dirty="0"/>
          </a:p>
          <a:p>
            <a:pPr lvl="1"/>
            <a:r>
              <a:rPr lang="zh-CN" altLang="en-US" dirty="0"/>
              <a:t>随机选择一条边</a:t>
            </a:r>
            <a:endParaRPr lang="en-US" altLang="zh-CN" dirty="0"/>
          </a:p>
          <a:p>
            <a:pPr lvl="1"/>
            <a:r>
              <a:rPr lang="zh-CN" altLang="en-US" dirty="0"/>
              <a:t>将此边的两个顶点放入顶点覆盖集，并将和此两个顶点的所有相连的边删去</a:t>
            </a:r>
            <a:endParaRPr lang="en-US" altLang="zh-CN" dirty="0"/>
          </a:p>
          <a:p>
            <a:pPr lvl="1"/>
            <a:r>
              <a:rPr lang="zh-CN" altLang="en-US" dirty="0"/>
              <a:t>重复以上步骤</a:t>
            </a:r>
            <a:endParaRPr lang="zh-CN" altLang="en-US"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559615" y="4086608"/>
            <a:ext cx="5001323" cy="194337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顶点覆盖</a:t>
            </a:r>
            <a:endParaRPr lang="zh-CN" altLang="en-US" dirty="0"/>
          </a:p>
        </p:txBody>
      </p:sp>
      <p:pic>
        <p:nvPicPr>
          <p:cNvPr id="6" name="内容占位符 5"/>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199" y="1408055"/>
            <a:ext cx="7616503" cy="5084820"/>
          </a:xfrm>
        </p:spPr>
      </p:pic>
      <p:sp>
        <p:nvSpPr>
          <p:cNvPr id="4" name="AutoShape 2" descr="mk:@MSITStore:D:\微云同步助手\20378418\教学\算法\参考资料\英文资料\%5b麻省理工学院-.chm::/3444/images/fig1047_01_0.jpg"/>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861907"/>
          </a:xfrm>
        </p:spPr>
        <p:txBody>
          <a:bodyPr/>
          <a:lstStyle/>
          <a:p>
            <a:r>
              <a:rPr lang="zh-CN" altLang="en-US" dirty="0"/>
              <a:t>顶点覆盖</a:t>
            </a:r>
            <a:endParaRPr lang="zh-CN" altLang="en-US" dirty="0"/>
          </a:p>
        </p:txBody>
      </p:sp>
      <p:sp>
        <p:nvSpPr>
          <p:cNvPr id="3" name="内容占位符 2"/>
          <p:cNvSpPr>
            <a:spLocks noGrp="1"/>
          </p:cNvSpPr>
          <p:nvPr>
            <p:ph idx="1"/>
          </p:nvPr>
        </p:nvSpPr>
        <p:spPr>
          <a:xfrm>
            <a:off x="838200" y="1511928"/>
            <a:ext cx="10515600" cy="4351338"/>
          </a:xfrm>
        </p:spPr>
        <p:txBody>
          <a:bodyPr>
            <a:normAutofit fontScale="92500" lnSpcReduction="10000"/>
          </a:bodyPr>
          <a:lstStyle/>
          <a:p>
            <a:r>
              <a:rPr lang="zh-CN" altLang="en-US" dirty="0"/>
              <a:t>顶点覆盖是一个多项式时间的</a:t>
            </a:r>
            <a:r>
              <a:rPr lang="en-US" altLang="zh-CN" dirty="0"/>
              <a:t>2</a:t>
            </a:r>
            <a:r>
              <a:rPr lang="zh-CN" altLang="en-US" dirty="0"/>
              <a:t>近似算法，</a:t>
            </a:r>
            <a:endParaRPr lang="en-US" altLang="zh-CN" dirty="0"/>
          </a:p>
          <a:p>
            <a:r>
              <a:rPr lang="zh-CN" altLang="en-US" dirty="0"/>
              <a:t>证明：</a:t>
            </a:r>
            <a:endParaRPr lang="en-US" altLang="zh-CN" dirty="0"/>
          </a:p>
          <a:p>
            <a:r>
              <a:rPr lang="zh-CN" altLang="en-US" dirty="0"/>
              <a:t>设</a:t>
            </a:r>
            <a:r>
              <a:rPr lang="en-US" altLang="zh-CN" dirty="0"/>
              <a:t>A</a:t>
            </a:r>
            <a:r>
              <a:rPr lang="zh-CN" altLang="en-US" dirty="0"/>
              <a:t>为第四行挑出的边集合，</a:t>
            </a:r>
            <a:r>
              <a:rPr lang="en-US" altLang="zh-CN" dirty="0"/>
              <a:t>A</a:t>
            </a:r>
            <a:r>
              <a:rPr lang="zh-CN" altLang="en-US" dirty="0"/>
              <a:t>中的每条边都不会有共同的顶点，即</a:t>
            </a:r>
            <a:r>
              <a:rPr lang="en-US" altLang="zh-CN" dirty="0"/>
              <a:t>A</a:t>
            </a:r>
            <a:r>
              <a:rPr lang="zh-CN" altLang="en-US" dirty="0"/>
              <a:t>中不会存在两条边由</a:t>
            </a:r>
            <a:r>
              <a:rPr lang="en-US" altLang="zh-CN" dirty="0"/>
              <a:t>C*</a:t>
            </a:r>
            <a:r>
              <a:rPr lang="zh-CN" altLang="en-US" dirty="0"/>
              <a:t>中的同一个顶点覆盖</a:t>
            </a:r>
            <a:endParaRPr lang="en-US" altLang="zh-CN" dirty="0"/>
          </a:p>
          <a:p>
            <a:pPr marL="0" indent="0">
              <a:buNone/>
            </a:pPr>
            <a:r>
              <a:rPr lang="en-US" altLang="zh-CN" dirty="0"/>
              <a:t>       |C*| ≥|A|</a:t>
            </a:r>
            <a:endParaRPr lang="en-US" altLang="zh-CN" dirty="0"/>
          </a:p>
          <a:p>
            <a:pPr marL="0" indent="0">
              <a:buNone/>
            </a:pPr>
            <a:r>
              <a:rPr lang="en-US" altLang="zh-CN" dirty="0"/>
              <a:t>  </a:t>
            </a:r>
            <a:r>
              <a:rPr lang="zh-CN" altLang="en-US" dirty="0"/>
              <a:t>算法</a:t>
            </a:r>
            <a:r>
              <a:rPr lang="en-US" altLang="zh-CN" dirty="0"/>
              <a:t>C</a:t>
            </a:r>
            <a:r>
              <a:rPr lang="zh-CN" altLang="en-US" dirty="0"/>
              <a:t>得出的定点数为：</a:t>
            </a:r>
            <a:endParaRPr lang="en-US" altLang="zh-CN" dirty="0"/>
          </a:p>
          <a:p>
            <a:pPr marL="0" indent="0">
              <a:buNone/>
            </a:pPr>
            <a:r>
              <a:rPr lang="en-US" altLang="zh-CN" dirty="0"/>
              <a:t>     |C|=2|A|</a:t>
            </a:r>
            <a:endParaRPr lang="en-US" altLang="zh-CN" dirty="0"/>
          </a:p>
          <a:p>
            <a:pPr marL="0" indent="0">
              <a:buNone/>
            </a:pPr>
            <a:r>
              <a:rPr lang="en-US" altLang="zh-CN" dirty="0"/>
              <a:t>2|A|</a:t>
            </a:r>
            <a:r>
              <a:rPr lang="en-US" altLang="zh-CN" dirty="0">
                <a:latin typeface="宋体" panose="02010600030101010101" pitchFamily="2" charset="-122"/>
                <a:ea typeface="宋体" panose="02010600030101010101" pitchFamily="2" charset="-122"/>
              </a:rPr>
              <a:t>≤2</a:t>
            </a:r>
            <a:r>
              <a:rPr lang="en-US" altLang="zh-CN" dirty="0"/>
              <a:t> |C*| </a:t>
            </a:r>
            <a:endParaRPr lang="en-US" altLang="zh-CN" dirty="0"/>
          </a:p>
          <a:p>
            <a:pPr marL="0" indent="0">
              <a:buNone/>
            </a:pP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706772" y="3687597"/>
            <a:ext cx="5001323" cy="1943371"/>
          </a:xfrm>
          <a:prstGeom prst="rect">
            <a:avLst/>
          </a:prstGeom>
        </p:spPr>
      </p:pic>
    </p:spTree>
  </p:cSld>
  <p:clrMapOvr>
    <a:masterClrMapping/>
  </p:clrMapOvr>
</p:sld>
</file>

<file path=ppt/tags/tag1.xml><?xml version="1.0" encoding="utf-8"?>
<p:tagLst xmlns:p="http://schemas.openxmlformats.org/presentationml/2006/main">
  <p:tag name="COMMONDATA" val="eyJoZGlkIjoiODgxYjlmNmQ4YmNkYmVkNDFhNmRjY2MwZmIwNDVkNDgifQ=="/>
  <p:tag name="KSO_WPP_MARK_KEY" val="1ec608fb-8f09-44db-9472-5df5e6a5a70d"/>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6797</Words>
  <Application>WPS 演示</Application>
  <PresentationFormat>自定义</PresentationFormat>
  <Paragraphs>648</Paragraphs>
  <Slides>67</Slides>
  <Notes>0</Notes>
  <HiddenSlides>0</HiddenSlides>
  <MMClips>0</MMClips>
  <ScaleCrop>false</ScaleCrop>
  <HeadingPairs>
    <vt:vector size="8" baseType="variant">
      <vt:variant>
        <vt:lpstr>已用的字体</vt:lpstr>
      </vt:variant>
      <vt:variant>
        <vt:i4>25</vt:i4>
      </vt:variant>
      <vt:variant>
        <vt:lpstr>主题</vt:lpstr>
      </vt:variant>
      <vt:variant>
        <vt:i4>1</vt:i4>
      </vt:variant>
      <vt:variant>
        <vt:lpstr>嵌入 OLE 服务器</vt:lpstr>
      </vt:variant>
      <vt:variant>
        <vt:i4>5</vt:i4>
      </vt:variant>
      <vt:variant>
        <vt:lpstr>幻灯片标题</vt:lpstr>
      </vt:variant>
      <vt:variant>
        <vt:i4>67</vt:i4>
      </vt:variant>
    </vt:vector>
  </HeadingPairs>
  <TitlesOfParts>
    <vt:vector size="98" baseType="lpstr">
      <vt:lpstr>Arial</vt:lpstr>
      <vt:lpstr>方正书宋_GBK</vt:lpstr>
      <vt:lpstr>Wingdings</vt:lpstr>
      <vt:lpstr>宋体</vt:lpstr>
      <vt:lpstr>汉仪书宋二KW</vt:lpstr>
      <vt:lpstr>Verdana</vt:lpstr>
      <vt:lpstr>Symbol</vt:lpstr>
      <vt:lpstr>Kingsoft Sign</vt:lpstr>
      <vt:lpstr>黑体</vt:lpstr>
      <vt:lpstr>楷体_GB2312</vt:lpstr>
      <vt:lpstr>汉仪中黑KW</vt:lpstr>
      <vt:lpstr>Cambria Math</vt:lpstr>
      <vt:lpstr>Cambria Math</vt:lpstr>
      <vt:lpstr>Times New Roman</vt:lpstr>
      <vt:lpstr>Kingsoft Math</vt:lpstr>
      <vt:lpstr>Symbol</vt:lpstr>
      <vt:lpstr>Calibri</vt:lpstr>
      <vt:lpstr>Helvetica Neue</vt:lpstr>
      <vt:lpstr>Calibri Light</vt:lpstr>
      <vt:lpstr>微软雅黑</vt:lpstr>
      <vt:lpstr>汉仪旗黑</vt:lpstr>
      <vt:lpstr>宋体</vt:lpstr>
      <vt:lpstr>Arial Unicode MS</vt:lpstr>
      <vt:lpstr>汉仪楷体简</vt:lpstr>
      <vt:lpstr>宋体-简</vt:lpstr>
      <vt:lpstr>Office 主题</vt:lpstr>
      <vt:lpstr>Equation.3</vt:lpstr>
      <vt:lpstr>Equation.3</vt:lpstr>
      <vt:lpstr>Equation.3</vt:lpstr>
      <vt:lpstr>Equation.3</vt:lpstr>
      <vt:lpstr>Equation.3</vt:lpstr>
      <vt:lpstr>近似算法&amp;随机算法</vt:lpstr>
      <vt:lpstr>近似算法</vt:lpstr>
      <vt:lpstr>近似算法的性能比值</vt:lpstr>
      <vt:lpstr>近似算法的性能比值</vt:lpstr>
      <vt:lpstr>近似算法的性能比值</vt:lpstr>
      <vt:lpstr>近似方案</vt:lpstr>
      <vt:lpstr>顶点覆盖问题</vt:lpstr>
      <vt:lpstr>顶点覆盖</vt:lpstr>
      <vt:lpstr>顶点覆盖</vt:lpstr>
      <vt:lpstr>近似算法的分析</vt:lpstr>
      <vt:lpstr>旅行商问题</vt:lpstr>
      <vt:lpstr>旅行商问题</vt:lpstr>
      <vt:lpstr>旅行商问题</vt:lpstr>
      <vt:lpstr>旅行商问题</vt:lpstr>
      <vt:lpstr>旅行商问题</vt:lpstr>
      <vt:lpstr>处理NP难问题的策略</vt:lpstr>
      <vt:lpstr>随机算法介绍</vt:lpstr>
      <vt:lpstr>随机算法介绍</vt:lpstr>
      <vt:lpstr>随机算法</vt:lpstr>
      <vt:lpstr>随机算法</vt:lpstr>
      <vt:lpstr>随机数</vt:lpstr>
      <vt:lpstr>PowerPoint 演示文稿</vt:lpstr>
      <vt:lpstr>例：随机数类RandomNumber</vt:lpstr>
      <vt:lpstr>PowerPoint 演示文稿</vt:lpstr>
      <vt:lpstr>PowerPoint 演示文稿</vt:lpstr>
      <vt:lpstr>PowerPoint 演示文稿</vt:lpstr>
      <vt:lpstr>数值随机算法</vt:lpstr>
      <vt:lpstr>例：用随机投点法计算值</vt:lpstr>
      <vt:lpstr>例：用随机投点法计算值</vt:lpstr>
      <vt:lpstr>舍伍德(Sherwood)算法</vt:lpstr>
      <vt:lpstr>舍伍德(Sherwood)算法</vt:lpstr>
      <vt:lpstr>舍伍德(Sherwood)算法</vt:lpstr>
      <vt:lpstr>舍伍德(Sherwood)算法</vt:lpstr>
      <vt:lpstr>确定型快速排序算法</vt:lpstr>
      <vt:lpstr>快速排序算法</vt:lpstr>
      <vt:lpstr>划分程序 </vt:lpstr>
      <vt:lpstr>划分举例</vt:lpstr>
      <vt:lpstr>快速排序算法分析</vt:lpstr>
      <vt:lpstr>PowerPoint 演示文稿</vt:lpstr>
      <vt:lpstr>快速排序分析</vt:lpstr>
      <vt:lpstr>快速排序分析</vt:lpstr>
      <vt:lpstr>随机快速排序</vt:lpstr>
      <vt:lpstr>随机快速排序</vt:lpstr>
      <vt:lpstr>随机快速排序分析</vt:lpstr>
      <vt:lpstr>证明T(n) ≤2nlnn</vt:lpstr>
      <vt:lpstr>证明T(n) ≤2nlnn</vt:lpstr>
      <vt:lpstr>Randomized divide-and-conquer algorithm</vt:lpstr>
      <vt:lpstr>Example </vt:lpstr>
      <vt:lpstr>Example </vt:lpstr>
      <vt:lpstr>Intuition for analysis </vt:lpstr>
      <vt:lpstr>Analysis( continued)</vt:lpstr>
      <vt:lpstr>PowerPoint 演示文稿</vt:lpstr>
      <vt:lpstr>PowerPoint 演示文稿</vt:lpstr>
      <vt:lpstr>PowerPoint 演示文稿</vt:lpstr>
      <vt:lpstr>PowerPoint 演示文稿</vt:lpstr>
      <vt:lpstr>随机选择和拉斯维加斯( Las Vegas )算法</vt:lpstr>
      <vt:lpstr>PowerPoint 演示文稿</vt:lpstr>
      <vt:lpstr>设计思想</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lizhang</dc:creator>
  <cp:lastModifiedBy>lizhang</cp:lastModifiedBy>
  <cp:revision>123</cp:revision>
  <dcterms:created xsi:type="dcterms:W3CDTF">2022-10-28T10:24:44Z</dcterms:created>
  <dcterms:modified xsi:type="dcterms:W3CDTF">2022-10-28T10:24:44Z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2052-3.9.1.6202</vt:lpwstr>
  </property>
  <property fmtid="{D5CDD505-2E9C-101B-9397-08002B2CF9AE}" pid="3" name="ICV">
    <vt:lpwstr>04574B7E0F5D45D681C6E15D1897A140</vt:lpwstr>
  </property>
</Properties>
</file>