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5" r:id="rId1"/>
  </p:sldMasterIdLst>
  <p:notesMasterIdLst>
    <p:notesMasterId r:id="rId19"/>
  </p:notesMasterIdLst>
  <p:sldIdLst>
    <p:sldId id="256" r:id="rId2"/>
    <p:sldId id="257" r:id="rId3"/>
    <p:sldId id="261" r:id="rId4"/>
    <p:sldId id="268" r:id="rId5"/>
    <p:sldId id="263" r:id="rId6"/>
    <p:sldId id="269" r:id="rId7"/>
    <p:sldId id="270" r:id="rId8"/>
    <p:sldId id="271" r:id="rId9"/>
    <p:sldId id="264" r:id="rId10"/>
    <p:sldId id="279" r:id="rId11"/>
    <p:sldId id="262" r:id="rId12"/>
    <p:sldId id="273" r:id="rId13"/>
    <p:sldId id="280" r:id="rId14"/>
    <p:sldId id="281" r:id="rId15"/>
    <p:sldId id="282" r:id="rId16"/>
    <p:sldId id="283" r:id="rId17"/>
    <p:sldId id="259" r:id="rId18"/>
  </p:sldIdLst>
  <p:sldSz cx="9144000" cy="5143500" type="screen16x9"/>
  <p:notesSz cx="6858000" cy="9144000"/>
  <p:embeddedFontLst>
    <p:embeddedFont>
      <p:font typeface="Verdana" panose="020B0604030504040204" pitchFamily="34" charset="0"/>
      <p:regular r:id="rId20"/>
      <p:bold r:id="rId21"/>
      <p:italic r:id="rId22"/>
      <p:boldItalic r:id="rId23"/>
    </p:embeddedFont>
    <p:embeddedFont>
      <p:font typeface="Wingdings 2" panose="05020102010507070707" pitchFamily="18" charset="2"/>
      <p:regular r:id="rId24"/>
    </p:embeddedFont>
    <p:embeddedFont>
      <p:font typeface="Montserra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EA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4" d="100"/>
          <a:sy n="94" d="100"/>
        </p:scale>
        <p:origin x="-69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540155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77af7a6a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77af7a6a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5" name="Rectangle à coins arrondis 14"/>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à coins arrondis 9"/>
          <p:cNvSpPr/>
          <p:nvPr/>
        </p:nvSpPr>
        <p:spPr>
          <a:xfrm>
            <a:off x="418597" y="325622"/>
            <a:ext cx="8306809" cy="233172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re 4"/>
          <p:cNvSpPr>
            <a:spLocks noGrp="1"/>
          </p:cNvSpPr>
          <p:nvPr>
            <p:ph type="ctrTitle"/>
          </p:nvPr>
        </p:nvSpPr>
        <p:spPr>
          <a:xfrm>
            <a:off x="722376" y="1365155"/>
            <a:ext cx="7772400" cy="13716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fr-FR" smtClean="0"/>
              <a:t>Modifiez le style du titre</a:t>
            </a:r>
            <a:endParaRPr kumimoji="0" lang="en-US"/>
          </a:p>
        </p:txBody>
      </p:sp>
      <p:sp>
        <p:nvSpPr>
          <p:cNvPr id="20" name="Sous-titre 19"/>
          <p:cNvSpPr>
            <a:spLocks noGrp="1"/>
          </p:cNvSpPr>
          <p:nvPr>
            <p:ph type="subTitle" idx="1"/>
          </p:nvPr>
        </p:nvSpPr>
        <p:spPr>
          <a:xfrm>
            <a:off x="722376" y="2763774"/>
            <a:ext cx="7772400" cy="6858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sp>
        <p:nvSpPr>
          <p:cNvPr id="19" name="Espace réservé de la date 18"/>
          <p:cNvSpPr>
            <a:spLocks noGrp="1"/>
          </p:cNvSpPr>
          <p:nvPr>
            <p:ph type="dt" sz="half" idx="10"/>
          </p:nvPr>
        </p:nvSpPr>
        <p:spPr/>
        <p:txBody>
          <a:bodyPr/>
          <a:lstStyle>
            <a:extLst/>
          </a:lstStyle>
          <a:p>
            <a:fld id="{7D0065BE-0657-4A47-90AD-C21C55E16B19}" type="datetime4">
              <a:rPr lang="en-US" smtClean="0"/>
              <a:pPr/>
              <a:t>March 20, 2020</a:t>
            </a:fld>
            <a:endParaRPr lang="en-US"/>
          </a:p>
        </p:txBody>
      </p:sp>
      <p:sp>
        <p:nvSpPr>
          <p:cNvPr id="8" name="Espace réservé du pied de page 7"/>
          <p:cNvSpPr>
            <a:spLocks noGrp="1"/>
          </p:cNvSpPr>
          <p:nvPr>
            <p:ph type="ftr" sz="quarter" idx="11"/>
          </p:nvPr>
        </p:nvSpPr>
        <p:spPr/>
        <p:txBody>
          <a:bodyPr/>
          <a:lstStyle>
            <a:extLst/>
          </a:lstStyle>
          <a:p>
            <a:endParaRPr lang="en-US"/>
          </a:p>
        </p:txBody>
      </p:sp>
      <p:sp>
        <p:nvSpPr>
          <p:cNvPr id="11" name="Espace réservé du numéro de diapositive 10"/>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02920" y="3737610"/>
            <a:ext cx="8183880" cy="788670"/>
          </a:xfrm>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502920" y="397764"/>
            <a:ext cx="8183880" cy="3140964"/>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16C3AA4-67BE-44F7-809A-3582401494AF}" type="datetime4">
              <a:rPr lang="en-US" smtClean="0"/>
              <a:pPr/>
              <a:t>March 20, 2020</a:t>
            </a:fld>
            <a:endParaRPr lang="en-US"/>
          </a:p>
        </p:txBody>
      </p:sp>
      <p:sp>
        <p:nvSpPr>
          <p:cNvPr id="5" name="Espace réservé du pied de page 4"/>
          <p:cNvSpPr>
            <a:spLocks noGrp="1"/>
          </p:cNvSpPr>
          <p:nvPr>
            <p:ph type="ftr" sz="quarter" idx="11"/>
          </p:nvPr>
        </p:nvSpPr>
        <p:spPr/>
        <p:txBody>
          <a:bodyPr/>
          <a:lstStyle>
            <a:extLst/>
          </a:lstStyle>
          <a:p>
            <a:endParaRPr lang="en-US"/>
          </a:p>
        </p:txBody>
      </p:sp>
      <p:sp>
        <p:nvSpPr>
          <p:cNvPr id="6" name="Espace réservé du numéro de diapositive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400054"/>
            <a:ext cx="1981200" cy="3943349"/>
          </a:xfrm>
        </p:spPr>
        <p:txBody>
          <a:bodyPr vert="eaVe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533400" y="400052"/>
            <a:ext cx="5943600" cy="3943351"/>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25172EEB-1769-4776-AD69-E7C1260563EB}" type="datetime4">
              <a:rPr lang="en-US" smtClean="0"/>
              <a:pPr/>
              <a:t>March 20, 2020</a:t>
            </a:fld>
            <a:endParaRPr lang="en-US"/>
          </a:p>
        </p:txBody>
      </p:sp>
      <p:sp>
        <p:nvSpPr>
          <p:cNvPr id="5" name="Espace réservé du pied de page 4"/>
          <p:cNvSpPr>
            <a:spLocks noGrp="1"/>
          </p:cNvSpPr>
          <p:nvPr>
            <p:ph type="ftr" sz="quarter" idx="11"/>
          </p:nvPr>
        </p:nvSpPr>
        <p:spPr/>
        <p:txBody>
          <a:bodyPr/>
          <a:lstStyle>
            <a:extLst/>
          </a:lstStyle>
          <a:p>
            <a:endParaRPr lang="en-US"/>
          </a:p>
        </p:txBody>
      </p:sp>
      <p:sp>
        <p:nvSpPr>
          <p:cNvPr id="6" name="Espace réservé du numéro de diapositive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02920" y="3737610"/>
            <a:ext cx="8183880" cy="788670"/>
          </a:xfrm>
        </p:spPr>
        <p:txBody>
          <a:bodyPr/>
          <a:lstStyle>
            <a:extLst/>
          </a:lstStyle>
          <a:p>
            <a:r>
              <a:rPr kumimoji="0" lang="fr-FR" smtClean="0"/>
              <a:t>Modifiez le style du titre</a:t>
            </a:r>
            <a:endParaRPr kumimoji="0" lang="en-US"/>
          </a:p>
        </p:txBody>
      </p:sp>
      <p:sp>
        <p:nvSpPr>
          <p:cNvPr id="3" name="Espace réservé du contenu 2"/>
          <p:cNvSpPr>
            <a:spLocks noGrp="1"/>
          </p:cNvSpPr>
          <p:nvPr>
            <p:ph idx="1"/>
          </p:nvPr>
        </p:nvSpPr>
        <p:spPr>
          <a:xfrm>
            <a:off x="502920" y="397764"/>
            <a:ext cx="8183880" cy="314096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47BB8AF-C16A-4836-A92D-61834B5F0BA5}" type="datetime4">
              <a:rPr lang="en-US" smtClean="0"/>
              <a:pPr/>
              <a:t>March 20, 2020</a:t>
            </a:fld>
            <a:endParaRPr lang="en-US"/>
          </a:p>
        </p:txBody>
      </p:sp>
      <p:sp>
        <p:nvSpPr>
          <p:cNvPr id="5" name="Espace réservé du pied de page 4"/>
          <p:cNvSpPr>
            <a:spLocks noGrp="1"/>
          </p:cNvSpPr>
          <p:nvPr>
            <p:ph type="ftr" sz="quarter" idx="11"/>
          </p:nvPr>
        </p:nvSpPr>
        <p:spPr/>
        <p:txBody>
          <a:bodyPr/>
          <a:lstStyle>
            <a:extLst/>
          </a:lstStyle>
          <a:p>
            <a:endParaRPr lang="en-US"/>
          </a:p>
        </p:txBody>
      </p:sp>
      <p:sp>
        <p:nvSpPr>
          <p:cNvPr id="6" name="Espace réservé du numéro de diapositive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ectangle à coins arrondis 13"/>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à coins arrondis 10"/>
          <p:cNvSpPr/>
          <p:nvPr/>
        </p:nvSpPr>
        <p:spPr>
          <a:xfrm>
            <a:off x="418597" y="325622"/>
            <a:ext cx="8306809" cy="325599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468344" y="3696462"/>
            <a:ext cx="8183880" cy="507492"/>
          </a:xfrm>
        </p:spPr>
        <p:txBody>
          <a:bodyPr lIns="91440" bIns="0" anchor="b"/>
          <a:lstStyle>
            <a:lvl1pPr algn="l">
              <a:buNone/>
              <a:defRPr sz="3600" b="0" cap="none" baseline="0">
                <a:solidFill>
                  <a:schemeClr val="bg2">
                    <a:shade val="25000"/>
                  </a:schemeClr>
                </a:solidFill>
                <a:effectLst/>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68344" y="4218363"/>
            <a:ext cx="8183880" cy="315468"/>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extLst/>
          </a:lstStyle>
          <a:p>
            <a:fld id="{647D2193-4505-4A75-99BB-880C6989A757}" type="datetime4">
              <a:rPr lang="en-US" smtClean="0"/>
              <a:pPr/>
              <a:t>March 20, 2020</a:t>
            </a:fld>
            <a:endParaRPr lang="en-US"/>
          </a:p>
        </p:txBody>
      </p:sp>
      <p:sp>
        <p:nvSpPr>
          <p:cNvPr id="5" name="Espace réservé du pied de page 4"/>
          <p:cNvSpPr>
            <a:spLocks noGrp="1"/>
          </p:cNvSpPr>
          <p:nvPr>
            <p:ph type="ftr" sz="quarter" idx="11"/>
          </p:nvPr>
        </p:nvSpPr>
        <p:spPr/>
        <p:txBody>
          <a:bodyPr/>
          <a:lstStyle>
            <a:extLst/>
          </a:lstStyle>
          <a:p>
            <a:endParaRPr lang="en-US"/>
          </a:p>
        </p:txBody>
      </p:sp>
      <p:sp>
        <p:nvSpPr>
          <p:cNvPr id="6" name="Espace réservé du numéro de diapositive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contenu 2"/>
          <p:cNvSpPr>
            <a:spLocks noGrp="1"/>
          </p:cNvSpPr>
          <p:nvPr>
            <p:ph sz="half" idx="1"/>
          </p:nvPr>
        </p:nvSpPr>
        <p:spPr>
          <a:xfrm>
            <a:off x="514352" y="397764"/>
            <a:ext cx="3931920" cy="329184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755360" y="397764"/>
            <a:ext cx="3931920" cy="329184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113A18F4-33C3-445B-924C-31108C51719C}" type="datetime4">
              <a:rPr lang="en-US" smtClean="0"/>
              <a:pPr/>
              <a:t>March 20, 2020</a:t>
            </a:fld>
            <a:endParaRPr lang="en-US"/>
          </a:p>
        </p:txBody>
      </p:sp>
      <p:sp>
        <p:nvSpPr>
          <p:cNvPr id="6" name="Espace réservé du pied de page 5"/>
          <p:cNvSpPr>
            <a:spLocks noGrp="1"/>
          </p:cNvSpPr>
          <p:nvPr>
            <p:ph type="ftr" sz="quarter" idx="11"/>
          </p:nvPr>
        </p:nvSpPr>
        <p:spPr/>
        <p:txBody>
          <a:bodyPr/>
          <a:lstStyle>
            <a:extLst/>
          </a:lstStyle>
          <a:p>
            <a:endParaRPr lang="en-US"/>
          </a:p>
        </p:txBody>
      </p:sp>
      <p:sp>
        <p:nvSpPr>
          <p:cNvPr id="7" name="Espace réservé du numéro de diapositive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2920" y="3737610"/>
            <a:ext cx="8183880" cy="788670"/>
          </a:xfrm>
        </p:spPr>
        <p:txBody>
          <a:bodyPr anchor="b"/>
          <a:lstStyle>
            <a:lvl1pPr>
              <a:defRPr b="1"/>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607224" y="434578"/>
            <a:ext cx="3931920" cy="59412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52169" y="434578"/>
            <a:ext cx="3931920" cy="59412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607224" y="1085850"/>
            <a:ext cx="3931920" cy="261747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52169" y="1085850"/>
            <a:ext cx="3931920" cy="261747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3AF7543A-E259-478F-9E0D-57BA40E442B7}" type="datetime4">
              <a:rPr lang="en-US" smtClean="0"/>
              <a:pPr/>
              <a:t>March 20, 2020</a:t>
            </a:fld>
            <a:endParaRPr lang="en-US"/>
          </a:p>
        </p:txBody>
      </p:sp>
      <p:sp>
        <p:nvSpPr>
          <p:cNvPr id="8" name="Espace réservé du pied de page 7"/>
          <p:cNvSpPr>
            <a:spLocks noGrp="1"/>
          </p:cNvSpPr>
          <p:nvPr>
            <p:ph type="ftr" sz="quarter" idx="11"/>
          </p:nvPr>
        </p:nvSpPr>
        <p:spPr/>
        <p:txBody>
          <a:bodyPr/>
          <a:lstStyle>
            <a:extLst/>
          </a:lstStyle>
          <a:p>
            <a:endParaRPr lang="en-US"/>
          </a:p>
        </p:txBody>
      </p:sp>
      <p:sp>
        <p:nvSpPr>
          <p:cNvPr id="9" name="Espace réservé du numéro de diapositive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extLst/>
          </a:lstStyle>
          <a:p>
            <a:fld id="{1EFB012D-77A1-44B0-BB26-329BA1EE55C9}" type="datetime4">
              <a:rPr lang="en-US" smtClean="0"/>
              <a:pPr/>
              <a:t>March 20, 2020</a:t>
            </a:fld>
            <a:endParaRPr lang="en-US"/>
          </a:p>
        </p:txBody>
      </p:sp>
      <p:sp>
        <p:nvSpPr>
          <p:cNvPr id="4" name="Espace réservé du pied de page 3"/>
          <p:cNvSpPr>
            <a:spLocks noGrp="1"/>
          </p:cNvSpPr>
          <p:nvPr>
            <p:ph type="ftr" sz="quarter" idx="11"/>
          </p:nvPr>
        </p:nvSpPr>
        <p:spPr/>
        <p:txBody>
          <a:bodyPr/>
          <a:lstStyle>
            <a:extLst/>
          </a:lstStyle>
          <a:p>
            <a:endParaRPr lang="en-US"/>
          </a:p>
        </p:txBody>
      </p:sp>
      <p:sp>
        <p:nvSpPr>
          <p:cNvPr id="5" name="Espace réservé du numéro de diapositive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à coins arrondis 6"/>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94B7499E-3031-413E-B01E-B94970708CAA}" type="datetime4">
              <a:rPr lang="en-US" smtClean="0"/>
              <a:pPr/>
              <a:t>March 20, 2020</a:t>
            </a:fld>
            <a:endParaRPr lang="en-US"/>
          </a:p>
        </p:txBody>
      </p:sp>
      <p:sp>
        <p:nvSpPr>
          <p:cNvPr id="3" name="Espace réservé du pied de page 2"/>
          <p:cNvSpPr>
            <a:spLocks noGrp="1"/>
          </p:cNvSpPr>
          <p:nvPr>
            <p:ph type="ftr" sz="quarter" idx="11"/>
          </p:nvPr>
        </p:nvSpPr>
        <p:spPr/>
        <p:txBody>
          <a:bodyPr/>
          <a:lstStyle>
            <a:extLst/>
          </a:lstStyle>
          <a:p>
            <a:endParaRPr lang="en-US"/>
          </a:p>
        </p:txBody>
      </p:sp>
      <p:sp>
        <p:nvSpPr>
          <p:cNvPr id="4" name="Espace réservé du numéro de diapositive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38784" y="400050"/>
            <a:ext cx="2971800" cy="685800"/>
          </a:xfrm>
        </p:spPr>
        <p:txBody>
          <a:bodyPr anchor="b"/>
          <a:lstStyle>
            <a:lvl1pPr algn="l">
              <a:buNone/>
              <a:defRPr sz="2200" b="1">
                <a:solidFill>
                  <a:schemeClr val="accent1"/>
                </a:solidFill>
              </a:defRPr>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5538847" y="1085852"/>
            <a:ext cx="2971800" cy="3154584"/>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1"/>
          </p:nvPr>
        </p:nvSpPr>
        <p:spPr>
          <a:xfrm>
            <a:off x="761373" y="697608"/>
            <a:ext cx="4626159" cy="35433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C7EAB0C-2220-4D0E-A0DD-DB7FA0F742F4}" type="datetime4">
              <a:rPr lang="en-US" smtClean="0"/>
              <a:pPr/>
              <a:t>March 20, 2020</a:t>
            </a:fld>
            <a:endParaRPr lang="en-US"/>
          </a:p>
        </p:txBody>
      </p:sp>
      <p:sp>
        <p:nvSpPr>
          <p:cNvPr id="6" name="Espace réservé du pied de page 5"/>
          <p:cNvSpPr>
            <a:spLocks noGrp="1"/>
          </p:cNvSpPr>
          <p:nvPr>
            <p:ph type="ftr" sz="quarter" idx="11"/>
          </p:nvPr>
        </p:nvSpPr>
        <p:spPr/>
        <p:txBody>
          <a:bodyPr/>
          <a:lstStyle>
            <a:extLst/>
          </a:lstStyle>
          <a:p>
            <a:endParaRPr lang="en-US" dirty="0"/>
          </a:p>
        </p:txBody>
      </p:sp>
      <p:sp>
        <p:nvSpPr>
          <p:cNvPr id="7" name="Espace réservé du numéro de diapositive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ectangle à coins arrondis 14"/>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Arrondir un rectangle à un seul coin 10"/>
          <p:cNvSpPr/>
          <p:nvPr/>
        </p:nvSpPr>
        <p:spPr>
          <a:xfrm>
            <a:off x="6400801" y="325622"/>
            <a:ext cx="2324605" cy="325755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457200" y="3759042"/>
            <a:ext cx="8229600" cy="788670"/>
          </a:xfrm>
        </p:spPr>
        <p:txBody>
          <a:bodyPr anchor="t"/>
          <a:lstStyle>
            <a:lvl1pPr algn="l">
              <a:buNone/>
              <a:defRPr sz="3600" b="0">
                <a:solidFill>
                  <a:schemeClr val="bg2">
                    <a:shade val="25000"/>
                  </a:schemeClr>
                </a:solidFill>
                <a:effectLst/>
              </a:defRPr>
            </a:lvl1pPr>
            <a:extLst/>
          </a:lstStyle>
          <a:p>
            <a:r>
              <a:rPr kumimoji="0" lang="fr-FR" smtClean="0"/>
              <a:t>Modifiez le style du titre</a:t>
            </a:r>
            <a:endParaRPr kumimoji="0" lang="en-US"/>
          </a:p>
        </p:txBody>
      </p:sp>
      <p:sp>
        <p:nvSpPr>
          <p:cNvPr id="4" name="Espace réservé du texte 3"/>
          <p:cNvSpPr>
            <a:spLocks noGrp="1"/>
          </p:cNvSpPr>
          <p:nvPr>
            <p:ph type="body" sz="half" idx="2"/>
          </p:nvPr>
        </p:nvSpPr>
        <p:spPr bwMode="grayWhite">
          <a:xfrm>
            <a:off x="6462712" y="400050"/>
            <a:ext cx="2240280" cy="315861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E3416D63-31BF-4B94-B6C5-E20B2C63F515}" type="datetime4">
              <a:rPr lang="en-US" smtClean="0"/>
              <a:pPr/>
              <a:t>March 20, 2020</a:t>
            </a:fld>
            <a:endParaRPr lang="en-US"/>
          </a:p>
        </p:txBody>
      </p:sp>
      <p:sp>
        <p:nvSpPr>
          <p:cNvPr id="6" name="Espace réservé du pied de page 5"/>
          <p:cNvSpPr>
            <a:spLocks noGrp="1"/>
          </p:cNvSpPr>
          <p:nvPr>
            <p:ph type="ftr" sz="quarter" idx="11"/>
          </p:nvPr>
        </p:nvSpPr>
        <p:spPr/>
        <p:txBody>
          <a:bodyPr/>
          <a:lstStyle>
            <a:extLst/>
          </a:lstStyle>
          <a:p>
            <a:endParaRPr lang="en-US"/>
          </a:p>
        </p:txBody>
      </p:sp>
      <p:sp>
        <p:nvSpPr>
          <p:cNvPr id="7" name="Espace réservé du numéro de diapositive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
        <p:nvSpPr>
          <p:cNvPr id="3" name="Espace réservé pour une image  2"/>
          <p:cNvSpPr>
            <a:spLocks noGrp="1"/>
          </p:cNvSpPr>
          <p:nvPr>
            <p:ph type="pic" idx="1"/>
          </p:nvPr>
        </p:nvSpPr>
        <p:spPr>
          <a:xfrm>
            <a:off x="421480" y="326826"/>
            <a:ext cx="5925312" cy="325755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fr-FR" smtClean="0"/>
              <a:t>Cliquez sur l'icône pour ajouter une image</a:t>
            </a:r>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à coins arrondis 6"/>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à coins arrondis 8"/>
          <p:cNvSpPr/>
          <p:nvPr/>
        </p:nvSpPr>
        <p:spPr>
          <a:xfrm>
            <a:off x="418597" y="325622"/>
            <a:ext cx="8306809" cy="41148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Espace réservé du titre 12"/>
          <p:cNvSpPr>
            <a:spLocks noGrp="1"/>
          </p:cNvSpPr>
          <p:nvPr>
            <p:ph type="title"/>
          </p:nvPr>
        </p:nvSpPr>
        <p:spPr>
          <a:xfrm>
            <a:off x="502920" y="3739193"/>
            <a:ext cx="8183880" cy="788670"/>
          </a:xfrm>
          <a:prstGeom prst="rect">
            <a:avLst/>
          </a:prstGeom>
        </p:spPr>
        <p:txBody>
          <a:bodyPr vert="horz" anchor="b">
            <a:normAutofit/>
          </a:bodyPr>
          <a:lstStyle>
            <a:extLst/>
          </a:lstStyle>
          <a:p>
            <a:r>
              <a:rPr kumimoji="0" lang="fr-FR" smtClean="0"/>
              <a:t>Modifiez le style du titre</a:t>
            </a:r>
            <a:endParaRPr kumimoji="0" lang="en-US"/>
          </a:p>
        </p:txBody>
      </p:sp>
      <p:sp>
        <p:nvSpPr>
          <p:cNvPr id="4" name="Espace réservé du texte 3"/>
          <p:cNvSpPr>
            <a:spLocks noGrp="1"/>
          </p:cNvSpPr>
          <p:nvPr>
            <p:ph type="body" idx="1"/>
          </p:nvPr>
        </p:nvSpPr>
        <p:spPr>
          <a:xfrm>
            <a:off x="502920" y="397764"/>
            <a:ext cx="8183880" cy="3140964"/>
          </a:xfrm>
          <a:prstGeom prst="rect">
            <a:avLst/>
          </a:prstGeom>
        </p:spPr>
        <p:txBody>
          <a:bodyPr vert="horz" lIns="182880" tIns="91440">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5" name="Espace réservé de la date 24"/>
          <p:cNvSpPr>
            <a:spLocks noGrp="1"/>
          </p:cNvSpPr>
          <p:nvPr>
            <p:ph type="dt" sz="half" idx="2"/>
          </p:nvPr>
        </p:nvSpPr>
        <p:spPr>
          <a:xfrm>
            <a:off x="3776328" y="4583907"/>
            <a:ext cx="2286000" cy="273844"/>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B1B13E-D5AF-485E-81A1-82A140076526}" type="datetime4">
              <a:rPr lang="en-US" smtClean="0"/>
              <a:pPr/>
              <a:t>March 20, 2020</a:t>
            </a:fld>
            <a:endParaRPr lang="en-US" dirty="0"/>
          </a:p>
        </p:txBody>
      </p:sp>
      <p:sp>
        <p:nvSpPr>
          <p:cNvPr id="18" name="Espace réservé du pied de page 17"/>
          <p:cNvSpPr>
            <a:spLocks noGrp="1"/>
          </p:cNvSpPr>
          <p:nvPr>
            <p:ph type="ftr" sz="quarter" idx="3"/>
          </p:nvPr>
        </p:nvSpPr>
        <p:spPr>
          <a:xfrm>
            <a:off x="6062328" y="4583907"/>
            <a:ext cx="2286000" cy="273844"/>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Espace réservé du numéro de diapositive 4"/>
          <p:cNvSpPr>
            <a:spLocks noGrp="1"/>
          </p:cNvSpPr>
          <p:nvPr>
            <p:ph type="sldNum" sz="quarter" idx="4"/>
          </p:nvPr>
        </p:nvSpPr>
        <p:spPr>
          <a:xfrm>
            <a:off x="8348328" y="4583907"/>
            <a:ext cx="457200" cy="273844"/>
          </a:xfrm>
          <a:prstGeom prst="rect">
            <a:avLst/>
          </a:prstGeom>
        </p:spPr>
        <p:txBody>
          <a:bodyPr vert="horz" anchor="b"/>
          <a:lstStyle>
            <a:lvl1pPr algn="r" eaLnBrk="1" latinLnBrk="0" hangingPunct="1">
              <a:defRPr kumimoji="0" sz="1000">
                <a:solidFill>
                  <a:schemeClr val="bg2">
                    <a:shade val="50000"/>
                  </a:schemeClr>
                </a:solidFill>
              </a:defRPr>
            </a:lvl1pPr>
            <a:extLst/>
          </a:lstStyle>
          <a:p>
            <a:pPr marL="0" lvl="0" indent="0" algn="r" rtl="0">
              <a:spcBef>
                <a:spcPts val="0"/>
              </a:spcBef>
              <a:spcAft>
                <a:spcPts val="0"/>
              </a:spcAft>
              <a:buNone/>
            </a:pPr>
            <a:fld id="{00000000-1234-1234-1234-123412341234}"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sldNum="0"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4352"/>
        </a:solidFill>
        <a:effectLst/>
      </p:bgPr>
    </p:bg>
    <p:spTree>
      <p:nvGrpSpPr>
        <p:cNvPr id="1" name="Shape 53"/>
        <p:cNvGrpSpPr/>
        <p:nvPr/>
      </p:nvGrpSpPr>
      <p:grpSpPr>
        <a:xfrm>
          <a:off x="0" y="0"/>
          <a:ext cx="0" cy="0"/>
          <a:chOff x="0" y="0"/>
          <a:chExt cx="0" cy="0"/>
        </a:xfrm>
      </p:grpSpPr>
      <p:sp>
        <p:nvSpPr>
          <p:cNvPr id="54" name="Google Shape;54;p13"/>
          <p:cNvSpPr/>
          <p:nvPr/>
        </p:nvSpPr>
        <p:spPr>
          <a:xfrm>
            <a:off x="438500" y="1491630"/>
            <a:ext cx="533100" cy="533100"/>
          </a:xfrm>
          <a:prstGeom prst="ellipse">
            <a:avLst/>
          </a:prstGeom>
          <a:solidFill>
            <a:srgbClr val="00DB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ctrTitle"/>
          </p:nvPr>
        </p:nvSpPr>
        <p:spPr>
          <a:xfrm>
            <a:off x="971600" y="626130"/>
            <a:ext cx="6009104" cy="139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3500" b="1" dirty="0">
                <a:solidFill>
                  <a:schemeClr val="accent2">
                    <a:lumMod val="60000"/>
                    <a:lumOff val="40000"/>
                  </a:schemeClr>
                </a:solidFill>
                <a:latin typeface="Montserrat"/>
                <a:ea typeface="Montserrat"/>
                <a:cs typeface="Montserrat"/>
                <a:sym typeface="Montserrat"/>
              </a:rPr>
              <a:t>Data </a:t>
            </a:r>
            <a:r>
              <a:rPr lang="fr" sz="3500" b="1" dirty="0" smtClean="0">
                <a:solidFill>
                  <a:schemeClr val="accent2">
                    <a:lumMod val="60000"/>
                    <a:lumOff val="40000"/>
                  </a:schemeClr>
                </a:solidFill>
                <a:latin typeface="Montserrat"/>
                <a:ea typeface="Montserrat"/>
                <a:cs typeface="Montserrat"/>
                <a:sym typeface="Montserrat"/>
              </a:rPr>
              <a:t>Science Bootcamp</a:t>
            </a:r>
            <a:endParaRPr sz="3500" b="1" dirty="0">
              <a:solidFill>
                <a:schemeClr val="accent2">
                  <a:lumMod val="60000"/>
                  <a:lumOff val="40000"/>
                </a:schemeClr>
              </a:solidFill>
              <a:latin typeface="Montserrat"/>
              <a:ea typeface="Montserrat"/>
              <a:cs typeface="Montserrat"/>
              <a:sym typeface="Montserrat"/>
            </a:endParaRPr>
          </a:p>
        </p:txBody>
      </p:sp>
      <p:sp>
        <p:nvSpPr>
          <p:cNvPr id="56" name="Google Shape;56;p13"/>
          <p:cNvSpPr txBox="1">
            <a:spLocks noGrp="1"/>
          </p:cNvSpPr>
          <p:nvPr>
            <p:ph type="ctrTitle" idx="4294967295"/>
          </p:nvPr>
        </p:nvSpPr>
        <p:spPr>
          <a:xfrm>
            <a:off x="427060" y="4171200"/>
            <a:ext cx="5314950" cy="53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1600" i="1" dirty="0" smtClean="0">
                <a:solidFill>
                  <a:schemeClr val="accent2">
                    <a:lumMod val="60000"/>
                    <a:lumOff val="40000"/>
                  </a:schemeClr>
                </a:solidFill>
                <a:effectLst/>
                <a:latin typeface="Montserrat"/>
                <a:ea typeface="Montserrat"/>
                <a:cs typeface="Montserrat"/>
                <a:sym typeface="Montserrat"/>
              </a:rPr>
              <a:t>Lorenzo Camus &amp; Gomes Felix </a:t>
            </a:r>
            <a:endParaRPr sz="1600" i="1" dirty="0">
              <a:solidFill>
                <a:schemeClr val="accent2">
                  <a:lumMod val="60000"/>
                  <a:lumOff val="40000"/>
                </a:schemeClr>
              </a:solidFill>
              <a:effectLst/>
              <a:latin typeface="Montserrat"/>
              <a:ea typeface="Montserrat"/>
              <a:cs typeface="Montserrat"/>
              <a:sym typeface="Montserrat"/>
            </a:endParaRPr>
          </a:p>
        </p:txBody>
      </p:sp>
      <p:cxnSp>
        <p:nvCxnSpPr>
          <p:cNvPr id="57" name="Google Shape;57;p13"/>
          <p:cNvCxnSpPr/>
          <p:nvPr/>
        </p:nvCxnSpPr>
        <p:spPr>
          <a:xfrm>
            <a:off x="6722500" y="1573500"/>
            <a:ext cx="0" cy="1564800"/>
          </a:xfrm>
          <a:prstGeom prst="straightConnector1">
            <a:avLst/>
          </a:prstGeom>
          <a:noFill/>
          <a:ln w="9525" cap="flat" cmpd="sng">
            <a:solidFill>
              <a:schemeClr val="lt1"/>
            </a:solidFill>
            <a:prstDash val="solid"/>
            <a:round/>
            <a:headEnd type="none" w="med" len="med"/>
            <a:tailEnd type="none" w="med" len="med"/>
          </a:ln>
        </p:spPr>
      </p:cxnSp>
      <p:pic>
        <p:nvPicPr>
          <p:cNvPr id="58" name="Google Shape;58;p13"/>
          <p:cNvPicPr preferRelativeResize="0"/>
          <p:nvPr/>
        </p:nvPicPr>
        <p:blipFill>
          <a:blip r:embed="rId3">
            <a:alphaModFix/>
          </a:blip>
          <a:stretch>
            <a:fillRect/>
          </a:stretch>
        </p:blipFill>
        <p:spPr>
          <a:xfrm>
            <a:off x="7451877" y="1881375"/>
            <a:ext cx="1001525" cy="1071450"/>
          </a:xfrm>
          <a:prstGeom prst="rect">
            <a:avLst/>
          </a:prstGeom>
          <a:noFill/>
          <a:ln>
            <a:noFill/>
          </a:ln>
        </p:spPr>
      </p:pic>
      <p:sp>
        <p:nvSpPr>
          <p:cNvPr id="59" name="Google Shape;59;p13"/>
          <p:cNvSpPr txBox="1"/>
          <p:nvPr/>
        </p:nvSpPr>
        <p:spPr>
          <a:xfrm>
            <a:off x="1907704" y="3901029"/>
            <a:ext cx="5073000" cy="59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3;p15"/>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4" name="Organigramme : Connecteur 3"/>
          <p:cNvSpPr/>
          <p:nvPr/>
        </p:nvSpPr>
        <p:spPr>
          <a:xfrm>
            <a:off x="731977" y="1236080"/>
            <a:ext cx="1800200" cy="157380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200" b="1" dirty="0" smtClean="0">
                <a:latin typeface="Times New Roman" panose="02020603050405020304" pitchFamily="18" charset="0"/>
                <a:cs typeface="Times New Roman" panose="02020603050405020304" pitchFamily="18" charset="0"/>
              </a:rPr>
              <a:t>ATTRACTIVE</a:t>
            </a:r>
            <a:endParaRPr lang="fr-FR" sz="1200" b="1" dirty="0">
              <a:latin typeface="Times New Roman" panose="02020603050405020304" pitchFamily="18" charset="0"/>
              <a:cs typeface="Times New Roman" panose="02020603050405020304" pitchFamily="18" charset="0"/>
            </a:endParaRPr>
          </a:p>
        </p:txBody>
      </p:sp>
      <p:sp>
        <p:nvSpPr>
          <p:cNvPr id="9" name="Organigramme : Connecteur 8"/>
          <p:cNvSpPr/>
          <p:nvPr/>
        </p:nvSpPr>
        <p:spPr>
          <a:xfrm>
            <a:off x="2483768" y="3075806"/>
            <a:ext cx="1584176" cy="1279158"/>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smtClean="0">
                <a:latin typeface="Times New Roman" panose="02020603050405020304" pitchFamily="18" charset="0"/>
                <a:cs typeface="Times New Roman" panose="02020603050405020304" pitchFamily="18" charset="0"/>
              </a:rPr>
              <a:t>FUN</a:t>
            </a:r>
            <a:endParaRPr lang="fr-FR" b="1" dirty="0">
              <a:latin typeface="Times New Roman" panose="02020603050405020304" pitchFamily="18" charset="0"/>
              <a:cs typeface="Times New Roman" panose="02020603050405020304" pitchFamily="18" charset="0"/>
            </a:endParaRPr>
          </a:p>
        </p:txBody>
      </p:sp>
      <p:sp>
        <p:nvSpPr>
          <p:cNvPr id="10" name="Organigramme : Connecteur 9"/>
          <p:cNvSpPr/>
          <p:nvPr/>
        </p:nvSpPr>
        <p:spPr>
          <a:xfrm>
            <a:off x="3491880" y="1347614"/>
            <a:ext cx="2412268" cy="2162722"/>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200" b="1" dirty="0" smtClean="0">
                <a:latin typeface="Times New Roman" panose="02020603050405020304" pitchFamily="18" charset="0"/>
                <a:cs typeface="Times New Roman" panose="02020603050405020304" pitchFamily="18" charset="0"/>
              </a:rPr>
              <a:t>INTELLIGENT</a:t>
            </a:r>
            <a:endParaRPr lang="fr-FR" sz="1200" b="1" dirty="0">
              <a:latin typeface="Times New Roman" panose="02020603050405020304" pitchFamily="18" charset="0"/>
              <a:cs typeface="Times New Roman" panose="02020603050405020304" pitchFamily="18" charset="0"/>
            </a:endParaRPr>
          </a:p>
        </p:txBody>
      </p:sp>
      <p:sp>
        <p:nvSpPr>
          <p:cNvPr id="11" name="Organigramme : Connecteur 10"/>
          <p:cNvSpPr/>
          <p:nvPr/>
        </p:nvSpPr>
        <p:spPr>
          <a:xfrm>
            <a:off x="5148064" y="432504"/>
            <a:ext cx="1196127" cy="1097696"/>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900" dirty="0" smtClean="0">
                <a:latin typeface="Times New Roman" panose="02020603050405020304" pitchFamily="18" charset="0"/>
                <a:cs typeface="Times New Roman" panose="02020603050405020304" pitchFamily="18" charset="0"/>
              </a:rPr>
              <a:t>AMBITIOUS</a:t>
            </a:r>
            <a:endParaRPr lang="fr-FR" sz="900" dirty="0">
              <a:latin typeface="Times New Roman" panose="02020603050405020304" pitchFamily="18" charset="0"/>
              <a:cs typeface="Times New Roman" panose="02020603050405020304" pitchFamily="18" charset="0"/>
            </a:endParaRPr>
          </a:p>
        </p:txBody>
      </p:sp>
      <p:sp>
        <p:nvSpPr>
          <p:cNvPr id="12" name="Organigramme : Connecteur 11"/>
          <p:cNvSpPr/>
          <p:nvPr/>
        </p:nvSpPr>
        <p:spPr>
          <a:xfrm>
            <a:off x="6732240" y="484201"/>
            <a:ext cx="1872208" cy="1726825"/>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smtClean="0">
                <a:latin typeface="Times New Roman" panose="02020603050405020304" pitchFamily="18" charset="0"/>
                <a:cs typeface="Times New Roman" panose="02020603050405020304" pitchFamily="18" charset="0"/>
              </a:rPr>
              <a:t>SINCERE</a:t>
            </a:r>
            <a:endParaRPr lang="fr-FR" b="1" dirty="0">
              <a:latin typeface="Times New Roman" panose="02020603050405020304" pitchFamily="18" charset="0"/>
              <a:cs typeface="Times New Roman" panose="02020603050405020304" pitchFamily="18" charset="0"/>
            </a:endParaRPr>
          </a:p>
        </p:txBody>
      </p:sp>
      <p:sp>
        <p:nvSpPr>
          <p:cNvPr id="6" name="Rectangle 5"/>
          <p:cNvSpPr/>
          <p:nvPr/>
        </p:nvSpPr>
        <p:spPr>
          <a:xfrm>
            <a:off x="611560" y="432504"/>
            <a:ext cx="3831498" cy="307777"/>
          </a:xfrm>
          <a:prstGeom prst="rect">
            <a:avLst/>
          </a:prstGeom>
        </p:spPr>
        <p:txBody>
          <a:bodyPr wrap="none">
            <a:spAutoFit/>
          </a:bodyPr>
          <a:lstStyle/>
          <a:p>
            <a:r>
              <a:rPr lang="fr-FR" b="1" dirty="0" smtClean="0"/>
              <a:t>WHAT WOMAN LOOKING FOR IN A MAN ?</a:t>
            </a:r>
            <a:endParaRPr lang="fr-FR" b="1" dirty="0"/>
          </a:p>
        </p:txBody>
      </p:sp>
      <p:sp>
        <p:nvSpPr>
          <p:cNvPr id="13" name="Organigramme : Connecteur 12"/>
          <p:cNvSpPr/>
          <p:nvPr/>
        </p:nvSpPr>
        <p:spPr>
          <a:xfrm>
            <a:off x="6202711" y="2524582"/>
            <a:ext cx="1338603" cy="1203405"/>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smtClean="0">
                <a:latin typeface="Times New Roman" panose="02020603050405020304" pitchFamily="18" charset="0"/>
                <a:cs typeface="Times New Roman" panose="02020603050405020304" pitchFamily="18" charset="0"/>
              </a:rPr>
              <a:t>SHARED</a:t>
            </a:r>
          </a:p>
          <a:p>
            <a:pPr algn="ctr"/>
            <a:r>
              <a:rPr lang="fr-FR" sz="1100" dirty="0" smtClean="0">
                <a:latin typeface="Times New Roman" panose="02020603050405020304" pitchFamily="18" charset="0"/>
                <a:cs typeface="Times New Roman" panose="02020603050405020304" pitchFamily="18" charset="0"/>
              </a:rPr>
              <a:t>INTERESTS</a:t>
            </a:r>
            <a:endParaRPr lang="fr-FR"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180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4"/>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3" name="Rectangle 2"/>
          <p:cNvSpPr/>
          <p:nvPr/>
        </p:nvSpPr>
        <p:spPr>
          <a:xfrm>
            <a:off x="611560" y="1466369"/>
            <a:ext cx="3808072" cy="1815882"/>
          </a:xfrm>
          <a:prstGeom prst="rect">
            <a:avLst/>
          </a:prstGeom>
        </p:spPr>
        <p:txBody>
          <a:bodyPr wrap="square">
            <a:spAutoFit/>
          </a:bodyPr>
          <a:lstStyle/>
          <a:p>
            <a:pPr algn="just"/>
            <a:r>
              <a:rPr lang="fr-FR" sz="1600" dirty="0" smtClean="0">
                <a:latin typeface="Times New Roman" panose="02020603050405020304" pitchFamily="18" charset="0"/>
                <a:cs typeface="Times New Roman" panose="02020603050405020304" pitchFamily="18" charset="0"/>
              </a:rPr>
              <a:t>A la suite de ces speed </a:t>
            </a:r>
            <a:r>
              <a:rPr lang="fr-FR" sz="1600" dirty="0" err="1" smtClean="0">
                <a:latin typeface="Times New Roman" panose="02020603050405020304" pitchFamily="18" charset="0"/>
                <a:cs typeface="Times New Roman" panose="02020603050405020304" pitchFamily="18" charset="0"/>
              </a:rPr>
              <a:t>dating</a:t>
            </a:r>
            <a:r>
              <a:rPr lang="fr-FR" sz="1600" dirty="0" smtClean="0">
                <a:latin typeface="Times New Roman" panose="02020603050405020304" pitchFamily="18" charset="0"/>
                <a:cs typeface="Times New Roman" panose="02020603050405020304" pitchFamily="18" charset="0"/>
              </a:rPr>
              <a:t> 16.5% </a:t>
            </a:r>
            <a:r>
              <a:rPr lang="fr-FR" sz="1600" dirty="0">
                <a:latin typeface="Times New Roman" panose="02020603050405020304" pitchFamily="18" charset="0"/>
                <a:cs typeface="Times New Roman" panose="02020603050405020304" pitchFamily="18" charset="0"/>
              </a:rPr>
              <a:t>des  </a:t>
            </a:r>
            <a:r>
              <a:rPr lang="fr-FR" sz="1600" dirty="0" smtClean="0">
                <a:latin typeface="Times New Roman" panose="02020603050405020304" pitchFamily="18" charset="0"/>
                <a:cs typeface="Times New Roman" panose="02020603050405020304" pitchFamily="18" charset="0"/>
              </a:rPr>
              <a:t>551 personnes qui ont participé à l’évènement ont &lt;&lt;match&gt;&gt; avec un ou une partenaire en vue d’un second rendez-vous.</a:t>
            </a:r>
          </a:p>
          <a:p>
            <a:pPr algn="just"/>
            <a:r>
              <a:rPr lang="fr-FR" sz="1600" dirty="0" smtClean="0">
                <a:latin typeface="Times New Roman" panose="02020603050405020304" pitchFamily="18" charset="0"/>
                <a:cs typeface="Times New Roman" panose="02020603050405020304" pitchFamily="18" charset="0"/>
              </a:rPr>
              <a:t>Et 83.5% des participants ont malheureusement pas réussi à trouver  </a:t>
            </a:r>
            <a:r>
              <a:rPr lang="fr-FR" sz="1600" dirty="0">
                <a:latin typeface="Times New Roman" panose="02020603050405020304" pitchFamily="18" charset="0"/>
                <a:cs typeface="Times New Roman" panose="02020603050405020304" pitchFamily="18" charset="0"/>
              </a:rPr>
              <a:t>l'âme </a:t>
            </a:r>
            <a:r>
              <a:rPr lang="fr-FR" sz="1600" dirty="0" smtClean="0">
                <a:latin typeface="Times New Roman" panose="02020603050405020304" pitchFamily="18" charset="0"/>
                <a:cs typeface="Times New Roman" panose="02020603050405020304" pitchFamily="18" charset="0"/>
              </a:rPr>
              <a:t>sœur </a:t>
            </a:r>
            <a:r>
              <a:rPr lang="fr-FR" sz="1600" dirty="0">
                <a:latin typeface="Times New Roman" panose="02020603050405020304" pitchFamily="18" charset="0"/>
                <a:cs typeface="Times New Roman" panose="02020603050405020304" pitchFamily="18" charset="0"/>
              </a:rPr>
              <a:t>à </a:t>
            </a:r>
            <a:r>
              <a:rPr lang="fr-FR" sz="1600" dirty="0" smtClean="0">
                <a:latin typeface="Times New Roman" panose="02020603050405020304" pitchFamily="18" charset="0"/>
                <a:cs typeface="Times New Roman" panose="02020603050405020304" pitchFamily="18" charset="0"/>
              </a:rPr>
              <a:t>la suite de cet évènement.</a:t>
            </a:r>
            <a:endParaRPr lang="fr-FR" sz="1600" dirty="0">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987574"/>
            <a:ext cx="3096344" cy="2721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p:cNvSpPr/>
          <p:nvPr/>
        </p:nvSpPr>
        <p:spPr>
          <a:xfrm>
            <a:off x="763960" y="635918"/>
            <a:ext cx="3808072" cy="338554"/>
          </a:xfrm>
          <a:prstGeom prst="rect">
            <a:avLst/>
          </a:prstGeom>
        </p:spPr>
        <p:txBody>
          <a:bodyPr wrap="square">
            <a:spAutoFit/>
          </a:bodyPr>
          <a:lstStyle/>
          <a:p>
            <a:pPr algn="just"/>
            <a:r>
              <a:rPr lang="fr-FR" sz="1600" dirty="0" smtClean="0">
                <a:latin typeface="Times New Roman" panose="02020603050405020304" pitchFamily="18" charset="0"/>
                <a:cs typeface="Times New Roman" panose="02020603050405020304" pitchFamily="18" charset="0"/>
              </a:rPr>
              <a:t>HAVE YOU FIND THE ONE ?</a:t>
            </a: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844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4"/>
          <p:cNvPicPr preferRelativeResize="0"/>
          <p:nvPr/>
        </p:nvPicPr>
        <p:blipFill>
          <a:blip r:embed="rId3">
            <a:alphaModFix/>
          </a:blip>
          <a:stretch>
            <a:fillRect/>
          </a:stretch>
        </p:blipFill>
        <p:spPr>
          <a:xfrm>
            <a:off x="443527" y="4846129"/>
            <a:ext cx="576901" cy="209780"/>
          </a:xfrm>
          <a:prstGeom prst="rect">
            <a:avLst/>
          </a:prstGeom>
          <a:noFill/>
          <a:ln>
            <a:noFill/>
          </a:ln>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87623" y="1281630"/>
            <a:ext cx="6998901" cy="29638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Rectangle 1"/>
          <p:cNvSpPr/>
          <p:nvPr/>
        </p:nvSpPr>
        <p:spPr>
          <a:xfrm>
            <a:off x="1020427" y="555526"/>
            <a:ext cx="7166098" cy="738664"/>
          </a:xfrm>
          <a:prstGeom prst="rect">
            <a:avLst/>
          </a:prstGeom>
        </p:spPr>
        <p:txBody>
          <a:bodyPr wrap="square">
            <a:spAutoFit/>
          </a:bodyPr>
          <a:lstStyle/>
          <a:p>
            <a:r>
              <a:rPr lang="fr-FR" dirty="0" smtClean="0">
                <a:latin typeface="Times New Roman" panose="02020603050405020304" pitchFamily="18" charset="0"/>
                <a:cs typeface="Times New Roman" panose="02020603050405020304" pitchFamily="18" charset="0"/>
              </a:rPr>
              <a:t>Ce diagramme en barre nous montre la relation entre les attributs (caractéristiques) des partenaires ayant &lt;&lt;match&gt;&gt; et ceux n’ayant pas obtenue de &lt;&lt;match&gt;&gt; </a:t>
            </a:r>
          </a:p>
          <a:p>
            <a:r>
              <a:rPr lang="fr-FR" dirty="0" smtClean="0"/>
              <a:t>.</a:t>
            </a:r>
            <a:endParaRPr lang="fr-FR" dirty="0"/>
          </a:p>
        </p:txBody>
      </p:sp>
    </p:spTree>
    <p:extLst>
      <p:ext uri="{BB962C8B-B14F-4D97-AF65-F5344CB8AC3E}">
        <p14:creationId xmlns:p14="http://schemas.microsoft.com/office/powerpoint/2010/main" val="3512499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4"/>
          <p:cNvPicPr preferRelativeResize="0"/>
          <p:nvPr/>
        </p:nvPicPr>
        <p:blipFill>
          <a:blip r:embed="rId3">
            <a:alphaModFix/>
          </a:blip>
          <a:stretch>
            <a:fillRect/>
          </a:stretch>
        </p:blipFill>
        <p:spPr>
          <a:xfrm>
            <a:off x="443527" y="4846129"/>
            <a:ext cx="576901" cy="209780"/>
          </a:xfrm>
          <a:prstGeom prst="rect">
            <a:avLst/>
          </a:prstGeom>
          <a:noFill/>
          <a:ln>
            <a:noFill/>
          </a:ln>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20316" y="1281630"/>
            <a:ext cx="6333514" cy="29638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Rectangle 1"/>
          <p:cNvSpPr/>
          <p:nvPr/>
        </p:nvSpPr>
        <p:spPr>
          <a:xfrm>
            <a:off x="1020427" y="555526"/>
            <a:ext cx="7166098" cy="738664"/>
          </a:xfrm>
          <a:prstGeom prst="rect">
            <a:avLst/>
          </a:prstGeom>
        </p:spPr>
        <p:txBody>
          <a:bodyPr wrap="square">
            <a:spAutoFit/>
          </a:bodyPr>
          <a:lstStyle/>
          <a:p>
            <a:r>
              <a:rPr lang="fr-FR" dirty="0" smtClean="0">
                <a:latin typeface="Times New Roman" panose="02020603050405020304" pitchFamily="18" charset="0"/>
                <a:cs typeface="Times New Roman" panose="02020603050405020304" pitchFamily="18" charset="0"/>
              </a:rPr>
              <a:t>Au cours cet évènement  tous les participant n’avaient pas les mêmes objectif</a:t>
            </a:r>
            <a:r>
              <a:rPr lang="fr-FR" dirty="0" smtClean="0">
                <a:latin typeface="Times New Roman" panose="02020603050405020304" pitchFamily="18" charset="0"/>
                <a:cs typeface="Times New Roman" panose="02020603050405020304" pitchFamily="18" charset="0"/>
              </a:rPr>
              <a:t>, en effet bien que certains ou certaines sont à la recherche du grand amour,  un bon nombre n’étaient présent juste pour le fun ou le plaisir de connaitre d’autres personnes. </a:t>
            </a:r>
            <a:endParaRPr lang="fr-FR" dirty="0"/>
          </a:p>
        </p:txBody>
      </p:sp>
    </p:spTree>
    <p:extLst>
      <p:ext uri="{BB962C8B-B14F-4D97-AF65-F5344CB8AC3E}">
        <p14:creationId xmlns:p14="http://schemas.microsoft.com/office/powerpoint/2010/main" val="2727476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4"/>
          <p:cNvPicPr preferRelativeResize="0"/>
          <p:nvPr/>
        </p:nvPicPr>
        <p:blipFill>
          <a:blip r:embed="rId3">
            <a:alphaModFix/>
          </a:blip>
          <a:stretch>
            <a:fillRect/>
          </a:stretch>
        </p:blipFill>
        <p:spPr>
          <a:xfrm>
            <a:off x="443527" y="4846129"/>
            <a:ext cx="576901" cy="209780"/>
          </a:xfrm>
          <a:prstGeom prst="rect">
            <a:avLst/>
          </a:prstGeom>
          <a:noFill/>
          <a:ln>
            <a:noFill/>
          </a:ln>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09801" y="1668223"/>
            <a:ext cx="6014527" cy="28052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Rectangle 1"/>
          <p:cNvSpPr/>
          <p:nvPr/>
        </p:nvSpPr>
        <p:spPr>
          <a:xfrm>
            <a:off x="827584" y="411510"/>
            <a:ext cx="7166098" cy="1384995"/>
          </a:xfrm>
          <a:prstGeom prst="rect">
            <a:avLst/>
          </a:prstGeom>
        </p:spPr>
        <p:txBody>
          <a:bodyPr wrap="square">
            <a:spAutoFit/>
          </a:bodyPr>
          <a:lstStyle/>
          <a:p>
            <a:r>
              <a:rPr lang="fr-FR" dirty="0" smtClean="0">
                <a:latin typeface="Times New Roman" panose="02020603050405020304" pitchFamily="18" charset="0"/>
                <a:cs typeface="Times New Roman" panose="02020603050405020304" pitchFamily="18" charset="0"/>
              </a:rPr>
              <a:t>Classement des participant par fréquence à laquelle ils ont des rendez-vous.</a:t>
            </a:r>
          </a:p>
          <a:p>
            <a:r>
              <a:rPr lang="fr-FR" dirty="0" smtClean="0">
                <a:latin typeface="Times New Roman" panose="02020603050405020304" pitchFamily="18" charset="0"/>
                <a:cs typeface="Times New Roman" panose="02020603050405020304" pitchFamily="18" charset="0"/>
              </a:rPr>
              <a:t>Au travers de ce graphique on s’aperçois les personnes qui ne date jamais voir très rarement ont un pourcentage de cœur brisé très élevé.</a:t>
            </a:r>
          </a:p>
          <a:p>
            <a:r>
              <a:rPr lang="fr-FR" dirty="0" smtClean="0">
                <a:latin typeface="Times New Roman" panose="02020603050405020304" pitchFamily="18" charset="0"/>
                <a:cs typeface="Times New Roman" panose="02020603050405020304" pitchFamily="18" charset="0"/>
              </a:rPr>
              <a:t>Tandis que les personnes qui ont régulièrement des rendez-vous ont 58% de &lt;&lt;Match&gt;&gt;, donc on peut-on en déduire que  le fait de sortir régulièrement fais qu’on à plus de chance de trouver l’amour ? </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846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4"/>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2" name="Rectangle 1"/>
          <p:cNvSpPr/>
          <p:nvPr/>
        </p:nvSpPr>
        <p:spPr>
          <a:xfrm>
            <a:off x="850360" y="470972"/>
            <a:ext cx="7166098" cy="1384995"/>
          </a:xfrm>
          <a:prstGeom prst="rect">
            <a:avLst/>
          </a:prstGeom>
        </p:spPr>
        <p:txBody>
          <a:bodyPr wrap="square">
            <a:spAutoFit/>
          </a:bodyPr>
          <a:lstStyle/>
          <a:p>
            <a:r>
              <a:rPr lang="fr-FR" dirty="0" smtClean="0">
                <a:latin typeface="Times New Roman" panose="02020603050405020304" pitchFamily="18" charset="0"/>
                <a:cs typeface="Times New Roman" panose="02020603050405020304" pitchFamily="18" charset="0"/>
              </a:rPr>
              <a:t>Selon le milieux sociaux professionnel les exigences ne sont pas les mêmes</a:t>
            </a:r>
            <a:r>
              <a:rPr lang="fr-FR" dirty="0" smtClean="0">
                <a:latin typeface="Times New Roman" panose="02020603050405020304" pitchFamily="18" charset="0"/>
                <a:cs typeface="Times New Roman" panose="02020603050405020304" pitchFamily="18" charset="0"/>
              </a:rPr>
              <a:t>, par conséquent la chance de trouvé la bonne personne varie d’une profession à l’autre.</a:t>
            </a:r>
          </a:p>
          <a:p>
            <a:r>
              <a:rPr lang="fr-FR" dirty="0" smtClean="0">
                <a:latin typeface="Times New Roman" panose="02020603050405020304" pitchFamily="18" charset="0"/>
                <a:cs typeface="Times New Roman" panose="02020603050405020304" pitchFamily="18" charset="0"/>
              </a:rPr>
              <a:t>On observe que chez les avocats, les médecins, et les psychologues le pourcentage de cœur brisé et de &lt;&lt;match&gt;&gt; est relativement équilibré au contrario des étudiants, de la finance et marketing ou il y’a plus de cœur brisé que de &lt;&lt;match&gt;&gt;.</a:t>
            </a:r>
          </a:p>
          <a:p>
            <a:endParaRPr lang="fr-FR" dirty="0" smtClean="0">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r="35445"/>
          <a:stretch/>
        </p:blipFill>
        <p:spPr>
          <a:xfrm>
            <a:off x="755576" y="1605280"/>
            <a:ext cx="7888858" cy="27826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855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4"/>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2" name="Rectangle 1"/>
          <p:cNvSpPr/>
          <p:nvPr/>
        </p:nvSpPr>
        <p:spPr>
          <a:xfrm>
            <a:off x="850360" y="470972"/>
            <a:ext cx="7166098" cy="1384995"/>
          </a:xfrm>
          <a:prstGeom prst="rect">
            <a:avLst/>
          </a:prstGeom>
        </p:spPr>
        <p:txBody>
          <a:bodyPr wrap="square">
            <a:spAutoFit/>
          </a:bodyPr>
          <a:lstStyle/>
          <a:p>
            <a:r>
              <a:rPr lang="fr-FR" dirty="0" smtClean="0">
                <a:latin typeface="Times New Roman" panose="02020603050405020304" pitchFamily="18" charset="0"/>
                <a:cs typeface="Times New Roman" panose="02020603050405020304" pitchFamily="18" charset="0"/>
              </a:rPr>
              <a:t>Selon le milieux sociaux professionnel les exigences ne sont pas les mêmes</a:t>
            </a:r>
            <a:r>
              <a:rPr lang="fr-FR" dirty="0" smtClean="0">
                <a:latin typeface="Times New Roman" panose="02020603050405020304" pitchFamily="18" charset="0"/>
                <a:cs typeface="Times New Roman" panose="02020603050405020304" pitchFamily="18" charset="0"/>
              </a:rPr>
              <a:t>, par conséquent la chance de trouvé la bonne personne varie d’une profession à l’autre.</a:t>
            </a:r>
          </a:p>
          <a:p>
            <a:r>
              <a:rPr lang="fr-FR" dirty="0" smtClean="0">
                <a:latin typeface="Times New Roman" panose="02020603050405020304" pitchFamily="18" charset="0"/>
                <a:cs typeface="Times New Roman" panose="02020603050405020304" pitchFamily="18" charset="0"/>
              </a:rPr>
              <a:t>On observe que chez les avocats, les médecins, et les psychologues le pourcentage de cœur brisé et de &lt;&lt;match&gt;&gt; est relativement équilibré au contrario des étudiants, de la finance et marketing ou il y’a plus de cœur brisé que de &lt;&lt;match&gt;&gt;.</a:t>
            </a:r>
          </a:p>
          <a:p>
            <a:endParaRPr lang="fr-FR" dirty="0" smtClean="0">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r="35445"/>
          <a:stretch/>
        </p:blipFill>
        <p:spPr>
          <a:xfrm>
            <a:off x="755576" y="1605280"/>
            <a:ext cx="7888858" cy="27826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24940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4352"/>
        </a:solidFill>
        <a:effectLst/>
      </p:bgPr>
    </p:bg>
    <p:spTree>
      <p:nvGrpSpPr>
        <p:cNvPr id="1" name="Shape 83"/>
        <p:cNvGrpSpPr/>
        <p:nvPr/>
      </p:nvGrpSpPr>
      <p:grpSpPr>
        <a:xfrm>
          <a:off x="0" y="0"/>
          <a:ext cx="0" cy="0"/>
          <a:chOff x="0" y="0"/>
          <a:chExt cx="0" cy="0"/>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39502"/>
            <a:ext cx="8352928" cy="2376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5" name="Google Shape;85;p16"/>
          <p:cNvSpPr txBox="1">
            <a:spLocks noGrp="1"/>
          </p:cNvSpPr>
          <p:nvPr>
            <p:ph type="ctrTitle"/>
          </p:nvPr>
        </p:nvSpPr>
        <p:spPr>
          <a:xfrm>
            <a:off x="626317" y="2789932"/>
            <a:ext cx="6912367" cy="2169766"/>
          </a:xfrm>
          <a:prstGeom prst="rect">
            <a:avLst/>
          </a:prstGeom>
        </p:spPr>
        <p:txBody>
          <a:bodyPr spcFirstLastPara="1" wrap="square" lIns="91425" tIns="91425" rIns="91425" bIns="91425" anchor="b" anchorCtr="0">
            <a:noAutofit/>
          </a:bodyPr>
          <a:lstStyle/>
          <a:p>
            <a:pPr algn="l"/>
            <a:r>
              <a:rPr lang="fr-FR" sz="1400" b="0" dirty="0" smtClean="0">
                <a:solidFill>
                  <a:srgbClr val="1D1C1D"/>
                </a:solidFill>
                <a:effectLst/>
                <a:latin typeface="Times New Roman" panose="02020603050405020304" pitchFamily="18" charset="0"/>
                <a:cs typeface="Times New Roman" panose="02020603050405020304" pitchFamily="18" charset="0"/>
              </a:rPr>
              <a:t>L'amour est loin d'être une science exacte, mais nous avons pu remarquer que certains facteurs pouvaient jouer en votre faveur.</a:t>
            </a:r>
            <a:br>
              <a:rPr lang="fr-FR" sz="1400" b="0" dirty="0" smtClean="0">
                <a:solidFill>
                  <a:srgbClr val="1D1C1D"/>
                </a:solidFill>
                <a:effectLst/>
                <a:latin typeface="Times New Roman" panose="02020603050405020304" pitchFamily="18" charset="0"/>
                <a:cs typeface="Times New Roman" panose="02020603050405020304" pitchFamily="18" charset="0"/>
              </a:rPr>
            </a:br>
            <a:r>
              <a:rPr lang="fr-FR" sz="1400" b="0" dirty="0" smtClean="0">
                <a:solidFill>
                  <a:srgbClr val="1D1C1D"/>
                </a:solidFill>
                <a:effectLst/>
                <a:latin typeface="Times New Roman" panose="02020603050405020304" pitchFamily="18" charset="0"/>
                <a:cs typeface="Times New Roman" panose="02020603050405020304" pitchFamily="18" charset="0"/>
              </a:rPr>
              <a:t>En effet, il est préférable de ne pas trop prendre les évènements de Speed </a:t>
            </a:r>
            <a:r>
              <a:rPr lang="fr-FR" sz="1400" b="0" dirty="0" err="1" smtClean="0">
                <a:solidFill>
                  <a:srgbClr val="1D1C1D"/>
                </a:solidFill>
                <a:effectLst/>
                <a:latin typeface="Times New Roman" panose="02020603050405020304" pitchFamily="18" charset="0"/>
                <a:cs typeface="Times New Roman" panose="02020603050405020304" pitchFamily="18" charset="0"/>
              </a:rPr>
              <a:t>Dating</a:t>
            </a:r>
            <a:r>
              <a:rPr lang="fr-FR" sz="1400" b="0" dirty="0" smtClean="0">
                <a:solidFill>
                  <a:srgbClr val="1D1C1D"/>
                </a:solidFill>
                <a:effectLst/>
                <a:latin typeface="Times New Roman" panose="02020603050405020304" pitchFamily="18" charset="0"/>
                <a:cs typeface="Times New Roman" panose="02020603050405020304" pitchFamily="18" charset="0"/>
              </a:rPr>
              <a:t> au sérieux afin d'être plus naturel lors des rdv et de maximiser ses chances de match. De plus, nous avons également remarquer que les matchs augmentent avec la fréquence des dates, plus vous en ferez, plus vous aurez de chance de match.</a:t>
            </a:r>
            <a:br>
              <a:rPr lang="fr-FR" sz="1400" b="0" dirty="0" smtClean="0">
                <a:solidFill>
                  <a:srgbClr val="1D1C1D"/>
                </a:solidFill>
                <a:effectLst/>
                <a:latin typeface="Times New Roman" panose="02020603050405020304" pitchFamily="18" charset="0"/>
                <a:cs typeface="Times New Roman" panose="02020603050405020304" pitchFamily="18" charset="0"/>
              </a:rPr>
            </a:br>
            <a:r>
              <a:rPr lang="fr-FR" sz="1400" b="0" dirty="0" smtClean="0">
                <a:solidFill>
                  <a:srgbClr val="1D1C1D"/>
                </a:solidFill>
                <a:effectLst/>
                <a:latin typeface="Times New Roman" panose="02020603050405020304" pitchFamily="18" charset="0"/>
                <a:cs typeface="Times New Roman" panose="02020603050405020304" pitchFamily="18" charset="0"/>
              </a:rPr>
              <a:t>Enfin, si vous ne savez pas où l'amener, nous avons démontrer que les sorties au cinéma ou bien un diner étaient des sorties appréciées de tous.</a:t>
            </a:r>
            <a:r>
              <a:rPr lang="fr-FR" sz="1400" b="0" dirty="0">
                <a:solidFill>
                  <a:srgbClr val="1D1C1D"/>
                </a:solidFill>
                <a:effectLst/>
                <a:latin typeface="Times New Roman" panose="02020603050405020304" pitchFamily="18" charset="0"/>
                <a:cs typeface="Times New Roman" panose="02020603050405020304" pitchFamily="18" charset="0"/>
              </a:rPr>
              <a:t/>
            </a:r>
            <a:br>
              <a:rPr lang="fr-FR" sz="1400" b="0" dirty="0">
                <a:solidFill>
                  <a:srgbClr val="1D1C1D"/>
                </a:solidFill>
                <a:effectLst/>
                <a:latin typeface="Times New Roman" panose="02020603050405020304" pitchFamily="18" charset="0"/>
                <a:cs typeface="Times New Roman" panose="02020603050405020304" pitchFamily="18" charset="0"/>
              </a:rPr>
            </a:br>
            <a:endParaRPr sz="1400" b="1" dirty="0">
              <a:solidFill>
                <a:schemeClr val="accent2">
                  <a:lumMod val="60000"/>
                  <a:lumOff val="40000"/>
                </a:schemeClr>
              </a:solidFill>
              <a:latin typeface="Times New Roman" panose="02020603050405020304" pitchFamily="18" charset="0"/>
              <a:ea typeface="Montserrat"/>
              <a:cs typeface="Times New Roman" panose="02020603050405020304" pitchFamily="18" charset="0"/>
              <a:sym typeface="Montserrat"/>
            </a:endParaRPr>
          </a:p>
        </p:txBody>
      </p:sp>
      <p:cxnSp>
        <p:nvCxnSpPr>
          <p:cNvPr id="87" name="Google Shape;87;p16"/>
          <p:cNvCxnSpPr/>
          <p:nvPr/>
        </p:nvCxnSpPr>
        <p:spPr>
          <a:xfrm>
            <a:off x="6722500" y="1573500"/>
            <a:ext cx="0" cy="1564800"/>
          </a:xfrm>
          <a:prstGeom prst="straightConnector1">
            <a:avLst/>
          </a:prstGeom>
          <a:noFill/>
          <a:ln w="9525" cap="flat" cmpd="sng">
            <a:solidFill>
              <a:schemeClr val="lt1"/>
            </a:solidFill>
            <a:prstDash val="solid"/>
            <a:round/>
            <a:headEnd type="none" w="med" len="med"/>
            <a:tailEnd type="none" w="med" len="med"/>
          </a:ln>
        </p:spPr>
      </p:cxnSp>
      <p:pic>
        <p:nvPicPr>
          <p:cNvPr id="88" name="Google Shape;88;p16"/>
          <p:cNvPicPr preferRelativeResize="0"/>
          <p:nvPr/>
        </p:nvPicPr>
        <p:blipFill>
          <a:blip r:embed="rId4">
            <a:alphaModFix/>
          </a:blip>
          <a:stretch>
            <a:fillRect/>
          </a:stretch>
        </p:blipFill>
        <p:spPr>
          <a:xfrm>
            <a:off x="7451877" y="1881375"/>
            <a:ext cx="1001525" cy="10714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4"/>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66" name="Google Shape;66;p14"/>
          <p:cNvSpPr txBox="1">
            <a:spLocks noGrp="1"/>
          </p:cNvSpPr>
          <p:nvPr>
            <p:ph type="title"/>
          </p:nvPr>
        </p:nvSpPr>
        <p:spPr>
          <a:xfrm>
            <a:off x="1259632" y="1131590"/>
            <a:ext cx="6480720" cy="23762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4500" b="1" dirty="0" smtClean="0">
                <a:solidFill>
                  <a:schemeClr val="accent2">
                    <a:lumMod val="60000"/>
                    <a:lumOff val="40000"/>
                  </a:schemeClr>
                </a:solidFill>
                <a:latin typeface="Times New Roman" panose="02020603050405020304" pitchFamily="18" charset="0"/>
                <a:ea typeface="Montserrat"/>
                <a:cs typeface="Times New Roman" panose="02020603050405020304" pitchFamily="18" charset="0"/>
                <a:sym typeface="Montserrat"/>
              </a:rPr>
              <a:t>L’Amour avec un grand </a:t>
            </a:r>
            <a:br>
              <a:rPr lang="fr" sz="4500" b="1" dirty="0" smtClean="0">
                <a:solidFill>
                  <a:schemeClr val="accent2">
                    <a:lumMod val="60000"/>
                    <a:lumOff val="40000"/>
                  </a:schemeClr>
                </a:solidFill>
                <a:latin typeface="Times New Roman" panose="02020603050405020304" pitchFamily="18" charset="0"/>
                <a:ea typeface="Montserrat"/>
                <a:cs typeface="Times New Roman" panose="02020603050405020304" pitchFamily="18" charset="0"/>
                <a:sym typeface="Montserrat"/>
              </a:rPr>
            </a:br>
            <a:r>
              <a:rPr lang="fr" sz="4500" dirty="0">
                <a:solidFill>
                  <a:schemeClr val="accent2">
                    <a:lumMod val="60000"/>
                    <a:lumOff val="40000"/>
                  </a:schemeClr>
                </a:solidFill>
                <a:latin typeface="Times New Roman" panose="02020603050405020304" pitchFamily="18" charset="0"/>
                <a:ea typeface="Montserrat"/>
                <a:cs typeface="Times New Roman" panose="02020603050405020304" pitchFamily="18" charset="0"/>
                <a:sym typeface="Montserrat"/>
              </a:rPr>
              <a:t>A</a:t>
            </a:r>
            <a:endParaRPr sz="4500" b="1" dirty="0">
              <a:solidFill>
                <a:schemeClr val="accent2">
                  <a:lumMod val="60000"/>
                  <a:lumOff val="40000"/>
                </a:schemeClr>
              </a:solidFill>
              <a:latin typeface="Times New Roman" panose="02020603050405020304" pitchFamily="18" charset="0"/>
              <a:ea typeface="Montserrat"/>
              <a:cs typeface="Times New Roman" panose="02020603050405020304" pitchFamily="18" charset="0"/>
              <a:sym typeface="Montserra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4"/>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66" name="Google Shape;66;p14"/>
          <p:cNvSpPr txBox="1">
            <a:spLocks noGrp="1"/>
          </p:cNvSpPr>
          <p:nvPr>
            <p:ph type="title"/>
          </p:nvPr>
        </p:nvSpPr>
        <p:spPr>
          <a:xfrm>
            <a:off x="2267744" y="339502"/>
            <a:ext cx="3888432" cy="7200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000" b="1" dirty="0" smtClean="0">
                <a:solidFill>
                  <a:schemeClr val="accent5">
                    <a:lumMod val="75000"/>
                  </a:schemeClr>
                </a:solidFill>
                <a:latin typeface="Times New Roman" panose="02020603050405020304" pitchFamily="18" charset="0"/>
                <a:ea typeface="Montserrat"/>
                <a:cs typeface="Times New Roman" panose="02020603050405020304" pitchFamily="18" charset="0"/>
                <a:sym typeface="Montserrat"/>
              </a:rPr>
              <a:t>Point clés</a:t>
            </a:r>
            <a:endParaRPr sz="2000" b="1" dirty="0">
              <a:solidFill>
                <a:schemeClr val="accent5">
                  <a:lumMod val="75000"/>
                </a:schemeClr>
              </a:solidFill>
              <a:latin typeface="Times New Roman" panose="02020603050405020304" pitchFamily="18" charset="0"/>
              <a:ea typeface="Montserrat"/>
              <a:cs typeface="Times New Roman" panose="02020603050405020304" pitchFamily="18" charset="0"/>
              <a:sym typeface="Montserrat"/>
            </a:endParaRPr>
          </a:p>
        </p:txBody>
      </p:sp>
      <p:sp>
        <p:nvSpPr>
          <p:cNvPr id="2" name="Rectangle 1"/>
          <p:cNvSpPr/>
          <p:nvPr/>
        </p:nvSpPr>
        <p:spPr>
          <a:xfrm>
            <a:off x="107504" y="339502"/>
            <a:ext cx="2016224" cy="32403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3" name="ZoneTexte 2"/>
          <p:cNvSpPr txBox="1"/>
          <p:nvPr/>
        </p:nvSpPr>
        <p:spPr>
          <a:xfrm>
            <a:off x="251520" y="767482"/>
            <a:ext cx="1800200" cy="2308324"/>
          </a:xfrm>
          <a:prstGeom prst="rect">
            <a:avLst/>
          </a:prstGeom>
          <a:noFill/>
        </p:spPr>
        <p:txBody>
          <a:bodyPr wrap="square" rtlCol="0">
            <a:spAutoFit/>
          </a:bodyPr>
          <a:lstStyle/>
          <a:p>
            <a:r>
              <a:rPr lang="fr-FR" sz="1200" b="1" i="1" u="sng" dirty="0" smtClean="0">
                <a:latin typeface="Times New Roman" panose="02020603050405020304" pitchFamily="18" charset="0"/>
                <a:cs typeface="Times New Roman" panose="02020603050405020304" pitchFamily="18" charset="0"/>
              </a:rPr>
              <a:t>A propos :</a:t>
            </a:r>
          </a:p>
          <a:p>
            <a:r>
              <a:rPr lang="fr-FR" sz="1200" b="1" dirty="0" smtClean="0">
                <a:latin typeface="Times New Roman" panose="02020603050405020304" pitchFamily="18" charset="0"/>
                <a:cs typeface="Times New Roman" panose="02020603050405020304" pitchFamily="18" charset="0"/>
              </a:rPr>
              <a:t>Notre étude porte sur l’un des mystères le plus complexe à expliquer.</a:t>
            </a:r>
          </a:p>
          <a:p>
            <a:r>
              <a:rPr lang="fr-FR" sz="1200" b="1" dirty="0" smtClean="0">
                <a:latin typeface="Times New Roman" panose="02020603050405020304" pitchFamily="18" charset="0"/>
                <a:cs typeface="Times New Roman" panose="02020603050405020304" pitchFamily="18" charset="0"/>
              </a:rPr>
              <a:t>Parfois source de bonheur, de réjouissance , de bien être mais également source de source de chagrin, voir de malheur:</a:t>
            </a:r>
          </a:p>
          <a:p>
            <a:r>
              <a:rPr lang="fr-FR" sz="1200" b="1" dirty="0">
                <a:latin typeface="Times New Roman" panose="02020603050405020304" pitchFamily="18" charset="0"/>
                <a:cs typeface="Times New Roman" panose="02020603050405020304" pitchFamily="18" charset="0"/>
              </a:rPr>
              <a:t> </a:t>
            </a:r>
            <a:r>
              <a:rPr lang="fr-FR" sz="1200" b="1" dirty="0" smtClean="0">
                <a:latin typeface="Times New Roman" panose="02020603050405020304" pitchFamily="18" charset="0"/>
                <a:cs typeface="Times New Roman" panose="02020603050405020304" pitchFamily="18" charset="0"/>
              </a:rPr>
              <a:t>          L’amour*</a:t>
            </a:r>
            <a:endParaRPr lang="fr-FR" sz="12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273176" y="824974"/>
            <a:ext cx="6115248" cy="738664"/>
          </a:xfrm>
          <a:prstGeom prst="rect">
            <a:avLst/>
          </a:prstGeom>
        </p:spPr>
        <p:txBody>
          <a:bodyPr wrap="square">
            <a:spAutoFit/>
          </a:bodyPr>
          <a:lstStyle/>
          <a:p>
            <a:pPr algn="just"/>
            <a:r>
              <a:rPr lang="fr-FR" b="1" dirty="0" smtClean="0">
                <a:latin typeface="Times New Roman" panose="02020603050405020304" pitchFamily="18" charset="0"/>
                <a:cs typeface="Times New Roman" panose="02020603050405020304" pitchFamily="18" charset="0"/>
              </a:rPr>
              <a:t>Trouver l’amour de sa vie</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est souvent chose compliqué pour certains, en effet on a pas tous l’opportunité ou la chance de croiser l’amour de sa vie au coin de la rue comme on voit souvent la plupart du temps au cinéma.</a:t>
            </a:r>
            <a:endParaRPr lang="fr-FR" dirty="0">
              <a:latin typeface="Times New Roman" panose="02020603050405020304" pitchFamily="18" charset="0"/>
              <a:cs typeface="Times New Roman" panose="02020603050405020304" pitchFamily="18" charset="0"/>
            </a:endParaRPr>
          </a:p>
        </p:txBody>
      </p:sp>
      <p:sp>
        <p:nvSpPr>
          <p:cNvPr id="5" name="Rectangle 4"/>
          <p:cNvSpPr/>
          <p:nvPr/>
        </p:nvSpPr>
        <p:spPr>
          <a:xfrm>
            <a:off x="474006" y="4396815"/>
            <a:ext cx="7659531" cy="261610"/>
          </a:xfrm>
          <a:prstGeom prst="rect">
            <a:avLst/>
          </a:prstGeom>
        </p:spPr>
        <p:txBody>
          <a:bodyPr wrap="square">
            <a:spAutoFit/>
          </a:bodyPr>
          <a:lstStyle/>
          <a:p>
            <a:r>
              <a:rPr lang="fr-FR" sz="1100" i="1" dirty="0" smtClean="0">
                <a:latin typeface="Times New Roman" panose="02020603050405020304" pitchFamily="18" charset="0"/>
                <a:cs typeface="Times New Roman" panose="02020603050405020304" pitchFamily="18" charset="0"/>
              </a:rPr>
              <a:t>*Amour: on parle ici de l’amour dans le sens âme sœur . </a:t>
            </a:r>
            <a:endParaRPr lang="fr-FR" sz="1100" i="1"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63888" y="1677444"/>
            <a:ext cx="4896544" cy="2694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684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4352"/>
        </a:solidFill>
        <a:effectLst/>
      </p:bgPr>
    </p:bg>
    <p:spTree>
      <p:nvGrpSpPr>
        <p:cNvPr id="1" name="Shape 53"/>
        <p:cNvGrpSpPr/>
        <p:nvPr/>
      </p:nvGrpSpPr>
      <p:grpSpPr>
        <a:xfrm>
          <a:off x="0" y="0"/>
          <a:ext cx="0" cy="0"/>
          <a:chOff x="0" y="0"/>
          <a:chExt cx="0" cy="0"/>
        </a:xfrm>
      </p:grpSpPr>
      <p:sp>
        <p:nvSpPr>
          <p:cNvPr id="54" name="Google Shape;54;p13"/>
          <p:cNvSpPr/>
          <p:nvPr/>
        </p:nvSpPr>
        <p:spPr>
          <a:xfrm>
            <a:off x="438500" y="1491630"/>
            <a:ext cx="533100" cy="533100"/>
          </a:xfrm>
          <a:prstGeom prst="ellipse">
            <a:avLst/>
          </a:pr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55" name="Google Shape;55;p13"/>
          <p:cNvSpPr txBox="1">
            <a:spLocks noGrp="1"/>
          </p:cNvSpPr>
          <p:nvPr>
            <p:ph type="ctrTitle"/>
          </p:nvPr>
        </p:nvSpPr>
        <p:spPr>
          <a:xfrm>
            <a:off x="971600" y="626130"/>
            <a:ext cx="6009104" cy="139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3500" b="1" dirty="0" smtClean="0">
                <a:solidFill>
                  <a:schemeClr val="accent2">
                    <a:lumMod val="60000"/>
                    <a:lumOff val="40000"/>
                  </a:schemeClr>
                </a:solidFill>
                <a:latin typeface="Montserrat"/>
                <a:ea typeface="Montserrat"/>
                <a:cs typeface="Montserrat"/>
                <a:sym typeface="Montserrat"/>
              </a:rPr>
              <a:t>Data Analyze</a:t>
            </a:r>
            <a:endParaRPr sz="3500" b="1" dirty="0">
              <a:solidFill>
                <a:schemeClr val="accent2">
                  <a:lumMod val="60000"/>
                  <a:lumOff val="40000"/>
                </a:schemeClr>
              </a:solidFill>
              <a:latin typeface="Montserrat"/>
              <a:ea typeface="Montserrat"/>
              <a:cs typeface="Montserrat"/>
              <a:sym typeface="Montserrat"/>
            </a:endParaRPr>
          </a:p>
        </p:txBody>
      </p:sp>
      <p:cxnSp>
        <p:nvCxnSpPr>
          <p:cNvPr id="57" name="Google Shape;57;p13"/>
          <p:cNvCxnSpPr/>
          <p:nvPr/>
        </p:nvCxnSpPr>
        <p:spPr>
          <a:xfrm>
            <a:off x="6722500" y="1573500"/>
            <a:ext cx="0" cy="1564800"/>
          </a:xfrm>
          <a:prstGeom prst="straightConnector1">
            <a:avLst/>
          </a:prstGeom>
          <a:noFill/>
          <a:ln w="9525" cap="flat" cmpd="sng">
            <a:solidFill>
              <a:schemeClr val="lt1"/>
            </a:solidFill>
            <a:prstDash val="solid"/>
            <a:round/>
            <a:headEnd type="none" w="med" len="med"/>
            <a:tailEnd type="none" w="med" len="med"/>
          </a:ln>
        </p:spPr>
      </p:cxnSp>
      <p:pic>
        <p:nvPicPr>
          <p:cNvPr id="58" name="Google Shape;58;p13"/>
          <p:cNvPicPr preferRelativeResize="0"/>
          <p:nvPr/>
        </p:nvPicPr>
        <p:blipFill>
          <a:blip r:embed="rId3">
            <a:alphaModFix/>
          </a:blip>
          <a:stretch>
            <a:fillRect/>
          </a:stretch>
        </p:blipFill>
        <p:spPr>
          <a:xfrm>
            <a:off x="7451877" y="1881375"/>
            <a:ext cx="1001525" cy="1071450"/>
          </a:xfrm>
          <a:prstGeom prst="rect">
            <a:avLst/>
          </a:prstGeom>
          <a:noFill/>
          <a:ln>
            <a:noFill/>
          </a:ln>
        </p:spPr>
      </p:pic>
      <p:sp>
        <p:nvSpPr>
          <p:cNvPr id="59" name="Google Shape;59;p13"/>
          <p:cNvSpPr txBox="1"/>
          <p:nvPr/>
        </p:nvSpPr>
        <p:spPr>
          <a:xfrm>
            <a:off x="1907704" y="3901029"/>
            <a:ext cx="5073000" cy="59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 name="Rectangle 2"/>
          <p:cNvSpPr/>
          <p:nvPr/>
        </p:nvSpPr>
        <p:spPr>
          <a:xfrm>
            <a:off x="456260" y="2643758"/>
            <a:ext cx="5093061" cy="1384995"/>
          </a:xfrm>
          <a:prstGeom prst="rect">
            <a:avLst/>
          </a:prstGeom>
        </p:spPr>
        <p:txBody>
          <a:bodyPr wrap="none">
            <a:spAutoFit/>
          </a:bodyPr>
          <a:lstStyle/>
          <a:p>
            <a:endParaRPr lang="fr-FR" b="1" i="1" dirty="0" smtClean="0">
              <a:latin typeface="Times New Roman" panose="02020603050405020304" pitchFamily="18" charset="0"/>
              <a:cs typeface="Times New Roman" panose="02020603050405020304" pitchFamily="18" charset="0"/>
            </a:endParaRPr>
          </a:p>
          <a:p>
            <a:pPr algn="just"/>
            <a:r>
              <a:rPr lang="fr-FR" b="1" i="1" dirty="0">
                <a:latin typeface="Times New Roman" panose="02020603050405020304" pitchFamily="18" charset="0"/>
                <a:cs typeface="Times New Roman" panose="02020603050405020304" pitchFamily="18" charset="0"/>
              </a:rPr>
              <a:t>C</a:t>
            </a:r>
            <a:r>
              <a:rPr lang="fr-FR" b="1" i="1" dirty="0" smtClean="0">
                <a:latin typeface="Times New Roman" panose="02020603050405020304" pitchFamily="18" charset="0"/>
                <a:cs typeface="Times New Roman" panose="02020603050405020304" pitchFamily="18" charset="0"/>
              </a:rPr>
              <a:t>omment </a:t>
            </a:r>
            <a:r>
              <a:rPr lang="fr-FR" b="1" i="1" dirty="0">
                <a:latin typeface="Times New Roman" panose="02020603050405020304" pitchFamily="18" charset="0"/>
                <a:cs typeface="Times New Roman" panose="02020603050405020304" pitchFamily="18" charset="0"/>
              </a:rPr>
              <a:t>trouver l’amour </a:t>
            </a:r>
            <a:r>
              <a:rPr lang="fr-FR" b="1" i="1" dirty="0" smtClean="0">
                <a:latin typeface="Times New Roman" panose="02020603050405020304" pitchFamily="18" charset="0"/>
                <a:cs typeface="Times New Roman" panose="02020603050405020304" pitchFamily="18" charset="0"/>
              </a:rPr>
              <a:t>?</a:t>
            </a:r>
          </a:p>
          <a:p>
            <a:pPr algn="just"/>
            <a:r>
              <a:rPr lang="fr-FR" b="1" i="1" dirty="0" smtClean="0">
                <a:latin typeface="Times New Roman" panose="02020603050405020304" pitchFamily="18" charset="0"/>
                <a:cs typeface="Times New Roman" panose="02020603050405020304" pitchFamily="18" charset="0"/>
              </a:rPr>
              <a:t>Quelles sont </a:t>
            </a:r>
            <a:r>
              <a:rPr lang="fr-FR" b="1" i="1" dirty="0">
                <a:latin typeface="Times New Roman" panose="02020603050405020304" pitchFamily="18" charset="0"/>
                <a:cs typeface="Times New Roman" panose="02020603050405020304" pitchFamily="18" charset="0"/>
              </a:rPr>
              <a:t>les centres </a:t>
            </a:r>
            <a:r>
              <a:rPr lang="fr-FR" b="1" i="1" dirty="0" smtClean="0">
                <a:latin typeface="Times New Roman" panose="02020603050405020304" pitchFamily="18" charset="0"/>
                <a:cs typeface="Times New Roman" panose="02020603050405020304" pitchFamily="18" charset="0"/>
              </a:rPr>
              <a:t>d'intérêt communs ?</a:t>
            </a:r>
            <a:endParaRPr lang="fr-FR" b="1" i="1" dirty="0">
              <a:latin typeface="Times New Roman" panose="02020603050405020304" pitchFamily="18" charset="0"/>
              <a:cs typeface="Times New Roman" panose="02020603050405020304" pitchFamily="18" charset="0"/>
            </a:endParaRPr>
          </a:p>
          <a:p>
            <a:pPr algn="just"/>
            <a:r>
              <a:rPr lang="fr-FR" b="1" i="1" dirty="0">
                <a:latin typeface="Times New Roman" panose="02020603050405020304" pitchFamily="18" charset="0"/>
                <a:cs typeface="Times New Roman" panose="02020603050405020304" pitchFamily="18" charset="0"/>
              </a:rPr>
              <a:t>Quelles sont les </a:t>
            </a:r>
            <a:r>
              <a:rPr lang="fr-FR" b="1" i="1" dirty="0" smtClean="0">
                <a:latin typeface="Times New Roman" panose="02020603050405020304" pitchFamily="18" charset="0"/>
                <a:cs typeface="Times New Roman" panose="02020603050405020304" pitchFamily="18" charset="0"/>
              </a:rPr>
              <a:t>attributs idéales pour l’homme chez la femme ?</a:t>
            </a:r>
          </a:p>
          <a:p>
            <a:pPr algn="just"/>
            <a:r>
              <a:rPr lang="fr-FR" b="1" i="1" dirty="0">
                <a:latin typeface="Times New Roman" panose="02020603050405020304" pitchFamily="18" charset="0"/>
                <a:cs typeface="Times New Roman" panose="02020603050405020304" pitchFamily="18" charset="0"/>
              </a:rPr>
              <a:t>Quelles sont les attributs idéales pour </a:t>
            </a:r>
            <a:r>
              <a:rPr lang="fr-FR" b="1" i="1" dirty="0" smtClean="0">
                <a:latin typeface="Times New Roman" panose="02020603050405020304" pitchFamily="18" charset="0"/>
                <a:cs typeface="Times New Roman" panose="02020603050405020304" pitchFamily="18" charset="0"/>
              </a:rPr>
              <a:t>la femme chez </a:t>
            </a:r>
            <a:r>
              <a:rPr lang="fr-FR" b="1" i="1" dirty="0">
                <a:latin typeface="Times New Roman" panose="02020603050405020304" pitchFamily="18" charset="0"/>
                <a:cs typeface="Times New Roman" panose="02020603050405020304" pitchFamily="18" charset="0"/>
              </a:rPr>
              <a:t>la </a:t>
            </a:r>
            <a:r>
              <a:rPr lang="fr-FR" b="1" i="1" dirty="0" smtClean="0">
                <a:latin typeface="Times New Roman" panose="02020603050405020304" pitchFamily="18" charset="0"/>
                <a:cs typeface="Times New Roman" panose="02020603050405020304" pitchFamily="18" charset="0"/>
              </a:rPr>
              <a:t>l’homme?</a:t>
            </a:r>
            <a:endParaRPr lang="fr-FR" b="1" i="1" dirty="0">
              <a:latin typeface="Times New Roman" panose="02020603050405020304" pitchFamily="18" charset="0"/>
              <a:cs typeface="Times New Roman" panose="02020603050405020304" pitchFamily="18" charset="0"/>
            </a:endParaRPr>
          </a:p>
          <a:p>
            <a:pPr algn="just"/>
            <a:endParaRPr lang="fr-FR"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530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3;p15"/>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5" name="Rectangle 4"/>
          <p:cNvSpPr/>
          <p:nvPr/>
        </p:nvSpPr>
        <p:spPr>
          <a:xfrm>
            <a:off x="539552" y="1491630"/>
            <a:ext cx="3168352" cy="1815882"/>
          </a:xfrm>
          <a:prstGeom prst="rect">
            <a:avLst/>
          </a:prstGeom>
        </p:spPr>
        <p:txBody>
          <a:bodyPr wrap="square">
            <a:spAutoFit/>
          </a:bodyPr>
          <a:lstStyle/>
          <a:p>
            <a:pPr algn="just"/>
            <a:r>
              <a:rPr lang="fr-FR" dirty="0" smtClean="0">
                <a:latin typeface="Times New Roman" panose="02020603050405020304" pitchFamily="18" charset="0"/>
              </a:rPr>
              <a:t>Les données proviennent d’une base de donnée open source récoltés au cours d’un speed-</a:t>
            </a:r>
            <a:r>
              <a:rPr lang="fr-FR" dirty="0" err="1" smtClean="0">
                <a:latin typeface="Times New Roman" panose="02020603050405020304" pitchFamily="18" charset="0"/>
              </a:rPr>
              <a:t>dating</a:t>
            </a:r>
            <a:r>
              <a:rPr lang="fr-FR" dirty="0" smtClean="0">
                <a:latin typeface="Times New Roman" panose="02020603050405020304" pitchFamily="18" charset="0"/>
              </a:rPr>
              <a:t>* qui à eu lieu aux Etats Unis en 2004.</a:t>
            </a:r>
          </a:p>
          <a:p>
            <a:pPr algn="just"/>
            <a:r>
              <a:rPr lang="fr-FR" dirty="0" smtClean="0">
                <a:latin typeface="Times New Roman" panose="02020603050405020304" pitchFamily="18" charset="0"/>
              </a:rPr>
              <a:t>Lors de cette évènement on dénombre un nombre total de 551 participants dont la moyenne d'âge est de 26 ans .</a:t>
            </a:r>
            <a:endParaRPr lang="fr-FR" dirty="0"/>
          </a:p>
          <a:p>
            <a:r>
              <a:rPr lang="fr-FR" dirty="0" smtClean="0"/>
              <a:t>.</a:t>
            </a:r>
            <a:endParaRPr lang="fr-FR" dirty="0"/>
          </a:p>
        </p:txBody>
      </p:sp>
      <p:sp>
        <p:nvSpPr>
          <p:cNvPr id="4" name="Rectangle 3"/>
          <p:cNvSpPr/>
          <p:nvPr/>
        </p:nvSpPr>
        <p:spPr>
          <a:xfrm>
            <a:off x="468079" y="3914746"/>
            <a:ext cx="8352393" cy="430887"/>
          </a:xfrm>
          <a:prstGeom prst="rect">
            <a:avLst/>
          </a:prstGeom>
        </p:spPr>
        <p:txBody>
          <a:bodyPr wrap="square">
            <a:spAutoFit/>
          </a:bodyPr>
          <a:lstStyle/>
          <a:p>
            <a:pPr lvl="0"/>
            <a:r>
              <a:rPr lang="fr-FR" sz="1100" i="1" dirty="0" smtClean="0">
                <a:latin typeface="Times New Roman" panose="02020603050405020304" pitchFamily="18" charset="0"/>
                <a:cs typeface="Times New Roman" panose="02020603050405020304" pitchFamily="18" charset="0"/>
              </a:rPr>
              <a:t>*Speed-</a:t>
            </a:r>
            <a:r>
              <a:rPr lang="fr-FR" sz="1100" i="1" dirty="0" err="1" smtClean="0">
                <a:latin typeface="Times New Roman" panose="02020603050405020304" pitchFamily="18" charset="0"/>
                <a:cs typeface="Times New Roman" panose="02020603050405020304" pitchFamily="18" charset="0"/>
              </a:rPr>
              <a:t>dating</a:t>
            </a:r>
            <a:r>
              <a:rPr lang="fr-FR" sz="1100" i="1" dirty="0" smtClean="0">
                <a:latin typeface="Times New Roman" panose="02020603050405020304" pitchFamily="18" charset="0"/>
                <a:cs typeface="Times New Roman" panose="02020603050405020304" pitchFamily="18" charset="0"/>
              </a:rPr>
              <a:t>: </a:t>
            </a:r>
            <a:r>
              <a:rPr lang="fr-FR" sz="1100" dirty="0" smtClean="0"/>
              <a:t>ou </a:t>
            </a:r>
            <a:r>
              <a:rPr lang="fr-FR" sz="1100" dirty="0"/>
              <a:t>le « rencontre minute », est une méthode de recherche d'un partenaire en vue d'une liaison sentimentale ou matrimoniale qui consiste en une série d'entretiens courts avec différents partenaires potentiels</a:t>
            </a:r>
            <a:r>
              <a:rPr lang="fr-FR" sz="1100" i="1" dirty="0" smtClean="0">
                <a:latin typeface="Times New Roman" panose="02020603050405020304" pitchFamily="18" charset="0"/>
                <a:cs typeface="Times New Roman" panose="02020603050405020304" pitchFamily="18" charset="0"/>
              </a:rPr>
              <a:t>. </a:t>
            </a:r>
            <a:endParaRPr lang="fr-FR" sz="1100" i="1" dirty="0">
              <a:latin typeface="Times New Roman" panose="02020603050405020304" pitchFamily="18" charset="0"/>
              <a:cs typeface="Times New Roman" panose="02020603050405020304" pitchFamily="18" charset="0"/>
            </a:endParaRPr>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150" y="1093741"/>
            <a:ext cx="3848637" cy="2429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24391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3;p15"/>
          <p:cNvPicPr preferRelativeResize="0"/>
          <p:nvPr/>
        </p:nvPicPr>
        <p:blipFill>
          <a:blip r:embed="rId3">
            <a:alphaModFix/>
          </a:blip>
          <a:stretch>
            <a:fillRect/>
          </a:stretch>
        </p:blipFill>
        <p:spPr>
          <a:xfrm>
            <a:off x="443527" y="4846129"/>
            <a:ext cx="576901" cy="209780"/>
          </a:xfrm>
          <a:prstGeom prst="rect">
            <a:avLst/>
          </a:prstGeom>
          <a:noFill/>
          <a:ln>
            <a:noFill/>
          </a:ln>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137" y="1059582"/>
            <a:ext cx="4067303" cy="33406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ZoneTexte 3"/>
          <p:cNvSpPr txBox="1"/>
          <p:nvPr/>
        </p:nvSpPr>
        <p:spPr>
          <a:xfrm>
            <a:off x="611560" y="627534"/>
            <a:ext cx="3312368" cy="3323987"/>
          </a:xfrm>
          <a:prstGeom prst="rect">
            <a:avLst/>
          </a:prstGeom>
          <a:noFill/>
        </p:spPr>
        <p:txBody>
          <a:bodyPr wrap="square" rtlCol="0">
            <a:spAutoFit/>
          </a:bodyPr>
          <a:lstStyle/>
          <a:p>
            <a:r>
              <a:rPr lang="fr-FR" dirty="0" smtClean="0">
                <a:latin typeface="Times New Roman" panose="02020603050405020304" pitchFamily="18" charset="0"/>
                <a:cs typeface="Times New Roman" panose="02020603050405020304" pitchFamily="18" charset="0"/>
              </a:rPr>
              <a:t>Notre Base de données se compose de plus de 8 378 lignes et 195 colonnes, ce qui est assez lourd si on devait prendre en compte toutes les variables que comporte la base de donnée.</a:t>
            </a:r>
          </a:p>
          <a:p>
            <a:r>
              <a:rPr lang="fr-FR" dirty="0" smtClean="0">
                <a:latin typeface="Times New Roman" panose="02020603050405020304" pitchFamily="18" charset="0"/>
                <a:cs typeface="Times New Roman" panose="02020603050405020304" pitchFamily="18" charset="0"/>
              </a:rPr>
              <a:t>Du coup après avoir réalisé une &lt;&lt;corrélation </a:t>
            </a:r>
            <a:r>
              <a:rPr lang="fr-FR" dirty="0" err="1" smtClean="0">
                <a:latin typeface="Times New Roman" panose="02020603050405020304" pitchFamily="18" charset="0"/>
                <a:cs typeface="Times New Roman" panose="02020603050405020304" pitchFamily="18" charset="0"/>
              </a:rPr>
              <a:t>heatmap</a:t>
            </a:r>
            <a:r>
              <a:rPr lang="fr-FR" dirty="0" smtClean="0">
                <a:latin typeface="Times New Roman" panose="02020603050405020304" pitchFamily="18" charset="0"/>
                <a:cs typeface="Times New Roman" panose="02020603050405020304" pitchFamily="18" charset="0"/>
              </a:rPr>
              <a:t>&gt;&gt; ont à décidé de garder uniquement les variables qu’on estime qu’on estime important pour la suite de notre analyse.</a:t>
            </a:r>
          </a:p>
          <a:p>
            <a:endParaRPr lang="fr-FR" dirty="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Et on a ainsi pu procéder à une &lt;&lt;data </a:t>
            </a:r>
            <a:r>
              <a:rPr lang="fr-FR" dirty="0" err="1" smtClean="0">
                <a:latin typeface="Times New Roman" panose="02020603050405020304" pitchFamily="18" charset="0"/>
                <a:cs typeface="Times New Roman" panose="02020603050405020304" pitchFamily="18" charset="0"/>
              </a:rPr>
              <a:t>cleaning</a:t>
            </a:r>
            <a:r>
              <a:rPr lang="fr-FR" dirty="0" smtClean="0">
                <a:latin typeface="Times New Roman" panose="02020603050405020304" pitchFamily="18" charset="0"/>
                <a:cs typeface="Times New Roman" panose="02020603050405020304" pitchFamily="18" charset="0"/>
              </a:rPr>
              <a:t>&gt;&gt; et effacer les valeur &lt;&lt;nan&gt;&gt; pour éviter que cela puisse fausser notre analyse.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205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3;p15"/>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5" name="Rectangle 4"/>
          <p:cNvSpPr/>
          <p:nvPr/>
        </p:nvSpPr>
        <p:spPr>
          <a:xfrm>
            <a:off x="524788" y="389548"/>
            <a:ext cx="4911308" cy="2769989"/>
          </a:xfrm>
          <a:prstGeom prst="rect">
            <a:avLst/>
          </a:prstGeom>
        </p:spPr>
        <p:txBody>
          <a:bodyPr wrap="square">
            <a:spAutoFit/>
          </a:bodyPr>
          <a:lstStyle/>
          <a:p>
            <a:r>
              <a:rPr lang="fr-FR" sz="1600" dirty="0">
                <a:latin typeface="Times New Roman" panose="02020603050405020304" pitchFamily="18" charset="0"/>
                <a:cs typeface="Times New Roman" panose="02020603050405020304" pitchFamily="18" charset="0"/>
              </a:rPr>
              <a:t> A travers ces graphiques on constate que </a:t>
            </a:r>
            <a:r>
              <a:rPr lang="fr-FR" sz="1600" dirty="0" smtClean="0">
                <a:latin typeface="Times New Roman" panose="02020603050405020304" pitchFamily="18" charset="0"/>
                <a:cs typeface="Times New Roman" panose="02020603050405020304" pitchFamily="18" charset="0"/>
              </a:rPr>
              <a:t>les</a:t>
            </a:r>
            <a:r>
              <a:rPr lang="fr-FR" sz="1600" dirty="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centres d'intérêts</a:t>
            </a:r>
            <a:r>
              <a:rPr lang="fr-FR" sz="1600" dirty="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divergent</a:t>
            </a:r>
            <a:r>
              <a:rPr lang="fr-FR" sz="1600" dirty="0">
                <a:latin typeface="Times New Roman" panose="02020603050405020304" pitchFamily="18" charset="0"/>
                <a:cs typeface="Times New Roman" panose="02020603050405020304" pitchFamily="18" charset="0"/>
              </a:rPr>
              <a:t> entre les deux </a:t>
            </a:r>
            <a:r>
              <a:rPr lang="fr-FR" sz="1600" dirty="0" smtClean="0">
                <a:latin typeface="Times New Roman" panose="02020603050405020304" pitchFamily="18" charset="0"/>
                <a:cs typeface="Times New Roman" panose="02020603050405020304" pitchFamily="18" charset="0"/>
              </a:rPr>
              <a:t>genres,</a:t>
            </a:r>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 ce qui en soit est pas trop choquant car </a:t>
            </a:r>
            <a:r>
              <a:rPr lang="fr-FR" sz="1600" dirty="0" smtClean="0">
                <a:latin typeface="Times New Roman" panose="02020603050405020304" pitchFamily="18" charset="0"/>
                <a:cs typeface="Times New Roman" panose="02020603050405020304" pitchFamily="18" charset="0"/>
              </a:rPr>
              <a:t>on</a:t>
            </a:r>
            <a:r>
              <a:rPr lang="fr-FR" sz="1600" dirty="0">
                <a:latin typeface="Times New Roman" panose="02020603050405020304" pitchFamily="18" charset="0"/>
                <a:cs typeface="Times New Roman" panose="02020603050405020304" pitchFamily="18" charset="0"/>
              </a:rPr>
              <a:t> ne </a:t>
            </a:r>
            <a:r>
              <a:rPr lang="fr-FR" sz="1600" dirty="0" smtClean="0">
                <a:latin typeface="Times New Roman" panose="02020603050405020304" pitchFamily="18" charset="0"/>
                <a:cs typeface="Times New Roman" panose="02020603050405020304" pitchFamily="18" charset="0"/>
              </a:rPr>
              <a:t>peut</a:t>
            </a:r>
            <a:r>
              <a:rPr lang="fr-FR" sz="1600" dirty="0">
                <a:latin typeface="Times New Roman" panose="02020603050405020304" pitchFamily="18" charset="0"/>
                <a:cs typeface="Times New Roman" panose="02020603050405020304" pitchFamily="18" charset="0"/>
              </a:rPr>
              <a:t> pas tous </a:t>
            </a:r>
            <a:r>
              <a:rPr lang="fr-FR" sz="1600" dirty="0" smtClean="0">
                <a:latin typeface="Times New Roman" panose="02020603050405020304" pitchFamily="18" charset="0"/>
                <a:cs typeface="Times New Roman" panose="02020603050405020304" pitchFamily="18" charset="0"/>
              </a:rPr>
              <a:t>avoir les</a:t>
            </a:r>
            <a:r>
              <a:rPr lang="fr-FR" sz="1600" dirty="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mêmes</a:t>
            </a:r>
            <a:r>
              <a:rPr lang="fr-FR" sz="1600" dirty="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centres d'intérêts</a:t>
            </a:r>
            <a:r>
              <a:rPr lang="fr-FR" sz="1600" dirty="0">
                <a:latin typeface="Times New Roman" panose="02020603050405020304" pitchFamily="18" charset="0"/>
                <a:cs typeface="Times New Roman" panose="02020603050405020304" pitchFamily="18" charset="0"/>
              </a:rPr>
              <a:t> surtout </a:t>
            </a:r>
            <a:r>
              <a:rPr lang="fr-FR" sz="1600" dirty="0" smtClean="0">
                <a:latin typeface="Times New Roman" panose="02020603050405020304" pitchFamily="18" charset="0"/>
                <a:cs typeface="Times New Roman" panose="02020603050405020304" pitchFamily="18" charset="0"/>
              </a:rPr>
              <a:t>entre</a:t>
            </a:r>
            <a:r>
              <a:rPr lang="fr-FR" sz="1600" dirty="0">
                <a:latin typeface="Times New Roman" panose="02020603050405020304" pitchFamily="18" charset="0"/>
                <a:cs typeface="Times New Roman" panose="02020603050405020304" pitchFamily="18" charset="0"/>
              </a:rPr>
              <a:t> homme et </a:t>
            </a:r>
            <a:r>
              <a:rPr lang="fr-FR" sz="1600" dirty="0" smtClean="0">
                <a:latin typeface="Times New Roman" panose="02020603050405020304" pitchFamily="18" charset="0"/>
                <a:cs typeface="Times New Roman" panose="02020603050405020304" pitchFamily="18" charset="0"/>
              </a:rPr>
              <a:t>femme.</a:t>
            </a:r>
            <a:r>
              <a:rPr lang="fr-FR" sz="1600" dirty="0">
                <a:latin typeface="Times New Roman" panose="02020603050405020304" pitchFamily="18" charset="0"/>
                <a:cs typeface="Times New Roman" panose="02020603050405020304" pitchFamily="18" charset="0"/>
              </a:rPr>
              <a:t/>
            </a:r>
            <a:br>
              <a:rPr lang="fr-FR" sz="1600" dirty="0">
                <a:latin typeface="Times New Roman" panose="02020603050405020304" pitchFamily="18" charset="0"/>
                <a:cs typeface="Times New Roman" panose="02020603050405020304" pitchFamily="18" charset="0"/>
              </a:rPr>
            </a:br>
            <a:r>
              <a:rPr lang="fr-FR" sz="1600" dirty="0">
                <a:latin typeface="Times New Roman" panose="02020603050405020304" pitchFamily="18" charset="0"/>
                <a:cs typeface="Times New Roman" panose="02020603050405020304" pitchFamily="18" charset="0"/>
              </a:rPr>
              <a:t>Mais </a:t>
            </a:r>
            <a:r>
              <a:rPr lang="fr-FR" sz="1600" dirty="0" smtClean="0">
                <a:latin typeface="Times New Roman" panose="02020603050405020304" pitchFamily="18" charset="0"/>
                <a:cs typeface="Times New Roman" panose="02020603050405020304" pitchFamily="18" charset="0"/>
              </a:rPr>
              <a:t>néanmoins</a:t>
            </a:r>
            <a:r>
              <a:rPr lang="fr-FR" sz="1600" dirty="0">
                <a:latin typeface="Times New Roman" panose="02020603050405020304" pitchFamily="18" charset="0"/>
                <a:cs typeface="Times New Roman" panose="02020603050405020304" pitchFamily="18" charset="0"/>
              </a:rPr>
              <a:t> y'a des points ou les deux </a:t>
            </a:r>
            <a:r>
              <a:rPr lang="fr-FR" sz="1600" dirty="0" smtClean="0">
                <a:latin typeface="Times New Roman" panose="02020603050405020304" pitchFamily="18" charset="0"/>
                <a:cs typeface="Times New Roman" panose="02020603050405020304" pitchFamily="18" charset="0"/>
              </a:rPr>
              <a:t>genres</a:t>
            </a:r>
            <a:r>
              <a:rPr lang="fr-FR" sz="1600" dirty="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semblent</a:t>
            </a:r>
            <a:r>
              <a:rPr lang="fr-FR" sz="1600" dirty="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être</a:t>
            </a:r>
            <a:r>
              <a:rPr lang="fr-FR" sz="1600" dirty="0">
                <a:latin typeface="Times New Roman" panose="02020603050405020304" pitchFamily="18" charset="0"/>
                <a:cs typeface="Times New Roman" panose="02020603050405020304" pitchFamily="18" charset="0"/>
              </a:rPr>
              <a:t> d'accord, donc le rdv idéale que les deux </a:t>
            </a:r>
            <a:r>
              <a:rPr lang="fr-FR" sz="1600" dirty="0" smtClean="0">
                <a:latin typeface="Times New Roman" panose="02020603050405020304" pitchFamily="18" charset="0"/>
                <a:cs typeface="Times New Roman" panose="02020603050405020304" pitchFamily="18" charset="0"/>
              </a:rPr>
              <a:t>genres</a:t>
            </a:r>
            <a:r>
              <a:rPr lang="fr-FR" sz="1600" dirty="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seraient</a:t>
            </a:r>
            <a:r>
              <a:rPr lang="fr-FR" sz="1600" dirty="0">
                <a:latin typeface="Times New Roman" panose="02020603050405020304" pitchFamily="18" charset="0"/>
                <a:cs typeface="Times New Roman" panose="02020603050405020304" pitchFamily="18" charset="0"/>
              </a:rPr>
              <a:t> certains d'apprécier est :</a:t>
            </a:r>
          </a:p>
          <a:p>
            <a:pPr marL="285750" indent="-285750">
              <a:buFont typeface="Arial" panose="020B0604020202020204" pitchFamily="34" charset="0"/>
              <a:buChar char="•"/>
            </a:pPr>
            <a:r>
              <a:rPr lang="fr-FR" sz="1600" b="1" dirty="0" smtClean="0">
                <a:latin typeface="Times New Roman" panose="02020603050405020304" pitchFamily="18" charset="0"/>
                <a:cs typeface="Times New Roman" panose="02020603050405020304" pitchFamily="18" charset="0"/>
              </a:rPr>
              <a:t>Une</a:t>
            </a:r>
            <a:r>
              <a:rPr lang="fr-FR" sz="1600" b="1" dirty="0">
                <a:latin typeface="Times New Roman" panose="02020603050405020304" pitchFamily="18" charset="0"/>
                <a:cs typeface="Times New Roman" panose="02020603050405020304" pitchFamily="18" charset="0"/>
              </a:rPr>
              <a:t> sortie au </a:t>
            </a:r>
            <a:r>
              <a:rPr lang="fr-FR" sz="1600" b="1" dirty="0" smtClean="0">
                <a:latin typeface="Times New Roman" panose="02020603050405020304" pitchFamily="18" charset="0"/>
                <a:cs typeface="Times New Roman" panose="02020603050405020304" pitchFamily="18" charset="0"/>
              </a:rPr>
              <a:t>restaurant</a:t>
            </a:r>
            <a:endParaRPr lang="fr-FR"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sz="1600" b="1" dirty="0" smtClean="0">
                <a:latin typeface="Times New Roman" panose="02020603050405020304" pitchFamily="18" charset="0"/>
                <a:cs typeface="Times New Roman" panose="02020603050405020304" pitchFamily="18" charset="0"/>
              </a:rPr>
              <a:t>Aller</a:t>
            </a:r>
            <a:r>
              <a:rPr lang="fr-FR" sz="1600" b="1" dirty="0">
                <a:latin typeface="Times New Roman" panose="02020603050405020304" pitchFamily="18" charset="0"/>
                <a:cs typeface="Times New Roman" panose="02020603050405020304" pitchFamily="18" charset="0"/>
              </a:rPr>
              <a:t> au cinéma voir un </a:t>
            </a:r>
            <a:r>
              <a:rPr lang="fr-FR" sz="1600" b="1" dirty="0" smtClean="0">
                <a:latin typeface="Times New Roman" panose="02020603050405020304" pitchFamily="18" charset="0"/>
                <a:cs typeface="Times New Roman" panose="02020603050405020304" pitchFamily="18" charset="0"/>
              </a:rPr>
              <a:t>film</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877" y="389548"/>
            <a:ext cx="2191056" cy="21053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1960" y="2510145"/>
            <a:ext cx="2047832" cy="2057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Imag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1693" y="605960"/>
            <a:ext cx="533474" cy="619211"/>
          </a:xfrm>
          <a:prstGeom prst="rect">
            <a:avLst/>
          </a:prstGeom>
        </p:spPr>
      </p:pic>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8024" y="2849931"/>
            <a:ext cx="533474" cy="6192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ZoneTexte 6"/>
          <p:cNvSpPr txBox="1"/>
          <p:nvPr/>
        </p:nvSpPr>
        <p:spPr>
          <a:xfrm>
            <a:off x="7058430" y="2494867"/>
            <a:ext cx="936104" cy="246221"/>
          </a:xfrm>
          <a:prstGeom prst="rect">
            <a:avLst/>
          </a:prstGeom>
          <a:noFill/>
        </p:spPr>
        <p:txBody>
          <a:bodyPr wrap="square" rtlCol="0">
            <a:spAutoFit/>
          </a:bodyPr>
          <a:lstStyle/>
          <a:p>
            <a:r>
              <a:rPr lang="fr-FR" sz="1000" b="1" i="1" u="sng" dirty="0" smtClean="0">
                <a:latin typeface="Times New Roman" panose="02020603050405020304" pitchFamily="18" charset="0"/>
                <a:cs typeface="Times New Roman" panose="02020603050405020304" pitchFamily="18" charset="0"/>
              </a:rPr>
              <a:t>DINNER</a:t>
            </a:r>
            <a:endParaRPr lang="fr-FR" sz="1000" b="1" i="1" u="sng" dirty="0">
              <a:latin typeface="Times New Roman" panose="02020603050405020304" pitchFamily="18" charset="0"/>
              <a:cs typeface="Times New Roman" panose="02020603050405020304" pitchFamily="18" charset="0"/>
            </a:endParaRPr>
          </a:p>
        </p:txBody>
      </p:sp>
      <p:sp>
        <p:nvSpPr>
          <p:cNvPr id="12" name="ZoneTexte 11"/>
          <p:cNvSpPr txBox="1"/>
          <p:nvPr/>
        </p:nvSpPr>
        <p:spPr>
          <a:xfrm>
            <a:off x="4853446" y="2305112"/>
            <a:ext cx="936104" cy="246221"/>
          </a:xfrm>
          <a:prstGeom prst="rect">
            <a:avLst/>
          </a:prstGeom>
          <a:noFill/>
        </p:spPr>
        <p:txBody>
          <a:bodyPr wrap="square" rtlCol="0">
            <a:spAutoFit/>
          </a:bodyPr>
          <a:lstStyle/>
          <a:p>
            <a:r>
              <a:rPr lang="fr-FR" sz="1000" b="1" i="1" u="sng" dirty="0" smtClean="0">
                <a:latin typeface="Times New Roman" panose="02020603050405020304" pitchFamily="18" charset="0"/>
                <a:cs typeface="Times New Roman" panose="02020603050405020304" pitchFamily="18" charset="0"/>
              </a:rPr>
              <a:t>MOVIES</a:t>
            </a:r>
            <a:endParaRPr lang="fr-FR" sz="1000"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865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3;p15"/>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3" name="Rectangle 2"/>
          <p:cNvSpPr/>
          <p:nvPr/>
        </p:nvSpPr>
        <p:spPr>
          <a:xfrm>
            <a:off x="708024" y="483518"/>
            <a:ext cx="4800079" cy="369332"/>
          </a:xfrm>
          <a:prstGeom prst="rect">
            <a:avLst/>
          </a:prstGeom>
        </p:spPr>
        <p:txBody>
          <a:bodyPr wrap="square">
            <a:spAutoFit/>
          </a:bodyPr>
          <a:lstStyle/>
          <a:p>
            <a:r>
              <a:rPr lang="fr-FR" sz="1800" b="1" dirty="0">
                <a:latin typeface="Times New Roman" panose="02020603050405020304" pitchFamily="18" charset="0"/>
                <a:cs typeface="Times New Roman" panose="02020603050405020304" pitchFamily="18" charset="0"/>
              </a:rPr>
              <a:t>Quelles sont les </a:t>
            </a:r>
            <a:r>
              <a:rPr lang="fr-FR" sz="1800" b="1" dirty="0" smtClean="0">
                <a:latin typeface="Times New Roman" panose="02020603050405020304" pitchFamily="18" charset="0"/>
                <a:cs typeface="Times New Roman" panose="02020603050405020304" pitchFamily="18" charset="0"/>
              </a:rPr>
              <a:t>attributs idéales recherchés? </a:t>
            </a:r>
            <a:endParaRPr lang="fr-FR" sz="1800" b="1" dirty="0"/>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024" y="1275606"/>
            <a:ext cx="5226872" cy="2903222"/>
          </a:xfrm>
          <a:prstGeom prst="rect">
            <a:avLst/>
          </a:prstGeom>
        </p:spPr>
      </p:pic>
      <p:sp>
        <p:nvSpPr>
          <p:cNvPr id="6" name="Rectangle 5"/>
          <p:cNvSpPr/>
          <p:nvPr/>
        </p:nvSpPr>
        <p:spPr>
          <a:xfrm>
            <a:off x="6069207" y="1262246"/>
            <a:ext cx="2448272" cy="3108543"/>
          </a:xfrm>
          <a:prstGeom prst="rect">
            <a:avLst/>
          </a:prstGeom>
        </p:spPr>
        <p:txBody>
          <a:bodyPr wrap="square">
            <a:spAutoFit/>
          </a:bodyPr>
          <a:lstStyle/>
          <a:p>
            <a:pPr algn="just"/>
            <a:r>
              <a:rPr lang="fr-FR" dirty="0" smtClean="0">
                <a:latin typeface="Times New Roman" panose="02020603050405020304" pitchFamily="18" charset="0"/>
                <a:cs typeface="Times New Roman" panose="02020603050405020304" pitchFamily="18" charset="0"/>
              </a:rPr>
              <a:t>Ce graphique nous montre les attributs recherches par  genre chez le sexe opposée en ce qui concerne la personne idéale, qui serait conquérir leur cœur.</a:t>
            </a:r>
          </a:p>
          <a:p>
            <a:pPr algn="just"/>
            <a:r>
              <a:rPr lang="fr-FR" dirty="0" smtClean="0">
                <a:latin typeface="Times New Roman" panose="02020603050405020304" pitchFamily="18" charset="0"/>
                <a:cs typeface="Times New Roman" panose="02020603050405020304" pitchFamily="18" charset="0"/>
              </a:rPr>
              <a:t>On peut notamment remarqué que chez les hommes la femme idéale doit être physiquement attirante.</a:t>
            </a:r>
          </a:p>
          <a:p>
            <a:pPr algn="just"/>
            <a:r>
              <a:rPr lang="fr-FR" dirty="0" smtClean="0">
                <a:latin typeface="Times New Roman" panose="02020603050405020304" pitchFamily="18" charset="0"/>
                <a:cs typeface="Times New Roman" panose="02020603050405020304" pitchFamily="18" charset="0"/>
              </a:rPr>
              <a:t>Tandis que la femme recherchera avant tout un homme intelligent et sincère et ensuite vient le coté attirance physique.</a:t>
            </a:r>
          </a:p>
        </p:txBody>
      </p:sp>
    </p:spTree>
    <p:extLst>
      <p:ext uri="{BB962C8B-B14F-4D97-AF65-F5344CB8AC3E}">
        <p14:creationId xmlns:p14="http://schemas.microsoft.com/office/powerpoint/2010/main" val="2293622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3;p15"/>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4" name="Organigramme : Connecteur 3"/>
          <p:cNvSpPr/>
          <p:nvPr/>
        </p:nvSpPr>
        <p:spPr>
          <a:xfrm>
            <a:off x="3347864" y="883602"/>
            <a:ext cx="2592288" cy="2270051"/>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800" b="1" dirty="0" smtClean="0">
                <a:latin typeface="Times New Roman" panose="02020603050405020304" pitchFamily="18" charset="0"/>
                <a:cs typeface="Times New Roman" panose="02020603050405020304" pitchFamily="18" charset="0"/>
              </a:rPr>
              <a:t>ATTRACTIVE</a:t>
            </a:r>
            <a:endParaRPr lang="fr-FR" sz="1800" b="1" dirty="0">
              <a:latin typeface="Times New Roman" panose="02020603050405020304" pitchFamily="18" charset="0"/>
              <a:cs typeface="Times New Roman" panose="02020603050405020304" pitchFamily="18" charset="0"/>
            </a:endParaRPr>
          </a:p>
        </p:txBody>
      </p:sp>
      <p:sp>
        <p:nvSpPr>
          <p:cNvPr id="9" name="Organigramme : Connecteur 8"/>
          <p:cNvSpPr/>
          <p:nvPr/>
        </p:nvSpPr>
        <p:spPr>
          <a:xfrm>
            <a:off x="2123728" y="2787774"/>
            <a:ext cx="1800200" cy="1512167"/>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b="1" dirty="0" smtClean="0">
                <a:latin typeface="Times New Roman" panose="02020603050405020304" pitchFamily="18" charset="0"/>
                <a:cs typeface="Times New Roman" panose="02020603050405020304" pitchFamily="18" charset="0"/>
              </a:rPr>
              <a:t>FUN</a:t>
            </a:r>
            <a:endParaRPr lang="fr-FR" b="1" dirty="0">
              <a:latin typeface="Times New Roman" panose="02020603050405020304" pitchFamily="18" charset="0"/>
              <a:cs typeface="Times New Roman" panose="02020603050405020304" pitchFamily="18" charset="0"/>
            </a:endParaRPr>
          </a:p>
        </p:txBody>
      </p:sp>
      <p:sp>
        <p:nvSpPr>
          <p:cNvPr id="10" name="Organigramme : Connecteur 9"/>
          <p:cNvSpPr/>
          <p:nvPr/>
        </p:nvSpPr>
        <p:spPr>
          <a:xfrm>
            <a:off x="1037394" y="987574"/>
            <a:ext cx="1986434" cy="1738113"/>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b="1" dirty="0" smtClean="0">
                <a:latin typeface="Times New Roman" panose="02020603050405020304" pitchFamily="18" charset="0"/>
                <a:cs typeface="Times New Roman" panose="02020603050405020304" pitchFamily="18" charset="0"/>
              </a:rPr>
              <a:t>INTELLIGENTE</a:t>
            </a:r>
            <a:endParaRPr lang="fr-FR" sz="1200" b="1" dirty="0">
              <a:latin typeface="Times New Roman" panose="02020603050405020304" pitchFamily="18" charset="0"/>
              <a:cs typeface="Times New Roman" panose="02020603050405020304" pitchFamily="18" charset="0"/>
            </a:endParaRPr>
          </a:p>
        </p:txBody>
      </p:sp>
      <p:sp>
        <p:nvSpPr>
          <p:cNvPr id="11" name="Organigramme : Connecteur 10"/>
          <p:cNvSpPr/>
          <p:nvPr/>
        </p:nvSpPr>
        <p:spPr>
          <a:xfrm>
            <a:off x="4572150" y="3287456"/>
            <a:ext cx="1103436" cy="991989"/>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sz="900" dirty="0" smtClean="0">
                <a:latin typeface="Times New Roman" panose="02020603050405020304" pitchFamily="18" charset="0"/>
                <a:cs typeface="Times New Roman" panose="02020603050405020304" pitchFamily="18" charset="0"/>
              </a:rPr>
              <a:t>AMBITIOUS</a:t>
            </a:r>
            <a:endParaRPr lang="fr-FR" sz="900" dirty="0">
              <a:latin typeface="Times New Roman" panose="02020603050405020304" pitchFamily="18" charset="0"/>
              <a:cs typeface="Times New Roman" panose="02020603050405020304" pitchFamily="18" charset="0"/>
            </a:endParaRPr>
          </a:p>
        </p:txBody>
      </p:sp>
      <p:sp>
        <p:nvSpPr>
          <p:cNvPr id="12" name="Organigramme : Connecteur 11"/>
          <p:cNvSpPr/>
          <p:nvPr/>
        </p:nvSpPr>
        <p:spPr>
          <a:xfrm>
            <a:off x="6084168" y="771550"/>
            <a:ext cx="1440160" cy="1496900"/>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b="1" dirty="0" smtClean="0">
                <a:latin typeface="Times New Roman" panose="02020603050405020304" pitchFamily="18" charset="0"/>
                <a:cs typeface="Times New Roman" panose="02020603050405020304" pitchFamily="18" charset="0"/>
              </a:rPr>
              <a:t>SINCERE</a:t>
            </a:r>
            <a:endParaRPr lang="fr-FR" b="1" dirty="0">
              <a:latin typeface="Times New Roman" panose="02020603050405020304" pitchFamily="18" charset="0"/>
              <a:cs typeface="Times New Roman" panose="02020603050405020304" pitchFamily="18" charset="0"/>
            </a:endParaRPr>
          </a:p>
        </p:txBody>
      </p:sp>
      <p:sp>
        <p:nvSpPr>
          <p:cNvPr id="6" name="Rectangle 5"/>
          <p:cNvSpPr/>
          <p:nvPr/>
        </p:nvSpPr>
        <p:spPr>
          <a:xfrm>
            <a:off x="611560" y="432504"/>
            <a:ext cx="3881191" cy="307777"/>
          </a:xfrm>
          <a:prstGeom prst="rect">
            <a:avLst/>
          </a:prstGeom>
        </p:spPr>
        <p:txBody>
          <a:bodyPr wrap="none">
            <a:spAutoFit/>
          </a:bodyPr>
          <a:lstStyle/>
          <a:p>
            <a:r>
              <a:rPr lang="fr-FR" b="1" dirty="0" smtClean="0"/>
              <a:t>WHAT MAN LOOKING FOR IN A WOMAN ? </a:t>
            </a:r>
            <a:endParaRPr lang="fr-FR" b="1" dirty="0"/>
          </a:p>
        </p:txBody>
      </p:sp>
      <p:sp>
        <p:nvSpPr>
          <p:cNvPr id="13" name="Organigramme : Connecteur 12"/>
          <p:cNvSpPr/>
          <p:nvPr/>
        </p:nvSpPr>
        <p:spPr>
          <a:xfrm>
            <a:off x="6617773" y="2842710"/>
            <a:ext cx="1338603" cy="1203405"/>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sz="1100" dirty="0" smtClean="0">
                <a:latin typeface="Times New Roman" panose="02020603050405020304" pitchFamily="18" charset="0"/>
                <a:cs typeface="Times New Roman" panose="02020603050405020304" pitchFamily="18" charset="0"/>
              </a:rPr>
              <a:t>SHARED</a:t>
            </a:r>
          </a:p>
          <a:p>
            <a:pPr algn="ctr"/>
            <a:r>
              <a:rPr lang="fr-FR" sz="1100" dirty="0" smtClean="0">
                <a:latin typeface="Times New Roman" panose="02020603050405020304" pitchFamily="18" charset="0"/>
                <a:cs typeface="Times New Roman" panose="02020603050405020304" pitchFamily="18" charset="0"/>
              </a:rPr>
              <a:t>INTERESTS</a:t>
            </a:r>
            <a:endParaRPr lang="fr-FR"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1409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2298</TotalTime>
  <Words>771</Words>
  <Application>Microsoft Office PowerPoint</Application>
  <PresentationFormat>Affichage à l'écran (16:9)</PresentationFormat>
  <Paragraphs>64</Paragraphs>
  <Slides>17</Slides>
  <Notes>17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Verdana</vt:lpstr>
      <vt:lpstr>Wingdings 2</vt:lpstr>
      <vt:lpstr>Times New Roman</vt:lpstr>
      <vt:lpstr>Montserrat</vt:lpstr>
      <vt:lpstr>Aspect</vt:lpstr>
      <vt:lpstr>Data Science Bootcamp</vt:lpstr>
      <vt:lpstr>L’Amour avec un grand  A</vt:lpstr>
      <vt:lpstr>Point clés</vt:lpstr>
      <vt:lpstr>Data Analyze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L'amour est loin d'être une science exacte, mais nous avons pu remarquer que certains facteurs pouvaient jouer en votre faveur. En effet, il est préférable de ne pas trop prendre les évènements de Speed Dating au sérieux afin d'être plus naturel lors des rdv et de maximiser ses chances de match. De plus, nous avons également remarquer que les matchs augmentent avec la fréquence des dates, plus vous en ferez, plus vous aurez de chance de match. Enfin, si vous ne savez pas où l'amener, nous avons démontrer que les sorties au cinéma ou bien un diner étaient des sorties appréciées de tous.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Bootcamp</dc:title>
  <cp:lastModifiedBy>Sokhom NGOUN</cp:lastModifiedBy>
  <cp:revision>97</cp:revision>
  <dcterms:modified xsi:type="dcterms:W3CDTF">2020-03-20T14:23:00Z</dcterms:modified>
</cp:coreProperties>
</file>