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1120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347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72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698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77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04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93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35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61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5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58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B60045-5D05-4163-8337-E2E4D1F5A1EE}" type="datetimeFigureOut">
              <a:rPr lang="hu-HU" smtClean="0"/>
              <a:t>2023. 05. 16.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576D6F-BB4F-48E8-A088-E85A056822CE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-beszamolo.im.gov.hu/oldal/kezdolap" TargetMode="External"/><Relationship Id="rId2" Type="http://schemas.openxmlformats.org/officeDocument/2006/relationships/hyperlink" Target="https://forbes.hu/uzlet/4ig-tortenet-felvasarlasok-tavkozles-vodaf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port.hu/ujabb-gazdasagi-csoda-keszulodik-hatalmasat-nott-a-4ig.html" TargetMode="External"/><Relationship Id="rId4" Type="http://schemas.openxmlformats.org/officeDocument/2006/relationships/hyperlink" Target="https://www.4ig.hu/befektetoi/informaci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88C882-D7AD-CDA5-759C-226E2EEAC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6000" dirty="0"/>
              <a:t>Idősorok statisztikai elemzése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9D2C37-28F2-5CAB-67EA-D525C0325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Készítette: Pécsi Zoltán – Y0WB43</a:t>
            </a:r>
          </a:p>
        </p:txBody>
      </p:sp>
    </p:spTree>
    <p:extLst>
      <p:ext uri="{BB962C8B-B14F-4D97-AF65-F5344CB8AC3E}">
        <p14:creationId xmlns:p14="http://schemas.microsoft.com/office/powerpoint/2010/main" val="168315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6D3B1-6EC3-7918-A572-863B075D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Stacionarizálás eredménye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54B1890-251C-95F3-952D-FB425702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8008"/>
            <a:ext cx="9601200" cy="3581400"/>
          </a:xfrm>
        </p:spPr>
        <p:txBody>
          <a:bodyPr/>
          <a:lstStyle/>
          <a:p>
            <a:r>
              <a:rPr lang="hu-HU" dirty="0"/>
              <a:t>Látható, hogy már stacionárius, azonban még nem alkot fehér zajt</a:t>
            </a:r>
          </a:p>
        </p:txBody>
      </p:sp>
      <p:pic>
        <p:nvPicPr>
          <p:cNvPr id="9" name="Kép 8" descr="A képen szöveg, Diagram, diagram látható&#10;&#10;Automatikusan generált leírás">
            <a:extLst>
              <a:ext uri="{FF2B5EF4-FFF2-40B4-BE49-F238E27FC236}">
                <a16:creationId xmlns:a16="http://schemas.microsoft.com/office/drawing/2014/main" id="{AFCF7ABB-6A47-A6E8-4C39-9376F52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23" y="2657225"/>
            <a:ext cx="5090953" cy="38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1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AB7C8-933D-C2A7-E8DD-D6D295D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ARIMA(p, d, q) folyamat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AC4359-9C77-E350-363D-D74F3965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Feltételes várható érték modellezése</a:t>
            </a:r>
          </a:p>
          <a:p>
            <a:r>
              <a:rPr lang="hu-HU" dirty="0"/>
              <a:t>Kell hozzá egy stacionarizált idősor</a:t>
            </a:r>
          </a:p>
          <a:p>
            <a:r>
              <a:rPr lang="hu-HU" dirty="0"/>
              <a:t>3 paraméter + az idősor: p, d, q</a:t>
            </a:r>
          </a:p>
          <a:p>
            <a:r>
              <a:rPr lang="hu-HU" dirty="0"/>
              <a:t>ACF és PACF-ből meghatározható az ARIMA folyamat rendje</a:t>
            </a:r>
          </a:p>
          <a:p>
            <a:r>
              <a:rPr lang="hu-HU" dirty="0"/>
              <a:t>p: PACF-ből</a:t>
            </a:r>
          </a:p>
          <a:p>
            <a:r>
              <a:rPr lang="hu-HU" dirty="0"/>
              <a:t>q: ACF-ből</a:t>
            </a:r>
          </a:p>
          <a:p>
            <a:r>
              <a:rPr lang="hu-HU" dirty="0"/>
              <a:t>d: Ha már differenciált az idősor, akkor ez az érték 0</a:t>
            </a:r>
          </a:p>
        </p:txBody>
      </p:sp>
    </p:spTree>
    <p:extLst>
      <p:ext uri="{BB962C8B-B14F-4D97-AF65-F5344CB8AC3E}">
        <p14:creationId xmlns:p14="http://schemas.microsoft.com/office/powerpoint/2010/main" val="403572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AF04C-52E7-7175-E1AE-3F09DFA2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ARIMA(p, d, q) folyamat</a:t>
            </a:r>
            <a:br>
              <a:rPr lang="hu-HU" dirty="0"/>
            </a:br>
            <a:r>
              <a:rPr lang="hu-HU" dirty="0"/>
              <a:t>-</a:t>
            </a:r>
            <a:r>
              <a:rPr lang="hu-HU" sz="3400" dirty="0"/>
              <a:t>2018 utáni idősorra</a:t>
            </a:r>
          </a:p>
        </p:txBody>
      </p:sp>
      <p:pic>
        <p:nvPicPr>
          <p:cNvPr id="7" name="Tartalom helye 6" descr="A képen szöveg, sor, Párhuzamos, szám látható&#10;&#10;Automatikusan generált leírás">
            <a:extLst>
              <a:ext uri="{FF2B5EF4-FFF2-40B4-BE49-F238E27FC236}">
                <a16:creationId xmlns:a16="http://schemas.microsoft.com/office/drawing/2014/main" id="{0FE52414-EAB6-C05E-747E-506345CDB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58" y="1942906"/>
            <a:ext cx="6139283" cy="4604462"/>
          </a:xfrm>
        </p:spPr>
      </p:pic>
    </p:spTree>
    <p:extLst>
      <p:ext uri="{BB962C8B-B14F-4D97-AF65-F5344CB8AC3E}">
        <p14:creationId xmlns:p14="http://schemas.microsoft.com/office/powerpoint/2010/main" val="101382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F2E01-D85F-A4C9-74CF-A1476534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ARIMA(p, d, q) folyamat</a:t>
            </a:r>
            <a:br>
              <a:rPr lang="hu-HU" dirty="0"/>
            </a:br>
            <a:r>
              <a:rPr lang="hu-HU" sz="3400" dirty="0"/>
              <a:t>-2018 utáni idősorra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A798C9-DDC4-0F42-EEA6-D0C11B28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ACF-PACF plot alapján az ARIMA(3, 0, 1) modell jó választásnak tűnik</a:t>
            </a:r>
          </a:p>
        </p:txBody>
      </p:sp>
      <p:pic>
        <p:nvPicPr>
          <p:cNvPr id="5" name="Kép 4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9DD159E8-AD57-CC0F-AAFF-8C55B080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07906"/>
            <a:ext cx="5492620" cy="41194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D48EE5E-B44D-AB4D-A927-D1028F3D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37" y="2607906"/>
            <a:ext cx="4855941" cy="1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E38394-DB43-8960-1A47-8DF3780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ARIMA(p, d, q) folyamat</a:t>
            </a:r>
            <a:br>
              <a:rPr lang="hu-HU" dirty="0"/>
            </a:br>
            <a:r>
              <a:rPr lang="hu-HU" sz="3400" dirty="0"/>
              <a:t>-2018 előtti idősorra</a:t>
            </a:r>
          </a:p>
        </p:txBody>
      </p:sp>
      <p:pic>
        <p:nvPicPr>
          <p:cNvPr id="5" name="Tartalom helye 4" descr="A képen szöveg, diagram, sor, Betűtípus látható&#10;&#10;Automatikusan generált leírás">
            <a:extLst>
              <a:ext uri="{FF2B5EF4-FFF2-40B4-BE49-F238E27FC236}">
                <a16:creationId xmlns:a16="http://schemas.microsoft.com/office/drawing/2014/main" id="{E4B45177-87B6-2163-D0A3-5C285F5E2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38" y="1866122"/>
            <a:ext cx="6347905" cy="4818511"/>
          </a:xfrm>
        </p:spPr>
      </p:pic>
    </p:spTree>
    <p:extLst>
      <p:ext uri="{BB962C8B-B14F-4D97-AF65-F5344CB8AC3E}">
        <p14:creationId xmlns:p14="http://schemas.microsoft.com/office/powerpoint/2010/main" val="170647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923184-BCEE-BE6A-A31F-C5F61F0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ARIMA(p, d, q) folyamat</a:t>
            </a:r>
            <a:br>
              <a:rPr lang="hu-HU" dirty="0"/>
            </a:br>
            <a:r>
              <a:rPr lang="hu-HU" sz="3400" dirty="0"/>
              <a:t>-2018 előtti idősorra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8D9624-4F8D-20D3-3BF3-441D946A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ACF-PACF plot alapján az ARIMA(3, 0, 1) modell jó választásnak tűnik</a:t>
            </a:r>
          </a:p>
          <a:p>
            <a:endParaRPr lang="hu-HU" dirty="0"/>
          </a:p>
        </p:txBody>
      </p:sp>
      <p:pic>
        <p:nvPicPr>
          <p:cNvPr id="7" name="Kép 6" descr="A képen szöveg, Betűtípus, diagram, Diagram látható&#10;&#10;Automatikusan generált leírás">
            <a:extLst>
              <a:ext uri="{FF2B5EF4-FFF2-40B4-BE49-F238E27FC236}">
                <a16:creationId xmlns:a16="http://schemas.microsoft.com/office/drawing/2014/main" id="{BDFF8FB8-7103-9197-E581-26F2D4C0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18371"/>
            <a:ext cx="5424752" cy="411777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EF5AD20-C142-21FA-44A1-28B1B704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82" y="2618370"/>
            <a:ext cx="5041443" cy="1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EB8AA2-556A-16A6-BA15-B7ED920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Box-teszt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ED99C45-FDD2-42ED-2D46-485CB0C2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2018 utáni idősor p-érték: 0.1476 -&gt; elfogadjuk, hogy korrelálatlanok a reziduálisok</a:t>
            </a:r>
          </a:p>
          <a:p>
            <a:r>
              <a:rPr lang="hu-HU" dirty="0"/>
              <a:t>2018 előtti idősor p-érték: 0.1083 -&gt; elfogadjuk, hogy korrelálatlanok a reziduálisok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06FC182-8644-2F87-2882-39604925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202387"/>
            <a:ext cx="4902407" cy="108036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710A5BA-2237-2FA9-3D2F-84AF9FFA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63" y="3202387"/>
            <a:ext cx="5123704" cy="10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9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D5C078-1E9D-FA3A-B2B7-9DE04790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ARCH/GARCH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E6BB6A-8A2E-DC04-569C-FA8BD988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Feltételes variancia modellezése</a:t>
            </a:r>
          </a:p>
          <a:p>
            <a:r>
              <a:rPr lang="hu-HU" dirty="0"/>
              <a:t>Pénzügyi idősorok</a:t>
            </a:r>
          </a:p>
          <a:p>
            <a:r>
              <a:rPr lang="hu-HU" dirty="0"/>
              <a:t>GARCH(p, q)</a:t>
            </a:r>
          </a:p>
          <a:p>
            <a:r>
              <a:rPr lang="hu-HU" dirty="0"/>
              <a:t>p: ARCH paraméter</a:t>
            </a:r>
          </a:p>
          <a:p>
            <a:r>
              <a:rPr lang="hu-HU" dirty="0"/>
              <a:t>q: GARCH paraméter</a:t>
            </a:r>
          </a:p>
        </p:txBody>
      </p:sp>
    </p:spTree>
    <p:extLst>
      <p:ext uri="{BB962C8B-B14F-4D97-AF65-F5344CB8AC3E}">
        <p14:creationId xmlns:p14="http://schemas.microsoft.com/office/powerpoint/2010/main" val="199724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9B78A0-360A-8C1D-1C44-58174779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időszak összehasonlítása</a:t>
            </a:r>
            <a:br>
              <a:rPr lang="hu-HU" dirty="0"/>
            </a:br>
            <a:r>
              <a:rPr lang="hu-HU" sz="3400" dirty="0"/>
              <a:t>-GARCH(1, 1)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1D72131B-4F0F-3EE3-A367-366090B7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		2018 előtt					2018 után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30ECCD6-32A9-4C05-EFF3-A8A6E478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5482"/>
            <a:ext cx="4922947" cy="195088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77E81E5-BD82-6FE9-F1D7-6974F208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03" y="2705482"/>
            <a:ext cx="4998781" cy="195088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336EBD6-83C1-F194-6D2E-F103966AE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686300"/>
            <a:ext cx="3153747" cy="2016523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1F402376-1492-08C5-A448-EFBC95177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003" y="4725847"/>
            <a:ext cx="3153747" cy="19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A91B40-7F75-7930-9C73-5B77CF4E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időszak összehasonlítása</a:t>
            </a:r>
            <a:br>
              <a:rPr lang="hu-HU" dirty="0"/>
            </a:br>
            <a:r>
              <a:rPr lang="hu-HU" sz="3400" dirty="0"/>
              <a:t>-Volatilitásklaszterek (2018 előtt)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2D0006-146C-D164-E90E-193B19F1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A képen szöveg, Diagram, sor, Betűtípus látható&#10;&#10;Automatikusan generált leírás">
            <a:extLst>
              <a:ext uri="{FF2B5EF4-FFF2-40B4-BE49-F238E27FC236}">
                <a16:creationId xmlns:a16="http://schemas.microsoft.com/office/drawing/2014/main" id="{063B5DDF-E062-E873-9A1F-6F8A6B54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23403"/>
            <a:ext cx="4883064" cy="3706593"/>
          </a:xfrm>
          <a:prstGeom prst="rect">
            <a:avLst/>
          </a:prstGeom>
        </p:spPr>
      </p:pic>
      <p:pic>
        <p:nvPicPr>
          <p:cNvPr id="7" name="Kép 6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C338A93D-0136-CC0D-DCA3-DDD12B454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79" y="2223403"/>
            <a:ext cx="4883064" cy="37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FB02E-94EB-7949-EE82-D7D51CE8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4iG pénzügyi idősor elemzés</a:t>
            </a:r>
          </a:p>
        </p:txBody>
      </p:sp>
      <p:pic>
        <p:nvPicPr>
          <p:cNvPr id="5" name="Tartalom helye 4" descr="A képen Grafika, képernyőkép, embléma, kör látható&#10;&#10;Automatikusan generált leírás">
            <a:extLst>
              <a:ext uri="{FF2B5EF4-FFF2-40B4-BE49-F238E27FC236}">
                <a16:creationId xmlns:a16="http://schemas.microsoft.com/office/drawing/2014/main" id="{2652AE45-535D-8694-5FA3-495A1779F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90" y="1445676"/>
            <a:ext cx="5301219" cy="3966647"/>
          </a:xfrm>
        </p:spPr>
      </p:pic>
    </p:spTree>
    <p:extLst>
      <p:ext uri="{BB962C8B-B14F-4D97-AF65-F5344CB8AC3E}">
        <p14:creationId xmlns:p14="http://schemas.microsoft.com/office/powerpoint/2010/main" val="298198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846FE-93FA-E929-2EF7-0761EE4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időszak összehasonlítása</a:t>
            </a:r>
            <a:br>
              <a:rPr lang="hu-HU" dirty="0"/>
            </a:br>
            <a:r>
              <a:rPr lang="hu-HU" sz="3400" dirty="0"/>
              <a:t>-Volatilitásklaszterek (2018 után)</a:t>
            </a:r>
          </a:p>
        </p:txBody>
      </p:sp>
      <p:pic>
        <p:nvPicPr>
          <p:cNvPr id="5" name="Tartalom helye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73DC4FAD-D73E-3415-BBFE-A238F6AA5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107386" cy="3876869"/>
          </a:xfrm>
        </p:spPr>
      </p:pic>
      <p:pic>
        <p:nvPicPr>
          <p:cNvPr id="7" name="Kép 6" descr="A képen szöveg, képernyőkép, sor, diagram látható&#10;&#10;Automatikusan generált leírás">
            <a:extLst>
              <a:ext uri="{FF2B5EF4-FFF2-40B4-BE49-F238E27FC236}">
                <a16:creationId xmlns:a16="http://schemas.microsoft.com/office/drawing/2014/main" id="{CF62C73D-7F9B-9782-455E-E14C31580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57" y="2171700"/>
            <a:ext cx="5107387" cy="38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5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444D2B-0C05-8C7F-54AA-DEC70EB7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5A500E-8FA0-469C-41CD-498967E1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https://forbes.hu/uzlet/4ig-tortenet-felvasarlasok-tavkozles-vodafone/</a:t>
            </a:r>
            <a:endParaRPr lang="hu-HU" dirty="0"/>
          </a:p>
          <a:p>
            <a:r>
              <a:rPr lang="hu-HU" dirty="0">
                <a:hlinkClick r:id="rId3"/>
              </a:rPr>
              <a:t>https://e-beszamolo.im.gov.hu/oldal/kezdolap</a:t>
            </a:r>
            <a:endParaRPr lang="hu-HU" dirty="0"/>
          </a:p>
          <a:p>
            <a:r>
              <a:rPr lang="hu-HU" dirty="0">
                <a:hlinkClick r:id="rId4"/>
              </a:rPr>
              <a:t>https://www.4ig.hu/befektetoi/informaciok</a:t>
            </a:r>
            <a:endParaRPr lang="hu-HU" dirty="0"/>
          </a:p>
          <a:p>
            <a:r>
              <a:rPr lang="hu-HU" dirty="0">
                <a:hlinkClick r:id="rId5"/>
              </a:rPr>
              <a:t>https://bitport.hu/ujabb-gazdasagi-csoda-keszulodik-hatalmasat-nott-a-4ig.html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61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B83FA1-CF2A-492A-7ECB-E46B9A7E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4iG?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6FD4F-AE88-FBCB-F7C6-D1D73065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Magyar nagyvállalat, 1995-ben alakult</a:t>
            </a:r>
          </a:p>
          <a:p>
            <a:r>
              <a:rPr lang="hu-HU" dirty="0"/>
              <a:t>2014-ig FreeSoft volt a neve, utána lett 4iG</a:t>
            </a:r>
          </a:p>
          <a:p>
            <a:r>
              <a:rPr lang="hu-HU" dirty="0"/>
              <a:t>Fő tevékenysége Számítógépes programozás (TEÁOR-6201)</a:t>
            </a:r>
          </a:p>
          <a:p>
            <a:r>
              <a:rPr lang="hu-HU" dirty="0"/>
              <a:t>CEO: Jászai Gellért</a:t>
            </a:r>
          </a:p>
          <a:p>
            <a:r>
              <a:rPr lang="hu-HU" dirty="0"/>
              <a:t>Mérlegfőősszege 2022-ben 941 511 milliárd Ft</a:t>
            </a:r>
          </a:p>
          <a:p>
            <a:r>
              <a:rPr lang="hu-HU" dirty="0"/>
              <a:t>Adózott eredménye 2022-ben -18 832 milliárd Ft</a:t>
            </a:r>
          </a:p>
          <a:p>
            <a:r>
              <a:rPr lang="hu-HU" dirty="0"/>
              <a:t>Mai (2023.05.15.) részvényárfolyama ~690 Ft</a:t>
            </a:r>
          </a:p>
        </p:txBody>
      </p:sp>
    </p:spTree>
    <p:extLst>
      <p:ext uri="{BB962C8B-B14F-4D97-AF65-F5344CB8AC3E}">
        <p14:creationId xmlns:p14="http://schemas.microsoft.com/office/powerpoint/2010/main" val="17115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15DD6-51AB-AFC8-2036-D7A1A3C7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4iG pénzügyi idősor záróára (2007.01-ma)</a:t>
            </a:r>
          </a:p>
        </p:txBody>
      </p:sp>
      <p:pic>
        <p:nvPicPr>
          <p:cNvPr id="5" name="Tartalom helye 4" descr="A képen szöveg, diagram, Diagram, sor látható&#10;&#10;Automatikusan generált leírás">
            <a:extLst>
              <a:ext uri="{FF2B5EF4-FFF2-40B4-BE49-F238E27FC236}">
                <a16:creationId xmlns:a16="http://schemas.microsoft.com/office/drawing/2014/main" id="{1CF15106-1FE0-9B54-32F8-8CE37BC8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7" y="1640810"/>
            <a:ext cx="5966906" cy="4531390"/>
          </a:xfrm>
        </p:spPr>
      </p:pic>
    </p:spTree>
    <p:extLst>
      <p:ext uri="{BB962C8B-B14F-4D97-AF65-F5344CB8AC3E}">
        <p14:creationId xmlns:p14="http://schemas.microsoft.com/office/powerpoint/2010/main" val="8361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0E6450-9446-77D1-A296-EE8BCCA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4iG pénzügyi idősor záróára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C96CE-4011-8808-47A6-8E9D127F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2018-elejéig alig mozog valamerre az árfolyam (20-80 Ft között)</a:t>
            </a:r>
          </a:p>
        </p:txBody>
      </p:sp>
      <p:pic>
        <p:nvPicPr>
          <p:cNvPr id="5" name="Kép 4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ED4C1634-A165-7501-EF0F-94CCC8C7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86" y="2685831"/>
            <a:ext cx="4925660" cy="37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1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22F61-AB26-F06D-56BC-34EF5796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4iG pénzügyi idősor záróára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E5F9A3-BEFC-4A77-5776-C09398E4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Azonban 2018-tól történt valami (40-ről nagyjából 1200-ra, alig másfél év alatt)</a:t>
            </a:r>
          </a:p>
          <a:p>
            <a:r>
              <a:rPr lang="hu-HU" dirty="0"/>
              <a:t>Ez közel 2900%-os növekedés</a:t>
            </a:r>
          </a:p>
        </p:txBody>
      </p:sp>
      <p:pic>
        <p:nvPicPr>
          <p:cNvPr id="5" name="Kép 4" descr="A képen szöveg, diagram, Diagram, sor látható&#10;&#10;Automatikusan generált leírás">
            <a:extLst>
              <a:ext uri="{FF2B5EF4-FFF2-40B4-BE49-F238E27FC236}">
                <a16:creationId xmlns:a16="http://schemas.microsoft.com/office/drawing/2014/main" id="{DB3D486C-DD95-479E-480D-171DC7FC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90" y="3113890"/>
            <a:ext cx="4638419" cy="35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0E2C64-FCE0-8982-4185-D7DA8A9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 történt?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D9292A-12B3-4AB5-0E50-A36A0F86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Valaki bevásárolta magát a vállalatba, több vállalaton keresztül (közel 63%)</a:t>
            </a:r>
          </a:p>
          <a:p>
            <a:r>
              <a:rPr lang="hu-HU" dirty="0"/>
              <a:t>Opus Globlal + Konzum PE Magántőkealap + Repro I. Magántőkealap</a:t>
            </a:r>
          </a:p>
        </p:txBody>
      </p:sp>
      <p:pic>
        <p:nvPicPr>
          <p:cNvPr id="5" name="Kép 4" descr="A képen Emberi arc, személy, ruházat, nyakkendő látható&#10;&#10;Automatikusan generált leírás">
            <a:extLst>
              <a:ext uri="{FF2B5EF4-FFF2-40B4-BE49-F238E27FC236}">
                <a16:creationId xmlns:a16="http://schemas.microsoft.com/office/drawing/2014/main" id="{BED61714-4CFA-9344-8D71-E8745240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63" y="3170440"/>
            <a:ext cx="4656170" cy="3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DD4A4D-270D-D772-1161-45BA6565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 történt?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ACB748-FDDF-36E2-767C-B7205E54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2020 végéig Mészáros Lőrinc fokozatosan adta el részvényeit, így Jászai Gellértnek 63%-os tulajdonosi részesedése lett ebben az időszakban</a:t>
            </a:r>
          </a:p>
          <a:p>
            <a:r>
              <a:rPr lang="hu-HU" dirty="0"/>
              <a:t>Mára ez az arány csak ~39%</a:t>
            </a:r>
          </a:p>
          <a:p>
            <a:r>
              <a:rPr lang="hu-HU" dirty="0"/>
              <a:t>Második legnagyobb részvényese a vállalatnak a német Rheinmetall AG</a:t>
            </a:r>
          </a:p>
        </p:txBody>
      </p:sp>
      <p:pic>
        <p:nvPicPr>
          <p:cNvPr id="5" name="Kép 4" descr="A képen szöveg, képernyőkép, Betűtípus, kör látható&#10;&#10;Automatikusan generált leírás">
            <a:extLst>
              <a:ext uri="{FF2B5EF4-FFF2-40B4-BE49-F238E27FC236}">
                <a16:creationId xmlns:a16="http://schemas.microsoft.com/office/drawing/2014/main" id="{1A260DBD-1913-0D8C-EB9F-018F3420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48" y="2639082"/>
            <a:ext cx="1981762" cy="40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E24833-6269-45DD-BAF6-62FC53B9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Pénzügyi idősor elemzése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9ACBF2-4EC5-ED09-DFFF-478A63F4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Ahhoz, hogy elemezni tudjuk, egy-két dolgot még el kell végeznünk az idősoron</a:t>
            </a:r>
          </a:p>
          <a:p>
            <a:r>
              <a:rPr lang="hu-HU" dirty="0"/>
              <a:t>Stacionarizálás, azaz hogy fehér zajt alkosson (konstans várható érték)</a:t>
            </a:r>
          </a:p>
          <a:p>
            <a:r>
              <a:rPr lang="hu-HU" dirty="0"/>
              <a:t>Stacionarizálni az idősor logaritmusának a differenciálásával lehet (másnéven detrending)</a:t>
            </a:r>
          </a:p>
          <a:p>
            <a:r>
              <a:rPr lang="hu-HU" dirty="0"/>
              <a:t>Ha van trend, azt el kell tüntetni, és el is lehet ezzel a folyamattal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4371161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766</TotalTime>
  <Words>533</Words>
  <Application>Microsoft Office PowerPoint</Application>
  <PresentationFormat>Szélesvásznú</PresentationFormat>
  <Paragraphs>63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3" baseType="lpstr">
      <vt:lpstr>Franklin Gothic Book</vt:lpstr>
      <vt:lpstr>Körülvágás</vt:lpstr>
      <vt:lpstr>Idősorok statisztikai elemzése</vt:lpstr>
      <vt:lpstr>4iG pénzügyi idősor elemzés</vt:lpstr>
      <vt:lpstr>Mi az a 4iG?</vt:lpstr>
      <vt:lpstr>4iG pénzügyi idősor záróára (2007.01-ma)</vt:lpstr>
      <vt:lpstr>4iG pénzügyi idősor záróára</vt:lpstr>
      <vt:lpstr>4iG pénzügyi idősor záróára</vt:lpstr>
      <vt:lpstr>Na de mi történt?</vt:lpstr>
      <vt:lpstr>Na de mi történt?</vt:lpstr>
      <vt:lpstr>Pénzügyi idősor elemzése</vt:lpstr>
      <vt:lpstr>Stacionarizálás eredménye</vt:lpstr>
      <vt:lpstr>ARIMA(p, d, q) folyamat</vt:lpstr>
      <vt:lpstr>ARIMA(p, d, q) folyamat -2018 utáni idősorra</vt:lpstr>
      <vt:lpstr>ARIMA(p, d, q) folyamat -2018 utáni idősorra</vt:lpstr>
      <vt:lpstr>ARIMA(p, d, q) folyamat -2018 előtti idősorra</vt:lpstr>
      <vt:lpstr>ARIMA(p, d, q) folyamat -2018 előtti idősorra</vt:lpstr>
      <vt:lpstr>Box-teszt</vt:lpstr>
      <vt:lpstr>ARCH/GARCH</vt:lpstr>
      <vt:lpstr>Két időszak összehasonlítása -GARCH(1, 1)</vt:lpstr>
      <vt:lpstr>Két időszak összehasonlítása -Volatilitásklaszterek (2018 előtt)</vt:lpstr>
      <vt:lpstr>Két időszak összehasonlítása -Volatilitásklaszterek (2018 után)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Idősorok statisztikai elemzése</dc:title>
  <dc:creator>Pécsi Zoltán</dc:creator>
  <cp:lastModifiedBy>Pécsi Zoltán</cp:lastModifiedBy>
  <cp:revision>22</cp:revision>
  <dcterms:created xsi:type="dcterms:W3CDTF">2023-05-15T13:21:27Z</dcterms:created>
  <dcterms:modified xsi:type="dcterms:W3CDTF">2023-05-16T14:56:09Z</dcterms:modified>
</cp:coreProperties>
</file>