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99" r:id="rId2"/>
  </p:sldMasterIdLst>
  <p:notesMasterIdLst>
    <p:notesMasterId r:id="rId10"/>
  </p:notesMasterIdLst>
  <p:handoutMasterIdLst>
    <p:handoutMasterId r:id="rId11"/>
  </p:handoutMasterIdLst>
  <p:sldIdLst>
    <p:sldId id="256" r:id="rId3"/>
    <p:sldId id="338" r:id="rId4"/>
    <p:sldId id="342" r:id="rId5"/>
    <p:sldId id="339" r:id="rId6"/>
    <p:sldId id="340" r:id="rId7"/>
    <p:sldId id="341" r:id="rId8"/>
    <p:sldId id="337" r:id="rId9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7423" autoAdjust="0"/>
  </p:normalViewPr>
  <p:slideViewPr>
    <p:cSldViewPr showGuides="1">
      <p:cViewPr varScale="1">
        <p:scale>
          <a:sx n="101" d="100"/>
          <a:sy n="101" d="100"/>
        </p:scale>
        <p:origin x="191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CAB22-7819-470B-A199-68B1CCA8DC91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9255E-6E90-4D4E-9705-07522C60D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33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ACE3AF1-836F-4C78-A038-E5C1C047FAAB}" type="datetimeFigureOut">
              <a:rPr lang="zh-CN" altLang="en-US"/>
              <a:pPr>
                <a:defRPr/>
              </a:pPr>
              <a:t>2023/4/18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E7956E4-011A-438B-A3A7-CF0F39859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602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385E78C-9DB6-4792-9117-BCC1B19CDE55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811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956E4-011A-438B-A3A7-CF0F398596D6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01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956E4-011A-438B-A3A7-CF0F398596D6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222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956E4-011A-438B-A3A7-CF0F398596D6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881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956E4-011A-438B-A3A7-CF0F398596D6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006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956E4-011A-438B-A3A7-CF0F398596D6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038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385E78C-9DB6-4792-9117-BCC1B19CDE55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15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EF24A-2150-4D8B-9DAA-9250E988BD92}" type="datetime1">
              <a:rPr lang="zh-CN" altLang="en-US"/>
              <a:pPr>
                <a:defRPr/>
              </a:pPr>
              <a:t>2023/4/18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140A9-776E-46B6-A17C-A7A0C799F1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79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C2863-CC7D-49A6-AB43-07A0321964B7}" type="datetime1">
              <a:rPr lang="zh-CN" altLang="en-US"/>
              <a:pPr>
                <a:defRPr/>
              </a:pPr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F29DA-00D9-4D80-B955-F50BCF82D8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10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0ED95-0310-4D42-AED6-89685C22EED1}" type="datetime1">
              <a:rPr lang="zh-CN" altLang="en-US"/>
              <a:pPr>
                <a:defRPr/>
              </a:pPr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B77A7-7356-4834-AA9D-3E9F3F3C1F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160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940300"/>
            <a:ext cx="5867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 userDrawn="1"/>
        </p:nvSpPr>
        <p:spPr>
          <a:xfrm>
            <a:off x="395288" y="1628775"/>
            <a:ext cx="360362" cy="26638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Picture 1" descr="C:\Users\sallyrong\Desktop\t012a143350b0d423aa_副本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98425"/>
            <a:ext cx="1763712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395288" y="3671888"/>
            <a:ext cx="7993062" cy="444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140A9-776E-46B6-A17C-A7A0C799F13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4983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 txBox="1">
            <a:spLocks/>
          </p:cNvSpPr>
          <p:nvPr userDrawn="1"/>
        </p:nvSpPr>
        <p:spPr>
          <a:xfrm>
            <a:off x="6553200" y="6453188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611188" y="1222375"/>
            <a:ext cx="6840537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827088" y="1125538"/>
            <a:ext cx="936625" cy="1428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Picture 1" descr="C:\Users\sallyrong\Desktop\t012a143350b0d423aa_副本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63513"/>
            <a:ext cx="1041400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/>
            </a:lvl1pPr>
            <a:lvl2pPr marL="914400" indent="-457200"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/>
            </a:lvl2pPr>
            <a:lvl3pPr marL="1257300" indent="-342900">
              <a:buClr>
                <a:schemeClr val="tx1"/>
              </a:buClr>
              <a:buSzPct val="80000"/>
              <a:buFont typeface="Wingdings" pitchFamily="2" charset="2"/>
              <a:buChar char="l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1" name="标题 4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84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44842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543FC3-8A34-40C8-B6F9-9162FF5D8C6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9273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0C8F35-0854-47EC-8F9E-82218D839FD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8627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66201A-BFC2-4AFD-935B-06BE9E8EF90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983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EFB969-FDF7-48B6-BDBD-9742A8D7D8D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58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AE598F-C168-4F89-8950-A55C3950FA3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824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4A3D3D-76E5-4115-B25C-EDF240FE375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651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096AA9-66E7-47DD-8F94-42422E0802B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813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 txBox="1">
            <a:spLocks/>
          </p:cNvSpPr>
          <p:nvPr userDrawn="1"/>
        </p:nvSpPr>
        <p:spPr>
          <a:xfrm>
            <a:off x="6553200" y="6453188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611188" y="1196752"/>
            <a:ext cx="7993260" cy="7166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827088" y="1125538"/>
            <a:ext cx="936625" cy="142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7" name="Picture 1" descr="C:\Users\sallyrong\Desktop\t012a143350b0d423aa_副本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63513"/>
            <a:ext cx="1041400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400"/>
            </a:lvl1pPr>
            <a:lvl2pPr marL="914400" indent="-457200">
              <a:lnSpc>
                <a:spcPts val="25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  <a:defRPr sz="2000"/>
            </a:lvl2pPr>
            <a:lvl3pPr marL="1257300" indent="-342900">
              <a:lnSpc>
                <a:spcPts val="216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1" name="标题 40"/>
          <p:cNvSpPr>
            <a:spLocks noGrp="1"/>
          </p:cNvSpPr>
          <p:nvPr>
            <p:ph type="title"/>
          </p:nvPr>
        </p:nvSpPr>
        <p:spPr>
          <a:xfrm>
            <a:off x="539552" y="248349"/>
            <a:ext cx="8229600" cy="9484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44842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43FC3-8A34-40C8-B6F9-9162FF5D8C6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48789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9B2864-D601-4307-99DA-B90509D7465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6137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FF29DA-00D9-4D80-B955-F50BCF82D8D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2760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4B77A7-7356-4834-AA9D-3E9F3F3C1FA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823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748F5-3FBF-4994-9BF8-512C91A9B644}" type="datetime1">
              <a:rPr lang="zh-CN" altLang="en-US"/>
              <a:pPr>
                <a:defRPr/>
              </a:pPr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C8F35-0854-47EC-8F9E-82218D839F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18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AD008-A666-4188-8031-7163CEBB05C4}" type="datetime1">
              <a:rPr lang="zh-CN" altLang="en-US"/>
              <a:pPr>
                <a:defRPr/>
              </a:pPr>
              <a:t>2023/4/18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6201A-BFC2-4AFD-935B-06BE9E8EF9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88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8A56F-3842-49B5-A538-1227C713C116}" type="datetime1">
              <a:rPr lang="zh-CN" altLang="en-US"/>
              <a:pPr>
                <a:defRPr/>
              </a:pPr>
              <a:t>2023/4/18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FB969-FDF7-48B6-BDBD-9742A8D7D8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71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4423E-240F-4A4C-9A67-02E60A71E14F}" type="datetime1">
              <a:rPr lang="zh-CN" altLang="en-US"/>
              <a:pPr>
                <a:defRPr/>
              </a:pPr>
              <a:t>2023/4/18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E598F-C168-4F89-8950-A55C3950FA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75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46DB3-1D3F-4B89-8C4F-43381FA18341}" type="datetime1">
              <a:rPr lang="zh-CN" altLang="en-US"/>
              <a:pPr>
                <a:defRPr/>
              </a:pPr>
              <a:t>2023/4/18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A3D3D-76E5-4115-B25C-EDF240FE37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69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F4BA-836C-498A-A3EA-B974F2BD72BF}" type="datetime1">
              <a:rPr lang="zh-CN" altLang="en-US"/>
              <a:pPr>
                <a:defRPr/>
              </a:pPr>
              <a:t>2023/4/18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96AA9-66E7-47DD-8F94-42422E0802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03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EB52B-352A-4481-8EDE-A5DD44B1B53A}" type="datetime1">
              <a:rPr lang="zh-CN" altLang="en-US"/>
              <a:pPr>
                <a:defRPr/>
              </a:pPr>
              <a:t>2023/4/18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B2864-D601-4307-99DA-B90509D746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96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F29B732-A54F-4EC7-BE21-2BB8F5A333AB}" type="datetime1">
              <a:rPr lang="zh-CN" altLang="en-US"/>
              <a:pPr>
                <a:defRPr/>
              </a:pPr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F8ADEF4-A0C9-4A9F-AE1A-75B6E30F82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ADEF4-A0C9-4A9F-AE1A-75B6E30F825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33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qq.com/doc/DZWZDdE9HTGJ5SWJ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s/Ix3et0QZcd7M9CNDbpzJjQ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s/QJhqN6tn1FffDKdzWHuCA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s/6enOkW7pZsMeTpc4SODwSQ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mp.weixin.qq.com/s/zHJDYJBJCwHxvnIWnd7JkA" TargetMode="External"/><Relationship Id="rId4" Type="http://schemas.openxmlformats.org/officeDocument/2006/relationships/hyperlink" Target="https://mp.weixin.qq.com/s/azAoxevKamQLU14_LFOffw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s/psX32gVrpUMxKXA7cUwcE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685800" y="205809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latin typeface="宋体" panose="02010600030101010101" pitchFamily="2" charset="-122"/>
              </a:rPr>
              <a:t>ChatGPT</a:t>
            </a:r>
            <a:r>
              <a:rPr lang="zh-CN" altLang="en-US" sz="4000" dirty="0">
                <a:latin typeface="宋体" panose="02010600030101010101" pitchFamily="2" charset="-122"/>
              </a:rPr>
              <a:t>背后的技术</a:t>
            </a:r>
            <a:br>
              <a:rPr lang="zh-CN" altLang="en-US" sz="1600" b="0" i="0" dirty="0">
                <a:solidFill>
                  <a:srgbClr val="222222"/>
                </a:solidFill>
                <a:effectLst/>
                <a:latin typeface="system-ui"/>
              </a:rPr>
            </a:b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9752" y="48505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苏州大学自然语言处理实验室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483768" y="3946795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报告人：窦祖俊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411760" y="521990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2023.04.18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87622" y="439703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指导老师：洪宇</a:t>
            </a:r>
          </a:p>
        </p:txBody>
      </p:sp>
      <p:pic>
        <p:nvPicPr>
          <p:cNvPr id="8" name="Picture 1" descr="C:\Users\sallyrong\Desktop\t012a143350b0d423aa_副本.png">
            <a:extLst>
              <a:ext uri="{FF2B5EF4-FFF2-40B4-BE49-F238E27FC236}">
                <a16:creationId xmlns:a16="http://schemas.microsoft.com/office/drawing/2014/main" id="{EAA9AE5D-D235-9748-A128-1179D5EDA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6584" y="98254"/>
            <a:ext cx="1605473" cy="15905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3528" y="416494"/>
            <a:ext cx="8229600" cy="948403"/>
          </a:xfrm>
        </p:spPr>
        <p:txBody>
          <a:bodyPr/>
          <a:lstStyle/>
          <a:p>
            <a:r>
              <a:rPr lang="zh-CN" altLang="en-US" sz="2800" dirty="0">
                <a:latin typeface="宋体" panose="02010600030101010101" pitchFamily="2" charset="-122"/>
              </a:rPr>
              <a:t>相关论文阅读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t>1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6C594EC-6C71-0AC4-C4A2-86F1380E845E}"/>
              </a:ext>
            </a:extLst>
          </p:cNvPr>
          <p:cNvSpPr txBox="1"/>
          <p:nvPr/>
        </p:nvSpPr>
        <p:spPr>
          <a:xfrm>
            <a:off x="489869" y="1364897"/>
            <a:ext cx="7920880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3"/>
              </a:rPr>
              <a:t>LLM</a:t>
            </a:r>
            <a:r>
              <a:rPr lang="zh-CN" altLang="en-US" dirty="0">
                <a:hlinkClick r:id="rId3"/>
              </a:rPr>
              <a:t>论文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750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3528" y="416494"/>
            <a:ext cx="8229600" cy="948403"/>
          </a:xfrm>
        </p:spPr>
        <p:txBody>
          <a:bodyPr/>
          <a:lstStyle/>
          <a:p>
            <a:r>
              <a:rPr lang="zh-CN" altLang="en-US" sz="2800" dirty="0">
                <a:latin typeface="宋体" panose="02010600030101010101" pitchFamily="2" charset="-122"/>
              </a:rPr>
              <a:t>基于人类反馈的强化学习</a:t>
            </a:r>
            <a:r>
              <a:rPr lang="en-US" altLang="zh-CN" sz="2800" dirty="0">
                <a:latin typeface="宋体" panose="02010600030101010101" pitchFamily="2" charset="-122"/>
              </a:rPr>
              <a:t>(RLHF)</a:t>
            </a:r>
            <a:r>
              <a:rPr lang="zh-CN" altLang="en-US" sz="2800" dirty="0">
                <a:latin typeface="宋体" panose="02010600030101010101" pitchFamily="2" charset="-122"/>
              </a:rPr>
              <a:t>理论篇</a:t>
            </a:r>
            <a:br>
              <a:rPr lang="zh-CN" altLang="en-US" sz="1100" b="0" i="0" dirty="0">
                <a:solidFill>
                  <a:srgbClr val="222222"/>
                </a:solidFill>
                <a:effectLst/>
                <a:latin typeface="system-ui"/>
              </a:rPr>
            </a:b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t>1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D6AB68-7C0A-6C62-E2EF-B1D87C3F2622}"/>
              </a:ext>
            </a:extLst>
          </p:cNvPr>
          <p:cNvSpPr txBox="1"/>
          <p:nvPr/>
        </p:nvSpPr>
        <p:spPr>
          <a:xfrm>
            <a:off x="424780" y="1398383"/>
            <a:ext cx="8229600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3"/>
              </a:rPr>
              <a:t>ChatGPT</a:t>
            </a:r>
            <a:r>
              <a:rPr lang="zh-CN" altLang="en-US" dirty="0">
                <a:hlinkClick r:id="rId3"/>
              </a:rPr>
              <a:t>背后的技术</a:t>
            </a:r>
            <a:r>
              <a:rPr lang="en-US" altLang="zh-CN" dirty="0">
                <a:hlinkClick r:id="rId3"/>
              </a:rPr>
              <a:t>-</a:t>
            </a:r>
            <a:r>
              <a:rPr lang="zh-CN" altLang="en-US" dirty="0">
                <a:hlinkClick r:id="rId3"/>
              </a:rPr>
              <a:t>基于人类反馈的强化学习</a:t>
            </a:r>
            <a:r>
              <a:rPr lang="en-US" altLang="zh-CN" dirty="0">
                <a:hlinkClick r:id="rId3"/>
              </a:rPr>
              <a:t>(RLHF) </a:t>
            </a:r>
            <a:r>
              <a:rPr lang="zh-CN" altLang="en-US" dirty="0">
                <a:hlinkClick r:id="rId3"/>
              </a:rPr>
              <a:t>理论篇 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ChatGPT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基础回顾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强化学习背景知识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强化学习背景知识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强化学习的分类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PPO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算法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后</a:t>
            </a:r>
            <a:r>
              <a:rPr lang="en-US" altLang="zh-CN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ChatGPT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时代：应用与未来展望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48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468560" y="136525"/>
            <a:ext cx="8229600" cy="948403"/>
          </a:xfrm>
        </p:spPr>
        <p:txBody>
          <a:bodyPr/>
          <a:lstStyle/>
          <a:p>
            <a:pPr marL="285750" indent="-28575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应用端的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解析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t>1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A34FD7-B1B2-8EB7-E1EB-AB261458E531}"/>
              </a:ext>
            </a:extLst>
          </p:cNvPr>
          <p:cNvSpPr txBox="1"/>
          <p:nvPr/>
        </p:nvSpPr>
        <p:spPr>
          <a:xfrm>
            <a:off x="467544" y="1412776"/>
            <a:ext cx="8352928" cy="542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3"/>
              </a:rPr>
              <a:t>ChatGPT</a:t>
            </a:r>
            <a:r>
              <a:rPr lang="zh-CN" altLang="en-US" dirty="0">
                <a:hlinkClick r:id="rId3"/>
              </a:rPr>
              <a:t>应用端的</a:t>
            </a:r>
            <a:r>
              <a:rPr lang="en-US" altLang="zh-CN" dirty="0">
                <a:hlinkClick r:id="rId3"/>
              </a:rPr>
              <a:t>Prompt</a:t>
            </a:r>
            <a:r>
              <a:rPr lang="zh-CN" altLang="en-US" dirty="0">
                <a:hlinkClick r:id="rId3"/>
              </a:rPr>
              <a:t>解析：从概念、基本构成、常见任务、构造策略到开源工具与数据集</a:t>
            </a:r>
            <a:endParaRPr lang="en-US" altLang="zh-CN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Prompt</a:t>
            </a:r>
            <a:r>
              <a:rPr lang="zh-CN" altLang="en-US" dirty="0">
                <a:latin typeface="+mn-ea"/>
                <a:ea typeface="+mn-ea"/>
              </a:rPr>
              <a:t>的概念、构成及常见任务</a:t>
            </a:r>
            <a:endParaRPr lang="en-US" altLang="zh-CN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Prompt</a:t>
            </a:r>
            <a:r>
              <a:rPr lang="zh-CN" altLang="en-US" dirty="0">
                <a:latin typeface="+mn-ea"/>
                <a:ea typeface="+mn-ea"/>
              </a:rPr>
              <a:t>工程的一些高级用法</a:t>
            </a:r>
            <a:endParaRPr lang="en-US" altLang="zh-CN" dirty="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Few-shot Prompts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Chain-of-Thought (</a:t>
            </a:r>
            <a:r>
              <a:rPr lang="en-US" altLang="zh-CN" dirty="0" err="1">
                <a:latin typeface="+mn-ea"/>
                <a:ea typeface="+mn-ea"/>
              </a:rPr>
              <a:t>CoT</a:t>
            </a:r>
            <a:r>
              <a:rPr lang="en-US" altLang="zh-CN" dirty="0">
                <a:latin typeface="+mn-ea"/>
                <a:ea typeface="+mn-ea"/>
              </a:rPr>
              <a:t>) Prompting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Zero-Shot </a:t>
            </a:r>
            <a:r>
              <a:rPr lang="en-US" altLang="zh-CN" dirty="0" err="1">
                <a:latin typeface="+mn-ea"/>
                <a:ea typeface="+mn-ea"/>
              </a:rPr>
              <a:t>CoT</a:t>
            </a:r>
            <a:endParaRPr lang="en-US" altLang="zh-CN" dirty="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Self-Consistency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Generate Knowledge Prompting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Program-aided Language Model (PAL)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+mn-ea"/>
                <a:ea typeface="+mn-ea"/>
              </a:rPr>
              <a:t>ReAct</a:t>
            </a:r>
            <a:br>
              <a:rPr lang="zh-CN" altLang="en-US" dirty="0">
                <a:latin typeface="+mn-ea"/>
                <a:ea typeface="+mn-ea"/>
              </a:rPr>
            </a:br>
            <a:br>
              <a:rPr lang="zh-CN" altLang="en-US" dirty="0">
                <a:latin typeface="+mn-ea"/>
                <a:ea typeface="+mn-ea"/>
              </a:rPr>
            </a:b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851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3528" y="694564"/>
            <a:ext cx="8229600" cy="948403"/>
          </a:xfrm>
        </p:spPr>
        <p:txBody>
          <a:bodyPr/>
          <a:lstStyle/>
          <a:p>
            <a:pPr marL="285750" indent="-28575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训练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的必备资源：语料、模型和代码库完全指南 </a:t>
            </a:r>
            <a:br>
              <a:rPr lang="zh-CN" altLang="en-US" sz="1000" dirty="0">
                <a:latin typeface="+mn-ea"/>
                <a:ea typeface="+mn-ea"/>
              </a:rPr>
            </a:br>
            <a:br>
              <a:rPr lang="zh-CN" altLang="en-US" sz="2000" b="0" i="0" dirty="0">
                <a:solidFill>
                  <a:srgbClr val="222222"/>
                </a:solidFill>
                <a:effectLst/>
                <a:latin typeface="system-ui"/>
              </a:rPr>
            </a:b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t>1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A34FD7-B1B2-8EB7-E1EB-AB261458E531}"/>
              </a:ext>
            </a:extLst>
          </p:cNvPr>
          <p:cNvSpPr txBox="1"/>
          <p:nvPr/>
        </p:nvSpPr>
        <p:spPr>
          <a:xfrm>
            <a:off x="467544" y="1412776"/>
            <a:ext cx="8352928" cy="2520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hlinkClick r:id="rId3"/>
              </a:rPr>
              <a:t>训练</a:t>
            </a:r>
            <a:r>
              <a:rPr lang="en-US" altLang="zh-CN" dirty="0">
                <a:hlinkClick r:id="rId3"/>
              </a:rPr>
              <a:t>ChatGPT</a:t>
            </a:r>
            <a:r>
              <a:rPr lang="zh-CN" altLang="en-US" dirty="0">
                <a:hlinkClick r:id="rId3"/>
              </a:rPr>
              <a:t>的必备资源：语料、模型和代码库完全指南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hlinkClick r:id="rId4"/>
              </a:rPr>
              <a:t>大型语言模型综述全新出炉：从</a:t>
            </a:r>
            <a:r>
              <a:rPr lang="en-US" altLang="zh-CN" dirty="0">
                <a:hlinkClick r:id="rId4"/>
              </a:rPr>
              <a:t>T5</a:t>
            </a:r>
            <a:r>
              <a:rPr lang="zh-CN" altLang="en-US" dirty="0">
                <a:hlinkClick r:id="rId4"/>
              </a:rPr>
              <a:t>到</a:t>
            </a:r>
            <a:r>
              <a:rPr lang="en-US" altLang="zh-CN" dirty="0">
                <a:hlinkClick r:id="rId4"/>
              </a:rPr>
              <a:t>GPT-4</a:t>
            </a:r>
            <a:r>
              <a:rPr lang="zh-CN" altLang="en-US" dirty="0">
                <a:hlinkClick r:id="rId4"/>
              </a:rPr>
              <a:t>最全盘点，国内</a:t>
            </a:r>
            <a:r>
              <a:rPr lang="en-US" altLang="zh-CN" dirty="0">
                <a:hlinkClick r:id="rId4"/>
              </a:rPr>
              <a:t>20</a:t>
            </a:r>
            <a:r>
              <a:rPr lang="zh-CN" altLang="en-US" dirty="0">
                <a:hlinkClick r:id="rId4"/>
              </a:rPr>
              <a:t>余位研究者联合撰写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hlinkClick r:id="rId5"/>
              </a:rPr>
              <a:t>ChatGPT|LangChain</a:t>
            </a:r>
            <a:r>
              <a:rPr lang="zh-CN" altLang="en-US" dirty="0">
                <a:hlinkClick r:id="rId5"/>
              </a:rPr>
              <a:t>介绍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3760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8117" y="464373"/>
            <a:ext cx="8229600" cy="948403"/>
          </a:xfrm>
        </p:spPr>
        <p:txBody>
          <a:bodyPr/>
          <a:lstStyle/>
          <a:p>
            <a:pPr marL="285750" indent="-285750">
              <a:lnSpc>
                <a:spcPct val="150000"/>
              </a:lnSpc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DeepSpeed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：一键实现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的端到端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RLHF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训练</a:t>
            </a:r>
            <a:br>
              <a:rPr lang="zh-CN" altLang="en-US" sz="2000" b="0" i="0" dirty="0">
                <a:solidFill>
                  <a:srgbClr val="222222"/>
                </a:solidFill>
                <a:effectLst/>
                <a:latin typeface="system-ui"/>
              </a:rPr>
            </a:b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t>1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A34FD7-B1B2-8EB7-E1EB-AB261458E531}"/>
              </a:ext>
            </a:extLst>
          </p:cNvPr>
          <p:cNvSpPr txBox="1"/>
          <p:nvPr/>
        </p:nvSpPr>
        <p:spPr>
          <a:xfrm>
            <a:off x="467544" y="1412776"/>
            <a:ext cx="8352928" cy="4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hlinkClick r:id="rId3"/>
              </a:rPr>
              <a:t>微软震撼开源</a:t>
            </a:r>
            <a:r>
              <a:rPr lang="en-US" altLang="zh-CN" dirty="0" err="1">
                <a:hlinkClick r:id="rId3"/>
              </a:rPr>
              <a:t>DeepSpeed</a:t>
            </a:r>
            <a:r>
              <a:rPr lang="en-US" altLang="zh-CN" dirty="0">
                <a:hlinkClick r:id="rId3"/>
              </a:rPr>
              <a:t> Chat</a:t>
            </a:r>
            <a:r>
              <a:rPr lang="zh-CN" altLang="en-US" dirty="0">
                <a:hlinkClick r:id="rId3"/>
              </a:rPr>
              <a:t>，一键实现</a:t>
            </a:r>
            <a:r>
              <a:rPr lang="en-US" altLang="zh-CN" dirty="0">
                <a:hlinkClick r:id="rId3"/>
              </a:rPr>
              <a:t>ChatGPT</a:t>
            </a:r>
            <a:r>
              <a:rPr lang="zh-CN" altLang="en-US" dirty="0">
                <a:hlinkClick r:id="rId3"/>
              </a:rPr>
              <a:t>的端到端</a:t>
            </a:r>
            <a:r>
              <a:rPr lang="en-US" altLang="zh-CN" dirty="0">
                <a:hlinkClick r:id="rId3"/>
              </a:rPr>
              <a:t>RLHF</a:t>
            </a:r>
            <a:r>
              <a:rPr lang="zh-CN" altLang="en-US" dirty="0">
                <a:hlinkClick r:id="rId3"/>
              </a:rPr>
              <a:t>训练 </a:t>
            </a:r>
            <a:r>
              <a:rPr lang="en-US" altLang="zh-CN" dirty="0">
                <a:hlinkClick r:id="rId3"/>
              </a:rPr>
              <a:t>(qq.com)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227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 descr="C:\Users\sallyrong\Desktop\t012a143350b0d423aa_副本.png">
            <a:extLst>
              <a:ext uri="{FF2B5EF4-FFF2-40B4-BE49-F238E27FC236}">
                <a16:creationId xmlns:a16="http://schemas.microsoft.com/office/drawing/2014/main" id="{EAA9AE5D-D235-9748-A128-1179D5EDA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6584" y="98254"/>
            <a:ext cx="1605473" cy="1590504"/>
          </a:xfrm>
          <a:prstGeom prst="rect">
            <a:avLst/>
          </a:prstGeom>
          <a:noFill/>
        </p:spPr>
      </p:pic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C7EAD418-CD5B-EC49-A1DB-FF73A3CB8602}"/>
              </a:ext>
            </a:extLst>
          </p:cNvPr>
          <p:cNvSpPr txBox="1">
            <a:spLocks/>
          </p:cNvSpPr>
          <p:nvPr/>
        </p:nvSpPr>
        <p:spPr bwMode="auto">
          <a:xfrm>
            <a:off x="539552" y="2852936"/>
            <a:ext cx="8064896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5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谢谢</a:t>
            </a:r>
            <a:endParaRPr lang="en-US" altLang="zh-CN" sz="5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642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14355</TotalTime>
  <Words>249</Words>
  <Application>Microsoft Office PowerPoint</Application>
  <PresentationFormat>全屏显示(4:3)</PresentationFormat>
  <Paragraphs>45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system-ui</vt:lpstr>
      <vt:lpstr>华文楷体</vt:lpstr>
      <vt:lpstr>宋体</vt:lpstr>
      <vt:lpstr>Arial</vt:lpstr>
      <vt:lpstr>Calibri</vt:lpstr>
      <vt:lpstr>Times New Roman</vt:lpstr>
      <vt:lpstr>Wingdings</vt:lpstr>
      <vt:lpstr>Office 主题​​</vt:lpstr>
      <vt:lpstr>1_Office 主题​​</vt:lpstr>
      <vt:lpstr>ChatGPT背后的技术 </vt:lpstr>
      <vt:lpstr>相关论文阅读</vt:lpstr>
      <vt:lpstr>基于人类反馈的强化学习(RLHF)理论篇 </vt:lpstr>
      <vt:lpstr>ChatGPT应用端的Prompt解析</vt:lpstr>
      <vt:lpstr>训练ChatGPT的必备资源：语料、模型和代码库完全指南   </vt:lpstr>
      <vt:lpstr>DeepSpeed Chat：一键实现ChatGPT的端到端RLHF训练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基于语义分布相似度的翻译模型领域自适应研究</dc:title>
  <dc:creator>starrysky</dc:creator>
  <cp:lastModifiedBy>dou zujun</cp:lastModifiedBy>
  <cp:revision>589</cp:revision>
  <cp:lastPrinted>2017-04-11T23:58:27Z</cp:lastPrinted>
  <dcterms:created xsi:type="dcterms:W3CDTF">2015-08-13T12:30:57Z</dcterms:created>
  <dcterms:modified xsi:type="dcterms:W3CDTF">2023-04-18T13:25:47Z</dcterms:modified>
</cp:coreProperties>
</file>