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79" r:id="rId5"/>
    <p:sldId id="259" r:id="rId6"/>
    <p:sldId id="264" r:id="rId7"/>
    <p:sldId id="280" r:id="rId8"/>
    <p:sldId id="265" r:id="rId9"/>
    <p:sldId id="281" r:id="rId10"/>
    <p:sldId id="266" r:id="rId11"/>
    <p:sldId id="260" r:id="rId12"/>
    <p:sldId id="261" r:id="rId13"/>
    <p:sldId id="272" r:id="rId14"/>
    <p:sldId id="267" r:id="rId15"/>
    <p:sldId id="268" r:id="rId16"/>
    <p:sldId id="269" r:id="rId17"/>
    <p:sldId id="278" r:id="rId18"/>
    <p:sldId id="273" r:id="rId19"/>
    <p:sldId id="263" r:id="rId20"/>
    <p:sldId id="282" r:id="rId21"/>
    <p:sldId id="262" r:id="rId22"/>
    <p:sldId id="275" r:id="rId23"/>
    <p:sldId id="276" r:id="rId24"/>
    <p:sldId id="277" r:id="rId25"/>
    <p:sldId id="27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00CC66"/>
    <a:srgbClr val="FF5050"/>
    <a:srgbClr val="FF0066"/>
    <a:srgbClr val="FFFFFF"/>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65197" autoAdjust="0"/>
  </p:normalViewPr>
  <p:slideViewPr>
    <p:cSldViewPr snapToGrid="0">
      <p:cViewPr varScale="1">
        <p:scale>
          <a:sx n="54" d="100"/>
          <a:sy n="54" d="100"/>
        </p:scale>
        <p:origin x="17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180134-B2DF-4D0A-A6D3-A679ABD0E591}" type="datetimeFigureOut">
              <a:rPr lang="zh-CN" altLang="en-US" smtClean="0"/>
              <a:t>2024/10/23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9387A0-C99E-4E3E-9FFE-0371D2D458B4}" type="slidenum">
              <a:rPr lang="zh-CN" altLang="en-US" smtClean="0"/>
              <a:t>‹#›</a:t>
            </a:fld>
            <a:endParaRPr lang="zh-CN" altLang="en-US"/>
          </a:p>
        </p:txBody>
      </p:sp>
    </p:spTree>
    <p:extLst>
      <p:ext uri="{BB962C8B-B14F-4D97-AF65-F5344CB8AC3E}">
        <p14:creationId xmlns:p14="http://schemas.microsoft.com/office/powerpoint/2010/main" val="3928237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my name is </a:t>
            </a:r>
            <a:r>
              <a:rPr lang="en-US" altLang="zh-CN" dirty="0" err="1"/>
              <a:t>Zhipang</a:t>
            </a:r>
            <a:r>
              <a:rPr lang="en-US" altLang="zh-CN" dirty="0"/>
              <a:t> Wang. I study in Soochow University. And I'm honored to have the chance to give a presentation here today.</a:t>
            </a:r>
          </a:p>
          <a:p>
            <a:endParaRPr lang="en-US" altLang="zh-CN" dirty="0"/>
          </a:p>
          <a:p>
            <a:r>
              <a:rPr lang="en-US" altLang="zh-CN" dirty="0"/>
              <a:t>My paper's title is "Learning to Differentiate Pairwise-Argument Representations for Implicit Discourse Relation Recognition". I collaborated with my mentor, Yu Hong, my senior, </a:t>
            </a:r>
            <a:r>
              <a:rPr lang="en-US" altLang="zh-CN" dirty="0" err="1"/>
              <a:t>Yuxiang</a:t>
            </a:r>
            <a:r>
              <a:rPr lang="en-US" altLang="zh-CN" dirty="0"/>
              <a:t> Lu, and other teachers from my school to complete this paper.</a:t>
            </a:r>
            <a:endParaRPr lang="zh-CN" altLang="en-US" dirty="0"/>
          </a:p>
        </p:txBody>
      </p:sp>
      <p:sp>
        <p:nvSpPr>
          <p:cNvPr id="4" name="灯片编号占位符 3"/>
          <p:cNvSpPr>
            <a:spLocks noGrp="1"/>
          </p:cNvSpPr>
          <p:nvPr>
            <p:ph type="sldNum" sz="quarter" idx="5"/>
          </p:nvPr>
        </p:nvSpPr>
        <p:spPr/>
        <p:txBody>
          <a:bodyPr/>
          <a:lstStyle/>
          <a:p>
            <a:fld id="{6F9387A0-C99E-4E3E-9FFE-0371D2D458B4}" type="slidenum">
              <a:rPr lang="zh-CN" altLang="en-US" smtClean="0"/>
              <a:t>1</a:t>
            </a:fld>
            <a:endParaRPr lang="zh-CN" altLang="en-US"/>
          </a:p>
        </p:txBody>
      </p:sp>
    </p:spTree>
    <p:extLst>
      <p:ext uri="{BB962C8B-B14F-4D97-AF65-F5344CB8AC3E}">
        <p14:creationId xmlns:p14="http://schemas.microsoft.com/office/powerpoint/2010/main" val="3757253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Hub-Migration based Redistribution is a method that guides the model to produce distinguishable representations from a holistic perspective. The goal is to cluster the pairwise arguments holding the same relation and put different clusters far away from each other in the feature space.</a:t>
            </a:r>
          </a:p>
          <a:p>
            <a:endParaRPr lang="en-US" altLang="zh-CN" dirty="0"/>
          </a:p>
          <a:p>
            <a:r>
              <a:rPr lang="en-US" altLang="zh-CN" dirty="0"/>
              <a:t>To achieve this, the model first computes the clustering loss using </a:t>
            </a:r>
            <a:r>
              <a:rPr lang="en-US" altLang="zh-CN" dirty="0" err="1"/>
              <a:t>Kullback-Leibler</a:t>
            </a:r>
            <a:r>
              <a:rPr lang="en-US" altLang="zh-CN" dirty="0"/>
              <a:t> (KL) divergence, which encourages the model to cluster the pairwise arguments holding the same relation. Then, the model performs hub migration by freezing a hub and re-anchoring other hubs as horizontally negative, vertically positive, and vertically negative vectors of the frozen hub. This process helps to redistribute the in-cluster examples around the hubs.</a:t>
            </a:r>
          </a:p>
          <a:p>
            <a:endParaRPr lang="en-US" altLang="zh-CN" dirty="0"/>
          </a:p>
          <a:p>
            <a:r>
              <a:rPr lang="en-US" altLang="zh-CN" dirty="0"/>
              <a:t>The total loss of HMR is the mean of the clustering loss and the redistribution loss. By minimizing this loss, the model learns to produce representations that are not only clustered but also well-separated, leading to improved distinguishability and performance.</a:t>
            </a:r>
            <a:endParaRPr lang="zh-CN" altLang="en-US" dirty="0"/>
          </a:p>
        </p:txBody>
      </p:sp>
      <p:sp>
        <p:nvSpPr>
          <p:cNvPr id="4" name="灯片编号占位符 3"/>
          <p:cNvSpPr>
            <a:spLocks noGrp="1"/>
          </p:cNvSpPr>
          <p:nvPr>
            <p:ph type="sldNum" sz="quarter" idx="5"/>
          </p:nvPr>
        </p:nvSpPr>
        <p:spPr/>
        <p:txBody>
          <a:bodyPr/>
          <a:lstStyle/>
          <a:p>
            <a:fld id="{6F9387A0-C99E-4E3E-9FFE-0371D2D458B4}" type="slidenum">
              <a:rPr lang="zh-CN" altLang="en-US" smtClean="0"/>
              <a:t>10</a:t>
            </a:fld>
            <a:endParaRPr lang="zh-CN" altLang="en-US"/>
          </a:p>
        </p:txBody>
      </p:sp>
    </p:spTree>
    <p:extLst>
      <p:ext uri="{BB962C8B-B14F-4D97-AF65-F5344CB8AC3E}">
        <p14:creationId xmlns:p14="http://schemas.microsoft.com/office/powerpoint/2010/main" val="2761868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B8BFC6"/>
                </a:solidFill>
                <a:effectLst/>
                <a:latin typeface="Helvetica Neue"/>
              </a:rPr>
              <a:t>We conducted experiments on three benchmark datasets: PDTB 2.0, PDTB 3.0, and CoNLL-2016. We divided each dataset into training, development, and testing sets, following the same split as in previous work. We evaluated our approach using two main metrics: macro-F1 score and accuracy rate. We compared our approach with several baselines, including ChatGPT, connective-free models, and connective-exposed models.</a:t>
            </a:r>
            <a:endParaRPr lang="zh-CN" altLang="en-US" dirty="0"/>
          </a:p>
        </p:txBody>
      </p:sp>
      <p:sp>
        <p:nvSpPr>
          <p:cNvPr id="4" name="灯片编号占位符 3"/>
          <p:cNvSpPr>
            <a:spLocks noGrp="1"/>
          </p:cNvSpPr>
          <p:nvPr>
            <p:ph type="sldNum" sz="quarter" idx="5"/>
          </p:nvPr>
        </p:nvSpPr>
        <p:spPr/>
        <p:txBody>
          <a:bodyPr/>
          <a:lstStyle/>
          <a:p>
            <a:fld id="{6F9387A0-C99E-4E3E-9FFE-0371D2D458B4}" type="slidenum">
              <a:rPr lang="zh-CN" altLang="en-US" smtClean="0"/>
              <a:t>11</a:t>
            </a:fld>
            <a:endParaRPr lang="zh-CN" altLang="en-US"/>
          </a:p>
        </p:txBody>
      </p:sp>
    </p:spTree>
    <p:extLst>
      <p:ext uri="{BB962C8B-B14F-4D97-AF65-F5344CB8AC3E}">
        <p14:creationId xmlns:p14="http://schemas.microsoft.com/office/powerpoint/2010/main" val="3839475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this table, it's observable that our approach achieves state-of-the-art (SOTA) performance compared to previous works, including ChatGPT and connective-free models. </a:t>
            </a:r>
          </a:p>
          <a:p>
            <a:endParaRPr lang="en-US" altLang="zh-CN" dirty="0"/>
          </a:p>
          <a:p>
            <a:r>
              <a:rPr lang="en-US" altLang="zh-CN" dirty="0"/>
              <a:t>ChatGPT does not show satisfactory performance without fine-tuning.</a:t>
            </a:r>
            <a:endParaRPr lang="zh-CN" altLang="en-US" dirty="0"/>
          </a:p>
        </p:txBody>
      </p:sp>
      <p:sp>
        <p:nvSpPr>
          <p:cNvPr id="4" name="灯片编号占位符 3"/>
          <p:cNvSpPr>
            <a:spLocks noGrp="1"/>
          </p:cNvSpPr>
          <p:nvPr>
            <p:ph type="sldNum" sz="quarter" idx="5"/>
          </p:nvPr>
        </p:nvSpPr>
        <p:spPr/>
        <p:txBody>
          <a:bodyPr/>
          <a:lstStyle/>
          <a:p>
            <a:fld id="{6F9387A0-C99E-4E3E-9FFE-0371D2D458B4}" type="slidenum">
              <a:rPr lang="zh-CN" altLang="en-US" smtClean="0"/>
              <a:t>12</a:t>
            </a:fld>
            <a:endParaRPr lang="zh-CN" altLang="en-US"/>
          </a:p>
        </p:txBody>
      </p:sp>
    </p:spTree>
    <p:extLst>
      <p:ext uri="{BB962C8B-B14F-4D97-AF65-F5344CB8AC3E}">
        <p14:creationId xmlns:p14="http://schemas.microsoft.com/office/powerpoint/2010/main" val="517463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comparison to connective-exposed models, our approach achieves competitive performance. The results indicate that our approach is on par with models that utilize implicit connectives as observable hints for supervised learning. This is a notable achievement, as our approach does not rely on connectives during training. </a:t>
            </a:r>
            <a:endParaRPr lang="zh-CN" altLang="en-US" dirty="0"/>
          </a:p>
        </p:txBody>
      </p:sp>
      <p:sp>
        <p:nvSpPr>
          <p:cNvPr id="4" name="灯片编号占位符 3"/>
          <p:cNvSpPr>
            <a:spLocks noGrp="1"/>
          </p:cNvSpPr>
          <p:nvPr>
            <p:ph type="sldNum" sz="quarter" idx="5"/>
          </p:nvPr>
        </p:nvSpPr>
        <p:spPr/>
        <p:txBody>
          <a:bodyPr/>
          <a:lstStyle/>
          <a:p>
            <a:fld id="{6F9387A0-C99E-4E3E-9FFE-0371D2D458B4}" type="slidenum">
              <a:rPr lang="zh-CN" altLang="en-US" smtClean="0"/>
              <a:t>13</a:t>
            </a:fld>
            <a:endParaRPr lang="zh-CN" altLang="en-US"/>
          </a:p>
        </p:txBody>
      </p:sp>
    </p:spTree>
    <p:extLst>
      <p:ext uri="{BB962C8B-B14F-4D97-AF65-F5344CB8AC3E}">
        <p14:creationId xmlns:p14="http://schemas.microsoft.com/office/powerpoint/2010/main" val="51245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B8BFC6"/>
                </a:solidFill>
                <a:effectLst/>
                <a:latin typeface="Helvetica Neue"/>
              </a:rPr>
              <a:t>Here is the table showing performance on binary classification for four main relation types.</a:t>
            </a:r>
          </a:p>
          <a:p>
            <a:pPr algn="l"/>
            <a:r>
              <a:rPr lang="en-US" altLang="zh-CN" b="0" i="0" dirty="0">
                <a:solidFill>
                  <a:srgbClr val="B8BFC6"/>
                </a:solidFill>
                <a:effectLst/>
                <a:latin typeface="Helvetica Neue"/>
              </a:rPr>
              <a:t>Our joint model achieves comparable performance to the connective-exposed model FCL on binary classification for the four main relation types. And notably, our model obtains relatively balanced F1-scores across the four relation types.</a:t>
            </a:r>
          </a:p>
          <a:p>
            <a:endParaRPr lang="zh-CN" altLang="en-US" dirty="0"/>
          </a:p>
        </p:txBody>
      </p:sp>
      <p:sp>
        <p:nvSpPr>
          <p:cNvPr id="4" name="灯片编号占位符 3"/>
          <p:cNvSpPr>
            <a:spLocks noGrp="1"/>
          </p:cNvSpPr>
          <p:nvPr>
            <p:ph type="sldNum" sz="quarter" idx="5"/>
          </p:nvPr>
        </p:nvSpPr>
        <p:spPr/>
        <p:txBody>
          <a:bodyPr/>
          <a:lstStyle/>
          <a:p>
            <a:fld id="{6F9387A0-C99E-4E3E-9FFE-0371D2D458B4}" type="slidenum">
              <a:rPr lang="zh-CN" altLang="en-US" smtClean="0"/>
              <a:t>14</a:t>
            </a:fld>
            <a:endParaRPr lang="zh-CN" altLang="en-US"/>
          </a:p>
        </p:txBody>
      </p:sp>
    </p:spTree>
    <p:extLst>
      <p:ext uri="{BB962C8B-B14F-4D97-AF65-F5344CB8AC3E}">
        <p14:creationId xmlns:p14="http://schemas.microsoft.com/office/powerpoint/2010/main" val="3625682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verify the robustness of our approach, we conducted experiments using different backbone models, including BERT, </a:t>
            </a:r>
            <a:r>
              <a:rPr lang="en-US" altLang="zh-CN" dirty="0" err="1"/>
              <a:t>DeBERTa</a:t>
            </a:r>
            <a:r>
              <a:rPr lang="en-US" altLang="zh-CN" dirty="0"/>
              <a:t>, and RoBERTa. The results show that our joint model achieves substantial improvements across all three backbone models, demonstrating its versatility and effectiveness in enhancing the performance of various PLM-based models.</a:t>
            </a:r>
            <a:endParaRPr lang="zh-CN" altLang="en-US" dirty="0"/>
          </a:p>
        </p:txBody>
      </p:sp>
      <p:sp>
        <p:nvSpPr>
          <p:cNvPr id="4" name="灯片编号占位符 3"/>
          <p:cNvSpPr>
            <a:spLocks noGrp="1"/>
          </p:cNvSpPr>
          <p:nvPr>
            <p:ph type="sldNum" sz="quarter" idx="5"/>
          </p:nvPr>
        </p:nvSpPr>
        <p:spPr/>
        <p:txBody>
          <a:bodyPr/>
          <a:lstStyle/>
          <a:p>
            <a:fld id="{6F9387A0-C99E-4E3E-9FFE-0371D2D458B4}" type="slidenum">
              <a:rPr lang="zh-CN" altLang="en-US" smtClean="0"/>
              <a:t>15</a:t>
            </a:fld>
            <a:endParaRPr lang="zh-CN" altLang="en-US"/>
          </a:p>
        </p:txBody>
      </p:sp>
    </p:spTree>
    <p:extLst>
      <p:ext uri="{BB962C8B-B14F-4D97-AF65-F5344CB8AC3E}">
        <p14:creationId xmlns:p14="http://schemas.microsoft.com/office/powerpoint/2010/main" val="4275209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verify the reliability of the three methods PL, AL, and HMR, we conducted an ablation study. We evaluated the performance of our joint model with each method removed individually and in combination. The results are shown in this table. </a:t>
            </a:r>
          </a:p>
          <a:p>
            <a:endParaRPr lang="en-US" altLang="zh-CN" dirty="0"/>
          </a:p>
          <a:p>
            <a:r>
              <a:rPr lang="en-US" altLang="zh-CN" dirty="0"/>
              <a:t>We can conclude that, ablating HMR causes the most severe performance degradation, and the model gains the most improvement of performance from HMR, indicating that HMR plays a crucial role in the joint model. </a:t>
            </a:r>
          </a:p>
          <a:p>
            <a:endParaRPr lang="en-US" altLang="zh-CN" dirty="0"/>
          </a:p>
          <a:p>
            <a:r>
              <a:rPr lang="en-US" altLang="zh-CN" dirty="0"/>
              <a:t>Besides, the combination of all three methods yields the best results.</a:t>
            </a:r>
            <a:endParaRPr lang="zh-CN" altLang="en-US" dirty="0"/>
          </a:p>
        </p:txBody>
      </p:sp>
      <p:sp>
        <p:nvSpPr>
          <p:cNvPr id="4" name="灯片编号占位符 3"/>
          <p:cNvSpPr>
            <a:spLocks noGrp="1"/>
          </p:cNvSpPr>
          <p:nvPr>
            <p:ph type="sldNum" sz="quarter" idx="5"/>
          </p:nvPr>
        </p:nvSpPr>
        <p:spPr/>
        <p:txBody>
          <a:bodyPr/>
          <a:lstStyle/>
          <a:p>
            <a:fld id="{6F9387A0-C99E-4E3E-9FFE-0371D2D458B4}" type="slidenum">
              <a:rPr lang="zh-CN" altLang="en-US" smtClean="0"/>
              <a:t>16</a:t>
            </a:fld>
            <a:endParaRPr lang="zh-CN" altLang="en-US"/>
          </a:p>
        </p:txBody>
      </p:sp>
    </p:spTree>
    <p:extLst>
      <p:ext uri="{BB962C8B-B14F-4D97-AF65-F5344CB8AC3E}">
        <p14:creationId xmlns:p14="http://schemas.microsoft.com/office/powerpoint/2010/main" val="1914219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B8BFC6"/>
                </a:solidFill>
                <a:effectLst/>
                <a:latin typeface="Helvetica Neue"/>
              </a:rPr>
              <a:t>We also visualized the distribution of samples in the feature space to further analyze the effects of each method. </a:t>
            </a:r>
          </a:p>
          <a:p>
            <a:pPr algn="l"/>
            <a:endParaRPr lang="en-US" altLang="zh-CN" b="0" i="0" dirty="0">
              <a:solidFill>
                <a:srgbClr val="B8BFC6"/>
              </a:solidFill>
              <a:effectLst/>
              <a:latin typeface="Helvetica Neue"/>
            </a:endParaRPr>
          </a:p>
          <a:p>
            <a:pPr algn="l"/>
            <a:r>
              <a:rPr lang="en-US" altLang="zh-CN" b="0" i="0" dirty="0">
                <a:solidFill>
                  <a:srgbClr val="B8BFC6"/>
                </a:solidFill>
                <a:effectLst/>
                <a:latin typeface="Helvetica Neue"/>
              </a:rPr>
              <a:t>These figures show that PL and AL are relatively weak in differentiating samples in distribution compared to HMR. Specifically, the samples are still entangled and indistinguishable when using PL and AL alone. In contrast, HMR effectively clusters the samples and separates them into distinct groups. </a:t>
            </a:r>
          </a:p>
          <a:p>
            <a:pPr algn="l"/>
            <a:endParaRPr lang="en-US" altLang="zh-CN" b="0" i="0" dirty="0">
              <a:solidFill>
                <a:srgbClr val="B8BFC6"/>
              </a:solidFill>
              <a:effectLst/>
              <a:latin typeface="Helvetica Neue"/>
            </a:endParaRPr>
          </a:p>
          <a:p>
            <a:pPr algn="l"/>
            <a:r>
              <a:rPr lang="en-US" altLang="zh-CN" b="0" i="0" dirty="0">
                <a:solidFill>
                  <a:srgbClr val="B8BFC6"/>
                </a:solidFill>
                <a:effectLst/>
                <a:latin typeface="Helvetica Neue"/>
              </a:rPr>
              <a:t>This visualization demonstrates the vital impact of HMR on the performance of the joint model.</a:t>
            </a:r>
          </a:p>
          <a:p>
            <a:endParaRPr lang="zh-CN" altLang="en-US" dirty="0"/>
          </a:p>
        </p:txBody>
      </p:sp>
      <p:sp>
        <p:nvSpPr>
          <p:cNvPr id="4" name="灯片编号占位符 3"/>
          <p:cNvSpPr>
            <a:spLocks noGrp="1"/>
          </p:cNvSpPr>
          <p:nvPr>
            <p:ph type="sldNum" sz="quarter" idx="5"/>
          </p:nvPr>
        </p:nvSpPr>
        <p:spPr/>
        <p:txBody>
          <a:bodyPr/>
          <a:lstStyle/>
          <a:p>
            <a:fld id="{6F9387A0-C99E-4E3E-9FFE-0371D2D458B4}" type="slidenum">
              <a:rPr lang="zh-CN" altLang="en-US" smtClean="0"/>
              <a:t>17</a:t>
            </a:fld>
            <a:endParaRPr lang="zh-CN" altLang="en-US"/>
          </a:p>
        </p:txBody>
      </p:sp>
    </p:spTree>
    <p:extLst>
      <p:ext uri="{BB962C8B-B14F-4D97-AF65-F5344CB8AC3E}">
        <p14:creationId xmlns:p14="http://schemas.microsoft.com/office/powerpoint/2010/main" val="1413907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B8BFC6"/>
                </a:solidFill>
                <a:effectLst/>
                <a:latin typeface="Helvetica Neue"/>
              </a:rPr>
              <a:t>In conclusion, we propose a novel joint learning approach to enhance PLM-based models, which consists of three learning methods: Prototypical Learning, Adversarial Learning, and Hub-Migration based Redistribution. </a:t>
            </a:r>
          </a:p>
          <a:p>
            <a:pPr algn="l"/>
            <a:endParaRPr lang="en-US" altLang="zh-CN" b="0" i="0" dirty="0">
              <a:solidFill>
                <a:srgbClr val="B8BFC6"/>
              </a:solidFill>
              <a:effectLst/>
              <a:latin typeface="Helvetica Neue"/>
            </a:endParaRPr>
          </a:p>
          <a:p>
            <a:pPr algn="l"/>
            <a:r>
              <a:rPr lang="en-US" altLang="zh-CN" b="0" i="0" dirty="0">
                <a:solidFill>
                  <a:srgbClr val="B8BFC6"/>
                </a:solidFill>
                <a:effectLst/>
                <a:latin typeface="Helvetica Neue"/>
              </a:rPr>
              <a:t>Our approach achieves SOTA performance among connective-free models and demonstrates competitive performance compared to connective-exposed models. </a:t>
            </a:r>
          </a:p>
          <a:p>
            <a:endParaRPr lang="zh-CN" altLang="en-US" dirty="0"/>
          </a:p>
        </p:txBody>
      </p:sp>
      <p:sp>
        <p:nvSpPr>
          <p:cNvPr id="4" name="灯片编号占位符 3"/>
          <p:cNvSpPr>
            <a:spLocks noGrp="1"/>
          </p:cNvSpPr>
          <p:nvPr>
            <p:ph type="sldNum" sz="quarter" idx="5"/>
          </p:nvPr>
        </p:nvSpPr>
        <p:spPr/>
        <p:txBody>
          <a:bodyPr/>
          <a:lstStyle/>
          <a:p>
            <a:fld id="{6F9387A0-C99E-4E3E-9FFE-0371D2D458B4}" type="slidenum">
              <a:rPr lang="zh-CN" altLang="en-US" smtClean="0"/>
              <a:t>18</a:t>
            </a:fld>
            <a:endParaRPr lang="zh-CN" altLang="en-US"/>
          </a:p>
        </p:txBody>
      </p:sp>
    </p:spTree>
    <p:extLst>
      <p:ext uri="{BB962C8B-B14F-4D97-AF65-F5344CB8AC3E}">
        <p14:creationId xmlns:p14="http://schemas.microsoft.com/office/powerpoint/2010/main" val="2805182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That's all, thank you for your attention. </a:t>
            </a:r>
          </a:p>
          <a:p>
            <a:endParaRPr lang="en-US" altLang="zh-CN" dirty="0"/>
          </a:p>
          <a:p>
            <a:r>
              <a:rPr lang="en-US" altLang="zh-CN" dirty="0"/>
              <a:t>And I’m glad to answer any questions you may have.</a:t>
            </a:r>
            <a:endParaRPr lang="zh-CN" altLang="en-US" dirty="0"/>
          </a:p>
        </p:txBody>
      </p:sp>
      <p:sp>
        <p:nvSpPr>
          <p:cNvPr id="4" name="灯片编号占位符 3"/>
          <p:cNvSpPr>
            <a:spLocks noGrp="1"/>
          </p:cNvSpPr>
          <p:nvPr>
            <p:ph type="sldNum" sz="quarter" idx="5"/>
          </p:nvPr>
        </p:nvSpPr>
        <p:spPr/>
        <p:txBody>
          <a:bodyPr/>
          <a:lstStyle/>
          <a:p>
            <a:fld id="{6F9387A0-C99E-4E3E-9FFE-0371D2D458B4}" type="slidenum">
              <a:rPr lang="zh-CN" altLang="en-US" smtClean="0"/>
              <a:t>19</a:t>
            </a:fld>
            <a:endParaRPr lang="zh-CN" altLang="en-US"/>
          </a:p>
        </p:txBody>
      </p:sp>
    </p:spTree>
    <p:extLst>
      <p:ext uri="{BB962C8B-B14F-4D97-AF65-F5344CB8AC3E}">
        <p14:creationId xmlns:p14="http://schemas.microsoft.com/office/powerpoint/2010/main" val="965149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B8BFC6"/>
                </a:solidFill>
                <a:effectLst/>
                <a:latin typeface="Helvetica Neue"/>
              </a:rPr>
              <a:t>Implicit Discourse Relation Recognition (IDRR) is the task of classifying the semantic relation between a pair of arguments. As shown in this figure, each sample consists of argument one, argument two, relation, and a connective. However, the implicit connectives are unavailable in the test dataset.</a:t>
            </a:r>
            <a:endParaRPr lang="zh-CN" altLang="en-US" dirty="0"/>
          </a:p>
        </p:txBody>
      </p:sp>
      <p:sp>
        <p:nvSpPr>
          <p:cNvPr id="4" name="灯片编号占位符 3"/>
          <p:cNvSpPr>
            <a:spLocks noGrp="1"/>
          </p:cNvSpPr>
          <p:nvPr>
            <p:ph type="sldNum" sz="quarter" idx="5"/>
          </p:nvPr>
        </p:nvSpPr>
        <p:spPr/>
        <p:txBody>
          <a:bodyPr/>
          <a:lstStyle/>
          <a:p>
            <a:fld id="{6F9387A0-C99E-4E3E-9FFE-0371D2D458B4}" type="slidenum">
              <a:rPr lang="zh-CN" altLang="en-US" smtClean="0"/>
              <a:t>2</a:t>
            </a:fld>
            <a:endParaRPr lang="zh-CN" altLang="en-US"/>
          </a:p>
        </p:txBody>
      </p:sp>
    </p:spTree>
    <p:extLst>
      <p:ext uri="{BB962C8B-B14F-4D97-AF65-F5344CB8AC3E}">
        <p14:creationId xmlns:p14="http://schemas.microsoft.com/office/powerpoint/2010/main" val="1825079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9387A0-C99E-4E3E-9FFE-0371D2D458B4}" type="slidenum">
              <a:rPr lang="zh-CN" altLang="en-US" smtClean="0"/>
              <a:t>24</a:t>
            </a:fld>
            <a:endParaRPr lang="zh-CN" altLang="en-US"/>
          </a:p>
        </p:txBody>
      </p:sp>
    </p:spTree>
    <p:extLst>
      <p:ext uri="{BB962C8B-B14F-4D97-AF65-F5344CB8AC3E}">
        <p14:creationId xmlns:p14="http://schemas.microsoft.com/office/powerpoint/2010/main" val="4000696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Early work relied on feature engineering, such as Naive Bayes and SVM. Then, methods based on representation learning emerged, using models like CNN and LSTM to achieve better performance.</a:t>
            </a:r>
          </a:p>
          <a:p>
            <a:endParaRPr lang="en-US" altLang="zh-CN" dirty="0"/>
          </a:p>
          <a:p>
            <a:r>
              <a:rPr lang="en-US" altLang="zh-CN" dirty="0"/>
              <a:t>Recent research is mainly based on transformer structures, using pre-trained language models (PLMs) as encoders and achieving state-of-the-art (SOTA) performance.</a:t>
            </a:r>
          </a:p>
          <a:p>
            <a:endParaRPr lang="en-US" altLang="zh-CN" dirty="0"/>
          </a:p>
          <a:p>
            <a:r>
              <a:rPr lang="en-US" altLang="zh-CN" dirty="0"/>
              <a:t>Noteworthy, the utilization of implicit connectives has become popular currently. Related works either designated connective prediction as the main task or key auxiliary task during training.</a:t>
            </a:r>
            <a:endParaRPr lang="zh-CN" altLang="en-US" dirty="0"/>
          </a:p>
        </p:txBody>
      </p:sp>
      <p:sp>
        <p:nvSpPr>
          <p:cNvPr id="4" name="灯片编号占位符 3"/>
          <p:cNvSpPr>
            <a:spLocks noGrp="1"/>
          </p:cNvSpPr>
          <p:nvPr>
            <p:ph type="sldNum" sz="quarter" idx="5"/>
          </p:nvPr>
        </p:nvSpPr>
        <p:spPr/>
        <p:txBody>
          <a:bodyPr/>
          <a:lstStyle/>
          <a:p>
            <a:fld id="{6F9387A0-C99E-4E3E-9FFE-0371D2D458B4}" type="slidenum">
              <a:rPr lang="zh-CN" altLang="en-US" smtClean="0"/>
              <a:t>3</a:t>
            </a:fld>
            <a:endParaRPr lang="zh-CN" altLang="en-US"/>
          </a:p>
        </p:txBody>
      </p:sp>
    </p:spTree>
    <p:extLst>
      <p:ext uri="{BB962C8B-B14F-4D97-AF65-F5344CB8AC3E}">
        <p14:creationId xmlns:p14="http://schemas.microsoft.com/office/powerpoint/2010/main" val="401812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motivation of our research is to fine-tune the transformer encoder to obtain distinguishable semantic representations, which helps the classification task.</a:t>
            </a:r>
          </a:p>
          <a:p>
            <a:endParaRPr lang="en-US" altLang="zh-CN" dirty="0"/>
          </a:p>
          <a:p>
            <a:r>
              <a:rPr lang="en-US" altLang="zh-CN" dirty="0"/>
              <a:t>Here is a visualized figure that shows the difference between the original representation output by the encoder and the one refined by our approach. To visualize the representations, we applied Principal Component Analysis (PCA) to reduce their dimensionality, allowing us to plot them on a single plane.</a:t>
            </a:r>
          </a:p>
          <a:p>
            <a:endParaRPr lang="en-US" altLang="zh-CN" dirty="0"/>
          </a:p>
          <a:p>
            <a:r>
              <a:rPr lang="en-US" altLang="zh-CN" dirty="0"/>
              <a:t>Noticeably, the original representations are entangled and indistinguishable, whereas the refined ones form distinct clusters, each corresponding to a specific relation. This visualization demonstrates the efficacy of our approach in clarifying the representations and improving their distinguishability.</a:t>
            </a:r>
            <a:endParaRPr lang="zh-CN" altLang="en-US" dirty="0"/>
          </a:p>
        </p:txBody>
      </p:sp>
      <p:sp>
        <p:nvSpPr>
          <p:cNvPr id="4" name="灯片编号占位符 3"/>
          <p:cNvSpPr>
            <a:spLocks noGrp="1"/>
          </p:cNvSpPr>
          <p:nvPr>
            <p:ph type="sldNum" sz="quarter" idx="5"/>
          </p:nvPr>
        </p:nvSpPr>
        <p:spPr/>
        <p:txBody>
          <a:bodyPr/>
          <a:lstStyle/>
          <a:p>
            <a:fld id="{6F9387A0-C99E-4E3E-9FFE-0371D2D458B4}" type="slidenum">
              <a:rPr lang="zh-CN" altLang="en-US" smtClean="0"/>
              <a:t>4</a:t>
            </a:fld>
            <a:endParaRPr lang="zh-CN" altLang="en-US"/>
          </a:p>
        </p:txBody>
      </p:sp>
    </p:spTree>
    <p:extLst>
      <p:ext uri="{BB962C8B-B14F-4D97-AF65-F5344CB8AC3E}">
        <p14:creationId xmlns:p14="http://schemas.microsoft.com/office/powerpoint/2010/main" val="423799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I'd like to introduce the joint learning framework of our approach. </a:t>
            </a:r>
          </a:p>
          <a:p>
            <a:endParaRPr lang="en-US" altLang="zh-CN" dirty="0"/>
          </a:p>
          <a:p>
            <a:r>
              <a:rPr lang="en-US" altLang="zh-CN" dirty="0"/>
              <a:t>As shown in this figure, we utilize a pre-trained language model (PLM), such as BERT and RoBERTa, to encode the input and obtain its representation H. </a:t>
            </a:r>
          </a:p>
          <a:p>
            <a:endParaRPr lang="en-US" altLang="zh-CN" dirty="0"/>
          </a:p>
          <a:p>
            <a:r>
              <a:rPr lang="en-US" altLang="zh-CN" dirty="0"/>
              <a:t>We then employ three learning methods - Prototypical Learning (PL), Adversarial Learning (AL), and Hub-Migration based Redistribution (HMR) - to compute additional losses that enhance the encoder's performance. </a:t>
            </a:r>
          </a:p>
          <a:p>
            <a:endParaRPr lang="en-US" altLang="zh-CN" dirty="0"/>
          </a:p>
          <a:p>
            <a:r>
              <a:rPr lang="en-US" altLang="zh-CN" dirty="0"/>
              <a:t>The output of PL is combined with the output of a fully connected layer to produce the final prediction. The model computes the cross-entropy loss based on the final prediction and the ground truth. </a:t>
            </a:r>
          </a:p>
          <a:p>
            <a:endParaRPr lang="en-US" altLang="zh-CN" dirty="0"/>
          </a:p>
          <a:p>
            <a:r>
              <a:rPr lang="en-US" altLang="zh-CN" dirty="0"/>
              <a:t>Finally, we obtain the final loss by adding these four losses with different weights, and the final prediction is obtained by adding the output of the FC layer and PL.</a:t>
            </a:r>
            <a:endParaRPr lang="zh-CN" altLang="en-US" dirty="0"/>
          </a:p>
        </p:txBody>
      </p:sp>
      <p:sp>
        <p:nvSpPr>
          <p:cNvPr id="4" name="灯片编号占位符 3"/>
          <p:cNvSpPr>
            <a:spLocks noGrp="1"/>
          </p:cNvSpPr>
          <p:nvPr>
            <p:ph type="sldNum" sz="quarter" idx="5"/>
          </p:nvPr>
        </p:nvSpPr>
        <p:spPr/>
        <p:txBody>
          <a:bodyPr/>
          <a:lstStyle/>
          <a:p>
            <a:fld id="{6F9387A0-C99E-4E3E-9FFE-0371D2D458B4}" type="slidenum">
              <a:rPr lang="zh-CN" altLang="en-US" smtClean="0"/>
              <a:t>5</a:t>
            </a:fld>
            <a:endParaRPr lang="zh-CN" altLang="en-US"/>
          </a:p>
        </p:txBody>
      </p:sp>
    </p:spTree>
    <p:extLst>
      <p:ext uri="{BB962C8B-B14F-4D97-AF65-F5344CB8AC3E}">
        <p14:creationId xmlns:p14="http://schemas.microsoft.com/office/powerpoint/2010/main" val="1787584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Prototypical Learning is a method that calculates contrastive loss compared to the prototypical representations of the four main discourse relation types. The goal is to encourage the model to produce representations that are similar to the prototypical representations of the correct relation type.</a:t>
            </a:r>
          </a:p>
          <a:p>
            <a:endParaRPr lang="en-US" altLang="zh-CN" dirty="0"/>
          </a:p>
          <a:p>
            <a:r>
              <a:rPr lang="en-US" altLang="zh-CN" dirty="0"/>
              <a:t>Here's how it works:</a:t>
            </a:r>
          </a:p>
          <a:p>
            <a:endParaRPr lang="en-US" altLang="zh-CN" dirty="0"/>
          </a:p>
          <a:p>
            <a:r>
              <a:rPr lang="en-US" altLang="zh-CN" dirty="0"/>
              <a:t>* A prototype is constructed for each of the four relation types by concatenating typical arguments, frequently-occurred connectives, and relation senses. We can get the example from this figure.</a:t>
            </a:r>
            <a:endParaRPr lang="zh-CN" altLang="en-US" dirty="0"/>
          </a:p>
        </p:txBody>
      </p:sp>
      <p:sp>
        <p:nvSpPr>
          <p:cNvPr id="4" name="灯片编号占位符 3"/>
          <p:cNvSpPr>
            <a:spLocks noGrp="1"/>
          </p:cNvSpPr>
          <p:nvPr>
            <p:ph type="sldNum" sz="quarter" idx="5"/>
          </p:nvPr>
        </p:nvSpPr>
        <p:spPr/>
        <p:txBody>
          <a:bodyPr/>
          <a:lstStyle/>
          <a:p>
            <a:fld id="{6F9387A0-C99E-4E3E-9FFE-0371D2D458B4}" type="slidenum">
              <a:rPr lang="zh-CN" altLang="en-US" smtClean="0"/>
              <a:t>6</a:t>
            </a:fld>
            <a:endParaRPr lang="zh-CN" altLang="en-US"/>
          </a:p>
        </p:txBody>
      </p:sp>
    </p:spTree>
    <p:extLst>
      <p:ext uri="{BB962C8B-B14F-4D97-AF65-F5344CB8AC3E}">
        <p14:creationId xmlns:p14="http://schemas.microsoft.com/office/powerpoint/2010/main" val="128812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en-US" altLang="zh-CN" b="0" i="0" dirty="0">
                <a:solidFill>
                  <a:srgbClr val="B8BFC6"/>
                </a:solidFill>
                <a:effectLst/>
                <a:latin typeface="Helvetica Neue"/>
              </a:rPr>
              <a:t>Then, the model computes the similarity between the input representation and the prototypical representation of each relation type.</a:t>
            </a:r>
          </a:p>
          <a:p>
            <a:pPr algn="l">
              <a:buFont typeface="Arial" panose="020B0604020202020204" pitchFamily="34" charset="0"/>
              <a:buChar char="•"/>
            </a:pPr>
            <a:r>
              <a:rPr lang="en-US" altLang="zh-CN" b="0" i="0" dirty="0">
                <a:solidFill>
                  <a:srgbClr val="B8BFC6"/>
                </a:solidFill>
                <a:effectLst/>
                <a:latin typeface="Helvetica Neue"/>
              </a:rPr>
              <a:t>The prototypical contrastive loss is computed using a </a:t>
            </a:r>
            <a:r>
              <a:rPr lang="en-US" altLang="zh-CN" b="0" i="0" dirty="0" err="1">
                <a:solidFill>
                  <a:srgbClr val="B8BFC6"/>
                </a:solidFill>
                <a:effectLst/>
                <a:latin typeface="Helvetica Neue"/>
              </a:rPr>
              <a:t>InfoNCE</a:t>
            </a:r>
            <a:r>
              <a:rPr lang="en-US" altLang="zh-CN" b="0" i="0" dirty="0">
                <a:solidFill>
                  <a:srgbClr val="B8BFC6"/>
                </a:solidFill>
                <a:effectLst/>
                <a:latin typeface="Helvetica Neue"/>
              </a:rPr>
              <a:t> loss function, which is the logarithm of the ratio between the similarity of the corresponding correct relation and the sum of all similarities.</a:t>
            </a:r>
          </a:p>
          <a:p>
            <a:pPr algn="l">
              <a:buFont typeface="Arial" panose="020B0604020202020204" pitchFamily="34" charset="0"/>
              <a:buChar char="•"/>
            </a:pPr>
            <a:r>
              <a:rPr lang="en-US" altLang="zh-CN" b="0" i="0" dirty="0">
                <a:solidFill>
                  <a:srgbClr val="B8BFC6"/>
                </a:solidFill>
                <a:effectLst/>
                <a:latin typeface="Helvetica Neue"/>
              </a:rPr>
              <a:t>Additionally, the vector consisting of similarities contributes to the final prediction.</a:t>
            </a:r>
          </a:p>
          <a:p>
            <a:endParaRPr lang="zh-CN" altLang="en-US" dirty="0"/>
          </a:p>
        </p:txBody>
      </p:sp>
      <p:sp>
        <p:nvSpPr>
          <p:cNvPr id="4" name="灯片编号占位符 3"/>
          <p:cNvSpPr>
            <a:spLocks noGrp="1"/>
          </p:cNvSpPr>
          <p:nvPr>
            <p:ph type="sldNum" sz="quarter" idx="5"/>
          </p:nvPr>
        </p:nvSpPr>
        <p:spPr/>
        <p:txBody>
          <a:bodyPr/>
          <a:lstStyle/>
          <a:p>
            <a:fld id="{6F9387A0-C99E-4E3E-9FFE-0371D2D458B4}" type="slidenum">
              <a:rPr lang="zh-CN" altLang="en-US" smtClean="0"/>
              <a:t>7</a:t>
            </a:fld>
            <a:endParaRPr lang="zh-CN" altLang="en-US"/>
          </a:p>
        </p:txBody>
      </p:sp>
    </p:spTree>
    <p:extLst>
      <p:ext uri="{BB962C8B-B14F-4D97-AF65-F5344CB8AC3E}">
        <p14:creationId xmlns:p14="http://schemas.microsoft.com/office/powerpoint/2010/main" val="1785443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B8BFC6"/>
                </a:solidFill>
                <a:effectLst/>
                <a:latin typeface="Helvetica Neue"/>
              </a:rPr>
              <a:t>Adversarial Learning is a method that generates highly distracting pairwise arguments as negative examples to improve the model's ability to recognize implicit discourse relations. The goal is to teach the model to produce distinct representations for the input arguments that are different from the representations of their adversaries.</a:t>
            </a:r>
          </a:p>
          <a:p>
            <a:pPr algn="l"/>
            <a:r>
              <a:rPr lang="en-US" altLang="zh-CN" b="0" i="0" dirty="0">
                <a:solidFill>
                  <a:srgbClr val="B8BFC6"/>
                </a:solidFill>
                <a:effectLst/>
                <a:latin typeface="Helvetica Neue"/>
              </a:rPr>
              <a:t>Here's a sample illustrating how sentences can have different relations with only a few words changed.</a:t>
            </a:r>
          </a:p>
          <a:p>
            <a:pPr algn="l">
              <a:buFont typeface="Arial" panose="020B0604020202020204" pitchFamily="34" charset="0"/>
              <a:buChar char="•"/>
            </a:pPr>
            <a:r>
              <a:rPr lang="en-US" altLang="zh-CN" b="0" i="0" dirty="0">
                <a:solidFill>
                  <a:srgbClr val="B8BFC6"/>
                </a:solidFill>
                <a:effectLst/>
                <a:latin typeface="Helvetica Neue"/>
              </a:rPr>
              <a:t>We use ChatGPT to generate a paraphrase and three adversaries for each input argument. The paraphrase has the same relation as the original argument, but with different wording. The adversaries, on the other hand, have different relations with the original argument.</a:t>
            </a:r>
          </a:p>
          <a:p>
            <a:endParaRPr lang="zh-CN" altLang="en-US" dirty="0"/>
          </a:p>
        </p:txBody>
      </p:sp>
      <p:sp>
        <p:nvSpPr>
          <p:cNvPr id="4" name="灯片编号占位符 3"/>
          <p:cNvSpPr>
            <a:spLocks noGrp="1"/>
          </p:cNvSpPr>
          <p:nvPr>
            <p:ph type="sldNum" sz="quarter" idx="5"/>
          </p:nvPr>
        </p:nvSpPr>
        <p:spPr/>
        <p:txBody>
          <a:bodyPr/>
          <a:lstStyle/>
          <a:p>
            <a:fld id="{6F9387A0-C99E-4E3E-9FFE-0371D2D458B4}" type="slidenum">
              <a:rPr lang="zh-CN" altLang="en-US" smtClean="0"/>
              <a:t>8</a:t>
            </a:fld>
            <a:endParaRPr lang="zh-CN" altLang="en-US"/>
          </a:p>
        </p:txBody>
      </p:sp>
    </p:spTree>
    <p:extLst>
      <p:ext uri="{BB962C8B-B14F-4D97-AF65-F5344CB8AC3E}">
        <p14:creationId xmlns:p14="http://schemas.microsoft.com/office/powerpoint/2010/main" val="171815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model computes the representation similarities between the input argument and its paraphrase and adversaries, and computes the adversarial loss using a contrastive loss function. This loss encourages the model to produce representations that are similar to the paraphrase and different from the adversaries.</a:t>
            </a:r>
            <a:endParaRPr lang="zh-CN" altLang="en-US" dirty="0"/>
          </a:p>
        </p:txBody>
      </p:sp>
      <p:sp>
        <p:nvSpPr>
          <p:cNvPr id="4" name="灯片编号占位符 3"/>
          <p:cNvSpPr>
            <a:spLocks noGrp="1"/>
          </p:cNvSpPr>
          <p:nvPr>
            <p:ph type="sldNum" sz="quarter" idx="5"/>
          </p:nvPr>
        </p:nvSpPr>
        <p:spPr/>
        <p:txBody>
          <a:bodyPr/>
          <a:lstStyle/>
          <a:p>
            <a:fld id="{6F9387A0-C99E-4E3E-9FFE-0371D2D458B4}" type="slidenum">
              <a:rPr lang="zh-CN" altLang="en-US" smtClean="0"/>
              <a:t>9</a:t>
            </a:fld>
            <a:endParaRPr lang="zh-CN" altLang="en-US"/>
          </a:p>
        </p:txBody>
      </p:sp>
    </p:spTree>
    <p:extLst>
      <p:ext uri="{BB962C8B-B14F-4D97-AF65-F5344CB8AC3E}">
        <p14:creationId xmlns:p14="http://schemas.microsoft.com/office/powerpoint/2010/main" val="1930539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61011-FDF2-3D0B-3414-4E5C73F09BB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0F31CC8-58BE-C491-5817-642D0F8D1A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37F077-0D1D-178F-FC75-4D1D9D434AA1}"/>
              </a:ext>
            </a:extLst>
          </p:cNvPr>
          <p:cNvSpPr>
            <a:spLocks noGrp="1"/>
          </p:cNvSpPr>
          <p:nvPr>
            <p:ph type="dt" sz="half" idx="10"/>
          </p:nvPr>
        </p:nvSpPr>
        <p:spPr/>
        <p:txBody>
          <a:bodyPr/>
          <a:lstStyle/>
          <a:p>
            <a:fld id="{889DADD8-83E2-4031-9035-5F96972B381F}"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F42E28B7-F160-2CC8-CEF0-397ABA39C7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185591-F46F-8705-1200-730B5F8B33E6}"/>
              </a:ext>
            </a:extLst>
          </p:cNvPr>
          <p:cNvSpPr>
            <a:spLocks noGrp="1"/>
          </p:cNvSpPr>
          <p:nvPr>
            <p:ph type="sldNum" sz="quarter" idx="12"/>
          </p:nvPr>
        </p:nvSpPr>
        <p:spPr/>
        <p:txBody>
          <a:bodyPr/>
          <a:lstStyle/>
          <a:p>
            <a:fld id="{D4EAAC3A-FCA6-43A5-B4AE-FA5119F3CBC3}" type="slidenum">
              <a:rPr lang="zh-CN" altLang="en-US" smtClean="0"/>
              <a:t>‹#›</a:t>
            </a:fld>
            <a:endParaRPr lang="zh-CN" altLang="en-US"/>
          </a:p>
        </p:txBody>
      </p:sp>
    </p:spTree>
    <p:extLst>
      <p:ext uri="{BB962C8B-B14F-4D97-AF65-F5344CB8AC3E}">
        <p14:creationId xmlns:p14="http://schemas.microsoft.com/office/powerpoint/2010/main" val="413841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573FE-B700-A201-CA05-72358BB38F6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8AF7363-6AA2-9BE3-D72E-D1DCDAD1575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EC153A-46F7-3144-C4DF-BC05229FA495}"/>
              </a:ext>
            </a:extLst>
          </p:cNvPr>
          <p:cNvSpPr>
            <a:spLocks noGrp="1"/>
          </p:cNvSpPr>
          <p:nvPr>
            <p:ph type="dt" sz="half" idx="10"/>
          </p:nvPr>
        </p:nvSpPr>
        <p:spPr/>
        <p:txBody>
          <a:bodyPr/>
          <a:lstStyle/>
          <a:p>
            <a:fld id="{889DADD8-83E2-4031-9035-5F96972B381F}"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66C4368F-C130-C892-DD32-B37874C7E4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196AAE-CC9A-25EF-04C4-7EC5E9800687}"/>
              </a:ext>
            </a:extLst>
          </p:cNvPr>
          <p:cNvSpPr>
            <a:spLocks noGrp="1"/>
          </p:cNvSpPr>
          <p:nvPr>
            <p:ph type="sldNum" sz="quarter" idx="12"/>
          </p:nvPr>
        </p:nvSpPr>
        <p:spPr/>
        <p:txBody>
          <a:bodyPr/>
          <a:lstStyle/>
          <a:p>
            <a:fld id="{D4EAAC3A-FCA6-43A5-B4AE-FA5119F3CBC3}" type="slidenum">
              <a:rPr lang="zh-CN" altLang="en-US" smtClean="0"/>
              <a:t>‹#›</a:t>
            </a:fld>
            <a:endParaRPr lang="zh-CN" altLang="en-US"/>
          </a:p>
        </p:txBody>
      </p:sp>
    </p:spTree>
    <p:extLst>
      <p:ext uri="{BB962C8B-B14F-4D97-AF65-F5344CB8AC3E}">
        <p14:creationId xmlns:p14="http://schemas.microsoft.com/office/powerpoint/2010/main" val="45629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4AC4F2C-487C-A134-9A24-DA36373925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8D347D0-3A17-1492-20C7-2E544968667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3B7E6C-2773-0566-04BC-C9C370976723}"/>
              </a:ext>
            </a:extLst>
          </p:cNvPr>
          <p:cNvSpPr>
            <a:spLocks noGrp="1"/>
          </p:cNvSpPr>
          <p:nvPr>
            <p:ph type="dt" sz="half" idx="10"/>
          </p:nvPr>
        </p:nvSpPr>
        <p:spPr/>
        <p:txBody>
          <a:bodyPr/>
          <a:lstStyle/>
          <a:p>
            <a:fld id="{889DADD8-83E2-4031-9035-5F96972B381F}"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824A1B6A-B87F-6511-A787-E4563B2D2D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2B3A97-1878-2961-5D93-F901E2603366}"/>
              </a:ext>
            </a:extLst>
          </p:cNvPr>
          <p:cNvSpPr>
            <a:spLocks noGrp="1"/>
          </p:cNvSpPr>
          <p:nvPr>
            <p:ph type="sldNum" sz="quarter" idx="12"/>
          </p:nvPr>
        </p:nvSpPr>
        <p:spPr/>
        <p:txBody>
          <a:bodyPr/>
          <a:lstStyle/>
          <a:p>
            <a:fld id="{D4EAAC3A-FCA6-43A5-B4AE-FA5119F3CBC3}" type="slidenum">
              <a:rPr lang="zh-CN" altLang="en-US" smtClean="0"/>
              <a:t>‹#›</a:t>
            </a:fld>
            <a:endParaRPr lang="zh-CN" altLang="en-US"/>
          </a:p>
        </p:txBody>
      </p:sp>
    </p:spTree>
    <p:extLst>
      <p:ext uri="{BB962C8B-B14F-4D97-AF65-F5344CB8AC3E}">
        <p14:creationId xmlns:p14="http://schemas.microsoft.com/office/powerpoint/2010/main" val="185543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AB891-B24A-FA85-66DD-97151A26C8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790BA4-6E94-C5DD-2018-CD589051EE9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F5C116-5865-3E46-5947-5DC88147882A}"/>
              </a:ext>
            </a:extLst>
          </p:cNvPr>
          <p:cNvSpPr>
            <a:spLocks noGrp="1"/>
          </p:cNvSpPr>
          <p:nvPr>
            <p:ph type="dt" sz="half" idx="10"/>
          </p:nvPr>
        </p:nvSpPr>
        <p:spPr/>
        <p:txBody>
          <a:bodyPr/>
          <a:lstStyle/>
          <a:p>
            <a:fld id="{889DADD8-83E2-4031-9035-5F96972B381F}"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A93ABD0D-3F97-1BB5-5B4E-F466800C9F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3F7359-D49E-9B86-7B1A-25FFB363B116}"/>
              </a:ext>
            </a:extLst>
          </p:cNvPr>
          <p:cNvSpPr>
            <a:spLocks noGrp="1"/>
          </p:cNvSpPr>
          <p:nvPr>
            <p:ph type="sldNum" sz="quarter" idx="12"/>
          </p:nvPr>
        </p:nvSpPr>
        <p:spPr/>
        <p:txBody>
          <a:bodyPr/>
          <a:lstStyle/>
          <a:p>
            <a:fld id="{D4EAAC3A-FCA6-43A5-B4AE-FA5119F3CBC3}" type="slidenum">
              <a:rPr lang="zh-CN" altLang="en-US" smtClean="0"/>
              <a:t>‹#›</a:t>
            </a:fld>
            <a:endParaRPr lang="zh-CN" altLang="en-US"/>
          </a:p>
        </p:txBody>
      </p:sp>
    </p:spTree>
    <p:extLst>
      <p:ext uri="{BB962C8B-B14F-4D97-AF65-F5344CB8AC3E}">
        <p14:creationId xmlns:p14="http://schemas.microsoft.com/office/powerpoint/2010/main" val="347157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5DB80-9245-85BE-41BE-4436FE60D07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91EC0AD-9157-B91E-4D00-8F6FD116A0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B2F5CD1-DC00-EA2A-9764-636822BC2465}"/>
              </a:ext>
            </a:extLst>
          </p:cNvPr>
          <p:cNvSpPr>
            <a:spLocks noGrp="1"/>
          </p:cNvSpPr>
          <p:nvPr>
            <p:ph type="dt" sz="half" idx="10"/>
          </p:nvPr>
        </p:nvSpPr>
        <p:spPr/>
        <p:txBody>
          <a:bodyPr/>
          <a:lstStyle/>
          <a:p>
            <a:fld id="{889DADD8-83E2-4031-9035-5F96972B381F}"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F7F5E4A8-C9AA-A7CE-AE56-42B3A15A6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5AAF2D-D426-552F-11B5-435DCE401BEC}"/>
              </a:ext>
            </a:extLst>
          </p:cNvPr>
          <p:cNvSpPr>
            <a:spLocks noGrp="1"/>
          </p:cNvSpPr>
          <p:nvPr>
            <p:ph type="sldNum" sz="quarter" idx="12"/>
          </p:nvPr>
        </p:nvSpPr>
        <p:spPr/>
        <p:txBody>
          <a:bodyPr/>
          <a:lstStyle/>
          <a:p>
            <a:fld id="{D4EAAC3A-FCA6-43A5-B4AE-FA5119F3CBC3}" type="slidenum">
              <a:rPr lang="zh-CN" altLang="en-US" smtClean="0"/>
              <a:t>‹#›</a:t>
            </a:fld>
            <a:endParaRPr lang="zh-CN" altLang="en-US"/>
          </a:p>
        </p:txBody>
      </p:sp>
    </p:spTree>
    <p:extLst>
      <p:ext uri="{BB962C8B-B14F-4D97-AF65-F5344CB8AC3E}">
        <p14:creationId xmlns:p14="http://schemas.microsoft.com/office/powerpoint/2010/main" val="3251021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7263BA-E788-3C12-88B0-5560641350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3FC078-7EF0-DD59-60A2-715A0DD86C4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7A66748-9B7A-A1FE-BC08-079C46A587E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87EC144-FD41-93AA-23B9-B949679DBC42}"/>
              </a:ext>
            </a:extLst>
          </p:cNvPr>
          <p:cNvSpPr>
            <a:spLocks noGrp="1"/>
          </p:cNvSpPr>
          <p:nvPr>
            <p:ph type="dt" sz="half" idx="10"/>
          </p:nvPr>
        </p:nvSpPr>
        <p:spPr/>
        <p:txBody>
          <a:bodyPr/>
          <a:lstStyle/>
          <a:p>
            <a:fld id="{889DADD8-83E2-4031-9035-5F96972B381F}" type="datetimeFigureOut">
              <a:rPr lang="zh-CN" altLang="en-US" smtClean="0"/>
              <a:t>2024/10/23</a:t>
            </a:fld>
            <a:endParaRPr lang="zh-CN" altLang="en-US"/>
          </a:p>
        </p:txBody>
      </p:sp>
      <p:sp>
        <p:nvSpPr>
          <p:cNvPr id="6" name="页脚占位符 5">
            <a:extLst>
              <a:ext uri="{FF2B5EF4-FFF2-40B4-BE49-F238E27FC236}">
                <a16:creationId xmlns:a16="http://schemas.microsoft.com/office/drawing/2014/main" id="{64BAFDA1-D010-29E1-3E6B-2D9C20CD7B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76A2A1-CA2C-7A7A-B349-AF531FE75F1C}"/>
              </a:ext>
            </a:extLst>
          </p:cNvPr>
          <p:cNvSpPr>
            <a:spLocks noGrp="1"/>
          </p:cNvSpPr>
          <p:nvPr>
            <p:ph type="sldNum" sz="quarter" idx="12"/>
          </p:nvPr>
        </p:nvSpPr>
        <p:spPr/>
        <p:txBody>
          <a:bodyPr/>
          <a:lstStyle/>
          <a:p>
            <a:fld id="{D4EAAC3A-FCA6-43A5-B4AE-FA5119F3CBC3}" type="slidenum">
              <a:rPr lang="zh-CN" altLang="en-US" smtClean="0"/>
              <a:t>‹#›</a:t>
            </a:fld>
            <a:endParaRPr lang="zh-CN" altLang="en-US"/>
          </a:p>
        </p:txBody>
      </p:sp>
    </p:spTree>
    <p:extLst>
      <p:ext uri="{BB962C8B-B14F-4D97-AF65-F5344CB8AC3E}">
        <p14:creationId xmlns:p14="http://schemas.microsoft.com/office/powerpoint/2010/main" val="258940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FA9B64-3FFA-3615-1EB6-B9107F64A57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3ECC962-4984-5F1D-31F9-919809B3B6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721482F-FE9A-201F-7928-64F64D5F45D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23C5419-6E52-4C0F-0B88-CD7815713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FDE6D14-D61B-007F-870E-C92A4DC510C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24BEEC9-D4BB-B717-68FD-23D33330FC99}"/>
              </a:ext>
            </a:extLst>
          </p:cNvPr>
          <p:cNvSpPr>
            <a:spLocks noGrp="1"/>
          </p:cNvSpPr>
          <p:nvPr>
            <p:ph type="dt" sz="half" idx="10"/>
          </p:nvPr>
        </p:nvSpPr>
        <p:spPr/>
        <p:txBody>
          <a:bodyPr/>
          <a:lstStyle/>
          <a:p>
            <a:fld id="{889DADD8-83E2-4031-9035-5F96972B381F}" type="datetimeFigureOut">
              <a:rPr lang="zh-CN" altLang="en-US" smtClean="0"/>
              <a:t>2024/10/23</a:t>
            </a:fld>
            <a:endParaRPr lang="zh-CN" altLang="en-US"/>
          </a:p>
        </p:txBody>
      </p:sp>
      <p:sp>
        <p:nvSpPr>
          <p:cNvPr id="8" name="页脚占位符 7">
            <a:extLst>
              <a:ext uri="{FF2B5EF4-FFF2-40B4-BE49-F238E27FC236}">
                <a16:creationId xmlns:a16="http://schemas.microsoft.com/office/drawing/2014/main" id="{3045E868-7561-472D-4AA5-1B91A6443EE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767EFD8-877C-5652-5801-58A2E2BBE6C3}"/>
              </a:ext>
            </a:extLst>
          </p:cNvPr>
          <p:cNvSpPr>
            <a:spLocks noGrp="1"/>
          </p:cNvSpPr>
          <p:nvPr>
            <p:ph type="sldNum" sz="quarter" idx="12"/>
          </p:nvPr>
        </p:nvSpPr>
        <p:spPr/>
        <p:txBody>
          <a:bodyPr/>
          <a:lstStyle/>
          <a:p>
            <a:fld id="{D4EAAC3A-FCA6-43A5-B4AE-FA5119F3CBC3}" type="slidenum">
              <a:rPr lang="zh-CN" altLang="en-US" smtClean="0"/>
              <a:t>‹#›</a:t>
            </a:fld>
            <a:endParaRPr lang="zh-CN" altLang="en-US"/>
          </a:p>
        </p:txBody>
      </p:sp>
    </p:spTree>
    <p:extLst>
      <p:ext uri="{BB962C8B-B14F-4D97-AF65-F5344CB8AC3E}">
        <p14:creationId xmlns:p14="http://schemas.microsoft.com/office/powerpoint/2010/main" val="1829285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17805D-FDA0-1080-690B-F5CDB4160D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BF6FD67-98E7-F701-EA08-421605C8A267}"/>
              </a:ext>
            </a:extLst>
          </p:cNvPr>
          <p:cNvSpPr>
            <a:spLocks noGrp="1"/>
          </p:cNvSpPr>
          <p:nvPr>
            <p:ph type="dt" sz="half" idx="10"/>
          </p:nvPr>
        </p:nvSpPr>
        <p:spPr/>
        <p:txBody>
          <a:bodyPr/>
          <a:lstStyle/>
          <a:p>
            <a:fld id="{889DADD8-83E2-4031-9035-5F96972B381F}" type="datetimeFigureOut">
              <a:rPr lang="zh-CN" altLang="en-US" smtClean="0"/>
              <a:t>2024/10/23</a:t>
            </a:fld>
            <a:endParaRPr lang="zh-CN" altLang="en-US"/>
          </a:p>
        </p:txBody>
      </p:sp>
      <p:sp>
        <p:nvSpPr>
          <p:cNvPr id="4" name="页脚占位符 3">
            <a:extLst>
              <a:ext uri="{FF2B5EF4-FFF2-40B4-BE49-F238E27FC236}">
                <a16:creationId xmlns:a16="http://schemas.microsoft.com/office/drawing/2014/main" id="{8FD38697-A3A1-9E30-70DE-538BF6B4C86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9A68A28-4A7A-D626-331B-C9536E80E66C}"/>
              </a:ext>
            </a:extLst>
          </p:cNvPr>
          <p:cNvSpPr>
            <a:spLocks noGrp="1"/>
          </p:cNvSpPr>
          <p:nvPr>
            <p:ph type="sldNum" sz="quarter" idx="12"/>
          </p:nvPr>
        </p:nvSpPr>
        <p:spPr/>
        <p:txBody>
          <a:bodyPr/>
          <a:lstStyle/>
          <a:p>
            <a:fld id="{D4EAAC3A-FCA6-43A5-B4AE-FA5119F3CBC3}" type="slidenum">
              <a:rPr lang="zh-CN" altLang="en-US" smtClean="0"/>
              <a:t>‹#›</a:t>
            </a:fld>
            <a:endParaRPr lang="zh-CN" altLang="en-US"/>
          </a:p>
        </p:txBody>
      </p:sp>
    </p:spTree>
    <p:extLst>
      <p:ext uri="{BB962C8B-B14F-4D97-AF65-F5344CB8AC3E}">
        <p14:creationId xmlns:p14="http://schemas.microsoft.com/office/powerpoint/2010/main" val="272617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D12F689-FDD4-14D4-8E1A-94FE6C6A781C}"/>
              </a:ext>
            </a:extLst>
          </p:cNvPr>
          <p:cNvSpPr>
            <a:spLocks noGrp="1"/>
          </p:cNvSpPr>
          <p:nvPr>
            <p:ph type="dt" sz="half" idx="10"/>
          </p:nvPr>
        </p:nvSpPr>
        <p:spPr/>
        <p:txBody>
          <a:bodyPr/>
          <a:lstStyle/>
          <a:p>
            <a:fld id="{889DADD8-83E2-4031-9035-5F96972B381F}" type="datetimeFigureOut">
              <a:rPr lang="zh-CN" altLang="en-US" smtClean="0"/>
              <a:t>2024/10/23</a:t>
            </a:fld>
            <a:endParaRPr lang="zh-CN" altLang="en-US"/>
          </a:p>
        </p:txBody>
      </p:sp>
      <p:sp>
        <p:nvSpPr>
          <p:cNvPr id="3" name="页脚占位符 2">
            <a:extLst>
              <a:ext uri="{FF2B5EF4-FFF2-40B4-BE49-F238E27FC236}">
                <a16:creationId xmlns:a16="http://schemas.microsoft.com/office/drawing/2014/main" id="{711E124C-3AF7-BC15-2596-9C12AD0023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D9DC888-7C21-3E20-0FB5-C41EC93B184F}"/>
              </a:ext>
            </a:extLst>
          </p:cNvPr>
          <p:cNvSpPr>
            <a:spLocks noGrp="1"/>
          </p:cNvSpPr>
          <p:nvPr>
            <p:ph type="sldNum" sz="quarter" idx="12"/>
          </p:nvPr>
        </p:nvSpPr>
        <p:spPr/>
        <p:txBody>
          <a:bodyPr/>
          <a:lstStyle/>
          <a:p>
            <a:fld id="{D4EAAC3A-FCA6-43A5-B4AE-FA5119F3CBC3}" type="slidenum">
              <a:rPr lang="zh-CN" altLang="en-US" smtClean="0"/>
              <a:t>‹#›</a:t>
            </a:fld>
            <a:endParaRPr lang="zh-CN" altLang="en-US"/>
          </a:p>
        </p:txBody>
      </p:sp>
    </p:spTree>
    <p:extLst>
      <p:ext uri="{BB962C8B-B14F-4D97-AF65-F5344CB8AC3E}">
        <p14:creationId xmlns:p14="http://schemas.microsoft.com/office/powerpoint/2010/main" val="3095735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F8DD79-EB0C-2E14-FB40-E5D0F119D88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7ECA637-F778-DAC8-81C5-CBE946065B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4839E28-5682-4B72-0CB4-AA505E0B3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648B5FA-F246-F720-72F8-90B741EDBF01}"/>
              </a:ext>
            </a:extLst>
          </p:cNvPr>
          <p:cNvSpPr>
            <a:spLocks noGrp="1"/>
          </p:cNvSpPr>
          <p:nvPr>
            <p:ph type="dt" sz="half" idx="10"/>
          </p:nvPr>
        </p:nvSpPr>
        <p:spPr/>
        <p:txBody>
          <a:bodyPr/>
          <a:lstStyle/>
          <a:p>
            <a:fld id="{889DADD8-83E2-4031-9035-5F96972B381F}" type="datetimeFigureOut">
              <a:rPr lang="zh-CN" altLang="en-US" smtClean="0"/>
              <a:t>2024/10/23</a:t>
            </a:fld>
            <a:endParaRPr lang="zh-CN" altLang="en-US"/>
          </a:p>
        </p:txBody>
      </p:sp>
      <p:sp>
        <p:nvSpPr>
          <p:cNvPr id="6" name="页脚占位符 5">
            <a:extLst>
              <a:ext uri="{FF2B5EF4-FFF2-40B4-BE49-F238E27FC236}">
                <a16:creationId xmlns:a16="http://schemas.microsoft.com/office/drawing/2014/main" id="{CFBCFB12-E82D-DDE9-F7B2-5C18C08D60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012028-0D74-9628-DD0C-8CB51ED4D85E}"/>
              </a:ext>
            </a:extLst>
          </p:cNvPr>
          <p:cNvSpPr>
            <a:spLocks noGrp="1"/>
          </p:cNvSpPr>
          <p:nvPr>
            <p:ph type="sldNum" sz="quarter" idx="12"/>
          </p:nvPr>
        </p:nvSpPr>
        <p:spPr/>
        <p:txBody>
          <a:bodyPr/>
          <a:lstStyle/>
          <a:p>
            <a:fld id="{D4EAAC3A-FCA6-43A5-B4AE-FA5119F3CBC3}" type="slidenum">
              <a:rPr lang="zh-CN" altLang="en-US" smtClean="0"/>
              <a:t>‹#›</a:t>
            </a:fld>
            <a:endParaRPr lang="zh-CN" altLang="en-US"/>
          </a:p>
        </p:txBody>
      </p:sp>
    </p:spTree>
    <p:extLst>
      <p:ext uri="{BB962C8B-B14F-4D97-AF65-F5344CB8AC3E}">
        <p14:creationId xmlns:p14="http://schemas.microsoft.com/office/powerpoint/2010/main" val="2734314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E9A288-E1E0-04CC-0468-1BDE8321C2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1F3C69A-6C5D-F4DE-C648-8D080CBB0D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04D25ED-286A-3AD2-FD85-92630DCA2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E76C34-7956-C747-2373-A6C023F6BB26}"/>
              </a:ext>
            </a:extLst>
          </p:cNvPr>
          <p:cNvSpPr>
            <a:spLocks noGrp="1"/>
          </p:cNvSpPr>
          <p:nvPr>
            <p:ph type="dt" sz="half" idx="10"/>
          </p:nvPr>
        </p:nvSpPr>
        <p:spPr/>
        <p:txBody>
          <a:bodyPr/>
          <a:lstStyle/>
          <a:p>
            <a:fld id="{889DADD8-83E2-4031-9035-5F96972B381F}" type="datetimeFigureOut">
              <a:rPr lang="zh-CN" altLang="en-US" smtClean="0"/>
              <a:t>2024/10/23</a:t>
            </a:fld>
            <a:endParaRPr lang="zh-CN" altLang="en-US"/>
          </a:p>
        </p:txBody>
      </p:sp>
      <p:sp>
        <p:nvSpPr>
          <p:cNvPr id="6" name="页脚占位符 5">
            <a:extLst>
              <a:ext uri="{FF2B5EF4-FFF2-40B4-BE49-F238E27FC236}">
                <a16:creationId xmlns:a16="http://schemas.microsoft.com/office/drawing/2014/main" id="{6DE92858-99B7-45B4-E6AB-261FEF047B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0C9370-EE7A-C5C7-8A69-90C3F93F0819}"/>
              </a:ext>
            </a:extLst>
          </p:cNvPr>
          <p:cNvSpPr>
            <a:spLocks noGrp="1"/>
          </p:cNvSpPr>
          <p:nvPr>
            <p:ph type="sldNum" sz="quarter" idx="12"/>
          </p:nvPr>
        </p:nvSpPr>
        <p:spPr/>
        <p:txBody>
          <a:bodyPr/>
          <a:lstStyle/>
          <a:p>
            <a:fld id="{D4EAAC3A-FCA6-43A5-B4AE-FA5119F3CBC3}" type="slidenum">
              <a:rPr lang="zh-CN" altLang="en-US" smtClean="0"/>
              <a:t>‹#›</a:t>
            </a:fld>
            <a:endParaRPr lang="zh-CN" altLang="en-US"/>
          </a:p>
        </p:txBody>
      </p:sp>
    </p:spTree>
    <p:extLst>
      <p:ext uri="{BB962C8B-B14F-4D97-AF65-F5344CB8AC3E}">
        <p14:creationId xmlns:p14="http://schemas.microsoft.com/office/powerpoint/2010/main" val="376053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E02DD65-5715-BA9F-7268-5E6752CE61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055C69B-5722-6A4D-1019-20AA095FC4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B44C11-5F61-61C4-005F-3D0F5E81BD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9DADD8-83E2-4031-9035-5F96972B381F}"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AC9A13A4-805A-D35B-B046-08339581D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9262307-4815-2E8F-0BB2-75DC2B5F4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AAC3A-FCA6-43A5-B4AE-FA5119F3CBC3}" type="slidenum">
              <a:rPr lang="zh-CN" altLang="en-US" smtClean="0"/>
              <a:t>‹#›</a:t>
            </a:fld>
            <a:endParaRPr lang="zh-CN" altLang="en-US"/>
          </a:p>
        </p:txBody>
      </p:sp>
    </p:spTree>
    <p:extLst>
      <p:ext uri="{BB962C8B-B14F-4D97-AF65-F5344CB8AC3E}">
        <p14:creationId xmlns:p14="http://schemas.microsoft.com/office/powerpoint/2010/main" val="2350366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F1EDCF98-EB7D-AB71-95E7-952B5C935AFA}"/>
              </a:ext>
            </a:extLst>
          </p:cNvPr>
          <p:cNvSpPr>
            <a:spLocks noGrp="1"/>
          </p:cNvSpPr>
          <p:nvPr>
            <p:ph type="subTitle" idx="1"/>
          </p:nvPr>
        </p:nvSpPr>
        <p:spPr/>
        <p:txBody>
          <a:bodyPr/>
          <a:lstStyle/>
          <a:p>
            <a:endParaRPr lang="zh-CN" altLang="en-US" dirty="0"/>
          </a:p>
        </p:txBody>
      </p:sp>
      <p:pic>
        <p:nvPicPr>
          <p:cNvPr id="5" name="图片 4">
            <a:extLst>
              <a:ext uri="{FF2B5EF4-FFF2-40B4-BE49-F238E27FC236}">
                <a16:creationId xmlns:a16="http://schemas.microsoft.com/office/drawing/2014/main" id="{A941DB0A-6FBF-4F25-1780-F069D5C997E2}"/>
              </a:ext>
            </a:extLst>
          </p:cNvPr>
          <p:cNvPicPr>
            <a:picLocks noChangeAspect="1"/>
          </p:cNvPicPr>
          <p:nvPr/>
        </p:nvPicPr>
        <p:blipFill>
          <a:blip r:embed="rId3"/>
          <a:stretch>
            <a:fillRect/>
          </a:stretch>
        </p:blipFill>
        <p:spPr>
          <a:xfrm>
            <a:off x="0" y="1475848"/>
            <a:ext cx="12192000" cy="4947324"/>
          </a:xfrm>
          <a:prstGeom prst="rect">
            <a:avLst/>
          </a:prstGeom>
        </p:spPr>
      </p:pic>
    </p:spTree>
    <p:extLst>
      <p:ext uri="{BB962C8B-B14F-4D97-AF65-F5344CB8AC3E}">
        <p14:creationId xmlns:p14="http://schemas.microsoft.com/office/powerpoint/2010/main" val="2180799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8BB8F-C408-D690-A1A3-1A1A04B0E59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9139B36-4EF8-116E-CF2A-4D7EB3FFB9CF}"/>
              </a:ext>
            </a:extLst>
          </p:cNvPr>
          <p:cNvSpPr>
            <a:spLocks noGrp="1"/>
          </p:cNvSpPr>
          <p:nvPr>
            <p:ph type="title"/>
          </p:nvPr>
        </p:nvSpPr>
        <p:spPr>
          <a:xfrm>
            <a:off x="838200" y="365125"/>
            <a:ext cx="10729292" cy="1325563"/>
          </a:xfrm>
        </p:spPr>
        <p:txBody>
          <a:bodyPr>
            <a:normAutofit/>
          </a:bodyPr>
          <a:lstStyle/>
          <a:p>
            <a:r>
              <a:rPr lang="en-US" altLang="zh-CN" b="1" dirty="0"/>
              <a:t>Approach – Hub-Migration based Redistribution (HMR)</a:t>
            </a:r>
            <a:endParaRPr lang="zh-CN" altLang="en-US" b="1" dirty="0"/>
          </a:p>
        </p:txBody>
      </p:sp>
      <p:sp>
        <p:nvSpPr>
          <p:cNvPr id="3" name="内容占位符 2">
            <a:extLst>
              <a:ext uri="{FF2B5EF4-FFF2-40B4-BE49-F238E27FC236}">
                <a16:creationId xmlns:a16="http://schemas.microsoft.com/office/drawing/2014/main" id="{80BF6397-32CE-C4A8-9366-F154D4515D0F}"/>
              </a:ext>
            </a:extLst>
          </p:cNvPr>
          <p:cNvSpPr>
            <a:spLocks noGrp="1"/>
          </p:cNvSpPr>
          <p:nvPr>
            <p:ph idx="1"/>
          </p:nvPr>
        </p:nvSpPr>
        <p:spPr>
          <a:xfrm>
            <a:off x="838200" y="1825625"/>
            <a:ext cx="10515600" cy="4667250"/>
          </a:xfrm>
        </p:spPr>
        <p:txBody>
          <a:bodyPr>
            <a:normAutofit/>
          </a:bodyPr>
          <a:lstStyle/>
          <a:p>
            <a:r>
              <a:rPr lang="en-US" altLang="zh-CN" dirty="0"/>
              <a:t>First, </a:t>
            </a:r>
            <a:r>
              <a:rPr lang="en-US" altLang="zh-CN" dirty="0">
                <a:solidFill>
                  <a:schemeClr val="accent1"/>
                </a:solidFill>
              </a:rPr>
              <a:t>compute the clustering loss </a:t>
            </a:r>
            <a:r>
              <a:rPr lang="en-US" altLang="zh-CN" dirty="0"/>
              <a:t>use </a:t>
            </a:r>
            <a:r>
              <a:rPr lang="en-US" altLang="zh-CN" dirty="0" err="1"/>
              <a:t>Kullback-Leibler</a:t>
            </a:r>
            <a:r>
              <a:rPr lang="en-US" altLang="zh-CN" dirty="0"/>
              <a:t> (KL) divergence.</a:t>
            </a:r>
          </a:p>
          <a:p>
            <a:endParaRPr lang="en-US" altLang="zh-CN" dirty="0"/>
          </a:p>
          <a:p>
            <a:r>
              <a:rPr lang="en-US" altLang="zh-CN" dirty="0"/>
              <a:t>Then, perform hub migration by </a:t>
            </a:r>
            <a:r>
              <a:rPr lang="en-US" altLang="zh-CN" dirty="0">
                <a:solidFill>
                  <a:schemeClr val="accent2"/>
                </a:solidFill>
              </a:rPr>
              <a:t>freezing</a:t>
            </a:r>
            <a:r>
              <a:rPr lang="en-US" altLang="zh-CN" dirty="0"/>
              <a:t> a hub and </a:t>
            </a:r>
            <a:r>
              <a:rPr lang="en-US" altLang="zh-CN" dirty="0">
                <a:solidFill>
                  <a:schemeClr val="accent2"/>
                </a:solidFill>
              </a:rPr>
              <a:t>re-anchoring</a:t>
            </a:r>
            <a:r>
              <a:rPr lang="en-US" altLang="zh-CN" dirty="0"/>
              <a:t> other hubs as </a:t>
            </a:r>
            <a:r>
              <a:rPr lang="en-US" altLang="zh-CN" dirty="0">
                <a:solidFill>
                  <a:schemeClr val="accent6"/>
                </a:solidFill>
              </a:rPr>
              <a:t>horizontally negative, vertically positive, and vertically negative vectors </a:t>
            </a:r>
            <a:r>
              <a:rPr lang="en-US" altLang="zh-CN" dirty="0"/>
              <a:t>of the frozen hub.</a:t>
            </a:r>
          </a:p>
          <a:p>
            <a:r>
              <a:rPr lang="en-US" altLang="zh-CN" dirty="0">
                <a:solidFill>
                  <a:schemeClr val="accent1"/>
                </a:solidFill>
              </a:rPr>
              <a:t>Compute the redistribution loss </a:t>
            </a:r>
            <a:r>
              <a:rPr lang="en-US" altLang="zh-CN" dirty="0"/>
              <a:t>use KL divergence.</a:t>
            </a:r>
          </a:p>
          <a:p>
            <a:endParaRPr lang="en-US" altLang="zh-CN" dirty="0"/>
          </a:p>
          <a:p>
            <a:r>
              <a:rPr lang="en-US" altLang="zh-CN" dirty="0">
                <a:solidFill>
                  <a:schemeClr val="accent1"/>
                </a:solidFill>
              </a:rPr>
              <a:t>The total loss </a:t>
            </a:r>
            <a:r>
              <a:rPr lang="en-US" altLang="zh-CN" dirty="0"/>
              <a:t>is the mean of the clustering loss and the redistribution loss.</a:t>
            </a:r>
          </a:p>
        </p:txBody>
      </p:sp>
      <p:pic>
        <p:nvPicPr>
          <p:cNvPr id="5" name="图片 4">
            <a:extLst>
              <a:ext uri="{FF2B5EF4-FFF2-40B4-BE49-F238E27FC236}">
                <a16:creationId xmlns:a16="http://schemas.microsoft.com/office/drawing/2014/main" id="{B53A19B9-CF76-EC5D-A23E-553B00576D2A}"/>
              </a:ext>
            </a:extLst>
          </p:cNvPr>
          <p:cNvPicPr>
            <a:picLocks noChangeAspect="1"/>
          </p:cNvPicPr>
          <p:nvPr/>
        </p:nvPicPr>
        <p:blipFill>
          <a:blip r:embed="rId3"/>
          <a:stretch>
            <a:fillRect/>
          </a:stretch>
        </p:blipFill>
        <p:spPr>
          <a:xfrm>
            <a:off x="2949982" y="2331244"/>
            <a:ext cx="4082765" cy="814491"/>
          </a:xfrm>
          <a:prstGeom prst="rect">
            <a:avLst/>
          </a:prstGeom>
        </p:spPr>
      </p:pic>
      <p:pic>
        <p:nvPicPr>
          <p:cNvPr id="7" name="图片 6">
            <a:extLst>
              <a:ext uri="{FF2B5EF4-FFF2-40B4-BE49-F238E27FC236}">
                <a16:creationId xmlns:a16="http://schemas.microsoft.com/office/drawing/2014/main" id="{B7946A97-A9A7-B60D-AD3C-86F18D2B934F}"/>
              </a:ext>
            </a:extLst>
          </p:cNvPr>
          <p:cNvPicPr>
            <a:picLocks noChangeAspect="1"/>
          </p:cNvPicPr>
          <p:nvPr/>
        </p:nvPicPr>
        <p:blipFill>
          <a:blip r:embed="rId4"/>
          <a:stretch>
            <a:fillRect/>
          </a:stretch>
        </p:blipFill>
        <p:spPr>
          <a:xfrm>
            <a:off x="8992975" y="4673772"/>
            <a:ext cx="3105150" cy="723900"/>
          </a:xfrm>
          <a:prstGeom prst="rect">
            <a:avLst/>
          </a:prstGeom>
        </p:spPr>
      </p:pic>
      <p:pic>
        <p:nvPicPr>
          <p:cNvPr id="9" name="图片 8">
            <a:extLst>
              <a:ext uri="{FF2B5EF4-FFF2-40B4-BE49-F238E27FC236}">
                <a16:creationId xmlns:a16="http://schemas.microsoft.com/office/drawing/2014/main" id="{04941864-A8B6-A391-CD85-BDFE395826A8}"/>
              </a:ext>
            </a:extLst>
          </p:cNvPr>
          <p:cNvPicPr>
            <a:picLocks noChangeAspect="1"/>
          </p:cNvPicPr>
          <p:nvPr/>
        </p:nvPicPr>
        <p:blipFill>
          <a:blip r:embed="rId5"/>
          <a:stretch>
            <a:fillRect/>
          </a:stretch>
        </p:blipFill>
        <p:spPr>
          <a:xfrm>
            <a:off x="4051968" y="6024094"/>
            <a:ext cx="1976554" cy="649826"/>
          </a:xfrm>
          <a:prstGeom prst="rect">
            <a:avLst/>
          </a:prstGeom>
        </p:spPr>
      </p:pic>
      <p:pic>
        <p:nvPicPr>
          <p:cNvPr id="11" name="图片 10">
            <a:extLst>
              <a:ext uri="{FF2B5EF4-FFF2-40B4-BE49-F238E27FC236}">
                <a16:creationId xmlns:a16="http://schemas.microsoft.com/office/drawing/2014/main" id="{ACFD140B-6EEB-4C88-69CA-FB1C106863C8}"/>
              </a:ext>
            </a:extLst>
          </p:cNvPr>
          <p:cNvPicPr>
            <a:picLocks noChangeAspect="1"/>
          </p:cNvPicPr>
          <p:nvPr/>
        </p:nvPicPr>
        <p:blipFill>
          <a:blip r:embed="rId6"/>
          <a:stretch>
            <a:fillRect/>
          </a:stretch>
        </p:blipFill>
        <p:spPr>
          <a:xfrm>
            <a:off x="8026097" y="4001294"/>
            <a:ext cx="1789284" cy="476284"/>
          </a:xfrm>
          <a:prstGeom prst="rect">
            <a:avLst/>
          </a:prstGeom>
        </p:spPr>
      </p:pic>
    </p:spTree>
    <p:extLst>
      <p:ext uri="{BB962C8B-B14F-4D97-AF65-F5344CB8AC3E}">
        <p14:creationId xmlns:p14="http://schemas.microsoft.com/office/powerpoint/2010/main" val="331370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318FE-63BA-C407-3174-990AAC2FFB39}"/>
              </a:ext>
            </a:extLst>
          </p:cNvPr>
          <p:cNvSpPr>
            <a:spLocks noGrp="1"/>
          </p:cNvSpPr>
          <p:nvPr>
            <p:ph type="title"/>
          </p:nvPr>
        </p:nvSpPr>
        <p:spPr/>
        <p:txBody>
          <a:bodyPr/>
          <a:lstStyle/>
          <a:p>
            <a:r>
              <a:rPr lang="en-US" altLang="zh-CN" b="1" dirty="0"/>
              <a:t>Experimentation</a:t>
            </a:r>
            <a:endParaRPr lang="zh-CN" altLang="en-US" b="1" dirty="0"/>
          </a:p>
        </p:txBody>
      </p:sp>
      <p:sp>
        <p:nvSpPr>
          <p:cNvPr id="3" name="内容占位符 2">
            <a:extLst>
              <a:ext uri="{FF2B5EF4-FFF2-40B4-BE49-F238E27FC236}">
                <a16:creationId xmlns:a16="http://schemas.microsoft.com/office/drawing/2014/main" id="{249FFA02-8559-7B88-48A5-5BD8943987C5}"/>
              </a:ext>
            </a:extLst>
          </p:cNvPr>
          <p:cNvSpPr>
            <a:spLocks noGrp="1"/>
          </p:cNvSpPr>
          <p:nvPr>
            <p:ph idx="1"/>
          </p:nvPr>
        </p:nvSpPr>
        <p:spPr>
          <a:xfrm>
            <a:off x="838200" y="1825624"/>
            <a:ext cx="4656859" cy="5032375"/>
          </a:xfrm>
        </p:spPr>
        <p:txBody>
          <a:bodyPr>
            <a:normAutofit/>
          </a:bodyPr>
          <a:lstStyle/>
          <a:p>
            <a:r>
              <a:rPr lang="en-US" altLang="zh-CN" dirty="0"/>
              <a:t>Datasets</a:t>
            </a:r>
          </a:p>
          <a:p>
            <a:pPr lvl="1"/>
            <a:r>
              <a:rPr lang="en-US" altLang="zh-CN" dirty="0"/>
              <a:t>PDTB2, PDTB3, CoNLL-2016</a:t>
            </a:r>
          </a:p>
          <a:p>
            <a:r>
              <a:rPr lang="en-US" altLang="zh-CN" dirty="0"/>
              <a:t>Metrics</a:t>
            </a:r>
          </a:p>
          <a:p>
            <a:pPr lvl="1"/>
            <a:r>
              <a:rPr lang="en-US" altLang="zh-CN" dirty="0">
                <a:solidFill>
                  <a:schemeClr val="accent2"/>
                </a:solidFill>
              </a:rPr>
              <a:t>Macro-F1, Accuracy (Acc.)</a:t>
            </a:r>
          </a:p>
          <a:p>
            <a:r>
              <a:rPr lang="en-US" altLang="zh-CN" dirty="0"/>
              <a:t>Compared models</a:t>
            </a:r>
          </a:p>
          <a:p>
            <a:pPr lvl="1"/>
            <a:r>
              <a:rPr lang="en-US" altLang="zh-CN" dirty="0">
                <a:solidFill>
                  <a:srgbClr val="FF0000"/>
                </a:solidFill>
              </a:rPr>
              <a:t>ChatGPT </a:t>
            </a:r>
          </a:p>
          <a:p>
            <a:pPr lvl="1"/>
            <a:r>
              <a:rPr lang="en-US" altLang="zh-CN" dirty="0">
                <a:solidFill>
                  <a:schemeClr val="accent6"/>
                </a:solidFill>
              </a:rPr>
              <a:t>Connective-Free models</a:t>
            </a:r>
          </a:p>
          <a:p>
            <a:pPr lvl="2"/>
            <a:r>
              <a:rPr lang="en-US" altLang="zh-CN" dirty="0">
                <a:solidFill>
                  <a:schemeClr val="accent6"/>
                </a:solidFill>
              </a:rPr>
              <a:t>Do not use connectives during training</a:t>
            </a:r>
          </a:p>
          <a:p>
            <a:pPr lvl="1"/>
            <a:r>
              <a:rPr lang="en-US" altLang="zh-CN" dirty="0">
                <a:solidFill>
                  <a:srgbClr val="0070C0"/>
                </a:solidFill>
              </a:rPr>
              <a:t>Connective-Exposed models</a:t>
            </a:r>
          </a:p>
          <a:p>
            <a:pPr lvl="2"/>
            <a:r>
              <a:rPr lang="en-US" altLang="zh-CN" dirty="0">
                <a:solidFill>
                  <a:srgbClr val="0070C0"/>
                </a:solidFill>
              </a:rPr>
              <a:t>Use connectives during training</a:t>
            </a:r>
          </a:p>
          <a:p>
            <a:pPr lvl="1"/>
            <a:endParaRPr lang="en-US" altLang="zh-CN" dirty="0"/>
          </a:p>
        </p:txBody>
      </p:sp>
      <p:pic>
        <p:nvPicPr>
          <p:cNvPr id="7" name="图片 6">
            <a:extLst>
              <a:ext uri="{FF2B5EF4-FFF2-40B4-BE49-F238E27FC236}">
                <a16:creationId xmlns:a16="http://schemas.microsoft.com/office/drawing/2014/main" id="{68669E8F-E895-BC3D-03E2-A47B0B558F72}"/>
              </a:ext>
            </a:extLst>
          </p:cNvPr>
          <p:cNvPicPr>
            <a:picLocks noChangeAspect="1"/>
          </p:cNvPicPr>
          <p:nvPr/>
        </p:nvPicPr>
        <p:blipFill>
          <a:blip r:embed="rId3"/>
          <a:stretch>
            <a:fillRect/>
          </a:stretch>
        </p:blipFill>
        <p:spPr>
          <a:xfrm>
            <a:off x="5495059" y="1825625"/>
            <a:ext cx="6134100" cy="4200525"/>
          </a:xfrm>
          <a:prstGeom prst="rect">
            <a:avLst/>
          </a:prstGeom>
        </p:spPr>
      </p:pic>
      <p:sp>
        <p:nvSpPr>
          <p:cNvPr id="4" name="文本框 3">
            <a:extLst>
              <a:ext uri="{FF2B5EF4-FFF2-40B4-BE49-F238E27FC236}">
                <a16:creationId xmlns:a16="http://schemas.microsoft.com/office/drawing/2014/main" id="{87F2035B-6DC9-1C96-9F2F-5D45F6A2536F}"/>
              </a:ext>
            </a:extLst>
          </p:cNvPr>
          <p:cNvSpPr txBox="1"/>
          <p:nvPr/>
        </p:nvSpPr>
        <p:spPr>
          <a:xfrm>
            <a:off x="5848224" y="5969655"/>
            <a:ext cx="5427770" cy="523220"/>
          </a:xfrm>
          <a:prstGeom prst="rect">
            <a:avLst/>
          </a:prstGeom>
          <a:noFill/>
        </p:spPr>
        <p:txBody>
          <a:bodyPr wrap="square" rtlCol="0">
            <a:spAutoFit/>
          </a:bodyPr>
          <a:lstStyle/>
          <a:p>
            <a:r>
              <a:rPr lang="en-US" altLang="zh-CN" sz="2800" dirty="0"/>
              <a:t>Table 1: The statistics of datasets.</a:t>
            </a:r>
            <a:endParaRPr lang="zh-CN" altLang="en-US" sz="2800" dirty="0"/>
          </a:p>
        </p:txBody>
      </p:sp>
    </p:spTree>
    <p:extLst>
      <p:ext uri="{BB962C8B-B14F-4D97-AF65-F5344CB8AC3E}">
        <p14:creationId xmlns:p14="http://schemas.microsoft.com/office/powerpoint/2010/main" val="344200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9E0FF-7F62-84F2-337B-5F265FC5185F}"/>
              </a:ext>
            </a:extLst>
          </p:cNvPr>
          <p:cNvSpPr>
            <a:spLocks noGrp="1"/>
          </p:cNvSpPr>
          <p:nvPr>
            <p:ph type="title"/>
          </p:nvPr>
        </p:nvSpPr>
        <p:spPr/>
        <p:txBody>
          <a:bodyPr/>
          <a:lstStyle/>
          <a:p>
            <a:r>
              <a:rPr lang="en-US" altLang="zh-CN" b="1" dirty="0"/>
              <a:t>Main results (4-way classification)</a:t>
            </a:r>
          </a:p>
        </p:txBody>
      </p:sp>
      <p:pic>
        <p:nvPicPr>
          <p:cNvPr id="7" name="图片 6">
            <a:extLst>
              <a:ext uri="{FF2B5EF4-FFF2-40B4-BE49-F238E27FC236}">
                <a16:creationId xmlns:a16="http://schemas.microsoft.com/office/drawing/2014/main" id="{99DB3A47-DAA9-1252-F6A0-CFBC3A97F063}"/>
              </a:ext>
            </a:extLst>
          </p:cNvPr>
          <p:cNvPicPr>
            <a:picLocks noChangeAspect="1"/>
          </p:cNvPicPr>
          <p:nvPr/>
        </p:nvPicPr>
        <p:blipFill>
          <a:blip r:embed="rId3"/>
          <a:stretch>
            <a:fillRect/>
          </a:stretch>
        </p:blipFill>
        <p:spPr>
          <a:xfrm>
            <a:off x="810569" y="1531662"/>
            <a:ext cx="9823704" cy="4184949"/>
          </a:xfrm>
          <a:prstGeom prst="rect">
            <a:avLst/>
          </a:prstGeom>
        </p:spPr>
      </p:pic>
      <p:sp>
        <p:nvSpPr>
          <p:cNvPr id="4" name="文本框 3">
            <a:extLst>
              <a:ext uri="{FF2B5EF4-FFF2-40B4-BE49-F238E27FC236}">
                <a16:creationId xmlns:a16="http://schemas.microsoft.com/office/drawing/2014/main" id="{C981D844-ADDD-8D72-1977-3BD2BE18886D}"/>
              </a:ext>
            </a:extLst>
          </p:cNvPr>
          <p:cNvSpPr txBox="1"/>
          <p:nvPr/>
        </p:nvSpPr>
        <p:spPr>
          <a:xfrm>
            <a:off x="810569" y="5716611"/>
            <a:ext cx="10030239" cy="954107"/>
          </a:xfrm>
          <a:prstGeom prst="rect">
            <a:avLst/>
          </a:prstGeom>
          <a:noFill/>
        </p:spPr>
        <p:txBody>
          <a:bodyPr wrap="square" rtlCol="0">
            <a:spAutoFit/>
          </a:bodyPr>
          <a:lstStyle/>
          <a:p>
            <a:r>
              <a:rPr lang="en-US" altLang="zh-CN" sz="2800" dirty="0"/>
              <a:t>Table 2: Performance of IDRR. Comparison is made to ChatGPT and the </a:t>
            </a:r>
            <a:r>
              <a:rPr lang="en-US" altLang="zh-CN" sz="2800" dirty="0">
                <a:solidFill>
                  <a:srgbClr val="00B050"/>
                </a:solidFill>
              </a:rPr>
              <a:t>connective-free</a:t>
            </a:r>
            <a:r>
              <a:rPr lang="en-US" altLang="zh-CN" sz="2800" dirty="0"/>
              <a:t> models.</a:t>
            </a:r>
            <a:endParaRPr lang="zh-CN" altLang="en-US" sz="2800" dirty="0"/>
          </a:p>
        </p:txBody>
      </p:sp>
      <p:sp>
        <p:nvSpPr>
          <p:cNvPr id="5" name="对话气泡: 圆角矩形 4">
            <a:extLst>
              <a:ext uri="{FF2B5EF4-FFF2-40B4-BE49-F238E27FC236}">
                <a16:creationId xmlns:a16="http://schemas.microsoft.com/office/drawing/2014/main" id="{0122EC3A-7E56-074F-8F69-B54DF5F7A973}"/>
              </a:ext>
            </a:extLst>
          </p:cNvPr>
          <p:cNvSpPr/>
          <p:nvPr/>
        </p:nvSpPr>
        <p:spPr>
          <a:xfrm>
            <a:off x="10329863" y="4179002"/>
            <a:ext cx="1751771" cy="729674"/>
          </a:xfrm>
          <a:prstGeom prst="wedgeRoundRectCallout">
            <a:avLst>
              <a:gd name="adj1" fmla="val -36656"/>
              <a:gd name="adj2" fmla="val 127125"/>
              <a:gd name="adj3" fmla="val 16667"/>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b="1" dirty="0">
                <a:solidFill>
                  <a:srgbClr val="FFFF00"/>
                </a:solidFill>
              </a:rPr>
              <a:t>SOTA</a:t>
            </a:r>
            <a:r>
              <a:rPr lang="en-US" altLang="zh-CN" b="1" dirty="0">
                <a:solidFill>
                  <a:srgbClr val="FF0000"/>
                </a:solidFill>
              </a:rPr>
              <a:t> </a:t>
            </a:r>
            <a:r>
              <a:rPr lang="en-US" altLang="zh-CN" b="1" dirty="0">
                <a:solidFill>
                  <a:schemeClr val="bg1"/>
                </a:solidFill>
              </a:rPr>
              <a:t>performance</a:t>
            </a:r>
            <a:endParaRPr lang="zh-CN" altLang="en-US" b="1" dirty="0">
              <a:solidFill>
                <a:schemeClr val="bg1"/>
              </a:solidFill>
            </a:endParaRPr>
          </a:p>
        </p:txBody>
      </p:sp>
    </p:spTree>
    <p:extLst>
      <p:ext uri="{BB962C8B-B14F-4D97-AF65-F5344CB8AC3E}">
        <p14:creationId xmlns:p14="http://schemas.microsoft.com/office/powerpoint/2010/main" val="403251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F35D3-3AC3-B394-81AB-9E7F1D5B9F2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9413F35-07C1-9836-2051-5554B0FF0891}"/>
              </a:ext>
            </a:extLst>
          </p:cNvPr>
          <p:cNvSpPr>
            <a:spLocks noGrp="1"/>
          </p:cNvSpPr>
          <p:nvPr>
            <p:ph type="title"/>
          </p:nvPr>
        </p:nvSpPr>
        <p:spPr/>
        <p:txBody>
          <a:bodyPr/>
          <a:lstStyle/>
          <a:p>
            <a:r>
              <a:rPr lang="en-US" altLang="zh-CN" b="1" dirty="0"/>
              <a:t>Main results (4-way classification)</a:t>
            </a:r>
          </a:p>
        </p:txBody>
      </p:sp>
      <p:pic>
        <p:nvPicPr>
          <p:cNvPr id="5" name="图片 4">
            <a:extLst>
              <a:ext uri="{FF2B5EF4-FFF2-40B4-BE49-F238E27FC236}">
                <a16:creationId xmlns:a16="http://schemas.microsoft.com/office/drawing/2014/main" id="{B2E7E6FB-C64B-481E-D869-71BB9EBF1DD2}"/>
              </a:ext>
            </a:extLst>
          </p:cNvPr>
          <p:cNvPicPr>
            <a:picLocks noChangeAspect="1"/>
          </p:cNvPicPr>
          <p:nvPr/>
        </p:nvPicPr>
        <p:blipFill>
          <a:blip r:embed="rId3"/>
          <a:stretch>
            <a:fillRect/>
          </a:stretch>
        </p:blipFill>
        <p:spPr>
          <a:xfrm>
            <a:off x="838200" y="1548939"/>
            <a:ext cx="10187235" cy="2836828"/>
          </a:xfrm>
          <a:prstGeom prst="rect">
            <a:avLst/>
          </a:prstGeom>
        </p:spPr>
      </p:pic>
      <p:sp>
        <p:nvSpPr>
          <p:cNvPr id="7" name="文本框 6">
            <a:extLst>
              <a:ext uri="{FF2B5EF4-FFF2-40B4-BE49-F238E27FC236}">
                <a16:creationId xmlns:a16="http://schemas.microsoft.com/office/drawing/2014/main" id="{04708134-EA26-813A-9C8B-F24CEA988F5E}"/>
              </a:ext>
            </a:extLst>
          </p:cNvPr>
          <p:cNvSpPr txBox="1"/>
          <p:nvPr/>
        </p:nvSpPr>
        <p:spPr>
          <a:xfrm>
            <a:off x="838200" y="4558702"/>
            <a:ext cx="10030239" cy="954107"/>
          </a:xfrm>
          <a:prstGeom prst="rect">
            <a:avLst/>
          </a:prstGeom>
          <a:noFill/>
        </p:spPr>
        <p:txBody>
          <a:bodyPr wrap="square" rtlCol="0">
            <a:spAutoFit/>
          </a:bodyPr>
          <a:lstStyle/>
          <a:p>
            <a:r>
              <a:rPr lang="en-US" altLang="zh-CN" sz="2800" dirty="0"/>
              <a:t>Table 3: Performance of IDRR. Comparison is made to the </a:t>
            </a:r>
            <a:r>
              <a:rPr lang="en-US" altLang="zh-CN" sz="2800" dirty="0">
                <a:solidFill>
                  <a:srgbClr val="0070C0"/>
                </a:solidFill>
              </a:rPr>
              <a:t>connective-exposed</a:t>
            </a:r>
            <a:r>
              <a:rPr lang="en-US" altLang="zh-CN" sz="2800" dirty="0"/>
              <a:t> models.</a:t>
            </a:r>
            <a:endParaRPr lang="zh-CN" altLang="en-US" sz="2800" dirty="0"/>
          </a:p>
        </p:txBody>
      </p:sp>
      <p:sp>
        <p:nvSpPr>
          <p:cNvPr id="8" name="对话气泡: 圆角矩形 7">
            <a:extLst>
              <a:ext uri="{FF2B5EF4-FFF2-40B4-BE49-F238E27FC236}">
                <a16:creationId xmlns:a16="http://schemas.microsoft.com/office/drawing/2014/main" id="{BCB4CDC7-46BC-BB1A-FF64-18668EE687E9}"/>
              </a:ext>
            </a:extLst>
          </p:cNvPr>
          <p:cNvSpPr/>
          <p:nvPr/>
        </p:nvSpPr>
        <p:spPr>
          <a:xfrm>
            <a:off x="6495222" y="5383604"/>
            <a:ext cx="5146813" cy="858169"/>
          </a:xfrm>
          <a:prstGeom prst="wedgeRoundRectCallout">
            <a:avLst>
              <a:gd name="adj1" fmla="val 27884"/>
              <a:gd name="adj2" fmla="val -171110"/>
              <a:gd name="adj3" fmla="val 16667"/>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b="1" dirty="0"/>
              <a:t>Achieve </a:t>
            </a:r>
            <a:r>
              <a:rPr lang="en-US" altLang="zh-CN" b="1" dirty="0">
                <a:solidFill>
                  <a:srgbClr val="FFFF00"/>
                </a:solidFill>
              </a:rPr>
              <a:t>competitive</a:t>
            </a:r>
            <a:r>
              <a:rPr lang="en-US" altLang="zh-CN" b="1" dirty="0"/>
              <a:t> performance </a:t>
            </a:r>
          </a:p>
          <a:p>
            <a:pPr algn="ctr"/>
            <a:r>
              <a:rPr lang="en-US" altLang="zh-CN" b="1" dirty="0">
                <a:solidFill>
                  <a:srgbClr val="FFC000"/>
                </a:solidFill>
              </a:rPr>
              <a:t>without relying on connectives </a:t>
            </a:r>
            <a:r>
              <a:rPr lang="en-US" altLang="zh-CN" b="1" dirty="0"/>
              <a:t>during training</a:t>
            </a:r>
            <a:endParaRPr lang="zh-CN" altLang="en-US" b="1" dirty="0"/>
          </a:p>
        </p:txBody>
      </p:sp>
    </p:spTree>
    <p:extLst>
      <p:ext uri="{BB962C8B-B14F-4D97-AF65-F5344CB8AC3E}">
        <p14:creationId xmlns:p14="http://schemas.microsoft.com/office/powerpoint/2010/main" val="3485562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9F7B0-D558-5BB4-06C0-368C8C262F5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7351F8A-6ACB-AE00-3B73-73AF28A3A154}"/>
              </a:ext>
            </a:extLst>
          </p:cNvPr>
          <p:cNvSpPr>
            <a:spLocks noGrp="1"/>
          </p:cNvSpPr>
          <p:nvPr>
            <p:ph type="title"/>
          </p:nvPr>
        </p:nvSpPr>
        <p:spPr/>
        <p:txBody>
          <a:bodyPr/>
          <a:lstStyle/>
          <a:p>
            <a:r>
              <a:rPr lang="en-US" altLang="zh-CN" b="1" dirty="0"/>
              <a:t>Binary classification results</a:t>
            </a:r>
            <a:endParaRPr lang="zh-CN" altLang="en-US" b="1" dirty="0"/>
          </a:p>
        </p:txBody>
      </p:sp>
      <p:pic>
        <p:nvPicPr>
          <p:cNvPr id="5" name="图片 4">
            <a:extLst>
              <a:ext uri="{FF2B5EF4-FFF2-40B4-BE49-F238E27FC236}">
                <a16:creationId xmlns:a16="http://schemas.microsoft.com/office/drawing/2014/main" id="{E730EB2E-561A-3596-84CA-9C6D2F947BA8}"/>
              </a:ext>
            </a:extLst>
          </p:cNvPr>
          <p:cNvPicPr>
            <a:picLocks noChangeAspect="1"/>
          </p:cNvPicPr>
          <p:nvPr/>
        </p:nvPicPr>
        <p:blipFill>
          <a:blip r:embed="rId3"/>
          <a:stretch>
            <a:fillRect/>
          </a:stretch>
        </p:blipFill>
        <p:spPr>
          <a:xfrm>
            <a:off x="838200" y="1564096"/>
            <a:ext cx="6483096" cy="4784943"/>
          </a:xfrm>
          <a:prstGeom prst="rect">
            <a:avLst/>
          </a:prstGeom>
        </p:spPr>
      </p:pic>
      <p:sp>
        <p:nvSpPr>
          <p:cNvPr id="4" name="文本框 3">
            <a:extLst>
              <a:ext uri="{FF2B5EF4-FFF2-40B4-BE49-F238E27FC236}">
                <a16:creationId xmlns:a16="http://schemas.microsoft.com/office/drawing/2014/main" id="{F1AC7D64-EE05-3762-2CD7-EB64E0F1A67F}"/>
              </a:ext>
            </a:extLst>
          </p:cNvPr>
          <p:cNvSpPr txBox="1"/>
          <p:nvPr/>
        </p:nvSpPr>
        <p:spPr>
          <a:xfrm>
            <a:off x="7549066" y="1760223"/>
            <a:ext cx="3895842" cy="1815882"/>
          </a:xfrm>
          <a:prstGeom prst="rect">
            <a:avLst/>
          </a:prstGeom>
          <a:noFill/>
        </p:spPr>
        <p:txBody>
          <a:bodyPr wrap="square" rtlCol="0">
            <a:spAutoFit/>
          </a:bodyPr>
          <a:lstStyle/>
          <a:p>
            <a:r>
              <a:rPr lang="en-US" altLang="zh-CN" sz="2800" dirty="0"/>
              <a:t>Table 4: The binary IDRR result (F1-score (%)) for each main relation type.</a:t>
            </a:r>
            <a:endParaRPr lang="zh-CN" altLang="en-US" sz="2800" dirty="0"/>
          </a:p>
        </p:txBody>
      </p:sp>
      <p:sp>
        <p:nvSpPr>
          <p:cNvPr id="7" name="对话气泡: 圆角矩形 6">
            <a:extLst>
              <a:ext uri="{FF2B5EF4-FFF2-40B4-BE49-F238E27FC236}">
                <a16:creationId xmlns:a16="http://schemas.microsoft.com/office/drawing/2014/main" id="{D72A19D4-B908-FD7C-721E-6599887648E6}"/>
              </a:ext>
            </a:extLst>
          </p:cNvPr>
          <p:cNvSpPr/>
          <p:nvPr/>
        </p:nvSpPr>
        <p:spPr>
          <a:xfrm>
            <a:off x="7653130" y="4096488"/>
            <a:ext cx="4124740" cy="729674"/>
          </a:xfrm>
          <a:prstGeom prst="wedgeRoundRectCallout">
            <a:avLst>
              <a:gd name="adj1" fmla="val -58998"/>
              <a:gd name="adj2" fmla="val 31775"/>
              <a:gd name="adj3" fmla="val 16667"/>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b="1" dirty="0"/>
              <a:t>Obtain relatively balanced F1-scores across relation types</a:t>
            </a:r>
            <a:endParaRPr lang="zh-CN" altLang="en-US" b="1" dirty="0"/>
          </a:p>
        </p:txBody>
      </p:sp>
    </p:spTree>
    <p:extLst>
      <p:ext uri="{BB962C8B-B14F-4D97-AF65-F5344CB8AC3E}">
        <p14:creationId xmlns:p14="http://schemas.microsoft.com/office/powerpoint/2010/main" val="940590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3E865-8CCE-BD16-3EC5-3B018F743B7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056C75C-CC15-61B6-A971-037A2D373170}"/>
              </a:ext>
            </a:extLst>
          </p:cNvPr>
          <p:cNvSpPr>
            <a:spLocks noGrp="1"/>
          </p:cNvSpPr>
          <p:nvPr>
            <p:ph type="title"/>
          </p:nvPr>
        </p:nvSpPr>
        <p:spPr/>
        <p:txBody>
          <a:bodyPr/>
          <a:lstStyle/>
          <a:p>
            <a:r>
              <a:rPr lang="en-US" altLang="zh-CN" b="1" dirty="0"/>
              <a:t>Robustness verification</a:t>
            </a:r>
          </a:p>
        </p:txBody>
      </p:sp>
      <p:pic>
        <p:nvPicPr>
          <p:cNvPr id="5" name="图片 4">
            <a:extLst>
              <a:ext uri="{FF2B5EF4-FFF2-40B4-BE49-F238E27FC236}">
                <a16:creationId xmlns:a16="http://schemas.microsoft.com/office/drawing/2014/main" id="{5A2EBF64-A37E-C142-8780-252C23103CF3}"/>
              </a:ext>
            </a:extLst>
          </p:cNvPr>
          <p:cNvPicPr>
            <a:picLocks noChangeAspect="1"/>
          </p:cNvPicPr>
          <p:nvPr/>
        </p:nvPicPr>
        <p:blipFill>
          <a:blip r:embed="rId3"/>
          <a:stretch>
            <a:fillRect/>
          </a:stretch>
        </p:blipFill>
        <p:spPr>
          <a:xfrm>
            <a:off x="838200" y="1505744"/>
            <a:ext cx="6686550" cy="2495550"/>
          </a:xfrm>
          <a:prstGeom prst="rect">
            <a:avLst/>
          </a:prstGeom>
        </p:spPr>
      </p:pic>
      <p:sp>
        <p:nvSpPr>
          <p:cNvPr id="4" name="文本框 3">
            <a:extLst>
              <a:ext uri="{FF2B5EF4-FFF2-40B4-BE49-F238E27FC236}">
                <a16:creationId xmlns:a16="http://schemas.microsoft.com/office/drawing/2014/main" id="{07D14979-41FA-6C9E-E65A-5C60F9F8DFC8}"/>
              </a:ext>
            </a:extLst>
          </p:cNvPr>
          <p:cNvSpPr txBox="1"/>
          <p:nvPr/>
        </p:nvSpPr>
        <p:spPr>
          <a:xfrm>
            <a:off x="838199" y="4126346"/>
            <a:ext cx="6735417" cy="523220"/>
          </a:xfrm>
          <a:prstGeom prst="rect">
            <a:avLst/>
          </a:prstGeom>
          <a:noFill/>
        </p:spPr>
        <p:txBody>
          <a:bodyPr wrap="square" rtlCol="0">
            <a:spAutoFit/>
          </a:bodyPr>
          <a:lstStyle/>
          <a:p>
            <a:r>
              <a:rPr lang="en-US" altLang="zh-CN" sz="2800" dirty="0"/>
              <a:t>Table 5: Robustness verification results.</a:t>
            </a:r>
            <a:endParaRPr lang="zh-CN" altLang="en-US" sz="2800" dirty="0"/>
          </a:p>
        </p:txBody>
      </p:sp>
      <p:sp>
        <p:nvSpPr>
          <p:cNvPr id="6" name="对话气泡: 圆角矩形 5">
            <a:extLst>
              <a:ext uri="{FF2B5EF4-FFF2-40B4-BE49-F238E27FC236}">
                <a16:creationId xmlns:a16="http://schemas.microsoft.com/office/drawing/2014/main" id="{8DA7A575-08C3-AAE2-3EBF-9A5F154F853F}"/>
              </a:ext>
            </a:extLst>
          </p:cNvPr>
          <p:cNvSpPr/>
          <p:nvPr/>
        </p:nvSpPr>
        <p:spPr>
          <a:xfrm>
            <a:off x="7524750" y="4096487"/>
            <a:ext cx="4069246" cy="962529"/>
          </a:xfrm>
          <a:prstGeom prst="wedgeRoundRectCallout">
            <a:avLst>
              <a:gd name="adj1" fmla="val -51188"/>
              <a:gd name="adj2" fmla="val -83193"/>
              <a:gd name="adj3" fmla="val 16667"/>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b="1" dirty="0"/>
              <a:t>Achieve substantial improvements across all three backbone models</a:t>
            </a:r>
            <a:endParaRPr lang="zh-CN" altLang="en-US" b="1" dirty="0"/>
          </a:p>
        </p:txBody>
      </p:sp>
    </p:spTree>
    <p:extLst>
      <p:ext uri="{BB962C8B-B14F-4D97-AF65-F5344CB8AC3E}">
        <p14:creationId xmlns:p14="http://schemas.microsoft.com/office/powerpoint/2010/main" val="1161709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E3730-D528-13A8-E48D-F31D21466BB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44D452B-6713-A5DA-FC83-A9D7F68F0B1F}"/>
              </a:ext>
            </a:extLst>
          </p:cNvPr>
          <p:cNvSpPr>
            <a:spLocks noGrp="1"/>
          </p:cNvSpPr>
          <p:nvPr>
            <p:ph type="title"/>
          </p:nvPr>
        </p:nvSpPr>
        <p:spPr/>
        <p:txBody>
          <a:bodyPr/>
          <a:lstStyle/>
          <a:p>
            <a:r>
              <a:rPr lang="en-US" altLang="zh-CN" b="1" dirty="0"/>
              <a:t>Ablation study</a:t>
            </a:r>
          </a:p>
        </p:txBody>
      </p:sp>
      <p:pic>
        <p:nvPicPr>
          <p:cNvPr id="5" name="图片 4">
            <a:extLst>
              <a:ext uri="{FF2B5EF4-FFF2-40B4-BE49-F238E27FC236}">
                <a16:creationId xmlns:a16="http://schemas.microsoft.com/office/drawing/2014/main" id="{8D628A5D-3A38-56A9-F6C5-53A1E29AB0A1}"/>
              </a:ext>
            </a:extLst>
          </p:cNvPr>
          <p:cNvPicPr>
            <a:picLocks noChangeAspect="1"/>
          </p:cNvPicPr>
          <p:nvPr/>
        </p:nvPicPr>
        <p:blipFill>
          <a:blip r:embed="rId3"/>
          <a:stretch>
            <a:fillRect/>
          </a:stretch>
        </p:blipFill>
        <p:spPr>
          <a:xfrm>
            <a:off x="838200" y="1629744"/>
            <a:ext cx="7477014" cy="3312986"/>
          </a:xfrm>
          <a:prstGeom prst="rect">
            <a:avLst/>
          </a:prstGeom>
        </p:spPr>
      </p:pic>
      <p:sp>
        <p:nvSpPr>
          <p:cNvPr id="4" name="文本框 3">
            <a:extLst>
              <a:ext uri="{FF2B5EF4-FFF2-40B4-BE49-F238E27FC236}">
                <a16:creationId xmlns:a16="http://schemas.microsoft.com/office/drawing/2014/main" id="{85108392-424B-0EBC-3BD7-D3EAF8262E99}"/>
              </a:ext>
            </a:extLst>
          </p:cNvPr>
          <p:cNvSpPr txBox="1"/>
          <p:nvPr/>
        </p:nvSpPr>
        <p:spPr>
          <a:xfrm>
            <a:off x="838200" y="5110320"/>
            <a:ext cx="6735417" cy="523220"/>
          </a:xfrm>
          <a:prstGeom prst="rect">
            <a:avLst/>
          </a:prstGeom>
          <a:noFill/>
        </p:spPr>
        <p:txBody>
          <a:bodyPr wrap="square" rtlCol="0">
            <a:spAutoFit/>
          </a:bodyPr>
          <a:lstStyle/>
          <a:p>
            <a:r>
              <a:rPr lang="en-US" altLang="zh-CN" sz="2800" dirty="0"/>
              <a:t>Table 6: Results of ablation experiments.</a:t>
            </a:r>
            <a:endParaRPr lang="zh-CN" altLang="en-US" sz="2800" dirty="0"/>
          </a:p>
        </p:txBody>
      </p:sp>
      <p:sp>
        <p:nvSpPr>
          <p:cNvPr id="6" name="对话气泡: 圆角矩形 5">
            <a:extLst>
              <a:ext uri="{FF2B5EF4-FFF2-40B4-BE49-F238E27FC236}">
                <a16:creationId xmlns:a16="http://schemas.microsoft.com/office/drawing/2014/main" id="{B8C4B61B-1EE8-DC19-AB8D-D4A5E28FE024}"/>
              </a:ext>
            </a:extLst>
          </p:cNvPr>
          <p:cNvSpPr/>
          <p:nvPr/>
        </p:nvSpPr>
        <p:spPr>
          <a:xfrm>
            <a:off x="8728210" y="1924827"/>
            <a:ext cx="3226905" cy="1081759"/>
          </a:xfrm>
          <a:prstGeom prst="wedgeRoundRectCallout">
            <a:avLst>
              <a:gd name="adj1" fmla="val -63612"/>
              <a:gd name="adj2" fmla="val 43621"/>
              <a:gd name="adj3" fmla="val 16667"/>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b="1" dirty="0"/>
              <a:t>Ablating HMR causes the most severe performance degradation</a:t>
            </a:r>
            <a:endParaRPr lang="zh-CN" altLang="en-US" b="1" dirty="0"/>
          </a:p>
        </p:txBody>
      </p:sp>
      <p:sp>
        <p:nvSpPr>
          <p:cNvPr id="7" name="矩形 6">
            <a:extLst>
              <a:ext uri="{FF2B5EF4-FFF2-40B4-BE49-F238E27FC236}">
                <a16:creationId xmlns:a16="http://schemas.microsoft.com/office/drawing/2014/main" id="{917E6DE9-7B19-E9E6-6E5F-E5C3ADCAEEAE}"/>
              </a:ext>
            </a:extLst>
          </p:cNvPr>
          <p:cNvSpPr/>
          <p:nvPr/>
        </p:nvSpPr>
        <p:spPr>
          <a:xfrm>
            <a:off x="4341743" y="3804857"/>
            <a:ext cx="3866321" cy="3528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BC157D87-ABBB-BAF2-C770-64F5C393D32C}"/>
              </a:ext>
            </a:extLst>
          </p:cNvPr>
          <p:cNvSpPr/>
          <p:nvPr/>
        </p:nvSpPr>
        <p:spPr>
          <a:xfrm>
            <a:off x="4341744" y="2739127"/>
            <a:ext cx="3866321" cy="3528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对话气泡: 圆角矩形 8">
            <a:extLst>
              <a:ext uri="{FF2B5EF4-FFF2-40B4-BE49-F238E27FC236}">
                <a16:creationId xmlns:a16="http://schemas.microsoft.com/office/drawing/2014/main" id="{03BA8171-DA0B-C424-F04A-33D8F23BFE3A}"/>
              </a:ext>
            </a:extLst>
          </p:cNvPr>
          <p:cNvSpPr/>
          <p:nvPr/>
        </p:nvSpPr>
        <p:spPr>
          <a:xfrm>
            <a:off x="8728209" y="3928132"/>
            <a:ext cx="3168930" cy="1081759"/>
          </a:xfrm>
          <a:prstGeom prst="wedgeRoundRectCallout">
            <a:avLst>
              <a:gd name="adj1" fmla="val -63150"/>
              <a:gd name="adj2" fmla="val -39070"/>
              <a:gd name="adj3" fmla="val 16667"/>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b="1" dirty="0"/>
              <a:t>Gain the most performance  improvement out of HMR</a:t>
            </a:r>
            <a:endParaRPr lang="zh-CN" altLang="en-US" b="1" dirty="0"/>
          </a:p>
        </p:txBody>
      </p:sp>
      <p:sp>
        <p:nvSpPr>
          <p:cNvPr id="12" name="矩形 11">
            <a:extLst>
              <a:ext uri="{FF2B5EF4-FFF2-40B4-BE49-F238E27FC236}">
                <a16:creationId xmlns:a16="http://schemas.microsoft.com/office/drawing/2014/main" id="{48D0878B-5A26-332D-95D4-B1CF40779459}"/>
              </a:ext>
            </a:extLst>
          </p:cNvPr>
          <p:cNvSpPr/>
          <p:nvPr/>
        </p:nvSpPr>
        <p:spPr>
          <a:xfrm>
            <a:off x="4341742" y="2038487"/>
            <a:ext cx="3866321" cy="3528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话气泡: 圆角矩形 12">
            <a:extLst>
              <a:ext uri="{FF2B5EF4-FFF2-40B4-BE49-F238E27FC236}">
                <a16:creationId xmlns:a16="http://schemas.microsoft.com/office/drawing/2014/main" id="{D136F44E-A2AF-423E-6A33-82FA00D19977}"/>
              </a:ext>
            </a:extLst>
          </p:cNvPr>
          <p:cNvSpPr/>
          <p:nvPr/>
        </p:nvSpPr>
        <p:spPr>
          <a:xfrm>
            <a:off x="7200900" y="624957"/>
            <a:ext cx="3563178" cy="852512"/>
          </a:xfrm>
          <a:prstGeom prst="wedgeRoundRectCallout">
            <a:avLst>
              <a:gd name="adj1" fmla="val -23937"/>
              <a:gd name="adj2" fmla="val 102528"/>
              <a:gd name="adj3" fmla="val 16667"/>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b="1" dirty="0"/>
              <a:t>Combination of all three methods yields the best results</a:t>
            </a:r>
            <a:endParaRPr lang="zh-CN" altLang="en-US" b="1" dirty="0"/>
          </a:p>
        </p:txBody>
      </p:sp>
    </p:spTree>
    <p:extLst>
      <p:ext uri="{BB962C8B-B14F-4D97-AF65-F5344CB8AC3E}">
        <p14:creationId xmlns:p14="http://schemas.microsoft.com/office/powerpoint/2010/main" val="89184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8FC86-DD29-FC61-9072-35855368A9A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C654A6A-7ECD-4141-D12E-E7FD8B2133E2}"/>
              </a:ext>
            </a:extLst>
          </p:cNvPr>
          <p:cNvSpPr>
            <a:spLocks noGrp="1"/>
          </p:cNvSpPr>
          <p:nvPr>
            <p:ph type="title"/>
          </p:nvPr>
        </p:nvSpPr>
        <p:spPr/>
        <p:txBody>
          <a:bodyPr/>
          <a:lstStyle/>
          <a:p>
            <a:r>
              <a:rPr lang="en-US" altLang="zh-CN" b="1" dirty="0"/>
              <a:t>Ablation study</a:t>
            </a:r>
          </a:p>
        </p:txBody>
      </p:sp>
      <p:pic>
        <p:nvPicPr>
          <p:cNvPr id="7" name="图片 6">
            <a:extLst>
              <a:ext uri="{FF2B5EF4-FFF2-40B4-BE49-F238E27FC236}">
                <a16:creationId xmlns:a16="http://schemas.microsoft.com/office/drawing/2014/main" id="{EC8B02E4-1959-F06C-7438-FF4C9CE0C606}"/>
              </a:ext>
            </a:extLst>
          </p:cNvPr>
          <p:cNvPicPr>
            <a:picLocks noChangeAspect="1"/>
          </p:cNvPicPr>
          <p:nvPr/>
        </p:nvPicPr>
        <p:blipFill>
          <a:blip r:embed="rId3"/>
          <a:stretch>
            <a:fillRect/>
          </a:stretch>
        </p:blipFill>
        <p:spPr>
          <a:xfrm>
            <a:off x="960915" y="1618713"/>
            <a:ext cx="10747248" cy="2256072"/>
          </a:xfrm>
          <a:prstGeom prst="rect">
            <a:avLst/>
          </a:prstGeom>
        </p:spPr>
      </p:pic>
      <p:sp>
        <p:nvSpPr>
          <p:cNvPr id="4" name="文本框 3">
            <a:extLst>
              <a:ext uri="{FF2B5EF4-FFF2-40B4-BE49-F238E27FC236}">
                <a16:creationId xmlns:a16="http://schemas.microsoft.com/office/drawing/2014/main" id="{89AA334F-53B7-BC0D-D083-7604DE5D6C5B}"/>
              </a:ext>
            </a:extLst>
          </p:cNvPr>
          <p:cNvSpPr txBox="1"/>
          <p:nvPr/>
        </p:nvSpPr>
        <p:spPr>
          <a:xfrm>
            <a:off x="647033" y="4104239"/>
            <a:ext cx="6022123" cy="954107"/>
          </a:xfrm>
          <a:prstGeom prst="rect">
            <a:avLst/>
          </a:prstGeom>
          <a:noFill/>
        </p:spPr>
        <p:txBody>
          <a:bodyPr wrap="square" rtlCol="0">
            <a:spAutoFit/>
          </a:bodyPr>
          <a:lstStyle/>
          <a:p>
            <a:r>
              <a:rPr lang="en-US" altLang="zh-CN" sz="2800" dirty="0"/>
              <a:t>Figure 6: Distribution maps obtained by PL, AL, HMR, and the joint model.</a:t>
            </a:r>
            <a:endParaRPr lang="zh-CN" altLang="en-US" sz="2800" dirty="0"/>
          </a:p>
        </p:txBody>
      </p:sp>
      <p:sp>
        <p:nvSpPr>
          <p:cNvPr id="8" name="对话气泡: 圆角矩形 7">
            <a:extLst>
              <a:ext uri="{FF2B5EF4-FFF2-40B4-BE49-F238E27FC236}">
                <a16:creationId xmlns:a16="http://schemas.microsoft.com/office/drawing/2014/main" id="{16C5E68C-C283-481E-BF06-CE6BA2EC1AD2}"/>
              </a:ext>
            </a:extLst>
          </p:cNvPr>
          <p:cNvSpPr/>
          <p:nvPr/>
        </p:nvSpPr>
        <p:spPr>
          <a:xfrm>
            <a:off x="7096539" y="4517466"/>
            <a:ext cx="3940865" cy="1081759"/>
          </a:xfrm>
          <a:prstGeom prst="wedgeRoundRectCallout">
            <a:avLst>
              <a:gd name="adj1" fmla="val -33563"/>
              <a:gd name="adj2" fmla="val -101548"/>
              <a:gd name="adj3" fmla="val 16667"/>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b="1" dirty="0"/>
              <a:t>PL and AL are relatively weak in differentiating samples in distribution compared to HMR</a:t>
            </a:r>
            <a:endParaRPr lang="zh-CN" altLang="en-US" b="1" dirty="0"/>
          </a:p>
        </p:txBody>
      </p:sp>
    </p:spTree>
    <p:extLst>
      <p:ext uri="{BB962C8B-B14F-4D97-AF65-F5344CB8AC3E}">
        <p14:creationId xmlns:p14="http://schemas.microsoft.com/office/powerpoint/2010/main" val="2196454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2809F-F074-3601-5108-0805DD17D9A5}"/>
              </a:ext>
            </a:extLst>
          </p:cNvPr>
          <p:cNvSpPr>
            <a:spLocks noGrp="1"/>
          </p:cNvSpPr>
          <p:nvPr>
            <p:ph type="title"/>
          </p:nvPr>
        </p:nvSpPr>
        <p:spPr/>
        <p:txBody>
          <a:bodyPr/>
          <a:lstStyle/>
          <a:p>
            <a:r>
              <a:rPr lang="en-US" altLang="zh-CN" b="1" dirty="0"/>
              <a:t>Conclusion</a:t>
            </a:r>
            <a:endParaRPr lang="zh-CN" altLang="en-US" b="1" dirty="0"/>
          </a:p>
        </p:txBody>
      </p:sp>
      <p:sp>
        <p:nvSpPr>
          <p:cNvPr id="3" name="内容占位符 2">
            <a:extLst>
              <a:ext uri="{FF2B5EF4-FFF2-40B4-BE49-F238E27FC236}">
                <a16:creationId xmlns:a16="http://schemas.microsoft.com/office/drawing/2014/main" id="{3C06CABE-8B8B-5CCA-1C55-33C4854E1D42}"/>
              </a:ext>
            </a:extLst>
          </p:cNvPr>
          <p:cNvSpPr>
            <a:spLocks noGrp="1"/>
          </p:cNvSpPr>
          <p:nvPr>
            <p:ph idx="1"/>
          </p:nvPr>
        </p:nvSpPr>
        <p:spPr>
          <a:xfrm>
            <a:off x="838200" y="1825625"/>
            <a:ext cx="10472530" cy="4351338"/>
          </a:xfrm>
        </p:spPr>
        <p:txBody>
          <a:bodyPr/>
          <a:lstStyle/>
          <a:p>
            <a:r>
              <a:rPr lang="en-US" altLang="zh-CN" dirty="0"/>
              <a:t>Propose a novel joint learning approach to enhance PLM-based models</a:t>
            </a:r>
          </a:p>
          <a:p>
            <a:pPr lvl="1"/>
            <a:r>
              <a:rPr lang="en-US" altLang="zh-CN" dirty="0"/>
              <a:t>PL, AL, and HMR</a:t>
            </a:r>
          </a:p>
          <a:p>
            <a:r>
              <a:rPr lang="en-US" altLang="zh-CN" dirty="0"/>
              <a:t>Achieve </a:t>
            </a:r>
            <a:r>
              <a:rPr lang="en-US" altLang="zh-CN" b="1" dirty="0">
                <a:solidFill>
                  <a:srgbClr val="FF0000"/>
                </a:solidFill>
              </a:rPr>
              <a:t>SOTA</a:t>
            </a:r>
            <a:r>
              <a:rPr lang="en-US" altLang="zh-CN" dirty="0"/>
              <a:t> performance among </a:t>
            </a:r>
            <a:r>
              <a:rPr lang="en-US" altLang="zh-CN" dirty="0">
                <a:solidFill>
                  <a:srgbClr val="00B050"/>
                </a:solidFill>
              </a:rPr>
              <a:t>connective-free models</a:t>
            </a:r>
            <a:r>
              <a:rPr lang="en-US" altLang="zh-CN" dirty="0"/>
              <a:t> and demonstrates </a:t>
            </a:r>
            <a:r>
              <a:rPr lang="en-US" altLang="zh-CN" b="1" dirty="0">
                <a:solidFill>
                  <a:schemeClr val="accent2">
                    <a:lumMod val="75000"/>
                  </a:schemeClr>
                </a:solidFill>
              </a:rPr>
              <a:t>competitive</a:t>
            </a:r>
            <a:r>
              <a:rPr lang="en-US" altLang="zh-CN" dirty="0"/>
              <a:t> performance compared to </a:t>
            </a:r>
            <a:r>
              <a:rPr lang="en-US" altLang="zh-CN" dirty="0">
                <a:solidFill>
                  <a:schemeClr val="accent5">
                    <a:lumMod val="75000"/>
                  </a:schemeClr>
                </a:solidFill>
              </a:rPr>
              <a:t>connective-exposed</a:t>
            </a:r>
            <a:r>
              <a:rPr lang="en-US" altLang="zh-CN" dirty="0">
                <a:solidFill>
                  <a:srgbClr val="00CC66"/>
                </a:solidFill>
              </a:rPr>
              <a:t> </a:t>
            </a:r>
            <a:r>
              <a:rPr lang="en-US" altLang="zh-CN" dirty="0"/>
              <a:t>models</a:t>
            </a:r>
            <a:endParaRPr lang="zh-CN" altLang="en-US" dirty="0"/>
          </a:p>
        </p:txBody>
      </p:sp>
    </p:spTree>
    <p:extLst>
      <p:ext uri="{BB962C8B-B14F-4D97-AF65-F5344CB8AC3E}">
        <p14:creationId xmlns:p14="http://schemas.microsoft.com/office/powerpoint/2010/main" val="1359911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267A9-E0FB-1359-23D9-008A1C63B7A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79C3DA2-1A27-4EC1-8C4C-70B4C4A2BD67}"/>
              </a:ext>
            </a:extLst>
          </p:cNvPr>
          <p:cNvSpPr>
            <a:spLocks noGrp="1"/>
          </p:cNvSpPr>
          <p:nvPr>
            <p:ph type="ctrTitle"/>
          </p:nvPr>
        </p:nvSpPr>
        <p:spPr>
          <a:xfrm>
            <a:off x="1524000" y="1567203"/>
            <a:ext cx="9144000" cy="2627426"/>
          </a:xfrm>
        </p:spPr>
        <p:txBody>
          <a:bodyPr>
            <a:normAutofit/>
          </a:bodyPr>
          <a:lstStyle/>
          <a:p>
            <a:r>
              <a:rPr lang="en-US" altLang="zh-CN"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for listening.</a:t>
            </a:r>
            <a:br>
              <a:rPr lang="en-US" altLang="zh-CN"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altLang="zh-CN"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 &amp; A</a:t>
            </a:r>
            <a:endParaRPr lang="zh-CN" alt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文本框 2">
            <a:extLst>
              <a:ext uri="{FF2B5EF4-FFF2-40B4-BE49-F238E27FC236}">
                <a16:creationId xmlns:a16="http://schemas.microsoft.com/office/drawing/2014/main" id="{05363BB7-2736-7802-32C7-E3044A37AD6A}"/>
              </a:ext>
            </a:extLst>
          </p:cNvPr>
          <p:cNvSpPr txBox="1"/>
          <p:nvPr/>
        </p:nvSpPr>
        <p:spPr>
          <a:xfrm>
            <a:off x="2725057" y="4296229"/>
            <a:ext cx="6741886" cy="1384995"/>
          </a:xfrm>
          <a:prstGeom prst="rect">
            <a:avLst/>
          </a:prstGeom>
          <a:noFill/>
        </p:spPr>
        <p:txBody>
          <a:bodyPr wrap="square" rtlCol="0">
            <a:spAutoFit/>
          </a:bodyPr>
          <a:lstStyle/>
          <a:p>
            <a:endParaRPr lang="en-US" altLang="zh-CN" sz="2800" b="1" dirty="0"/>
          </a:p>
          <a:p>
            <a:pPr algn="ctr"/>
            <a:r>
              <a:rPr lang="en-US" altLang="zh-CN" sz="2800" b="1" dirty="0" err="1"/>
              <a:t>Zhipang</a:t>
            </a:r>
            <a:r>
              <a:rPr lang="en-US" altLang="zh-CN" sz="2800" b="1" dirty="0"/>
              <a:t> Wang</a:t>
            </a:r>
          </a:p>
          <a:p>
            <a:pPr algn="ctr"/>
            <a:r>
              <a:rPr lang="en-US" altLang="zh-CN" sz="2800" b="1" dirty="0"/>
              <a:t>zhipangwang@gmail.com</a:t>
            </a:r>
            <a:endParaRPr lang="zh-CN" altLang="en-US" sz="2800" b="1" dirty="0"/>
          </a:p>
        </p:txBody>
      </p:sp>
      <p:sp>
        <p:nvSpPr>
          <p:cNvPr id="4" name="文本框 3">
            <a:extLst>
              <a:ext uri="{FF2B5EF4-FFF2-40B4-BE49-F238E27FC236}">
                <a16:creationId xmlns:a16="http://schemas.microsoft.com/office/drawing/2014/main" id="{28A2759E-5D13-01EA-9580-466FF6332AE7}"/>
              </a:ext>
            </a:extLst>
          </p:cNvPr>
          <p:cNvSpPr txBox="1"/>
          <p:nvPr/>
        </p:nvSpPr>
        <p:spPr>
          <a:xfrm>
            <a:off x="399143" y="336097"/>
            <a:ext cx="10268857" cy="1231106"/>
          </a:xfrm>
          <a:prstGeom prst="rect">
            <a:avLst/>
          </a:prstGeom>
          <a:noFill/>
        </p:spPr>
        <p:txBody>
          <a:bodyPr wrap="square" rtlCol="0">
            <a:spAutoFit/>
          </a:bodyPr>
          <a:lstStyle/>
          <a:p>
            <a:r>
              <a:rPr lang="en-US" altLang="zh-CN" sz="2800" b="1" dirty="0"/>
              <a:t>Learning to Differentiate Pairwise-Argument Representations for Implicit Discourse Relation Recognition</a:t>
            </a:r>
          </a:p>
          <a:p>
            <a:endParaRPr lang="zh-CN" altLang="en-US" dirty="0"/>
          </a:p>
        </p:txBody>
      </p:sp>
    </p:spTree>
    <p:extLst>
      <p:ext uri="{BB962C8B-B14F-4D97-AF65-F5344CB8AC3E}">
        <p14:creationId xmlns:p14="http://schemas.microsoft.com/office/powerpoint/2010/main" val="249045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12E56-C542-7D2D-24CE-71421E507912}"/>
              </a:ext>
            </a:extLst>
          </p:cNvPr>
          <p:cNvSpPr>
            <a:spLocks noGrp="1"/>
          </p:cNvSpPr>
          <p:nvPr>
            <p:ph type="title"/>
          </p:nvPr>
        </p:nvSpPr>
        <p:spPr>
          <a:xfrm>
            <a:off x="381000" y="365125"/>
            <a:ext cx="10916920" cy="1325563"/>
          </a:xfrm>
        </p:spPr>
        <p:txBody>
          <a:bodyPr/>
          <a:lstStyle/>
          <a:p>
            <a:r>
              <a:rPr lang="en-US" altLang="zh-CN" b="1" dirty="0"/>
              <a:t>Task – </a:t>
            </a:r>
            <a:br>
              <a:rPr lang="en-US" altLang="zh-CN" b="1" dirty="0"/>
            </a:br>
            <a:r>
              <a:rPr lang="en-US" altLang="zh-CN" b="1" dirty="0"/>
              <a:t>Implicit Discourse Relation Recognition (IDRR)</a:t>
            </a:r>
            <a:endParaRPr lang="zh-CN" altLang="en-US" b="1" dirty="0"/>
          </a:p>
        </p:txBody>
      </p:sp>
      <p:sp>
        <p:nvSpPr>
          <p:cNvPr id="3" name="内容占位符 2">
            <a:extLst>
              <a:ext uri="{FF2B5EF4-FFF2-40B4-BE49-F238E27FC236}">
                <a16:creationId xmlns:a16="http://schemas.microsoft.com/office/drawing/2014/main" id="{5E6F02DE-CA3E-C5A0-2922-F3864A9701AD}"/>
              </a:ext>
            </a:extLst>
          </p:cNvPr>
          <p:cNvSpPr>
            <a:spLocks noGrp="1"/>
          </p:cNvSpPr>
          <p:nvPr>
            <p:ph idx="1"/>
          </p:nvPr>
        </p:nvSpPr>
        <p:spPr>
          <a:xfrm>
            <a:off x="838200" y="1825625"/>
            <a:ext cx="4757530" cy="4351338"/>
          </a:xfrm>
        </p:spPr>
        <p:txBody>
          <a:bodyPr>
            <a:normAutofit/>
          </a:bodyPr>
          <a:lstStyle/>
          <a:p>
            <a:r>
              <a:rPr lang="en-US" altLang="zh-CN" dirty="0"/>
              <a:t>Given a pair of text spans (arguments), which are </a:t>
            </a:r>
            <a:r>
              <a:rPr lang="en-US" altLang="zh-CN" b="1" dirty="0">
                <a:solidFill>
                  <a:schemeClr val="accent5">
                    <a:lumMod val="75000"/>
                  </a:schemeClr>
                </a:solidFill>
              </a:rPr>
              <a:t>Arg1</a:t>
            </a:r>
            <a:r>
              <a:rPr lang="en-US" altLang="zh-CN" dirty="0"/>
              <a:t> and </a:t>
            </a:r>
            <a:r>
              <a:rPr lang="en-US" altLang="zh-CN" b="1" dirty="0">
                <a:solidFill>
                  <a:schemeClr val="accent5">
                    <a:lumMod val="75000"/>
                  </a:schemeClr>
                </a:solidFill>
              </a:rPr>
              <a:t>Arg2</a:t>
            </a:r>
          </a:p>
          <a:p>
            <a:r>
              <a:rPr lang="en-US" altLang="zh-CN" dirty="0"/>
              <a:t>Predict their sematic </a:t>
            </a:r>
            <a:r>
              <a:rPr lang="en-US" altLang="zh-CN" b="1" dirty="0">
                <a:solidFill>
                  <a:srgbClr val="FFFF00"/>
                </a:solidFill>
                <a:highlight>
                  <a:srgbClr val="C0C0C0"/>
                </a:highlight>
              </a:rPr>
              <a:t>Relation</a:t>
            </a:r>
          </a:p>
          <a:p>
            <a:r>
              <a:rPr lang="en-US" altLang="zh-CN" dirty="0"/>
              <a:t>Implicit </a:t>
            </a:r>
            <a:r>
              <a:rPr lang="en-US" altLang="zh-CN" b="1" dirty="0">
                <a:solidFill>
                  <a:srgbClr val="FF0000"/>
                </a:solidFill>
              </a:rPr>
              <a:t>Connectives</a:t>
            </a:r>
            <a:r>
              <a:rPr lang="en-US" altLang="zh-CN" dirty="0"/>
              <a:t> are unavailable in the test set</a:t>
            </a:r>
          </a:p>
          <a:p>
            <a:r>
              <a:rPr lang="en-US" altLang="zh-CN" dirty="0"/>
              <a:t>Manually annotated implicit </a:t>
            </a:r>
            <a:r>
              <a:rPr lang="en-US" altLang="zh-CN" b="1" dirty="0">
                <a:solidFill>
                  <a:srgbClr val="FF0000"/>
                </a:solidFill>
              </a:rPr>
              <a:t>Connectives</a:t>
            </a:r>
            <a:r>
              <a:rPr lang="en-US" altLang="zh-CN" dirty="0"/>
              <a:t> can be used in the train set</a:t>
            </a:r>
          </a:p>
          <a:p>
            <a:endParaRPr lang="zh-CN" altLang="en-US" dirty="0"/>
          </a:p>
        </p:txBody>
      </p:sp>
      <p:grpSp>
        <p:nvGrpSpPr>
          <p:cNvPr id="5" name="组合 4">
            <a:extLst>
              <a:ext uri="{FF2B5EF4-FFF2-40B4-BE49-F238E27FC236}">
                <a16:creationId xmlns:a16="http://schemas.microsoft.com/office/drawing/2014/main" id="{E146B55B-DA3A-8C6B-DF0D-387A0EA1D3EB}"/>
              </a:ext>
            </a:extLst>
          </p:cNvPr>
          <p:cNvGrpSpPr/>
          <p:nvPr/>
        </p:nvGrpSpPr>
        <p:grpSpPr>
          <a:xfrm>
            <a:off x="5298079" y="2022064"/>
            <a:ext cx="6306312" cy="2914531"/>
            <a:chOff x="4228172" y="591996"/>
            <a:chExt cx="6306312" cy="2914531"/>
          </a:xfrm>
        </p:grpSpPr>
        <p:pic>
          <p:nvPicPr>
            <p:cNvPr id="7" name="图片 6">
              <a:extLst>
                <a:ext uri="{FF2B5EF4-FFF2-40B4-BE49-F238E27FC236}">
                  <a16:creationId xmlns:a16="http://schemas.microsoft.com/office/drawing/2014/main" id="{78BFCE50-BE1E-B13E-1803-5F800823180D}"/>
                </a:ext>
              </a:extLst>
            </p:cNvPr>
            <p:cNvPicPr>
              <a:picLocks noChangeAspect="1"/>
            </p:cNvPicPr>
            <p:nvPr/>
          </p:nvPicPr>
          <p:blipFill>
            <a:blip r:embed="rId3"/>
            <a:stretch>
              <a:fillRect/>
            </a:stretch>
          </p:blipFill>
          <p:spPr>
            <a:xfrm>
              <a:off x="4228172" y="591996"/>
              <a:ext cx="6306312" cy="2197384"/>
            </a:xfrm>
            <a:prstGeom prst="rect">
              <a:avLst/>
            </a:prstGeom>
          </p:spPr>
        </p:pic>
        <p:sp>
          <p:nvSpPr>
            <p:cNvPr id="4" name="文本框 3">
              <a:extLst>
                <a:ext uri="{FF2B5EF4-FFF2-40B4-BE49-F238E27FC236}">
                  <a16:creationId xmlns:a16="http://schemas.microsoft.com/office/drawing/2014/main" id="{8EB76727-4A6A-6211-1688-419C6B973198}"/>
                </a:ext>
              </a:extLst>
            </p:cNvPr>
            <p:cNvSpPr txBox="1"/>
            <p:nvPr/>
          </p:nvSpPr>
          <p:spPr>
            <a:xfrm>
              <a:off x="5017540" y="2983307"/>
              <a:ext cx="4727576" cy="523220"/>
            </a:xfrm>
            <a:prstGeom prst="rect">
              <a:avLst/>
            </a:prstGeom>
            <a:noFill/>
          </p:spPr>
          <p:txBody>
            <a:bodyPr wrap="none" rtlCol="0">
              <a:spAutoFit/>
            </a:bodyPr>
            <a:lstStyle/>
            <a:p>
              <a:r>
                <a:rPr lang="en-US" altLang="zh-CN" sz="2800" dirty="0"/>
                <a:t>Figure 1: An instance of IDRR.</a:t>
              </a:r>
              <a:endParaRPr lang="zh-CN" altLang="en-US" sz="2800" dirty="0"/>
            </a:p>
          </p:txBody>
        </p:sp>
      </p:grpSp>
    </p:spTree>
    <p:extLst>
      <p:ext uri="{BB962C8B-B14F-4D97-AF65-F5344CB8AC3E}">
        <p14:creationId xmlns:p14="http://schemas.microsoft.com/office/powerpoint/2010/main" val="3945414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A6708-FA48-E1BF-5BF9-C01BB6465A16}"/>
              </a:ext>
            </a:extLst>
          </p:cNvPr>
          <p:cNvSpPr>
            <a:spLocks noGrp="1"/>
          </p:cNvSpPr>
          <p:nvPr>
            <p:ph type="title"/>
          </p:nvPr>
        </p:nvSpPr>
        <p:spPr/>
        <p:txBody>
          <a:bodyPr/>
          <a:lstStyle/>
          <a:p>
            <a:r>
              <a:rPr lang="en-US" altLang="zh-CN" b="1" dirty="0"/>
              <a:t>Definition of Relations</a:t>
            </a:r>
            <a:endParaRPr lang="zh-CN" altLang="en-US" b="1" dirty="0"/>
          </a:p>
        </p:txBody>
      </p:sp>
      <p:pic>
        <p:nvPicPr>
          <p:cNvPr id="5" name="图片 4">
            <a:extLst>
              <a:ext uri="{FF2B5EF4-FFF2-40B4-BE49-F238E27FC236}">
                <a16:creationId xmlns:a16="http://schemas.microsoft.com/office/drawing/2014/main" id="{0CBF05FC-0F71-891E-4243-47D7055770F1}"/>
              </a:ext>
            </a:extLst>
          </p:cNvPr>
          <p:cNvPicPr>
            <a:picLocks noChangeAspect="1"/>
          </p:cNvPicPr>
          <p:nvPr/>
        </p:nvPicPr>
        <p:blipFill>
          <a:blip r:embed="rId2"/>
          <a:stretch>
            <a:fillRect/>
          </a:stretch>
        </p:blipFill>
        <p:spPr>
          <a:xfrm>
            <a:off x="838200" y="1494730"/>
            <a:ext cx="6947395" cy="5094756"/>
          </a:xfrm>
          <a:prstGeom prst="rect">
            <a:avLst/>
          </a:prstGeom>
        </p:spPr>
      </p:pic>
    </p:spTree>
    <p:extLst>
      <p:ext uri="{BB962C8B-B14F-4D97-AF65-F5344CB8AC3E}">
        <p14:creationId xmlns:p14="http://schemas.microsoft.com/office/powerpoint/2010/main" val="1006921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C393C-4C6E-A9D2-B312-3F91563258EC}"/>
              </a:ext>
            </a:extLst>
          </p:cNvPr>
          <p:cNvSpPr>
            <a:spLocks noGrp="1"/>
          </p:cNvSpPr>
          <p:nvPr>
            <p:ph type="title"/>
          </p:nvPr>
        </p:nvSpPr>
        <p:spPr/>
        <p:txBody>
          <a:bodyPr/>
          <a:lstStyle/>
          <a:p>
            <a:r>
              <a:rPr lang="en-US" altLang="zh-CN" b="1" dirty="0"/>
              <a:t>Prompts of ChatGPT</a:t>
            </a:r>
            <a:endParaRPr lang="zh-CN" altLang="en-US" b="1" dirty="0"/>
          </a:p>
        </p:txBody>
      </p:sp>
      <p:sp>
        <p:nvSpPr>
          <p:cNvPr id="3" name="内容占位符 2">
            <a:extLst>
              <a:ext uri="{FF2B5EF4-FFF2-40B4-BE49-F238E27FC236}">
                <a16:creationId xmlns:a16="http://schemas.microsoft.com/office/drawing/2014/main" id="{D2EB518D-8E16-1863-0B2D-127DF937DBBA}"/>
              </a:ext>
            </a:extLst>
          </p:cNvPr>
          <p:cNvSpPr>
            <a:spLocks noGrp="1"/>
          </p:cNvSpPr>
          <p:nvPr>
            <p:ph idx="1"/>
          </p:nvPr>
        </p:nvSpPr>
        <p:spPr/>
        <p:txBody>
          <a:bodyPr/>
          <a:lstStyle/>
          <a:p>
            <a:r>
              <a:rPr lang="en-US" altLang="zh-CN" dirty="0"/>
              <a:t>PL</a:t>
            </a:r>
          </a:p>
          <a:p>
            <a:pPr marL="0" indent="0">
              <a:buNone/>
            </a:pPr>
            <a:r>
              <a:rPr lang="en-US" altLang="zh-CN" dirty="0"/>
              <a:t>Please generate a pair of text spans that have a {y} semantic relation.</a:t>
            </a:r>
          </a:p>
          <a:p>
            <a:pPr marL="0" indent="0">
              <a:buNone/>
            </a:pPr>
            <a:r>
              <a:rPr lang="en-US" altLang="zh-CN" dirty="0"/>
              <a:t>Here are some examples:</a:t>
            </a:r>
          </a:p>
          <a:p>
            <a:pPr marL="0" indent="0">
              <a:buNone/>
            </a:pPr>
            <a:r>
              <a:rPr lang="en-US" altLang="zh-CN" dirty="0"/>
              <a:t>{examples}</a:t>
            </a:r>
            <a:endParaRPr lang="zh-CN" altLang="en-US" dirty="0"/>
          </a:p>
        </p:txBody>
      </p:sp>
    </p:spTree>
    <p:extLst>
      <p:ext uri="{BB962C8B-B14F-4D97-AF65-F5344CB8AC3E}">
        <p14:creationId xmlns:p14="http://schemas.microsoft.com/office/powerpoint/2010/main" val="3567040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DD8B6-23AA-62F0-8AAC-20C3ACF0D7F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BEF3144-5081-C461-BC8F-19F87EAB44DD}"/>
              </a:ext>
            </a:extLst>
          </p:cNvPr>
          <p:cNvSpPr>
            <a:spLocks noGrp="1"/>
          </p:cNvSpPr>
          <p:nvPr>
            <p:ph type="title"/>
          </p:nvPr>
        </p:nvSpPr>
        <p:spPr/>
        <p:txBody>
          <a:bodyPr/>
          <a:lstStyle/>
          <a:p>
            <a:r>
              <a:rPr lang="en-US" altLang="zh-CN" b="1" dirty="0"/>
              <a:t>Prompts of ChatGPT</a:t>
            </a:r>
            <a:endParaRPr lang="zh-CN" altLang="en-US" b="1" dirty="0"/>
          </a:p>
        </p:txBody>
      </p:sp>
      <p:sp>
        <p:nvSpPr>
          <p:cNvPr id="3" name="内容占位符 2">
            <a:extLst>
              <a:ext uri="{FF2B5EF4-FFF2-40B4-BE49-F238E27FC236}">
                <a16:creationId xmlns:a16="http://schemas.microsoft.com/office/drawing/2014/main" id="{079D205F-2288-DE1F-0924-9E0BFDC76539}"/>
              </a:ext>
            </a:extLst>
          </p:cNvPr>
          <p:cNvSpPr>
            <a:spLocks noGrp="1"/>
          </p:cNvSpPr>
          <p:nvPr>
            <p:ph idx="1"/>
          </p:nvPr>
        </p:nvSpPr>
        <p:spPr/>
        <p:txBody>
          <a:bodyPr>
            <a:normAutofit fontScale="92500"/>
          </a:bodyPr>
          <a:lstStyle/>
          <a:p>
            <a:r>
              <a:rPr lang="en-US" altLang="zh-CN" dirty="0"/>
              <a:t>AL (paraphrase)</a:t>
            </a:r>
          </a:p>
          <a:p>
            <a:pPr marL="0" indent="0">
              <a:buNone/>
            </a:pPr>
            <a:r>
              <a:rPr lang="en-US" altLang="zh-CN" dirty="0"/>
              <a:t>Argument 1:</a:t>
            </a:r>
          </a:p>
          <a:p>
            <a:pPr marL="0" indent="0">
              <a:buNone/>
            </a:pPr>
            <a:r>
              <a:rPr lang="en-US" altLang="zh-CN" dirty="0"/>
              <a:t>{arg1}</a:t>
            </a:r>
          </a:p>
          <a:p>
            <a:pPr marL="0" indent="0">
              <a:buNone/>
            </a:pPr>
            <a:r>
              <a:rPr lang="en-US" altLang="zh-CN" dirty="0"/>
              <a:t>Argument 2:</a:t>
            </a:r>
          </a:p>
          <a:p>
            <a:pPr marL="0" indent="0">
              <a:buNone/>
            </a:pPr>
            <a:r>
              <a:rPr lang="en-US" altLang="zh-CN" dirty="0"/>
              <a:t>{arg2}</a:t>
            </a:r>
          </a:p>
          <a:p>
            <a:pPr marL="0" indent="0">
              <a:buNone/>
            </a:pPr>
            <a:r>
              <a:rPr lang="en-US" altLang="zh-CN" dirty="0"/>
              <a:t>Relation:</a:t>
            </a:r>
          </a:p>
          <a:p>
            <a:pPr marL="0" indent="0">
              <a:buNone/>
            </a:pPr>
            <a:r>
              <a:rPr lang="en-US" altLang="zh-CN" dirty="0"/>
              <a:t>{y}</a:t>
            </a:r>
          </a:p>
          <a:p>
            <a:pPr marL="0" indent="0">
              <a:buNone/>
            </a:pPr>
            <a:r>
              <a:rPr lang="en-US" altLang="zh-CN" dirty="0"/>
              <a:t>Please generate new Argument 1 and Argument 2 that convey the same sematic relation as the originals but with distinct contexts and wording.</a:t>
            </a:r>
            <a:endParaRPr lang="zh-CN" altLang="en-US" dirty="0"/>
          </a:p>
        </p:txBody>
      </p:sp>
    </p:spTree>
    <p:extLst>
      <p:ext uri="{BB962C8B-B14F-4D97-AF65-F5344CB8AC3E}">
        <p14:creationId xmlns:p14="http://schemas.microsoft.com/office/powerpoint/2010/main" val="2578280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EA50D-2A07-090A-C91E-984BB4B4663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98EAD65-6BF5-5507-FE47-E24107C68766}"/>
              </a:ext>
            </a:extLst>
          </p:cNvPr>
          <p:cNvSpPr>
            <a:spLocks noGrp="1"/>
          </p:cNvSpPr>
          <p:nvPr>
            <p:ph type="title"/>
          </p:nvPr>
        </p:nvSpPr>
        <p:spPr/>
        <p:txBody>
          <a:bodyPr/>
          <a:lstStyle/>
          <a:p>
            <a:r>
              <a:rPr lang="en-US" altLang="zh-CN" b="1" dirty="0"/>
              <a:t>Prompts of ChatGPT</a:t>
            </a:r>
            <a:endParaRPr lang="zh-CN" altLang="en-US" b="1" dirty="0"/>
          </a:p>
        </p:txBody>
      </p:sp>
      <p:sp>
        <p:nvSpPr>
          <p:cNvPr id="3" name="内容占位符 2">
            <a:extLst>
              <a:ext uri="{FF2B5EF4-FFF2-40B4-BE49-F238E27FC236}">
                <a16:creationId xmlns:a16="http://schemas.microsoft.com/office/drawing/2014/main" id="{58DCED6B-0071-E0B3-0AAC-9B0A81E35BC3}"/>
              </a:ext>
            </a:extLst>
          </p:cNvPr>
          <p:cNvSpPr>
            <a:spLocks noGrp="1"/>
          </p:cNvSpPr>
          <p:nvPr>
            <p:ph idx="1"/>
          </p:nvPr>
        </p:nvSpPr>
        <p:spPr/>
        <p:txBody>
          <a:bodyPr>
            <a:normAutofit fontScale="92500" lnSpcReduction="10000"/>
          </a:bodyPr>
          <a:lstStyle/>
          <a:p>
            <a:r>
              <a:rPr lang="en-US" altLang="zh-CN" dirty="0"/>
              <a:t>AL (adversaries)</a:t>
            </a:r>
          </a:p>
          <a:p>
            <a:pPr marL="0" indent="0">
              <a:buNone/>
            </a:pPr>
            <a:r>
              <a:rPr lang="en-US" altLang="zh-CN" dirty="0"/>
              <a:t>Argument 1:</a:t>
            </a:r>
          </a:p>
          <a:p>
            <a:pPr marL="0" indent="0">
              <a:buNone/>
            </a:pPr>
            <a:r>
              <a:rPr lang="en-US" altLang="zh-CN" dirty="0"/>
              <a:t>{arg1}</a:t>
            </a:r>
          </a:p>
          <a:p>
            <a:pPr marL="0" indent="0">
              <a:buNone/>
            </a:pPr>
            <a:r>
              <a:rPr lang="en-US" altLang="zh-CN" dirty="0"/>
              <a:t>Argument 2:</a:t>
            </a:r>
          </a:p>
          <a:p>
            <a:pPr marL="0" indent="0">
              <a:buNone/>
            </a:pPr>
            <a:r>
              <a:rPr lang="en-US" altLang="zh-CN" dirty="0"/>
              <a:t>{arg2}</a:t>
            </a:r>
          </a:p>
          <a:p>
            <a:pPr marL="0" indent="0">
              <a:buNone/>
            </a:pPr>
            <a:r>
              <a:rPr lang="en-US" altLang="zh-CN" dirty="0"/>
              <a:t>Relation:</a:t>
            </a:r>
          </a:p>
          <a:p>
            <a:pPr marL="0" indent="0">
              <a:buNone/>
            </a:pPr>
            <a:r>
              <a:rPr lang="en-US" altLang="zh-CN" dirty="0"/>
              <a:t>{y}</a:t>
            </a:r>
          </a:p>
          <a:p>
            <a:pPr marL="0" indent="0">
              <a:buNone/>
            </a:pPr>
            <a:r>
              <a:rPr lang="en-US" altLang="zh-CN" dirty="0"/>
              <a:t>Please generate new Argument 1 and Argument 2 that maintain the original context while altering the semantic relation to convey a distinct meaning of {y*}.</a:t>
            </a:r>
            <a:endParaRPr lang="zh-CN" altLang="en-US" dirty="0"/>
          </a:p>
        </p:txBody>
      </p:sp>
    </p:spTree>
    <p:extLst>
      <p:ext uri="{BB962C8B-B14F-4D97-AF65-F5344CB8AC3E}">
        <p14:creationId xmlns:p14="http://schemas.microsoft.com/office/powerpoint/2010/main" val="1182309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21C14-E506-D8F5-D331-005F44C7A8EC}"/>
              </a:ext>
            </a:extLst>
          </p:cNvPr>
          <p:cNvSpPr>
            <a:spLocks noGrp="1"/>
          </p:cNvSpPr>
          <p:nvPr>
            <p:ph type="title"/>
          </p:nvPr>
        </p:nvSpPr>
        <p:spPr/>
        <p:txBody>
          <a:bodyPr/>
          <a:lstStyle/>
          <a:p>
            <a:r>
              <a:rPr lang="en-US" altLang="zh-CN" b="1" dirty="0"/>
              <a:t>Case Study</a:t>
            </a:r>
            <a:endParaRPr lang="zh-CN" altLang="en-US" b="1" dirty="0"/>
          </a:p>
        </p:txBody>
      </p:sp>
      <p:pic>
        <p:nvPicPr>
          <p:cNvPr id="7" name="图片 6">
            <a:extLst>
              <a:ext uri="{FF2B5EF4-FFF2-40B4-BE49-F238E27FC236}">
                <a16:creationId xmlns:a16="http://schemas.microsoft.com/office/drawing/2014/main" id="{13F41072-1AE7-AFC2-5245-D82E25380D25}"/>
              </a:ext>
            </a:extLst>
          </p:cNvPr>
          <p:cNvPicPr>
            <a:picLocks noChangeAspect="1"/>
          </p:cNvPicPr>
          <p:nvPr/>
        </p:nvPicPr>
        <p:blipFill>
          <a:blip r:embed="rId3"/>
          <a:stretch>
            <a:fillRect/>
          </a:stretch>
        </p:blipFill>
        <p:spPr>
          <a:xfrm>
            <a:off x="838200" y="1847311"/>
            <a:ext cx="6553200" cy="762000"/>
          </a:xfrm>
          <a:prstGeom prst="rect">
            <a:avLst/>
          </a:prstGeom>
        </p:spPr>
      </p:pic>
      <p:pic>
        <p:nvPicPr>
          <p:cNvPr id="9" name="图片 8">
            <a:extLst>
              <a:ext uri="{FF2B5EF4-FFF2-40B4-BE49-F238E27FC236}">
                <a16:creationId xmlns:a16="http://schemas.microsoft.com/office/drawing/2014/main" id="{95807349-26BF-CE6C-D880-76DC7F971E82}"/>
              </a:ext>
            </a:extLst>
          </p:cNvPr>
          <p:cNvPicPr>
            <a:picLocks noChangeAspect="1"/>
          </p:cNvPicPr>
          <p:nvPr/>
        </p:nvPicPr>
        <p:blipFill>
          <a:blip r:embed="rId4"/>
          <a:stretch>
            <a:fillRect/>
          </a:stretch>
        </p:blipFill>
        <p:spPr>
          <a:xfrm>
            <a:off x="829056" y="2530475"/>
            <a:ext cx="4914900" cy="3781425"/>
          </a:xfrm>
          <a:prstGeom prst="rect">
            <a:avLst/>
          </a:prstGeom>
        </p:spPr>
      </p:pic>
      <p:pic>
        <p:nvPicPr>
          <p:cNvPr id="11" name="图片 10">
            <a:extLst>
              <a:ext uri="{FF2B5EF4-FFF2-40B4-BE49-F238E27FC236}">
                <a16:creationId xmlns:a16="http://schemas.microsoft.com/office/drawing/2014/main" id="{5CEDA28A-3056-F799-E211-628F49A15070}"/>
              </a:ext>
            </a:extLst>
          </p:cNvPr>
          <p:cNvPicPr>
            <a:picLocks noChangeAspect="1"/>
          </p:cNvPicPr>
          <p:nvPr/>
        </p:nvPicPr>
        <p:blipFill>
          <a:blip r:embed="rId5"/>
          <a:stretch>
            <a:fillRect/>
          </a:stretch>
        </p:blipFill>
        <p:spPr>
          <a:xfrm>
            <a:off x="8184451" y="681037"/>
            <a:ext cx="2790825" cy="2581275"/>
          </a:xfrm>
          <a:prstGeom prst="rect">
            <a:avLst/>
          </a:prstGeom>
        </p:spPr>
      </p:pic>
      <p:pic>
        <p:nvPicPr>
          <p:cNvPr id="13" name="图片 12">
            <a:extLst>
              <a:ext uri="{FF2B5EF4-FFF2-40B4-BE49-F238E27FC236}">
                <a16:creationId xmlns:a16="http://schemas.microsoft.com/office/drawing/2014/main" id="{DAFA1607-7F2D-4D05-2827-F37E19CECC7D}"/>
              </a:ext>
            </a:extLst>
          </p:cNvPr>
          <p:cNvPicPr>
            <a:picLocks noChangeAspect="1"/>
          </p:cNvPicPr>
          <p:nvPr/>
        </p:nvPicPr>
        <p:blipFill>
          <a:blip r:embed="rId6"/>
          <a:stretch>
            <a:fillRect/>
          </a:stretch>
        </p:blipFill>
        <p:spPr>
          <a:xfrm>
            <a:off x="8184451" y="3262312"/>
            <a:ext cx="2800350" cy="2590800"/>
          </a:xfrm>
          <a:prstGeom prst="rect">
            <a:avLst/>
          </a:prstGeom>
        </p:spPr>
      </p:pic>
    </p:spTree>
    <p:extLst>
      <p:ext uri="{BB962C8B-B14F-4D97-AF65-F5344CB8AC3E}">
        <p14:creationId xmlns:p14="http://schemas.microsoft.com/office/powerpoint/2010/main" val="2736825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F24A7-4B35-9A82-C4BE-9B439456190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6E23278-142F-A41A-40C9-5AA51A9DF7F8}"/>
              </a:ext>
            </a:extLst>
          </p:cNvPr>
          <p:cNvSpPr>
            <a:spLocks noGrp="1"/>
          </p:cNvSpPr>
          <p:nvPr>
            <p:ph type="title"/>
          </p:nvPr>
        </p:nvSpPr>
        <p:spPr/>
        <p:txBody>
          <a:bodyPr/>
          <a:lstStyle/>
          <a:p>
            <a:r>
              <a:rPr lang="en-US" altLang="zh-CN" b="1" dirty="0"/>
              <a:t>Impacts of prototypical components</a:t>
            </a:r>
          </a:p>
        </p:txBody>
      </p:sp>
      <p:pic>
        <p:nvPicPr>
          <p:cNvPr id="5" name="图片 4">
            <a:extLst>
              <a:ext uri="{FF2B5EF4-FFF2-40B4-BE49-F238E27FC236}">
                <a16:creationId xmlns:a16="http://schemas.microsoft.com/office/drawing/2014/main" id="{C770C6A6-D3DE-4E63-0447-C0356D627803}"/>
              </a:ext>
            </a:extLst>
          </p:cNvPr>
          <p:cNvPicPr>
            <a:picLocks noChangeAspect="1"/>
          </p:cNvPicPr>
          <p:nvPr/>
        </p:nvPicPr>
        <p:blipFill>
          <a:blip r:embed="rId2"/>
          <a:stretch>
            <a:fillRect/>
          </a:stretch>
        </p:blipFill>
        <p:spPr>
          <a:xfrm>
            <a:off x="838200" y="1825625"/>
            <a:ext cx="6248400" cy="4010025"/>
          </a:xfrm>
          <a:prstGeom prst="rect">
            <a:avLst/>
          </a:prstGeom>
        </p:spPr>
      </p:pic>
    </p:spTree>
    <p:extLst>
      <p:ext uri="{BB962C8B-B14F-4D97-AF65-F5344CB8AC3E}">
        <p14:creationId xmlns:p14="http://schemas.microsoft.com/office/powerpoint/2010/main" val="313611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16A63-7A0D-0A08-752D-1E4043B26E0D}"/>
              </a:ext>
            </a:extLst>
          </p:cNvPr>
          <p:cNvSpPr>
            <a:spLocks noGrp="1"/>
          </p:cNvSpPr>
          <p:nvPr>
            <p:ph type="title"/>
          </p:nvPr>
        </p:nvSpPr>
        <p:spPr/>
        <p:txBody>
          <a:bodyPr/>
          <a:lstStyle/>
          <a:p>
            <a:r>
              <a:rPr lang="en-US" altLang="zh-CN" b="1" dirty="0"/>
              <a:t>Related Work – IDRR</a:t>
            </a:r>
            <a:endParaRPr lang="zh-CN" altLang="en-US" b="1" dirty="0"/>
          </a:p>
        </p:txBody>
      </p:sp>
      <p:sp>
        <p:nvSpPr>
          <p:cNvPr id="3" name="内容占位符 2">
            <a:extLst>
              <a:ext uri="{FF2B5EF4-FFF2-40B4-BE49-F238E27FC236}">
                <a16:creationId xmlns:a16="http://schemas.microsoft.com/office/drawing/2014/main" id="{6815AE8C-A538-F80E-A2E5-9D36CF8B590D}"/>
              </a:ext>
            </a:extLst>
          </p:cNvPr>
          <p:cNvSpPr>
            <a:spLocks noGrp="1"/>
          </p:cNvSpPr>
          <p:nvPr>
            <p:ph idx="1"/>
          </p:nvPr>
        </p:nvSpPr>
        <p:spPr/>
        <p:txBody>
          <a:bodyPr/>
          <a:lstStyle/>
          <a:p>
            <a:r>
              <a:rPr lang="en-US" altLang="zh-CN" dirty="0"/>
              <a:t>Feature engineering</a:t>
            </a:r>
          </a:p>
          <a:p>
            <a:pPr lvl="1"/>
            <a:r>
              <a:rPr lang="en-US" altLang="zh-CN" dirty="0"/>
              <a:t>Naïve Bayes, Support Vector Machine (SVM)</a:t>
            </a:r>
          </a:p>
          <a:p>
            <a:r>
              <a:rPr lang="en-US" altLang="zh-CN" dirty="0"/>
              <a:t>Representation learning</a:t>
            </a:r>
          </a:p>
          <a:p>
            <a:pPr lvl="1"/>
            <a:r>
              <a:rPr lang="en-US" altLang="zh-CN" dirty="0"/>
              <a:t>Convolutional Neural Network (CNN), Long Short-Term Memory (LSTM)</a:t>
            </a:r>
          </a:p>
          <a:p>
            <a:r>
              <a:rPr lang="en-US" altLang="zh-CN" b="1" dirty="0">
                <a:solidFill>
                  <a:srgbClr val="FFC000"/>
                </a:solidFill>
              </a:rPr>
              <a:t>Transformer based model</a:t>
            </a:r>
          </a:p>
          <a:p>
            <a:pPr lvl="1"/>
            <a:r>
              <a:rPr lang="en-US" altLang="zh-CN" dirty="0"/>
              <a:t>Using </a:t>
            </a:r>
            <a:r>
              <a:rPr lang="en-US" altLang="zh-CN" b="1" dirty="0">
                <a:solidFill>
                  <a:schemeClr val="accent6"/>
                </a:solidFill>
              </a:rPr>
              <a:t>Pre-trained Language Models (PLMs) </a:t>
            </a:r>
            <a:r>
              <a:rPr lang="en-US" altLang="zh-CN" dirty="0"/>
              <a:t>as encoders</a:t>
            </a:r>
          </a:p>
          <a:p>
            <a:r>
              <a:rPr lang="en-US" altLang="zh-CN" b="1" dirty="0">
                <a:solidFill>
                  <a:srgbClr val="FF0066"/>
                </a:solidFill>
              </a:rPr>
              <a:t>Utilization of implicit connectives</a:t>
            </a:r>
          </a:p>
          <a:p>
            <a:pPr lvl="1"/>
            <a:r>
              <a:rPr lang="en-US" altLang="zh-CN" dirty="0"/>
              <a:t>Designated </a:t>
            </a:r>
            <a:r>
              <a:rPr lang="en-US" altLang="zh-CN" b="1" dirty="0">
                <a:solidFill>
                  <a:schemeClr val="accent2"/>
                </a:solidFill>
              </a:rPr>
              <a:t>connective prediction</a:t>
            </a:r>
            <a:r>
              <a:rPr lang="en-US" altLang="zh-CN" dirty="0">
                <a:solidFill>
                  <a:schemeClr val="accent2"/>
                </a:solidFill>
              </a:rPr>
              <a:t> </a:t>
            </a:r>
            <a:r>
              <a:rPr lang="en-US" altLang="zh-CN" dirty="0"/>
              <a:t>as the main task or key auxiliary task during training</a:t>
            </a:r>
          </a:p>
          <a:p>
            <a:endParaRPr lang="zh-CN" altLang="en-US" dirty="0"/>
          </a:p>
        </p:txBody>
      </p:sp>
    </p:spTree>
    <p:extLst>
      <p:ext uri="{BB962C8B-B14F-4D97-AF65-F5344CB8AC3E}">
        <p14:creationId xmlns:p14="http://schemas.microsoft.com/office/powerpoint/2010/main" val="2333815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12E56-C542-7D2D-24CE-71421E507912}"/>
              </a:ext>
            </a:extLst>
          </p:cNvPr>
          <p:cNvSpPr>
            <a:spLocks noGrp="1"/>
          </p:cNvSpPr>
          <p:nvPr>
            <p:ph type="title"/>
          </p:nvPr>
        </p:nvSpPr>
        <p:spPr/>
        <p:txBody>
          <a:bodyPr/>
          <a:lstStyle/>
          <a:p>
            <a:r>
              <a:rPr lang="en-US" altLang="zh-CN" b="1" dirty="0"/>
              <a:t>Motivation</a:t>
            </a:r>
            <a:endParaRPr lang="zh-CN" altLang="en-US" b="1" dirty="0"/>
          </a:p>
        </p:txBody>
      </p:sp>
      <p:sp>
        <p:nvSpPr>
          <p:cNvPr id="3" name="内容占位符 2">
            <a:extLst>
              <a:ext uri="{FF2B5EF4-FFF2-40B4-BE49-F238E27FC236}">
                <a16:creationId xmlns:a16="http://schemas.microsoft.com/office/drawing/2014/main" id="{5E6F02DE-CA3E-C5A0-2922-F3864A9701AD}"/>
              </a:ext>
            </a:extLst>
          </p:cNvPr>
          <p:cNvSpPr>
            <a:spLocks noGrp="1"/>
          </p:cNvSpPr>
          <p:nvPr>
            <p:ph idx="1"/>
          </p:nvPr>
        </p:nvSpPr>
        <p:spPr/>
        <p:txBody>
          <a:bodyPr/>
          <a:lstStyle/>
          <a:p>
            <a:r>
              <a:rPr lang="en-US" altLang="zh-CN" dirty="0"/>
              <a:t>Encoding texts into </a:t>
            </a:r>
            <a:r>
              <a:rPr lang="en-US" altLang="zh-CN" b="1" dirty="0">
                <a:solidFill>
                  <a:srgbClr val="FF5050"/>
                </a:solidFill>
              </a:rPr>
              <a:t>distinguishable representations </a:t>
            </a:r>
            <a:r>
              <a:rPr lang="en-US" altLang="zh-CN" dirty="0"/>
              <a:t>to help the classification task</a:t>
            </a:r>
          </a:p>
          <a:p>
            <a:endParaRPr lang="en-US" altLang="zh-CN" dirty="0"/>
          </a:p>
          <a:p>
            <a:endParaRPr lang="zh-CN" altLang="en-US" dirty="0"/>
          </a:p>
        </p:txBody>
      </p:sp>
      <p:grpSp>
        <p:nvGrpSpPr>
          <p:cNvPr id="5" name="组合 4">
            <a:extLst>
              <a:ext uri="{FF2B5EF4-FFF2-40B4-BE49-F238E27FC236}">
                <a16:creationId xmlns:a16="http://schemas.microsoft.com/office/drawing/2014/main" id="{50DEEA0E-E1CB-A3D8-E741-600B8372D6FF}"/>
              </a:ext>
            </a:extLst>
          </p:cNvPr>
          <p:cNvGrpSpPr/>
          <p:nvPr/>
        </p:nvGrpSpPr>
        <p:grpSpPr>
          <a:xfrm>
            <a:off x="4119609" y="2442078"/>
            <a:ext cx="7162800" cy="3852575"/>
            <a:chOff x="4119609" y="2442078"/>
            <a:chExt cx="7162800" cy="3852575"/>
          </a:xfrm>
        </p:grpSpPr>
        <p:pic>
          <p:nvPicPr>
            <p:cNvPr id="9" name="图片 8">
              <a:extLst>
                <a:ext uri="{FF2B5EF4-FFF2-40B4-BE49-F238E27FC236}">
                  <a16:creationId xmlns:a16="http://schemas.microsoft.com/office/drawing/2014/main" id="{A5B668B6-0AE9-C686-6D23-800A13CD6F4A}"/>
                </a:ext>
              </a:extLst>
            </p:cNvPr>
            <p:cNvPicPr>
              <a:picLocks noChangeAspect="1"/>
            </p:cNvPicPr>
            <p:nvPr/>
          </p:nvPicPr>
          <p:blipFill>
            <a:blip r:embed="rId3"/>
            <a:stretch>
              <a:fillRect/>
            </a:stretch>
          </p:blipFill>
          <p:spPr>
            <a:xfrm>
              <a:off x="4412422" y="2442078"/>
              <a:ext cx="6577174" cy="2759069"/>
            </a:xfrm>
            <a:prstGeom prst="rect">
              <a:avLst/>
            </a:prstGeom>
          </p:spPr>
        </p:pic>
        <p:sp>
          <p:nvSpPr>
            <p:cNvPr id="4" name="文本框 3">
              <a:extLst>
                <a:ext uri="{FF2B5EF4-FFF2-40B4-BE49-F238E27FC236}">
                  <a16:creationId xmlns:a16="http://schemas.microsoft.com/office/drawing/2014/main" id="{68127F3C-F266-44F5-239A-ABB75FB599D3}"/>
                </a:ext>
              </a:extLst>
            </p:cNvPr>
            <p:cNvSpPr txBox="1"/>
            <p:nvPr/>
          </p:nvSpPr>
          <p:spPr>
            <a:xfrm>
              <a:off x="4119609" y="5340546"/>
              <a:ext cx="7162800" cy="954107"/>
            </a:xfrm>
            <a:prstGeom prst="rect">
              <a:avLst/>
            </a:prstGeom>
            <a:noFill/>
          </p:spPr>
          <p:txBody>
            <a:bodyPr wrap="square" rtlCol="0">
              <a:spAutoFit/>
            </a:bodyPr>
            <a:lstStyle/>
            <a:p>
              <a:r>
                <a:rPr lang="en-US" altLang="zh-CN" sz="2800" dirty="0"/>
                <a:t>Figure 2: Distributions of PDTB2.0 validation data in the feature space.</a:t>
              </a:r>
              <a:endParaRPr lang="zh-CN" altLang="en-US" sz="2800" dirty="0"/>
            </a:p>
          </p:txBody>
        </p:sp>
      </p:grpSp>
      <p:sp>
        <p:nvSpPr>
          <p:cNvPr id="6" name="对话气泡: 圆角矩形 5">
            <a:extLst>
              <a:ext uri="{FF2B5EF4-FFF2-40B4-BE49-F238E27FC236}">
                <a16:creationId xmlns:a16="http://schemas.microsoft.com/office/drawing/2014/main" id="{C1AF73E8-C191-C5C9-78AD-F8471367A3E9}"/>
              </a:ext>
            </a:extLst>
          </p:cNvPr>
          <p:cNvSpPr/>
          <p:nvPr/>
        </p:nvSpPr>
        <p:spPr>
          <a:xfrm>
            <a:off x="362857" y="3708400"/>
            <a:ext cx="3258457" cy="2351314"/>
          </a:xfrm>
          <a:prstGeom prst="wedgeRoundRectCallout">
            <a:avLst>
              <a:gd name="adj1" fmla="val 72128"/>
              <a:gd name="adj2" fmla="val -24322"/>
              <a:gd name="adj3" fmla="val 16667"/>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b="1" dirty="0"/>
              <a:t>Demonstrate the efficacy of our approach in </a:t>
            </a:r>
            <a:r>
              <a:rPr lang="en-US" altLang="zh-CN" b="1" dirty="0">
                <a:solidFill>
                  <a:srgbClr val="FFFF00"/>
                </a:solidFill>
              </a:rPr>
              <a:t>clarifying the representations and improving their distinguishability</a:t>
            </a:r>
            <a:endParaRPr lang="zh-CN" altLang="en-US" b="1" dirty="0">
              <a:solidFill>
                <a:srgbClr val="FFFF00"/>
              </a:solidFill>
            </a:endParaRPr>
          </a:p>
        </p:txBody>
      </p:sp>
    </p:spTree>
    <p:extLst>
      <p:ext uri="{BB962C8B-B14F-4D97-AF65-F5344CB8AC3E}">
        <p14:creationId xmlns:p14="http://schemas.microsoft.com/office/powerpoint/2010/main" val="3650702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对话气泡: 圆角矩形 12">
            <a:extLst>
              <a:ext uri="{FF2B5EF4-FFF2-40B4-BE49-F238E27FC236}">
                <a16:creationId xmlns:a16="http://schemas.microsoft.com/office/drawing/2014/main" id="{9DD40EA7-9BF6-C9D8-C5D7-3A91C23184E5}"/>
              </a:ext>
            </a:extLst>
          </p:cNvPr>
          <p:cNvSpPr/>
          <p:nvPr/>
        </p:nvSpPr>
        <p:spPr>
          <a:xfrm>
            <a:off x="3528390" y="1508270"/>
            <a:ext cx="1457739" cy="729674"/>
          </a:xfrm>
          <a:prstGeom prst="wedgeRoundRectCallout">
            <a:avLst>
              <a:gd name="adj1" fmla="val 91417"/>
              <a:gd name="adj2" fmla="val 100564"/>
              <a:gd name="adj3" fmla="val 16667"/>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Adversarial Learning</a:t>
            </a:r>
            <a:endParaRPr lang="zh-CN" altLang="en-US" dirty="0"/>
          </a:p>
        </p:txBody>
      </p:sp>
      <p:sp>
        <p:nvSpPr>
          <p:cNvPr id="11" name="对话气泡: 圆角矩形 10">
            <a:extLst>
              <a:ext uri="{FF2B5EF4-FFF2-40B4-BE49-F238E27FC236}">
                <a16:creationId xmlns:a16="http://schemas.microsoft.com/office/drawing/2014/main" id="{7092EF79-D9F8-B51A-ED59-9EBF3DCF08CF}"/>
              </a:ext>
            </a:extLst>
          </p:cNvPr>
          <p:cNvSpPr/>
          <p:nvPr/>
        </p:nvSpPr>
        <p:spPr>
          <a:xfrm>
            <a:off x="3528390" y="4899451"/>
            <a:ext cx="1457740" cy="729674"/>
          </a:xfrm>
          <a:prstGeom prst="wedgeRoundRectCallout">
            <a:avLst>
              <a:gd name="adj1" fmla="val 90475"/>
              <a:gd name="adj2" fmla="val -92860"/>
              <a:gd name="adj3" fmla="val 16667"/>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Prototypical Learning</a:t>
            </a:r>
            <a:endParaRPr lang="zh-CN" altLang="en-US" dirty="0"/>
          </a:p>
        </p:txBody>
      </p:sp>
      <p:sp>
        <p:nvSpPr>
          <p:cNvPr id="12" name="对话气泡: 圆角矩形 11">
            <a:extLst>
              <a:ext uri="{FF2B5EF4-FFF2-40B4-BE49-F238E27FC236}">
                <a16:creationId xmlns:a16="http://schemas.microsoft.com/office/drawing/2014/main" id="{BECE9798-5320-36D5-7256-F11B07D1E167}"/>
              </a:ext>
            </a:extLst>
          </p:cNvPr>
          <p:cNvSpPr/>
          <p:nvPr/>
        </p:nvSpPr>
        <p:spPr>
          <a:xfrm>
            <a:off x="7164457" y="1325851"/>
            <a:ext cx="2536134" cy="729674"/>
          </a:xfrm>
          <a:prstGeom prst="wedgeRoundRectCallout">
            <a:avLst>
              <a:gd name="adj1" fmla="val -71814"/>
              <a:gd name="adj2" fmla="val -19304"/>
              <a:gd name="adj3" fmla="val 16667"/>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Hub-Migration based Redistribution</a:t>
            </a:r>
            <a:endParaRPr lang="zh-CN" altLang="en-US" dirty="0"/>
          </a:p>
        </p:txBody>
      </p:sp>
      <p:sp>
        <p:nvSpPr>
          <p:cNvPr id="2" name="标题 1">
            <a:extLst>
              <a:ext uri="{FF2B5EF4-FFF2-40B4-BE49-F238E27FC236}">
                <a16:creationId xmlns:a16="http://schemas.microsoft.com/office/drawing/2014/main" id="{D9DD5401-B398-0BB1-A028-4C5FC6E1202C}"/>
              </a:ext>
            </a:extLst>
          </p:cNvPr>
          <p:cNvSpPr>
            <a:spLocks noGrp="1"/>
          </p:cNvSpPr>
          <p:nvPr>
            <p:ph type="title"/>
          </p:nvPr>
        </p:nvSpPr>
        <p:spPr/>
        <p:txBody>
          <a:bodyPr/>
          <a:lstStyle/>
          <a:p>
            <a:r>
              <a:rPr lang="en-US" altLang="zh-CN" b="1" dirty="0"/>
              <a:t>Approach</a:t>
            </a:r>
            <a:endParaRPr lang="zh-CN" altLang="en-US" b="1" dirty="0"/>
          </a:p>
        </p:txBody>
      </p:sp>
      <p:pic>
        <p:nvPicPr>
          <p:cNvPr id="9" name="图片 8">
            <a:extLst>
              <a:ext uri="{FF2B5EF4-FFF2-40B4-BE49-F238E27FC236}">
                <a16:creationId xmlns:a16="http://schemas.microsoft.com/office/drawing/2014/main" id="{0197B765-7090-D9A6-CB2F-90F3EAFDD857}"/>
              </a:ext>
            </a:extLst>
          </p:cNvPr>
          <p:cNvPicPr>
            <a:picLocks noChangeAspect="1"/>
          </p:cNvPicPr>
          <p:nvPr/>
        </p:nvPicPr>
        <p:blipFill>
          <a:blip r:embed="rId3"/>
          <a:stretch>
            <a:fillRect/>
          </a:stretch>
        </p:blipFill>
        <p:spPr>
          <a:xfrm>
            <a:off x="8455562" y="2384874"/>
            <a:ext cx="3114675" cy="523875"/>
          </a:xfrm>
          <a:prstGeom prst="rect">
            <a:avLst/>
          </a:prstGeom>
        </p:spPr>
      </p:pic>
      <p:pic>
        <p:nvPicPr>
          <p:cNvPr id="5" name="图片 4">
            <a:extLst>
              <a:ext uri="{FF2B5EF4-FFF2-40B4-BE49-F238E27FC236}">
                <a16:creationId xmlns:a16="http://schemas.microsoft.com/office/drawing/2014/main" id="{CA73197C-C1A7-B7CF-5386-C03B616C783F}"/>
              </a:ext>
            </a:extLst>
          </p:cNvPr>
          <p:cNvPicPr>
            <a:picLocks noChangeAspect="1"/>
          </p:cNvPicPr>
          <p:nvPr/>
        </p:nvPicPr>
        <p:blipFill>
          <a:blip r:embed="rId4"/>
          <a:srcRect t="13676"/>
          <a:stretch/>
        </p:blipFill>
        <p:spPr>
          <a:xfrm>
            <a:off x="9745732" y="4753273"/>
            <a:ext cx="1390650" cy="304228"/>
          </a:xfrm>
          <a:prstGeom prst="rect">
            <a:avLst/>
          </a:prstGeom>
        </p:spPr>
      </p:pic>
      <p:sp>
        <p:nvSpPr>
          <p:cNvPr id="4" name="文本框 3">
            <a:extLst>
              <a:ext uri="{FF2B5EF4-FFF2-40B4-BE49-F238E27FC236}">
                <a16:creationId xmlns:a16="http://schemas.microsoft.com/office/drawing/2014/main" id="{932CB267-C814-5246-1D7B-0D45AC42DCB1}"/>
              </a:ext>
            </a:extLst>
          </p:cNvPr>
          <p:cNvSpPr txBox="1"/>
          <p:nvPr/>
        </p:nvSpPr>
        <p:spPr>
          <a:xfrm>
            <a:off x="2090450" y="5969655"/>
            <a:ext cx="8011100" cy="523220"/>
          </a:xfrm>
          <a:prstGeom prst="rect">
            <a:avLst/>
          </a:prstGeom>
          <a:noFill/>
        </p:spPr>
        <p:txBody>
          <a:bodyPr wrap="square" rtlCol="0">
            <a:spAutoFit/>
          </a:bodyPr>
          <a:lstStyle/>
          <a:p>
            <a:r>
              <a:rPr lang="en-US" altLang="zh-CN" sz="2800" dirty="0"/>
              <a:t>Figure 3: The overall framework of our approach.</a:t>
            </a:r>
            <a:endParaRPr lang="zh-CN" altLang="en-US" sz="2800" dirty="0"/>
          </a:p>
        </p:txBody>
      </p:sp>
      <p:pic>
        <p:nvPicPr>
          <p:cNvPr id="14" name="图片 13">
            <a:extLst>
              <a:ext uri="{FF2B5EF4-FFF2-40B4-BE49-F238E27FC236}">
                <a16:creationId xmlns:a16="http://schemas.microsoft.com/office/drawing/2014/main" id="{DB17A285-4FDC-550A-EF22-153519A68B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5339" y="1325851"/>
            <a:ext cx="8340707" cy="4484906"/>
          </a:xfrm>
          <a:prstGeom prst="rect">
            <a:avLst/>
          </a:prstGeom>
        </p:spPr>
      </p:pic>
    </p:spTree>
    <p:extLst>
      <p:ext uri="{BB962C8B-B14F-4D97-AF65-F5344CB8AC3E}">
        <p14:creationId xmlns:p14="http://schemas.microsoft.com/office/powerpoint/2010/main" val="2660188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1073D-07FD-1F1A-1320-D9033263C47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31B4DC4-17E9-9CDA-71BF-041901E0069A}"/>
              </a:ext>
            </a:extLst>
          </p:cNvPr>
          <p:cNvSpPr>
            <a:spLocks noGrp="1"/>
          </p:cNvSpPr>
          <p:nvPr>
            <p:ph type="title"/>
          </p:nvPr>
        </p:nvSpPr>
        <p:spPr/>
        <p:txBody>
          <a:bodyPr/>
          <a:lstStyle/>
          <a:p>
            <a:r>
              <a:rPr lang="en-US" altLang="zh-CN" b="1" dirty="0"/>
              <a:t>Approach – Prototypical Learning (PL)</a:t>
            </a:r>
            <a:endParaRPr lang="zh-CN" altLang="en-US" dirty="0"/>
          </a:p>
        </p:txBody>
      </p:sp>
      <p:sp>
        <p:nvSpPr>
          <p:cNvPr id="3" name="内容占位符 2">
            <a:extLst>
              <a:ext uri="{FF2B5EF4-FFF2-40B4-BE49-F238E27FC236}">
                <a16:creationId xmlns:a16="http://schemas.microsoft.com/office/drawing/2014/main" id="{1BCC2147-2332-8605-1A9B-49069BE56313}"/>
              </a:ext>
            </a:extLst>
          </p:cNvPr>
          <p:cNvSpPr>
            <a:spLocks noGrp="1"/>
          </p:cNvSpPr>
          <p:nvPr>
            <p:ph idx="1"/>
          </p:nvPr>
        </p:nvSpPr>
        <p:spPr>
          <a:xfrm>
            <a:off x="336274" y="1654175"/>
            <a:ext cx="4635994" cy="4351338"/>
          </a:xfrm>
        </p:spPr>
        <p:txBody>
          <a:bodyPr>
            <a:normAutofit/>
          </a:bodyPr>
          <a:lstStyle/>
          <a:p>
            <a:r>
              <a:rPr lang="en-US" altLang="zh-CN" dirty="0"/>
              <a:t>A </a:t>
            </a:r>
            <a:r>
              <a:rPr lang="en-US" altLang="zh-CN" dirty="0">
                <a:solidFill>
                  <a:schemeClr val="accent2"/>
                </a:solidFill>
              </a:rPr>
              <a:t>prototype</a:t>
            </a:r>
            <a:r>
              <a:rPr lang="en-US" altLang="zh-CN" dirty="0"/>
              <a:t> is constructed for each relation type by concatenating typical</a:t>
            </a:r>
            <a:r>
              <a:rPr lang="en-US" altLang="zh-CN" dirty="0">
                <a:solidFill>
                  <a:srgbClr val="00B0F0"/>
                </a:solidFill>
              </a:rPr>
              <a:t> arguments</a:t>
            </a:r>
            <a:r>
              <a:rPr lang="en-US" altLang="zh-CN" dirty="0"/>
              <a:t>, frequently-occurred</a:t>
            </a:r>
            <a:r>
              <a:rPr lang="en-US" altLang="zh-CN" dirty="0">
                <a:solidFill>
                  <a:srgbClr val="00B050"/>
                </a:solidFill>
              </a:rPr>
              <a:t> connectives</a:t>
            </a:r>
            <a:r>
              <a:rPr lang="en-US" altLang="zh-CN" dirty="0"/>
              <a:t>, and </a:t>
            </a:r>
            <a:r>
              <a:rPr lang="en-US" altLang="zh-CN" dirty="0">
                <a:solidFill>
                  <a:srgbClr val="FFC000"/>
                </a:solidFill>
              </a:rPr>
              <a:t>relation senses</a:t>
            </a:r>
            <a:r>
              <a:rPr lang="en-US" altLang="zh-CN" dirty="0"/>
              <a:t>.</a:t>
            </a:r>
          </a:p>
        </p:txBody>
      </p:sp>
      <p:pic>
        <p:nvPicPr>
          <p:cNvPr id="5" name="图片 4">
            <a:extLst>
              <a:ext uri="{FF2B5EF4-FFF2-40B4-BE49-F238E27FC236}">
                <a16:creationId xmlns:a16="http://schemas.microsoft.com/office/drawing/2014/main" id="{4367296B-0FAF-D8F2-5670-C453213370BF}"/>
              </a:ext>
            </a:extLst>
          </p:cNvPr>
          <p:cNvPicPr>
            <a:picLocks noChangeAspect="1"/>
          </p:cNvPicPr>
          <p:nvPr/>
        </p:nvPicPr>
        <p:blipFill>
          <a:blip r:embed="rId3"/>
          <a:stretch>
            <a:fillRect/>
          </a:stretch>
        </p:blipFill>
        <p:spPr>
          <a:xfrm>
            <a:off x="4972268" y="1690688"/>
            <a:ext cx="7143750" cy="2943225"/>
          </a:xfrm>
          <a:prstGeom prst="rect">
            <a:avLst/>
          </a:prstGeom>
        </p:spPr>
      </p:pic>
      <p:pic>
        <p:nvPicPr>
          <p:cNvPr id="13" name="图片 12">
            <a:extLst>
              <a:ext uri="{FF2B5EF4-FFF2-40B4-BE49-F238E27FC236}">
                <a16:creationId xmlns:a16="http://schemas.microsoft.com/office/drawing/2014/main" id="{BAC22981-C06B-033C-5F2D-729B07BB891B}"/>
              </a:ext>
            </a:extLst>
          </p:cNvPr>
          <p:cNvPicPr>
            <a:picLocks noChangeAspect="1"/>
          </p:cNvPicPr>
          <p:nvPr/>
        </p:nvPicPr>
        <p:blipFill>
          <a:blip r:embed="rId4"/>
          <a:stretch>
            <a:fillRect/>
          </a:stretch>
        </p:blipFill>
        <p:spPr>
          <a:xfrm>
            <a:off x="600738" y="4146622"/>
            <a:ext cx="3355760" cy="425378"/>
          </a:xfrm>
          <a:prstGeom prst="rect">
            <a:avLst/>
          </a:prstGeom>
        </p:spPr>
      </p:pic>
      <p:sp>
        <p:nvSpPr>
          <p:cNvPr id="4" name="文本框 3">
            <a:extLst>
              <a:ext uri="{FF2B5EF4-FFF2-40B4-BE49-F238E27FC236}">
                <a16:creationId xmlns:a16="http://schemas.microsoft.com/office/drawing/2014/main" id="{AE9E140D-1770-DE51-B0C8-C976D0FEDB9E}"/>
              </a:ext>
            </a:extLst>
          </p:cNvPr>
          <p:cNvSpPr txBox="1"/>
          <p:nvPr/>
        </p:nvSpPr>
        <p:spPr>
          <a:xfrm>
            <a:off x="5041841" y="4768850"/>
            <a:ext cx="6465491" cy="523220"/>
          </a:xfrm>
          <a:prstGeom prst="rect">
            <a:avLst/>
          </a:prstGeom>
          <a:noFill/>
        </p:spPr>
        <p:txBody>
          <a:bodyPr wrap="square" rtlCol="0">
            <a:spAutoFit/>
          </a:bodyPr>
          <a:lstStyle/>
          <a:p>
            <a:r>
              <a:rPr lang="en-US" altLang="zh-CN" sz="2800" dirty="0"/>
              <a:t>Figure 4: An example of the prototype.</a:t>
            </a:r>
            <a:endParaRPr lang="zh-CN" altLang="en-US" sz="2800" dirty="0"/>
          </a:p>
        </p:txBody>
      </p:sp>
    </p:spTree>
    <p:extLst>
      <p:ext uri="{BB962C8B-B14F-4D97-AF65-F5344CB8AC3E}">
        <p14:creationId xmlns:p14="http://schemas.microsoft.com/office/powerpoint/2010/main" val="45155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1073D-07FD-1F1A-1320-D9033263C47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31B4DC4-17E9-9CDA-71BF-041901E0069A}"/>
              </a:ext>
            </a:extLst>
          </p:cNvPr>
          <p:cNvSpPr>
            <a:spLocks noGrp="1"/>
          </p:cNvSpPr>
          <p:nvPr>
            <p:ph type="title"/>
          </p:nvPr>
        </p:nvSpPr>
        <p:spPr/>
        <p:txBody>
          <a:bodyPr/>
          <a:lstStyle/>
          <a:p>
            <a:r>
              <a:rPr lang="en-US" altLang="zh-CN" b="1" dirty="0"/>
              <a:t>Approach – Prototypical Learning (PL)</a:t>
            </a:r>
            <a:endParaRPr lang="zh-CN" altLang="en-US" dirty="0"/>
          </a:p>
        </p:txBody>
      </p:sp>
      <p:sp>
        <p:nvSpPr>
          <p:cNvPr id="3" name="内容占位符 2">
            <a:extLst>
              <a:ext uri="{FF2B5EF4-FFF2-40B4-BE49-F238E27FC236}">
                <a16:creationId xmlns:a16="http://schemas.microsoft.com/office/drawing/2014/main" id="{1BCC2147-2332-8605-1A9B-49069BE56313}"/>
              </a:ext>
            </a:extLst>
          </p:cNvPr>
          <p:cNvSpPr>
            <a:spLocks noGrp="1"/>
          </p:cNvSpPr>
          <p:nvPr>
            <p:ph idx="1"/>
          </p:nvPr>
        </p:nvSpPr>
        <p:spPr>
          <a:xfrm>
            <a:off x="664264" y="1649205"/>
            <a:ext cx="9120809" cy="4351338"/>
          </a:xfrm>
        </p:spPr>
        <p:txBody>
          <a:bodyPr>
            <a:normAutofit/>
          </a:bodyPr>
          <a:lstStyle/>
          <a:p>
            <a:r>
              <a:rPr lang="en-US" altLang="zh-CN" dirty="0"/>
              <a:t>The model </a:t>
            </a:r>
            <a:r>
              <a:rPr lang="en-US" altLang="zh-CN" dirty="0">
                <a:solidFill>
                  <a:schemeClr val="accent6"/>
                </a:solidFill>
              </a:rPr>
              <a:t>computes the similarity </a:t>
            </a:r>
            <a:r>
              <a:rPr lang="en-US" altLang="zh-CN" dirty="0"/>
              <a:t>between the input representation and the prototypical representation of each relation type.</a:t>
            </a:r>
          </a:p>
          <a:p>
            <a:endParaRPr lang="en-US" altLang="zh-CN" dirty="0"/>
          </a:p>
          <a:p>
            <a:r>
              <a:rPr lang="en-US" altLang="zh-CN" dirty="0"/>
              <a:t>The </a:t>
            </a:r>
            <a:r>
              <a:rPr lang="en-US" altLang="zh-CN" dirty="0">
                <a:solidFill>
                  <a:schemeClr val="accent5"/>
                </a:solidFill>
              </a:rPr>
              <a:t>prototypical contrastive loss </a:t>
            </a:r>
            <a:r>
              <a:rPr lang="en-US" altLang="zh-CN" dirty="0"/>
              <a:t>is computed in the manner of </a:t>
            </a:r>
            <a:r>
              <a:rPr lang="en-US" altLang="zh-CN" dirty="0" err="1"/>
              <a:t>InfoNCE</a:t>
            </a:r>
            <a:r>
              <a:rPr lang="en-US" altLang="zh-CN" dirty="0"/>
              <a:t>.</a:t>
            </a:r>
          </a:p>
          <a:p>
            <a:endParaRPr lang="en-US" altLang="zh-CN" dirty="0"/>
          </a:p>
          <a:p>
            <a:r>
              <a:rPr lang="en-US" altLang="zh-CN" dirty="0"/>
              <a:t>The vector consisting of similarities contributes to the </a:t>
            </a:r>
            <a:r>
              <a:rPr lang="en-US" altLang="zh-CN" dirty="0">
                <a:solidFill>
                  <a:schemeClr val="accent2"/>
                </a:solidFill>
              </a:rPr>
              <a:t>final prediction</a:t>
            </a:r>
            <a:r>
              <a:rPr lang="en-US" altLang="zh-CN" dirty="0"/>
              <a:t>.</a:t>
            </a:r>
          </a:p>
        </p:txBody>
      </p:sp>
      <p:pic>
        <p:nvPicPr>
          <p:cNvPr id="7" name="图片 6">
            <a:extLst>
              <a:ext uri="{FF2B5EF4-FFF2-40B4-BE49-F238E27FC236}">
                <a16:creationId xmlns:a16="http://schemas.microsoft.com/office/drawing/2014/main" id="{1E7D4359-0114-C817-3CF1-F3DBCC2F65A4}"/>
              </a:ext>
            </a:extLst>
          </p:cNvPr>
          <p:cNvPicPr>
            <a:picLocks noChangeAspect="1"/>
          </p:cNvPicPr>
          <p:nvPr/>
        </p:nvPicPr>
        <p:blipFill>
          <a:blip r:embed="rId3"/>
          <a:stretch>
            <a:fillRect/>
          </a:stretch>
        </p:blipFill>
        <p:spPr>
          <a:xfrm>
            <a:off x="4023687" y="3834814"/>
            <a:ext cx="3177212" cy="1086699"/>
          </a:xfrm>
          <a:prstGeom prst="rect">
            <a:avLst/>
          </a:prstGeom>
        </p:spPr>
      </p:pic>
      <p:pic>
        <p:nvPicPr>
          <p:cNvPr id="15" name="图片 14">
            <a:extLst>
              <a:ext uri="{FF2B5EF4-FFF2-40B4-BE49-F238E27FC236}">
                <a16:creationId xmlns:a16="http://schemas.microsoft.com/office/drawing/2014/main" id="{08663701-41A4-5786-5C68-C2A5F5F881C8}"/>
              </a:ext>
            </a:extLst>
          </p:cNvPr>
          <p:cNvPicPr>
            <a:picLocks noChangeAspect="1"/>
          </p:cNvPicPr>
          <p:nvPr/>
        </p:nvPicPr>
        <p:blipFill>
          <a:blip r:embed="rId4"/>
          <a:stretch>
            <a:fillRect/>
          </a:stretch>
        </p:blipFill>
        <p:spPr>
          <a:xfrm>
            <a:off x="4066928" y="2652013"/>
            <a:ext cx="2913343" cy="530821"/>
          </a:xfrm>
          <a:prstGeom prst="rect">
            <a:avLst/>
          </a:prstGeom>
        </p:spPr>
      </p:pic>
      <p:pic>
        <p:nvPicPr>
          <p:cNvPr id="17" name="图片 16">
            <a:extLst>
              <a:ext uri="{FF2B5EF4-FFF2-40B4-BE49-F238E27FC236}">
                <a16:creationId xmlns:a16="http://schemas.microsoft.com/office/drawing/2014/main" id="{98400ECD-7D62-7010-0FC5-F48FF9A2E1F5}"/>
              </a:ext>
            </a:extLst>
          </p:cNvPr>
          <p:cNvPicPr>
            <a:picLocks noChangeAspect="1"/>
          </p:cNvPicPr>
          <p:nvPr/>
        </p:nvPicPr>
        <p:blipFill>
          <a:blip r:embed="rId5"/>
          <a:stretch>
            <a:fillRect/>
          </a:stretch>
        </p:blipFill>
        <p:spPr>
          <a:xfrm>
            <a:off x="3482149" y="5373431"/>
            <a:ext cx="2491910" cy="530821"/>
          </a:xfrm>
          <a:prstGeom prst="rect">
            <a:avLst/>
          </a:prstGeom>
        </p:spPr>
      </p:pic>
    </p:spTree>
    <p:extLst>
      <p:ext uri="{BB962C8B-B14F-4D97-AF65-F5344CB8AC3E}">
        <p14:creationId xmlns:p14="http://schemas.microsoft.com/office/powerpoint/2010/main" val="1731477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841BD-A7B1-330A-90D0-68E4C7F7296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F36D42C-37DF-863F-846A-A961B82748DC}"/>
              </a:ext>
            </a:extLst>
          </p:cNvPr>
          <p:cNvSpPr>
            <a:spLocks noGrp="1"/>
          </p:cNvSpPr>
          <p:nvPr>
            <p:ph type="title"/>
          </p:nvPr>
        </p:nvSpPr>
        <p:spPr/>
        <p:txBody>
          <a:bodyPr/>
          <a:lstStyle/>
          <a:p>
            <a:r>
              <a:rPr lang="en-US" altLang="zh-CN" b="1" dirty="0"/>
              <a:t>Approach – Adversarial learning(AL)</a:t>
            </a:r>
            <a:endParaRPr lang="zh-CN" altLang="en-US" b="1" dirty="0"/>
          </a:p>
        </p:txBody>
      </p:sp>
      <p:sp>
        <p:nvSpPr>
          <p:cNvPr id="3" name="内容占位符 2">
            <a:extLst>
              <a:ext uri="{FF2B5EF4-FFF2-40B4-BE49-F238E27FC236}">
                <a16:creationId xmlns:a16="http://schemas.microsoft.com/office/drawing/2014/main" id="{53EE5DAB-E516-CEF9-930E-DB89E120EB58}"/>
              </a:ext>
            </a:extLst>
          </p:cNvPr>
          <p:cNvSpPr>
            <a:spLocks noGrp="1"/>
          </p:cNvSpPr>
          <p:nvPr>
            <p:ph idx="1"/>
          </p:nvPr>
        </p:nvSpPr>
        <p:spPr>
          <a:xfrm>
            <a:off x="838200" y="1825625"/>
            <a:ext cx="4454387" cy="4351338"/>
          </a:xfrm>
        </p:spPr>
        <p:txBody>
          <a:bodyPr>
            <a:normAutofit/>
          </a:bodyPr>
          <a:lstStyle/>
          <a:p>
            <a:r>
              <a:rPr lang="en-US" altLang="zh-CN" dirty="0"/>
              <a:t>Use </a:t>
            </a:r>
            <a:r>
              <a:rPr lang="en-US" altLang="zh-CN" b="1" dirty="0">
                <a:solidFill>
                  <a:srgbClr val="FF0000"/>
                </a:solidFill>
              </a:rPr>
              <a:t>ChatGPT</a:t>
            </a:r>
            <a:r>
              <a:rPr lang="en-US" altLang="zh-CN" dirty="0"/>
              <a:t> to generate a </a:t>
            </a:r>
            <a:r>
              <a:rPr lang="en-US" altLang="zh-CN" dirty="0">
                <a:solidFill>
                  <a:schemeClr val="accent5"/>
                </a:solidFill>
              </a:rPr>
              <a:t>paraphrase</a:t>
            </a:r>
            <a:r>
              <a:rPr lang="en-US" altLang="zh-CN" dirty="0"/>
              <a:t> and three </a:t>
            </a:r>
            <a:r>
              <a:rPr lang="en-US" altLang="zh-CN" dirty="0">
                <a:solidFill>
                  <a:schemeClr val="accent6"/>
                </a:solidFill>
              </a:rPr>
              <a:t>adversaries</a:t>
            </a:r>
            <a:r>
              <a:rPr lang="en-US" altLang="zh-CN" dirty="0"/>
              <a:t> for each input argument. </a:t>
            </a:r>
          </a:p>
          <a:p>
            <a:pPr lvl="1"/>
            <a:r>
              <a:rPr lang="en-US" altLang="zh-CN" dirty="0"/>
              <a:t>The paraphrase has the </a:t>
            </a:r>
            <a:r>
              <a:rPr lang="en-US" altLang="zh-CN" dirty="0">
                <a:solidFill>
                  <a:schemeClr val="accent2"/>
                </a:solidFill>
              </a:rPr>
              <a:t>same relation </a:t>
            </a:r>
            <a:r>
              <a:rPr lang="en-US" altLang="zh-CN" dirty="0"/>
              <a:t>as the original arguments, but with different wording.</a:t>
            </a:r>
          </a:p>
          <a:p>
            <a:pPr lvl="1"/>
            <a:r>
              <a:rPr lang="en-US" altLang="zh-CN" dirty="0"/>
              <a:t>The adversaries have </a:t>
            </a:r>
            <a:r>
              <a:rPr lang="en-US" altLang="zh-CN" dirty="0">
                <a:solidFill>
                  <a:schemeClr val="accent2"/>
                </a:solidFill>
              </a:rPr>
              <a:t>different relations </a:t>
            </a:r>
            <a:r>
              <a:rPr lang="en-US" altLang="zh-CN" dirty="0"/>
              <a:t>with the original arguments</a:t>
            </a:r>
          </a:p>
        </p:txBody>
      </p:sp>
      <p:pic>
        <p:nvPicPr>
          <p:cNvPr id="5" name="图片 4">
            <a:extLst>
              <a:ext uri="{FF2B5EF4-FFF2-40B4-BE49-F238E27FC236}">
                <a16:creationId xmlns:a16="http://schemas.microsoft.com/office/drawing/2014/main" id="{F0462654-FDC4-CB13-F50D-F003C507937B}"/>
              </a:ext>
            </a:extLst>
          </p:cNvPr>
          <p:cNvPicPr>
            <a:picLocks noChangeAspect="1"/>
          </p:cNvPicPr>
          <p:nvPr/>
        </p:nvPicPr>
        <p:blipFill>
          <a:blip r:embed="rId3"/>
          <a:stretch>
            <a:fillRect/>
          </a:stretch>
        </p:blipFill>
        <p:spPr>
          <a:xfrm>
            <a:off x="5312518" y="1825625"/>
            <a:ext cx="6669932" cy="1773918"/>
          </a:xfrm>
          <a:prstGeom prst="rect">
            <a:avLst/>
          </a:prstGeom>
        </p:spPr>
      </p:pic>
      <p:sp>
        <p:nvSpPr>
          <p:cNvPr id="4" name="文本框 3">
            <a:extLst>
              <a:ext uri="{FF2B5EF4-FFF2-40B4-BE49-F238E27FC236}">
                <a16:creationId xmlns:a16="http://schemas.microsoft.com/office/drawing/2014/main" id="{6F557551-4B84-13CA-CDDF-4B0E49E6E04E}"/>
              </a:ext>
            </a:extLst>
          </p:cNvPr>
          <p:cNvSpPr txBox="1"/>
          <p:nvPr/>
        </p:nvSpPr>
        <p:spPr>
          <a:xfrm>
            <a:off x="5583244" y="3739684"/>
            <a:ext cx="6128479" cy="523220"/>
          </a:xfrm>
          <a:prstGeom prst="rect">
            <a:avLst/>
          </a:prstGeom>
          <a:noFill/>
        </p:spPr>
        <p:txBody>
          <a:bodyPr wrap="square" rtlCol="0">
            <a:spAutoFit/>
          </a:bodyPr>
          <a:lstStyle/>
          <a:p>
            <a:r>
              <a:rPr lang="en-US" altLang="zh-CN" sz="2800" dirty="0"/>
              <a:t>Figure 5: An example of the adversary.</a:t>
            </a:r>
            <a:endParaRPr lang="zh-CN" altLang="en-US" sz="2800" dirty="0"/>
          </a:p>
        </p:txBody>
      </p:sp>
    </p:spTree>
    <p:extLst>
      <p:ext uri="{BB962C8B-B14F-4D97-AF65-F5344CB8AC3E}">
        <p14:creationId xmlns:p14="http://schemas.microsoft.com/office/powerpoint/2010/main" val="213025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841BD-A7B1-330A-90D0-68E4C7F7296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F36D42C-37DF-863F-846A-A961B82748DC}"/>
              </a:ext>
            </a:extLst>
          </p:cNvPr>
          <p:cNvSpPr>
            <a:spLocks noGrp="1"/>
          </p:cNvSpPr>
          <p:nvPr>
            <p:ph type="title"/>
          </p:nvPr>
        </p:nvSpPr>
        <p:spPr/>
        <p:txBody>
          <a:bodyPr/>
          <a:lstStyle/>
          <a:p>
            <a:r>
              <a:rPr lang="en-US" altLang="zh-CN" b="1" dirty="0"/>
              <a:t>Approach – Adversarial learning(AL)</a:t>
            </a:r>
            <a:endParaRPr lang="zh-CN" altLang="en-US" b="1" dirty="0"/>
          </a:p>
        </p:txBody>
      </p:sp>
      <p:sp>
        <p:nvSpPr>
          <p:cNvPr id="3" name="内容占位符 2">
            <a:extLst>
              <a:ext uri="{FF2B5EF4-FFF2-40B4-BE49-F238E27FC236}">
                <a16:creationId xmlns:a16="http://schemas.microsoft.com/office/drawing/2014/main" id="{53EE5DAB-E516-CEF9-930E-DB89E120EB58}"/>
              </a:ext>
            </a:extLst>
          </p:cNvPr>
          <p:cNvSpPr>
            <a:spLocks noGrp="1"/>
          </p:cNvSpPr>
          <p:nvPr>
            <p:ph idx="1"/>
          </p:nvPr>
        </p:nvSpPr>
        <p:spPr>
          <a:xfrm>
            <a:off x="838200" y="1825625"/>
            <a:ext cx="10199204" cy="4351338"/>
          </a:xfrm>
        </p:spPr>
        <p:txBody>
          <a:bodyPr>
            <a:normAutofit/>
          </a:bodyPr>
          <a:lstStyle/>
          <a:p>
            <a:r>
              <a:rPr lang="en-US" altLang="zh-CN" dirty="0"/>
              <a:t>The model </a:t>
            </a:r>
            <a:r>
              <a:rPr lang="en-US" altLang="zh-CN" dirty="0">
                <a:solidFill>
                  <a:schemeClr val="accent6"/>
                </a:solidFill>
              </a:rPr>
              <a:t>computes the representations </a:t>
            </a:r>
            <a:r>
              <a:rPr lang="en-US" altLang="zh-CN" dirty="0"/>
              <a:t>of the input arguments, the paraphrase, and the adversaries.</a:t>
            </a:r>
          </a:p>
          <a:p>
            <a:endParaRPr lang="en-US" altLang="zh-CN" dirty="0"/>
          </a:p>
          <a:p>
            <a:r>
              <a:rPr lang="en-US" altLang="zh-CN" dirty="0"/>
              <a:t>Then, </a:t>
            </a:r>
            <a:r>
              <a:rPr lang="en-US" altLang="zh-CN" dirty="0">
                <a:solidFill>
                  <a:schemeClr val="accent1"/>
                </a:solidFill>
              </a:rPr>
              <a:t>compute the adversarial loss </a:t>
            </a:r>
            <a:r>
              <a:rPr lang="en-US" altLang="zh-CN" dirty="0"/>
              <a:t>using a contrastive loss function.</a:t>
            </a:r>
          </a:p>
        </p:txBody>
      </p:sp>
      <p:pic>
        <p:nvPicPr>
          <p:cNvPr id="7" name="图片 6">
            <a:extLst>
              <a:ext uri="{FF2B5EF4-FFF2-40B4-BE49-F238E27FC236}">
                <a16:creationId xmlns:a16="http://schemas.microsoft.com/office/drawing/2014/main" id="{8E373123-3173-FC7A-C368-4B01973F1985}"/>
              </a:ext>
            </a:extLst>
          </p:cNvPr>
          <p:cNvPicPr>
            <a:picLocks noChangeAspect="1"/>
          </p:cNvPicPr>
          <p:nvPr/>
        </p:nvPicPr>
        <p:blipFill>
          <a:blip r:embed="rId3"/>
          <a:stretch>
            <a:fillRect/>
          </a:stretch>
        </p:blipFill>
        <p:spPr>
          <a:xfrm>
            <a:off x="1154596" y="4113696"/>
            <a:ext cx="6877586" cy="1437308"/>
          </a:xfrm>
          <a:prstGeom prst="rect">
            <a:avLst/>
          </a:prstGeom>
        </p:spPr>
      </p:pic>
      <p:pic>
        <p:nvPicPr>
          <p:cNvPr id="13" name="图片 12">
            <a:extLst>
              <a:ext uri="{FF2B5EF4-FFF2-40B4-BE49-F238E27FC236}">
                <a16:creationId xmlns:a16="http://schemas.microsoft.com/office/drawing/2014/main" id="{ACEB7692-509D-CD66-0A77-33D32B1BE8A5}"/>
              </a:ext>
            </a:extLst>
          </p:cNvPr>
          <p:cNvPicPr>
            <a:picLocks noChangeAspect="1"/>
          </p:cNvPicPr>
          <p:nvPr/>
        </p:nvPicPr>
        <p:blipFill>
          <a:blip r:embed="rId4"/>
          <a:srcRect t="11728"/>
          <a:stretch/>
        </p:blipFill>
        <p:spPr>
          <a:xfrm>
            <a:off x="1154596" y="2761941"/>
            <a:ext cx="4293466" cy="513002"/>
          </a:xfrm>
          <a:prstGeom prst="rect">
            <a:avLst/>
          </a:prstGeom>
        </p:spPr>
      </p:pic>
    </p:spTree>
    <p:extLst>
      <p:ext uri="{BB962C8B-B14F-4D97-AF65-F5344CB8AC3E}">
        <p14:creationId xmlns:p14="http://schemas.microsoft.com/office/powerpoint/2010/main" val="36344803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2965</TotalTime>
  <Words>2309</Words>
  <Application>Microsoft Office PowerPoint</Application>
  <PresentationFormat>Widescreen</PresentationFormat>
  <Paragraphs>201</Paragraphs>
  <Slides>25</Slides>
  <Notes>20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等线</vt:lpstr>
      <vt:lpstr>等线 Light</vt:lpstr>
      <vt:lpstr>Arial</vt:lpstr>
      <vt:lpstr>Helvetica Neue</vt:lpstr>
      <vt:lpstr>Office 主题​​</vt:lpstr>
      <vt:lpstr>PowerPoint Presentation</vt:lpstr>
      <vt:lpstr>Task –  Implicit Discourse Relation Recognition (IDRR)</vt:lpstr>
      <vt:lpstr>Related Work – IDRR</vt:lpstr>
      <vt:lpstr>Motivation</vt:lpstr>
      <vt:lpstr>Approach</vt:lpstr>
      <vt:lpstr>Approach – Prototypical Learning (PL)</vt:lpstr>
      <vt:lpstr>Approach – Prototypical Learning (PL)</vt:lpstr>
      <vt:lpstr>Approach – Adversarial learning(AL)</vt:lpstr>
      <vt:lpstr>Approach – Adversarial learning(AL)</vt:lpstr>
      <vt:lpstr>Approach – Hub-Migration based Redistribution (HMR)</vt:lpstr>
      <vt:lpstr>Experimentation</vt:lpstr>
      <vt:lpstr>Main results (4-way classification)</vt:lpstr>
      <vt:lpstr>Main results (4-way classification)</vt:lpstr>
      <vt:lpstr>Binary classification results</vt:lpstr>
      <vt:lpstr>Robustness verification</vt:lpstr>
      <vt:lpstr>Ablation study</vt:lpstr>
      <vt:lpstr>Ablation study</vt:lpstr>
      <vt:lpstr>Conclusion</vt:lpstr>
      <vt:lpstr>Thank you for listening. Q &amp; A</vt:lpstr>
      <vt:lpstr>Definition of Relations</vt:lpstr>
      <vt:lpstr>Prompts of ChatGPT</vt:lpstr>
      <vt:lpstr>Prompts of ChatGPT</vt:lpstr>
      <vt:lpstr>Prompts of ChatGPT</vt:lpstr>
      <vt:lpstr>Case Study</vt:lpstr>
      <vt:lpstr>Impacts of prototypical 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志庞 王</dc:creator>
  <cp:lastModifiedBy>Boise Centre AV</cp:lastModifiedBy>
  <cp:revision>15</cp:revision>
  <dcterms:created xsi:type="dcterms:W3CDTF">2024-10-16T07:28:08Z</dcterms:created>
  <dcterms:modified xsi:type="dcterms:W3CDTF">2024-10-23T15:13:07Z</dcterms:modified>
</cp:coreProperties>
</file>