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9" r:id="rId2"/>
    <p:sldId id="288" r:id="rId3"/>
    <p:sldId id="352" r:id="rId4"/>
    <p:sldId id="347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286" r:id="rId19"/>
    <p:sldId id="384" r:id="rId20"/>
    <p:sldId id="385" r:id="rId21"/>
    <p:sldId id="28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3" clrIdx="0">
    <p:extLst>
      <p:ext uri="{19B8F6BF-5375-455C-9EA6-DF929625EA0E}">
        <p15:presenceInfo xmlns:p15="http://schemas.microsoft.com/office/powerpoint/2012/main" userId="Microsoft Office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 autoAdjust="0"/>
    <p:restoredTop sz="77083" autoAdjust="0"/>
  </p:normalViewPr>
  <p:slideViewPr>
    <p:cSldViewPr snapToGrid="0" showGuides="1">
      <p:cViewPr varScale="1">
        <p:scale>
          <a:sx n="88" d="100"/>
          <a:sy n="88" d="100"/>
        </p:scale>
        <p:origin x="162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6T09:00:12.626" idx="1">
    <p:pos x="3796" y="1540"/>
    <p:text>是否上下文相关，增加一个选项，“二者都包含”或者“二者均可”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6T09:03:19.540" idx="2">
    <p:pos x="6016" y="2002"/>
    <p:text>强调是表名、列名等直接出现在问题中比例不要超过60%，需要对表名、列名等进行同义改写、简写。这里最好给出一个实例，否则大家可能不是很好理解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6T09:12:40.574" idx="3">
    <p:pos x="2059" y="2021"/>
    <p:text>出现错别字或者重复冗余字，这个是允许的，因为实际应用中也会与类似情况，正好可以测试模型的鲁棒性。所以，这一点可以不用过于严格，除非错别字已经严重影响理解了，否则不用报错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1D645-C496-4AAA-98C4-B9AFB9288C3F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C31B-1541-4CF9-9484-2161587649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B7A4-D577-426C-9BA0-C6AD7EE79F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5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8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下面给大家一个例子，在下例中，表名列名和值共有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个，分别为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商家，入驻电商数量，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，网店覆盖国家数量，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，这五个元素在原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中全出现了，所以原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的覆盖率是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，在改写的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中出现了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个，所以改写的覆盖率是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60%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，所以需要大家用相同的表述去替换原有的表名、列名和值。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9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当我们拿到一个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session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时，右边是灰色的。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接下来我们对与上文的相关性进行选择，选择后右边的灰色会变成白色，此时可以输入改写后的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然后我们在输入框中，填充改写后的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，以此类推，直到完成整个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session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后点击提交。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0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10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9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7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51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B7A4-D577-426C-9BA0-C6AD7EE79F6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B7A4-D577-426C-9BA0-C6AD7EE79F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92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B7A4-D577-426C-9BA0-C6AD7EE79F6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6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B7A4-D577-426C-9BA0-C6AD7EE79F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0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48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8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3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76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C31B-1541-4CF9-9484-2161587649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8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C5B-F0C7-42D5-80F1-DBAE1AFD967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7988-0822-47AB-86AB-5D903EFF4C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7209834" y="4253095"/>
            <a:ext cx="1095890" cy="1322112"/>
          </a:xfrm>
          <a:custGeom>
            <a:avLst/>
            <a:gdLst>
              <a:gd name="connsiteX0" fmla="*/ 730776 w 1095890"/>
              <a:gd name="connsiteY0" fmla="*/ 0 h 1322112"/>
              <a:gd name="connsiteX1" fmla="*/ 1095890 w 1095890"/>
              <a:gd name="connsiteY1" fmla="*/ 1322112 h 1322112"/>
              <a:gd name="connsiteX2" fmla="*/ 0 w 1095890"/>
              <a:gd name="connsiteY2" fmla="*/ 373089 h 132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890" h="1322112">
                <a:moveTo>
                  <a:pt x="730776" y="0"/>
                </a:moveTo>
                <a:lnTo>
                  <a:pt x="1095890" y="1322112"/>
                </a:lnTo>
                <a:lnTo>
                  <a:pt x="0" y="3730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7503886" cy="6858000"/>
          </a:xfrm>
          <a:custGeom>
            <a:avLst/>
            <a:gdLst>
              <a:gd name="connsiteX0" fmla="*/ 0 w 7503886"/>
              <a:gd name="connsiteY0" fmla="*/ 0 h 6858000"/>
              <a:gd name="connsiteX1" fmla="*/ 1252536 w 7503886"/>
              <a:gd name="connsiteY1" fmla="*/ 0 h 6858000"/>
              <a:gd name="connsiteX2" fmla="*/ 7503886 w 7503886"/>
              <a:gd name="connsiteY2" fmla="*/ 6858000 h 6858000"/>
              <a:gd name="connsiteX3" fmla="*/ 0 w 7503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3886" h="6858000">
                <a:moveTo>
                  <a:pt x="0" y="0"/>
                </a:moveTo>
                <a:lnTo>
                  <a:pt x="1252536" y="0"/>
                </a:lnTo>
                <a:lnTo>
                  <a:pt x="750388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866900" y="0"/>
            <a:ext cx="5772150" cy="6858000"/>
          </a:xfrm>
          <a:custGeom>
            <a:avLst/>
            <a:gdLst>
              <a:gd name="connsiteX0" fmla="*/ 2671928 w 5772150"/>
              <a:gd name="connsiteY0" fmla="*/ 0 h 6858000"/>
              <a:gd name="connsiteX1" fmla="*/ 5772150 w 5772150"/>
              <a:gd name="connsiteY1" fmla="*/ 0 h 6858000"/>
              <a:gd name="connsiteX2" fmla="*/ 3100222 w 5772150"/>
              <a:gd name="connsiteY2" fmla="*/ 6858000 h 6858000"/>
              <a:gd name="connsiteX3" fmla="*/ 0 w 57721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50" h="6858000">
                <a:moveTo>
                  <a:pt x="2671928" y="0"/>
                </a:moveTo>
                <a:lnTo>
                  <a:pt x="5772150" y="0"/>
                </a:lnTo>
                <a:lnTo>
                  <a:pt x="31002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6535347" y="0"/>
            <a:ext cx="3695700" cy="3352800"/>
          </a:xfrm>
          <a:custGeom>
            <a:avLst/>
            <a:gdLst>
              <a:gd name="connsiteX0" fmla="*/ 1590937 w 3695700"/>
              <a:gd name="connsiteY0" fmla="*/ 0 h 3352800"/>
              <a:gd name="connsiteX1" fmla="*/ 3695700 w 3695700"/>
              <a:gd name="connsiteY1" fmla="*/ 0 h 3352800"/>
              <a:gd name="connsiteX2" fmla="*/ 2104763 w 3695700"/>
              <a:gd name="connsiteY2" fmla="*/ 3352800 h 3352800"/>
              <a:gd name="connsiteX3" fmla="*/ 0 w 3695700"/>
              <a:gd name="connsiteY3" fmla="*/ 33528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5700" h="3352800">
                <a:moveTo>
                  <a:pt x="1590937" y="0"/>
                </a:moveTo>
                <a:lnTo>
                  <a:pt x="3695700" y="0"/>
                </a:lnTo>
                <a:lnTo>
                  <a:pt x="2104763" y="3352800"/>
                </a:lnTo>
                <a:lnTo>
                  <a:pt x="0" y="3352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7138524" y="-2"/>
            <a:ext cx="5053476" cy="6858002"/>
          </a:xfrm>
          <a:custGeom>
            <a:avLst/>
            <a:gdLst>
              <a:gd name="connsiteX0" fmla="*/ 3254190 w 5053476"/>
              <a:gd name="connsiteY0" fmla="*/ 0 h 6858002"/>
              <a:gd name="connsiteX1" fmla="*/ 5053476 w 5053476"/>
              <a:gd name="connsiteY1" fmla="*/ 0 h 6858002"/>
              <a:gd name="connsiteX2" fmla="*/ 5053476 w 5053476"/>
              <a:gd name="connsiteY2" fmla="*/ 5608686 h 6858002"/>
              <a:gd name="connsiteX3" fmla="*/ 4460663 w 5053476"/>
              <a:gd name="connsiteY3" fmla="*/ 6858002 h 6858002"/>
              <a:gd name="connsiteX4" fmla="*/ 0 w 5053476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476" h="6858002">
                <a:moveTo>
                  <a:pt x="3254190" y="0"/>
                </a:moveTo>
                <a:lnTo>
                  <a:pt x="5053476" y="0"/>
                </a:lnTo>
                <a:lnTo>
                  <a:pt x="5053476" y="5608686"/>
                </a:lnTo>
                <a:lnTo>
                  <a:pt x="4460663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AC5B-F0C7-42D5-80F1-DBAE1AFD967C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7988-0822-47AB-86AB-5D903EFF4C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F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21"/>
          <p:cNvSpPr/>
          <p:nvPr/>
        </p:nvSpPr>
        <p:spPr>
          <a:xfrm rot="10800000" flipV="1">
            <a:off x="-2" y="0"/>
            <a:ext cx="7162694" cy="6857999"/>
          </a:xfrm>
          <a:custGeom>
            <a:avLst/>
            <a:gdLst>
              <a:gd name="connsiteX0" fmla="*/ 5892802 w 5892802"/>
              <a:gd name="connsiteY0" fmla="*/ 0 h 6857999"/>
              <a:gd name="connsiteX1" fmla="*/ 4071547 w 5892802"/>
              <a:gd name="connsiteY1" fmla="*/ 0 h 6857999"/>
              <a:gd name="connsiteX2" fmla="*/ 445013 w 5892802"/>
              <a:gd name="connsiteY2" fmla="*/ 2736119 h 6857999"/>
              <a:gd name="connsiteX3" fmla="*/ 0 w 5892802"/>
              <a:gd name="connsiteY3" fmla="*/ 6857999 h 6857999"/>
              <a:gd name="connsiteX4" fmla="*/ 5892802 w 589280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2802" h="6857999">
                <a:moveTo>
                  <a:pt x="5892802" y="0"/>
                </a:moveTo>
                <a:lnTo>
                  <a:pt x="4071547" y="0"/>
                </a:lnTo>
                <a:lnTo>
                  <a:pt x="445013" y="2736119"/>
                </a:lnTo>
                <a:lnTo>
                  <a:pt x="0" y="6857999"/>
                </a:lnTo>
                <a:lnTo>
                  <a:pt x="5892802" y="6857999"/>
                </a:lnTo>
                <a:close/>
              </a:path>
            </a:pathLst>
          </a:custGeom>
          <a:solidFill>
            <a:srgbClr val="AF251B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任意多边形: 形状 20"/>
          <p:cNvSpPr/>
          <p:nvPr/>
        </p:nvSpPr>
        <p:spPr>
          <a:xfrm rot="10800000" flipV="1">
            <a:off x="-1" y="-1"/>
            <a:ext cx="11103429" cy="6858000"/>
          </a:xfrm>
          <a:custGeom>
            <a:avLst/>
            <a:gdLst>
              <a:gd name="connsiteX0" fmla="*/ 8653826 w 8653826"/>
              <a:gd name="connsiteY0" fmla="*/ 0 h 6858000"/>
              <a:gd name="connsiteX1" fmla="*/ 7209344 w 8653826"/>
              <a:gd name="connsiteY1" fmla="*/ 0 h 6858000"/>
              <a:gd name="connsiteX2" fmla="*/ 0 w 8653826"/>
              <a:gd name="connsiteY2" fmla="*/ 6858000 h 6858000"/>
              <a:gd name="connsiteX3" fmla="*/ 8653826 w 865382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3826" h="6858000">
                <a:moveTo>
                  <a:pt x="8653826" y="0"/>
                </a:moveTo>
                <a:lnTo>
                  <a:pt x="7209344" y="0"/>
                </a:lnTo>
                <a:lnTo>
                  <a:pt x="0" y="6858000"/>
                </a:lnTo>
                <a:lnTo>
                  <a:pt x="8653826" y="6858000"/>
                </a:lnTo>
                <a:close/>
              </a:path>
            </a:pathLst>
          </a:custGeom>
          <a:solidFill>
            <a:srgbClr val="AF251B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89763" y="1592506"/>
            <a:ext cx="852737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Text2sql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标注任务第三次培训</a:t>
            </a:r>
          </a:p>
        </p:txBody>
      </p:sp>
      <p:sp>
        <p:nvSpPr>
          <p:cNvPr id="20" name="任意多边形: 形状 19"/>
          <p:cNvSpPr/>
          <p:nvPr/>
        </p:nvSpPr>
        <p:spPr>
          <a:xfrm rot="10800000" flipV="1">
            <a:off x="0" y="-1"/>
            <a:ext cx="7503886" cy="6858000"/>
          </a:xfrm>
          <a:custGeom>
            <a:avLst/>
            <a:gdLst>
              <a:gd name="connsiteX0" fmla="*/ 7503886 w 7503886"/>
              <a:gd name="connsiteY0" fmla="*/ 0 h 6858000"/>
              <a:gd name="connsiteX1" fmla="*/ 6251350 w 7503886"/>
              <a:gd name="connsiteY1" fmla="*/ 0 h 6858000"/>
              <a:gd name="connsiteX2" fmla="*/ 0 w 7503886"/>
              <a:gd name="connsiteY2" fmla="*/ 6858000 h 6858000"/>
              <a:gd name="connsiteX3" fmla="*/ 7503886 w 7503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3886" h="6858000">
                <a:moveTo>
                  <a:pt x="7503886" y="0"/>
                </a:moveTo>
                <a:lnTo>
                  <a:pt x="6251350" y="0"/>
                </a:lnTo>
                <a:lnTo>
                  <a:pt x="0" y="6858000"/>
                </a:lnTo>
                <a:lnTo>
                  <a:pt x="7503886" y="6858000"/>
                </a:lnTo>
                <a:close/>
              </a:path>
            </a:pathLst>
          </a:custGeom>
          <a:solidFill>
            <a:srgbClr val="1865CF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24106" y="6321545"/>
            <a:ext cx="27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chemeClr val="bg1">
                    <a:alpha val="14000"/>
                  </a:schemeClr>
                </a:solidFill>
              </a:rPr>
              <a:t>POWERPOINT</a:t>
            </a:r>
            <a:endParaRPr lang="zh-CN" altLang="en-US" sz="1400" b="1" dirty="0">
              <a:solidFill>
                <a:schemeClr val="bg1">
                  <a:alpha val="14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09" y="228678"/>
            <a:ext cx="3133725" cy="9906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162692" y="2862742"/>
            <a:ext cx="4540250" cy="796925"/>
            <a:chOff x="7245161" y="3265714"/>
            <a:chExt cx="4487337" cy="338554"/>
          </a:xfrm>
        </p:grpSpPr>
        <p:sp>
          <p:nvSpPr>
            <p:cNvPr id="6" name="矩形 5"/>
            <p:cNvSpPr/>
            <p:nvPr/>
          </p:nvSpPr>
          <p:spPr>
            <a:xfrm>
              <a:off x="7245161" y="3265714"/>
              <a:ext cx="2450383" cy="338554"/>
            </a:xfrm>
            <a:prstGeom prst="rect">
              <a:avLst/>
            </a:prstGeom>
            <a:solidFill>
              <a:srgbClr val="B9281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2021/09/07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695543" y="3265714"/>
              <a:ext cx="203695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窦晨晖</a:t>
              </a:r>
            </a:p>
          </p:txBody>
        </p:sp>
      </p:grpSp>
      <p:pic>
        <p:nvPicPr>
          <p:cNvPr id="24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403879" cy="685799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判断与上文的相关性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既没有指代又没有省略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当该轮的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可以精确的描述出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中的全部内容，但仍然存在一些短语或句子使其与上文具有一定的关联性，此时需要在那一轮的第四列中勾选“仅相关”。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56F8C56-3E2D-487F-9DC4-2146D0DF0C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1335" y="3269448"/>
            <a:ext cx="12388100" cy="174948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68BB8E9-0F00-49F2-B51F-C48C0017E7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6108" y="3316339"/>
            <a:ext cx="10917535" cy="17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判断与上文的相关性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不相关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与上一轮并不存在任何相关性，则第四列不需要进行勾选。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改写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question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当对上文的相关性进行勾选以后（没有相关性不进行勾选），则认为本轮的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与上一轮相关，此时右边的改写框会由灰色变为白色，需要标注者将原本上下文相关的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改写为与上下文无关的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并填写在右边的改写框中。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B68C24-B134-445A-9996-57D3E8045127}"/>
              </a:ext>
            </a:extLst>
          </p:cNvPr>
          <p:cNvSpPr txBox="1"/>
          <p:nvPr/>
        </p:nvSpPr>
        <p:spPr>
          <a:xfrm>
            <a:off x="1219201" y="2514736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E464FE-963C-47A1-872D-3AAAE877A505}"/>
              </a:ext>
            </a:extLst>
          </p:cNvPr>
          <p:cNvSpPr txBox="1"/>
          <p:nvPr/>
        </p:nvSpPr>
        <p:spPr>
          <a:xfrm>
            <a:off x="711335" y="2871058"/>
            <a:ext cx="957988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若对上文的相关性进行了勾选，则必须填写改写的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，否则无法提交。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改写的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中，对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里出现的表名、列名和值的覆盖率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最好不要达到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，否则有很大概率会被审核专家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判错。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72352AD-F3FF-43A4-9F3C-DCF360F2ED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3706" y="4517285"/>
            <a:ext cx="4295140" cy="1209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AE35E8-D642-48C4-9E97-DA162CFBE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28" y="4588605"/>
            <a:ext cx="12142857" cy="10476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72B1087-671F-4281-8A78-BDDD1F0D68D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" y="4471259"/>
            <a:ext cx="12187241" cy="1209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9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改写流程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E905A918-F134-4C3E-B686-8FDA5A41BE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2560" y="2167777"/>
            <a:ext cx="10586880" cy="252244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AFE36D-3BAF-45AE-A62C-0646F3177F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2363" y="2167777"/>
            <a:ext cx="10687077" cy="180648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4241FF9-2DB7-4F73-A196-23BC2750638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0678" y="1597093"/>
            <a:ext cx="10230445" cy="47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判断原始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query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question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是否错误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当我们对相关性进行判断、以及对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进行改写的时候，是会需要看原始的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作为参考的，如果在标注过程中，发现了原始的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中出现错误，则可以在第三列中进行勾选，后续审核专家会进行处理。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B68C24-B134-445A-9996-57D3E8045127}"/>
              </a:ext>
            </a:extLst>
          </p:cNvPr>
          <p:cNvSpPr txBox="1"/>
          <p:nvPr/>
        </p:nvSpPr>
        <p:spPr>
          <a:xfrm>
            <a:off x="1219201" y="2590938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E464FE-963C-47A1-872D-3AAAE877A505}"/>
              </a:ext>
            </a:extLst>
          </p:cNvPr>
          <p:cNvSpPr txBox="1"/>
          <p:nvPr/>
        </p:nvSpPr>
        <p:spPr>
          <a:xfrm>
            <a:off x="711335" y="3164973"/>
            <a:ext cx="9579882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冗余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按照原始的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选择相关性并完成改写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intersect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等可以用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where…and/or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替换时也视为冗余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按照原始的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选择相关性并完成改写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虽然能执行（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均可执行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），但严重违反语法规范（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遇到这种情况时，不需要选择相关性判断也不需要改写，直接选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难以或无法用自然语言表述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遇到这种情况时，不需要选择相关性判断也不需要改写，直接选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缺少表名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按照原始的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选择相关性并完成改写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212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判断原始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query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question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是否错误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当我们对相关性进行判断、以及对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进行改写的时候，是会需要看原始的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作为参考的，如果在标注过程中，发现了原始的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中出现错误，则可以在第三列中进行勾选，后续审核专家会进行处理。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B68C24-B134-445A-9996-57D3E8045127}"/>
              </a:ext>
            </a:extLst>
          </p:cNvPr>
          <p:cNvSpPr txBox="1"/>
          <p:nvPr/>
        </p:nvSpPr>
        <p:spPr>
          <a:xfrm>
            <a:off x="1219201" y="2590938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63A0FB7-E220-4C5C-9786-344F7EA746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147922"/>
            <a:ext cx="9301330" cy="56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1827ED9-A3E1-44D3-82A3-F9DB75C5FB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9356"/>
            <a:ext cx="12398829" cy="86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F36C12-44C7-4057-A734-25BFDFCC9D2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57" y="4498366"/>
            <a:ext cx="8307018" cy="2240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08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判断原始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query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question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是否错误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当我们对相关性进行判断、以及对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进行改写的时候，是会需要看原始的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作为参考的，如果在标注过程中，发现了原始的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中出现错误，则可以在第三列中进行勾选，后续审核专家会进行处理。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B68C24-B134-445A-9996-57D3E8045127}"/>
              </a:ext>
            </a:extLst>
          </p:cNvPr>
          <p:cNvSpPr txBox="1"/>
          <p:nvPr/>
        </p:nvSpPr>
        <p:spPr>
          <a:xfrm>
            <a:off x="1219201" y="2590938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E464FE-963C-47A1-872D-3AAAE877A505}"/>
              </a:ext>
            </a:extLst>
          </p:cNvPr>
          <p:cNvSpPr txBox="1"/>
          <p:nvPr/>
        </p:nvSpPr>
        <p:spPr>
          <a:xfrm>
            <a:off x="711335" y="3164973"/>
            <a:ext cx="9579882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出现错别字或重复冗余字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不影响表述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可以理解的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可以不用标记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过于拗口难以理解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按照原始的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选择相关性并完成改写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不匹配（遗漏条件、表述错误等）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按照原始的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选择相关性并完成改写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本来可以用上下文相关的方式去表述，却用了上下文无关的表述方法（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遇到这种情况时，不需要选择相关性判断也不需要改写，直接选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51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判断原始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query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question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是否错误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当我们对相关性进行判断、以及对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进行改写的时候，是会需要看原始的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作为参考的，如果在标注过程中，发现了原始的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中出现错误，则可以在第三列中进行勾选，后续审核专家会进行处理。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B68C24-B134-445A-9996-57D3E8045127}"/>
              </a:ext>
            </a:extLst>
          </p:cNvPr>
          <p:cNvSpPr txBox="1"/>
          <p:nvPr/>
        </p:nvSpPr>
        <p:spPr>
          <a:xfrm>
            <a:off x="1219201" y="2590938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DF1DE0-6C80-4CA5-90B1-967ADEEB02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1357" y="3353582"/>
            <a:ext cx="11849285" cy="17090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203C6C2-2C6D-4A3D-98EF-BB985E5DFC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663" y="3296891"/>
            <a:ext cx="12040672" cy="23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 flipV="1">
            <a:off x="-6987" y="0"/>
            <a:ext cx="4433573" cy="4702628"/>
          </a:xfrm>
          <a:custGeom>
            <a:avLst/>
            <a:gdLst>
              <a:gd name="connsiteX0" fmla="*/ 0 w 4433573"/>
              <a:gd name="connsiteY0" fmla="*/ 4702628 h 4702628"/>
              <a:gd name="connsiteX1" fmla="*/ 4433573 w 4433573"/>
              <a:gd name="connsiteY1" fmla="*/ 4702628 h 4702628"/>
              <a:gd name="connsiteX2" fmla="*/ 1 w 4433573"/>
              <a:gd name="connsiteY2" fmla="*/ 0 h 4702628"/>
              <a:gd name="connsiteX3" fmla="*/ 0 w 4433573"/>
              <a:gd name="connsiteY3" fmla="*/ 1 h 47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3573" h="4702628">
                <a:moveTo>
                  <a:pt x="0" y="4702628"/>
                </a:moveTo>
                <a:lnTo>
                  <a:pt x="4433573" y="4702628"/>
                </a:lnTo>
                <a:lnTo>
                  <a:pt x="1" y="0"/>
                </a:lnTo>
                <a:lnTo>
                  <a:pt x="0" y="1"/>
                </a:lnTo>
                <a:close/>
              </a:path>
            </a:pathLst>
          </a:custGeom>
          <a:solidFill>
            <a:srgbClr val="B9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/>
        </p:nvSpPr>
        <p:spPr>
          <a:xfrm flipV="1">
            <a:off x="-6987" y="0"/>
            <a:ext cx="3823774" cy="2592613"/>
          </a:xfrm>
          <a:custGeom>
            <a:avLst/>
            <a:gdLst>
              <a:gd name="connsiteX0" fmla="*/ 0 w 3823774"/>
              <a:gd name="connsiteY0" fmla="*/ 2592613 h 2592613"/>
              <a:gd name="connsiteX1" fmla="*/ 3823774 w 3823774"/>
              <a:gd name="connsiteY1" fmla="*/ 2592613 h 2592613"/>
              <a:gd name="connsiteX2" fmla="*/ 1379494 w 3823774"/>
              <a:gd name="connsiteY2" fmla="*/ 0 h 2592613"/>
              <a:gd name="connsiteX3" fmla="*/ 0 w 3823774"/>
              <a:gd name="connsiteY3" fmla="*/ 1463210 h 259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3774" h="2592613">
                <a:moveTo>
                  <a:pt x="0" y="2592613"/>
                </a:moveTo>
                <a:lnTo>
                  <a:pt x="3823774" y="2592613"/>
                </a:lnTo>
                <a:lnTo>
                  <a:pt x="1379494" y="0"/>
                </a:lnTo>
                <a:lnTo>
                  <a:pt x="0" y="146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B9281D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353" y="293859"/>
            <a:ext cx="2478848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B9281D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CONTENT</a:t>
            </a:r>
            <a:endParaRPr kumimoji="0" lang="zh-CN" altLang="en-US" sz="3200" u="none" strike="noStrike" kern="1200" cap="none" spc="0" normalizeH="0" baseline="0" noProof="0" dirty="0">
              <a:ln>
                <a:noFill/>
              </a:ln>
              <a:solidFill>
                <a:srgbClr val="B9281D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4353" y="849327"/>
            <a:ext cx="247884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u="none" strike="noStrike" kern="1200" cap="none" spc="0" normalizeH="0" baseline="0" noProof="0" dirty="0">
                <a:ln>
                  <a:noFill/>
                </a:ln>
                <a:solidFill>
                  <a:srgbClr val="B9281D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目 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43201" y="3230352"/>
            <a:ext cx="5724887" cy="1158805"/>
            <a:chOff x="3462914" y="2171781"/>
            <a:chExt cx="4158098" cy="841663"/>
          </a:xfrm>
        </p:grpSpPr>
        <p:sp>
          <p:nvSpPr>
            <p:cNvPr id="13" name="矩形 12"/>
            <p:cNvSpPr/>
            <p:nvPr/>
          </p:nvSpPr>
          <p:spPr>
            <a:xfrm>
              <a:off x="3462914" y="2171781"/>
              <a:ext cx="841663" cy="841663"/>
            </a:xfrm>
            <a:prstGeom prst="rect">
              <a:avLst/>
            </a:prstGeom>
            <a:solidFill>
              <a:srgbClr val="B928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03</a:t>
              </a:r>
              <a:endParaRPr lang="zh-CN" altLang="en-US" sz="36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68076" y="2357891"/>
              <a:ext cx="3163541" cy="47240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600" b="1" dirty="0">
                  <a:solidFill>
                    <a:srgbClr val="B9281D"/>
                  </a:solidFill>
                  <a:latin typeface="Arial" panose="020B0604020202020204"/>
                  <a:ea typeface="微软雅黑" panose="020B0503020204020204" charset="-122"/>
                </a:rPr>
                <a:t>学习界面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368077" y="2723510"/>
              <a:ext cx="3252935" cy="245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29" name="任意多边形: 形状 28"/>
          <p:cNvSpPr/>
          <p:nvPr/>
        </p:nvSpPr>
        <p:spPr>
          <a:xfrm flipH="1">
            <a:off x="10508343" y="5072171"/>
            <a:ext cx="1683656" cy="1785829"/>
          </a:xfrm>
          <a:custGeom>
            <a:avLst/>
            <a:gdLst>
              <a:gd name="connsiteX0" fmla="*/ 0 w 4433573"/>
              <a:gd name="connsiteY0" fmla="*/ 4702628 h 4702628"/>
              <a:gd name="connsiteX1" fmla="*/ 4433573 w 4433573"/>
              <a:gd name="connsiteY1" fmla="*/ 4702628 h 4702628"/>
              <a:gd name="connsiteX2" fmla="*/ 1 w 4433573"/>
              <a:gd name="connsiteY2" fmla="*/ 0 h 4702628"/>
              <a:gd name="connsiteX3" fmla="*/ 0 w 4433573"/>
              <a:gd name="connsiteY3" fmla="*/ 1 h 47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3573" h="4702628">
                <a:moveTo>
                  <a:pt x="0" y="4702628"/>
                </a:moveTo>
                <a:lnTo>
                  <a:pt x="4433573" y="4702628"/>
                </a:lnTo>
                <a:lnTo>
                  <a:pt x="1" y="0"/>
                </a:lnTo>
                <a:lnTo>
                  <a:pt x="0" y="1"/>
                </a:lnTo>
                <a:close/>
              </a:path>
            </a:pathLst>
          </a:custGeom>
          <a:solidFill>
            <a:srgbClr val="B9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学习流程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809307" y="1794692"/>
            <a:ext cx="9579882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当标注者对与上文的相关性或对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的改写出现错误时，该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session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被移送到学习界面进行学习，在学习界面中，改写的答案分为两行，上面一行是标注者给的答案，下面一行是审核专家的答案，并且会显示出审核专家给出的纠错理由。如果对自己的错误有疑问或质疑，欢迎在群里或私聊审核专家进行反馈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101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 flipV="1">
            <a:off x="-6987" y="0"/>
            <a:ext cx="4433573" cy="4702628"/>
          </a:xfrm>
          <a:custGeom>
            <a:avLst/>
            <a:gdLst>
              <a:gd name="connsiteX0" fmla="*/ 0 w 4433573"/>
              <a:gd name="connsiteY0" fmla="*/ 4702628 h 4702628"/>
              <a:gd name="connsiteX1" fmla="*/ 4433573 w 4433573"/>
              <a:gd name="connsiteY1" fmla="*/ 4702628 h 4702628"/>
              <a:gd name="connsiteX2" fmla="*/ 1 w 4433573"/>
              <a:gd name="connsiteY2" fmla="*/ 0 h 4702628"/>
              <a:gd name="connsiteX3" fmla="*/ 0 w 4433573"/>
              <a:gd name="connsiteY3" fmla="*/ 1 h 47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3573" h="4702628">
                <a:moveTo>
                  <a:pt x="0" y="4702628"/>
                </a:moveTo>
                <a:lnTo>
                  <a:pt x="4433573" y="4702628"/>
                </a:lnTo>
                <a:lnTo>
                  <a:pt x="1" y="0"/>
                </a:lnTo>
                <a:lnTo>
                  <a:pt x="0" y="1"/>
                </a:lnTo>
                <a:close/>
              </a:path>
            </a:pathLst>
          </a:custGeom>
          <a:solidFill>
            <a:srgbClr val="B9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/>
        </p:nvSpPr>
        <p:spPr>
          <a:xfrm flipV="1">
            <a:off x="-6987" y="0"/>
            <a:ext cx="3823774" cy="2592613"/>
          </a:xfrm>
          <a:custGeom>
            <a:avLst/>
            <a:gdLst>
              <a:gd name="connsiteX0" fmla="*/ 0 w 3823774"/>
              <a:gd name="connsiteY0" fmla="*/ 2592613 h 2592613"/>
              <a:gd name="connsiteX1" fmla="*/ 3823774 w 3823774"/>
              <a:gd name="connsiteY1" fmla="*/ 2592613 h 2592613"/>
              <a:gd name="connsiteX2" fmla="*/ 1379494 w 3823774"/>
              <a:gd name="connsiteY2" fmla="*/ 0 h 2592613"/>
              <a:gd name="connsiteX3" fmla="*/ 0 w 3823774"/>
              <a:gd name="connsiteY3" fmla="*/ 1463210 h 259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3774" h="2592613">
                <a:moveTo>
                  <a:pt x="0" y="2592613"/>
                </a:moveTo>
                <a:lnTo>
                  <a:pt x="3823774" y="2592613"/>
                </a:lnTo>
                <a:lnTo>
                  <a:pt x="1379494" y="0"/>
                </a:lnTo>
                <a:lnTo>
                  <a:pt x="0" y="146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B9281D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353" y="293859"/>
            <a:ext cx="2478848" cy="5835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B9281D"/>
                </a:solidFill>
                <a:effectLst/>
                <a:uLnTx/>
                <a:uFillTx/>
                <a:latin typeface="Times New Roman" panose="02020603050405020304" charset="0"/>
                <a:ea typeface="等线" panose="02010600030101010101" pitchFamily="2" charset="-122"/>
                <a:cs typeface="Times New Roman" panose="02020603050405020304" charset="0"/>
              </a:rPr>
              <a:t>CONTENT</a:t>
            </a:r>
          </a:p>
        </p:txBody>
      </p:sp>
      <p:sp>
        <p:nvSpPr>
          <p:cNvPr id="20" name="矩形 19"/>
          <p:cNvSpPr/>
          <p:nvPr/>
        </p:nvSpPr>
        <p:spPr>
          <a:xfrm>
            <a:off x="264353" y="849327"/>
            <a:ext cx="2478848" cy="645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u="none" strike="noStrike" kern="1200" cap="none" spc="0" normalizeH="0" baseline="0" noProof="0" dirty="0">
                <a:ln>
                  <a:noFill/>
                </a:ln>
                <a:solidFill>
                  <a:srgbClr val="B928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 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43201" y="3214474"/>
            <a:ext cx="5977255" cy="1158804"/>
            <a:chOff x="3462914" y="2171781"/>
            <a:chExt cx="4341398" cy="841663"/>
          </a:xfrm>
        </p:grpSpPr>
        <p:sp>
          <p:nvSpPr>
            <p:cNvPr id="13" name="矩形 12"/>
            <p:cNvSpPr/>
            <p:nvPr/>
          </p:nvSpPr>
          <p:spPr>
            <a:xfrm>
              <a:off x="3462914" y="2171781"/>
              <a:ext cx="841663" cy="841663"/>
            </a:xfrm>
            <a:prstGeom prst="rect">
              <a:avLst/>
            </a:prstGeom>
            <a:solidFill>
              <a:srgbClr val="B928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01</a:t>
              </a:r>
              <a:endParaRPr lang="zh-CN" altLang="en-US" sz="36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68275" y="2375941"/>
              <a:ext cx="3327064" cy="46944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B9281D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任务目标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368275" y="2722931"/>
              <a:ext cx="3436037" cy="2449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29" name="任意多边形: 形状 28"/>
          <p:cNvSpPr/>
          <p:nvPr/>
        </p:nvSpPr>
        <p:spPr>
          <a:xfrm flipH="1">
            <a:off x="10508343" y="5072171"/>
            <a:ext cx="1683656" cy="1785829"/>
          </a:xfrm>
          <a:custGeom>
            <a:avLst/>
            <a:gdLst>
              <a:gd name="connsiteX0" fmla="*/ 0 w 4433573"/>
              <a:gd name="connsiteY0" fmla="*/ 4702628 h 4702628"/>
              <a:gd name="connsiteX1" fmla="*/ 4433573 w 4433573"/>
              <a:gd name="connsiteY1" fmla="*/ 4702628 h 4702628"/>
              <a:gd name="connsiteX2" fmla="*/ 1 w 4433573"/>
              <a:gd name="connsiteY2" fmla="*/ 0 h 4702628"/>
              <a:gd name="connsiteX3" fmla="*/ 0 w 4433573"/>
              <a:gd name="connsiteY3" fmla="*/ 1 h 47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3573" h="4702628">
                <a:moveTo>
                  <a:pt x="0" y="4702628"/>
                </a:moveTo>
                <a:lnTo>
                  <a:pt x="4433573" y="4702628"/>
                </a:lnTo>
                <a:lnTo>
                  <a:pt x="1" y="0"/>
                </a:lnTo>
                <a:lnTo>
                  <a:pt x="0" y="1"/>
                </a:lnTo>
                <a:close/>
              </a:path>
            </a:pathLst>
          </a:custGeom>
          <a:solidFill>
            <a:srgbClr val="B9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学习流程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6100BA3-2192-4658-AF1A-83D840924D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7" y="1134765"/>
            <a:ext cx="10881486" cy="5669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71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F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21"/>
          <p:cNvSpPr/>
          <p:nvPr/>
        </p:nvSpPr>
        <p:spPr>
          <a:xfrm rot="10800000" flipV="1">
            <a:off x="-2" y="0"/>
            <a:ext cx="7162694" cy="6857999"/>
          </a:xfrm>
          <a:custGeom>
            <a:avLst/>
            <a:gdLst>
              <a:gd name="connsiteX0" fmla="*/ 5892802 w 5892802"/>
              <a:gd name="connsiteY0" fmla="*/ 0 h 6857999"/>
              <a:gd name="connsiteX1" fmla="*/ 4071547 w 5892802"/>
              <a:gd name="connsiteY1" fmla="*/ 0 h 6857999"/>
              <a:gd name="connsiteX2" fmla="*/ 445013 w 5892802"/>
              <a:gd name="connsiteY2" fmla="*/ 2736119 h 6857999"/>
              <a:gd name="connsiteX3" fmla="*/ 0 w 5892802"/>
              <a:gd name="connsiteY3" fmla="*/ 6857999 h 6857999"/>
              <a:gd name="connsiteX4" fmla="*/ 5892802 w 589280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2802" h="6857999">
                <a:moveTo>
                  <a:pt x="5892802" y="0"/>
                </a:moveTo>
                <a:lnTo>
                  <a:pt x="4071547" y="0"/>
                </a:lnTo>
                <a:lnTo>
                  <a:pt x="445013" y="2736119"/>
                </a:lnTo>
                <a:lnTo>
                  <a:pt x="0" y="6857999"/>
                </a:lnTo>
                <a:lnTo>
                  <a:pt x="5892802" y="6857999"/>
                </a:lnTo>
                <a:close/>
              </a:path>
            </a:pathLst>
          </a:custGeom>
          <a:solidFill>
            <a:srgbClr val="AF251B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任意多边形: 形状 20"/>
          <p:cNvSpPr/>
          <p:nvPr/>
        </p:nvSpPr>
        <p:spPr>
          <a:xfrm rot="10800000" flipV="1">
            <a:off x="-1" y="-1"/>
            <a:ext cx="11103429" cy="6858000"/>
          </a:xfrm>
          <a:custGeom>
            <a:avLst/>
            <a:gdLst>
              <a:gd name="connsiteX0" fmla="*/ 8653826 w 8653826"/>
              <a:gd name="connsiteY0" fmla="*/ 0 h 6858000"/>
              <a:gd name="connsiteX1" fmla="*/ 7209344 w 8653826"/>
              <a:gd name="connsiteY1" fmla="*/ 0 h 6858000"/>
              <a:gd name="connsiteX2" fmla="*/ 0 w 8653826"/>
              <a:gd name="connsiteY2" fmla="*/ 6858000 h 6858000"/>
              <a:gd name="connsiteX3" fmla="*/ 8653826 w 865382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3826" h="6858000">
                <a:moveTo>
                  <a:pt x="8653826" y="0"/>
                </a:moveTo>
                <a:lnTo>
                  <a:pt x="7209344" y="0"/>
                </a:lnTo>
                <a:lnTo>
                  <a:pt x="0" y="6858000"/>
                </a:lnTo>
                <a:lnTo>
                  <a:pt x="8653826" y="6858000"/>
                </a:lnTo>
                <a:close/>
              </a:path>
            </a:pathLst>
          </a:custGeom>
          <a:solidFill>
            <a:srgbClr val="AF251B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30824" y="2560608"/>
            <a:ext cx="286960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noProof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谢谢！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0" name="任意多边形: 形状 19"/>
          <p:cNvSpPr/>
          <p:nvPr/>
        </p:nvSpPr>
        <p:spPr>
          <a:xfrm rot="10800000" flipV="1">
            <a:off x="0" y="-1"/>
            <a:ext cx="7503886" cy="6858000"/>
          </a:xfrm>
          <a:custGeom>
            <a:avLst/>
            <a:gdLst>
              <a:gd name="connsiteX0" fmla="*/ 7503886 w 7503886"/>
              <a:gd name="connsiteY0" fmla="*/ 0 h 6858000"/>
              <a:gd name="connsiteX1" fmla="*/ 6251350 w 7503886"/>
              <a:gd name="connsiteY1" fmla="*/ 0 h 6858000"/>
              <a:gd name="connsiteX2" fmla="*/ 0 w 7503886"/>
              <a:gd name="connsiteY2" fmla="*/ 6858000 h 6858000"/>
              <a:gd name="connsiteX3" fmla="*/ 7503886 w 7503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3886" h="6858000">
                <a:moveTo>
                  <a:pt x="7503886" y="0"/>
                </a:moveTo>
                <a:lnTo>
                  <a:pt x="6251350" y="0"/>
                </a:lnTo>
                <a:lnTo>
                  <a:pt x="0" y="6858000"/>
                </a:lnTo>
                <a:lnTo>
                  <a:pt x="7503886" y="6858000"/>
                </a:lnTo>
                <a:close/>
              </a:path>
            </a:pathLst>
          </a:custGeom>
          <a:solidFill>
            <a:srgbClr val="1865CF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24106" y="6321545"/>
            <a:ext cx="27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chemeClr val="bg1">
                    <a:alpha val="14000"/>
                  </a:schemeClr>
                </a:solidFill>
              </a:rPr>
              <a:t>POWERPOINT</a:t>
            </a:r>
            <a:endParaRPr lang="zh-CN" altLang="en-US" sz="1400" b="1" dirty="0">
              <a:solidFill>
                <a:schemeClr val="bg1">
                  <a:alpha val="14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09" y="228678"/>
            <a:ext cx="3133725" cy="990600"/>
          </a:xfrm>
          <a:prstGeom prst="rect">
            <a:avLst/>
          </a:prstGeom>
        </p:spPr>
      </p:pic>
      <p:pic>
        <p:nvPicPr>
          <p:cNvPr id="24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"/>
            <a:ext cx="9403879" cy="685799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任务目标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809307" y="1794692"/>
            <a:ext cx="9579882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本轮标注的主要目标，是对上一轮标注的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5025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session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进行改写，改写的内容为：将原先上下文相关的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修改为上下文无关的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，即将原先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中对上文指代、省略的内容进行补充完整，并删除掉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中那些不必要的上下文关联语句。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在标注过程中，主要任务有三个，分为：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判断与上文的相关性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对与上文相关的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进行补充和改写，变成上下文无关的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判断原始的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是否有误。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123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 flipV="1">
            <a:off x="-6987" y="0"/>
            <a:ext cx="4433573" cy="4702628"/>
          </a:xfrm>
          <a:custGeom>
            <a:avLst/>
            <a:gdLst>
              <a:gd name="connsiteX0" fmla="*/ 0 w 4433573"/>
              <a:gd name="connsiteY0" fmla="*/ 4702628 h 4702628"/>
              <a:gd name="connsiteX1" fmla="*/ 4433573 w 4433573"/>
              <a:gd name="connsiteY1" fmla="*/ 4702628 h 4702628"/>
              <a:gd name="connsiteX2" fmla="*/ 1 w 4433573"/>
              <a:gd name="connsiteY2" fmla="*/ 0 h 4702628"/>
              <a:gd name="connsiteX3" fmla="*/ 0 w 4433573"/>
              <a:gd name="connsiteY3" fmla="*/ 1 h 47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3573" h="4702628">
                <a:moveTo>
                  <a:pt x="0" y="4702628"/>
                </a:moveTo>
                <a:lnTo>
                  <a:pt x="4433573" y="4702628"/>
                </a:lnTo>
                <a:lnTo>
                  <a:pt x="1" y="0"/>
                </a:lnTo>
                <a:lnTo>
                  <a:pt x="0" y="1"/>
                </a:lnTo>
                <a:close/>
              </a:path>
            </a:pathLst>
          </a:custGeom>
          <a:solidFill>
            <a:srgbClr val="B9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/>
        </p:nvSpPr>
        <p:spPr>
          <a:xfrm flipV="1">
            <a:off x="-6987" y="0"/>
            <a:ext cx="3823774" cy="2592613"/>
          </a:xfrm>
          <a:custGeom>
            <a:avLst/>
            <a:gdLst>
              <a:gd name="connsiteX0" fmla="*/ 0 w 3823774"/>
              <a:gd name="connsiteY0" fmla="*/ 2592613 h 2592613"/>
              <a:gd name="connsiteX1" fmla="*/ 3823774 w 3823774"/>
              <a:gd name="connsiteY1" fmla="*/ 2592613 h 2592613"/>
              <a:gd name="connsiteX2" fmla="*/ 1379494 w 3823774"/>
              <a:gd name="connsiteY2" fmla="*/ 0 h 2592613"/>
              <a:gd name="connsiteX3" fmla="*/ 0 w 3823774"/>
              <a:gd name="connsiteY3" fmla="*/ 1463210 h 259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3774" h="2592613">
                <a:moveTo>
                  <a:pt x="0" y="2592613"/>
                </a:moveTo>
                <a:lnTo>
                  <a:pt x="3823774" y="2592613"/>
                </a:lnTo>
                <a:lnTo>
                  <a:pt x="1379494" y="0"/>
                </a:lnTo>
                <a:lnTo>
                  <a:pt x="0" y="146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B9281D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353" y="293859"/>
            <a:ext cx="2478848" cy="5835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rgbClr val="B9281D"/>
                </a:solidFill>
                <a:effectLst/>
                <a:uLnTx/>
                <a:uFillTx/>
                <a:latin typeface="Times New Roman" panose="02020603050405020304" charset="0"/>
                <a:ea typeface="等线" panose="02010600030101010101" pitchFamily="2" charset="-122"/>
                <a:cs typeface="Times New Roman" panose="02020603050405020304" charset="0"/>
              </a:rPr>
              <a:t>CONTENT</a:t>
            </a:r>
          </a:p>
        </p:txBody>
      </p:sp>
      <p:sp>
        <p:nvSpPr>
          <p:cNvPr id="20" name="矩形 19"/>
          <p:cNvSpPr/>
          <p:nvPr/>
        </p:nvSpPr>
        <p:spPr>
          <a:xfrm>
            <a:off x="264353" y="849327"/>
            <a:ext cx="2478848" cy="645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u="none" strike="noStrike" kern="1200" cap="none" spc="0" normalizeH="0" baseline="0" noProof="0" dirty="0">
                <a:ln>
                  <a:noFill/>
                </a:ln>
                <a:solidFill>
                  <a:srgbClr val="B928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 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43201" y="3214474"/>
            <a:ext cx="6676007" cy="1158804"/>
            <a:chOff x="3462914" y="2171781"/>
            <a:chExt cx="4848915" cy="841663"/>
          </a:xfrm>
        </p:grpSpPr>
        <p:sp>
          <p:nvSpPr>
            <p:cNvPr id="13" name="矩形 12"/>
            <p:cNvSpPr/>
            <p:nvPr/>
          </p:nvSpPr>
          <p:spPr>
            <a:xfrm>
              <a:off x="3462914" y="2171781"/>
              <a:ext cx="841663" cy="841663"/>
            </a:xfrm>
            <a:prstGeom prst="rect">
              <a:avLst/>
            </a:prstGeom>
            <a:solidFill>
              <a:srgbClr val="B928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02</a:t>
              </a:r>
              <a:endParaRPr lang="zh-CN" altLang="en-US" sz="36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68275" y="2375941"/>
              <a:ext cx="3943554" cy="46944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CN" altLang="en-US" sz="3600" b="1" dirty="0">
                  <a:solidFill>
                    <a:srgbClr val="B9281D"/>
                  </a:solidFill>
                  <a:latin typeface="Arial" panose="020B0604020202020204"/>
                  <a:ea typeface="微软雅黑" panose="020B0503020204020204" charset="-122"/>
                </a:rPr>
                <a:t>标注流程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9281D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68275" y="2722931"/>
              <a:ext cx="3436037" cy="2449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29" name="任意多边形: 形状 28"/>
          <p:cNvSpPr/>
          <p:nvPr/>
        </p:nvSpPr>
        <p:spPr>
          <a:xfrm flipH="1">
            <a:off x="10508343" y="5072171"/>
            <a:ext cx="1683656" cy="1785829"/>
          </a:xfrm>
          <a:custGeom>
            <a:avLst/>
            <a:gdLst>
              <a:gd name="connsiteX0" fmla="*/ 0 w 4433573"/>
              <a:gd name="connsiteY0" fmla="*/ 4702628 h 4702628"/>
              <a:gd name="connsiteX1" fmla="*/ 4433573 w 4433573"/>
              <a:gd name="connsiteY1" fmla="*/ 4702628 h 4702628"/>
              <a:gd name="connsiteX2" fmla="*/ 1 w 4433573"/>
              <a:gd name="connsiteY2" fmla="*/ 0 h 4702628"/>
              <a:gd name="connsiteX3" fmla="*/ 0 w 4433573"/>
              <a:gd name="connsiteY3" fmla="*/ 1 h 47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3573" h="4702628">
                <a:moveTo>
                  <a:pt x="0" y="4702628"/>
                </a:moveTo>
                <a:lnTo>
                  <a:pt x="4433573" y="4702628"/>
                </a:lnTo>
                <a:lnTo>
                  <a:pt x="1" y="0"/>
                </a:lnTo>
                <a:lnTo>
                  <a:pt x="0" y="1"/>
                </a:lnTo>
                <a:close/>
              </a:path>
            </a:pathLst>
          </a:custGeom>
          <a:solidFill>
            <a:srgbClr val="B9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0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界面展示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以下为标注界面的简单展示：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596C83-2E25-4650-857E-A8D72D6C13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5914" y="1714751"/>
            <a:ext cx="10624911" cy="49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5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判断与上文的相关性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当拿到一个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session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时，首先要对每一轮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与上文的相关性进行判断，可能的相关性有五种情况，分为：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省略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指代且省略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既没有指代也没有省略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与上文不相关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243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判断与上文的相关性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指代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中出现了使用“其中”、“它”、“它们”、“上述”以及其它一些用于指代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的字眼，并且确实指代了上文中的内容时，即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可视为与上文有指代关系，此时需要在那一轮的第四列中勾选“指代”。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F0DC6D-19A9-452B-9D9D-7888608773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83359" y="3429000"/>
            <a:ext cx="9744656" cy="18208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7C245B-7DA7-4A9C-9C93-E08DB2BCBF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2121" y="3275346"/>
            <a:ext cx="11051183" cy="19744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5FF9A0-8B16-49BF-BBE1-BC8564FA474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9724" y="3293852"/>
            <a:ext cx="11255975" cy="19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判断与上文的相关性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省略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这一轮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对上一轮已经出现过的一些内容直接进行了缺省式的表述，或沿用上一轮的条件或查询结果而没有进行表述、临时补充条件等，此时需要在那一轮的第四列中勾选“省略”。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E2C2559-CDB2-4853-A2FB-776B55A11F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7884" y="3429000"/>
            <a:ext cx="11596232" cy="19866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99F3E1A-E387-459C-9B88-4F38FF6E6F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2116" y="3352955"/>
            <a:ext cx="11615640" cy="20627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D97FF22-1354-43D4-AF91-57B0833EC2C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1859" y="3496926"/>
            <a:ext cx="11279179" cy="198668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FD30D78-C70D-41F7-961B-D070DE5B346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21859" y="3429001"/>
            <a:ext cx="11437290" cy="20627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FCA8ADB-7959-4C22-BB53-B6D2CE507F7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72014" y="3114900"/>
            <a:ext cx="11411775" cy="32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68375" y="673100"/>
            <a:ext cx="1025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判断与上文的相关性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6986" y="-2"/>
            <a:ext cx="1632586" cy="1306288"/>
            <a:chOff x="-6986" y="-2"/>
            <a:chExt cx="1705158" cy="1808639"/>
          </a:xfrm>
        </p:grpSpPr>
        <p:sp>
          <p:nvSpPr>
            <p:cNvPr id="14" name="任意多边形: 形状 2"/>
            <p:cNvSpPr/>
            <p:nvPr/>
          </p:nvSpPr>
          <p:spPr>
            <a:xfrm flipV="1">
              <a:off x="-6986" y="0"/>
              <a:ext cx="1705158" cy="1808637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3"/>
            <p:cNvSpPr/>
            <p:nvPr/>
          </p:nvSpPr>
          <p:spPr>
            <a:xfrm flipV="1">
              <a:off x="-6985" y="-2"/>
              <a:ext cx="1280693" cy="1358414"/>
            </a:xfrm>
            <a:custGeom>
              <a:avLst/>
              <a:gdLst>
                <a:gd name="connsiteX0" fmla="*/ 0 w 4433573"/>
                <a:gd name="connsiteY0" fmla="*/ 4702628 h 4702628"/>
                <a:gd name="connsiteX1" fmla="*/ 4433573 w 4433573"/>
                <a:gd name="connsiteY1" fmla="*/ 4702628 h 4702628"/>
                <a:gd name="connsiteX2" fmla="*/ 1 w 4433573"/>
                <a:gd name="connsiteY2" fmla="*/ 0 h 4702628"/>
                <a:gd name="connsiteX3" fmla="*/ 0 w 4433573"/>
                <a:gd name="connsiteY3" fmla="*/ 1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573" h="4702628">
                  <a:moveTo>
                    <a:pt x="0" y="4702628"/>
                  </a:moveTo>
                  <a:lnTo>
                    <a:pt x="4433573" y="4702628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CB0B2F2-BAFA-42D1-91BE-A9B11AC3B187}"/>
              </a:ext>
            </a:extLst>
          </p:cNvPr>
          <p:cNvSpPr txBox="1"/>
          <p:nvPr/>
        </p:nvSpPr>
        <p:spPr>
          <a:xfrm>
            <a:off x="711335" y="1195304"/>
            <a:ext cx="9579882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指代且省略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这一情况较为复杂，即句子中既出现了对上文的指代词用于指代上文的特定内容，又存在没有进行表述的省略内容，此时需要在那一轮的第四列中勾选“指代”和“省略”。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521D0CD-3E22-4C17-A6EA-C523EB5AFF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375" y="3114900"/>
            <a:ext cx="9552037" cy="278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CC83E6A-D3BF-404C-AF09-DC755A8F930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9731" y="3286421"/>
            <a:ext cx="11812537" cy="24916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9EF0A07-DA4B-4B8F-80C5-82CF818E0CE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26892" y="2805358"/>
            <a:ext cx="5906262" cy="38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4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1437</Words>
  <Application>Microsoft Office PowerPoint</Application>
  <PresentationFormat>宽屏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晨晖 窦</cp:lastModifiedBy>
  <cp:revision>167</cp:revision>
  <dcterms:created xsi:type="dcterms:W3CDTF">2018-04-19T09:37:00Z</dcterms:created>
  <dcterms:modified xsi:type="dcterms:W3CDTF">2021-09-07T06:12:40Z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