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86"/>
  </p:notesMasterIdLst>
  <p:sldIdLst>
    <p:sldId id="278" r:id="rId2"/>
    <p:sldId id="268" r:id="rId3"/>
    <p:sldId id="277" r:id="rId4"/>
    <p:sldId id="319" r:id="rId5"/>
    <p:sldId id="285" r:id="rId6"/>
    <p:sldId id="409" r:id="rId7"/>
    <p:sldId id="333" r:id="rId8"/>
    <p:sldId id="344" r:id="rId9"/>
    <p:sldId id="339" r:id="rId10"/>
    <p:sldId id="340" r:id="rId11"/>
    <p:sldId id="325" r:id="rId12"/>
    <p:sldId id="356" r:id="rId13"/>
    <p:sldId id="357" r:id="rId14"/>
    <p:sldId id="358" r:id="rId15"/>
    <p:sldId id="347" r:id="rId16"/>
    <p:sldId id="348" r:id="rId17"/>
    <p:sldId id="350" r:id="rId18"/>
    <p:sldId id="353" r:id="rId19"/>
    <p:sldId id="406" r:id="rId20"/>
    <p:sldId id="407" r:id="rId21"/>
    <p:sldId id="354" r:id="rId22"/>
    <p:sldId id="397" r:id="rId23"/>
    <p:sldId id="401" r:id="rId24"/>
    <p:sldId id="408" r:id="rId25"/>
    <p:sldId id="402" r:id="rId26"/>
    <p:sldId id="320" r:id="rId27"/>
    <p:sldId id="374" r:id="rId28"/>
    <p:sldId id="403" r:id="rId29"/>
    <p:sldId id="362" r:id="rId30"/>
    <p:sldId id="321" r:id="rId31"/>
    <p:sldId id="363" r:id="rId32"/>
    <p:sldId id="364" r:id="rId33"/>
    <p:sldId id="411" r:id="rId34"/>
    <p:sldId id="368" r:id="rId35"/>
    <p:sldId id="412" r:id="rId36"/>
    <p:sldId id="369" r:id="rId37"/>
    <p:sldId id="366" r:id="rId38"/>
    <p:sldId id="413" r:id="rId39"/>
    <p:sldId id="367" r:id="rId40"/>
    <p:sldId id="414" r:id="rId41"/>
    <p:sldId id="371" r:id="rId42"/>
    <p:sldId id="415" r:id="rId43"/>
    <p:sldId id="372" r:id="rId44"/>
    <p:sldId id="387" r:id="rId45"/>
    <p:sldId id="373" r:id="rId46"/>
    <p:sldId id="365" r:id="rId47"/>
    <p:sldId id="404" r:id="rId48"/>
    <p:sldId id="416" r:id="rId49"/>
    <p:sldId id="423" r:id="rId50"/>
    <p:sldId id="379" r:id="rId51"/>
    <p:sldId id="422" r:id="rId52"/>
    <p:sldId id="417" r:id="rId53"/>
    <p:sldId id="424" r:id="rId54"/>
    <p:sldId id="380" r:id="rId55"/>
    <p:sldId id="384" r:id="rId56"/>
    <p:sldId id="418" r:id="rId57"/>
    <p:sldId id="385" r:id="rId58"/>
    <p:sldId id="425" r:id="rId59"/>
    <p:sldId id="381" r:id="rId60"/>
    <p:sldId id="419" r:id="rId61"/>
    <p:sldId id="426" r:id="rId62"/>
    <p:sldId id="382" r:id="rId63"/>
    <p:sldId id="420" r:id="rId64"/>
    <p:sldId id="427" r:id="rId65"/>
    <p:sldId id="383" r:id="rId66"/>
    <p:sldId id="421" r:id="rId67"/>
    <p:sldId id="386" r:id="rId68"/>
    <p:sldId id="388" r:id="rId69"/>
    <p:sldId id="405" r:id="rId70"/>
    <p:sldId id="323" r:id="rId71"/>
    <p:sldId id="390" r:id="rId72"/>
    <p:sldId id="391" r:id="rId73"/>
    <p:sldId id="394" r:id="rId74"/>
    <p:sldId id="392" r:id="rId75"/>
    <p:sldId id="395" r:id="rId76"/>
    <p:sldId id="393" r:id="rId77"/>
    <p:sldId id="396" r:id="rId78"/>
    <p:sldId id="410" r:id="rId79"/>
    <p:sldId id="273" r:id="rId80"/>
    <p:sldId id="267" r:id="rId81"/>
    <p:sldId id="400" r:id="rId82"/>
    <p:sldId id="275" r:id="rId83"/>
    <p:sldId id="279" r:id="rId84"/>
    <p:sldId id="399" r:id="rId8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0AF5C8-00D9-4AE2-95E5-E66505DF4034}">
          <p14:sldIdLst>
            <p14:sldId id="278"/>
            <p14:sldId id="268"/>
            <p14:sldId id="277"/>
            <p14:sldId id="319"/>
            <p14:sldId id="285"/>
          </p14:sldIdLst>
        </p14:section>
        <p14:section name="Die is cast" id="{7BC36C05-4075-4693-BA70-46D6B6D36AE8}">
          <p14:sldIdLst>
            <p14:sldId id="409"/>
            <p14:sldId id="333"/>
            <p14:sldId id="344"/>
            <p14:sldId id="339"/>
            <p14:sldId id="340"/>
            <p14:sldId id="325"/>
            <p14:sldId id="356"/>
            <p14:sldId id="357"/>
            <p14:sldId id="358"/>
            <p14:sldId id="347"/>
            <p14:sldId id="348"/>
            <p14:sldId id="350"/>
            <p14:sldId id="353"/>
            <p14:sldId id="406"/>
            <p14:sldId id="407"/>
            <p14:sldId id="354"/>
            <p14:sldId id="397"/>
            <p14:sldId id="401"/>
            <p14:sldId id="408"/>
          </p14:sldIdLst>
        </p14:section>
        <p14:section name="Identification Phase" id="{67637D1A-0E06-48C2-88F0-4CC830FDB808}">
          <p14:sldIdLst>
            <p14:sldId id="402"/>
            <p14:sldId id="320"/>
            <p14:sldId id="374"/>
          </p14:sldIdLst>
        </p14:section>
        <p14:section name="Explore Phase" id="{A977B075-727F-4565-83A7-6299ED0F7125}">
          <p14:sldIdLst>
            <p14:sldId id="403"/>
            <p14:sldId id="362"/>
            <p14:sldId id="321"/>
            <p14:sldId id="363"/>
            <p14:sldId id="364"/>
            <p14:sldId id="411"/>
            <p14:sldId id="368"/>
            <p14:sldId id="412"/>
            <p14:sldId id="369"/>
            <p14:sldId id="366"/>
            <p14:sldId id="413"/>
            <p14:sldId id="367"/>
            <p14:sldId id="414"/>
            <p14:sldId id="371"/>
            <p14:sldId id="415"/>
            <p14:sldId id="372"/>
            <p14:sldId id="387"/>
            <p14:sldId id="373"/>
            <p14:sldId id="365"/>
          </p14:sldIdLst>
        </p14:section>
        <p14:section name="Obstacle Phase" id="{7E7FCB84-AC4B-4E38-9B4F-C216E5E7A560}">
          <p14:sldIdLst>
            <p14:sldId id="404"/>
            <p14:sldId id="416"/>
            <p14:sldId id="423"/>
            <p14:sldId id="379"/>
            <p14:sldId id="422"/>
            <p14:sldId id="417"/>
            <p14:sldId id="424"/>
            <p14:sldId id="380"/>
            <p14:sldId id="384"/>
            <p14:sldId id="418"/>
            <p14:sldId id="385"/>
            <p14:sldId id="425"/>
            <p14:sldId id="381"/>
            <p14:sldId id="419"/>
            <p14:sldId id="426"/>
            <p14:sldId id="382"/>
            <p14:sldId id="420"/>
            <p14:sldId id="427"/>
            <p14:sldId id="383"/>
            <p14:sldId id="421"/>
            <p14:sldId id="386"/>
            <p14:sldId id="388"/>
          </p14:sldIdLst>
        </p14:section>
        <p14:section name="Bring it together Phase" id="{DFD22C98-F259-4272-A784-6938B9B71EF9}">
          <p14:sldIdLst>
            <p14:sldId id="405"/>
            <p14:sldId id="323"/>
            <p14:sldId id="390"/>
            <p14:sldId id="391"/>
            <p14:sldId id="394"/>
            <p14:sldId id="392"/>
            <p14:sldId id="395"/>
            <p14:sldId id="393"/>
            <p14:sldId id="396"/>
          </p14:sldIdLst>
        </p14:section>
        <p14:section name="Q &amp; A" id="{EC3F6F94-2D82-4EB0-B8B3-D1EDFDD37945}">
          <p14:sldIdLst>
            <p14:sldId id="410"/>
            <p14:sldId id="273"/>
            <p14:sldId id="267"/>
            <p14:sldId id="400"/>
            <p14:sldId id="275"/>
            <p14:sldId id="279"/>
            <p14:sldId id="39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15" autoAdjust="0"/>
    <p:restoredTop sz="60253" autoAdjust="0"/>
  </p:normalViewPr>
  <p:slideViewPr>
    <p:cSldViewPr snapToGrid="0">
      <p:cViewPr varScale="1">
        <p:scale>
          <a:sx n="81" d="100"/>
          <a:sy n="81" d="100"/>
        </p:scale>
        <p:origin x="1052" y="68"/>
      </p:cViewPr>
      <p:guideLst/>
    </p:cSldViewPr>
  </p:slideViewPr>
  <p:notesTextViewPr>
    <p:cViewPr>
      <p:scale>
        <a:sx n="200" d="100"/>
        <a:sy n="200" d="100"/>
      </p:scale>
      <p:origin x="0" y="0"/>
    </p:cViewPr>
  </p:notesTextViewPr>
  <p:sorterViewPr>
    <p:cViewPr>
      <p:scale>
        <a:sx n="100" d="100"/>
        <a:sy n="100" d="100"/>
      </p:scale>
      <p:origin x="0" y="-17324"/>
    </p:cViewPr>
  </p:sorterViewPr>
  <p:notesViewPr>
    <p:cSldViewPr snapToGrid="0">
      <p:cViewPr varScale="1">
        <p:scale>
          <a:sx n="161" d="100"/>
          <a:sy n="161" d="100"/>
        </p:scale>
        <p:origin x="5124" y="11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23965E-2C67-4A27-B6E4-19934BCCECD5}" type="doc">
      <dgm:prSet loTypeId="urn:microsoft.com/office/officeart/2005/8/layout/chevron1" loCatId="process" qsTypeId="urn:microsoft.com/office/officeart/2005/8/quickstyle/simple1" qsCatId="simple" csTypeId="urn:microsoft.com/office/officeart/2005/8/colors/colorful2" csCatId="colorful" phldr="1"/>
      <dgm:spPr/>
    </dgm:pt>
    <dgm:pt modelId="{F6275F84-BE2F-4A98-BC05-00109AAC37B8}">
      <dgm:prSet phldrT="[Text]" custT="1"/>
      <dgm:spPr/>
      <dgm:t>
        <a:bodyPr/>
        <a:lstStyle/>
        <a:p>
          <a:r>
            <a:rPr lang="en-US" sz="4000" dirty="0" smtClean="0">
              <a:latin typeface="Yanone Kaffeesatz Regular" panose="02000000000000000000" pitchFamily="2" charset="0"/>
            </a:rPr>
            <a:t>Intro</a:t>
          </a:r>
          <a:endParaRPr lang="en-US" sz="4000" dirty="0">
            <a:latin typeface="Yanone Kaffeesatz Regular" panose="02000000000000000000" pitchFamily="2" charset="0"/>
          </a:endParaRPr>
        </a:p>
      </dgm:t>
    </dgm:pt>
    <dgm:pt modelId="{59B0E7A1-53C9-48FA-893D-A9DB7A012493}" type="parTrans" cxnId="{90AD4AA1-5748-4BD2-9310-EF2891C2F848}">
      <dgm:prSet/>
      <dgm:spPr/>
      <dgm:t>
        <a:bodyPr/>
        <a:lstStyle/>
        <a:p>
          <a:endParaRPr lang="en-US" sz="2400">
            <a:latin typeface="Yanone Kaffeesatz Regular" panose="02000000000000000000" pitchFamily="2" charset="0"/>
          </a:endParaRPr>
        </a:p>
      </dgm:t>
    </dgm:pt>
    <dgm:pt modelId="{6EEF2820-B8D2-48C7-8FF5-8EF23E92A3FD}" type="sibTrans" cxnId="{90AD4AA1-5748-4BD2-9310-EF2891C2F848}">
      <dgm:prSet/>
      <dgm:spPr/>
      <dgm:t>
        <a:bodyPr/>
        <a:lstStyle/>
        <a:p>
          <a:endParaRPr lang="en-US" sz="2400">
            <a:latin typeface="Yanone Kaffeesatz Regular" panose="02000000000000000000" pitchFamily="2" charset="0"/>
          </a:endParaRPr>
        </a:p>
      </dgm:t>
    </dgm:pt>
    <dgm:pt modelId="{735E1791-E547-476B-8D52-54FD0294A194}">
      <dgm:prSet phldrT="[Text]" custT="1"/>
      <dgm:spPr/>
      <dgm:t>
        <a:bodyPr/>
        <a:lstStyle/>
        <a:p>
          <a:r>
            <a:rPr lang="en-US" sz="4000" dirty="0" smtClean="0">
              <a:latin typeface="Yanone Kaffeesatz Regular" panose="02000000000000000000" pitchFamily="2" charset="0"/>
            </a:rPr>
            <a:t>Phases</a:t>
          </a:r>
          <a:endParaRPr lang="en-US" sz="4000" dirty="0">
            <a:latin typeface="Yanone Kaffeesatz Regular" panose="02000000000000000000" pitchFamily="2" charset="0"/>
          </a:endParaRPr>
        </a:p>
      </dgm:t>
    </dgm:pt>
    <dgm:pt modelId="{141B4816-F51F-4E74-8A50-CD11A7075ADA}" type="parTrans" cxnId="{D77F0A77-E217-4AD7-8458-CB7243272FB3}">
      <dgm:prSet/>
      <dgm:spPr/>
      <dgm:t>
        <a:bodyPr/>
        <a:lstStyle/>
        <a:p>
          <a:endParaRPr lang="en-US" sz="2400">
            <a:latin typeface="Yanone Kaffeesatz Regular" panose="02000000000000000000" pitchFamily="2" charset="0"/>
          </a:endParaRPr>
        </a:p>
      </dgm:t>
    </dgm:pt>
    <dgm:pt modelId="{30B80118-14FF-424E-8307-BA35C510FBBB}" type="sibTrans" cxnId="{D77F0A77-E217-4AD7-8458-CB7243272FB3}">
      <dgm:prSet/>
      <dgm:spPr/>
      <dgm:t>
        <a:bodyPr/>
        <a:lstStyle/>
        <a:p>
          <a:endParaRPr lang="en-US" sz="2400">
            <a:latin typeface="Yanone Kaffeesatz Regular" panose="02000000000000000000" pitchFamily="2" charset="0"/>
          </a:endParaRPr>
        </a:p>
      </dgm:t>
    </dgm:pt>
    <dgm:pt modelId="{AE16C2FE-B749-444C-A08F-E0F7DAF307D9}">
      <dgm:prSet phldrT="[Text]" custT="1"/>
      <dgm:spPr/>
      <dgm:t>
        <a:bodyPr/>
        <a:lstStyle/>
        <a:p>
          <a:r>
            <a:rPr lang="en-US" sz="4000" dirty="0" err="1">
              <a:latin typeface="Yanone Kaffeesatz Regular" panose="02000000000000000000" pitchFamily="2" charset="0"/>
            </a:rPr>
            <a:t>WrapUp</a:t>
          </a:r>
          <a:endParaRPr lang="en-US" sz="4000" dirty="0">
            <a:latin typeface="Yanone Kaffeesatz Regular" panose="02000000000000000000" pitchFamily="2" charset="0"/>
          </a:endParaRPr>
        </a:p>
      </dgm:t>
    </dgm:pt>
    <dgm:pt modelId="{505DE279-9281-4325-AEA5-9A47E9EAE6BA}" type="parTrans" cxnId="{B2646AA0-2239-45F6-A6F7-473886A2FB9A}">
      <dgm:prSet/>
      <dgm:spPr/>
      <dgm:t>
        <a:bodyPr/>
        <a:lstStyle/>
        <a:p>
          <a:endParaRPr lang="en-US" sz="2400">
            <a:latin typeface="Yanone Kaffeesatz Regular" panose="02000000000000000000" pitchFamily="2" charset="0"/>
          </a:endParaRPr>
        </a:p>
      </dgm:t>
    </dgm:pt>
    <dgm:pt modelId="{59107A75-FD7A-4BD3-B930-46CAD64D3D4B}" type="sibTrans" cxnId="{B2646AA0-2239-45F6-A6F7-473886A2FB9A}">
      <dgm:prSet/>
      <dgm:spPr/>
      <dgm:t>
        <a:bodyPr/>
        <a:lstStyle/>
        <a:p>
          <a:endParaRPr lang="en-US" sz="2400">
            <a:latin typeface="Yanone Kaffeesatz Regular" panose="02000000000000000000" pitchFamily="2" charset="0"/>
          </a:endParaRPr>
        </a:p>
      </dgm:t>
    </dgm:pt>
    <dgm:pt modelId="{65308EB6-B019-4C9B-AE06-3040D088422C}" type="pres">
      <dgm:prSet presAssocID="{C423965E-2C67-4A27-B6E4-19934BCCECD5}" presName="Name0" presStyleCnt="0">
        <dgm:presLayoutVars>
          <dgm:dir/>
          <dgm:animLvl val="lvl"/>
          <dgm:resizeHandles val="exact"/>
        </dgm:presLayoutVars>
      </dgm:prSet>
      <dgm:spPr/>
    </dgm:pt>
    <dgm:pt modelId="{10DEF3C3-4ABC-4FBF-AF7E-4B5D02C34137}" type="pres">
      <dgm:prSet presAssocID="{F6275F84-BE2F-4A98-BC05-00109AAC37B8}" presName="parTxOnly" presStyleLbl="node1" presStyleIdx="0" presStyleCnt="3">
        <dgm:presLayoutVars>
          <dgm:chMax val="0"/>
          <dgm:chPref val="0"/>
          <dgm:bulletEnabled val="1"/>
        </dgm:presLayoutVars>
      </dgm:prSet>
      <dgm:spPr/>
      <dgm:t>
        <a:bodyPr/>
        <a:lstStyle/>
        <a:p>
          <a:endParaRPr lang="de-CH"/>
        </a:p>
      </dgm:t>
    </dgm:pt>
    <dgm:pt modelId="{FF7159AF-36D2-478F-AED5-A0FA717C33FE}" type="pres">
      <dgm:prSet presAssocID="{6EEF2820-B8D2-48C7-8FF5-8EF23E92A3FD}" presName="parTxOnlySpace" presStyleCnt="0"/>
      <dgm:spPr/>
    </dgm:pt>
    <dgm:pt modelId="{D8F87F9C-A652-4968-96EA-9309EF831909}" type="pres">
      <dgm:prSet presAssocID="{735E1791-E547-476B-8D52-54FD0294A194}" presName="parTxOnly" presStyleLbl="node1" presStyleIdx="1" presStyleCnt="3">
        <dgm:presLayoutVars>
          <dgm:chMax val="0"/>
          <dgm:chPref val="0"/>
          <dgm:bulletEnabled val="1"/>
        </dgm:presLayoutVars>
      </dgm:prSet>
      <dgm:spPr/>
      <dgm:t>
        <a:bodyPr/>
        <a:lstStyle/>
        <a:p>
          <a:endParaRPr lang="de-CH"/>
        </a:p>
      </dgm:t>
    </dgm:pt>
    <dgm:pt modelId="{1893531E-AA6D-431E-863A-42991CED2B0E}" type="pres">
      <dgm:prSet presAssocID="{30B80118-14FF-424E-8307-BA35C510FBBB}" presName="parTxOnlySpace" presStyleCnt="0"/>
      <dgm:spPr/>
    </dgm:pt>
    <dgm:pt modelId="{35790938-0B14-48B2-A316-59A2B53BA6D0}" type="pres">
      <dgm:prSet presAssocID="{AE16C2FE-B749-444C-A08F-E0F7DAF307D9}" presName="parTxOnly" presStyleLbl="node1" presStyleIdx="2" presStyleCnt="3">
        <dgm:presLayoutVars>
          <dgm:chMax val="0"/>
          <dgm:chPref val="0"/>
          <dgm:bulletEnabled val="1"/>
        </dgm:presLayoutVars>
      </dgm:prSet>
      <dgm:spPr/>
      <dgm:t>
        <a:bodyPr/>
        <a:lstStyle/>
        <a:p>
          <a:endParaRPr lang="de-CH"/>
        </a:p>
      </dgm:t>
    </dgm:pt>
  </dgm:ptLst>
  <dgm:cxnLst>
    <dgm:cxn modelId="{272178BA-255C-40AA-AB50-F5D4B758EB19}" type="presOf" srcId="{AE16C2FE-B749-444C-A08F-E0F7DAF307D9}" destId="{35790938-0B14-48B2-A316-59A2B53BA6D0}" srcOrd="0" destOrd="0" presId="urn:microsoft.com/office/officeart/2005/8/layout/chevron1"/>
    <dgm:cxn modelId="{D77F0A77-E217-4AD7-8458-CB7243272FB3}" srcId="{C423965E-2C67-4A27-B6E4-19934BCCECD5}" destId="{735E1791-E547-476B-8D52-54FD0294A194}" srcOrd="1" destOrd="0" parTransId="{141B4816-F51F-4E74-8A50-CD11A7075ADA}" sibTransId="{30B80118-14FF-424E-8307-BA35C510FBBB}"/>
    <dgm:cxn modelId="{B2646AA0-2239-45F6-A6F7-473886A2FB9A}" srcId="{C423965E-2C67-4A27-B6E4-19934BCCECD5}" destId="{AE16C2FE-B749-444C-A08F-E0F7DAF307D9}" srcOrd="2" destOrd="0" parTransId="{505DE279-9281-4325-AEA5-9A47E9EAE6BA}" sibTransId="{59107A75-FD7A-4BD3-B930-46CAD64D3D4B}"/>
    <dgm:cxn modelId="{90AD4AA1-5748-4BD2-9310-EF2891C2F848}" srcId="{C423965E-2C67-4A27-B6E4-19934BCCECD5}" destId="{F6275F84-BE2F-4A98-BC05-00109AAC37B8}" srcOrd="0" destOrd="0" parTransId="{59B0E7A1-53C9-48FA-893D-A9DB7A012493}" sibTransId="{6EEF2820-B8D2-48C7-8FF5-8EF23E92A3FD}"/>
    <dgm:cxn modelId="{547EC8F1-A57F-4792-8477-0CD4CD882E00}" type="presOf" srcId="{F6275F84-BE2F-4A98-BC05-00109AAC37B8}" destId="{10DEF3C3-4ABC-4FBF-AF7E-4B5D02C34137}" srcOrd="0" destOrd="0" presId="urn:microsoft.com/office/officeart/2005/8/layout/chevron1"/>
    <dgm:cxn modelId="{8E6189A4-1799-4C3D-A7B2-2BF0898C4B8F}" type="presOf" srcId="{735E1791-E547-476B-8D52-54FD0294A194}" destId="{D8F87F9C-A652-4968-96EA-9309EF831909}" srcOrd="0" destOrd="0" presId="urn:microsoft.com/office/officeart/2005/8/layout/chevron1"/>
    <dgm:cxn modelId="{CBE836CD-5125-402F-82F6-1347EBA37C93}" type="presOf" srcId="{C423965E-2C67-4A27-B6E4-19934BCCECD5}" destId="{65308EB6-B019-4C9B-AE06-3040D088422C}" srcOrd="0" destOrd="0" presId="urn:microsoft.com/office/officeart/2005/8/layout/chevron1"/>
    <dgm:cxn modelId="{F863896A-6CC5-43B9-B4C2-19C434D3AE8E}" type="presParOf" srcId="{65308EB6-B019-4C9B-AE06-3040D088422C}" destId="{10DEF3C3-4ABC-4FBF-AF7E-4B5D02C34137}" srcOrd="0" destOrd="0" presId="urn:microsoft.com/office/officeart/2005/8/layout/chevron1"/>
    <dgm:cxn modelId="{76CE6B27-F427-4D23-9F28-3AB5B6DC1952}" type="presParOf" srcId="{65308EB6-B019-4C9B-AE06-3040D088422C}" destId="{FF7159AF-36D2-478F-AED5-A0FA717C33FE}" srcOrd="1" destOrd="0" presId="urn:microsoft.com/office/officeart/2005/8/layout/chevron1"/>
    <dgm:cxn modelId="{ABB466AB-CA65-40B1-94EA-571CF328D2B7}" type="presParOf" srcId="{65308EB6-B019-4C9B-AE06-3040D088422C}" destId="{D8F87F9C-A652-4968-96EA-9309EF831909}" srcOrd="2" destOrd="0" presId="urn:microsoft.com/office/officeart/2005/8/layout/chevron1"/>
    <dgm:cxn modelId="{44EB0D19-F25C-4B65-9856-25DE4CC2C8C9}" type="presParOf" srcId="{65308EB6-B019-4C9B-AE06-3040D088422C}" destId="{1893531E-AA6D-431E-863A-42991CED2B0E}" srcOrd="3" destOrd="0" presId="urn:microsoft.com/office/officeart/2005/8/layout/chevron1"/>
    <dgm:cxn modelId="{714E404A-6D25-45F4-A1EF-FD2DC5790DC1}" type="presParOf" srcId="{65308EB6-B019-4C9B-AE06-3040D088422C}" destId="{35790938-0B14-48B2-A316-59A2B53BA6D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423965E-2C67-4A27-B6E4-19934BCCECD5}" type="doc">
      <dgm:prSet loTypeId="urn:microsoft.com/office/officeart/2005/8/layout/chevron1" loCatId="process" qsTypeId="urn:microsoft.com/office/officeart/2005/8/quickstyle/simple1" qsCatId="simple" csTypeId="urn:microsoft.com/office/officeart/2005/8/colors/colorful2" csCatId="colorful" phldr="1"/>
      <dgm:spPr/>
    </dgm:pt>
    <dgm:pt modelId="{F6275F84-BE2F-4A98-BC05-00109AAC37B8}">
      <dgm:prSet phldrT="[Text]" custT="1"/>
      <dgm:spPr/>
      <dgm:t>
        <a:bodyPr/>
        <a:lstStyle/>
        <a:p>
          <a:r>
            <a:rPr lang="en-US" sz="4000" dirty="0" smtClean="0">
              <a:latin typeface="Yanone Kaffeesatz Regular" panose="02000000000000000000" pitchFamily="2" charset="0"/>
            </a:rPr>
            <a:t>Intro</a:t>
          </a:r>
          <a:endParaRPr lang="en-US" sz="4000" dirty="0">
            <a:latin typeface="Yanone Kaffeesatz Regular" panose="02000000000000000000" pitchFamily="2" charset="0"/>
          </a:endParaRPr>
        </a:p>
      </dgm:t>
    </dgm:pt>
    <dgm:pt modelId="{59B0E7A1-53C9-48FA-893D-A9DB7A012493}" type="parTrans" cxnId="{90AD4AA1-5748-4BD2-9310-EF2891C2F848}">
      <dgm:prSet/>
      <dgm:spPr/>
      <dgm:t>
        <a:bodyPr/>
        <a:lstStyle/>
        <a:p>
          <a:endParaRPr lang="en-US" sz="2400">
            <a:latin typeface="Yanone Kaffeesatz Regular" panose="02000000000000000000" pitchFamily="2" charset="0"/>
          </a:endParaRPr>
        </a:p>
      </dgm:t>
    </dgm:pt>
    <dgm:pt modelId="{6EEF2820-B8D2-48C7-8FF5-8EF23E92A3FD}" type="sibTrans" cxnId="{90AD4AA1-5748-4BD2-9310-EF2891C2F848}">
      <dgm:prSet/>
      <dgm:spPr/>
      <dgm:t>
        <a:bodyPr/>
        <a:lstStyle/>
        <a:p>
          <a:endParaRPr lang="en-US" sz="2400">
            <a:latin typeface="Yanone Kaffeesatz Regular" panose="02000000000000000000" pitchFamily="2" charset="0"/>
          </a:endParaRPr>
        </a:p>
      </dgm:t>
    </dgm:pt>
    <dgm:pt modelId="{735E1791-E547-476B-8D52-54FD0294A194}">
      <dgm:prSet phldrT="[Text]" custT="1"/>
      <dgm:spPr>
        <a:solidFill>
          <a:schemeClr val="accent2">
            <a:hueOff val="-727682"/>
            <a:satOff val="-41964"/>
            <a:lumOff val="4314"/>
            <a:alpha val="25000"/>
          </a:schemeClr>
        </a:solidFill>
      </dgm:spPr>
      <dgm:t>
        <a:bodyPr/>
        <a:lstStyle/>
        <a:p>
          <a:r>
            <a:rPr lang="en-US" sz="4000" dirty="0" smtClean="0">
              <a:latin typeface="Yanone Kaffeesatz Regular" panose="02000000000000000000" pitchFamily="2" charset="0"/>
            </a:rPr>
            <a:t>Phases</a:t>
          </a:r>
          <a:endParaRPr lang="en-US" sz="4000" dirty="0">
            <a:latin typeface="Yanone Kaffeesatz Regular" panose="02000000000000000000" pitchFamily="2" charset="0"/>
          </a:endParaRPr>
        </a:p>
      </dgm:t>
    </dgm:pt>
    <dgm:pt modelId="{141B4816-F51F-4E74-8A50-CD11A7075ADA}" type="parTrans" cxnId="{D77F0A77-E217-4AD7-8458-CB7243272FB3}">
      <dgm:prSet/>
      <dgm:spPr/>
      <dgm:t>
        <a:bodyPr/>
        <a:lstStyle/>
        <a:p>
          <a:endParaRPr lang="en-US" sz="2400">
            <a:latin typeface="Yanone Kaffeesatz Regular" panose="02000000000000000000" pitchFamily="2" charset="0"/>
          </a:endParaRPr>
        </a:p>
      </dgm:t>
    </dgm:pt>
    <dgm:pt modelId="{30B80118-14FF-424E-8307-BA35C510FBBB}" type="sibTrans" cxnId="{D77F0A77-E217-4AD7-8458-CB7243272FB3}">
      <dgm:prSet/>
      <dgm:spPr/>
      <dgm:t>
        <a:bodyPr/>
        <a:lstStyle/>
        <a:p>
          <a:endParaRPr lang="en-US" sz="2400">
            <a:latin typeface="Yanone Kaffeesatz Regular" panose="02000000000000000000" pitchFamily="2" charset="0"/>
          </a:endParaRPr>
        </a:p>
      </dgm:t>
    </dgm:pt>
    <dgm:pt modelId="{AE16C2FE-B749-444C-A08F-E0F7DAF307D9}">
      <dgm:prSet phldrT="[Text]" custT="1"/>
      <dgm:spPr>
        <a:solidFill>
          <a:schemeClr val="accent2">
            <a:hueOff val="-1455363"/>
            <a:satOff val="-83928"/>
            <a:lumOff val="8628"/>
            <a:alpha val="25000"/>
          </a:schemeClr>
        </a:solidFill>
      </dgm:spPr>
      <dgm:t>
        <a:bodyPr/>
        <a:lstStyle/>
        <a:p>
          <a:r>
            <a:rPr lang="en-US" sz="4000" dirty="0" err="1">
              <a:latin typeface="Yanone Kaffeesatz Regular" panose="02000000000000000000" pitchFamily="2" charset="0"/>
            </a:rPr>
            <a:t>WrapUp</a:t>
          </a:r>
          <a:endParaRPr lang="en-US" sz="4000" dirty="0">
            <a:latin typeface="Yanone Kaffeesatz Regular" panose="02000000000000000000" pitchFamily="2" charset="0"/>
          </a:endParaRPr>
        </a:p>
      </dgm:t>
    </dgm:pt>
    <dgm:pt modelId="{505DE279-9281-4325-AEA5-9A47E9EAE6BA}" type="parTrans" cxnId="{B2646AA0-2239-45F6-A6F7-473886A2FB9A}">
      <dgm:prSet/>
      <dgm:spPr/>
      <dgm:t>
        <a:bodyPr/>
        <a:lstStyle/>
        <a:p>
          <a:endParaRPr lang="en-US" sz="2400">
            <a:latin typeface="Yanone Kaffeesatz Regular" panose="02000000000000000000" pitchFamily="2" charset="0"/>
          </a:endParaRPr>
        </a:p>
      </dgm:t>
    </dgm:pt>
    <dgm:pt modelId="{59107A75-FD7A-4BD3-B930-46CAD64D3D4B}" type="sibTrans" cxnId="{B2646AA0-2239-45F6-A6F7-473886A2FB9A}">
      <dgm:prSet/>
      <dgm:spPr/>
      <dgm:t>
        <a:bodyPr/>
        <a:lstStyle/>
        <a:p>
          <a:endParaRPr lang="en-US" sz="2400">
            <a:latin typeface="Yanone Kaffeesatz Regular" panose="02000000000000000000" pitchFamily="2" charset="0"/>
          </a:endParaRPr>
        </a:p>
      </dgm:t>
    </dgm:pt>
    <dgm:pt modelId="{65308EB6-B019-4C9B-AE06-3040D088422C}" type="pres">
      <dgm:prSet presAssocID="{C423965E-2C67-4A27-B6E4-19934BCCECD5}" presName="Name0" presStyleCnt="0">
        <dgm:presLayoutVars>
          <dgm:dir/>
          <dgm:animLvl val="lvl"/>
          <dgm:resizeHandles val="exact"/>
        </dgm:presLayoutVars>
      </dgm:prSet>
      <dgm:spPr/>
    </dgm:pt>
    <dgm:pt modelId="{10DEF3C3-4ABC-4FBF-AF7E-4B5D02C34137}" type="pres">
      <dgm:prSet presAssocID="{F6275F84-BE2F-4A98-BC05-00109AAC37B8}" presName="parTxOnly" presStyleLbl="node1" presStyleIdx="0" presStyleCnt="3">
        <dgm:presLayoutVars>
          <dgm:chMax val="0"/>
          <dgm:chPref val="0"/>
          <dgm:bulletEnabled val="1"/>
        </dgm:presLayoutVars>
      </dgm:prSet>
      <dgm:spPr/>
      <dgm:t>
        <a:bodyPr/>
        <a:lstStyle/>
        <a:p>
          <a:endParaRPr lang="de-CH"/>
        </a:p>
      </dgm:t>
    </dgm:pt>
    <dgm:pt modelId="{FF7159AF-36D2-478F-AED5-A0FA717C33FE}" type="pres">
      <dgm:prSet presAssocID="{6EEF2820-B8D2-48C7-8FF5-8EF23E92A3FD}" presName="parTxOnlySpace" presStyleCnt="0"/>
      <dgm:spPr/>
    </dgm:pt>
    <dgm:pt modelId="{D8F87F9C-A652-4968-96EA-9309EF831909}" type="pres">
      <dgm:prSet presAssocID="{735E1791-E547-476B-8D52-54FD0294A194}" presName="parTxOnly" presStyleLbl="node1" presStyleIdx="1" presStyleCnt="3">
        <dgm:presLayoutVars>
          <dgm:chMax val="0"/>
          <dgm:chPref val="0"/>
          <dgm:bulletEnabled val="1"/>
        </dgm:presLayoutVars>
      </dgm:prSet>
      <dgm:spPr/>
      <dgm:t>
        <a:bodyPr/>
        <a:lstStyle/>
        <a:p>
          <a:endParaRPr lang="de-CH"/>
        </a:p>
      </dgm:t>
    </dgm:pt>
    <dgm:pt modelId="{1893531E-AA6D-431E-863A-42991CED2B0E}" type="pres">
      <dgm:prSet presAssocID="{30B80118-14FF-424E-8307-BA35C510FBBB}" presName="parTxOnlySpace" presStyleCnt="0"/>
      <dgm:spPr/>
    </dgm:pt>
    <dgm:pt modelId="{35790938-0B14-48B2-A316-59A2B53BA6D0}" type="pres">
      <dgm:prSet presAssocID="{AE16C2FE-B749-444C-A08F-E0F7DAF307D9}" presName="parTxOnly" presStyleLbl="node1" presStyleIdx="2" presStyleCnt="3">
        <dgm:presLayoutVars>
          <dgm:chMax val="0"/>
          <dgm:chPref val="0"/>
          <dgm:bulletEnabled val="1"/>
        </dgm:presLayoutVars>
      </dgm:prSet>
      <dgm:spPr/>
      <dgm:t>
        <a:bodyPr/>
        <a:lstStyle/>
        <a:p>
          <a:endParaRPr lang="de-CH"/>
        </a:p>
      </dgm:t>
    </dgm:pt>
  </dgm:ptLst>
  <dgm:cxnLst>
    <dgm:cxn modelId="{467D511C-E6EC-465F-B1EB-10FAF2C9FE4B}" type="presOf" srcId="{C423965E-2C67-4A27-B6E4-19934BCCECD5}" destId="{65308EB6-B019-4C9B-AE06-3040D088422C}" srcOrd="0" destOrd="0" presId="urn:microsoft.com/office/officeart/2005/8/layout/chevron1"/>
    <dgm:cxn modelId="{485B5D2F-4F94-4582-8BAA-454329BB758D}" type="presOf" srcId="{F6275F84-BE2F-4A98-BC05-00109AAC37B8}" destId="{10DEF3C3-4ABC-4FBF-AF7E-4B5D02C34137}" srcOrd="0" destOrd="0" presId="urn:microsoft.com/office/officeart/2005/8/layout/chevron1"/>
    <dgm:cxn modelId="{E37E3327-8CCD-4A8B-ABB7-E147D726789F}" type="presOf" srcId="{AE16C2FE-B749-444C-A08F-E0F7DAF307D9}" destId="{35790938-0B14-48B2-A316-59A2B53BA6D0}" srcOrd="0" destOrd="0" presId="urn:microsoft.com/office/officeart/2005/8/layout/chevron1"/>
    <dgm:cxn modelId="{90AD4AA1-5748-4BD2-9310-EF2891C2F848}" srcId="{C423965E-2C67-4A27-B6E4-19934BCCECD5}" destId="{F6275F84-BE2F-4A98-BC05-00109AAC37B8}" srcOrd="0" destOrd="0" parTransId="{59B0E7A1-53C9-48FA-893D-A9DB7A012493}" sibTransId="{6EEF2820-B8D2-48C7-8FF5-8EF23E92A3FD}"/>
    <dgm:cxn modelId="{B2646AA0-2239-45F6-A6F7-473886A2FB9A}" srcId="{C423965E-2C67-4A27-B6E4-19934BCCECD5}" destId="{AE16C2FE-B749-444C-A08F-E0F7DAF307D9}" srcOrd="2" destOrd="0" parTransId="{505DE279-9281-4325-AEA5-9A47E9EAE6BA}" sibTransId="{59107A75-FD7A-4BD3-B930-46CAD64D3D4B}"/>
    <dgm:cxn modelId="{D77F0A77-E217-4AD7-8458-CB7243272FB3}" srcId="{C423965E-2C67-4A27-B6E4-19934BCCECD5}" destId="{735E1791-E547-476B-8D52-54FD0294A194}" srcOrd="1" destOrd="0" parTransId="{141B4816-F51F-4E74-8A50-CD11A7075ADA}" sibTransId="{30B80118-14FF-424E-8307-BA35C510FBBB}"/>
    <dgm:cxn modelId="{96FA2FDA-39B7-401B-AD7D-CA5C2D92626F}" type="presOf" srcId="{735E1791-E547-476B-8D52-54FD0294A194}" destId="{D8F87F9C-A652-4968-96EA-9309EF831909}" srcOrd="0" destOrd="0" presId="urn:microsoft.com/office/officeart/2005/8/layout/chevron1"/>
    <dgm:cxn modelId="{04430791-316E-4999-AC59-5864C6272F02}" type="presParOf" srcId="{65308EB6-B019-4C9B-AE06-3040D088422C}" destId="{10DEF3C3-4ABC-4FBF-AF7E-4B5D02C34137}" srcOrd="0" destOrd="0" presId="urn:microsoft.com/office/officeart/2005/8/layout/chevron1"/>
    <dgm:cxn modelId="{136E1CA4-02A2-42E6-8409-CF2E8F0EA64C}" type="presParOf" srcId="{65308EB6-B019-4C9B-AE06-3040D088422C}" destId="{FF7159AF-36D2-478F-AED5-A0FA717C33FE}" srcOrd="1" destOrd="0" presId="urn:microsoft.com/office/officeart/2005/8/layout/chevron1"/>
    <dgm:cxn modelId="{1E74ED14-59D1-4C3A-AD23-7C5A28330E8F}" type="presParOf" srcId="{65308EB6-B019-4C9B-AE06-3040D088422C}" destId="{D8F87F9C-A652-4968-96EA-9309EF831909}" srcOrd="2" destOrd="0" presId="urn:microsoft.com/office/officeart/2005/8/layout/chevron1"/>
    <dgm:cxn modelId="{56B076A6-D736-44D3-9AA6-C2C0B512CB1B}" type="presParOf" srcId="{65308EB6-B019-4C9B-AE06-3040D088422C}" destId="{1893531E-AA6D-431E-863A-42991CED2B0E}" srcOrd="3" destOrd="0" presId="urn:microsoft.com/office/officeart/2005/8/layout/chevron1"/>
    <dgm:cxn modelId="{42B1474C-6F86-47A3-91A7-727CBFBB0B63}" type="presParOf" srcId="{65308EB6-B019-4C9B-AE06-3040D088422C}" destId="{35790938-0B14-48B2-A316-59A2B53BA6D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423965E-2C67-4A27-B6E4-19934BCCECD5}" type="doc">
      <dgm:prSet loTypeId="urn:microsoft.com/office/officeart/2005/8/layout/chevron1" loCatId="process" qsTypeId="urn:microsoft.com/office/officeart/2005/8/quickstyle/simple1" qsCatId="simple" csTypeId="urn:microsoft.com/office/officeart/2005/8/colors/colorful2" csCatId="colorful" phldr="1"/>
      <dgm:spPr/>
    </dgm:pt>
    <dgm:pt modelId="{F6275F84-BE2F-4A98-BC05-00109AAC37B8}">
      <dgm:prSet phldrT="[Text]" custT="1"/>
      <dgm:spPr>
        <a:solidFill>
          <a:schemeClr val="accent2">
            <a:hueOff val="0"/>
            <a:satOff val="0"/>
            <a:lumOff val="0"/>
            <a:alpha val="25000"/>
          </a:schemeClr>
        </a:solidFill>
      </dgm:spPr>
      <dgm:t>
        <a:bodyPr/>
        <a:lstStyle/>
        <a:p>
          <a:r>
            <a:rPr lang="en-US" sz="4000" dirty="0" smtClean="0">
              <a:latin typeface="Yanone Kaffeesatz Regular" panose="02000000000000000000" pitchFamily="2" charset="0"/>
            </a:rPr>
            <a:t>Intro</a:t>
          </a:r>
          <a:endParaRPr lang="en-US" sz="4000" dirty="0">
            <a:latin typeface="Yanone Kaffeesatz Regular" panose="02000000000000000000" pitchFamily="2" charset="0"/>
          </a:endParaRPr>
        </a:p>
      </dgm:t>
    </dgm:pt>
    <dgm:pt modelId="{59B0E7A1-53C9-48FA-893D-A9DB7A012493}" type="parTrans" cxnId="{90AD4AA1-5748-4BD2-9310-EF2891C2F848}">
      <dgm:prSet/>
      <dgm:spPr/>
      <dgm:t>
        <a:bodyPr/>
        <a:lstStyle/>
        <a:p>
          <a:endParaRPr lang="en-US" sz="2400">
            <a:latin typeface="Yanone Kaffeesatz Regular" panose="02000000000000000000" pitchFamily="2" charset="0"/>
          </a:endParaRPr>
        </a:p>
      </dgm:t>
    </dgm:pt>
    <dgm:pt modelId="{6EEF2820-B8D2-48C7-8FF5-8EF23E92A3FD}" type="sibTrans" cxnId="{90AD4AA1-5748-4BD2-9310-EF2891C2F848}">
      <dgm:prSet/>
      <dgm:spPr/>
      <dgm:t>
        <a:bodyPr/>
        <a:lstStyle/>
        <a:p>
          <a:endParaRPr lang="en-US" sz="2400">
            <a:latin typeface="Yanone Kaffeesatz Regular" panose="02000000000000000000" pitchFamily="2" charset="0"/>
          </a:endParaRPr>
        </a:p>
      </dgm:t>
    </dgm:pt>
    <dgm:pt modelId="{735E1791-E547-476B-8D52-54FD0294A194}">
      <dgm:prSet phldrT="[Text]" custT="1"/>
      <dgm:spPr/>
      <dgm:t>
        <a:bodyPr/>
        <a:lstStyle/>
        <a:p>
          <a:r>
            <a:rPr lang="en-US" sz="4000" dirty="0" smtClean="0">
              <a:latin typeface="Yanone Kaffeesatz Regular" panose="02000000000000000000" pitchFamily="2" charset="0"/>
            </a:rPr>
            <a:t>Phases</a:t>
          </a:r>
          <a:endParaRPr lang="en-US" sz="4000" dirty="0">
            <a:latin typeface="Yanone Kaffeesatz Regular" panose="02000000000000000000" pitchFamily="2" charset="0"/>
          </a:endParaRPr>
        </a:p>
      </dgm:t>
    </dgm:pt>
    <dgm:pt modelId="{141B4816-F51F-4E74-8A50-CD11A7075ADA}" type="parTrans" cxnId="{D77F0A77-E217-4AD7-8458-CB7243272FB3}">
      <dgm:prSet/>
      <dgm:spPr/>
      <dgm:t>
        <a:bodyPr/>
        <a:lstStyle/>
        <a:p>
          <a:endParaRPr lang="en-US" sz="2400">
            <a:latin typeface="Yanone Kaffeesatz Regular" panose="02000000000000000000" pitchFamily="2" charset="0"/>
          </a:endParaRPr>
        </a:p>
      </dgm:t>
    </dgm:pt>
    <dgm:pt modelId="{30B80118-14FF-424E-8307-BA35C510FBBB}" type="sibTrans" cxnId="{D77F0A77-E217-4AD7-8458-CB7243272FB3}">
      <dgm:prSet/>
      <dgm:spPr/>
      <dgm:t>
        <a:bodyPr/>
        <a:lstStyle/>
        <a:p>
          <a:endParaRPr lang="en-US" sz="2400">
            <a:latin typeface="Yanone Kaffeesatz Regular" panose="02000000000000000000" pitchFamily="2" charset="0"/>
          </a:endParaRPr>
        </a:p>
      </dgm:t>
    </dgm:pt>
    <dgm:pt modelId="{AE16C2FE-B749-444C-A08F-E0F7DAF307D9}">
      <dgm:prSet phldrT="[Text]" custT="1"/>
      <dgm:spPr>
        <a:solidFill>
          <a:schemeClr val="accent2">
            <a:hueOff val="-1455363"/>
            <a:satOff val="-83928"/>
            <a:lumOff val="8628"/>
            <a:alpha val="25000"/>
          </a:schemeClr>
        </a:solidFill>
      </dgm:spPr>
      <dgm:t>
        <a:bodyPr/>
        <a:lstStyle/>
        <a:p>
          <a:r>
            <a:rPr lang="en-US" sz="4000" dirty="0" err="1">
              <a:latin typeface="Yanone Kaffeesatz Regular" panose="02000000000000000000" pitchFamily="2" charset="0"/>
            </a:rPr>
            <a:t>WrapUp</a:t>
          </a:r>
          <a:endParaRPr lang="en-US" sz="4000" dirty="0">
            <a:latin typeface="Yanone Kaffeesatz Regular" panose="02000000000000000000" pitchFamily="2" charset="0"/>
          </a:endParaRPr>
        </a:p>
      </dgm:t>
    </dgm:pt>
    <dgm:pt modelId="{505DE279-9281-4325-AEA5-9A47E9EAE6BA}" type="parTrans" cxnId="{B2646AA0-2239-45F6-A6F7-473886A2FB9A}">
      <dgm:prSet/>
      <dgm:spPr/>
      <dgm:t>
        <a:bodyPr/>
        <a:lstStyle/>
        <a:p>
          <a:endParaRPr lang="en-US" sz="2400">
            <a:latin typeface="Yanone Kaffeesatz Regular" panose="02000000000000000000" pitchFamily="2" charset="0"/>
          </a:endParaRPr>
        </a:p>
      </dgm:t>
    </dgm:pt>
    <dgm:pt modelId="{59107A75-FD7A-4BD3-B930-46CAD64D3D4B}" type="sibTrans" cxnId="{B2646AA0-2239-45F6-A6F7-473886A2FB9A}">
      <dgm:prSet/>
      <dgm:spPr/>
      <dgm:t>
        <a:bodyPr/>
        <a:lstStyle/>
        <a:p>
          <a:endParaRPr lang="en-US" sz="2400">
            <a:latin typeface="Yanone Kaffeesatz Regular" panose="02000000000000000000" pitchFamily="2" charset="0"/>
          </a:endParaRPr>
        </a:p>
      </dgm:t>
    </dgm:pt>
    <dgm:pt modelId="{65308EB6-B019-4C9B-AE06-3040D088422C}" type="pres">
      <dgm:prSet presAssocID="{C423965E-2C67-4A27-B6E4-19934BCCECD5}" presName="Name0" presStyleCnt="0">
        <dgm:presLayoutVars>
          <dgm:dir/>
          <dgm:animLvl val="lvl"/>
          <dgm:resizeHandles val="exact"/>
        </dgm:presLayoutVars>
      </dgm:prSet>
      <dgm:spPr/>
    </dgm:pt>
    <dgm:pt modelId="{10DEF3C3-4ABC-4FBF-AF7E-4B5D02C34137}" type="pres">
      <dgm:prSet presAssocID="{F6275F84-BE2F-4A98-BC05-00109AAC37B8}" presName="parTxOnly" presStyleLbl="node1" presStyleIdx="0" presStyleCnt="3">
        <dgm:presLayoutVars>
          <dgm:chMax val="0"/>
          <dgm:chPref val="0"/>
          <dgm:bulletEnabled val="1"/>
        </dgm:presLayoutVars>
      </dgm:prSet>
      <dgm:spPr/>
      <dgm:t>
        <a:bodyPr/>
        <a:lstStyle/>
        <a:p>
          <a:endParaRPr lang="de-CH"/>
        </a:p>
      </dgm:t>
    </dgm:pt>
    <dgm:pt modelId="{FF7159AF-36D2-478F-AED5-A0FA717C33FE}" type="pres">
      <dgm:prSet presAssocID="{6EEF2820-B8D2-48C7-8FF5-8EF23E92A3FD}" presName="parTxOnlySpace" presStyleCnt="0"/>
      <dgm:spPr/>
    </dgm:pt>
    <dgm:pt modelId="{D8F87F9C-A652-4968-96EA-9309EF831909}" type="pres">
      <dgm:prSet presAssocID="{735E1791-E547-476B-8D52-54FD0294A194}" presName="parTxOnly" presStyleLbl="node1" presStyleIdx="1" presStyleCnt="3">
        <dgm:presLayoutVars>
          <dgm:chMax val="0"/>
          <dgm:chPref val="0"/>
          <dgm:bulletEnabled val="1"/>
        </dgm:presLayoutVars>
      </dgm:prSet>
      <dgm:spPr/>
      <dgm:t>
        <a:bodyPr/>
        <a:lstStyle/>
        <a:p>
          <a:endParaRPr lang="de-CH"/>
        </a:p>
      </dgm:t>
    </dgm:pt>
    <dgm:pt modelId="{1893531E-AA6D-431E-863A-42991CED2B0E}" type="pres">
      <dgm:prSet presAssocID="{30B80118-14FF-424E-8307-BA35C510FBBB}" presName="parTxOnlySpace" presStyleCnt="0"/>
      <dgm:spPr/>
    </dgm:pt>
    <dgm:pt modelId="{35790938-0B14-48B2-A316-59A2B53BA6D0}" type="pres">
      <dgm:prSet presAssocID="{AE16C2FE-B749-444C-A08F-E0F7DAF307D9}" presName="parTxOnly" presStyleLbl="node1" presStyleIdx="2" presStyleCnt="3">
        <dgm:presLayoutVars>
          <dgm:chMax val="0"/>
          <dgm:chPref val="0"/>
          <dgm:bulletEnabled val="1"/>
        </dgm:presLayoutVars>
      </dgm:prSet>
      <dgm:spPr/>
      <dgm:t>
        <a:bodyPr/>
        <a:lstStyle/>
        <a:p>
          <a:endParaRPr lang="de-CH"/>
        </a:p>
      </dgm:t>
    </dgm:pt>
  </dgm:ptLst>
  <dgm:cxnLst>
    <dgm:cxn modelId="{F0F1394B-05D7-43A5-8008-57D0F7E8805C}" type="presOf" srcId="{AE16C2FE-B749-444C-A08F-E0F7DAF307D9}" destId="{35790938-0B14-48B2-A316-59A2B53BA6D0}" srcOrd="0" destOrd="0" presId="urn:microsoft.com/office/officeart/2005/8/layout/chevron1"/>
    <dgm:cxn modelId="{1B4A141F-BCBD-477D-ADCE-7955B907E485}" type="presOf" srcId="{C423965E-2C67-4A27-B6E4-19934BCCECD5}" destId="{65308EB6-B019-4C9B-AE06-3040D088422C}" srcOrd="0" destOrd="0" presId="urn:microsoft.com/office/officeart/2005/8/layout/chevron1"/>
    <dgm:cxn modelId="{D77F0A77-E217-4AD7-8458-CB7243272FB3}" srcId="{C423965E-2C67-4A27-B6E4-19934BCCECD5}" destId="{735E1791-E547-476B-8D52-54FD0294A194}" srcOrd="1" destOrd="0" parTransId="{141B4816-F51F-4E74-8A50-CD11A7075ADA}" sibTransId="{30B80118-14FF-424E-8307-BA35C510FBBB}"/>
    <dgm:cxn modelId="{B2646AA0-2239-45F6-A6F7-473886A2FB9A}" srcId="{C423965E-2C67-4A27-B6E4-19934BCCECD5}" destId="{AE16C2FE-B749-444C-A08F-E0F7DAF307D9}" srcOrd="2" destOrd="0" parTransId="{505DE279-9281-4325-AEA5-9A47E9EAE6BA}" sibTransId="{59107A75-FD7A-4BD3-B930-46CAD64D3D4B}"/>
    <dgm:cxn modelId="{46F7E922-2475-4849-B069-C6414C5BC75D}" type="presOf" srcId="{735E1791-E547-476B-8D52-54FD0294A194}" destId="{D8F87F9C-A652-4968-96EA-9309EF831909}" srcOrd="0" destOrd="0" presId="urn:microsoft.com/office/officeart/2005/8/layout/chevron1"/>
    <dgm:cxn modelId="{BE9E0DB4-6C55-45DA-8C2F-EDFE7E62F56D}" type="presOf" srcId="{F6275F84-BE2F-4A98-BC05-00109AAC37B8}" destId="{10DEF3C3-4ABC-4FBF-AF7E-4B5D02C34137}" srcOrd="0" destOrd="0" presId="urn:microsoft.com/office/officeart/2005/8/layout/chevron1"/>
    <dgm:cxn modelId="{90AD4AA1-5748-4BD2-9310-EF2891C2F848}" srcId="{C423965E-2C67-4A27-B6E4-19934BCCECD5}" destId="{F6275F84-BE2F-4A98-BC05-00109AAC37B8}" srcOrd="0" destOrd="0" parTransId="{59B0E7A1-53C9-48FA-893D-A9DB7A012493}" sibTransId="{6EEF2820-B8D2-48C7-8FF5-8EF23E92A3FD}"/>
    <dgm:cxn modelId="{20A5D0FA-C5FD-4846-B77B-9FA2214F4CC0}" type="presParOf" srcId="{65308EB6-B019-4C9B-AE06-3040D088422C}" destId="{10DEF3C3-4ABC-4FBF-AF7E-4B5D02C34137}" srcOrd="0" destOrd="0" presId="urn:microsoft.com/office/officeart/2005/8/layout/chevron1"/>
    <dgm:cxn modelId="{EC4B9899-1B58-4A19-AA46-59E168418019}" type="presParOf" srcId="{65308EB6-B019-4C9B-AE06-3040D088422C}" destId="{FF7159AF-36D2-478F-AED5-A0FA717C33FE}" srcOrd="1" destOrd="0" presId="urn:microsoft.com/office/officeart/2005/8/layout/chevron1"/>
    <dgm:cxn modelId="{1855E922-D067-4F65-AF72-FEE4142AFC61}" type="presParOf" srcId="{65308EB6-B019-4C9B-AE06-3040D088422C}" destId="{D8F87F9C-A652-4968-96EA-9309EF831909}" srcOrd="2" destOrd="0" presId="urn:microsoft.com/office/officeart/2005/8/layout/chevron1"/>
    <dgm:cxn modelId="{E72475C0-2676-4AA2-A05C-E9EDB949D6CF}" type="presParOf" srcId="{65308EB6-B019-4C9B-AE06-3040D088422C}" destId="{1893531E-AA6D-431E-863A-42991CED2B0E}" srcOrd="3" destOrd="0" presId="urn:microsoft.com/office/officeart/2005/8/layout/chevron1"/>
    <dgm:cxn modelId="{E8BFF528-1FD4-4D7C-870E-5D0C95AFD635}" type="presParOf" srcId="{65308EB6-B019-4C9B-AE06-3040D088422C}" destId="{35790938-0B14-48B2-A316-59A2B53BA6D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423965E-2C67-4A27-B6E4-19934BCCECD5}" type="doc">
      <dgm:prSet loTypeId="urn:microsoft.com/office/officeart/2005/8/layout/chevron1" loCatId="process" qsTypeId="urn:microsoft.com/office/officeart/2005/8/quickstyle/simple1" qsCatId="simple" csTypeId="urn:microsoft.com/office/officeart/2005/8/colors/colorful2" csCatId="colorful" phldr="1"/>
      <dgm:spPr/>
    </dgm:pt>
    <dgm:pt modelId="{F6275F84-BE2F-4A98-BC05-00109AAC37B8}">
      <dgm:prSet phldrT="[Text]" custT="1"/>
      <dgm:spPr>
        <a:solidFill>
          <a:schemeClr val="accent2">
            <a:hueOff val="0"/>
            <a:satOff val="0"/>
            <a:lumOff val="0"/>
            <a:alpha val="25000"/>
          </a:schemeClr>
        </a:solidFill>
      </dgm:spPr>
      <dgm:t>
        <a:bodyPr/>
        <a:lstStyle/>
        <a:p>
          <a:r>
            <a:rPr lang="en-US" sz="4000" dirty="0" smtClean="0">
              <a:latin typeface="Yanone Kaffeesatz Regular" panose="02000000000000000000" pitchFamily="2" charset="0"/>
            </a:rPr>
            <a:t>Intro</a:t>
          </a:r>
          <a:endParaRPr lang="en-US" sz="4000" dirty="0">
            <a:latin typeface="Yanone Kaffeesatz Regular" panose="02000000000000000000" pitchFamily="2" charset="0"/>
          </a:endParaRPr>
        </a:p>
      </dgm:t>
    </dgm:pt>
    <dgm:pt modelId="{59B0E7A1-53C9-48FA-893D-A9DB7A012493}" type="parTrans" cxnId="{90AD4AA1-5748-4BD2-9310-EF2891C2F848}">
      <dgm:prSet/>
      <dgm:spPr/>
      <dgm:t>
        <a:bodyPr/>
        <a:lstStyle/>
        <a:p>
          <a:endParaRPr lang="en-US" sz="2400">
            <a:latin typeface="Yanone Kaffeesatz Regular" panose="02000000000000000000" pitchFamily="2" charset="0"/>
          </a:endParaRPr>
        </a:p>
      </dgm:t>
    </dgm:pt>
    <dgm:pt modelId="{6EEF2820-B8D2-48C7-8FF5-8EF23E92A3FD}" type="sibTrans" cxnId="{90AD4AA1-5748-4BD2-9310-EF2891C2F848}">
      <dgm:prSet/>
      <dgm:spPr/>
      <dgm:t>
        <a:bodyPr/>
        <a:lstStyle/>
        <a:p>
          <a:endParaRPr lang="en-US" sz="2400">
            <a:latin typeface="Yanone Kaffeesatz Regular" panose="02000000000000000000" pitchFamily="2" charset="0"/>
          </a:endParaRPr>
        </a:p>
      </dgm:t>
    </dgm:pt>
    <dgm:pt modelId="{735E1791-E547-476B-8D52-54FD0294A194}">
      <dgm:prSet phldrT="[Text]" custT="1"/>
      <dgm:spPr>
        <a:solidFill>
          <a:schemeClr val="accent2">
            <a:hueOff val="-727682"/>
            <a:satOff val="-41964"/>
            <a:lumOff val="4314"/>
            <a:alpha val="25000"/>
          </a:schemeClr>
        </a:solidFill>
      </dgm:spPr>
      <dgm:t>
        <a:bodyPr/>
        <a:lstStyle/>
        <a:p>
          <a:r>
            <a:rPr lang="en-US" sz="4000" dirty="0" smtClean="0">
              <a:latin typeface="Yanone Kaffeesatz Regular" panose="02000000000000000000" pitchFamily="2" charset="0"/>
            </a:rPr>
            <a:t>Phases</a:t>
          </a:r>
          <a:endParaRPr lang="en-US" sz="4000" dirty="0">
            <a:latin typeface="Yanone Kaffeesatz Regular" panose="02000000000000000000" pitchFamily="2" charset="0"/>
          </a:endParaRPr>
        </a:p>
      </dgm:t>
    </dgm:pt>
    <dgm:pt modelId="{141B4816-F51F-4E74-8A50-CD11A7075ADA}" type="parTrans" cxnId="{D77F0A77-E217-4AD7-8458-CB7243272FB3}">
      <dgm:prSet/>
      <dgm:spPr/>
      <dgm:t>
        <a:bodyPr/>
        <a:lstStyle/>
        <a:p>
          <a:endParaRPr lang="en-US" sz="2400">
            <a:latin typeface="Yanone Kaffeesatz Regular" panose="02000000000000000000" pitchFamily="2" charset="0"/>
          </a:endParaRPr>
        </a:p>
      </dgm:t>
    </dgm:pt>
    <dgm:pt modelId="{30B80118-14FF-424E-8307-BA35C510FBBB}" type="sibTrans" cxnId="{D77F0A77-E217-4AD7-8458-CB7243272FB3}">
      <dgm:prSet/>
      <dgm:spPr/>
      <dgm:t>
        <a:bodyPr/>
        <a:lstStyle/>
        <a:p>
          <a:endParaRPr lang="en-US" sz="2400">
            <a:latin typeface="Yanone Kaffeesatz Regular" panose="02000000000000000000" pitchFamily="2" charset="0"/>
          </a:endParaRPr>
        </a:p>
      </dgm:t>
    </dgm:pt>
    <dgm:pt modelId="{AE16C2FE-B749-444C-A08F-E0F7DAF307D9}">
      <dgm:prSet phldrT="[Text]" custT="1"/>
      <dgm:spPr/>
      <dgm:t>
        <a:bodyPr/>
        <a:lstStyle/>
        <a:p>
          <a:r>
            <a:rPr lang="en-US" sz="4000" dirty="0" err="1">
              <a:latin typeface="Yanone Kaffeesatz Regular" panose="02000000000000000000" pitchFamily="2" charset="0"/>
            </a:rPr>
            <a:t>WrapUp</a:t>
          </a:r>
          <a:endParaRPr lang="en-US" sz="4000" dirty="0">
            <a:latin typeface="Yanone Kaffeesatz Regular" panose="02000000000000000000" pitchFamily="2" charset="0"/>
          </a:endParaRPr>
        </a:p>
      </dgm:t>
    </dgm:pt>
    <dgm:pt modelId="{505DE279-9281-4325-AEA5-9A47E9EAE6BA}" type="parTrans" cxnId="{B2646AA0-2239-45F6-A6F7-473886A2FB9A}">
      <dgm:prSet/>
      <dgm:spPr/>
      <dgm:t>
        <a:bodyPr/>
        <a:lstStyle/>
        <a:p>
          <a:endParaRPr lang="en-US" sz="2400">
            <a:latin typeface="Yanone Kaffeesatz Regular" panose="02000000000000000000" pitchFamily="2" charset="0"/>
          </a:endParaRPr>
        </a:p>
      </dgm:t>
    </dgm:pt>
    <dgm:pt modelId="{59107A75-FD7A-4BD3-B930-46CAD64D3D4B}" type="sibTrans" cxnId="{B2646AA0-2239-45F6-A6F7-473886A2FB9A}">
      <dgm:prSet/>
      <dgm:spPr/>
      <dgm:t>
        <a:bodyPr/>
        <a:lstStyle/>
        <a:p>
          <a:endParaRPr lang="en-US" sz="2400">
            <a:latin typeface="Yanone Kaffeesatz Regular" panose="02000000000000000000" pitchFamily="2" charset="0"/>
          </a:endParaRPr>
        </a:p>
      </dgm:t>
    </dgm:pt>
    <dgm:pt modelId="{65308EB6-B019-4C9B-AE06-3040D088422C}" type="pres">
      <dgm:prSet presAssocID="{C423965E-2C67-4A27-B6E4-19934BCCECD5}" presName="Name0" presStyleCnt="0">
        <dgm:presLayoutVars>
          <dgm:dir/>
          <dgm:animLvl val="lvl"/>
          <dgm:resizeHandles val="exact"/>
        </dgm:presLayoutVars>
      </dgm:prSet>
      <dgm:spPr/>
    </dgm:pt>
    <dgm:pt modelId="{10DEF3C3-4ABC-4FBF-AF7E-4B5D02C34137}" type="pres">
      <dgm:prSet presAssocID="{F6275F84-BE2F-4A98-BC05-00109AAC37B8}" presName="parTxOnly" presStyleLbl="node1" presStyleIdx="0" presStyleCnt="3">
        <dgm:presLayoutVars>
          <dgm:chMax val="0"/>
          <dgm:chPref val="0"/>
          <dgm:bulletEnabled val="1"/>
        </dgm:presLayoutVars>
      </dgm:prSet>
      <dgm:spPr/>
      <dgm:t>
        <a:bodyPr/>
        <a:lstStyle/>
        <a:p>
          <a:endParaRPr lang="de-CH"/>
        </a:p>
      </dgm:t>
    </dgm:pt>
    <dgm:pt modelId="{FF7159AF-36D2-478F-AED5-A0FA717C33FE}" type="pres">
      <dgm:prSet presAssocID="{6EEF2820-B8D2-48C7-8FF5-8EF23E92A3FD}" presName="parTxOnlySpace" presStyleCnt="0"/>
      <dgm:spPr/>
    </dgm:pt>
    <dgm:pt modelId="{D8F87F9C-A652-4968-96EA-9309EF831909}" type="pres">
      <dgm:prSet presAssocID="{735E1791-E547-476B-8D52-54FD0294A194}" presName="parTxOnly" presStyleLbl="node1" presStyleIdx="1" presStyleCnt="3">
        <dgm:presLayoutVars>
          <dgm:chMax val="0"/>
          <dgm:chPref val="0"/>
          <dgm:bulletEnabled val="1"/>
        </dgm:presLayoutVars>
      </dgm:prSet>
      <dgm:spPr/>
      <dgm:t>
        <a:bodyPr/>
        <a:lstStyle/>
        <a:p>
          <a:endParaRPr lang="de-CH"/>
        </a:p>
      </dgm:t>
    </dgm:pt>
    <dgm:pt modelId="{1893531E-AA6D-431E-863A-42991CED2B0E}" type="pres">
      <dgm:prSet presAssocID="{30B80118-14FF-424E-8307-BA35C510FBBB}" presName="parTxOnlySpace" presStyleCnt="0"/>
      <dgm:spPr/>
    </dgm:pt>
    <dgm:pt modelId="{35790938-0B14-48B2-A316-59A2B53BA6D0}" type="pres">
      <dgm:prSet presAssocID="{AE16C2FE-B749-444C-A08F-E0F7DAF307D9}" presName="parTxOnly" presStyleLbl="node1" presStyleIdx="2" presStyleCnt="3">
        <dgm:presLayoutVars>
          <dgm:chMax val="0"/>
          <dgm:chPref val="0"/>
          <dgm:bulletEnabled val="1"/>
        </dgm:presLayoutVars>
      </dgm:prSet>
      <dgm:spPr/>
      <dgm:t>
        <a:bodyPr/>
        <a:lstStyle/>
        <a:p>
          <a:endParaRPr lang="de-CH"/>
        </a:p>
      </dgm:t>
    </dgm:pt>
  </dgm:ptLst>
  <dgm:cxnLst>
    <dgm:cxn modelId="{0F0BF030-C1A5-4D6F-A0C1-3EB9C330BB0F}" type="presOf" srcId="{C423965E-2C67-4A27-B6E4-19934BCCECD5}" destId="{65308EB6-B019-4C9B-AE06-3040D088422C}" srcOrd="0" destOrd="0" presId="urn:microsoft.com/office/officeart/2005/8/layout/chevron1"/>
    <dgm:cxn modelId="{D77F0A77-E217-4AD7-8458-CB7243272FB3}" srcId="{C423965E-2C67-4A27-B6E4-19934BCCECD5}" destId="{735E1791-E547-476B-8D52-54FD0294A194}" srcOrd="1" destOrd="0" parTransId="{141B4816-F51F-4E74-8A50-CD11A7075ADA}" sibTransId="{30B80118-14FF-424E-8307-BA35C510FBBB}"/>
    <dgm:cxn modelId="{B2646AA0-2239-45F6-A6F7-473886A2FB9A}" srcId="{C423965E-2C67-4A27-B6E4-19934BCCECD5}" destId="{AE16C2FE-B749-444C-A08F-E0F7DAF307D9}" srcOrd="2" destOrd="0" parTransId="{505DE279-9281-4325-AEA5-9A47E9EAE6BA}" sibTransId="{59107A75-FD7A-4BD3-B930-46CAD64D3D4B}"/>
    <dgm:cxn modelId="{90AD4AA1-5748-4BD2-9310-EF2891C2F848}" srcId="{C423965E-2C67-4A27-B6E4-19934BCCECD5}" destId="{F6275F84-BE2F-4A98-BC05-00109AAC37B8}" srcOrd="0" destOrd="0" parTransId="{59B0E7A1-53C9-48FA-893D-A9DB7A012493}" sibTransId="{6EEF2820-B8D2-48C7-8FF5-8EF23E92A3FD}"/>
    <dgm:cxn modelId="{55B43D3F-F0A7-4B16-B3F9-678BD9F27D22}" type="presOf" srcId="{735E1791-E547-476B-8D52-54FD0294A194}" destId="{D8F87F9C-A652-4968-96EA-9309EF831909}" srcOrd="0" destOrd="0" presId="urn:microsoft.com/office/officeart/2005/8/layout/chevron1"/>
    <dgm:cxn modelId="{FF15A0D3-3D98-4668-9E3E-9F2F531968E7}" type="presOf" srcId="{AE16C2FE-B749-444C-A08F-E0F7DAF307D9}" destId="{35790938-0B14-48B2-A316-59A2B53BA6D0}" srcOrd="0" destOrd="0" presId="urn:microsoft.com/office/officeart/2005/8/layout/chevron1"/>
    <dgm:cxn modelId="{EF51F4EC-B8D1-4740-BF46-4EFB26841CD3}" type="presOf" srcId="{F6275F84-BE2F-4A98-BC05-00109AAC37B8}" destId="{10DEF3C3-4ABC-4FBF-AF7E-4B5D02C34137}" srcOrd="0" destOrd="0" presId="urn:microsoft.com/office/officeart/2005/8/layout/chevron1"/>
    <dgm:cxn modelId="{FFE00924-A211-4603-9B51-041FA33FD9D1}" type="presParOf" srcId="{65308EB6-B019-4C9B-AE06-3040D088422C}" destId="{10DEF3C3-4ABC-4FBF-AF7E-4B5D02C34137}" srcOrd="0" destOrd="0" presId="urn:microsoft.com/office/officeart/2005/8/layout/chevron1"/>
    <dgm:cxn modelId="{230930F2-CFBA-423F-888A-EC3D90858C24}" type="presParOf" srcId="{65308EB6-B019-4C9B-AE06-3040D088422C}" destId="{FF7159AF-36D2-478F-AED5-A0FA717C33FE}" srcOrd="1" destOrd="0" presId="urn:microsoft.com/office/officeart/2005/8/layout/chevron1"/>
    <dgm:cxn modelId="{0CCF0096-F4C9-4035-9B36-D1F83A623199}" type="presParOf" srcId="{65308EB6-B019-4C9B-AE06-3040D088422C}" destId="{D8F87F9C-A652-4968-96EA-9309EF831909}" srcOrd="2" destOrd="0" presId="urn:microsoft.com/office/officeart/2005/8/layout/chevron1"/>
    <dgm:cxn modelId="{41A73FD1-5EC5-4FD0-9A01-7511186F3684}" type="presParOf" srcId="{65308EB6-B019-4C9B-AE06-3040D088422C}" destId="{1893531E-AA6D-431E-863A-42991CED2B0E}" srcOrd="3" destOrd="0" presId="urn:microsoft.com/office/officeart/2005/8/layout/chevron1"/>
    <dgm:cxn modelId="{3133604E-CC3D-4831-8CB1-BEBED7740C5F}" type="presParOf" srcId="{65308EB6-B019-4C9B-AE06-3040D088422C}" destId="{35790938-0B14-48B2-A316-59A2B53BA6D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EF3C3-4ABC-4FBF-AF7E-4B5D02C34137}">
      <dsp:nvSpPr>
        <dsp:cNvPr id="0" name=""/>
        <dsp:cNvSpPr/>
      </dsp:nvSpPr>
      <dsp:spPr>
        <a:xfrm>
          <a:off x="3097" y="2565233"/>
          <a:ext cx="3774180" cy="1509672"/>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lvl="0" algn="ctr" defTabSz="1778000">
            <a:lnSpc>
              <a:spcPct val="90000"/>
            </a:lnSpc>
            <a:spcBef>
              <a:spcPct val="0"/>
            </a:spcBef>
            <a:spcAft>
              <a:spcPct val="35000"/>
            </a:spcAft>
          </a:pPr>
          <a:r>
            <a:rPr lang="en-US" sz="4000" kern="1200" dirty="0" smtClean="0">
              <a:latin typeface="Yanone Kaffeesatz Regular" panose="02000000000000000000" pitchFamily="2" charset="0"/>
            </a:rPr>
            <a:t>Intro</a:t>
          </a:r>
          <a:endParaRPr lang="en-US" sz="4000" kern="1200" dirty="0">
            <a:latin typeface="Yanone Kaffeesatz Regular" panose="02000000000000000000" pitchFamily="2" charset="0"/>
          </a:endParaRPr>
        </a:p>
      </dsp:txBody>
      <dsp:txXfrm>
        <a:off x="757933" y="2565233"/>
        <a:ext cx="2264508" cy="1509672"/>
      </dsp:txXfrm>
    </dsp:sp>
    <dsp:sp modelId="{D8F87F9C-A652-4968-96EA-9309EF831909}">
      <dsp:nvSpPr>
        <dsp:cNvPr id="0" name=""/>
        <dsp:cNvSpPr/>
      </dsp:nvSpPr>
      <dsp:spPr>
        <a:xfrm>
          <a:off x="3399859" y="2565233"/>
          <a:ext cx="3774180" cy="1509672"/>
        </a:xfrm>
        <a:prstGeom prst="chevron">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lvl="0" algn="ctr" defTabSz="1778000">
            <a:lnSpc>
              <a:spcPct val="90000"/>
            </a:lnSpc>
            <a:spcBef>
              <a:spcPct val="0"/>
            </a:spcBef>
            <a:spcAft>
              <a:spcPct val="35000"/>
            </a:spcAft>
          </a:pPr>
          <a:r>
            <a:rPr lang="en-US" sz="4000" kern="1200" dirty="0" smtClean="0">
              <a:latin typeface="Yanone Kaffeesatz Regular" panose="02000000000000000000" pitchFamily="2" charset="0"/>
            </a:rPr>
            <a:t>Phases</a:t>
          </a:r>
          <a:endParaRPr lang="en-US" sz="4000" kern="1200" dirty="0">
            <a:latin typeface="Yanone Kaffeesatz Regular" panose="02000000000000000000" pitchFamily="2" charset="0"/>
          </a:endParaRPr>
        </a:p>
      </dsp:txBody>
      <dsp:txXfrm>
        <a:off x="4154695" y="2565233"/>
        <a:ext cx="2264508" cy="1509672"/>
      </dsp:txXfrm>
    </dsp:sp>
    <dsp:sp modelId="{35790938-0B14-48B2-A316-59A2B53BA6D0}">
      <dsp:nvSpPr>
        <dsp:cNvPr id="0" name=""/>
        <dsp:cNvSpPr/>
      </dsp:nvSpPr>
      <dsp:spPr>
        <a:xfrm>
          <a:off x="6796622" y="2565233"/>
          <a:ext cx="3774180" cy="1509672"/>
        </a:xfrm>
        <a:prstGeom prst="chevron">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lvl="0" algn="ctr" defTabSz="1778000">
            <a:lnSpc>
              <a:spcPct val="90000"/>
            </a:lnSpc>
            <a:spcBef>
              <a:spcPct val="0"/>
            </a:spcBef>
            <a:spcAft>
              <a:spcPct val="35000"/>
            </a:spcAft>
          </a:pPr>
          <a:r>
            <a:rPr lang="en-US" sz="4000" kern="1200" dirty="0" err="1">
              <a:latin typeface="Yanone Kaffeesatz Regular" panose="02000000000000000000" pitchFamily="2" charset="0"/>
            </a:rPr>
            <a:t>WrapUp</a:t>
          </a:r>
          <a:endParaRPr lang="en-US" sz="4000" kern="1200" dirty="0">
            <a:latin typeface="Yanone Kaffeesatz Regular" panose="02000000000000000000" pitchFamily="2" charset="0"/>
          </a:endParaRPr>
        </a:p>
      </dsp:txBody>
      <dsp:txXfrm>
        <a:off x="7551458" y="2565233"/>
        <a:ext cx="2264508" cy="15096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EF3C3-4ABC-4FBF-AF7E-4B5D02C34137}">
      <dsp:nvSpPr>
        <dsp:cNvPr id="0" name=""/>
        <dsp:cNvSpPr/>
      </dsp:nvSpPr>
      <dsp:spPr>
        <a:xfrm>
          <a:off x="3097" y="2565233"/>
          <a:ext cx="3774180" cy="1509672"/>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lvl="0" algn="ctr" defTabSz="1778000">
            <a:lnSpc>
              <a:spcPct val="90000"/>
            </a:lnSpc>
            <a:spcBef>
              <a:spcPct val="0"/>
            </a:spcBef>
            <a:spcAft>
              <a:spcPct val="35000"/>
            </a:spcAft>
          </a:pPr>
          <a:r>
            <a:rPr lang="en-US" sz="4000" kern="1200" dirty="0" smtClean="0">
              <a:latin typeface="Yanone Kaffeesatz Regular" panose="02000000000000000000" pitchFamily="2" charset="0"/>
            </a:rPr>
            <a:t>Intro</a:t>
          </a:r>
          <a:endParaRPr lang="en-US" sz="4000" kern="1200" dirty="0">
            <a:latin typeface="Yanone Kaffeesatz Regular" panose="02000000000000000000" pitchFamily="2" charset="0"/>
          </a:endParaRPr>
        </a:p>
      </dsp:txBody>
      <dsp:txXfrm>
        <a:off x="757933" y="2565233"/>
        <a:ext cx="2264508" cy="1509672"/>
      </dsp:txXfrm>
    </dsp:sp>
    <dsp:sp modelId="{D8F87F9C-A652-4968-96EA-9309EF831909}">
      <dsp:nvSpPr>
        <dsp:cNvPr id="0" name=""/>
        <dsp:cNvSpPr/>
      </dsp:nvSpPr>
      <dsp:spPr>
        <a:xfrm>
          <a:off x="3399859" y="2565233"/>
          <a:ext cx="3774180" cy="1509672"/>
        </a:xfrm>
        <a:prstGeom prst="chevron">
          <a:avLst/>
        </a:prstGeom>
        <a:solidFill>
          <a:schemeClr val="accent2">
            <a:hueOff val="-727682"/>
            <a:satOff val="-41964"/>
            <a:lumOff val="4314"/>
            <a:alpha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lvl="0" algn="ctr" defTabSz="1778000">
            <a:lnSpc>
              <a:spcPct val="90000"/>
            </a:lnSpc>
            <a:spcBef>
              <a:spcPct val="0"/>
            </a:spcBef>
            <a:spcAft>
              <a:spcPct val="35000"/>
            </a:spcAft>
          </a:pPr>
          <a:r>
            <a:rPr lang="en-US" sz="4000" kern="1200" dirty="0" smtClean="0">
              <a:latin typeface="Yanone Kaffeesatz Regular" panose="02000000000000000000" pitchFamily="2" charset="0"/>
            </a:rPr>
            <a:t>Phases</a:t>
          </a:r>
          <a:endParaRPr lang="en-US" sz="4000" kern="1200" dirty="0">
            <a:latin typeface="Yanone Kaffeesatz Regular" panose="02000000000000000000" pitchFamily="2" charset="0"/>
          </a:endParaRPr>
        </a:p>
      </dsp:txBody>
      <dsp:txXfrm>
        <a:off x="4154695" y="2565233"/>
        <a:ext cx="2264508" cy="1509672"/>
      </dsp:txXfrm>
    </dsp:sp>
    <dsp:sp modelId="{35790938-0B14-48B2-A316-59A2B53BA6D0}">
      <dsp:nvSpPr>
        <dsp:cNvPr id="0" name=""/>
        <dsp:cNvSpPr/>
      </dsp:nvSpPr>
      <dsp:spPr>
        <a:xfrm>
          <a:off x="6796622" y="2565233"/>
          <a:ext cx="3774180" cy="1509672"/>
        </a:xfrm>
        <a:prstGeom prst="chevron">
          <a:avLst/>
        </a:prstGeom>
        <a:solidFill>
          <a:schemeClr val="accent2">
            <a:hueOff val="-1455363"/>
            <a:satOff val="-83928"/>
            <a:lumOff val="8628"/>
            <a:alpha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lvl="0" algn="ctr" defTabSz="1778000">
            <a:lnSpc>
              <a:spcPct val="90000"/>
            </a:lnSpc>
            <a:spcBef>
              <a:spcPct val="0"/>
            </a:spcBef>
            <a:spcAft>
              <a:spcPct val="35000"/>
            </a:spcAft>
          </a:pPr>
          <a:r>
            <a:rPr lang="en-US" sz="4000" kern="1200" dirty="0" err="1">
              <a:latin typeface="Yanone Kaffeesatz Regular" panose="02000000000000000000" pitchFamily="2" charset="0"/>
            </a:rPr>
            <a:t>WrapUp</a:t>
          </a:r>
          <a:endParaRPr lang="en-US" sz="4000" kern="1200" dirty="0">
            <a:latin typeface="Yanone Kaffeesatz Regular" panose="02000000000000000000" pitchFamily="2" charset="0"/>
          </a:endParaRPr>
        </a:p>
      </dsp:txBody>
      <dsp:txXfrm>
        <a:off x="7551458" y="2565233"/>
        <a:ext cx="2264508" cy="15096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EF3C3-4ABC-4FBF-AF7E-4B5D02C34137}">
      <dsp:nvSpPr>
        <dsp:cNvPr id="0" name=""/>
        <dsp:cNvSpPr/>
      </dsp:nvSpPr>
      <dsp:spPr>
        <a:xfrm>
          <a:off x="3097" y="2565233"/>
          <a:ext cx="3774180" cy="1509672"/>
        </a:xfrm>
        <a:prstGeom prst="chevron">
          <a:avLst/>
        </a:prstGeom>
        <a:solidFill>
          <a:schemeClr val="accent2">
            <a:hueOff val="0"/>
            <a:satOff val="0"/>
            <a:lumOff val="0"/>
            <a:alpha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lvl="0" algn="ctr" defTabSz="1778000">
            <a:lnSpc>
              <a:spcPct val="90000"/>
            </a:lnSpc>
            <a:spcBef>
              <a:spcPct val="0"/>
            </a:spcBef>
            <a:spcAft>
              <a:spcPct val="35000"/>
            </a:spcAft>
          </a:pPr>
          <a:r>
            <a:rPr lang="en-US" sz="4000" kern="1200" dirty="0" smtClean="0">
              <a:latin typeface="Yanone Kaffeesatz Regular" panose="02000000000000000000" pitchFamily="2" charset="0"/>
            </a:rPr>
            <a:t>Intro</a:t>
          </a:r>
          <a:endParaRPr lang="en-US" sz="4000" kern="1200" dirty="0">
            <a:latin typeface="Yanone Kaffeesatz Regular" panose="02000000000000000000" pitchFamily="2" charset="0"/>
          </a:endParaRPr>
        </a:p>
      </dsp:txBody>
      <dsp:txXfrm>
        <a:off x="757933" y="2565233"/>
        <a:ext cx="2264508" cy="1509672"/>
      </dsp:txXfrm>
    </dsp:sp>
    <dsp:sp modelId="{D8F87F9C-A652-4968-96EA-9309EF831909}">
      <dsp:nvSpPr>
        <dsp:cNvPr id="0" name=""/>
        <dsp:cNvSpPr/>
      </dsp:nvSpPr>
      <dsp:spPr>
        <a:xfrm>
          <a:off x="3399859" y="2565233"/>
          <a:ext cx="3774180" cy="1509672"/>
        </a:xfrm>
        <a:prstGeom prst="chevron">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lvl="0" algn="ctr" defTabSz="1778000">
            <a:lnSpc>
              <a:spcPct val="90000"/>
            </a:lnSpc>
            <a:spcBef>
              <a:spcPct val="0"/>
            </a:spcBef>
            <a:spcAft>
              <a:spcPct val="35000"/>
            </a:spcAft>
          </a:pPr>
          <a:r>
            <a:rPr lang="en-US" sz="4000" kern="1200" dirty="0" smtClean="0">
              <a:latin typeface="Yanone Kaffeesatz Regular" panose="02000000000000000000" pitchFamily="2" charset="0"/>
            </a:rPr>
            <a:t>Phases</a:t>
          </a:r>
          <a:endParaRPr lang="en-US" sz="4000" kern="1200" dirty="0">
            <a:latin typeface="Yanone Kaffeesatz Regular" panose="02000000000000000000" pitchFamily="2" charset="0"/>
          </a:endParaRPr>
        </a:p>
      </dsp:txBody>
      <dsp:txXfrm>
        <a:off x="4154695" y="2565233"/>
        <a:ext cx="2264508" cy="1509672"/>
      </dsp:txXfrm>
    </dsp:sp>
    <dsp:sp modelId="{35790938-0B14-48B2-A316-59A2B53BA6D0}">
      <dsp:nvSpPr>
        <dsp:cNvPr id="0" name=""/>
        <dsp:cNvSpPr/>
      </dsp:nvSpPr>
      <dsp:spPr>
        <a:xfrm>
          <a:off x="6796622" y="2565233"/>
          <a:ext cx="3774180" cy="1509672"/>
        </a:xfrm>
        <a:prstGeom prst="chevron">
          <a:avLst/>
        </a:prstGeom>
        <a:solidFill>
          <a:schemeClr val="accent2">
            <a:hueOff val="-1455363"/>
            <a:satOff val="-83928"/>
            <a:lumOff val="8628"/>
            <a:alpha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lvl="0" algn="ctr" defTabSz="1778000">
            <a:lnSpc>
              <a:spcPct val="90000"/>
            </a:lnSpc>
            <a:spcBef>
              <a:spcPct val="0"/>
            </a:spcBef>
            <a:spcAft>
              <a:spcPct val="35000"/>
            </a:spcAft>
          </a:pPr>
          <a:r>
            <a:rPr lang="en-US" sz="4000" kern="1200" dirty="0" err="1">
              <a:latin typeface="Yanone Kaffeesatz Regular" panose="02000000000000000000" pitchFamily="2" charset="0"/>
            </a:rPr>
            <a:t>WrapUp</a:t>
          </a:r>
          <a:endParaRPr lang="en-US" sz="4000" kern="1200" dirty="0">
            <a:latin typeface="Yanone Kaffeesatz Regular" panose="02000000000000000000" pitchFamily="2" charset="0"/>
          </a:endParaRPr>
        </a:p>
      </dsp:txBody>
      <dsp:txXfrm>
        <a:off x="7551458" y="2565233"/>
        <a:ext cx="2264508" cy="15096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EF3C3-4ABC-4FBF-AF7E-4B5D02C34137}">
      <dsp:nvSpPr>
        <dsp:cNvPr id="0" name=""/>
        <dsp:cNvSpPr/>
      </dsp:nvSpPr>
      <dsp:spPr>
        <a:xfrm>
          <a:off x="3097" y="2565233"/>
          <a:ext cx="3774180" cy="1509672"/>
        </a:xfrm>
        <a:prstGeom prst="chevron">
          <a:avLst/>
        </a:prstGeom>
        <a:solidFill>
          <a:schemeClr val="accent2">
            <a:hueOff val="0"/>
            <a:satOff val="0"/>
            <a:lumOff val="0"/>
            <a:alpha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lvl="0" algn="ctr" defTabSz="1778000">
            <a:lnSpc>
              <a:spcPct val="90000"/>
            </a:lnSpc>
            <a:spcBef>
              <a:spcPct val="0"/>
            </a:spcBef>
            <a:spcAft>
              <a:spcPct val="35000"/>
            </a:spcAft>
          </a:pPr>
          <a:r>
            <a:rPr lang="en-US" sz="4000" kern="1200" dirty="0" smtClean="0">
              <a:latin typeface="Yanone Kaffeesatz Regular" panose="02000000000000000000" pitchFamily="2" charset="0"/>
            </a:rPr>
            <a:t>Intro</a:t>
          </a:r>
          <a:endParaRPr lang="en-US" sz="4000" kern="1200" dirty="0">
            <a:latin typeface="Yanone Kaffeesatz Regular" panose="02000000000000000000" pitchFamily="2" charset="0"/>
          </a:endParaRPr>
        </a:p>
      </dsp:txBody>
      <dsp:txXfrm>
        <a:off x="757933" y="2565233"/>
        <a:ext cx="2264508" cy="1509672"/>
      </dsp:txXfrm>
    </dsp:sp>
    <dsp:sp modelId="{D8F87F9C-A652-4968-96EA-9309EF831909}">
      <dsp:nvSpPr>
        <dsp:cNvPr id="0" name=""/>
        <dsp:cNvSpPr/>
      </dsp:nvSpPr>
      <dsp:spPr>
        <a:xfrm>
          <a:off x="3399859" y="2565233"/>
          <a:ext cx="3774180" cy="1509672"/>
        </a:xfrm>
        <a:prstGeom prst="chevron">
          <a:avLst/>
        </a:prstGeom>
        <a:solidFill>
          <a:schemeClr val="accent2">
            <a:hueOff val="-727682"/>
            <a:satOff val="-41964"/>
            <a:lumOff val="4314"/>
            <a:alpha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lvl="0" algn="ctr" defTabSz="1778000">
            <a:lnSpc>
              <a:spcPct val="90000"/>
            </a:lnSpc>
            <a:spcBef>
              <a:spcPct val="0"/>
            </a:spcBef>
            <a:spcAft>
              <a:spcPct val="35000"/>
            </a:spcAft>
          </a:pPr>
          <a:r>
            <a:rPr lang="en-US" sz="4000" kern="1200" dirty="0" smtClean="0">
              <a:latin typeface="Yanone Kaffeesatz Regular" panose="02000000000000000000" pitchFamily="2" charset="0"/>
            </a:rPr>
            <a:t>Phases</a:t>
          </a:r>
          <a:endParaRPr lang="en-US" sz="4000" kern="1200" dirty="0">
            <a:latin typeface="Yanone Kaffeesatz Regular" panose="02000000000000000000" pitchFamily="2" charset="0"/>
          </a:endParaRPr>
        </a:p>
      </dsp:txBody>
      <dsp:txXfrm>
        <a:off x="4154695" y="2565233"/>
        <a:ext cx="2264508" cy="1509672"/>
      </dsp:txXfrm>
    </dsp:sp>
    <dsp:sp modelId="{35790938-0B14-48B2-A316-59A2B53BA6D0}">
      <dsp:nvSpPr>
        <dsp:cNvPr id="0" name=""/>
        <dsp:cNvSpPr/>
      </dsp:nvSpPr>
      <dsp:spPr>
        <a:xfrm>
          <a:off x="6796622" y="2565233"/>
          <a:ext cx="3774180" cy="1509672"/>
        </a:xfrm>
        <a:prstGeom prst="chevron">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lvl="0" algn="ctr" defTabSz="1778000">
            <a:lnSpc>
              <a:spcPct val="90000"/>
            </a:lnSpc>
            <a:spcBef>
              <a:spcPct val="0"/>
            </a:spcBef>
            <a:spcAft>
              <a:spcPct val="35000"/>
            </a:spcAft>
          </a:pPr>
          <a:r>
            <a:rPr lang="en-US" sz="4000" kern="1200" dirty="0" err="1">
              <a:latin typeface="Yanone Kaffeesatz Regular" panose="02000000000000000000" pitchFamily="2" charset="0"/>
            </a:rPr>
            <a:t>WrapUp</a:t>
          </a:r>
          <a:endParaRPr lang="en-US" sz="4000" kern="1200" dirty="0">
            <a:latin typeface="Yanone Kaffeesatz Regular" panose="02000000000000000000" pitchFamily="2" charset="0"/>
          </a:endParaRPr>
        </a:p>
      </dsp:txBody>
      <dsp:txXfrm>
        <a:off x="7551458" y="2565233"/>
        <a:ext cx="2264508" cy="1509672"/>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87070D-87AF-4443-8990-425EA27CC244}" type="datetimeFigureOut">
              <a:rPr lang="de-CH" smtClean="0"/>
              <a:t>05.06.2016</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CA07FD-5BD5-4529-84B0-48DD2C561176}" type="slidenum">
              <a:rPr lang="de-CH" smtClean="0"/>
              <a:t>‹#›</a:t>
            </a:fld>
            <a:endParaRPr lang="de-CH"/>
          </a:p>
        </p:txBody>
      </p:sp>
    </p:spTree>
    <p:extLst>
      <p:ext uri="{BB962C8B-B14F-4D97-AF65-F5344CB8AC3E}">
        <p14:creationId xmlns:p14="http://schemas.microsoft.com/office/powerpoint/2010/main" val="213224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1</a:t>
            </a:fld>
            <a:endParaRPr lang="de-CH"/>
          </a:p>
        </p:txBody>
      </p:sp>
    </p:spTree>
    <p:extLst>
      <p:ext uri="{BB962C8B-B14F-4D97-AF65-F5344CB8AC3E}">
        <p14:creationId xmlns:p14="http://schemas.microsoft.com/office/powerpoint/2010/main" val="1261166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err="1"/>
              <a:t>For</a:t>
            </a:r>
            <a:r>
              <a:rPr lang="de-CH" dirty="0"/>
              <a:t> </a:t>
            </a:r>
            <a:r>
              <a:rPr lang="de-CH" dirty="0" err="1"/>
              <a:t>legacy</a:t>
            </a:r>
            <a:r>
              <a:rPr lang="de-CH" dirty="0"/>
              <a:t> </a:t>
            </a:r>
            <a:r>
              <a:rPr lang="de-CH" dirty="0" err="1"/>
              <a:t>reasons</a:t>
            </a:r>
            <a:r>
              <a:rPr lang="de-CH" dirty="0"/>
              <a:t>:</a:t>
            </a:r>
          </a:p>
          <a:p>
            <a:r>
              <a:rPr lang="de-CH" dirty="0" err="1"/>
              <a:t>There</a:t>
            </a:r>
            <a:r>
              <a:rPr lang="de-CH" baseline="0" dirty="0"/>
              <a:t> </a:t>
            </a:r>
            <a:r>
              <a:rPr lang="de-CH" baseline="0" dirty="0" err="1"/>
              <a:t>are</a:t>
            </a:r>
            <a:r>
              <a:rPr lang="de-CH" baseline="0" dirty="0"/>
              <a:t> still </a:t>
            </a:r>
            <a:r>
              <a:rPr lang="de-CH" baseline="0" dirty="0" err="1"/>
              <a:t>synchronous</a:t>
            </a:r>
            <a:r>
              <a:rPr lang="de-CH" baseline="0" dirty="0"/>
              <a:t> APIs </a:t>
            </a:r>
            <a:r>
              <a:rPr lang="de-CH" baseline="0" dirty="0" err="1"/>
              <a:t>provided</a:t>
            </a:r>
            <a:r>
              <a:rPr lang="de-CH" baseline="0" dirty="0"/>
              <a:t>, but </a:t>
            </a:r>
            <a:r>
              <a:rPr lang="de-CH" baseline="0" dirty="0" err="1"/>
              <a:t>most</a:t>
            </a:r>
            <a:r>
              <a:rPr lang="de-CH" baseline="0" dirty="0"/>
              <a:t> </a:t>
            </a:r>
            <a:r>
              <a:rPr lang="de-CH" baseline="0" dirty="0" err="1"/>
              <a:t>love</a:t>
            </a:r>
            <a:r>
              <a:rPr lang="de-CH" baseline="0" dirty="0"/>
              <a:t> </a:t>
            </a:r>
            <a:r>
              <a:rPr lang="de-CH" baseline="0" dirty="0" err="1"/>
              <a:t>goes</a:t>
            </a:r>
            <a:r>
              <a:rPr lang="de-CH" baseline="0" dirty="0"/>
              <a:t> </a:t>
            </a:r>
            <a:r>
              <a:rPr lang="de-CH" baseline="0" dirty="0" err="1"/>
              <a:t>into</a:t>
            </a:r>
            <a:r>
              <a:rPr lang="de-CH" baseline="0" dirty="0"/>
              <a:t> </a:t>
            </a:r>
            <a:r>
              <a:rPr lang="de-CH" baseline="0" dirty="0" err="1"/>
              <a:t>asynchronous</a:t>
            </a:r>
            <a:r>
              <a:rPr lang="de-CH" baseline="0" dirty="0"/>
              <a:t> APIs. </a:t>
            </a:r>
            <a:r>
              <a:rPr lang="de-CH" baseline="0" dirty="0" err="1"/>
              <a:t>Sometimes</a:t>
            </a:r>
            <a:r>
              <a:rPr lang="de-CH" baseline="0" dirty="0"/>
              <a:t> </a:t>
            </a:r>
            <a:r>
              <a:rPr lang="de-CH" baseline="0" dirty="0" err="1"/>
              <a:t>synchronous</a:t>
            </a:r>
            <a:r>
              <a:rPr lang="de-CH" baseline="0" dirty="0"/>
              <a:t> APIs </a:t>
            </a:r>
            <a:r>
              <a:rPr lang="de-CH" baseline="0" dirty="0" err="1"/>
              <a:t>behave</a:t>
            </a:r>
            <a:r>
              <a:rPr lang="de-CH" baseline="0" dirty="0"/>
              <a:t> </a:t>
            </a:r>
            <a:r>
              <a:rPr lang="de-CH" baseline="0" dirty="0" err="1"/>
              <a:t>differently</a:t>
            </a:r>
            <a:r>
              <a:rPr lang="de-CH" baseline="0" dirty="0"/>
              <a:t> </a:t>
            </a:r>
            <a:r>
              <a:rPr lang="de-CH" baseline="0" dirty="0" err="1"/>
              <a:t>than</a:t>
            </a:r>
            <a:r>
              <a:rPr lang="de-CH" baseline="0" dirty="0"/>
              <a:t> </a:t>
            </a:r>
            <a:r>
              <a:rPr lang="de-CH" baseline="0" dirty="0" err="1"/>
              <a:t>asynchronous</a:t>
            </a:r>
            <a:r>
              <a:rPr lang="de-CH" baseline="0" dirty="0"/>
              <a:t> APIs. Bugs </a:t>
            </a:r>
            <a:r>
              <a:rPr lang="de-CH" baseline="0" dirty="0" err="1"/>
              <a:t>get</a:t>
            </a:r>
            <a:r>
              <a:rPr lang="de-CH" baseline="0" dirty="0"/>
              <a:t> </a:t>
            </a:r>
            <a:r>
              <a:rPr lang="de-CH" baseline="0" dirty="0" err="1"/>
              <a:t>fixed</a:t>
            </a:r>
            <a:r>
              <a:rPr lang="de-CH" baseline="0" dirty="0"/>
              <a:t> on </a:t>
            </a:r>
            <a:r>
              <a:rPr lang="de-CH" baseline="0" dirty="0" err="1"/>
              <a:t>sync</a:t>
            </a:r>
            <a:r>
              <a:rPr lang="de-CH" baseline="0" dirty="0"/>
              <a:t> APIs </a:t>
            </a:r>
            <a:r>
              <a:rPr lang="de-CH" baseline="0" dirty="0" err="1"/>
              <a:t>mostly</a:t>
            </a:r>
            <a:r>
              <a:rPr lang="de-CH" baseline="0" dirty="0"/>
              <a:t>.</a:t>
            </a:r>
          </a:p>
          <a:p>
            <a:endParaRPr lang="de-CH" baseline="0" dirty="0"/>
          </a:p>
          <a:p>
            <a:r>
              <a:rPr lang="de-CH" baseline="0" dirty="0"/>
              <a:t>Newcomer </a:t>
            </a:r>
            <a:r>
              <a:rPr lang="de-CH" baseline="0" dirty="0" err="1"/>
              <a:t>PaaS</a:t>
            </a:r>
            <a:r>
              <a:rPr lang="de-CH" baseline="0" dirty="0"/>
              <a:t> </a:t>
            </a:r>
            <a:r>
              <a:rPr lang="de-CH" baseline="0" dirty="0" err="1"/>
              <a:t>services</a:t>
            </a:r>
            <a:r>
              <a:rPr lang="de-CH" baseline="0" dirty="0"/>
              <a:t>:</a:t>
            </a:r>
          </a:p>
          <a:p>
            <a:r>
              <a:rPr lang="de-CH" baseline="0" dirty="0"/>
              <a:t>Like </a:t>
            </a:r>
            <a:r>
              <a:rPr lang="de-CH" baseline="0" dirty="0" err="1"/>
              <a:t>DocumentDB</a:t>
            </a:r>
            <a:r>
              <a:rPr lang="de-CH" baseline="0" dirty="0"/>
              <a:t> (</a:t>
            </a:r>
            <a:r>
              <a:rPr lang="de-CH" baseline="0" dirty="0" err="1"/>
              <a:t>except</a:t>
            </a:r>
            <a:r>
              <a:rPr lang="de-CH" baseline="0" dirty="0"/>
              <a:t> </a:t>
            </a:r>
            <a:r>
              <a:rPr lang="de-CH" baseline="0" dirty="0" err="1"/>
              <a:t>for</a:t>
            </a:r>
            <a:r>
              <a:rPr lang="de-CH" baseline="0" dirty="0"/>
              <a:t> </a:t>
            </a:r>
            <a:r>
              <a:rPr lang="de-CH" baseline="0" dirty="0" err="1"/>
              <a:t>some</a:t>
            </a:r>
            <a:r>
              <a:rPr lang="de-CH" baseline="0" dirty="0"/>
              <a:t> </a:t>
            </a:r>
            <a:r>
              <a:rPr lang="de-CH" baseline="0" dirty="0" err="1"/>
              <a:t>parts</a:t>
            </a:r>
            <a:r>
              <a:rPr lang="de-CH" baseline="0" dirty="0"/>
              <a:t> </a:t>
            </a:r>
            <a:r>
              <a:rPr lang="de-CH" baseline="0" dirty="0" err="1"/>
              <a:t>of</a:t>
            </a:r>
            <a:r>
              <a:rPr lang="de-CH" baseline="0" dirty="0"/>
              <a:t> </a:t>
            </a:r>
            <a:r>
              <a:rPr lang="de-CH" baseline="0" dirty="0" err="1"/>
              <a:t>the</a:t>
            </a:r>
            <a:r>
              <a:rPr lang="de-CH" baseline="0" dirty="0"/>
              <a:t> </a:t>
            </a:r>
            <a:r>
              <a:rPr lang="de-CH" baseline="0" dirty="0" err="1"/>
              <a:t>querying</a:t>
            </a:r>
            <a:r>
              <a:rPr lang="de-CH" baseline="0" dirty="0"/>
              <a:t> APIs) </a:t>
            </a:r>
            <a:r>
              <a:rPr lang="de-CH" baseline="0" dirty="0" err="1"/>
              <a:t>or</a:t>
            </a:r>
            <a:r>
              <a:rPr lang="de-CH" baseline="0" dirty="0"/>
              <a:t> </a:t>
            </a:r>
            <a:r>
              <a:rPr lang="de-CH" baseline="0" dirty="0" err="1"/>
              <a:t>ServiceFabric</a:t>
            </a:r>
            <a:r>
              <a:rPr lang="de-CH" baseline="0" dirty="0"/>
              <a:t> </a:t>
            </a:r>
            <a:r>
              <a:rPr lang="de-CH" baseline="0" dirty="0" err="1"/>
              <a:t>have</a:t>
            </a:r>
            <a:r>
              <a:rPr lang="de-CH" baseline="0" dirty="0"/>
              <a:t> </a:t>
            </a:r>
            <a:r>
              <a:rPr lang="de-CH" baseline="0" dirty="0" err="1"/>
              <a:t>almost</a:t>
            </a:r>
            <a:r>
              <a:rPr lang="de-CH" baseline="0" dirty="0"/>
              <a:t> </a:t>
            </a:r>
            <a:r>
              <a:rPr lang="de-CH" baseline="0" dirty="0" err="1"/>
              <a:t>only</a:t>
            </a:r>
            <a:r>
              <a:rPr lang="de-CH" baseline="0" dirty="0"/>
              <a:t> </a:t>
            </a:r>
            <a:r>
              <a:rPr lang="de-CH" baseline="0" dirty="0" err="1"/>
              <a:t>async</a:t>
            </a:r>
            <a:r>
              <a:rPr lang="de-CH" baseline="0" dirty="0"/>
              <a:t> APIs</a:t>
            </a:r>
          </a:p>
          <a:p>
            <a:endParaRPr lang="de-CH" baseline="0" dirty="0"/>
          </a:p>
          <a:p>
            <a:r>
              <a:rPr lang="de-CH" dirty="0"/>
              <a:t>https://msdn.microsoft.com/en-us/library/microsoft.azure.documents.client.documentclient_methods.aspx</a:t>
            </a:r>
          </a:p>
        </p:txBody>
      </p:sp>
      <p:sp>
        <p:nvSpPr>
          <p:cNvPr id="4" name="Slide Number Placeholder 3"/>
          <p:cNvSpPr>
            <a:spLocks noGrp="1"/>
          </p:cNvSpPr>
          <p:nvPr>
            <p:ph type="sldNum" sz="quarter" idx="10"/>
          </p:nvPr>
        </p:nvSpPr>
        <p:spPr/>
        <p:txBody>
          <a:bodyPr/>
          <a:lstStyle/>
          <a:p>
            <a:fld id="{9BCA07FD-5BD5-4529-84B0-48DD2C561176}" type="slidenum">
              <a:rPr lang="de-CH" smtClean="0"/>
              <a:t>10</a:t>
            </a:fld>
            <a:endParaRPr lang="de-CH"/>
          </a:p>
        </p:txBody>
      </p:sp>
    </p:spTree>
    <p:extLst>
      <p:ext uri="{BB962C8B-B14F-4D97-AF65-F5344CB8AC3E}">
        <p14:creationId xmlns:p14="http://schemas.microsoft.com/office/powerpoint/2010/main" val="925963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Async</a:t>
            </a:r>
            <a:r>
              <a:rPr lang="en-US" dirty="0"/>
              <a:t> in the real world can be compared to me doing the laundry. I</a:t>
            </a:r>
            <a:r>
              <a:rPr lang="en-US" baseline="0" dirty="0"/>
              <a:t> put my dirty clothes into the machine and select the program or timer and let the machine do its work. Until the laundry is done, indicated by a beep of the machine, I can carry on with other things like reading the newspaper, playing with my kid…</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latin typeface="Yanone Kaffeesatz Regular" panose="02000000000000000000" pitchFamily="2" charset="0"/>
              </a:rPr>
              <a:t>So I, the worker, am </a:t>
            </a:r>
            <a:r>
              <a:rPr lang="en-US" sz="1200" dirty="0">
                <a:solidFill>
                  <a:schemeClr val="accent4"/>
                </a:solidFill>
                <a:latin typeface="Yanone Kaffeesatz Regular" panose="02000000000000000000" pitchFamily="2" charset="0"/>
              </a:rPr>
              <a:t>free</a:t>
            </a:r>
            <a:r>
              <a:rPr lang="en-US" sz="1200" dirty="0">
                <a:solidFill>
                  <a:schemeClr val="tx2"/>
                </a:solidFill>
                <a:latin typeface="Yanone Kaffeesatz Regular" panose="02000000000000000000" pitchFamily="2" charset="0"/>
              </a:rPr>
              <a:t> until signal indicates external task is done</a:t>
            </a:r>
          </a:p>
          <a:p>
            <a:endParaRPr lang="en-US" baseline="0" dirty="0"/>
          </a:p>
          <a:p>
            <a:r>
              <a:rPr lang="en-US" baseline="0" dirty="0"/>
              <a:t>This is very similar to software</a:t>
            </a:r>
            <a:endParaRPr lang="de-CH" dirty="0"/>
          </a:p>
          <a:p>
            <a:endParaRPr lang="de-CH" dirty="0"/>
          </a:p>
          <a:p>
            <a:r>
              <a:rPr lang="de-CH" dirty="0"/>
              <a:t>Asynchronous</a:t>
            </a:r>
            <a:r>
              <a:rPr lang="de-CH" baseline="0" dirty="0"/>
              <a:t> program </a:t>
            </a:r>
          </a:p>
          <a:p>
            <a:pPr marL="171450" indent="-171450">
              <a:buFont typeface="Arial" panose="020B0604020202020204" pitchFamily="34" charset="0"/>
              <a:buChar char="•"/>
            </a:pPr>
            <a:r>
              <a:rPr lang="de-CH" baseline="0" dirty="0"/>
              <a:t>dispatches tasks to devices that can take care of themselves, leaving the program free to do something else until it receives a signal that the results are finished</a:t>
            </a:r>
          </a:p>
          <a:p>
            <a:pPr marL="171450" indent="-171450">
              <a:buFont typeface="Arial" panose="020B0604020202020204" pitchFamily="34" charset="0"/>
              <a:buChar char="•"/>
            </a:pPr>
            <a:r>
              <a:rPr lang="de-CH" baseline="0" dirty="0"/>
              <a:t>Asynchronous programming should be used for external operations which support event-driven callbacks when they are done. </a:t>
            </a:r>
          </a:p>
          <a:p>
            <a:pPr marL="171450" indent="-171450">
              <a:buFont typeface="Arial" panose="020B0604020202020204" pitchFamily="34" charset="0"/>
              <a:buChar char="•"/>
            </a:pPr>
            <a:r>
              <a:rPr lang="de-CH" baseline="0" dirty="0"/>
              <a:t>Usually that is the case for IO-bound work. </a:t>
            </a:r>
          </a:p>
          <a:p>
            <a:pPr marL="171450" indent="-171450">
              <a:buFont typeface="Arial" panose="020B0604020202020204" pitchFamily="34" charset="0"/>
              <a:buChar char="•"/>
            </a:pPr>
            <a:r>
              <a:rPr lang="de-CH" baseline="0" dirty="0"/>
              <a:t>For example on windows IOCompletionPorts signal the result of a IO operation back to the initiator of the operation</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aseline="0" dirty="0" err="1"/>
              <a:t>Async</a:t>
            </a:r>
            <a:r>
              <a:rPr lang="en-US" baseline="0" dirty="0"/>
              <a:t> operation can be more efficient, since the worker initiating the work are not blocked.</a:t>
            </a:r>
            <a:endParaRPr lang="de-CH"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11</a:t>
            </a:fld>
            <a:endParaRPr lang="de-CH"/>
          </a:p>
        </p:txBody>
      </p:sp>
    </p:spTree>
    <p:extLst>
      <p:ext uri="{BB962C8B-B14F-4D97-AF65-F5344CB8AC3E}">
        <p14:creationId xmlns:p14="http://schemas.microsoft.com/office/powerpoint/2010/main" val="39991097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System.Threading.Task is an abstraction layer which represents both CPU bound and IO-bound operations as a uniformed</a:t>
            </a:r>
            <a:r>
              <a:rPr lang="de-CH" baseline="0" dirty="0"/>
              <a:t> API</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latin typeface="Yanone Kaffeesatz Regular" panose="02000000000000000000" pitchFamily="2" charset="0"/>
              </a:rPr>
              <a:t>Represents the </a:t>
            </a:r>
            <a:r>
              <a:rPr lang="en-US" sz="1200" dirty="0">
                <a:solidFill>
                  <a:schemeClr val="accent4"/>
                </a:solidFill>
                <a:latin typeface="Yanone Kaffeesatz Regular" panose="02000000000000000000" pitchFamily="2" charset="0"/>
              </a:rPr>
              <a:t>state</a:t>
            </a:r>
            <a:r>
              <a:rPr lang="en-US" sz="1200" dirty="0">
                <a:solidFill>
                  <a:schemeClr val="tx2"/>
                </a:solidFill>
                <a:latin typeface="Yanone Kaffeesatz Regular" panose="02000000000000000000" pitchFamily="2" charset="0"/>
              </a:rPr>
              <a:t> and </a:t>
            </a:r>
            <a:r>
              <a:rPr lang="en-US" sz="1200" dirty="0">
                <a:solidFill>
                  <a:schemeClr val="accent4"/>
                </a:solidFill>
                <a:latin typeface="Yanone Kaffeesatz Regular" panose="02000000000000000000" pitchFamily="2" charset="0"/>
              </a:rPr>
              <a:t>outcome</a:t>
            </a:r>
            <a:r>
              <a:rPr lang="en-US" sz="1200" dirty="0">
                <a:solidFill>
                  <a:schemeClr val="tx2"/>
                </a:solidFill>
                <a:latin typeface="Yanone Kaffeesatz Regular" panose="02000000000000000000" pitchFamily="2" charset="0"/>
              </a:rPr>
              <a:t> of an asynchronous operation executed </a:t>
            </a:r>
            <a:r>
              <a:rPr lang="en-US" sz="1200" dirty="0">
                <a:solidFill>
                  <a:schemeClr val="accent4"/>
                </a:solidFill>
                <a:latin typeface="Yanone Kaffeesatz Regular" panose="02000000000000000000" pitchFamily="2" charset="0"/>
              </a:rPr>
              <a:t>now, later </a:t>
            </a:r>
            <a:r>
              <a:rPr lang="en-US" sz="1200" dirty="0">
                <a:solidFill>
                  <a:schemeClr val="tx2"/>
                </a:solidFill>
                <a:latin typeface="Yanone Kaffeesatz Regular" panose="02000000000000000000" pitchFamily="2" charset="0"/>
              </a:rPr>
              <a:t>or</a:t>
            </a:r>
            <a:r>
              <a:rPr lang="en-US" sz="1200" dirty="0">
                <a:solidFill>
                  <a:schemeClr val="accent4"/>
                </a:solidFill>
                <a:latin typeface="Yanone Kaffeesatz Regular" panose="02000000000000000000" pitchFamily="2" charset="0"/>
              </a:rPr>
              <a:t> never</a:t>
            </a:r>
            <a:endParaRPr lang="en-US" sz="1200" dirty="0">
              <a:solidFill>
                <a:schemeClr val="tx2"/>
              </a:solidFill>
              <a:latin typeface="Yanone Kaffeesatz Regular" panose="02000000000000000000" pitchFamily="2" charset="0"/>
            </a:endParaRPr>
          </a:p>
          <a:p>
            <a:endParaRPr lang="de-CH" baseline="0" dirty="0"/>
          </a:p>
          <a:p>
            <a:r>
              <a:rPr lang="en-US" baseline="0" dirty="0"/>
              <a:t>This is very similar to washing clothes.</a:t>
            </a:r>
          </a:p>
          <a:p>
            <a:endParaRPr lang="en-US" baseline="0" dirty="0"/>
          </a:p>
          <a:p>
            <a:r>
              <a:rPr lang="en-US" baseline="0" dirty="0"/>
              <a:t>If Task represents an IO-bound operation then, we could compare it to</a:t>
            </a:r>
            <a:endParaRPr lang="de-CH"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12</a:t>
            </a:fld>
            <a:endParaRPr lang="de-CH"/>
          </a:p>
        </p:txBody>
      </p:sp>
    </p:spTree>
    <p:extLst>
      <p:ext uri="{BB962C8B-B14F-4D97-AF65-F5344CB8AC3E}">
        <p14:creationId xmlns:p14="http://schemas.microsoft.com/office/powerpoint/2010/main" val="7311716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laundry machine</a:t>
            </a:r>
          </a:p>
          <a:p>
            <a:endParaRPr lang="en-US" baseline="0" dirty="0"/>
          </a:p>
          <a:p>
            <a:pPr marL="171450" indent="-171450">
              <a:buFont typeface="Arial" panose="020B0604020202020204" pitchFamily="34" charset="0"/>
              <a:buChar char="•"/>
            </a:pPr>
            <a:r>
              <a:rPr lang="en-US" baseline="0" dirty="0"/>
              <a:t>So the state of the task representing the laundry machine would be running, not running, completed</a:t>
            </a:r>
          </a:p>
          <a:p>
            <a:pPr marL="171450" indent="-171450">
              <a:buFont typeface="Arial" panose="020B0604020202020204" pitchFamily="34" charset="0"/>
              <a:buChar char="•"/>
            </a:pPr>
            <a:r>
              <a:rPr lang="en-US" baseline="0" dirty="0"/>
              <a:t>The outcome should be clean clothes</a:t>
            </a:r>
          </a:p>
          <a:p>
            <a:pPr marL="171450" indent="-171450">
              <a:buFont typeface="Arial" panose="020B0604020202020204" pitchFamily="34" charset="0"/>
              <a:buChar char="•"/>
            </a:pPr>
            <a:r>
              <a:rPr lang="en-US" baseline="0" dirty="0"/>
              <a:t>I can late start the machine with a timer, or the machine can decide to run a health check before the process starts</a:t>
            </a:r>
          </a:p>
          <a:p>
            <a:pPr marL="171450" indent="-171450">
              <a:buFont typeface="Arial" panose="020B0604020202020204" pitchFamily="34" charset="0"/>
              <a:buChar char="•"/>
            </a:pPr>
            <a:r>
              <a:rPr lang="en-US" baseline="0" dirty="0"/>
              <a:t>It is also possible that because of failures the machine never starts</a:t>
            </a:r>
          </a:p>
          <a:p>
            <a:pPr marL="171450" indent="-171450">
              <a:buFont typeface="Arial" panose="020B0604020202020204" pitchFamily="34" charset="0"/>
              <a:buChar char="•"/>
            </a:pPr>
            <a:r>
              <a:rPr lang="en-US" baseline="0" dirty="0"/>
              <a:t>Or even more likely my wife cancels the process because yet again I’ve chosen the wrong temperature</a:t>
            </a:r>
          </a:p>
          <a:p>
            <a:endParaRPr lang="en-US" baseline="0" dirty="0"/>
          </a:p>
          <a:p>
            <a:r>
              <a:rPr lang="en-US" baseline="0" dirty="0"/>
              <a:t>The CPU-bound task</a:t>
            </a:r>
          </a:p>
        </p:txBody>
      </p:sp>
      <p:sp>
        <p:nvSpPr>
          <p:cNvPr id="4" name="Slide Number Placeholder 3"/>
          <p:cNvSpPr>
            <a:spLocks noGrp="1"/>
          </p:cNvSpPr>
          <p:nvPr>
            <p:ph type="sldNum" sz="quarter" idx="10"/>
          </p:nvPr>
        </p:nvSpPr>
        <p:spPr/>
        <p:txBody>
          <a:bodyPr/>
          <a:lstStyle/>
          <a:p>
            <a:fld id="{9BCA07FD-5BD5-4529-84B0-48DD2C561176}" type="slidenum">
              <a:rPr lang="de-CH" smtClean="0"/>
              <a:t>13</a:t>
            </a:fld>
            <a:endParaRPr lang="de-CH"/>
          </a:p>
        </p:txBody>
      </p:sp>
    </p:spTree>
    <p:extLst>
      <p:ext uri="{BB962C8B-B14F-4D97-AF65-F5344CB8AC3E}">
        <p14:creationId xmlns:p14="http://schemas.microsoft.com/office/powerpoint/2010/main" val="37307656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latin typeface="Yanone Kaffeesatz Regular" panose="02000000000000000000" pitchFamily="2" charset="0"/>
              </a:rPr>
              <a:t>Can be compared to me doing the laundry manually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2"/>
              </a:solidFill>
              <a:latin typeface="Yanone Kaffeesatz Regular" panose="02000000000000000000" pitchFamily="2" charset="0"/>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2"/>
                </a:solidFill>
                <a:latin typeface="Yanone Kaffeesatz Regular" panose="02000000000000000000" pitchFamily="2" charset="0"/>
              </a:rPr>
              <a:t>No matter whether the task is IO or CPU bound,</a:t>
            </a:r>
            <a:r>
              <a:rPr lang="en-US" sz="1200" baseline="0" dirty="0">
                <a:solidFill>
                  <a:schemeClr val="tx2"/>
                </a:solidFill>
                <a:latin typeface="Yanone Kaffeesatz Regular" panose="02000000000000000000" pitchFamily="2" charset="0"/>
              </a:rPr>
              <a:t> T</a:t>
            </a:r>
            <a:r>
              <a:rPr lang="en-US" sz="1200" dirty="0">
                <a:solidFill>
                  <a:schemeClr val="tx2"/>
                </a:solidFill>
                <a:latin typeface="Yanone Kaffeesatz Regular" panose="02000000000000000000" pitchFamily="2" charset="0"/>
              </a:rPr>
              <a:t>hreads are the w</a:t>
            </a:r>
            <a:r>
              <a:rPr lang="en-US" sz="1200" dirty="0">
                <a:solidFill>
                  <a:schemeClr val="accent4"/>
                </a:solidFill>
                <a:latin typeface="Yanone Kaffeesatz Regular" panose="02000000000000000000" pitchFamily="2" charset="0"/>
              </a:rPr>
              <a:t>orkers</a:t>
            </a:r>
            <a:r>
              <a:rPr lang="en-US" sz="1200" dirty="0">
                <a:solidFill>
                  <a:schemeClr val="tx2"/>
                </a:solidFill>
                <a:latin typeface="Yanone Kaffeesatz Regular" panose="02000000000000000000" pitchFamily="2" charset="0"/>
              </a:rPr>
              <a:t> responsible for getting </a:t>
            </a:r>
            <a:r>
              <a:rPr lang="en-US" sz="1200" dirty="0">
                <a:solidFill>
                  <a:schemeClr val="accent4"/>
                </a:solidFill>
                <a:latin typeface="Yanone Kaffeesatz Regular" panose="02000000000000000000" pitchFamily="2" charset="0"/>
              </a:rPr>
              <a:t>Task</a:t>
            </a:r>
            <a:r>
              <a:rPr lang="en-US" sz="1200" dirty="0">
                <a:solidFill>
                  <a:schemeClr val="tx2"/>
                </a:solidFill>
                <a:latin typeface="Yanone Kaffeesatz Regular" panose="02000000000000000000" pitchFamily="2" charset="0"/>
              </a:rPr>
              <a:t>s done that are scheduled</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2"/>
                </a:solidFill>
                <a:latin typeface="Yanone Kaffeesatz Regular" panose="02000000000000000000" pitchFamily="2" charset="0"/>
              </a:rPr>
              <a:t>But with CPU bound tasks the worker thread</a:t>
            </a:r>
            <a:r>
              <a:rPr lang="en-US" sz="1200" baseline="0" dirty="0">
                <a:solidFill>
                  <a:schemeClr val="tx2"/>
                </a:solidFill>
                <a:latin typeface="Yanone Kaffeesatz Regular" panose="02000000000000000000" pitchFamily="2" charset="0"/>
              </a:rPr>
              <a:t> is blocked</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So that means a thread can only handle one CPU-bound task at a time</a:t>
            </a:r>
            <a:endParaRPr lang="de-CH"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2"/>
              </a:solidFill>
              <a:latin typeface="Yanone Kaffeesatz Regular" panose="02000000000000000000" pitchFamily="2" charset="0"/>
            </a:endParaRPr>
          </a:p>
          <a:p>
            <a:r>
              <a:rPr lang="en-US" dirty="0"/>
              <a:t>In contrast</a:t>
            </a:r>
            <a:r>
              <a:rPr lang="en-US" baseline="0" dirty="0"/>
              <a:t> </a:t>
            </a:r>
            <a:endParaRPr lang="en-US" dirty="0"/>
          </a:p>
          <a:p>
            <a:r>
              <a:rPr lang="en-US" dirty="0"/>
              <a:t>A thread can handle multiple IO-bound tasks </a:t>
            </a:r>
            <a:r>
              <a:rPr lang="en-US" dirty="0" smtClean="0"/>
              <a:t>concurrently</a:t>
            </a:r>
          </a:p>
          <a:p>
            <a:endParaRPr lang="en-US" dirty="0" smtClean="0"/>
          </a:p>
          <a:p>
            <a:r>
              <a:rPr lang="en-US" dirty="0" smtClean="0"/>
              <a:t>In order to leverage these Task based APIs we need to apply the</a:t>
            </a:r>
            <a:r>
              <a:rPr lang="en-US" baseline="0" dirty="0" smtClean="0"/>
              <a:t> </a:t>
            </a:r>
            <a:r>
              <a:rPr lang="en-US" baseline="0" dirty="0" err="1" smtClean="0"/>
              <a:t>async</a:t>
            </a:r>
            <a:r>
              <a:rPr lang="en-US" baseline="0" dirty="0" smtClean="0"/>
              <a:t>/await best practices. Two of the three rules are</a:t>
            </a:r>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14</a:t>
            </a:fld>
            <a:endParaRPr lang="de-CH"/>
          </a:p>
        </p:txBody>
      </p:sp>
    </p:spTree>
    <p:extLst>
      <p:ext uri="{BB962C8B-B14F-4D97-AF65-F5344CB8AC3E}">
        <p14:creationId xmlns:p14="http://schemas.microsoft.com/office/powerpoint/2010/main" val="10797203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err="1" smtClean="0"/>
              <a:t>Use</a:t>
            </a:r>
            <a:r>
              <a:rPr lang="de-CH" baseline="0" dirty="0" smtClean="0"/>
              <a:t> </a:t>
            </a:r>
            <a:r>
              <a:rPr lang="de-CH" baseline="0" dirty="0" err="1" smtClean="0"/>
              <a:t>async</a:t>
            </a:r>
            <a:r>
              <a:rPr lang="de-CH" baseline="0" dirty="0" smtClean="0"/>
              <a:t> Task </a:t>
            </a:r>
            <a:r>
              <a:rPr lang="de-CH" baseline="0" dirty="0" err="1" smtClean="0"/>
              <a:t>instead</a:t>
            </a:r>
            <a:r>
              <a:rPr lang="de-CH" baseline="0" dirty="0" smtClean="0"/>
              <a:t> </a:t>
            </a:r>
            <a:r>
              <a:rPr lang="de-CH" baseline="0" dirty="0" err="1" smtClean="0"/>
              <a:t>of</a:t>
            </a:r>
            <a:r>
              <a:rPr lang="de-CH" baseline="0" dirty="0" smtClean="0"/>
              <a:t> </a:t>
            </a:r>
            <a:r>
              <a:rPr lang="de-CH" baseline="0" dirty="0" err="1" smtClean="0"/>
              <a:t>async</a:t>
            </a:r>
            <a:r>
              <a:rPr lang="de-CH" baseline="0" dirty="0" smtClean="0"/>
              <a:t> </a:t>
            </a:r>
            <a:r>
              <a:rPr lang="de-CH" baseline="0" dirty="0" err="1" smtClean="0"/>
              <a:t>void</a:t>
            </a:r>
            <a:r>
              <a:rPr lang="de-CH" baseline="0" dirty="0" smtClean="0"/>
              <a:t>. Task </a:t>
            </a:r>
            <a:r>
              <a:rPr lang="de-CH" baseline="0" dirty="0" err="1" smtClean="0"/>
              <a:t>becomes</a:t>
            </a:r>
            <a:r>
              <a:rPr lang="de-CH" baseline="0" dirty="0" smtClean="0"/>
              <a:t> </a:t>
            </a:r>
            <a:r>
              <a:rPr lang="de-CH" baseline="0" dirty="0" err="1" smtClean="0"/>
              <a:t>the</a:t>
            </a:r>
            <a:r>
              <a:rPr lang="de-CH" baseline="0" dirty="0" smtClean="0"/>
              <a:t> </a:t>
            </a:r>
            <a:r>
              <a:rPr lang="de-CH" baseline="0" dirty="0" err="1" smtClean="0"/>
              <a:t>new</a:t>
            </a:r>
            <a:r>
              <a:rPr lang="de-CH" baseline="0" dirty="0" smtClean="0"/>
              <a:t> </a:t>
            </a:r>
            <a:r>
              <a:rPr lang="de-CH" baseline="0" dirty="0" err="1" smtClean="0"/>
              <a:t>void</a:t>
            </a:r>
            <a:r>
              <a:rPr lang="de-CH" baseline="0" dirty="0" smtClean="0"/>
              <a:t>. </a:t>
            </a:r>
            <a:r>
              <a:rPr lang="de-CH" baseline="0" dirty="0" err="1" smtClean="0"/>
              <a:t>Async</a:t>
            </a:r>
            <a:r>
              <a:rPr lang="de-CH" baseline="0" dirty="0" smtClean="0"/>
              <a:t> </a:t>
            </a:r>
            <a:r>
              <a:rPr lang="de-CH" baseline="0" dirty="0" err="1" smtClean="0"/>
              <a:t>void</a:t>
            </a:r>
            <a:r>
              <a:rPr lang="de-CH" baseline="0" dirty="0" smtClean="0"/>
              <a:t> </a:t>
            </a:r>
            <a:r>
              <a:rPr lang="de-CH" baseline="0" dirty="0" err="1" smtClean="0"/>
              <a:t>methods</a:t>
            </a:r>
            <a:r>
              <a:rPr lang="de-CH" baseline="0" dirty="0" smtClean="0"/>
              <a:t> </a:t>
            </a:r>
            <a:r>
              <a:rPr lang="de-CH" baseline="0" dirty="0" err="1" smtClean="0"/>
              <a:t>are</a:t>
            </a:r>
            <a:r>
              <a:rPr lang="de-CH" baseline="0" dirty="0" smtClean="0"/>
              <a:t> </a:t>
            </a:r>
            <a:r>
              <a:rPr lang="de-CH" baseline="0" dirty="0" err="1" smtClean="0"/>
              <a:t>evil</a:t>
            </a:r>
            <a:r>
              <a:rPr lang="de-CH" baseline="0" dirty="0" smtClean="0"/>
              <a:t>. </a:t>
            </a:r>
            <a:r>
              <a:rPr lang="de-CH" baseline="0" dirty="0" err="1" smtClean="0"/>
              <a:t>They</a:t>
            </a:r>
            <a:r>
              <a:rPr lang="de-CH" baseline="0" dirty="0" smtClean="0"/>
              <a:t> </a:t>
            </a:r>
            <a:r>
              <a:rPr lang="de-CH" baseline="0" dirty="0" err="1" smtClean="0"/>
              <a:t>interrupt</a:t>
            </a:r>
            <a:r>
              <a:rPr lang="de-CH" baseline="0" dirty="0" smtClean="0"/>
              <a:t> </a:t>
            </a:r>
            <a:r>
              <a:rPr lang="de-CH" baseline="0" dirty="0" err="1" smtClean="0"/>
              <a:t>the</a:t>
            </a:r>
            <a:r>
              <a:rPr lang="de-CH" baseline="0" dirty="0" smtClean="0"/>
              <a:t> </a:t>
            </a:r>
            <a:r>
              <a:rPr lang="de-CH" baseline="0" dirty="0" err="1" smtClean="0"/>
              <a:t>asynchronous</a:t>
            </a:r>
            <a:r>
              <a:rPr lang="de-CH" baseline="0" dirty="0" smtClean="0"/>
              <a:t> </a:t>
            </a:r>
            <a:r>
              <a:rPr lang="de-CH" baseline="0" dirty="0" err="1" smtClean="0"/>
              <a:t>flow</a:t>
            </a:r>
            <a:r>
              <a:rPr lang="de-CH" baseline="0" dirty="0" smtClean="0"/>
              <a:t>, </a:t>
            </a:r>
            <a:r>
              <a:rPr lang="de-CH" baseline="0" dirty="0" err="1" smtClean="0"/>
              <a:t>because</a:t>
            </a:r>
            <a:r>
              <a:rPr lang="de-CH" baseline="0" dirty="0" smtClean="0"/>
              <a:t> </a:t>
            </a:r>
            <a:r>
              <a:rPr lang="de-CH" baseline="0" dirty="0" err="1" smtClean="0"/>
              <a:t>the</a:t>
            </a:r>
            <a:r>
              <a:rPr lang="de-CH" baseline="0" dirty="0" smtClean="0"/>
              <a:t> </a:t>
            </a:r>
            <a:r>
              <a:rPr lang="de-CH" baseline="0" dirty="0" err="1" smtClean="0"/>
              <a:t>calling</a:t>
            </a:r>
            <a:r>
              <a:rPr lang="de-CH" baseline="0" dirty="0" smtClean="0"/>
              <a:t> </a:t>
            </a:r>
            <a:r>
              <a:rPr lang="de-CH" baseline="0" dirty="0" err="1" smtClean="0"/>
              <a:t>thread</a:t>
            </a:r>
            <a:r>
              <a:rPr lang="de-CH" baseline="0" dirty="0" smtClean="0"/>
              <a:t> </a:t>
            </a:r>
            <a:r>
              <a:rPr lang="de-CH" baseline="0" dirty="0" err="1" smtClean="0"/>
              <a:t>is</a:t>
            </a:r>
            <a:r>
              <a:rPr lang="de-CH" baseline="0" dirty="0" smtClean="0"/>
              <a:t> </a:t>
            </a:r>
            <a:r>
              <a:rPr lang="de-CH" baseline="0" dirty="0" err="1" smtClean="0"/>
              <a:t>entering</a:t>
            </a:r>
            <a:r>
              <a:rPr lang="de-CH" baseline="0" dirty="0" smtClean="0"/>
              <a:t> </a:t>
            </a:r>
            <a:r>
              <a:rPr lang="de-CH" baseline="0" dirty="0" err="1" smtClean="0"/>
              <a:t>the</a:t>
            </a:r>
            <a:r>
              <a:rPr lang="de-CH" baseline="0" dirty="0" smtClean="0"/>
              <a:t> block </a:t>
            </a:r>
            <a:r>
              <a:rPr lang="de-CH" baseline="0" dirty="0" err="1" smtClean="0"/>
              <a:t>of</a:t>
            </a:r>
            <a:r>
              <a:rPr lang="de-CH" baseline="0" dirty="0" smtClean="0"/>
              <a:t> </a:t>
            </a:r>
            <a:r>
              <a:rPr lang="de-CH" baseline="0" dirty="0" err="1" smtClean="0"/>
              <a:t>until</a:t>
            </a:r>
            <a:r>
              <a:rPr lang="de-CH" baseline="0" dirty="0" smtClean="0"/>
              <a:t> </a:t>
            </a:r>
            <a:r>
              <a:rPr lang="de-CH" baseline="0" dirty="0" err="1" smtClean="0"/>
              <a:t>it</a:t>
            </a:r>
            <a:r>
              <a:rPr lang="de-CH" baseline="0" dirty="0" smtClean="0"/>
              <a:t> </a:t>
            </a:r>
            <a:r>
              <a:rPr lang="de-CH" baseline="0" dirty="0" err="1" smtClean="0"/>
              <a:t>reaches</a:t>
            </a:r>
            <a:r>
              <a:rPr lang="de-CH" baseline="0" dirty="0" smtClean="0"/>
              <a:t> </a:t>
            </a:r>
            <a:r>
              <a:rPr lang="de-CH" baseline="0" dirty="0" err="1" smtClean="0"/>
              <a:t>the</a:t>
            </a:r>
            <a:r>
              <a:rPr lang="de-CH" baseline="0" dirty="0" smtClean="0"/>
              <a:t> </a:t>
            </a:r>
            <a:r>
              <a:rPr lang="de-CH" baseline="0" dirty="0" err="1" smtClean="0"/>
              <a:t>first</a:t>
            </a:r>
            <a:r>
              <a:rPr lang="de-CH" baseline="0" dirty="0" smtClean="0"/>
              <a:t> </a:t>
            </a:r>
            <a:r>
              <a:rPr lang="de-CH" baseline="0" dirty="0" err="1" smtClean="0"/>
              <a:t>await</a:t>
            </a:r>
            <a:r>
              <a:rPr lang="de-CH" baseline="0" dirty="0" smtClean="0"/>
              <a:t> </a:t>
            </a:r>
            <a:r>
              <a:rPr lang="de-CH" baseline="0" dirty="0" err="1" smtClean="0"/>
              <a:t>statement</a:t>
            </a:r>
            <a:r>
              <a:rPr lang="de-CH" baseline="0" dirty="0" smtClean="0"/>
              <a:t> </a:t>
            </a:r>
            <a:r>
              <a:rPr lang="de-CH" baseline="0" dirty="0" err="1" smtClean="0"/>
              <a:t>and</a:t>
            </a:r>
            <a:r>
              <a:rPr lang="de-CH" baseline="0" dirty="0" smtClean="0"/>
              <a:t> </a:t>
            </a:r>
            <a:r>
              <a:rPr lang="de-CH" baseline="0" dirty="0" err="1" smtClean="0"/>
              <a:t>then</a:t>
            </a:r>
            <a:r>
              <a:rPr lang="de-CH" baseline="0" dirty="0" smtClean="0"/>
              <a:t> </a:t>
            </a:r>
            <a:r>
              <a:rPr lang="de-CH" baseline="0" dirty="0" err="1" smtClean="0"/>
              <a:t>the</a:t>
            </a:r>
            <a:r>
              <a:rPr lang="de-CH" baseline="0" dirty="0" smtClean="0"/>
              <a:t> </a:t>
            </a:r>
            <a:r>
              <a:rPr lang="de-CH" baseline="0" dirty="0" err="1" smtClean="0"/>
              <a:t>operation</a:t>
            </a:r>
            <a:r>
              <a:rPr lang="de-CH" baseline="0" dirty="0" smtClean="0"/>
              <a:t> </a:t>
            </a:r>
            <a:r>
              <a:rPr lang="de-CH" baseline="0" dirty="0" err="1" smtClean="0"/>
              <a:t>is</a:t>
            </a:r>
            <a:r>
              <a:rPr lang="de-CH" baseline="0" dirty="0" smtClean="0"/>
              <a:t> </a:t>
            </a:r>
            <a:r>
              <a:rPr lang="de-CH" baseline="0" dirty="0" err="1" smtClean="0"/>
              <a:t>successfully</a:t>
            </a:r>
            <a:r>
              <a:rPr lang="de-CH" baseline="0" dirty="0" smtClean="0"/>
              <a:t> </a:t>
            </a:r>
            <a:r>
              <a:rPr lang="de-CH" baseline="0" dirty="0" err="1" smtClean="0"/>
              <a:t>executed</a:t>
            </a:r>
            <a:r>
              <a:rPr lang="de-CH" baseline="0" dirty="0" smtClean="0"/>
              <a:t> </a:t>
            </a:r>
            <a:r>
              <a:rPr lang="de-CH" baseline="0" dirty="0" err="1" smtClean="0"/>
              <a:t>for</a:t>
            </a:r>
            <a:r>
              <a:rPr lang="de-CH" baseline="0" dirty="0" smtClean="0"/>
              <a:t> </a:t>
            </a:r>
            <a:r>
              <a:rPr lang="de-CH" baseline="0" dirty="0" err="1" smtClean="0"/>
              <a:t>the</a:t>
            </a:r>
            <a:r>
              <a:rPr lang="de-CH" baseline="0" dirty="0" smtClean="0"/>
              <a:t> </a:t>
            </a:r>
            <a:r>
              <a:rPr lang="de-CH" baseline="0" dirty="0" err="1" smtClean="0"/>
              <a:t>calling</a:t>
            </a:r>
            <a:r>
              <a:rPr lang="de-CH" baseline="0" dirty="0" smtClean="0"/>
              <a:t> </a:t>
            </a:r>
            <a:r>
              <a:rPr lang="de-CH" baseline="0" dirty="0" err="1" smtClean="0"/>
              <a:t>thread</a:t>
            </a:r>
            <a:r>
              <a:rPr lang="de-CH" baseline="0" dirty="0" smtClean="0"/>
              <a:t>.</a:t>
            </a:r>
          </a:p>
          <a:p>
            <a:r>
              <a:rPr lang="de-CH" baseline="0" dirty="0" err="1" smtClean="0"/>
              <a:t>they</a:t>
            </a:r>
            <a:r>
              <a:rPr lang="de-CH" baseline="0" dirty="0" smtClean="0"/>
              <a:t> </a:t>
            </a:r>
            <a:r>
              <a:rPr lang="de-CH" baseline="0" dirty="0" err="1" smtClean="0"/>
              <a:t>are</a:t>
            </a:r>
            <a:r>
              <a:rPr lang="de-CH" baseline="0" dirty="0" smtClean="0"/>
              <a:t> </a:t>
            </a:r>
            <a:r>
              <a:rPr lang="de-CH" baseline="0" dirty="0" err="1" smtClean="0"/>
              <a:t>of</a:t>
            </a:r>
            <a:r>
              <a:rPr lang="de-CH" baseline="0" dirty="0" smtClean="0"/>
              <a:t> </a:t>
            </a:r>
            <a:r>
              <a:rPr lang="de-CH" baseline="0" dirty="0" err="1" smtClean="0"/>
              <a:t>fire</a:t>
            </a:r>
            <a:r>
              <a:rPr lang="de-CH" baseline="0" dirty="0" smtClean="0"/>
              <a:t> &amp; </a:t>
            </a:r>
            <a:r>
              <a:rPr lang="de-CH" baseline="0" dirty="0" err="1" smtClean="0"/>
              <a:t>forget</a:t>
            </a:r>
            <a:r>
              <a:rPr lang="de-CH" baseline="0" dirty="0" smtClean="0"/>
              <a:t> </a:t>
            </a:r>
            <a:r>
              <a:rPr lang="de-CH" baseline="0" dirty="0" err="1" smtClean="0"/>
              <a:t>nature</a:t>
            </a:r>
            <a:r>
              <a:rPr lang="de-CH" baseline="0" dirty="0" smtClean="0"/>
              <a:t>. </a:t>
            </a:r>
            <a:r>
              <a:rPr lang="de-CH" baseline="0" dirty="0" err="1" smtClean="0"/>
              <a:t>Any</a:t>
            </a:r>
            <a:r>
              <a:rPr lang="de-CH" baseline="0" dirty="0" smtClean="0"/>
              <a:t> </a:t>
            </a:r>
            <a:r>
              <a:rPr lang="de-CH" baseline="0" dirty="0" err="1" smtClean="0"/>
              <a:t>exceptions</a:t>
            </a:r>
            <a:r>
              <a:rPr lang="de-CH" baseline="0" dirty="0" smtClean="0"/>
              <a:t> </a:t>
            </a:r>
            <a:r>
              <a:rPr lang="de-CH" baseline="0" dirty="0" err="1" smtClean="0"/>
              <a:t>raised</a:t>
            </a:r>
            <a:r>
              <a:rPr lang="de-CH" baseline="0" dirty="0" smtClean="0"/>
              <a:t> </a:t>
            </a:r>
            <a:r>
              <a:rPr lang="de-CH" baseline="0" dirty="0" err="1" smtClean="0"/>
              <a:t>inside</a:t>
            </a:r>
            <a:r>
              <a:rPr lang="de-CH" baseline="0" dirty="0" smtClean="0"/>
              <a:t> </a:t>
            </a:r>
            <a:r>
              <a:rPr lang="de-CH" baseline="0" dirty="0" err="1" smtClean="0"/>
              <a:t>async</a:t>
            </a:r>
            <a:r>
              <a:rPr lang="de-CH" baseline="0" dirty="0" smtClean="0"/>
              <a:t> </a:t>
            </a:r>
            <a:r>
              <a:rPr lang="de-CH" baseline="0" dirty="0" err="1" smtClean="0"/>
              <a:t>void</a:t>
            </a:r>
            <a:r>
              <a:rPr lang="de-CH" baseline="0" dirty="0" smtClean="0"/>
              <a:t> </a:t>
            </a:r>
            <a:r>
              <a:rPr lang="de-CH" baseline="0" dirty="0" err="1" smtClean="0"/>
              <a:t>methods</a:t>
            </a:r>
            <a:r>
              <a:rPr lang="de-CH" baseline="0" dirty="0" smtClean="0"/>
              <a:t> </a:t>
            </a:r>
            <a:r>
              <a:rPr lang="de-CH" baseline="0" dirty="0" err="1" smtClean="0"/>
              <a:t>cannot</a:t>
            </a:r>
            <a:r>
              <a:rPr lang="de-CH" baseline="0" dirty="0" smtClean="0"/>
              <a:t> </a:t>
            </a:r>
            <a:r>
              <a:rPr lang="de-CH" baseline="0" dirty="0" err="1" smtClean="0"/>
              <a:t>be</a:t>
            </a:r>
            <a:r>
              <a:rPr lang="de-CH" baseline="0" dirty="0" smtClean="0"/>
              <a:t> </a:t>
            </a:r>
            <a:r>
              <a:rPr lang="de-CH" baseline="0" dirty="0" err="1" smtClean="0"/>
              <a:t>observed</a:t>
            </a:r>
            <a:r>
              <a:rPr lang="de-CH" baseline="0" dirty="0" smtClean="0"/>
              <a:t> </a:t>
            </a:r>
            <a:r>
              <a:rPr lang="de-CH" baseline="0" dirty="0" err="1" smtClean="0"/>
              <a:t>by</a:t>
            </a:r>
            <a:r>
              <a:rPr lang="de-CH" baseline="0" dirty="0" smtClean="0"/>
              <a:t> </a:t>
            </a:r>
            <a:r>
              <a:rPr lang="de-CH" baseline="0" dirty="0" err="1" smtClean="0"/>
              <a:t>the</a:t>
            </a:r>
            <a:r>
              <a:rPr lang="de-CH" baseline="0" dirty="0" smtClean="0"/>
              <a:t> </a:t>
            </a:r>
            <a:r>
              <a:rPr lang="de-CH" baseline="0" dirty="0" err="1" smtClean="0"/>
              <a:t>caller</a:t>
            </a:r>
            <a:r>
              <a:rPr lang="de-CH" baseline="0" dirty="0" smtClean="0"/>
              <a:t> (</a:t>
            </a:r>
            <a:r>
              <a:rPr lang="de-CH" baseline="0" dirty="0" err="1" smtClean="0"/>
              <a:t>unless</a:t>
            </a:r>
            <a:r>
              <a:rPr lang="de-CH" baseline="0" dirty="0" smtClean="0"/>
              <a:t> </a:t>
            </a:r>
            <a:r>
              <a:rPr lang="de-CH" baseline="0" dirty="0" err="1" smtClean="0"/>
              <a:t>you</a:t>
            </a:r>
            <a:r>
              <a:rPr lang="de-CH" baseline="0" dirty="0" smtClean="0"/>
              <a:t> do </a:t>
            </a:r>
            <a:r>
              <a:rPr lang="de-CH" baseline="0" dirty="0" err="1" smtClean="0"/>
              <a:t>fancy</a:t>
            </a:r>
            <a:r>
              <a:rPr lang="de-CH" baseline="0" dirty="0" smtClean="0"/>
              <a:t> </a:t>
            </a:r>
            <a:r>
              <a:rPr lang="de-CH" baseline="0" dirty="0" err="1" smtClean="0"/>
              <a:t>things</a:t>
            </a:r>
            <a:r>
              <a:rPr lang="de-CH" baseline="0" dirty="0" smtClean="0"/>
              <a:t> </a:t>
            </a:r>
            <a:r>
              <a:rPr lang="de-CH" baseline="0" dirty="0" err="1" smtClean="0"/>
              <a:t>with</a:t>
            </a:r>
            <a:r>
              <a:rPr lang="de-CH" baseline="0" dirty="0" smtClean="0"/>
              <a:t> </a:t>
            </a:r>
            <a:r>
              <a:rPr lang="de-CH" baseline="0" dirty="0" err="1" smtClean="0"/>
              <a:t>SynchronizationContexts</a:t>
            </a:r>
            <a:r>
              <a:rPr lang="de-CH" baseline="0" dirty="0" smtClean="0"/>
              <a:t>)</a:t>
            </a:r>
          </a:p>
          <a:p>
            <a:endParaRPr lang="de-CH" baseline="0" dirty="0" smtClean="0"/>
          </a:p>
          <a:p>
            <a:r>
              <a:rPr lang="de-CH" baseline="0" dirty="0" err="1" smtClean="0"/>
              <a:t>Async</a:t>
            </a:r>
            <a:r>
              <a:rPr lang="de-CH" baseline="0" dirty="0" smtClean="0"/>
              <a:t> all </a:t>
            </a:r>
            <a:r>
              <a:rPr lang="de-CH" baseline="0" dirty="0" err="1" smtClean="0"/>
              <a:t>the</a:t>
            </a:r>
            <a:r>
              <a:rPr lang="de-CH" baseline="0" dirty="0" smtClean="0"/>
              <a:t> </a:t>
            </a:r>
            <a:r>
              <a:rPr lang="de-CH" baseline="0" dirty="0" err="1" smtClean="0"/>
              <a:t>way</a:t>
            </a:r>
            <a:r>
              <a:rPr lang="de-CH" baseline="0" dirty="0" smtClean="0"/>
              <a:t>, </a:t>
            </a:r>
            <a:r>
              <a:rPr lang="de-CH" baseline="0" dirty="0" err="1" smtClean="0"/>
              <a:t>means</a:t>
            </a:r>
            <a:r>
              <a:rPr lang="de-CH" baseline="0" dirty="0" smtClean="0"/>
              <a:t> </a:t>
            </a:r>
            <a:r>
              <a:rPr lang="de-CH" baseline="0" dirty="0" err="1" smtClean="0"/>
              <a:t>we</a:t>
            </a:r>
            <a:r>
              <a:rPr lang="de-CH" baseline="0" dirty="0" smtClean="0"/>
              <a:t> </a:t>
            </a:r>
            <a:r>
              <a:rPr lang="de-CH" baseline="0" dirty="0" err="1" smtClean="0"/>
              <a:t>cannot</a:t>
            </a:r>
            <a:r>
              <a:rPr lang="de-CH" baseline="0" dirty="0" smtClean="0"/>
              <a:t> mix </a:t>
            </a:r>
            <a:r>
              <a:rPr lang="de-CH" baseline="0" dirty="0" err="1" smtClean="0"/>
              <a:t>blocking</a:t>
            </a:r>
            <a:r>
              <a:rPr lang="de-CH" baseline="0" dirty="0" smtClean="0"/>
              <a:t> </a:t>
            </a:r>
            <a:r>
              <a:rPr lang="de-CH" baseline="0" dirty="0" err="1" smtClean="0"/>
              <a:t>with</a:t>
            </a:r>
            <a:r>
              <a:rPr lang="de-CH" baseline="0" dirty="0" smtClean="0"/>
              <a:t> </a:t>
            </a:r>
            <a:r>
              <a:rPr lang="de-CH" baseline="0" dirty="0" err="1" smtClean="0"/>
              <a:t>asynchronous</a:t>
            </a:r>
            <a:r>
              <a:rPr lang="de-CH" baseline="0" dirty="0" smtClean="0"/>
              <a:t> </a:t>
            </a:r>
            <a:r>
              <a:rPr lang="de-CH" baseline="0" dirty="0" err="1" smtClean="0"/>
              <a:t>code</a:t>
            </a:r>
            <a:r>
              <a:rPr lang="de-CH" baseline="0" dirty="0" smtClean="0"/>
              <a:t>. As </a:t>
            </a:r>
            <a:r>
              <a:rPr lang="de-CH" baseline="0" dirty="0" err="1" smtClean="0"/>
              <a:t>shown</a:t>
            </a:r>
            <a:r>
              <a:rPr lang="de-CH" baseline="0" dirty="0" smtClean="0"/>
              <a:t> </a:t>
            </a:r>
            <a:r>
              <a:rPr lang="de-CH" baseline="0" dirty="0" err="1" smtClean="0"/>
              <a:t>by</a:t>
            </a:r>
            <a:r>
              <a:rPr lang="de-CH" baseline="0" dirty="0" smtClean="0"/>
              <a:t> </a:t>
            </a:r>
            <a:r>
              <a:rPr lang="de-CH" baseline="0" dirty="0" err="1" smtClean="0"/>
              <a:t>many</a:t>
            </a:r>
            <a:r>
              <a:rPr lang="de-CH" baseline="0" dirty="0" smtClean="0"/>
              <a:t> </a:t>
            </a:r>
            <a:r>
              <a:rPr lang="de-CH" baseline="0" dirty="0" err="1" smtClean="0"/>
              <a:t>blog</a:t>
            </a:r>
            <a:r>
              <a:rPr lang="de-CH" baseline="0" dirty="0" smtClean="0"/>
              <a:t> </a:t>
            </a:r>
            <a:r>
              <a:rPr lang="de-CH" baseline="0" dirty="0" err="1" smtClean="0"/>
              <a:t>posts</a:t>
            </a:r>
            <a:r>
              <a:rPr lang="de-CH" baseline="0" dirty="0" smtClean="0"/>
              <a:t>, </a:t>
            </a:r>
            <a:r>
              <a:rPr lang="de-CH" baseline="0" dirty="0" err="1" smtClean="0"/>
              <a:t>talks</a:t>
            </a:r>
            <a:r>
              <a:rPr lang="de-CH" baseline="0" dirty="0" smtClean="0"/>
              <a:t> etc. </a:t>
            </a:r>
            <a:r>
              <a:rPr lang="de-CH" baseline="0" dirty="0" err="1" smtClean="0"/>
              <a:t>around</a:t>
            </a:r>
            <a:r>
              <a:rPr lang="de-CH" baseline="0" dirty="0" smtClean="0"/>
              <a:t> </a:t>
            </a:r>
            <a:r>
              <a:rPr lang="de-CH" baseline="0" dirty="0" err="1" smtClean="0"/>
              <a:t>async</a:t>
            </a:r>
            <a:r>
              <a:rPr lang="de-CH" baseline="0" dirty="0" smtClean="0"/>
              <a:t> / </a:t>
            </a:r>
            <a:r>
              <a:rPr lang="de-CH" baseline="0" dirty="0" err="1" smtClean="0"/>
              <a:t>await</a:t>
            </a:r>
            <a:r>
              <a:rPr lang="de-CH" baseline="0" dirty="0" smtClean="0"/>
              <a:t> </a:t>
            </a:r>
            <a:r>
              <a:rPr lang="de-CH" baseline="0" dirty="0" err="1" smtClean="0"/>
              <a:t>best</a:t>
            </a:r>
            <a:r>
              <a:rPr lang="de-CH" baseline="0" dirty="0" smtClean="0"/>
              <a:t> </a:t>
            </a:r>
            <a:r>
              <a:rPr lang="de-CH" baseline="0" dirty="0" err="1" smtClean="0"/>
              <a:t>practices</a:t>
            </a:r>
            <a:r>
              <a:rPr lang="de-CH" baseline="0" dirty="0" smtClean="0"/>
              <a:t> (</a:t>
            </a:r>
            <a:r>
              <a:rPr lang="de-CH" baseline="0" dirty="0" err="1" smtClean="0"/>
              <a:t>btw</a:t>
            </a:r>
            <a:r>
              <a:rPr lang="de-CH" baseline="0" dirty="0" smtClean="0"/>
              <a:t>. </a:t>
            </a:r>
            <a:r>
              <a:rPr lang="de-CH" baseline="0" dirty="0" err="1" smtClean="0"/>
              <a:t>You</a:t>
            </a:r>
            <a:r>
              <a:rPr lang="de-CH" baseline="0" dirty="0" smtClean="0"/>
              <a:t> </a:t>
            </a:r>
            <a:r>
              <a:rPr lang="de-CH" baseline="0" dirty="0" err="1" smtClean="0"/>
              <a:t>can</a:t>
            </a:r>
            <a:r>
              <a:rPr lang="de-CH" baseline="0" dirty="0" smtClean="0"/>
              <a:t> </a:t>
            </a:r>
            <a:r>
              <a:rPr lang="de-CH" baseline="0" dirty="0" err="1" smtClean="0"/>
              <a:t>watch</a:t>
            </a:r>
            <a:r>
              <a:rPr lang="de-CH" baseline="0" dirty="0" smtClean="0"/>
              <a:t> </a:t>
            </a:r>
            <a:r>
              <a:rPr lang="de-CH" baseline="0" dirty="0" err="1" smtClean="0"/>
              <a:t>my</a:t>
            </a:r>
            <a:r>
              <a:rPr lang="de-CH" baseline="0" dirty="0" smtClean="0"/>
              <a:t> </a:t>
            </a:r>
            <a:r>
              <a:rPr lang="de-CH" baseline="0" dirty="0" err="1" smtClean="0"/>
              <a:t>webinar</a:t>
            </a:r>
            <a:r>
              <a:rPr lang="de-CH" baseline="0" dirty="0" smtClean="0"/>
              <a:t> </a:t>
            </a:r>
            <a:r>
              <a:rPr lang="de-CH" baseline="0" dirty="0" err="1" smtClean="0"/>
              <a:t>recordings</a:t>
            </a:r>
            <a:r>
              <a:rPr lang="de-CH" baseline="0" dirty="0" smtClean="0"/>
              <a:t> </a:t>
            </a:r>
            <a:r>
              <a:rPr lang="de-CH" baseline="0" dirty="0" err="1" smtClean="0"/>
              <a:t>which</a:t>
            </a:r>
            <a:r>
              <a:rPr lang="de-CH" baseline="0" dirty="0" smtClean="0"/>
              <a:t> I </a:t>
            </a:r>
            <a:r>
              <a:rPr lang="de-CH" baseline="0" dirty="0" err="1" smtClean="0"/>
              <a:t>show</a:t>
            </a:r>
            <a:r>
              <a:rPr lang="de-CH" baseline="0" dirty="0" smtClean="0"/>
              <a:t> </a:t>
            </a:r>
            <a:r>
              <a:rPr lang="de-CH" baseline="0" dirty="0" err="1" smtClean="0"/>
              <a:t>how</a:t>
            </a:r>
            <a:r>
              <a:rPr lang="de-CH" baseline="0" dirty="0" smtClean="0"/>
              <a:t> </a:t>
            </a:r>
            <a:r>
              <a:rPr lang="de-CH" baseline="0" dirty="0" err="1" smtClean="0"/>
              <a:t>to</a:t>
            </a:r>
            <a:r>
              <a:rPr lang="de-CH" baseline="0" dirty="0" smtClean="0"/>
              <a:t> </a:t>
            </a:r>
            <a:r>
              <a:rPr lang="de-CH" baseline="0" dirty="0" err="1" smtClean="0"/>
              <a:t>access</a:t>
            </a:r>
            <a:r>
              <a:rPr lang="de-CH" baseline="0" dirty="0" smtClean="0"/>
              <a:t> at </a:t>
            </a:r>
            <a:r>
              <a:rPr lang="de-CH" baseline="0" dirty="0" err="1" smtClean="0"/>
              <a:t>the</a:t>
            </a:r>
            <a:r>
              <a:rPr lang="de-CH" baseline="0" dirty="0" smtClean="0"/>
              <a:t> end </a:t>
            </a:r>
            <a:r>
              <a:rPr lang="de-CH" baseline="0" dirty="0" err="1" smtClean="0"/>
              <a:t>of</a:t>
            </a:r>
            <a:r>
              <a:rPr lang="de-CH" baseline="0" dirty="0" smtClean="0"/>
              <a:t> </a:t>
            </a:r>
            <a:r>
              <a:rPr lang="de-CH" baseline="0" dirty="0" err="1" smtClean="0"/>
              <a:t>this</a:t>
            </a:r>
            <a:r>
              <a:rPr lang="de-CH" baseline="0" dirty="0" smtClean="0"/>
              <a:t> </a:t>
            </a:r>
            <a:r>
              <a:rPr lang="de-CH" baseline="0" dirty="0" err="1" smtClean="0"/>
              <a:t>talk</a:t>
            </a:r>
            <a:r>
              <a:rPr lang="de-CH" baseline="0" dirty="0" smtClean="0"/>
              <a:t> </a:t>
            </a:r>
            <a:r>
              <a:rPr lang="de-CH" baseline="0" dirty="0" err="1" smtClean="0"/>
              <a:t>if</a:t>
            </a:r>
            <a:r>
              <a:rPr lang="de-CH" baseline="0" dirty="0" smtClean="0"/>
              <a:t> </a:t>
            </a:r>
            <a:r>
              <a:rPr lang="de-CH" baseline="0" dirty="0" err="1" smtClean="0"/>
              <a:t>you</a:t>
            </a:r>
            <a:r>
              <a:rPr lang="de-CH" baseline="0" dirty="0" smtClean="0"/>
              <a:t> </a:t>
            </a:r>
            <a:r>
              <a:rPr lang="de-CH" baseline="0" dirty="0" err="1" smtClean="0"/>
              <a:t>don’t</a:t>
            </a:r>
            <a:r>
              <a:rPr lang="de-CH" baseline="0" dirty="0" smtClean="0"/>
              <a:t> </a:t>
            </a:r>
            <a:r>
              <a:rPr lang="de-CH" baseline="0" dirty="0" err="1" smtClean="0"/>
              <a:t>know</a:t>
            </a:r>
            <a:r>
              <a:rPr lang="de-CH" baseline="0" dirty="0" smtClean="0"/>
              <a:t> </a:t>
            </a:r>
            <a:r>
              <a:rPr lang="de-CH" baseline="0" dirty="0" err="1" smtClean="0"/>
              <a:t>what</a:t>
            </a:r>
            <a:r>
              <a:rPr lang="de-CH" baseline="0" dirty="0" smtClean="0"/>
              <a:t> </a:t>
            </a:r>
            <a:r>
              <a:rPr lang="de-CH" baseline="0" dirty="0" err="1" smtClean="0"/>
              <a:t>I’m</a:t>
            </a:r>
            <a:r>
              <a:rPr lang="de-CH" baseline="0" dirty="0" smtClean="0"/>
              <a:t> </a:t>
            </a:r>
            <a:r>
              <a:rPr lang="de-CH" baseline="0" dirty="0" err="1" smtClean="0"/>
              <a:t>talking</a:t>
            </a:r>
            <a:r>
              <a:rPr lang="de-CH" baseline="0" dirty="0" smtClean="0"/>
              <a:t> </a:t>
            </a:r>
            <a:r>
              <a:rPr lang="de-CH" baseline="0" dirty="0" err="1" smtClean="0"/>
              <a:t>about</a:t>
            </a:r>
            <a:r>
              <a:rPr lang="de-CH" baseline="0" dirty="0" smtClean="0"/>
              <a:t>) </a:t>
            </a:r>
            <a:r>
              <a:rPr lang="de-CH" baseline="0" dirty="0" err="1" smtClean="0"/>
              <a:t>if</a:t>
            </a:r>
            <a:r>
              <a:rPr lang="de-CH" baseline="0" dirty="0" smtClean="0"/>
              <a:t> </a:t>
            </a:r>
            <a:r>
              <a:rPr lang="de-CH" baseline="0" dirty="0" err="1" smtClean="0"/>
              <a:t>we</a:t>
            </a:r>
            <a:r>
              <a:rPr lang="de-CH" baseline="0" dirty="0" smtClean="0"/>
              <a:t> mix </a:t>
            </a:r>
            <a:r>
              <a:rPr lang="de-CH" baseline="0" dirty="0" err="1" smtClean="0"/>
              <a:t>blocking</a:t>
            </a:r>
            <a:r>
              <a:rPr lang="de-CH" baseline="0" dirty="0" smtClean="0"/>
              <a:t> </a:t>
            </a:r>
            <a:r>
              <a:rPr lang="de-CH" baseline="0" dirty="0" err="1" smtClean="0"/>
              <a:t>with</a:t>
            </a:r>
            <a:r>
              <a:rPr lang="de-CH" baseline="0" dirty="0" smtClean="0"/>
              <a:t> </a:t>
            </a:r>
            <a:r>
              <a:rPr lang="de-CH" baseline="0" dirty="0" err="1" smtClean="0"/>
              <a:t>asynchronous</a:t>
            </a:r>
            <a:r>
              <a:rPr lang="de-CH" baseline="0" dirty="0" smtClean="0"/>
              <a:t> </a:t>
            </a:r>
            <a:r>
              <a:rPr lang="de-CH" baseline="0" dirty="0" err="1" smtClean="0"/>
              <a:t>code</a:t>
            </a:r>
            <a:r>
              <a:rPr lang="de-CH" baseline="0" dirty="0" smtClean="0"/>
              <a:t> </a:t>
            </a:r>
            <a:r>
              <a:rPr lang="de-CH" baseline="0" dirty="0" err="1" smtClean="0"/>
              <a:t>we</a:t>
            </a:r>
            <a:r>
              <a:rPr lang="de-CH" baseline="0" dirty="0" smtClean="0"/>
              <a:t> will not </a:t>
            </a:r>
            <a:r>
              <a:rPr lang="de-CH" baseline="0" dirty="0" err="1" smtClean="0"/>
              <a:t>only</a:t>
            </a:r>
            <a:r>
              <a:rPr lang="de-CH" baseline="0" dirty="0" smtClean="0"/>
              <a:t> </a:t>
            </a:r>
            <a:r>
              <a:rPr lang="de-CH" baseline="0" dirty="0" err="1" smtClean="0"/>
              <a:t>be</a:t>
            </a:r>
            <a:r>
              <a:rPr lang="de-CH" baseline="0" dirty="0" smtClean="0"/>
              <a:t> </a:t>
            </a:r>
            <a:r>
              <a:rPr lang="de-CH" baseline="0" dirty="0" err="1" smtClean="0"/>
              <a:t>unnecessarily</a:t>
            </a:r>
            <a:r>
              <a:rPr lang="de-CH" baseline="0" dirty="0" smtClean="0"/>
              <a:t> </a:t>
            </a:r>
            <a:r>
              <a:rPr lang="de-CH" baseline="0" dirty="0" err="1" smtClean="0"/>
              <a:t>capturing</a:t>
            </a:r>
            <a:r>
              <a:rPr lang="de-CH" baseline="0" dirty="0" smtClean="0"/>
              <a:t> </a:t>
            </a:r>
            <a:r>
              <a:rPr lang="de-CH" baseline="0" dirty="0" err="1" smtClean="0"/>
              <a:t>the</a:t>
            </a:r>
            <a:r>
              <a:rPr lang="de-CH" baseline="0" dirty="0" smtClean="0"/>
              <a:t> </a:t>
            </a:r>
            <a:r>
              <a:rPr lang="de-CH" baseline="0" dirty="0" err="1" smtClean="0"/>
              <a:t>worker</a:t>
            </a:r>
            <a:r>
              <a:rPr lang="de-CH" baseline="0" dirty="0" smtClean="0"/>
              <a:t> </a:t>
            </a:r>
            <a:r>
              <a:rPr lang="de-CH" baseline="0" dirty="0" err="1" smtClean="0"/>
              <a:t>thread</a:t>
            </a:r>
            <a:r>
              <a:rPr lang="de-CH" baseline="0" dirty="0" smtClean="0"/>
              <a:t> but also </a:t>
            </a:r>
            <a:r>
              <a:rPr lang="de-CH" baseline="0" dirty="0" err="1" smtClean="0"/>
              <a:t>expose</a:t>
            </a:r>
            <a:r>
              <a:rPr lang="de-CH" baseline="0" dirty="0" smtClean="0"/>
              <a:t> </a:t>
            </a:r>
            <a:r>
              <a:rPr lang="de-CH" baseline="0" dirty="0" err="1" smtClean="0"/>
              <a:t>our</a:t>
            </a:r>
            <a:r>
              <a:rPr lang="de-CH" baseline="0" dirty="0" smtClean="0"/>
              <a:t> </a:t>
            </a:r>
            <a:r>
              <a:rPr lang="de-CH" baseline="0" dirty="0" err="1" smtClean="0"/>
              <a:t>code</a:t>
            </a:r>
            <a:r>
              <a:rPr lang="de-CH" baseline="0" dirty="0" smtClean="0"/>
              <a:t> </a:t>
            </a:r>
            <a:r>
              <a:rPr lang="de-CH" baseline="0" dirty="0" err="1" smtClean="0"/>
              <a:t>to</a:t>
            </a:r>
            <a:r>
              <a:rPr lang="de-CH" baseline="0" dirty="0" smtClean="0"/>
              <a:t> potential </a:t>
            </a:r>
            <a:r>
              <a:rPr lang="de-CH" baseline="0" dirty="0" err="1" smtClean="0"/>
              <a:t>deadlocks</a:t>
            </a:r>
            <a:r>
              <a:rPr lang="de-CH" baseline="0" dirty="0" smtClean="0"/>
              <a:t>.</a:t>
            </a:r>
          </a:p>
          <a:p>
            <a:endParaRPr lang="de-CH" baseline="0" dirty="0" smtClean="0"/>
          </a:p>
          <a:p>
            <a:r>
              <a:rPr lang="de-CH" baseline="0" dirty="0" err="1" smtClean="0"/>
              <a:t>If</a:t>
            </a:r>
            <a:r>
              <a:rPr lang="de-CH" baseline="0" dirty="0" smtClean="0"/>
              <a:t> </a:t>
            </a:r>
            <a:r>
              <a:rPr lang="de-CH" baseline="0" dirty="0" err="1" smtClean="0"/>
              <a:t>we</a:t>
            </a:r>
            <a:r>
              <a:rPr lang="de-CH" baseline="0" dirty="0" smtClean="0"/>
              <a:t> follow </a:t>
            </a:r>
            <a:r>
              <a:rPr lang="de-CH" baseline="0" dirty="0" err="1" smtClean="0"/>
              <a:t>the</a:t>
            </a:r>
            <a:r>
              <a:rPr lang="de-CH" baseline="0" dirty="0" smtClean="0"/>
              <a:t> </a:t>
            </a:r>
            <a:r>
              <a:rPr lang="de-CH" baseline="0" dirty="0" err="1" smtClean="0"/>
              <a:t>rules</a:t>
            </a:r>
            <a:r>
              <a:rPr lang="de-CH" baseline="0" dirty="0" smtClean="0"/>
              <a:t> </a:t>
            </a:r>
            <a:r>
              <a:rPr lang="de-CH" baseline="0" dirty="0" err="1" smtClean="0"/>
              <a:t>above</a:t>
            </a:r>
            <a:r>
              <a:rPr lang="de-CH" baseline="0" dirty="0" smtClean="0"/>
              <a:t>, </a:t>
            </a:r>
            <a:r>
              <a:rPr lang="de-CH" baseline="0" dirty="0" err="1" smtClean="0"/>
              <a:t>the</a:t>
            </a:r>
            <a:r>
              <a:rPr lang="de-CH" baseline="0" dirty="0" smtClean="0"/>
              <a:t> </a:t>
            </a:r>
            <a:r>
              <a:rPr lang="de-CH" baseline="0" dirty="0" err="1" smtClean="0"/>
              <a:t>async</a:t>
            </a:r>
            <a:r>
              <a:rPr lang="de-CH" baseline="0" dirty="0" smtClean="0"/>
              <a:t> </a:t>
            </a:r>
            <a:r>
              <a:rPr lang="de-CH" baseline="0" dirty="0" err="1" smtClean="0"/>
              <a:t>task</a:t>
            </a:r>
            <a:r>
              <a:rPr lang="de-CH" baseline="0" dirty="0" smtClean="0"/>
              <a:t> </a:t>
            </a:r>
            <a:r>
              <a:rPr lang="de-CH" baseline="0" dirty="0" err="1" smtClean="0"/>
              <a:t>returning</a:t>
            </a:r>
            <a:r>
              <a:rPr lang="de-CH" baseline="0" dirty="0" smtClean="0"/>
              <a:t> APIs ripple </a:t>
            </a:r>
            <a:r>
              <a:rPr lang="de-CH" baseline="0" dirty="0" err="1" smtClean="0"/>
              <a:t>through</a:t>
            </a:r>
            <a:r>
              <a:rPr lang="de-CH" baseline="0" dirty="0" smtClean="0"/>
              <a:t> </a:t>
            </a:r>
            <a:r>
              <a:rPr lang="de-CH" baseline="0" dirty="0" err="1" smtClean="0"/>
              <a:t>the</a:t>
            </a:r>
            <a:r>
              <a:rPr lang="de-CH" baseline="0" dirty="0" smtClean="0"/>
              <a:t> </a:t>
            </a:r>
            <a:r>
              <a:rPr lang="de-CH" baseline="0" dirty="0" err="1" smtClean="0"/>
              <a:t>whole</a:t>
            </a:r>
            <a:r>
              <a:rPr lang="de-CH" baseline="0" dirty="0" smtClean="0"/>
              <a:t> </a:t>
            </a:r>
            <a:r>
              <a:rPr lang="de-CH" baseline="0" dirty="0" err="1" smtClean="0"/>
              <a:t>call</a:t>
            </a:r>
            <a:r>
              <a:rPr lang="de-CH" baseline="0" dirty="0" smtClean="0"/>
              <a:t> </a:t>
            </a:r>
            <a:r>
              <a:rPr lang="de-CH" baseline="0" dirty="0" err="1" smtClean="0"/>
              <a:t>stack</a:t>
            </a:r>
            <a:r>
              <a:rPr lang="de-CH" baseline="0" dirty="0" smtClean="0"/>
              <a:t>.</a:t>
            </a:r>
          </a:p>
        </p:txBody>
      </p:sp>
      <p:sp>
        <p:nvSpPr>
          <p:cNvPr id="4" name="Slide Number Placeholder 3"/>
          <p:cNvSpPr>
            <a:spLocks noGrp="1"/>
          </p:cNvSpPr>
          <p:nvPr>
            <p:ph type="sldNum" sz="quarter" idx="10"/>
          </p:nvPr>
        </p:nvSpPr>
        <p:spPr/>
        <p:txBody>
          <a:bodyPr/>
          <a:lstStyle/>
          <a:p>
            <a:fld id="{9BCA07FD-5BD5-4529-84B0-48DD2C561176}" type="slidenum">
              <a:rPr lang="de-CH" smtClean="0"/>
              <a:t>15</a:t>
            </a:fld>
            <a:endParaRPr lang="de-CH"/>
          </a:p>
        </p:txBody>
      </p:sp>
    </p:spTree>
    <p:extLst>
      <p:ext uri="{BB962C8B-B14F-4D97-AF65-F5344CB8AC3E}">
        <p14:creationId xmlns:p14="http://schemas.microsoft.com/office/powerpoint/2010/main" val="35522968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Async</a:t>
            </a:r>
            <a:r>
              <a:rPr lang="en-US" baseline="0" dirty="0" smtClean="0"/>
              <a:t> /await is viral. Like a highly infectious deceases it starts spreading all over the place as soon as you have it.</a:t>
            </a:r>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16</a:t>
            </a:fld>
            <a:endParaRPr lang="de-CH"/>
          </a:p>
        </p:txBody>
      </p:sp>
    </p:spTree>
    <p:extLst>
      <p:ext uri="{BB962C8B-B14F-4D97-AF65-F5344CB8AC3E}">
        <p14:creationId xmlns:p14="http://schemas.microsoft.com/office/powerpoint/2010/main" val="8539485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But</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17</a:t>
            </a:fld>
            <a:endParaRPr lang="de-CH"/>
          </a:p>
        </p:txBody>
      </p:sp>
    </p:spTree>
    <p:extLst>
      <p:ext uri="{BB962C8B-B14F-4D97-AF65-F5344CB8AC3E}">
        <p14:creationId xmlns:p14="http://schemas.microsoft.com/office/powerpoint/2010/main" val="25335970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kicks your servers butt</a:t>
            </a:r>
          </a:p>
          <a:p>
            <a:r>
              <a:rPr lang="en-US" dirty="0" smtClean="0"/>
              <a:t>On a server every thread that can be freed up is worth freeing up. On</a:t>
            </a:r>
            <a:r>
              <a:rPr lang="en-US" baseline="0" dirty="0" smtClean="0"/>
              <a:t> a server the comparison has to be done between asynchronous code and parallel code. Asynchronous code blow parallel code out of the water.</a:t>
            </a:r>
          </a:p>
          <a:p>
            <a:endParaRPr lang="en-US" baseline="0" dirty="0" smtClean="0"/>
          </a:p>
          <a:p>
            <a:r>
              <a:rPr lang="en-US" baseline="0" dirty="0" smtClean="0"/>
              <a:t>In order to understand why we need to explore how windows handles compute bound work and IO-bound work. We have two thread pools</a:t>
            </a:r>
            <a:endParaRPr lang="en-US" dirty="0" smtClean="0"/>
          </a:p>
        </p:txBody>
      </p:sp>
      <p:sp>
        <p:nvSpPr>
          <p:cNvPr id="4" name="Slide Number Placeholder 3"/>
          <p:cNvSpPr>
            <a:spLocks noGrp="1"/>
          </p:cNvSpPr>
          <p:nvPr>
            <p:ph type="sldNum" sz="quarter" idx="10"/>
          </p:nvPr>
        </p:nvSpPr>
        <p:spPr/>
        <p:txBody>
          <a:bodyPr/>
          <a:lstStyle/>
          <a:p>
            <a:fld id="{9BCA07FD-5BD5-4529-84B0-48DD2C561176}" type="slidenum">
              <a:rPr lang="de-CH" smtClean="0"/>
              <a:t>18</a:t>
            </a:fld>
            <a:endParaRPr lang="de-CH"/>
          </a:p>
        </p:txBody>
      </p:sp>
    </p:spTree>
    <p:extLst>
      <p:ext uri="{BB962C8B-B14F-4D97-AF65-F5344CB8AC3E}">
        <p14:creationId xmlns:p14="http://schemas.microsoft.com/office/powerpoint/2010/main" val="30947787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Parallel / Compute</a:t>
            </a:r>
            <a:r>
              <a:rPr lang="en-US" baseline="0" dirty="0" smtClean="0"/>
              <a:t> bound blocking work happens on the worker thread pool. Things like </a:t>
            </a:r>
            <a:r>
              <a:rPr lang="en-US" baseline="0" dirty="0" err="1" smtClean="0"/>
              <a:t>Task.Run</a:t>
            </a:r>
            <a:r>
              <a:rPr lang="en-US" baseline="0" dirty="0" smtClean="0"/>
              <a:t>, </a:t>
            </a:r>
            <a:r>
              <a:rPr lang="en-US" baseline="0" dirty="0" err="1" smtClean="0"/>
              <a:t>Factory.StartNew</a:t>
            </a:r>
            <a:r>
              <a:rPr lang="en-US" baseline="0" dirty="0" smtClean="0"/>
              <a:t>, </a:t>
            </a:r>
            <a:r>
              <a:rPr lang="en-US" baseline="0" dirty="0" err="1" smtClean="0"/>
              <a:t>Parallel.For</a:t>
            </a:r>
            <a:r>
              <a:rPr lang="en-US" baseline="0" dirty="0" smtClean="0"/>
              <a:t> schedule tasks on the worker thread pool.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IO-bound work is scheduled on the IO-thread pool. The IO-bound thread pool has a fixed number of worker threads (usually number of cores) which can work concurrently on thousands of IO-bound tasks. On the other hand if we schedule Compute bound work the worker thread pool will start expanding its worker threads. This phase is called ramp up phase. Ramping up more worker threads is expensive. The thread injection rate is limited. </a:t>
            </a:r>
            <a:r>
              <a:rPr lang="en-US" dirty="0" err="1" smtClean="0"/>
              <a:t>async</a:t>
            </a:r>
            <a:r>
              <a:rPr lang="en-US" dirty="0" smtClean="0"/>
              <a:t> can handle bursting traffic better; the IOCP is "always-on", so to speak.</a:t>
            </a:r>
            <a:endParaRPr lang="en-US" baseline="0" dirty="0" smtClean="0"/>
          </a:p>
          <a:p>
            <a:endParaRPr lang="en-US" dirty="0" smtClean="0"/>
          </a:p>
          <a:p>
            <a:r>
              <a:rPr lang="en-US" dirty="0" smtClean="0"/>
              <a:t>Next slide!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19</a:t>
            </a:fld>
            <a:endParaRPr lang="de-CH"/>
          </a:p>
        </p:txBody>
      </p:sp>
    </p:spTree>
    <p:extLst>
      <p:ext uri="{BB962C8B-B14F-4D97-AF65-F5344CB8AC3E}">
        <p14:creationId xmlns:p14="http://schemas.microsoft.com/office/powerpoint/2010/main" val="552172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Daniel, Solution Architect…</a:t>
            </a:r>
          </a:p>
          <a:p>
            <a:r>
              <a:rPr lang="en-US" dirty="0"/>
              <a:t>I live in central</a:t>
            </a:r>
            <a:r>
              <a:rPr lang="en-US" baseline="0" dirty="0"/>
              <a:t> Switzerland. If you want to know more about me listen to episode 77 of developer on fire</a:t>
            </a:r>
            <a:endParaRPr lang="en-US" dirty="0"/>
          </a:p>
          <a:p>
            <a:r>
              <a:rPr lang="en-US" dirty="0"/>
              <a:t>You can reach me on twitter under @</a:t>
            </a:r>
            <a:r>
              <a:rPr lang="en-US" dirty="0" err="1" smtClean="0"/>
              <a:t>danielmarbach</a:t>
            </a:r>
            <a:endParaRPr lang="en-US" dirty="0"/>
          </a:p>
          <a:p>
            <a:r>
              <a:rPr lang="en-US" dirty="0"/>
              <a:t>I blog on the particular blog and on my personal blog</a:t>
            </a:r>
          </a:p>
          <a:p>
            <a:r>
              <a:rPr lang="en-US" dirty="0" smtClean="0"/>
              <a:t>I’m the lead behind the </a:t>
            </a:r>
            <a:r>
              <a:rPr lang="en-US" dirty="0" err="1" smtClean="0"/>
              <a:t>asyncification</a:t>
            </a:r>
            <a:r>
              <a:rPr lang="en-US" baseline="0" dirty="0" smtClean="0"/>
              <a:t> of </a:t>
            </a:r>
            <a:r>
              <a:rPr lang="en-US" baseline="0" dirty="0" err="1" smtClean="0"/>
              <a:t>NServiceBus</a:t>
            </a:r>
            <a:r>
              <a:rPr lang="en-US" baseline="0" dirty="0" smtClean="0"/>
              <a:t> and the ecosystem around it</a:t>
            </a:r>
          </a:p>
          <a:p>
            <a:r>
              <a:rPr lang="en-US" baseline="0" dirty="0" smtClean="0"/>
              <a:t>I regularly contribute back ideas and code changes to </a:t>
            </a:r>
            <a:r>
              <a:rPr lang="en-US" baseline="0" dirty="0" err="1" smtClean="0"/>
              <a:t>asyncify</a:t>
            </a:r>
            <a:r>
              <a:rPr lang="en-US" baseline="0" dirty="0" smtClean="0"/>
              <a:t> the .NET OSS libraries and frameworks out there. So far I contributed to Entity Framework, </a:t>
            </a:r>
            <a:r>
              <a:rPr lang="en-US" baseline="0" dirty="0" err="1" smtClean="0"/>
              <a:t>RabbitMQ</a:t>
            </a:r>
            <a:r>
              <a:rPr lang="en-US" baseline="0" dirty="0" smtClean="0"/>
              <a:t>, Marten, </a:t>
            </a:r>
            <a:r>
              <a:rPr lang="en-US" baseline="0" dirty="0" err="1" smtClean="0"/>
              <a:t>MassTransit</a:t>
            </a:r>
            <a:r>
              <a:rPr lang="en-US" baseline="0" dirty="0" smtClean="0"/>
              <a:t>, Quartz.NET and many more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a:t>
            </a:fld>
            <a:endParaRPr lang="de-CH"/>
          </a:p>
        </p:txBody>
      </p:sp>
    </p:spTree>
    <p:extLst>
      <p:ext uri="{BB962C8B-B14F-4D97-AF65-F5344CB8AC3E}">
        <p14:creationId xmlns:p14="http://schemas.microsoft.com/office/powerpoint/2010/main" val="881455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async</a:t>
            </a:r>
            <a:r>
              <a:rPr lang="en-US" dirty="0" smtClean="0"/>
              <a:t> uses much less memory allocation (and that's where most of the scalability benefits come from): the amount of memory saved by freeing up a thread (and its massive stack) dwarfs the amount of memory used for all the </a:t>
            </a:r>
            <a:r>
              <a:rPr lang="en-US" dirty="0" err="1" smtClean="0"/>
              <a:t>async</a:t>
            </a:r>
            <a:r>
              <a:rPr lang="en-US" dirty="0" smtClean="0"/>
              <a:t> structures combined. Interestingly, if you examine each request in isolation, it would actually be (slightly) slower than the synchronous version (since there is the extra kernel transition, </a:t>
            </a:r>
            <a:r>
              <a:rPr lang="en-US" dirty="0" err="1" smtClean="0"/>
              <a:t>etc</a:t>
            </a:r>
            <a:r>
              <a:rPr lang="en-US" dirty="0" smtClean="0"/>
              <a:t>); but the scalability more than makes up for it.</a:t>
            </a:r>
          </a:p>
          <a:p>
            <a:r>
              <a:rPr lang="en-US" dirty="0" smtClean="0"/>
              <a:t>Also, from the server perspective, So, if you compare asynchrony to synchrony - just looking at one method or one request - then synchrony makes more sense. But if you compare asynchrony to parallelism - looking at the server as a whole - then asynchrony generally wins.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20</a:t>
            </a:fld>
            <a:endParaRPr lang="de-CH"/>
          </a:p>
        </p:txBody>
      </p:sp>
    </p:spTree>
    <p:extLst>
      <p:ext uri="{BB962C8B-B14F-4D97-AF65-F5344CB8AC3E}">
        <p14:creationId xmlns:p14="http://schemas.microsoft.com/office/powerpoint/2010/main" val="20404466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Attention </a:t>
            </a:r>
            <a:r>
              <a:rPr lang="de-CH" dirty="0" err="1"/>
              <a:t>the</a:t>
            </a:r>
            <a:r>
              <a:rPr lang="de-CH" dirty="0"/>
              <a:t> </a:t>
            </a:r>
            <a:r>
              <a:rPr lang="de-CH" dirty="0" err="1"/>
              <a:t>results</a:t>
            </a:r>
            <a:r>
              <a:rPr lang="de-CH" baseline="0" dirty="0"/>
              <a:t> </a:t>
            </a:r>
            <a:r>
              <a:rPr lang="de-CH" baseline="0" dirty="0" err="1"/>
              <a:t>may</a:t>
            </a:r>
            <a:r>
              <a:rPr lang="de-CH" baseline="0" dirty="0"/>
              <a:t> </a:t>
            </a:r>
            <a:r>
              <a:rPr lang="de-CH" baseline="0" dirty="0" err="1"/>
              <a:t>vary</a:t>
            </a:r>
            <a:r>
              <a:rPr lang="de-CH" baseline="0" dirty="0"/>
              <a:t> </a:t>
            </a:r>
            <a:r>
              <a:rPr lang="de-CH" baseline="0" dirty="0" err="1"/>
              <a:t>drastically</a:t>
            </a:r>
            <a:r>
              <a:rPr lang="de-CH" baseline="0" dirty="0"/>
              <a:t> </a:t>
            </a:r>
            <a:r>
              <a:rPr lang="de-CH" baseline="0" dirty="0" err="1"/>
              <a:t>depending</a:t>
            </a:r>
            <a:r>
              <a:rPr lang="de-CH" baseline="0" dirty="0"/>
              <a:t> on </a:t>
            </a:r>
            <a:r>
              <a:rPr lang="de-CH" baseline="0" dirty="0" err="1"/>
              <a:t>the</a:t>
            </a:r>
            <a:r>
              <a:rPr lang="de-CH" baseline="0" dirty="0"/>
              <a:t> </a:t>
            </a:r>
            <a:r>
              <a:rPr lang="de-CH" baseline="0" dirty="0" err="1"/>
              <a:t>azure</a:t>
            </a:r>
            <a:r>
              <a:rPr lang="de-CH" baseline="0" dirty="0"/>
              <a:t> </a:t>
            </a:r>
            <a:r>
              <a:rPr lang="de-CH" baseline="0" dirty="0" err="1"/>
              <a:t>latency</a:t>
            </a:r>
            <a:r>
              <a:rPr lang="de-CH" baseline="0" dirty="0"/>
              <a:t> </a:t>
            </a:r>
            <a:r>
              <a:rPr lang="de-CH" baseline="0" dirty="0" err="1"/>
              <a:t>and</a:t>
            </a:r>
            <a:r>
              <a:rPr lang="de-CH" baseline="0" dirty="0"/>
              <a:t> </a:t>
            </a:r>
            <a:r>
              <a:rPr lang="de-CH" baseline="0" dirty="0" err="1"/>
              <a:t>the</a:t>
            </a:r>
            <a:r>
              <a:rPr lang="de-CH" baseline="0" dirty="0"/>
              <a:t> </a:t>
            </a:r>
            <a:r>
              <a:rPr lang="de-CH" baseline="0" dirty="0" err="1"/>
              <a:t>hardware</a:t>
            </a:r>
            <a:r>
              <a:rPr lang="de-CH" baseline="0" dirty="0"/>
              <a:t> </a:t>
            </a:r>
            <a:r>
              <a:rPr lang="de-CH" baseline="0" dirty="0" err="1"/>
              <a:t>used</a:t>
            </a:r>
            <a:r>
              <a:rPr lang="de-CH" baseline="0" dirty="0"/>
              <a:t> on </a:t>
            </a:r>
            <a:r>
              <a:rPr lang="de-CH" baseline="0" dirty="0" err="1"/>
              <a:t>prem</a:t>
            </a:r>
            <a:r>
              <a:rPr lang="de-CH" baseline="0" dirty="0"/>
              <a:t> </a:t>
            </a:r>
            <a:r>
              <a:rPr lang="de-CH" baseline="0" dirty="0" err="1"/>
              <a:t>for</a:t>
            </a:r>
            <a:r>
              <a:rPr lang="de-CH" baseline="0" dirty="0"/>
              <a:t> MSMQ. </a:t>
            </a:r>
          </a:p>
          <a:p>
            <a:endParaRPr lang="de-CH" baseline="0" dirty="0"/>
          </a:p>
          <a:p>
            <a:r>
              <a:rPr lang="de-CH" baseline="0" dirty="0" err="1"/>
              <a:t>And</a:t>
            </a:r>
            <a:r>
              <a:rPr lang="de-CH" baseline="0" dirty="0"/>
              <a:t> </a:t>
            </a:r>
            <a:r>
              <a:rPr lang="de-CH" baseline="0" dirty="0" err="1"/>
              <a:t>this</a:t>
            </a:r>
            <a:r>
              <a:rPr lang="de-CH" baseline="0" dirty="0"/>
              <a:t> </a:t>
            </a:r>
            <a:r>
              <a:rPr lang="de-CH" baseline="0" dirty="0" err="1"/>
              <a:t>is</a:t>
            </a:r>
            <a:r>
              <a:rPr lang="de-CH" baseline="0" dirty="0"/>
              <a:t> </a:t>
            </a:r>
            <a:r>
              <a:rPr lang="de-CH" baseline="0" dirty="0" err="1"/>
              <a:t>only</a:t>
            </a:r>
            <a:r>
              <a:rPr lang="de-CH" baseline="0" dirty="0"/>
              <a:t> </a:t>
            </a:r>
            <a:r>
              <a:rPr lang="de-CH" baseline="0" dirty="0" err="1"/>
              <a:t>raw</a:t>
            </a:r>
            <a:r>
              <a:rPr lang="de-CH" baseline="0" dirty="0"/>
              <a:t> </a:t>
            </a:r>
            <a:r>
              <a:rPr lang="de-CH" baseline="0" dirty="0" err="1"/>
              <a:t>throughput</a:t>
            </a:r>
            <a:r>
              <a:rPr lang="de-CH" baseline="0" dirty="0"/>
              <a:t> </a:t>
            </a:r>
            <a:r>
              <a:rPr lang="de-CH" baseline="0" dirty="0" err="1"/>
              <a:t>measured</a:t>
            </a:r>
            <a:r>
              <a:rPr lang="de-CH" baseline="0" dirty="0"/>
              <a:t>. </a:t>
            </a:r>
            <a:r>
              <a:rPr lang="de-CH" baseline="0" dirty="0" err="1"/>
              <a:t>Everything</a:t>
            </a:r>
            <a:r>
              <a:rPr lang="de-CH" baseline="0" dirty="0"/>
              <a:t> </a:t>
            </a:r>
            <a:r>
              <a:rPr lang="de-CH" baseline="0" dirty="0" err="1"/>
              <a:t>else</a:t>
            </a:r>
            <a:r>
              <a:rPr lang="de-CH" baseline="0" dirty="0"/>
              <a:t> </a:t>
            </a:r>
            <a:r>
              <a:rPr lang="de-CH" baseline="0" dirty="0" err="1"/>
              <a:t>is</a:t>
            </a:r>
            <a:r>
              <a:rPr lang="de-CH" baseline="0" dirty="0"/>
              <a:t> also </a:t>
            </a:r>
            <a:r>
              <a:rPr lang="de-CH" baseline="0" dirty="0" err="1"/>
              <a:t>asynchronous</a:t>
            </a:r>
            <a:r>
              <a:rPr lang="de-CH" baseline="0" dirty="0"/>
              <a:t> like </a:t>
            </a:r>
            <a:r>
              <a:rPr lang="de-CH" baseline="0" dirty="0" err="1"/>
              <a:t>persistence</a:t>
            </a:r>
            <a:r>
              <a:rPr lang="de-CH" baseline="0" dirty="0"/>
              <a:t>, </a:t>
            </a:r>
            <a:r>
              <a:rPr lang="de-CH" baseline="0" dirty="0" err="1"/>
              <a:t>file</a:t>
            </a:r>
            <a:r>
              <a:rPr lang="de-CH" baseline="0" dirty="0"/>
              <a:t> </a:t>
            </a:r>
            <a:r>
              <a:rPr lang="de-CH" baseline="0" dirty="0" err="1"/>
              <a:t>transfers</a:t>
            </a:r>
            <a:r>
              <a:rPr lang="de-CH" baseline="0" dirty="0"/>
              <a:t> </a:t>
            </a:r>
            <a:r>
              <a:rPr lang="de-CH" baseline="0" dirty="0" err="1"/>
              <a:t>and</a:t>
            </a:r>
            <a:r>
              <a:rPr lang="de-CH" baseline="0" dirty="0"/>
              <a:t> so on. </a:t>
            </a:r>
            <a:r>
              <a:rPr lang="de-CH" baseline="0" dirty="0" err="1"/>
              <a:t>We</a:t>
            </a:r>
            <a:r>
              <a:rPr lang="de-CH" baseline="0" dirty="0"/>
              <a:t> also </a:t>
            </a:r>
            <a:r>
              <a:rPr lang="de-CH" baseline="0" dirty="0" err="1"/>
              <a:t>see</a:t>
            </a:r>
            <a:r>
              <a:rPr lang="de-CH" baseline="0" dirty="0"/>
              <a:t> </a:t>
            </a:r>
            <a:r>
              <a:rPr lang="de-CH" baseline="0" dirty="0" err="1"/>
              <a:t>much</a:t>
            </a:r>
            <a:r>
              <a:rPr lang="de-CH" baseline="0" dirty="0"/>
              <a:t> </a:t>
            </a:r>
            <a:r>
              <a:rPr lang="de-CH" baseline="0" dirty="0" err="1"/>
              <a:t>better</a:t>
            </a:r>
            <a:r>
              <a:rPr lang="de-CH" baseline="0" dirty="0"/>
              <a:t> </a:t>
            </a:r>
            <a:r>
              <a:rPr lang="de-CH" baseline="0" dirty="0" err="1"/>
              <a:t>ressource</a:t>
            </a:r>
            <a:r>
              <a:rPr lang="de-CH" baseline="0" dirty="0"/>
              <a:t> </a:t>
            </a:r>
            <a:r>
              <a:rPr lang="de-CH" baseline="0" dirty="0" err="1"/>
              <a:t>usage</a:t>
            </a:r>
            <a:r>
              <a:rPr lang="de-CH" baseline="0" dirty="0"/>
              <a:t> like </a:t>
            </a:r>
            <a:r>
              <a:rPr lang="de-CH" baseline="0" dirty="0" err="1"/>
              <a:t>using</a:t>
            </a:r>
            <a:r>
              <a:rPr lang="de-CH" baseline="0" dirty="0"/>
              <a:t> </a:t>
            </a:r>
            <a:r>
              <a:rPr lang="de-CH" baseline="0" dirty="0" err="1"/>
              <a:t>less</a:t>
            </a:r>
            <a:r>
              <a:rPr lang="de-CH" baseline="0" dirty="0"/>
              <a:t> </a:t>
            </a:r>
            <a:r>
              <a:rPr lang="de-CH" baseline="0" dirty="0" err="1"/>
              <a:t>threads</a:t>
            </a:r>
            <a:r>
              <a:rPr lang="de-CH" baseline="0" dirty="0"/>
              <a:t> </a:t>
            </a:r>
            <a:r>
              <a:rPr lang="de-CH" baseline="0" dirty="0" err="1"/>
              <a:t>more</a:t>
            </a:r>
            <a:r>
              <a:rPr lang="de-CH" baseline="0" dirty="0"/>
              <a:t> </a:t>
            </a:r>
            <a:r>
              <a:rPr lang="de-CH" baseline="0" dirty="0" err="1"/>
              <a:t>efficiently</a:t>
            </a:r>
            <a:r>
              <a:rPr lang="de-CH" baseline="0" dirty="0"/>
              <a:t>. Less CPU usage while high IO usage…</a:t>
            </a:r>
          </a:p>
          <a:p>
            <a:endParaRPr lang="en-US" baseline="0" dirty="0"/>
          </a:p>
          <a:p>
            <a:r>
              <a:rPr lang="en-US" baseline="0" dirty="0"/>
              <a:t>If you don’t believe me go have a look </a:t>
            </a:r>
            <a:r>
              <a:rPr lang="en-US" baseline="0" dirty="0" smtClean="0"/>
              <a:t>end2end</a:t>
            </a:r>
          </a:p>
          <a:p>
            <a:endParaRPr lang="en-US" baseline="0" dirty="0" smtClean="0"/>
          </a:p>
          <a:p>
            <a:r>
              <a:rPr lang="en-US" baseline="0" dirty="0" smtClean="0"/>
              <a:t>So if we want to benefit from asynchronous programming we have to (next slide)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21</a:t>
            </a:fld>
            <a:endParaRPr lang="de-CH"/>
          </a:p>
        </p:txBody>
      </p:sp>
    </p:spTree>
    <p:extLst>
      <p:ext uri="{BB962C8B-B14F-4D97-AF65-F5344CB8AC3E}">
        <p14:creationId xmlns:p14="http://schemas.microsoft.com/office/powerpoint/2010/main" val="10544011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ASYNC</a:t>
            </a:r>
            <a:r>
              <a:rPr lang="en-US" baseline="0" dirty="0"/>
              <a:t> ALL THE </a:t>
            </a:r>
            <a:r>
              <a:rPr lang="en-US" baseline="0" dirty="0" smtClean="0"/>
              <a:t>THINGS</a:t>
            </a:r>
          </a:p>
          <a:p>
            <a:endParaRPr lang="en-US" baseline="0" dirty="0" smtClean="0"/>
          </a:p>
          <a:p>
            <a:r>
              <a:rPr lang="en-US" baseline="0" dirty="0" smtClean="0"/>
              <a:t>In order to approach the </a:t>
            </a:r>
            <a:r>
              <a:rPr lang="en-US" baseline="0" dirty="0" err="1" smtClean="0"/>
              <a:t>asyncification</a:t>
            </a:r>
            <a:r>
              <a:rPr lang="en-US" baseline="0" dirty="0" smtClean="0"/>
              <a:t> in a structure way I’ll show you a four phased approach for evolving your code-base towards </a:t>
            </a:r>
            <a:r>
              <a:rPr lang="en-US" baseline="0" dirty="0" err="1" smtClean="0"/>
              <a:t>async</a:t>
            </a:r>
            <a:r>
              <a:rPr lang="en-US" baseline="0" dirty="0" smtClean="0"/>
              <a:t>/await today.</a:t>
            </a:r>
          </a:p>
        </p:txBody>
      </p:sp>
      <p:sp>
        <p:nvSpPr>
          <p:cNvPr id="4" name="Slide Number Placeholder 3"/>
          <p:cNvSpPr>
            <a:spLocks noGrp="1"/>
          </p:cNvSpPr>
          <p:nvPr>
            <p:ph type="sldNum" sz="quarter" idx="10"/>
          </p:nvPr>
        </p:nvSpPr>
        <p:spPr/>
        <p:txBody>
          <a:bodyPr/>
          <a:lstStyle/>
          <a:p>
            <a:fld id="{9BCA07FD-5BD5-4529-84B0-48DD2C561176}" type="slidenum">
              <a:rPr lang="de-CH" smtClean="0"/>
              <a:t>22</a:t>
            </a:fld>
            <a:endParaRPr lang="de-CH"/>
          </a:p>
        </p:txBody>
      </p:sp>
    </p:spTree>
    <p:extLst>
      <p:ext uri="{BB962C8B-B14F-4D97-AF65-F5344CB8AC3E}">
        <p14:creationId xmlns:p14="http://schemas.microsoft.com/office/powerpoint/2010/main" val="1762745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t>
            </a:r>
            <a:r>
              <a:rPr lang="en-US" dirty="0" smtClean="0"/>
              <a:t>the identification phase, we classify the components which would benefit from </a:t>
            </a:r>
            <a:r>
              <a:rPr lang="en-US" dirty="0" err="1" smtClean="0"/>
              <a:t>async</a:t>
            </a:r>
            <a:r>
              <a:rPr lang="en-US" dirty="0" smtClean="0"/>
              <a:t>/await. </a:t>
            </a:r>
            <a:endParaRPr lang="en-US" dirty="0" smtClean="0"/>
          </a:p>
          <a:p>
            <a:r>
              <a:rPr lang="en-US" dirty="0" smtClean="0"/>
              <a:t>In </a:t>
            </a:r>
            <a:r>
              <a:rPr lang="en-US" dirty="0" smtClean="0"/>
              <a:t>the exploration phase, we discover potential road blockers which might hinder the </a:t>
            </a:r>
            <a:r>
              <a:rPr lang="en-US" dirty="0" err="1" smtClean="0"/>
              <a:t>async</a:t>
            </a:r>
            <a:r>
              <a:rPr lang="en-US" dirty="0" smtClean="0"/>
              <a:t>/await adoption.</a:t>
            </a:r>
          </a:p>
          <a:p>
            <a:r>
              <a:rPr lang="en-US" dirty="0" smtClean="0"/>
              <a:t>In </a:t>
            </a:r>
            <a:r>
              <a:rPr lang="en-US" dirty="0" smtClean="0"/>
              <a:t>the obstacle phase, we learn to redesign parts of the code to remove the previously identified road blockers. </a:t>
            </a:r>
            <a:endParaRPr lang="en-US" dirty="0" smtClean="0"/>
          </a:p>
          <a:p>
            <a:r>
              <a:rPr lang="en-US" dirty="0" smtClean="0"/>
              <a:t>In </a:t>
            </a:r>
            <a:r>
              <a:rPr lang="en-US" dirty="0" smtClean="0"/>
              <a:t>the bring-it-together phase, we gradually move the components which benefit the most from </a:t>
            </a:r>
            <a:r>
              <a:rPr lang="en-US" dirty="0" err="1" smtClean="0"/>
              <a:t>async</a:t>
            </a:r>
            <a:r>
              <a:rPr lang="en-US" dirty="0" smtClean="0"/>
              <a:t>/await to a full asynchronous API. Small steps. No Big Bang</a:t>
            </a:r>
            <a:r>
              <a:rPr lang="en-US" dirty="0" smtClean="0"/>
              <a:t>.</a:t>
            </a:r>
            <a:endParaRPr lang="en-US" dirty="0" smtClean="0"/>
          </a:p>
        </p:txBody>
      </p:sp>
      <p:sp>
        <p:nvSpPr>
          <p:cNvPr id="4" name="Slide Number Placeholder 3"/>
          <p:cNvSpPr>
            <a:spLocks noGrp="1"/>
          </p:cNvSpPr>
          <p:nvPr>
            <p:ph type="sldNum" sz="quarter" idx="10"/>
          </p:nvPr>
        </p:nvSpPr>
        <p:spPr/>
        <p:txBody>
          <a:bodyPr/>
          <a:lstStyle/>
          <a:p>
            <a:fld id="{9BCA07FD-5BD5-4529-84B0-48DD2C561176}" type="slidenum">
              <a:rPr lang="de-CH" smtClean="0"/>
              <a:t>23</a:t>
            </a:fld>
            <a:endParaRPr lang="de-CH"/>
          </a:p>
        </p:txBody>
      </p:sp>
    </p:spTree>
    <p:extLst>
      <p:ext uri="{BB962C8B-B14F-4D97-AF65-F5344CB8AC3E}">
        <p14:creationId xmlns:p14="http://schemas.microsoft.com/office/powerpoint/2010/main" val="9902946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r>
              <a:rPr lang="de-CH" dirty="0" err="1" smtClean="0"/>
              <a:t>Phases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24</a:t>
            </a:fld>
            <a:endParaRPr lang="de-CH"/>
          </a:p>
        </p:txBody>
      </p:sp>
    </p:spTree>
    <p:extLst>
      <p:ext uri="{BB962C8B-B14F-4D97-AF65-F5344CB8AC3E}">
        <p14:creationId xmlns:p14="http://schemas.microsoft.com/office/powerpoint/2010/main" val="18992184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In </a:t>
            </a:r>
            <a:r>
              <a:rPr lang="de-CH" dirty="0" err="1" smtClean="0"/>
              <a:t>the</a:t>
            </a:r>
            <a:r>
              <a:rPr lang="de-CH" dirty="0" smtClean="0"/>
              <a:t> </a:t>
            </a:r>
            <a:r>
              <a:rPr lang="de-CH" dirty="0" err="1" smtClean="0"/>
              <a:t>identification</a:t>
            </a:r>
            <a:r>
              <a:rPr lang="de-CH" dirty="0" smtClean="0"/>
              <a:t> </a:t>
            </a:r>
            <a:r>
              <a:rPr lang="de-CH" dirty="0" err="1" smtClean="0"/>
              <a:t>phase</a:t>
            </a:r>
            <a:r>
              <a:rPr lang="de-CH" dirty="0" smtClean="0"/>
              <a:t> </a:t>
            </a:r>
            <a:r>
              <a:rPr lang="de-CH" dirty="0" err="1" smtClean="0"/>
              <a:t>we</a:t>
            </a:r>
            <a:r>
              <a:rPr lang="de-CH" dirty="0" smtClean="0"/>
              <a:t> </a:t>
            </a:r>
            <a:r>
              <a:rPr lang="de-CH" dirty="0" err="1" smtClean="0"/>
              <a:t>identifiy</a:t>
            </a:r>
            <a:r>
              <a:rPr lang="de-CH" dirty="0" smtClean="0"/>
              <a:t> all </a:t>
            </a:r>
            <a:r>
              <a:rPr lang="de-CH" dirty="0" err="1" smtClean="0"/>
              <a:t>components</a:t>
            </a:r>
            <a:r>
              <a:rPr lang="de-CH" dirty="0" smtClean="0"/>
              <a:t> </a:t>
            </a:r>
            <a:r>
              <a:rPr lang="de-CH" dirty="0" err="1" smtClean="0"/>
              <a:t>which</a:t>
            </a:r>
            <a:r>
              <a:rPr lang="de-CH" dirty="0" smtClean="0"/>
              <a:t> </a:t>
            </a:r>
            <a:r>
              <a:rPr lang="de-CH" dirty="0" err="1" smtClean="0"/>
              <a:t>truly</a:t>
            </a:r>
            <a:r>
              <a:rPr lang="de-CH" dirty="0" smtClean="0"/>
              <a:t> </a:t>
            </a:r>
            <a:r>
              <a:rPr lang="de-CH" dirty="0" err="1" smtClean="0"/>
              <a:t>benefit</a:t>
            </a:r>
            <a:r>
              <a:rPr lang="de-CH" dirty="0" smtClean="0"/>
              <a:t> </a:t>
            </a:r>
            <a:r>
              <a:rPr lang="de-CH" dirty="0" err="1" smtClean="0"/>
              <a:t>from</a:t>
            </a:r>
            <a:r>
              <a:rPr lang="de-CH" dirty="0" smtClean="0"/>
              <a:t> </a:t>
            </a:r>
            <a:r>
              <a:rPr lang="de-CH" dirty="0" err="1" smtClean="0"/>
              <a:t>async</a:t>
            </a:r>
            <a:r>
              <a:rPr lang="de-CH" dirty="0" smtClean="0"/>
              <a:t>/</a:t>
            </a:r>
            <a:r>
              <a:rPr lang="de-CH" dirty="0" err="1" smtClean="0"/>
              <a:t>await</a:t>
            </a:r>
            <a:r>
              <a:rPr lang="de-CH" dirty="0" smtClean="0"/>
              <a:t>.</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25</a:t>
            </a:fld>
            <a:endParaRPr lang="de-CH"/>
          </a:p>
        </p:txBody>
      </p:sp>
    </p:spTree>
    <p:extLst>
      <p:ext uri="{BB962C8B-B14F-4D97-AF65-F5344CB8AC3E}">
        <p14:creationId xmlns:p14="http://schemas.microsoft.com/office/powerpoint/2010/main" val="10917170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As </a:t>
            </a:r>
            <a:r>
              <a:rPr lang="de-CH" dirty="0" err="1" smtClean="0"/>
              <a:t>we</a:t>
            </a:r>
            <a:r>
              <a:rPr lang="de-CH" dirty="0" smtClean="0"/>
              <a:t> </a:t>
            </a:r>
            <a:r>
              <a:rPr lang="de-CH" dirty="0" err="1" smtClean="0"/>
              <a:t>have</a:t>
            </a:r>
            <a:r>
              <a:rPr lang="de-CH" dirty="0" smtClean="0"/>
              <a:t> </a:t>
            </a:r>
            <a:r>
              <a:rPr lang="de-CH" dirty="0" err="1" smtClean="0"/>
              <a:t>learned</a:t>
            </a:r>
            <a:r>
              <a:rPr lang="de-CH" dirty="0" smtClean="0"/>
              <a:t> in </a:t>
            </a:r>
            <a:r>
              <a:rPr lang="de-CH" dirty="0" err="1" smtClean="0"/>
              <a:t>the</a:t>
            </a:r>
            <a:r>
              <a:rPr lang="de-CH" dirty="0" smtClean="0"/>
              <a:t> </a:t>
            </a:r>
            <a:r>
              <a:rPr lang="de-CH" dirty="0" err="1" smtClean="0"/>
              <a:t>introduction</a:t>
            </a:r>
            <a:r>
              <a:rPr lang="de-CH" dirty="0" smtClean="0"/>
              <a:t> </a:t>
            </a:r>
            <a:r>
              <a:rPr lang="de-CH" dirty="0" err="1" smtClean="0"/>
              <a:t>section</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26</a:t>
            </a:fld>
            <a:endParaRPr lang="de-CH"/>
          </a:p>
        </p:txBody>
      </p:sp>
    </p:spTree>
    <p:extLst>
      <p:ext uri="{BB962C8B-B14F-4D97-AF65-F5344CB8AC3E}">
        <p14:creationId xmlns:p14="http://schemas.microsoft.com/office/powerpoint/2010/main" val="943281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28</a:t>
            </a:fld>
            <a:endParaRPr lang="de-CH"/>
          </a:p>
        </p:txBody>
      </p:sp>
    </p:spTree>
    <p:extLst>
      <p:ext uri="{BB962C8B-B14F-4D97-AF65-F5344CB8AC3E}">
        <p14:creationId xmlns:p14="http://schemas.microsoft.com/office/powerpoint/2010/main" val="25662490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way to do it is </a:t>
            </a:r>
            <a:r>
              <a:rPr lang="en-US" sz="1200" dirty="0" err="1">
                <a:solidFill>
                  <a:schemeClr val="accent3"/>
                </a:solidFill>
                <a:latin typeface="Yanone Kaffeesatz Regular" panose="02000000000000000000" pitchFamily="2" charset="0"/>
              </a:rPr>
              <a:t>timeboxing</a:t>
            </a:r>
            <a:r>
              <a:rPr lang="en-US" sz="1200" dirty="0">
                <a:solidFill>
                  <a:schemeClr val="accent3"/>
                </a:solidFill>
                <a:latin typeface="Yanone Kaffeesatz Regular" panose="02000000000000000000" pitchFamily="2" charset="0"/>
              </a:rPr>
              <a:t/>
            </a:r>
            <a:br>
              <a:rPr lang="en-US" sz="1200" dirty="0">
                <a:solidFill>
                  <a:schemeClr val="accent3"/>
                </a:solidFill>
                <a:latin typeface="Yanone Kaffeesatz Regular" panose="02000000000000000000" pitchFamily="2" charset="0"/>
              </a:rPr>
            </a:br>
            <a:r>
              <a:rPr lang="en-US" sz="1200" dirty="0">
                <a:solidFill>
                  <a:schemeClr val="accent3"/>
                </a:solidFill>
                <a:latin typeface="Yanone Kaffeesatz Regular" panose="02000000000000000000" pitchFamily="2" charset="0"/>
              </a:rPr>
              <a:t>Efferent and Afferent coupling?</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29</a:t>
            </a:fld>
            <a:endParaRPr lang="de-CH"/>
          </a:p>
        </p:txBody>
      </p:sp>
    </p:spTree>
    <p:extLst>
      <p:ext uri="{BB962C8B-B14F-4D97-AF65-F5344CB8AC3E}">
        <p14:creationId xmlns:p14="http://schemas.microsoft.com/office/powerpoint/2010/main" val="29381236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group</a:t>
            </a:r>
            <a:r>
              <a:rPr lang="en-US" baseline="0" dirty="0"/>
              <a:t> the topics??</a:t>
            </a:r>
          </a:p>
          <a:p>
            <a:r>
              <a:rPr lang="en-US" baseline="0" dirty="0"/>
              <a:t>Maybe repeat again</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32</a:t>
            </a:fld>
            <a:endParaRPr lang="de-CH"/>
          </a:p>
        </p:txBody>
      </p:sp>
    </p:spTree>
    <p:extLst>
      <p:ext uri="{BB962C8B-B14F-4D97-AF65-F5344CB8AC3E}">
        <p14:creationId xmlns:p14="http://schemas.microsoft.com/office/powerpoint/2010/main" val="1013340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3</a:t>
            </a:fld>
            <a:endParaRPr lang="de-CH"/>
          </a:p>
        </p:txBody>
      </p:sp>
    </p:spTree>
    <p:extLst>
      <p:ext uri="{BB962C8B-B14F-4D97-AF65-F5344CB8AC3E}">
        <p14:creationId xmlns:p14="http://schemas.microsoft.com/office/powerpoint/2010/main" val="41199759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33</a:t>
            </a:fld>
            <a:endParaRPr lang="de-CH"/>
          </a:p>
        </p:txBody>
      </p:sp>
    </p:spTree>
    <p:extLst>
      <p:ext uri="{BB962C8B-B14F-4D97-AF65-F5344CB8AC3E}">
        <p14:creationId xmlns:p14="http://schemas.microsoft.com/office/powerpoint/2010/main" val="20273392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34</a:t>
            </a:fld>
            <a:endParaRPr lang="de-CH"/>
          </a:p>
        </p:txBody>
      </p:sp>
    </p:spTree>
    <p:extLst>
      <p:ext uri="{BB962C8B-B14F-4D97-AF65-F5344CB8AC3E}">
        <p14:creationId xmlns:p14="http://schemas.microsoft.com/office/powerpoint/2010/main" val="25556910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35</a:t>
            </a:fld>
            <a:endParaRPr lang="de-CH"/>
          </a:p>
        </p:txBody>
      </p:sp>
    </p:spTree>
    <p:extLst>
      <p:ext uri="{BB962C8B-B14F-4D97-AF65-F5344CB8AC3E}">
        <p14:creationId xmlns:p14="http://schemas.microsoft.com/office/powerpoint/2010/main" val="32107738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36</a:t>
            </a:fld>
            <a:endParaRPr lang="de-CH"/>
          </a:p>
        </p:txBody>
      </p:sp>
    </p:spTree>
    <p:extLst>
      <p:ext uri="{BB962C8B-B14F-4D97-AF65-F5344CB8AC3E}">
        <p14:creationId xmlns:p14="http://schemas.microsoft.com/office/powerpoint/2010/main" val="30922642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another</a:t>
            </a:r>
            <a:r>
              <a:rPr lang="en-US" baseline="0" dirty="0"/>
              <a:t> icon</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37</a:t>
            </a:fld>
            <a:endParaRPr lang="de-CH"/>
          </a:p>
        </p:txBody>
      </p:sp>
    </p:spTree>
    <p:extLst>
      <p:ext uri="{BB962C8B-B14F-4D97-AF65-F5344CB8AC3E}">
        <p14:creationId xmlns:p14="http://schemas.microsoft.com/office/powerpoint/2010/main" val="22500417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38</a:t>
            </a:fld>
            <a:endParaRPr lang="de-CH"/>
          </a:p>
        </p:txBody>
      </p:sp>
    </p:spTree>
    <p:extLst>
      <p:ext uri="{BB962C8B-B14F-4D97-AF65-F5344CB8AC3E}">
        <p14:creationId xmlns:p14="http://schemas.microsoft.com/office/powerpoint/2010/main" val="6249547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Awaiting inside a lock is a recipe for producing deadlocks.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I'm sure you can see why: </a:t>
            </a:r>
            <a:r>
              <a:rPr lang="en-US" sz="1200" b="0" i="1" kern="1200" dirty="0">
                <a:solidFill>
                  <a:schemeClr val="tx1"/>
                </a:solidFill>
                <a:effectLst/>
                <a:latin typeface="+mn-lt"/>
                <a:ea typeface="+mn-ea"/>
                <a:cs typeface="+mn-cs"/>
              </a:rPr>
              <a:t>arbitrary code runs between the time the await returns control to the caller and the method resumes</a:t>
            </a:r>
            <a:r>
              <a:rPr lang="en-US" sz="1200" b="0" i="0" kern="1200" dirty="0">
                <a:solidFill>
                  <a:schemeClr val="tx1"/>
                </a:solidFill>
                <a:effectLst/>
                <a:latin typeface="+mn-lt"/>
                <a:ea typeface="+mn-ea"/>
                <a:cs typeface="+mn-cs"/>
              </a:rPr>
              <a:t>. That arbitrary code could be taking out locks that produce lock ordering inversions, and therefore deadlocks.</a:t>
            </a:r>
          </a:p>
          <a:p>
            <a:r>
              <a:rPr lang="en-US" sz="1200" b="0" i="0" kern="1200" dirty="0">
                <a:solidFill>
                  <a:schemeClr val="tx1"/>
                </a:solidFill>
                <a:effectLst/>
                <a:latin typeface="+mn-lt"/>
                <a:ea typeface="+mn-ea"/>
                <a:cs typeface="+mn-cs"/>
              </a:rPr>
              <a:t>Worse, </a:t>
            </a:r>
            <a:r>
              <a:rPr lang="en-US" sz="1200" b="0" i="1" kern="1200" dirty="0">
                <a:solidFill>
                  <a:schemeClr val="tx1"/>
                </a:solidFill>
                <a:effectLst/>
                <a:latin typeface="+mn-lt"/>
                <a:ea typeface="+mn-ea"/>
                <a:cs typeface="+mn-cs"/>
              </a:rPr>
              <a:t>the code could resume on another thread</a:t>
            </a:r>
            <a:r>
              <a:rPr lang="en-US" sz="1200" b="0" i="0" kern="1200" dirty="0">
                <a:solidFill>
                  <a:schemeClr val="tx1"/>
                </a:solidFill>
                <a:effectLst/>
                <a:latin typeface="+mn-lt"/>
                <a:ea typeface="+mn-ea"/>
                <a:cs typeface="+mn-cs"/>
              </a:rPr>
              <a:t> (in advanced scenarios; normally you pick up again on the thread that did the await, but not necessarily) in which case the unlock would be unlocking a lock on a different thread than the thread that took out the lock.</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39</a:t>
            </a:fld>
            <a:endParaRPr lang="de-CH"/>
          </a:p>
        </p:txBody>
      </p:sp>
    </p:spTree>
    <p:extLst>
      <p:ext uri="{BB962C8B-B14F-4D97-AF65-F5344CB8AC3E}">
        <p14:creationId xmlns:p14="http://schemas.microsoft.com/office/powerpoint/2010/main" val="8373699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40</a:t>
            </a:fld>
            <a:endParaRPr lang="de-CH"/>
          </a:p>
        </p:txBody>
      </p:sp>
    </p:spTree>
    <p:extLst>
      <p:ext uri="{BB962C8B-B14F-4D97-AF65-F5344CB8AC3E}">
        <p14:creationId xmlns:p14="http://schemas.microsoft.com/office/powerpoint/2010/main" val="38339742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41</a:t>
            </a:fld>
            <a:endParaRPr lang="de-CH"/>
          </a:p>
        </p:txBody>
      </p:sp>
    </p:spTree>
    <p:extLst>
      <p:ext uri="{BB962C8B-B14F-4D97-AF65-F5344CB8AC3E}">
        <p14:creationId xmlns:p14="http://schemas.microsoft.com/office/powerpoint/2010/main" val="2884057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42</a:t>
            </a:fld>
            <a:endParaRPr lang="de-CH"/>
          </a:p>
        </p:txBody>
      </p:sp>
    </p:spTree>
    <p:extLst>
      <p:ext uri="{BB962C8B-B14F-4D97-AF65-F5344CB8AC3E}">
        <p14:creationId xmlns:p14="http://schemas.microsoft.com/office/powerpoint/2010/main" val="3076096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Basic </a:t>
            </a:r>
            <a:r>
              <a:rPr lang="de-CH" dirty="0" err="1"/>
              <a:t>knowledge</a:t>
            </a:r>
            <a:r>
              <a:rPr lang="de-CH" baseline="0" dirty="0"/>
              <a:t> </a:t>
            </a:r>
            <a:r>
              <a:rPr lang="de-CH" baseline="0" dirty="0" err="1"/>
              <a:t>of</a:t>
            </a:r>
            <a:r>
              <a:rPr lang="de-CH" baseline="0" dirty="0"/>
              <a:t> </a:t>
            </a:r>
            <a:r>
              <a:rPr lang="de-CH" baseline="0" dirty="0" err="1"/>
              <a:t>async</a:t>
            </a:r>
            <a:r>
              <a:rPr lang="de-CH" baseline="0" dirty="0"/>
              <a:t>/</a:t>
            </a:r>
            <a:r>
              <a:rPr lang="de-CH" baseline="0" dirty="0" err="1"/>
              <a:t>await</a:t>
            </a:r>
            <a:r>
              <a:rPr lang="de-CH" baseline="0" dirty="0"/>
              <a:t> in </a:t>
            </a:r>
            <a:r>
              <a:rPr lang="de-CH" baseline="0" dirty="0" err="1"/>
              <a:t>Csharp</a:t>
            </a:r>
            <a:endParaRPr lang="de-CH" baseline="0" dirty="0"/>
          </a:p>
          <a:p>
            <a:r>
              <a:rPr lang="de-CH" dirty="0" err="1"/>
              <a:t>Of</a:t>
            </a:r>
            <a:r>
              <a:rPr lang="de-CH" dirty="0"/>
              <a:t> </a:t>
            </a:r>
            <a:r>
              <a:rPr lang="de-CH" dirty="0" err="1"/>
              <a:t>course</a:t>
            </a:r>
            <a:r>
              <a:rPr lang="de-CH" dirty="0"/>
              <a:t> </a:t>
            </a:r>
            <a:r>
              <a:rPr lang="de-CH" dirty="0" err="1"/>
              <a:t>there</a:t>
            </a:r>
            <a:r>
              <a:rPr lang="de-CH" dirty="0"/>
              <a:t> </a:t>
            </a:r>
            <a:r>
              <a:rPr lang="de-CH" dirty="0" err="1"/>
              <a:t>is</a:t>
            </a:r>
            <a:r>
              <a:rPr lang="de-CH" dirty="0"/>
              <a:t> also</a:t>
            </a:r>
            <a:r>
              <a:rPr lang="de-CH" baseline="0" dirty="0"/>
              <a:t> </a:t>
            </a:r>
            <a:r>
              <a:rPr lang="de-CH" baseline="0" dirty="0" err="1"/>
              <a:t>reactive</a:t>
            </a:r>
            <a:r>
              <a:rPr lang="de-CH" baseline="0" dirty="0"/>
              <a:t> </a:t>
            </a:r>
            <a:r>
              <a:rPr lang="de-CH" baseline="0" dirty="0" err="1"/>
              <a:t>programming</a:t>
            </a:r>
            <a:r>
              <a:rPr lang="de-CH" baseline="0" dirty="0"/>
              <a:t> </a:t>
            </a:r>
            <a:r>
              <a:rPr lang="de-CH" baseline="0" dirty="0" err="1"/>
              <a:t>which</a:t>
            </a:r>
            <a:r>
              <a:rPr lang="de-CH" baseline="0" dirty="0"/>
              <a:t> </a:t>
            </a:r>
            <a:r>
              <a:rPr lang="de-CH" baseline="0" dirty="0" err="1"/>
              <a:t>has</a:t>
            </a:r>
            <a:r>
              <a:rPr lang="de-CH" baseline="0" dirty="0"/>
              <a:t> </a:t>
            </a:r>
            <a:r>
              <a:rPr lang="de-CH" baseline="0" dirty="0" err="1"/>
              <a:t>its</a:t>
            </a:r>
            <a:r>
              <a:rPr lang="de-CH" baseline="0" dirty="0"/>
              <a:t> </a:t>
            </a:r>
            <a:r>
              <a:rPr lang="de-CH" baseline="0" dirty="0" err="1"/>
              <a:t>own</a:t>
            </a:r>
            <a:r>
              <a:rPr lang="de-CH" baseline="0" dirty="0"/>
              <a:t> </a:t>
            </a:r>
            <a:r>
              <a:rPr lang="de-CH" baseline="0" dirty="0" err="1"/>
              <a:t>benefits</a:t>
            </a:r>
            <a:r>
              <a:rPr lang="de-CH" baseline="0" dirty="0"/>
              <a:t> </a:t>
            </a:r>
            <a:r>
              <a:rPr lang="de-CH" baseline="0" dirty="0" err="1"/>
              <a:t>and</a:t>
            </a:r>
            <a:r>
              <a:rPr lang="de-CH" baseline="0" dirty="0"/>
              <a:t> </a:t>
            </a:r>
            <a:r>
              <a:rPr lang="de-CH" baseline="0" dirty="0" err="1"/>
              <a:t>drawbacks</a:t>
            </a:r>
            <a:r>
              <a:rPr lang="de-CH" baseline="0" dirty="0"/>
              <a:t>, I will </a:t>
            </a:r>
            <a:r>
              <a:rPr lang="de-CH" baseline="0" dirty="0" err="1"/>
              <a:t>focus</a:t>
            </a:r>
            <a:r>
              <a:rPr lang="de-CH" baseline="0" dirty="0"/>
              <a:t> on Task-</a:t>
            </a:r>
            <a:r>
              <a:rPr lang="de-CH" baseline="0" dirty="0" err="1"/>
              <a:t>based</a:t>
            </a:r>
            <a:r>
              <a:rPr lang="de-CH" baseline="0" dirty="0"/>
              <a:t> APIs </a:t>
            </a:r>
            <a:r>
              <a:rPr lang="de-CH" baseline="0" dirty="0" err="1"/>
              <a:t>only</a:t>
            </a:r>
            <a:r>
              <a:rPr lang="de-CH" baseline="0" dirty="0"/>
              <a:t> </a:t>
            </a:r>
            <a:r>
              <a:rPr lang="de-CH" baseline="0" dirty="0" err="1"/>
              <a:t>without</a:t>
            </a:r>
            <a:r>
              <a:rPr lang="de-CH" baseline="0" dirty="0"/>
              <a:t> </a:t>
            </a:r>
            <a:r>
              <a:rPr lang="de-CH" baseline="0" dirty="0" err="1"/>
              <a:t>involving</a:t>
            </a:r>
            <a:r>
              <a:rPr lang="de-CH" baseline="0" dirty="0"/>
              <a:t> </a:t>
            </a:r>
            <a:r>
              <a:rPr lang="de-CH" baseline="0" dirty="0" err="1"/>
              <a:t>reactive</a:t>
            </a:r>
            <a:r>
              <a:rPr lang="de-CH" baseline="0" dirty="0"/>
              <a:t> </a:t>
            </a:r>
            <a:r>
              <a:rPr lang="de-CH" baseline="0" dirty="0" err="1"/>
              <a:t>programming</a:t>
            </a:r>
            <a:r>
              <a:rPr lang="de-CH" baseline="0" dirty="0"/>
              <a:t> </a:t>
            </a:r>
            <a:r>
              <a:rPr lang="de-CH" baseline="0" dirty="0" err="1"/>
              <a:t>models</a:t>
            </a:r>
            <a:r>
              <a:rPr lang="de-CH" baseline="0" dirty="0"/>
              <a:t> in </a:t>
            </a:r>
            <a:r>
              <a:rPr lang="de-CH" baseline="0" dirty="0" err="1"/>
              <a:t>this</a:t>
            </a:r>
            <a:r>
              <a:rPr lang="de-CH" baseline="0" dirty="0"/>
              <a:t> </a:t>
            </a:r>
            <a:r>
              <a:rPr lang="de-CH" baseline="0" dirty="0" err="1"/>
              <a:t>talk</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a:t>
            </a:fld>
            <a:endParaRPr lang="de-CH"/>
          </a:p>
        </p:txBody>
      </p:sp>
    </p:spTree>
    <p:extLst>
      <p:ext uri="{BB962C8B-B14F-4D97-AF65-F5344CB8AC3E}">
        <p14:creationId xmlns:p14="http://schemas.microsoft.com/office/powerpoint/2010/main" val="12911937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just refer to my blog</a:t>
            </a:r>
            <a:r>
              <a:rPr lang="en-US" baseline="0" dirty="0"/>
              <a:t> post</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43</a:t>
            </a:fld>
            <a:endParaRPr lang="de-CH"/>
          </a:p>
        </p:txBody>
      </p:sp>
    </p:spTree>
    <p:extLst>
      <p:ext uri="{BB962C8B-B14F-4D97-AF65-F5344CB8AC3E}">
        <p14:creationId xmlns:p14="http://schemas.microsoft.com/office/powerpoint/2010/main" val="40501763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add RPC??</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44</a:t>
            </a:fld>
            <a:endParaRPr lang="de-CH"/>
          </a:p>
        </p:txBody>
      </p:sp>
    </p:spTree>
    <p:extLst>
      <p:ext uri="{BB962C8B-B14F-4D97-AF65-F5344CB8AC3E}">
        <p14:creationId xmlns:p14="http://schemas.microsoft.com/office/powerpoint/2010/main" val="15922880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Use another</a:t>
            </a:r>
            <a:r>
              <a:rPr lang="en-US" baseline="0" dirty="0"/>
              <a:t> icon</a:t>
            </a:r>
            <a:endParaRPr lang="de-CH" dirty="0"/>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45</a:t>
            </a:fld>
            <a:endParaRPr lang="de-CH"/>
          </a:p>
        </p:txBody>
      </p:sp>
    </p:spTree>
    <p:extLst>
      <p:ext uri="{BB962C8B-B14F-4D97-AF65-F5344CB8AC3E}">
        <p14:creationId xmlns:p14="http://schemas.microsoft.com/office/powerpoint/2010/main" val="192744978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Stop thinking in threads. For</a:t>
            </a:r>
            <a:r>
              <a:rPr lang="en-US" baseline="0" dirty="0"/>
              <a:t> most applications threads are no longer relevant. Think in Tasks. Rest assured the TPL runtime is heavily optimized for most production scenarios.</a:t>
            </a:r>
          </a:p>
        </p:txBody>
      </p:sp>
      <p:sp>
        <p:nvSpPr>
          <p:cNvPr id="4" name="Slide Number Placeholder 3"/>
          <p:cNvSpPr>
            <a:spLocks noGrp="1"/>
          </p:cNvSpPr>
          <p:nvPr>
            <p:ph type="sldNum" sz="quarter" idx="10"/>
          </p:nvPr>
        </p:nvSpPr>
        <p:spPr/>
        <p:txBody>
          <a:bodyPr/>
          <a:lstStyle/>
          <a:p>
            <a:fld id="{9BCA07FD-5BD5-4529-84B0-48DD2C561176}" type="slidenum">
              <a:rPr lang="de-CH" smtClean="0"/>
              <a:t>46</a:t>
            </a:fld>
            <a:endParaRPr lang="de-CH"/>
          </a:p>
        </p:txBody>
      </p:sp>
    </p:spTree>
    <p:extLst>
      <p:ext uri="{BB962C8B-B14F-4D97-AF65-F5344CB8AC3E}">
        <p14:creationId xmlns:p14="http://schemas.microsoft.com/office/powerpoint/2010/main" val="26630470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47</a:t>
            </a:fld>
            <a:endParaRPr lang="de-CH"/>
          </a:p>
        </p:txBody>
      </p:sp>
    </p:spTree>
    <p:extLst>
      <p:ext uri="{BB962C8B-B14F-4D97-AF65-F5344CB8AC3E}">
        <p14:creationId xmlns:p14="http://schemas.microsoft.com/office/powerpoint/2010/main" val="32428294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48</a:t>
            </a:fld>
            <a:endParaRPr lang="de-CH"/>
          </a:p>
        </p:txBody>
      </p:sp>
    </p:spTree>
    <p:extLst>
      <p:ext uri="{BB962C8B-B14F-4D97-AF65-F5344CB8AC3E}">
        <p14:creationId xmlns:p14="http://schemas.microsoft.com/office/powerpoint/2010/main" val="120959162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49</a:t>
            </a:fld>
            <a:endParaRPr lang="de-CH"/>
          </a:p>
        </p:txBody>
      </p:sp>
    </p:spTree>
    <p:extLst>
      <p:ext uri="{BB962C8B-B14F-4D97-AF65-F5344CB8AC3E}">
        <p14:creationId xmlns:p14="http://schemas.microsoft.com/office/powerpoint/2010/main" val="6814340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50</a:t>
            </a:fld>
            <a:endParaRPr lang="de-CH"/>
          </a:p>
        </p:txBody>
      </p:sp>
    </p:spTree>
    <p:extLst>
      <p:ext uri="{BB962C8B-B14F-4D97-AF65-F5344CB8AC3E}">
        <p14:creationId xmlns:p14="http://schemas.microsoft.com/office/powerpoint/2010/main" val="307949908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51</a:t>
            </a:fld>
            <a:endParaRPr lang="de-CH"/>
          </a:p>
        </p:txBody>
      </p:sp>
    </p:spTree>
    <p:extLst>
      <p:ext uri="{BB962C8B-B14F-4D97-AF65-F5344CB8AC3E}">
        <p14:creationId xmlns:p14="http://schemas.microsoft.com/office/powerpoint/2010/main" val="197141868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52</a:t>
            </a:fld>
            <a:endParaRPr lang="de-CH"/>
          </a:p>
        </p:txBody>
      </p:sp>
    </p:spTree>
    <p:extLst>
      <p:ext uri="{BB962C8B-B14F-4D97-AF65-F5344CB8AC3E}">
        <p14:creationId xmlns:p14="http://schemas.microsoft.com/office/powerpoint/2010/main" val="486739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webinar is divided</a:t>
            </a:r>
            <a:r>
              <a:rPr lang="en-US" baseline="0" dirty="0"/>
              <a:t> into three parts</a:t>
            </a:r>
          </a:p>
          <a:p>
            <a:endParaRPr lang="en-US" baseline="0" dirty="0"/>
          </a:p>
          <a:p>
            <a:r>
              <a:rPr lang="en-US" baseline="0" dirty="0"/>
              <a:t>Terminology</a:t>
            </a:r>
          </a:p>
          <a:p>
            <a:r>
              <a:rPr lang="en-US" baseline="0" dirty="0"/>
              <a:t>Code and </a:t>
            </a:r>
            <a:r>
              <a:rPr lang="en-US" baseline="0" dirty="0" err="1"/>
              <a:t>WrapUp</a:t>
            </a:r>
            <a:r>
              <a:rPr lang="en-US" baseline="0" dirty="0"/>
              <a:t> including Q&amp;A</a:t>
            </a:r>
          </a:p>
          <a:p>
            <a:endParaRPr lang="en-US" baseline="0" dirty="0"/>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a:t>
            </a:fld>
            <a:endParaRPr lang="de-CH"/>
          </a:p>
        </p:txBody>
      </p:sp>
    </p:spTree>
    <p:extLst>
      <p:ext uri="{BB962C8B-B14F-4D97-AF65-F5344CB8AC3E}">
        <p14:creationId xmlns:p14="http://schemas.microsoft.com/office/powerpoint/2010/main" val="377217939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53</a:t>
            </a:fld>
            <a:endParaRPr lang="de-CH"/>
          </a:p>
        </p:txBody>
      </p:sp>
    </p:spTree>
    <p:extLst>
      <p:ext uri="{BB962C8B-B14F-4D97-AF65-F5344CB8AC3E}">
        <p14:creationId xmlns:p14="http://schemas.microsoft.com/office/powerpoint/2010/main" val="250007105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54</a:t>
            </a:fld>
            <a:endParaRPr lang="de-CH"/>
          </a:p>
        </p:txBody>
      </p:sp>
    </p:spTree>
    <p:extLst>
      <p:ext uri="{BB962C8B-B14F-4D97-AF65-F5344CB8AC3E}">
        <p14:creationId xmlns:p14="http://schemas.microsoft.com/office/powerpoint/2010/main" val="157921587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55</a:t>
            </a:fld>
            <a:endParaRPr lang="de-CH"/>
          </a:p>
        </p:txBody>
      </p:sp>
    </p:spTree>
    <p:extLst>
      <p:ext uri="{BB962C8B-B14F-4D97-AF65-F5344CB8AC3E}">
        <p14:creationId xmlns:p14="http://schemas.microsoft.com/office/powerpoint/2010/main" val="158868844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56</a:t>
            </a:fld>
            <a:endParaRPr lang="de-CH"/>
          </a:p>
        </p:txBody>
      </p:sp>
    </p:spTree>
    <p:extLst>
      <p:ext uri="{BB962C8B-B14F-4D97-AF65-F5344CB8AC3E}">
        <p14:creationId xmlns:p14="http://schemas.microsoft.com/office/powerpoint/2010/main" val="180273221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57</a:t>
            </a:fld>
            <a:endParaRPr lang="de-CH"/>
          </a:p>
        </p:txBody>
      </p:sp>
    </p:spTree>
    <p:extLst>
      <p:ext uri="{BB962C8B-B14F-4D97-AF65-F5344CB8AC3E}">
        <p14:creationId xmlns:p14="http://schemas.microsoft.com/office/powerpoint/2010/main" val="122821578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58</a:t>
            </a:fld>
            <a:endParaRPr lang="de-CH"/>
          </a:p>
        </p:txBody>
      </p:sp>
    </p:spTree>
    <p:extLst>
      <p:ext uri="{BB962C8B-B14F-4D97-AF65-F5344CB8AC3E}">
        <p14:creationId xmlns:p14="http://schemas.microsoft.com/office/powerpoint/2010/main" val="344138203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59</a:t>
            </a:fld>
            <a:endParaRPr lang="de-CH"/>
          </a:p>
        </p:txBody>
      </p:sp>
    </p:spTree>
    <p:extLst>
      <p:ext uri="{BB962C8B-B14F-4D97-AF65-F5344CB8AC3E}">
        <p14:creationId xmlns:p14="http://schemas.microsoft.com/office/powerpoint/2010/main" val="356997516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60</a:t>
            </a:fld>
            <a:endParaRPr lang="de-CH"/>
          </a:p>
        </p:txBody>
      </p:sp>
    </p:spTree>
    <p:extLst>
      <p:ext uri="{BB962C8B-B14F-4D97-AF65-F5344CB8AC3E}">
        <p14:creationId xmlns:p14="http://schemas.microsoft.com/office/powerpoint/2010/main" val="267171717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61</a:t>
            </a:fld>
            <a:endParaRPr lang="de-CH"/>
          </a:p>
        </p:txBody>
      </p:sp>
    </p:spTree>
    <p:extLst>
      <p:ext uri="{BB962C8B-B14F-4D97-AF65-F5344CB8AC3E}">
        <p14:creationId xmlns:p14="http://schemas.microsoft.com/office/powerpoint/2010/main" val="308797065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62</a:t>
            </a:fld>
            <a:endParaRPr lang="de-CH"/>
          </a:p>
        </p:txBody>
      </p:sp>
    </p:spTree>
    <p:extLst>
      <p:ext uri="{BB962C8B-B14F-4D97-AF65-F5344CB8AC3E}">
        <p14:creationId xmlns:p14="http://schemas.microsoft.com/office/powerpoint/2010/main" val="1956186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a:t>
            </a:r>
            <a:endParaRPr lang="en-US" baseline="0" dirty="0"/>
          </a:p>
          <a:p>
            <a:endParaRPr lang="en-US" baseline="0" dirty="0"/>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6</a:t>
            </a:fld>
            <a:endParaRPr lang="de-CH"/>
          </a:p>
        </p:txBody>
      </p:sp>
    </p:spTree>
    <p:extLst>
      <p:ext uri="{BB962C8B-B14F-4D97-AF65-F5344CB8AC3E}">
        <p14:creationId xmlns:p14="http://schemas.microsoft.com/office/powerpoint/2010/main" val="131123578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63</a:t>
            </a:fld>
            <a:endParaRPr lang="de-CH"/>
          </a:p>
        </p:txBody>
      </p:sp>
    </p:spTree>
    <p:extLst>
      <p:ext uri="{BB962C8B-B14F-4D97-AF65-F5344CB8AC3E}">
        <p14:creationId xmlns:p14="http://schemas.microsoft.com/office/powerpoint/2010/main" val="373424255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64</a:t>
            </a:fld>
            <a:endParaRPr lang="de-CH"/>
          </a:p>
        </p:txBody>
      </p:sp>
    </p:spTree>
    <p:extLst>
      <p:ext uri="{BB962C8B-B14F-4D97-AF65-F5344CB8AC3E}">
        <p14:creationId xmlns:p14="http://schemas.microsoft.com/office/powerpoint/2010/main" val="87863320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add RPC??</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65</a:t>
            </a:fld>
            <a:endParaRPr lang="de-CH"/>
          </a:p>
        </p:txBody>
      </p:sp>
    </p:spTree>
    <p:extLst>
      <p:ext uri="{BB962C8B-B14F-4D97-AF65-F5344CB8AC3E}">
        <p14:creationId xmlns:p14="http://schemas.microsoft.com/office/powerpoint/2010/main" val="406056964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add RPC??</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66</a:t>
            </a:fld>
            <a:endParaRPr lang="de-CH"/>
          </a:p>
        </p:txBody>
      </p:sp>
    </p:spTree>
    <p:extLst>
      <p:ext uri="{BB962C8B-B14F-4D97-AF65-F5344CB8AC3E}">
        <p14:creationId xmlns:p14="http://schemas.microsoft.com/office/powerpoint/2010/main" val="271648051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67</a:t>
            </a:fld>
            <a:endParaRPr lang="de-CH"/>
          </a:p>
        </p:txBody>
      </p:sp>
    </p:spTree>
    <p:extLst>
      <p:ext uri="{BB962C8B-B14F-4D97-AF65-F5344CB8AC3E}">
        <p14:creationId xmlns:p14="http://schemas.microsoft.com/office/powerpoint/2010/main" val="12810760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a:t>
            </a:r>
            <a:r>
              <a:rPr lang="en-US" dirty="0"/>
              <a:t>output?</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68</a:t>
            </a:fld>
            <a:endParaRPr lang="de-CH"/>
          </a:p>
        </p:txBody>
      </p:sp>
    </p:spTree>
    <p:extLst>
      <p:ext uri="{BB962C8B-B14F-4D97-AF65-F5344CB8AC3E}">
        <p14:creationId xmlns:p14="http://schemas.microsoft.com/office/powerpoint/2010/main" val="137180668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69</a:t>
            </a:fld>
            <a:endParaRPr lang="de-CH"/>
          </a:p>
        </p:txBody>
      </p:sp>
    </p:spTree>
    <p:extLst>
      <p:ext uri="{BB962C8B-B14F-4D97-AF65-F5344CB8AC3E}">
        <p14:creationId xmlns:p14="http://schemas.microsoft.com/office/powerpoint/2010/main" val="115905426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72</a:t>
            </a:fld>
            <a:endParaRPr lang="de-CH"/>
          </a:p>
        </p:txBody>
      </p:sp>
    </p:spTree>
    <p:extLst>
      <p:ext uri="{BB962C8B-B14F-4D97-AF65-F5344CB8AC3E}">
        <p14:creationId xmlns:p14="http://schemas.microsoft.com/office/powerpoint/2010/main" val="98228348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73</a:t>
            </a:fld>
            <a:endParaRPr lang="de-CH"/>
          </a:p>
        </p:txBody>
      </p:sp>
    </p:spTree>
    <p:extLst>
      <p:ext uri="{BB962C8B-B14F-4D97-AF65-F5344CB8AC3E}">
        <p14:creationId xmlns:p14="http://schemas.microsoft.com/office/powerpoint/2010/main" val="128590119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75</a:t>
            </a:fld>
            <a:endParaRPr lang="de-CH"/>
          </a:p>
        </p:txBody>
      </p:sp>
    </p:spTree>
    <p:extLst>
      <p:ext uri="{BB962C8B-B14F-4D97-AF65-F5344CB8AC3E}">
        <p14:creationId xmlns:p14="http://schemas.microsoft.com/office/powerpoint/2010/main" val="19289720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Fasten your seatbelts. Asynchronous programming with </a:t>
            </a:r>
            <a:r>
              <a:rPr lang="en-US" baseline="0" dirty="0" err="1" smtClean="0"/>
              <a:t>async</a:t>
            </a:r>
            <a:r>
              <a:rPr lang="en-US" baseline="0" dirty="0" smtClean="0"/>
              <a:t>/await is coming more and more. Especially in the cloud enabled world of today and tomorrow more and more third party libraries and framework will move to </a:t>
            </a:r>
            <a:r>
              <a:rPr lang="en-US" baseline="0" dirty="0" err="1" smtClean="0"/>
              <a:t>async</a:t>
            </a:r>
            <a:r>
              <a:rPr lang="en-US" baseline="0" dirty="0" smtClean="0"/>
              <a:t> only APIs. As soon as your code starts integrating with this APIs it needs to move to </a:t>
            </a:r>
            <a:r>
              <a:rPr lang="en-US" baseline="0" dirty="0" err="1" smtClean="0"/>
              <a:t>async</a:t>
            </a:r>
            <a:r>
              <a:rPr lang="en-US" baseline="0" dirty="0" smtClean="0"/>
              <a:t>/await as well if you want to avoid the </a:t>
            </a:r>
            <a:r>
              <a:rPr lang="en-US" baseline="0" dirty="0" err="1" smtClean="0"/>
              <a:t>async</a:t>
            </a:r>
            <a:r>
              <a:rPr lang="en-US" baseline="0" dirty="0" smtClean="0"/>
              <a:t> over sync blocking mega disaster.</a:t>
            </a:r>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7</a:t>
            </a:fld>
            <a:endParaRPr lang="de-CH"/>
          </a:p>
        </p:txBody>
      </p:sp>
    </p:spTree>
    <p:extLst>
      <p:ext uri="{BB962C8B-B14F-4D97-AF65-F5344CB8AC3E}">
        <p14:creationId xmlns:p14="http://schemas.microsoft.com/office/powerpoint/2010/main" val="240592608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77</a:t>
            </a:fld>
            <a:endParaRPr lang="de-CH"/>
          </a:p>
        </p:txBody>
      </p:sp>
    </p:spTree>
    <p:extLst>
      <p:ext uri="{BB962C8B-B14F-4D97-AF65-F5344CB8AC3E}">
        <p14:creationId xmlns:p14="http://schemas.microsoft.com/office/powerpoint/2010/main" val="394961738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WrapUp</a:t>
            </a:r>
            <a:endParaRPr lang="en-US" baseline="0" dirty="0"/>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78</a:t>
            </a:fld>
            <a:endParaRPr lang="de-CH"/>
          </a:p>
        </p:txBody>
      </p:sp>
    </p:spTree>
    <p:extLst>
      <p:ext uri="{BB962C8B-B14F-4D97-AF65-F5344CB8AC3E}">
        <p14:creationId xmlns:p14="http://schemas.microsoft.com/office/powerpoint/2010/main" val="174091579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79</a:t>
            </a:fld>
            <a:endParaRPr lang="de-CH"/>
          </a:p>
        </p:txBody>
      </p:sp>
    </p:spTree>
    <p:extLst>
      <p:ext uri="{BB962C8B-B14F-4D97-AF65-F5344CB8AC3E}">
        <p14:creationId xmlns:p14="http://schemas.microsoft.com/office/powerpoint/2010/main" val="350391610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that can be answered in blog posts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80</a:t>
            </a:fld>
            <a:endParaRPr lang="de-CH"/>
          </a:p>
        </p:txBody>
      </p:sp>
    </p:spTree>
    <p:extLst>
      <p:ext uri="{BB962C8B-B14F-4D97-AF65-F5344CB8AC3E}">
        <p14:creationId xmlns:p14="http://schemas.microsoft.com/office/powerpoint/2010/main" val="367048761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10"/>
          </p:nvPr>
        </p:nvSpPr>
        <p:spPr/>
        <p:txBody>
          <a:bodyPr/>
          <a:lstStyle/>
          <a:p>
            <a:fld id="{9BCA07FD-5BD5-4529-84B0-48DD2C561176}" type="slidenum">
              <a:rPr lang="de-CH" smtClean="0"/>
              <a:t>81</a:t>
            </a:fld>
            <a:endParaRPr lang="de-CH"/>
          </a:p>
        </p:txBody>
      </p:sp>
    </p:spTree>
    <p:extLst>
      <p:ext uri="{BB962C8B-B14F-4D97-AF65-F5344CB8AC3E}">
        <p14:creationId xmlns:p14="http://schemas.microsoft.com/office/powerpoint/2010/main" val="119510834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82</a:t>
            </a:fld>
            <a:endParaRPr lang="de-CH"/>
          </a:p>
        </p:txBody>
      </p:sp>
    </p:spTree>
    <p:extLst>
      <p:ext uri="{BB962C8B-B14F-4D97-AF65-F5344CB8AC3E}">
        <p14:creationId xmlns:p14="http://schemas.microsoft.com/office/powerpoint/2010/main" val="97878201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Thank you very much</a:t>
            </a:r>
            <a:r>
              <a:rPr lang="de-CH" baseline="0" dirty="0"/>
              <a:t> for listening and see you next time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83</a:t>
            </a:fld>
            <a:endParaRPr lang="de-CH"/>
          </a:p>
        </p:txBody>
      </p:sp>
    </p:spTree>
    <p:extLst>
      <p:ext uri="{BB962C8B-B14F-4D97-AF65-F5344CB8AC3E}">
        <p14:creationId xmlns:p14="http://schemas.microsoft.com/office/powerpoint/2010/main" val="394959397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84</a:t>
            </a:fld>
            <a:endParaRPr lang="de-CH"/>
          </a:p>
        </p:txBody>
      </p:sp>
    </p:spTree>
    <p:extLst>
      <p:ext uri="{BB962C8B-B14F-4D97-AF65-F5344CB8AC3E}">
        <p14:creationId xmlns:p14="http://schemas.microsoft.com/office/powerpoint/2010/main" val="8336982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only 1-2 samples</a:t>
            </a:r>
            <a:r>
              <a:rPr lang="en-US" baseline="0" dirty="0"/>
              <a:t> with fewer </a:t>
            </a:r>
            <a:r>
              <a:rPr lang="en-US" baseline="0" dirty="0" smtClean="0"/>
              <a:t>slides</a:t>
            </a:r>
          </a:p>
          <a:p>
            <a:endParaRPr lang="en-US" baseline="0" dirty="0" smtClean="0"/>
          </a:p>
          <a:p>
            <a:r>
              <a:rPr lang="en-US" baseline="0" dirty="0" smtClean="0"/>
              <a:t>Dart 1.9 has it, Python 3.5 and higher has it</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8</a:t>
            </a:fld>
            <a:endParaRPr lang="de-CH"/>
          </a:p>
        </p:txBody>
      </p:sp>
    </p:spTree>
    <p:extLst>
      <p:ext uri="{BB962C8B-B14F-4D97-AF65-F5344CB8AC3E}">
        <p14:creationId xmlns:p14="http://schemas.microsoft.com/office/powerpoint/2010/main" val="33910881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https://msdn.microsoft.com/en-us/library/system.net.http.httpclient.aspx</a:t>
            </a:r>
          </a:p>
          <a:p>
            <a:endParaRPr lang="de-CH" dirty="0"/>
          </a:p>
          <a:p>
            <a:r>
              <a:rPr lang="de-CH" dirty="0" err="1"/>
              <a:t>Only</a:t>
            </a:r>
            <a:r>
              <a:rPr lang="de-CH" dirty="0"/>
              <a:t> </a:t>
            </a:r>
            <a:r>
              <a:rPr lang="de-CH" dirty="0" err="1"/>
              <a:t>provides</a:t>
            </a:r>
            <a:r>
              <a:rPr lang="de-CH" dirty="0"/>
              <a:t> </a:t>
            </a:r>
            <a:r>
              <a:rPr lang="de-CH" dirty="0" err="1"/>
              <a:t>asynchronous</a:t>
            </a:r>
            <a:r>
              <a:rPr lang="de-CH" dirty="0"/>
              <a:t> APIs</a:t>
            </a:r>
          </a:p>
        </p:txBody>
      </p:sp>
      <p:sp>
        <p:nvSpPr>
          <p:cNvPr id="4" name="Slide Number Placeholder 3"/>
          <p:cNvSpPr>
            <a:spLocks noGrp="1"/>
          </p:cNvSpPr>
          <p:nvPr>
            <p:ph type="sldNum" sz="quarter" idx="10"/>
          </p:nvPr>
        </p:nvSpPr>
        <p:spPr/>
        <p:txBody>
          <a:bodyPr/>
          <a:lstStyle/>
          <a:p>
            <a:fld id="{9BCA07FD-5BD5-4529-84B0-48DD2C561176}" type="slidenum">
              <a:rPr lang="de-CH" smtClean="0"/>
              <a:t>9</a:t>
            </a:fld>
            <a:endParaRPr lang="de-CH"/>
          </a:p>
        </p:txBody>
      </p:sp>
    </p:spTree>
    <p:extLst>
      <p:ext uri="{BB962C8B-B14F-4D97-AF65-F5344CB8AC3E}">
        <p14:creationId xmlns:p14="http://schemas.microsoft.com/office/powerpoint/2010/main" val="3646579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05.06.2016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87815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05.06.2016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479173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05.06.2016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005094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2EAEABE-1D59-4413-813E-803E21872067}" type="datetimeFigureOut">
              <a:rPr lang="de-CH" smtClean="0"/>
              <a:t>05.06.2016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741066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EAEABE-1D59-4413-813E-803E21872067}" type="datetimeFigureOut">
              <a:rPr lang="de-CH" smtClean="0"/>
              <a:t>05.06.2016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11563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EAEABE-1D59-4413-813E-803E21872067}" type="datetimeFigureOut">
              <a:rPr lang="de-CH" smtClean="0"/>
              <a:t>05.06.2016</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3308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EAEABE-1D59-4413-813E-803E21872067}" type="datetimeFigureOut">
              <a:rPr lang="de-CH" smtClean="0"/>
              <a:t>05.06.2016</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2825292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EAEABE-1D59-4413-813E-803E21872067}" type="datetimeFigureOut">
              <a:rPr lang="de-CH" smtClean="0"/>
              <a:t>05.06.2016</a:t>
            </a:fld>
            <a:endParaRPr lang="de-CH"/>
          </a:p>
        </p:txBody>
      </p:sp>
      <p:sp>
        <p:nvSpPr>
          <p:cNvPr id="4" name="Footer Placeholder 3"/>
          <p:cNvSpPr>
            <a:spLocks noGrp="1"/>
          </p:cNvSpPr>
          <p:nvPr>
            <p:ph type="ftr" sz="quarter" idx="11"/>
          </p:nvPr>
        </p:nvSpPr>
        <p:spPr/>
        <p:txBody>
          <a:bodyPr/>
          <a:lstStyle/>
          <a:p>
            <a:endParaRPr lang="de-CH"/>
          </a:p>
        </p:txBody>
      </p:sp>
      <p:sp>
        <p:nvSpPr>
          <p:cNvPr id="5" name="Slide Number Placeholder 4"/>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48870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EAEABE-1D59-4413-813E-803E21872067}" type="datetimeFigureOut">
              <a:rPr lang="de-CH" smtClean="0"/>
              <a:t>05.06.2016</a:t>
            </a:fld>
            <a:endParaRPr lang="de-CH"/>
          </a:p>
        </p:txBody>
      </p:sp>
      <p:sp>
        <p:nvSpPr>
          <p:cNvPr id="3" name="Footer Placeholder 2"/>
          <p:cNvSpPr>
            <a:spLocks noGrp="1"/>
          </p:cNvSpPr>
          <p:nvPr>
            <p:ph type="ftr" sz="quarter" idx="11"/>
          </p:nvPr>
        </p:nvSpPr>
        <p:spPr/>
        <p:txBody>
          <a:bodyPr/>
          <a:lstStyle/>
          <a:p>
            <a:endParaRPr lang="de-CH"/>
          </a:p>
        </p:txBody>
      </p:sp>
      <p:sp>
        <p:nvSpPr>
          <p:cNvPr id="4" name="Slide Number Placeholder 3"/>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479437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05.06.2016</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74398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05.06.2016</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92997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EAEABE-1D59-4413-813E-803E21872067}" type="datetimeFigureOut">
              <a:rPr lang="de-CH" smtClean="0"/>
              <a:t>05.06.2016</a:t>
            </a:fld>
            <a:endParaRPr lang="de-C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CF880-6CB5-48AB-8FAF-28C50F70DB25}" type="slidenum">
              <a:rPr lang="de-CH" smtClean="0"/>
              <a:t>‹#›</a:t>
            </a:fld>
            <a:endParaRPr lang="de-CH"/>
          </a:p>
        </p:txBody>
      </p:sp>
    </p:spTree>
    <p:extLst>
      <p:ext uri="{BB962C8B-B14F-4D97-AF65-F5344CB8AC3E}">
        <p14:creationId xmlns:p14="http://schemas.microsoft.com/office/powerpoint/2010/main" val="82068371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Yanone Kaffeesatz Regular" panose="02000000000000000000"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Yanone Kaffeesatz Regular"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Yanone Kaffeesatz Regular"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Yanone Kaffeesatz Regular"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9.jpeg"/><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9.jpeg"/><Relationship Id="rId4" Type="http://schemas.openxmlformats.org/officeDocument/2006/relationships/image" Target="../media/image8.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1.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4.xml"/><Relationship Id="rId1" Type="http://schemas.openxmlformats.org/officeDocument/2006/relationships/slideLayout" Target="../slideLayouts/slideLayout7.xml"/><Relationship Id="rId4" Type="http://schemas.microsoft.com/office/2007/relationships/hdphoto" Target="../media/hdphoto1.wdp"/></Relationships>
</file>

<file path=ppt/slides/_rels/slide8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7.xml"/><Relationship Id="rId1" Type="http://schemas.openxmlformats.org/officeDocument/2006/relationships/slideLayout" Target="../slideLayouts/slideLayout7.xml"/><Relationship Id="rId4" Type="http://schemas.openxmlformats.org/officeDocument/2006/relationships/image" Target="../media/image18.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0156" y="2411332"/>
            <a:ext cx="9911688" cy="1862048"/>
          </a:xfrm>
          <a:prstGeom prst="rect">
            <a:avLst/>
          </a:prstGeom>
        </p:spPr>
        <p:txBody>
          <a:bodyPr wrap="none">
            <a:spAutoFit/>
          </a:bodyPr>
          <a:lstStyle/>
          <a:p>
            <a:r>
              <a:rPr lang="en-US" sz="11500" dirty="0" err="1">
                <a:solidFill>
                  <a:schemeClr val="accent2"/>
                </a:solidFill>
                <a:latin typeface="Yanone Kaffeesatz Regular" panose="02000000000000000000" pitchFamily="2" charset="0"/>
              </a:rPr>
              <a:t>Rearchitect</a:t>
            </a:r>
            <a:r>
              <a:rPr lang="en-US" sz="11500" dirty="0">
                <a:solidFill>
                  <a:schemeClr val="accent2"/>
                </a:solidFill>
                <a:latin typeface="Yanone Kaffeesatz Regular" panose="02000000000000000000" pitchFamily="2" charset="0"/>
              </a:rPr>
              <a:t> your code</a:t>
            </a:r>
            <a:endParaRPr lang="de-CH" sz="1100" dirty="0"/>
          </a:p>
        </p:txBody>
      </p:sp>
      <p:sp>
        <p:nvSpPr>
          <p:cNvPr id="6" name="Rectangle 5"/>
          <p:cNvSpPr/>
          <p:nvPr/>
        </p:nvSpPr>
        <p:spPr>
          <a:xfrm>
            <a:off x="1243435" y="1303336"/>
            <a:ext cx="2549096"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Welcome</a:t>
            </a:r>
            <a:endParaRPr lang="de-CH" sz="1050" dirty="0">
              <a:solidFill>
                <a:schemeClr val="tx2"/>
              </a:solidFill>
            </a:endParaRPr>
          </a:p>
        </p:txBody>
      </p:sp>
      <p:sp>
        <p:nvSpPr>
          <p:cNvPr id="7" name="Rectangle 6"/>
          <p:cNvSpPr/>
          <p:nvPr/>
        </p:nvSpPr>
        <p:spPr>
          <a:xfrm>
            <a:off x="5069728" y="4273380"/>
            <a:ext cx="6942926" cy="1323439"/>
          </a:xfrm>
          <a:prstGeom prst="rect">
            <a:avLst/>
          </a:prstGeom>
        </p:spPr>
        <p:txBody>
          <a:bodyPr wrap="none">
            <a:spAutoFit/>
          </a:bodyPr>
          <a:lstStyle/>
          <a:p>
            <a:r>
              <a:rPr lang="en-US" sz="8000" dirty="0">
                <a:solidFill>
                  <a:schemeClr val="accent4"/>
                </a:solidFill>
                <a:latin typeface="Yanone Kaffeesatz Regular" panose="02000000000000000000" pitchFamily="2" charset="0"/>
              </a:rPr>
              <a:t>towards </a:t>
            </a:r>
            <a:r>
              <a:rPr lang="en-US" sz="8000" dirty="0" err="1">
                <a:solidFill>
                  <a:schemeClr val="accent4"/>
                </a:solidFill>
                <a:latin typeface="Yanone Kaffeesatz Regular" panose="02000000000000000000" pitchFamily="2" charset="0"/>
              </a:rPr>
              <a:t>async</a:t>
            </a:r>
            <a:r>
              <a:rPr lang="en-US" sz="8000" dirty="0">
                <a:solidFill>
                  <a:schemeClr val="accent4"/>
                </a:solidFill>
                <a:latin typeface="Yanone Kaffeesatz Regular" panose="02000000000000000000" pitchFamily="2" charset="0"/>
              </a:rPr>
              <a:t>/await</a:t>
            </a:r>
            <a:endParaRPr lang="de-CH" sz="1050" dirty="0">
              <a:solidFill>
                <a:schemeClr val="accent4"/>
              </a:solidFill>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13625690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007" y="2567292"/>
            <a:ext cx="4999912" cy="1862048"/>
          </a:xfrm>
          <a:prstGeom prst="rect">
            <a:avLst/>
          </a:prstGeom>
        </p:spPr>
        <p:txBody>
          <a:bodyPr wrap="square">
            <a:spAutoFit/>
          </a:bodyPr>
          <a:lstStyle/>
          <a:p>
            <a:pPr algn="ctr"/>
            <a:r>
              <a:rPr lang="en-US" sz="11500" dirty="0">
                <a:solidFill>
                  <a:schemeClr val="accent2"/>
                </a:solidFill>
                <a:latin typeface="Yanone Kaffeesatz Regular" panose="02000000000000000000" pitchFamily="2" charset="0"/>
              </a:rPr>
              <a:t>Azure SDK</a:t>
            </a:r>
            <a:endParaRPr lang="de-CH" sz="1400" dirty="0"/>
          </a:p>
        </p:txBody>
      </p:sp>
      <p:sp>
        <p:nvSpPr>
          <p:cNvPr id="4" name="Rectangle 3"/>
          <p:cNvSpPr/>
          <p:nvPr/>
        </p:nvSpPr>
        <p:spPr>
          <a:xfrm>
            <a:off x="5647618" y="682160"/>
            <a:ext cx="6383166" cy="5632311"/>
          </a:xfrm>
          <a:prstGeom prst="rect">
            <a:avLst/>
          </a:prstGeom>
        </p:spPr>
        <p:txBody>
          <a:bodyPr wrap="square">
            <a:spAutoFit/>
          </a:bodyPr>
          <a:lstStyle/>
          <a:p>
            <a:r>
              <a:rPr lang="de-CH" sz="3000" dirty="0">
                <a:solidFill>
                  <a:schemeClr val="tx2"/>
                </a:solidFill>
                <a:latin typeface="Yanone Kaffeesatz Regular" panose="02000000000000000000" pitchFamily="2" charset="0"/>
              </a:rPr>
              <a:t>var queryable = client.CreateDocumentQuery&lt;Entity&gt;(...)</a:t>
            </a:r>
            <a:br>
              <a:rPr lang="de-CH" sz="3000" dirty="0">
                <a:solidFill>
                  <a:schemeClr val="tx2"/>
                </a:solidFill>
                <a:latin typeface="Yanone Kaffeesatz Regular" panose="02000000000000000000" pitchFamily="2" charset="0"/>
              </a:rPr>
            </a:br>
            <a:r>
              <a:rPr lang="de-CH" sz="3000" dirty="0">
                <a:solidFill>
                  <a:schemeClr val="tx2"/>
                </a:solidFill>
                <a:latin typeface="Yanone Kaffeesatz Regular" panose="02000000000000000000" pitchFamily="2" charset="0"/>
              </a:rPr>
              <a:t>      .AsDocumentQuery();</a:t>
            </a:r>
          </a:p>
          <a:p>
            <a:endParaRPr lang="de-CH" sz="3000" dirty="0">
              <a:solidFill>
                <a:schemeClr val="tx2"/>
              </a:solidFill>
              <a:latin typeface="Yanone Kaffeesatz Regular" panose="02000000000000000000" pitchFamily="2" charset="0"/>
            </a:endParaRPr>
          </a:p>
          <a:p>
            <a:r>
              <a:rPr lang="de-CH" sz="3000" dirty="0">
                <a:solidFill>
                  <a:schemeClr val="tx2"/>
                </a:solidFill>
                <a:latin typeface="Yanone Kaffeesatz Regular" panose="02000000000000000000" pitchFamily="2" charset="0"/>
              </a:rPr>
              <a:t>while (queryable.HasMoreResults) </a:t>
            </a:r>
          </a:p>
          <a:p>
            <a:r>
              <a:rPr lang="de-CH" sz="3000" dirty="0">
                <a:solidFill>
                  <a:schemeClr val="tx2"/>
                </a:solidFill>
                <a:latin typeface="Yanone Kaffeesatz Regular" panose="02000000000000000000" pitchFamily="2" charset="0"/>
              </a:rPr>
              <a:t>{</a:t>
            </a:r>
          </a:p>
          <a:p>
            <a:r>
              <a:rPr lang="de-CH" sz="3000" dirty="0">
                <a:solidFill>
                  <a:schemeClr val="tx2"/>
                </a:solidFill>
                <a:latin typeface="Yanone Kaffeesatz Regular" panose="02000000000000000000" pitchFamily="2" charset="0"/>
              </a:rPr>
              <a:t>    foreach(var e in </a:t>
            </a:r>
            <a:r>
              <a:rPr lang="de-CH" sz="3000" dirty="0">
                <a:solidFill>
                  <a:schemeClr val="accent4"/>
                </a:solidFill>
                <a:latin typeface="Yanone Kaffeesatz Regular" panose="02000000000000000000" pitchFamily="2" charset="0"/>
              </a:rPr>
              <a:t>await</a:t>
            </a:r>
            <a:r>
              <a:rPr lang="de-CH" sz="3000" dirty="0">
                <a:solidFill>
                  <a:schemeClr val="tx2"/>
                </a:solidFill>
                <a:latin typeface="Yanone Kaffeesatz Regular" panose="02000000000000000000" pitchFamily="2" charset="0"/>
              </a:rPr>
              <a:t> queryable.ExecuteNextAsync&lt;Entity&gt;())</a:t>
            </a:r>
          </a:p>
          <a:p>
            <a:r>
              <a:rPr lang="de-CH" sz="3000" dirty="0">
                <a:solidFill>
                  <a:schemeClr val="tx2"/>
                </a:solidFill>
                <a:latin typeface="Yanone Kaffeesatz Regular" panose="02000000000000000000" pitchFamily="2" charset="0"/>
              </a:rPr>
              <a:t>    {</a:t>
            </a:r>
          </a:p>
          <a:p>
            <a:r>
              <a:rPr lang="de-CH" sz="3000" dirty="0">
                <a:solidFill>
                  <a:schemeClr val="tx2"/>
                </a:solidFill>
                <a:latin typeface="Yanone Kaffeesatz Regular" panose="02000000000000000000" pitchFamily="2" charset="0"/>
              </a:rPr>
              <a:t>        // Iterate through entities</a:t>
            </a:r>
          </a:p>
          <a:p>
            <a:r>
              <a:rPr lang="de-CH" sz="3000" dirty="0">
                <a:solidFill>
                  <a:schemeClr val="tx2"/>
                </a:solidFill>
                <a:latin typeface="Yanone Kaffeesatz Regular" panose="02000000000000000000" pitchFamily="2" charset="0"/>
              </a:rPr>
              <a:t>    }</a:t>
            </a:r>
          </a:p>
          <a:p>
            <a:r>
              <a:rPr lang="de-CH" sz="3000" dirty="0">
                <a:solidFill>
                  <a:schemeClr val="tx2"/>
                </a:solidFill>
                <a:latin typeface="Yanone Kaffeesatz Regular" panose="02000000000000000000" pitchFamily="2" charset="0"/>
              </a:rPr>
              <a:t>}</a:t>
            </a:r>
          </a:p>
        </p:txBody>
      </p:sp>
    </p:spTree>
    <p:extLst>
      <p:ext uri="{BB962C8B-B14F-4D97-AF65-F5344CB8AC3E}">
        <p14:creationId xmlns:p14="http://schemas.microsoft.com/office/powerpoint/2010/main" val="18667221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 y="4399885"/>
            <a:ext cx="6494332" cy="2117193"/>
            <a:chOff x="383492" y="3586634"/>
            <a:chExt cx="6494332" cy="2117193"/>
          </a:xfrm>
        </p:grpSpPr>
        <p:sp>
          <p:nvSpPr>
            <p:cNvPr id="3" name="Rectangle 2"/>
            <p:cNvSpPr/>
            <p:nvPr/>
          </p:nvSpPr>
          <p:spPr>
            <a:xfrm>
              <a:off x="623258" y="5005441"/>
              <a:ext cx="184731" cy="646331"/>
            </a:xfrm>
            <a:prstGeom prst="rect">
              <a:avLst/>
            </a:prstGeom>
          </p:spPr>
          <p:txBody>
            <a:bodyPr wrap="none">
              <a:spAutoFit/>
            </a:bodyPr>
            <a:lstStyle/>
            <a:p>
              <a:endParaRPr lang="en-US" sz="3600" dirty="0">
                <a:solidFill>
                  <a:schemeClr val="tx2"/>
                </a:solidFill>
                <a:latin typeface="Yanone Kaffeesatz Regular" panose="02000000000000000000" pitchFamily="2" charset="0"/>
              </a:endParaRPr>
            </a:p>
          </p:txBody>
        </p:sp>
        <p:sp>
          <p:nvSpPr>
            <p:cNvPr id="6" name="Rectangle 5"/>
            <p:cNvSpPr/>
            <p:nvPr/>
          </p:nvSpPr>
          <p:spPr>
            <a:xfrm>
              <a:off x="383492" y="3586634"/>
              <a:ext cx="6494332"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event-driven</a:t>
              </a:r>
            </a:p>
          </p:txBody>
        </p:sp>
        <p:sp>
          <p:nvSpPr>
            <p:cNvPr id="8" name="Rectangle 7"/>
            <p:cNvSpPr/>
            <p:nvPr/>
          </p:nvSpPr>
          <p:spPr>
            <a:xfrm>
              <a:off x="5945376" y="5057496"/>
              <a:ext cx="184731" cy="646331"/>
            </a:xfrm>
            <a:prstGeom prst="rect">
              <a:avLst/>
            </a:prstGeom>
          </p:spPr>
          <p:txBody>
            <a:bodyPr wrap="none">
              <a:spAutoFit/>
            </a:bodyPr>
            <a:lstStyle/>
            <a:p>
              <a:endParaRPr lang="en-US" sz="3600" dirty="0">
                <a:solidFill>
                  <a:schemeClr val="tx2"/>
                </a:solidFill>
                <a:latin typeface="Yanone Kaffeesatz Regular" panose="02000000000000000000" pitchFamily="2" charset="0"/>
              </a:endParaRPr>
            </a:p>
          </p:txBody>
        </p:sp>
      </p:grpSp>
      <p:sp>
        <p:nvSpPr>
          <p:cNvPr id="7" name="Rectangle 6"/>
          <p:cNvSpPr/>
          <p:nvPr/>
        </p:nvSpPr>
        <p:spPr>
          <a:xfrm>
            <a:off x="0" y="1952437"/>
            <a:ext cx="4999912" cy="2646878"/>
          </a:xfrm>
          <a:prstGeom prst="rect">
            <a:avLst/>
          </a:prstGeom>
        </p:spPr>
        <p:txBody>
          <a:bodyPr wrap="square">
            <a:spAutoFit/>
          </a:bodyPr>
          <a:lstStyle/>
          <a:p>
            <a:pPr algn="ctr"/>
            <a:r>
              <a:rPr lang="en-US" sz="16600" dirty="0" err="1">
                <a:solidFill>
                  <a:schemeClr val="accent2"/>
                </a:solidFill>
                <a:latin typeface="Yanone Kaffeesatz Regular" panose="02000000000000000000" pitchFamily="2" charset="0"/>
              </a:rPr>
              <a:t>async</a:t>
            </a:r>
            <a:endParaRPr lang="de-CH" dirty="0"/>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494333" y="478101"/>
            <a:ext cx="3931139" cy="5896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26529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Task</a:t>
            </a:r>
            <a:endParaRPr lang="de-CH" dirty="0"/>
          </a:p>
        </p:txBody>
      </p:sp>
      <p:grpSp>
        <p:nvGrpSpPr>
          <p:cNvPr id="3" name="Group 2"/>
          <p:cNvGrpSpPr/>
          <p:nvPr/>
        </p:nvGrpSpPr>
        <p:grpSpPr>
          <a:xfrm>
            <a:off x="6408615" y="211015"/>
            <a:ext cx="4697048" cy="6226184"/>
            <a:chOff x="6408615" y="211015"/>
            <a:chExt cx="4697048" cy="6226184"/>
          </a:xfrm>
          <a:solidFill>
            <a:schemeClr val="bg1">
              <a:alpha val="90000"/>
            </a:schemeClr>
          </a:solidFill>
        </p:grpSpPr>
        <p:sp>
          <p:nvSpPr>
            <p:cNvPr id="2" name="Rectangle 1"/>
            <p:cNvSpPr/>
            <p:nvPr/>
          </p:nvSpPr>
          <p:spPr>
            <a:xfrm>
              <a:off x="6408615" y="211015"/>
              <a:ext cx="4310549" cy="3290277"/>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9046309" y="3146922"/>
              <a:ext cx="2059354" cy="3290277"/>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565810" y="1765712"/>
            <a:ext cx="4865112" cy="3322016"/>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1" y="4399885"/>
            <a:ext cx="6494332"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uniform</a:t>
            </a:r>
          </a:p>
        </p:txBody>
      </p:sp>
    </p:spTree>
    <p:extLst>
      <p:ext uri="{BB962C8B-B14F-4D97-AF65-F5344CB8AC3E}">
        <p14:creationId xmlns:p14="http://schemas.microsoft.com/office/powerpoint/2010/main" val="16921580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Task</a:t>
            </a:r>
            <a:endParaRPr lang="de-CH" dirty="0"/>
          </a:p>
        </p:txBody>
      </p:sp>
      <p:grpSp>
        <p:nvGrpSpPr>
          <p:cNvPr id="3" name="Group 2"/>
          <p:cNvGrpSpPr/>
          <p:nvPr/>
        </p:nvGrpSpPr>
        <p:grpSpPr>
          <a:xfrm>
            <a:off x="6408615" y="211015"/>
            <a:ext cx="4697048" cy="6226184"/>
            <a:chOff x="6408615" y="211015"/>
            <a:chExt cx="4697048" cy="6226184"/>
          </a:xfrm>
          <a:solidFill>
            <a:schemeClr val="bg1">
              <a:alpha val="90000"/>
            </a:schemeClr>
          </a:solidFill>
        </p:grpSpPr>
        <p:sp>
          <p:nvSpPr>
            <p:cNvPr id="2" name="Rectangle 1"/>
            <p:cNvSpPr/>
            <p:nvPr/>
          </p:nvSpPr>
          <p:spPr>
            <a:xfrm>
              <a:off x="6408615" y="211015"/>
              <a:ext cx="4310549" cy="3290277"/>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9046309" y="3146922"/>
              <a:ext cx="2059354" cy="3290277"/>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
        <p:nvSpPr>
          <p:cNvPr id="9" name="Rectangle 8"/>
          <p:cNvSpPr/>
          <p:nvPr/>
        </p:nvSpPr>
        <p:spPr>
          <a:xfrm>
            <a:off x="1" y="4399885"/>
            <a:ext cx="6494332"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IO-bound</a:t>
            </a:r>
          </a:p>
        </p:txBody>
      </p:sp>
      <p:pic>
        <p:nvPicPr>
          <p:cNvPr id="10" name="Picture 9"/>
          <p:cNvPicPr>
            <a:picLocks noChangeAspect="1"/>
          </p:cNvPicPr>
          <p:nvPr/>
        </p:nvPicPr>
        <p:blipFill rotWithShape="1">
          <a:blip r:embed="rId3" cstate="print">
            <a:extLst>
              <a:ext uri="{28A0092B-C50C-407E-A947-70E740481C1C}">
                <a14:useLocalDpi xmlns:a14="http://schemas.microsoft.com/office/drawing/2010/main" val="0"/>
              </a:ext>
            </a:extLst>
          </a:blip>
          <a:srcRect l="9296" t="3288" r="8260"/>
          <a:stretch/>
        </p:blipFill>
        <p:spPr>
          <a:xfrm>
            <a:off x="7019750" y="572697"/>
            <a:ext cx="3699414" cy="5406357"/>
          </a:xfrm>
          <a:prstGeom prst="rect">
            <a:avLst/>
          </a:prstGeom>
        </p:spPr>
      </p:pic>
    </p:spTree>
    <p:extLst>
      <p:ext uri="{BB962C8B-B14F-4D97-AF65-F5344CB8AC3E}">
        <p14:creationId xmlns:p14="http://schemas.microsoft.com/office/powerpoint/2010/main" val="20830889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Task</a:t>
            </a:r>
            <a:endParaRPr lang="de-CH" dirty="0"/>
          </a:p>
        </p:txBody>
      </p:sp>
      <p:grpSp>
        <p:nvGrpSpPr>
          <p:cNvPr id="3" name="Group 2"/>
          <p:cNvGrpSpPr/>
          <p:nvPr/>
        </p:nvGrpSpPr>
        <p:grpSpPr>
          <a:xfrm>
            <a:off x="6408615" y="211015"/>
            <a:ext cx="4697048" cy="6226184"/>
            <a:chOff x="6408615" y="211015"/>
            <a:chExt cx="4697048" cy="6226184"/>
          </a:xfrm>
          <a:solidFill>
            <a:schemeClr val="bg1">
              <a:alpha val="90000"/>
            </a:schemeClr>
          </a:solidFill>
        </p:grpSpPr>
        <p:sp>
          <p:nvSpPr>
            <p:cNvPr id="2" name="Rectangle 1"/>
            <p:cNvSpPr/>
            <p:nvPr/>
          </p:nvSpPr>
          <p:spPr>
            <a:xfrm>
              <a:off x="6408615" y="211015"/>
              <a:ext cx="4310549" cy="3290277"/>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9046309" y="3146922"/>
              <a:ext cx="2059354" cy="3290277"/>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pic>
        <p:nvPicPr>
          <p:cNvPr id="9"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895301" y="1292087"/>
            <a:ext cx="5597263" cy="432831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 y="4399885"/>
            <a:ext cx="6494332"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CPU-bound</a:t>
            </a:r>
          </a:p>
        </p:txBody>
      </p:sp>
    </p:spTree>
    <p:extLst>
      <p:ext uri="{BB962C8B-B14F-4D97-AF65-F5344CB8AC3E}">
        <p14:creationId xmlns:p14="http://schemas.microsoft.com/office/powerpoint/2010/main" val="42027627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Recap</a:t>
            </a:r>
            <a:endParaRPr lang="de-CH" dirty="0"/>
          </a:p>
        </p:txBody>
      </p:sp>
      <p:sp>
        <p:nvSpPr>
          <p:cNvPr id="6" name="Rectangle 5"/>
          <p:cNvSpPr/>
          <p:nvPr/>
        </p:nvSpPr>
        <p:spPr>
          <a:xfrm>
            <a:off x="6485271" y="1997839"/>
            <a:ext cx="5706729" cy="2862322"/>
          </a:xfrm>
          <a:prstGeom prst="rect">
            <a:avLst/>
          </a:prstGeom>
        </p:spPr>
        <p:txBody>
          <a:bodyPr wrap="square">
            <a:spAutoFit/>
          </a:bodyPr>
          <a:lstStyle/>
          <a:p>
            <a:r>
              <a:rPr lang="en-US" sz="3600" dirty="0">
                <a:solidFill>
                  <a:schemeClr val="tx2"/>
                </a:solidFill>
                <a:latin typeface="Yanone Kaffeesatz Regular" panose="02000000000000000000" pitchFamily="2" charset="0"/>
              </a:rPr>
              <a:t>Use </a:t>
            </a:r>
            <a:r>
              <a:rPr lang="en-US" sz="3600" dirty="0" err="1">
                <a:solidFill>
                  <a:schemeClr val="accent4"/>
                </a:solidFill>
                <a:latin typeface="Yanone Kaffeesatz Regular" panose="02000000000000000000" pitchFamily="2" charset="0"/>
              </a:rPr>
              <a:t>async</a:t>
            </a:r>
            <a:r>
              <a:rPr lang="en-US" sz="3600" dirty="0">
                <a:solidFill>
                  <a:schemeClr val="accent4"/>
                </a:solidFill>
                <a:latin typeface="Yanone Kaffeesatz Regular" panose="02000000000000000000" pitchFamily="2" charset="0"/>
              </a:rPr>
              <a:t> Task</a:t>
            </a:r>
            <a:r>
              <a:rPr lang="en-US" sz="3600" dirty="0">
                <a:solidFill>
                  <a:schemeClr val="tx2"/>
                </a:solidFill>
                <a:latin typeface="Yanone Kaffeesatz Regular" panose="02000000000000000000" pitchFamily="2" charset="0"/>
              </a:rPr>
              <a:t> instead of </a:t>
            </a:r>
            <a:r>
              <a:rPr lang="en-US" sz="3600" dirty="0" err="1">
                <a:solidFill>
                  <a:schemeClr val="accent4"/>
                </a:solidFill>
                <a:latin typeface="Yanone Kaffeesatz Regular" panose="02000000000000000000" pitchFamily="2" charset="0"/>
              </a:rPr>
              <a:t>async</a:t>
            </a:r>
            <a:r>
              <a:rPr lang="en-US" sz="3600" dirty="0">
                <a:solidFill>
                  <a:schemeClr val="accent4"/>
                </a:solidFill>
                <a:latin typeface="Yanone Kaffeesatz Regular" panose="02000000000000000000" pitchFamily="2" charset="0"/>
              </a:rPr>
              <a:t> void</a:t>
            </a:r>
          </a:p>
          <a:p>
            <a:endParaRPr lang="en-US" sz="3600" dirty="0">
              <a:solidFill>
                <a:schemeClr val="accent4"/>
              </a:solidFill>
              <a:latin typeface="Yanone Kaffeesatz Regular" panose="02000000000000000000" pitchFamily="2" charset="0"/>
            </a:endParaRPr>
          </a:p>
          <a:p>
            <a:endParaRPr lang="en-US" sz="3600" dirty="0">
              <a:solidFill>
                <a:schemeClr val="accent4"/>
              </a:solidFill>
              <a:latin typeface="Yanone Kaffeesatz Regular" panose="02000000000000000000" pitchFamily="2" charset="0"/>
            </a:endParaRPr>
          </a:p>
          <a:p>
            <a:r>
              <a:rPr lang="en-US" sz="3600" dirty="0" err="1">
                <a:solidFill>
                  <a:schemeClr val="accent4"/>
                </a:solidFill>
                <a:latin typeface="Yanone Kaffeesatz Regular" panose="02000000000000000000" pitchFamily="2" charset="0"/>
              </a:rPr>
              <a:t>Async</a:t>
            </a:r>
            <a:r>
              <a:rPr lang="en-US" sz="3600" dirty="0">
                <a:solidFill>
                  <a:schemeClr val="accent4"/>
                </a:solidFill>
                <a:latin typeface="Yanone Kaffeesatz Regular" panose="02000000000000000000" pitchFamily="2" charset="0"/>
              </a:rPr>
              <a:t> all the way</a:t>
            </a:r>
            <a:r>
              <a:rPr lang="en-US" sz="3600" dirty="0">
                <a:solidFill>
                  <a:schemeClr val="tx2"/>
                </a:solidFill>
                <a:latin typeface="Yanone Kaffeesatz Regular" panose="02000000000000000000" pitchFamily="2" charset="0"/>
              </a:rPr>
              <a:t>, don’t mix blocking and asynchronous code</a:t>
            </a:r>
            <a:endParaRPr lang="de-CH" sz="3600" dirty="0">
              <a:solidFill>
                <a:schemeClr val="tx2"/>
              </a:solidFill>
            </a:endParaRPr>
          </a:p>
        </p:txBody>
      </p:sp>
      <p:sp>
        <p:nvSpPr>
          <p:cNvPr id="7" name="Rectangle 6"/>
          <p:cNvSpPr/>
          <p:nvPr/>
        </p:nvSpPr>
        <p:spPr>
          <a:xfrm>
            <a:off x="1" y="4399885"/>
            <a:ext cx="6494332"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best-practices</a:t>
            </a:r>
          </a:p>
        </p:txBody>
      </p:sp>
    </p:spTree>
    <p:extLst>
      <p:ext uri="{BB962C8B-B14F-4D97-AF65-F5344CB8AC3E}">
        <p14:creationId xmlns:p14="http://schemas.microsoft.com/office/powerpoint/2010/main" val="37633345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97040" y="735955"/>
            <a:ext cx="8495357" cy="5386090"/>
            <a:chOff x="1040633" y="1050953"/>
            <a:chExt cx="8495357" cy="5386090"/>
          </a:xfrm>
        </p:grpSpPr>
        <p:sp>
          <p:nvSpPr>
            <p:cNvPr id="2" name="Rectangle 1"/>
            <p:cNvSpPr/>
            <p:nvPr/>
          </p:nvSpPr>
          <p:spPr>
            <a:xfrm>
              <a:off x="3575704" y="1050953"/>
              <a:ext cx="5960286" cy="5386090"/>
            </a:xfrm>
            <a:prstGeom prst="rect">
              <a:avLst/>
            </a:prstGeom>
          </p:spPr>
          <p:txBody>
            <a:bodyPr wrap="none">
              <a:spAutoFit/>
            </a:bodyPr>
            <a:lstStyle/>
            <a:p>
              <a:r>
                <a:rPr lang="en-US" sz="34400" dirty="0">
                  <a:solidFill>
                    <a:schemeClr val="accent2"/>
                  </a:solidFill>
                  <a:latin typeface="Yanone Kaffeesatz Regular" panose="02000000000000000000" pitchFamily="2" charset="0"/>
                </a:rPr>
                <a:t>viral</a:t>
              </a:r>
              <a:endParaRPr lang="de-CH" sz="2400" dirty="0"/>
            </a:p>
          </p:txBody>
        </p:sp>
        <p:sp>
          <p:nvSpPr>
            <p:cNvPr id="4" name="Rectangle 3"/>
            <p:cNvSpPr/>
            <p:nvPr/>
          </p:nvSpPr>
          <p:spPr>
            <a:xfrm>
              <a:off x="1040633" y="1702859"/>
              <a:ext cx="3736920" cy="1107996"/>
            </a:xfrm>
            <a:prstGeom prst="rect">
              <a:avLst/>
            </a:prstGeom>
          </p:spPr>
          <p:txBody>
            <a:bodyPr wrap="none">
              <a:spAutoFit/>
            </a:bodyPr>
            <a:lstStyle/>
            <a:p>
              <a:r>
                <a:rPr lang="en-US" sz="6600" dirty="0" err="1">
                  <a:solidFill>
                    <a:schemeClr val="accent3"/>
                  </a:solidFill>
                  <a:latin typeface="Yanone Kaffeesatz Regular" panose="02000000000000000000" pitchFamily="2" charset="0"/>
                </a:rPr>
                <a:t>Async</a:t>
              </a:r>
              <a:r>
                <a:rPr lang="en-US" sz="6600" dirty="0">
                  <a:solidFill>
                    <a:schemeClr val="accent3"/>
                  </a:solidFill>
                  <a:latin typeface="Yanone Kaffeesatz Regular" panose="02000000000000000000" pitchFamily="2" charset="0"/>
                </a:rPr>
                <a:t> / await</a:t>
              </a:r>
            </a:p>
          </p:txBody>
        </p:sp>
        <p:sp>
          <p:nvSpPr>
            <p:cNvPr id="5" name="Rectangle 4"/>
            <p:cNvSpPr/>
            <p:nvPr/>
          </p:nvSpPr>
          <p:spPr>
            <a:xfrm>
              <a:off x="1924083" y="2538448"/>
              <a:ext cx="1104790" cy="2215991"/>
            </a:xfrm>
            <a:prstGeom prst="rect">
              <a:avLst/>
            </a:prstGeom>
          </p:spPr>
          <p:txBody>
            <a:bodyPr wrap="none">
              <a:spAutoFit/>
            </a:bodyPr>
            <a:lstStyle/>
            <a:p>
              <a:r>
                <a:rPr lang="en-US" sz="13800" dirty="0">
                  <a:solidFill>
                    <a:schemeClr val="tx2"/>
                  </a:solidFill>
                  <a:latin typeface="Yanone Kaffeesatz Regular" panose="02000000000000000000" pitchFamily="2" charset="0"/>
                </a:rPr>
                <a:t>is</a:t>
              </a:r>
              <a:endParaRPr lang="de-CH" sz="1600" dirty="0">
                <a:solidFill>
                  <a:schemeClr val="tx2"/>
                </a:solidFill>
              </a:endParaRPr>
            </a:p>
          </p:txBody>
        </p:sp>
      </p:grpSp>
    </p:spTree>
    <p:extLst>
      <p:ext uri="{BB962C8B-B14F-4D97-AF65-F5344CB8AC3E}">
        <p14:creationId xmlns:p14="http://schemas.microsoft.com/office/powerpoint/2010/main" val="30622438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56871" y="735955"/>
            <a:ext cx="4878259" cy="5386090"/>
          </a:xfrm>
          <a:prstGeom prst="rect">
            <a:avLst/>
          </a:prstGeom>
        </p:spPr>
        <p:txBody>
          <a:bodyPr wrap="none">
            <a:spAutoFit/>
          </a:bodyPr>
          <a:lstStyle/>
          <a:p>
            <a:r>
              <a:rPr lang="en-US" sz="34400" dirty="0">
                <a:solidFill>
                  <a:schemeClr val="accent2"/>
                </a:solidFill>
                <a:latin typeface="Yanone Kaffeesatz Regular" panose="02000000000000000000" pitchFamily="2" charset="0"/>
              </a:rPr>
              <a:t>but</a:t>
            </a:r>
            <a:endParaRPr lang="de-CH" sz="2400" dirty="0"/>
          </a:p>
        </p:txBody>
      </p:sp>
    </p:spTree>
    <p:extLst>
      <p:ext uri="{BB962C8B-B14F-4D97-AF65-F5344CB8AC3E}">
        <p14:creationId xmlns:p14="http://schemas.microsoft.com/office/powerpoint/2010/main" val="37022360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030540" y="523616"/>
            <a:ext cx="6434935" cy="6334384"/>
            <a:chOff x="1040633" y="1702859"/>
            <a:chExt cx="6434935" cy="6334384"/>
          </a:xfrm>
        </p:grpSpPr>
        <p:sp>
          <p:nvSpPr>
            <p:cNvPr id="2" name="Rectangle 1"/>
            <p:cNvSpPr/>
            <p:nvPr/>
          </p:nvSpPr>
          <p:spPr>
            <a:xfrm>
              <a:off x="1313304" y="2651153"/>
              <a:ext cx="6162264" cy="5386090"/>
            </a:xfrm>
            <a:prstGeom prst="rect">
              <a:avLst/>
            </a:prstGeom>
          </p:spPr>
          <p:txBody>
            <a:bodyPr wrap="none">
              <a:spAutoFit/>
            </a:bodyPr>
            <a:lstStyle/>
            <a:p>
              <a:r>
                <a:rPr lang="en-US" sz="34400" dirty="0">
                  <a:solidFill>
                    <a:schemeClr val="accent2"/>
                  </a:solidFill>
                  <a:latin typeface="Yanone Kaffeesatz Regular" panose="02000000000000000000" pitchFamily="2" charset="0"/>
                </a:rPr>
                <a:t>butt</a:t>
              </a:r>
              <a:endParaRPr lang="de-CH" sz="2400" dirty="0"/>
            </a:p>
          </p:txBody>
        </p:sp>
        <p:sp>
          <p:nvSpPr>
            <p:cNvPr id="4" name="Rectangle 3"/>
            <p:cNvSpPr/>
            <p:nvPr/>
          </p:nvSpPr>
          <p:spPr>
            <a:xfrm>
              <a:off x="1040633" y="1702859"/>
              <a:ext cx="3353803" cy="1107996"/>
            </a:xfrm>
            <a:prstGeom prst="rect">
              <a:avLst/>
            </a:prstGeom>
          </p:spPr>
          <p:txBody>
            <a:bodyPr wrap="none">
              <a:spAutoFit/>
            </a:bodyPr>
            <a:lstStyle/>
            <a:p>
              <a:r>
                <a:rPr lang="en-US" sz="6600" dirty="0">
                  <a:solidFill>
                    <a:schemeClr val="accent3"/>
                  </a:solidFill>
                  <a:latin typeface="Yanone Kaffeesatz Regular" panose="02000000000000000000" pitchFamily="2" charset="0"/>
                </a:rPr>
                <a:t>It kicks your</a:t>
              </a:r>
            </a:p>
          </p:txBody>
        </p:sp>
        <p:sp>
          <p:nvSpPr>
            <p:cNvPr id="5" name="Rectangle 4"/>
            <p:cNvSpPr/>
            <p:nvPr/>
          </p:nvSpPr>
          <p:spPr>
            <a:xfrm>
              <a:off x="1969803" y="1993382"/>
              <a:ext cx="4224233" cy="2215991"/>
            </a:xfrm>
            <a:prstGeom prst="rect">
              <a:avLst/>
            </a:prstGeom>
          </p:spPr>
          <p:txBody>
            <a:bodyPr wrap="none">
              <a:spAutoFit/>
            </a:bodyPr>
            <a:lstStyle/>
            <a:p>
              <a:r>
                <a:rPr lang="en-US" sz="13800" dirty="0">
                  <a:solidFill>
                    <a:schemeClr val="tx2"/>
                  </a:solidFill>
                  <a:latin typeface="Yanone Kaffeesatz Regular" panose="02000000000000000000" pitchFamily="2" charset="0"/>
                </a:rPr>
                <a:t>servers</a:t>
              </a:r>
              <a:endParaRPr lang="de-CH" sz="1600" dirty="0">
                <a:solidFill>
                  <a:schemeClr val="tx2"/>
                </a:solidFill>
              </a:endParaRPr>
            </a:p>
          </p:txBody>
        </p:sp>
      </p:grpSp>
    </p:spTree>
    <p:extLst>
      <p:ext uri="{BB962C8B-B14F-4D97-AF65-F5344CB8AC3E}">
        <p14:creationId xmlns:p14="http://schemas.microsoft.com/office/powerpoint/2010/main" val="5208844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6022426" y="606972"/>
            <a:ext cx="2743200" cy="3972910"/>
          </a:xfrm>
          <a:prstGeom prst="round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CH" sz="4800" dirty="0">
                <a:latin typeface="Yanone Kaffeesatz Regular" panose="02000000000000000000" pitchFamily="2" charset="0"/>
              </a:rPr>
              <a:t>IO Threadpool</a:t>
            </a:r>
          </a:p>
        </p:txBody>
      </p:sp>
      <p:sp>
        <p:nvSpPr>
          <p:cNvPr id="3" name="Rounded Rectangle 2"/>
          <p:cNvSpPr/>
          <p:nvPr/>
        </p:nvSpPr>
        <p:spPr>
          <a:xfrm>
            <a:off x="3029605" y="606972"/>
            <a:ext cx="2743200" cy="3972910"/>
          </a:xfrm>
          <a:prstGeom prst="roundRect">
            <a:avLst/>
          </a:prstGeom>
          <a:solidFill>
            <a:schemeClr val="accent3"/>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CH" sz="4800" dirty="0">
                <a:latin typeface="Yanone Kaffeesatz Regular" panose="02000000000000000000" pitchFamily="2" charset="0"/>
              </a:rPr>
              <a:t>Worker Threadpool</a:t>
            </a:r>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9296" t="3288" r="8260"/>
          <a:stretch/>
        </p:blipFill>
        <p:spPr>
          <a:xfrm>
            <a:off x="6215531" y="4709108"/>
            <a:ext cx="949897" cy="1388188"/>
          </a:xfrm>
          <a:prstGeom prst="rect">
            <a:avLst/>
          </a:prstGeom>
        </p:spPr>
      </p:pic>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l="6014" t="8198" r="4416" b="9349"/>
          <a:stretch/>
        </p:blipFill>
        <p:spPr>
          <a:xfrm>
            <a:off x="7298331" y="4848021"/>
            <a:ext cx="1254462" cy="1154807"/>
          </a:xfrm>
          <a:prstGeom prst="rect">
            <a:avLst/>
          </a:prstGeom>
        </p:spPr>
      </p:pic>
      <p:pic>
        <p:nvPicPr>
          <p:cNvPr id="6" name="Picture 2"/>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3696509" y="4753553"/>
            <a:ext cx="1493366" cy="115480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3829412" y="4848021"/>
            <a:ext cx="1493366" cy="11548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3962315" y="4942489"/>
            <a:ext cx="1493366" cy="115480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93030" y="1685486"/>
            <a:ext cx="2686954" cy="1815882"/>
          </a:xfrm>
          <a:prstGeom prst="rect">
            <a:avLst/>
          </a:prstGeom>
        </p:spPr>
        <p:txBody>
          <a:bodyPr wrap="none">
            <a:spAutoFit/>
          </a:bodyPr>
          <a:lstStyle/>
          <a:p>
            <a:r>
              <a:rPr lang="en-US" sz="2800" dirty="0" err="1">
                <a:solidFill>
                  <a:schemeClr val="accent4"/>
                </a:solidFill>
                <a:latin typeface="Yanone Kaffeesatz Regular" panose="02000000000000000000" pitchFamily="2" charset="0"/>
              </a:rPr>
              <a:t>Task.Run</a:t>
            </a:r>
            <a:endParaRPr lang="en-US" sz="2800" dirty="0">
              <a:solidFill>
                <a:schemeClr val="accent4"/>
              </a:solidFill>
              <a:latin typeface="Yanone Kaffeesatz Regular" panose="02000000000000000000" pitchFamily="2" charset="0"/>
            </a:endParaRPr>
          </a:p>
          <a:p>
            <a:r>
              <a:rPr lang="en-US" sz="2800" dirty="0" err="1">
                <a:solidFill>
                  <a:schemeClr val="accent4"/>
                </a:solidFill>
                <a:latin typeface="Yanone Kaffeesatz Regular" panose="02000000000000000000" pitchFamily="2" charset="0"/>
              </a:rPr>
              <a:t>Task.Factory.StartNew</a:t>
            </a:r>
            <a:endParaRPr lang="en-US" sz="2800" dirty="0">
              <a:solidFill>
                <a:schemeClr val="accent4"/>
              </a:solidFill>
              <a:latin typeface="Yanone Kaffeesatz Regular" panose="02000000000000000000" pitchFamily="2" charset="0"/>
            </a:endParaRPr>
          </a:p>
          <a:p>
            <a:r>
              <a:rPr lang="en-US" sz="2800" dirty="0" err="1">
                <a:solidFill>
                  <a:schemeClr val="accent4"/>
                </a:solidFill>
                <a:latin typeface="Yanone Kaffeesatz Regular" panose="02000000000000000000" pitchFamily="2" charset="0"/>
              </a:rPr>
              <a:t>Parallel.For</a:t>
            </a:r>
            <a:endParaRPr lang="en-US" sz="2800" dirty="0">
              <a:solidFill>
                <a:schemeClr val="accent4"/>
              </a:solidFill>
              <a:latin typeface="Yanone Kaffeesatz Regular" panose="02000000000000000000" pitchFamily="2" charset="0"/>
            </a:endParaRPr>
          </a:p>
          <a:p>
            <a:r>
              <a:rPr lang="en-US" sz="2800" dirty="0" err="1">
                <a:solidFill>
                  <a:schemeClr val="accent4"/>
                </a:solidFill>
                <a:latin typeface="Yanone Kaffeesatz Regular" panose="02000000000000000000" pitchFamily="2" charset="0"/>
              </a:rPr>
              <a:t>Parallel.ForEach</a:t>
            </a:r>
            <a:endParaRPr lang="en-US" sz="2800" dirty="0">
              <a:solidFill>
                <a:schemeClr val="accent4"/>
              </a:solidFill>
              <a:latin typeface="Yanone Kaffeesatz Regular" panose="02000000000000000000" pitchFamily="2" charset="0"/>
            </a:endParaRPr>
          </a:p>
        </p:txBody>
      </p:sp>
      <p:sp>
        <p:nvSpPr>
          <p:cNvPr id="10" name="Rectangle 9"/>
          <p:cNvSpPr/>
          <p:nvPr/>
        </p:nvSpPr>
        <p:spPr>
          <a:xfrm>
            <a:off x="9176070" y="2116373"/>
            <a:ext cx="2449710" cy="954107"/>
          </a:xfrm>
          <a:prstGeom prst="rect">
            <a:avLst/>
          </a:prstGeom>
        </p:spPr>
        <p:txBody>
          <a:bodyPr wrap="none">
            <a:spAutoFit/>
          </a:bodyPr>
          <a:lstStyle/>
          <a:p>
            <a:r>
              <a:rPr lang="en-US" sz="2800" dirty="0">
                <a:solidFill>
                  <a:schemeClr val="accent4"/>
                </a:solidFill>
                <a:latin typeface="Yanone Kaffeesatz Regular" panose="02000000000000000000" pitchFamily="2" charset="0"/>
              </a:rPr>
              <a:t>await </a:t>
            </a:r>
            <a:r>
              <a:rPr lang="en-US" sz="2800" dirty="0" err="1">
                <a:solidFill>
                  <a:schemeClr val="accent4"/>
                </a:solidFill>
                <a:latin typeface="Yanone Kaffeesatz Regular" panose="02000000000000000000" pitchFamily="2" charset="0"/>
              </a:rPr>
              <a:t>iobound</a:t>
            </a:r>
            <a:endParaRPr lang="en-US" sz="2800" dirty="0">
              <a:solidFill>
                <a:schemeClr val="accent4"/>
              </a:solidFill>
              <a:latin typeface="Yanone Kaffeesatz Regular" panose="02000000000000000000" pitchFamily="2" charset="0"/>
            </a:endParaRPr>
          </a:p>
          <a:p>
            <a:r>
              <a:rPr lang="en-US" sz="2800" dirty="0" err="1">
                <a:solidFill>
                  <a:schemeClr val="accent4"/>
                </a:solidFill>
                <a:latin typeface="Yanone Kaffeesatz Regular" panose="02000000000000000000" pitchFamily="2" charset="0"/>
              </a:rPr>
              <a:t>iobound.FireForget</a:t>
            </a:r>
            <a:r>
              <a:rPr lang="en-US" sz="2800" dirty="0">
                <a:solidFill>
                  <a:schemeClr val="accent4"/>
                </a:solidFill>
                <a:latin typeface="Yanone Kaffeesatz Regular" panose="02000000000000000000" pitchFamily="2" charset="0"/>
              </a:rPr>
              <a:t>()</a:t>
            </a:r>
          </a:p>
        </p:txBody>
      </p:sp>
    </p:spTree>
    <p:extLst>
      <p:ext uri="{BB962C8B-B14F-4D97-AF65-F5344CB8AC3E}">
        <p14:creationId xmlns:p14="http://schemas.microsoft.com/office/powerpoint/2010/main" val="16937120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4750" y="1742883"/>
            <a:ext cx="5151939" cy="3434626"/>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
        <p:nvSpPr>
          <p:cNvPr id="2" name="Rectangle 1"/>
          <p:cNvSpPr/>
          <p:nvPr/>
        </p:nvSpPr>
        <p:spPr>
          <a:xfrm>
            <a:off x="5723694" y="2132715"/>
            <a:ext cx="6096000" cy="3108543"/>
          </a:xfrm>
          <a:prstGeom prst="rect">
            <a:avLst/>
          </a:prstGeom>
        </p:spPr>
        <p:txBody>
          <a:bodyPr>
            <a:spAutoFit/>
          </a:bodyPr>
          <a:lstStyle/>
          <a:p>
            <a:r>
              <a:rPr lang="en-US" sz="2800" dirty="0">
                <a:solidFill>
                  <a:schemeClr val="tx2"/>
                </a:solidFill>
                <a:latin typeface="Yanone Kaffeesatz Regular" panose="02000000000000000000" pitchFamily="2" charset="0"/>
              </a:rPr>
              <a:t>Solution Architect</a:t>
            </a:r>
          </a:p>
          <a:p>
            <a:r>
              <a:rPr lang="en-US" sz="2800" dirty="0">
                <a:solidFill>
                  <a:schemeClr val="tx2"/>
                </a:solidFill>
                <a:latin typeface="Yanone Kaffeesatz Regular" panose="02000000000000000000" pitchFamily="2" charset="0"/>
              </a:rPr>
              <a:t>Enthusiastic Software Engineer</a:t>
            </a:r>
          </a:p>
          <a:p>
            <a:r>
              <a:rPr lang="en-US" sz="2800" dirty="0">
                <a:solidFill>
                  <a:schemeClr val="tx2"/>
                </a:solidFill>
                <a:latin typeface="Yanone Kaffeesatz Regular" panose="02000000000000000000" pitchFamily="2" charset="0"/>
              </a:rPr>
              <a:t>Microsoft MVP for systems integration</a:t>
            </a:r>
          </a:p>
          <a:p>
            <a:endParaRPr lang="en-US" sz="2800" dirty="0">
              <a:solidFill>
                <a:schemeClr val="tx2"/>
              </a:solidFill>
              <a:latin typeface="Yanone Kaffeesatz Regular" panose="02000000000000000000" pitchFamily="2" charset="0"/>
            </a:endParaRPr>
          </a:p>
          <a:p>
            <a:r>
              <a:rPr lang="en-US" sz="2800" dirty="0">
                <a:solidFill>
                  <a:schemeClr val="accent4"/>
                </a:solidFill>
                <a:latin typeface="Yanone Kaffeesatz Regular" panose="02000000000000000000" pitchFamily="2" charset="0"/>
              </a:rPr>
              <a:t>@danielmarbach</a:t>
            </a:r>
          </a:p>
          <a:p>
            <a:r>
              <a:rPr lang="en-US" sz="2800" dirty="0">
                <a:solidFill>
                  <a:schemeClr val="accent4"/>
                </a:solidFill>
                <a:latin typeface="Yanone Kaffeesatz Regular" panose="02000000000000000000" pitchFamily="2" charset="0"/>
              </a:rPr>
              <a:t>particular.net/blog</a:t>
            </a:r>
          </a:p>
          <a:p>
            <a:r>
              <a:rPr lang="en-US" sz="2800" dirty="0">
                <a:solidFill>
                  <a:schemeClr val="accent4"/>
                </a:solidFill>
                <a:latin typeface="Yanone Kaffeesatz Regular" panose="02000000000000000000" pitchFamily="2" charset="0"/>
              </a:rPr>
              <a:t>planetgeek.ch</a:t>
            </a:r>
          </a:p>
        </p:txBody>
      </p:sp>
    </p:spTree>
    <p:extLst>
      <p:ext uri="{BB962C8B-B14F-4D97-AF65-F5344CB8AC3E}">
        <p14:creationId xmlns:p14="http://schemas.microsoft.com/office/powerpoint/2010/main" val="36012799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6022426" y="606972"/>
            <a:ext cx="2743200" cy="3972910"/>
          </a:xfrm>
          <a:prstGeom prst="round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CH" sz="4800" dirty="0">
                <a:latin typeface="Yanone Kaffeesatz Regular" panose="02000000000000000000" pitchFamily="2" charset="0"/>
              </a:rPr>
              <a:t>IO Threadpool</a:t>
            </a:r>
          </a:p>
        </p:txBody>
      </p:sp>
      <p:sp>
        <p:nvSpPr>
          <p:cNvPr id="3" name="Rounded Rectangle 2"/>
          <p:cNvSpPr/>
          <p:nvPr/>
        </p:nvSpPr>
        <p:spPr>
          <a:xfrm>
            <a:off x="3029605" y="606972"/>
            <a:ext cx="2743200" cy="3972910"/>
          </a:xfrm>
          <a:prstGeom prst="roundRect">
            <a:avLst/>
          </a:prstGeom>
          <a:solidFill>
            <a:schemeClr val="accent3"/>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CH" sz="4800" dirty="0">
                <a:latin typeface="Yanone Kaffeesatz Regular" panose="02000000000000000000" pitchFamily="2" charset="0"/>
              </a:rPr>
              <a:t>Worker Threadpool</a:t>
            </a:r>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9296" t="3288" r="8260"/>
          <a:stretch/>
        </p:blipFill>
        <p:spPr>
          <a:xfrm>
            <a:off x="6215531" y="4709108"/>
            <a:ext cx="949897" cy="1388188"/>
          </a:xfrm>
          <a:prstGeom prst="rect">
            <a:avLst/>
          </a:prstGeom>
        </p:spPr>
      </p:pic>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l="6014" t="8198" r="4416" b="9349"/>
          <a:stretch/>
        </p:blipFill>
        <p:spPr>
          <a:xfrm>
            <a:off x="7298331" y="4848021"/>
            <a:ext cx="1254462" cy="1154807"/>
          </a:xfrm>
          <a:prstGeom prst="rect">
            <a:avLst/>
          </a:prstGeom>
        </p:spPr>
      </p:pic>
      <p:pic>
        <p:nvPicPr>
          <p:cNvPr id="6" name="Picture 2"/>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3696509" y="4753553"/>
            <a:ext cx="1493366" cy="115480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3829412" y="4848021"/>
            <a:ext cx="1493366" cy="11548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3962315" y="4942489"/>
            <a:ext cx="1493366" cy="115480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93030" y="1685486"/>
            <a:ext cx="2686954" cy="1815882"/>
          </a:xfrm>
          <a:prstGeom prst="rect">
            <a:avLst/>
          </a:prstGeom>
        </p:spPr>
        <p:txBody>
          <a:bodyPr wrap="none">
            <a:spAutoFit/>
          </a:bodyPr>
          <a:lstStyle/>
          <a:p>
            <a:r>
              <a:rPr lang="en-US" sz="2800" dirty="0" err="1">
                <a:solidFill>
                  <a:schemeClr val="accent4"/>
                </a:solidFill>
                <a:latin typeface="Yanone Kaffeesatz Regular" panose="02000000000000000000" pitchFamily="2" charset="0"/>
              </a:rPr>
              <a:t>Task.Run</a:t>
            </a:r>
            <a:endParaRPr lang="en-US" sz="2800" dirty="0">
              <a:solidFill>
                <a:schemeClr val="accent4"/>
              </a:solidFill>
              <a:latin typeface="Yanone Kaffeesatz Regular" panose="02000000000000000000" pitchFamily="2" charset="0"/>
            </a:endParaRPr>
          </a:p>
          <a:p>
            <a:r>
              <a:rPr lang="en-US" sz="2800" dirty="0" err="1">
                <a:solidFill>
                  <a:schemeClr val="accent4"/>
                </a:solidFill>
                <a:latin typeface="Yanone Kaffeesatz Regular" panose="02000000000000000000" pitchFamily="2" charset="0"/>
              </a:rPr>
              <a:t>Task.Factory.StartNew</a:t>
            </a:r>
            <a:endParaRPr lang="en-US" sz="2800" dirty="0">
              <a:solidFill>
                <a:schemeClr val="accent4"/>
              </a:solidFill>
              <a:latin typeface="Yanone Kaffeesatz Regular" panose="02000000000000000000" pitchFamily="2" charset="0"/>
            </a:endParaRPr>
          </a:p>
          <a:p>
            <a:r>
              <a:rPr lang="en-US" sz="2800" dirty="0" err="1">
                <a:solidFill>
                  <a:schemeClr val="accent4"/>
                </a:solidFill>
                <a:latin typeface="Yanone Kaffeesatz Regular" panose="02000000000000000000" pitchFamily="2" charset="0"/>
              </a:rPr>
              <a:t>Parallel.For</a:t>
            </a:r>
            <a:endParaRPr lang="en-US" sz="2800" dirty="0">
              <a:solidFill>
                <a:schemeClr val="accent4"/>
              </a:solidFill>
              <a:latin typeface="Yanone Kaffeesatz Regular" panose="02000000000000000000" pitchFamily="2" charset="0"/>
            </a:endParaRPr>
          </a:p>
          <a:p>
            <a:r>
              <a:rPr lang="en-US" sz="2800" dirty="0" err="1">
                <a:solidFill>
                  <a:schemeClr val="accent4"/>
                </a:solidFill>
                <a:latin typeface="Yanone Kaffeesatz Regular" panose="02000000000000000000" pitchFamily="2" charset="0"/>
              </a:rPr>
              <a:t>Parallel.ForEach</a:t>
            </a:r>
            <a:endParaRPr lang="en-US" sz="2800" dirty="0">
              <a:solidFill>
                <a:schemeClr val="accent4"/>
              </a:solidFill>
              <a:latin typeface="Yanone Kaffeesatz Regular" panose="02000000000000000000" pitchFamily="2" charset="0"/>
            </a:endParaRPr>
          </a:p>
        </p:txBody>
      </p:sp>
      <p:sp>
        <p:nvSpPr>
          <p:cNvPr id="10" name="Rectangle 9"/>
          <p:cNvSpPr/>
          <p:nvPr/>
        </p:nvSpPr>
        <p:spPr>
          <a:xfrm>
            <a:off x="9176070" y="2116373"/>
            <a:ext cx="2449710" cy="954107"/>
          </a:xfrm>
          <a:prstGeom prst="rect">
            <a:avLst/>
          </a:prstGeom>
        </p:spPr>
        <p:txBody>
          <a:bodyPr wrap="none">
            <a:spAutoFit/>
          </a:bodyPr>
          <a:lstStyle/>
          <a:p>
            <a:r>
              <a:rPr lang="en-US" sz="2800" dirty="0">
                <a:solidFill>
                  <a:schemeClr val="accent4"/>
                </a:solidFill>
                <a:latin typeface="Yanone Kaffeesatz Regular" panose="02000000000000000000" pitchFamily="2" charset="0"/>
              </a:rPr>
              <a:t>await </a:t>
            </a:r>
            <a:r>
              <a:rPr lang="en-US" sz="2800" dirty="0" err="1">
                <a:solidFill>
                  <a:schemeClr val="accent4"/>
                </a:solidFill>
                <a:latin typeface="Yanone Kaffeesatz Regular" panose="02000000000000000000" pitchFamily="2" charset="0"/>
              </a:rPr>
              <a:t>iobound</a:t>
            </a:r>
            <a:endParaRPr lang="en-US" sz="2800" dirty="0">
              <a:solidFill>
                <a:schemeClr val="accent4"/>
              </a:solidFill>
              <a:latin typeface="Yanone Kaffeesatz Regular" panose="02000000000000000000" pitchFamily="2" charset="0"/>
            </a:endParaRPr>
          </a:p>
          <a:p>
            <a:r>
              <a:rPr lang="en-US" sz="2800" dirty="0" err="1">
                <a:solidFill>
                  <a:schemeClr val="accent4"/>
                </a:solidFill>
                <a:latin typeface="Yanone Kaffeesatz Regular" panose="02000000000000000000" pitchFamily="2" charset="0"/>
              </a:rPr>
              <a:t>iobound.FireForget</a:t>
            </a:r>
            <a:r>
              <a:rPr lang="en-US" sz="2800" dirty="0">
                <a:solidFill>
                  <a:schemeClr val="accent4"/>
                </a:solidFill>
                <a:latin typeface="Yanone Kaffeesatz Regular" panose="02000000000000000000" pitchFamily="2" charset="0"/>
              </a:rPr>
              <a:t>()</a:t>
            </a:r>
          </a:p>
        </p:txBody>
      </p:sp>
    </p:spTree>
    <p:extLst>
      <p:ext uri="{BB962C8B-B14F-4D97-AF65-F5344CB8AC3E}">
        <p14:creationId xmlns:p14="http://schemas.microsoft.com/office/powerpoint/2010/main" val="26243867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360196" y="1359861"/>
            <a:ext cx="8411217" cy="4347605"/>
            <a:chOff x="-113162" y="1359861"/>
            <a:chExt cx="8411217" cy="4347605"/>
          </a:xfrm>
        </p:grpSpPr>
        <p:sp>
          <p:nvSpPr>
            <p:cNvPr id="2" name="Rectangle 1"/>
            <p:cNvSpPr/>
            <p:nvPr/>
          </p:nvSpPr>
          <p:spPr>
            <a:xfrm>
              <a:off x="1909015" y="2129302"/>
              <a:ext cx="4999912" cy="769441"/>
            </a:xfrm>
            <a:prstGeom prst="rect">
              <a:avLst/>
            </a:prstGeom>
          </p:spPr>
          <p:txBody>
            <a:bodyPr wrap="square">
              <a:spAutoFit/>
            </a:bodyPr>
            <a:lstStyle/>
            <a:p>
              <a:r>
                <a:rPr lang="en-US" sz="4400" dirty="0">
                  <a:solidFill>
                    <a:schemeClr val="tx2"/>
                  </a:solidFill>
                  <a:latin typeface="Yanone Kaffeesatz Regular" panose="02000000000000000000" pitchFamily="2" charset="0"/>
                </a:rPr>
                <a:t>Azure Service Bus</a:t>
              </a:r>
              <a:endParaRPr lang="de-CH" sz="500" dirty="0">
                <a:solidFill>
                  <a:schemeClr val="tx2"/>
                </a:solidFill>
              </a:endParaRPr>
            </a:p>
          </p:txBody>
        </p:sp>
        <p:sp>
          <p:nvSpPr>
            <p:cNvPr id="3" name="Rectangle 2"/>
            <p:cNvSpPr/>
            <p:nvPr/>
          </p:nvSpPr>
          <p:spPr>
            <a:xfrm>
              <a:off x="6225052" y="1975413"/>
              <a:ext cx="2073003" cy="923330"/>
            </a:xfrm>
            <a:prstGeom prst="rect">
              <a:avLst/>
            </a:prstGeom>
          </p:spPr>
          <p:txBody>
            <a:bodyPr wrap="none">
              <a:spAutoFit/>
            </a:bodyPr>
            <a:lstStyle/>
            <a:p>
              <a:r>
                <a:rPr lang="en-US" sz="5400" dirty="0">
                  <a:solidFill>
                    <a:schemeClr val="accent2"/>
                  </a:solidFill>
                  <a:latin typeface="Yanone Kaffeesatz Regular" panose="02000000000000000000" pitchFamily="2" charset="0"/>
                </a:rPr>
                <a:t>26 times</a:t>
              </a:r>
              <a:endParaRPr lang="de-CH" sz="5400" dirty="0"/>
            </a:p>
          </p:txBody>
        </p:sp>
        <p:sp>
          <p:nvSpPr>
            <p:cNvPr id="4" name="Rectangle 3"/>
            <p:cNvSpPr/>
            <p:nvPr/>
          </p:nvSpPr>
          <p:spPr>
            <a:xfrm>
              <a:off x="-113162" y="1359861"/>
              <a:ext cx="4999912" cy="769441"/>
            </a:xfrm>
            <a:prstGeom prst="rect">
              <a:avLst/>
            </a:prstGeom>
          </p:spPr>
          <p:txBody>
            <a:bodyPr wrap="square">
              <a:spAutoFit/>
            </a:bodyPr>
            <a:lstStyle/>
            <a:p>
              <a:pPr algn="ctr"/>
              <a:r>
                <a:rPr lang="en-US" sz="4400" dirty="0" err="1">
                  <a:solidFill>
                    <a:schemeClr val="tx2"/>
                  </a:solidFill>
                  <a:latin typeface="Yanone Kaffeesatz Regular" panose="02000000000000000000" pitchFamily="2" charset="0"/>
                </a:rPr>
                <a:t>NServiceBus</a:t>
              </a:r>
              <a:endParaRPr lang="de-CH" sz="500" dirty="0">
                <a:solidFill>
                  <a:schemeClr val="tx2"/>
                </a:solidFill>
              </a:endParaRPr>
            </a:p>
          </p:txBody>
        </p:sp>
        <p:sp>
          <p:nvSpPr>
            <p:cNvPr id="5" name="Rectangle 4"/>
            <p:cNvSpPr/>
            <p:nvPr/>
          </p:nvSpPr>
          <p:spPr>
            <a:xfrm>
              <a:off x="1909015" y="2957897"/>
              <a:ext cx="4999912" cy="769441"/>
            </a:xfrm>
            <a:prstGeom prst="rect">
              <a:avLst/>
            </a:prstGeom>
          </p:spPr>
          <p:txBody>
            <a:bodyPr wrap="square">
              <a:spAutoFit/>
            </a:bodyPr>
            <a:lstStyle/>
            <a:p>
              <a:r>
                <a:rPr lang="en-US" sz="4400" dirty="0">
                  <a:solidFill>
                    <a:schemeClr val="tx2"/>
                  </a:solidFill>
                  <a:latin typeface="Yanone Kaffeesatz Regular" panose="02000000000000000000" pitchFamily="2" charset="0"/>
                </a:rPr>
                <a:t>Azure Storage Queues</a:t>
              </a:r>
              <a:endParaRPr lang="de-CH" sz="500" dirty="0">
                <a:solidFill>
                  <a:schemeClr val="tx2"/>
                </a:solidFill>
              </a:endParaRPr>
            </a:p>
          </p:txBody>
        </p:sp>
        <p:sp>
          <p:nvSpPr>
            <p:cNvPr id="6" name="Rectangle 5"/>
            <p:cNvSpPr/>
            <p:nvPr/>
          </p:nvSpPr>
          <p:spPr>
            <a:xfrm>
              <a:off x="6225052" y="2804008"/>
              <a:ext cx="1784463" cy="923330"/>
            </a:xfrm>
            <a:prstGeom prst="rect">
              <a:avLst/>
            </a:prstGeom>
          </p:spPr>
          <p:txBody>
            <a:bodyPr wrap="none">
              <a:spAutoFit/>
            </a:bodyPr>
            <a:lstStyle/>
            <a:p>
              <a:r>
                <a:rPr lang="en-US" sz="5400" dirty="0">
                  <a:solidFill>
                    <a:schemeClr val="accent2"/>
                  </a:solidFill>
                  <a:latin typeface="Yanone Kaffeesatz Regular" panose="02000000000000000000" pitchFamily="2" charset="0"/>
                </a:rPr>
                <a:t>6 times</a:t>
              </a:r>
              <a:endParaRPr lang="de-CH" sz="5400" dirty="0"/>
            </a:p>
          </p:txBody>
        </p:sp>
        <p:sp>
          <p:nvSpPr>
            <p:cNvPr id="7" name="Rectangle 6"/>
            <p:cNvSpPr/>
            <p:nvPr/>
          </p:nvSpPr>
          <p:spPr>
            <a:xfrm>
              <a:off x="1909015" y="3786492"/>
              <a:ext cx="4999912" cy="769441"/>
            </a:xfrm>
            <a:prstGeom prst="rect">
              <a:avLst/>
            </a:prstGeom>
          </p:spPr>
          <p:txBody>
            <a:bodyPr wrap="square">
              <a:spAutoFit/>
            </a:bodyPr>
            <a:lstStyle/>
            <a:p>
              <a:r>
                <a:rPr lang="en-US" sz="4400" dirty="0">
                  <a:solidFill>
                    <a:schemeClr val="tx2"/>
                  </a:solidFill>
                  <a:latin typeface="Yanone Kaffeesatz Regular" panose="02000000000000000000" pitchFamily="2" charset="0"/>
                </a:rPr>
                <a:t>MSMQ</a:t>
              </a:r>
              <a:endParaRPr lang="de-CH" sz="500" dirty="0">
                <a:solidFill>
                  <a:schemeClr val="tx2"/>
                </a:solidFill>
              </a:endParaRPr>
            </a:p>
          </p:txBody>
        </p:sp>
        <p:sp>
          <p:nvSpPr>
            <p:cNvPr id="8" name="Rectangle 7"/>
            <p:cNvSpPr/>
            <p:nvPr/>
          </p:nvSpPr>
          <p:spPr>
            <a:xfrm>
              <a:off x="6225051" y="3709547"/>
              <a:ext cx="1784463" cy="923330"/>
            </a:xfrm>
            <a:prstGeom prst="rect">
              <a:avLst/>
            </a:prstGeom>
          </p:spPr>
          <p:txBody>
            <a:bodyPr wrap="none">
              <a:spAutoFit/>
            </a:bodyPr>
            <a:lstStyle/>
            <a:p>
              <a:r>
                <a:rPr lang="en-US" sz="5400" dirty="0">
                  <a:solidFill>
                    <a:schemeClr val="accent2"/>
                  </a:solidFill>
                  <a:latin typeface="Yanone Kaffeesatz Regular" panose="02000000000000000000" pitchFamily="2" charset="0"/>
                </a:rPr>
                <a:t>3 times</a:t>
              </a:r>
              <a:endParaRPr lang="de-CH" sz="5400" dirty="0"/>
            </a:p>
          </p:txBody>
        </p:sp>
        <p:sp>
          <p:nvSpPr>
            <p:cNvPr id="9" name="Rectangle 8"/>
            <p:cNvSpPr/>
            <p:nvPr/>
          </p:nvSpPr>
          <p:spPr>
            <a:xfrm>
              <a:off x="1909015" y="4784136"/>
              <a:ext cx="5808000" cy="923330"/>
            </a:xfrm>
            <a:prstGeom prst="rect">
              <a:avLst/>
            </a:prstGeom>
          </p:spPr>
          <p:txBody>
            <a:bodyPr wrap="none">
              <a:spAutoFit/>
            </a:bodyPr>
            <a:lstStyle/>
            <a:p>
              <a:r>
                <a:rPr lang="en-US" sz="5400" dirty="0">
                  <a:solidFill>
                    <a:schemeClr val="accent3"/>
                  </a:solidFill>
                  <a:latin typeface="Yanone Kaffeesatz Regular" panose="02000000000000000000" pitchFamily="2" charset="0"/>
                </a:rPr>
                <a:t>more message throughput</a:t>
              </a:r>
              <a:endParaRPr lang="de-CH" sz="5400" dirty="0">
                <a:solidFill>
                  <a:schemeClr val="accent3"/>
                </a:solidFill>
              </a:endParaRPr>
            </a:p>
          </p:txBody>
        </p:sp>
      </p:grpSp>
      <p:sp>
        <p:nvSpPr>
          <p:cNvPr id="12" name="Rectangle 11"/>
          <p:cNvSpPr/>
          <p:nvPr/>
        </p:nvSpPr>
        <p:spPr>
          <a:xfrm>
            <a:off x="194440" y="6204080"/>
            <a:ext cx="7979979" cy="461665"/>
          </a:xfrm>
          <a:prstGeom prst="rect">
            <a:avLst/>
          </a:prstGeom>
        </p:spPr>
        <p:txBody>
          <a:bodyPr wrap="square">
            <a:spAutoFit/>
          </a:bodyPr>
          <a:lstStyle/>
          <a:p>
            <a:r>
              <a:rPr lang="de-CH" sz="2400" dirty="0">
                <a:solidFill>
                  <a:schemeClr val="accent3"/>
                </a:solidFill>
                <a:latin typeface="Yanone Kaffeesatz Regular" panose="02000000000000000000" pitchFamily="2" charset="0"/>
              </a:rPr>
              <a:t>https://github.com/Particular/EndToEnd/tree/master/src/PerformanceTests</a:t>
            </a:r>
          </a:p>
        </p:txBody>
      </p:sp>
    </p:spTree>
    <p:extLst>
      <p:ext uri="{BB962C8B-B14F-4D97-AF65-F5344CB8AC3E}">
        <p14:creationId xmlns:p14="http://schemas.microsoft.com/office/powerpoint/2010/main" val="25327609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X ALL THE THINGS - async all the thing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50" y="928688"/>
            <a:ext cx="6667500" cy="500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17915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964848" y="1069156"/>
            <a:ext cx="2333297" cy="4461348"/>
            <a:chOff x="1292772" y="1330610"/>
            <a:chExt cx="2301766" cy="3985522"/>
          </a:xfrm>
        </p:grpSpPr>
        <p:sp>
          <p:nvSpPr>
            <p:cNvPr id="2" name="Rounded Rectangle 1"/>
            <p:cNvSpPr/>
            <p:nvPr/>
          </p:nvSpPr>
          <p:spPr>
            <a:xfrm>
              <a:off x="1292772" y="1330610"/>
              <a:ext cx="2301766" cy="3985522"/>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 name="Oval 2"/>
            <p:cNvSpPr/>
            <p:nvPr/>
          </p:nvSpPr>
          <p:spPr>
            <a:xfrm>
              <a:off x="1723655" y="3613456"/>
              <a:ext cx="1440000" cy="144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 name="Oval 3"/>
            <p:cNvSpPr/>
            <p:nvPr/>
          </p:nvSpPr>
          <p:spPr>
            <a:xfrm>
              <a:off x="2083655" y="3973456"/>
              <a:ext cx="720000" cy="720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 name="Rectangle 4"/>
            <p:cNvSpPr/>
            <p:nvPr/>
          </p:nvSpPr>
          <p:spPr>
            <a:xfrm>
              <a:off x="1589164" y="1639614"/>
              <a:ext cx="1721595" cy="1759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
        <p:nvSpPr>
          <p:cNvPr id="7" name="Rectangle 6"/>
          <p:cNvSpPr/>
          <p:nvPr/>
        </p:nvSpPr>
        <p:spPr>
          <a:xfrm>
            <a:off x="4794778" y="4074336"/>
            <a:ext cx="4999912" cy="1569660"/>
          </a:xfrm>
          <a:prstGeom prst="rect">
            <a:avLst/>
          </a:prstGeom>
        </p:spPr>
        <p:txBody>
          <a:bodyPr wrap="square">
            <a:spAutoFit/>
          </a:bodyPr>
          <a:lstStyle/>
          <a:p>
            <a:r>
              <a:rPr lang="en-US" sz="9600" dirty="0">
                <a:solidFill>
                  <a:schemeClr val="accent4"/>
                </a:solidFill>
                <a:latin typeface="Yanone Kaffeesatz Regular" panose="02000000000000000000" pitchFamily="2" charset="0"/>
              </a:rPr>
              <a:t>b</a:t>
            </a:r>
            <a:r>
              <a:rPr lang="en-US" sz="5400" dirty="0" smtClean="0">
                <a:solidFill>
                  <a:schemeClr val="tx2"/>
                </a:solidFill>
                <a:latin typeface="Yanone Kaffeesatz Regular" panose="02000000000000000000" pitchFamily="2" charset="0"/>
              </a:rPr>
              <a:t>ring together</a:t>
            </a:r>
            <a:endParaRPr lang="de-CH" sz="900" dirty="0">
              <a:solidFill>
                <a:schemeClr val="tx2"/>
              </a:solidFill>
            </a:endParaRPr>
          </a:p>
        </p:txBody>
      </p:sp>
      <p:sp>
        <p:nvSpPr>
          <p:cNvPr id="8" name="Rectangle 7"/>
          <p:cNvSpPr/>
          <p:nvPr/>
        </p:nvSpPr>
        <p:spPr>
          <a:xfrm>
            <a:off x="4894743" y="955664"/>
            <a:ext cx="1928733" cy="1569660"/>
          </a:xfrm>
          <a:prstGeom prst="rect">
            <a:avLst/>
          </a:prstGeom>
        </p:spPr>
        <p:txBody>
          <a:bodyPr wrap="none">
            <a:spAutoFit/>
          </a:bodyPr>
          <a:lstStyle/>
          <a:p>
            <a:r>
              <a:rPr lang="en-US" sz="9600" dirty="0" smtClean="0">
                <a:solidFill>
                  <a:schemeClr val="accent4"/>
                </a:solidFill>
                <a:latin typeface="Yanone Kaffeesatz Regular" panose="02000000000000000000" pitchFamily="2" charset="0"/>
              </a:rPr>
              <a:t>i</a:t>
            </a:r>
            <a:r>
              <a:rPr lang="en-US" sz="5400" dirty="0" smtClean="0">
                <a:solidFill>
                  <a:schemeClr val="tx2"/>
                </a:solidFill>
                <a:latin typeface="Yanone Kaffeesatz Regular" panose="02000000000000000000" pitchFamily="2" charset="0"/>
              </a:rPr>
              <a:t>dentify</a:t>
            </a:r>
            <a:endParaRPr lang="en-US" dirty="0">
              <a:solidFill>
                <a:schemeClr val="tx2"/>
              </a:solidFill>
              <a:latin typeface="Yanone Kaffeesatz Regular" panose="02000000000000000000" pitchFamily="2" charset="0"/>
            </a:endParaRPr>
          </a:p>
        </p:txBody>
      </p:sp>
      <p:sp>
        <p:nvSpPr>
          <p:cNvPr id="9" name="Rectangle 8"/>
          <p:cNvSpPr/>
          <p:nvPr/>
        </p:nvSpPr>
        <p:spPr>
          <a:xfrm>
            <a:off x="4323205" y="1995221"/>
            <a:ext cx="1939955" cy="1569660"/>
          </a:xfrm>
          <a:prstGeom prst="rect">
            <a:avLst/>
          </a:prstGeom>
        </p:spPr>
        <p:txBody>
          <a:bodyPr wrap="none">
            <a:spAutoFit/>
          </a:bodyPr>
          <a:lstStyle/>
          <a:p>
            <a:r>
              <a:rPr lang="en-US" sz="5400" dirty="0" err="1">
                <a:solidFill>
                  <a:schemeClr val="tx2"/>
                </a:solidFill>
                <a:latin typeface="Yanone Kaffeesatz Regular" panose="02000000000000000000" pitchFamily="2" charset="0"/>
              </a:rPr>
              <a:t>Ex</a:t>
            </a:r>
            <a:r>
              <a:rPr lang="en-US" sz="9600" dirty="0" err="1">
                <a:solidFill>
                  <a:schemeClr val="accent4"/>
                </a:solidFill>
                <a:latin typeface="Yanone Kaffeesatz Regular" panose="02000000000000000000" pitchFamily="2" charset="0"/>
              </a:rPr>
              <a:t>P</a:t>
            </a:r>
            <a:r>
              <a:rPr lang="en-US" sz="5400" dirty="0" err="1">
                <a:solidFill>
                  <a:schemeClr val="tx2"/>
                </a:solidFill>
                <a:latin typeface="Yanone Kaffeesatz Regular" panose="02000000000000000000" pitchFamily="2" charset="0"/>
              </a:rPr>
              <a:t>lore</a:t>
            </a:r>
            <a:endParaRPr lang="en-US" sz="5400" dirty="0">
              <a:solidFill>
                <a:schemeClr val="tx2"/>
              </a:solidFill>
              <a:latin typeface="Yanone Kaffeesatz Regular" panose="02000000000000000000" pitchFamily="2" charset="0"/>
            </a:endParaRPr>
          </a:p>
        </p:txBody>
      </p:sp>
      <p:sp>
        <p:nvSpPr>
          <p:cNvPr id="10" name="Rectangle 9"/>
          <p:cNvSpPr/>
          <p:nvPr/>
        </p:nvSpPr>
        <p:spPr>
          <a:xfrm>
            <a:off x="4794778" y="2908656"/>
            <a:ext cx="2420856" cy="1569660"/>
          </a:xfrm>
          <a:prstGeom prst="rect">
            <a:avLst/>
          </a:prstGeom>
        </p:spPr>
        <p:txBody>
          <a:bodyPr wrap="none">
            <a:spAutoFit/>
          </a:bodyPr>
          <a:lstStyle/>
          <a:p>
            <a:r>
              <a:rPr lang="en-US" sz="9600" dirty="0" smtClean="0">
                <a:solidFill>
                  <a:schemeClr val="accent4"/>
                </a:solidFill>
                <a:latin typeface="Yanone Kaffeesatz Regular" panose="02000000000000000000" pitchFamily="2" charset="0"/>
              </a:rPr>
              <a:t>o</a:t>
            </a:r>
            <a:r>
              <a:rPr lang="en-US" sz="5400" dirty="0" smtClean="0">
                <a:solidFill>
                  <a:schemeClr val="tx2"/>
                </a:solidFill>
                <a:latin typeface="Yanone Kaffeesatz Regular" panose="02000000000000000000" pitchFamily="2" charset="0"/>
              </a:rPr>
              <a:t>vercome</a:t>
            </a:r>
            <a:endParaRPr lang="en-US" sz="5400"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2483116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1434096723"/>
              </p:ext>
            </p:extLst>
          </p:nvPr>
        </p:nvGraphicFramePr>
        <p:xfrm>
          <a:off x="809050" y="116601"/>
          <a:ext cx="10573900" cy="6640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156604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964848" y="1069156"/>
            <a:ext cx="2333297" cy="4461348"/>
            <a:chOff x="1292772" y="1330610"/>
            <a:chExt cx="2301766" cy="3985522"/>
          </a:xfrm>
        </p:grpSpPr>
        <p:sp>
          <p:nvSpPr>
            <p:cNvPr id="2" name="Rounded Rectangle 1"/>
            <p:cNvSpPr/>
            <p:nvPr/>
          </p:nvSpPr>
          <p:spPr>
            <a:xfrm>
              <a:off x="1292772" y="1330610"/>
              <a:ext cx="2301766" cy="3985522"/>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 name="Oval 2"/>
            <p:cNvSpPr/>
            <p:nvPr/>
          </p:nvSpPr>
          <p:spPr>
            <a:xfrm>
              <a:off x="1723655" y="3613456"/>
              <a:ext cx="1440000" cy="144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 name="Oval 3"/>
            <p:cNvSpPr/>
            <p:nvPr/>
          </p:nvSpPr>
          <p:spPr>
            <a:xfrm>
              <a:off x="2083655" y="3973456"/>
              <a:ext cx="720000" cy="720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 name="Rectangle 4"/>
            <p:cNvSpPr/>
            <p:nvPr/>
          </p:nvSpPr>
          <p:spPr>
            <a:xfrm>
              <a:off x="1589164" y="1639614"/>
              <a:ext cx="1721595" cy="1759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grpSp>
        <p:nvGrpSpPr>
          <p:cNvPr id="12" name="Group 11"/>
          <p:cNvGrpSpPr/>
          <p:nvPr/>
        </p:nvGrpSpPr>
        <p:grpSpPr>
          <a:xfrm>
            <a:off x="4323205" y="955664"/>
            <a:ext cx="5471485" cy="4688332"/>
            <a:chOff x="4077263" y="842172"/>
            <a:chExt cx="5471485" cy="4688332"/>
          </a:xfrm>
        </p:grpSpPr>
        <p:sp>
          <p:nvSpPr>
            <p:cNvPr id="7" name="Rectangle 6"/>
            <p:cNvSpPr/>
            <p:nvPr/>
          </p:nvSpPr>
          <p:spPr>
            <a:xfrm>
              <a:off x="4548836" y="3960844"/>
              <a:ext cx="4999912" cy="1569660"/>
            </a:xfrm>
            <a:prstGeom prst="rect">
              <a:avLst/>
            </a:prstGeom>
          </p:spPr>
          <p:txBody>
            <a:bodyPr wrap="square">
              <a:spAutoFit/>
            </a:bodyPr>
            <a:lstStyle/>
            <a:p>
              <a:r>
                <a:rPr lang="en-US" sz="9600" dirty="0">
                  <a:solidFill>
                    <a:schemeClr val="tx2"/>
                  </a:solidFill>
                  <a:latin typeface="Yanone Kaffeesatz Regular" panose="02000000000000000000" pitchFamily="2" charset="0"/>
                </a:rPr>
                <a:t>b</a:t>
              </a:r>
              <a:r>
                <a:rPr lang="en-US" sz="5400" dirty="0" smtClean="0">
                  <a:solidFill>
                    <a:schemeClr val="tx2"/>
                  </a:solidFill>
                  <a:latin typeface="Yanone Kaffeesatz Regular" panose="02000000000000000000" pitchFamily="2" charset="0"/>
                </a:rPr>
                <a:t>ring together</a:t>
              </a:r>
              <a:endParaRPr lang="de-CH" sz="900" dirty="0">
                <a:solidFill>
                  <a:schemeClr val="tx2"/>
                </a:solidFill>
              </a:endParaRPr>
            </a:p>
          </p:txBody>
        </p:sp>
        <p:sp>
          <p:nvSpPr>
            <p:cNvPr id="8" name="Rectangle 7"/>
            <p:cNvSpPr/>
            <p:nvPr/>
          </p:nvSpPr>
          <p:spPr>
            <a:xfrm>
              <a:off x="4648801" y="842172"/>
              <a:ext cx="1928733" cy="1569660"/>
            </a:xfrm>
            <a:prstGeom prst="rect">
              <a:avLst/>
            </a:prstGeom>
          </p:spPr>
          <p:txBody>
            <a:bodyPr wrap="none">
              <a:spAutoFit/>
            </a:bodyPr>
            <a:lstStyle/>
            <a:p>
              <a:r>
                <a:rPr lang="en-US" sz="9600" dirty="0" smtClean="0">
                  <a:solidFill>
                    <a:schemeClr val="accent4"/>
                  </a:solidFill>
                  <a:latin typeface="Yanone Kaffeesatz Regular" panose="02000000000000000000" pitchFamily="2" charset="0"/>
                </a:rPr>
                <a:t>i</a:t>
              </a:r>
              <a:r>
                <a:rPr lang="en-US" sz="5400" dirty="0" smtClean="0">
                  <a:solidFill>
                    <a:schemeClr val="tx2"/>
                  </a:solidFill>
                  <a:latin typeface="Yanone Kaffeesatz Regular" panose="02000000000000000000" pitchFamily="2" charset="0"/>
                </a:rPr>
                <a:t>dentify</a:t>
              </a:r>
              <a:endParaRPr lang="en-US" dirty="0">
                <a:solidFill>
                  <a:schemeClr val="tx2"/>
                </a:solidFill>
                <a:latin typeface="Yanone Kaffeesatz Regular" panose="02000000000000000000" pitchFamily="2" charset="0"/>
              </a:endParaRPr>
            </a:p>
          </p:txBody>
        </p:sp>
        <p:sp>
          <p:nvSpPr>
            <p:cNvPr id="9" name="Rectangle 8"/>
            <p:cNvSpPr/>
            <p:nvPr/>
          </p:nvSpPr>
          <p:spPr>
            <a:xfrm>
              <a:off x="4077263" y="1881729"/>
              <a:ext cx="1939955" cy="1569660"/>
            </a:xfrm>
            <a:prstGeom prst="rect">
              <a:avLst/>
            </a:prstGeom>
          </p:spPr>
          <p:txBody>
            <a:bodyPr wrap="none">
              <a:spAutoFit/>
            </a:bodyPr>
            <a:lstStyle/>
            <a:p>
              <a:r>
                <a:rPr lang="en-US" sz="5400" dirty="0" err="1">
                  <a:solidFill>
                    <a:schemeClr val="tx2"/>
                  </a:solidFill>
                  <a:latin typeface="Yanone Kaffeesatz Regular" panose="02000000000000000000" pitchFamily="2" charset="0"/>
                </a:rPr>
                <a:t>Ex</a:t>
              </a:r>
              <a:r>
                <a:rPr lang="en-US" sz="9600" dirty="0" err="1">
                  <a:solidFill>
                    <a:schemeClr val="tx2"/>
                  </a:solidFill>
                  <a:latin typeface="Yanone Kaffeesatz Regular" panose="02000000000000000000" pitchFamily="2" charset="0"/>
                </a:rPr>
                <a:t>P</a:t>
              </a:r>
              <a:r>
                <a:rPr lang="en-US" sz="5400" dirty="0" err="1">
                  <a:solidFill>
                    <a:schemeClr val="tx2"/>
                  </a:solidFill>
                  <a:latin typeface="Yanone Kaffeesatz Regular" panose="02000000000000000000" pitchFamily="2" charset="0"/>
                </a:rPr>
                <a:t>lore</a:t>
              </a:r>
              <a:endParaRPr lang="en-US" sz="5400" dirty="0">
                <a:solidFill>
                  <a:schemeClr val="tx2"/>
                </a:solidFill>
                <a:latin typeface="Yanone Kaffeesatz Regular" panose="02000000000000000000" pitchFamily="2" charset="0"/>
              </a:endParaRPr>
            </a:p>
          </p:txBody>
        </p:sp>
        <p:sp>
          <p:nvSpPr>
            <p:cNvPr id="10" name="Rectangle 9"/>
            <p:cNvSpPr/>
            <p:nvPr/>
          </p:nvSpPr>
          <p:spPr>
            <a:xfrm>
              <a:off x="4548836" y="2795164"/>
              <a:ext cx="2420856" cy="1569660"/>
            </a:xfrm>
            <a:prstGeom prst="rect">
              <a:avLst/>
            </a:prstGeom>
          </p:spPr>
          <p:txBody>
            <a:bodyPr wrap="none">
              <a:spAutoFit/>
            </a:bodyPr>
            <a:lstStyle/>
            <a:p>
              <a:r>
                <a:rPr lang="en-US" sz="9600" dirty="0" smtClean="0">
                  <a:solidFill>
                    <a:schemeClr val="tx2"/>
                  </a:solidFill>
                  <a:latin typeface="Yanone Kaffeesatz Regular" panose="02000000000000000000" pitchFamily="2" charset="0"/>
                </a:rPr>
                <a:t>o</a:t>
              </a:r>
              <a:r>
                <a:rPr lang="en-US" sz="5400" dirty="0" smtClean="0">
                  <a:solidFill>
                    <a:schemeClr val="tx2"/>
                  </a:solidFill>
                  <a:latin typeface="Yanone Kaffeesatz Regular" panose="02000000000000000000" pitchFamily="2" charset="0"/>
                </a:rPr>
                <a:t>vercome</a:t>
              </a:r>
              <a:endParaRPr lang="en-US" sz="5400" dirty="0">
                <a:solidFill>
                  <a:schemeClr val="tx2"/>
                </a:solidFill>
                <a:latin typeface="Yanone Kaffeesatz Regular" panose="02000000000000000000" pitchFamily="2" charset="0"/>
              </a:endParaRPr>
            </a:p>
          </p:txBody>
        </p:sp>
      </p:grpSp>
    </p:spTree>
    <p:extLst>
      <p:ext uri="{BB962C8B-B14F-4D97-AF65-F5344CB8AC3E}">
        <p14:creationId xmlns:p14="http://schemas.microsoft.com/office/powerpoint/2010/main" val="33638392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705725"/>
            <a:ext cx="4999912" cy="1446550"/>
          </a:xfrm>
          <a:prstGeom prst="rect">
            <a:avLst/>
          </a:prstGeom>
        </p:spPr>
        <p:txBody>
          <a:bodyPr wrap="square">
            <a:spAutoFit/>
          </a:bodyPr>
          <a:lstStyle/>
          <a:p>
            <a:pPr algn="ctr"/>
            <a:r>
              <a:rPr lang="en-US" sz="8800" dirty="0">
                <a:solidFill>
                  <a:schemeClr val="accent2"/>
                </a:solidFill>
                <a:latin typeface="Yanone Kaffeesatz Regular" panose="02000000000000000000" pitchFamily="2" charset="0"/>
              </a:rPr>
              <a:t>Identify</a:t>
            </a:r>
            <a:endParaRPr lang="de-CH" sz="1200" dirty="0"/>
          </a:p>
        </p:txBody>
      </p:sp>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l="9296" t="3288" r="8260"/>
          <a:stretch/>
        </p:blipFill>
        <p:spPr>
          <a:xfrm>
            <a:off x="8191422" y="138916"/>
            <a:ext cx="842113" cy="1230671"/>
          </a:xfrm>
          <a:prstGeom prst="rect">
            <a:avLst/>
          </a:prstGeom>
        </p:spPr>
      </p:pic>
      <p:sp>
        <p:nvSpPr>
          <p:cNvPr id="4" name="Rectangle 3"/>
          <p:cNvSpPr/>
          <p:nvPr/>
        </p:nvSpPr>
        <p:spPr>
          <a:xfrm>
            <a:off x="1" y="4399885"/>
            <a:ext cx="6494332"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IO-bound</a:t>
            </a:r>
          </a:p>
        </p:txBody>
      </p:sp>
      <p:sp>
        <p:nvSpPr>
          <p:cNvPr id="5" name="Rectangle 4"/>
          <p:cNvSpPr/>
          <p:nvPr/>
        </p:nvSpPr>
        <p:spPr>
          <a:xfrm>
            <a:off x="6038722" y="1470445"/>
            <a:ext cx="1644692" cy="268183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 name="Rectangle 5"/>
          <p:cNvSpPr/>
          <p:nvPr/>
        </p:nvSpPr>
        <p:spPr>
          <a:xfrm>
            <a:off x="7915594" y="1470445"/>
            <a:ext cx="1644692" cy="1110781"/>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Rectangle 6"/>
          <p:cNvSpPr/>
          <p:nvPr/>
        </p:nvSpPr>
        <p:spPr>
          <a:xfrm>
            <a:off x="9792466" y="1470445"/>
            <a:ext cx="1644692" cy="1110781"/>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7915594" y="2811360"/>
            <a:ext cx="3521564" cy="1340915"/>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9" name="Rectangle 8"/>
          <p:cNvSpPr/>
          <p:nvPr/>
        </p:nvSpPr>
        <p:spPr>
          <a:xfrm>
            <a:off x="6038722" y="4234101"/>
            <a:ext cx="5398436" cy="1340915"/>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0" name="Rectangle 9"/>
          <p:cNvSpPr/>
          <p:nvPr/>
        </p:nvSpPr>
        <p:spPr>
          <a:xfrm>
            <a:off x="8136011" y="2926427"/>
            <a:ext cx="811607" cy="71648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9110757" y="2926427"/>
            <a:ext cx="811607" cy="71648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2" name="Rectangle 11"/>
          <p:cNvSpPr/>
          <p:nvPr/>
        </p:nvSpPr>
        <p:spPr>
          <a:xfrm>
            <a:off x="10085503" y="2924892"/>
            <a:ext cx="811607" cy="71648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3" name="Rectangle 12"/>
          <p:cNvSpPr/>
          <p:nvPr/>
        </p:nvSpPr>
        <p:spPr>
          <a:xfrm>
            <a:off x="6177313" y="4335306"/>
            <a:ext cx="2770305" cy="1111857"/>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4" name="Rectangle 13"/>
          <p:cNvSpPr/>
          <p:nvPr/>
        </p:nvSpPr>
        <p:spPr>
          <a:xfrm>
            <a:off x="9033535" y="4335305"/>
            <a:ext cx="2282932" cy="1111857"/>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222472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2000" fill="hold"/>
                                        <p:tgtEl>
                                          <p:spTgt spid="6"/>
                                        </p:tgtEl>
                                        <p:attrNameLst>
                                          <p:attrName>fillcolor</p:attrName>
                                        </p:attrNameLst>
                                      </p:cBhvr>
                                      <p:to>
                                        <a:srgbClr val="FFAF00"/>
                                      </p:to>
                                    </p:animClr>
                                    <p:set>
                                      <p:cBhvr>
                                        <p:cTn id="13" dur="2000" fill="hold"/>
                                        <p:tgtEl>
                                          <p:spTgt spid="6"/>
                                        </p:tgtEl>
                                        <p:attrNameLst>
                                          <p:attrName>fill.type</p:attrName>
                                        </p:attrNameLst>
                                      </p:cBhvr>
                                      <p:to>
                                        <p:strVal val="solid"/>
                                      </p:to>
                                    </p:set>
                                    <p:set>
                                      <p:cBhvr>
                                        <p:cTn id="14" dur="2000" fill="hold"/>
                                        <p:tgtEl>
                                          <p:spTgt spid="6"/>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dir="cw">
                                      <p:cBhvr>
                                        <p:cTn id="18" dur="2000" fill="hold"/>
                                        <p:tgtEl>
                                          <p:spTgt spid="11"/>
                                        </p:tgtEl>
                                        <p:attrNameLst>
                                          <p:attrName>fillcolor</p:attrName>
                                        </p:attrNameLst>
                                      </p:cBhvr>
                                      <p:to>
                                        <a:srgbClr val="FFAF00"/>
                                      </p:to>
                                    </p:animClr>
                                    <p:set>
                                      <p:cBhvr>
                                        <p:cTn id="19" dur="2000" fill="hold"/>
                                        <p:tgtEl>
                                          <p:spTgt spid="11"/>
                                        </p:tgtEl>
                                        <p:attrNameLst>
                                          <p:attrName>fill.type</p:attrName>
                                        </p:attrNameLst>
                                      </p:cBhvr>
                                      <p:to>
                                        <p:strVal val="solid"/>
                                      </p:to>
                                    </p:set>
                                    <p:set>
                                      <p:cBhvr>
                                        <p:cTn id="20" dur="2000" fill="hold"/>
                                        <p:tgtEl>
                                          <p:spTgt spid="11"/>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1" presetClass="emph" presetSubtype="2" fill="hold" nodeType="clickEffect">
                                  <p:stCondLst>
                                    <p:cond delay="0"/>
                                  </p:stCondLst>
                                  <p:childTnLst>
                                    <p:animClr clrSpc="rgb" dir="cw">
                                      <p:cBhvr>
                                        <p:cTn id="24" dur="2000" fill="hold"/>
                                        <p:tgtEl>
                                          <p:spTgt spid="13"/>
                                        </p:tgtEl>
                                        <p:attrNameLst>
                                          <p:attrName>fillcolor</p:attrName>
                                        </p:attrNameLst>
                                      </p:cBhvr>
                                      <p:to>
                                        <a:srgbClr val="FFAF00"/>
                                      </p:to>
                                    </p:animClr>
                                    <p:set>
                                      <p:cBhvr>
                                        <p:cTn id="25" dur="2000" fill="hold"/>
                                        <p:tgtEl>
                                          <p:spTgt spid="13"/>
                                        </p:tgtEl>
                                        <p:attrNameLst>
                                          <p:attrName>fill.type</p:attrName>
                                        </p:attrNameLst>
                                      </p:cBhvr>
                                      <p:to>
                                        <p:strVal val="solid"/>
                                      </p:to>
                                    </p:set>
                                    <p:set>
                                      <p:cBhvr>
                                        <p:cTn id="26" dur="2000" fill="hold"/>
                                        <p:tgtEl>
                                          <p:spTgt spid="1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433731" y="2699798"/>
            <a:ext cx="4999912" cy="1015663"/>
          </a:xfrm>
          <a:prstGeom prst="rect">
            <a:avLst/>
          </a:prstGeom>
        </p:spPr>
        <p:txBody>
          <a:bodyPr wrap="square">
            <a:spAutoFit/>
          </a:bodyPr>
          <a:lstStyle/>
          <a:p>
            <a:r>
              <a:rPr lang="en-US" sz="6000" dirty="0" err="1">
                <a:solidFill>
                  <a:schemeClr val="accent2"/>
                </a:solidFill>
                <a:latin typeface="Yanone Kaffeesatz Regular" panose="02000000000000000000" pitchFamily="2" charset="0"/>
              </a:rPr>
              <a:t>NServiceBus</a:t>
            </a:r>
            <a:endParaRPr lang="de-CH" sz="900" dirty="0"/>
          </a:p>
        </p:txBody>
      </p:sp>
      <p:sp>
        <p:nvSpPr>
          <p:cNvPr id="33" name="Rectangle 32"/>
          <p:cNvSpPr/>
          <p:nvPr/>
        </p:nvSpPr>
        <p:spPr>
          <a:xfrm>
            <a:off x="937473" y="3525787"/>
            <a:ext cx="2422742" cy="830997"/>
          </a:xfrm>
          <a:prstGeom prst="rect">
            <a:avLst/>
          </a:prstGeom>
        </p:spPr>
        <p:txBody>
          <a:bodyPr wrap="square">
            <a:spAutoFit/>
          </a:bodyPr>
          <a:lstStyle/>
          <a:p>
            <a:r>
              <a:rPr lang="en-US" sz="4800" dirty="0">
                <a:solidFill>
                  <a:schemeClr val="accent3"/>
                </a:solidFill>
                <a:latin typeface="Yanone Kaffeesatz Regular" panose="02000000000000000000" pitchFamily="2" charset="0"/>
              </a:rPr>
              <a:t>IO-bound</a:t>
            </a:r>
            <a:endParaRPr lang="en-US" sz="7200" dirty="0">
              <a:solidFill>
                <a:schemeClr val="accent3"/>
              </a:solidFill>
              <a:latin typeface="Yanone Kaffeesatz Regular" panose="02000000000000000000" pitchFamily="2" charset="0"/>
            </a:endParaRPr>
          </a:p>
        </p:txBody>
      </p:sp>
      <p:sp>
        <p:nvSpPr>
          <p:cNvPr id="2" name="Rectangle 1"/>
          <p:cNvSpPr/>
          <p:nvPr/>
        </p:nvSpPr>
        <p:spPr>
          <a:xfrm>
            <a:off x="5174633" y="1008274"/>
            <a:ext cx="5334907" cy="439871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4" name="Rectangle 33"/>
          <p:cNvSpPr/>
          <p:nvPr/>
        </p:nvSpPr>
        <p:spPr>
          <a:xfrm>
            <a:off x="5304821" y="1093604"/>
            <a:ext cx="1166384" cy="2056171"/>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solidFill>
                  <a:schemeClr val="tx2"/>
                </a:solidFill>
                <a:latin typeface="Yanone Kaffeesatz Regular" panose="02000000000000000000" pitchFamily="2" charset="0"/>
              </a:rPr>
              <a:t>Configuration</a:t>
            </a:r>
          </a:p>
        </p:txBody>
      </p:sp>
      <p:sp>
        <p:nvSpPr>
          <p:cNvPr id="35" name="Rectangle 34"/>
          <p:cNvSpPr/>
          <p:nvPr/>
        </p:nvSpPr>
        <p:spPr>
          <a:xfrm>
            <a:off x="6601394" y="1093604"/>
            <a:ext cx="1166384" cy="2056171"/>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latin typeface="Yanone Kaffeesatz Regular" panose="02000000000000000000" pitchFamily="2" charset="0"/>
              </a:rPr>
              <a:t>Scanning</a:t>
            </a:r>
            <a:endParaRPr lang="de-CH" dirty="0">
              <a:solidFill>
                <a:schemeClr val="tx2"/>
              </a:solidFill>
              <a:latin typeface="Yanone Kaffeesatz Regular" panose="02000000000000000000" pitchFamily="2" charset="0"/>
            </a:endParaRPr>
          </a:p>
        </p:txBody>
      </p:sp>
      <p:sp>
        <p:nvSpPr>
          <p:cNvPr id="36" name="Rectangle 35"/>
          <p:cNvSpPr/>
          <p:nvPr/>
        </p:nvSpPr>
        <p:spPr>
          <a:xfrm>
            <a:off x="7881493" y="1101321"/>
            <a:ext cx="1166384" cy="2056171"/>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latin typeface="Yanone Kaffeesatz Regular" panose="02000000000000000000" pitchFamily="2" charset="0"/>
              </a:rPr>
              <a:t>Pipeline</a:t>
            </a:r>
            <a:endParaRPr lang="de-CH" dirty="0">
              <a:solidFill>
                <a:schemeClr val="tx2"/>
              </a:solidFill>
              <a:latin typeface="Yanone Kaffeesatz Regular" panose="02000000000000000000" pitchFamily="2" charset="0"/>
            </a:endParaRPr>
          </a:p>
        </p:txBody>
      </p:sp>
      <p:sp>
        <p:nvSpPr>
          <p:cNvPr id="37" name="Rectangle 36"/>
          <p:cNvSpPr/>
          <p:nvPr/>
        </p:nvSpPr>
        <p:spPr>
          <a:xfrm>
            <a:off x="5321295" y="3235105"/>
            <a:ext cx="1166384" cy="2056171"/>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latin typeface="Yanone Kaffeesatz Regular" panose="02000000000000000000" pitchFamily="2" charset="0"/>
              </a:rPr>
              <a:t>Transport</a:t>
            </a:r>
            <a:endParaRPr lang="de-CH" dirty="0">
              <a:solidFill>
                <a:schemeClr val="tx2"/>
              </a:solidFill>
              <a:latin typeface="Yanone Kaffeesatz Regular" panose="02000000000000000000" pitchFamily="2" charset="0"/>
            </a:endParaRPr>
          </a:p>
        </p:txBody>
      </p:sp>
      <p:sp>
        <p:nvSpPr>
          <p:cNvPr id="38" name="Rectangle 37"/>
          <p:cNvSpPr/>
          <p:nvPr/>
        </p:nvSpPr>
        <p:spPr>
          <a:xfrm>
            <a:off x="6601394" y="3235105"/>
            <a:ext cx="1166384" cy="2056171"/>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latin typeface="Yanone Kaffeesatz Regular" panose="02000000000000000000" pitchFamily="2" charset="0"/>
              </a:rPr>
              <a:t>Serialization</a:t>
            </a:r>
            <a:endParaRPr lang="de-CH" dirty="0">
              <a:solidFill>
                <a:schemeClr val="tx2"/>
              </a:solidFill>
              <a:latin typeface="Yanone Kaffeesatz Regular" panose="02000000000000000000" pitchFamily="2" charset="0"/>
            </a:endParaRPr>
          </a:p>
        </p:txBody>
      </p:sp>
      <p:sp>
        <p:nvSpPr>
          <p:cNvPr id="39" name="Rectangle 38"/>
          <p:cNvSpPr/>
          <p:nvPr/>
        </p:nvSpPr>
        <p:spPr>
          <a:xfrm>
            <a:off x="7881493" y="3249891"/>
            <a:ext cx="1166384" cy="2056171"/>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latin typeface="Yanone Kaffeesatz Regular" panose="02000000000000000000" pitchFamily="2" charset="0"/>
              </a:rPr>
              <a:t>Persistence</a:t>
            </a:r>
            <a:endParaRPr lang="de-CH" dirty="0">
              <a:solidFill>
                <a:schemeClr val="tx2"/>
              </a:solidFill>
              <a:latin typeface="Yanone Kaffeesatz Regular" panose="02000000000000000000" pitchFamily="2" charset="0"/>
            </a:endParaRPr>
          </a:p>
        </p:txBody>
      </p:sp>
      <p:sp>
        <p:nvSpPr>
          <p:cNvPr id="40" name="Rectangle 39"/>
          <p:cNvSpPr/>
          <p:nvPr/>
        </p:nvSpPr>
        <p:spPr>
          <a:xfrm>
            <a:off x="9161592" y="1101321"/>
            <a:ext cx="1166384" cy="2056171"/>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latin typeface="Yanone Kaffeesatz Regular" panose="02000000000000000000" pitchFamily="2" charset="0"/>
              </a:rPr>
              <a:t>…</a:t>
            </a:r>
            <a:endParaRPr lang="de-CH" dirty="0">
              <a:solidFill>
                <a:schemeClr val="tx2"/>
              </a:solidFill>
              <a:latin typeface="Yanone Kaffeesatz Regular" panose="02000000000000000000" pitchFamily="2" charset="0"/>
            </a:endParaRPr>
          </a:p>
        </p:txBody>
      </p:sp>
      <p:sp>
        <p:nvSpPr>
          <p:cNvPr id="41" name="Rectangle 40"/>
          <p:cNvSpPr/>
          <p:nvPr/>
        </p:nvSpPr>
        <p:spPr>
          <a:xfrm>
            <a:off x="9161592" y="3249891"/>
            <a:ext cx="1166384" cy="2056171"/>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latin typeface="Yanone Kaffeesatz Regular" panose="02000000000000000000" pitchFamily="2" charset="0"/>
              </a:rPr>
              <a:t>…</a:t>
            </a:r>
            <a:endParaRPr lang="de-CH"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2903230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36"/>
                                        </p:tgtEl>
                                        <p:attrNameLst>
                                          <p:attrName>fillcolor</p:attrName>
                                        </p:attrNameLst>
                                      </p:cBhvr>
                                      <p:to>
                                        <a:srgbClr val="FFAF00"/>
                                      </p:to>
                                    </p:animClr>
                                    <p:set>
                                      <p:cBhvr>
                                        <p:cTn id="7" dur="2000" fill="hold"/>
                                        <p:tgtEl>
                                          <p:spTgt spid="36"/>
                                        </p:tgtEl>
                                        <p:attrNameLst>
                                          <p:attrName>fill.type</p:attrName>
                                        </p:attrNameLst>
                                      </p:cBhvr>
                                      <p:to>
                                        <p:strVal val="solid"/>
                                      </p:to>
                                    </p:set>
                                    <p:set>
                                      <p:cBhvr>
                                        <p:cTn id="8" dur="2000" fill="hold"/>
                                        <p:tgtEl>
                                          <p:spTgt spid="36"/>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2000" fill="hold"/>
                                        <p:tgtEl>
                                          <p:spTgt spid="37"/>
                                        </p:tgtEl>
                                        <p:attrNameLst>
                                          <p:attrName>fillcolor</p:attrName>
                                        </p:attrNameLst>
                                      </p:cBhvr>
                                      <p:to>
                                        <a:srgbClr val="FFAF00"/>
                                      </p:to>
                                    </p:animClr>
                                    <p:set>
                                      <p:cBhvr>
                                        <p:cTn id="13" dur="2000" fill="hold"/>
                                        <p:tgtEl>
                                          <p:spTgt spid="37"/>
                                        </p:tgtEl>
                                        <p:attrNameLst>
                                          <p:attrName>fill.type</p:attrName>
                                        </p:attrNameLst>
                                      </p:cBhvr>
                                      <p:to>
                                        <p:strVal val="solid"/>
                                      </p:to>
                                    </p:set>
                                    <p:set>
                                      <p:cBhvr>
                                        <p:cTn id="14" dur="2000" fill="hold"/>
                                        <p:tgtEl>
                                          <p:spTgt spid="37"/>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dir="cw">
                                      <p:cBhvr>
                                        <p:cTn id="18" dur="2000" fill="hold"/>
                                        <p:tgtEl>
                                          <p:spTgt spid="39"/>
                                        </p:tgtEl>
                                        <p:attrNameLst>
                                          <p:attrName>fillcolor</p:attrName>
                                        </p:attrNameLst>
                                      </p:cBhvr>
                                      <p:to>
                                        <a:srgbClr val="FFAF00"/>
                                      </p:to>
                                    </p:animClr>
                                    <p:set>
                                      <p:cBhvr>
                                        <p:cTn id="19" dur="2000" fill="hold"/>
                                        <p:tgtEl>
                                          <p:spTgt spid="39"/>
                                        </p:tgtEl>
                                        <p:attrNameLst>
                                          <p:attrName>fill.type</p:attrName>
                                        </p:attrNameLst>
                                      </p:cBhvr>
                                      <p:to>
                                        <p:strVal val="solid"/>
                                      </p:to>
                                    </p:set>
                                    <p:set>
                                      <p:cBhvr>
                                        <p:cTn id="20" dur="2000" fill="hold"/>
                                        <p:tgtEl>
                                          <p:spTgt spid="3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964848" y="1069156"/>
            <a:ext cx="2333297" cy="4461348"/>
            <a:chOff x="1292772" y="1330610"/>
            <a:chExt cx="2301766" cy="3985522"/>
          </a:xfrm>
        </p:grpSpPr>
        <p:sp>
          <p:nvSpPr>
            <p:cNvPr id="2" name="Rounded Rectangle 1"/>
            <p:cNvSpPr/>
            <p:nvPr/>
          </p:nvSpPr>
          <p:spPr>
            <a:xfrm>
              <a:off x="1292772" y="1330610"/>
              <a:ext cx="2301766" cy="3985522"/>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 name="Oval 2"/>
            <p:cNvSpPr/>
            <p:nvPr/>
          </p:nvSpPr>
          <p:spPr>
            <a:xfrm>
              <a:off x="1723655" y="3613456"/>
              <a:ext cx="1440000" cy="144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 name="Oval 3"/>
            <p:cNvSpPr/>
            <p:nvPr/>
          </p:nvSpPr>
          <p:spPr>
            <a:xfrm>
              <a:off x="2083655" y="3973456"/>
              <a:ext cx="720000" cy="720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 name="Rectangle 4"/>
            <p:cNvSpPr/>
            <p:nvPr/>
          </p:nvSpPr>
          <p:spPr>
            <a:xfrm>
              <a:off x="1589164" y="1639614"/>
              <a:ext cx="1721595" cy="1759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grpSp>
        <p:nvGrpSpPr>
          <p:cNvPr id="12" name="Group 11"/>
          <p:cNvGrpSpPr/>
          <p:nvPr/>
        </p:nvGrpSpPr>
        <p:grpSpPr>
          <a:xfrm>
            <a:off x="4323205" y="955664"/>
            <a:ext cx="5471485" cy="4688332"/>
            <a:chOff x="4077263" y="842172"/>
            <a:chExt cx="5471485" cy="4688332"/>
          </a:xfrm>
        </p:grpSpPr>
        <p:sp>
          <p:nvSpPr>
            <p:cNvPr id="7" name="Rectangle 6"/>
            <p:cNvSpPr/>
            <p:nvPr/>
          </p:nvSpPr>
          <p:spPr>
            <a:xfrm>
              <a:off x="4548836" y="3960844"/>
              <a:ext cx="4999912" cy="1569660"/>
            </a:xfrm>
            <a:prstGeom prst="rect">
              <a:avLst/>
            </a:prstGeom>
          </p:spPr>
          <p:txBody>
            <a:bodyPr wrap="square">
              <a:spAutoFit/>
            </a:bodyPr>
            <a:lstStyle/>
            <a:p>
              <a:r>
                <a:rPr lang="en-US" sz="9600" dirty="0">
                  <a:solidFill>
                    <a:schemeClr val="tx2"/>
                  </a:solidFill>
                  <a:latin typeface="Yanone Kaffeesatz Regular" panose="02000000000000000000" pitchFamily="2" charset="0"/>
                </a:rPr>
                <a:t>b</a:t>
              </a:r>
              <a:r>
                <a:rPr lang="en-US" sz="5400" dirty="0" smtClean="0">
                  <a:solidFill>
                    <a:schemeClr val="tx2"/>
                  </a:solidFill>
                  <a:latin typeface="Yanone Kaffeesatz Regular" panose="02000000000000000000" pitchFamily="2" charset="0"/>
                </a:rPr>
                <a:t>ring together</a:t>
              </a:r>
              <a:endParaRPr lang="de-CH" sz="900" dirty="0">
                <a:solidFill>
                  <a:schemeClr val="tx2"/>
                </a:solidFill>
              </a:endParaRPr>
            </a:p>
          </p:txBody>
        </p:sp>
        <p:sp>
          <p:nvSpPr>
            <p:cNvPr id="8" name="Rectangle 7"/>
            <p:cNvSpPr/>
            <p:nvPr/>
          </p:nvSpPr>
          <p:spPr>
            <a:xfrm>
              <a:off x="4648801" y="842172"/>
              <a:ext cx="1928733" cy="1569660"/>
            </a:xfrm>
            <a:prstGeom prst="rect">
              <a:avLst/>
            </a:prstGeom>
          </p:spPr>
          <p:txBody>
            <a:bodyPr wrap="none">
              <a:spAutoFit/>
            </a:bodyPr>
            <a:lstStyle/>
            <a:p>
              <a:r>
                <a:rPr lang="en-US" sz="9600" dirty="0" smtClean="0">
                  <a:solidFill>
                    <a:schemeClr val="tx2"/>
                  </a:solidFill>
                  <a:latin typeface="Yanone Kaffeesatz Regular" panose="02000000000000000000" pitchFamily="2" charset="0"/>
                </a:rPr>
                <a:t>i</a:t>
              </a:r>
              <a:r>
                <a:rPr lang="en-US" sz="5400" dirty="0" smtClean="0">
                  <a:solidFill>
                    <a:schemeClr val="tx2"/>
                  </a:solidFill>
                  <a:latin typeface="Yanone Kaffeesatz Regular" panose="02000000000000000000" pitchFamily="2" charset="0"/>
                </a:rPr>
                <a:t>dentify</a:t>
              </a:r>
              <a:endParaRPr lang="en-US" dirty="0">
                <a:solidFill>
                  <a:schemeClr val="tx2"/>
                </a:solidFill>
                <a:latin typeface="Yanone Kaffeesatz Regular" panose="02000000000000000000" pitchFamily="2" charset="0"/>
              </a:endParaRPr>
            </a:p>
          </p:txBody>
        </p:sp>
        <p:sp>
          <p:nvSpPr>
            <p:cNvPr id="9" name="Rectangle 8"/>
            <p:cNvSpPr/>
            <p:nvPr/>
          </p:nvSpPr>
          <p:spPr>
            <a:xfrm>
              <a:off x="4077263" y="1881729"/>
              <a:ext cx="1939955" cy="1569660"/>
            </a:xfrm>
            <a:prstGeom prst="rect">
              <a:avLst/>
            </a:prstGeom>
          </p:spPr>
          <p:txBody>
            <a:bodyPr wrap="none">
              <a:spAutoFit/>
            </a:bodyPr>
            <a:lstStyle/>
            <a:p>
              <a:r>
                <a:rPr lang="en-US" sz="5400" dirty="0" err="1">
                  <a:solidFill>
                    <a:schemeClr val="tx2"/>
                  </a:solidFill>
                  <a:latin typeface="Yanone Kaffeesatz Regular" panose="02000000000000000000" pitchFamily="2" charset="0"/>
                </a:rPr>
                <a:t>Ex</a:t>
              </a:r>
              <a:r>
                <a:rPr lang="en-US" sz="9600" dirty="0" err="1">
                  <a:solidFill>
                    <a:schemeClr val="accent4"/>
                  </a:solidFill>
                  <a:latin typeface="Yanone Kaffeesatz Regular" panose="02000000000000000000" pitchFamily="2" charset="0"/>
                </a:rPr>
                <a:t>P</a:t>
              </a:r>
              <a:r>
                <a:rPr lang="en-US" sz="5400" dirty="0" err="1">
                  <a:solidFill>
                    <a:schemeClr val="tx2"/>
                  </a:solidFill>
                  <a:latin typeface="Yanone Kaffeesatz Regular" panose="02000000000000000000" pitchFamily="2" charset="0"/>
                </a:rPr>
                <a:t>lore</a:t>
              </a:r>
              <a:endParaRPr lang="en-US" sz="5400" dirty="0">
                <a:solidFill>
                  <a:schemeClr val="tx2"/>
                </a:solidFill>
                <a:latin typeface="Yanone Kaffeesatz Regular" panose="02000000000000000000" pitchFamily="2" charset="0"/>
              </a:endParaRPr>
            </a:p>
          </p:txBody>
        </p:sp>
        <p:sp>
          <p:nvSpPr>
            <p:cNvPr id="10" name="Rectangle 9"/>
            <p:cNvSpPr/>
            <p:nvPr/>
          </p:nvSpPr>
          <p:spPr>
            <a:xfrm>
              <a:off x="4548836" y="2795164"/>
              <a:ext cx="2420856" cy="1569660"/>
            </a:xfrm>
            <a:prstGeom prst="rect">
              <a:avLst/>
            </a:prstGeom>
          </p:spPr>
          <p:txBody>
            <a:bodyPr wrap="none">
              <a:spAutoFit/>
            </a:bodyPr>
            <a:lstStyle/>
            <a:p>
              <a:r>
                <a:rPr lang="en-US" sz="9600" dirty="0" smtClean="0">
                  <a:solidFill>
                    <a:schemeClr val="tx2"/>
                  </a:solidFill>
                  <a:latin typeface="Yanone Kaffeesatz Regular" panose="02000000000000000000" pitchFamily="2" charset="0"/>
                </a:rPr>
                <a:t>o</a:t>
              </a:r>
              <a:r>
                <a:rPr lang="en-US" sz="5400" dirty="0" smtClean="0">
                  <a:solidFill>
                    <a:schemeClr val="tx2"/>
                  </a:solidFill>
                  <a:latin typeface="Yanone Kaffeesatz Regular" panose="02000000000000000000" pitchFamily="2" charset="0"/>
                </a:rPr>
                <a:t>vercome</a:t>
              </a:r>
              <a:endParaRPr lang="en-US" sz="5400" dirty="0">
                <a:solidFill>
                  <a:schemeClr val="tx2"/>
                </a:solidFill>
                <a:latin typeface="Yanone Kaffeesatz Regular" panose="02000000000000000000" pitchFamily="2" charset="0"/>
              </a:endParaRPr>
            </a:p>
          </p:txBody>
        </p:sp>
      </p:grpSp>
    </p:spTree>
    <p:extLst>
      <p:ext uri="{BB962C8B-B14F-4D97-AF65-F5344CB8AC3E}">
        <p14:creationId xmlns:p14="http://schemas.microsoft.com/office/powerpoint/2010/main" val="38740088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705725"/>
            <a:ext cx="4999912" cy="1446550"/>
          </a:xfrm>
          <a:prstGeom prst="rect">
            <a:avLst/>
          </a:prstGeom>
        </p:spPr>
        <p:txBody>
          <a:bodyPr wrap="square">
            <a:spAutoFit/>
          </a:bodyPr>
          <a:lstStyle/>
          <a:p>
            <a:pPr algn="ctr"/>
            <a:r>
              <a:rPr lang="en-US" sz="8800" dirty="0">
                <a:solidFill>
                  <a:schemeClr val="accent2"/>
                </a:solidFill>
                <a:latin typeface="Yanone Kaffeesatz Regular" panose="02000000000000000000" pitchFamily="2" charset="0"/>
              </a:rPr>
              <a:t>Explore</a:t>
            </a:r>
            <a:endParaRPr lang="de-CH" sz="1200" dirty="0"/>
          </a:p>
        </p:txBody>
      </p:sp>
      <p:sp>
        <p:nvSpPr>
          <p:cNvPr id="4" name="Rectangle 3"/>
          <p:cNvSpPr/>
          <p:nvPr/>
        </p:nvSpPr>
        <p:spPr>
          <a:xfrm>
            <a:off x="1" y="4399885"/>
            <a:ext cx="6494332"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IO-bound</a:t>
            </a:r>
          </a:p>
        </p:txBody>
      </p:sp>
      <p:sp>
        <p:nvSpPr>
          <p:cNvPr id="15" name="Rectangle 14"/>
          <p:cNvSpPr/>
          <p:nvPr/>
        </p:nvSpPr>
        <p:spPr>
          <a:xfrm>
            <a:off x="6787584" y="1283074"/>
            <a:ext cx="3357526" cy="4291852"/>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17" name="Straight Arrow Connector 16"/>
          <p:cNvCxnSpPr/>
          <p:nvPr/>
        </p:nvCxnSpPr>
        <p:spPr>
          <a:xfrm flipH="1">
            <a:off x="7078717" y="1451238"/>
            <a:ext cx="4976" cy="2009293"/>
          </a:xfrm>
          <a:prstGeom prst="straightConnector1">
            <a:avLst/>
          </a:prstGeom>
          <a:ln w="571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6787584" y="491106"/>
            <a:ext cx="2814674" cy="707886"/>
          </a:xfrm>
          <a:prstGeom prst="rect">
            <a:avLst/>
          </a:prstGeom>
        </p:spPr>
        <p:txBody>
          <a:bodyPr wrap="square">
            <a:spAutoFit/>
          </a:bodyPr>
          <a:lstStyle/>
          <a:p>
            <a:r>
              <a:rPr lang="en-US" sz="4000" dirty="0">
                <a:solidFill>
                  <a:schemeClr val="accent2"/>
                </a:solidFill>
                <a:latin typeface="Yanone Kaffeesatz Regular" panose="02000000000000000000" pitchFamily="2" charset="0"/>
              </a:rPr>
              <a:t>High-level Spike</a:t>
            </a:r>
            <a:endParaRPr lang="de-CH" sz="500" dirty="0"/>
          </a:p>
        </p:txBody>
      </p:sp>
      <p:sp>
        <p:nvSpPr>
          <p:cNvPr id="20" name="Rectangle 19"/>
          <p:cNvSpPr/>
          <p:nvPr/>
        </p:nvSpPr>
        <p:spPr>
          <a:xfrm>
            <a:off x="7330436" y="5574926"/>
            <a:ext cx="2814674" cy="707886"/>
          </a:xfrm>
          <a:prstGeom prst="rect">
            <a:avLst/>
          </a:prstGeom>
        </p:spPr>
        <p:txBody>
          <a:bodyPr wrap="square">
            <a:spAutoFit/>
          </a:bodyPr>
          <a:lstStyle/>
          <a:p>
            <a:pPr algn="r"/>
            <a:r>
              <a:rPr lang="en-US" sz="4000" dirty="0">
                <a:solidFill>
                  <a:schemeClr val="accent2"/>
                </a:solidFill>
                <a:latin typeface="Yanone Kaffeesatz Regular" panose="02000000000000000000" pitchFamily="2" charset="0"/>
              </a:rPr>
              <a:t>Low-level Spike</a:t>
            </a:r>
            <a:endParaRPr lang="de-CH" sz="500" dirty="0"/>
          </a:p>
        </p:txBody>
      </p:sp>
      <p:cxnSp>
        <p:nvCxnSpPr>
          <p:cNvPr id="21" name="Straight Arrow Connector 20"/>
          <p:cNvCxnSpPr/>
          <p:nvPr/>
        </p:nvCxnSpPr>
        <p:spPr>
          <a:xfrm flipH="1" flipV="1">
            <a:off x="9863960" y="3675993"/>
            <a:ext cx="13137" cy="1747345"/>
          </a:xfrm>
          <a:prstGeom prst="straightConnector1">
            <a:avLst/>
          </a:prstGeom>
          <a:ln w="571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37569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Goals</a:t>
            </a:r>
            <a:endParaRPr lang="de-CH" dirty="0"/>
          </a:p>
        </p:txBody>
      </p:sp>
      <p:sp>
        <p:nvSpPr>
          <p:cNvPr id="6" name="Rectangle 5"/>
          <p:cNvSpPr/>
          <p:nvPr/>
        </p:nvSpPr>
        <p:spPr>
          <a:xfrm>
            <a:off x="6485271" y="1290717"/>
            <a:ext cx="5706729" cy="3416320"/>
          </a:xfrm>
          <a:prstGeom prst="rect">
            <a:avLst/>
          </a:prstGeom>
        </p:spPr>
        <p:txBody>
          <a:bodyPr wrap="square">
            <a:spAutoFit/>
          </a:bodyPr>
          <a:lstStyle/>
          <a:p>
            <a:r>
              <a:rPr lang="en-US" sz="3600" dirty="0" smtClean="0">
                <a:solidFill>
                  <a:schemeClr val="tx2"/>
                </a:solidFill>
                <a:latin typeface="Yanone Kaffeesatz Regular" panose="02000000000000000000" pitchFamily="2" charset="0"/>
              </a:rPr>
              <a:t>Why </a:t>
            </a:r>
            <a:r>
              <a:rPr lang="en-US" sz="3600" dirty="0" err="1">
                <a:solidFill>
                  <a:schemeClr val="tx2"/>
                </a:solidFill>
                <a:latin typeface="Yanone Kaffeesatz Regular" panose="02000000000000000000" pitchFamily="2" charset="0"/>
              </a:rPr>
              <a:t>async</a:t>
            </a:r>
            <a:r>
              <a:rPr lang="en-US" sz="3600" dirty="0">
                <a:solidFill>
                  <a:schemeClr val="tx2"/>
                </a:solidFill>
                <a:latin typeface="Yanone Kaffeesatz Regular" panose="02000000000000000000" pitchFamily="2" charset="0"/>
              </a:rPr>
              <a:t> is</a:t>
            </a:r>
            <a:r>
              <a:rPr lang="en-US" sz="3600" dirty="0">
                <a:solidFill>
                  <a:schemeClr val="accent4"/>
                </a:solidFill>
                <a:latin typeface="Yanone Kaffeesatz Regular" panose="02000000000000000000" pitchFamily="2" charset="0"/>
              </a:rPr>
              <a:t> the </a:t>
            </a:r>
            <a:r>
              <a:rPr lang="en-US" sz="3600" dirty="0" smtClean="0">
                <a:solidFill>
                  <a:schemeClr val="accent4"/>
                </a:solidFill>
                <a:latin typeface="Yanone Kaffeesatz Regular" panose="02000000000000000000" pitchFamily="2" charset="0"/>
              </a:rPr>
              <a:t>future</a:t>
            </a:r>
          </a:p>
          <a:p>
            <a:endParaRPr lang="en-US" sz="3600" dirty="0">
              <a:solidFill>
                <a:schemeClr val="accent4"/>
              </a:solidFill>
              <a:latin typeface="Yanone Kaffeesatz Regular" panose="02000000000000000000" pitchFamily="2" charset="0"/>
            </a:endParaRPr>
          </a:p>
          <a:p>
            <a:r>
              <a:rPr lang="en-US" sz="3600" dirty="0" smtClean="0">
                <a:solidFill>
                  <a:schemeClr val="tx2"/>
                </a:solidFill>
                <a:latin typeface="Yanone Kaffeesatz Regular" panose="02000000000000000000" pitchFamily="2" charset="0"/>
              </a:rPr>
              <a:t>How to </a:t>
            </a:r>
            <a:r>
              <a:rPr lang="en-US" sz="3600" dirty="0" smtClean="0">
                <a:solidFill>
                  <a:schemeClr val="accent4"/>
                </a:solidFill>
                <a:latin typeface="Yanone Kaffeesatz Regular" panose="02000000000000000000" pitchFamily="2" charset="0"/>
              </a:rPr>
              <a:t>gradually move</a:t>
            </a:r>
            <a:r>
              <a:rPr lang="en-US" sz="3600" dirty="0" smtClean="0">
                <a:solidFill>
                  <a:schemeClr val="tx2"/>
                </a:solidFill>
                <a:latin typeface="Yanone Kaffeesatz Regular" panose="02000000000000000000" pitchFamily="2" charset="0"/>
              </a:rPr>
              <a:t> your</a:t>
            </a:r>
          </a:p>
          <a:p>
            <a:r>
              <a:rPr lang="en-US" sz="3600" dirty="0" smtClean="0">
                <a:solidFill>
                  <a:schemeClr val="tx2"/>
                </a:solidFill>
                <a:latin typeface="Yanone Kaffeesatz Regular" panose="02000000000000000000" pitchFamily="2" charset="0"/>
              </a:rPr>
              <a:t>code towards </a:t>
            </a:r>
            <a:r>
              <a:rPr lang="en-US" sz="3600" dirty="0" err="1" smtClean="0">
                <a:solidFill>
                  <a:schemeClr val="tx2"/>
                </a:solidFill>
                <a:latin typeface="Yanone Kaffeesatz Regular" panose="02000000000000000000" pitchFamily="2" charset="0"/>
              </a:rPr>
              <a:t>async</a:t>
            </a:r>
            <a:r>
              <a:rPr lang="en-US" sz="3600" dirty="0" smtClean="0">
                <a:solidFill>
                  <a:schemeClr val="tx2"/>
                </a:solidFill>
                <a:latin typeface="Yanone Kaffeesatz Regular" panose="02000000000000000000" pitchFamily="2" charset="0"/>
              </a:rPr>
              <a:t> / await</a:t>
            </a:r>
          </a:p>
          <a:p>
            <a:endParaRPr lang="en-US" sz="3600" dirty="0">
              <a:solidFill>
                <a:schemeClr val="tx2"/>
              </a:solidFill>
              <a:latin typeface="Yanone Kaffeesatz Regular" panose="02000000000000000000" pitchFamily="2" charset="0"/>
            </a:endParaRPr>
          </a:p>
          <a:p>
            <a:r>
              <a:rPr lang="en-US" sz="3600" dirty="0" smtClean="0">
                <a:solidFill>
                  <a:schemeClr val="tx2"/>
                </a:solidFill>
                <a:latin typeface="Yanone Kaffeesatz Regular" panose="02000000000000000000" pitchFamily="2" charset="0"/>
              </a:rPr>
              <a:t>The </a:t>
            </a:r>
            <a:r>
              <a:rPr lang="en-US" sz="3600" dirty="0" err="1" smtClean="0">
                <a:solidFill>
                  <a:schemeClr val="tx2"/>
                </a:solidFill>
                <a:latin typeface="Yanone Kaffeesatz Regular" panose="02000000000000000000" pitchFamily="2" charset="0"/>
              </a:rPr>
              <a:t>toolbelt</a:t>
            </a:r>
            <a:r>
              <a:rPr lang="en-US" sz="3600" dirty="0" smtClean="0">
                <a:solidFill>
                  <a:schemeClr val="tx2"/>
                </a:solidFill>
                <a:latin typeface="Yanone Kaffeesatz Regular" panose="02000000000000000000" pitchFamily="2" charset="0"/>
              </a:rPr>
              <a:t> for an </a:t>
            </a:r>
            <a:r>
              <a:rPr lang="en-US" sz="3600" dirty="0" err="1" smtClean="0">
                <a:solidFill>
                  <a:schemeClr val="accent4"/>
                </a:solidFill>
                <a:latin typeface="Yanone Kaffeesatz Regular" panose="02000000000000000000" pitchFamily="2" charset="0"/>
              </a:rPr>
              <a:t>async</a:t>
            </a:r>
            <a:r>
              <a:rPr lang="en-US" sz="3600" dirty="0" smtClean="0">
                <a:solidFill>
                  <a:schemeClr val="accent4"/>
                </a:solidFill>
                <a:latin typeface="Yanone Kaffeesatz Regular" panose="02000000000000000000" pitchFamily="2" charset="0"/>
              </a:rPr>
              <a:t> ninja</a:t>
            </a:r>
            <a:endParaRPr lang="en-US" sz="3600" dirty="0">
              <a:solidFill>
                <a:schemeClr val="accent4"/>
              </a:solidFill>
              <a:latin typeface="Yanone Kaffeesatz Regular" panose="02000000000000000000" pitchFamily="2" charset="0"/>
            </a:endParaRPr>
          </a:p>
        </p:txBody>
      </p:sp>
      <p:sp>
        <p:nvSpPr>
          <p:cNvPr id="7" name="Rectangle 6"/>
          <p:cNvSpPr/>
          <p:nvPr/>
        </p:nvSpPr>
        <p:spPr>
          <a:xfrm>
            <a:off x="1" y="4399885"/>
            <a:ext cx="6494332"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target</a:t>
            </a:r>
          </a:p>
        </p:txBody>
      </p:sp>
    </p:spTree>
    <p:extLst>
      <p:ext uri="{BB962C8B-B14F-4D97-AF65-F5344CB8AC3E}">
        <p14:creationId xmlns:p14="http://schemas.microsoft.com/office/powerpoint/2010/main" val="28644080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3731" y="2699798"/>
            <a:ext cx="4999912" cy="1015663"/>
          </a:xfrm>
          <a:prstGeom prst="rect">
            <a:avLst/>
          </a:prstGeom>
        </p:spPr>
        <p:txBody>
          <a:bodyPr wrap="square">
            <a:spAutoFit/>
          </a:bodyPr>
          <a:lstStyle/>
          <a:p>
            <a:r>
              <a:rPr lang="en-US" sz="6000" dirty="0" err="1">
                <a:solidFill>
                  <a:schemeClr val="accent2"/>
                </a:solidFill>
                <a:latin typeface="Yanone Kaffeesatz Regular" panose="02000000000000000000" pitchFamily="2" charset="0"/>
              </a:rPr>
              <a:t>RabbitMQ</a:t>
            </a:r>
            <a:r>
              <a:rPr lang="en-US" sz="6000" dirty="0">
                <a:solidFill>
                  <a:schemeClr val="accent2"/>
                </a:solidFill>
                <a:latin typeface="Yanone Kaffeesatz Regular" panose="02000000000000000000" pitchFamily="2" charset="0"/>
              </a:rPr>
              <a:t> Client</a:t>
            </a:r>
            <a:endParaRPr lang="de-CH" sz="900" dirty="0"/>
          </a:p>
        </p:txBody>
      </p:sp>
      <p:sp>
        <p:nvSpPr>
          <p:cNvPr id="3" name="Rectangle 2"/>
          <p:cNvSpPr/>
          <p:nvPr/>
        </p:nvSpPr>
        <p:spPr>
          <a:xfrm>
            <a:off x="937473" y="3525787"/>
            <a:ext cx="2422742" cy="830997"/>
          </a:xfrm>
          <a:prstGeom prst="rect">
            <a:avLst/>
          </a:prstGeom>
        </p:spPr>
        <p:txBody>
          <a:bodyPr wrap="square">
            <a:spAutoFit/>
          </a:bodyPr>
          <a:lstStyle/>
          <a:p>
            <a:r>
              <a:rPr lang="en-US" sz="4800" dirty="0">
                <a:solidFill>
                  <a:schemeClr val="accent3"/>
                </a:solidFill>
                <a:latin typeface="Yanone Kaffeesatz Regular" panose="02000000000000000000" pitchFamily="2" charset="0"/>
              </a:rPr>
              <a:t>IO-bound</a:t>
            </a:r>
            <a:endParaRPr lang="en-US" sz="7200" dirty="0">
              <a:solidFill>
                <a:schemeClr val="accent3"/>
              </a:solidFill>
              <a:latin typeface="Yanone Kaffeesatz Regular" panose="02000000000000000000" pitchFamily="2" charset="0"/>
            </a:endParaRPr>
          </a:p>
        </p:txBody>
      </p:sp>
      <p:sp>
        <p:nvSpPr>
          <p:cNvPr id="4" name="Rectangle 3"/>
          <p:cNvSpPr/>
          <p:nvPr/>
        </p:nvSpPr>
        <p:spPr>
          <a:xfrm>
            <a:off x="6787584" y="1283074"/>
            <a:ext cx="3357526" cy="4291852"/>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5" name="Straight Arrow Connector 4"/>
          <p:cNvCxnSpPr/>
          <p:nvPr/>
        </p:nvCxnSpPr>
        <p:spPr>
          <a:xfrm flipH="1">
            <a:off x="7078717" y="1451238"/>
            <a:ext cx="4976" cy="2009293"/>
          </a:xfrm>
          <a:prstGeom prst="straightConnector1">
            <a:avLst/>
          </a:prstGeom>
          <a:ln w="571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6787584" y="491106"/>
            <a:ext cx="2814674" cy="707886"/>
          </a:xfrm>
          <a:prstGeom prst="rect">
            <a:avLst/>
          </a:prstGeom>
        </p:spPr>
        <p:txBody>
          <a:bodyPr wrap="square">
            <a:spAutoFit/>
          </a:bodyPr>
          <a:lstStyle/>
          <a:p>
            <a:r>
              <a:rPr lang="en-US" sz="4000" dirty="0">
                <a:solidFill>
                  <a:schemeClr val="accent2"/>
                </a:solidFill>
                <a:latin typeface="Yanone Kaffeesatz Regular" panose="02000000000000000000" pitchFamily="2" charset="0"/>
              </a:rPr>
              <a:t>High-level Spike</a:t>
            </a:r>
            <a:endParaRPr lang="de-CH" sz="500" dirty="0"/>
          </a:p>
        </p:txBody>
      </p:sp>
      <p:sp>
        <p:nvSpPr>
          <p:cNvPr id="7" name="Rectangle 6"/>
          <p:cNvSpPr/>
          <p:nvPr/>
        </p:nvSpPr>
        <p:spPr>
          <a:xfrm>
            <a:off x="7294708" y="1451239"/>
            <a:ext cx="2700630" cy="47215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000" dirty="0" err="1">
                <a:solidFill>
                  <a:schemeClr val="tx2"/>
                </a:solidFill>
                <a:latin typeface="Yanone Kaffeesatz Regular" panose="02000000000000000000" pitchFamily="2" charset="0"/>
              </a:rPr>
              <a:t>ConnectionFactory</a:t>
            </a:r>
            <a:endParaRPr lang="de-CH" dirty="0">
              <a:solidFill>
                <a:schemeClr val="tx2"/>
              </a:solidFill>
              <a:latin typeface="Yanone Kaffeesatz Regular" panose="02000000000000000000" pitchFamily="2" charset="0"/>
            </a:endParaRPr>
          </a:p>
        </p:txBody>
      </p:sp>
      <p:sp>
        <p:nvSpPr>
          <p:cNvPr id="8" name="Rectangle 7"/>
          <p:cNvSpPr/>
          <p:nvPr/>
        </p:nvSpPr>
        <p:spPr>
          <a:xfrm>
            <a:off x="7294708" y="2025867"/>
            <a:ext cx="2700630" cy="47215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000" dirty="0">
                <a:solidFill>
                  <a:schemeClr val="tx2"/>
                </a:solidFill>
                <a:latin typeface="Yanone Kaffeesatz Regular" panose="02000000000000000000" pitchFamily="2" charset="0"/>
              </a:rPr>
              <a:t>Connection</a:t>
            </a:r>
            <a:endParaRPr lang="de-CH" dirty="0">
              <a:solidFill>
                <a:schemeClr val="tx2"/>
              </a:solidFill>
              <a:latin typeface="Yanone Kaffeesatz Regular" panose="02000000000000000000" pitchFamily="2" charset="0"/>
            </a:endParaRPr>
          </a:p>
        </p:txBody>
      </p:sp>
      <p:sp>
        <p:nvSpPr>
          <p:cNvPr id="9" name="Rectangle 8"/>
          <p:cNvSpPr/>
          <p:nvPr/>
        </p:nvSpPr>
        <p:spPr>
          <a:xfrm>
            <a:off x="7288792" y="2600495"/>
            <a:ext cx="2700630" cy="47215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000" dirty="0">
                <a:solidFill>
                  <a:schemeClr val="tx2"/>
                </a:solidFill>
                <a:latin typeface="Yanone Kaffeesatz Regular" panose="02000000000000000000" pitchFamily="2" charset="0"/>
              </a:rPr>
              <a:t>Model</a:t>
            </a:r>
            <a:endParaRPr lang="de-CH" dirty="0">
              <a:solidFill>
                <a:schemeClr val="tx2"/>
              </a:solidFill>
              <a:latin typeface="Yanone Kaffeesatz Regular" panose="02000000000000000000" pitchFamily="2" charset="0"/>
            </a:endParaRPr>
          </a:p>
        </p:txBody>
      </p:sp>
      <p:sp>
        <p:nvSpPr>
          <p:cNvPr id="10" name="Rectangle 9"/>
          <p:cNvSpPr/>
          <p:nvPr/>
        </p:nvSpPr>
        <p:spPr>
          <a:xfrm>
            <a:off x="7288792" y="3175123"/>
            <a:ext cx="2700630" cy="47215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000" dirty="0" err="1">
                <a:solidFill>
                  <a:schemeClr val="tx2"/>
                </a:solidFill>
                <a:latin typeface="Yanone Kaffeesatz Regular" panose="02000000000000000000" pitchFamily="2" charset="0"/>
              </a:rPr>
              <a:t>Consumers</a:t>
            </a:r>
            <a:endParaRPr lang="de-CH" dirty="0">
              <a:solidFill>
                <a:schemeClr val="tx2"/>
              </a:solidFill>
              <a:latin typeface="Yanone Kaffeesatz Regular" panose="02000000000000000000" pitchFamily="2" charset="0"/>
            </a:endParaRPr>
          </a:p>
        </p:txBody>
      </p:sp>
      <p:sp>
        <p:nvSpPr>
          <p:cNvPr id="12" name="Rectangle 11"/>
          <p:cNvSpPr/>
          <p:nvPr/>
        </p:nvSpPr>
        <p:spPr>
          <a:xfrm>
            <a:off x="212429" y="6250403"/>
            <a:ext cx="5442516" cy="461665"/>
          </a:xfrm>
          <a:prstGeom prst="rect">
            <a:avLst/>
          </a:prstGeom>
        </p:spPr>
        <p:txBody>
          <a:bodyPr wrap="none">
            <a:spAutoFit/>
          </a:bodyPr>
          <a:lstStyle/>
          <a:p>
            <a:r>
              <a:rPr lang="de-CH" sz="2400" dirty="0">
                <a:solidFill>
                  <a:schemeClr val="accent3"/>
                </a:solidFill>
                <a:latin typeface="Yanone Kaffeesatz Regular" panose="02000000000000000000" pitchFamily="2" charset="0"/>
              </a:rPr>
              <a:t>github.com/</a:t>
            </a:r>
            <a:r>
              <a:rPr lang="de-CH" sz="2400" dirty="0" err="1">
                <a:solidFill>
                  <a:schemeClr val="accent3"/>
                </a:solidFill>
                <a:latin typeface="Yanone Kaffeesatz Regular" panose="02000000000000000000" pitchFamily="2" charset="0"/>
              </a:rPr>
              <a:t>rabbitmq</a:t>
            </a:r>
            <a:r>
              <a:rPr lang="de-CH" sz="2400" dirty="0">
                <a:solidFill>
                  <a:schemeClr val="accent3"/>
                </a:solidFill>
                <a:latin typeface="Yanone Kaffeesatz Regular" panose="02000000000000000000" pitchFamily="2" charset="0"/>
              </a:rPr>
              <a:t>/</a:t>
            </a:r>
            <a:r>
              <a:rPr lang="de-CH" sz="2400" dirty="0" err="1">
                <a:solidFill>
                  <a:schemeClr val="accent3"/>
                </a:solidFill>
                <a:latin typeface="Yanone Kaffeesatz Regular" panose="02000000000000000000" pitchFamily="2" charset="0"/>
              </a:rPr>
              <a:t>rabbitmq</a:t>
            </a:r>
            <a:r>
              <a:rPr lang="de-CH" sz="2400" dirty="0">
                <a:solidFill>
                  <a:schemeClr val="accent3"/>
                </a:solidFill>
                <a:latin typeface="Yanone Kaffeesatz Regular" panose="02000000000000000000" pitchFamily="2" charset="0"/>
              </a:rPr>
              <a:t>-</a:t>
            </a:r>
            <a:r>
              <a:rPr lang="de-CH" sz="2400" dirty="0" err="1">
                <a:solidFill>
                  <a:schemeClr val="accent3"/>
                </a:solidFill>
                <a:latin typeface="Yanone Kaffeesatz Regular" panose="02000000000000000000" pitchFamily="2" charset="0"/>
              </a:rPr>
              <a:t>dotnet</a:t>
            </a:r>
            <a:r>
              <a:rPr lang="de-CH" sz="2400" dirty="0">
                <a:solidFill>
                  <a:schemeClr val="accent3"/>
                </a:solidFill>
                <a:latin typeface="Yanone Kaffeesatz Regular" panose="02000000000000000000" pitchFamily="2" charset="0"/>
              </a:rPr>
              <a:t>-client/pull/151</a:t>
            </a:r>
          </a:p>
        </p:txBody>
      </p:sp>
    </p:spTree>
    <p:extLst>
      <p:ext uri="{BB962C8B-B14F-4D97-AF65-F5344CB8AC3E}">
        <p14:creationId xmlns:p14="http://schemas.microsoft.com/office/powerpoint/2010/main" val="21910837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87584" y="1283074"/>
            <a:ext cx="3357526" cy="4291852"/>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 name="Rectangle 2"/>
          <p:cNvSpPr/>
          <p:nvPr/>
        </p:nvSpPr>
        <p:spPr>
          <a:xfrm>
            <a:off x="7330436" y="5574926"/>
            <a:ext cx="2814674" cy="707886"/>
          </a:xfrm>
          <a:prstGeom prst="rect">
            <a:avLst/>
          </a:prstGeom>
        </p:spPr>
        <p:txBody>
          <a:bodyPr wrap="square">
            <a:spAutoFit/>
          </a:bodyPr>
          <a:lstStyle/>
          <a:p>
            <a:pPr algn="r"/>
            <a:r>
              <a:rPr lang="en-US" sz="4000" dirty="0">
                <a:solidFill>
                  <a:schemeClr val="accent2"/>
                </a:solidFill>
                <a:latin typeface="Yanone Kaffeesatz Regular" panose="02000000000000000000" pitchFamily="2" charset="0"/>
              </a:rPr>
              <a:t>Low-level Spike</a:t>
            </a:r>
            <a:endParaRPr lang="de-CH" sz="500" dirty="0"/>
          </a:p>
        </p:txBody>
      </p:sp>
      <p:cxnSp>
        <p:nvCxnSpPr>
          <p:cNvPr id="4" name="Straight Arrow Connector 3"/>
          <p:cNvCxnSpPr/>
          <p:nvPr/>
        </p:nvCxnSpPr>
        <p:spPr>
          <a:xfrm flipH="1" flipV="1">
            <a:off x="9863960" y="3675993"/>
            <a:ext cx="13137" cy="1747345"/>
          </a:xfrm>
          <a:prstGeom prst="straightConnector1">
            <a:avLst/>
          </a:prstGeom>
          <a:ln w="571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433731" y="2699798"/>
            <a:ext cx="4999912" cy="1015663"/>
          </a:xfrm>
          <a:prstGeom prst="rect">
            <a:avLst/>
          </a:prstGeom>
        </p:spPr>
        <p:txBody>
          <a:bodyPr wrap="square">
            <a:spAutoFit/>
          </a:bodyPr>
          <a:lstStyle/>
          <a:p>
            <a:r>
              <a:rPr lang="en-US" sz="6000" dirty="0" err="1">
                <a:solidFill>
                  <a:schemeClr val="accent2"/>
                </a:solidFill>
                <a:latin typeface="Yanone Kaffeesatz Regular" panose="02000000000000000000" pitchFamily="2" charset="0"/>
              </a:rPr>
              <a:t>RabbitMQ</a:t>
            </a:r>
            <a:r>
              <a:rPr lang="en-US" sz="6000" dirty="0">
                <a:solidFill>
                  <a:schemeClr val="accent2"/>
                </a:solidFill>
                <a:latin typeface="Yanone Kaffeesatz Regular" panose="02000000000000000000" pitchFamily="2" charset="0"/>
              </a:rPr>
              <a:t> Client</a:t>
            </a:r>
            <a:endParaRPr lang="de-CH" sz="900" dirty="0"/>
          </a:p>
        </p:txBody>
      </p:sp>
      <p:sp>
        <p:nvSpPr>
          <p:cNvPr id="6" name="Rectangle 5"/>
          <p:cNvSpPr/>
          <p:nvPr/>
        </p:nvSpPr>
        <p:spPr>
          <a:xfrm>
            <a:off x="937473" y="3525787"/>
            <a:ext cx="2422742" cy="830997"/>
          </a:xfrm>
          <a:prstGeom prst="rect">
            <a:avLst/>
          </a:prstGeom>
        </p:spPr>
        <p:txBody>
          <a:bodyPr wrap="square">
            <a:spAutoFit/>
          </a:bodyPr>
          <a:lstStyle/>
          <a:p>
            <a:r>
              <a:rPr lang="en-US" sz="4800" dirty="0">
                <a:solidFill>
                  <a:schemeClr val="accent3"/>
                </a:solidFill>
                <a:latin typeface="Yanone Kaffeesatz Regular" panose="02000000000000000000" pitchFamily="2" charset="0"/>
              </a:rPr>
              <a:t>IO-bound</a:t>
            </a:r>
            <a:endParaRPr lang="en-US" sz="7200" dirty="0">
              <a:solidFill>
                <a:schemeClr val="accent3"/>
              </a:solidFill>
              <a:latin typeface="Yanone Kaffeesatz Regular" panose="02000000000000000000" pitchFamily="2" charset="0"/>
            </a:endParaRPr>
          </a:p>
        </p:txBody>
      </p:sp>
      <p:sp>
        <p:nvSpPr>
          <p:cNvPr id="7" name="Rectangle 6"/>
          <p:cNvSpPr/>
          <p:nvPr/>
        </p:nvSpPr>
        <p:spPr>
          <a:xfrm>
            <a:off x="6959690" y="3173715"/>
            <a:ext cx="2700630" cy="47215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000" dirty="0">
                <a:solidFill>
                  <a:schemeClr val="tx2"/>
                </a:solidFill>
                <a:latin typeface="Yanone Kaffeesatz Regular" panose="02000000000000000000" pitchFamily="2" charset="0"/>
              </a:rPr>
              <a:t>Protocol</a:t>
            </a:r>
            <a:endParaRPr lang="de-CH" dirty="0">
              <a:solidFill>
                <a:schemeClr val="tx2"/>
              </a:solidFill>
              <a:latin typeface="Yanone Kaffeesatz Regular" panose="02000000000000000000" pitchFamily="2" charset="0"/>
            </a:endParaRPr>
          </a:p>
        </p:txBody>
      </p:sp>
      <p:sp>
        <p:nvSpPr>
          <p:cNvPr id="8" name="Rectangle 7"/>
          <p:cNvSpPr/>
          <p:nvPr/>
        </p:nvSpPr>
        <p:spPr>
          <a:xfrm>
            <a:off x="6959690" y="3753445"/>
            <a:ext cx="2700630" cy="47215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000" dirty="0" err="1">
                <a:solidFill>
                  <a:schemeClr val="tx2"/>
                </a:solidFill>
                <a:latin typeface="Yanone Kaffeesatz Regular" panose="02000000000000000000" pitchFamily="2" charset="0"/>
              </a:rPr>
              <a:t>MessageBuilder</a:t>
            </a:r>
            <a:endParaRPr lang="de-CH" dirty="0">
              <a:solidFill>
                <a:schemeClr val="tx2"/>
              </a:solidFill>
              <a:latin typeface="Yanone Kaffeesatz Regular" panose="02000000000000000000" pitchFamily="2" charset="0"/>
            </a:endParaRPr>
          </a:p>
        </p:txBody>
      </p:sp>
      <p:sp>
        <p:nvSpPr>
          <p:cNvPr id="9" name="Rectangle 8"/>
          <p:cNvSpPr/>
          <p:nvPr/>
        </p:nvSpPr>
        <p:spPr>
          <a:xfrm>
            <a:off x="6959690" y="4873731"/>
            <a:ext cx="2700630" cy="47215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000" dirty="0" err="1">
                <a:solidFill>
                  <a:schemeClr val="tx2"/>
                </a:solidFill>
                <a:latin typeface="Yanone Kaffeesatz Regular" panose="02000000000000000000" pitchFamily="2" charset="0"/>
              </a:rPr>
              <a:t>NetworkReader</a:t>
            </a:r>
            <a:r>
              <a:rPr lang="de-CH" sz="2000" dirty="0">
                <a:solidFill>
                  <a:schemeClr val="tx2"/>
                </a:solidFill>
                <a:latin typeface="Yanone Kaffeesatz Regular" panose="02000000000000000000" pitchFamily="2" charset="0"/>
              </a:rPr>
              <a:t>/Writer</a:t>
            </a:r>
            <a:endParaRPr lang="de-CH" dirty="0">
              <a:solidFill>
                <a:schemeClr val="tx2"/>
              </a:solidFill>
              <a:latin typeface="Yanone Kaffeesatz Regular" panose="02000000000000000000" pitchFamily="2" charset="0"/>
            </a:endParaRPr>
          </a:p>
        </p:txBody>
      </p:sp>
      <p:sp>
        <p:nvSpPr>
          <p:cNvPr id="11" name="Rectangle 10"/>
          <p:cNvSpPr/>
          <p:nvPr/>
        </p:nvSpPr>
        <p:spPr>
          <a:xfrm>
            <a:off x="6959690" y="4313588"/>
            <a:ext cx="2700630" cy="47215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000" dirty="0">
                <a:solidFill>
                  <a:schemeClr val="tx2"/>
                </a:solidFill>
                <a:latin typeface="Yanone Kaffeesatz Regular" panose="02000000000000000000" pitchFamily="2" charset="0"/>
              </a:rPr>
              <a:t>Content / Headers / Frames</a:t>
            </a:r>
            <a:endParaRPr lang="de-CH" dirty="0">
              <a:solidFill>
                <a:schemeClr val="tx2"/>
              </a:solidFill>
              <a:latin typeface="Yanone Kaffeesatz Regular" panose="02000000000000000000" pitchFamily="2" charset="0"/>
            </a:endParaRPr>
          </a:p>
        </p:txBody>
      </p:sp>
      <p:sp>
        <p:nvSpPr>
          <p:cNvPr id="12" name="Rectangle 11"/>
          <p:cNvSpPr/>
          <p:nvPr/>
        </p:nvSpPr>
        <p:spPr>
          <a:xfrm>
            <a:off x="212429" y="6250403"/>
            <a:ext cx="5442516" cy="461665"/>
          </a:xfrm>
          <a:prstGeom prst="rect">
            <a:avLst/>
          </a:prstGeom>
        </p:spPr>
        <p:txBody>
          <a:bodyPr wrap="none">
            <a:spAutoFit/>
          </a:bodyPr>
          <a:lstStyle/>
          <a:p>
            <a:r>
              <a:rPr lang="de-CH" sz="2400" dirty="0">
                <a:solidFill>
                  <a:schemeClr val="accent3"/>
                </a:solidFill>
                <a:latin typeface="Yanone Kaffeesatz Regular" panose="02000000000000000000" pitchFamily="2" charset="0"/>
              </a:rPr>
              <a:t>github.com/</a:t>
            </a:r>
            <a:r>
              <a:rPr lang="de-CH" sz="2400" dirty="0" err="1">
                <a:solidFill>
                  <a:schemeClr val="accent3"/>
                </a:solidFill>
                <a:latin typeface="Yanone Kaffeesatz Regular" panose="02000000000000000000" pitchFamily="2" charset="0"/>
              </a:rPr>
              <a:t>rabbitmq</a:t>
            </a:r>
            <a:r>
              <a:rPr lang="de-CH" sz="2400" dirty="0">
                <a:solidFill>
                  <a:schemeClr val="accent3"/>
                </a:solidFill>
                <a:latin typeface="Yanone Kaffeesatz Regular" panose="02000000000000000000" pitchFamily="2" charset="0"/>
              </a:rPr>
              <a:t>/</a:t>
            </a:r>
            <a:r>
              <a:rPr lang="de-CH" sz="2400" dirty="0" err="1">
                <a:solidFill>
                  <a:schemeClr val="accent3"/>
                </a:solidFill>
                <a:latin typeface="Yanone Kaffeesatz Regular" panose="02000000000000000000" pitchFamily="2" charset="0"/>
              </a:rPr>
              <a:t>rabbitmq</a:t>
            </a:r>
            <a:r>
              <a:rPr lang="de-CH" sz="2400" dirty="0">
                <a:solidFill>
                  <a:schemeClr val="accent3"/>
                </a:solidFill>
                <a:latin typeface="Yanone Kaffeesatz Regular" panose="02000000000000000000" pitchFamily="2" charset="0"/>
              </a:rPr>
              <a:t>-</a:t>
            </a:r>
            <a:r>
              <a:rPr lang="de-CH" sz="2400" dirty="0" err="1">
                <a:solidFill>
                  <a:schemeClr val="accent3"/>
                </a:solidFill>
                <a:latin typeface="Yanone Kaffeesatz Regular" panose="02000000000000000000" pitchFamily="2" charset="0"/>
              </a:rPr>
              <a:t>dotnet</a:t>
            </a:r>
            <a:r>
              <a:rPr lang="de-CH" sz="2400" dirty="0">
                <a:solidFill>
                  <a:schemeClr val="accent3"/>
                </a:solidFill>
                <a:latin typeface="Yanone Kaffeesatz Regular" panose="02000000000000000000" pitchFamily="2" charset="0"/>
              </a:rPr>
              <a:t>-client/pull/149</a:t>
            </a:r>
          </a:p>
        </p:txBody>
      </p:sp>
    </p:spTree>
    <p:extLst>
      <p:ext uri="{BB962C8B-B14F-4D97-AF65-F5344CB8AC3E}">
        <p14:creationId xmlns:p14="http://schemas.microsoft.com/office/powerpoint/2010/main" val="11036459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83221" y="1197622"/>
            <a:ext cx="4855221" cy="5134396"/>
            <a:chOff x="145657" y="0"/>
            <a:chExt cx="6858000" cy="6858000"/>
          </a:xfrm>
        </p:grpSpPr>
        <p:pic>
          <p:nvPicPr>
            <p:cNvPr id="3" name="Picture 2"/>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45657" y="0"/>
              <a:ext cx="6858000" cy="6858000"/>
            </a:xfrm>
            <a:prstGeom prst="rect">
              <a:avLst/>
            </a:prstGeom>
          </p:spPr>
        </p:pic>
        <p:sp>
          <p:nvSpPr>
            <p:cNvPr id="2" name="Rectangle 1"/>
            <p:cNvSpPr/>
            <p:nvPr/>
          </p:nvSpPr>
          <p:spPr>
            <a:xfrm>
              <a:off x="3475632" y="178987"/>
              <a:ext cx="2146955" cy="1603276"/>
            </a:xfrm>
            <a:prstGeom prst="rect">
              <a:avLst/>
            </a:prstGeom>
          </p:spPr>
          <p:txBody>
            <a:bodyPr wrap="none">
              <a:spAutoFit/>
            </a:bodyPr>
            <a:lstStyle/>
            <a:p>
              <a:r>
                <a:rPr lang="en-US" sz="4800" dirty="0">
                  <a:solidFill>
                    <a:schemeClr val="accent2"/>
                  </a:solidFill>
                  <a:latin typeface="Yanone Kaffeesatz Regular" panose="02000000000000000000" pitchFamily="2" charset="0"/>
                </a:rPr>
                <a:t>watch</a:t>
              </a:r>
              <a:r>
                <a:rPr lang="en-US" sz="7200" dirty="0">
                  <a:solidFill>
                    <a:schemeClr val="accent2"/>
                  </a:solidFill>
                  <a:latin typeface="Yanone Kaffeesatz Regular" panose="02000000000000000000" pitchFamily="2" charset="0"/>
                </a:rPr>
                <a:t>!</a:t>
              </a:r>
              <a:endParaRPr lang="de-CH" sz="800" dirty="0"/>
            </a:p>
          </p:txBody>
        </p:sp>
      </p:grpSp>
      <p:sp>
        <p:nvSpPr>
          <p:cNvPr id="5" name="Rectangle 4"/>
          <p:cNvSpPr/>
          <p:nvPr/>
        </p:nvSpPr>
        <p:spPr>
          <a:xfrm>
            <a:off x="6592073" y="467897"/>
            <a:ext cx="3889205" cy="5016758"/>
          </a:xfrm>
          <a:prstGeom prst="rect">
            <a:avLst/>
          </a:prstGeom>
        </p:spPr>
        <p:txBody>
          <a:bodyPr wrap="none">
            <a:spAutoFit/>
          </a:bodyPr>
          <a:lstStyle/>
          <a:p>
            <a:pPr algn="ctr"/>
            <a:r>
              <a:rPr lang="en-US" sz="3200" dirty="0">
                <a:solidFill>
                  <a:schemeClr val="accent3"/>
                </a:solidFill>
                <a:latin typeface="Yanone Kaffeesatz Regular" panose="02000000000000000000" pitchFamily="2" charset="0"/>
              </a:rPr>
              <a:t>Event handlers</a:t>
            </a:r>
          </a:p>
          <a:p>
            <a:pPr algn="ctr"/>
            <a:r>
              <a:rPr lang="en-US" sz="3200" dirty="0">
                <a:solidFill>
                  <a:schemeClr val="accent3"/>
                </a:solidFill>
                <a:latin typeface="Yanone Kaffeesatz Regular" panose="02000000000000000000" pitchFamily="2" charset="0"/>
              </a:rPr>
              <a:t>Locks</a:t>
            </a:r>
          </a:p>
          <a:p>
            <a:pPr algn="ctr"/>
            <a:r>
              <a:rPr lang="en-US" sz="3200" dirty="0">
                <a:solidFill>
                  <a:schemeClr val="accent3"/>
                </a:solidFill>
                <a:latin typeface="Yanone Kaffeesatz Regular" panose="02000000000000000000" pitchFamily="2" charset="0"/>
              </a:rPr>
              <a:t>Monitor</a:t>
            </a:r>
          </a:p>
          <a:p>
            <a:pPr algn="ctr"/>
            <a:r>
              <a:rPr lang="en-US" sz="3200" dirty="0">
                <a:solidFill>
                  <a:schemeClr val="accent3"/>
                </a:solidFill>
                <a:latin typeface="Yanone Kaffeesatz Regular" panose="02000000000000000000" pitchFamily="2" charset="0"/>
              </a:rPr>
              <a:t>Semaphore / </a:t>
            </a:r>
            <a:r>
              <a:rPr lang="en-US" sz="3200" dirty="0" err="1">
                <a:solidFill>
                  <a:schemeClr val="accent3"/>
                </a:solidFill>
                <a:latin typeface="Yanone Kaffeesatz Regular" panose="02000000000000000000" pitchFamily="2" charset="0"/>
              </a:rPr>
              <a:t>Mutex</a:t>
            </a:r>
            <a:endParaRPr lang="en-US" sz="3200" dirty="0">
              <a:solidFill>
                <a:schemeClr val="accent3"/>
              </a:solidFill>
              <a:latin typeface="Yanone Kaffeesatz Regular" panose="02000000000000000000" pitchFamily="2" charset="0"/>
            </a:endParaRPr>
          </a:p>
          <a:p>
            <a:pPr algn="ctr"/>
            <a:r>
              <a:rPr lang="en-US" sz="3200" dirty="0">
                <a:solidFill>
                  <a:schemeClr val="accent3"/>
                </a:solidFill>
                <a:latin typeface="Yanone Kaffeesatz Regular" panose="02000000000000000000" pitchFamily="2" charset="0"/>
              </a:rPr>
              <a:t>Auto / </a:t>
            </a:r>
            <a:r>
              <a:rPr lang="en-US" sz="3200" dirty="0" err="1">
                <a:solidFill>
                  <a:schemeClr val="accent3"/>
                </a:solidFill>
                <a:latin typeface="Yanone Kaffeesatz Regular" panose="02000000000000000000" pitchFamily="2" charset="0"/>
              </a:rPr>
              <a:t>ManualResetEvent</a:t>
            </a:r>
            <a:endParaRPr lang="en-US" sz="3200" dirty="0">
              <a:solidFill>
                <a:schemeClr val="accent3"/>
              </a:solidFill>
              <a:latin typeface="Yanone Kaffeesatz Regular" panose="02000000000000000000" pitchFamily="2" charset="0"/>
            </a:endParaRPr>
          </a:p>
          <a:p>
            <a:pPr algn="ctr"/>
            <a:r>
              <a:rPr lang="en-US" sz="3200" dirty="0">
                <a:solidFill>
                  <a:schemeClr val="accent3"/>
                </a:solidFill>
                <a:latin typeface="Yanone Kaffeesatz Regular" panose="02000000000000000000" pitchFamily="2" charset="0"/>
              </a:rPr>
              <a:t>Ref/Out parameters</a:t>
            </a:r>
          </a:p>
          <a:p>
            <a:pPr algn="ctr"/>
            <a:r>
              <a:rPr lang="en-US" sz="3200" dirty="0">
                <a:solidFill>
                  <a:schemeClr val="accent3"/>
                </a:solidFill>
                <a:latin typeface="Yanone Kaffeesatz Regular" panose="02000000000000000000" pitchFamily="2" charset="0"/>
              </a:rPr>
              <a:t>Thread</a:t>
            </a:r>
          </a:p>
          <a:p>
            <a:pPr algn="ctr"/>
            <a:r>
              <a:rPr lang="en-US" sz="3200" dirty="0">
                <a:solidFill>
                  <a:schemeClr val="accent3"/>
                </a:solidFill>
                <a:latin typeface="Yanone Kaffeesatz Regular" panose="02000000000000000000" pitchFamily="2" charset="0"/>
              </a:rPr>
              <a:t>Ambient state</a:t>
            </a:r>
          </a:p>
          <a:p>
            <a:pPr algn="ctr"/>
            <a:r>
              <a:rPr lang="en-US" sz="3200" dirty="0">
                <a:solidFill>
                  <a:schemeClr val="accent3"/>
                </a:solidFill>
                <a:latin typeface="Yanone Kaffeesatz Regular" panose="02000000000000000000" pitchFamily="2" charset="0"/>
              </a:rPr>
              <a:t>IO-bound calls in 3</a:t>
            </a:r>
            <a:r>
              <a:rPr lang="en-US" sz="3200" baseline="30000" dirty="0">
                <a:solidFill>
                  <a:schemeClr val="accent3"/>
                </a:solidFill>
                <a:latin typeface="Yanone Kaffeesatz Regular" panose="02000000000000000000" pitchFamily="2" charset="0"/>
              </a:rPr>
              <a:t>rd</a:t>
            </a:r>
            <a:r>
              <a:rPr lang="en-US" sz="3200" dirty="0">
                <a:solidFill>
                  <a:schemeClr val="accent3"/>
                </a:solidFill>
                <a:latin typeface="Yanone Kaffeesatz Regular" panose="02000000000000000000" pitchFamily="2" charset="0"/>
              </a:rPr>
              <a:t> Party libs</a:t>
            </a:r>
          </a:p>
          <a:p>
            <a:pPr algn="ctr"/>
            <a:r>
              <a:rPr lang="en-US" sz="3200" dirty="0">
                <a:solidFill>
                  <a:schemeClr val="accent3"/>
                </a:solidFill>
                <a:latin typeface="Yanone Kaffeesatz Regular" panose="02000000000000000000" pitchFamily="2" charset="0"/>
              </a:rPr>
              <a:t>Remote Procedure Calls</a:t>
            </a:r>
          </a:p>
        </p:txBody>
      </p:sp>
    </p:spTree>
    <p:extLst>
      <p:ext uri="{BB962C8B-B14F-4D97-AF65-F5344CB8AC3E}">
        <p14:creationId xmlns:p14="http://schemas.microsoft.com/office/powerpoint/2010/main" val="34045177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1793" y="3765472"/>
            <a:ext cx="8812924" cy="1446550"/>
          </a:xfrm>
          <a:prstGeom prst="rect">
            <a:avLst/>
          </a:prstGeom>
        </p:spPr>
        <p:txBody>
          <a:bodyPr wrap="square">
            <a:spAutoFit/>
          </a:bodyPr>
          <a:lstStyle/>
          <a:p>
            <a:r>
              <a:rPr lang="en-US" sz="8800" dirty="0" smtClean="0">
                <a:solidFill>
                  <a:schemeClr val="accent2"/>
                </a:solidFill>
                <a:latin typeface="Yanone Kaffeesatz Regular" panose="02000000000000000000" pitchFamily="2" charset="0"/>
              </a:rPr>
              <a:t>Event handler</a:t>
            </a:r>
            <a:endParaRPr lang="de-CH" sz="1100" dirty="0"/>
          </a:p>
        </p:txBody>
      </p:sp>
    </p:spTree>
    <p:extLst>
      <p:ext uri="{BB962C8B-B14F-4D97-AF65-F5344CB8AC3E}">
        <p14:creationId xmlns:p14="http://schemas.microsoft.com/office/powerpoint/2010/main" val="12794344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83221" y="2473176"/>
            <a:ext cx="3781261" cy="3858842"/>
            <a:chOff x="145657" y="0"/>
            <a:chExt cx="6858000" cy="6858000"/>
          </a:xfrm>
        </p:grpSpPr>
        <p:pic>
          <p:nvPicPr>
            <p:cNvPr id="3" name="Picture 2"/>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45657" y="0"/>
              <a:ext cx="6858000" cy="6858000"/>
            </a:xfrm>
            <a:prstGeom prst="rect">
              <a:avLst/>
            </a:prstGeom>
          </p:spPr>
        </p:pic>
        <p:sp>
          <p:nvSpPr>
            <p:cNvPr id="2" name="Rectangle 1"/>
            <p:cNvSpPr/>
            <p:nvPr/>
          </p:nvSpPr>
          <p:spPr>
            <a:xfrm>
              <a:off x="3475633" y="178989"/>
              <a:ext cx="2181083" cy="1805054"/>
            </a:xfrm>
            <a:prstGeom prst="rect">
              <a:avLst/>
            </a:prstGeom>
          </p:spPr>
          <p:txBody>
            <a:bodyPr wrap="none">
              <a:spAutoFit/>
            </a:bodyPr>
            <a:lstStyle/>
            <a:p>
              <a:r>
                <a:rPr lang="en-US" sz="3600" dirty="0">
                  <a:solidFill>
                    <a:schemeClr val="accent2"/>
                  </a:solidFill>
                  <a:latin typeface="Yanone Kaffeesatz Regular" panose="02000000000000000000" pitchFamily="2" charset="0"/>
                </a:rPr>
                <a:t>watch</a:t>
              </a:r>
              <a:r>
                <a:rPr lang="en-US" sz="6000" dirty="0">
                  <a:solidFill>
                    <a:schemeClr val="accent2"/>
                  </a:solidFill>
                  <a:latin typeface="Yanone Kaffeesatz Regular" panose="02000000000000000000" pitchFamily="2" charset="0"/>
                </a:rPr>
                <a:t>!</a:t>
              </a:r>
              <a:endParaRPr lang="de-CH" sz="600" dirty="0"/>
            </a:p>
          </p:txBody>
        </p:sp>
      </p:grpSp>
      <p:sp>
        <p:nvSpPr>
          <p:cNvPr id="9" name="Rectangle 8"/>
          <p:cNvSpPr/>
          <p:nvPr/>
        </p:nvSpPr>
        <p:spPr>
          <a:xfrm>
            <a:off x="4451372" y="1197622"/>
            <a:ext cx="8755264" cy="1200329"/>
          </a:xfrm>
          <a:prstGeom prst="rect">
            <a:avLst/>
          </a:prstGeom>
        </p:spPr>
        <p:txBody>
          <a:bodyPr wrap="square">
            <a:spAutoFit/>
          </a:bodyPr>
          <a:lstStyle/>
          <a:p>
            <a:r>
              <a:rPr lang="en-US" sz="2400" dirty="0">
                <a:solidFill>
                  <a:schemeClr val="tx2"/>
                </a:solidFill>
                <a:latin typeface="Yanone Kaffeesatz Regular" panose="02000000000000000000" pitchFamily="2" charset="0"/>
              </a:rPr>
              <a:t>public delegate </a:t>
            </a:r>
            <a:r>
              <a:rPr lang="en-US" sz="2400" dirty="0">
                <a:solidFill>
                  <a:schemeClr val="accent4"/>
                </a:solidFill>
                <a:latin typeface="Yanone Kaffeesatz Regular" panose="02000000000000000000" pitchFamily="2" charset="0"/>
              </a:rPr>
              <a:t>void</a:t>
            </a:r>
            <a:r>
              <a:rPr lang="en-US" sz="2400" dirty="0">
                <a:solidFill>
                  <a:schemeClr val="tx2"/>
                </a:solidFill>
                <a:latin typeface="Yanone Kaffeesatz Regular" panose="02000000000000000000" pitchFamily="2" charset="0"/>
              </a:rPr>
              <a:t> </a:t>
            </a:r>
            <a:r>
              <a:rPr lang="en-US" sz="2400" dirty="0" err="1">
                <a:solidFill>
                  <a:schemeClr val="tx2"/>
                </a:solidFill>
                <a:latin typeface="Yanone Kaffeesatz Regular" panose="02000000000000000000" pitchFamily="2" charset="0"/>
              </a:rPr>
              <a:t>EventHandler</a:t>
            </a:r>
            <a:r>
              <a:rPr lang="en-US" sz="2400" dirty="0">
                <a:solidFill>
                  <a:schemeClr val="tx2"/>
                </a:solidFill>
                <a:latin typeface="Yanone Kaffeesatz Regular" panose="02000000000000000000" pitchFamily="2" charset="0"/>
              </a:rPr>
              <a:t>(object sender, </a:t>
            </a:r>
            <a:r>
              <a:rPr lang="en-US" sz="2400" dirty="0" err="1">
                <a:solidFill>
                  <a:schemeClr val="tx2"/>
                </a:solidFill>
                <a:latin typeface="Yanone Kaffeesatz Regular" panose="02000000000000000000" pitchFamily="2" charset="0"/>
              </a:rPr>
              <a:t>EventArgs</a:t>
            </a:r>
            <a:r>
              <a:rPr lang="en-US" sz="2400" dirty="0">
                <a:solidFill>
                  <a:schemeClr val="tx2"/>
                </a:solidFill>
                <a:latin typeface="Yanone Kaffeesatz Regular" panose="02000000000000000000" pitchFamily="2" charset="0"/>
              </a:rPr>
              <a:t> e);</a:t>
            </a:r>
          </a:p>
          <a:p>
            <a:r>
              <a:rPr lang="en-US" sz="2400" dirty="0">
                <a:solidFill>
                  <a:schemeClr val="tx2"/>
                </a:solidFill>
                <a:latin typeface="Yanone Kaffeesatz Regular" panose="02000000000000000000" pitchFamily="2" charset="0"/>
              </a:rPr>
              <a:t> </a:t>
            </a:r>
          </a:p>
          <a:p>
            <a:r>
              <a:rPr lang="en-US" sz="2400" dirty="0">
                <a:solidFill>
                  <a:schemeClr val="tx2"/>
                </a:solidFill>
                <a:latin typeface="Yanone Kaffeesatz Regular" panose="02000000000000000000" pitchFamily="2" charset="0"/>
              </a:rPr>
              <a:t>public delegate </a:t>
            </a:r>
            <a:r>
              <a:rPr lang="en-US" sz="2400" dirty="0">
                <a:solidFill>
                  <a:schemeClr val="accent4"/>
                </a:solidFill>
                <a:latin typeface="Yanone Kaffeesatz Regular" panose="02000000000000000000" pitchFamily="2" charset="0"/>
              </a:rPr>
              <a:t>void</a:t>
            </a:r>
            <a:r>
              <a:rPr lang="en-US" sz="2400" dirty="0">
                <a:solidFill>
                  <a:schemeClr val="tx2"/>
                </a:solidFill>
                <a:latin typeface="Yanone Kaffeesatz Regular" panose="02000000000000000000" pitchFamily="2" charset="0"/>
              </a:rPr>
              <a:t> </a:t>
            </a:r>
            <a:r>
              <a:rPr lang="en-US" sz="2400" dirty="0" err="1">
                <a:solidFill>
                  <a:schemeClr val="tx2"/>
                </a:solidFill>
                <a:latin typeface="Yanone Kaffeesatz Regular" panose="02000000000000000000" pitchFamily="2" charset="0"/>
              </a:rPr>
              <a:t>EventHandler</a:t>
            </a:r>
            <a:r>
              <a:rPr lang="en-US" sz="2400" dirty="0">
                <a:solidFill>
                  <a:schemeClr val="tx2"/>
                </a:solidFill>
                <a:latin typeface="Yanone Kaffeesatz Regular" panose="02000000000000000000" pitchFamily="2" charset="0"/>
              </a:rPr>
              <a:t>&lt;</a:t>
            </a:r>
            <a:r>
              <a:rPr lang="en-US" sz="2400" dirty="0" err="1">
                <a:solidFill>
                  <a:schemeClr val="tx2"/>
                </a:solidFill>
                <a:latin typeface="Yanone Kaffeesatz Regular" panose="02000000000000000000" pitchFamily="2" charset="0"/>
              </a:rPr>
              <a:t>TEventArgs</a:t>
            </a:r>
            <a:r>
              <a:rPr lang="en-US" sz="2400" dirty="0">
                <a:solidFill>
                  <a:schemeClr val="tx2"/>
                </a:solidFill>
                <a:latin typeface="Yanone Kaffeesatz Regular" panose="02000000000000000000" pitchFamily="2" charset="0"/>
              </a:rPr>
              <a:t>&gt;(object sender, </a:t>
            </a:r>
            <a:r>
              <a:rPr lang="en-US" sz="2400" dirty="0" err="1">
                <a:solidFill>
                  <a:schemeClr val="tx2"/>
                </a:solidFill>
                <a:latin typeface="Yanone Kaffeesatz Regular" panose="02000000000000000000" pitchFamily="2" charset="0"/>
              </a:rPr>
              <a:t>TEventArgs</a:t>
            </a:r>
            <a:r>
              <a:rPr lang="en-US" sz="2400" dirty="0">
                <a:solidFill>
                  <a:schemeClr val="tx2"/>
                </a:solidFill>
                <a:latin typeface="Yanone Kaffeesatz Regular" panose="02000000000000000000" pitchFamily="2" charset="0"/>
              </a:rPr>
              <a:t> e);</a:t>
            </a:r>
          </a:p>
        </p:txBody>
      </p:sp>
      <p:sp>
        <p:nvSpPr>
          <p:cNvPr id="8" name="Rectangle 7"/>
          <p:cNvSpPr/>
          <p:nvPr/>
        </p:nvSpPr>
        <p:spPr>
          <a:xfrm>
            <a:off x="4451371" y="3086157"/>
            <a:ext cx="7461053" cy="2631490"/>
          </a:xfrm>
          <a:prstGeom prst="rect">
            <a:avLst/>
          </a:prstGeom>
        </p:spPr>
        <p:txBody>
          <a:bodyPr wrap="square">
            <a:spAutoFit/>
          </a:bodyPr>
          <a:lstStyle/>
          <a:p>
            <a:r>
              <a:rPr lang="de-CH" sz="3300" dirty="0">
                <a:solidFill>
                  <a:schemeClr val="tx2"/>
                </a:solidFill>
                <a:latin typeface="Yanone Kaffeesatz Regular" panose="02000000000000000000" pitchFamily="2" charset="0"/>
              </a:rPr>
              <a:t> </a:t>
            </a:r>
            <a:r>
              <a:rPr lang="de-CH" sz="3300" dirty="0">
                <a:solidFill>
                  <a:schemeClr val="accent4"/>
                </a:solidFill>
                <a:latin typeface="Yanone Kaffeesatz Regular" panose="02000000000000000000" pitchFamily="2" charset="0"/>
              </a:rPr>
              <a:t>async void</a:t>
            </a:r>
            <a:r>
              <a:rPr lang="de-CH" sz="3300" dirty="0">
                <a:solidFill>
                  <a:schemeClr val="tx2"/>
                </a:solidFill>
                <a:latin typeface="Yanone Kaffeesatz Regular" panose="02000000000000000000" pitchFamily="2" charset="0"/>
              </a:rPr>
              <a:t> MyEventHandler(object sender, EventArgs e)</a:t>
            </a:r>
          </a:p>
          <a:p>
            <a:r>
              <a:rPr lang="de-CH" sz="3300" dirty="0">
                <a:solidFill>
                  <a:schemeClr val="tx2"/>
                </a:solidFill>
                <a:latin typeface="Yanone Kaffeesatz Regular" panose="02000000000000000000" pitchFamily="2" charset="0"/>
              </a:rPr>
              <a:t> {</a:t>
            </a:r>
          </a:p>
          <a:p>
            <a:r>
              <a:rPr lang="de-CH" sz="3300" dirty="0">
                <a:solidFill>
                  <a:schemeClr val="tx2"/>
                </a:solidFill>
                <a:latin typeface="Yanone Kaffeesatz Regular" panose="02000000000000000000" pitchFamily="2" charset="0"/>
              </a:rPr>
              <a:t>	</a:t>
            </a:r>
            <a:r>
              <a:rPr lang="de-CH" sz="3300" dirty="0">
                <a:solidFill>
                  <a:schemeClr val="accent4"/>
                </a:solidFill>
                <a:latin typeface="Yanone Kaffeesatz Regular" panose="02000000000000000000" pitchFamily="2" charset="0"/>
              </a:rPr>
              <a:t>await</a:t>
            </a:r>
            <a:r>
              <a:rPr lang="de-CH" sz="3300" dirty="0">
                <a:solidFill>
                  <a:schemeClr val="tx2"/>
                </a:solidFill>
                <a:latin typeface="Yanone Kaffeesatz Regular" panose="02000000000000000000" pitchFamily="2" charset="0"/>
              </a:rPr>
              <a:t> Task.Yield();</a:t>
            </a:r>
          </a:p>
          <a:p>
            <a:r>
              <a:rPr lang="de-CH" sz="3300" dirty="0">
                <a:solidFill>
                  <a:schemeClr val="tx2"/>
                </a:solidFill>
                <a:latin typeface="Yanone Kaffeesatz Regular" panose="02000000000000000000" pitchFamily="2" charset="0"/>
              </a:rPr>
              <a:t>	throw new InvalidOperationException();</a:t>
            </a:r>
          </a:p>
          <a:p>
            <a:r>
              <a:rPr lang="de-CH" sz="3300" dirty="0">
                <a:solidFill>
                  <a:schemeClr val="tx2"/>
                </a:solidFill>
                <a:latin typeface="Yanone Kaffeesatz Regular" panose="02000000000000000000" pitchFamily="2" charset="0"/>
              </a:rPr>
              <a:t>}</a:t>
            </a:r>
          </a:p>
        </p:txBody>
      </p:sp>
      <p:sp>
        <p:nvSpPr>
          <p:cNvPr id="11" name="Rectangle 10"/>
          <p:cNvSpPr/>
          <p:nvPr/>
        </p:nvSpPr>
        <p:spPr>
          <a:xfrm>
            <a:off x="1588573" y="489736"/>
            <a:ext cx="2491388" cy="707886"/>
          </a:xfrm>
          <a:prstGeom prst="rect">
            <a:avLst/>
          </a:prstGeom>
        </p:spPr>
        <p:txBody>
          <a:bodyPr wrap="none">
            <a:spAutoFit/>
          </a:bodyPr>
          <a:lstStyle/>
          <a:p>
            <a:pPr algn="ctr"/>
            <a:r>
              <a:rPr lang="en-US" sz="4000" dirty="0">
                <a:solidFill>
                  <a:schemeClr val="accent3"/>
                </a:solidFill>
                <a:latin typeface="Yanone Kaffeesatz Regular" panose="02000000000000000000" pitchFamily="2" charset="0"/>
              </a:rPr>
              <a:t>Event handlers</a:t>
            </a:r>
          </a:p>
        </p:txBody>
      </p:sp>
    </p:spTree>
    <p:extLst>
      <p:ext uri="{BB962C8B-B14F-4D97-AF65-F5344CB8AC3E}">
        <p14:creationId xmlns:p14="http://schemas.microsoft.com/office/powerpoint/2010/main" val="263544714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1793" y="3765472"/>
            <a:ext cx="8812924" cy="1446550"/>
          </a:xfrm>
          <a:prstGeom prst="rect">
            <a:avLst/>
          </a:prstGeom>
        </p:spPr>
        <p:txBody>
          <a:bodyPr wrap="square">
            <a:spAutoFit/>
          </a:bodyPr>
          <a:lstStyle/>
          <a:p>
            <a:r>
              <a:rPr lang="en-US" sz="8800" dirty="0" err="1" smtClean="0">
                <a:solidFill>
                  <a:schemeClr val="accent2"/>
                </a:solidFill>
                <a:latin typeface="Yanone Kaffeesatz Regular" panose="02000000000000000000" pitchFamily="2" charset="0"/>
              </a:rPr>
              <a:t>ManualResetEvent</a:t>
            </a:r>
            <a:endParaRPr lang="de-CH" sz="1100" dirty="0"/>
          </a:p>
        </p:txBody>
      </p:sp>
    </p:spTree>
    <p:extLst>
      <p:ext uri="{BB962C8B-B14F-4D97-AF65-F5344CB8AC3E}">
        <p14:creationId xmlns:p14="http://schemas.microsoft.com/office/powerpoint/2010/main" val="25138879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849395" y="290906"/>
            <a:ext cx="6922544" cy="6186309"/>
          </a:xfrm>
          <a:prstGeom prst="rect">
            <a:avLst/>
          </a:prstGeom>
        </p:spPr>
        <p:txBody>
          <a:bodyPr wrap="square">
            <a:spAutoFit/>
          </a:bodyPr>
          <a:lstStyle/>
          <a:p>
            <a:r>
              <a:rPr lang="en-US" sz="3300" dirty="0" err="1" smtClean="0">
                <a:solidFill>
                  <a:schemeClr val="tx2"/>
                </a:solidFill>
                <a:latin typeface="Yanone Kaffeesatz Regular" panose="02000000000000000000" pitchFamily="2" charset="0"/>
              </a:rPr>
              <a:t>var</a:t>
            </a:r>
            <a:r>
              <a:rPr lang="en-US" sz="3300" dirty="0" smtClean="0">
                <a:solidFill>
                  <a:schemeClr val="tx2"/>
                </a:solidFill>
                <a:latin typeface="Yanone Kaffeesatz Regular" panose="02000000000000000000" pitchFamily="2" charset="0"/>
              </a:rPr>
              <a:t> </a:t>
            </a:r>
            <a:r>
              <a:rPr lang="en-US" sz="3300" dirty="0" err="1">
                <a:solidFill>
                  <a:schemeClr val="tx2"/>
                </a:solidFill>
                <a:latin typeface="Yanone Kaffeesatz Regular" panose="02000000000000000000" pitchFamily="2" charset="0"/>
              </a:rPr>
              <a:t>syncEvent</a:t>
            </a:r>
            <a:r>
              <a:rPr lang="en-US" sz="3300" dirty="0">
                <a:solidFill>
                  <a:schemeClr val="tx2"/>
                </a:solidFill>
                <a:latin typeface="Yanone Kaffeesatz Regular" panose="02000000000000000000" pitchFamily="2" charset="0"/>
              </a:rPr>
              <a:t> = new </a:t>
            </a:r>
            <a:r>
              <a:rPr lang="en-US" sz="3300" dirty="0" err="1">
                <a:solidFill>
                  <a:schemeClr val="tx2"/>
                </a:solidFill>
                <a:latin typeface="Yanone Kaffeesatz Regular" panose="02000000000000000000" pitchFamily="2" charset="0"/>
              </a:rPr>
              <a:t>ManualResetEvent</a:t>
            </a:r>
            <a:r>
              <a:rPr lang="en-US" sz="3300" dirty="0">
                <a:solidFill>
                  <a:schemeClr val="tx2"/>
                </a:solidFill>
                <a:latin typeface="Yanone Kaffeesatz Regular" panose="02000000000000000000" pitchFamily="2" charset="0"/>
              </a:rPr>
              <a:t>(false);</a:t>
            </a:r>
          </a:p>
          <a:p>
            <a:endParaRPr lang="en-US" sz="3300" dirty="0">
              <a:solidFill>
                <a:schemeClr val="tx2"/>
              </a:solidFill>
              <a:latin typeface="Yanone Kaffeesatz Regular" panose="02000000000000000000" pitchFamily="2" charset="0"/>
            </a:endParaRPr>
          </a:p>
          <a:p>
            <a:r>
              <a:rPr lang="en-US" sz="3300" dirty="0" err="1">
                <a:solidFill>
                  <a:schemeClr val="tx2"/>
                </a:solidFill>
                <a:latin typeface="Yanone Kaffeesatz Regular" panose="02000000000000000000" pitchFamily="2" charset="0"/>
              </a:rPr>
              <a:t>var</a:t>
            </a:r>
            <a:r>
              <a:rPr lang="en-US" sz="3300" dirty="0">
                <a:solidFill>
                  <a:schemeClr val="tx2"/>
                </a:solidFill>
                <a:latin typeface="Yanone Kaffeesatz Regular" panose="02000000000000000000" pitchFamily="2" charset="0"/>
              </a:rPr>
              <a:t> t1 = </a:t>
            </a:r>
            <a:r>
              <a:rPr lang="en-US" sz="3300" dirty="0" err="1">
                <a:solidFill>
                  <a:schemeClr val="tx2"/>
                </a:solidFill>
                <a:latin typeface="Yanone Kaffeesatz Regular" panose="02000000000000000000" pitchFamily="2" charset="0"/>
              </a:rPr>
              <a:t>Task.Run</a:t>
            </a:r>
            <a:r>
              <a:rPr lang="en-US" sz="3300" dirty="0">
                <a:solidFill>
                  <a:schemeClr val="tx2"/>
                </a:solidFill>
                <a:latin typeface="Yanone Kaffeesatz Regular" panose="02000000000000000000" pitchFamily="2" charset="0"/>
              </a:rPr>
              <a:t>(() =&gt; {</a:t>
            </a:r>
          </a:p>
          <a:p>
            <a:r>
              <a:rPr lang="en-US" sz="3300" dirty="0">
                <a:solidFill>
                  <a:schemeClr val="tx2"/>
                </a:solidFill>
                <a:latin typeface="Yanone Kaffeesatz Regular" panose="02000000000000000000" pitchFamily="2" charset="0"/>
              </a:rPr>
              <a:t> </a:t>
            </a:r>
            <a:r>
              <a:rPr lang="en-US" sz="3300" dirty="0" smtClean="0">
                <a:solidFill>
                  <a:schemeClr val="tx2"/>
                </a:solidFill>
                <a:latin typeface="Yanone Kaffeesatz Regular" panose="02000000000000000000" pitchFamily="2" charset="0"/>
              </a:rPr>
              <a:t>   </a:t>
            </a:r>
            <a:r>
              <a:rPr lang="en-US" sz="3300" dirty="0" err="1" smtClean="0">
                <a:solidFill>
                  <a:schemeClr val="accent4"/>
                </a:solidFill>
                <a:latin typeface="Yanone Kaffeesatz Regular" panose="02000000000000000000" pitchFamily="2" charset="0"/>
              </a:rPr>
              <a:t>syncEvent.WaitOne</a:t>
            </a:r>
            <a:r>
              <a:rPr lang="en-US" sz="3300" dirty="0">
                <a:solidFill>
                  <a:schemeClr val="accent4"/>
                </a:solidFill>
                <a:latin typeface="Yanone Kaffeesatz Regular" panose="02000000000000000000" pitchFamily="2" charset="0"/>
              </a:rPr>
              <a:t>();</a:t>
            </a:r>
          </a:p>
          <a:p>
            <a:r>
              <a:rPr lang="en-US" sz="3300" dirty="0" smtClean="0">
                <a:solidFill>
                  <a:schemeClr val="tx2"/>
                </a:solidFill>
                <a:latin typeface="Yanone Kaffeesatz Regular" panose="02000000000000000000" pitchFamily="2" charset="0"/>
              </a:rPr>
              <a:t>});</a:t>
            </a:r>
            <a:endParaRPr lang="en-US" sz="3300" dirty="0">
              <a:solidFill>
                <a:schemeClr val="tx2"/>
              </a:solidFill>
              <a:latin typeface="Yanone Kaffeesatz Regular" panose="02000000000000000000" pitchFamily="2" charset="0"/>
            </a:endParaRPr>
          </a:p>
          <a:p>
            <a:endParaRPr lang="en-US" sz="3300" dirty="0">
              <a:solidFill>
                <a:schemeClr val="tx2"/>
              </a:solidFill>
              <a:latin typeface="Yanone Kaffeesatz Regular" panose="02000000000000000000" pitchFamily="2" charset="0"/>
            </a:endParaRPr>
          </a:p>
          <a:p>
            <a:r>
              <a:rPr lang="en-US" sz="3300" dirty="0" err="1">
                <a:solidFill>
                  <a:schemeClr val="tx2"/>
                </a:solidFill>
                <a:latin typeface="Yanone Kaffeesatz Regular" panose="02000000000000000000" pitchFamily="2" charset="0"/>
              </a:rPr>
              <a:t>var</a:t>
            </a:r>
            <a:r>
              <a:rPr lang="en-US" sz="3300" dirty="0">
                <a:solidFill>
                  <a:schemeClr val="tx2"/>
                </a:solidFill>
                <a:latin typeface="Yanone Kaffeesatz Regular" panose="02000000000000000000" pitchFamily="2" charset="0"/>
              </a:rPr>
              <a:t> t2 = </a:t>
            </a:r>
            <a:r>
              <a:rPr lang="en-US" sz="3300" dirty="0" err="1">
                <a:solidFill>
                  <a:schemeClr val="tx2"/>
                </a:solidFill>
                <a:latin typeface="Yanone Kaffeesatz Regular" panose="02000000000000000000" pitchFamily="2" charset="0"/>
              </a:rPr>
              <a:t>Task.Run</a:t>
            </a:r>
            <a:r>
              <a:rPr lang="en-US" sz="3300" dirty="0">
                <a:solidFill>
                  <a:schemeClr val="tx2"/>
                </a:solidFill>
                <a:latin typeface="Yanone Kaffeesatz Regular" panose="02000000000000000000" pitchFamily="2" charset="0"/>
              </a:rPr>
              <a:t>(() =&gt; {</a:t>
            </a:r>
          </a:p>
          <a:p>
            <a:r>
              <a:rPr lang="en-US" sz="3300" dirty="0">
                <a:solidFill>
                  <a:schemeClr val="tx2"/>
                </a:solidFill>
                <a:latin typeface="Yanone Kaffeesatz Regular" panose="02000000000000000000" pitchFamily="2" charset="0"/>
              </a:rPr>
              <a:t>   </a:t>
            </a:r>
            <a:r>
              <a:rPr lang="en-US" sz="3300" dirty="0" err="1">
                <a:solidFill>
                  <a:schemeClr val="accent4"/>
                </a:solidFill>
                <a:latin typeface="Yanone Kaffeesatz Regular" panose="02000000000000000000" pitchFamily="2" charset="0"/>
              </a:rPr>
              <a:t>Thread.Sleep</a:t>
            </a:r>
            <a:r>
              <a:rPr lang="en-US" sz="3300" dirty="0">
                <a:solidFill>
                  <a:schemeClr val="accent4"/>
                </a:solidFill>
                <a:latin typeface="Yanone Kaffeesatz Regular" panose="02000000000000000000" pitchFamily="2" charset="0"/>
              </a:rPr>
              <a:t>(2000);</a:t>
            </a:r>
          </a:p>
          <a:p>
            <a:r>
              <a:rPr lang="en-US" sz="3300" dirty="0">
                <a:solidFill>
                  <a:schemeClr val="tx2"/>
                </a:solidFill>
                <a:latin typeface="Yanone Kaffeesatz Regular" panose="02000000000000000000" pitchFamily="2" charset="0"/>
              </a:rPr>
              <a:t>   </a:t>
            </a:r>
            <a:r>
              <a:rPr lang="en-US" sz="3300" dirty="0" err="1">
                <a:solidFill>
                  <a:schemeClr val="tx2"/>
                </a:solidFill>
                <a:latin typeface="Yanone Kaffeesatz Regular" panose="02000000000000000000" pitchFamily="2" charset="0"/>
              </a:rPr>
              <a:t>syncEvent.Set</a:t>
            </a:r>
            <a:r>
              <a:rPr lang="en-US" sz="3300" dirty="0">
                <a:solidFill>
                  <a:schemeClr val="tx2"/>
                </a:solidFill>
                <a:latin typeface="Yanone Kaffeesatz Regular" panose="02000000000000000000" pitchFamily="2" charset="0"/>
              </a:rPr>
              <a:t>();</a:t>
            </a:r>
          </a:p>
          <a:p>
            <a:r>
              <a:rPr lang="en-US" sz="3300" dirty="0">
                <a:solidFill>
                  <a:schemeClr val="tx2"/>
                </a:solidFill>
                <a:latin typeface="Yanone Kaffeesatz Regular" panose="02000000000000000000" pitchFamily="2" charset="0"/>
              </a:rPr>
              <a:t>});</a:t>
            </a:r>
          </a:p>
          <a:p>
            <a:endParaRPr lang="en-US" sz="3300" dirty="0">
              <a:solidFill>
                <a:schemeClr val="tx2"/>
              </a:solidFill>
              <a:latin typeface="Yanone Kaffeesatz Regular" panose="02000000000000000000" pitchFamily="2" charset="0"/>
            </a:endParaRPr>
          </a:p>
          <a:p>
            <a:r>
              <a:rPr lang="en-US" sz="3300" dirty="0">
                <a:solidFill>
                  <a:schemeClr val="tx2"/>
                </a:solidFill>
                <a:latin typeface="Yanone Kaffeesatz Regular" panose="02000000000000000000" pitchFamily="2" charset="0"/>
              </a:rPr>
              <a:t>await </a:t>
            </a:r>
            <a:r>
              <a:rPr lang="en-US" sz="3300" dirty="0" err="1">
                <a:solidFill>
                  <a:schemeClr val="tx2"/>
                </a:solidFill>
                <a:latin typeface="Yanone Kaffeesatz Regular" panose="02000000000000000000" pitchFamily="2" charset="0"/>
              </a:rPr>
              <a:t>Task.WhenAll</a:t>
            </a:r>
            <a:r>
              <a:rPr lang="en-US" sz="3300" dirty="0">
                <a:solidFill>
                  <a:schemeClr val="tx2"/>
                </a:solidFill>
                <a:latin typeface="Yanone Kaffeesatz Regular" panose="02000000000000000000" pitchFamily="2" charset="0"/>
              </a:rPr>
              <a:t>(t1, t2);</a:t>
            </a:r>
            <a:endParaRPr lang="de-CH" sz="3300" dirty="0">
              <a:solidFill>
                <a:schemeClr val="tx2"/>
              </a:solidFill>
              <a:latin typeface="Yanone Kaffeesatz Regular" panose="02000000000000000000" pitchFamily="2" charset="0"/>
            </a:endParaRPr>
          </a:p>
        </p:txBody>
      </p:sp>
      <p:sp>
        <p:nvSpPr>
          <p:cNvPr id="11" name="Rectangle 10"/>
          <p:cNvSpPr/>
          <p:nvPr/>
        </p:nvSpPr>
        <p:spPr>
          <a:xfrm>
            <a:off x="1314463" y="489736"/>
            <a:ext cx="3039615" cy="707886"/>
          </a:xfrm>
          <a:prstGeom prst="rect">
            <a:avLst/>
          </a:prstGeom>
        </p:spPr>
        <p:txBody>
          <a:bodyPr wrap="none">
            <a:spAutoFit/>
          </a:bodyPr>
          <a:lstStyle/>
          <a:p>
            <a:pPr algn="ctr"/>
            <a:r>
              <a:rPr lang="en-US" sz="4000" dirty="0" err="1">
                <a:solidFill>
                  <a:schemeClr val="accent3"/>
                </a:solidFill>
                <a:latin typeface="Yanone Kaffeesatz Regular" panose="02000000000000000000" pitchFamily="2" charset="0"/>
              </a:rPr>
              <a:t>ManualResetEvent</a:t>
            </a:r>
            <a:endParaRPr lang="en-US" sz="4000" dirty="0">
              <a:solidFill>
                <a:schemeClr val="accent3"/>
              </a:solidFill>
              <a:latin typeface="Yanone Kaffeesatz Regular" panose="02000000000000000000" pitchFamily="2" charset="0"/>
            </a:endParaRPr>
          </a:p>
        </p:txBody>
      </p:sp>
      <p:grpSp>
        <p:nvGrpSpPr>
          <p:cNvPr id="12" name="Group 11"/>
          <p:cNvGrpSpPr/>
          <p:nvPr/>
        </p:nvGrpSpPr>
        <p:grpSpPr>
          <a:xfrm>
            <a:off x="-283221" y="2473176"/>
            <a:ext cx="3781261" cy="3858842"/>
            <a:chOff x="145657" y="0"/>
            <a:chExt cx="6858000" cy="6858000"/>
          </a:xfrm>
        </p:grpSpPr>
        <p:pic>
          <p:nvPicPr>
            <p:cNvPr id="13" name="Picture 12"/>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45657" y="0"/>
              <a:ext cx="6858000" cy="6858000"/>
            </a:xfrm>
            <a:prstGeom prst="rect">
              <a:avLst/>
            </a:prstGeom>
          </p:spPr>
        </p:pic>
        <p:sp>
          <p:nvSpPr>
            <p:cNvPr id="14" name="Rectangle 13"/>
            <p:cNvSpPr/>
            <p:nvPr/>
          </p:nvSpPr>
          <p:spPr>
            <a:xfrm>
              <a:off x="3475633" y="178989"/>
              <a:ext cx="2181083" cy="1805054"/>
            </a:xfrm>
            <a:prstGeom prst="rect">
              <a:avLst/>
            </a:prstGeom>
          </p:spPr>
          <p:txBody>
            <a:bodyPr wrap="none">
              <a:spAutoFit/>
            </a:bodyPr>
            <a:lstStyle/>
            <a:p>
              <a:r>
                <a:rPr lang="en-US" sz="3600" dirty="0">
                  <a:solidFill>
                    <a:schemeClr val="accent2"/>
                  </a:solidFill>
                  <a:latin typeface="Yanone Kaffeesatz Regular" panose="02000000000000000000" pitchFamily="2" charset="0"/>
                </a:rPr>
                <a:t>watch</a:t>
              </a:r>
              <a:r>
                <a:rPr lang="en-US" sz="6000" dirty="0">
                  <a:solidFill>
                    <a:schemeClr val="accent2"/>
                  </a:solidFill>
                  <a:latin typeface="Yanone Kaffeesatz Regular" panose="02000000000000000000" pitchFamily="2" charset="0"/>
                </a:rPr>
                <a:t>!</a:t>
              </a:r>
              <a:endParaRPr lang="de-CH" sz="600" dirty="0"/>
            </a:p>
          </p:txBody>
        </p:sp>
      </p:grpSp>
    </p:spTree>
    <p:extLst>
      <p:ext uri="{BB962C8B-B14F-4D97-AF65-F5344CB8AC3E}">
        <p14:creationId xmlns:p14="http://schemas.microsoft.com/office/powerpoint/2010/main" val="554661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5760245" y="2519636"/>
            <a:ext cx="4762354" cy="830997"/>
            <a:chOff x="6184552" y="3871872"/>
            <a:chExt cx="4762354" cy="830997"/>
          </a:xfrm>
        </p:grpSpPr>
        <p:sp>
          <p:nvSpPr>
            <p:cNvPr id="6" name="Rectangle 5"/>
            <p:cNvSpPr/>
            <p:nvPr/>
          </p:nvSpPr>
          <p:spPr>
            <a:xfrm>
              <a:off x="6184552" y="3871872"/>
              <a:ext cx="2242922" cy="830997"/>
            </a:xfrm>
            <a:prstGeom prst="rect">
              <a:avLst/>
            </a:prstGeom>
          </p:spPr>
          <p:txBody>
            <a:bodyPr wrap="none">
              <a:spAutoFit/>
            </a:bodyPr>
            <a:lstStyle/>
            <a:p>
              <a:r>
                <a:rPr lang="en-US" sz="4800" dirty="0">
                  <a:solidFill>
                    <a:schemeClr val="accent4"/>
                  </a:solidFill>
                  <a:latin typeface="Yanone Kaffeesatz Regular" panose="02000000000000000000" pitchFamily="2" charset="0"/>
                </a:rPr>
                <a:t>void</a:t>
              </a:r>
              <a:r>
                <a:rPr lang="en-US" sz="4800" dirty="0">
                  <a:solidFill>
                    <a:schemeClr val="accent2"/>
                  </a:solidFill>
                  <a:latin typeface="Yanone Kaffeesatz Regular" panose="02000000000000000000" pitchFamily="2" charset="0"/>
                </a:rPr>
                <a:t> </a:t>
              </a:r>
              <a:r>
                <a:rPr lang="en-US" sz="4800" dirty="0">
                  <a:solidFill>
                    <a:schemeClr val="tx2"/>
                  </a:solidFill>
                  <a:latin typeface="Yanone Kaffeesatz Regular" panose="02000000000000000000" pitchFamily="2" charset="0"/>
                </a:rPr>
                <a:t>stinks</a:t>
              </a:r>
              <a:endParaRPr lang="de-CH" sz="800" dirty="0">
                <a:solidFill>
                  <a:schemeClr val="tx2"/>
                </a:solidFill>
              </a:endParaRPr>
            </a:p>
          </p:txBody>
        </p:sp>
        <p:sp>
          <p:nvSpPr>
            <p:cNvPr id="7" name="Rectangle 6"/>
            <p:cNvSpPr/>
            <p:nvPr/>
          </p:nvSpPr>
          <p:spPr>
            <a:xfrm>
              <a:off x="8625437" y="3871872"/>
              <a:ext cx="2321469" cy="830997"/>
            </a:xfrm>
            <a:prstGeom prst="rect">
              <a:avLst/>
            </a:prstGeom>
          </p:spPr>
          <p:txBody>
            <a:bodyPr wrap="none">
              <a:spAutoFit/>
            </a:bodyPr>
            <a:lstStyle/>
            <a:p>
              <a:r>
                <a:rPr lang="en-US" sz="4800" dirty="0">
                  <a:solidFill>
                    <a:schemeClr val="accent4"/>
                  </a:solidFill>
                  <a:latin typeface="Yanone Kaffeesatz Regular" panose="02000000000000000000" pitchFamily="2" charset="0"/>
                </a:rPr>
                <a:t>wait</a:t>
              </a:r>
              <a:r>
                <a:rPr lang="en-US" sz="4800" dirty="0">
                  <a:solidFill>
                    <a:schemeClr val="accent2"/>
                  </a:solidFill>
                  <a:latin typeface="Yanone Kaffeesatz Regular" panose="02000000000000000000" pitchFamily="2" charset="0"/>
                </a:rPr>
                <a:t> </a:t>
              </a:r>
              <a:r>
                <a:rPr lang="en-US" sz="4800" dirty="0">
                  <a:solidFill>
                    <a:schemeClr val="tx2"/>
                  </a:solidFill>
                  <a:latin typeface="Yanone Kaffeesatz Regular" panose="02000000000000000000" pitchFamily="2" charset="0"/>
                </a:rPr>
                <a:t>smells</a:t>
              </a:r>
              <a:endParaRPr lang="de-CH" sz="800" dirty="0">
                <a:solidFill>
                  <a:schemeClr val="tx2"/>
                </a:solidFill>
              </a:endParaRPr>
            </a:p>
          </p:txBody>
        </p:sp>
      </p:grpSp>
      <p:sp>
        <p:nvSpPr>
          <p:cNvPr id="8" name="Rectangle 7"/>
          <p:cNvSpPr/>
          <p:nvPr/>
        </p:nvSpPr>
        <p:spPr>
          <a:xfrm>
            <a:off x="4089428" y="5514569"/>
            <a:ext cx="6433171" cy="646331"/>
          </a:xfrm>
          <a:prstGeom prst="rect">
            <a:avLst/>
          </a:prstGeom>
        </p:spPr>
        <p:txBody>
          <a:bodyPr wrap="none">
            <a:spAutoFit/>
          </a:bodyPr>
          <a:lstStyle/>
          <a:p>
            <a:r>
              <a:rPr lang="en-US" sz="3600" dirty="0" err="1">
                <a:solidFill>
                  <a:schemeClr val="accent4"/>
                </a:solidFill>
                <a:latin typeface="Yanone Kaffeesatz Regular" panose="02000000000000000000" pitchFamily="2" charset="0"/>
              </a:rPr>
              <a:t>Async</a:t>
            </a:r>
            <a:r>
              <a:rPr lang="en-US" sz="3600" dirty="0">
                <a:solidFill>
                  <a:schemeClr val="accent4"/>
                </a:solidFill>
                <a:latin typeface="Yanone Kaffeesatz Regular" panose="02000000000000000000" pitchFamily="2" charset="0"/>
              </a:rPr>
              <a:t> all the way</a:t>
            </a:r>
            <a:r>
              <a:rPr lang="en-US" sz="3600" dirty="0">
                <a:solidFill>
                  <a:schemeClr val="tx2"/>
                </a:solidFill>
                <a:latin typeface="Yanone Kaffeesatz Regular" panose="02000000000000000000" pitchFamily="2" charset="0"/>
              </a:rPr>
              <a:t> means</a:t>
            </a:r>
            <a:r>
              <a:rPr lang="en-US" sz="3600" dirty="0">
                <a:solidFill>
                  <a:schemeClr val="accent2"/>
                </a:solidFill>
                <a:latin typeface="Yanone Kaffeesatz Regular" panose="02000000000000000000" pitchFamily="2" charset="0"/>
              </a:rPr>
              <a:t> </a:t>
            </a:r>
            <a:r>
              <a:rPr lang="en-US" sz="3600" dirty="0">
                <a:solidFill>
                  <a:schemeClr val="accent4"/>
                </a:solidFill>
                <a:latin typeface="Yanone Kaffeesatz Regular" panose="02000000000000000000" pitchFamily="2" charset="0"/>
              </a:rPr>
              <a:t>avoid blocking code</a:t>
            </a:r>
            <a:endParaRPr lang="de-CH" sz="3600" dirty="0">
              <a:solidFill>
                <a:schemeClr val="accent4"/>
              </a:solidFill>
            </a:endParaRPr>
          </a:p>
        </p:txBody>
      </p:sp>
      <p:sp>
        <p:nvSpPr>
          <p:cNvPr id="9" name="Rectangle 8"/>
          <p:cNvSpPr/>
          <p:nvPr/>
        </p:nvSpPr>
        <p:spPr>
          <a:xfrm>
            <a:off x="3051680" y="4287370"/>
            <a:ext cx="2917786" cy="1107996"/>
          </a:xfrm>
          <a:prstGeom prst="rect">
            <a:avLst/>
          </a:prstGeom>
        </p:spPr>
        <p:txBody>
          <a:bodyPr wrap="none">
            <a:spAutoFit/>
          </a:bodyPr>
          <a:lstStyle/>
          <a:p>
            <a:r>
              <a:rPr lang="en-US" sz="6600" dirty="0">
                <a:solidFill>
                  <a:schemeClr val="accent2"/>
                </a:solidFill>
                <a:latin typeface="Yanone Kaffeesatz Regular" panose="02000000000000000000" pitchFamily="2" charset="0"/>
              </a:rPr>
              <a:t>Remember</a:t>
            </a:r>
            <a:endParaRPr lang="de-CH" dirty="0"/>
          </a:p>
        </p:txBody>
      </p:sp>
      <p:pic>
        <p:nvPicPr>
          <p:cNvPr id="2" name="Picture 1"/>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7169064" y="1227277"/>
            <a:ext cx="1866170" cy="1588039"/>
          </a:xfrm>
          <a:prstGeom prst="rect">
            <a:avLst/>
          </a:prstGeom>
        </p:spPr>
      </p:pic>
    </p:spTree>
    <p:extLst>
      <p:ext uri="{BB962C8B-B14F-4D97-AF65-F5344CB8AC3E}">
        <p14:creationId xmlns:p14="http://schemas.microsoft.com/office/powerpoint/2010/main" val="121900050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1793" y="3765472"/>
            <a:ext cx="8812924" cy="1446550"/>
          </a:xfrm>
          <a:prstGeom prst="rect">
            <a:avLst/>
          </a:prstGeom>
        </p:spPr>
        <p:txBody>
          <a:bodyPr wrap="square">
            <a:spAutoFit/>
          </a:bodyPr>
          <a:lstStyle/>
          <a:p>
            <a:r>
              <a:rPr lang="en-US" sz="8800" dirty="0" smtClean="0">
                <a:solidFill>
                  <a:schemeClr val="accent2"/>
                </a:solidFill>
                <a:latin typeface="Yanone Kaffeesatz Regular" panose="02000000000000000000" pitchFamily="2" charset="0"/>
              </a:rPr>
              <a:t>Locks</a:t>
            </a:r>
            <a:endParaRPr lang="de-CH" sz="1100" dirty="0"/>
          </a:p>
        </p:txBody>
      </p:sp>
    </p:spTree>
    <p:extLst>
      <p:ext uri="{BB962C8B-B14F-4D97-AF65-F5344CB8AC3E}">
        <p14:creationId xmlns:p14="http://schemas.microsoft.com/office/powerpoint/2010/main" val="7574371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010083" y="5836761"/>
            <a:ext cx="6096000" cy="830997"/>
          </a:xfrm>
          <a:prstGeom prst="rect">
            <a:avLst/>
          </a:prstGeom>
        </p:spPr>
        <p:txBody>
          <a:bodyPr>
            <a:spAutoFit/>
          </a:bodyPr>
          <a:lstStyle/>
          <a:p>
            <a:pPr algn="r"/>
            <a:r>
              <a:rPr lang="de-CH" sz="2400" dirty="0">
                <a:solidFill>
                  <a:schemeClr val="accent3"/>
                </a:solidFill>
                <a:latin typeface="Yanone Kaffeesatz Regular" panose="02000000000000000000" pitchFamily="2" charset="0"/>
              </a:rPr>
              <a:t>http://stackoverflow.com/questions/7612602/why-cant-i-use-the-await-operator-within-the-body-of-a-lock-statement</a:t>
            </a:r>
          </a:p>
        </p:txBody>
      </p:sp>
      <p:sp>
        <p:nvSpPr>
          <p:cNvPr id="9" name="Rectangle 8"/>
          <p:cNvSpPr/>
          <p:nvPr/>
        </p:nvSpPr>
        <p:spPr>
          <a:xfrm>
            <a:off x="5371910" y="835225"/>
            <a:ext cx="4913513" cy="2862322"/>
          </a:xfrm>
          <a:prstGeom prst="rect">
            <a:avLst/>
          </a:prstGeom>
        </p:spPr>
        <p:txBody>
          <a:bodyPr wrap="square">
            <a:spAutoFit/>
          </a:bodyPr>
          <a:lstStyle/>
          <a:p>
            <a:r>
              <a:rPr lang="en-US" sz="3600" dirty="0">
                <a:solidFill>
                  <a:schemeClr val="tx2"/>
                </a:solidFill>
                <a:latin typeface="Yanone Kaffeesatz Regular" panose="02000000000000000000" pitchFamily="2" charset="0"/>
              </a:rPr>
              <a:t> </a:t>
            </a:r>
            <a:r>
              <a:rPr lang="en-US" sz="3600" dirty="0" err="1">
                <a:solidFill>
                  <a:schemeClr val="tx2"/>
                </a:solidFill>
                <a:latin typeface="Yanone Kaffeesatz Regular" panose="02000000000000000000" pitchFamily="2" charset="0"/>
              </a:rPr>
              <a:t>var</a:t>
            </a:r>
            <a:r>
              <a:rPr lang="en-US" sz="3600" dirty="0">
                <a:solidFill>
                  <a:schemeClr val="tx2"/>
                </a:solidFill>
                <a:latin typeface="Yanone Kaffeesatz Regular" panose="02000000000000000000" pitchFamily="2" charset="0"/>
              </a:rPr>
              <a:t> locker = new object();</a:t>
            </a:r>
          </a:p>
          <a:p>
            <a:r>
              <a:rPr lang="en-US" sz="3600" dirty="0">
                <a:solidFill>
                  <a:schemeClr val="tx2"/>
                </a:solidFill>
                <a:latin typeface="Yanone Kaffeesatz Regular" panose="02000000000000000000" pitchFamily="2" charset="0"/>
              </a:rPr>
              <a:t>lock (locker)</a:t>
            </a:r>
          </a:p>
          <a:p>
            <a:r>
              <a:rPr lang="en-US" sz="3600" dirty="0">
                <a:solidFill>
                  <a:schemeClr val="tx2"/>
                </a:solidFill>
                <a:latin typeface="Yanone Kaffeesatz Regular" panose="02000000000000000000" pitchFamily="2" charset="0"/>
              </a:rPr>
              <a:t>{</a:t>
            </a:r>
          </a:p>
          <a:p>
            <a:r>
              <a:rPr lang="en-US" sz="3600" dirty="0">
                <a:solidFill>
                  <a:schemeClr val="tx2"/>
                </a:solidFill>
                <a:latin typeface="Yanone Kaffeesatz Regular" panose="02000000000000000000" pitchFamily="2" charset="0"/>
              </a:rPr>
              <a:t>    </a:t>
            </a:r>
            <a:r>
              <a:rPr lang="en-US" sz="3600" dirty="0">
                <a:solidFill>
                  <a:schemeClr val="accent4"/>
                </a:solidFill>
                <a:latin typeface="Yanone Kaffeesatz Regular" panose="02000000000000000000" pitchFamily="2" charset="0"/>
              </a:rPr>
              <a:t>await</a:t>
            </a:r>
            <a:r>
              <a:rPr lang="en-US" sz="3600" dirty="0">
                <a:solidFill>
                  <a:schemeClr val="tx2"/>
                </a:solidFill>
                <a:latin typeface="Yanone Kaffeesatz Regular" panose="02000000000000000000" pitchFamily="2" charset="0"/>
              </a:rPr>
              <a:t> </a:t>
            </a:r>
            <a:r>
              <a:rPr lang="en-US" sz="3600" dirty="0" err="1">
                <a:solidFill>
                  <a:schemeClr val="tx2"/>
                </a:solidFill>
                <a:latin typeface="Yanone Kaffeesatz Regular" panose="02000000000000000000" pitchFamily="2" charset="0"/>
              </a:rPr>
              <a:t>Task.Yield</a:t>
            </a:r>
            <a:r>
              <a:rPr lang="en-US" sz="3600" dirty="0">
                <a:solidFill>
                  <a:schemeClr val="tx2"/>
                </a:solidFill>
                <a:latin typeface="Yanone Kaffeesatz Regular" panose="02000000000000000000" pitchFamily="2" charset="0"/>
              </a:rPr>
              <a:t>();</a:t>
            </a:r>
          </a:p>
          <a:p>
            <a:r>
              <a:rPr lang="en-US" sz="3600" dirty="0">
                <a:solidFill>
                  <a:schemeClr val="tx2"/>
                </a:solidFill>
                <a:latin typeface="Yanone Kaffeesatz Regular" panose="02000000000000000000" pitchFamily="2" charset="0"/>
              </a:rPr>
              <a:t>}</a:t>
            </a:r>
            <a:endParaRPr lang="de-CH" sz="3600" dirty="0">
              <a:solidFill>
                <a:schemeClr val="tx2"/>
              </a:solidFill>
              <a:latin typeface="Yanone Kaffeesatz Regular" panose="02000000000000000000" pitchFamily="2" charset="0"/>
            </a:endParaRPr>
          </a:p>
        </p:txBody>
      </p:sp>
      <p:sp>
        <p:nvSpPr>
          <p:cNvPr id="10" name="Rectangle 9"/>
          <p:cNvSpPr/>
          <p:nvPr/>
        </p:nvSpPr>
        <p:spPr>
          <a:xfrm>
            <a:off x="5371910" y="4028526"/>
            <a:ext cx="6820090" cy="1200329"/>
          </a:xfrm>
          <a:prstGeom prst="rect">
            <a:avLst/>
          </a:prstGeom>
        </p:spPr>
        <p:txBody>
          <a:bodyPr wrap="square">
            <a:spAutoFit/>
          </a:bodyPr>
          <a:lstStyle/>
          <a:p>
            <a:r>
              <a:rPr lang="en-US" sz="3600" dirty="0">
                <a:solidFill>
                  <a:schemeClr val="accent2"/>
                </a:solidFill>
                <a:latin typeface="Yanone Kaffeesatz Regular" panose="02000000000000000000" pitchFamily="2" charset="0"/>
              </a:rPr>
              <a:t>Error	CS1996 </a:t>
            </a:r>
            <a:br>
              <a:rPr lang="en-US" sz="3600" dirty="0">
                <a:solidFill>
                  <a:schemeClr val="accent2"/>
                </a:solidFill>
                <a:latin typeface="Yanone Kaffeesatz Regular" panose="02000000000000000000" pitchFamily="2" charset="0"/>
              </a:rPr>
            </a:br>
            <a:r>
              <a:rPr lang="en-US" sz="3600" dirty="0">
                <a:solidFill>
                  <a:schemeClr val="accent2"/>
                </a:solidFill>
                <a:latin typeface="Yanone Kaffeesatz Regular" panose="02000000000000000000" pitchFamily="2" charset="0"/>
              </a:rPr>
              <a:t>Cannot await in the body of a lock statement</a:t>
            </a:r>
          </a:p>
        </p:txBody>
      </p:sp>
      <p:sp>
        <p:nvSpPr>
          <p:cNvPr id="11" name="Rectangle 10"/>
          <p:cNvSpPr/>
          <p:nvPr/>
        </p:nvSpPr>
        <p:spPr>
          <a:xfrm>
            <a:off x="2337176" y="489736"/>
            <a:ext cx="994183" cy="707886"/>
          </a:xfrm>
          <a:prstGeom prst="rect">
            <a:avLst/>
          </a:prstGeom>
        </p:spPr>
        <p:txBody>
          <a:bodyPr wrap="none">
            <a:spAutoFit/>
          </a:bodyPr>
          <a:lstStyle/>
          <a:p>
            <a:pPr algn="ctr"/>
            <a:r>
              <a:rPr lang="en-US" sz="4000" dirty="0">
                <a:solidFill>
                  <a:schemeClr val="accent3"/>
                </a:solidFill>
                <a:latin typeface="Yanone Kaffeesatz Regular" panose="02000000000000000000" pitchFamily="2" charset="0"/>
              </a:rPr>
              <a:t>locks</a:t>
            </a:r>
          </a:p>
        </p:txBody>
      </p:sp>
      <p:grpSp>
        <p:nvGrpSpPr>
          <p:cNvPr id="12" name="Group 11"/>
          <p:cNvGrpSpPr/>
          <p:nvPr/>
        </p:nvGrpSpPr>
        <p:grpSpPr>
          <a:xfrm>
            <a:off x="-283221" y="2473176"/>
            <a:ext cx="3781261" cy="3858842"/>
            <a:chOff x="145657" y="0"/>
            <a:chExt cx="6858000" cy="6858000"/>
          </a:xfrm>
        </p:grpSpPr>
        <p:pic>
          <p:nvPicPr>
            <p:cNvPr id="13" name="Picture 12"/>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45657" y="0"/>
              <a:ext cx="6858000" cy="6858000"/>
            </a:xfrm>
            <a:prstGeom prst="rect">
              <a:avLst/>
            </a:prstGeom>
          </p:spPr>
        </p:pic>
        <p:sp>
          <p:nvSpPr>
            <p:cNvPr id="14" name="Rectangle 13"/>
            <p:cNvSpPr/>
            <p:nvPr/>
          </p:nvSpPr>
          <p:spPr>
            <a:xfrm>
              <a:off x="3475633" y="178989"/>
              <a:ext cx="2181083" cy="1805054"/>
            </a:xfrm>
            <a:prstGeom prst="rect">
              <a:avLst/>
            </a:prstGeom>
          </p:spPr>
          <p:txBody>
            <a:bodyPr wrap="none">
              <a:spAutoFit/>
            </a:bodyPr>
            <a:lstStyle/>
            <a:p>
              <a:r>
                <a:rPr lang="en-US" sz="3600" dirty="0">
                  <a:solidFill>
                    <a:schemeClr val="accent2"/>
                  </a:solidFill>
                  <a:latin typeface="Yanone Kaffeesatz Regular" panose="02000000000000000000" pitchFamily="2" charset="0"/>
                </a:rPr>
                <a:t>watch</a:t>
              </a:r>
              <a:r>
                <a:rPr lang="en-US" sz="6000" dirty="0">
                  <a:solidFill>
                    <a:schemeClr val="accent2"/>
                  </a:solidFill>
                  <a:latin typeface="Yanone Kaffeesatz Regular" panose="02000000000000000000" pitchFamily="2" charset="0"/>
                </a:rPr>
                <a:t>!</a:t>
              </a:r>
              <a:endParaRPr lang="de-CH" sz="600" dirty="0"/>
            </a:p>
          </p:txBody>
        </p:sp>
      </p:grpSp>
    </p:spTree>
    <p:extLst>
      <p:ext uri="{BB962C8B-B14F-4D97-AF65-F5344CB8AC3E}">
        <p14:creationId xmlns:p14="http://schemas.microsoft.com/office/powerpoint/2010/main" val="28750837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52437"/>
            <a:ext cx="4999912" cy="2215991"/>
          </a:xfrm>
          <a:prstGeom prst="rect">
            <a:avLst/>
          </a:prstGeom>
        </p:spPr>
        <p:txBody>
          <a:bodyPr wrap="square">
            <a:spAutoFit/>
          </a:bodyPr>
          <a:lstStyle/>
          <a:p>
            <a:pPr algn="ctr"/>
            <a:r>
              <a:rPr lang="en-US" sz="13800" dirty="0">
                <a:solidFill>
                  <a:schemeClr val="accent2"/>
                </a:solidFill>
                <a:latin typeface="Yanone Kaffeesatz Regular" panose="02000000000000000000" pitchFamily="2" charset="0"/>
              </a:rPr>
              <a:t>Premise</a:t>
            </a:r>
            <a:endParaRPr lang="de-CH" sz="1600" dirty="0"/>
          </a:p>
        </p:txBody>
      </p:sp>
    </p:spTree>
    <p:extLst>
      <p:ext uri="{BB962C8B-B14F-4D97-AF65-F5344CB8AC3E}">
        <p14:creationId xmlns:p14="http://schemas.microsoft.com/office/powerpoint/2010/main" val="135800194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1793" y="3765472"/>
            <a:ext cx="8812924" cy="1446550"/>
          </a:xfrm>
          <a:prstGeom prst="rect">
            <a:avLst/>
          </a:prstGeom>
        </p:spPr>
        <p:txBody>
          <a:bodyPr wrap="square">
            <a:spAutoFit/>
          </a:bodyPr>
          <a:lstStyle/>
          <a:p>
            <a:r>
              <a:rPr lang="en-US" sz="8800" dirty="0" smtClean="0">
                <a:solidFill>
                  <a:schemeClr val="accent2"/>
                </a:solidFill>
                <a:latin typeface="Yanone Kaffeesatz Regular" panose="02000000000000000000" pitchFamily="2" charset="0"/>
              </a:rPr>
              <a:t>Ref / Out parameters</a:t>
            </a:r>
            <a:endParaRPr lang="de-CH" sz="1100" dirty="0"/>
          </a:p>
        </p:txBody>
      </p:sp>
    </p:spTree>
    <p:extLst>
      <p:ext uri="{BB962C8B-B14F-4D97-AF65-F5344CB8AC3E}">
        <p14:creationId xmlns:p14="http://schemas.microsoft.com/office/powerpoint/2010/main" val="105678057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591416" y="546795"/>
            <a:ext cx="7703038" cy="4524315"/>
          </a:xfrm>
          <a:prstGeom prst="rect">
            <a:avLst/>
          </a:prstGeom>
        </p:spPr>
        <p:txBody>
          <a:bodyPr wrap="square">
            <a:spAutoFit/>
          </a:bodyPr>
          <a:lstStyle/>
          <a:p>
            <a:r>
              <a:rPr lang="en-US" sz="3200" dirty="0">
                <a:solidFill>
                  <a:schemeClr val="tx2"/>
                </a:solidFill>
                <a:latin typeface="Yanone Kaffeesatz Regular" panose="02000000000000000000" pitchFamily="2" charset="0"/>
              </a:rPr>
              <a:t>static </a:t>
            </a:r>
            <a:r>
              <a:rPr lang="en-US" sz="3200" dirty="0" err="1">
                <a:solidFill>
                  <a:schemeClr val="accent4"/>
                </a:solidFill>
                <a:latin typeface="Yanone Kaffeesatz Regular" panose="02000000000000000000" pitchFamily="2" charset="0"/>
              </a:rPr>
              <a:t>async</a:t>
            </a:r>
            <a:r>
              <a:rPr lang="en-US" sz="3200" dirty="0">
                <a:solidFill>
                  <a:schemeClr val="accent4"/>
                </a:solidFill>
                <a:latin typeface="Yanone Kaffeesatz Regular" panose="02000000000000000000" pitchFamily="2" charset="0"/>
              </a:rPr>
              <a:t> Task</a:t>
            </a:r>
            <a:r>
              <a:rPr lang="en-US" sz="3200" dirty="0">
                <a:solidFill>
                  <a:schemeClr val="tx2"/>
                </a:solidFill>
                <a:latin typeface="Yanone Kaffeesatz Regular" panose="02000000000000000000" pitchFamily="2" charset="0"/>
              </a:rPr>
              <a:t> Out(string content, </a:t>
            </a:r>
            <a:r>
              <a:rPr lang="en-US" sz="3200" dirty="0">
                <a:solidFill>
                  <a:schemeClr val="accent4"/>
                </a:solidFill>
                <a:latin typeface="Yanone Kaffeesatz Regular" panose="02000000000000000000" pitchFamily="2" charset="0"/>
              </a:rPr>
              <a:t>out string parameter</a:t>
            </a:r>
            <a:r>
              <a:rPr lang="en-US" sz="3200" dirty="0">
                <a:solidFill>
                  <a:schemeClr val="tx2"/>
                </a:solidFill>
                <a:latin typeface="Yanone Kaffeesatz Regular" panose="02000000000000000000" pitchFamily="2" charset="0"/>
              </a:rPr>
              <a:t>)</a:t>
            </a:r>
          </a:p>
          <a:p>
            <a:r>
              <a:rPr lang="en-US" sz="3200" dirty="0">
                <a:solidFill>
                  <a:schemeClr val="tx2"/>
                </a:solidFill>
                <a:latin typeface="Yanone Kaffeesatz Regular" panose="02000000000000000000" pitchFamily="2" charset="0"/>
              </a:rPr>
              <a:t>{</a:t>
            </a:r>
          </a:p>
          <a:p>
            <a:r>
              <a:rPr lang="en-US" sz="3200" dirty="0">
                <a:solidFill>
                  <a:schemeClr val="accent3"/>
                </a:solidFill>
                <a:latin typeface="Yanone Kaffeesatz Regular" panose="02000000000000000000" pitchFamily="2" charset="0"/>
              </a:rPr>
              <a:t>   </a:t>
            </a:r>
            <a:r>
              <a:rPr lang="en-US" sz="3200" dirty="0" err="1">
                <a:solidFill>
                  <a:schemeClr val="accent3"/>
                </a:solidFill>
                <a:latin typeface="Yanone Kaffeesatz Regular" panose="02000000000000000000" pitchFamily="2" charset="0"/>
              </a:rPr>
              <a:t>var</a:t>
            </a:r>
            <a:r>
              <a:rPr lang="en-US" sz="3200" dirty="0">
                <a:solidFill>
                  <a:schemeClr val="accent3"/>
                </a:solidFill>
                <a:latin typeface="Yanone Kaffeesatz Regular" panose="02000000000000000000" pitchFamily="2" charset="0"/>
              </a:rPr>
              <a:t> </a:t>
            </a:r>
            <a:r>
              <a:rPr lang="en-US" sz="3200" dirty="0" err="1">
                <a:solidFill>
                  <a:schemeClr val="accent3"/>
                </a:solidFill>
                <a:latin typeface="Yanone Kaffeesatz Regular" panose="02000000000000000000" pitchFamily="2" charset="0"/>
              </a:rPr>
              <a:t>randomFileName</a:t>
            </a:r>
            <a:r>
              <a:rPr lang="en-US" sz="3200" dirty="0">
                <a:solidFill>
                  <a:schemeClr val="accent3"/>
                </a:solidFill>
                <a:latin typeface="Yanone Kaffeesatz Regular" panose="02000000000000000000" pitchFamily="2" charset="0"/>
              </a:rPr>
              <a:t> = </a:t>
            </a:r>
            <a:r>
              <a:rPr lang="en-US" sz="3200" dirty="0" err="1">
                <a:solidFill>
                  <a:schemeClr val="accent3"/>
                </a:solidFill>
                <a:latin typeface="Yanone Kaffeesatz Regular" panose="02000000000000000000" pitchFamily="2" charset="0"/>
              </a:rPr>
              <a:t>Path.GetTempFileName</a:t>
            </a:r>
            <a:r>
              <a:rPr lang="en-US" sz="3200" dirty="0">
                <a:solidFill>
                  <a:schemeClr val="accent3"/>
                </a:solidFill>
                <a:latin typeface="Yanone Kaffeesatz Regular" panose="02000000000000000000" pitchFamily="2" charset="0"/>
              </a:rPr>
              <a:t>();</a:t>
            </a:r>
          </a:p>
          <a:p>
            <a:r>
              <a:rPr lang="en-US" sz="3200" dirty="0">
                <a:solidFill>
                  <a:schemeClr val="accent3"/>
                </a:solidFill>
                <a:latin typeface="Yanone Kaffeesatz Regular" panose="02000000000000000000" pitchFamily="2" charset="0"/>
              </a:rPr>
              <a:t>   using (</a:t>
            </a:r>
            <a:r>
              <a:rPr lang="en-US" sz="3200" dirty="0" err="1">
                <a:solidFill>
                  <a:schemeClr val="accent3"/>
                </a:solidFill>
                <a:latin typeface="Yanone Kaffeesatz Regular" panose="02000000000000000000" pitchFamily="2" charset="0"/>
              </a:rPr>
              <a:t>var</a:t>
            </a:r>
            <a:r>
              <a:rPr lang="en-US" sz="3200" dirty="0">
                <a:solidFill>
                  <a:schemeClr val="accent3"/>
                </a:solidFill>
                <a:latin typeface="Yanone Kaffeesatz Regular" panose="02000000000000000000" pitchFamily="2" charset="0"/>
              </a:rPr>
              <a:t> writer = new </a:t>
            </a:r>
            <a:r>
              <a:rPr lang="en-US" sz="3200" dirty="0" err="1">
                <a:solidFill>
                  <a:schemeClr val="accent3"/>
                </a:solidFill>
                <a:latin typeface="Yanone Kaffeesatz Regular" panose="02000000000000000000" pitchFamily="2" charset="0"/>
              </a:rPr>
              <a:t>StreamWriter</a:t>
            </a:r>
            <a:r>
              <a:rPr lang="en-US" sz="3200" dirty="0">
                <a:solidFill>
                  <a:schemeClr val="accent3"/>
                </a:solidFill>
                <a:latin typeface="Yanone Kaffeesatz Regular" panose="02000000000000000000" pitchFamily="2" charset="0"/>
              </a:rPr>
              <a:t>(</a:t>
            </a:r>
            <a:r>
              <a:rPr lang="en-US" sz="3200" dirty="0" err="1">
                <a:solidFill>
                  <a:schemeClr val="accent3"/>
                </a:solidFill>
                <a:latin typeface="Yanone Kaffeesatz Regular" panose="02000000000000000000" pitchFamily="2" charset="0"/>
              </a:rPr>
              <a:t>randomFileName</a:t>
            </a:r>
            <a:r>
              <a:rPr lang="en-US" sz="3200" dirty="0">
                <a:solidFill>
                  <a:schemeClr val="accent3"/>
                </a:solidFill>
                <a:latin typeface="Yanone Kaffeesatz Regular" panose="02000000000000000000" pitchFamily="2" charset="0"/>
              </a:rPr>
              <a:t>))</a:t>
            </a:r>
          </a:p>
          <a:p>
            <a:r>
              <a:rPr lang="en-US" sz="3200" dirty="0">
                <a:solidFill>
                  <a:schemeClr val="accent3"/>
                </a:solidFill>
                <a:latin typeface="Yanone Kaffeesatz Regular" panose="02000000000000000000" pitchFamily="2" charset="0"/>
              </a:rPr>
              <a:t>   {</a:t>
            </a:r>
          </a:p>
          <a:p>
            <a:r>
              <a:rPr lang="en-US" sz="3200" dirty="0">
                <a:solidFill>
                  <a:schemeClr val="accent3"/>
                </a:solidFill>
                <a:latin typeface="Yanone Kaffeesatz Regular" panose="02000000000000000000" pitchFamily="2" charset="0"/>
              </a:rPr>
              <a:t>      await </a:t>
            </a:r>
            <a:r>
              <a:rPr lang="en-US" sz="3200" dirty="0" err="1">
                <a:solidFill>
                  <a:schemeClr val="accent3"/>
                </a:solidFill>
                <a:latin typeface="Yanone Kaffeesatz Regular" panose="02000000000000000000" pitchFamily="2" charset="0"/>
              </a:rPr>
              <a:t>writer.WriteLineAsync</a:t>
            </a:r>
            <a:r>
              <a:rPr lang="en-US" sz="3200" dirty="0">
                <a:solidFill>
                  <a:schemeClr val="accent3"/>
                </a:solidFill>
                <a:latin typeface="Yanone Kaffeesatz Regular" panose="02000000000000000000" pitchFamily="2" charset="0"/>
              </a:rPr>
              <a:t>(content);</a:t>
            </a:r>
          </a:p>
          <a:p>
            <a:r>
              <a:rPr lang="en-US" sz="3200" dirty="0">
                <a:solidFill>
                  <a:schemeClr val="accent3"/>
                </a:solidFill>
                <a:latin typeface="Yanone Kaffeesatz Regular" panose="02000000000000000000" pitchFamily="2" charset="0"/>
              </a:rPr>
              <a:t>   }</a:t>
            </a:r>
          </a:p>
          <a:p>
            <a:r>
              <a:rPr lang="en-US" sz="3200" dirty="0">
                <a:solidFill>
                  <a:schemeClr val="tx2"/>
                </a:solidFill>
                <a:latin typeface="Yanone Kaffeesatz Regular" panose="02000000000000000000" pitchFamily="2" charset="0"/>
              </a:rPr>
              <a:t>   </a:t>
            </a:r>
            <a:r>
              <a:rPr lang="en-US" sz="3200" dirty="0">
                <a:solidFill>
                  <a:schemeClr val="accent4"/>
                </a:solidFill>
                <a:latin typeface="Yanone Kaffeesatz Regular" panose="02000000000000000000" pitchFamily="2" charset="0"/>
              </a:rPr>
              <a:t>parameter = </a:t>
            </a:r>
            <a:r>
              <a:rPr lang="en-US" sz="3200" dirty="0" err="1">
                <a:solidFill>
                  <a:schemeClr val="accent4"/>
                </a:solidFill>
                <a:latin typeface="Yanone Kaffeesatz Regular" panose="02000000000000000000" pitchFamily="2" charset="0"/>
              </a:rPr>
              <a:t>randomFileName</a:t>
            </a:r>
            <a:r>
              <a:rPr lang="en-US" sz="3200" dirty="0">
                <a:solidFill>
                  <a:schemeClr val="tx2"/>
                </a:solidFill>
                <a:latin typeface="Yanone Kaffeesatz Regular" panose="02000000000000000000" pitchFamily="2" charset="0"/>
              </a:rPr>
              <a:t>;</a:t>
            </a:r>
          </a:p>
          <a:p>
            <a:r>
              <a:rPr lang="en-US" sz="3200" dirty="0">
                <a:solidFill>
                  <a:schemeClr val="tx2"/>
                </a:solidFill>
                <a:latin typeface="Yanone Kaffeesatz Regular" panose="02000000000000000000" pitchFamily="2" charset="0"/>
              </a:rPr>
              <a:t>}</a:t>
            </a:r>
            <a:endParaRPr lang="de-CH" sz="3200" dirty="0">
              <a:solidFill>
                <a:schemeClr val="tx2"/>
              </a:solidFill>
              <a:latin typeface="Yanone Kaffeesatz Regular" panose="02000000000000000000" pitchFamily="2" charset="0"/>
            </a:endParaRPr>
          </a:p>
        </p:txBody>
      </p:sp>
      <p:sp>
        <p:nvSpPr>
          <p:cNvPr id="11" name="Rectangle 10"/>
          <p:cNvSpPr/>
          <p:nvPr/>
        </p:nvSpPr>
        <p:spPr>
          <a:xfrm>
            <a:off x="2117567" y="489736"/>
            <a:ext cx="1433406" cy="707886"/>
          </a:xfrm>
          <a:prstGeom prst="rect">
            <a:avLst/>
          </a:prstGeom>
        </p:spPr>
        <p:txBody>
          <a:bodyPr wrap="none">
            <a:spAutoFit/>
          </a:bodyPr>
          <a:lstStyle/>
          <a:p>
            <a:pPr algn="ctr"/>
            <a:r>
              <a:rPr lang="en-US" sz="4000" dirty="0">
                <a:solidFill>
                  <a:schemeClr val="accent3"/>
                </a:solidFill>
                <a:latin typeface="Yanone Kaffeesatz Regular" panose="02000000000000000000" pitchFamily="2" charset="0"/>
              </a:rPr>
              <a:t>Ref/Out</a:t>
            </a:r>
          </a:p>
        </p:txBody>
      </p:sp>
      <p:sp>
        <p:nvSpPr>
          <p:cNvPr id="10" name="Rectangle 9"/>
          <p:cNvSpPr/>
          <p:nvPr/>
        </p:nvSpPr>
        <p:spPr>
          <a:xfrm>
            <a:off x="4591416" y="5255852"/>
            <a:ext cx="7684041" cy="1200329"/>
          </a:xfrm>
          <a:prstGeom prst="rect">
            <a:avLst/>
          </a:prstGeom>
        </p:spPr>
        <p:txBody>
          <a:bodyPr wrap="square">
            <a:spAutoFit/>
          </a:bodyPr>
          <a:lstStyle/>
          <a:p>
            <a:r>
              <a:rPr lang="en-US" sz="3600" dirty="0">
                <a:solidFill>
                  <a:schemeClr val="accent2"/>
                </a:solidFill>
                <a:latin typeface="Yanone Kaffeesatz Regular" panose="02000000000000000000" pitchFamily="2" charset="0"/>
              </a:rPr>
              <a:t>Error	CS1988 </a:t>
            </a:r>
            <a:br>
              <a:rPr lang="en-US" sz="3600" dirty="0">
                <a:solidFill>
                  <a:schemeClr val="accent2"/>
                </a:solidFill>
                <a:latin typeface="Yanone Kaffeesatz Regular" panose="02000000000000000000" pitchFamily="2" charset="0"/>
              </a:rPr>
            </a:br>
            <a:r>
              <a:rPr lang="en-US" sz="3600" dirty="0" err="1">
                <a:solidFill>
                  <a:schemeClr val="accent2"/>
                </a:solidFill>
                <a:latin typeface="Yanone Kaffeesatz Regular" panose="02000000000000000000" pitchFamily="2" charset="0"/>
              </a:rPr>
              <a:t>Async</a:t>
            </a:r>
            <a:r>
              <a:rPr lang="en-US" sz="3600" dirty="0">
                <a:solidFill>
                  <a:schemeClr val="accent2"/>
                </a:solidFill>
                <a:latin typeface="Yanone Kaffeesatz Regular" panose="02000000000000000000" pitchFamily="2" charset="0"/>
              </a:rPr>
              <a:t> methods cannot have ref or out parameters</a:t>
            </a:r>
          </a:p>
        </p:txBody>
      </p:sp>
      <p:grpSp>
        <p:nvGrpSpPr>
          <p:cNvPr id="8" name="Group 7"/>
          <p:cNvGrpSpPr/>
          <p:nvPr/>
        </p:nvGrpSpPr>
        <p:grpSpPr>
          <a:xfrm>
            <a:off x="-283221" y="2473176"/>
            <a:ext cx="3781261" cy="3858842"/>
            <a:chOff x="145657" y="0"/>
            <a:chExt cx="6858000" cy="6858000"/>
          </a:xfrm>
        </p:grpSpPr>
        <p:pic>
          <p:nvPicPr>
            <p:cNvPr id="12" name="Picture 11"/>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45657" y="0"/>
              <a:ext cx="6858000" cy="6858000"/>
            </a:xfrm>
            <a:prstGeom prst="rect">
              <a:avLst/>
            </a:prstGeom>
          </p:spPr>
        </p:pic>
        <p:sp>
          <p:nvSpPr>
            <p:cNvPr id="13" name="Rectangle 12"/>
            <p:cNvSpPr/>
            <p:nvPr/>
          </p:nvSpPr>
          <p:spPr>
            <a:xfrm>
              <a:off x="3475633" y="178989"/>
              <a:ext cx="2181083" cy="1805054"/>
            </a:xfrm>
            <a:prstGeom prst="rect">
              <a:avLst/>
            </a:prstGeom>
          </p:spPr>
          <p:txBody>
            <a:bodyPr wrap="none">
              <a:spAutoFit/>
            </a:bodyPr>
            <a:lstStyle/>
            <a:p>
              <a:r>
                <a:rPr lang="en-US" sz="3600" dirty="0">
                  <a:solidFill>
                    <a:schemeClr val="accent2"/>
                  </a:solidFill>
                  <a:latin typeface="Yanone Kaffeesatz Regular" panose="02000000000000000000" pitchFamily="2" charset="0"/>
                </a:rPr>
                <a:t>watch</a:t>
              </a:r>
              <a:r>
                <a:rPr lang="en-US" sz="6000" dirty="0">
                  <a:solidFill>
                    <a:schemeClr val="accent2"/>
                  </a:solidFill>
                  <a:latin typeface="Yanone Kaffeesatz Regular" panose="02000000000000000000" pitchFamily="2" charset="0"/>
                </a:rPr>
                <a:t>!</a:t>
              </a:r>
              <a:endParaRPr lang="de-CH" sz="600" dirty="0"/>
            </a:p>
          </p:txBody>
        </p:sp>
      </p:grpSp>
    </p:spTree>
    <p:extLst>
      <p:ext uri="{BB962C8B-B14F-4D97-AF65-F5344CB8AC3E}">
        <p14:creationId xmlns:p14="http://schemas.microsoft.com/office/powerpoint/2010/main" val="223761690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1793" y="3765472"/>
            <a:ext cx="8812924" cy="1446550"/>
          </a:xfrm>
          <a:prstGeom prst="rect">
            <a:avLst/>
          </a:prstGeom>
        </p:spPr>
        <p:txBody>
          <a:bodyPr wrap="square">
            <a:spAutoFit/>
          </a:bodyPr>
          <a:lstStyle/>
          <a:p>
            <a:r>
              <a:rPr lang="en-US" sz="8800" dirty="0" smtClean="0">
                <a:solidFill>
                  <a:schemeClr val="accent2"/>
                </a:solidFill>
                <a:latin typeface="Yanone Kaffeesatz Regular" panose="02000000000000000000" pitchFamily="2" charset="0"/>
              </a:rPr>
              <a:t>Ambient state</a:t>
            </a:r>
            <a:endParaRPr lang="de-CH" sz="1100" dirty="0"/>
          </a:p>
        </p:txBody>
      </p:sp>
    </p:spTree>
    <p:extLst>
      <p:ext uri="{BB962C8B-B14F-4D97-AF65-F5344CB8AC3E}">
        <p14:creationId xmlns:p14="http://schemas.microsoft.com/office/powerpoint/2010/main" val="154929628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764871" y="489736"/>
            <a:ext cx="7306745" cy="5632311"/>
          </a:xfrm>
          <a:prstGeom prst="rect">
            <a:avLst/>
          </a:prstGeom>
        </p:spPr>
        <p:txBody>
          <a:bodyPr wrap="square">
            <a:spAutoFit/>
          </a:bodyPr>
          <a:lstStyle/>
          <a:p>
            <a:r>
              <a:rPr lang="en-US" sz="3600" dirty="0">
                <a:solidFill>
                  <a:schemeClr val="tx2"/>
                </a:solidFill>
                <a:latin typeface="Yanone Kaffeesatz Regular" panose="02000000000000000000" pitchFamily="2" charset="0"/>
              </a:rPr>
              <a:t> class </a:t>
            </a:r>
            <a:r>
              <a:rPr lang="en-US" sz="3600" dirty="0" err="1">
                <a:solidFill>
                  <a:schemeClr val="tx2"/>
                </a:solidFill>
                <a:latin typeface="Yanone Kaffeesatz Regular" panose="02000000000000000000" pitchFamily="2" charset="0"/>
              </a:rPr>
              <a:t>ClassWithAmbientState</a:t>
            </a:r>
            <a:endParaRPr lang="en-US" sz="3600" dirty="0">
              <a:solidFill>
                <a:schemeClr val="tx2"/>
              </a:solidFill>
              <a:latin typeface="Yanone Kaffeesatz Regular" panose="02000000000000000000" pitchFamily="2" charset="0"/>
            </a:endParaRPr>
          </a:p>
          <a:p>
            <a:r>
              <a:rPr lang="en-US" sz="3600" dirty="0">
                <a:solidFill>
                  <a:schemeClr val="tx2"/>
                </a:solidFill>
                <a:latin typeface="Yanone Kaffeesatz Regular" panose="02000000000000000000" pitchFamily="2" charset="0"/>
              </a:rPr>
              <a:t>{</a:t>
            </a:r>
          </a:p>
          <a:p>
            <a:r>
              <a:rPr lang="en-US" sz="3600" dirty="0">
                <a:solidFill>
                  <a:schemeClr val="tx2"/>
                </a:solidFill>
                <a:latin typeface="Yanone Kaffeesatz Regular" panose="02000000000000000000" pitchFamily="2" charset="0"/>
              </a:rPr>
              <a:t>   static </a:t>
            </a:r>
            <a:r>
              <a:rPr lang="en-US" sz="3600" dirty="0" err="1">
                <a:solidFill>
                  <a:schemeClr val="accent4"/>
                </a:solidFill>
                <a:latin typeface="Yanone Kaffeesatz Regular" panose="02000000000000000000" pitchFamily="2" charset="0"/>
              </a:rPr>
              <a:t>ThreadLocal</a:t>
            </a:r>
            <a:r>
              <a:rPr lang="en-US" sz="3600" dirty="0">
                <a:solidFill>
                  <a:schemeClr val="tx2"/>
                </a:solidFill>
                <a:latin typeface="Yanone Kaffeesatz Regular" panose="02000000000000000000" pitchFamily="2" charset="0"/>
              </a:rPr>
              <a:t>&lt;</a:t>
            </a:r>
            <a:r>
              <a:rPr lang="en-US" sz="3600" dirty="0" err="1">
                <a:solidFill>
                  <a:schemeClr val="tx2"/>
                </a:solidFill>
                <a:latin typeface="Yanone Kaffeesatz Regular" panose="02000000000000000000" pitchFamily="2" charset="0"/>
              </a:rPr>
              <a:t>int</a:t>
            </a:r>
            <a:r>
              <a:rPr lang="en-US" sz="3600" dirty="0">
                <a:solidFill>
                  <a:schemeClr val="tx2"/>
                </a:solidFill>
                <a:latin typeface="Yanone Kaffeesatz Regular" panose="02000000000000000000" pitchFamily="2" charset="0"/>
              </a:rPr>
              <a:t>&gt; </a:t>
            </a:r>
            <a:r>
              <a:rPr lang="en-US" sz="3600" dirty="0" err="1">
                <a:solidFill>
                  <a:schemeClr val="tx2"/>
                </a:solidFill>
                <a:latin typeface="Yanone Kaffeesatz Regular" panose="02000000000000000000" pitchFamily="2" charset="0"/>
              </a:rPr>
              <a:t>ambientState</a:t>
            </a:r>
            <a:r>
              <a:rPr lang="en-US" sz="3600" dirty="0">
                <a:solidFill>
                  <a:schemeClr val="tx2"/>
                </a:solidFill>
                <a:latin typeface="Yanone Kaffeesatz Regular" panose="02000000000000000000" pitchFamily="2" charset="0"/>
              </a:rPr>
              <a:t> = </a:t>
            </a:r>
            <a:br>
              <a:rPr lang="en-US" sz="3600" dirty="0">
                <a:solidFill>
                  <a:schemeClr val="tx2"/>
                </a:solidFill>
                <a:latin typeface="Yanone Kaffeesatz Regular" panose="02000000000000000000" pitchFamily="2" charset="0"/>
              </a:rPr>
            </a:br>
            <a:r>
              <a:rPr lang="en-US" sz="3600" dirty="0">
                <a:solidFill>
                  <a:schemeClr val="tx2"/>
                </a:solidFill>
                <a:latin typeface="Yanone Kaffeesatz Regular" panose="02000000000000000000" pitchFamily="2" charset="0"/>
              </a:rPr>
              <a:t>         new </a:t>
            </a:r>
            <a:r>
              <a:rPr lang="en-US" sz="3600" dirty="0" err="1">
                <a:solidFill>
                  <a:schemeClr val="accent4"/>
                </a:solidFill>
                <a:latin typeface="Yanone Kaffeesatz Regular" panose="02000000000000000000" pitchFamily="2" charset="0"/>
              </a:rPr>
              <a:t>ThreadLocal</a:t>
            </a:r>
            <a:r>
              <a:rPr lang="en-US" sz="3600" dirty="0">
                <a:solidFill>
                  <a:schemeClr val="tx2"/>
                </a:solidFill>
                <a:latin typeface="Yanone Kaffeesatz Regular" panose="02000000000000000000" pitchFamily="2" charset="0"/>
              </a:rPr>
              <a:t>&lt;</a:t>
            </a:r>
            <a:r>
              <a:rPr lang="en-US" sz="3600" dirty="0" err="1">
                <a:solidFill>
                  <a:schemeClr val="tx2"/>
                </a:solidFill>
                <a:latin typeface="Yanone Kaffeesatz Regular" panose="02000000000000000000" pitchFamily="2" charset="0"/>
              </a:rPr>
              <a:t>int</a:t>
            </a:r>
            <a:r>
              <a:rPr lang="en-US" sz="3600" dirty="0">
                <a:solidFill>
                  <a:schemeClr val="tx2"/>
                </a:solidFill>
                <a:latin typeface="Yanone Kaffeesatz Regular" panose="02000000000000000000" pitchFamily="2" charset="0"/>
              </a:rPr>
              <a:t>&gt;(() =&gt; 1); </a:t>
            </a:r>
          </a:p>
          <a:p>
            <a:endParaRPr lang="en-US" sz="3600" dirty="0">
              <a:solidFill>
                <a:schemeClr val="tx2"/>
              </a:solidFill>
              <a:latin typeface="Yanone Kaffeesatz Regular" panose="02000000000000000000" pitchFamily="2" charset="0"/>
            </a:endParaRPr>
          </a:p>
          <a:p>
            <a:r>
              <a:rPr lang="en-US" sz="3600" dirty="0">
                <a:solidFill>
                  <a:schemeClr val="tx2"/>
                </a:solidFill>
                <a:latin typeface="Yanone Kaffeesatz Regular" panose="02000000000000000000" pitchFamily="2" charset="0"/>
              </a:rPr>
              <a:t>   public void Do()</a:t>
            </a:r>
          </a:p>
          <a:p>
            <a:r>
              <a:rPr lang="en-US" sz="3600" dirty="0">
                <a:solidFill>
                  <a:schemeClr val="tx2"/>
                </a:solidFill>
                <a:latin typeface="Yanone Kaffeesatz Regular" panose="02000000000000000000" pitchFamily="2" charset="0"/>
              </a:rPr>
              <a:t>   {</a:t>
            </a:r>
          </a:p>
          <a:p>
            <a:r>
              <a:rPr lang="en-US" sz="3600" dirty="0">
                <a:solidFill>
                  <a:schemeClr val="tx2"/>
                </a:solidFill>
                <a:latin typeface="Yanone Kaffeesatz Regular" panose="02000000000000000000" pitchFamily="2" charset="0"/>
              </a:rPr>
              <a:t>      </a:t>
            </a:r>
            <a:r>
              <a:rPr lang="en-US" sz="3600" dirty="0" err="1">
                <a:solidFill>
                  <a:schemeClr val="tx2"/>
                </a:solidFill>
                <a:latin typeface="Yanone Kaffeesatz Regular" panose="02000000000000000000" pitchFamily="2" charset="0"/>
              </a:rPr>
              <a:t>ambientState.Value</a:t>
            </a:r>
            <a:r>
              <a:rPr lang="en-US" sz="3600" dirty="0">
                <a:solidFill>
                  <a:schemeClr val="tx2"/>
                </a:solidFill>
                <a:latin typeface="Yanone Kaffeesatz Regular" panose="02000000000000000000" pitchFamily="2" charset="0"/>
              </a:rPr>
              <a:t>++;</a:t>
            </a:r>
          </a:p>
          <a:p>
            <a:r>
              <a:rPr lang="en-US" sz="3600" dirty="0">
                <a:solidFill>
                  <a:schemeClr val="tx2"/>
                </a:solidFill>
                <a:latin typeface="Yanone Kaffeesatz Regular" panose="02000000000000000000" pitchFamily="2" charset="0"/>
              </a:rPr>
              <a:t>   }</a:t>
            </a:r>
          </a:p>
          <a:p>
            <a:r>
              <a:rPr lang="en-US" sz="3600" dirty="0">
                <a:solidFill>
                  <a:schemeClr val="tx2"/>
                </a:solidFill>
                <a:latin typeface="Yanone Kaffeesatz Regular" panose="02000000000000000000" pitchFamily="2" charset="0"/>
              </a:rPr>
              <a:t>}</a:t>
            </a:r>
            <a:endParaRPr lang="de-CH" sz="3600" dirty="0">
              <a:solidFill>
                <a:schemeClr val="tx2"/>
              </a:solidFill>
              <a:latin typeface="Yanone Kaffeesatz Regular" panose="02000000000000000000" pitchFamily="2" charset="0"/>
            </a:endParaRPr>
          </a:p>
        </p:txBody>
      </p:sp>
      <p:sp>
        <p:nvSpPr>
          <p:cNvPr id="11" name="Rectangle 10"/>
          <p:cNvSpPr/>
          <p:nvPr/>
        </p:nvSpPr>
        <p:spPr>
          <a:xfrm>
            <a:off x="1615830" y="489736"/>
            <a:ext cx="2436886" cy="707886"/>
          </a:xfrm>
          <a:prstGeom prst="rect">
            <a:avLst/>
          </a:prstGeom>
        </p:spPr>
        <p:txBody>
          <a:bodyPr wrap="none">
            <a:spAutoFit/>
          </a:bodyPr>
          <a:lstStyle/>
          <a:p>
            <a:pPr algn="ctr"/>
            <a:r>
              <a:rPr lang="en-US" sz="4000" dirty="0">
                <a:solidFill>
                  <a:schemeClr val="accent3"/>
                </a:solidFill>
                <a:latin typeface="Yanone Kaffeesatz Regular" panose="02000000000000000000" pitchFamily="2" charset="0"/>
              </a:rPr>
              <a:t>Ambient state</a:t>
            </a:r>
          </a:p>
        </p:txBody>
      </p:sp>
      <p:grpSp>
        <p:nvGrpSpPr>
          <p:cNvPr id="12" name="Group 11"/>
          <p:cNvGrpSpPr/>
          <p:nvPr/>
        </p:nvGrpSpPr>
        <p:grpSpPr>
          <a:xfrm>
            <a:off x="-283221" y="2473176"/>
            <a:ext cx="3781261" cy="3858842"/>
            <a:chOff x="145657" y="0"/>
            <a:chExt cx="6858000" cy="6858000"/>
          </a:xfrm>
        </p:grpSpPr>
        <p:pic>
          <p:nvPicPr>
            <p:cNvPr id="13" name="Picture 12"/>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45657" y="0"/>
              <a:ext cx="6858000" cy="6858000"/>
            </a:xfrm>
            <a:prstGeom prst="rect">
              <a:avLst/>
            </a:prstGeom>
          </p:spPr>
        </p:pic>
        <p:sp>
          <p:nvSpPr>
            <p:cNvPr id="14" name="Rectangle 13"/>
            <p:cNvSpPr/>
            <p:nvPr/>
          </p:nvSpPr>
          <p:spPr>
            <a:xfrm>
              <a:off x="3475633" y="178989"/>
              <a:ext cx="2181083" cy="1805054"/>
            </a:xfrm>
            <a:prstGeom prst="rect">
              <a:avLst/>
            </a:prstGeom>
          </p:spPr>
          <p:txBody>
            <a:bodyPr wrap="none">
              <a:spAutoFit/>
            </a:bodyPr>
            <a:lstStyle/>
            <a:p>
              <a:r>
                <a:rPr lang="en-US" sz="3600" dirty="0">
                  <a:solidFill>
                    <a:schemeClr val="accent2"/>
                  </a:solidFill>
                  <a:latin typeface="Yanone Kaffeesatz Regular" panose="02000000000000000000" pitchFamily="2" charset="0"/>
                </a:rPr>
                <a:t>watch</a:t>
              </a:r>
              <a:r>
                <a:rPr lang="en-US" sz="6000" dirty="0">
                  <a:solidFill>
                    <a:schemeClr val="accent2"/>
                  </a:solidFill>
                  <a:latin typeface="Yanone Kaffeesatz Regular" panose="02000000000000000000" pitchFamily="2" charset="0"/>
                </a:rPr>
                <a:t>!</a:t>
              </a:r>
              <a:endParaRPr lang="de-CH" sz="600" dirty="0"/>
            </a:p>
          </p:txBody>
        </p:sp>
      </p:grpSp>
    </p:spTree>
    <p:extLst>
      <p:ext uri="{BB962C8B-B14F-4D97-AF65-F5344CB8AC3E}">
        <p14:creationId xmlns:p14="http://schemas.microsoft.com/office/powerpoint/2010/main" val="269122879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764871" y="838788"/>
            <a:ext cx="7306745" cy="4832092"/>
          </a:xfrm>
          <a:prstGeom prst="rect">
            <a:avLst/>
          </a:prstGeom>
        </p:spPr>
        <p:txBody>
          <a:bodyPr wrap="square">
            <a:spAutoFit/>
          </a:bodyPr>
          <a:lstStyle/>
          <a:p>
            <a:r>
              <a:rPr lang="en-US" sz="2800" dirty="0" err="1" smtClean="0">
                <a:solidFill>
                  <a:schemeClr val="accent3"/>
                </a:solidFill>
                <a:latin typeface="Yanone Kaffeesatz Regular" panose="02000000000000000000" pitchFamily="2" charset="0"/>
              </a:rPr>
              <a:t>var</a:t>
            </a:r>
            <a:r>
              <a:rPr lang="en-US" sz="2800" dirty="0" smtClean="0">
                <a:solidFill>
                  <a:schemeClr val="accent3"/>
                </a:solidFill>
                <a:latin typeface="Yanone Kaffeesatz Regular" panose="02000000000000000000" pitchFamily="2" charset="0"/>
              </a:rPr>
              <a:t> </a:t>
            </a:r>
            <a:r>
              <a:rPr lang="en-US" sz="2800" dirty="0">
                <a:solidFill>
                  <a:schemeClr val="accent3"/>
                </a:solidFill>
                <a:latin typeface="Yanone Kaffeesatz Regular" panose="02000000000000000000" pitchFamily="2" charset="0"/>
              </a:rPr>
              <a:t>instance = new </a:t>
            </a:r>
            <a:r>
              <a:rPr lang="en-US" sz="2800" dirty="0" err="1">
                <a:solidFill>
                  <a:schemeClr val="accent3"/>
                </a:solidFill>
                <a:latin typeface="Yanone Kaffeesatz Regular" panose="02000000000000000000" pitchFamily="2" charset="0"/>
              </a:rPr>
              <a:t>ClassWithAmbientState</a:t>
            </a:r>
            <a:r>
              <a:rPr lang="en-US" sz="2800" dirty="0">
                <a:solidFill>
                  <a:schemeClr val="accent3"/>
                </a:solidFill>
                <a:latin typeface="Yanone Kaffeesatz Regular" panose="02000000000000000000" pitchFamily="2" charset="0"/>
              </a:rPr>
              <a:t>();</a:t>
            </a:r>
          </a:p>
          <a:p>
            <a:r>
              <a:rPr lang="en-US" sz="2800" dirty="0" err="1">
                <a:solidFill>
                  <a:schemeClr val="accent3"/>
                </a:solidFill>
                <a:latin typeface="Yanone Kaffeesatz Regular" panose="02000000000000000000" pitchFamily="2" charset="0"/>
              </a:rPr>
              <a:t>var</a:t>
            </a:r>
            <a:r>
              <a:rPr lang="en-US" sz="2800" dirty="0">
                <a:solidFill>
                  <a:schemeClr val="accent3"/>
                </a:solidFill>
                <a:latin typeface="Yanone Kaffeesatz Regular" panose="02000000000000000000" pitchFamily="2" charset="0"/>
              </a:rPr>
              <a:t> tasks = new Task[3];</a:t>
            </a:r>
          </a:p>
          <a:p>
            <a:r>
              <a:rPr lang="en-US" sz="2800" dirty="0">
                <a:solidFill>
                  <a:schemeClr val="accent3"/>
                </a:solidFill>
                <a:latin typeface="Yanone Kaffeesatz Regular" panose="02000000000000000000" pitchFamily="2" charset="0"/>
              </a:rPr>
              <a:t>for (</a:t>
            </a:r>
            <a:r>
              <a:rPr lang="en-US" sz="2800" dirty="0" err="1">
                <a:solidFill>
                  <a:schemeClr val="accent3"/>
                </a:solidFill>
                <a:latin typeface="Yanone Kaffeesatz Regular" panose="02000000000000000000" pitchFamily="2" charset="0"/>
              </a:rPr>
              <a:t>int</a:t>
            </a:r>
            <a:r>
              <a:rPr lang="en-US" sz="2800" dirty="0">
                <a:solidFill>
                  <a:schemeClr val="accent3"/>
                </a:solidFill>
                <a:latin typeface="Yanone Kaffeesatz Regular" panose="02000000000000000000" pitchFamily="2" charset="0"/>
              </a:rPr>
              <a:t> </a:t>
            </a:r>
            <a:r>
              <a:rPr lang="en-US" sz="2800" dirty="0" err="1">
                <a:solidFill>
                  <a:schemeClr val="accent3"/>
                </a:solidFill>
                <a:latin typeface="Yanone Kaffeesatz Regular" panose="02000000000000000000" pitchFamily="2" charset="0"/>
              </a:rPr>
              <a:t>i</a:t>
            </a:r>
            <a:r>
              <a:rPr lang="en-US" sz="2800" dirty="0">
                <a:solidFill>
                  <a:schemeClr val="accent3"/>
                </a:solidFill>
                <a:latin typeface="Yanone Kaffeesatz Regular" panose="02000000000000000000" pitchFamily="2" charset="0"/>
              </a:rPr>
              <a:t> = 0; </a:t>
            </a:r>
            <a:r>
              <a:rPr lang="en-US" sz="2800" dirty="0" err="1">
                <a:solidFill>
                  <a:schemeClr val="accent3"/>
                </a:solidFill>
                <a:latin typeface="Yanone Kaffeesatz Regular" panose="02000000000000000000" pitchFamily="2" charset="0"/>
              </a:rPr>
              <a:t>i</a:t>
            </a:r>
            <a:r>
              <a:rPr lang="en-US" sz="2800" dirty="0">
                <a:solidFill>
                  <a:schemeClr val="accent3"/>
                </a:solidFill>
                <a:latin typeface="Yanone Kaffeesatz Regular" panose="02000000000000000000" pitchFamily="2" charset="0"/>
              </a:rPr>
              <a:t> &lt; 3; </a:t>
            </a:r>
            <a:r>
              <a:rPr lang="en-US" sz="2800" dirty="0" err="1">
                <a:solidFill>
                  <a:schemeClr val="accent3"/>
                </a:solidFill>
                <a:latin typeface="Yanone Kaffeesatz Regular" panose="02000000000000000000" pitchFamily="2" charset="0"/>
              </a:rPr>
              <a:t>i</a:t>
            </a:r>
            <a:r>
              <a:rPr lang="en-US" sz="2800" dirty="0">
                <a:solidFill>
                  <a:schemeClr val="accent3"/>
                </a:solidFill>
                <a:latin typeface="Yanone Kaffeesatz Regular" panose="02000000000000000000" pitchFamily="2" charset="0"/>
              </a:rPr>
              <a:t>++) {</a:t>
            </a:r>
          </a:p>
          <a:p>
            <a:r>
              <a:rPr lang="en-US" sz="2800" dirty="0">
                <a:solidFill>
                  <a:schemeClr val="tx2"/>
                </a:solidFill>
                <a:latin typeface="Yanone Kaffeesatz Regular" panose="02000000000000000000" pitchFamily="2" charset="0"/>
              </a:rPr>
              <a:t>   tasks[</a:t>
            </a:r>
            <a:r>
              <a:rPr lang="en-US" sz="2800" dirty="0" err="1">
                <a:solidFill>
                  <a:schemeClr val="tx2"/>
                </a:solidFill>
                <a:latin typeface="Yanone Kaffeesatz Regular" panose="02000000000000000000" pitchFamily="2" charset="0"/>
              </a:rPr>
              <a:t>i</a:t>
            </a:r>
            <a:r>
              <a:rPr lang="en-US" sz="2800" dirty="0">
                <a:solidFill>
                  <a:schemeClr val="tx2"/>
                </a:solidFill>
                <a:latin typeface="Yanone Kaffeesatz Regular" panose="02000000000000000000" pitchFamily="2" charset="0"/>
              </a:rPr>
              <a:t>] = </a:t>
            </a:r>
            <a:r>
              <a:rPr lang="en-US" sz="2800" dirty="0" err="1">
                <a:solidFill>
                  <a:schemeClr val="tx2"/>
                </a:solidFill>
                <a:latin typeface="Yanone Kaffeesatz Regular" panose="02000000000000000000" pitchFamily="2" charset="0"/>
              </a:rPr>
              <a:t>Task.Run</a:t>
            </a:r>
            <a:r>
              <a:rPr lang="en-US" sz="2800" dirty="0">
                <a:solidFill>
                  <a:schemeClr val="tx2"/>
                </a:solidFill>
                <a:latin typeface="Yanone Kaffeesatz Regular" panose="02000000000000000000" pitchFamily="2" charset="0"/>
              </a:rPr>
              <a:t>(() =&gt; {</a:t>
            </a:r>
          </a:p>
          <a:p>
            <a:r>
              <a:rPr lang="en-US" sz="2800" dirty="0">
                <a:solidFill>
                  <a:schemeClr val="tx2"/>
                </a:solidFill>
                <a:latin typeface="Yanone Kaffeesatz Regular" panose="02000000000000000000" pitchFamily="2" charset="0"/>
              </a:rPr>
              <a:t>      </a:t>
            </a:r>
            <a:r>
              <a:rPr lang="en-US" sz="2800" dirty="0" err="1">
                <a:solidFill>
                  <a:schemeClr val="accent4"/>
                </a:solidFill>
                <a:latin typeface="Yanone Kaffeesatz Regular" panose="02000000000000000000" pitchFamily="2" charset="0"/>
              </a:rPr>
              <a:t>instance.Do</a:t>
            </a:r>
            <a:r>
              <a:rPr lang="en-US" sz="2800" dirty="0">
                <a:solidFill>
                  <a:schemeClr val="tx2"/>
                </a:solidFill>
                <a:latin typeface="Yanone Kaffeesatz Regular" panose="02000000000000000000" pitchFamily="2" charset="0"/>
              </a:rPr>
              <a:t>();</a:t>
            </a:r>
          </a:p>
          <a:p>
            <a:r>
              <a:rPr lang="en-US" sz="2800" dirty="0">
                <a:solidFill>
                  <a:schemeClr val="tx2"/>
                </a:solidFill>
                <a:latin typeface="Yanone Kaffeesatz Regular" panose="02000000000000000000" pitchFamily="2" charset="0"/>
              </a:rPr>
              <a:t>      </a:t>
            </a:r>
            <a:r>
              <a:rPr lang="en-US" sz="2800" dirty="0" err="1">
                <a:solidFill>
                  <a:schemeClr val="tx2"/>
                </a:solidFill>
                <a:latin typeface="Yanone Kaffeesatz Regular" panose="02000000000000000000" pitchFamily="2" charset="0"/>
              </a:rPr>
              <a:t>Thread.Sleep</a:t>
            </a:r>
            <a:r>
              <a:rPr lang="en-US" sz="2800" dirty="0">
                <a:solidFill>
                  <a:schemeClr val="tx2"/>
                </a:solidFill>
                <a:latin typeface="Yanone Kaffeesatz Regular" panose="02000000000000000000" pitchFamily="2" charset="0"/>
              </a:rPr>
              <a:t>(200);</a:t>
            </a:r>
          </a:p>
          <a:p>
            <a:r>
              <a:rPr lang="en-US" sz="2800" dirty="0">
                <a:solidFill>
                  <a:schemeClr val="tx2"/>
                </a:solidFill>
                <a:latin typeface="Yanone Kaffeesatz Regular" panose="02000000000000000000" pitchFamily="2" charset="0"/>
              </a:rPr>
              <a:t>      </a:t>
            </a:r>
            <a:r>
              <a:rPr lang="en-US" sz="2800" dirty="0" err="1">
                <a:solidFill>
                  <a:schemeClr val="accent4"/>
                </a:solidFill>
                <a:latin typeface="Yanone Kaffeesatz Regular" panose="02000000000000000000" pitchFamily="2" charset="0"/>
              </a:rPr>
              <a:t>instance.Do</a:t>
            </a:r>
            <a:r>
              <a:rPr lang="en-US" sz="2800" dirty="0">
                <a:solidFill>
                  <a:schemeClr val="tx2"/>
                </a:solidFill>
                <a:latin typeface="Yanone Kaffeesatz Regular" panose="02000000000000000000" pitchFamily="2" charset="0"/>
              </a:rPr>
              <a:t>();</a:t>
            </a:r>
          </a:p>
          <a:p>
            <a:r>
              <a:rPr lang="en-US" sz="2800" dirty="0">
                <a:solidFill>
                  <a:schemeClr val="tx2"/>
                </a:solidFill>
                <a:latin typeface="Yanone Kaffeesatz Regular" panose="02000000000000000000" pitchFamily="2" charset="0"/>
              </a:rPr>
              <a:t>   });</a:t>
            </a:r>
          </a:p>
          <a:p>
            <a:r>
              <a:rPr lang="en-US" sz="2800" dirty="0">
                <a:solidFill>
                  <a:schemeClr val="accent3"/>
                </a:solidFill>
                <a:latin typeface="Yanone Kaffeesatz Regular" panose="02000000000000000000" pitchFamily="2" charset="0"/>
              </a:rPr>
              <a:t>}</a:t>
            </a:r>
          </a:p>
          <a:p>
            <a:endParaRPr lang="en-US" sz="2800" dirty="0">
              <a:solidFill>
                <a:schemeClr val="accent3"/>
              </a:solidFill>
              <a:latin typeface="Yanone Kaffeesatz Regular" panose="02000000000000000000" pitchFamily="2" charset="0"/>
            </a:endParaRPr>
          </a:p>
          <a:p>
            <a:r>
              <a:rPr lang="en-US" sz="2800" dirty="0">
                <a:solidFill>
                  <a:schemeClr val="accent3"/>
                </a:solidFill>
                <a:latin typeface="Yanone Kaffeesatz Regular" panose="02000000000000000000" pitchFamily="2" charset="0"/>
              </a:rPr>
              <a:t>await </a:t>
            </a:r>
            <a:r>
              <a:rPr lang="en-US" sz="2800" dirty="0" err="1">
                <a:solidFill>
                  <a:schemeClr val="accent3"/>
                </a:solidFill>
                <a:latin typeface="Yanone Kaffeesatz Regular" panose="02000000000000000000" pitchFamily="2" charset="0"/>
              </a:rPr>
              <a:t>Task.WhenAll</a:t>
            </a:r>
            <a:r>
              <a:rPr lang="en-US" sz="2800" dirty="0">
                <a:solidFill>
                  <a:schemeClr val="accent3"/>
                </a:solidFill>
                <a:latin typeface="Yanone Kaffeesatz Regular" panose="02000000000000000000" pitchFamily="2" charset="0"/>
              </a:rPr>
              <a:t>(tasks);</a:t>
            </a:r>
            <a:endParaRPr lang="de-CH" sz="2800" dirty="0">
              <a:solidFill>
                <a:schemeClr val="accent3"/>
              </a:solidFill>
              <a:latin typeface="Yanone Kaffeesatz Regular" panose="02000000000000000000" pitchFamily="2" charset="0"/>
            </a:endParaRPr>
          </a:p>
        </p:txBody>
      </p:sp>
      <p:sp>
        <p:nvSpPr>
          <p:cNvPr id="11" name="Rectangle 10"/>
          <p:cNvSpPr/>
          <p:nvPr/>
        </p:nvSpPr>
        <p:spPr>
          <a:xfrm>
            <a:off x="1615830" y="489736"/>
            <a:ext cx="2436886" cy="707886"/>
          </a:xfrm>
          <a:prstGeom prst="rect">
            <a:avLst/>
          </a:prstGeom>
        </p:spPr>
        <p:txBody>
          <a:bodyPr wrap="none">
            <a:spAutoFit/>
          </a:bodyPr>
          <a:lstStyle/>
          <a:p>
            <a:pPr algn="ctr"/>
            <a:r>
              <a:rPr lang="en-US" sz="4000" dirty="0">
                <a:solidFill>
                  <a:schemeClr val="accent3"/>
                </a:solidFill>
                <a:latin typeface="Yanone Kaffeesatz Regular" panose="02000000000000000000" pitchFamily="2" charset="0"/>
              </a:rPr>
              <a:t>Ambient state</a:t>
            </a:r>
          </a:p>
        </p:txBody>
      </p:sp>
      <p:grpSp>
        <p:nvGrpSpPr>
          <p:cNvPr id="12" name="Group 11"/>
          <p:cNvGrpSpPr/>
          <p:nvPr/>
        </p:nvGrpSpPr>
        <p:grpSpPr>
          <a:xfrm>
            <a:off x="-283221" y="2473176"/>
            <a:ext cx="3781261" cy="3858842"/>
            <a:chOff x="145657" y="0"/>
            <a:chExt cx="6858000" cy="6858000"/>
          </a:xfrm>
        </p:grpSpPr>
        <p:pic>
          <p:nvPicPr>
            <p:cNvPr id="13" name="Picture 12"/>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45657" y="0"/>
              <a:ext cx="6858000" cy="6858000"/>
            </a:xfrm>
            <a:prstGeom prst="rect">
              <a:avLst/>
            </a:prstGeom>
          </p:spPr>
        </p:pic>
        <p:sp>
          <p:nvSpPr>
            <p:cNvPr id="14" name="Rectangle 13"/>
            <p:cNvSpPr/>
            <p:nvPr/>
          </p:nvSpPr>
          <p:spPr>
            <a:xfrm>
              <a:off x="3475633" y="178989"/>
              <a:ext cx="2181083" cy="1805054"/>
            </a:xfrm>
            <a:prstGeom prst="rect">
              <a:avLst/>
            </a:prstGeom>
          </p:spPr>
          <p:txBody>
            <a:bodyPr wrap="none">
              <a:spAutoFit/>
            </a:bodyPr>
            <a:lstStyle/>
            <a:p>
              <a:r>
                <a:rPr lang="en-US" sz="3600" dirty="0">
                  <a:solidFill>
                    <a:schemeClr val="accent2"/>
                  </a:solidFill>
                  <a:latin typeface="Yanone Kaffeesatz Regular" panose="02000000000000000000" pitchFamily="2" charset="0"/>
                </a:rPr>
                <a:t>watch</a:t>
              </a:r>
              <a:r>
                <a:rPr lang="en-US" sz="6000" dirty="0">
                  <a:solidFill>
                    <a:schemeClr val="accent2"/>
                  </a:solidFill>
                  <a:latin typeface="Yanone Kaffeesatz Regular" panose="02000000000000000000" pitchFamily="2" charset="0"/>
                </a:rPr>
                <a:t>!</a:t>
              </a:r>
              <a:endParaRPr lang="de-CH" sz="600" dirty="0"/>
            </a:p>
          </p:txBody>
        </p:sp>
      </p:grpSp>
    </p:spTree>
    <p:extLst>
      <p:ext uri="{BB962C8B-B14F-4D97-AF65-F5344CB8AC3E}">
        <p14:creationId xmlns:p14="http://schemas.microsoft.com/office/powerpoint/2010/main" val="365540670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483914" y="582878"/>
            <a:ext cx="3846145" cy="3846145"/>
          </a:xfrm>
          <a:prstGeom prst="rect">
            <a:avLst/>
          </a:prstGeom>
        </p:spPr>
      </p:pic>
      <p:sp>
        <p:nvSpPr>
          <p:cNvPr id="7" name="Rectangle 6"/>
          <p:cNvSpPr/>
          <p:nvPr/>
        </p:nvSpPr>
        <p:spPr>
          <a:xfrm>
            <a:off x="5073728" y="2327535"/>
            <a:ext cx="6636753" cy="1569660"/>
          </a:xfrm>
          <a:prstGeom prst="rect">
            <a:avLst/>
          </a:prstGeom>
        </p:spPr>
        <p:txBody>
          <a:bodyPr wrap="none">
            <a:spAutoFit/>
          </a:bodyPr>
          <a:lstStyle/>
          <a:p>
            <a:r>
              <a:rPr lang="en-US" sz="4800" dirty="0">
                <a:solidFill>
                  <a:schemeClr val="tx2"/>
                </a:solidFill>
                <a:latin typeface="Yanone Kaffeesatz Regular" panose="02000000000000000000" pitchFamily="2" charset="0"/>
              </a:rPr>
              <a:t>Older constructs </a:t>
            </a:r>
            <a:r>
              <a:rPr lang="en-US" sz="4800" dirty="0">
                <a:solidFill>
                  <a:schemeClr val="accent4"/>
                </a:solidFill>
                <a:latin typeface="Yanone Kaffeesatz Regular" panose="02000000000000000000" pitchFamily="2" charset="0"/>
              </a:rPr>
              <a:t>bound to threads</a:t>
            </a:r>
          </a:p>
          <a:p>
            <a:r>
              <a:rPr lang="en-US" sz="4800" dirty="0">
                <a:solidFill>
                  <a:schemeClr val="tx2"/>
                </a:solidFill>
                <a:latin typeface="Yanone Kaffeesatz Regular" panose="02000000000000000000" pitchFamily="2" charset="0"/>
              </a:rPr>
              <a:t>fall apart in the </a:t>
            </a:r>
            <a:r>
              <a:rPr lang="en-US" sz="4800" dirty="0" err="1">
                <a:solidFill>
                  <a:schemeClr val="tx2"/>
                </a:solidFill>
                <a:latin typeface="Yanone Kaffeesatz Regular" panose="02000000000000000000" pitchFamily="2" charset="0"/>
              </a:rPr>
              <a:t>async</a:t>
            </a:r>
            <a:r>
              <a:rPr lang="en-US" sz="4800" dirty="0">
                <a:solidFill>
                  <a:schemeClr val="tx2"/>
                </a:solidFill>
                <a:latin typeface="Yanone Kaffeesatz Regular" panose="02000000000000000000" pitchFamily="2" charset="0"/>
              </a:rPr>
              <a:t>/await world</a:t>
            </a:r>
            <a:endParaRPr lang="de-CH" sz="800" dirty="0">
              <a:solidFill>
                <a:schemeClr val="tx2"/>
              </a:solidFill>
            </a:endParaRPr>
          </a:p>
        </p:txBody>
      </p:sp>
      <p:sp>
        <p:nvSpPr>
          <p:cNvPr id="9" name="Rectangle 8"/>
          <p:cNvSpPr/>
          <p:nvPr/>
        </p:nvSpPr>
        <p:spPr>
          <a:xfrm>
            <a:off x="3051680" y="4287370"/>
            <a:ext cx="2917786" cy="1107996"/>
          </a:xfrm>
          <a:prstGeom prst="rect">
            <a:avLst/>
          </a:prstGeom>
        </p:spPr>
        <p:txBody>
          <a:bodyPr wrap="none">
            <a:spAutoFit/>
          </a:bodyPr>
          <a:lstStyle/>
          <a:p>
            <a:r>
              <a:rPr lang="en-US" sz="6600" dirty="0">
                <a:solidFill>
                  <a:schemeClr val="accent2"/>
                </a:solidFill>
                <a:latin typeface="Yanone Kaffeesatz Regular" panose="02000000000000000000" pitchFamily="2" charset="0"/>
              </a:rPr>
              <a:t>Remember</a:t>
            </a:r>
            <a:endParaRPr lang="de-CH" dirty="0"/>
          </a:p>
        </p:txBody>
      </p:sp>
    </p:spTree>
    <p:extLst>
      <p:ext uri="{BB962C8B-B14F-4D97-AF65-F5344CB8AC3E}">
        <p14:creationId xmlns:p14="http://schemas.microsoft.com/office/powerpoint/2010/main" val="310398549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366418" y="735955"/>
            <a:ext cx="9459165" cy="5386090"/>
            <a:chOff x="710011" y="1050953"/>
            <a:chExt cx="9459165" cy="5386090"/>
          </a:xfrm>
        </p:grpSpPr>
        <p:sp>
          <p:nvSpPr>
            <p:cNvPr id="2" name="Rectangle 1"/>
            <p:cNvSpPr/>
            <p:nvPr/>
          </p:nvSpPr>
          <p:spPr>
            <a:xfrm>
              <a:off x="3575704" y="1050953"/>
              <a:ext cx="6593472" cy="5386090"/>
            </a:xfrm>
            <a:prstGeom prst="rect">
              <a:avLst/>
            </a:prstGeom>
          </p:spPr>
          <p:txBody>
            <a:bodyPr wrap="none">
              <a:spAutoFit/>
            </a:bodyPr>
            <a:lstStyle/>
            <a:p>
              <a:r>
                <a:rPr lang="en-US" sz="34400" dirty="0">
                  <a:solidFill>
                    <a:schemeClr val="accent2"/>
                  </a:solidFill>
                  <a:latin typeface="Yanone Kaffeesatz Regular" panose="02000000000000000000" pitchFamily="2" charset="0"/>
                </a:rPr>
                <a:t>Task</a:t>
              </a:r>
              <a:endParaRPr lang="de-CH" sz="2400" dirty="0"/>
            </a:p>
          </p:txBody>
        </p:sp>
        <p:sp>
          <p:nvSpPr>
            <p:cNvPr id="4" name="Rectangle 3"/>
            <p:cNvSpPr/>
            <p:nvPr/>
          </p:nvSpPr>
          <p:spPr>
            <a:xfrm>
              <a:off x="1040633" y="1987168"/>
              <a:ext cx="2204450" cy="646331"/>
            </a:xfrm>
            <a:prstGeom prst="rect">
              <a:avLst/>
            </a:prstGeom>
          </p:spPr>
          <p:txBody>
            <a:bodyPr wrap="none">
              <a:spAutoFit/>
            </a:bodyPr>
            <a:lstStyle/>
            <a:p>
              <a:r>
                <a:rPr lang="en-US" sz="3600" dirty="0">
                  <a:solidFill>
                    <a:schemeClr val="accent3"/>
                  </a:solidFill>
                  <a:latin typeface="Yanone Kaffeesatz Regular" panose="02000000000000000000" pitchFamily="2" charset="0"/>
                </a:rPr>
                <a:t>Forget thread!</a:t>
              </a:r>
            </a:p>
          </p:txBody>
        </p:sp>
        <p:sp>
          <p:nvSpPr>
            <p:cNvPr id="5" name="Rectangle 4"/>
            <p:cNvSpPr/>
            <p:nvPr/>
          </p:nvSpPr>
          <p:spPr>
            <a:xfrm>
              <a:off x="710011" y="2538448"/>
              <a:ext cx="3033203" cy="2215991"/>
            </a:xfrm>
            <a:prstGeom prst="rect">
              <a:avLst/>
            </a:prstGeom>
          </p:spPr>
          <p:txBody>
            <a:bodyPr wrap="none">
              <a:spAutoFit/>
            </a:bodyPr>
            <a:lstStyle/>
            <a:p>
              <a:r>
                <a:rPr lang="en-US" sz="13800" dirty="0">
                  <a:solidFill>
                    <a:schemeClr val="tx2"/>
                  </a:solidFill>
                  <a:latin typeface="Yanone Kaffeesatz Regular" panose="02000000000000000000" pitchFamily="2" charset="0"/>
                </a:rPr>
                <a:t>think</a:t>
              </a:r>
              <a:endParaRPr lang="de-CH" sz="1600" dirty="0">
                <a:solidFill>
                  <a:schemeClr val="tx2"/>
                </a:solidFill>
              </a:endParaRPr>
            </a:p>
          </p:txBody>
        </p:sp>
      </p:grpSp>
    </p:spTree>
    <p:extLst>
      <p:ext uri="{BB962C8B-B14F-4D97-AF65-F5344CB8AC3E}">
        <p14:creationId xmlns:p14="http://schemas.microsoft.com/office/powerpoint/2010/main" val="335596385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964848" y="1069156"/>
            <a:ext cx="2333297" cy="4461348"/>
            <a:chOff x="1292772" y="1330610"/>
            <a:chExt cx="2301766" cy="3985522"/>
          </a:xfrm>
        </p:grpSpPr>
        <p:sp>
          <p:nvSpPr>
            <p:cNvPr id="2" name="Rounded Rectangle 1"/>
            <p:cNvSpPr/>
            <p:nvPr/>
          </p:nvSpPr>
          <p:spPr>
            <a:xfrm>
              <a:off x="1292772" y="1330610"/>
              <a:ext cx="2301766" cy="3985522"/>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 name="Oval 2"/>
            <p:cNvSpPr/>
            <p:nvPr/>
          </p:nvSpPr>
          <p:spPr>
            <a:xfrm>
              <a:off x="1723655" y="3613456"/>
              <a:ext cx="1440000" cy="144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 name="Oval 3"/>
            <p:cNvSpPr/>
            <p:nvPr/>
          </p:nvSpPr>
          <p:spPr>
            <a:xfrm>
              <a:off x="2083655" y="3973456"/>
              <a:ext cx="720000" cy="720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 name="Rectangle 4"/>
            <p:cNvSpPr/>
            <p:nvPr/>
          </p:nvSpPr>
          <p:spPr>
            <a:xfrm>
              <a:off x="1589164" y="1639614"/>
              <a:ext cx="1721595" cy="1759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grpSp>
        <p:nvGrpSpPr>
          <p:cNvPr id="12" name="Group 11"/>
          <p:cNvGrpSpPr/>
          <p:nvPr/>
        </p:nvGrpSpPr>
        <p:grpSpPr>
          <a:xfrm>
            <a:off x="4323205" y="955664"/>
            <a:ext cx="5471485" cy="4688332"/>
            <a:chOff x="4077263" y="842172"/>
            <a:chExt cx="5471485" cy="4688332"/>
          </a:xfrm>
        </p:grpSpPr>
        <p:sp>
          <p:nvSpPr>
            <p:cNvPr id="7" name="Rectangle 6"/>
            <p:cNvSpPr/>
            <p:nvPr/>
          </p:nvSpPr>
          <p:spPr>
            <a:xfrm>
              <a:off x="4548836" y="3960844"/>
              <a:ext cx="4999912" cy="1569660"/>
            </a:xfrm>
            <a:prstGeom prst="rect">
              <a:avLst/>
            </a:prstGeom>
          </p:spPr>
          <p:txBody>
            <a:bodyPr wrap="square">
              <a:spAutoFit/>
            </a:bodyPr>
            <a:lstStyle/>
            <a:p>
              <a:r>
                <a:rPr lang="en-US" sz="9600" dirty="0">
                  <a:solidFill>
                    <a:schemeClr val="tx2"/>
                  </a:solidFill>
                  <a:latin typeface="Yanone Kaffeesatz Regular" panose="02000000000000000000" pitchFamily="2" charset="0"/>
                </a:rPr>
                <a:t>b</a:t>
              </a:r>
              <a:r>
                <a:rPr lang="en-US" sz="5400" dirty="0" smtClean="0">
                  <a:solidFill>
                    <a:schemeClr val="tx2"/>
                  </a:solidFill>
                  <a:latin typeface="Yanone Kaffeesatz Regular" panose="02000000000000000000" pitchFamily="2" charset="0"/>
                </a:rPr>
                <a:t>ring together</a:t>
              </a:r>
              <a:endParaRPr lang="de-CH" sz="900" dirty="0">
                <a:solidFill>
                  <a:schemeClr val="tx2"/>
                </a:solidFill>
              </a:endParaRPr>
            </a:p>
          </p:txBody>
        </p:sp>
        <p:sp>
          <p:nvSpPr>
            <p:cNvPr id="8" name="Rectangle 7"/>
            <p:cNvSpPr/>
            <p:nvPr/>
          </p:nvSpPr>
          <p:spPr>
            <a:xfrm>
              <a:off x="4648801" y="842172"/>
              <a:ext cx="1928733" cy="1569660"/>
            </a:xfrm>
            <a:prstGeom prst="rect">
              <a:avLst/>
            </a:prstGeom>
          </p:spPr>
          <p:txBody>
            <a:bodyPr wrap="none">
              <a:spAutoFit/>
            </a:bodyPr>
            <a:lstStyle/>
            <a:p>
              <a:r>
                <a:rPr lang="en-US" sz="9600" dirty="0" smtClean="0">
                  <a:solidFill>
                    <a:schemeClr val="tx2"/>
                  </a:solidFill>
                  <a:latin typeface="Yanone Kaffeesatz Regular" panose="02000000000000000000" pitchFamily="2" charset="0"/>
                </a:rPr>
                <a:t>i</a:t>
              </a:r>
              <a:r>
                <a:rPr lang="en-US" sz="5400" dirty="0" smtClean="0">
                  <a:solidFill>
                    <a:schemeClr val="tx2"/>
                  </a:solidFill>
                  <a:latin typeface="Yanone Kaffeesatz Regular" panose="02000000000000000000" pitchFamily="2" charset="0"/>
                </a:rPr>
                <a:t>dentify</a:t>
              </a:r>
              <a:endParaRPr lang="en-US" dirty="0">
                <a:solidFill>
                  <a:schemeClr val="tx2"/>
                </a:solidFill>
                <a:latin typeface="Yanone Kaffeesatz Regular" panose="02000000000000000000" pitchFamily="2" charset="0"/>
              </a:endParaRPr>
            </a:p>
          </p:txBody>
        </p:sp>
        <p:sp>
          <p:nvSpPr>
            <p:cNvPr id="9" name="Rectangle 8"/>
            <p:cNvSpPr/>
            <p:nvPr/>
          </p:nvSpPr>
          <p:spPr>
            <a:xfrm>
              <a:off x="4077263" y="1881729"/>
              <a:ext cx="1939955" cy="1569660"/>
            </a:xfrm>
            <a:prstGeom prst="rect">
              <a:avLst/>
            </a:prstGeom>
          </p:spPr>
          <p:txBody>
            <a:bodyPr wrap="none">
              <a:spAutoFit/>
            </a:bodyPr>
            <a:lstStyle/>
            <a:p>
              <a:r>
                <a:rPr lang="en-US" sz="5400" dirty="0" err="1">
                  <a:solidFill>
                    <a:schemeClr val="tx2"/>
                  </a:solidFill>
                  <a:latin typeface="Yanone Kaffeesatz Regular" panose="02000000000000000000" pitchFamily="2" charset="0"/>
                </a:rPr>
                <a:t>Ex</a:t>
              </a:r>
              <a:r>
                <a:rPr lang="en-US" sz="9600" dirty="0" err="1">
                  <a:solidFill>
                    <a:schemeClr val="tx2"/>
                  </a:solidFill>
                  <a:latin typeface="Yanone Kaffeesatz Regular" panose="02000000000000000000" pitchFamily="2" charset="0"/>
                </a:rPr>
                <a:t>P</a:t>
              </a:r>
              <a:r>
                <a:rPr lang="en-US" sz="5400" dirty="0" err="1">
                  <a:solidFill>
                    <a:schemeClr val="tx2"/>
                  </a:solidFill>
                  <a:latin typeface="Yanone Kaffeesatz Regular" panose="02000000000000000000" pitchFamily="2" charset="0"/>
                </a:rPr>
                <a:t>lore</a:t>
              </a:r>
              <a:endParaRPr lang="en-US" sz="5400" dirty="0">
                <a:solidFill>
                  <a:schemeClr val="tx2"/>
                </a:solidFill>
                <a:latin typeface="Yanone Kaffeesatz Regular" panose="02000000000000000000" pitchFamily="2" charset="0"/>
              </a:endParaRPr>
            </a:p>
          </p:txBody>
        </p:sp>
        <p:sp>
          <p:nvSpPr>
            <p:cNvPr id="10" name="Rectangle 9"/>
            <p:cNvSpPr/>
            <p:nvPr/>
          </p:nvSpPr>
          <p:spPr>
            <a:xfrm>
              <a:off x="4548836" y="2795164"/>
              <a:ext cx="2420856" cy="1569660"/>
            </a:xfrm>
            <a:prstGeom prst="rect">
              <a:avLst/>
            </a:prstGeom>
          </p:spPr>
          <p:txBody>
            <a:bodyPr wrap="none">
              <a:spAutoFit/>
            </a:bodyPr>
            <a:lstStyle/>
            <a:p>
              <a:r>
                <a:rPr lang="en-US" sz="9600" dirty="0" smtClean="0">
                  <a:solidFill>
                    <a:schemeClr val="accent4"/>
                  </a:solidFill>
                  <a:latin typeface="Yanone Kaffeesatz Regular" panose="02000000000000000000" pitchFamily="2" charset="0"/>
                </a:rPr>
                <a:t>o</a:t>
              </a:r>
              <a:r>
                <a:rPr lang="en-US" sz="5400" dirty="0" smtClean="0">
                  <a:solidFill>
                    <a:schemeClr val="tx2"/>
                  </a:solidFill>
                  <a:latin typeface="Yanone Kaffeesatz Regular" panose="02000000000000000000" pitchFamily="2" charset="0"/>
                </a:rPr>
                <a:t>vercome</a:t>
              </a:r>
              <a:endParaRPr lang="en-US" sz="5400" dirty="0">
                <a:solidFill>
                  <a:schemeClr val="tx2"/>
                </a:solidFill>
                <a:latin typeface="Yanone Kaffeesatz Regular" panose="02000000000000000000" pitchFamily="2" charset="0"/>
              </a:endParaRPr>
            </a:p>
          </p:txBody>
        </p:sp>
      </p:grpSp>
    </p:spTree>
    <p:extLst>
      <p:ext uri="{BB962C8B-B14F-4D97-AF65-F5344CB8AC3E}">
        <p14:creationId xmlns:p14="http://schemas.microsoft.com/office/powerpoint/2010/main" val="105345263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1793" y="3765472"/>
            <a:ext cx="8812924" cy="1446550"/>
          </a:xfrm>
          <a:prstGeom prst="rect">
            <a:avLst/>
          </a:prstGeom>
        </p:spPr>
        <p:txBody>
          <a:bodyPr wrap="square">
            <a:spAutoFit/>
          </a:bodyPr>
          <a:lstStyle/>
          <a:p>
            <a:r>
              <a:rPr lang="en-US" sz="8800" dirty="0" smtClean="0">
                <a:solidFill>
                  <a:schemeClr val="accent2"/>
                </a:solidFill>
                <a:latin typeface="Yanone Kaffeesatz Regular" panose="02000000000000000000" pitchFamily="2" charset="0"/>
              </a:rPr>
              <a:t>Event handler</a:t>
            </a:r>
            <a:endParaRPr lang="de-CH" sz="1100" dirty="0"/>
          </a:p>
        </p:txBody>
      </p:sp>
    </p:spTree>
    <p:extLst>
      <p:ext uri="{BB962C8B-B14F-4D97-AF65-F5344CB8AC3E}">
        <p14:creationId xmlns:p14="http://schemas.microsoft.com/office/powerpoint/2010/main" val="373750353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451372" y="1197622"/>
            <a:ext cx="8755264" cy="1200329"/>
          </a:xfrm>
          <a:prstGeom prst="rect">
            <a:avLst/>
          </a:prstGeom>
        </p:spPr>
        <p:txBody>
          <a:bodyPr wrap="square">
            <a:spAutoFit/>
          </a:bodyPr>
          <a:lstStyle/>
          <a:p>
            <a:r>
              <a:rPr lang="en-US" sz="2400" dirty="0">
                <a:solidFill>
                  <a:schemeClr val="tx2"/>
                </a:solidFill>
                <a:latin typeface="Yanone Kaffeesatz Regular" panose="02000000000000000000" pitchFamily="2" charset="0"/>
              </a:rPr>
              <a:t>public delegate void </a:t>
            </a:r>
            <a:r>
              <a:rPr lang="en-US" sz="2400" dirty="0" err="1">
                <a:solidFill>
                  <a:schemeClr val="tx2"/>
                </a:solidFill>
                <a:latin typeface="Yanone Kaffeesatz Regular" panose="02000000000000000000" pitchFamily="2" charset="0"/>
              </a:rPr>
              <a:t>EventHandler</a:t>
            </a:r>
            <a:r>
              <a:rPr lang="en-US" sz="2400" dirty="0">
                <a:solidFill>
                  <a:schemeClr val="tx2"/>
                </a:solidFill>
                <a:latin typeface="Yanone Kaffeesatz Regular" panose="02000000000000000000" pitchFamily="2" charset="0"/>
              </a:rPr>
              <a:t>(object sender, </a:t>
            </a:r>
            <a:r>
              <a:rPr lang="en-US" sz="2400" dirty="0" err="1">
                <a:solidFill>
                  <a:schemeClr val="tx2"/>
                </a:solidFill>
                <a:latin typeface="Yanone Kaffeesatz Regular" panose="02000000000000000000" pitchFamily="2" charset="0"/>
              </a:rPr>
              <a:t>EventArgs</a:t>
            </a:r>
            <a:r>
              <a:rPr lang="en-US" sz="2400" dirty="0">
                <a:solidFill>
                  <a:schemeClr val="tx2"/>
                </a:solidFill>
                <a:latin typeface="Yanone Kaffeesatz Regular" panose="02000000000000000000" pitchFamily="2" charset="0"/>
              </a:rPr>
              <a:t> e);</a:t>
            </a:r>
          </a:p>
          <a:p>
            <a:r>
              <a:rPr lang="en-US" sz="2400" dirty="0">
                <a:solidFill>
                  <a:schemeClr val="tx2"/>
                </a:solidFill>
                <a:latin typeface="Yanone Kaffeesatz Regular" panose="02000000000000000000" pitchFamily="2" charset="0"/>
              </a:rPr>
              <a:t> </a:t>
            </a:r>
          </a:p>
          <a:p>
            <a:r>
              <a:rPr lang="en-US" sz="2400" dirty="0">
                <a:solidFill>
                  <a:schemeClr val="tx2"/>
                </a:solidFill>
                <a:latin typeface="Yanone Kaffeesatz Regular" panose="02000000000000000000" pitchFamily="2" charset="0"/>
              </a:rPr>
              <a:t>public delegate void </a:t>
            </a:r>
            <a:r>
              <a:rPr lang="en-US" sz="2400" dirty="0" err="1">
                <a:solidFill>
                  <a:schemeClr val="tx2"/>
                </a:solidFill>
                <a:latin typeface="Yanone Kaffeesatz Regular" panose="02000000000000000000" pitchFamily="2" charset="0"/>
              </a:rPr>
              <a:t>EventHandler</a:t>
            </a:r>
            <a:r>
              <a:rPr lang="en-US" sz="2400" dirty="0">
                <a:solidFill>
                  <a:schemeClr val="tx2"/>
                </a:solidFill>
                <a:latin typeface="Yanone Kaffeesatz Regular" panose="02000000000000000000" pitchFamily="2" charset="0"/>
              </a:rPr>
              <a:t>&lt;</a:t>
            </a:r>
            <a:r>
              <a:rPr lang="en-US" sz="2400" dirty="0" err="1">
                <a:solidFill>
                  <a:schemeClr val="tx2"/>
                </a:solidFill>
                <a:latin typeface="Yanone Kaffeesatz Regular" panose="02000000000000000000" pitchFamily="2" charset="0"/>
              </a:rPr>
              <a:t>TEventArgs</a:t>
            </a:r>
            <a:r>
              <a:rPr lang="en-US" sz="2400" dirty="0">
                <a:solidFill>
                  <a:schemeClr val="tx2"/>
                </a:solidFill>
                <a:latin typeface="Yanone Kaffeesatz Regular" panose="02000000000000000000" pitchFamily="2" charset="0"/>
              </a:rPr>
              <a:t>&gt;(object sender, </a:t>
            </a:r>
            <a:r>
              <a:rPr lang="en-US" sz="2400" dirty="0" err="1">
                <a:solidFill>
                  <a:schemeClr val="tx2"/>
                </a:solidFill>
                <a:latin typeface="Yanone Kaffeesatz Regular" panose="02000000000000000000" pitchFamily="2" charset="0"/>
              </a:rPr>
              <a:t>TEventArgs</a:t>
            </a:r>
            <a:r>
              <a:rPr lang="en-US" sz="2400" dirty="0">
                <a:solidFill>
                  <a:schemeClr val="tx2"/>
                </a:solidFill>
                <a:latin typeface="Yanone Kaffeesatz Regular" panose="02000000000000000000" pitchFamily="2" charset="0"/>
              </a:rPr>
              <a:t> e);</a:t>
            </a:r>
          </a:p>
        </p:txBody>
      </p:sp>
      <p:sp>
        <p:nvSpPr>
          <p:cNvPr id="8" name="Rectangle 7"/>
          <p:cNvSpPr/>
          <p:nvPr/>
        </p:nvSpPr>
        <p:spPr>
          <a:xfrm>
            <a:off x="4451371" y="3086157"/>
            <a:ext cx="7461053" cy="2631490"/>
          </a:xfrm>
          <a:prstGeom prst="rect">
            <a:avLst/>
          </a:prstGeom>
        </p:spPr>
        <p:txBody>
          <a:bodyPr wrap="square">
            <a:spAutoFit/>
          </a:bodyPr>
          <a:lstStyle/>
          <a:p>
            <a:r>
              <a:rPr lang="de-CH" sz="3300" dirty="0">
                <a:solidFill>
                  <a:schemeClr val="tx2"/>
                </a:solidFill>
                <a:latin typeface="Yanone Kaffeesatz Regular" panose="02000000000000000000" pitchFamily="2" charset="0"/>
              </a:rPr>
              <a:t> async void MyEventHandler(object sender, EventArgs e)</a:t>
            </a:r>
          </a:p>
          <a:p>
            <a:r>
              <a:rPr lang="de-CH" sz="3300" dirty="0">
                <a:solidFill>
                  <a:schemeClr val="tx2"/>
                </a:solidFill>
                <a:latin typeface="Yanone Kaffeesatz Regular" panose="02000000000000000000" pitchFamily="2" charset="0"/>
              </a:rPr>
              <a:t> {</a:t>
            </a:r>
          </a:p>
          <a:p>
            <a:r>
              <a:rPr lang="de-CH" sz="3300" dirty="0">
                <a:solidFill>
                  <a:schemeClr val="tx2"/>
                </a:solidFill>
                <a:latin typeface="Yanone Kaffeesatz Regular" panose="02000000000000000000" pitchFamily="2" charset="0"/>
              </a:rPr>
              <a:t>	await Task.Yield();</a:t>
            </a:r>
          </a:p>
          <a:p>
            <a:r>
              <a:rPr lang="de-CH" sz="3300" dirty="0">
                <a:solidFill>
                  <a:schemeClr val="tx2"/>
                </a:solidFill>
                <a:latin typeface="Yanone Kaffeesatz Regular" panose="02000000000000000000" pitchFamily="2" charset="0"/>
              </a:rPr>
              <a:t>	throw new InvalidOperationException();</a:t>
            </a:r>
          </a:p>
          <a:p>
            <a:r>
              <a:rPr lang="de-CH" sz="3300" dirty="0">
                <a:solidFill>
                  <a:schemeClr val="tx2"/>
                </a:solidFill>
                <a:latin typeface="Yanone Kaffeesatz Regular" panose="02000000000000000000" pitchFamily="2" charset="0"/>
              </a:rPr>
              <a:t>}</a:t>
            </a:r>
          </a:p>
        </p:txBody>
      </p:sp>
    </p:spTree>
    <p:extLst>
      <p:ext uri="{BB962C8B-B14F-4D97-AF65-F5344CB8AC3E}">
        <p14:creationId xmlns:p14="http://schemas.microsoft.com/office/powerpoint/2010/main" val="758847076"/>
      </p:ext>
    </p:extLst>
  </p:cSld>
  <p:clrMapOvr>
    <a:masterClrMapping/>
  </p:clrMapOvr>
  <mc:AlternateContent xmlns:mc="http://schemas.openxmlformats.org/markup-compatibility/2006">
    <mc:Choice xmlns:p14="http://schemas.microsoft.com/office/powerpoint/2010/main" Requires="p14">
      <p:transition p14:dur="0" advClick="0" advTm="5000"/>
    </mc:Choice>
    <mc:Fallback>
      <p:transition advClick="0" advTm="5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713566324"/>
              </p:ext>
            </p:extLst>
          </p:nvPr>
        </p:nvGraphicFramePr>
        <p:xfrm>
          <a:off x="809050" y="116601"/>
          <a:ext cx="10573900" cy="6640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8005245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83221" y="2473176"/>
            <a:ext cx="3781261" cy="3858842"/>
            <a:chOff x="145657" y="0"/>
            <a:chExt cx="6858000" cy="6858000"/>
          </a:xfrm>
        </p:grpSpPr>
        <p:pic>
          <p:nvPicPr>
            <p:cNvPr id="3" name="Picture 2"/>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45657" y="0"/>
              <a:ext cx="6858000" cy="6858000"/>
            </a:xfrm>
            <a:prstGeom prst="rect">
              <a:avLst/>
            </a:prstGeom>
          </p:spPr>
        </p:pic>
        <p:sp>
          <p:nvSpPr>
            <p:cNvPr id="2" name="Rectangle 1"/>
            <p:cNvSpPr/>
            <p:nvPr/>
          </p:nvSpPr>
          <p:spPr>
            <a:xfrm>
              <a:off x="3646761" y="130075"/>
              <a:ext cx="1878721" cy="1805054"/>
            </a:xfrm>
            <a:prstGeom prst="rect">
              <a:avLst/>
            </a:prstGeom>
          </p:spPr>
          <p:txBody>
            <a:bodyPr wrap="none">
              <a:spAutoFit/>
            </a:bodyPr>
            <a:lstStyle/>
            <a:p>
              <a:r>
                <a:rPr lang="en-US" sz="3600" dirty="0">
                  <a:solidFill>
                    <a:schemeClr val="accent2"/>
                  </a:solidFill>
                  <a:latin typeface="Yanone Kaffeesatz Regular" panose="02000000000000000000" pitchFamily="2" charset="0"/>
                </a:rPr>
                <a:t>Fix it</a:t>
              </a:r>
              <a:r>
                <a:rPr lang="en-US" sz="6000" dirty="0">
                  <a:solidFill>
                    <a:schemeClr val="accent2"/>
                  </a:solidFill>
                  <a:latin typeface="Yanone Kaffeesatz Regular" panose="02000000000000000000" pitchFamily="2" charset="0"/>
                </a:rPr>
                <a:t>!</a:t>
              </a:r>
              <a:endParaRPr lang="de-CH" sz="600" dirty="0"/>
            </a:p>
          </p:txBody>
        </p:sp>
      </p:grpSp>
      <p:sp>
        <p:nvSpPr>
          <p:cNvPr id="9" name="Rectangle 8"/>
          <p:cNvSpPr/>
          <p:nvPr/>
        </p:nvSpPr>
        <p:spPr>
          <a:xfrm>
            <a:off x="4337860" y="674402"/>
            <a:ext cx="8755264" cy="523220"/>
          </a:xfrm>
          <a:prstGeom prst="rect">
            <a:avLst/>
          </a:prstGeom>
        </p:spPr>
        <p:txBody>
          <a:bodyPr wrap="square">
            <a:spAutoFit/>
          </a:bodyPr>
          <a:lstStyle/>
          <a:p>
            <a:r>
              <a:rPr lang="en-US" sz="2800" dirty="0">
                <a:solidFill>
                  <a:schemeClr val="tx2"/>
                </a:solidFill>
                <a:latin typeface="Yanone Kaffeesatz Regular" panose="02000000000000000000" pitchFamily="2" charset="0"/>
              </a:rPr>
              <a:t>public delegate </a:t>
            </a:r>
            <a:r>
              <a:rPr lang="en-US" sz="2800" dirty="0">
                <a:solidFill>
                  <a:schemeClr val="accent4"/>
                </a:solidFill>
                <a:latin typeface="Yanone Kaffeesatz Regular" panose="02000000000000000000" pitchFamily="2" charset="0"/>
              </a:rPr>
              <a:t>Task</a:t>
            </a:r>
            <a:r>
              <a:rPr lang="en-US" sz="2800" dirty="0">
                <a:solidFill>
                  <a:schemeClr val="tx2"/>
                </a:solidFill>
                <a:latin typeface="Yanone Kaffeesatz Regular" panose="02000000000000000000" pitchFamily="2" charset="0"/>
              </a:rPr>
              <a:t> </a:t>
            </a:r>
            <a:r>
              <a:rPr lang="en-US" sz="2800" dirty="0" err="1">
                <a:solidFill>
                  <a:schemeClr val="tx2"/>
                </a:solidFill>
                <a:latin typeface="Yanone Kaffeesatz Regular" panose="02000000000000000000" pitchFamily="2" charset="0"/>
              </a:rPr>
              <a:t>AsyncEventHandler</a:t>
            </a:r>
            <a:r>
              <a:rPr lang="en-US" sz="2800" dirty="0">
                <a:solidFill>
                  <a:schemeClr val="tx2"/>
                </a:solidFill>
                <a:latin typeface="Yanone Kaffeesatz Regular" panose="02000000000000000000" pitchFamily="2" charset="0"/>
              </a:rPr>
              <a:t>(object sender, </a:t>
            </a:r>
            <a:r>
              <a:rPr lang="en-US" sz="2800" dirty="0" err="1">
                <a:solidFill>
                  <a:schemeClr val="tx2"/>
                </a:solidFill>
                <a:latin typeface="Yanone Kaffeesatz Regular" panose="02000000000000000000" pitchFamily="2" charset="0"/>
              </a:rPr>
              <a:t>EventArgs</a:t>
            </a:r>
            <a:r>
              <a:rPr lang="en-US" sz="2800" dirty="0">
                <a:solidFill>
                  <a:schemeClr val="tx2"/>
                </a:solidFill>
                <a:latin typeface="Yanone Kaffeesatz Regular" panose="02000000000000000000" pitchFamily="2" charset="0"/>
              </a:rPr>
              <a:t> e);</a:t>
            </a:r>
          </a:p>
        </p:txBody>
      </p:sp>
      <p:sp>
        <p:nvSpPr>
          <p:cNvPr id="11" name="Rectangle 10"/>
          <p:cNvSpPr/>
          <p:nvPr/>
        </p:nvSpPr>
        <p:spPr>
          <a:xfrm>
            <a:off x="1588573" y="489736"/>
            <a:ext cx="2491388" cy="707886"/>
          </a:xfrm>
          <a:prstGeom prst="rect">
            <a:avLst/>
          </a:prstGeom>
        </p:spPr>
        <p:txBody>
          <a:bodyPr wrap="none">
            <a:spAutoFit/>
          </a:bodyPr>
          <a:lstStyle/>
          <a:p>
            <a:pPr algn="ctr"/>
            <a:r>
              <a:rPr lang="en-US" sz="4000" dirty="0">
                <a:solidFill>
                  <a:schemeClr val="accent3"/>
                </a:solidFill>
                <a:latin typeface="Yanone Kaffeesatz Regular" panose="02000000000000000000" pitchFamily="2" charset="0"/>
              </a:rPr>
              <a:t>Event handlers</a:t>
            </a:r>
          </a:p>
        </p:txBody>
      </p:sp>
      <p:sp>
        <p:nvSpPr>
          <p:cNvPr id="10" name="Rectangle 9"/>
          <p:cNvSpPr/>
          <p:nvPr/>
        </p:nvSpPr>
        <p:spPr>
          <a:xfrm>
            <a:off x="4337860" y="1737439"/>
            <a:ext cx="7303602" cy="523220"/>
          </a:xfrm>
          <a:prstGeom prst="rect">
            <a:avLst/>
          </a:prstGeom>
        </p:spPr>
        <p:txBody>
          <a:bodyPr wrap="none">
            <a:spAutoFit/>
          </a:bodyPr>
          <a:lstStyle/>
          <a:p>
            <a:r>
              <a:rPr lang="de-CH" sz="2800" dirty="0">
                <a:solidFill>
                  <a:schemeClr val="accent4"/>
                </a:solidFill>
                <a:latin typeface="Yanone Kaffeesatz Regular" panose="02000000000000000000" pitchFamily="2" charset="0"/>
              </a:rPr>
              <a:t>async Task</a:t>
            </a:r>
            <a:r>
              <a:rPr lang="de-CH" sz="2800" dirty="0">
                <a:solidFill>
                  <a:schemeClr val="tx2"/>
                </a:solidFill>
                <a:latin typeface="Yanone Kaffeesatz Regular" panose="02000000000000000000" pitchFamily="2" charset="0"/>
              </a:rPr>
              <a:t> MyAsyncEventHandler(object</a:t>
            </a:r>
            <a:r>
              <a:rPr lang="de-CH" sz="2000" dirty="0"/>
              <a:t> </a:t>
            </a:r>
            <a:r>
              <a:rPr lang="de-CH" sz="2800" dirty="0">
                <a:solidFill>
                  <a:schemeClr val="tx2"/>
                </a:solidFill>
                <a:latin typeface="Yanone Kaffeesatz Regular" panose="02000000000000000000" pitchFamily="2" charset="0"/>
              </a:rPr>
              <a:t>sender, EventArgs e) { }</a:t>
            </a:r>
          </a:p>
        </p:txBody>
      </p:sp>
      <p:sp>
        <p:nvSpPr>
          <p:cNvPr id="12" name="Rectangle 11"/>
          <p:cNvSpPr/>
          <p:nvPr/>
        </p:nvSpPr>
        <p:spPr>
          <a:xfrm>
            <a:off x="4451371" y="3086157"/>
            <a:ext cx="7461053" cy="2631490"/>
          </a:xfrm>
          <a:prstGeom prst="rect">
            <a:avLst/>
          </a:prstGeom>
        </p:spPr>
        <p:txBody>
          <a:bodyPr wrap="square">
            <a:spAutoFit/>
          </a:bodyPr>
          <a:lstStyle/>
          <a:p>
            <a:r>
              <a:rPr lang="de-CH" sz="3300" dirty="0">
                <a:solidFill>
                  <a:schemeClr val="tx2"/>
                </a:solidFill>
                <a:latin typeface="Yanone Kaffeesatz Regular" panose="02000000000000000000" pitchFamily="2" charset="0"/>
              </a:rPr>
              <a:t> </a:t>
            </a:r>
            <a:r>
              <a:rPr lang="de-CH" sz="3300" dirty="0" err="1">
                <a:solidFill>
                  <a:schemeClr val="accent4"/>
                </a:solidFill>
                <a:latin typeface="Yanone Kaffeesatz Regular" panose="02000000000000000000" pitchFamily="2" charset="0"/>
              </a:rPr>
              <a:t>async</a:t>
            </a:r>
            <a:r>
              <a:rPr lang="de-CH" sz="3300" dirty="0">
                <a:solidFill>
                  <a:schemeClr val="accent4"/>
                </a:solidFill>
                <a:latin typeface="Yanone Kaffeesatz Regular" panose="02000000000000000000" pitchFamily="2" charset="0"/>
              </a:rPr>
              <a:t> </a:t>
            </a:r>
            <a:r>
              <a:rPr lang="de-CH" sz="3300" dirty="0" smtClean="0">
                <a:solidFill>
                  <a:schemeClr val="accent4"/>
                </a:solidFill>
                <a:latin typeface="Yanone Kaffeesatz Regular" panose="02000000000000000000" pitchFamily="2" charset="0"/>
              </a:rPr>
              <a:t>Task </a:t>
            </a:r>
            <a:r>
              <a:rPr lang="de-CH" sz="3300" dirty="0" err="1" smtClean="0">
                <a:solidFill>
                  <a:schemeClr val="tx2"/>
                </a:solidFill>
                <a:latin typeface="Yanone Kaffeesatz Regular" panose="02000000000000000000" pitchFamily="2" charset="0"/>
              </a:rPr>
              <a:t>MyEventHandler</a:t>
            </a:r>
            <a:r>
              <a:rPr lang="de-CH" sz="3300" dirty="0" smtClean="0">
                <a:solidFill>
                  <a:schemeClr val="tx2"/>
                </a:solidFill>
                <a:latin typeface="Yanone Kaffeesatz Regular" panose="02000000000000000000" pitchFamily="2" charset="0"/>
              </a:rPr>
              <a:t>(</a:t>
            </a:r>
            <a:r>
              <a:rPr lang="de-CH" sz="3300" dirty="0" err="1" smtClean="0">
                <a:solidFill>
                  <a:schemeClr val="tx2"/>
                </a:solidFill>
                <a:latin typeface="Yanone Kaffeesatz Regular" panose="02000000000000000000" pitchFamily="2" charset="0"/>
              </a:rPr>
              <a:t>object</a:t>
            </a:r>
            <a:r>
              <a:rPr lang="de-CH" sz="3300" dirty="0" smtClean="0">
                <a:solidFill>
                  <a:schemeClr val="tx2"/>
                </a:solidFill>
                <a:latin typeface="Yanone Kaffeesatz Regular" panose="02000000000000000000" pitchFamily="2" charset="0"/>
              </a:rPr>
              <a:t> </a:t>
            </a:r>
            <a:r>
              <a:rPr lang="de-CH" sz="3300" dirty="0">
                <a:solidFill>
                  <a:schemeClr val="tx2"/>
                </a:solidFill>
                <a:latin typeface="Yanone Kaffeesatz Regular" panose="02000000000000000000" pitchFamily="2" charset="0"/>
              </a:rPr>
              <a:t>sender, EventArgs e)</a:t>
            </a:r>
          </a:p>
          <a:p>
            <a:r>
              <a:rPr lang="de-CH" sz="3300" dirty="0">
                <a:solidFill>
                  <a:schemeClr val="tx2"/>
                </a:solidFill>
                <a:latin typeface="Yanone Kaffeesatz Regular" panose="02000000000000000000" pitchFamily="2" charset="0"/>
              </a:rPr>
              <a:t> {</a:t>
            </a:r>
          </a:p>
          <a:p>
            <a:r>
              <a:rPr lang="de-CH" sz="3300" dirty="0">
                <a:solidFill>
                  <a:schemeClr val="tx2"/>
                </a:solidFill>
                <a:latin typeface="Yanone Kaffeesatz Regular" panose="02000000000000000000" pitchFamily="2" charset="0"/>
              </a:rPr>
              <a:t>	</a:t>
            </a:r>
            <a:r>
              <a:rPr lang="de-CH" sz="3300" dirty="0">
                <a:solidFill>
                  <a:schemeClr val="accent4"/>
                </a:solidFill>
                <a:latin typeface="Yanone Kaffeesatz Regular" panose="02000000000000000000" pitchFamily="2" charset="0"/>
              </a:rPr>
              <a:t>await</a:t>
            </a:r>
            <a:r>
              <a:rPr lang="de-CH" sz="3300" dirty="0">
                <a:solidFill>
                  <a:schemeClr val="tx2"/>
                </a:solidFill>
                <a:latin typeface="Yanone Kaffeesatz Regular" panose="02000000000000000000" pitchFamily="2" charset="0"/>
              </a:rPr>
              <a:t> Task.Yield();</a:t>
            </a:r>
          </a:p>
          <a:p>
            <a:r>
              <a:rPr lang="de-CH" sz="3300" dirty="0">
                <a:solidFill>
                  <a:schemeClr val="tx2"/>
                </a:solidFill>
                <a:latin typeface="Yanone Kaffeesatz Regular" panose="02000000000000000000" pitchFamily="2" charset="0"/>
              </a:rPr>
              <a:t>	throw new InvalidOperationException();</a:t>
            </a:r>
          </a:p>
          <a:p>
            <a:r>
              <a:rPr lang="de-CH" sz="3300" dirty="0">
                <a:solidFill>
                  <a:schemeClr val="tx2"/>
                </a:solidFill>
                <a:latin typeface="Yanone Kaffeesatz Regular" panose="02000000000000000000" pitchFamily="2" charset="0"/>
              </a:rPr>
              <a:t>}</a:t>
            </a:r>
          </a:p>
        </p:txBody>
      </p:sp>
    </p:spTree>
    <p:extLst>
      <p:ext uri="{BB962C8B-B14F-4D97-AF65-F5344CB8AC3E}">
        <p14:creationId xmlns:p14="http://schemas.microsoft.com/office/powerpoint/2010/main" val="116150059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p15:prstTrans prst="crush"/>
      </p:transition>
    </mc:Choice>
    <mc:Fallback>
      <p:transition spd="slow" advClick="0">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83221" y="2473176"/>
            <a:ext cx="3781261" cy="3858842"/>
            <a:chOff x="145657" y="0"/>
            <a:chExt cx="6858000" cy="6858000"/>
          </a:xfrm>
        </p:grpSpPr>
        <p:pic>
          <p:nvPicPr>
            <p:cNvPr id="3" name="Picture 2"/>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45657" y="0"/>
              <a:ext cx="6858000" cy="6858000"/>
            </a:xfrm>
            <a:prstGeom prst="rect">
              <a:avLst/>
            </a:prstGeom>
          </p:spPr>
        </p:pic>
        <p:sp>
          <p:nvSpPr>
            <p:cNvPr id="2" name="Rectangle 1"/>
            <p:cNvSpPr/>
            <p:nvPr/>
          </p:nvSpPr>
          <p:spPr>
            <a:xfrm>
              <a:off x="3646761" y="130075"/>
              <a:ext cx="1878721" cy="1805054"/>
            </a:xfrm>
            <a:prstGeom prst="rect">
              <a:avLst/>
            </a:prstGeom>
          </p:spPr>
          <p:txBody>
            <a:bodyPr wrap="none">
              <a:spAutoFit/>
            </a:bodyPr>
            <a:lstStyle/>
            <a:p>
              <a:r>
                <a:rPr lang="en-US" sz="3600" dirty="0">
                  <a:solidFill>
                    <a:schemeClr val="accent2"/>
                  </a:solidFill>
                  <a:latin typeface="Yanone Kaffeesatz Regular" panose="02000000000000000000" pitchFamily="2" charset="0"/>
                </a:rPr>
                <a:t>Fix it</a:t>
              </a:r>
              <a:r>
                <a:rPr lang="en-US" sz="6000" dirty="0">
                  <a:solidFill>
                    <a:schemeClr val="accent2"/>
                  </a:solidFill>
                  <a:latin typeface="Yanone Kaffeesatz Regular" panose="02000000000000000000" pitchFamily="2" charset="0"/>
                </a:rPr>
                <a:t>!</a:t>
              </a:r>
              <a:endParaRPr lang="de-CH" sz="600" dirty="0"/>
            </a:p>
          </p:txBody>
        </p:sp>
      </p:grpSp>
      <p:sp>
        <p:nvSpPr>
          <p:cNvPr id="8" name="Rectangle 7"/>
          <p:cNvSpPr/>
          <p:nvPr/>
        </p:nvSpPr>
        <p:spPr>
          <a:xfrm>
            <a:off x="4337860" y="2126335"/>
            <a:ext cx="7574976" cy="3970318"/>
          </a:xfrm>
          <a:prstGeom prst="rect">
            <a:avLst/>
          </a:prstGeom>
        </p:spPr>
        <p:txBody>
          <a:bodyPr wrap="square">
            <a:spAutoFit/>
          </a:bodyPr>
          <a:lstStyle/>
          <a:p>
            <a:r>
              <a:rPr lang="de-CH" sz="2800" dirty="0" err="1" smtClean="0">
                <a:solidFill>
                  <a:schemeClr val="tx2"/>
                </a:solidFill>
                <a:latin typeface="Yanone Kaffeesatz Regular" panose="02000000000000000000" pitchFamily="2" charset="0"/>
              </a:rPr>
              <a:t>protected</a:t>
            </a:r>
            <a:r>
              <a:rPr lang="de-CH" sz="2800" dirty="0" smtClean="0">
                <a:solidFill>
                  <a:schemeClr val="tx2"/>
                </a:solidFill>
                <a:latin typeface="Yanone Kaffeesatz Regular" panose="02000000000000000000" pitchFamily="2" charset="0"/>
              </a:rPr>
              <a:t> </a:t>
            </a:r>
            <a:r>
              <a:rPr lang="de-CH" sz="2800" dirty="0">
                <a:solidFill>
                  <a:schemeClr val="tx2"/>
                </a:solidFill>
                <a:latin typeface="Yanone Kaffeesatz Regular" panose="02000000000000000000" pitchFamily="2" charset="0"/>
              </a:rPr>
              <a:t>virtual Task OnMyAsyncEvent() </a:t>
            </a:r>
            <a:r>
              <a:rPr lang="de-CH" sz="2800" dirty="0" smtClean="0">
                <a:solidFill>
                  <a:schemeClr val="tx2"/>
                </a:solidFill>
                <a:latin typeface="Yanone Kaffeesatz Regular" panose="02000000000000000000" pitchFamily="2" charset="0"/>
              </a:rPr>
              <a:t>{</a:t>
            </a:r>
            <a:endParaRPr lang="de-CH" sz="2800" dirty="0">
              <a:solidFill>
                <a:schemeClr val="accent3"/>
              </a:solidFill>
              <a:latin typeface="Yanone Kaffeesatz Regular" panose="02000000000000000000" pitchFamily="2" charset="0"/>
            </a:endParaRPr>
          </a:p>
          <a:p>
            <a:r>
              <a:rPr lang="de-CH" sz="2800" dirty="0">
                <a:solidFill>
                  <a:schemeClr val="accent3"/>
                </a:solidFill>
                <a:latin typeface="Yanone Kaffeesatz Regular" panose="02000000000000000000" pitchFamily="2" charset="0"/>
              </a:rPr>
              <a:t>   var invocations = handler.GetInvocationList();</a:t>
            </a:r>
          </a:p>
          <a:p>
            <a:r>
              <a:rPr lang="de-CH" sz="2800" dirty="0">
                <a:solidFill>
                  <a:schemeClr val="accent3"/>
                </a:solidFill>
                <a:latin typeface="Yanone Kaffeesatz Regular" panose="02000000000000000000" pitchFamily="2" charset="0"/>
              </a:rPr>
              <a:t>   var handlerTasks = new Task[</a:t>
            </a:r>
            <a:r>
              <a:rPr lang="de-CH" sz="2800" dirty="0" err="1">
                <a:solidFill>
                  <a:schemeClr val="accent3"/>
                </a:solidFill>
                <a:latin typeface="Yanone Kaffeesatz Regular" panose="02000000000000000000" pitchFamily="2" charset="0"/>
              </a:rPr>
              <a:t>invocationList.Length</a:t>
            </a:r>
            <a:r>
              <a:rPr lang="de-CH" sz="2800" dirty="0" smtClean="0">
                <a:solidFill>
                  <a:schemeClr val="accent3"/>
                </a:solidFill>
                <a:latin typeface="Yanone Kaffeesatz Regular" panose="02000000000000000000" pitchFamily="2" charset="0"/>
              </a:rPr>
              <a:t>];</a:t>
            </a:r>
          </a:p>
          <a:p>
            <a:endParaRPr lang="de-CH" sz="2800" dirty="0" smtClean="0">
              <a:solidFill>
                <a:schemeClr val="tx2"/>
              </a:solidFill>
              <a:latin typeface="Yanone Kaffeesatz Regular" panose="02000000000000000000" pitchFamily="2" charset="0"/>
            </a:endParaRPr>
          </a:p>
          <a:p>
            <a:r>
              <a:rPr lang="de-CH" sz="2800" dirty="0" smtClean="0">
                <a:solidFill>
                  <a:schemeClr val="accent3"/>
                </a:solidFill>
                <a:latin typeface="Yanone Kaffeesatz Regular" panose="02000000000000000000" pitchFamily="2" charset="0"/>
              </a:rPr>
              <a:t>   </a:t>
            </a:r>
            <a:r>
              <a:rPr lang="de-CH" sz="2800" dirty="0">
                <a:solidFill>
                  <a:schemeClr val="accent3"/>
                </a:solidFill>
                <a:latin typeface="Yanone Kaffeesatz Regular" panose="02000000000000000000" pitchFamily="2" charset="0"/>
              </a:rPr>
              <a:t>for (int i = 0; i &lt; invocations.Length; i++) {</a:t>
            </a:r>
          </a:p>
          <a:p>
            <a:r>
              <a:rPr lang="de-CH" sz="2800" dirty="0">
                <a:solidFill>
                  <a:schemeClr val="accent3"/>
                </a:solidFill>
                <a:latin typeface="Yanone Kaffeesatz Regular" panose="02000000000000000000" pitchFamily="2" charset="0"/>
              </a:rPr>
              <a:t>     handlerTasks[i] = ((AsyncEventHandler)invocations[i])(...);</a:t>
            </a:r>
          </a:p>
          <a:p>
            <a:r>
              <a:rPr lang="de-CH" sz="2800" dirty="0">
                <a:solidFill>
                  <a:schemeClr val="accent3"/>
                </a:solidFill>
                <a:latin typeface="Yanone Kaffeesatz Regular" panose="02000000000000000000" pitchFamily="2" charset="0"/>
              </a:rPr>
              <a:t>   }</a:t>
            </a:r>
          </a:p>
          <a:p>
            <a:r>
              <a:rPr lang="de-CH" sz="2800" dirty="0">
                <a:solidFill>
                  <a:schemeClr val="tx2"/>
                </a:solidFill>
                <a:latin typeface="Yanone Kaffeesatz Regular" panose="02000000000000000000" pitchFamily="2" charset="0"/>
              </a:rPr>
              <a:t>   return </a:t>
            </a:r>
            <a:r>
              <a:rPr lang="de-CH" sz="2800" dirty="0">
                <a:solidFill>
                  <a:schemeClr val="accent4"/>
                </a:solidFill>
                <a:latin typeface="Yanone Kaffeesatz Regular" panose="02000000000000000000" pitchFamily="2" charset="0"/>
              </a:rPr>
              <a:t>Task.WhenAll(handlerTasks</a:t>
            </a:r>
            <a:r>
              <a:rPr lang="de-CH" sz="2800" dirty="0">
                <a:solidFill>
                  <a:schemeClr val="tx2"/>
                </a:solidFill>
                <a:latin typeface="Yanone Kaffeesatz Regular" panose="02000000000000000000" pitchFamily="2" charset="0"/>
              </a:rPr>
              <a:t>);</a:t>
            </a:r>
          </a:p>
          <a:p>
            <a:r>
              <a:rPr lang="de-CH" sz="2800" dirty="0">
                <a:solidFill>
                  <a:schemeClr val="tx2"/>
                </a:solidFill>
                <a:latin typeface="Yanone Kaffeesatz Regular" panose="02000000000000000000" pitchFamily="2" charset="0"/>
              </a:rPr>
              <a:t>}</a:t>
            </a:r>
          </a:p>
        </p:txBody>
      </p:sp>
      <p:sp>
        <p:nvSpPr>
          <p:cNvPr id="11" name="Rectangle 10"/>
          <p:cNvSpPr/>
          <p:nvPr/>
        </p:nvSpPr>
        <p:spPr>
          <a:xfrm>
            <a:off x="1588573" y="489736"/>
            <a:ext cx="2491388" cy="707886"/>
          </a:xfrm>
          <a:prstGeom prst="rect">
            <a:avLst/>
          </a:prstGeom>
        </p:spPr>
        <p:txBody>
          <a:bodyPr wrap="none">
            <a:spAutoFit/>
          </a:bodyPr>
          <a:lstStyle/>
          <a:p>
            <a:pPr algn="ctr"/>
            <a:r>
              <a:rPr lang="en-US" sz="4000" dirty="0">
                <a:solidFill>
                  <a:schemeClr val="accent3"/>
                </a:solidFill>
                <a:latin typeface="Yanone Kaffeesatz Regular" panose="02000000000000000000" pitchFamily="2" charset="0"/>
              </a:rPr>
              <a:t>Event handlers</a:t>
            </a:r>
          </a:p>
        </p:txBody>
      </p:sp>
    </p:spTree>
    <p:extLst>
      <p:ext uri="{BB962C8B-B14F-4D97-AF65-F5344CB8AC3E}">
        <p14:creationId xmlns:p14="http://schemas.microsoft.com/office/powerpoint/2010/main" val="327494645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1793" y="3765472"/>
            <a:ext cx="8812924" cy="1446550"/>
          </a:xfrm>
          <a:prstGeom prst="rect">
            <a:avLst/>
          </a:prstGeom>
        </p:spPr>
        <p:txBody>
          <a:bodyPr wrap="square">
            <a:spAutoFit/>
          </a:bodyPr>
          <a:lstStyle/>
          <a:p>
            <a:r>
              <a:rPr lang="en-US" sz="8800" dirty="0" err="1" smtClean="0">
                <a:solidFill>
                  <a:schemeClr val="accent2"/>
                </a:solidFill>
                <a:latin typeface="Yanone Kaffeesatz Regular" panose="02000000000000000000" pitchFamily="2" charset="0"/>
              </a:rPr>
              <a:t>ManualResetEvent</a:t>
            </a:r>
            <a:endParaRPr lang="de-CH" sz="1100" dirty="0"/>
          </a:p>
        </p:txBody>
      </p:sp>
    </p:spTree>
    <p:extLst>
      <p:ext uri="{BB962C8B-B14F-4D97-AF65-F5344CB8AC3E}">
        <p14:creationId xmlns:p14="http://schemas.microsoft.com/office/powerpoint/2010/main" val="178035631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849395" y="290906"/>
            <a:ext cx="6922544" cy="6186309"/>
          </a:xfrm>
          <a:prstGeom prst="rect">
            <a:avLst/>
          </a:prstGeom>
        </p:spPr>
        <p:txBody>
          <a:bodyPr wrap="square">
            <a:spAutoFit/>
          </a:bodyPr>
          <a:lstStyle/>
          <a:p>
            <a:r>
              <a:rPr lang="en-US" sz="3300" dirty="0" err="1" smtClean="0">
                <a:solidFill>
                  <a:schemeClr val="tx2"/>
                </a:solidFill>
                <a:latin typeface="Yanone Kaffeesatz Regular" panose="02000000000000000000" pitchFamily="2" charset="0"/>
              </a:rPr>
              <a:t>var</a:t>
            </a:r>
            <a:r>
              <a:rPr lang="en-US" sz="3300" dirty="0" smtClean="0">
                <a:solidFill>
                  <a:schemeClr val="tx2"/>
                </a:solidFill>
                <a:latin typeface="Yanone Kaffeesatz Regular" panose="02000000000000000000" pitchFamily="2" charset="0"/>
              </a:rPr>
              <a:t> </a:t>
            </a:r>
            <a:r>
              <a:rPr lang="en-US" sz="3300" dirty="0" err="1">
                <a:solidFill>
                  <a:schemeClr val="tx2"/>
                </a:solidFill>
                <a:latin typeface="Yanone Kaffeesatz Regular" panose="02000000000000000000" pitchFamily="2" charset="0"/>
              </a:rPr>
              <a:t>syncEvent</a:t>
            </a:r>
            <a:r>
              <a:rPr lang="en-US" sz="3300" dirty="0">
                <a:solidFill>
                  <a:schemeClr val="tx2"/>
                </a:solidFill>
                <a:latin typeface="Yanone Kaffeesatz Regular" panose="02000000000000000000" pitchFamily="2" charset="0"/>
              </a:rPr>
              <a:t> = new </a:t>
            </a:r>
            <a:r>
              <a:rPr lang="en-US" sz="3300" dirty="0" err="1">
                <a:solidFill>
                  <a:schemeClr val="tx2"/>
                </a:solidFill>
                <a:latin typeface="Yanone Kaffeesatz Regular" panose="02000000000000000000" pitchFamily="2" charset="0"/>
              </a:rPr>
              <a:t>ManualResetEvent</a:t>
            </a:r>
            <a:r>
              <a:rPr lang="en-US" sz="3300" dirty="0">
                <a:solidFill>
                  <a:schemeClr val="tx2"/>
                </a:solidFill>
                <a:latin typeface="Yanone Kaffeesatz Regular" panose="02000000000000000000" pitchFamily="2" charset="0"/>
              </a:rPr>
              <a:t>(false);</a:t>
            </a:r>
          </a:p>
          <a:p>
            <a:endParaRPr lang="en-US" sz="3300" dirty="0">
              <a:solidFill>
                <a:schemeClr val="tx2"/>
              </a:solidFill>
              <a:latin typeface="Yanone Kaffeesatz Regular" panose="02000000000000000000" pitchFamily="2" charset="0"/>
            </a:endParaRPr>
          </a:p>
          <a:p>
            <a:r>
              <a:rPr lang="en-US" sz="3300" dirty="0" err="1">
                <a:solidFill>
                  <a:schemeClr val="tx2"/>
                </a:solidFill>
                <a:latin typeface="Yanone Kaffeesatz Regular" panose="02000000000000000000" pitchFamily="2" charset="0"/>
              </a:rPr>
              <a:t>var</a:t>
            </a:r>
            <a:r>
              <a:rPr lang="en-US" sz="3300" dirty="0">
                <a:solidFill>
                  <a:schemeClr val="tx2"/>
                </a:solidFill>
                <a:latin typeface="Yanone Kaffeesatz Regular" panose="02000000000000000000" pitchFamily="2" charset="0"/>
              </a:rPr>
              <a:t> t1 = </a:t>
            </a:r>
            <a:r>
              <a:rPr lang="en-US" sz="3300" dirty="0" err="1">
                <a:solidFill>
                  <a:schemeClr val="tx2"/>
                </a:solidFill>
                <a:latin typeface="Yanone Kaffeesatz Regular" panose="02000000000000000000" pitchFamily="2" charset="0"/>
              </a:rPr>
              <a:t>Task.Run</a:t>
            </a:r>
            <a:r>
              <a:rPr lang="en-US" sz="3300" dirty="0">
                <a:solidFill>
                  <a:schemeClr val="tx2"/>
                </a:solidFill>
                <a:latin typeface="Yanone Kaffeesatz Regular" panose="02000000000000000000" pitchFamily="2" charset="0"/>
              </a:rPr>
              <a:t>(() =&gt; {</a:t>
            </a:r>
          </a:p>
          <a:p>
            <a:r>
              <a:rPr lang="en-US" sz="3300" dirty="0">
                <a:solidFill>
                  <a:schemeClr val="tx2"/>
                </a:solidFill>
                <a:latin typeface="Yanone Kaffeesatz Regular" panose="02000000000000000000" pitchFamily="2" charset="0"/>
              </a:rPr>
              <a:t> </a:t>
            </a:r>
            <a:r>
              <a:rPr lang="en-US" sz="3300" dirty="0" smtClean="0">
                <a:solidFill>
                  <a:schemeClr val="tx2"/>
                </a:solidFill>
                <a:latin typeface="Yanone Kaffeesatz Regular" panose="02000000000000000000" pitchFamily="2" charset="0"/>
              </a:rPr>
              <a:t>   </a:t>
            </a:r>
            <a:r>
              <a:rPr lang="en-US" sz="3300" dirty="0" err="1" smtClean="0">
                <a:solidFill>
                  <a:schemeClr val="tx2"/>
                </a:solidFill>
                <a:latin typeface="Yanone Kaffeesatz Regular" panose="02000000000000000000" pitchFamily="2" charset="0"/>
              </a:rPr>
              <a:t>syncEvent.WaitOne</a:t>
            </a:r>
            <a:r>
              <a:rPr lang="en-US" sz="3300" dirty="0">
                <a:solidFill>
                  <a:schemeClr val="tx2"/>
                </a:solidFill>
                <a:latin typeface="Yanone Kaffeesatz Regular" panose="02000000000000000000" pitchFamily="2" charset="0"/>
              </a:rPr>
              <a:t>();</a:t>
            </a:r>
          </a:p>
          <a:p>
            <a:r>
              <a:rPr lang="en-US" sz="3300" dirty="0" smtClean="0">
                <a:solidFill>
                  <a:schemeClr val="tx2"/>
                </a:solidFill>
                <a:latin typeface="Yanone Kaffeesatz Regular" panose="02000000000000000000" pitchFamily="2" charset="0"/>
              </a:rPr>
              <a:t>});</a:t>
            </a:r>
            <a:endParaRPr lang="en-US" sz="3300" dirty="0">
              <a:solidFill>
                <a:schemeClr val="tx2"/>
              </a:solidFill>
              <a:latin typeface="Yanone Kaffeesatz Regular" panose="02000000000000000000" pitchFamily="2" charset="0"/>
            </a:endParaRPr>
          </a:p>
          <a:p>
            <a:endParaRPr lang="en-US" sz="3300" dirty="0">
              <a:solidFill>
                <a:schemeClr val="tx2"/>
              </a:solidFill>
              <a:latin typeface="Yanone Kaffeesatz Regular" panose="02000000000000000000" pitchFamily="2" charset="0"/>
            </a:endParaRPr>
          </a:p>
          <a:p>
            <a:r>
              <a:rPr lang="en-US" sz="3300" dirty="0" err="1">
                <a:solidFill>
                  <a:schemeClr val="tx2"/>
                </a:solidFill>
                <a:latin typeface="Yanone Kaffeesatz Regular" panose="02000000000000000000" pitchFamily="2" charset="0"/>
              </a:rPr>
              <a:t>var</a:t>
            </a:r>
            <a:r>
              <a:rPr lang="en-US" sz="3300" dirty="0">
                <a:solidFill>
                  <a:schemeClr val="tx2"/>
                </a:solidFill>
                <a:latin typeface="Yanone Kaffeesatz Regular" panose="02000000000000000000" pitchFamily="2" charset="0"/>
              </a:rPr>
              <a:t> t2 = </a:t>
            </a:r>
            <a:r>
              <a:rPr lang="en-US" sz="3300" dirty="0" err="1">
                <a:solidFill>
                  <a:schemeClr val="tx2"/>
                </a:solidFill>
                <a:latin typeface="Yanone Kaffeesatz Regular" panose="02000000000000000000" pitchFamily="2" charset="0"/>
              </a:rPr>
              <a:t>Task.Run</a:t>
            </a:r>
            <a:r>
              <a:rPr lang="en-US" sz="3300" dirty="0">
                <a:solidFill>
                  <a:schemeClr val="tx2"/>
                </a:solidFill>
                <a:latin typeface="Yanone Kaffeesatz Regular" panose="02000000000000000000" pitchFamily="2" charset="0"/>
              </a:rPr>
              <a:t>(() =&gt; {</a:t>
            </a:r>
          </a:p>
          <a:p>
            <a:r>
              <a:rPr lang="en-US" sz="3300" dirty="0">
                <a:solidFill>
                  <a:schemeClr val="tx2"/>
                </a:solidFill>
                <a:latin typeface="Yanone Kaffeesatz Regular" panose="02000000000000000000" pitchFamily="2" charset="0"/>
              </a:rPr>
              <a:t>   </a:t>
            </a:r>
            <a:r>
              <a:rPr lang="en-US" sz="3300" dirty="0" err="1">
                <a:solidFill>
                  <a:schemeClr val="tx2"/>
                </a:solidFill>
                <a:latin typeface="Yanone Kaffeesatz Regular" panose="02000000000000000000" pitchFamily="2" charset="0"/>
              </a:rPr>
              <a:t>Thread.Sleep</a:t>
            </a:r>
            <a:r>
              <a:rPr lang="en-US" sz="3300" dirty="0">
                <a:solidFill>
                  <a:schemeClr val="tx2"/>
                </a:solidFill>
                <a:latin typeface="Yanone Kaffeesatz Regular" panose="02000000000000000000" pitchFamily="2" charset="0"/>
              </a:rPr>
              <a:t>(2000);</a:t>
            </a:r>
          </a:p>
          <a:p>
            <a:r>
              <a:rPr lang="en-US" sz="3300" dirty="0">
                <a:solidFill>
                  <a:schemeClr val="tx2"/>
                </a:solidFill>
                <a:latin typeface="Yanone Kaffeesatz Regular" panose="02000000000000000000" pitchFamily="2" charset="0"/>
              </a:rPr>
              <a:t>   </a:t>
            </a:r>
            <a:r>
              <a:rPr lang="en-US" sz="3300" dirty="0" err="1">
                <a:solidFill>
                  <a:schemeClr val="tx2"/>
                </a:solidFill>
                <a:latin typeface="Yanone Kaffeesatz Regular" panose="02000000000000000000" pitchFamily="2" charset="0"/>
              </a:rPr>
              <a:t>syncEvent.Set</a:t>
            </a:r>
            <a:r>
              <a:rPr lang="en-US" sz="3300" dirty="0">
                <a:solidFill>
                  <a:schemeClr val="tx2"/>
                </a:solidFill>
                <a:latin typeface="Yanone Kaffeesatz Regular" panose="02000000000000000000" pitchFamily="2" charset="0"/>
              </a:rPr>
              <a:t>();</a:t>
            </a:r>
          </a:p>
          <a:p>
            <a:r>
              <a:rPr lang="en-US" sz="3300" dirty="0">
                <a:solidFill>
                  <a:schemeClr val="tx2"/>
                </a:solidFill>
                <a:latin typeface="Yanone Kaffeesatz Regular" panose="02000000000000000000" pitchFamily="2" charset="0"/>
              </a:rPr>
              <a:t>});</a:t>
            </a:r>
          </a:p>
          <a:p>
            <a:endParaRPr lang="en-US" sz="3300" dirty="0">
              <a:solidFill>
                <a:schemeClr val="tx2"/>
              </a:solidFill>
              <a:latin typeface="Yanone Kaffeesatz Regular" panose="02000000000000000000" pitchFamily="2" charset="0"/>
            </a:endParaRPr>
          </a:p>
          <a:p>
            <a:r>
              <a:rPr lang="en-US" sz="3300" dirty="0">
                <a:solidFill>
                  <a:schemeClr val="tx2"/>
                </a:solidFill>
                <a:latin typeface="Yanone Kaffeesatz Regular" panose="02000000000000000000" pitchFamily="2" charset="0"/>
              </a:rPr>
              <a:t>await </a:t>
            </a:r>
            <a:r>
              <a:rPr lang="en-US" sz="3300" dirty="0" err="1">
                <a:solidFill>
                  <a:schemeClr val="tx2"/>
                </a:solidFill>
                <a:latin typeface="Yanone Kaffeesatz Regular" panose="02000000000000000000" pitchFamily="2" charset="0"/>
              </a:rPr>
              <a:t>Task.WhenAll</a:t>
            </a:r>
            <a:r>
              <a:rPr lang="en-US" sz="3300" dirty="0">
                <a:solidFill>
                  <a:schemeClr val="tx2"/>
                </a:solidFill>
                <a:latin typeface="Yanone Kaffeesatz Regular" panose="02000000000000000000" pitchFamily="2" charset="0"/>
              </a:rPr>
              <a:t>(t1, t2);</a:t>
            </a:r>
            <a:endParaRPr lang="de-CH" sz="3300"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3702635867"/>
      </p:ext>
    </p:extLst>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849395" y="290906"/>
            <a:ext cx="6922544" cy="6186309"/>
          </a:xfrm>
          <a:prstGeom prst="rect">
            <a:avLst/>
          </a:prstGeom>
        </p:spPr>
        <p:txBody>
          <a:bodyPr wrap="square">
            <a:spAutoFit/>
          </a:bodyPr>
          <a:lstStyle/>
          <a:p>
            <a:r>
              <a:rPr lang="en-US" sz="3300" dirty="0">
                <a:solidFill>
                  <a:schemeClr val="tx2"/>
                </a:solidFill>
                <a:latin typeface="Yanone Kaffeesatz Regular" panose="02000000000000000000" pitchFamily="2" charset="0"/>
              </a:rPr>
              <a:t> </a:t>
            </a:r>
            <a:r>
              <a:rPr lang="en-US" sz="3300" dirty="0" err="1">
                <a:solidFill>
                  <a:schemeClr val="tx2"/>
                </a:solidFill>
                <a:latin typeface="Yanone Kaffeesatz Regular" panose="02000000000000000000" pitchFamily="2" charset="0"/>
              </a:rPr>
              <a:t>var</a:t>
            </a:r>
            <a:r>
              <a:rPr lang="en-US" sz="3300" dirty="0">
                <a:solidFill>
                  <a:schemeClr val="tx2"/>
                </a:solidFill>
                <a:latin typeface="Yanone Kaffeesatz Regular" panose="02000000000000000000" pitchFamily="2" charset="0"/>
              </a:rPr>
              <a:t> </a:t>
            </a:r>
            <a:r>
              <a:rPr lang="en-US" sz="3300" dirty="0" err="1">
                <a:solidFill>
                  <a:schemeClr val="tx2"/>
                </a:solidFill>
                <a:latin typeface="Yanone Kaffeesatz Regular" panose="02000000000000000000" pitchFamily="2" charset="0"/>
              </a:rPr>
              <a:t>tcs</a:t>
            </a:r>
            <a:r>
              <a:rPr lang="en-US" sz="3300" dirty="0">
                <a:solidFill>
                  <a:schemeClr val="tx2"/>
                </a:solidFill>
                <a:latin typeface="Yanone Kaffeesatz Regular" panose="02000000000000000000" pitchFamily="2" charset="0"/>
              </a:rPr>
              <a:t> = new </a:t>
            </a:r>
            <a:r>
              <a:rPr lang="en-US" sz="3300" dirty="0" err="1">
                <a:solidFill>
                  <a:schemeClr val="tx2"/>
                </a:solidFill>
                <a:latin typeface="Yanone Kaffeesatz Regular" panose="02000000000000000000" pitchFamily="2" charset="0"/>
              </a:rPr>
              <a:t>TaskCompletionSource</a:t>
            </a:r>
            <a:r>
              <a:rPr lang="en-US" sz="3300" dirty="0">
                <a:solidFill>
                  <a:schemeClr val="tx2"/>
                </a:solidFill>
                <a:latin typeface="Yanone Kaffeesatz Regular" panose="02000000000000000000" pitchFamily="2" charset="0"/>
              </a:rPr>
              <a:t>&lt;object&gt;();</a:t>
            </a:r>
          </a:p>
          <a:p>
            <a:endParaRPr lang="en-US" sz="3300" dirty="0">
              <a:solidFill>
                <a:schemeClr val="tx2"/>
              </a:solidFill>
              <a:latin typeface="Yanone Kaffeesatz Regular" panose="02000000000000000000" pitchFamily="2" charset="0"/>
            </a:endParaRPr>
          </a:p>
          <a:p>
            <a:r>
              <a:rPr lang="en-US" sz="3300" dirty="0" err="1">
                <a:solidFill>
                  <a:schemeClr val="tx2"/>
                </a:solidFill>
                <a:latin typeface="Yanone Kaffeesatz Regular" panose="02000000000000000000" pitchFamily="2" charset="0"/>
              </a:rPr>
              <a:t>var</a:t>
            </a:r>
            <a:r>
              <a:rPr lang="en-US" sz="3300" dirty="0">
                <a:solidFill>
                  <a:schemeClr val="tx2"/>
                </a:solidFill>
                <a:latin typeface="Yanone Kaffeesatz Regular" panose="02000000000000000000" pitchFamily="2" charset="0"/>
              </a:rPr>
              <a:t> t1 = </a:t>
            </a:r>
            <a:r>
              <a:rPr lang="en-US" sz="3300" dirty="0" smtClean="0">
                <a:solidFill>
                  <a:schemeClr val="tx2"/>
                </a:solidFill>
                <a:latin typeface="Yanone Kaffeesatz Regular" panose="02000000000000000000" pitchFamily="2" charset="0"/>
              </a:rPr>
              <a:t>((</a:t>
            </a:r>
            <a:r>
              <a:rPr lang="en-US" sz="3300" dirty="0" err="1" smtClean="0">
                <a:solidFill>
                  <a:schemeClr val="tx2"/>
                </a:solidFill>
                <a:latin typeface="Yanone Kaffeesatz Regular" panose="02000000000000000000" pitchFamily="2" charset="0"/>
              </a:rPr>
              <a:t>Func</a:t>
            </a:r>
            <a:r>
              <a:rPr lang="en-US" sz="3300" dirty="0" smtClean="0">
                <a:solidFill>
                  <a:schemeClr val="tx2"/>
                </a:solidFill>
                <a:latin typeface="Yanone Kaffeesatz Regular" panose="02000000000000000000" pitchFamily="2" charset="0"/>
              </a:rPr>
              <a:t>&lt;Task&gt;)(</a:t>
            </a:r>
            <a:r>
              <a:rPr lang="en-US" sz="3300" dirty="0" err="1" smtClean="0">
                <a:solidFill>
                  <a:schemeClr val="tx2"/>
                </a:solidFill>
                <a:latin typeface="Yanone Kaffeesatz Regular" panose="02000000000000000000" pitchFamily="2" charset="0"/>
              </a:rPr>
              <a:t>async</a:t>
            </a:r>
            <a:r>
              <a:rPr lang="en-US" sz="3300" dirty="0" smtClean="0">
                <a:solidFill>
                  <a:schemeClr val="tx2"/>
                </a:solidFill>
                <a:latin typeface="Yanone Kaffeesatz Regular" panose="02000000000000000000" pitchFamily="2" charset="0"/>
              </a:rPr>
              <a:t> () </a:t>
            </a:r>
            <a:r>
              <a:rPr lang="en-US" sz="3300" dirty="0">
                <a:solidFill>
                  <a:schemeClr val="tx2"/>
                </a:solidFill>
                <a:latin typeface="Yanone Kaffeesatz Regular" panose="02000000000000000000" pitchFamily="2" charset="0"/>
              </a:rPr>
              <a:t>=&gt; {</a:t>
            </a:r>
          </a:p>
          <a:p>
            <a:r>
              <a:rPr lang="en-US" sz="3300" dirty="0" smtClean="0">
                <a:solidFill>
                  <a:schemeClr val="accent4"/>
                </a:solidFill>
                <a:latin typeface="Yanone Kaffeesatz Regular" panose="02000000000000000000" pitchFamily="2" charset="0"/>
              </a:rPr>
              <a:t>   await</a:t>
            </a:r>
            <a:r>
              <a:rPr lang="en-US" sz="3300" dirty="0" smtClean="0">
                <a:solidFill>
                  <a:schemeClr val="tx2"/>
                </a:solidFill>
                <a:latin typeface="Yanone Kaffeesatz Regular" panose="02000000000000000000" pitchFamily="2" charset="0"/>
              </a:rPr>
              <a:t> </a:t>
            </a:r>
            <a:r>
              <a:rPr lang="en-US" sz="3300" dirty="0" err="1">
                <a:solidFill>
                  <a:schemeClr val="accent4"/>
                </a:solidFill>
                <a:latin typeface="Yanone Kaffeesatz Regular" panose="02000000000000000000" pitchFamily="2" charset="0"/>
              </a:rPr>
              <a:t>tcs.Task</a:t>
            </a:r>
            <a:r>
              <a:rPr lang="en-US" sz="3300" dirty="0" smtClean="0">
                <a:solidFill>
                  <a:schemeClr val="accent4"/>
                </a:solidFill>
                <a:latin typeface="Yanone Kaffeesatz Regular" panose="02000000000000000000" pitchFamily="2" charset="0"/>
              </a:rPr>
              <a:t>;</a:t>
            </a:r>
            <a:endParaRPr lang="en-US" sz="3300" dirty="0">
              <a:solidFill>
                <a:schemeClr val="accent3"/>
              </a:solidFill>
              <a:latin typeface="Yanone Kaffeesatz Regular" panose="02000000000000000000" pitchFamily="2" charset="0"/>
            </a:endParaRPr>
          </a:p>
          <a:p>
            <a:r>
              <a:rPr lang="en-US" sz="3300" dirty="0">
                <a:solidFill>
                  <a:schemeClr val="tx2"/>
                </a:solidFill>
                <a:latin typeface="Yanone Kaffeesatz Regular" panose="02000000000000000000" pitchFamily="2" charset="0"/>
              </a:rPr>
              <a:t>});</a:t>
            </a:r>
          </a:p>
          <a:p>
            <a:endParaRPr lang="en-US" sz="3300" dirty="0">
              <a:solidFill>
                <a:schemeClr val="tx2"/>
              </a:solidFill>
              <a:latin typeface="Yanone Kaffeesatz Regular" panose="02000000000000000000" pitchFamily="2" charset="0"/>
            </a:endParaRPr>
          </a:p>
          <a:p>
            <a:r>
              <a:rPr lang="en-US" sz="3300" dirty="0" err="1" smtClean="0">
                <a:solidFill>
                  <a:schemeClr val="tx2"/>
                </a:solidFill>
                <a:latin typeface="Yanone Kaffeesatz Regular" panose="02000000000000000000" pitchFamily="2" charset="0"/>
              </a:rPr>
              <a:t>var</a:t>
            </a:r>
            <a:r>
              <a:rPr lang="en-US" sz="3300" dirty="0" smtClean="0">
                <a:solidFill>
                  <a:schemeClr val="tx2"/>
                </a:solidFill>
                <a:latin typeface="Yanone Kaffeesatz Regular" panose="02000000000000000000" pitchFamily="2" charset="0"/>
              </a:rPr>
              <a:t> </a:t>
            </a:r>
            <a:r>
              <a:rPr lang="en-US" sz="3300" dirty="0">
                <a:solidFill>
                  <a:schemeClr val="tx2"/>
                </a:solidFill>
                <a:latin typeface="Yanone Kaffeesatz Regular" panose="02000000000000000000" pitchFamily="2" charset="0"/>
              </a:rPr>
              <a:t>t2 = </a:t>
            </a:r>
            <a:r>
              <a:rPr lang="en-US" sz="3300" dirty="0" smtClean="0">
                <a:solidFill>
                  <a:schemeClr val="tx2"/>
                </a:solidFill>
                <a:latin typeface="Yanone Kaffeesatz Regular" panose="02000000000000000000" pitchFamily="2" charset="0"/>
              </a:rPr>
              <a:t>((</a:t>
            </a:r>
            <a:r>
              <a:rPr lang="en-US" sz="3300" dirty="0" err="1" smtClean="0">
                <a:solidFill>
                  <a:schemeClr val="tx2"/>
                </a:solidFill>
                <a:latin typeface="Yanone Kaffeesatz Regular" panose="02000000000000000000" pitchFamily="2" charset="0"/>
              </a:rPr>
              <a:t>Func</a:t>
            </a:r>
            <a:r>
              <a:rPr lang="en-US" sz="3300" dirty="0" smtClean="0">
                <a:solidFill>
                  <a:schemeClr val="tx2"/>
                </a:solidFill>
                <a:latin typeface="Yanone Kaffeesatz Regular" panose="02000000000000000000" pitchFamily="2" charset="0"/>
              </a:rPr>
              <a:t>&lt;Task&gt;)(</a:t>
            </a:r>
            <a:r>
              <a:rPr lang="en-US" sz="3300" dirty="0" err="1" smtClean="0">
                <a:solidFill>
                  <a:schemeClr val="tx2"/>
                </a:solidFill>
                <a:latin typeface="Yanone Kaffeesatz Regular" panose="02000000000000000000" pitchFamily="2" charset="0"/>
              </a:rPr>
              <a:t>async</a:t>
            </a:r>
            <a:r>
              <a:rPr lang="en-US" sz="3300" dirty="0" smtClean="0">
                <a:solidFill>
                  <a:schemeClr val="tx2"/>
                </a:solidFill>
                <a:latin typeface="Yanone Kaffeesatz Regular" panose="02000000000000000000" pitchFamily="2" charset="0"/>
              </a:rPr>
              <a:t> () </a:t>
            </a:r>
            <a:r>
              <a:rPr lang="en-US" sz="3300" dirty="0">
                <a:solidFill>
                  <a:schemeClr val="tx2"/>
                </a:solidFill>
                <a:latin typeface="Yanone Kaffeesatz Regular" panose="02000000000000000000" pitchFamily="2" charset="0"/>
              </a:rPr>
              <a:t>=&gt; {</a:t>
            </a:r>
          </a:p>
          <a:p>
            <a:r>
              <a:rPr lang="en-US" sz="3300" dirty="0">
                <a:solidFill>
                  <a:schemeClr val="tx2"/>
                </a:solidFill>
                <a:latin typeface="Yanone Kaffeesatz Regular" panose="02000000000000000000" pitchFamily="2" charset="0"/>
              </a:rPr>
              <a:t>   </a:t>
            </a:r>
            <a:r>
              <a:rPr lang="en-US" sz="3300" dirty="0">
                <a:solidFill>
                  <a:schemeClr val="accent4"/>
                </a:solidFill>
                <a:latin typeface="Yanone Kaffeesatz Regular" panose="02000000000000000000" pitchFamily="2" charset="0"/>
              </a:rPr>
              <a:t>await</a:t>
            </a:r>
            <a:r>
              <a:rPr lang="en-US" sz="3300" dirty="0">
                <a:solidFill>
                  <a:schemeClr val="tx2"/>
                </a:solidFill>
                <a:latin typeface="Yanone Kaffeesatz Regular" panose="02000000000000000000" pitchFamily="2" charset="0"/>
              </a:rPr>
              <a:t> </a:t>
            </a:r>
            <a:r>
              <a:rPr lang="en-US" sz="3300" dirty="0" err="1">
                <a:solidFill>
                  <a:schemeClr val="accent4"/>
                </a:solidFill>
                <a:latin typeface="Yanone Kaffeesatz Regular" panose="02000000000000000000" pitchFamily="2" charset="0"/>
              </a:rPr>
              <a:t>Task.Delay</a:t>
            </a:r>
            <a:r>
              <a:rPr lang="en-US" sz="3300" dirty="0">
                <a:solidFill>
                  <a:schemeClr val="accent4"/>
                </a:solidFill>
                <a:latin typeface="Yanone Kaffeesatz Regular" panose="02000000000000000000" pitchFamily="2" charset="0"/>
              </a:rPr>
              <a:t>(2000);</a:t>
            </a:r>
          </a:p>
          <a:p>
            <a:r>
              <a:rPr lang="en-US" sz="3300" dirty="0">
                <a:solidFill>
                  <a:schemeClr val="tx2"/>
                </a:solidFill>
                <a:latin typeface="Yanone Kaffeesatz Regular" panose="02000000000000000000" pitchFamily="2" charset="0"/>
              </a:rPr>
              <a:t>   </a:t>
            </a:r>
            <a:r>
              <a:rPr lang="en-US" sz="3300" dirty="0" err="1">
                <a:solidFill>
                  <a:schemeClr val="tx2"/>
                </a:solidFill>
                <a:latin typeface="Yanone Kaffeesatz Regular" panose="02000000000000000000" pitchFamily="2" charset="0"/>
              </a:rPr>
              <a:t>tcs.TrySetResult</a:t>
            </a:r>
            <a:r>
              <a:rPr lang="en-US" sz="3300" dirty="0">
                <a:solidFill>
                  <a:schemeClr val="tx2"/>
                </a:solidFill>
                <a:latin typeface="Yanone Kaffeesatz Regular" panose="02000000000000000000" pitchFamily="2" charset="0"/>
              </a:rPr>
              <a:t>(null);</a:t>
            </a:r>
          </a:p>
          <a:p>
            <a:r>
              <a:rPr lang="en-US" sz="3300" dirty="0">
                <a:solidFill>
                  <a:schemeClr val="tx2"/>
                </a:solidFill>
                <a:latin typeface="Yanone Kaffeesatz Regular" panose="02000000000000000000" pitchFamily="2" charset="0"/>
              </a:rPr>
              <a:t>});</a:t>
            </a:r>
          </a:p>
          <a:p>
            <a:endParaRPr lang="en-US" sz="3300" dirty="0">
              <a:solidFill>
                <a:schemeClr val="tx2"/>
              </a:solidFill>
              <a:latin typeface="Yanone Kaffeesatz Regular" panose="02000000000000000000" pitchFamily="2" charset="0"/>
            </a:endParaRPr>
          </a:p>
          <a:p>
            <a:r>
              <a:rPr lang="en-US" sz="3300" dirty="0">
                <a:solidFill>
                  <a:schemeClr val="tx2"/>
                </a:solidFill>
                <a:latin typeface="Yanone Kaffeesatz Regular" panose="02000000000000000000" pitchFamily="2" charset="0"/>
              </a:rPr>
              <a:t>await </a:t>
            </a:r>
            <a:r>
              <a:rPr lang="en-US" sz="3300" dirty="0" err="1">
                <a:solidFill>
                  <a:schemeClr val="tx2"/>
                </a:solidFill>
                <a:latin typeface="Yanone Kaffeesatz Regular" panose="02000000000000000000" pitchFamily="2" charset="0"/>
              </a:rPr>
              <a:t>Task.WhenAll</a:t>
            </a:r>
            <a:r>
              <a:rPr lang="en-US" sz="3300" dirty="0">
                <a:solidFill>
                  <a:schemeClr val="tx2"/>
                </a:solidFill>
                <a:latin typeface="Yanone Kaffeesatz Regular" panose="02000000000000000000" pitchFamily="2" charset="0"/>
              </a:rPr>
              <a:t>(t1, t2);</a:t>
            </a:r>
            <a:endParaRPr lang="de-CH" sz="3300" dirty="0">
              <a:solidFill>
                <a:schemeClr val="tx2"/>
              </a:solidFill>
              <a:latin typeface="Yanone Kaffeesatz Regular" panose="02000000000000000000" pitchFamily="2" charset="0"/>
            </a:endParaRPr>
          </a:p>
        </p:txBody>
      </p:sp>
      <p:sp>
        <p:nvSpPr>
          <p:cNvPr id="11" name="Rectangle 10"/>
          <p:cNvSpPr/>
          <p:nvPr/>
        </p:nvSpPr>
        <p:spPr>
          <a:xfrm>
            <a:off x="1314463" y="489736"/>
            <a:ext cx="3039615" cy="707886"/>
          </a:xfrm>
          <a:prstGeom prst="rect">
            <a:avLst/>
          </a:prstGeom>
        </p:spPr>
        <p:txBody>
          <a:bodyPr wrap="none">
            <a:spAutoFit/>
          </a:bodyPr>
          <a:lstStyle/>
          <a:p>
            <a:pPr algn="ctr"/>
            <a:r>
              <a:rPr lang="en-US" sz="4000" dirty="0" err="1">
                <a:solidFill>
                  <a:schemeClr val="accent3"/>
                </a:solidFill>
                <a:latin typeface="Yanone Kaffeesatz Regular" panose="02000000000000000000" pitchFamily="2" charset="0"/>
              </a:rPr>
              <a:t>ManualResetEvent</a:t>
            </a:r>
            <a:endParaRPr lang="en-US" sz="4000" dirty="0">
              <a:solidFill>
                <a:schemeClr val="accent3"/>
              </a:solidFill>
              <a:latin typeface="Yanone Kaffeesatz Regular" panose="02000000000000000000" pitchFamily="2" charset="0"/>
            </a:endParaRPr>
          </a:p>
        </p:txBody>
      </p:sp>
      <p:grpSp>
        <p:nvGrpSpPr>
          <p:cNvPr id="15" name="Group 14"/>
          <p:cNvGrpSpPr/>
          <p:nvPr/>
        </p:nvGrpSpPr>
        <p:grpSpPr>
          <a:xfrm>
            <a:off x="-283221" y="2473176"/>
            <a:ext cx="3781261" cy="3858842"/>
            <a:chOff x="145657" y="0"/>
            <a:chExt cx="6858000" cy="6858000"/>
          </a:xfrm>
        </p:grpSpPr>
        <p:pic>
          <p:nvPicPr>
            <p:cNvPr id="16" name="Picture 15"/>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45657" y="0"/>
              <a:ext cx="6858000" cy="6858000"/>
            </a:xfrm>
            <a:prstGeom prst="rect">
              <a:avLst/>
            </a:prstGeom>
          </p:spPr>
        </p:pic>
        <p:sp>
          <p:nvSpPr>
            <p:cNvPr id="17" name="Rectangle 16"/>
            <p:cNvSpPr/>
            <p:nvPr/>
          </p:nvSpPr>
          <p:spPr>
            <a:xfrm>
              <a:off x="3646761" y="130075"/>
              <a:ext cx="1878721" cy="1805054"/>
            </a:xfrm>
            <a:prstGeom prst="rect">
              <a:avLst/>
            </a:prstGeom>
          </p:spPr>
          <p:txBody>
            <a:bodyPr wrap="none">
              <a:spAutoFit/>
            </a:bodyPr>
            <a:lstStyle/>
            <a:p>
              <a:r>
                <a:rPr lang="en-US" sz="3600" dirty="0">
                  <a:solidFill>
                    <a:schemeClr val="accent2"/>
                  </a:solidFill>
                  <a:latin typeface="Yanone Kaffeesatz Regular" panose="02000000000000000000" pitchFamily="2" charset="0"/>
                </a:rPr>
                <a:t>Fix it</a:t>
              </a:r>
              <a:r>
                <a:rPr lang="en-US" sz="6000" dirty="0">
                  <a:solidFill>
                    <a:schemeClr val="accent2"/>
                  </a:solidFill>
                  <a:latin typeface="Yanone Kaffeesatz Regular" panose="02000000000000000000" pitchFamily="2" charset="0"/>
                </a:rPr>
                <a:t>!</a:t>
              </a:r>
              <a:endParaRPr lang="de-CH" sz="600" dirty="0"/>
            </a:p>
          </p:txBody>
        </p:sp>
      </p:grpSp>
    </p:spTree>
    <p:extLst>
      <p:ext uri="{BB962C8B-B14F-4D97-AF65-F5344CB8AC3E}">
        <p14:creationId xmlns:p14="http://schemas.microsoft.com/office/powerpoint/2010/main" val="253833221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314463" y="489736"/>
            <a:ext cx="3039615" cy="707886"/>
          </a:xfrm>
          <a:prstGeom prst="rect">
            <a:avLst/>
          </a:prstGeom>
        </p:spPr>
        <p:txBody>
          <a:bodyPr wrap="none">
            <a:spAutoFit/>
          </a:bodyPr>
          <a:lstStyle/>
          <a:p>
            <a:pPr algn="ctr"/>
            <a:r>
              <a:rPr lang="en-US" sz="4000" dirty="0" err="1">
                <a:solidFill>
                  <a:schemeClr val="accent3"/>
                </a:solidFill>
                <a:latin typeface="Yanone Kaffeesatz Regular" panose="02000000000000000000" pitchFamily="2" charset="0"/>
              </a:rPr>
              <a:t>ManualResetEvent</a:t>
            </a:r>
            <a:endParaRPr lang="en-US" sz="4000" dirty="0">
              <a:solidFill>
                <a:schemeClr val="accent3"/>
              </a:solidFill>
              <a:latin typeface="Yanone Kaffeesatz Regular" panose="02000000000000000000" pitchFamily="2" charset="0"/>
            </a:endParaRPr>
          </a:p>
        </p:txBody>
      </p:sp>
      <p:sp>
        <p:nvSpPr>
          <p:cNvPr id="10" name="Rectangle 9"/>
          <p:cNvSpPr/>
          <p:nvPr/>
        </p:nvSpPr>
        <p:spPr>
          <a:xfrm>
            <a:off x="5073728" y="2327535"/>
            <a:ext cx="6118983" cy="2308324"/>
          </a:xfrm>
          <a:prstGeom prst="rect">
            <a:avLst/>
          </a:prstGeom>
        </p:spPr>
        <p:txBody>
          <a:bodyPr wrap="none">
            <a:spAutoFit/>
          </a:bodyPr>
          <a:lstStyle/>
          <a:p>
            <a:r>
              <a:rPr lang="en-US" sz="4800" dirty="0">
                <a:solidFill>
                  <a:schemeClr val="tx2"/>
                </a:solidFill>
                <a:latin typeface="Yanone Kaffeesatz Regular" panose="02000000000000000000" pitchFamily="2" charset="0"/>
              </a:rPr>
              <a:t>Works for </a:t>
            </a:r>
            <a:r>
              <a:rPr lang="en-US" sz="4800" dirty="0">
                <a:solidFill>
                  <a:schemeClr val="accent4"/>
                </a:solidFill>
                <a:latin typeface="Yanone Kaffeesatz Regular" panose="02000000000000000000" pitchFamily="2" charset="0"/>
              </a:rPr>
              <a:t>set</a:t>
            </a:r>
            <a:r>
              <a:rPr lang="en-US" sz="4800" dirty="0">
                <a:solidFill>
                  <a:schemeClr val="tx2"/>
                </a:solidFill>
                <a:latin typeface="Yanone Kaffeesatz Regular" panose="02000000000000000000" pitchFamily="2" charset="0"/>
              </a:rPr>
              <a:t> </a:t>
            </a:r>
            <a:r>
              <a:rPr lang="en-US" sz="4800" dirty="0">
                <a:solidFill>
                  <a:schemeClr val="accent4"/>
                </a:solidFill>
                <a:latin typeface="Yanone Kaffeesatz Regular" panose="02000000000000000000" pitchFamily="2" charset="0"/>
              </a:rPr>
              <a:t>once events</a:t>
            </a:r>
            <a:r>
              <a:rPr lang="en-US" sz="4800" dirty="0">
                <a:solidFill>
                  <a:schemeClr val="tx2"/>
                </a:solidFill>
                <a:latin typeface="Yanone Kaffeesatz Regular" panose="02000000000000000000" pitchFamily="2" charset="0"/>
              </a:rPr>
              <a:t> only.</a:t>
            </a:r>
          </a:p>
          <a:p>
            <a:r>
              <a:rPr lang="en-US" sz="4800" dirty="0">
                <a:solidFill>
                  <a:schemeClr val="tx2"/>
                </a:solidFill>
                <a:latin typeface="Yanone Kaffeesatz Regular" panose="02000000000000000000" pitchFamily="2" charset="0"/>
              </a:rPr>
              <a:t>For reset events an approach is </a:t>
            </a:r>
            <a:br>
              <a:rPr lang="en-US" sz="4800" dirty="0">
                <a:solidFill>
                  <a:schemeClr val="tx2"/>
                </a:solidFill>
                <a:latin typeface="Yanone Kaffeesatz Regular" panose="02000000000000000000" pitchFamily="2" charset="0"/>
              </a:rPr>
            </a:br>
            <a:r>
              <a:rPr lang="en-US" sz="4800" dirty="0">
                <a:solidFill>
                  <a:schemeClr val="tx2"/>
                </a:solidFill>
                <a:latin typeface="Yanone Kaffeesatz Regular" panose="02000000000000000000" pitchFamily="2" charset="0"/>
              </a:rPr>
              <a:t>available on my github account</a:t>
            </a:r>
            <a:endParaRPr lang="de-CH" sz="800" dirty="0">
              <a:solidFill>
                <a:schemeClr val="tx2"/>
              </a:solidFill>
            </a:endParaRPr>
          </a:p>
        </p:txBody>
      </p:sp>
      <p:grpSp>
        <p:nvGrpSpPr>
          <p:cNvPr id="15" name="Group 14"/>
          <p:cNvGrpSpPr/>
          <p:nvPr/>
        </p:nvGrpSpPr>
        <p:grpSpPr>
          <a:xfrm>
            <a:off x="-283221" y="2473176"/>
            <a:ext cx="3781261" cy="3858842"/>
            <a:chOff x="145657" y="0"/>
            <a:chExt cx="6858000" cy="6858000"/>
          </a:xfrm>
        </p:grpSpPr>
        <p:pic>
          <p:nvPicPr>
            <p:cNvPr id="16" name="Picture 15"/>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45657" y="0"/>
              <a:ext cx="6858000" cy="6858000"/>
            </a:xfrm>
            <a:prstGeom prst="rect">
              <a:avLst/>
            </a:prstGeom>
          </p:spPr>
        </p:pic>
        <p:sp>
          <p:nvSpPr>
            <p:cNvPr id="17" name="Rectangle 16"/>
            <p:cNvSpPr/>
            <p:nvPr/>
          </p:nvSpPr>
          <p:spPr>
            <a:xfrm>
              <a:off x="3646761" y="130075"/>
              <a:ext cx="1878721" cy="1805054"/>
            </a:xfrm>
            <a:prstGeom prst="rect">
              <a:avLst/>
            </a:prstGeom>
          </p:spPr>
          <p:txBody>
            <a:bodyPr wrap="none">
              <a:spAutoFit/>
            </a:bodyPr>
            <a:lstStyle/>
            <a:p>
              <a:r>
                <a:rPr lang="en-US" sz="3600" dirty="0">
                  <a:solidFill>
                    <a:schemeClr val="accent2"/>
                  </a:solidFill>
                  <a:latin typeface="Yanone Kaffeesatz Regular" panose="02000000000000000000" pitchFamily="2" charset="0"/>
                </a:rPr>
                <a:t>Fix it</a:t>
              </a:r>
              <a:r>
                <a:rPr lang="en-US" sz="6000" dirty="0">
                  <a:solidFill>
                    <a:schemeClr val="accent2"/>
                  </a:solidFill>
                  <a:latin typeface="Yanone Kaffeesatz Regular" panose="02000000000000000000" pitchFamily="2" charset="0"/>
                </a:rPr>
                <a:t>!</a:t>
              </a:r>
              <a:endParaRPr lang="de-CH" sz="600" dirty="0"/>
            </a:p>
          </p:txBody>
        </p:sp>
      </p:grpSp>
    </p:spTree>
    <p:extLst>
      <p:ext uri="{BB962C8B-B14F-4D97-AF65-F5344CB8AC3E}">
        <p14:creationId xmlns:p14="http://schemas.microsoft.com/office/powerpoint/2010/main" val="418344572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1793" y="3765472"/>
            <a:ext cx="8812924" cy="1446550"/>
          </a:xfrm>
          <a:prstGeom prst="rect">
            <a:avLst/>
          </a:prstGeom>
        </p:spPr>
        <p:txBody>
          <a:bodyPr wrap="square">
            <a:spAutoFit/>
          </a:bodyPr>
          <a:lstStyle/>
          <a:p>
            <a:r>
              <a:rPr lang="en-US" sz="8800" dirty="0" smtClean="0">
                <a:solidFill>
                  <a:schemeClr val="accent2"/>
                </a:solidFill>
                <a:latin typeface="Yanone Kaffeesatz Regular" panose="02000000000000000000" pitchFamily="2" charset="0"/>
              </a:rPr>
              <a:t>Locks</a:t>
            </a:r>
            <a:endParaRPr lang="de-CH" sz="1100" dirty="0"/>
          </a:p>
        </p:txBody>
      </p:sp>
    </p:spTree>
    <p:extLst>
      <p:ext uri="{BB962C8B-B14F-4D97-AF65-F5344CB8AC3E}">
        <p14:creationId xmlns:p14="http://schemas.microsoft.com/office/powerpoint/2010/main" val="66121358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337176" y="489736"/>
            <a:ext cx="994183" cy="707886"/>
          </a:xfrm>
          <a:prstGeom prst="rect">
            <a:avLst/>
          </a:prstGeom>
        </p:spPr>
        <p:txBody>
          <a:bodyPr wrap="none">
            <a:spAutoFit/>
          </a:bodyPr>
          <a:lstStyle/>
          <a:p>
            <a:pPr algn="ctr"/>
            <a:r>
              <a:rPr lang="en-US" sz="4000" dirty="0">
                <a:solidFill>
                  <a:schemeClr val="accent3"/>
                </a:solidFill>
                <a:latin typeface="Yanone Kaffeesatz Regular" panose="02000000000000000000" pitchFamily="2" charset="0"/>
              </a:rPr>
              <a:t>locks</a:t>
            </a:r>
          </a:p>
        </p:txBody>
      </p:sp>
      <p:sp>
        <p:nvSpPr>
          <p:cNvPr id="15" name="Rectangle 14"/>
          <p:cNvSpPr/>
          <p:nvPr/>
        </p:nvSpPr>
        <p:spPr>
          <a:xfrm>
            <a:off x="5073728" y="2327535"/>
            <a:ext cx="6086923" cy="2308324"/>
          </a:xfrm>
          <a:prstGeom prst="rect">
            <a:avLst/>
          </a:prstGeom>
        </p:spPr>
        <p:txBody>
          <a:bodyPr wrap="none">
            <a:spAutoFit/>
          </a:bodyPr>
          <a:lstStyle/>
          <a:p>
            <a:r>
              <a:rPr lang="en-US" sz="4800" dirty="0">
                <a:solidFill>
                  <a:schemeClr val="tx2"/>
                </a:solidFill>
                <a:latin typeface="Yanone Kaffeesatz Regular" panose="02000000000000000000" pitchFamily="2" charset="0"/>
              </a:rPr>
              <a:t>Can we change the code so that</a:t>
            </a:r>
          </a:p>
          <a:p>
            <a:r>
              <a:rPr lang="en-US" sz="4800" dirty="0">
                <a:solidFill>
                  <a:schemeClr val="tx2"/>
                </a:solidFill>
                <a:latin typeface="Yanone Kaffeesatz Regular" panose="02000000000000000000" pitchFamily="2" charset="0"/>
              </a:rPr>
              <a:t>we </a:t>
            </a:r>
            <a:r>
              <a:rPr lang="en-US" sz="4800" dirty="0">
                <a:solidFill>
                  <a:schemeClr val="accent4"/>
                </a:solidFill>
                <a:latin typeface="Yanone Kaffeesatz Regular" panose="02000000000000000000" pitchFamily="2" charset="0"/>
              </a:rPr>
              <a:t>don’t have to await inside </a:t>
            </a:r>
            <a:br>
              <a:rPr lang="en-US" sz="4800" dirty="0">
                <a:solidFill>
                  <a:schemeClr val="accent4"/>
                </a:solidFill>
                <a:latin typeface="Yanone Kaffeesatz Regular" panose="02000000000000000000" pitchFamily="2" charset="0"/>
              </a:rPr>
            </a:br>
            <a:r>
              <a:rPr lang="en-US" sz="4800" dirty="0">
                <a:solidFill>
                  <a:schemeClr val="accent4"/>
                </a:solidFill>
                <a:latin typeface="Yanone Kaffeesatz Regular" panose="02000000000000000000" pitchFamily="2" charset="0"/>
              </a:rPr>
              <a:t>the lock</a:t>
            </a:r>
            <a:r>
              <a:rPr lang="en-US" sz="4800" dirty="0">
                <a:solidFill>
                  <a:schemeClr val="tx2"/>
                </a:solidFill>
                <a:latin typeface="Yanone Kaffeesatz Regular" panose="02000000000000000000" pitchFamily="2" charset="0"/>
              </a:rPr>
              <a:t>?</a:t>
            </a:r>
            <a:endParaRPr lang="de-CH" sz="800" dirty="0">
              <a:solidFill>
                <a:schemeClr val="tx2"/>
              </a:solidFill>
            </a:endParaRPr>
          </a:p>
        </p:txBody>
      </p:sp>
      <p:grpSp>
        <p:nvGrpSpPr>
          <p:cNvPr id="16" name="Group 15"/>
          <p:cNvGrpSpPr/>
          <p:nvPr/>
        </p:nvGrpSpPr>
        <p:grpSpPr>
          <a:xfrm>
            <a:off x="-283221" y="2473176"/>
            <a:ext cx="3781261" cy="3858842"/>
            <a:chOff x="145657" y="0"/>
            <a:chExt cx="6858000" cy="6858000"/>
          </a:xfrm>
        </p:grpSpPr>
        <p:pic>
          <p:nvPicPr>
            <p:cNvPr id="17" name="Picture 16"/>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45657" y="0"/>
              <a:ext cx="6858000" cy="6858000"/>
            </a:xfrm>
            <a:prstGeom prst="rect">
              <a:avLst/>
            </a:prstGeom>
          </p:spPr>
        </p:pic>
        <p:sp>
          <p:nvSpPr>
            <p:cNvPr id="18" name="Rectangle 17"/>
            <p:cNvSpPr/>
            <p:nvPr/>
          </p:nvSpPr>
          <p:spPr>
            <a:xfrm>
              <a:off x="3646761" y="130075"/>
              <a:ext cx="1878721" cy="1805054"/>
            </a:xfrm>
            <a:prstGeom prst="rect">
              <a:avLst/>
            </a:prstGeom>
          </p:spPr>
          <p:txBody>
            <a:bodyPr wrap="none">
              <a:spAutoFit/>
            </a:bodyPr>
            <a:lstStyle/>
            <a:p>
              <a:r>
                <a:rPr lang="en-US" sz="3600" dirty="0">
                  <a:solidFill>
                    <a:schemeClr val="accent2"/>
                  </a:solidFill>
                  <a:latin typeface="Yanone Kaffeesatz Regular" panose="02000000000000000000" pitchFamily="2" charset="0"/>
                </a:rPr>
                <a:t>Fix it</a:t>
              </a:r>
              <a:r>
                <a:rPr lang="en-US" sz="6000" dirty="0">
                  <a:solidFill>
                    <a:schemeClr val="accent2"/>
                  </a:solidFill>
                  <a:latin typeface="Yanone Kaffeesatz Regular" panose="02000000000000000000" pitchFamily="2" charset="0"/>
                </a:rPr>
                <a:t>!</a:t>
              </a:r>
              <a:endParaRPr lang="de-CH" sz="600" dirty="0"/>
            </a:p>
          </p:txBody>
        </p:sp>
      </p:grpSp>
    </p:spTree>
    <p:extLst>
      <p:ext uri="{BB962C8B-B14F-4D97-AF65-F5344CB8AC3E}">
        <p14:creationId xmlns:p14="http://schemas.microsoft.com/office/powerpoint/2010/main" val="84060479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371910" y="835225"/>
            <a:ext cx="4913513" cy="2862322"/>
          </a:xfrm>
          <a:prstGeom prst="rect">
            <a:avLst/>
          </a:prstGeom>
        </p:spPr>
        <p:txBody>
          <a:bodyPr wrap="square">
            <a:spAutoFit/>
          </a:bodyPr>
          <a:lstStyle/>
          <a:p>
            <a:r>
              <a:rPr lang="en-US" sz="3600" dirty="0">
                <a:solidFill>
                  <a:schemeClr val="tx2"/>
                </a:solidFill>
                <a:latin typeface="Yanone Kaffeesatz Regular" panose="02000000000000000000" pitchFamily="2" charset="0"/>
              </a:rPr>
              <a:t> </a:t>
            </a:r>
            <a:r>
              <a:rPr lang="en-US" sz="3600" dirty="0" err="1">
                <a:solidFill>
                  <a:schemeClr val="tx2"/>
                </a:solidFill>
                <a:latin typeface="Yanone Kaffeesatz Regular" panose="02000000000000000000" pitchFamily="2" charset="0"/>
              </a:rPr>
              <a:t>var</a:t>
            </a:r>
            <a:r>
              <a:rPr lang="en-US" sz="3600" dirty="0">
                <a:solidFill>
                  <a:schemeClr val="tx2"/>
                </a:solidFill>
                <a:latin typeface="Yanone Kaffeesatz Regular" panose="02000000000000000000" pitchFamily="2" charset="0"/>
              </a:rPr>
              <a:t> locker = new object();</a:t>
            </a:r>
          </a:p>
          <a:p>
            <a:r>
              <a:rPr lang="en-US" sz="3600" dirty="0">
                <a:solidFill>
                  <a:schemeClr val="tx2"/>
                </a:solidFill>
                <a:latin typeface="Yanone Kaffeesatz Regular" panose="02000000000000000000" pitchFamily="2" charset="0"/>
              </a:rPr>
              <a:t>lock (locker)</a:t>
            </a:r>
          </a:p>
          <a:p>
            <a:r>
              <a:rPr lang="en-US" sz="3600" dirty="0">
                <a:solidFill>
                  <a:schemeClr val="tx2"/>
                </a:solidFill>
                <a:latin typeface="Yanone Kaffeesatz Regular" panose="02000000000000000000" pitchFamily="2" charset="0"/>
              </a:rPr>
              <a:t>{</a:t>
            </a:r>
          </a:p>
          <a:p>
            <a:r>
              <a:rPr lang="en-US" sz="3600" dirty="0">
                <a:solidFill>
                  <a:schemeClr val="tx2"/>
                </a:solidFill>
                <a:latin typeface="Yanone Kaffeesatz Regular" panose="02000000000000000000" pitchFamily="2" charset="0"/>
              </a:rPr>
              <a:t>    await </a:t>
            </a:r>
            <a:r>
              <a:rPr lang="en-US" sz="3600" dirty="0" err="1">
                <a:solidFill>
                  <a:schemeClr val="tx2"/>
                </a:solidFill>
                <a:latin typeface="Yanone Kaffeesatz Regular" panose="02000000000000000000" pitchFamily="2" charset="0"/>
              </a:rPr>
              <a:t>Task.Yield</a:t>
            </a:r>
            <a:r>
              <a:rPr lang="en-US" sz="3600" dirty="0">
                <a:solidFill>
                  <a:schemeClr val="tx2"/>
                </a:solidFill>
                <a:latin typeface="Yanone Kaffeesatz Regular" panose="02000000000000000000" pitchFamily="2" charset="0"/>
              </a:rPr>
              <a:t>();</a:t>
            </a:r>
          </a:p>
          <a:p>
            <a:r>
              <a:rPr lang="en-US" sz="3600" dirty="0">
                <a:solidFill>
                  <a:schemeClr val="tx2"/>
                </a:solidFill>
                <a:latin typeface="Yanone Kaffeesatz Regular" panose="02000000000000000000" pitchFamily="2" charset="0"/>
              </a:rPr>
              <a:t>}</a:t>
            </a:r>
            <a:endParaRPr lang="de-CH" sz="3600" dirty="0">
              <a:solidFill>
                <a:schemeClr val="tx2"/>
              </a:solidFill>
              <a:latin typeface="Yanone Kaffeesatz Regular" panose="02000000000000000000" pitchFamily="2" charset="0"/>
            </a:endParaRPr>
          </a:p>
        </p:txBody>
      </p:sp>
      <p:sp>
        <p:nvSpPr>
          <p:cNvPr id="10" name="Rectangle 9"/>
          <p:cNvSpPr/>
          <p:nvPr/>
        </p:nvSpPr>
        <p:spPr>
          <a:xfrm>
            <a:off x="5371910" y="4028526"/>
            <a:ext cx="6820090" cy="1200329"/>
          </a:xfrm>
          <a:prstGeom prst="rect">
            <a:avLst/>
          </a:prstGeom>
        </p:spPr>
        <p:txBody>
          <a:bodyPr wrap="square">
            <a:spAutoFit/>
          </a:bodyPr>
          <a:lstStyle/>
          <a:p>
            <a:r>
              <a:rPr lang="en-US" sz="3600" dirty="0">
                <a:solidFill>
                  <a:schemeClr val="tx2"/>
                </a:solidFill>
                <a:latin typeface="Yanone Kaffeesatz Regular" panose="02000000000000000000" pitchFamily="2" charset="0"/>
              </a:rPr>
              <a:t>Error	CS1996 </a:t>
            </a:r>
            <a:br>
              <a:rPr lang="en-US" sz="3600" dirty="0">
                <a:solidFill>
                  <a:schemeClr val="tx2"/>
                </a:solidFill>
                <a:latin typeface="Yanone Kaffeesatz Regular" panose="02000000000000000000" pitchFamily="2" charset="0"/>
              </a:rPr>
            </a:br>
            <a:r>
              <a:rPr lang="en-US" sz="3600" dirty="0">
                <a:solidFill>
                  <a:schemeClr val="tx2"/>
                </a:solidFill>
                <a:latin typeface="Yanone Kaffeesatz Regular" panose="02000000000000000000" pitchFamily="2" charset="0"/>
              </a:rPr>
              <a:t>Cannot await in the body of a lock statement</a:t>
            </a:r>
          </a:p>
        </p:txBody>
      </p:sp>
    </p:spTree>
    <p:extLst>
      <p:ext uri="{BB962C8B-B14F-4D97-AF65-F5344CB8AC3E}">
        <p14:creationId xmlns:p14="http://schemas.microsoft.com/office/powerpoint/2010/main" val="1250037586"/>
      </p:ext>
    </p:extLst>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371910" y="422707"/>
            <a:ext cx="6820090" cy="6186309"/>
          </a:xfrm>
          <a:prstGeom prst="rect">
            <a:avLst/>
          </a:prstGeom>
        </p:spPr>
        <p:txBody>
          <a:bodyPr wrap="square">
            <a:spAutoFit/>
          </a:bodyPr>
          <a:lstStyle/>
          <a:p>
            <a:r>
              <a:rPr lang="en-US" sz="3300" dirty="0">
                <a:solidFill>
                  <a:schemeClr val="tx2"/>
                </a:solidFill>
                <a:latin typeface="Yanone Kaffeesatz Regular" panose="02000000000000000000" pitchFamily="2" charset="0"/>
              </a:rPr>
              <a:t> </a:t>
            </a:r>
            <a:r>
              <a:rPr lang="en-US" sz="3300" dirty="0" err="1">
                <a:solidFill>
                  <a:schemeClr val="tx2"/>
                </a:solidFill>
                <a:latin typeface="Yanone Kaffeesatz Regular" panose="02000000000000000000" pitchFamily="2" charset="0"/>
              </a:rPr>
              <a:t>int</a:t>
            </a:r>
            <a:r>
              <a:rPr lang="en-US" sz="3300" dirty="0">
                <a:solidFill>
                  <a:schemeClr val="tx2"/>
                </a:solidFill>
                <a:latin typeface="Yanone Kaffeesatz Regular" panose="02000000000000000000" pitchFamily="2" charset="0"/>
              </a:rPr>
              <a:t> </a:t>
            </a:r>
            <a:r>
              <a:rPr lang="en-US" sz="3300" dirty="0" err="1">
                <a:solidFill>
                  <a:schemeClr val="tx2"/>
                </a:solidFill>
                <a:latin typeface="Yanone Kaffeesatz Regular" panose="02000000000000000000" pitchFamily="2" charset="0"/>
              </a:rPr>
              <a:t>sharedRessource</a:t>
            </a:r>
            <a:r>
              <a:rPr lang="en-US" sz="3300" dirty="0">
                <a:solidFill>
                  <a:schemeClr val="tx2"/>
                </a:solidFill>
                <a:latin typeface="Yanone Kaffeesatz Regular" panose="02000000000000000000" pitchFamily="2" charset="0"/>
              </a:rPr>
              <a:t> = 0;</a:t>
            </a:r>
          </a:p>
          <a:p>
            <a:r>
              <a:rPr lang="en-US" sz="3300" dirty="0" err="1">
                <a:solidFill>
                  <a:schemeClr val="tx2"/>
                </a:solidFill>
                <a:latin typeface="Yanone Kaffeesatz Regular" panose="02000000000000000000" pitchFamily="2" charset="0"/>
              </a:rPr>
              <a:t>var</a:t>
            </a:r>
            <a:r>
              <a:rPr lang="en-US" sz="3300" dirty="0">
                <a:solidFill>
                  <a:schemeClr val="tx2"/>
                </a:solidFill>
                <a:latin typeface="Yanone Kaffeesatz Regular" panose="02000000000000000000" pitchFamily="2" charset="0"/>
              </a:rPr>
              <a:t> semaphore = new </a:t>
            </a:r>
            <a:r>
              <a:rPr lang="en-US" sz="3300" dirty="0" err="1">
                <a:solidFill>
                  <a:schemeClr val="accent4"/>
                </a:solidFill>
                <a:latin typeface="Yanone Kaffeesatz Regular" panose="02000000000000000000" pitchFamily="2" charset="0"/>
              </a:rPr>
              <a:t>SemaphoreSlim</a:t>
            </a:r>
            <a:r>
              <a:rPr lang="en-US" sz="3300" dirty="0">
                <a:solidFill>
                  <a:schemeClr val="accent4"/>
                </a:solidFill>
                <a:latin typeface="Yanone Kaffeesatz Regular" panose="02000000000000000000" pitchFamily="2" charset="0"/>
              </a:rPr>
              <a:t>(1)</a:t>
            </a:r>
            <a:r>
              <a:rPr lang="en-US" sz="3300" dirty="0">
                <a:solidFill>
                  <a:schemeClr val="tx2"/>
                </a:solidFill>
                <a:latin typeface="Yanone Kaffeesatz Regular" panose="02000000000000000000" pitchFamily="2" charset="0"/>
              </a:rPr>
              <a:t>;</a:t>
            </a:r>
          </a:p>
          <a:p>
            <a:endParaRPr lang="en-US" sz="3300" dirty="0">
              <a:solidFill>
                <a:schemeClr val="tx2"/>
              </a:solidFill>
              <a:latin typeface="Yanone Kaffeesatz Regular" panose="02000000000000000000" pitchFamily="2" charset="0"/>
            </a:endParaRPr>
          </a:p>
          <a:p>
            <a:r>
              <a:rPr lang="en-US" sz="3300" dirty="0" err="1">
                <a:solidFill>
                  <a:schemeClr val="accent3"/>
                </a:solidFill>
                <a:latin typeface="Yanone Kaffeesatz Regular" panose="02000000000000000000" pitchFamily="2" charset="0"/>
              </a:rPr>
              <a:t>var</a:t>
            </a:r>
            <a:r>
              <a:rPr lang="en-US" sz="3300" dirty="0">
                <a:solidFill>
                  <a:schemeClr val="accent3"/>
                </a:solidFill>
                <a:latin typeface="Yanone Kaffeesatz Regular" panose="02000000000000000000" pitchFamily="2" charset="0"/>
              </a:rPr>
              <a:t> tasks = new Task[3];</a:t>
            </a:r>
          </a:p>
          <a:p>
            <a:r>
              <a:rPr lang="en-US" sz="3300" dirty="0">
                <a:solidFill>
                  <a:schemeClr val="accent3"/>
                </a:solidFill>
                <a:latin typeface="Yanone Kaffeesatz Regular" panose="02000000000000000000" pitchFamily="2" charset="0"/>
              </a:rPr>
              <a:t>for (</a:t>
            </a:r>
            <a:r>
              <a:rPr lang="en-US" sz="3300" dirty="0" err="1">
                <a:solidFill>
                  <a:schemeClr val="accent3"/>
                </a:solidFill>
                <a:latin typeface="Yanone Kaffeesatz Regular" panose="02000000000000000000" pitchFamily="2" charset="0"/>
              </a:rPr>
              <a:t>int</a:t>
            </a:r>
            <a:r>
              <a:rPr lang="en-US" sz="3300" dirty="0">
                <a:solidFill>
                  <a:schemeClr val="accent3"/>
                </a:solidFill>
                <a:latin typeface="Yanone Kaffeesatz Regular" panose="02000000000000000000" pitchFamily="2" charset="0"/>
              </a:rPr>
              <a:t> </a:t>
            </a:r>
            <a:r>
              <a:rPr lang="en-US" sz="3300" dirty="0" err="1">
                <a:solidFill>
                  <a:schemeClr val="accent3"/>
                </a:solidFill>
                <a:latin typeface="Yanone Kaffeesatz Regular" panose="02000000000000000000" pitchFamily="2" charset="0"/>
              </a:rPr>
              <a:t>i</a:t>
            </a:r>
            <a:r>
              <a:rPr lang="en-US" sz="3300" dirty="0">
                <a:solidFill>
                  <a:schemeClr val="accent3"/>
                </a:solidFill>
                <a:latin typeface="Yanone Kaffeesatz Regular" panose="02000000000000000000" pitchFamily="2" charset="0"/>
              </a:rPr>
              <a:t> = 0; </a:t>
            </a:r>
            <a:r>
              <a:rPr lang="en-US" sz="3300" dirty="0" err="1">
                <a:solidFill>
                  <a:schemeClr val="accent3"/>
                </a:solidFill>
                <a:latin typeface="Yanone Kaffeesatz Regular" panose="02000000000000000000" pitchFamily="2" charset="0"/>
              </a:rPr>
              <a:t>i</a:t>
            </a:r>
            <a:r>
              <a:rPr lang="en-US" sz="3300" dirty="0">
                <a:solidFill>
                  <a:schemeClr val="accent3"/>
                </a:solidFill>
                <a:latin typeface="Yanone Kaffeesatz Regular" panose="02000000000000000000" pitchFamily="2" charset="0"/>
              </a:rPr>
              <a:t> &lt; 3; </a:t>
            </a:r>
            <a:r>
              <a:rPr lang="en-US" sz="3300" dirty="0" err="1">
                <a:solidFill>
                  <a:schemeClr val="accent3"/>
                </a:solidFill>
                <a:latin typeface="Yanone Kaffeesatz Regular" panose="02000000000000000000" pitchFamily="2" charset="0"/>
              </a:rPr>
              <a:t>i</a:t>
            </a:r>
            <a:r>
              <a:rPr lang="en-US" sz="3300" dirty="0">
                <a:solidFill>
                  <a:schemeClr val="accent3"/>
                </a:solidFill>
                <a:latin typeface="Yanone Kaffeesatz Regular" panose="02000000000000000000" pitchFamily="2" charset="0"/>
              </a:rPr>
              <a:t>++) {</a:t>
            </a:r>
          </a:p>
          <a:p>
            <a:r>
              <a:rPr lang="en-US" sz="3300" dirty="0">
                <a:solidFill>
                  <a:schemeClr val="tx2"/>
                </a:solidFill>
                <a:latin typeface="Yanone Kaffeesatz Regular" panose="02000000000000000000" pitchFamily="2" charset="0"/>
              </a:rPr>
              <a:t>   tasks[</a:t>
            </a:r>
            <a:r>
              <a:rPr lang="en-US" sz="3300" dirty="0" err="1">
                <a:solidFill>
                  <a:schemeClr val="tx2"/>
                </a:solidFill>
                <a:latin typeface="Yanone Kaffeesatz Regular" panose="02000000000000000000" pitchFamily="2" charset="0"/>
              </a:rPr>
              <a:t>i</a:t>
            </a:r>
            <a:r>
              <a:rPr lang="en-US" sz="3300" dirty="0">
                <a:solidFill>
                  <a:schemeClr val="tx2"/>
                </a:solidFill>
                <a:latin typeface="Yanone Kaffeesatz Regular" panose="02000000000000000000" pitchFamily="2" charset="0"/>
              </a:rPr>
              <a:t>] = ((</a:t>
            </a:r>
            <a:r>
              <a:rPr lang="en-US" sz="3300" dirty="0" err="1">
                <a:solidFill>
                  <a:schemeClr val="tx2"/>
                </a:solidFill>
                <a:latin typeface="Yanone Kaffeesatz Regular" panose="02000000000000000000" pitchFamily="2" charset="0"/>
              </a:rPr>
              <a:t>Func</a:t>
            </a:r>
            <a:r>
              <a:rPr lang="en-US" sz="3300" dirty="0">
                <a:solidFill>
                  <a:schemeClr val="tx2"/>
                </a:solidFill>
                <a:latin typeface="Yanone Kaffeesatz Regular" panose="02000000000000000000" pitchFamily="2" charset="0"/>
              </a:rPr>
              <a:t>&lt;Task&gt;) (</a:t>
            </a:r>
            <a:r>
              <a:rPr lang="en-US" sz="3300" dirty="0" err="1">
                <a:solidFill>
                  <a:schemeClr val="accent4"/>
                </a:solidFill>
                <a:latin typeface="Yanone Kaffeesatz Regular" panose="02000000000000000000" pitchFamily="2" charset="0"/>
              </a:rPr>
              <a:t>async</a:t>
            </a:r>
            <a:r>
              <a:rPr lang="en-US" sz="3300" dirty="0">
                <a:solidFill>
                  <a:schemeClr val="tx2"/>
                </a:solidFill>
                <a:latin typeface="Yanone Kaffeesatz Regular" panose="02000000000000000000" pitchFamily="2" charset="0"/>
              </a:rPr>
              <a:t> () =&gt; {</a:t>
            </a:r>
          </a:p>
          <a:p>
            <a:r>
              <a:rPr lang="en-US" sz="3300" dirty="0">
                <a:solidFill>
                  <a:schemeClr val="tx2"/>
                </a:solidFill>
                <a:latin typeface="Yanone Kaffeesatz Regular" panose="02000000000000000000" pitchFamily="2" charset="0"/>
              </a:rPr>
              <a:t>      </a:t>
            </a:r>
            <a:r>
              <a:rPr lang="en-US" sz="3300" dirty="0">
                <a:solidFill>
                  <a:schemeClr val="accent4"/>
                </a:solidFill>
                <a:latin typeface="Yanone Kaffeesatz Regular" panose="02000000000000000000" pitchFamily="2" charset="0"/>
              </a:rPr>
              <a:t>await </a:t>
            </a:r>
            <a:r>
              <a:rPr lang="en-US" sz="3300" dirty="0" err="1">
                <a:solidFill>
                  <a:schemeClr val="accent4"/>
                </a:solidFill>
                <a:latin typeface="Yanone Kaffeesatz Regular" panose="02000000000000000000" pitchFamily="2" charset="0"/>
              </a:rPr>
              <a:t>semaphore.WaitAsync</a:t>
            </a:r>
            <a:r>
              <a:rPr lang="en-US" sz="3300" dirty="0">
                <a:solidFill>
                  <a:schemeClr val="accent4"/>
                </a:solidFill>
                <a:latin typeface="Yanone Kaffeesatz Regular" panose="02000000000000000000" pitchFamily="2" charset="0"/>
              </a:rPr>
              <a:t>()</a:t>
            </a:r>
            <a:r>
              <a:rPr lang="en-US" sz="3300" dirty="0">
                <a:solidFill>
                  <a:schemeClr val="tx2"/>
                </a:solidFill>
                <a:latin typeface="Yanone Kaffeesatz Regular" panose="02000000000000000000" pitchFamily="2" charset="0"/>
              </a:rPr>
              <a:t>;</a:t>
            </a:r>
          </a:p>
          <a:p>
            <a:r>
              <a:rPr lang="en-US" sz="3300" dirty="0">
                <a:solidFill>
                  <a:schemeClr val="tx2"/>
                </a:solidFill>
                <a:latin typeface="Yanone Kaffeesatz Regular" panose="02000000000000000000" pitchFamily="2" charset="0"/>
              </a:rPr>
              <a:t>      </a:t>
            </a:r>
            <a:r>
              <a:rPr lang="en-US" sz="3300" dirty="0" err="1">
                <a:solidFill>
                  <a:schemeClr val="tx2"/>
                </a:solidFill>
                <a:latin typeface="Yanone Kaffeesatz Regular" panose="02000000000000000000" pitchFamily="2" charset="0"/>
              </a:rPr>
              <a:t>sharedRessource</a:t>
            </a:r>
            <a:r>
              <a:rPr lang="en-US" sz="3300" dirty="0">
                <a:solidFill>
                  <a:schemeClr val="tx2"/>
                </a:solidFill>
                <a:latin typeface="Yanone Kaffeesatz Regular" panose="02000000000000000000" pitchFamily="2" charset="0"/>
              </a:rPr>
              <a:t>++;</a:t>
            </a:r>
          </a:p>
          <a:p>
            <a:r>
              <a:rPr lang="en-US" sz="3300" dirty="0">
                <a:solidFill>
                  <a:schemeClr val="tx2"/>
                </a:solidFill>
                <a:latin typeface="Yanone Kaffeesatz Regular" panose="02000000000000000000" pitchFamily="2" charset="0"/>
              </a:rPr>
              <a:t>      </a:t>
            </a:r>
            <a:r>
              <a:rPr lang="en-US" sz="3300" dirty="0" err="1">
                <a:solidFill>
                  <a:schemeClr val="accent4"/>
                </a:solidFill>
                <a:latin typeface="Yanone Kaffeesatz Regular" panose="02000000000000000000" pitchFamily="2" charset="0"/>
              </a:rPr>
              <a:t>semaphore.Release</a:t>
            </a:r>
            <a:r>
              <a:rPr lang="en-US" sz="3300" dirty="0">
                <a:solidFill>
                  <a:schemeClr val="accent4"/>
                </a:solidFill>
                <a:latin typeface="Yanone Kaffeesatz Regular" panose="02000000000000000000" pitchFamily="2" charset="0"/>
              </a:rPr>
              <a:t>()</a:t>
            </a:r>
            <a:r>
              <a:rPr lang="en-US" sz="3300" dirty="0">
                <a:solidFill>
                  <a:schemeClr val="tx2"/>
                </a:solidFill>
                <a:latin typeface="Yanone Kaffeesatz Regular" panose="02000000000000000000" pitchFamily="2" charset="0"/>
              </a:rPr>
              <a:t>;</a:t>
            </a:r>
          </a:p>
          <a:p>
            <a:r>
              <a:rPr lang="en-US" sz="3300" dirty="0">
                <a:solidFill>
                  <a:schemeClr val="accent3"/>
                </a:solidFill>
                <a:latin typeface="Yanone Kaffeesatz Regular" panose="02000000000000000000" pitchFamily="2" charset="0"/>
              </a:rPr>
              <a:t>   }}))();</a:t>
            </a:r>
          </a:p>
          <a:p>
            <a:r>
              <a:rPr lang="en-US" sz="3300" dirty="0">
                <a:solidFill>
                  <a:schemeClr val="accent3"/>
                </a:solidFill>
                <a:latin typeface="Yanone Kaffeesatz Regular" panose="02000000000000000000" pitchFamily="2" charset="0"/>
              </a:rPr>
              <a:t>}</a:t>
            </a:r>
          </a:p>
          <a:p>
            <a:r>
              <a:rPr lang="en-US" sz="3300" dirty="0">
                <a:solidFill>
                  <a:schemeClr val="accent3"/>
                </a:solidFill>
                <a:latin typeface="Yanone Kaffeesatz Regular" panose="02000000000000000000" pitchFamily="2" charset="0"/>
              </a:rPr>
              <a:t>await </a:t>
            </a:r>
            <a:r>
              <a:rPr lang="en-US" sz="3300" dirty="0" err="1">
                <a:solidFill>
                  <a:schemeClr val="accent3"/>
                </a:solidFill>
                <a:latin typeface="Yanone Kaffeesatz Regular" panose="02000000000000000000" pitchFamily="2" charset="0"/>
              </a:rPr>
              <a:t>Task.WhenAll</a:t>
            </a:r>
            <a:r>
              <a:rPr lang="en-US" sz="3300" dirty="0">
                <a:solidFill>
                  <a:schemeClr val="accent3"/>
                </a:solidFill>
                <a:latin typeface="Yanone Kaffeesatz Regular" panose="02000000000000000000" pitchFamily="2" charset="0"/>
              </a:rPr>
              <a:t>(tasks);</a:t>
            </a:r>
            <a:endParaRPr lang="de-CH" sz="3300" dirty="0">
              <a:solidFill>
                <a:schemeClr val="accent3"/>
              </a:solidFill>
              <a:latin typeface="Yanone Kaffeesatz Regular" panose="02000000000000000000" pitchFamily="2" charset="0"/>
            </a:endParaRPr>
          </a:p>
        </p:txBody>
      </p:sp>
      <p:sp>
        <p:nvSpPr>
          <p:cNvPr id="11" name="Rectangle 10"/>
          <p:cNvSpPr/>
          <p:nvPr/>
        </p:nvSpPr>
        <p:spPr>
          <a:xfrm>
            <a:off x="2337176" y="489736"/>
            <a:ext cx="994183" cy="707886"/>
          </a:xfrm>
          <a:prstGeom prst="rect">
            <a:avLst/>
          </a:prstGeom>
        </p:spPr>
        <p:txBody>
          <a:bodyPr wrap="none">
            <a:spAutoFit/>
          </a:bodyPr>
          <a:lstStyle/>
          <a:p>
            <a:pPr algn="ctr"/>
            <a:r>
              <a:rPr lang="en-US" sz="4000" dirty="0">
                <a:solidFill>
                  <a:schemeClr val="accent3"/>
                </a:solidFill>
                <a:latin typeface="Yanone Kaffeesatz Regular" panose="02000000000000000000" pitchFamily="2" charset="0"/>
              </a:rPr>
              <a:t>locks</a:t>
            </a:r>
          </a:p>
        </p:txBody>
      </p:sp>
      <p:grpSp>
        <p:nvGrpSpPr>
          <p:cNvPr id="15" name="Group 14"/>
          <p:cNvGrpSpPr/>
          <p:nvPr/>
        </p:nvGrpSpPr>
        <p:grpSpPr>
          <a:xfrm>
            <a:off x="-283221" y="2473176"/>
            <a:ext cx="3781261" cy="3858842"/>
            <a:chOff x="145657" y="0"/>
            <a:chExt cx="6858000" cy="6858000"/>
          </a:xfrm>
        </p:grpSpPr>
        <p:pic>
          <p:nvPicPr>
            <p:cNvPr id="16" name="Picture 15"/>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45657" y="0"/>
              <a:ext cx="6858000" cy="6858000"/>
            </a:xfrm>
            <a:prstGeom prst="rect">
              <a:avLst/>
            </a:prstGeom>
          </p:spPr>
        </p:pic>
        <p:sp>
          <p:nvSpPr>
            <p:cNvPr id="17" name="Rectangle 16"/>
            <p:cNvSpPr/>
            <p:nvPr/>
          </p:nvSpPr>
          <p:spPr>
            <a:xfrm>
              <a:off x="3646761" y="130075"/>
              <a:ext cx="1878721" cy="1805054"/>
            </a:xfrm>
            <a:prstGeom prst="rect">
              <a:avLst/>
            </a:prstGeom>
          </p:spPr>
          <p:txBody>
            <a:bodyPr wrap="none">
              <a:spAutoFit/>
            </a:bodyPr>
            <a:lstStyle/>
            <a:p>
              <a:r>
                <a:rPr lang="en-US" sz="3600" dirty="0">
                  <a:solidFill>
                    <a:schemeClr val="accent2"/>
                  </a:solidFill>
                  <a:latin typeface="Yanone Kaffeesatz Regular" panose="02000000000000000000" pitchFamily="2" charset="0"/>
                </a:rPr>
                <a:t>Fix it</a:t>
              </a:r>
              <a:r>
                <a:rPr lang="en-US" sz="6000" dirty="0">
                  <a:solidFill>
                    <a:schemeClr val="accent2"/>
                  </a:solidFill>
                  <a:latin typeface="Yanone Kaffeesatz Regular" panose="02000000000000000000" pitchFamily="2" charset="0"/>
                </a:rPr>
                <a:t>!</a:t>
              </a:r>
              <a:endParaRPr lang="de-CH" sz="600" dirty="0"/>
            </a:p>
          </p:txBody>
        </p:sp>
      </p:grpSp>
    </p:spTree>
    <p:extLst>
      <p:ext uri="{BB962C8B-B14F-4D97-AF65-F5344CB8AC3E}">
        <p14:creationId xmlns:p14="http://schemas.microsoft.com/office/powerpoint/2010/main" val="246432146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3755398850"/>
              </p:ext>
            </p:extLst>
          </p:nvPr>
        </p:nvGraphicFramePr>
        <p:xfrm>
          <a:off x="809050" y="116601"/>
          <a:ext cx="10573900" cy="6640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467146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1793" y="3765472"/>
            <a:ext cx="8812924" cy="1446550"/>
          </a:xfrm>
          <a:prstGeom prst="rect">
            <a:avLst/>
          </a:prstGeom>
        </p:spPr>
        <p:txBody>
          <a:bodyPr wrap="square">
            <a:spAutoFit/>
          </a:bodyPr>
          <a:lstStyle/>
          <a:p>
            <a:r>
              <a:rPr lang="en-US" sz="8800" dirty="0" smtClean="0">
                <a:solidFill>
                  <a:schemeClr val="accent2"/>
                </a:solidFill>
                <a:latin typeface="Yanone Kaffeesatz Regular" panose="02000000000000000000" pitchFamily="2" charset="0"/>
              </a:rPr>
              <a:t>Ref / Out parameters</a:t>
            </a:r>
            <a:endParaRPr lang="de-CH" sz="1100" dirty="0"/>
          </a:p>
        </p:txBody>
      </p:sp>
    </p:spTree>
    <p:extLst>
      <p:ext uri="{BB962C8B-B14F-4D97-AF65-F5344CB8AC3E}">
        <p14:creationId xmlns:p14="http://schemas.microsoft.com/office/powerpoint/2010/main" val="189633093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591416" y="546795"/>
            <a:ext cx="7703038" cy="4524315"/>
          </a:xfrm>
          <a:prstGeom prst="rect">
            <a:avLst/>
          </a:prstGeom>
        </p:spPr>
        <p:txBody>
          <a:bodyPr wrap="square">
            <a:spAutoFit/>
          </a:bodyPr>
          <a:lstStyle/>
          <a:p>
            <a:r>
              <a:rPr lang="en-US" sz="3200" dirty="0">
                <a:solidFill>
                  <a:schemeClr val="tx2"/>
                </a:solidFill>
                <a:latin typeface="Yanone Kaffeesatz Regular" panose="02000000000000000000" pitchFamily="2" charset="0"/>
              </a:rPr>
              <a:t>static </a:t>
            </a:r>
            <a:r>
              <a:rPr lang="en-US" sz="3200" dirty="0" err="1">
                <a:solidFill>
                  <a:schemeClr val="tx2"/>
                </a:solidFill>
                <a:latin typeface="Yanone Kaffeesatz Regular" panose="02000000000000000000" pitchFamily="2" charset="0"/>
              </a:rPr>
              <a:t>async</a:t>
            </a:r>
            <a:r>
              <a:rPr lang="en-US" sz="3200" dirty="0">
                <a:solidFill>
                  <a:schemeClr val="tx2"/>
                </a:solidFill>
                <a:latin typeface="Yanone Kaffeesatz Regular" panose="02000000000000000000" pitchFamily="2" charset="0"/>
              </a:rPr>
              <a:t> Task Out(string content, out string parameter)</a:t>
            </a:r>
          </a:p>
          <a:p>
            <a:r>
              <a:rPr lang="en-US" sz="3200" dirty="0">
                <a:solidFill>
                  <a:schemeClr val="tx2"/>
                </a:solidFill>
                <a:latin typeface="Yanone Kaffeesatz Regular" panose="02000000000000000000" pitchFamily="2" charset="0"/>
              </a:rPr>
              <a:t>{</a:t>
            </a:r>
          </a:p>
          <a:p>
            <a:r>
              <a:rPr lang="en-US" sz="3200" dirty="0">
                <a:solidFill>
                  <a:schemeClr val="accent3"/>
                </a:solidFill>
                <a:latin typeface="Yanone Kaffeesatz Regular" panose="02000000000000000000" pitchFamily="2" charset="0"/>
              </a:rPr>
              <a:t>   </a:t>
            </a:r>
            <a:r>
              <a:rPr lang="en-US" sz="3200" dirty="0" err="1">
                <a:solidFill>
                  <a:schemeClr val="accent3"/>
                </a:solidFill>
                <a:latin typeface="Yanone Kaffeesatz Regular" panose="02000000000000000000" pitchFamily="2" charset="0"/>
              </a:rPr>
              <a:t>var</a:t>
            </a:r>
            <a:r>
              <a:rPr lang="en-US" sz="3200" dirty="0">
                <a:solidFill>
                  <a:schemeClr val="accent3"/>
                </a:solidFill>
                <a:latin typeface="Yanone Kaffeesatz Regular" panose="02000000000000000000" pitchFamily="2" charset="0"/>
              </a:rPr>
              <a:t> </a:t>
            </a:r>
            <a:r>
              <a:rPr lang="en-US" sz="3200" dirty="0" err="1">
                <a:solidFill>
                  <a:schemeClr val="accent3"/>
                </a:solidFill>
                <a:latin typeface="Yanone Kaffeesatz Regular" panose="02000000000000000000" pitchFamily="2" charset="0"/>
              </a:rPr>
              <a:t>randomFileName</a:t>
            </a:r>
            <a:r>
              <a:rPr lang="en-US" sz="3200" dirty="0">
                <a:solidFill>
                  <a:schemeClr val="accent3"/>
                </a:solidFill>
                <a:latin typeface="Yanone Kaffeesatz Regular" panose="02000000000000000000" pitchFamily="2" charset="0"/>
              </a:rPr>
              <a:t> = </a:t>
            </a:r>
            <a:r>
              <a:rPr lang="en-US" sz="3200" dirty="0" err="1">
                <a:solidFill>
                  <a:schemeClr val="accent3"/>
                </a:solidFill>
                <a:latin typeface="Yanone Kaffeesatz Regular" panose="02000000000000000000" pitchFamily="2" charset="0"/>
              </a:rPr>
              <a:t>Path.GetTempFileName</a:t>
            </a:r>
            <a:r>
              <a:rPr lang="en-US" sz="3200" dirty="0">
                <a:solidFill>
                  <a:schemeClr val="accent3"/>
                </a:solidFill>
                <a:latin typeface="Yanone Kaffeesatz Regular" panose="02000000000000000000" pitchFamily="2" charset="0"/>
              </a:rPr>
              <a:t>();</a:t>
            </a:r>
          </a:p>
          <a:p>
            <a:r>
              <a:rPr lang="en-US" sz="3200" dirty="0">
                <a:solidFill>
                  <a:schemeClr val="accent3"/>
                </a:solidFill>
                <a:latin typeface="Yanone Kaffeesatz Regular" panose="02000000000000000000" pitchFamily="2" charset="0"/>
              </a:rPr>
              <a:t>   using (</a:t>
            </a:r>
            <a:r>
              <a:rPr lang="en-US" sz="3200" dirty="0" err="1">
                <a:solidFill>
                  <a:schemeClr val="accent3"/>
                </a:solidFill>
                <a:latin typeface="Yanone Kaffeesatz Regular" panose="02000000000000000000" pitchFamily="2" charset="0"/>
              </a:rPr>
              <a:t>var</a:t>
            </a:r>
            <a:r>
              <a:rPr lang="en-US" sz="3200" dirty="0">
                <a:solidFill>
                  <a:schemeClr val="accent3"/>
                </a:solidFill>
                <a:latin typeface="Yanone Kaffeesatz Regular" panose="02000000000000000000" pitchFamily="2" charset="0"/>
              </a:rPr>
              <a:t> writer = new </a:t>
            </a:r>
            <a:r>
              <a:rPr lang="en-US" sz="3200" dirty="0" err="1">
                <a:solidFill>
                  <a:schemeClr val="accent3"/>
                </a:solidFill>
                <a:latin typeface="Yanone Kaffeesatz Regular" panose="02000000000000000000" pitchFamily="2" charset="0"/>
              </a:rPr>
              <a:t>StreamWriter</a:t>
            </a:r>
            <a:r>
              <a:rPr lang="en-US" sz="3200" dirty="0">
                <a:solidFill>
                  <a:schemeClr val="accent3"/>
                </a:solidFill>
                <a:latin typeface="Yanone Kaffeesatz Regular" panose="02000000000000000000" pitchFamily="2" charset="0"/>
              </a:rPr>
              <a:t>(</a:t>
            </a:r>
            <a:r>
              <a:rPr lang="en-US" sz="3200" dirty="0" err="1">
                <a:solidFill>
                  <a:schemeClr val="accent3"/>
                </a:solidFill>
                <a:latin typeface="Yanone Kaffeesatz Regular" panose="02000000000000000000" pitchFamily="2" charset="0"/>
              </a:rPr>
              <a:t>randomFileName</a:t>
            </a:r>
            <a:r>
              <a:rPr lang="en-US" sz="3200" dirty="0">
                <a:solidFill>
                  <a:schemeClr val="accent3"/>
                </a:solidFill>
                <a:latin typeface="Yanone Kaffeesatz Regular" panose="02000000000000000000" pitchFamily="2" charset="0"/>
              </a:rPr>
              <a:t>))</a:t>
            </a:r>
          </a:p>
          <a:p>
            <a:r>
              <a:rPr lang="en-US" sz="3200" dirty="0">
                <a:solidFill>
                  <a:schemeClr val="accent3"/>
                </a:solidFill>
                <a:latin typeface="Yanone Kaffeesatz Regular" panose="02000000000000000000" pitchFamily="2" charset="0"/>
              </a:rPr>
              <a:t>   {</a:t>
            </a:r>
          </a:p>
          <a:p>
            <a:r>
              <a:rPr lang="en-US" sz="3200" dirty="0">
                <a:solidFill>
                  <a:schemeClr val="accent3"/>
                </a:solidFill>
                <a:latin typeface="Yanone Kaffeesatz Regular" panose="02000000000000000000" pitchFamily="2" charset="0"/>
              </a:rPr>
              <a:t>      await </a:t>
            </a:r>
            <a:r>
              <a:rPr lang="en-US" sz="3200" dirty="0" err="1">
                <a:solidFill>
                  <a:schemeClr val="accent3"/>
                </a:solidFill>
                <a:latin typeface="Yanone Kaffeesatz Regular" panose="02000000000000000000" pitchFamily="2" charset="0"/>
              </a:rPr>
              <a:t>writer.WriteLineAsync</a:t>
            </a:r>
            <a:r>
              <a:rPr lang="en-US" sz="3200" dirty="0">
                <a:solidFill>
                  <a:schemeClr val="accent3"/>
                </a:solidFill>
                <a:latin typeface="Yanone Kaffeesatz Regular" panose="02000000000000000000" pitchFamily="2" charset="0"/>
              </a:rPr>
              <a:t>(content);</a:t>
            </a:r>
          </a:p>
          <a:p>
            <a:r>
              <a:rPr lang="en-US" sz="3200" dirty="0">
                <a:solidFill>
                  <a:schemeClr val="accent3"/>
                </a:solidFill>
                <a:latin typeface="Yanone Kaffeesatz Regular" panose="02000000000000000000" pitchFamily="2" charset="0"/>
              </a:rPr>
              <a:t>   }</a:t>
            </a:r>
          </a:p>
          <a:p>
            <a:r>
              <a:rPr lang="en-US" sz="3200" dirty="0">
                <a:solidFill>
                  <a:schemeClr val="tx2"/>
                </a:solidFill>
                <a:latin typeface="Yanone Kaffeesatz Regular" panose="02000000000000000000" pitchFamily="2" charset="0"/>
              </a:rPr>
              <a:t>   parameter = </a:t>
            </a:r>
            <a:r>
              <a:rPr lang="en-US" sz="3200" dirty="0" err="1">
                <a:solidFill>
                  <a:schemeClr val="tx2"/>
                </a:solidFill>
                <a:latin typeface="Yanone Kaffeesatz Regular" panose="02000000000000000000" pitchFamily="2" charset="0"/>
              </a:rPr>
              <a:t>randomFileName</a:t>
            </a:r>
            <a:r>
              <a:rPr lang="en-US" sz="3200" dirty="0">
                <a:solidFill>
                  <a:schemeClr val="tx2"/>
                </a:solidFill>
                <a:latin typeface="Yanone Kaffeesatz Regular" panose="02000000000000000000" pitchFamily="2" charset="0"/>
              </a:rPr>
              <a:t>;</a:t>
            </a:r>
          </a:p>
          <a:p>
            <a:r>
              <a:rPr lang="en-US" sz="3200" dirty="0">
                <a:solidFill>
                  <a:schemeClr val="tx2"/>
                </a:solidFill>
                <a:latin typeface="Yanone Kaffeesatz Regular" panose="02000000000000000000" pitchFamily="2" charset="0"/>
              </a:rPr>
              <a:t>}</a:t>
            </a:r>
            <a:endParaRPr lang="de-CH" sz="3200" dirty="0">
              <a:solidFill>
                <a:schemeClr val="tx2"/>
              </a:solidFill>
              <a:latin typeface="Yanone Kaffeesatz Regular" panose="02000000000000000000" pitchFamily="2" charset="0"/>
            </a:endParaRPr>
          </a:p>
        </p:txBody>
      </p:sp>
      <p:sp>
        <p:nvSpPr>
          <p:cNvPr id="10" name="Rectangle 9"/>
          <p:cNvSpPr/>
          <p:nvPr/>
        </p:nvSpPr>
        <p:spPr>
          <a:xfrm>
            <a:off x="4591416" y="5255852"/>
            <a:ext cx="7684041" cy="1200329"/>
          </a:xfrm>
          <a:prstGeom prst="rect">
            <a:avLst/>
          </a:prstGeom>
        </p:spPr>
        <p:txBody>
          <a:bodyPr wrap="square">
            <a:spAutoFit/>
          </a:bodyPr>
          <a:lstStyle/>
          <a:p>
            <a:r>
              <a:rPr lang="en-US" sz="3600" dirty="0">
                <a:solidFill>
                  <a:schemeClr val="tx2"/>
                </a:solidFill>
                <a:latin typeface="Yanone Kaffeesatz Regular" panose="02000000000000000000" pitchFamily="2" charset="0"/>
              </a:rPr>
              <a:t>Error	CS1988 </a:t>
            </a:r>
            <a:br>
              <a:rPr lang="en-US" sz="3600" dirty="0">
                <a:solidFill>
                  <a:schemeClr val="tx2"/>
                </a:solidFill>
                <a:latin typeface="Yanone Kaffeesatz Regular" panose="02000000000000000000" pitchFamily="2" charset="0"/>
              </a:rPr>
            </a:br>
            <a:r>
              <a:rPr lang="en-US" sz="3600" dirty="0" err="1">
                <a:solidFill>
                  <a:schemeClr val="tx2"/>
                </a:solidFill>
                <a:latin typeface="Yanone Kaffeesatz Regular" panose="02000000000000000000" pitchFamily="2" charset="0"/>
              </a:rPr>
              <a:t>Async</a:t>
            </a:r>
            <a:r>
              <a:rPr lang="en-US" sz="3600" dirty="0">
                <a:solidFill>
                  <a:schemeClr val="tx2"/>
                </a:solidFill>
                <a:latin typeface="Yanone Kaffeesatz Regular" panose="02000000000000000000" pitchFamily="2" charset="0"/>
              </a:rPr>
              <a:t> methods cannot have ref or out parameters</a:t>
            </a:r>
          </a:p>
        </p:txBody>
      </p:sp>
    </p:spTree>
    <p:extLst>
      <p:ext uri="{BB962C8B-B14F-4D97-AF65-F5344CB8AC3E}">
        <p14:creationId xmlns:p14="http://schemas.microsoft.com/office/powerpoint/2010/main" val="2957486446"/>
      </p:ext>
    </p:extLst>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258491" y="546795"/>
            <a:ext cx="8035963" cy="4662815"/>
          </a:xfrm>
          <a:prstGeom prst="rect">
            <a:avLst/>
          </a:prstGeom>
        </p:spPr>
        <p:txBody>
          <a:bodyPr wrap="square">
            <a:spAutoFit/>
          </a:bodyPr>
          <a:lstStyle/>
          <a:p>
            <a:r>
              <a:rPr lang="en-US" sz="3300" dirty="0">
                <a:solidFill>
                  <a:schemeClr val="tx2"/>
                </a:solidFill>
                <a:latin typeface="Yanone Kaffeesatz Regular" panose="02000000000000000000" pitchFamily="2" charset="0"/>
              </a:rPr>
              <a:t>static </a:t>
            </a:r>
            <a:r>
              <a:rPr lang="en-US" sz="3300" dirty="0" err="1">
                <a:solidFill>
                  <a:schemeClr val="accent4"/>
                </a:solidFill>
                <a:latin typeface="Yanone Kaffeesatz Regular" panose="02000000000000000000" pitchFamily="2" charset="0"/>
              </a:rPr>
              <a:t>async</a:t>
            </a:r>
            <a:r>
              <a:rPr lang="en-US" sz="3300" dirty="0">
                <a:solidFill>
                  <a:schemeClr val="accent4"/>
                </a:solidFill>
                <a:latin typeface="Yanone Kaffeesatz Regular" panose="02000000000000000000" pitchFamily="2" charset="0"/>
              </a:rPr>
              <a:t> Task&lt;string&gt;</a:t>
            </a:r>
            <a:r>
              <a:rPr lang="en-US" sz="3300" dirty="0">
                <a:solidFill>
                  <a:schemeClr val="tx2"/>
                </a:solidFill>
                <a:latin typeface="Yanone Kaffeesatz Regular" panose="02000000000000000000" pitchFamily="2" charset="0"/>
              </a:rPr>
              <a:t> Out(string content)</a:t>
            </a:r>
          </a:p>
          <a:p>
            <a:r>
              <a:rPr lang="en-US" sz="3300" dirty="0">
                <a:solidFill>
                  <a:schemeClr val="tx2"/>
                </a:solidFill>
                <a:latin typeface="Yanone Kaffeesatz Regular" panose="02000000000000000000" pitchFamily="2" charset="0"/>
              </a:rPr>
              <a:t>{</a:t>
            </a:r>
          </a:p>
          <a:p>
            <a:r>
              <a:rPr lang="en-US" sz="3300" dirty="0">
                <a:solidFill>
                  <a:schemeClr val="accent3"/>
                </a:solidFill>
                <a:latin typeface="Yanone Kaffeesatz Regular" panose="02000000000000000000" pitchFamily="2" charset="0"/>
              </a:rPr>
              <a:t>   </a:t>
            </a:r>
            <a:r>
              <a:rPr lang="en-US" sz="3300" dirty="0" err="1">
                <a:solidFill>
                  <a:schemeClr val="accent3"/>
                </a:solidFill>
                <a:latin typeface="Yanone Kaffeesatz Regular" panose="02000000000000000000" pitchFamily="2" charset="0"/>
              </a:rPr>
              <a:t>var</a:t>
            </a:r>
            <a:r>
              <a:rPr lang="en-US" sz="3300" dirty="0">
                <a:solidFill>
                  <a:schemeClr val="accent3"/>
                </a:solidFill>
                <a:latin typeface="Yanone Kaffeesatz Regular" panose="02000000000000000000" pitchFamily="2" charset="0"/>
              </a:rPr>
              <a:t> </a:t>
            </a:r>
            <a:r>
              <a:rPr lang="en-US" sz="3300" dirty="0" err="1">
                <a:solidFill>
                  <a:schemeClr val="accent3"/>
                </a:solidFill>
                <a:latin typeface="Yanone Kaffeesatz Regular" panose="02000000000000000000" pitchFamily="2" charset="0"/>
              </a:rPr>
              <a:t>randomFileName</a:t>
            </a:r>
            <a:r>
              <a:rPr lang="en-US" sz="3300" dirty="0">
                <a:solidFill>
                  <a:schemeClr val="accent3"/>
                </a:solidFill>
                <a:latin typeface="Yanone Kaffeesatz Regular" panose="02000000000000000000" pitchFamily="2" charset="0"/>
              </a:rPr>
              <a:t> = </a:t>
            </a:r>
            <a:r>
              <a:rPr lang="en-US" sz="3300" dirty="0" err="1">
                <a:solidFill>
                  <a:schemeClr val="accent3"/>
                </a:solidFill>
                <a:latin typeface="Yanone Kaffeesatz Regular" panose="02000000000000000000" pitchFamily="2" charset="0"/>
              </a:rPr>
              <a:t>Path.GetTempFileName</a:t>
            </a:r>
            <a:r>
              <a:rPr lang="en-US" sz="3300" dirty="0">
                <a:solidFill>
                  <a:schemeClr val="accent3"/>
                </a:solidFill>
                <a:latin typeface="Yanone Kaffeesatz Regular" panose="02000000000000000000" pitchFamily="2" charset="0"/>
              </a:rPr>
              <a:t>();</a:t>
            </a:r>
          </a:p>
          <a:p>
            <a:r>
              <a:rPr lang="en-US" sz="3300" dirty="0">
                <a:solidFill>
                  <a:schemeClr val="accent3"/>
                </a:solidFill>
                <a:latin typeface="Yanone Kaffeesatz Regular" panose="02000000000000000000" pitchFamily="2" charset="0"/>
              </a:rPr>
              <a:t>   using (</a:t>
            </a:r>
            <a:r>
              <a:rPr lang="en-US" sz="3300" dirty="0" err="1">
                <a:solidFill>
                  <a:schemeClr val="accent3"/>
                </a:solidFill>
                <a:latin typeface="Yanone Kaffeesatz Regular" panose="02000000000000000000" pitchFamily="2" charset="0"/>
              </a:rPr>
              <a:t>var</a:t>
            </a:r>
            <a:r>
              <a:rPr lang="en-US" sz="3300" dirty="0">
                <a:solidFill>
                  <a:schemeClr val="accent3"/>
                </a:solidFill>
                <a:latin typeface="Yanone Kaffeesatz Regular" panose="02000000000000000000" pitchFamily="2" charset="0"/>
              </a:rPr>
              <a:t> writer = new </a:t>
            </a:r>
            <a:r>
              <a:rPr lang="en-US" sz="3300" dirty="0" err="1">
                <a:solidFill>
                  <a:schemeClr val="accent3"/>
                </a:solidFill>
                <a:latin typeface="Yanone Kaffeesatz Regular" panose="02000000000000000000" pitchFamily="2" charset="0"/>
              </a:rPr>
              <a:t>StreamWriter</a:t>
            </a:r>
            <a:r>
              <a:rPr lang="en-US" sz="3300" dirty="0">
                <a:solidFill>
                  <a:schemeClr val="accent3"/>
                </a:solidFill>
                <a:latin typeface="Yanone Kaffeesatz Regular" panose="02000000000000000000" pitchFamily="2" charset="0"/>
              </a:rPr>
              <a:t>(</a:t>
            </a:r>
            <a:r>
              <a:rPr lang="en-US" sz="3300" dirty="0" err="1">
                <a:solidFill>
                  <a:schemeClr val="accent3"/>
                </a:solidFill>
                <a:latin typeface="Yanone Kaffeesatz Regular" panose="02000000000000000000" pitchFamily="2" charset="0"/>
              </a:rPr>
              <a:t>randomFileName</a:t>
            </a:r>
            <a:r>
              <a:rPr lang="en-US" sz="3300" dirty="0">
                <a:solidFill>
                  <a:schemeClr val="accent3"/>
                </a:solidFill>
                <a:latin typeface="Yanone Kaffeesatz Regular" panose="02000000000000000000" pitchFamily="2" charset="0"/>
              </a:rPr>
              <a:t>))</a:t>
            </a:r>
          </a:p>
          <a:p>
            <a:r>
              <a:rPr lang="en-US" sz="3300" dirty="0">
                <a:solidFill>
                  <a:schemeClr val="accent3"/>
                </a:solidFill>
                <a:latin typeface="Yanone Kaffeesatz Regular" panose="02000000000000000000" pitchFamily="2" charset="0"/>
              </a:rPr>
              <a:t>   {</a:t>
            </a:r>
          </a:p>
          <a:p>
            <a:r>
              <a:rPr lang="en-US" sz="3300" dirty="0">
                <a:solidFill>
                  <a:schemeClr val="accent3"/>
                </a:solidFill>
                <a:latin typeface="Yanone Kaffeesatz Regular" panose="02000000000000000000" pitchFamily="2" charset="0"/>
              </a:rPr>
              <a:t>      await </a:t>
            </a:r>
            <a:r>
              <a:rPr lang="en-US" sz="3300" dirty="0" err="1">
                <a:solidFill>
                  <a:schemeClr val="accent3"/>
                </a:solidFill>
                <a:latin typeface="Yanone Kaffeesatz Regular" panose="02000000000000000000" pitchFamily="2" charset="0"/>
              </a:rPr>
              <a:t>writer.WriteLineAsync</a:t>
            </a:r>
            <a:r>
              <a:rPr lang="en-US" sz="3300" dirty="0">
                <a:solidFill>
                  <a:schemeClr val="accent3"/>
                </a:solidFill>
                <a:latin typeface="Yanone Kaffeesatz Regular" panose="02000000000000000000" pitchFamily="2" charset="0"/>
              </a:rPr>
              <a:t>(content);</a:t>
            </a:r>
          </a:p>
          <a:p>
            <a:r>
              <a:rPr lang="en-US" sz="3300" dirty="0">
                <a:solidFill>
                  <a:schemeClr val="accent3"/>
                </a:solidFill>
                <a:latin typeface="Yanone Kaffeesatz Regular" panose="02000000000000000000" pitchFamily="2" charset="0"/>
              </a:rPr>
              <a:t>   }</a:t>
            </a:r>
          </a:p>
          <a:p>
            <a:r>
              <a:rPr lang="en-US" sz="3300" dirty="0">
                <a:solidFill>
                  <a:schemeClr val="tx2"/>
                </a:solidFill>
                <a:latin typeface="Yanone Kaffeesatz Regular" panose="02000000000000000000" pitchFamily="2" charset="0"/>
              </a:rPr>
              <a:t>   </a:t>
            </a:r>
            <a:r>
              <a:rPr lang="en-US" sz="3300" dirty="0">
                <a:solidFill>
                  <a:schemeClr val="accent4"/>
                </a:solidFill>
                <a:latin typeface="Yanone Kaffeesatz Regular" panose="02000000000000000000" pitchFamily="2" charset="0"/>
              </a:rPr>
              <a:t>return </a:t>
            </a:r>
            <a:r>
              <a:rPr lang="en-US" sz="3300" dirty="0" err="1">
                <a:solidFill>
                  <a:schemeClr val="accent4"/>
                </a:solidFill>
                <a:latin typeface="Yanone Kaffeesatz Regular" panose="02000000000000000000" pitchFamily="2" charset="0"/>
              </a:rPr>
              <a:t>randomFileName</a:t>
            </a:r>
            <a:r>
              <a:rPr lang="en-US" sz="3300" dirty="0">
                <a:solidFill>
                  <a:schemeClr val="tx2"/>
                </a:solidFill>
                <a:latin typeface="Yanone Kaffeesatz Regular" panose="02000000000000000000" pitchFamily="2" charset="0"/>
              </a:rPr>
              <a:t>;</a:t>
            </a:r>
          </a:p>
          <a:p>
            <a:r>
              <a:rPr lang="en-US" sz="3300" dirty="0">
                <a:solidFill>
                  <a:schemeClr val="tx2"/>
                </a:solidFill>
                <a:latin typeface="Yanone Kaffeesatz Regular" panose="02000000000000000000" pitchFamily="2" charset="0"/>
              </a:rPr>
              <a:t>}</a:t>
            </a:r>
            <a:endParaRPr lang="de-CH" sz="3300" dirty="0">
              <a:solidFill>
                <a:schemeClr val="tx2"/>
              </a:solidFill>
              <a:latin typeface="Yanone Kaffeesatz Regular" panose="02000000000000000000" pitchFamily="2" charset="0"/>
            </a:endParaRPr>
          </a:p>
        </p:txBody>
      </p:sp>
      <p:sp>
        <p:nvSpPr>
          <p:cNvPr id="11" name="Rectangle 10"/>
          <p:cNvSpPr/>
          <p:nvPr/>
        </p:nvSpPr>
        <p:spPr>
          <a:xfrm>
            <a:off x="2117567" y="489736"/>
            <a:ext cx="1433406" cy="707886"/>
          </a:xfrm>
          <a:prstGeom prst="rect">
            <a:avLst/>
          </a:prstGeom>
        </p:spPr>
        <p:txBody>
          <a:bodyPr wrap="none">
            <a:spAutoFit/>
          </a:bodyPr>
          <a:lstStyle/>
          <a:p>
            <a:pPr algn="ctr"/>
            <a:r>
              <a:rPr lang="en-US" sz="4000" dirty="0">
                <a:solidFill>
                  <a:schemeClr val="accent3"/>
                </a:solidFill>
                <a:latin typeface="Yanone Kaffeesatz Regular" panose="02000000000000000000" pitchFamily="2" charset="0"/>
              </a:rPr>
              <a:t>Ref/Out</a:t>
            </a:r>
          </a:p>
        </p:txBody>
      </p:sp>
      <p:grpSp>
        <p:nvGrpSpPr>
          <p:cNvPr id="14" name="Group 13"/>
          <p:cNvGrpSpPr/>
          <p:nvPr/>
        </p:nvGrpSpPr>
        <p:grpSpPr>
          <a:xfrm>
            <a:off x="-283221" y="2473176"/>
            <a:ext cx="3781261" cy="3858842"/>
            <a:chOff x="145657" y="0"/>
            <a:chExt cx="6858000" cy="6858000"/>
          </a:xfrm>
        </p:grpSpPr>
        <p:pic>
          <p:nvPicPr>
            <p:cNvPr id="15" name="Picture 14"/>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45657" y="0"/>
              <a:ext cx="6858000" cy="6858000"/>
            </a:xfrm>
            <a:prstGeom prst="rect">
              <a:avLst/>
            </a:prstGeom>
          </p:spPr>
        </p:pic>
        <p:sp>
          <p:nvSpPr>
            <p:cNvPr id="16" name="Rectangle 15"/>
            <p:cNvSpPr/>
            <p:nvPr/>
          </p:nvSpPr>
          <p:spPr>
            <a:xfrm>
              <a:off x="3646761" y="130075"/>
              <a:ext cx="1878721" cy="1805054"/>
            </a:xfrm>
            <a:prstGeom prst="rect">
              <a:avLst/>
            </a:prstGeom>
          </p:spPr>
          <p:txBody>
            <a:bodyPr wrap="none">
              <a:spAutoFit/>
            </a:bodyPr>
            <a:lstStyle/>
            <a:p>
              <a:r>
                <a:rPr lang="en-US" sz="3600" dirty="0">
                  <a:solidFill>
                    <a:schemeClr val="accent2"/>
                  </a:solidFill>
                  <a:latin typeface="Yanone Kaffeesatz Regular" panose="02000000000000000000" pitchFamily="2" charset="0"/>
                </a:rPr>
                <a:t>Fix it</a:t>
              </a:r>
              <a:r>
                <a:rPr lang="en-US" sz="6000" dirty="0">
                  <a:solidFill>
                    <a:schemeClr val="accent2"/>
                  </a:solidFill>
                  <a:latin typeface="Yanone Kaffeesatz Regular" panose="02000000000000000000" pitchFamily="2" charset="0"/>
                </a:rPr>
                <a:t>!</a:t>
              </a:r>
              <a:endParaRPr lang="de-CH" sz="600" dirty="0"/>
            </a:p>
          </p:txBody>
        </p:sp>
      </p:grpSp>
    </p:spTree>
    <p:extLst>
      <p:ext uri="{BB962C8B-B14F-4D97-AF65-F5344CB8AC3E}">
        <p14:creationId xmlns:p14="http://schemas.microsoft.com/office/powerpoint/2010/main" val="125508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1793" y="3765472"/>
            <a:ext cx="8812924" cy="1446550"/>
          </a:xfrm>
          <a:prstGeom prst="rect">
            <a:avLst/>
          </a:prstGeom>
        </p:spPr>
        <p:txBody>
          <a:bodyPr wrap="square">
            <a:spAutoFit/>
          </a:bodyPr>
          <a:lstStyle/>
          <a:p>
            <a:r>
              <a:rPr lang="en-US" sz="8800" dirty="0" smtClean="0">
                <a:solidFill>
                  <a:schemeClr val="accent2"/>
                </a:solidFill>
                <a:latin typeface="Yanone Kaffeesatz Regular" panose="02000000000000000000" pitchFamily="2" charset="0"/>
              </a:rPr>
              <a:t>Ambient state</a:t>
            </a:r>
            <a:endParaRPr lang="de-CH" sz="1100" dirty="0"/>
          </a:p>
        </p:txBody>
      </p:sp>
    </p:spTree>
    <p:extLst>
      <p:ext uri="{BB962C8B-B14F-4D97-AF65-F5344CB8AC3E}">
        <p14:creationId xmlns:p14="http://schemas.microsoft.com/office/powerpoint/2010/main" val="275339142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764871" y="489736"/>
            <a:ext cx="7306745" cy="5632311"/>
          </a:xfrm>
          <a:prstGeom prst="rect">
            <a:avLst/>
          </a:prstGeom>
        </p:spPr>
        <p:txBody>
          <a:bodyPr wrap="square">
            <a:spAutoFit/>
          </a:bodyPr>
          <a:lstStyle/>
          <a:p>
            <a:r>
              <a:rPr lang="en-US" sz="3600" dirty="0">
                <a:solidFill>
                  <a:schemeClr val="tx2"/>
                </a:solidFill>
                <a:latin typeface="Yanone Kaffeesatz Regular" panose="02000000000000000000" pitchFamily="2" charset="0"/>
              </a:rPr>
              <a:t> class </a:t>
            </a:r>
            <a:r>
              <a:rPr lang="en-US" sz="3600" dirty="0" err="1">
                <a:solidFill>
                  <a:schemeClr val="tx2"/>
                </a:solidFill>
                <a:latin typeface="Yanone Kaffeesatz Regular" panose="02000000000000000000" pitchFamily="2" charset="0"/>
              </a:rPr>
              <a:t>ClassWithAmbientState</a:t>
            </a:r>
            <a:endParaRPr lang="en-US" sz="3600" dirty="0">
              <a:solidFill>
                <a:schemeClr val="tx2"/>
              </a:solidFill>
              <a:latin typeface="Yanone Kaffeesatz Regular" panose="02000000000000000000" pitchFamily="2" charset="0"/>
            </a:endParaRPr>
          </a:p>
          <a:p>
            <a:r>
              <a:rPr lang="en-US" sz="3600" dirty="0">
                <a:solidFill>
                  <a:schemeClr val="tx2"/>
                </a:solidFill>
                <a:latin typeface="Yanone Kaffeesatz Regular" panose="02000000000000000000" pitchFamily="2" charset="0"/>
              </a:rPr>
              <a:t>{</a:t>
            </a:r>
          </a:p>
          <a:p>
            <a:r>
              <a:rPr lang="en-US" sz="3600" dirty="0">
                <a:solidFill>
                  <a:schemeClr val="tx2"/>
                </a:solidFill>
                <a:latin typeface="Yanone Kaffeesatz Regular" panose="02000000000000000000" pitchFamily="2" charset="0"/>
              </a:rPr>
              <a:t>   static </a:t>
            </a:r>
            <a:r>
              <a:rPr lang="en-US" sz="3600" dirty="0" err="1">
                <a:solidFill>
                  <a:schemeClr val="tx2"/>
                </a:solidFill>
                <a:latin typeface="Yanone Kaffeesatz Regular" panose="02000000000000000000" pitchFamily="2" charset="0"/>
              </a:rPr>
              <a:t>ThreadLocal</a:t>
            </a:r>
            <a:r>
              <a:rPr lang="en-US" sz="3600" dirty="0">
                <a:solidFill>
                  <a:schemeClr val="tx2"/>
                </a:solidFill>
                <a:latin typeface="Yanone Kaffeesatz Regular" panose="02000000000000000000" pitchFamily="2" charset="0"/>
              </a:rPr>
              <a:t>&lt;</a:t>
            </a:r>
            <a:r>
              <a:rPr lang="en-US" sz="3600" dirty="0" err="1">
                <a:solidFill>
                  <a:schemeClr val="tx2"/>
                </a:solidFill>
                <a:latin typeface="Yanone Kaffeesatz Regular" panose="02000000000000000000" pitchFamily="2" charset="0"/>
              </a:rPr>
              <a:t>int</a:t>
            </a:r>
            <a:r>
              <a:rPr lang="en-US" sz="3600" dirty="0">
                <a:solidFill>
                  <a:schemeClr val="tx2"/>
                </a:solidFill>
                <a:latin typeface="Yanone Kaffeesatz Regular" panose="02000000000000000000" pitchFamily="2" charset="0"/>
              </a:rPr>
              <a:t>&gt; </a:t>
            </a:r>
            <a:r>
              <a:rPr lang="en-US" sz="3600" dirty="0" err="1">
                <a:solidFill>
                  <a:schemeClr val="tx2"/>
                </a:solidFill>
                <a:latin typeface="Yanone Kaffeesatz Regular" panose="02000000000000000000" pitchFamily="2" charset="0"/>
              </a:rPr>
              <a:t>ambientState</a:t>
            </a:r>
            <a:r>
              <a:rPr lang="en-US" sz="3600" dirty="0">
                <a:solidFill>
                  <a:schemeClr val="tx2"/>
                </a:solidFill>
                <a:latin typeface="Yanone Kaffeesatz Regular" panose="02000000000000000000" pitchFamily="2" charset="0"/>
              </a:rPr>
              <a:t> = </a:t>
            </a:r>
            <a:br>
              <a:rPr lang="en-US" sz="3600" dirty="0">
                <a:solidFill>
                  <a:schemeClr val="tx2"/>
                </a:solidFill>
                <a:latin typeface="Yanone Kaffeesatz Regular" panose="02000000000000000000" pitchFamily="2" charset="0"/>
              </a:rPr>
            </a:br>
            <a:r>
              <a:rPr lang="en-US" sz="3600" dirty="0">
                <a:solidFill>
                  <a:schemeClr val="tx2"/>
                </a:solidFill>
                <a:latin typeface="Yanone Kaffeesatz Regular" panose="02000000000000000000" pitchFamily="2" charset="0"/>
              </a:rPr>
              <a:t>         new </a:t>
            </a:r>
            <a:r>
              <a:rPr lang="en-US" sz="3600" dirty="0" err="1">
                <a:solidFill>
                  <a:schemeClr val="tx2"/>
                </a:solidFill>
                <a:latin typeface="Yanone Kaffeesatz Regular" panose="02000000000000000000" pitchFamily="2" charset="0"/>
              </a:rPr>
              <a:t>ThreadLocal</a:t>
            </a:r>
            <a:r>
              <a:rPr lang="en-US" sz="3600" dirty="0">
                <a:solidFill>
                  <a:schemeClr val="tx2"/>
                </a:solidFill>
                <a:latin typeface="Yanone Kaffeesatz Regular" panose="02000000000000000000" pitchFamily="2" charset="0"/>
              </a:rPr>
              <a:t>&lt;</a:t>
            </a:r>
            <a:r>
              <a:rPr lang="en-US" sz="3600" dirty="0" err="1">
                <a:solidFill>
                  <a:schemeClr val="tx2"/>
                </a:solidFill>
                <a:latin typeface="Yanone Kaffeesatz Regular" panose="02000000000000000000" pitchFamily="2" charset="0"/>
              </a:rPr>
              <a:t>int</a:t>
            </a:r>
            <a:r>
              <a:rPr lang="en-US" sz="3600" dirty="0">
                <a:solidFill>
                  <a:schemeClr val="tx2"/>
                </a:solidFill>
                <a:latin typeface="Yanone Kaffeesatz Regular" panose="02000000000000000000" pitchFamily="2" charset="0"/>
              </a:rPr>
              <a:t>&gt;(() =&gt; 1); </a:t>
            </a:r>
          </a:p>
          <a:p>
            <a:endParaRPr lang="en-US" sz="3600" dirty="0">
              <a:solidFill>
                <a:schemeClr val="tx2"/>
              </a:solidFill>
              <a:latin typeface="Yanone Kaffeesatz Regular" panose="02000000000000000000" pitchFamily="2" charset="0"/>
            </a:endParaRPr>
          </a:p>
          <a:p>
            <a:r>
              <a:rPr lang="en-US" sz="3600" dirty="0">
                <a:solidFill>
                  <a:schemeClr val="tx2"/>
                </a:solidFill>
                <a:latin typeface="Yanone Kaffeesatz Regular" panose="02000000000000000000" pitchFamily="2" charset="0"/>
              </a:rPr>
              <a:t>   public void Do()</a:t>
            </a:r>
          </a:p>
          <a:p>
            <a:r>
              <a:rPr lang="en-US" sz="3600" dirty="0">
                <a:solidFill>
                  <a:schemeClr val="tx2"/>
                </a:solidFill>
                <a:latin typeface="Yanone Kaffeesatz Regular" panose="02000000000000000000" pitchFamily="2" charset="0"/>
              </a:rPr>
              <a:t>   {</a:t>
            </a:r>
          </a:p>
          <a:p>
            <a:r>
              <a:rPr lang="en-US" sz="3600" dirty="0">
                <a:solidFill>
                  <a:schemeClr val="tx2"/>
                </a:solidFill>
                <a:latin typeface="Yanone Kaffeesatz Regular" panose="02000000000000000000" pitchFamily="2" charset="0"/>
              </a:rPr>
              <a:t>      </a:t>
            </a:r>
            <a:r>
              <a:rPr lang="en-US" sz="3600" dirty="0" err="1">
                <a:solidFill>
                  <a:schemeClr val="tx2"/>
                </a:solidFill>
                <a:latin typeface="Yanone Kaffeesatz Regular" panose="02000000000000000000" pitchFamily="2" charset="0"/>
              </a:rPr>
              <a:t>ambientState.Value</a:t>
            </a:r>
            <a:r>
              <a:rPr lang="en-US" sz="3600" dirty="0">
                <a:solidFill>
                  <a:schemeClr val="tx2"/>
                </a:solidFill>
                <a:latin typeface="Yanone Kaffeesatz Regular" panose="02000000000000000000" pitchFamily="2" charset="0"/>
              </a:rPr>
              <a:t>++;</a:t>
            </a:r>
          </a:p>
          <a:p>
            <a:r>
              <a:rPr lang="en-US" sz="3600" dirty="0">
                <a:solidFill>
                  <a:schemeClr val="tx2"/>
                </a:solidFill>
                <a:latin typeface="Yanone Kaffeesatz Regular" panose="02000000000000000000" pitchFamily="2" charset="0"/>
              </a:rPr>
              <a:t>   }</a:t>
            </a:r>
          </a:p>
          <a:p>
            <a:r>
              <a:rPr lang="en-US" sz="3600" dirty="0">
                <a:solidFill>
                  <a:schemeClr val="tx2"/>
                </a:solidFill>
                <a:latin typeface="Yanone Kaffeesatz Regular" panose="02000000000000000000" pitchFamily="2" charset="0"/>
              </a:rPr>
              <a:t>}</a:t>
            </a:r>
            <a:endParaRPr lang="de-CH" sz="3600"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3860943434"/>
      </p:ext>
    </p:extLst>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797298" y="330375"/>
            <a:ext cx="8621484" cy="6001643"/>
          </a:xfrm>
          <a:prstGeom prst="rect">
            <a:avLst/>
          </a:prstGeom>
        </p:spPr>
        <p:txBody>
          <a:bodyPr wrap="square">
            <a:spAutoFit/>
          </a:bodyPr>
          <a:lstStyle/>
          <a:p>
            <a:r>
              <a:rPr lang="en-US" sz="3200" dirty="0">
                <a:solidFill>
                  <a:schemeClr val="tx2"/>
                </a:solidFill>
                <a:latin typeface="Yanone Kaffeesatz Regular" panose="02000000000000000000" pitchFamily="2" charset="0"/>
              </a:rPr>
              <a:t> class </a:t>
            </a:r>
            <a:r>
              <a:rPr lang="en-US" sz="3200" dirty="0" err="1" smtClean="0">
                <a:solidFill>
                  <a:schemeClr val="tx2"/>
                </a:solidFill>
                <a:latin typeface="Yanone Kaffeesatz Regular" panose="02000000000000000000" pitchFamily="2" charset="0"/>
              </a:rPr>
              <a:t>ClassWithAmbientState</a:t>
            </a:r>
            <a:r>
              <a:rPr lang="en-US" sz="3200" dirty="0" smtClean="0">
                <a:solidFill>
                  <a:schemeClr val="tx2"/>
                </a:solidFill>
                <a:latin typeface="Yanone Kaffeesatz Regular" panose="02000000000000000000" pitchFamily="2" charset="0"/>
              </a:rPr>
              <a:t> {</a:t>
            </a:r>
            <a:endParaRPr lang="en-US" sz="3200" dirty="0">
              <a:solidFill>
                <a:schemeClr val="tx2"/>
              </a:solidFill>
              <a:latin typeface="Yanone Kaffeesatz Regular" panose="02000000000000000000" pitchFamily="2" charset="0"/>
            </a:endParaRPr>
          </a:p>
          <a:p>
            <a:r>
              <a:rPr lang="en-US" sz="3200" dirty="0">
                <a:solidFill>
                  <a:schemeClr val="tx2"/>
                </a:solidFill>
                <a:latin typeface="Yanone Kaffeesatz Regular" panose="02000000000000000000" pitchFamily="2" charset="0"/>
              </a:rPr>
              <a:t>   static </a:t>
            </a:r>
            <a:r>
              <a:rPr lang="en-US" sz="3200" dirty="0" err="1">
                <a:solidFill>
                  <a:schemeClr val="accent4"/>
                </a:solidFill>
                <a:latin typeface="Yanone Kaffeesatz Regular" panose="02000000000000000000" pitchFamily="2" charset="0"/>
              </a:rPr>
              <a:t>AsyncLocal</a:t>
            </a:r>
            <a:r>
              <a:rPr lang="en-US" sz="3200" dirty="0">
                <a:solidFill>
                  <a:schemeClr val="tx2"/>
                </a:solidFill>
                <a:latin typeface="Yanone Kaffeesatz Regular" panose="02000000000000000000" pitchFamily="2" charset="0"/>
              </a:rPr>
              <a:t>&lt;</a:t>
            </a:r>
            <a:r>
              <a:rPr lang="en-US" sz="3200" dirty="0" err="1">
                <a:solidFill>
                  <a:schemeClr val="tx2"/>
                </a:solidFill>
                <a:latin typeface="Yanone Kaffeesatz Regular" panose="02000000000000000000" pitchFamily="2" charset="0"/>
              </a:rPr>
              <a:t>int</a:t>
            </a:r>
            <a:r>
              <a:rPr lang="en-US" sz="3200" dirty="0">
                <a:solidFill>
                  <a:schemeClr val="tx2"/>
                </a:solidFill>
                <a:latin typeface="Yanone Kaffeesatz Regular" panose="02000000000000000000" pitchFamily="2" charset="0"/>
              </a:rPr>
              <a:t>&gt; </a:t>
            </a:r>
            <a:r>
              <a:rPr lang="en-US" sz="3200" dirty="0" err="1">
                <a:solidFill>
                  <a:schemeClr val="tx2"/>
                </a:solidFill>
                <a:latin typeface="Yanone Kaffeesatz Regular" panose="02000000000000000000" pitchFamily="2" charset="0"/>
              </a:rPr>
              <a:t>ambientState</a:t>
            </a:r>
            <a:r>
              <a:rPr lang="en-US" sz="3200" dirty="0">
                <a:solidFill>
                  <a:schemeClr val="tx2"/>
                </a:solidFill>
                <a:latin typeface="Yanone Kaffeesatz Regular" panose="02000000000000000000" pitchFamily="2" charset="0"/>
              </a:rPr>
              <a:t> = </a:t>
            </a:r>
            <a:r>
              <a:rPr lang="en-US" sz="3200" dirty="0" smtClean="0">
                <a:solidFill>
                  <a:schemeClr val="tx2"/>
                </a:solidFill>
                <a:latin typeface="Yanone Kaffeesatz Regular" panose="02000000000000000000" pitchFamily="2" charset="0"/>
              </a:rPr>
              <a:t/>
            </a:r>
            <a:br>
              <a:rPr lang="en-US" sz="3200" dirty="0" smtClean="0">
                <a:solidFill>
                  <a:schemeClr val="tx2"/>
                </a:solidFill>
                <a:latin typeface="Yanone Kaffeesatz Regular" panose="02000000000000000000" pitchFamily="2" charset="0"/>
              </a:rPr>
            </a:br>
            <a:r>
              <a:rPr lang="en-US" sz="3200" dirty="0" smtClean="0">
                <a:solidFill>
                  <a:schemeClr val="tx2"/>
                </a:solidFill>
                <a:latin typeface="Yanone Kaffeesatz Regular" panose="02000000000000000000" pitchFamily="2" charset="0"/>
              </a:rPr>
              <a:t>        new </a:t>
            </a:r>
            <a:r>
              <a:rPr lang="en-US" sz="3200" dirty="0" err="1" smtClean="0">
                <a:solidFill>
                  <a:schemeClr val="accent4"/>
                </a:solidFill>
                <a:latin typeface="Yanone Kaffeesatz Regular" panose="02000000000000000000" pitchFamily="2" charset="0"/>
              </a:rPr>
              <a:t>AsyncLocal</a:t>
            </a:r>
            <a:r>
              <a:rPr lang="en-US" sz="3200" dirty="0" smtClean="0">
                <a:solidFill>
                  <a:schemeClr val="tx2"/>
                </a:solidFill>
                <a:latin typeface="Yanone Kaffeesatz Regular" panose="02000000000000000000" pitchFamily="2" charset="0"/>
              </a:rPr>
              <a:t>&lt;</a:t>
            </a:r>
            <a:r>
              <a:rPr lang="en-US" sz="3200" dirty="0" err="1" smtClean="0">
                <a:solidFill>
                  <a:schemeClr val="tx2"/>
                </a:solidFill>
                <a:latin typeface="Yanone Kaffeesatz Regular" panose="02000000000000000000" pitchFamily="2" charset="0"/>
              </a:rPr>
              <a:t>int</a:t>
            </a:r>
            <a:r>
              <a:rPr lang="en-US" sz="3200" dirty="0">
                <a:solidFill>
                  <a:schemeClr val="tx2"/>
                </a:solidFill>
                <a:latin typeface="Yanone Kaffeesatz Regular" panose="02000000000000000000" pitchFamily="2" charset="0"/>
              </a:rPr>
              <a:t>&gt;(); </a:t>
            </a:r>
          </a:p>
          <a:p>
            <a:endParaRPr lang="en-US" sz="3200" dirty="0">
              <a:solidFill>
                <a:schemeClr val="tx2"/>
              </a:solidFill>
              <a:latin typeface="Yanone Kaffeesatz Regular" panose="02000000000000000000" pitchFamily="2" charset="0"/>
            </a:endParaRPr>
          </a:p>
          <a:p>
            <a:r>
              <a:rPr lang="en-US" sz="3200" dirty="0">
                <a:solidFill>
                  <a:schemeClr val="tx2"/>
                </a:solidFill>
                <a:latin typeface="Yanone Kaffeesatz Regular" panose="02000000000000000000" pitchFamily="2" charset="0"/>
              </a:rPr>
              <a:t>   static </a:t>
            </a:r>
            <a:r>
              <a:rPr lang="en-US" sz="3200" dirty="0" err="1">
                <a:solidFill>
                  <a:schemeClr val="tx2"/>
                </a:solidFill>
                <a:latin typeface="Yanone Kaffeesatz Regular" panose="02000000000000000000" pitchFamily="2" charset="0"/>
              </a:rPr>
              <a:t>ClassWithAmbientState</a:t>
            </a:r>
            <a:r>
              <a:rPr lang="en-US" sz="3200" dirty="0">
                <a:solidFill>
                  <a:schemeClr val="tx2"/>
                </a:solidFill>
                <a:latin typeface="Yanone Kaffeesatz Regular" panose="02000000000000000000" pitchFamily="2" charset="0"/>
              </a:rPr>
              <a:t>() {</a:t>
            </a:r>
            <a:br>
              <a:rPr lang="en-US" sz="3200" dirty="0">
                <a:solidFill>
                  <a:schemeClr val="tx2"/>
                </a:solidFill>
                <a:latin typeface="Yanone Kaffeesatz Regular" panose="02000000000000000000" pitchFamily="2" charset="0"/>
              </a:rPr>
            </a:br>
            <a:r>
              <a:rPr lang="en-US" sz="3200" dirty="0">
                <a:solidFill>
                  <a:schemeClr val="tx2"/>
                </a:solidFill>
                <a:latin typeface="Yanone Kaffeesatz Regular" panose="02000000000000000000" pitchFamily="2" charset="0"/>
              </a:rPr>
              <a:t>      </a:t>
            </a:r>
            <a:r>
              <a:rPr lang="en-US" sz="3200" dirty="0" err="1">
                <a:solidFill>
                  <a:schemeClr val="tx2"/>
                </a:solidFill>
                <a:latin typeface="Yanone Kaffeesatz Regular" panose="02000000000000000000" pitchFamily="2" charset="0"/>
              </a:rPr>
              <a:t>ambientState.Value</a:t>
            </a:r>
            <a:r>
              <a:rPr lang="en-US" sz="3200" dirty="0">
                <a:solidFill>
                  <a:schemeClr val="tx2"/>
                </a:solidFill>
                <a:latin typeface="Yanone Kaffeesatz Regular" panose="02000000000000000000" pitchFamily="2" charset="0"/>
              </a:rPr>
              <a:t> = 1;</a:t>
            </a:r>
            <a:br>
              <a:rPr lang="en-US" sz="3200" dirty="0">
                <a:solidFill>
                  <a:schemeClr val="tx2"/>
                </a:solidFill>
                <a:latin typeface="Yanone Kaffeesatz Regular" panose="02000000000000000000" pitchFamily="2" charset="0"/>
              </a:rPr>
            </a:br>
            <a:r>
              <a:rPr lang="en-US" sz="3200" dirty="0">
                <a:solidFill>
                  <a:schemeClr val="tx2"/>
                </a:solidFill>
                <a:latin typeface="Yanone Kaffeesatz Regular" panose="02000000000000000000" pitchFamily="2" charset="0"/>
              </a:rPr>
              <a:t>   }</a:t>
            </a:r>
          </a:p>
          <a:p>
            <a:endParaRPr lang="en-US" sz="3200" dirty="0">
              <a:solidFill>
                <a:schemeClr val="tx2"/>
              </a:solidFill>
              <a:latin typeface="Yanone Kaffeesatz Regular" panose="02000000000000000000" pitchFamily="2" charset="0"/>
            </a:endParaRPr>
          </a:p>
          <a:p>
            <a:r>
              <a:rPr lang="en-US" sz="3200" dirty="0">
                <a:solidFill>
                  <a:schemeClr val="tx2"/>
                </a:solidFill>
                <a:latin typeface="Yanone Kaffeesatz Regular" panose="02000000000000000000" pitchFamily="2" charset="0"/>
              </a:rPr>
              <a:t>   public void Do</a:t>
            </a:r>
            <a:r>
              <a:rPr lang="en-US" sz="3200" dirty="0" smtClean="0">
                <a:solidFill>
                  <a:schemeClr val="tx2"/>
                </a:solidFill>
                <a:latin typeface="Yanone Kaffeesatz Regular" panose="02000000000000000000" pitchFamily="2" charset="0"/>
              </a:rPr>
              <a:t>() {</a:t>
            </a:r>
            <a:endParaRPr lang="en-US" sz="3200" dirty="0">
              <a:solidFill>
                <a:schemeClr val="tx2"/>
              </a:solidFill>
              <a:latin typeface="Yanone Kaffeesatz Regular" panose="02000000000000000000" pitchFamily="2" charset="0"/>
            </a:endParaRPr>
          </a:p>
          <a:p>
            <a:r>
              <a:rPr lang="en-US" sz="3200" dirty="0">
                <a:solidFill>
                  <a:schemeClr val="tx2"/>
                </a:solidFill>
                <a:latin typeface="Yanone Kaffeesatz Regular" panose="02000000000000000000" pitchFamily="2" charset="0"/>
              </a:rPr>
              <a:t>      </a:t>
            </a:r>
            <a:r>
              <a:rPr lang="en-US" sz="3200" dirty="0" err="1">
                <a:solidFill>
                  <a:schemeClr val="tx2"/>
                </a:solidFill>
                <a:latin typeface="Yanone Kaffeesatz Regular" panose="02000000000000000000" pitchFamily="2" charset="0"/>
              </a:rPr>
              <a:t>ambientState.Value</a:t>
            </a:r>
            <a:r>
              <a:rPr lang="en-US" sz="3200" dirty="0">
                <a:solidFill>
                  <a:schemeClr val="tx2"/>
                </a:solidFill>
                <a:latin typeface="Yanone Kaffeesatz Regular" panose="02000000000000000000" pitchFamily="2" charset="0"/>
              </a:rPr>
              <a:t>++;</a:t>
            </a:r>
          </a:p>
          <a:p>
            <a:r>
              <a:rPr lang="en-US" sz="3200" dirty="0">
                <a:solidFill>
                  <a:schemeClr val="tx2"/>
                </a:solidFill>
                <a:latin typeface="Yanone Kaffeesatz Regular" panose="02000000000000000000" pitchFamily="2" charset="0"/>
              </a:rPr>
              <a:t>   }</a:t>
            </a:r>
          </a:p>
          <a:p>
            <a:r>
              <a:rPr lang="en-US" sz="3200" dirty="0">
                <a:solidFill>
                  <a:schemeClr val="tx2"/>
                </a:solidFill>
                <a:latin typeface="Yanone Kaffeesatz Regular" panose="02000000000000000000" pitchFamily="2" charset="0"/>
              </a:rPr>
              <a:t>}</a:t>
            </a:r>
            <a:endParaRPr lang="de-CH" sz="3200" dirty="0">
              <a:solidFill>
                <a:schemeClr val="tx2"/>
              </a:solidFill>
              <a:latin typeface="Yanone Kaffeesatz Regular" panose="02000000000000000000" pitchFamily="2" charset="0"/>
            </a:endParaRPr>
          </a:p>
        </p:txBody>
      </p:sp>
      <p:sp>
        <p:nvSpPr>
          <p:cNvPr id="11" name="Rectangle 10"/>
          <p:cNvSpPr/>
          <p:nvPr/>
        </p:nvSpPr>
        <p:spPr>
          <a:xfrm>
            <a:off x="1615830" y="489736"/>
            <a:ext cx="2436886" cy="707886"/>
          </a:xfrm>
          <a:prstGeom prst="rect">
            <a:avLst/>
          </a:prstGeom>
        </p:spPr>
        <p:txBody>
          <a:bodyPr wrap="none">
            <a:spAutoFit/>
          </a:bodyPr>
          <a:lstStyle/>
          <a:p>
            <a:pPr algn="ctr"/>
            <a:r>
              <a:rPr lang="en-US" sz="4000" dirty="0">
                <a:solidFill>
                  <a:schemeClr val="accent3"/>
                </a:solidFill>
                <a:latin typeface="Yanone Kaffeesatz Regular" panose="02000000000000000000" pitchFamily="2" charset="0"/>
              </a:rPr>
              <a:t>Ambient state</a:t>
            </a:r>
          </a:p>
        </p:txBody>
      </p:sp>
      <p:grpSp>
        <p:nvGrpSpPr>
          <p:cNvPr id="7" name="Group 6"/>
          <p:cNvGrpSpPr/>
          <p:nvPr/>
        </p:nvGrpSpPr>
        <p:grpSpPr>
          <a:xfrm>
            <a:off x="-283221" y="2473176"/>
            <a:ext cx="3781261" cy="3858842"/>
            <a:chOff x="145657" y="0"/>
            <a:chExt cx="6858000" cy="6858000"/>
          </a:xfrm>
        </p:grpSpPr>
        <p:pic>
          <p:nvPicPr>
            <p:cNvPr id="8" name="Picture 7"/>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45657" y="0"/>
              <a:ext cx="6858000" cy="6858000"/>
            </a:xfrm>
            <a:prstGeom prst="rect">
              <a:avLst/>
            </a:prstGeom>
          </p:spPr>
        </p:pic>
        <p:sp>
          <p:nvSpPr>
            <p:cNvPr id="10" name="Rectangle 9"/>
            <p:cNvSpPr/>
            <p:nvPr/>
          </p:nvSpPr>
          <p:spPr>
            <a:xfrm>
              <a:off x="3646761" y="130075"/>
              <a:ext cx="1878721" cy="1805054"/>
            </a:xfrm>
            <a:prstGeom prst="rect">
              <a:avLst/>
            </a:prstGeom>
          </p:spPr>
          <p:txBody>
            <a:bodyPr wrap="none">
              <a:spAutoFit/>
            </a:bodyPr>
            <a:lstStyle/>
            <a:p>
              <a:r>
                <a:rPr lang="en-US" sz="3600" dirty="0">
                  <a:solidFill>
                    <a:schemeClr val="accent2"/>
                  </a:solidFill>
                  <a:latin typeface="Yanone Kaffeesatz Regular" panose="02000000000000000000" pitchFamily="2" charset="0"/>
                </a:rPr>
                <a:t>Fix it</a:t>
              </a:r>
              <a:r>
                <a:rPr lang="en-US" sz="6000" dirty="0">
                  <a:solidFill>
                    <a:schemeClr val="accent2"/>
                  </a:solidFill>
                  <a:latin typeface="Yanone Kaffeesatz Regular" panose="02000000000000000000" pitchFamily="2" charset="0"/>
                </a:rPr>
                <a:t>!</a:t>
              </a:r>
              <a:endParaRPr lang="de-CH" sz="600" dirty="0"/>
            </a:p>
          </p:txBody>
        </p:sp>
      </p:grpSp>
    </p:spTree>
    <p:extLst>
      <p:ext uri="{BB962C8B-B14F-4D97-AF65-F5344CB8AC3E}">
        <p14:creationId xmlns:p14="http://schemas.microsoft.com/office/powerpoint/2010/main" val="120627415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764871" y="838788"/>
            <a:ext cx="7306745" cy="4832092"/>
          </a:xfrm>
          <a:prstGeom prst="rect">
            <a:avLst/>
          </a:prstGeom>
        </p:spPr>
        <p:txBody>
          <a:bodyPr wrap="square">
            <a:spAutoFit/>
          </a:bodyPr>
          <a:lstStyle/>
          <a:p>
            <a:r>
              <a:rPr lang="en-US" sz="2800" dirty="0" err="1" smtClean="0">
                <a:solidFill>
                  <a:schemeClr val="accent3"/>
                </a:solidFill>
                <a:latin typeface="Yanone Kaffeesatz Regular" panose="02000000000000000000" pitchFamily="2" charset="0"/>
              </a:rPr>
              <a:t>var</a:t>
            </a:r>
            <a:r>
              <a:rPr lang="en-US" sz="2800" dirty="0" smtClean="0">
                <a:solidFill>
                  <a:schemeClr val="accent3"/>
                </a:solidFill>
                <a:latin typeface="Yanone Kaffeesatz Regular" panose="02000000000000000000" pitchFamily="2" charset="0"/>
              </a:rPr>
              <a:t> </a:t>
            </a:r>
            <a:r>
              <a:rPr lang="en-US" sz="2800" dirty="0">
                <a:solidFill>
                  <a:schemeClr val="accent3"/>
                </a:solidFill>
                <a:latin typeface="Yanone Kaffeesatz Regular" panose="02000000000000000000" pitchFamily="2" charset="0"/>
              </a:rPr>
              <a:t>instance = new </a:t>
            </a:r>
            <a:r>
              <a:rPr lang="en-US" sz="2800" dirty="0" err="1">
                <a:solidFill>
                  <a:schemeClr val="accent3"/>
                </a:solidFill>
                <a:latin typeface="Yanone Kaffeesatz Regular" panose="02000000000000000000" pitchFamily="2" charset="0"/>
              </a:rPr>
              <a:t>ClassWithAmbientState</a:t>
            </a:r>
            <a:r>
              <a:rPr lang="en-US" sz="2800" dirty="0">
                <a:solidFill>
                  <a:schemeClr val="accent3"/>
                </a:solidFill>
                <a:latin typeface="Yanone Kaffeesatz Regular" panose="02000000000000000000" pitchFamily="2" charset="0"/>
              </a:rPr>
              <a:t>();</a:t>
            </a:r>
          </a:p>
          <a:p>
            <a:r>
              <a:rPr lang="en-US" sz="2800" dirty="0" err="1">
                <a:solidFill>
                  <a:schemeClr val="accent3"/>
                </a:solidFill>
                <a:latin typeface="Yanone Kaffeesatz Regular" panose="02000000000000000000" pitchFamily="2" charset="0"/>
              </a:rPr>
              <a:t>var</a:t>
            </a:r>
            <a:r>
              <a:rPr lang="en-US" sz="2800" dirty="0">
                <a:solidFill>
                  <a:schemeClr val="accent3"/>
                </a:solidFill>
                <a:latin typeface="Yanone Kaffeesatz Regular" panose="02000000000000000000" pitchFamily="2" charset="0"/>
              </a:rPr>
              <a:t> tasks = new Task[3];</a:t>
            </a:r>
          </a:p>
          <a:p>
            <a:r>
              <a:rPr lang="en-US" sz="2800" dirty="0">
                <a:solidFill>
                  <a:schemeClr val="accent3"/>
                </a:solidFill>
                <a:latin typeface="Yanone Kaffeesatz Regular" panose="02000000000000000000" pitchFamily="2" charset="0"/>
              </a:rPr>
              <a:t>for (</a:t>
            </a:r>
            <a:r>
              <a:rPr lang="en-US" sz="2800" dirty="0" err="1">
                <a:solidFill>
                  <a:schemeClr val="accent3"/>
                </a:solidFill>
                <a:latin typeface="Yanone Kaffeesatz Regular" panose="02000000000000000000" pitchFamily="2" charset="0"/>
              </a:rPr>
              <a:t>int</a:t>
            </a:r>
            <a:r>
              <a:rPr lang="en-US" sz="2800" dirty="0">
                <a:solidFill>
                  <a:schemeClr val="accent3"/>
                </a:solidFill>
                <a:latin typeface="Yanone Kaffeesatz Regular" panose="02000000000000000000" pitchFamily="2" charset="0"/>
              </a:rPr>
              <a:t> </a:t>
            </a:r>
            <a:r>
              <a:rPr lang="en-US" sz="2800" dirty="0" err="1">
                <a:solidFill>
                  <a:schemeClr val="accent3"/>
                </a:solidFill>
                <a:latin typeface="Yanone Kaffeesatz Regular" panose="02000000000000000000" pitchFamily="2" charset="0"/>
              </a:rPr>
              <a:t>i</a:t>
            </a:r>
            <a:r>
              <a:rPr lang="en-US" sz="2800" dirty="0">
                <a:solidFill>
                  <a:schemeClr val="accent3"/>
                </a:solidFill>
                <a:latin typeface="Yanone Kaffeesatz Regular" panose="02000000000000000000" pitchFamily="2" charset="0"/>
              </a:rPr>
              <a:t> = 0; </a:t>
            </a:r>
            <a:r>
              <a:rPr lang="en-US" sz="2800" dirty="0" err="1">
                <a:solidFill>
                  <a:schemeClr val="accent3"/>
                </a:solidFill>
                <a:latin typeface="Yanone Kaffeesatz Regular" panose="02000000000000000000" pitchFamily="2" charset="0"/>
              </a:rPr>
              <a:t>i</a:t>
            </a:r>
            <a:r>
              <a:rPr lang="en-US" sz="2800" dirty="0">
                <a:solidFill>
                  <a:schemeClr val="accent3"/>
                </a:solidFill>
                <a:latin typeface="Yanone Kaffeesatz Regular" panose="02000000000000000000" pitchFamily="2" charset="0"/>
              </a:rPr>
              <a:t> &lt; 3; </a:t>
            </a:r>
            <a:r>
              <a:rPr lang="en-US" sz="2800" dirty="0" err="1">
                <a:solidFill>
                  <a:schemeClr val="accent3"/>
                </a:solidFill>
                <a:latin typeface="Yanone Kaffeesatz Regular" panose="02000000000000000000" pitchFamily="2" charset="0"/>
              </a:rPr>
              <a:t>i</a:t>
            </a:r>
            <a:r>
              <a:rPr lang="en-US" sz="2800" dirty="0">
                <a:solidFill>
                  <a:schemeClr val="accent3"/>
                </a:solidFill>
                <a:latin typeface="Yanone Kaffeesatz Regular" panose="02000000000000000000" pitchFamily="2" charset="0"/>
              </a:rPr>
              <a:t>++) {</a:t>
            </a:r>
          </a:p>
          <a:p>
            <a:r>
              <a:rPr lang="en-US" sz="2800" dirty="0">
                <a:solidFill>
                  <a:schemeClr val="tx2"/>
                </a:solidFill>
                <a:latin typeface="Yanone Kaffeesatz Regular" panose="02000000000000000000" pitchFamily="2" charset="0"/>
              </a:rPr>
              <a:t>   tasks[</a:t>
            </a:r>
            <a:r>
              <a:rPr lang="en-US" sz="2800" dirty="0" err="1">
                <a:solidFill>
                  <a:schemeClr val="tx2"/>
                </a:solidFill>
                <a:latin typeface="Yanone Kaffeesatz Regular" panose="02000000000000000000" pitchFamily="2" charset="0"/>
              </a:rPr>
              <a:t>i</a:t>
            </a:r>
            <a:r>
              <a:rPr lang="en-US" sz="2800" dirty="0">
                <a:solidFill>
                  <a:schemeClr val="tx2"/>
                </a:solidFill>
                <a:latin typeface="Yanone Kaffeesatz Regular" panose="02000000000000000000" pitchFamily="2" charset="0"/>
              </a:rPr>
              <a:t>] = </a:t>
            </a:r>
            <a:r>
              <a:rPr lang="en-US" sz="2800" dirty="0" smtClean="0">
                <a:solidFill>
                  <a:schemeClr val="tx2"/>
                </a:solidFill>
                <a:latin typeface="Yanone Kaffeesatz Regular" panose="02000000000000000000" pitchFamily="2" charset="0"/>
              </a:rPr>
              <a:t>((</a:t>
            </a:r>
            <a:r>
              <a:rPr lang="en-US" sz="2800" dirty="0" err="1" smtClean="0">
                <a:solidFill>
                  <a:schemeClr val="tx2"/>
                </a:solidFill>
                <a:latin typeface="Yanone Kaffeesatz Regular" panose="02000000000000000000" pitchFamily="2" charset="0"/>
              </a:rPr>
              <a:t>Func</a:t>
            </a:r>
            <a:r>
              <a:rPr lang="en-US" sz="2800" dirty="0" smtClean="0">
                <a:solidFill>
                  <a:schemeClr val="tx2"/>
                </a:solidFill>
                <a:latin typeface="Yanone Kaffeesatz Regular" panose="02000000000000000000" pitchFamily="2" charset="0"/>
              </a:rPr>
              <a:t>&lt;Task&gt;)(</a:t>
            </a:r>
            <a:r>
              <a:rPr lang="en-US" sz="2800" dirty="0" err="1" smtClean="0">
                <a:solidFill>
                  <a:schemeClr val="accent4"/>
                </a:solidFill>
                <a:latin typeface="Yanone Kaffeesatz Regular" panose="02000000000000000000" pitchFamily="2" charset="0"/>
              </a:rPr>
              <a:t>async</a:t>
            </a:r>
            <a:r>
              <a:rPr lang="en-US" sz="2800" dirty="0" smtClean="0">
                <a:solidFill>
                  <a:schemeClr val="accent4"/>
                </a:solidFill>
                <a:latin typeface="Yanone Kaffeesatz Regular" panose="02000000000000000000" pitchFamily="2" charset="0"/>
              </a:rPr>
              <a:t> </a:t>
            </a:r>
            <a:r>
              <a:rPr lang="en-US" sz="2800" dirty="0" smtClean="0">
                <a:solidFill>
                  <a:schemeClr val="tx2"/>
                </a:solidFill>
                <a:latin typeface="Yanone Kaffeesatz Regular" panose="02000000000000000000" pitchFamily="2" charset="0"/>
              </a:rPr>
              <a:t>() </a:t>
            </a:r>
            <a:r>
              <a:rPr lang="en-US" sz="2800" dirty="0">
                <a:solidFill>
                  <a:schemeClr val="tx2"/>
                </a:solidFill>
                <a:latin typeface="Yanone Kaffeesatz Regular" panose="02000000000000000000" pitchFamily="2" charset="0"/>
              </a:rPr>
              <a:t>=&gt; {</a:t>
            </a:r>
          </a:p>
          <a:p>
            <a:r>
              <a:rPr lang="en-US" sz="2800" dirty="0">
                <a:solidFill>
                  <a:schemeClr val="tx2"/>
                </a:solidFill>
                <a:latin typeface="Yanone Kaffeesatz Regular" panose="02000000000000000000" pitchFamily="2" charset="0"/>
              </a:rPr>
              <a:t>      </a:t>
            </a:r>
            <a:r>
              <a:rPr lang="en-US" sz="2800" dirty="0" err="1">
                <a:solidFill>
                  <a:schemeClr val="accent4"/>
                </a:solidFill>
                <a:latin typeface="Yanone Kaffeesatz Regular" panose="02000000000000000000" pitchFamily="2" charset="0"/>
              </a:rPr>
              <a:t>instance.Do</a:t>
            </a:r>
            <a:r>
              <a:rPr lang="en-US" sz="2800" dirty="0">
                <a:solidFill>
                  <a:schemeClr val="tx2"/>
                </a:solidFill>
                <a:latin typeface="Yanone Kaffeesatz Regular" panose="02000000000000000000" pitchFamily="2" charset="0"/>
              </a:rPr>
              <a:t>();</a:t>
            </a:r>
          </a:p>
          <a:p>
            <a:r>
              <a:rPr lang="en-US" sz="2800" dirty="0">
                <a:solidFill>
                  <a:schemeClr val="tx2"/>
                </a:solidFill>
                <a:latin typeface="Yanone Kaffeesatz Regular" panose="02000000000000000000" pitchFamily="2" charset="0"/>
              </a:rPr>
              <a:t>      </a:t>
            </a:r>
            <a:r>
              <a:rPr lang="en-US" sz="2800" dirty="0" smtClean="0">
                <a:solidFill>
                  <a:schemeClr val="accent4"/>
                </a:solidFill>
                <a:latin typeface="Yanone Kaffeesatz Regular" panose="02000000000000000000" pitchFamily="2" charset="0"/>
              </a:rPr>
              <a:t>await</a:t>
            </a:r>
            <a:r>
              <a:rPr lang="en-US" sz="2800" dirty="0" smtClean="0">
                <a:solidFill>
                  <a:schemeClr val="tx2"/>
                </a:solidFill>
                <a:latin typeface="Yanone Kaffeesatz Regular" panose="02000000000000000000" pitchFamily="2" charset="0"/>
              </a:rPr>
              <a:t> </a:t>
            </a:r>
            <a:r>
              <a:rPr lang="en-US" sz="2800" dirty="0" err="1" smtClean="0">
                <a:solidFill>
                  <a:schemeClr val="tx2"/>
                </a:solidFill>
                <a:latin typeface="Yanone Kaffeesatz Regular" panose="02000000000000000000" pitchFamily="2" charset="0"/>
              </a:rPr>
              <a:t>Task.Delay</a:t>
            </a:r>
            <a:r>
              <a:rPr lang="en-US" sz="2800" dirty="0" smtClean="0">
                <a:solidFill>
                  <a:schemeClr val="tx2"/>
                </a:solidFill>
                <a:latin typeface="Yanone Kaffeesatz Regular" panose="02000000000000000000" pitchFamily="2" charset="0"/>
              </a:rPr>
              <a:t>(200).</a:t>
            </a:r>
            <a:r>
              <a:rPr lang="en-US" sz="2800" dirty="0" err="1" smtClean="0">
                <a:solidFill>
                  <a:schemeClr val="tx2"/>
                </a:solidFill>
                <a:latin typeface="Yanone Kaffeesatz Regular" panose="02000000000000000000" pitchFamily="2" charset="0"/>
              </a:rPr>
              <a:t>ConfigureAwait</a:t>
            </a:r>
            <a:r>
              <a:rPr lang="en-US" sz="2800" dirty="0" smtClean="0">
                <a:solidFill>
                  <a:schemeClr val="tx2"/>
                </a:solidFill>
                <a:latin typeface="Yanone Kaffeesatz Regular" panose="02000000000000000000" pitchFamily="2" charset="0"/>
              </a:rPr>
              <a:t>(false)</a:t>
            </a:r>
            <a:r>
              <a:rPr lang="en-US" sz="2800" dirty="0" smtClean="0">
                <a:solidFill>
                  <a:schemeClr val="tx2"/>
                </a:solidFill>
                <a:latin typeface="Yanone Kaffeesatz Regular" panose="02000000000000000000" pitchFamily="2" charset="0"/>
              </a:rPr>
              <a:t>;</a:t>
            </a:r>
            <a:endParaRPr lang="en-US" sz="2800" dirty="0">
              <a:solidFill>
                <a:schemeClr val="tx2"/>
              </a:solidFill>
              <a:latin typeface="Yanone Kaffeesatz Regular" panose="02000000000000000000" pitchFamily="2" charset="0"/>
            </a:endParaRPr>
          </a:p>
          <a:p>
            <a:r>
              <a:rPr lang="en-US" sz="2800" dirty="0">
                <a:solidFill>
                  <a:schemeClr val="tx2"/>
                </a:solidFill>
                <a:latin typeface="Yanone Kaffeesatz Regular" panose="02000000000000000000" pitchFamily="2" charset="0"/>
              </a:rPr>
              <a:t>      </a:t>
            </a:r>
            <a:r>
              <a:rPr lang="en-US" sz="2800" dirty="0" err="1">
                <a:solidFill>
                  <a:schemeClr val="accent4"/>
                </a:solidFill>
                <a:latin typeface="Yanone Kaffeesatz Regular" panose="02000000000000000000" pitchFamily="2" charset="0"/>
              </a:rPr>
              <a:t>instance.Do</a:t>
            </a:r>
            <a:r>
              <a:rPr lang="en-US" sz="2800" dirty="0">
                <a:solidFill>
                  <a:schemeClr val="tx2"/>
                </a:solidFill>
                <a:latin typeface="Yanone Kaffeesatz Regular" panose="02000000000000000000" pitchFamily="2" charset="0"/>
              </a:rPr>
              <a:t>();</a:t>
            </a:r>
          </a:p>
          <a:p>
            <a:r>
              <a:rPr lang="en-US" sz="2800" dirty="0">
                <a:solidFill>
                  <a:schemeClr val="tx2"/>
                </a:solidFill>
                <a:latin typeface="Yanone Kaffeesatz Regular" panose="02000000000000000000" pitchFamily="2" charset="0"/>
              </a:rPr>
              <a:t>   </a:t>
            </a:r>
            <a:r>
              <a:rPr lang="en-US" sz="2800" dirty="0" smtClean="0">
                <a:solidFill>
                  <a:schemeClr val="tx2"/>
                </a:solidFill>
                <a:latin typeface="Yanone Kaffeesatz Regular" panose="02000000000000000000" pitchFamily="2" charset="0"/>
              </a:rPr>
              <a:t>}))();</a:t>
            </a:r>
            <a:endParaRPr lang="en-US" sz="2800" dirty="0">
              <a:solidFill>
                <a:schemeClr val="tx2"/>
              </a:solidFill>
              <a:latin typeface="Yanone Kaffeesatz Regular" panose="02000000000000000000" pitchFamily="2" charset="0"/>
            </a:endParaRPr>
          </a:p>
          <a:p>
            <a:r>
              <a:rPr lang="en-US" sz="2800" dirty="0">
                <a:solidFill>
                  <a:schemeClr val="accent3"/>
                </a:solidFill>
                <a:latin typeface="Yanone Kaffeesatz Regular" panose="02000000000000000000" pitchFamily="2" charset="0"/>
              </a:rPr>
              <a:t>}</a:t>
            </a:r>
          </a:p>
          <a:p>
            <a:endParaRPr lang="en-US" sz="2800" dirty="0">
              <a:solidFill>
                <a:schemeClr val="accent3"/>
              </a:solidFill>
              <a:latin typeface="Yanone Kaffeesatz Regular" panose="02000000000000000000" pitchFamily="2" charset="0"/>
            </a:endParaRPr>
          </a:p>
          <a:p>
            <a:r>
              <a:rPr lang="en-US" sz="2800" dirty="0">
                <a:solidFill>
                  <a:schemeClr val="accent3"/>
                </a:solidFill>
                <a:latin typeface="Yanone Kaffeesatz Regular" panose="02000000000000000000" pitchFamily="2" charset="0"/>
              </a:rPr>
              <a:t>await </a:t>
            </a:r>
            <a:r>
              <a:rPr lang="en-US" sz="2800" dirty="0" err="1">
                <a:solidFill>
                  <a:schemeClr val="accent3"/>
                </a:solidFill>
                <a:latin typeface="Yanone Kaffeesatz Regular" panose="02000000000000000000" pitchFamily="2" charset="0"/>
              </a:rPr>
              <a:t>Task.WhenAll</a:t>
            </a:r>
            <a:r>
              <a:rPr lang="en-US" sz="2800" dirty="0">
                <a:solidFill>
                  <a:schemeClr val="accent3"/>
                </a:solidFill>
                <a:latin typeface="Yanone Kaffeesatz Regular" panose="02000000000000000000" pitchFamily="2" charset="0"/>
              </a:rPr>
              <a:t>(tasks);</a:t>
            </a:r>
            <a:endParaRPr lang="de-CH" sz="2800" dirty="0">
              <a:solidFill>
                <a:schemeClr val="accent3"/>
              </a:solidFill>
              <a:latin typeface="Yanone Kaffeesatz Regular" panose="02000000000000000000" pitchFamily="2" charset="0"/>
            </a:endParaRPr>
          </a:p>
        </p:txBody>
      </p:sp>
      <p:sp>
        <p:nvSpPr>
          <p:cNvPr id="11" name="Rectangle 10"/>
          <p:cNvSpPr/>
          <p:nvPr/>
        </p:nvSpPr>
        <p:spPr>
          <a:xfrm>
            <a:off x="1615830" y="489736"/>
            <a:ext cx="2436886" cy="707886"/>
          </a:xfrm>
          <a:prstGeom prst="rect">
            <a:avLst/>
          </a:prstGeom>
        </p:spPr>
        <p:txBody>
          <a:bodyPr wrap="none">
            <a:spAutoFit/>
          </a:bodyPr>
          <a:lstStyle/>
          <a:p>
            <a:pPr algn="ctr"/>
            <a:r>
              <a:rPr lang="en-US" sz="4000" dirty="0">
                <a:solidFill>
                  <a:schemeClr val="accent3"/>
                </a:solidFill>
                <a:latin typeface="Yanone Kaffeesatz Regular" panose="02000000000000000000" pitchFamily="2" charset="0"/>
              </a:rPr>
              <a:t>Ambient state</a:t>
            </a:r>
          </a:p>
        </p:txBody>
      </p:sp>
      <p:grpSp>
        <p:nvGrpSpPr>
          <p:cNvPr id="12" name="Group 11"/>
          <p:cNvGrpSpPr/>
          <p:nvPr/>
        </p:nvGrpSpPr>
        <p:grpSpPr>
          <a:xfrm>
            <a:off x="-283221" y="2473176"/>
            <a:ext cx="3781261" cy="3858842"/>
            <a:chOff x="145657" y="0"/>
            <a:chExt cx="6858000" cy="6858000"/>
          </a:xfrm>
        </p:grpSpPr>
        <p:pic>
          <p:nvPicPr>
            <p:cNvPr id="13" name="Picture 12"/>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45657" y="0"/>
              <a:ext cx="6858000" cy="6858000"/>
            </a:xfrm>
            <a:prstGeom prst="rect">
              <a:avLst/>
            </a:prstGeom>
          </p:spPr>
        </p:pic>
        <p:sp>
          <p:nvSpPr>
            <p:cNvPr id="14" name="Rectangle 13"/>
            <p:cNvSpPr/>
            <p:nvPr/>
          </p:nvSpPr>
          <p:spPr>
            <a:xfrm>
              <a:off x="3475633" y="178989"/>
              <a:ext cx="1878721" cy="1805054"/>
            </a:xfrm>
            <a:prstGeom prst="rect">
              <a:avLst/>
            </a:prstGeom>
          </p:spPr>
          <p:txBody>
            <a:bodyPr wrap="none">
              <a:spAutoFit/>
            </a:bodyPr>
            <a:lstStyle/>
            <a:p>
              <a:r>
                <a:rPr lang="en-US" sz="3600" dirty="0" smtClean="0">
                  <a:solidFill>
                    <a:schemeClr val="accent2"/>
                  </a:solidFill>
                  <a:latin typeface="Yanone Kaffeesatz Regular" panose="02000000000000000000" pitchFamily="2" charset="0"/>
                </a:rPr>
                <a:t>Fix it</a:t>
              </a:r>
              <a:r>
                <a:rPr lang="en-US" sz="6000" dirty="0" smtClean="0">
                  <a:solidFill>
                    <a:schemeClr val="accent2"/>
                  </a:solidFill>
                  <a:latin typeface="Yanone Kaffeesatz Regular" panose="02000000000000000000" pitchFamily="2" charset="0"/>
                </a:rPr>
                <a:t>!</a:t>
              </a:r>
              <a:endParaRPr lang="de-CH" sz="600" dirty="0"/>
            </a:p>
          </p:txBody>
        </p:sp>
      </p:grpSp>
    </p:spTree>
    <p:extLst>
      <p:ext uri="{BB962C8B-B14F-4D97-AF65-F5344CB8AC3E}">
        <p14:creationId xmlns:p14="http://schemas.microsoft.com/office/powerpoint/2010/main" val="157521169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615830" y="489736"/>
            <a:ext cx="2436886" cy="707886"/>
          </a:xfrm>
          <a:prstGeom prst="rect">
            <a:avLst/>
          </a:prstGeom>
        </p:spPr>
        <p:txBody>
          <a:bodyPr wrap="none">
            <a:spAutoFit/>
          </a:bodyPr>
          <a:lstStyle/>
          <a:p>
            <a:pPr algn="ctr"/>
            <a:r>
              <a:rPr lang="en-US" sz="4000" dirty="0">
                <a:solidFill>
                  <a:schemeClr val="accent3"/>
                </a:solidFill>
                <a:latin typeface="Yanone Kaffeesatz Regular" panose="02000000000000000000" pitchFamily="2" charset="0"/>
              </a:rPr>
              <a:t>Ambient state</a:t>
            </a:r>
          </a:p>
        </p:txBody>
      </p:sp>
      <p:grpSp>
        <p:nvGrpSpPr>
          <p:cNvPr id="7" name="Group 6"/>
          <p:cNvGrpSpPr/>
          <p:nvPr/>
        </p:nvGrpSpPr>
        <p:grpSpPr>
          <a:xfrm>
            <a:off x="-283221" y="2473176"/>
            <a:ext cx="3781261" cy="3858842"/>
            <a:chOff x="145657" y="0"/>
            <a:chExt cx="6858000" cy="6858000"/>
          </a:xfrm>
        </p:grpSpPr>
        <p:pic>
          <p:nvPicPr>
            <p:cNvPr id="8" name="Picture 7"/>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45657" y="0"/>
              <a:ext cx="6858000" cy="6858000"/>
            </a:xfrm>
            <a:prstGeom prst="rect">
              <a:avLst/>
            </a:prstGeom>
          </p:spPr>
        </p:pic>
        <p:sp>
          <p:nvSpPr>
            <p:cNvPr id="10" name="Rectangle 9"/>
            <p:cNvSpPr/>
            <p:nvPr/>
          </p:nvSpPr>
          <p:spPr>
            <a:xfrm>
              <a:off x="3646761" y="130075"/>
              <a:ext cx="1878721" cy="1805054"/>
            </a:xfrm>
            <a:prstGeom prst="rect">
              <a:avLst/>
            </a:prstGeom>
          </p:spPr>
          <p:txBody>
            <a:bodyPr wrap="none">
              <a:spAutoFit/>
            </a:bodyPr>
            <a:lstStyle/>
            <a:p>
              <a:r>
                <a:rPr lang="en-US" sz="3600" dirty="0">
                  <a:solidFill>
                    <a:schemeClr val="accent2"/>
                  </a:solidFill>
                  <a:latin typeface="Yanone Kaffeesatz Regular" panose="02000000000000000000" pitchFamily="2" charset="0"/>
                </a:rPr>
                <a:t>Fix it</a:t>
              </a:r>
              <a:r>
                <a:rPr lang="en-US" sz="6000" dirty="0">
                  <a:solidFill>
                    <a:schemeClr val="accent2"/>
                  </a:solidFill>
                  <a:latin typeface="Yanone Kaffeesatz Regular" panose="02000000000000000000" pitchFamily="2" charset="0"/>
                </a:rPr>
                <a:t>!</a:t>
              </a:r>
              <a:endParaRPr lang="de-CH" sz="600" dirty="0"/>
            </a:p>
          </p:txBody>
        </p:sp>
      </p:grpSp>
      <p:sp>
        <p:nvSpPr>
          <p:cNvPr id="12" name="Rectangle 11"/>
          <p:cNvSpPr/>
          <p:nvPr/>
        </p:nvSpPr>
        <p:spPr>
          <a:xfrm>
            <a:off x="5202936" y="2038535"/>
            <a:ext cx="6086923" cy="3046988"/>
          </a:xfrm>
          <a:prstGeom prst="rect">
            <a:avLst/>
          </a:prstGeom>
        </p:spPr>
        <p:txBody>
          <a:bodyPr wrap="none">
            <a:spAutoFit/>
          </a:bodyPr>
          <a:lstStyle/>
          <a:p>
            <a:r>
              <a:rPr lang="en-US" sz="4800" dirty="0">
                <a:solidFill>
                  <a:schemeClr val="tx2"/>
                </a:solidFill>
                <a:latin typeface="Yanone Kaffeesatz Regular" panose="02000000000000000000" pitchFamily="2" charset="0"/>
              </a:rPr>
              <a:t>Even better:</a:t>
            </a:r>
            <a:br>
              <a:rPr lang="en-US" sz="4800" dirty="0">
                <a:solidFill>
                  <a:schemeClr val="tx2"/>
                </a:solidFill>
                <a:latin typeface="Yanone Kaffeesatz Regular" panose="02000000000000000000" pitchFamily="2" charset="0"/>
              </a:rPr>
            </a:br>
            <a:r>
              <a:rPr lang="en-US" sz="4800" dirty="0">
                <a:solidFill>
                  <a:schemeClr val="tx2"/>
                </a:solidFill>
                <a:latin typeface="Yanone Kaffeesatz Regular" panose="02000000000000000000" pitchFamily="2" charset="0"/>
              </a:rPr>
              <a:t>Can we change the code so that</a:t>
            </a:r>
          </a:p>
          <a:p>
            <a:r>
              <a:rPr lang="en-US" sz="4800" dirty="0">
                <a:solidFill>
                  <a:schemeClr val="tx2"/>
                </a:solidFill>
                <a:latin typeface="Yanone Kaffeesatz Regular" panose="02000000000000000000" pitchFamily="2" charset="0"/>
              </a:rPr>
              <a:t>we </a:t>
            </a:r>
            <a:r>
              <a:rPr lang="en-US" sz="4800" dirty="0">
                <a:solidFill>
                  <a:schemeClr val="accent4"/>
                </a:solidFill>
                <a:latin typeface="Yanone Kaffeesatz Regular" panose="02000000000000000000" pitchFamily="2" charset="0"/>
              </a:rPr>
              <a:t>float state into methods </a:t>
            </a:r>
            <a:br>
              <a:rPr lang="en-US" sz="4800" dirty="0">
                <a:solidFill>
                  <a:schemeClr val="accent4"/>
                </a:solidFill>
                <a:latin typeface="Yanone Kaffeesatz Regular" panose="02000000000000000000" pitchFamily="2" charset="0"/>
              </a:rPr>
            </a:br>
            <a:r>
              <a:rPr lang="en-US" sz="4800" dirty="0">
                <a:solidFill>
                  <a:schemeClr val="accent4"/>
                </a:solidFill>
                <a:latin typeface="Yanone Kaffeesatz Regular" panose="02000000000000000000" pitchFamily="2" charset="0"/>
              </a:rPr>
              <a:t>that need it</a:t>
            </a:r>
            <a:r>
              <a:rPr lang="en-US" sz="4800" dirty="0">
                <a:solidFill>
                  <a:schemeClr val="tx2"/>
                </a:solidFill>
                <a:latin typeface="Yanone Kaffeesatz Regular" panose="02000000000000000000" pitchFamily="2" charset="0"/>
              </a:rPr>
              <a:t>?</a:t>
            </a:r>
            <a:endParaRPr lang="de-CH" sz="800" dirty="0">
              <a:solidFill>
                <a:schemeClr val="tx2"/>
              </a:solidFill>
            </a:endParaRPr>
          </a:p>
        </p:txBody>
      </p:sp>
    </p:spTree>
    <p:extLst>
      <p:ext uri="{BB962C8B-B14F-4D97-AF65-F5344CB8AC3E}">
        <p14:creationId xmlns:p14="http://schemas.microsoft.com/office/powerpoint/2010/main" val="389912049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613412" y="489736"/>
            <a:ext cx="7306745" cy="6001643"/>
          </a:xfrm>
          <a:prstGeom prst="rect">
            <a:avLst/>
          </a:prstGeom>
        </p:spPr>
        <p:txBody>
          <a:bodyPr wrap="square">
            <a:spAutoFit/>
          </a:bodyPr>
          <a:lstStyle/>
          <a:p>
            <a:r>
              <a:rPr lang="en-US" sz="3200" dirty="0" err="1" smtClean="0">
                <a:solidFill>
                  <a:schemeClr val="tx2"/>
                </a:solidFill>
                <a:latin typeface="Yanone Kaffeesatz Regular" panose="02000000000000000000" pitchFamily="2" charset="0"/>
              </a:rPr>
              <a:t>var</a:t>
            </a:r>
            <a:r>
              <a:rPr lang="en-US" sz="3200" dirty="0" smtClean="0">
                <a:solidFill>
                  <a:schemeClr val="tx2"/>
                </a:solidFill>
                <a:latin typeface="Yanone Kaffeesatz Regular" panose="02000000000000000000" pitchFamily="2" charset="0"/>
              </a:rPr>
              <a:t> </a:t>
            </a:r>
            <a:r>
              <a:rPr lang="en-US" sz="3200" dirty="0">
                <a:solidFill>
                  <a:schemeClr val="tx2"/>
                </a:solidFill>
                <a:latin typeface="Yanone Kaffeesatz Regular" panose="02000000000000000000" pitchFamily="2" charset="0"/>
              </a:rPr>
              <a:t>instance = new </a:t>
            </a:r>
            <a:r>
              <a:rPr lang="en-US" sz="3200" dirty="0" err="1" smtClean="0">
                <a:solidFill>
                  <a:schemeClr val="tx2"/>
                </a:solidFill>
                <a:latin typeface="Yanone Kaffeesatz Regular" panose="02000000000000000000" pitchFamily="2" charset="0"/>
              </a:rPr>
              <a:t>ClassWithFloatingState</a:t>
            </a:r>
            <a:r>
              <a:rPr lang="en-US" sz="3200" dirty="0" smtClean="0">
                <a:solidFill>
                  <a:schemeClr val="tx2"/>
                </a:solidFill>
                <a:latin typeface="Yanone Kaffeesatz Regular" panose="02000000000000000000" pitchFamily="2" charset="0"/>
              </a:rPr>
              <a:t>();</a:t>
            </a:r>
            <a:endParaRPr lang="en-US" sz="3200" dirty="0">
              <a:solidFill>
                <a:schemeClr val="tx2"/>
              </a:solidFill>
              <a:latin typeface="Yanone Kaffeesatz Regular" panose="02000000000000000000" pitchFamily="2" charset="0"/>
            </a:endParaRPr>
          </a:p>
          <a:p>
            <a:endParaRPr lang="en-US" sz="3200" dirty="0">
              <a:solidFill>
                <a:schemeClr val="tx2"/>
              </a:solidFill>
              <a:latin typeface="Yanone Kaffeesatz Regular" panose="02000000000000000000" pitchFamily="2" charset="0"/>
            </a:endParaRPr>
          </a:p>
          <a:p>
            <a:r>
              <a:rPr lang="en-US" sz="3200" dirty="0" err="1">
                <a:solidFill>
                  <a:schemeClr val="accent3"/>
                </a:solidFill>
                <a:latin typeface="Yanone Kaffeesatz Regular" panose="02000000000000000000" pitchFamily="2" charset="0"/>
              </a:rPr>
              <a:t>var</a:t>
            </a:r>
            <a:r>
              <a:rPr lang="en-US" sz="3200" dirty="0">
                <a:solidFill>
                  <a:schemeClr val="accent3"/>
                </a:solidFill>
                <a:latin typeface="Yanone Kaffeesatz Regular" panose="02000000000000000000" pitchFamily="2" charset="0"/>
              </a:rPr>
              <a:t> tasks = new Task[3];</a:t>
            </a:r>
          </a:p>
          <a:p>
            <a:r>
              <a:rPr lang="en-US" sz="3200" dirty="0">
                <a:solidFill>
                  <a:schemeClr val="accent3"/>
                </a:solidFill>
                <a:latin typeface="Yanone Kaffeesatz Regular" panose="02000000000000000000" pitchFamily="2" charset="0"/>
              </a:rPr>
              <a:t>for (</a:t>
            </a:r>
            <a:r>
              <a:rPr lang="en-US" sz="3200" dirty="0" err="1">
                <a:solidFill>
                  <a:schemeClr val="accent3"/>
                </a:solidFill>
                <a:latin typeface="Yanone Kaffeesatz Regular" panose="02000000000000000000" pitchFamily="2" charset="0"/>
              </a:rPr>
              <a:t>int</a:t>
            </a:r>
            <a:r>
              <a:rPr lang="en-US" sz="3200" dirty="0">
                <a:solidFill>
                  <a:schemeClr val="accent3"/>
                </a:solidFill>
                <a:latin typeface="Yanone Kaffeesatz Regular" panose="02000000000000000000" pitchFamily="2" charset="0"/>
              </a:rPr>
              <a:t> </a:t>
            </a:r>
            <a:r>
              <a:rPr lang="en-US" sz="3200" dirty="0" err="1">
                <a:solidFill>
                  <a:schemeClr val="accent3"/>
                </a:solidFill>
                <a:latin typeface="Yanone Kaffeesatz Regular" panose="02000000000000000000" pitchFamily="2" charset="0"/>
              </a:rPr>
              <a:t>i</a:t>
            </a:r>
            <a:r>
              <a:rPr lang="en-US" sz="3200" dirty="0">
                <a:solidFill>
                  <a:schemeClr val="accent3"/>
                </a:solidFill>
                <a:latin typeface="Yanone Kaffeesatz Regular" panose="02000000000000000000" pitchFamily="2" charset="0"/>
              </a:rPr>
              <a:t> = 0; </a:t>
            </a:r>
            <a:r>
              <a:rPr lang="en-US" sz="3200" dirty="0" err="1">
                <a:solidFill>
                  <a:schemeClr val="accent3"/>
                </a:solidFill>
                <a:latin typeface="Yanone Kaffeesatz Regular" panose="02000000000000000000" pitchFamily="2" charset="0"/>
              </a:rPr>
              <a:t>i</a:t>
            </a:r>
            <a:r>
              <a:rPr lang="en-US" sz="3200" dirty="0">
                <a:solidFill>
                  <a:schemeClr val="accent3"/>
                </a:solidFill>
                <a:latin typeface="Yanone Kaffeesatz Regular" panose="02000000000000000000" pitchFamily="2" charset="0"/>
              </a:rPr>
              <a:t> &lt; 3; </a:t>
            </a:r>
            <a:r>
              <a:rPr lang="en-US" sz="3200" dirty="0" err="1">
                <a:solidFill>
                  <a:schemeClr val="accent3"/>
                </a:solidFill>
                <a:latin typeface="Yanone Kaffeesatz Regular" panose="02000000000000000000" pitchFamily="2" charset="0"/>
              </a:rPr>
              <a:t>i</a:t>
            </a:r>
            <a:r>
              <a:rPr lang="en-US" sz="3200" dirty="0">
                <a:solidFill>
                  <a:schemeClr val="accent3"/>
                </a:solidFill>
                <a:latin typeface="Yanone Kaffeesatz Regular" panose="02000000000000000000" pitchFamily="2" charset="0"/>
              </a:rPr>
              <a:t>++) {</a:t>
            </a:r>
          </a:p>
          <a:p>
            <a:r>
              <a:rPr lang="en-US" sz="3200" dirty="0">
                <a:solidFill>
                  <a:schemeClr val="accent3"/>
                </a:solidFill>
                <a:latin typeface="Yanone Kaffeesatz Regular" panose="02000000000000000000" pitchFamily="2" charset="0"/>
              </a:rPr>
              <a:t>   tasks[</a:t>
            </a:r>
            <a:r>
              <a:rPr lang="en-US" sz="3200" dirty="0" err="1">
                <a:solidFill>
                  <a:schemeClr val="accent3"/>
                </a:solidFill>
                <a:latin typeface="Yanone Kaffeesatz Regular" panose="02000000000000000000" pitchFamily="2" charset="0"/>
              </a:rPr>
              <a:t>i</a:t>
            </a:r>
            <a:r>
              <a:rPr lang="en-US" sz="3200" dirty="0">
                <a:solidFill>
                  <a:schemeClr val="accent3"/>
                </a:solidFill>
                <a:latin typeface="Yanone Kaffeesatz Regular" panose="02000000000000000000" pitchFamily="2" charset="0"/>
              </a:rPr>
              <a:t>] = ((</a:t>
            </a:r>
            <a:r>
              <a:rPr lang="en-US" sz="3200" dirty="0" err="1">
                <a:solidFill>
                  <a:schemeClr val="accent3"/>
                </a:solidFill>
                <a:latin typeface="Yanone Kaffeesatz Regular" panose="02000000000000000000" pitchFamily="2" charset="0"/>
              </a:rPr>
              <a:t>Func</a:t>
            </a:r>
            <a:r>
              <a:rPr lang="en-US" sz="3200" dirty="0">
                <a:solidFill>
                  <a:schemeClr val="accent3"/>
                </a:solidFill>
                <a:latin typeface="Yanone Kaffeesatz Regular" panose="02000000000000000000" pitchFamily="2" charset="0"/>
              </a:rPr>
              <a:t>&lt;Task&gt;)(</a:t>
            </a:r>
            <a:r>
              <a:rPr lang="en-US" sz="3200" dirty="0" err="1">
                <a:solidFill>
                  <a:schemeClr val="accent3"/>
                </a:solidFill>
                <a:latin typeface="Yanone Kaffeesatz Regular" panose="02000000000000000000" pitchFamily="2" charset="0"/>
              </a:rPr>
              <a:t>async</a:t>
            </a:r>
            <a:r>
              <a:rPr lang="en-US" sz="3200" dirty="0">
                <a:solidFill>
                  <a:schemeClr val="accent3"/>
                </a:solidFill>
                <a:latin typeface="Yanone Kaffeesatz Regular" panose="02000000000000000000" pitchFamily="2" charset="0"/>
              </a:rPr>
              <a:t> () =&gt; {</a:t>
            </a:r>
          </a:p>
          <a:p>
            <a:r>
              <a:rPr lang="en-US" sz="3200" dirty="0">
                <a:solidFill>
                  <a:schemeClr val="accent3"/>
                </a:solidFill>
                <a:latin typeface="Yanone Kaffeesatz Regular" panose="02000000000000000000" pitchFamily="2" charset="0"/>
              </a:rPr>
              <a:t>      </a:t>
            </a:r>
            <a:r>
              <a:rPr lang="en-US" sz="3200" dirty="0" err="1">
                <a:solidFill>
                  <a:schemeClr val="accent3"/>
                </a:solidFill>
                <a:latin typeface="Yanone Kaffeesatz Regular" panose="02000000000000000000" pitchFamily="2" charset="0"/>
              </a:rPr>
              <a:t>int</a:t>
            </a:r>
            <a:r>
              <a:rPr lang="en-US" sz="3200" dirty="0">
                <a:solidFill>
                  <a:schemeClr val="accent3"/>
                </a:solidFill>
                <a:latin typeface="Yanone Kaffeesatz Regular" panose="02000000000000000000" pitchFamily="2" charset="0"/>
              </a:rPr>
              <a:t> current = 1;</a:t>
            </a:r>
          </a:p>
          <a:p>
            <a:r>
              <a:rPr lang="en-US" sz="3200" dirty="0">
                <a:solidFill>
                  <a:schemeClr val="tx2"/>
                </a:solidFill>
                <a:latin typeface="Yanone Kaffeesatz Regular" panose="02000000000000000000" pitchFamily="2" charset="0"/>
              </a:rPr>
              <a:t>      </a:t>
            </a:r>
            <a:r>
              <a:rPr lang="en-US" sz="3200" dirty="0">
                <a:solidFill>
                  <a:schemeClr val="accent4"/>
                </a:solidFill>
                <a:latin typeface="Yanone Kaffeesatz Regular" panose="02000000000000000000" pitchFamily="2" charset="0"/>
              </a:rPr>
              <a:t>current = </a:t>
            </a:r>
            <a:r>
              <a:rPr lang="en-US" sz="3200" dirty="0" err="1">
                <a:solidFill>
                  <a:schemeClr val="accent4"/>
                </a:solidFill>
                <a:latin typeface="Yanone Kaffeesatz Regular" panose="02000000000000000000" pitchFamily="2" charset="0"/>
              </a:rPr>
              <a:t>instance.Do</a:t>
            </a:r>
            <a:r>
              <a:rPr lang="en-US" sz="3200" dirty="0">
                <a:solidFill>
                  <a:schemeClr val="accent4"/>
                </a:solidFill>
                <a:latin typeface="Yanone Kaffeesatz Regular" panose="02000000000000000000" pitchFamily="2" charset="0"/>
              </a:rPr>
              <a:t>(current)</a:t>
            </a:r>
            <a:r>
              <a:rPr lang="en-US" sz="3200" dirty="0">
                <a:solidFill>
                  <a:schemeClr val="tx2"/>
                </a:solidFill>
                <a:latin typeface="Yanone Kaffeesatz Regular" panose="02000000000000000000" pitchFamily="2" charset="0"/>
              </a:rPr>
              <a:t>;</a:t>
            </a:r>
          </a:p>
          <a:p>
            <a:r>
              <a:rPr lang="en-US" sz="3200" dirty="0">
                <a:solidFill>
                  <a:schemeClr val="tx2"/>
                </a:solidFill>
                <a:latin typeface="Yanone Kaffeesatz Regular" panose="02000000000000000000" pitchFamily="2" charset="0"/>
              </a:rPr>
              <a:t>      await </a:t>
            </a:r>
            <a:r>
              <a:rPr lang="en-US" sz="3200" dirty="0" err="1">
                <a:solidFill>
                  <a:schemeClr val="tx2"/>
                </a:solidFill>
                <a:latin typeface="Yanone Kaffeesatz Regular" panose="02000000000000000000" pitchFamily="2" charset="0"/>
              </a:rPr>
              <a:t>Task.Delay</a:t>
            </a:r>
            <a:r>
              <a:rPr lang="en-US" sz="3200" dirty="0">
                <a:solidFill>
                  <a:schemeClr val="tx2"/>
                </a:solidFill>
                <a:latin typeface="Yanone Kaffeesatz Regular" panose="02000000000000000000" pitchFamily="2" charset="0"/>
              </a:rPr>
              <a:t>(200).</a:t>
            </a:r>
            <a:r>
              <a:rPr lang="en-US" sz="3200" dirty="0" err="1">
                <a:solidFill>
                  <a:schemeClr val="tx2"/>
                </a:solidFill>
                <a:latin typeface="Yanone Kaffeesatz Regular" panose="02000000000000000000" pitchFamily="2" charset="0"/>
              </a:rPr>
              <a:t>ConfigureAwait</a:t>
            </a:r>
            <a:r>
              <a:rPr lang="en-US" sz="3200" dirty="0">
                <a:solidFill>
                  <a:schemeClr val="tx2"/>
                </a:solidFill>
                <a:latin typeface="Yanone Kaffeesatz Regular" panose="02000000000000000000" pitchFamily="2" charset="0"/>
              </a:rPr>
              <a:t>(false);</a:t>
            </a:r>
          </a:p>
          <a:p>
            <a:r>
              <a:rPr lang="en-US" sz="3200" dirty="0">
                <a:solidFill>
                  <a:schemeClr val="tx2"/>
                </a:solidFill>
                <a:latin typeface="Yanone Kaffeesatz Regular" panose="02000000000000000000" pitchFamily="2" charset="0"/>
              </a:rPr>
              <a:t>      </a:t>
            </a:r>
            <a:r>
              <a:rPr lang="en-US" sz="3200" dirty="0" err="1">
                <a:solidFill>
                  <a:schemeClr val="accent4"/>
                </a:solidFill>
                <a:latin typeface="Yanone Kaffeesatz Regular" panose="02000000000000000000" pitchFamily="2" charset="0"/>
              </a:rPr>
              <a:t>instance.Do</a:t>
            </a:r>
            <a:r>
              <a:rPr lang="en-US" sz="3200" dirty="0">
                <a:solidFill>
                  <a:schemeClr val="accent4"/>
                </a:solidFill>
                <a:latin typeface="Yanone Kaffeesatz Regular" panose="02000000000000000000" pitchFamily="2" charset="0"/>
              </a:rPr>
              <a:t>(current)</a:t>
            </a:r>
            <a:r>
              <a:rPr lang="en-US" sz="3200" dirty="0">
                <a:solidFill>
                  <a:schemeClr val="tx2"/>
                </a:solidFill>
                <a:latin typeface="Yanone Kaffeesatz Regular" panose="02000000000000000000" pitchFamily="2" charset="0"/>
              </a:rPr>
              <a:t>;</a:t>
            </a:r>
          </a:p>
          <a:p>
            <a:r>
              <a:rPr lang="en-US" sz="3200" dirty="0">
                <a:solidFill>
                  <a:schemeClr val="accent3"/>
                </a:solidFill>
                <a:latin typeface="Yanone Kaffeesatz Regular" panose="02000000000000000000" pitchFamily="2" charset="0"/>
              </a:rPr>
              <a:t>   }))();</a:t>
            </a:r>
          </a:p>
          <a:p>
            <a:r>
              <a:rPr lang="en-US" sz="3200" dirty="0">
                <a:solidFill>
                  <a:schemeClr val="accent3"/>
                </a:solidFill>
                <a:latin typeface="Yanone Kaffeesatz Regular" panose="02000000000000000000" pitchFamily="2" charset="0"/>
              </a:rPr>
              <a:t>}</a:t>
            </a:r>
          </a:p>
          <a:p>
            <a:r>
              <a:rPr lang="en-US" sz="3200" dirty="0">
                <a:solidFill>
                  <a:schemeClr val="accent3"/>
                </a:solidFill>
                <a:latin typeface="Yanone Kaffeesatz Regular" panose="02000000000000000000" pitchFamily="2" charset="0"/>
              </a:rPr>
              <a:t>await </a:t>
            </a:r>
            <a:r>
              <a:rPr lang="en-US" sz="3200" dirty="0" err="1">
                <a:solidFill>
                  <a:schemeClr val="accent3"/>
                </a:solidFill>
                <a:latin typeface="Yanone Kaffeesatz Regular" panose="02000000000000000000" pitchFamily="2" charset="0"/>
              </a:rPr>
              <a:t>Task.WhenAll</a:t>
            </a:r>
            <a:r>
              <a:rPr lang="en-US" sz="3200" dirty="0">
                <a:solidFill>
                  <a:schemeClr val="accent3"/>
                </a:solidFill>
                <a:latin typeface="Yanone Kaffeesatz Regular" panose="02000000000000000000" pitchFamily="2" charset="0"/>
              </a:rPr>
              <a:t>(tasks);</a:t>
            </a:r>
            <a:endParaRPr lang="de-CH" sz="3200" dirty="0">
              <a:solidFill>
                <a:schemeClr val="accent3"/>
              </a:solidFill>
              <a:latin typeface="Yanone Kaffeesatz Regular" panose="02000000000000000000" pitchFamily="2" charset="0"/>
            </a:endParaRPr>
          </a:p>
        </p:txBody>
      </p:sp>
      <p:sp>
        <p:nvSpPr>
          <p:cNvPr id="11" name="Rectangle 10"/>
          <p:cNvSpPr/>
          <p:nvPr/>
        </p:nvSpPr>
        <p:spPr>
          <a:xfrm>
            <a:off x="1615830" y="489736"/>
            <a:ext cx="2436886" cy="707886"/>
          </a:xfrm>
          <a:prstGeom prst="rect">
            <a:avLst/>
          </a:prstGeom>
        </p:spPr>
        <p:txBody>
          <a:bodyPr wrap="none">
            <a:spAutoFit/>
          </a:bodyPr>
          <a:lstStyle/>
          <a:p>
            <a:pPr algn="ctr"/>
            <a:r>
              <a:rPr lang="en-US" sz="4000" dirty="0">
                <a:solidFill>
                  <a:schemeClr val="accent3"/>
                </a:solidFill>
                <a:latin typeface="Yanone Kaffeesatz Regular" panose="02000000000000000000" pitchFamily="2" charset="0"/>
              </a:rPr>
              <a:t>Ambient state</a:t>
            </a:r>
          </a:p>
        </p:txBody>
      </p:sp>
      <p:grpSp>
        <p:nvGrpSpPr>
          <p:cNvPr id="7" name="Group 6"/>
          <p:cNvGrpSpPr/>
          <p:nvPr/>
        </p:nvGrpSpPr>
        <p:grpSpPr>
          <a:xfrm>
            <a:off x="-283221" y="2473176"/>
            <a:ext cx="3781261" cy="3858842"/>
            <a:chOff x="145657" y="0"/>
            <a:chExt cx="6858000" cy="6858000"/>
          </a:xfrm>
        </p:grpSpPr>
        <p:pic>
          <p:nvPicPr>
            <p:cNvPr id="8" name="Picture 7"/>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45657" y="0"/>
              <a:ext cx="6858000" cy="6858000"/>
            </a:xfrm>
            <a:prstGeom prst="rect">
              <a:avLst/>
            </a:prstGeom>
          </p:spPr>
        </p:pic>
        <p:sp>
          <p:nvSpPr>
            <p:cNvPr id="10" name="Rectangle 9"/>
            <p:cNvSpPr/>
            <p:nvPr/>
          </p:nvSpPr>
          <p:spPr>
            <a:xfrm>
              <a:off x="3646761" y="130075"/>
              <a:ext cx="1878721" cy="1805054"/>
            </a:xfrm>
            <a:prstGeom prst="rect">
              <a:avLst/>
            </a:prstGeom>
          </p:spPr>
          <p:txBody>
            <a:bodyPr wrap="none">
              <a:spAutoFit/>
            </a:bodyPr>
            <a:lstStyle/>
            <a:p>
              <a:r>
                <a:rPr lang="en-US" sz="3600" dirty="0">
                  <a:solidFill>
                    <a:schemeClr val="accent2"/>
                  </a:solidFill>
                  <a:latin typeface="Yanone Kaffeesatz Regular" panose="02000000000000000000" pitchFamily="2" charset="0"/>
                </a:rPr>
                <a:t>Fix it</a:t>
              </a:r>
              <a:r>
                <a:rPr lang="en-US" sz="6000" dirty="0">
                  <a:solidFill>
                    <a:schemeClr val="accent2"/>
                  </a:solidFill>
                  <a:latin typeface="Yanone Kaffeesatz Regular" panose="02000000000000000000" pitchFamily="2" charset="0"/>
                </a:rPr>
                <a:t>!</a:t>
              </a:r>
              <a:endParaRPr lang="de-CH" sz="600" dirty="0"/>
            </a:p>
          </p:txBody>
        </p:sp>
      </p:grpSp>
    </p:spTree>
    <p:extLst>
      <p:ext uri="{BB962C8B-B14F-4D97-AF65-F5344CB8AC3E}">
        <p14:creationId xmlns:p14="http://schemas.microsoft.com/office/powerpoint/2010/main" val="201401784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964848" y="1069156"/>
            <a:ext cx="2333297" cy="4461348"/>
            <a:chOff x="1292772" y="1330610"/>
            <a:chExt cx="2301766" cy="3985522"/>
          </a:xfrm>
        </p:grpSpPr>
        <p:sp>
          <p:nvSpPr>
            <p:cNvPr id="2" name="Rounded Rectangle 1"/>
            <p:cNvSpPr/>
            <p:nvPr/>
          </p:nvSpPr>
          <p:spPr>
            <a:xfrm>
              <a:off x="1292772" y="1330610"/>
              <a:ext cx="2301766" cy="3985522"/>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 name="Oval 2"/>
            <p:cNvSpPr/>
            <p:nvPr/>
          </p:nvSpPr>
          <p:spPr>
            <a:xfrm>
              <a:off x="1723655" y="3613456"/>
              <a:ext cx="1440000" cy="144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 name="Oval 3"/>
            <p:cNvSpPr/>
            <p:nvPr/>
          </p:nvSpPr>
          <p:spPr>
            <a:xfrm>
              <a:off x="2083655" y="3973456"/>
              <a:ext cx="720000" cy="720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 name="Rectangle 4"/>
            <p:cNvSpPr/>
            <p:nvPr/>
          </p:nvSpPr>
          <p:spPr>
            <a:xfrm>
              <a:off x="1589164" y="1639614"/>
              <a:ext cx="1721595" cy="1759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grpSp>
        <p:nvGrpSpPr>
          <p:cNvPr id="12" name="Group 11"/>
          <p:cNvGrpSpPr/>
          <p:nvPr/>
        </p:nvGrpSpPr>
        <p:grpSpPr>
          <a:xfrm>
            <a:off x="4323205" y="955664"/>
            <a:ext cx="5471485" cy="4688332"/>
            <a:chOff x="4077263" y="842172"/>
            <a:chExt cx="5471485" cy="4688332"/>
          </a:xfrm>
        </p:grpSpPr>
        <p:sp>
          <p:nvSpPr>
            <p:cNvPr id="7" name="Rectangle 6"/>
            <p:cNvSpPr/>
            <p:nvPr/>
          </p:nvSpPr>
          <p:spPr>
            <a:xfrm>
              <a:off x="4548836" y="3960844"/>
              <a:ext cx="4999912" cy="1569660"/>
            </a:xfrm>
            <a:prstGeom prst="rect">
              <a:avLst/>
            </a:prstGeom>
          </p:spPr>
          <p:txBody>
            <a:bodyPr wrap="square">
              <a:spAutoFit/>
            </a:bodyPr>
            <a:lstStyle/>
            <a:p>
              <a:r>
                <a:rPr lang="en-US" sz="9600" dirty="0">
                  <a:solidFill>
                    <a:schemeClr val="accent4"/>
                  </a:solidFill>
                  <a:latin typeface="Yanone Kaffeesatz Regular" panose="02000000000000000000" pitchFamily="2" charset="0"/>
                </a:rPr>
                <a:t>b</a:t>
              </a:r>
              <a:r>
                <a:rPr lang="en-US" sz="5400" dirty="0" smtClean="0">
                  <a:solidFill>
                    <a:schemeClr val="tx2"/>
                  </a:solidFill>
                  <a:latin typeface="Yanone Kaffeesatz Regular" panose="02000000000000000000" pitchFamily="2" charset="0"/>
                </a:rPr>
                <a:t>ring together</a:t>
              </a:r>
              <a:endParaRPr lang="de-CH" sz="900" dirty="0">
                <a:solidFill>
                  <a:schemeClr val="tx2"/>
                </a:solidFill>
              </a:endParaRPr>
            </a:p>
          </p:txBody>
        </p:sp>
        <p:sp>
          <p:nvSpPr>
            <p:cNvPr id="8" name="Rectangle 7"/>
            <p:cNvSpPr/>
            <p:nvPr/>
          </p:nvSpPr>
          <p:spPr>
            <a:xfrm>
              <a:off x="4648801" y="842172"/>
              <a:ext cx="1928733" cy="1569660"/>
            </a:xfrm>
            <a:prstGeom prst="rect">
              <a:avLst/>
            </a:prstGeom>
          </p:spPr>
          <p:txBody>
            <a:bodyPr wrap="none">
              <a:spAutoFit/>
            </a:bodyPr>
            <a:lstStyle/>
            <a:p>
              <a:r>
                <a:rPr lang="en-US" sz="9600" dirty="0" smtClean="0">
                  <a:solidFill>
                    <a:schemeClr val="tx2"/>
                  </a:solidFill>
                  <a:latin typeface="Yanone Kaffeesatz Regular" panose="02000000000000000000" pitchFamily="2" charset="0"/>
                </a:rPr>
                <a:t>i</a:t>
              </a:r>
              <a:r>
                <a:rPr lang="en-US" sz="5400" dirty="0" smtClean="0">
                  <a:solidFill>
                    <a:schemeClr val="tx2"/>
                  </a:solidFill>
                  <a:latin typeface="Yanone Kaffeesatz Regular" panose="02000000000000000000" pitchFamily="2" charset="0"/>
                </a:rPr>
                <a:t>dentify</a:t>
              </a:r>
              <a:endParaRPr lang="en-US" dirty="0">
                <a:solidFill>
                  <a:schemeClr val="tx2"/>
                </a:solidFill>
                <a:latin typeface="Yanone Kaffeesatz Regular" panose="02000000000000000000" pitchFamily="2" charset="0"/>
              </a:endParaRPr>
            </a:p>
          </p:txBody>
        </p:sp>
        <p:sp>
          <p:nvSpPr>
            <p:cNvPr id="9" name="Rectangle 8"/>
            <p:cNvSpPr/>
            <p:nvPr/>
          </p:nvSpPr>
          <p:spPr>
            <a:xfrm>
              <a:off x="4077263" y="1881729"/>
              <a:ext cx="1939955" cy="1569660"/>
            </a:xfrm>
            <a:prstGeom prst="rect">
              <a:avLst/>
            </a:prstGeom>
          </p:spPr>
          <p:txBody>
            <a:bodyPr wrap="none">
              <a:spAutoFit/>
            </a:bodyPr>
            <a:lstStyle/>
            <a:p>
              <a:r>
                <a:rPr lang="en-US" sz="5400" dirty="0" err="1">
                  <a:solidFill>
                    <a:schemeClr val="tx2"/>
                  </a:solidFill>
                  <a:latin typeface="Yanone Kaffeesatz Regular" panose="02000000000000000000" pitchFamily="2" charset="0"/>
                </a:rPr>
                <a:t>Ex</a:t>
              </a:r>
              <a:r>
                <a:rPr lang="en-US" sz="9600" dirty="0" err="1">
                  <a:solidFill>
                    <a:schemeClr val="tx2"/>
                  </a:solidFill>
                  <a:latin typeface="Yanone Kaffeesatz Regular" panose="02000000000000000000" pitchFamily="2" charset="0"/>
                </a:rPr>
                <a:t>P</a:t>
              </a:r>
              <a:r>
                <a:rPr lang="en-US" sz="5400" dirty="0" err="1">
                  <a:solidFill>
                    <a:schemeClr val="tx2"/>
                  </a:solidFill>
                  <a:latin typeface="Yanone Kaffeesatz Regular" panose="02000000000000000000" pitchFamily="2" charset="0"/>
                </a:rPr>
                <a:t>lore</a:t>
              </a:r>
              <a:endParaRPr lang="en-US" sz="5400" dirty="0">
                <a:solidFill>
                  <a:schemeClr val="tx2"/>
                </a:solidFill>
                <a:latin typeface="Yanone Kaffeesatz Regular" panose="02000000000000000000" pitchFamily="2" charset="0"/>
              </a:endParaRPr>
            </a:p>
          </p:txBody>
        </p:sp>
        <p:sp>
          <p:nvSpPr>
            <p:cNvPr id="10" name="Rectangle 9"/>
            <p:cNvSpPr/>
            <p:nvPr/>
          </p:nvSpPr>
          <p:spPr>
            <a:xfrm>
              <a:off x="4548836" y="2795164"/>
              <a:ext cx="2420856" cy="1569660"/>
            </a:xfrm>
            <a:prstGeom prst="rect">
              <a:avLst/>
            </a:prstGeom>
          </p:spPr>
          <p:txBody>
            <a:bodyPr wrap="none">
              <a:spAutoFit/>
            </a:bodyPr>
            <a:lstStyle/>
            <a:p>
              <a:r>
                <a:rPr lang="en-US" sz="9600" dirty="0" smtClean="0">
                  <a:solidFill>
                    <a:schemeClr val="tx2"/>
                  </a:solidFill>
                  <a:latin typeface="Yanone Kaffeesatz Regular" panose="02000000000000000000" pitchFamily="2" charset="0"/>
                </a:rPr>
                <a:t>o</a:t>
              </a:r>
              <a:r>
                <a:rPr lang="en-US" sz="5400" dirty="0" smtClean="0">
                  <a:solidFill>
                    <a:schemeClr val="tx2"/>
                  </a:solidFill>
                  <a:latin typeface="Yanone Kaffeesatz Regular" panose="02000000000000000000" pitchFamily="2" charset="0"/>
                </a:rPr>
                <a:t>vercome</a:t>
              </a:r>
              <a:endParaRPr lang="en-US" sz="5400" dirty="0">
                <a:solidFill>
                  <a:schemeClr val="tx2"/>
                </a:solidFill>
                <a:latin typeface="Yanone Kaffeesatz Regular" panose="02000000000000000000" pitchFamily="2" charset="0"/>
              </a:endParaRPr>
            </a:p>
          </p:txBody>
        </p:sp>
      </p:grpSp>
    </p:spTree>
    <p:extLst>
      <p:ext uri="{BB962C8B-B14F-4D97-AF65-F5344CB8AC3E}">
        <p14:creationId xmlns:p14="http://schemas.microsoft.com/office/powerpoint/2010/main" val="36516982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97040" y="735955"/>
            <a:ext cx="8466503" cy="5386090"/>
            <a:chOff x="1040633" y="1050953"/>
            <a:chExt cx="8466503" cy="5386090"/>
          </a:xfrm>
        </p:grpSpPr>
        <p:sp>
          <p:nvSpPr>
            <p:cNvPr id="2" name="Rectangle 1"/>
            <p:cNvSpPr/>
            <p:nvPr/>
          </p:nvSpPr>
          <p:spPr>
            <a:xfrm>
              <a:off x="3575704" y="1050953"/>
              <a:ext cx="5931432" cy="5386090"/>
            </a:xfrm>
            <a:prstGeom prst="rect">
              <a:avLst/>
            </a:prstGeom>
          </p:spPr>
          <p:txBody>
            <a:bodyPr wrap="none">
              <a:spAutoFit/>
            </a:bodyPr>
            <a:lstStyle/>
            <a:p>
              <a:r>
                <a:rPr lang="en-US" sz="34400" dirty="0">
                  <a:solidFill>
                    <a:schemeClr val="accent2"/>
                  </a:solidFill>
                  <a:latin typeface="Yanone Kaffeesatz Regular" panose="02000000000000000000" pitchFamily="2" charset="0"/>
                </a:rPr>
                <a:t>cast</a:t>
              </a:r>
              <a:endParaRPr lang="de-CH" sz="2400" dirty="0"/>
            </a:p>
          </p:txBody>
        </p:sp>
        <p:sp>
          <p:nvSpPr>
            <p:cNvPr id="4" name="Rectangle 3"/>
            <p:cNvSpPr/>
            <p:nvPr/>
          </p:nvSpPr>
          <p:spPr>
            <a:xfrm>
              <a:off x="1040633" y="1702859"/>
              <a:ext cx="2042547" cy="1107996"/>
            </a:xfrm>
            <a:prstGeom prst="rect">
              <a:avLst/>
            </a:prstGeom>
          </p:spPr>
          <p:txBody>
            <a:bodyPr wrap="none">
              <a:spAutoFit/>
            </a:bodyPr>
            <a:lstStyle/>
            <a:p>
              <a:r>
                <a:rPr lang="en-US" sz="6600" dirty="0">
                  <a:solidFill>
                    <a:schemeClr val="accent3"/>
                  </a:solidFill>
                  <a:latin typeface="Yanone Kaffeesatz Regular" panose="02000000000000000000" pitchFamily="2" charset="0"/>
                </a:rPr>
                <a:t>The die</a:t>
              </a:r>
            </a:p>
          </p:txBody>
        </p:sp>
        <p:sp>
          <p:nvSpPr>
            <p:cNvPr id="5" name="Rectangle 4"/>
            <p:cNvSpPr/>
            <p:nvPr/>
          </p:nvSpPr>
          <p:spPr>
            <a:xfrm>
              <a:off x="1924083" y="2538448"/>
              <a:ext cx="1104790" cy="2215991"/>
            </a:xfrm>
            <a:prstGeom prst="rect">
              <a:avLst/>
            </a:prstGeom>
          </p:spPr>
          <p:txBody>
            <a:bodyPr wrap="none">
              <a:spAutoFit/>
            </a:bodyPr>
            <a:lstStyle/>
            <a:p>
              <a:r>
                <a:rPr lang="en-US" sz="13800" dirty="0">
                  <a:solidFill>
                    <a:schemeClr val="tx2"/>
                  </a:solidFill>
                  <a:latin typeface="Yanone Kaffeesatz Regular" panose="02000000000000000000" pitchFamily="2" charset="0"/>
                </a:rPr>
                <a:t>is</a:t>
              </a:r>
              <a:endParaRPr lang="de-CH" sz="1600" dirty="0">
                <a:solidFill>
                  <a:schemeClr val="tx2"/>
                </a:solidFill>
              </a:endParaRPr>
            </a:p>
          </p:txBody>
        </p:sp>
      </p:grpSp>
    </p:spTree>
    <p:extLst>
      <p:ext uri="{BB962C8B-B14F-4D97-AF65-F5344CB8AC3E}">
        <p14:creationId xmlns:p14="http://schemas.microsoft.com/office/powerpoint/2010/main" val="406275672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87584" y="1283074"/>
            <a:ext cx="3357526" cy="4291852"/>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3" name="Straight Arrow Connector 2"/>
          <p:cNvCxnSpPr/>
          <p:nvPr/>
        </p:nvCxnSpPr>
        <p:spPr>
          <a:xfrm flipH="1" flipV="1">
            <a:off x="9863960" y="3675993"/>
            <a:ext cx="13137" cy="1747345"/>
          </a:xfrm>
          <a:prstGeom prst="straightConnector1">
            <a:avLst/>
          </a:prstGeom>
          <a:ln w="571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6787584" y="491106"/>
            <a:ext cx="2814674" cy="707886"/>
          </a:xfrm>
          <a:prstGeom prst="rect">
            <a:avLst/>
          </a:prstGeom>
        </p:spPr>
        <p:txBody>
          <a:bodyPr wrap="square">
            <a:spAutoFit/>
          </a:bodyPr>
          <a:lstStyle/>
          <a:p>
            <a:r>
              <a:rPr lang="en-US" sz="4000" dirty="0">
                <a:solidFill>
                  <a:schemeClr val="accent2"/>
                </a:solidFill>
                <a:latin typeface="Yanone Kaffeesatz Regular" panose="02000000000000000000" pitchFamily="2" charset="0"/>
              </a:rPr>
              <a:t>High-level</a:t>
            </a:r>
            <a:endParaRPr lang="de-CH" sz="500" dirty="0"/>
          </a:p>
        </p:txBody>
      </p:sp>
      <p:sp>
        <p:nvSpPr>
          <p:cNvPr id="5" name="Rectangle 4"/>
          <p:cNvSpPr/>
          <p:nvPr/>
        </p:nvSpPr>
        <p:spPr>
          <a:xfrm>
            <a:off x="7330436" y="5574926"/>
            <a:ext cx="2814674" cy="707886"/>
          </a:xfrm>
          <a:prstGeom prst="rect">
            <a:avLst/>
          </a:prstGeom>
        </p:spPr>
        <p:txBody>
          <a:bodyPr wrap="square">
            <a:spAutoFit/>
          </a:bodyPr>
          <a:lstStyle/>
          <a:p>
            <a:pPr algn="r"/>
            <a:r>
              <a:rPr lang="en-US" sz="4000" dirty="0">
                <a:solidFill>
                  <a:schemeClr val="accent2"/>
                </a:solidFill>
                <a:latin typeface="Yanone Kaffeesatz Regular" panose="02000000000000000000" pitchFamily="2" charset="0"/>
              </a:rPr>
              <a:t>Low-level</a:t>
            </a:r>
            <a:endParaRPr lang="de-CH" sz="500" dirty="0"/>
          </a:p>
        </p:txBody>
      </p:sp>
      <p:sp>
        <p:nvSpPr>
          <p:cNvPr id="6" name="Rectangle 5"/>
          <p:cNvSpPr/>
          <p:nvPr/>
        </p:nvSpPr>
        <p:spPr>
          <a:xfrm>
            <a:off x="0" y="2705725"/>
            <a:ext cx="4999912" cy="2800767"/>
          </a:xfrm>
          <a:prstGeom prst="rect">
            <a:avLst/>
          </a:prstGeom>
        </p:spPr>
        <p:txBody>
          <a:bodyPr wrap="square">
            <a:spAutoFit/>
          </a:bodyPr>
          <a:lstStyle/>
          <a:p>
            <a:pPr algn="ctr"/>
            <a:r>
              <a:rPr lang="en-US" sz="8800" dirty="0">
                <a:solidFill>
                  <a:schemeClr val="accent2"/>
                </a:solidFill>
                <a:latin typeface="Yanone Kaffeesatz Regular" panose="02000000000000000000" pitchFamily="2" charset="0"/>
              </a:rPr>
              <a:t>Bring it together</a:t>
            </a:r>
            <a:endParaRPr lang="de-CH" sz="1200" dirty="0"/>
          </a:p>
        </p:txBody>
      </p:sp>
      <p:sp>
        <p:nvSpPr>
          <p:cNvPr id="7" name="Rectangle 6"/>
          <p:cNvSpPr/>
          <p:nvPr/>
        </p:nvSpPr>
        <p:spPr>
          <a:xfrm>
            <a:off x="6959690" y="3173715"/>
            <a:ext cx="2700630" cy="47215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solidFill>
                <a:schemeClr val="tx2"/>
              </a:solidFill>
              <a:latin typeface="Yanone Kaffeesatz Regular" panose="02000000000000000000" pitchFamily="2" charset="0"/>
            </a:endParaRPr>
          </a:p>
        </p:txBody>
      </p:sp>
      <p:sp>
        <p:nvSpPr>
          <p:cNvPr id="8" name="Rectangle 7"/>
          <p:cNvSpPr/>
          <p:nvPr/>
        </p:nvSpPr>
        <p:spPr>
          <a:xfrm>
            <a:off x="6959690" y="3753445"/>
            <a:ext cx="2700630" cy="47215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solidFill>
                <a:schemeClr val="tx2"/>
              </a:solidFill>
              <a:latin typeface="Yanone Kaffeesatz Regular" panose="02000000000000000000" pitchFamily="2" charset="0"/>
            </a:endParaRPr>
          </a:p>
        </p:txBody>
      </p:sp>
      <p:sp>
        <p:nvSpPr>
          <p:cNvPr id="9" name="Rectangle 8"/>
          <p:cNvSpPr/>
          <p:nvPr/>
        </p:nvSpPr>
        <p:spPr>
          <a:xfrm>
            <a:off x="6959690" y="4873731"/>
            <a:ext cx="2700630" cy="47215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solidFill>
                <a:schemeClr val="tx2"/>
              </a:solidFill>
              <a:latin typeface="Yanone Kaffeesatz Regular" panose="02000000000000000000" pitchFamily="2" charset="0"/>
            </a:endParaRPr>
          </a:p>
        </p:txBody>
      </p:sp>
      <p:sp>
        <p:nvSpPr>
          <p:cNvPr id="10" name="Rectangle 9"/>
          <p:cNvSpPr/>
          <p:nvPr/>
        </p:nvSpPr>
        <p:spPr>
          <a:xfrm>
            <a:off x="6959690" y="4313588"/>
            <a:ext cx="2700630" cy="47215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119495573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705725"/>
            <a:ext cx="4999912" cy="2800767"/>
          </a:xfrm>
          <a:prstGeom prst="rect">
            <a:avLst/>
          </a:prstGeom>
        </p:spPr>
        <p:txBody>
          <a:bodyPr wrap="square">
            <a:spAutoFit/>
          </a:bodyPr>
          <a:lstStyle/>
          <a:p>
            <a:pPr algn="ctr"/>
            <a:r>
              <a:rPr lang="en-US" sz="8800" dirty="0">
                <a:solidFill>
                  <a:schemeClr val="accent2"/>
                </a:solidFill>
                <a:latin typeface="Yanone Kaffeesatz Regular" panose="02000000000000000000" pitchFamily="2" charset="0"/>
              </a:rPr>
              <a:t>Bring it together</a:t>
            </a:r>
            <a:endParaRPr lang="de-CH" sz="1200" dirty="0"/>
          </a:p>
        </p:txBody>
      </p:sp>
      <p:sp>
        <p:nvSpPr>
          <p:cNvPr id="11" name="Rectangle 10"/>
          <p:cNvSpPr/>
          <p:nvPr/>
        </p:nvSpPr>
        <p:spPr>
          <a:xfrm>
            <a:off x="4885255" y="391527"/>
            <a:ext cx="7306745" cy="6124754"/>
          </a:xfrm>
          <a:prstGeom prst="rect">
            <a:avLst/>
          </a:prstGeom>
        </p:spPr>
        <p:txBody>
          <a:bodyPr wrap="square">
            <a:spAutoFit/>
          </a:bodyPr>
          <a:lstStyle/>
          <a:p>
            <a:r>
              <a:rPr lang="en-US" sz="2800" dirty="0">
                <a:solidFill>
                  <a:schemeClr val="tx2"/>
                </a:solidFill>
                <a:latin typeface="Yanone Kaffeesatz Regular" panose="02000000000000000000" pitchFamily="2" charset="0"/>
              </a:rPr>
              <a:t>void </a:t>
            </a:r>
            <a:r>
              <a:rPr lang="en-US" sz="2800" dirty="0" err="1">
                <a:solidFill>
                  <a:schemeClr val="tx2"/>
                </a:solidFill>
                <a:latin typeface="Yanone Kaffeesatz Regular" panose="02000000000000000000" pitchFamily="2" charset="0"/>
              </a:rPr>
              <a:t>HighLevel</a:t>
            </a:r>
            <a:r>
              <a:rPr lang="en-US" sz="2800" dirty="0">
                <a:solidFill>
                  <a:schemeClr val="tx2"/>
                </a:solidFill>
                <a:latin typeface="Yanone Kaffeesatz Regular" panose="02000000000000000000" pitchFamily="2" charset="0"/>
              </a:rPr>
              <a:t>() {</a:t>
            </a:r>
          </a:p>
          <a:p>
            <a:r>
              <a:rPr lang="en-US" sz="2800" dirty="0">
                <a:solidFill>
                  <a:schemeClr val="tx2"/>
                </a:solidFill>
                <a:latin typeface="Yanone Kaffeesatz Regular" panose="02000000000000000000" pitchFamily="2" charset="0"/>
              </a:rPr>
              <a:t>   try { </a:t>
            </a:r>
          </a:p>
          <a:p>
            <a:r>
              <a:rPr lang="en-US" sz="2800" dirty="0">
                <a:solidFill>
                  <a:schemeClr val="tx2"/>
                </a:solidFill>
                <a:latin typeface="Yanone Kaffeesatz Regular" panose="02000000000000000000" pitchFamily="2" charset="0"/>
              </a:rPr>
              <a:t>      </a:t>
            </a:r>
            <a:r>
              <a:rPr lang="en-US" sz="2800" dirty="0" err="1">
                <a:solidFill>
                  <a:schemeClr val="tx2"/>
                </a:solidFill>
                <a:latin typeface="Yanone Kaffeesatz Regular" panose="02000000000000000000" pitchFamily="2" charset="0"/>
              </a:rPr>
              <a:t>MidLevel</a:t>
            </a:r>
            <a:r>
              <a:rPr lang="en-US" sz="2800" dirty="0">
                <a:solidFill>
                  <a:schemeClr val="tx2"/>
                </a:solidFill>
                <a:latin typeface="Yanone Kaffeesatz Regular" panose="02000000000000000000" pitchFamily="2" charset="0"/>
              </a:rPr>
              <a:t>(); </a:t>
            </a:r>
          </a:p>
          <a:p>
            <a:r>
              <a:rPr lang="en-US" sz="2800" dirty="0">
                <a:solidFill>
                  <a:schemeClr val="tx2"/>
                </a:solidFill>
                <a:latin typeface="Yanone Kaffeesatz Regular" panose="02000000000000000000" pitchFamily="2" charset="0"/>
              </a:rPr>
              <a:t>   } catch(</a:t>
            </a:r>
            <a:r>
              <a:rPr lang="en-US" sz="2800" dirty="0" err="1">
                <a:solidFill>
                  <a:schemeClr val="tx2"/>
                </a:solidFill>
                <a:latin typeface="Yanone Kaffeesatz Regular" panose="02000000000000000000" pitchFamily="2" charset="0"/>
              </a:rPr>
              <a:t>InvalidOperationException</a:t>
            </a:r>
            <a:r>
              <a:rPr lang="en-US" sz="2800" dirty="0">
                <a:solidFill>
                  <a:schemeClr val="tx2"/>
                </a:solidFill>
                <a:latin typeface="Yanone Kaffeesatz Regular" panose="02000000000000000000" pitchFamily="2" charset="0"/>
              </a:rPr>
              <a:t>) { }</a:t>
            </a:r>
          </a:p>
          <a:p>
            <a:r>
              <a:rPr lang="en-US" sz="2800" dirty="0">
                <a:solidFill>
                  <a:schemeClr val="tx2"/>
                </a:solidFill>
                <a:latin typeface="Yanone Kaffeesatz Regular" panose="02000000000000000000" pitchFamily="2" charset="0"/>
              </a:rPr>
              <a:t>}</a:t>
            </a:r>
          </a:p>
          <a:p>
            <a:endParaRPr lang="en-US" sz="2800" dirty="0">
              <a:solidFill>
                <a:schemeClr val="tx2"/>
              </a:solidFill>
              <a:latin typeface="Yanone Kaffeesatz Regular" panose="02000000000000000000" pitchFamily="2" charset="0"/>
            </a:endParaRPr>
          </a:p>
          <a:p>
            <a:r>
              <a:rPr lang="en-US" sz="2800" dirty="0">
                <a:solidFill>
                  <a:schemeClr val="tx2"/>
                </a:solidFill>
                <a:latin typeface="Yanone Kaffeesatz Regular" panose="02000000000000000000" pitchFamily="2" charset="0"/>
              </a:rPr>
              <a:t>void </a:t>
            </a:r>
            <a:r>
              <a:rPr lang="en-US" sz="2800" dirty="0" err="1">
                <a:solidFill>
                  <a:schemeClr val="tx2"/>
                </a:solidFill>
                <a:latin typeface="Yanone Kaffeesatz Regular" panose="02000000000000000000" pitchFamily="2" charset="0"/>
              </a:rPr>
              <a:t>MidLevel</a:t>
            </a:r>
            <a:r>
              <a:rPr lang="en-US" sz="2800" dirty="0">
                <a:solidFill>
                  <a:schemeClr val="tx2"/>
                </a:solidFill>
                <a:latin typeface="Yanone Kaffeesatz Regular" panose="02000000000000000000" pitchFamily="2" charset="0"/>
              </a:rPr>
              <a:t>() {</a:t>
            </a:r>
          </a:p>
          <a:p>
            <a:r>
              <a:rPr lang="en-US" sz="2800" dirty="0">
                <a:solidFill>
                  <a:schemeClr val="tx2"/>
                </a:solidFill>
                <a:latin typeface="Yanone Kaffeesatz Regular" panose="02000000000000000000" pitchFamily="2" charset="0"/>
              </a:rPr>
              <a:t>   …</a:t>
            </a:r>
          </a:p>
          <a:p>
            <a:r>
              <a:rPr lang="en-US" sz="2800" dirty="0">
                <a:solidFill>
                  <a:schemeClr val="tx2"/>
                </a:solidFill>
                <a:latin typeface="Yanone Kaffeesatz Regular" panose="02000000000000000000" pitchFamily="2" charset="0"/>
              </a:rPr>
              <a:t>   </a:t>
            </a:r>
            <a:r>
              <a:rPr lang="en-US" sz="2800" dirty="0" err="1">
                <a:solidFill>
                  <a:schemeClr val="tx2"/>
                </a:solidFill>
                <a:latin typeface="Yanone Kaffeesatz Regular" panose="02000000000000000000" pitchFamily="2" charset="0"/>
              </a:rPr>
              <a:t>LowLevel</a:t>
            </a:r>
            <a:r>
              <a:rPr lang="en-US" sz="2800" dirty="0">
                <a:solidFill>
                  <a:schemeClr val="tx2"/>
                </a:solidFill>
                <a:latin typeface="Yanone Kaffeesatz Regular" panose="02000000000000000000" pitchFamily="2" charset="0"/>
              </a:rPr>
              <a:t>();</a:t>
            </a:r>
          </a:p>
          <a:p>
            <a:r>
              <a:rPr lang="en-US" sz="2800" dirty="0">
                <a:solidFill>
                  <a:schemeClr val="tx2"/>
                </a:solidFill>
                <a:latin typeface="Yanone Kaffeesatz Regular" panose="02000000000000000000" pitchFamily="2" charset="0"/>
              </a:rPr>
              <a:t>   …</a:t>
            </a:r>
          </a:p>
          <a:p>
            <a:r>
              <a:rPr lang="en-US" sz="2800" dirty="0">
                <a:solidFill>
                  <a:schemeClr val="tx2"/>
                </a:solidFill>
                <a:latin typeface="Yanone Kaffeesatz Regular" panose="02000000000000000000" pitchFamily="2" charset="0"/>
              </a:rPr>
              <a:t>}</a:t>
            </a:r>
          </a:p>
          <a:p>
            <a:endParaRPr lang="en-US" sz="2800" dirty="0">
              <a:solidFill>
                <a:schemeClr val="tx2"/>
              </a:solidFill>
              <a:latin typeface="Yanone Kaffeesatz Regular" panose="02000000000000000000" pitchFamily="2" charset="0"/>
            </a:endParaRPr>
          </a:p>
          <a:p>
            <a:r>
              <a:rPr lang="en-US" sz="2800" dirty="0">
                <a:solidFill>
                  <a:schemeClr val="tx2"/>
                </a:solidFill>
                <a:latin typeface="Yanone Kaffeesatz Regular" panose="02000000000000000000" pitchFamily="2" charset="0"/>
              </a:rPr>
              <a:t>void </a:t>
            </a:r>
            <a:r>
              <a:rPr lang="en-US" sz="2800" dirty="0" err="1">
                <a:solidFill>
                  <a:schemeClr val="tx2"/>
                </a:solidFill>
                <a:latin typeface="Yanone Kaffeesatz Regular" panose="02000000000000000000" pitchFamily="2" charset="0"/>
              </a:rPr>
              <a:t>LowLevel</a:t>
            </a:r>
            <a:r>
              <a:rPr lang="en-US" sz="2800" dirty="0">
                <a:solidFill>
                  <a:schemeClr val="tx2"/>
                </a:solidFill>
                <a:latin typeface="Yanone Kaffeesatz Regular" panose="02000000000000000000" pitchFamily="2" charset="0"/>
              </a:rPr>
              <a:t>() {</a:t>
            </a:r>
          </a:p>
          <a:p>
            <a:r>
              <a:rPr lang="en-US" sz="2800" dirty="0">
                <a:solidFill>
                  <a:schemeClr val="tx2"/>
                </a:solidFill>
                <a:latin typeface="Yanone Kaffeesatz Regular" panose="02000000000000000000" pitchFamily="2" charset="0"/>
              </a:rPr>
              <a:t>}</a:t>
            </a:r>
            <a:endParaRPr lang="de-CH" sz="2800"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276205539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705725"/>
            <a:ext cx="4999912" cy="2800767"/>
          </a:xfrm>
          <a:prstGeom prst="rect">
            <a:avLst/>
          </a:prstGeom>
        </p:spPr>
        <p:txBody>
          <a:bodyPr wrap="square">
            <a:spAutoFit/>
          </a:bodyPr>
          <a:lstStyle/>
          <a:p>
            <a:pPr algn="ctr"/>
            <a:r>
              <a:rPr lang="en-US" sz="8800" dirty="0">
                <a:solidFill>
                  <a:schemeClr val="accent2"/>
                </a:solidFill>
                <a:latin typeface="Yanone Kaffeesatz Regular" panose="02000000000000000000" pitchFamily="2" charset="0"/>
              </a:rPr>
              <a:t>Bring it together</a:t>
            </a:r>
            <a:endParaRPr lang="de-CH" sz="1200" dirty="0"/>
          </a:p>
        </p:txBody>
      </p:sp>
      <p:sp>
        <p:nvSpPr>
          <p:cNvPr id="11" name="Rectangle 10"/>
          <p:cNvSpPr/>
          <p:nvPr/>
        </p:nvSpPr>
        <p:spPr>
          <a:xfrm>
            <a:off x="4885255" y="391527"/>
            <a:ext cx="7306745" cy="6124754"/>
          </a:xfrm>
          <a:prstGeom prst="rect">
            <a:avLst/>
          </a:prstGeom>
        </p:spPr>
        <p:txBody>
          <a:bodyPr wrap="square">
            <a:spAutoFit/>
          </a:bodyPr>
          <a:lstStyle/>
          <a:p>
            <a:r>
              <a:rPr lang="en-US" sz="2800" dirty="0">
                <a:solidFill>
                  <a:schemeClr val="tx2"/>
                </a:solidFill>
                <a:latin typeface="Yanone Kaffeesatz Regular" panose="02000000000000000000" pitchFamily="2" charset="0"/>
              </a:rPr>
              <a:t>void </a:t>
            </a:r>
            <a:r>
              <a:rPr lang="en-US" sz="2800" dirty="0" err="1">
                <a:solidFill>
                  <a:schemeClr val="tx2"/>
                </a:solidFill>
                <a:latin typeface="Yanone Kaffeesatz Regular" panose="02000000000000000000" pitchFamily="2" charset="0"/>
              </a:rPr>
              <a:t>HighLevel</a:t>
            </a:r>
            <a:r>
              <a:rPr lang="en-US" sz="2800" dirty="0">
                <a:solidFill>
                  <a:schemeClr val="tx2"/>
                </a:solidFill>
                <a:latin typeface="Yanone Kaffeesatz Regular" panose="02000000000000000000" pitchFamily="2" charset="0"/>
              </a:rPr>
              <a:t>() {</a:t>
            </a:r>
          </a:p>
          <a:p>
            <a:r>
              <a:rPr lang="en-US" sz="2800" dirty="0">
                <a:solidFill>
                  <a:schemeClr val="tx2"/>
                </a:solidFill>
                <a:latin typeface="Yanone Kaffeesatz Regular" panose="02000000000000000000" pitchFamily="2" charset="0"/>
              </a:rPr>
              <a:t>   try { </a:t>
            </a:r>
          </a:p>
          <a:p>
            <a:r>
              <a:rPr lang="en-US" sz="2800" dirty="0">
                <a:solidFill>
                  <a:schemeClr val="tx2"/>
                </a:solidFill>
                <a:latin typeface="Yanone Kaffeesatz Regular" panose="02000000000000000000" pitchFamily="2" charset="0"/>
              </a:rPr>
              <a:t>      </a:t>
            </a:r>
            <a:r>
              <a:rPr lang="en-US" sz="2800" dirty="0" err="1">
                <a:solidFill>
                  <a:schemeClr val="tx2"/>
                </a:solidFill>
                <a:latin typeface="Yanone Kaffeesatz Regular" panose="02000000000000000000" pitchFamily="2" charset="0"/>
              </a:rPr>
              <a:t>MidLevel</a:t>
            </a:r>
            <a:r>
              <a:rPr lang="en-US" sz="2800" dirty="0">
                <a:solidFill>
                  <a:schemeClr val="tx2"/>
                </a:solidFill>
                <a:latin typeface="Yanone Kaffeesatz Regular" panose="02000000000000000000" pitchFamily="2" charset="0"/>
              </a:rPr>
              <a:t>(); </a:t>
            </a:r>
          </a:p>
          <a:p>
            <a:r>
              <a:rPr lang="en-US" sz="2800" dirty="0">
                <a:solidFill>
                  <a:schemeClr val="tx2"/>
                </a:solidFill>
                <a:latin typeface="Yanone Kaffeesatz Regular" panose="02000000000000000000" pitchFamily="2" charset="0"/>
              </a:rPr>
              <a:t>   } catch(</a:t>
            </a:r>
            <a:r>
              <a:rPr lang="en-US" sz="2800" dirty="0" err="1">
                <a:solidFill>
                  <a:schemeClr val="tx2"/>
                </a:solidFill>
                <a:latin typeface="Yanone Kaffeesatz Regular" panose="02000000000000000000" pitchFamily="2" charset="0"/>
              </a:rPr>
              <a:t>InvalidOperationException</a:t>
            </a:r>
            <a:r>
              <a:rPr lang="en-US" sz="2800" dirty="0">
                <a:solidFill>
                  <a:schemeClr val="tx2"/>
                </a:solidFill>
                <a:latin typeface="Yanone Kaffeesatz Regular" panose="02000000000000000000" pitchFamily="2" charset="0"/>
              </a:rPr>
              <a:t>) { }</a:t>
            </a:r>
          </a:p>
          <a:p>
            <a:r>
              <a:rPr lang="en-US" sz="2800" dirty="0">
                <a:solidFill>
                  <a:schemeClr val="tx2"/>
                </a:solidFill>
                <a:latin typeface="Yanone Kaffeesatz Regular" panose="02000000000000000000" pitchFamily="2" charset="0"/>
              </a:rPr>
              <a:t>}</a:t>
            </a:r>
          </a:p>
          <a:p>
            <a:endParaRPr lang="en-US" sz="2800" dirty="0">
              <a:solidFill>
                <a:schemeClr val="tx2"/>
              </a:solidFill>
              <a:latin typeface="Yanone Kaffeesatz Regular" panose="02000000000000000000" pitchFamily="2" charset="0"/>
            </a:endParaRPr>
          </a:p>
          <a:p>
            <a:r>
              <a:rPr lang="en-US" sz="2800" dirty="0">
                <a:solidFill>
                  <a:schemeClr val="tx2"/>
                </a:solidFill>
                <a:latin typeface="Yanone Kaffeesatz Regular" panose="02000000000000000000" pitchFamily="2" charset="0"/>
              </a:rPr>
              <a:t>void </a:t>
            </a:r>
            <a:r>
              <a:rPr lang="en-US" sz="2800" dirty="0" err="1">
                <a:solidFill>
                  <a:schemeClr val="tx2"/>
                </a:solidFill>
                <a:latin typeface="Yanone Kaffeesatz Regular" panose="02000000000000000000" pitchFamily="2" charset="0"/>
              </a:rPr>
              <a:t>MidLevel</a:t>
            </a:r>
            <a:r>
              <a:rPr lang="en-US" sz="2800" dirty="0">
                <a:solidFill>
                  <a:schemeClr val="tx2"/>
                </a:solidFill>
                <a:latin typeface="Yanone Kaffeesatz Regular" panose="02000000000000000000" pitchFamily="2" charset="0"/>
              </a:rPr>
              <a:t>() {</a:t>
            </a:r>
          </a:p>
          <a:p>
            <a:r>
              <a:rPr lang="en-US" sz="2800" dirty="0">
                <a:solidFill>
                  <a:schemeClr val="tx2"/>
                </a:solidFill>
                <a:latin typeface="Yanone Kaffeesatz Regular" panose="02000000000000000000" pitchFamily="2" charset="0"/>
              </a:rPr>
              <a:t>   …</a:t>
            </a:r>
          </a:p>
          <a:p>
            <a:r>
              <a:rPr lang="en-US" sz="2800" dirty="0">
                <a:solidFill>
                  <a:schemeClr val="tx2"/>
                </a:solidFill>
                <a:latin typeface="Yanone Kaffeesatz Regular" panose="02000000000000000000" pitchFamily="2" charset="0"/>
              </a:rPr>
              <a:t>   </a:t>
            </a:r>
            <a:r>
              <a:rPr lang="en-US" sz="2800" dirty="0" err="1">
                <a:solidFill>
                  <a:schemeClr val="tx2"/>
                </a:solidFill>
                <a:latin typeface="Yanone Kaffeesatz Regular" panose="02000000000000000000" pitchFamily="2" charset="0"/>
              </a:rPr>
              <a:t>LowLevel</a:t>
            </a:r>
            <a:r>
              <a:rPr lang="en-US" sz="2800" dirty="0">
                <a:solidFill>
                  <a:schemeClr val="tx2"/>
                </a:solidFill>
                <a:latin typeface="Yanone Kaffeesatz Regular" panose="02000000000000000000" pitchFamily="2" charset="0"/>
              </a:rPr>
              <a:t>()</a:t>
            </a:r>
            <a:r>
              <a:rPr lang="en-US" sz="2800" dirty="0">
                <a:solidFill>
                  <a:schemeClr val="accent4"/>
                </a:solidFill>
                <a:latin typeface="Yanone Kaffeesatz Regular" panose="02000000000000000000" pitchFamily="2" charset="0"/>
              </a:rPr>
              <a:t>.</a:t>
            </a:r>
            <a:r>
              <a:rPr lang="en-US" sz="2800" dirty="0" err="1">
                <a:solidFill>
                  <a:schemeClr val="accent4"/>
                </a:solidFill>
                <a:latin typeface="Yanone Kaffeesatz Regular" panose="02000000000000000000" pitchFamily="2" charset="0"/>
              </a:rPr>
              <a:t>GetAwaiter</a:t>
            </a:r>
            <a:r>
              <a:rPr lang="en-US" sz="2800" dirty="0">
                <a:solidFill>
                  <a:schemeClr val="accent4"/>
                </a:solidFill>
                <a:latin typeface="Yanone Kaffeesatz Regular" panose="02000000000000000000" pitchFamily="2" charset="0"/>
              </a:rPr>
              <a:t>().</a:t>
            </a:r>
            <a:r>
              <a:rPr lang="en-US" sz="2800" dirty="0" err="1">
                <a:solidFill>
                  <a:schemeClr val="accent4"/>
                </a:solidFill>
                <a:latin typeface="Yanone Kaffeesatz Regular" panose="02000000000000000000" pitchFamily="2" charset="0"/>
              </a:rPr>
              <a:t>GetResult</a:t>
            </a:r>
            <a:r>
              <a:rPr lang="en-US" sz="2800" dirty="0">
                <a:solidFill>
                  <a:schemeClr val="accent4"/>
                </a:solidFill>
                <a:latin typeface="Yanone Kaffeesatz Regular" panose="02000000000000000000" pitchFamily="2" charset="0"/>
              </a:rPr>
              <a:t>()</a:t>
            </a:r>
            <a:r>
              <a:rPr lang="en-US" sz="2800" dirty="0">
                <a:solidFill>
                  <a:schemeClr val="tx2"/>
                </a:solidFill>
                <a:latin typeface="Yanone Kaffeesatz Regular" panose="02000000000000000000" pitchFamily="2" charset="0"/>
              </a:rPr>
              <a:t>;</a:t>
            </a:r>
          </a:p>
          <a:p>
            <a:r>
              <a:rPr lang="en-US" sz="2800" dirty="0">
                <a:solidFill>
                  <a:schemeClr val="tx2"/>
                </a:solidFill>
                <a:latin typeface="Yanone Kaffeesatz Regular" panose="02000000000000000000" pitchFamily="2" charset="0"/>
              </a:rPr>
              <a:t>   …</a:t>
            </a:r>
          </a:p>
          <a:p>
            <a:r>
              <a:rPr lang="en-US" sz="2800" dirty="0">
                <a:solidFill>
                  <a:schemeClr val="tx2"/>
                </a:solidFill>
                <a:latin typeface="Yanone Kaffeesatz Regular" panose="02000000000000000000" pitchFamily="2" charset="0"/>
              </a:rPr>
              <a:t>}</a:t>
            </a:r>
          </a:p>
          <a:p>
            <a:endParaRPr lang="en-US" sz="2800" dirty="0">
              <a:solidFill>
                <a:schemeClr val="tx2"/>
              </a:solidFill>
              <a:latin typeface="Yanone Kaffeesatz Regular" panose="02000000000000000000" pitchFamily="2" charset="0"/>
            </a:endParaRPr>
          </a:p>
          <a:p>
            <a:r>
              <a:rPr lang="en-US" sz="2800" dirty="0" err="1">
                <a:solidFill>
                  <a:schemeClr val="accent4"/>
                </a:solidFill>
                <a:latin typeface="Yanone Kaffeesatz Regular" panose="02000000000000000000" pitchFamily="2" charset="0"/>
              </a:rPr>
              <a:t>async</a:t>
            </a:r>
            <a:r>
              <a:rPr lang="en-US" sz="2800" dirty="0">
                <a:solidFill>
                  <a:schemeClr val="accent4"/>
                </a:solidFill>
                <a:latin typeface="Yanone Kaffeesatz Regular" panose="02000000000000000000" pitchFamily="2" charset="0"/>
              </a:rPr>
              <a:t> Task</a:t>
            </a:r>
            <a:r>
              <a:rPr lang="en-US" sz="2800" dirty="0">
                <a:solidFill>
                  <a:schemeClr val="tx2"/>
                </a:solidFill>
                <a:latin typeface="Yanone Kaffeesatz Regular" panose="02000000000000000000" pitchFamily="2" charset="0"/>
              </a:rPr>
              <a:t> </a:t>
            </a:r>
            <a:r>
              <a:rPr lang="en-US" sz="2800" dirty="0" err="1">
                <a:solidFill>
                  <a:schemeClr val="tx2"/>
                </a:solidFill>
                <a:latin typeface="Yanone Kaffeesatz Regular" panose="02000000000000000000" pitchFamily="2" charset="0"/>
              </a:rPr>
              <a:t>LowLevel</a:t>
            </a:r>
            <a:r>
              <a:rPr lang="en-US" sz="2800" dirty="0">
                <a:solidFill>
                  <a:schemeClr val="tx2"/>
                </a:solidFill>
                <a:latin typeface="Yanone Kaffeesatz Regular" panose="02000000000000000000" pitchFamily="2" charset="0"/>
              </a:rPr>
              <a:t>() {</a:t>
            </a:r>
          </a:p>
          <a:p>
            <a:r>
              <a:rPr lang="en-US" sz="2800" dirty="0">
                <a:solidFill>
                  <a:schemeClr val="tx2"/>
                </a:solidFill>
                <a:latin typeface="Yanone Kaffeesatz Regular" panose="02000000000000000000" pitchFamily="2" charset="0"/>
              </a:rPr>
              <a:t>}</a:t>
            </a:r>
            <a:endParaRPr lang="de-CH" sz="2800"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156945878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63248" y="2321005"/>
            <a:ext cx="7789312" cy="2215991"/>
          </a:xfrm>
          <a:prstGeom prst="rect">
            <a:avLst/>
          </a:prstGeom>
        </p:spPr>
        <p:txBody>
          <a:bodyPr wrap="none">
            <a:spAutoFit/>
          </a:bodyPr>
          <a:lstStyle/>
          <a:p>
            <a:r>
              <a:rPr lang="en-US" sz="13800" dirty="0">
                <a:solidFill>
                  <a:schemeClr val="accent2"/>
                </a:solidFill>
                <a:latin typeface="Yanone Kaffeesatz Regular" panose="02000000000000000000" pitchFamily="2" charset="0"/>
              </a:rPr>
              <a:t>Commit. Push.</a:t>
            </a:r>
            <a:endParaRPr lang="de-CH" sz="1200" dirty="0"/>
          </a:p>
        </p:txBody>
      </p:sp>
    </p:spTree>
    <p:extLst>
      <p:ext uri="{BB962C8B-B14F-4D97-AF65-F5344CB8AC3E}">
        <p14:creationId xmlns:p14="http://schemas.microsoft.com/office/powerpoint/2010/main" val="29415513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705725"/>
            <a:ext cx="4999912" cy="2800767"/>
          </a:xfrm>
          <a:prstGeom prst="rect">
            <a:avLst/>
          </a:prstGeom>
        </p:spPr>
        <p:txBody>
          <a:bodyPr wrap="square">
            <a:spAutoFit/>
          </a:bodyPr>
          <a:lstStyle/>
          <a:p>
            <a:pPr algn="ctr"/>
            <a:r>
              <a:rPr lang="en-US" sz="8800" dirty="0">
                <a:solidFill>
                  <a:schemeClr val="accent2"/>
                </a:solidFill>
                <a:latin typeface="Yanone Kaffeesatz Regular" panose="02000000000000000000" pitchFamily="2" charset="0"/>
              </a:rPr>
              <a:t>Bring it together</a:t>
            </a:r>
            <a:endParaRPr lang="de-CH" sz="1200" dirty="0"/>
          </a:p>
        </p:txBody>
      </p:sp>
      <p:sp>
        <p:nvSpPr>
          <p:cNvPr id="11" name="Rectangle 10"/>
          <p:cNvSpPr/>
          <p:nvPr/>
        </p:nvSpPr>
        <p:spPr>
          <a:xfrm>
            <a:off x="4885255" y="391527"/>
            <a:ext cx="7306745" cy="6124754"/>
          </a:xfrm>
          <a:prstGeom prst="rect">
            <a:avLst/>
          </a:prstGeom>
        </p:spPr>
        <p:txBody>
          <a:bodyPr wrap="square">
            <a:spAutoFit/>
          </a:bodyPr>
          <a:lstStyle/>
          <a:p>
            <a:r>
              <a:rPr lang="en-US" sz="2800" dirty="0">
                <a:solidFill>
                  <a:schemeClr val="tx2"/>
                </a:solidFill>
                <a:latin typeface="Yanone Kaffeesatz Regular" panose="02000000000000000000" pitchFamily="2" charset="0"/>
              </a:rPr>
              <a:t>void </a:t>
            </a:r>
            <a:r>
              <a:rPr lang="en-US" sz="2800" dirty="0" err="1">
                <a:solidFill>
                  <a:schemeClr val="tx2"/>
                </a:solidFill>
                <a:latin typeface="Yanone Kaffeesatz Regular" panose="02000000000000000000" pitchFamily="2" charset="0"/>
              </a:rPr>
              <a:t>HighLevel</a:t>
            </a:r>
            <a:r>
              <a:rPr lang="en-US" sz="2800" dirty="0">
                <a:solidFill>
                  <a:schemeClr val="tx2"/>
                </a:solidFill>
                <a:latin typeface="Yanone Kaffeesatz Regular" panose="02000000000000000000" pitchFamily="2" charset="0"/>
              </a:rPr>
              <a:t>() {</a:t>
            </a:r>
          </a:p>
          <a:p>
            <a:r>
              <a:rPr lang="en-US" sz="2800" dirty="0">
                <a:solidFill>
                  <a:schemeClr val="tx2"/>
                </a:solidFill>
                <a:latin typeface="Yanone Kaffeesatz Regular" panose="02000000000000000000" pitchFamily="2" charset="0"/>
              </a:rPr>
              <a:t>   try { </a:t>
            </a:r>
          </a:p>
          <a:p>
            <a:r>
              <a:rPr lang="en-US" sz="2800" dirty="0">
                <a:solidFill>
                  <a:schemeClr val="tx2"/>
                </a:solidFill>
                <a:latin typeface="Yanone Kaffeesatz Regular" panose="02000000000000000000" pitchFamily="2" charset="0"/>
              </a:rPr>
              <a:t>      </a:t>
            </a:r>
            <a:r>
              <a:rPr lang="en-US" sz="2800" dirty="0" err="1">
                <a:solidFill>
                  <a:schemeClr val="tx2"/>
                </a:solidFill>
                <a:latin typeface="Yanone Kaffeesatz Regular" panose="02000000000000000000" pitchFamily="2" charset="0"/>
              </a:rPr>
              <a:t>MidLevel</a:t>
            </a:r>
            <a:r>
              <a:rPr lang="en-US" sz="2800" dirty="0">
                <a:solidFill>
                  <a:schemeClr val="tx2"/>
                </a:solidFill>
                <a:latin typeface="Yanone Kaffeesatz Regular" panose="02000000000000000000" pitchFamily="2" charset="0"/>
              </a:rPr>
              <a:t>()</a:t>
            </a:r>
            <a:r>
              <a:rPr lang="en-US" sz="2800" dirty="0">
                <a:solidFill>
                  <a:schemeClr val="accent4"/>
                </a:solidFill>
                <a:latin typeface="Yanone Kaffeesatz Regular" panose="02000000000000000000" pitchFamily="2" charset="0"/>
              </a:rPr>
              <a:t>.</a:t>
            </a:r>
            <a:r>
              <a:rPr lang="en-US" sz="2800" dirty="0" err="1">
                <a:solidFill>
                  <a:schemeClr val="accent4"/>
                </a:solidFill>
                <a:latin typeface="Yanone Kaffeesatz Regular" panose="02000000000000000000" pitchFamily="2" charset="0"/>
              </a:rPr>
              <a:t>GetAwaiter</a:t>
            </a:r>
            <a:r>
              <a:rPr lang="en-US" sz="2800" dirty="0">
                <a:solidFill>
                  <a:schemeClr val="accent4"/>
                </a:solidFill>
                <a:latin typeface="Yanone Kaffeesatz Regular" panose="02000000000000000000" pitchFamily="2" charset="0"/>
              </a:rPr>
              <a:t>().</a:t>
            </a:r>
            <a:r>
              <a:rPr lang="en-US" sz="2800" dirty="0" err="1">
                <a:solidFill>
                  <a:schemeClr val="accent4"/>
                </a:solidFill>
                <a:latin typeface="Yanone Kaffeesatz Regular" panose="02000000000000000000" pitchFamily="2" charset="0"/>
              </a:rPr>
              <a:t>GetResult</a:t>
            </a:r>
            <a:r>
              <a:rPr lang="en-US" sz="2800" dirty="0">
                <a:solidFill>
                  <a:schemeClr val="accent4"/>
                </a:solidFill>
                <a:latin typeface="Yanone Kaffeesatz Regular" panose="02000000000000000000" pitchFamily="2" charset="0"/>
              </a:rPr>
              <a:t>()</a:t>
            </a:r>
            <a:r>
              <a:rPr lang="en-US" sz="2800" dirty="0">
                <a:solidFill>
                  <a:schemeClr val="tx2"/>
                </a:solidFill>
                <a:latin typeface="Yanone Kaffeesatz Regular" panose="02000000000000000000" pitchFamily="2" charset="0"/>
              </a:rPr>
              <a:t>; </a:t>
            </a:r>
          </a:p>
          <a:p>
            <a:r>
              <a:rPr lang="en-US" sz="2800" dirty="0">
                <a:solidFill>
                  <a:schemeClr val="tx2"/>
                </a:solidFill>
                <a:latin typeface="Yanone Kaffeesatz Regular" panose="02000000000000000000" pitchFamily="2" charset="0"/>
              </a:rPr>
              <a:t>   } catch(</a:t>
            </a:r>
            <a:r>
              <a:rPr lang="en-US" sz="2800" dirty="0" err="1">
                <a:solidFill>
                  <a:schemeClr val="tx2"/>
                </a:solidFill>
                <a:latin typeface="Yanone Kaffeesatz Regular" panose="02000000000000000000" pitchFamily="2" charset="0"/>
              </a:rPr>
              <a:t>InvalidOperationException</a:t>
            </a:r>
            <a:r>
              <a:rPr lang="en-US" sz="2800" dirty="0">
                <a:solidFill>
                  <a:schemeClr val="tx2"/>
                </a:solidFill>
                <a:latin typeface="Yanone Kaffeesatz Regular" panose="02000000000000000000" pitchFamily="2" charset="0"/>
              </a:rPr>
              <a:t>) { }</a:t>
            </a:r>
          </a:p>
          <a:p>
            <a:r>
              <a:rPr lang="en-US" sz="2800" dirty="0">
                <a:solidFill>
                  <a:schemeClr val="tx2"/>
                </a:solidFill>
                <a:latin typeface="Yanone Kaffeesatz Regular" panose="02000000000000000000" pitchFamily="2" charset="0"/>
              </a:rPr>
              <a:t>}</a:t>
            </a:r>
          </a:p>
          <a:p>
            <a:endParaRPr lang="en-US" sz="2800" dirty="0">
              <a:solidFill>
                <a:schemeClr val="tx2"/>
              </a:solidFill>
              <a:latin typeface="Yanone Kaffeesatz Regular" panose="02000000000000000000" pitchFamily="2" charset="0"/>
            </a:endParaRPr>
          </a:p>
          <a:p>
            <a:r>
              <a:rPr lang="en-US" sz="2800" dirty="0" err="1">
                <a:solidFill>
                  <a:schemeClr val="accent4"/>
                </a:solidFill>
                <a:latin typeface="Yanone Kaffeesatz Regular" panose="02000000000000000000" pitchFamily="2" charset="0"/>
              </a:rPr>
              <a:t>async</a:t>
            </a:r>
            <a:r>
              <a:rPr lang="en-US" sz="2800" dirty="0">
                <a:solidFill>
                  <a:schemeClr val="accent4"/>
                </a:solidFill>
                <a:latin typeface="Yanone Kaffeesatz Regular" panose="02000000000000000000" pitchFamily="2" charset="0"/>
              </a:rPr>
              <a:t> Task</a:t>
            </a:r>
            <a:r>
              <a:rPr lang="en-US" sz="2800" dirty="0">
                <a:solidFill>
                  <a:schemeClr val="tx2"/>
                </a:solidFill>
                <a:latin typeface="Yanone Kaffeesatz Regular" panose="02000000000000000000" pitchFamily="2" charset="0"/>
              </a:rPr>
              <a:t> </a:t>
            </a:r>
            <a:r>
              <a:rPr lang="en-US" sz="2800" dirty="0" err="1">
                <a:solidFill>
                  <a:schemeClr val="tx2"/>
                </a:solidFill>
                <a:latin typeface="Yanone Kaffeesatz Regular" panose="02000000000000000000" pitchFamily="2" charset="0"/>
              </a:rPr>
              <a:t>MidLevel</a:t>
            </a:r>
            <a:r>
              <a:rPr lang="en-US" sz="2800" dirty="0">
                <a:solidFill>
                  <a:schemeClr val="tx2"/>
                </a:solidFill>
                <a:latin typeface="Yanone Kaffeesatz Regular" panose="02000000000000000000" pitchFamily="2" charset="0"/>
              </a:rPr>
              <a:t>() {</a:t>
            </a:r>
          </a:p>
          <a:p>
            <a:r>
              <a:rPr lang="en-US" sz="2800" dirty="0">
                <a:solidFill>
                  <a:schemeClr val="tx2"/>
                </a:solidFill>
                <a:latin typeface="Yanone Kaffeesatz Regular" panose="02000000000000000000" pitchFamily="2" charset="0"/>
              </a:rPr>
              <a:t>   …</a:t>
            </a:r>
          </a:p>
          <a:p>
            <a:r>
              <a:rPr lang="en-US" sz="2800" dirty="0">
                <a:solidFill>
                  <a:schemeClr val="tx2"/>
                </a:solidFill>
                <a:latin typeface="Yanone Kaffeesatz Regular" panose="02000000000000000000" pitchFamily="2" charset="0"/>
              </a:rPr>
              <a:t>   </a:t>
            </a:r>
            <a:r>
              <a:rPr lang="en-US" sz="2800" dirty="0">
                <a:solidFill>
                  <a:schemeClr val="accent4"/>
                </a:solidFill>
                <a:latin typeface="Yanone Kaffeesatz Regular" panose="02000000000000000000" pitchFamily="2" charset="0"/>
              </a:rPr>
              <a:t>await</a:t>
            </a:r>
            <a:r>
              <a:rPr lang="en-US" sz="2800" dirty="0">
                <a:solidFill>
                  <a:schemeClr val="tx2"/>
                </a:solidFill>
                <a:latin typeface="Yanone Kaffeesatz Regular" panose="02000000000000000000" pitchFamily="2" charset="0"/>
              </a:rPr>
              <a:t> </a:t>
            </a:r>
            <a:r>
              <a:rPr lang="en-US" sz="2800" dirty="0" err="1">
                <a:solidFill>
                  <a:schemeClr val="tx2"/>
                </a:solidFill>
                <a:latin typeface="Yanone Kaffeesatz Regular" panose="02000000000000000000" pitchFamily="2" charset="0"/>
              </a:rPr>
              <a:t>LowLevel</a:t>
            </a:r>
            <a:r>
              <a:rPr lang="en-US" sz="2800" dirty="0">
                <a:solidFill>
                  <a:schemeClr val="tx2"/>
                </a:solidFill>
                <a:latin typeface="Yanone Kaffeesatz Regular" panose="02000000000000000000" pitchFamily="2" charset="0"/>
              </a:rPr>
              <a:t>()</a:t>
            </a:r>
            <a:r>
              <a:rPr lang="en-US" sz="2800" dirty="0">
                <a:solidFill>
                  <a:schemeClr val="accent4"/>
                </a:solidFill>
                <a:latin typeface="Yanone Kaffeesatz Regular" panose="02000000000000000000" pitchFamily="2" charset="0"/>
              </a:rPr>
              <a:t>.</a:t>
            </a:r>
            <a:r>
              <a:rPr lang="en-US" sz="2800" dirty="0" err="1">
                <a:solidFill>
                  <a:schemeClr val="accent4"/>
                </a:solidFill>
                <a:latin typeface="Yanone Kaffeesatz Regular" panose="02000000000000000000" pitchFamily="2" charset="0"/>
              </a:rPr>
              <a:t>ConfigureAwait</a:t>
            </a:r>
            <a:r>
              <a:rPr lang="en-US" sz="2800" dirty="0">
                <a:solidFill>
                  <a:schemeClr val="accent4"/>
                </a:solidFill>
                <a:latin typeface="Yanone Kaffeesatz Regular" panose="02000000000000000000" pitchFamily="2" charset="0"/>
              </a:rPr>
              <a:t>(false)</a:t>
            </a:r>
            <a:r>
              <a:rPr lang="en-US" sz="2800" dirty="0">
                <a:solidFill>
                  <a:schemeClr val="tx2"/>
                </a:solidFill>
                <a:latin typeface="Yanone Kaffeesatz Regular" panose="02000000000000000000" pitchFamily="2" charset="0"/>
              </a:rPr>
              <a:t>;</a:t>
            </a:r>
          </a:p>
          <a:p>
            <a:r>
              <a:rPr lang="en-US" sz="2800" dirty="0">
                <a:solidFill>
                  <a:schemeClr val="tx2"/>
                </a:solidFill>
                <a:latin typeface="Yanone Kaffeesatz Regular" panose="02000000000000000000" pitchFamily="2" charset="0"/>
              </a:rPr>
              <a:t>   …</a:t>
            </a:r>
          </a:p>
          <a:p>
            <a:r>
              <a:rPr lang="en-US" sz="2800" dirty="0">
                <a:solidFill>
                  <a:schemeClr val="tx2"/>
                </a:solidFill>
                <a:latin typeface="Yanone Kaffeesatz Regular" panose="02000000000000000000" pitchFamily="2" charset="0"/>
              </a:rPr>
              <a:t>}</a:t>
            </a:r>
          </a:p>
          <a:p>
            <a:endParaRPr lang="en-US" sz="2800" dirty="0">
              <a:solidFill>
                <a:schemeClr val="tx2"/>
              </a:solidFill>
              <a:latin typeface="Yanone Kaffeesatz Regular" panose="02000000000000000000" pitchFamily="2" charset="0"/>
            </a:endParaRPr>
          </a:p>
          <a:p>
            <a:r>
              <a:rPr lang="en-US" sz="2800" dirty="0" err="1">
                <a:solidFill>
                  <a:schemeClr val="tx2"/>
                </a:solidFill>
                <a:latin typeface="Yanone Kaffeesatz Regular" panose="02000000000000000000" pitchFamily="2" charset="0"/>
              </a:rPr>
              <a:t>async</a:t>
            </a:r>
            <a:r>
              <a:rPr lang="en-US" sz="2800" dirty="0">
                <a:solidFill>
                  <a:schemeClr val="tx2"/>
                </a:solidFill>
                <a:latin typeface="Yanone Kaffeesatz Regular" panose="02000000000000000000" pitchFamily="2" charset="0"/>
              </a:rPr>
              <a:t> Task </a:t>
            </a:r>
            <a:r>
              <a:rPr lang="en-US" sz="2800" dirty="0" err="1">
                <a:solidFill>
                  <a:schemeClr val="tx2"/>
                </a:solidFill>
                <a:latin typeface="Yanone Kaffeesatz Regular" panose="02000000000000000000" pitchFamily="2" charset="0"/>
              </a:rPr>
              <a:t>LowLevel</a:t>
            </a:r>
            <a:r>
              <a:rPr lang="en-US" sz="2800" dirty="0">
                <a:solidFill>
                  <a:schemeClr val="tx2"/>
                </a:solidFill>
                <a:latin typeface="Yanone Kaffeesatz Regular" panose="02000000000000000000" pitchFamily="2" charset="0"/>
              </a:rPr>
              <a:t>() {</a:t>
            </a:r>
          </a:p>
          <a:p>
            <a:r>
              <a:rPr lang="en-US" sz="2800" dirty="0">
                <a:solidFill>
                  <a:schemeClr val="tx2"/>
                </a:solidFill>
                <a:latin typeface="Yanone Kaffeesatz Regular" panose="02000000000000000000" pitchFamily="2" charset="0"/>
              </a:rPr>
              <a:t>}</a:t>
            </a:r>
            <a:endParaRPr lang="de-CH" sz="2800"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197367632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63248" y="2321005"/>
            <a:ext cx="7789312" cy="2215991"/>
          </a:xfrm>
          <a:prstGeom prst="rect">
            <a:avLst/>
          </a:prstGeom>
        </p:spPr>
        <p:txBody>
          <a:bodyPr wrap="none">
            <a:spAutoFit/>
          </a:bodyPr>
          <a:lstStyle/>
          <a:p>
            <a:r>
              <a:rPr lang="en-US" sz="13800" dirty="0">
                <a:solidFill>
                  <a:schemeClr val="accent2"/>
                </a:solidFill>
                <a:latin typeface="Yanone Kaffeesatz Regular" panose="02000000000000000000" pitchFamily="2" charset="0"/>
              </a:rPr>
              <a:t>Commit. Push.</a:t>
            </a:r>
            <a:endParaRPr lang="de-CH" sz="1200" dirty="0"/>
          </a:p>
        </p:txBody>
      </p:sp>
    </p:spTree>
    <p:extLst>
      <p:ext uri="{BB962C8B-B14F-4D97-AF65-F5344CB8AC3E}">
        <p14:creationId xmlns:p14="http://schemas.microsoft.com/office/powerpoint/2010/main" val="162713247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705725"/>
            <a:ext cx="4999912" cy="2800767"/>
          </a:xfrm>
          <a:prstGeom prst="rect">
            <a:avLst/>
          </a:prstGeom>
        </p:spPr>
        <p:txBody>
          <a:bodyPr wrap="square">
            <a:spAutoFit/>
          </a:bodyPr>
          <a:lstStyle/>
          <a:p>
            <a:pPr algn="ctr"/>
            <a:r>
              <a:rPr lang="en-US" sz="8800" dirty="0">
                <a:solidFill>
                  <a:schemeClr val="accent2"/>
                </a:solidFill>
                <a:latin typeface="Yanone Kaffeesatz Regular" panose="02000000000000000000" pitchFamily="2" charset="0"/>
              </a:rPr>
              <a:t>Bring it together</a:t>
            </a:r>
            <a:endParaRPr lang="de-CH" sz="1200" dirty="0"/>
          </a:p>
        </p:txBody>
      </p:sp>
      <p:sp>
        <p:nvSpPr>
          <p:cNvPr id="11" name="Rectangle 10"/>
          <p:cNvSpPr/>
          <p:nvPr/>
        </p:nvSpPr>
        <p:spPr>
          <a:xfrm>
            <a:off x="4885255" y="391527"/>
            <a:ext cx="7306745" cy="6124754"/>
          </a:xfrm>
          <a:prstGeom prst="rect">
            <a:avLst/>
          </a:prstGeom>
        </p:spPr>
        <p:txBody>
          <a:bodyPr wrap="square">
            <a:spAutoFit/>
          </a:bodyPr>
          <a:lstStyle/>
          <a:p>
            <a:r>
              <a:rPr lang="en-US" sz="2800" dirty="0" err="1">
                <a:solidFill>
                  <a:schemeClr val="accent4"/>
                </a:solidFill>
                <a:latin typeface="Yanone Kaffeesatz Regular" panose="02000000000000000000" pitchFamily="2" charset="0"/>
              </a:rPr>
              <a:t>async</a:t>
            </a:r>
            <a:r>
              <a:rPr lang="en-US" sz="2800" dirty="0">
                <a:solidFill>
                  <a:schemeClr val="accent4"/>
                </a:solidFill>
                <a:latin typeface="Yanone Kaffeesatz Regular" panose="02000000000000000000" pitchFamily="2" charset="0"/>
              </a:rPr>
              <a:t> Task</a:t>
            </a:r>
            <a:r>
              <a:rPr lang="en-US" sz="2800" dirty="0">
                <a:solidFill>
                  <a:schemeClr val="tx2"/>
                </a:solidFill>
                <a:latin typeface="Yanone Kaffeesatz Regular" panose="02000000000000000000" pitchFamily="2" charset="0"/>
              </a:rPr>
              <a:t> </a:t>
            </a:r>
            <a:r>
              <a:rPr lang="en-US" sz="2800" dirty="0" err="1">
                <a:solidFill>
                  <a:schemeClr val="tx2"/>
                </a:solidFill>
                <a:latin typeface="Yanone Kaffeesatz Regular" panose="02000000000000000000" pitchFamily="2" charset="0"/>
              </a:rPr>
              <a:t>HighLevel</a:t>
            </a:r>
            <a:r>
              <a:rPr lang="en-US" sz="2800" dirty="0">
                <a:solidFill>
                  <a:schemeClr val="tx2"/>
                </a:solidFill>
                <a:latin typeface="Yanone Kaffeesatz Regular" panose="02000000000000000000" pitchFamily="2" charset="0"/>
              </a:rPr>
              <a:t>() {</a:t>
            </a:r>
          </a:p>
          <a:p>
            <a:r>
              <a:rPr lang="en-US" sz="2800" dirty="0">
                <a:solidFill>
                  <a:schemeClr val="tx2"/>
                </a:solidFill>
                <a:latin typeface="Yanone Kaffeesatz Regular" panose="02000000000000000000" pitchFamily="2" charset="0"/>
              </a:rPr>
              <a:t>   try { </a:t>
            </a:r>
          </a:p>
          <a:p>
            <a:r>
              <a:rPr lang="en-US" sz="2800" dirty="0">
                <a:solidFill>
                  <a:schemeClr val="tx2"/>
                </a:solidFill>
                <a:latin typeface="Yanone Kaffeesatz Regular" panose="02000000000000000000" pitchFamily="2" charset="0"/>
              </a:rPr>
              <a:t>      </a:t>
            </a:r>
            <a:r>
              <a:rPr lang="en-US" sz="2800" dirty="0">
                <a:solidFill>
                  <a:schemeClr val="accent4"/>
                </a:solidFill>
                <a:latin typeface="Yanone Kaffeesatz Regular" panose="02000000000000000000" pitchFamily="2" charset="0"/>
              </a:rPr>
              <a:t>await</a:t>
            </a:r>
            <a:r>
              <a:rPr lang="en-US" sz="2800" dirty="0">
                <a:solidFill>
                  <a:schemeClr val="tx2"/>
                </a:solidFill>
                <a:latin typeface="Yanone Kaffeesatz Regular" panose="02000000000000000000" pitchFamily="2" charset="0"/>
              </a:rPr>
              <a:t> </a:t>
            </a:r>
            <a:r>
              <a:rPr lang="en-US" sz="2800" dirty="0" err="1">
                <a:solidFill>
                  <a:schemeClr val="tx2"/>
                </a:solidFill>
                <a:latin typeface="Yanone Kaffeesatz Regular" panose="02000000000000000000" pitchFamily="2" charset="0"/>
              </a:rPr>
              <a:t>MidLevel</a:t>
            </a:r>
            <a:r>
              <a:rPr lang="en-US" sz="2800" dirty="0">
                <a:solidFill>
                  <a:schemeClr val="tx2"/>
                </a:solidFill>
                <a:latin typeface="Yanone Kaffeesatz Regular" panose="02000000000000000000" pitchFamily="2" charset="0"/>
              </a:rPr>
              <a:t> ()</a:t>
            </a:r>
            <a:r>
              <a:rPr lang="en-US" sz="2800" dirty="0">
                <a:solidFill>
                  <a:schemeClr val="accent4"/>
                </a:solidFill>
                <a:latin typeface="Yanone Kaffeesatz Regular" panose="02000000000000000000" pitchFamily="2" charset="0"/>
              </a:rPr>
              <a:t>.</a:t>
            </a:r>
            <a:r>
              <a:rPr lang="en-US" sz="2800" dirty="0" err="1">
                <a:solidFill>
                  <a:schemeClr val="accent4"/>
                </a:solidFill>
                <a:latin typeface="Yanone Kaffeesatz Regular" panose="02000000000000000000" pitchFamily="2" charset="0"/>
              </a:rPr>
              <a:t>ConfigureAwait</a:t>
            </a:r>
            <a:r>
              <a:rPr lang="en-US" sz="2800" dirty="0">
                <a:solidFill>
                  <a:schemeClr val="accent4"/>
                </a:solidFill>
                <a:latin typeface="Yanone Kaffeesatz Regular" panose="02000000000000000000" pitchFamily="2" charset="0"/>
              </a:rPr>
              <a:t>(false)</a:t>
            </a:r>
            <a:r>
              <a:rPr lang="en-US" sz="2800" dirty="0">
                <a:solidFill>
                  <a:schemeClr val="tx2"/>
                </a:solidFill>
                <a:latin typeface="Yanone Kaffeesatz Regular" panose="02000000000000000000" pitchFamily="2" charset="0"/>
              </a:rPr>
              <a:t>;; </a:t>
            </a:r>
          </a:p>
          <a:p>
            <a:r>
              <a:rPr lang="en-US" sz="2800" dirty="0">
                <a:solidFill>
                  <a:schemeClr val="tx2"/>
                </a:solidFill>
                <a:latin typeface="Yanone Kaffeesatz Regular" panose="02000000000000000000" pitchFamily="2" charset="0"/>
              </a:rPr>
              <a:t>   } catch(</a:t>
            </a:r>
            <a:r>
              <a:rPr lang="en-US" sz="2800" dirty="0" err="1">
                <a:solidFill>
                  <a:schemeClr val="tx2"/>
                </a:solidFill>
                <a:latin typeface="Yanone Kaffeesatz Regular" panose="02000000000000000000" pitchFamily="2" charset="0"/>
              </a:rPr>
              <a:t>InvalidOperationException</a:t>
            </a:r>
            <a:r>
              <a:rPr lang="en-US" sz="2800" dirty="0">
                <a:solidFill>
                  <a:schemeClr val="tx2"/>
                </a:solidFill>
                <a:latin typeface="Yanone Kaffeesatz Regular" panose="02000000000000000000" pitchFamily="2" charset="0"/>
              </a:rPr>
              <a:t>) { }</a:t>
            </a:r>
          </a:p>
          <a:p>
            <a:r>
              <a:rPr lang="en-US" sz="2800" dirty="0">
                <a:solidFill>
                  <a:schemeClr val="tx2"/>
                </a:solidFill>
                <a:latin typeface="Yanone Kaffeesatz Regular" panose="02000000000000000000" pitchFamily="2" charset="0"/>
              </a:rPr>
              <a:t>}</a:t>
            </a:r>
          </a:p>
          <a:p>
            <a:endParaRPr lang="en-US" sz="2800" dirty="0">
              <a:solidFill>
                <a:schemeClr val="tx2"/>
              </a:solidFill>
              <a:latin typeface="Yanone Kaffeesatz Regular" panose="02000000000000000000" pitchFamily="2" charset="0"/>
            </a:endParaRPr>
          </a:p>
          <a:p>
            <a:r>
              <a:rPr lang="en-US" sz="2800" dirty="0" err="1">
                <a:solidFill>
                  <a:schemeClr val="tx2"/>
                </a:solidFill>
                <a:latin typeface="Yanone Kaffeesatz Regular" panose="02000000000000000000" pitchFamily="2" charset="0"/>
              </a:rPr>
              <a:t>async</a:t>
            </a:r>
            <a:r>
              <a:rPr lang="en-US" sz="2800" dirty="0">
                <a:solidFill>
                  <a:schemeClr val="tx2"/>
                </a:solidFill>
                <a:latin typeface="Yanone Kaffeesatz Regular" panose="02000000000000000000" pitchFamily="2" charset="0"/>
              </a:rPr>
              <a:t> Task </a:t>
            </a:r>
            <a:r>
              <a:rPr lang="en-US" sz="2800" dirty="0" err="1">
                <a:solidFill>
                  <a:schemeClr val="tx2"/>
                </a:solidFill>
                <a:latin typeface="Yanone Kaffeesatz Regular" panose="02000000000000000000" pitchFamily="2" charset="0"/>
              </a:rPr>
              <a:t>MidLevel</a:t>
            </a:r>
            <a:r>
              <a:rPr lang="en-US" sz="2800" dirty="0">
                <a:solidFill>
                  <a:schemeClr val="tx2"/>
                </a:solidFill>
                <a:latin typeface="Yanone Kaffeesatz Regular" panose="02000000000000000000" pitchFamily="2" charset="0"/>
              </a:rPr>
              <a:t>() {</a:t>
            </a:r>
          </a:p>
          <a:p>
            <a:r>
              <a:rPr lang="en-US" sz="2800" dirty="0">
                <a:solidFill>
                  <a:schemeClr val="tx2"/>
                </a:solidFill>
                <a:latin typeface="Yanone Kaffeesatz Regular" panose="02000000000000000000" pitchFamily="2" charset="0"/>
              </a:rPr>
              <a:t>   …</a:t>
            </a:r>
          </a:p>
          <a:p>
            <a:r>
              <a:rPr lang="en-US" sz="2800" dirty="0">
                <a:solidFill>
                  <a:schemeClr val="tx2"/>
                </a:solidFill>
                <a:latin typeface="Yanone Kaffeesatz Regular" panose="02000000000000000000" pitchFamily="2" charset="0"/>
              </a:rPr>
              <a:t>   await </a:t>
            </a:r>
            <a:r>
              <a:rPr lang="en-US" sz="2800" dirty="0" err="1">
                <a:solidFill>
                  <a:schemeClr val="tx2"/>
                </a:solidFill>
                <a:latin typeface="Yanone Kaffeesatz Regular" panose="02000000000000000000" pitchFamily="2" charset="0"/>
              </a:rPr>
              <a:t>LowLevel</a:t>
            </a:r>
            <a:r>
              <a:rPr lang="en-US" sz="2800" dirty="0">
                <a:solidFill>
                  <a:schemeClr val="tx2"/>
                </a:solidFill>
                <a:latin typeface="Yanone Kaffeesatz Regular" panose="02000000000000000000" pitchFamily="2" charset="0"/>
              </a:rPr>
              <a:t>().</a:t>
            </a:r>
            <a:r>
              <a:rPr lang="en-US" sz="2800" dirty="0" err="1">
                <a:solidFill>
                  <a:schemeClr val="tx2"/>
                </a:solidFill>
                <a:latin typeface="Yanone Kaffeesatz Regular" panose="02000000000000000000" pitchFamily="2" charset="0"/>
              </a:rPr>
              <a:t>ConfigureAwait</a:t>
            </a:r>
            <a:r>
              <a:rPr lang="en-US" sz="2800" dirty="0">
                <a:solidFill>
                  <a:schemeClr val="tx2"/>
                </a:solidFill>
                <a:latin typeface="Yanone Kaffeesatz Regular" panose="02000000000000000000" pitchFamily="2" charset="0"/>
              </a:rPr>
              <a:t>(false);</a:t>
            </a:r>
          </a:p>
          <a:p>
            <a:r>
              <a:rPr lang="en-US" sz="2800" dirty="0">
                <a:solidFill>
                  <a:schemeClr val="tx2"/>
                </a:solidFill>
                <a:latin typeface="Yanone Kaffeesatz Regular" panose="02000000000000000000" pitchFamily="2" charset="0"/>
              </a:rPr>
              <a:t>   …</a:t>
            </a:r>
          </a:p>
          <a:p>
            <a:r>
              <a:rPr lang="en-US" sz="2800" dirty="0">
                <a:solidFill>
                  <a:schemeClr val="tx2"/>
                </a:solidFill>
                <a:latin typeface="Yanone Kaffeesatz Regular" panose="02000000000000000000" pitchFamily="2" charset="0"/>
              </a:rPr>
              <a:t>}</a:t>
            </a:r>
          </a:p>
          <a:p>
            <a:endParaRPr lang="en-US" sz="2800" dirty="0">
              <a:solidFill>
                <a:schemeClr val="tx2"/>
              </a:solidFill>
              <a:latin typeface="Yanone Kaffeesatz Regular" panose="02000000000000000000" pitchFamily="2" charset="0"/>
            </a:endParaRPr>
          </a:p>
          <a:p>
            <a:r>
              <a:rPr lang="en-US" sz="2800" dirty="0" err="1">
                <a:solidFill>
                  <a:schemeClr val="tx2"/>
                </a:solidFill>
                <a:latin typeface="Yanone Kaffeesatz Regular" panose="02000000000000000000" pitchFamily="2" charset="0"/>
              </a:rPr>
              <a:t>async</a:t>
            </a:r>
            <a:r>
              <a:rPr lang="en-US" sz="2800" dirty="0">
                <a:solidFill>
                  <a:schemeClr val="tx2"/>
                </a:solidFill>
                <a:latin typeface="Yanone Kaffeesatz Regular" panose="02000000000000000000" pitchFamily="2" charset="0"/>
              </a:rPr>
              <a:t> Task </a:t>
            </a:r>
            <a:r>
              <a:rPr lang="en-US" sz="2800" dirty="0" err="1">
                <a:solidFill>
                  <a:schemeClr val="tx2"/>
                </a:solidFill>
                <a:latin typeface="Yanone Kaffeesatz Regular" panose="02000000000000000000" pitchFamily="2" charset="0"/>
              </a:rPr>
              <a:t>LowLevel</a:t>
            </a:r>
            <a:r>
              <a:rPr lang="en-US" sz="2800" dirty="0">
                <a:solidFill>
                  <a:schemeClr val="tx2"/>
                </a:solidFill>
                <a:latin typeface="Yanone Kaffeesatz Regular" panose="02000000000000000000" pitchFamily="2" charset="0"/>
              </a:rPr>
              <a:t>() {</a:t>
            </a:r>
          </a:p>
          <a:p>
            <a:r>
              <a:rPr lang="en-US" sz="2800" dirty="0">
                <a:solidFill>
                  <a:schemeClr val="tx2"/>
                </a:solidFill>
                <a:latin typeface="Yanone Kaffeesatz Regular" panose="02000000000000000000" pitchFamily="2" charset="0"/>
              </a:rPr>
              <a:t>}</a:t>
            </a:r>
            <a:endParaRPr lang="de-CH" sz="2800"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138188064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63248" y="2321005"/>
            <a:ext cx="3740126" cy="2215991"/>
          </a:xfrm>
          <a:prstGeom prst="rect">
            <a:avLst/>
          </a:prstGeom>
        </p:spPr>
        <p:txBody>
          <a:bodyPr wrap="none">
            <a:spAutoFit/>
          </a:bodyPr>
          <a:lstStyle/>
          <a:p>
            <a:r>
              <a:rPr lang="en-US" sz="13800" dirty="0" err="1">
                <a:solidFill>
                  <a:schemeClr val="accent2"/>
                </a:solidFill>
                <a:latin typeface="Yanone Kaffeesatz Regular" panose="02000000000000000000" pitchFamily="2" charset="0"/>
              </a:rPr>
              <a:t>Yehaa</a:t>
            </a:r>
            <a:r>
              <a:rPr lang="en-US" sz="13800" dirty="0">
                <a:solidFill>
                  <a:schemeClr val="accent2"/>
                </a:solidFill>
                <a:latin typeface="Yanone Kaffeesatz Regular" panose="02000000000000000000" pitchFamily="2" charset="0"/>
              </a:rPr>
              <a:t>!</a:t>
            </a:r>
            <a:endParaRPr lang="de-CH" sz="1200" dirty="0"/>
          </a:p>
        </p:txBody>
      </p:sp>
      <p:sp>
        <p:nvSpPr>
          <p:cNvPr id="3" name="Rectangle 2"/>
          <p:cNvSpPr/>
          <p:nvPr/>
        </p:nvSpPr>
        <p:spPr>
          <a:xfrm>
            <a:off x="3544958" y="4002663"/>
            <a:ext cx="8203096" cy="1569660"/>
          </a:xfrm>
          <a:prstGeom prst="rect">
            <a:avLst/>
          </a:prstGeom>
        </p:spPr>
        <p:txBody>
          <a:bodyPr wrap="square">
            <a:spAutoFit/>
          </a:bodyPr>
          <a:lstStyle/>
          <a:p>
            <a:r>
              <a:rPr lang="en-US" sz="9600" dirty="0">
                <a:solidFill>
                  <a:schemeClr val="accent4"/>
                </a:solidFill>
                <a:latin typeface="Yanone Kaffeesatz Regular" panose="02000000000000000000" pitchFamily="2" charset="0"/>
              </a:rPr>
              <a:t> </a:t>
            </a:r>
            <a:r>
              <a:rPr lang="en-US" sz="9600" dirty="0" err="1">
                <a:solidFill>
                  <a:schemeClr val="accent4"/>
                </a:solidFill>
                <a:latin typeface="Yanone Kaffeesatz Regular" panose="02000000000000000000" pitchFamily="2" charset="0"/>
              </a:rPr>
              <a:t>Async</a:t>
            </a:r>
            <a:r>
              <a:rPr lang="en-US" sz="9600" dirty="0">
                <a:solidFill>
                  <a:schemeClr val="accent4"/>
                </a:solidFill>
                <a:latin typeface="Yanone Kaffeesatz Regular" panose="02000000000000000000" pitchFamily="2" charset="0"/>
              </a:rPr>
              <a:t> all the way</a:t>
            </a:r>
            <a:endParaRPr lang="de-CH" sz="800" dirty="0">
              <a:solidFill>
                <a:schemeClr val="accent4"/>
              </a:solidFill>
            </a:endParaRPr>
          </a:p>
        </p:txBody>
      </p:sp>
      <p:pic>
        <p:nvPicPr>
          <p:cNvPr id="4" name="Picture 2" descr="X ALL THE THINGS - async all the thing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1199" y="981989"/>
            <a:ext cx="4027566" cy="3020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148377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2497751696"/>
              </p:ext>
            </p:extLst>
          </p:nvPr>
        </p:nvGraphicFramePr>
        <p:xfrm>
          <a:off x="809050" y="116601"/>
          <a:ext cx="10573900" cy="6640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8698309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Recap</a:t>
            </a:r>
            <a:endParaRPr lang="de-CH" dirty="0"/>
          </a:p>
        </p:txBody>
      </p:sp>
      <p:sp>
        <p:nvSpPr>
          <p:cNvPr id="6" name="Rectangle 5"/>
          <p:cNvSpPr/>
          <p:nvPr/>
        </p:nvSpPr>
        <p:spPr>
          <a:xfrm>
            <a:off x="6485270" y="1671407"/>
            <a:ext cx="5706729" cy="3970318"/>
          </a:xfrm>
          <a:prstGeom prst="rect">
            <a:avLst/>
          </a:prstGeom>
        </p:spPr>
        <p:txBody>
          <a:bodyPr wrap="square">
            <a:spAutoFit/>
          </a:bodyPr>
          <a:lstStyle/>
          <a:p>
            <a:r>
              <a:rPr lang="en-US" sz="3600" dirty="0" smtClean="0">
                <a:solidFill>
                  <a:schemeClr val="tx2"/>
                </a:solidFill>
                <a:latin typeface="Yanone Kaffeesatz Regular" panose="02000000000000000000" pitchFamily="2" charset="0"/>
              </a:rPr>
              <a:t>Use </a:t>
            </a:r>
            <a:r>
              <a:rPr lang="en-US" sz="3600" dirty="0" err="1" smtClean="0">
                <a:solidFill>
                  <a:schemeClr val="accent4"/>
                </a:solidFill>
                <a:latin typeface="Yanone Kaffeesatz Regular" panose="02000000000000000000" pitchFamily="2" charset="0"/>
              </a:rPr>
              <a:t>iPob</a:t>
            </a:r>
            <a:r>
              <a:rPr lang="en-US" sz="3600" dirty="0" smtClean="0">
                <a:solidFill>
                  <a:schemeClr val="accent4"/>
                </a:solidFill>
                <a:latin typeface="Yanone Kaffeesatz Regular" panose="02000000000000000000" pitchFamily="2" charset="0"/>
              </a:rPr>
              <a:t> </a:t>
            </a:r>
            <a:r>
              <a:rPr lang="en-US" sz="3600" dirty="0" smtClean="0">
                <a:solidFill>
                  <a:schemeClr val="tx2"/>
                </a:solidFill>
                <a:latin typeface="Yanone Kaffeesatz Regular" panose="02000000000000000000" pitchFamily="2" charset="0"/>
              </a:rPr>
              <a:t>to move your code</a:t>
            </a:r>
          </a:p>
          <a:p>
            <a:r>
              <a:rPr lang="en-US" sz="3600" dirty="0">
                <a:solidFill>
                  <a:schemeClr val="tx2"/>
                </a:solidFill>
                <a:latin typeface="Yanone Kaffeesatz Regular" panose="02000000000000000000" pitchFamily="2" charset="0"/>
              </a:rPr>
              <a:t>s</a:t>
            </a:r>
            <a:r>
              <a:rPr lang="en-US" sz="3600" dirty="0" smtClean="0">
                <a:solidFill>
                  <a:schemeClr val="tx2"/>
                </a:solidFill>
                <a:latin typeface="Yanone Kaffeesatz Regular" panose="02000000000000000000" pitchFamily="2" charset="0"/>
              </a:rPr>
              <a:t>tep by step towards </a:t>
            </a:r>
            <a:r>
              <a:rPr lang="en-US" sz="3600" dirty="0" err="1" smtClean="0">
                <a:solidFill>
                  <a:schemeClr val="tx2"/>
                </a:solidFill>
                <a:latin typeface="Yanone Kaffeesatz Regular" panose="02000000000000000000" pitchFamily="2" charset="0"/>
              </a:rPr>
              <a:t>async</a:t>
            </a:r>
            <a:r>
              <a:rPr lang="en-US" sz="3600" dirty="0" smtClean="0">
                <a:solidFill>
                  <a:schemeClr val="tx2"/>
                </a:solidFill>
                <a:latin typeface="Yanone Kaffeesatz Regular" panose="02000000000000000000" pitchFamily="2" charset="0"/>
              </a:rPr>
              <a:t> / await</a:t>
            </a:r>
          </a:p>
          <a:p>
            <a:endParaRPr lang="en-US" sz="3600" dirty="0">
              <a:solidFill>
                <a:schemeClr val="tx2"/>
              </a:solidFill>
              <a:latin typeface="Yanone Kaffeesatz Regular" panose="02000000000000000000" pitchFamily="2" charset="0"/>
            </a:endParaRPr>
          </a:p>
          <a:p>
            <a:r>
              <a:rPr lang="en-US" sz="3600" dirty="0" smtClean="0">
                <a:solidFill>
                  <a:schemeClr val="accent4"/>
                </a:solidFill>
                <a:latin typeface="Yanone Kaffeesatz Regular" panose="02000000000000000000" pitchFamily="2" charset="0"/>
              </a:rPr>
              <a:t>IO-bound</a:t>
            </a:r>
            <a:r>
              <a:rPr lang="en-US" sz="3600" dirty="0" smtClean="0">
                <a:solidFill>
                  <a:schemeClr val="tx2"/>
                </a:solidFill>
                <a:latin typeface="Yanone Kaffeesatz Regular" panose="02000000000000000000" pitchFamily="2" charset="0"/>
              </a:rPr>
              <a:t> paths benefit from </a:t>
            </a:r>
            <a:r>
              <a:rPr lang="en-US" sz="3600" dirty="0" err="1" smtClean="0">
                <a:solidFill>
                  <a:schemeClr val="tx2"/>
                </a:solidFill>
                <a:latin typeface="Yanone Kaffeesatz Regular" panose="02000000000000000000" pitchFamily="2" charset="0"/>
              </a:rPr>
              <a:t>async</a:t>
            </a:r>
            <a:endParaRPr lang="en-US" sz="3600" dirty="0" smtClean="0">
              <a:solidFill>
                <a:schemeClr val="tx2"/>
              </a:solidFill>
              <a:latin typeface="Yanone Kaffeesatz Regular" panose="02000000000000000000" pitchFamily="2" charset="0"/>
            </a:endParaRPr>
          </a:p>
          <a:p>
            <a:endParaRPr lang="en-US" sz="3600" dirty="0">
              <a:solidFill>
                <a:schemeClr val="tx2"/>
              </a:solidFill>
              <a:latin typeface="Yanone Kaffeesatz Regular" panose="02000000000000000000" pitchFamily="2" charset="0"/>
            </a:endParaRPr>
          </a:p>
          <a:p>
            <a:r>
              <a:rPr lang="en-US" sz="3600" dirty="0" smtClean="0">
                <a:solidFill>
                  <a:schemeClr val="accent4"/>
                </a:solidFill>
                <a:latin typeface="Yanone Kaffeesatz Regular" panose="02000000000000000000" pitchFamily="2" charset="0"/>
              </a:rPr>
              <a:t>Uniform API of Task</a:t>
            </a:r>
            <a:r>
              <a:rPr lang="en-US" sz="3600" dirty="0" smtClean="0">
                <a:solidFill>
                  <a:schemeClr val="tx2"/>
                </a:solidFill>
                <a:latin typeface="Yanone Kaffeesatz Regular" panose="02000000000000000000" pitchFamily="2" charset="0"/>
              </a:rPr>
              <a:t> allows to await CPU-bound as well as IO-bound tasks</a:t>
            </a:r>
            <a:endParaRPr lang="en-US" sz="3600" dirty="0">
              <a:solidFill>
                <a:schemeClr val="accent4"/>
              </a:solidFill>
              <a:latin typeface="Yanone Kaffeesatz Regular" panose="02000000000000000000" pitchFamily="2" charset="0"/>
            </a:endParaRPr>
          </a:p>
        </p:txBody>
      </p:sp>
      <p:sp>
        <p:nvSpPr>
          <p:cNvPr id="7" name="Rectangle 6"/>
          <p:cNvSpPr/>
          <p:nvPr/>
        </p:nvSpPr>
        <p:spPr>
          <a:xfrm>
            <a:off x="1" y="4399885"/>
            <a:ext cx="6494332"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reminder</a:t>
            </a:r>
          </a:p>
        </p:txBody>
      </p:sp>
    </p:spTree>
    <p:extLst>
      <p:ext uri="{BB962C8B-B14F-4D97-AF65-F5344CB8AC3E}">
        <p14:creationId xmlns:p14="http://schemas.microsoft.com/office/powerpoint/2010/main" val="24361829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007" y="2567292"/>
            <a:ext cx="4999912" cy="1862048"/>
          </a:xfrm>
          <a:prstGeom prst="rect">
            <a:avLst/>
          </a:prstGeom>
        </p:spPr>
        <p:txBody>
          <a:bodyPr wrap="square">
            <a:spAutoFit/>
          </a:bodyPr>
          <a:lstStyle/>
          <a:p>
            <a:pPr algn="ctr"/>
            <a:r>
              <a:rPr lang="en-US" sz="11500" dirty="0" err="1">
                <a:solidFill>
                  <a:schemeClr val="accent2"/>
                </a:solidFill>
                <a:latin typeface="Yanone Kaffeesatz Regular" panose="02000000000000000000" pitchFamily="2" charset="0"/>
              </a:rPr>
              <a:t>javascript</a:t>
            </a:r>
            <a:endParaRPr lang="de-CH" sz="1400" dirty="0"/>
          </a:p>
        </p:txBody>
      </p:sp>
      <p:sp>
        <p:nvSpPr>
          <p:cNvPr id="7" name="Rectangle 6"/>
          <p:cNvSpPr/>
          <p:nvPr/>
        </p:nvSpPr>
        <p:spPr>
          <a:xfrm>
            <a:off x="5433500" y="1297713"/>
            <a:ext cx="6654135" cy="4401205"/>
          </a:xfrm>
          <a:prstGeom prst="rect">
            <a:avLst/>
          </a:prstGeom>
        </p:spPr>
        <p:txBody>
          <a:bodyPr wrap="square">
            <a:spAutoFit/>
          </a:bodyPr>
          <a:lstStyle/>
          <a:p>
            <a:r>
              <a:rPr lang="de-CH" sz="2800" dirty="0">
                <a:solidFill>
                  <a:schemeClr val="accent4"/>
                </a:solidFill>
                <a:latin typeface="Yanone Kaffeesatz Regular" panose="02000000000000000000" pitchFamily="2" charset="0"/>
              </a:rPr>
              <a:t>async</a:t>
            </a:r>
            <a:r>
              <a:rPr lang="de-CH" sz="2800" dirty="0">
                <a:solidFill>
                  <a:schemeClr val="tx2"/>
                </a:solidFill>
                <a:latin typeface="Yanone Kaffeesatz Regular" panose="02000000000000000000" pitchFamily="2" charset="0"/>
              </a:rPr>
              <a:t> function chainAnimationsPromise(elem, animations) {</a:t>
            </a:r>
          </a:p>
          <a:p>
            <a:r>
              <a:rPr lang="de-CH" sz="2800" dirty="0">
                <a:solidFill>
                  <a:schemeClr val="tx2"/>
                </a:solidFill>
                <a:latin typeface="Yanone Kaffeesatz Regular" panose="02000000000000000000" pitchFamily="2" charset="0"/>
              </a:rPr>
              <a:t>        let ret = null;</a:t>
            </a:r>
          </a:p>
          <a:p>
            <a:r>
              <a:rPr lang="de-CH" sz="2800" dirty="0">
                <a:solidFill>
                  <a:schemeClr val="tx2"/>
                </a:solidFill>
                <a:latin typeface="Yanone Kaffeesatz Regular" panose="02000000000000000000" pitchFamily="2" charset="0"/>
              </a:rPr>
              <a:t>        try {</a:t>
            </a:r>
          </a:p>
          <a:p>
            <a:r>
              <a:rPr lang="de-CH" sz="2800" dirty="0">
                <a:solidFill>
                  <a:schemeClr val="tx2"/>
                </a:solidFill>
                <a:latin typeface="Yanone Kaffeesatz Regular" panose="02000000000000000000" pitchFamily="2" charset="0"/>
              </a:rPr>
              <a:t>        for(const anim of animations) {</a:t>
            </a:r>
          </a:p>
          <a:p>
            <a:r>
              <a:rPr lang="de-CH" sz="2800" dirty="0">
                <a:solidFill>
                  <a:schemeClr val="tx2"/>
                </a:solidFill>
                <a:latin typeface="Yanone Kaffeesatz Regular" panose="02000000000000000000" pitchFamily="2" charset="0"/>
              </a:rPr>
              <a:t>             ret = </a:t>
            </a:r>
            <a:r>
              <a:rPr lang="de-CH" sz="2800" dirty="0">
                <a:solidFill>
                  <a:schemeClr val="accent4"/>
                </a:solidFill>
                <a:latin typeface="Yanone Kaffeesatz Regular" panose="02000000000000000000" pitchFamily="2" charset="0"/>
              </a:rPr>
              <a:t>await</a:t>
            </a:r>
            <a:r>
              <a:rPr lang="de-CH" sz="2800" dirty="0">
                <a:solidFill>
                  <a:schemeClr val="tx2"/>
                </a:solidFill>
                <a:latin typeface="Yanone Kaffeesatz Regular" panose="02000000000000000000" pitchFamily="2" charset="0"/>
              </a:rPr>
              <a:t> anim(elem);</a:t>
            </a:r>
          </a:p>
          <a:p>
            <a:r>
              <a:rPr lang="de-CH" sz="2800" dirty="0">
                <a:solidFill>
                  <a:schemeClr val="tx2"/>
                </a:solidFill>
                <a:latin typeface="Yanone Kaffeesatz Regular" panose="02000000000000000000" pitchFamily="2" charset="0"/>
              </a:rPr>
              <a:t>        }</a:t>
            </a:r>
          </a:p>
          <a:p>
            <a:r>
              <a:rPr lang="de-CH" sz="2800" dirty="0">
                <a:solidFill>
                  <a:schemeClr val="tx2"/>
                </a:solidFill>
                <a:latin typeface="Yanone Kaffeesatz Regular" panose="02000000000000000000" pitchFamily="2" charset="0"/>
              </a:rPr>
              <a:t>        catch(e) { /* ignore and keep going */ }</a:t>
            </a:r>
          </a:p>
          <a:p>
            <a:r>
              <a:rPr lang="de-CH" sz="2800" dirty="0">
                <a:solidFill>
                  <a:schemeClr val="tx2"/>
                </a:solidFill>
                <a:latin typeface="Yanone Kaffeesatz Regular" panose="02000000000000000000" pitchFamily="2" charset="0"/>
              </a:rPr>
              <a:t>        return ret;</a:t>
            </a:r>
          </a:p>
          <a:p>
            <a:r>
              <a:rPr lang="de-CH" sz="2800" dirty="0">
                <a:solidFill>
                  <a:schemeClr val="tx2"/>
                </a:solidFill>
                <a:latin typeface="Yanone Kaffeesatz Regular" panose="02000000000000000000" pitchFamily="2" charset="0"/>
              </a:rPr>
              <a:t> }</a:t>
            </a:r>
          </a:p>
        </p:txBody>
      </p:sp>
      <p:sp>
        <p:nvSpPr>
          <p:cNvPr id="8" name="Rectangle 7"/>
          <p:cNvSpPr/>
          <p:nvPr/>
        </p:nvSpPr>
        <p:spPr>
          <a:xfrm>
            <a:off x="1" y="4399885"/>
            <a:ext cx="6494332"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ES2015</a:t>
            </a:r>
          </a:p>
        </p:txBody>
      </p:sp>
      <p:sp>
        <p:nvSpPr>
          <p:cNvPr id="5" name="Rectangle 4"/>
          <p:cNvSpPr/>
          <p:nvPr/>
        </p:nvSpPr>
        <p:spPr>
          <a:xfrm>
            <a:off x="454575" y="5846434"/>
            <a:ext cx="5585183" cy="830997"/>
          </a:xfrm>
          <a:prstGeom prst="rect">
            <a:avLst/>
          </a:prstGeom>
        </p:spPr>
        <p:txBody>
          <a:bodyPr wrap="none">
            <a:spAutoFit/>
          </a:bodyPr>
          <a:lstStyle/>
          <a:p>
            <a:r>
              <a:rPr lang="de-CH" sz="2400" dirty="0">
                <a:solidFill>
                  <a:schemeClr val="accent3"/>
                </a:solidFill>
                <a:latin typeface="Yanone Kaffeesatz Regular" panose="02000000000000000000" pitchFamily="2" charset="0"/>
              </a:rPr>
              <a:t>$ </a:t>
            </a:r>
            <a:r>
              <a:rPr lang="de-CH" sz="2400" dirty="0" err="1">
                <a:solidFill>
                  <a:schemeClr val="accent3"/>
                </a:solidFill>
                <a:latin typeface="Yanone Kaffeesatz Regular" panose="02000000000000000000" pitchFamily="2" charset="0"/>
              </a:rPr>
              <a:t>npm</a:t>
            </a:r>
            <a:r>
              <a:rPr lang="de-CH" sz="2400" dirty="0">
                <a:solidFill>
                  <a:schemeClr val="accent3"/>
                </a:solidFill>
                <a:latin typeface="Yanone Kaffeesatz Regular" panose="02000000000000000000" pitchFamily="2" charset="0"/>
              </a:rPr>
              <a:t> </a:t>
            </a:r>
            <a:r>
              <a:rPr lang="de-CH" sz="2400" dirty="0" err="1">
                <a:solidFill>
                  <a:schemeClr val="accent3"/>
                </a:solidFill>
                <a:latin typeface="Yanone Kaffeesatz Regular" panose="02000000000000000000" pitchFamily="2" charset="0"/>
              </a:rPr>
              <a:t>install</a:t>
            </a:r>
            <a:r>
              <a:rPr lang="de-CH" sz="2400" dirty="0">
                <a:solidFill>
                  <a:schemeClr val="accent3"/>
                </a:solidFill>
                <a:latin typeface="Yanone Kaffeesatz Regular" panose="02000000000000000000" pitchFamily="2" charset="0"/>
              </a:rPr>
              <a:t> </a:t>
            </a:r>
            <a:r>
              <a:rPr lang="de-CH" sz="2400" dirty="0" err="1">
                <a:solidFill>
                  <a:schemeClr val="accent3"/>
                </a:solidFill>
                <a:latin typeface="Yanone Kaffeesatz Regular" panose="02000000000000000000" pitchFamily="2" charset="0"/>
              </a:rPr>
              <a:t>babel</a:t>
            </a:r>
            <a:r>
              <a:rPr lang="de-CH" sz="2400" dirty="0">
                <a:solidFill>
                  <a:schemeClr val="accent3"/>
                </a:solidFill>
                <a:latin typeface="Yanone Kaffeesatz Regular" panose="02000000000000000000" pitchFamily="2" charset="0"/>
              </a:rPr>
              <a:t>-</a:t>
            </a:r>
            <a:r>
              <a:rPr lang="de-CH" sz="2400" dirty="0" err="1">
                <a:solidFill>
                  <a:schemeClr val="accent3"/>
                </a:solidFill>
                <a:latin typeface="Yanone Kaffeesatz Regular" panose="02000000000000000000" pitchFamily="2" charset="0"/>
              </a:rPr>
              <a:t>plugin</a:t>
            </a:r>
            <a:r>
              <a:rPr lang="de-CH" sz="2400" dirty="0">
                <a:solidFill>
                  <a:schemeClr val="accent3"/>
                </a:solidFill>
                <a:latin typeface="Yanone Kaffeesatz Regular" panose="02000000000000000000" pitchFamily="2" charset="0"/>
              </a:rPr>
              <a:t>-syntax-</a:t>
            </a:r>
            <a:r>
              <a:rPr lang="de-CH" sz="2400" dirty="0" err="1">
                <a:solidFill>
                  <a:schemeClr val="accent3"/>
                </a:solidFill>
                <a:latin typeface="Yanone Kaffeesatz Regular" panose="02000000000000000000" pitchFamily="2" charset="0"/>
              </a:rPr>
              <a:t>async</a:t>
            </a:r>
            <a:r>
              <a:rPr lang="de-CH" sz="2400" dirty="0">
                <a:solidFill>
                  <a:schemeClr val="accent3"/>
                </a:solidFill>
                <a:latin typeface="Yanone Kaffeesatz Regular" panose="02000000000000000000" pitchFamily="2" charset="0"/>
              </a:rPr>
              <a:t>-</a:t>
            </a:r>
            <a:r>
              <a:rPr lang="de-CH" sz="2400" dirty="0" err="1">
                <a:solidFill>
                  <a:schemeClr val="accent3"/>
                </a:solidFill>
                <a:latin typeface="Yanone Kaffeesatz Regular" panose="02000000000000000000" pitchFamily="2" charset="0"/>
              </a:rPr>
              <a:t>functions</a:t>
            </a:r>
            <a:r>
              <a:rPr lang="de-CH" sz="2400" dirty="0">
                <a:solidFill>
                  <a:schemeClr val="accent3"/>
                </a:solidFill>
                <a:latin typeface="Yanone Kaffeesatz Regular" panose="02000000000000000000" pitchFamily="2" charset="0"/>
              </a:rPr>
              <a:t/>
            </a:r>
            <a:br>
              <a:rPr lang="de-CH" sz="2400" dirty="0">
                <a:solidFill>
                  <a:schemeClr val="accent3"/>
                </a:solidFill>
                <a:latin typeface="Yanone Kaffeesatz Regular" panose="02000000000000000000" pitchFamily="2" charset="0"/>
              </a:rPr>
            </a:br>
            <a:r>
              <a:rPr lang="de-CH" sz="2400" dirty="0">
                <a:solidFill>
                  <a:schemeClr val="accent3"/>
                </a:solidFill>
                <a:latin typeface="Yanone Kaffeesatz Regular" panose="02000000000000000000" pitchFamily="2" charset="0"/>
              </a:rPr>
              <a:t>$ </a:t>
            </a:r>
            <a:r>
              <a:rPr lang="de-CH" sz="2400" dirty="0" err="1">
                <a:solidFill>
                  <a:schemeClr val="accent3"/>
                </a:solidFill>
                <a:latin typeface="Yanone Kaffeesatz Regular" panose="02000000000000000000" pitchFamily="2" charset="0"/>
              </a:rPr>
              <a:t>npm</a:t>
            </a:r>
            <a:r>
              <a:rPr lang="de-CH" sz="2400" dirty="0">
                <a:solidFill>
                  <a:schemeClr val="accent3"/>
                </a:solidFill>
                <a:latin typeface="Yanone Kaffeesatz Regular" panose="02000000000000000000" pitchFamily="2" charset="0"/>
              </a:rPr>
              <a:t> </a:t>
            </a:r>
            <a:r>
              <a:rPr lang="de-CH" sz="2400" dirty="0" err="1">
                <a:solidFill>
                  <a:schemeClr val="accent3"/>
                </a:solidFill>
                <a:latin typeface="Yanone Kaffeesatz Regular" panose="02000000000000000000" pitchFamily="2" charset="0"/>
              </a:rPr>
              <a:t>install</a:t>
            </a:r>
            <a:r>
              <a:rPr lang="de-CH" sz="2400" dirty="0">
                <a:solidFill>
                  <a:schemeClr val="accent3"/>
                </a:solidFill>
                <a:latin typeface="Yanone Kaffeesatz Regular" panose="02000000000000000000" pitchFamily="2" charset="0"/>
              </a:rPr>
              <a:t> </a:t>
            </a:r>
            <a:r>
              <a:rPr lang="de-CH" sz="2400" dirty="0" err="1">
                <a:solidFill>
                  <a:schemeClr val="accent3"/>
                </a:solidFill>
                <a:latin typeface="Yanone Kaffeesatz Regular" panose="02000000000000000000" pitchFamily="2" charset="0"/>
              </a:rPr>
              <a:t>babel</a:t>
            </a:r>
            <a:r>
              <a:rPr lang="de-CH" sz="2400" dirty="0">
                <a:solidFill>
                  <a:schemeClr val="accent3"/>
                </a:solidFill>
                <a:latin typeface="Yanone Kaffeesatz Regular" panose="02000000000000000000" pitchFamily="2" charset="0"/>
              </a:rPr>
              <a:t>-</a:t>
            </a:r>
            <a:r>
              <a:rPr lang="de-CH" sz="2400" dirty="0" err="1">
                <a:solidFill>
                  <a:schemeClr val="accent3"/>
                </a:solidFill>
                <a:latin typeface="Yanone Kaffeesatz Regular" panose="02000000000000000000" pitchFamily="2" charset="0"/>
              </a:rPr>
              <a:t>plugin</a:t>
            </a:r>
            <a:r>
              <a:rPr lang="de-CH" sz="2400" dirty="0">
                <a:solidFill>
                  <a:schemeClr val="accent3"/>
                </a:solidFill>
                <a:latin typeface="Yanone Kaffeesatz Regular" panose="02000000000000000000" pitchFamily="2" charset="0"/>
              </a:rPr>
              <a:t>-transform-</a:t>
            </a:r>
            <a:r>
              <a:rPr lang="de-CH" sz="2400" dirty="0" err="1">
                <a:solidFill>
                  <a:schemeClr val="accent3"/>
                </a:solidFill>
                <a:latin typeface="Yanone Kaffeesatz Regular" panose="02000000000000000000" pitchFamily="2" charset="0"/>
              </a:rPr>
              <a:t>async</a:t>
            </a:r>
            <a:r>
              <a:rPr lang="de-CH" sz="2400" dirty="0">
                <a:solidFill>
                  <a:schemeClr val="accent3"/>
                </a:solidFill>
                <a:latin typeface="Yanone Kaffeesatz Regular" panose="02000000000000000000" pitchFamily="2" charset="0"/>
              </a:rPr>
              <a:t>-</a:t>
            </a:r>
            <a:r>
              <a:rPr lang="de-CH" sz="2400" dirty="0" err="1">
                <a:solidFill>
                  <a:schemeClr val="accent3"/>
                </a:solidFill>
                <a:latin typeface="Yanone Kaffeesatz Regular" panose="02000000000000000000" pitchFamily="2" charset="0"/>
              </a:rPr>
              <a:t>to</a:t>
            </a:r>
            <a:r>
              <a:rPr lang="de-CH" sz="2400" dirty="0">
                <a:solidFill>
                  <a:schemeClr val="accent3"/>
                </a:solidFill>
                <a:latin typeface="Yanone Kaffeesatz Regular" panose="02000000000000000000" pitchFamily="2" charset="0"/>
              </a:rPr>
              <a:t>-generator</a:t>
            </a:r>
          </a:p>
        </p:txBody>
      </p:sp>
    </p:spTree>
    <p:extLst>
      <p:ext uri="{BB962C8B-B14F-4D97-AF65-F5344CB8AC3E}">
        <p14:creationId xmlns:p14="http://schemas.microsoft.com/office/powerpoint/2010/main" val="402358260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4014" y="3127733"/>
            <a:ext cx="11072262" cy="923330"/>
          </a:xfrm>
          <a:prstGeom prst="rect">
            <a:avLst/>
          </a:prstGeom>
        </p:spPr>
        <p:txBody>
          <a:bodyPr wrap="none">
            <a:spAutoFit/>
          </a:bodyPr>
          <a:lstStyle/>
          <a:p>
            <a:r>
              <a:rPr lang="en-US" sz="3600" dirty="0">
                <a:solidFill>
                  <a:schemeClr val="tx2"/>
                </a:solidFill>
                <a:latin typeface="Yanone Kaffeesatz Regular" panose="02000000000000000000" pitchFamily="2" charset="0"/>
              </a:rPr>
              <a:t>github.com/</a:t>
            </a:r>
            <a:r>
              <a:rPr lang="en-US" sz="3600" dirty="0" err="1">
                <a:solidFill>
                  <a:schemeClr val="tx2"/>
                </a:solidFill>
                <a:latin typeface="Yanone Kaffeesatz Regular" panose="02000000000000000000" pitchFamily="2" charset="0"/>
              </a:rPr>
              <a:t>danielmarbach</a:t>
            </a:r>
            <a:r>
              <a:rPr lang="en-US" sz="3600" dirty="0">
                <a:solidFill>
                  <a:schemeClr val="tx2"/>
                </a:solidFill>
                <a:latin typeface="Yanone Kaffeesatz Regular" panose="02000000000000000000" pitchFamily="2" charset="0"/>
              </a:rPr>
              <a:t>/</a:t>
            </a:r>
            <a:r>
              <a:rPr lang="en-US" sz="5400" dirty="0" err="1">
                <a:solidFill>
                  <a:schemeClr val="accent4"/>
                </a:solidFill>
                <a:latin typeface="Yanone Kaffeesatz Regular" panose="02000000000000000000" pitchFamily="2" charset="0"/>
              </a:rPr>
              <a:t>RearchitectTowardsAsyncAwait</a:t>
            </a:r>
            <a:endParaRPr lang="de-CH" sz="5400" dirty="0">
              <a:solidFill>
                <a:schemeClr val="accent4"/>
              </a:solidFill>
              <a:latin typeface="Yanone Kaffeesatz Regular" panose="02000000000000000000" pitchFamily="2" charset="0"/>
            </a:endParaRPr>
          </a:p>
        </p:txBody>
      </p:sp>
      <p:sp>
        <p:nvSpPr>
          <p:cNvPr id="4" name="Rectangle 3"/>
          <p:cNvSpPr/>
          <p:nvPr/>
        </p:nvSpPr>
        <p:spPr>
          <a:xfrm>
            <a:off x="1064014" y="1124536"/>
            <a:ext cx="6463629"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Slides, Links…</a:t>
            </a:r>
            <a:endParaRPr lang="de-CH" sz="1400" dirty="0"/>
          </a:p>
        </p:txBody>
      </p:sp>
    </p:spTree>
    <p:extLst>
      <p:ext uri="{BB962C8B-B14F-4D97-AF65-F5344CB8AC3E}">
        <p14:creationId xmlns:p14="http://schemas.microsoft.com/office/powerpoint/2010/main" val="158144912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4995321" y="92990"/>
            <a:ext cx="7132104" cy="6765010"/>
          </a:xfrm>
          <a:prstGeom prst="rect">
            <a:avLst/>
          </a:prstGeom>
        </p:spPr>
      </p:pic>
      <p:sp>
        <p:nvSpPr>
          <p:cNvPr id="3" name="Rectangle 2"/>
          <p:cNvSpPr/>
          <p:nvPr/>
        </p:nvSpPr>
        <p:spPr>
          <a:xfrm>
            <a:off x="452078" y="3298577"/>
            <a:ext cx="4479111" cy="646331"/>
          </a:xfrm>
          <a:prstGeom prst="rect">
            <a:avLst/>
          </a:prstGeom>
        </p:spPr>
        <p:txBody>
          <a:bodyPr wrap="none">
            <a:spAutoFit/>
          </a:bodyPr>
          <a:lstStyle/>
          <a:p>
            <a:r>
              <a:rPr lang="de-CH" sz="3600" dirty="0" smtClean="0">
                <a:solidFill>
                  <a:schemeClr val="tx2"/>
                </a:solidFill>
                <a:latin typeface="Yanone Kaffeesatz Regular" panose="02000000000000000000" pitchFamily="2" charset="0"/>
              </a:rPr>
              <a:t>go.particular.net/</a:t>
            </a:r>
            <a:r>
              <a:rPr lang="de-CH" sz="3600" dirty="0" smtClean="0">
                <a:solidFill>
                  <a:schemeClr val="accent4"/>
                </a:solidFill>
                <a:latin typeface="Yanone Kaffeesatz Regular" panose="02000000000000000000" pitchFamily="2" charset="0"/>
              </a:rPr>
              <a:t>ndc16.async</a:t>
            </a:r>
            <a:endParaRPr lang="de-CH" sz="3600" dirty="0">
              <a:solidFill>
                <a:schemeClr val="accent4"/>
              </a:solidFill>
              <a:latin typeface="Yanone Kaffeesatz Regular" panose="02000000000000000000" pitchFamily="2" charset="0"/>
            </a:endParaRPr>
          </a:p>
        </p:txBody>
      </p:sp>
    </p:spTree>
    <p:extLst>
      <p:ext uri="{BB962C8B-B14F-4D97-AF65-F5344CB8AC3E}">
        <p14:creationId xmlns:p14="http://schemas.microsoft.com/office/powerpoint/2010/main" val="278417915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239" y="1851645"/>
            <a:ext cx="4474302"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Q &amp; A</a:t>
            </a:r>
            <a:endParaRPr lang="de-CH" sz="2000" dirty="0"/>
          </a:p>
        </p:txBody>
      </p:sp>
      <p:sp>
        <p:nvSpPr>
          <p:cNvPr id="5" name="Rectangle 4"/>
          <p:cNvSpPr/>
          <p:nvPr/>
        </p:nvSpPr>
        <p:spPr>
          <a:xfrm>
            <a:off x="1838261" y="2875002"/>
            <a:ext cx="1635384"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await</a:t>
            </a:r>
            <a:endParaRPr lang="de-CH" sz="66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424132160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6771" y="1851645"/>
            <a:ext cx="5838458"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Thanks</a:t>
            </a:r>
            <a:endParaRPr lang="de-CH" sz="20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388746816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6038722" y="1470445"/>
            <a:ext cx="1644692" cy="268183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 name="Rectangle 2"/>
          <p:cNvSpPr/>
          <p:nvPr/>
        </p:nvSpPr>
        <p:spPr>
          <a:xfrm>
            <a:off x="7915594" y="1470445"/>
            <a:ext cx="1644692" cy="1110781"/>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 name="Rectangle 3"/>
          <p:cNvSpPr/>
          <p:nvPr/>
        </p:nvSpPr>
        <p:spPr>
          <a:xfrm>
            <a:off x="9792466" y="1470445"/>
            <a:ext cx="1644692" cy="1110781"/>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 name="Rectangle 4"/>
          <p:cNvSpPr/>
          <p:nvPr/>
        </p:nvSpPr>
        <p:spPr>
          <a:xfrm>
            <a:off x="7915594" y="2811360"/>
            <a:ext cx="3521564" cy="1340915"/>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 name="Rectangle 5"/>
          <p:cNvSpPr/>
          <p:nvPr/>
        </p:nvSpPr>
        <p:spPr>
          <a:xfrm>
            <a:off x="6038722" y="4234101"/>
            <a:ext cx="5398436" cy="1340915"/>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Rectangle 6"/>
          <p:cNvSpPr/>
          <p:nvPr/>
        </p:nvSpPr>
        <p:spPr>
          <a:xfrm>
            <a:off x="8136011" y="2926427"/>
            <a:ext cx="811607" cy="71648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9110757" y="2926427"/>
            <a:ext cx="811607" cy="71648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9" name="Rectangle 8"/>
          <p:cNvSpPr/>
          <p:nvPr/>
        </p:nvSpPr>
        <p:spPr>
          <a:xfrm>
            <a:off x="10085503" y="2924892"/>
            <a:ext cx="811607" cy="71648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0" name="Rectangle 9"/>
          <p:cNvSpPr/>
          <p:nvPr/>
        </p:nvSpPr>
        <p:spPr>
          <a:xfrm>
            <a:off x="6177313" y="4335306"/>
            <a:ext cx="2770305" cy="1111857"/>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9033535" y="4335305"/>
            <a:ext cx="2282932" cy="1111857"/>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2" name="Rectangle 11"/>
          <p:cNvSpPr/>
          <p:nvPr/>
        </p:nvSpPr>
        <p:spPr>
          <a:xfrm>
            <a:off x="433731" y="2699798"/>
            <a:ext cx="4999912" cy="1015663"/>
          </a:xfrm>
          <a:prstGeom prst="rect">
            <a:avLst/>
          </a:prstGeom>
        </p:spPr>
        <p:txBody>
          <a:bodyPr wrap="square">
            <a:spAutoFit/>
          </a:bodyPr>
          <a:lstStyle/>
          <a:p>
            <a:r>
              <a:rPr lang="en-US" sz="6000" dirty="0" smtClean="0">
                <a:solidFill>
                  <a:schemeClr val="accent2"/>
                </a:solidFill>
                <a:latin typeface="Yanone Kaffeesatz Regular" panose="02000000000000000000" pitchFamily="2" charset="0"/>
              </a:rPr>
              <a:t>Reality</a:t>
            </a:r>
            <a:endParaRPr lang="de-CH" sz="900" dirty="0"/>
          </a:p>
        </p:txBody>
      </p:sp>
      <p:sp>
        <p:nvSpPr>
          <p:cNvPr id="13" name="Rectangle 12"/>
          <p:cNvSpPr/>
          <p:nvPr/>
        </p:nvSpPr>
        <p:spPr>
          <a:xfrm>
            <a:off x="7964739" y="1519912"/>
            <a:ext cx="1532409" cy="2079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4" name="Rectangle 13"/>
          <p:cNvSpPr/>
          <p:nvPr/>
        </p:nvSpPr>
        <p:spPr>
          <a:xfrm>
            <a:off x="7956478" y="1779517"/>
            <a:ext cx="1532409" cy="20799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5" name="Rectangle 14"/>
          <p:cNvSpPr/>
          <p:nvPr/>
        </p:nvSpPr>
        <p:spPr>
          <a:xfrm>
            <a:off x="7964738" y="2039122"/>
            <a:ext cx="1532409" cy="20799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6" name="Rectangle 15"/>
          <p:cNvSpPr/>
          <p:nvPr/>
        </p:nvSpPr>
        <p:spPr>
          <a:xfrm>
            <a:off x="7956478" y="2293803"/>
            <a:ext cx="1532409" cy="2079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7" name="Rectangle 16"/>
          <p:cNvSpPr/>
          <p:nvPr/>
        </p:nvSpPr>
        <p:spPr>
          <a:xfrm>
            <a:off x="8179089" y="2941384"/>
            <a:ext cx="725452" cy="1330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8" name="Rectangle 17"/>
          <p:cNvSpPr/>
          <p:nvPr/>
        </p:nvSpPr>
        <p:spPr>
          <a:xfrm>
            <a:off x="8179089" y="3122361"/>
            <a:ext cx="725452" cy="1330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9" name="Rectangle 18"/>
          <p:cNvSpPr/>
          <p:nvPr/>
        </p:nvSpPr>
        <p:spPr>
          <a:xfrm>
            <a:off x="8179663" y="3303338"/>
            <a:ext cx="725452" cy="1330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0" name="Rectangle 19"/>
          <p:cNvSpPr/>
          <p:nvPr/>
        </p:nvSpPr>
        <p:spPr>
          <a:xfrm>
            <a:off x="8179088" y="3484316"/>
            <a:ext cx="725452" cy="1330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1" name="Rectangle 20"/>
          <p:cNvSpPr/>
          <p:nvPr/>
        </p:nvSpPr>
        <p:spPr>
          <a:xfrm>
            <a:off x="6210042" y="4369597"/>
            <a:ext cx="2694498" cy="21501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2" name="Rectangle 21"/>
          <p:cNvSpPr/>
          <p:nvPr/>
        </p:nvSpPr>
        <p:spPr>
          <a:xfrm>
            <a:off x="6218346" y="4648558"/>
            <a:ext cx="2694498" cy="21501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3" name="Rectangle 22"/>
          <p:cNvSpPr/>
          <p:nvPr/>
        </p:nvSpPr>
        <p:spPr>
          <a:xfrm>
            <a:off x="6218346" y="4927519"/>
            <a:ext cx="2694498" cy="21501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4" name="Rectangle 23"/>
          <p:cNvSpPr/>
          <p:nvPr/>
        </p:nvSpPr>
        <p:spPr>
          <a:xfrm>
            <a:off x="6210042" y="5206481"/>
            <a:ext cx="2694498" cy="2150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pic>
        <p:nvPicPr>
          <p:cNvPr id="25" name="Picture 24"/>
          <p:cNvPicPr>
            <a:picLocks noChangeAspect="1"/>
          </p:cNvPicPr>
          <p:nvPr/>
        </p:nvPicPr>
        <p:blipFill rotWithShape="1">
          <a:blip r:embed="rId3" cstate="print">
            <a:extLst>
              <a:ext uri="{28A0092B-C50C-407E-A947-70E740481C1C}">
                <a14:useLocalDpi xmlns:a14="http://schemas.microsoft.com/office/drawing/2010/main" val="0"/>
              </a:ext>
            </a:extLst>
          </a:blip>
          <a:srcRect l="9296" t="3288" r="8260"/>
          <a:stretch/>
        </p:blipFill>
        <p:spPr>
          <a:xfrm>
            <a:off x="1305043" y="3954583"/>
            <a:ext cx="378713" cy="553454"/>
          </a:xfrm>
          <a:prstGeom prst="rect">
            <a:avLst/>
          </a:prstGeom>
        </p:spPr>
      </p:pic>
      <p:sp>
        <p:nvSpPr>
          <p:cNvPr id="26" name="Rectangle 25"/>
          <p:cNvSpPr/>
          <p:nvPr/>
        </p:nvSpPr>
        <p:spPr>
          <a:xfrm>
            <a:off x="1886606" y="4127315"/>
            <a:ext cx="1532409" cy="2079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pic>
        <p:nvPicPr>
          <p:cNvPr id="27"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1305756" y="4696675"/>
            <a:ext cx="378000" cy="292304"/>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p:cNvSpPr/>
          <p:nvPr/>
        </p:nvSpPr>
        <p:spPr>
          <a:xfrm>
            <a:off x="1886606" y="4738832"/>
            <a:ext cx="1532409" cy="20799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2986105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007" y="2567292"/>
            <a:ext cx="4999912" cy="1862048"/>
          </a:xfrm>
          <a:prstGeom prst="rect">
            <a:avLst/>
          </a:prstGeom>
        </p:spPr>
        <p:txBody>
          <a:bodyPr wrap="square">
            <a:spAutoFit/>
          </a:bodyPr>
          <a:lstStyle/>
          <a:p>
            <a:pPr algn="ctr"/>
            <a:r>
              <a:rPr lang="en-US" sz="11500" dirty="0" err="1">
                <a:solidFill>
                  <a:schemeClr val="accent2"/>
                </a:solidFill>
                <a:latin typeface="Yanone Kaffeesatz Regular" panose="02000000000000000000" pitchFamily="2" charset="0"/>
              </a:rPr>
              <a:t>httpclient</a:t>
            </a:r>
            <a:endParaRPr lang="de-CH" sz="1400" dirty="0"/>
          </a:p>
        </p:txBody>
      </p:sp>
      <p:sp>
        <p:nvSpPr>
          <p:cNvPr id="4" name="Rectangle 3"/>
          <p:cNvSpPr/>
          <p:nvPr/>
        </p:nvSpPr>
        <p:spPr>
          <a:xfrm>
            <a:off x="5401875" y="1236158"/>
            <a:ext cx="7199939" cy="4524315"/>
          </a:xfrm>
          <a:prstGeom prst="rect">
            <a:avLst/>
          </a:prstGeom>
        </p:spPr>
        <p:txBody>
          <a:bodyPr wrap="square">
            <a:spAutoFit/>
          </a:bodyPr>
          <a:lstStyle/>
          <a:p>
            <a:r>
              <a:rPr lang="de-CH" sz="3200" dirty="0" err="1">
                <a:solidFill>
                  <a:schemeClr val="tx2"/>
                </a:solidFill>
                <a:latin typeface="Yanone Kaffeesatz Regular" panose="02000000000000000000" pitchFamily="2" charset="0"/>
              </a:rPr>
              <a:t>using</a:t>
            </a:r>
            <a:r>
              <a:rPr lang="de-CH" sz="3200" dirty="0">
                <a:solidFill>
                  <a:schemeClr val="tx2"/>
                </a:solidFill>
                <a:latin typeface="Yanone Kaffeesatz Regular" panose="02000000000000000000" pitchFamily="2" charset="0"/>
              </a:rPr>
              <a:t> (</a:t>
            </a:r>
            <a:r>
              <a:rPr lang="de-CH" sz="3200" dirty="0" err="1">
                <a:solidFill>
                  <a:schemeClr val="tx2"/>
                </a:solidFill>
                <a:latin typeface="Yanone Kaffeesatz Regular" panose="02000000000000000000" pitchFamily="2" charset="0"/>
              </a:rPr>
              <a:t>var</a:t>
            </a:r>
            <a:r>
              <a:rPr lang="de-CH" sz="3200" dirty="0">
                <a:solidFill>
                  <a:schemeClr val="tx2"/>
                </a:solidFill>
                <a:latin typeface="Yanone Kaffeesatz Regular" panose="02000000000000000000" pitchFamily="2" charset="0"/>
              </a:rPr>
              <a:t> </a:t>
            </a:r>
            <a:r>
              <a:rPr lang="de-CH" sz="3200" dirty="0" err="1">
                <a:solidFill>
                  <a:schemeClr val="tx2"/>
                </a:solidFill>
                <a:latin typeface="Yanone Kaffeesatz Regular" panose="02000000000000000000" pitchFamily="2" charset="0"/>
              </a:rPr>
              <a:t>client</a:t>
            </a:r>
            <a:r>
              <a:rPr lang="de-CH" sz="3200" dirty="0">
                <a:solidFill>
                  <a:schemeClr val="tx2"/>
                </a:solidFill>
                <a:latin typeface="Yanone Kaffeesatz Regular" panose="02000000000000000000" pitchFamily="2" charset="0"/>
              </a:rPr>
              <a:t> = </a:t>
            </a:r>
            <a:r>
              <a:rPr lang="de-CH" sz="3200" dirty="0" err="1">
                <a:solidFill>
                  <a:schemeClr val="tx2"/>
                </a:solidFill>
                <a:latin typeface="Yanone Kaffeesatz Regular" panose="02000000000000000000" pitchFamily="2" charset="0"/>
              </a:rPr>
              <a:t>new</a:t>
            </a:r>
            <a:r>
              <a:rPr lang="de-CH" sz="3200" dirty="0">
                <a:solidFill>
                  <a:schemeClr val="tx2"/>
                </a:solidFill>
                <a:latin typeface="Yanone Kaffeesatz Regular" panose="02000000000000000000" pitchFamily="2" charset="0"/>
              </a:rPr>
              <a:t> </a:t>
            </a:r>
            <a:r>
              <a:rPr lang="de-CH" sz="3200" dirty="0" err="1">
                <a:solidFill>
                  <a:schemeClr val="tx2"/>
                </a:solidFill>
                <a:latin typeface="Yanone Kaffeesatz Regular" panose="02000000000000000000" pitchFamily="2" charset="0"/>
              </a:rPr>
              <a:t>HttpClient</a:t>
            </a:r>
            <a:r>
              <a:rPr lang="de-CH" sz="3200" dirty="0">
                <a:solidFill>
                  <a:schemeClr val="tx2"/>
                </a:solidFill>
                <a:latin typeface="Yanone Kaffeesatz Regular" panose="02000000000000000000" pitchFamily="2" charset="0"/>
              </a:rPr>
              <a:t>()) {</a:t>
            </a:r>
          </a:p>
          <a:p>
            <a:r>
              <a:rPr lang="de-CH" sz="3200" dirty="0">
                <a:solidFill>
                  <a:schemeClr val="tx2"/>
                </a:solidFill>
                <a:latin typeface="Yanone Kaffeesatz Regular" panose="02000000000000000000" pitchFamily="2" charset="0"/>
              </a:rPr>
              <a:t>   </a:t>
            </a:r>
            <a:r>
              <a:rPr lang="de-CH" sz="3200" dirty="0" err="1">
                <a:solidFill>
                  <a:schemeClr val="tx2"/>
                </a:solidFill>
                <a:latin typeface="Yanone Kaffeesatz Regular" panose="02000000000000000000" pitchFamily="2" charset="0"/>
              </a:rPr>
              <a:t>var</a:t>
            </a:r>
            <a:r>
              <a:rPr lang="de-CH" sz="3200" dirty="0">
                <a:solidFill>
                  <a:schemeClr val="tx2"/>
                </a:solidFill>
                <a:latin typeface="Yanone Kaffeesatz Regular" panose="02000000000000000000" pitchFamily="2" charset="0"/>
              </a:rPr>
              <a:t> </a:t>
            </a:r>
            <a:r>
              <a:rPr lang="de-CH" sz="3200" dirty="0" err="1">
                <a:solidFill>
                  <a:schemeClr val="tx2"/>
                </a:solidFill>
                <a:latin typeface="Yanone Kaffeesatz Regular" panose="02000000000000000000" pitchFamily="2" charset="0"/>
              </a:rPr>
              <a:t>response</a:t>
            </a:r>
            <a:r>
              <a:rPr lang="de-CH" sz="3200" dirty="0">
                <a:solidFill>
                  <a:schemeClr val="tx2"/>
                </a:solidFill>
                <a:latin typeface="Yanone Kaffeesatz Regular" panose="02000000000000000000" pitchFamily="2" charset="0"/>
              </a:rPr>
              <a:t> = </a:t>
            </a:r>
            <a:r>
              <a:rPr lang="de-CH" sz="3200" dirty="0" err="1">
                <a:solidFill>
                  <a:schemeClr val="accent4"/>
                </a:solidFill>
                <a:latin typeface="Yanone Kaffeesatz Regular" panose="02000000000000000000" pitchFamily="2" charset="0"/>
              </a:rPr>
              <a:t>await</a:t>
            </a:r>
            <a:r>
              <a:rPr lang="de-CH" sz="3200" dirty="0">
                <a:solidFill>
                  <a:schemeClr val="accent4"/>
                </a:solidFill>
                <a:latin typeface="Yanone Kaffeesatz Regular" panose="02000000000000000000" pitchFamily="2" charset="0"/>
              </a:rPr>
              <a:t> </a:t>
            </a:r>
            <a:br>
              <a:rPr lang="de-CH" sz="3200" dirty="0">
                <a:solidFill>
                  <a:schemeClr val="accent4"/>
                </a:solidFill>
                <a:latin typeface="Yanone Kaffeesatz Regular" panose="02000000000000000000" pitchFamily="2" charset="0"/>
              </a:rPr>
            </a:br>
            <a:r>
              <a:rPr lang="de-CH" sz="3200" dirty="0">
                <a:solidFill>
                  <a:schemeClr val="accent4"/>
                </a:solidFill>
                <a:latin typeface="Yanone Kaffeesatz Regular" panose="02000000000000000000" pitchFamily="2" charset="0"/>
              </a:rPr>
              <a:t>         </a:t>
            </a:r>
            <a:r>
              <a:rPr lang="de-CH" sz="3200" dirty="0" err="1">
                <a:solidFill>
                  <a:schemeClr val="tx2"/>
                </a:solidFill>
                <a:latin typeface="Yanone Kaffeesatz Regular" panose="02000000000000000000" pitchFamily="2" charset="0"/>
              </a:rPr>
              <a:t>client.</a:t>
            </a:r>
            <a:r>
              <a:rPr lang="de-CH" sz="3200" dirty="0" err="1">
                <a:solidFill>
                  <a:schemeClr val="accent4"/>
                </a:solidFill>
                <a:latin typeface="Yanone Kaffeesatz Regular" panose="02000000000000000000" pitchFamily="2" charset="0"/>
              </a:rPr>
              <a:t>GetAsync</a:t>
            </a:r>
            <a:r>
              <a:rPr lang="de-CH" sz="3200" dirty="0">
                <a:solidFill>
                  <a:schemeClr val="tx2"/>
                </a:solidFill>
                <a:latin typeface="Yanone Kaffeesatz Regular" panose="02000000000000000000" pitchFamily="2" charset="0"/>
              </a:rPr>
              <a:t>("</a:t>
            </a:r>
            <a:r>
              <a:rPr lang="de-CH" sz="3200" dirty="0" err="1">
                <a:solidFill>
                  <a:schemeClr val="tx2"/>
                </a:solidFill>
                <a:latin typeface="Yanone Kaffeesatz Regular" panose="02000000000000000000" pitchFamily="2" charset="0"/>
              </a:rPr>
              <a:t>api</a:t>
            </a:r>
            <a:r>
              <a:rPr lang="de-CH" sz="3200" dirty="0">
                <a:solidFill>
                  <a:schemeClr val="tx2"/>
                </a:solidFill>
                <a:latin typeface="Yanone Kaffeesatz Regular" panose="02000000000000000000" pitchFamily="2" charset="0"/>
              </a:rPr>
              <a:t>/</a:t>
            </a:r>
            <a:r>
              <a:rPr lang="de-CH" sz="3200" dirty="0" err="1">
                <a:solidFill>
                  <a:schemeClr val="tx2"/>
                </a:solidFill>
                <a:latin typeface="Yanone Kaffeesatz Regular" panose="02000000000000000000" pitchFamily="2" charset="0"/>
              </a:rPr>
              <a:t>products</a:t>
            </a:r>
            <a:r>
              <a:rPr lang="de-CH" sz="3200" dirty="0">
                <a:solidFill>
                  <a:schemeClr val="tx2"/>
                </a:solidFill>
                <a:latin typeface="Yanone Kaffeesatz Regular" panose="02000000000000000000" pitchFamily="2" charset="0"/>
              </a:rPr>
              <a:t>/1");</a:t>
            </a:r>
          </a:p>
          <a:p>
            <a:r>
              <a:rPr lang="de-CH" sz="3200" dirty="0">
                <a:solidFill>
                  <a:schemeClr val="tx2"/>
                </a:solidFill>
                <a:latin typeface="Yanone Kaffeesatz Regular" panose="02000000000000000000" pitchFamily="2" charset="0"/>
              </a:rPr>
              <a:t>    </a:t>
            </a:r>
            <a:r>
              <a:rPr lang="de-CH" sz="3200" dirty="0" err="1">
                <a:solidFill>
                  <a:schemeClr val="tx2"/>
                </a:solidFill>
                <a:latin typeface="Yanone Kaffeesatz Regular" panose="02000000000000000000" pitchFamily="2" charset="0"/>
              </a:rPr>
              <a:t>if</a:t>
            </a:r>
            <a:r>
              <a:rPr lang="de-CH" sz="3200" dirty="0">
                <a:solidFill>
                  <a:schemeClr val="tx2"/>
                </a:solidFill>
                <a:latin typeface="Yanone Kaffeesatz Regular" panose="02000000000000000000" pitchFamily="2" charset="0"/>
              </a:rPr>
              <a:t> (</a:t>
            </a:r>
            <a:r>
              <a:rPr lang="de-CH" sz="3200" dirty="0" err="1">
                <a:solidFill>
                  <a:schemeClr val="tx2"/>
                </a:solidFill>
                <a:latin typeface="Yanone Kaffeesatz Regular" panose="02000000000000000000" pitchFamily="2" charset="0"/>
              </a:rPr>
              <a:t>response.IsSuccessStatusCode</a:t>
            </a:r>
            <a:r>
              <a:rPr lang="de-CH" sz="3200" dirty="0">
                <a:solidFill>
                  <a:schemeClr val="tx2"/>
                </a:solidFill>
                <a:latin typeface="Yanone Kaffeesatz Regular" panose="02000000000000000000" pitchFamily="2" charset="0"/>
              </a:rPr>
              <a:t>)</a:t>
            </a:r>
          </a:p>
          <a:p>
            <a:r>
              <a:rPr lang="de-CH" sz="3200" dirty="0">
                <a:solidFill>
                  <a:schemeClr val="tx2"/>
                </a:solidFill>
                <a:latin typeface="Yanone Kaffeesatz Regular" panose="02000000000000000000" pitchFamily="2" charset="0"/>
              </a:rPr>
              <a:t>    {</a:t>
            </a:r>
          </a:p>
          <a:p>
            <a:r>
              <a:rPr lang="de-CH" sz="3200" dirty="0">
                <a:solidFill>
                  <a:schemeClr val="tx2"/>
                </a:solidFill>
                <a:latin typeface="Yanone Kaffeesatz Regular" panose="02000000000000000000" pitchFamily="2" charset="0"/>
              </a:rPr>
              <a:t>        </a:t>
            </a:r>
            <a:r>
              <a:rPr lang="de-CH" sz="3200" dirty="0" err="1">
                <a:solidFill>
                  <a:schemeClr val="tx2"/>
                </a:solidFill>
                <a:latin typeface="Yanone Kaffeesatz Regular" panose="02000000000000000000" pitchFamily="2" charset="0"/>
              </a:rPr>
              <a:t>var</a:t>
            </a:r>
            <a:r>
              <a:rPr lang="de-CH" sz="3200" dirty="0">
                <a:solidFill>
                  <a:schemeClr val="tx2"/>
                </a:solidFill>
                <a:latin typeface="Yanone Kaffeesatz Regular" panose="02000000000000000000" pitchFamily="2" charset="0"/>
              </a:rPr>
              <a:t> </a:t>
            </a:r>
            <a:r>
              <a:rPr lang="de-CH" sz="3200" dirty="0" err="1">
                <a:solidFill>
                  <a:schemeClr val="tx2"/>
                </a:solidFill>
                <a:latin typeface="Yanone Kaffeesatz Regular" panose="02000000000000000000" pitchFamily="2" charset="0"/>
              </a:rPr>
              <a:t>product</a:t>
            </a:r>
            <a:r>
              <a:rPr lang="de-CH" sz="3200" dirty="0">
                <a:solidFill>
                  <a:schemeClr val="tx2"/>
                </a:solidFill>
                <a:latin typeface="Yanone Kaffeesatz Regular" panose="02000000000000000000" pitchFamily="2" charset="0"/>
              </a:rPr>
              <a:t> = </a:t>
            </a:r>
            <a:r>
              <a:rPr lang="de-CH" sz="3200" dirty="0" err="1">
                <a:solidFill>
                  <a:schemeClr val="accent4"/>
                </a:solidFill>
                <a:latin typeface="Yanone Kaffeesatz Regular" panose="02000000000000000000" pitchFamily="2" charset="0"/>
              </a:rPr>
              <a:t>await</a:t>
            </a:r>
            <a:r>
              <a:rPr lang="de-CH" sz="3200" dirty="0">
                <a:solidFill>
                  <a:schemeClr val="accent4"/>
                </a:solidFill>
                <a:latin typeface="Yanone Kaffeesatz Regular" panose="02000000000000000000" pitchFamily="2" charset="0"/>
              </a:rPr>
              <a:t> </a:t>
            </a:r>
            <a:br>
              <a:rPr lang="de-CH" sz="3200" dirty="0">
                <a:solidFill>
                  <a:schemeClr val="accent4"/>
                </a:solidFill>
                <a:latin typeface="Yanone Kaffeesatz Regular" panose="02000000000000000000" pitchFamily="2" charset="0"/>
              </a:rPr>
            </a:br>
            <a:r>
              <a:rPr lang="de-CH" sz="3200" dirty="0">
                <a:solidFill>
                  <a:schemeClr val="accent4"/>
                </a:solidFill>
                <a:latin typeface="Yanone Kaffeesatz Regular" panose="02000000000000000000" pitchFamily="2" charset="0"/>
              </a:rPr>
              <a:t>            </a:t>
            </a:r>
            <a:r>
              <a:rPr lang="de-CH" sz="3200" dirty="0" err="1">
                <a:solidFill>
                  <a:schemeClr val="tx2"/>
                </a:solidFill>
                <a:latin typeface="Yanone Kaffeesatz Regular" panose="02000000000000000000" pitchFamily="2" charset="0"/>
              </a:rPr>
              <a:t>response.Content.</a:t>
            </a:r>
            <a:r>
              <a:rPr lang="de-CH" sz="3200" dirty="0" err="1">
                <a:solidFill>
                  <a:schemeClr val="accent4"/>
                </a:solidFill>
                <a:latin typeface="Yanone Kaffeesatz Regular" panose="02000000000000000000" pitchFamily="2" charset="0"/>
              </a:rPr>
              <a:t>ReadAsAsync</a:t>
            </a:r>
            <a:r>
              <a:rPr lang="de-CH" sz="3200" dirty="0">
                <a:solidFill>
                  <a:schemeClr val="tx2"/>
                </a:solidFill>
                <a:latin typeface="Yanone Kaffeesatz Regular" panose="02000000000000000000" pitchFamily="2" charset="0"/>
              </a:rPr>
              <a:t>&lt;</a:t>
            </a:r>
            <a:r>
              <a:rPr lang="de-CH" sz="3200" dirty="0" err="1">
                <a:solidFill>
                  <a:schemeClr val="tx2"/>
                </a:solidFill>
                <a:latin typeface="Yanone Kaffeesatz Regular" panose="02000000000000000000" pitchFamily="2" charset="0"/>
              </a:rPr>
              <a:t>Product</a:t>
            </a:r>
            <a:r>
              <a:rPr lang="de-CH" sz="3200" dirty="0">
                <a:solidFill>
                  <a:schemeClr val="tx2"/>
                </a:solidFill>
                <a:latin typeface="Yanone Kaffeesatz Regular" panose="02000000000000000000" pitchFamily="2" charset="0"/>
              </a:rPr>
              <a:t>&gt;();</a:t>
            </a:r>
          </a:p>
          <a:p>
            <a:r>
              <a:rPr lang="de-CH" sz="3200" dirty="0">
                <a:solidFill>
                  <a:schemeClr val="tx2"/>
                </a:solidFill>
                <a:latin typeface="Yanone Kaffeesatz Regular" panose="02000000000000000000" pitchFamily="2" charset="0"/>
              </a:rPr>
              <a:t>    }</a:t>
            </a:r>
          </a:p>
          <a:p>
            <a:r>
              <a:rPr lang="de-CH" sz="3200" dirty="0">
                <a:solidFill>
                  <a:schemeClr val="tx2"/>
                </a:solidFill>
                <a:latin typeface="Yanone Kaffeesatz Regular" panose="02000000000000000000" pitchFamily="2" charset="0"/>
              </a:rPr>
              <a:t>}</a:t>
            </a:r>
          </a:p>
        </p:txBody>
      </p:sp>
    </p:spTree>
    <p:extLst>
      <p:ext uri="{BB962C8B-B14F-4D97-AF65-F5344CB8AC3E}">
        <p14:creationId xmlns:p14="http://schemas.microsoft.com/office/powerpoint/2010/main" val="33362728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C00000"/>
      </a:accent1>
      <a:accent2>
        <a:srgbClr val="ED7D31"/>
      </a:accent2>
      <a:accent3>
        <a:srgbClr val="A5A5A5"/>
      </a:accent3>
      <a:accent4>
        <a:srgbClr val="FFAF00"/>
      </a:accent4>
      <a:accent5>
        <a:srgbClr val="4472C4"/>
      </a:accent5>
      <a:accent6>
        <a:srgbClr val="70AD47"/>
      </a:accent6>
      <a:hlink>
        <a:srgbClr val="3F3F3F"/>
      </a:hlink>
      <a:folHlink>
        <a:srgbClr val="3F3F3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3051</Words>
  <Application>Microsoft Office PowerPoint</Application>
  <PresentationFormat>Widescreen</PresentationFormat>
  <Paragraphs>696</Paragraphs>
  <Slides>84</Slides>
  <Notes>77</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84</vt:i4>
      </vt:variant>
    </vt:vector>
  </HeadingPairs>
  <TitlesOfParts>
    <vt:vector size="88" baseType="lpstr">
      <vt:lpstr>Arial</vt:lpstr>
      <vt:lpstr>Calibri</vt:lpstr>
      <vt:lpstr>Yanone Kaffeesatz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danielmarbach</dc:creator>
  <cp:lastModifiedBy>Danniel Marbach</cp:lastModifiedBy>
  <cp:revision>210</cp:revision>
  <dcterms:created xsi:type="dcterms:W3CDTF">2016-02-22T14:00:45Z</dcterms:created>
  <dcterms:modified xsi:type="dcterms:W3CDTF">2016-06-05T21:05:54Z</dcterms:modified>
</cp:coreProperties>
</file>