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78" r:id="rId2"/>
    <p:sldId id="268" r:id="rId3"/>
    <p:sldId id="277" r:id="rId4"/>
    <p:sldId id="319" r:id="rId5"/>
    <p:sldId id="285" r:id="rId6"/>
    <p:sldId id="333" r:id="rId7"/>
    <p:sldId id="344" r:id="rId8"/>
    <p:sldId id="339" r:id="rId9"/>
    <p:sldId id="340" r:id="rId10"/>
    <p:sldId id="325" r:id="rId11"/>
    <p:sldId id="356" r:id="rId12"/>
    <p:sldId id="357" r:id="rId13"/>
    <p:sldId id="358" r:id="rId14"/>
    <p:sldId id="347" r:id="rId15"/>
    <p:sldId id="348" r:id="rId16"/>
    <p:sldId id="350" r:id="rId17"/>
    <p:sldId id="353" r:id="rId18"/>
    <p:sldId id="354" r:id="rId19"/>
    <p:sldId id="397" r:id="rId20"/>
    <p:sldId id="401" r:id="rId21"/>
    <p:sldId id="402" r:id="rId22"/>
    <p:sldId id="320" r:id="rId23"/>
    <p:sldId id="374" r:id="rId24"/>
    <p:sldId id="403" r:id="rId25"/>
    <p:sldId id="362" r:id="rId26"/>
    <p:sldId id="321" r:id="rId27"/>
    <p:sldId id="363" r:id="rId28"/>
    <p:sldId id="364" r:id="rId29"/>
    <p:sldId id="368" r:id="rId30"/>
    <p:sldId id="369" r:id="rId31"/>
    <p:sldId id="366" r:id="rId32"/>
    <p:sldId id="367" r:id="rId33"/>
    <p:sldId id="371" r:id="rId34"/>
    <p:sldId id="372" r:id="rId35"/>
    <p:sldId id="387" r:id="rId36"/>
    <p:sldId id="373" r:id="rId37"/>
    <p:sldId id="365" r:id="rId38"/>
    <p:sldId id="404" r:id="rId39"/>
    <p:sldId id="379" r:id="rId40"/>
    <p:sldId id="380" r:id="rId41"/>
    <p:sldId id="384" r:id="rId42"/>
    <p:sldId id="385" r:id="rId43"/>
    <p:sldId id="381" r:id="rId44"/>
    <p:sldId id="382" r:id="rId45"/>
    <p:sldId id="383" r:id="rId46"/>
    <p:sldId id="386" r:id="rId47"/>
    <p:sldId id="388" r:id="rId48"/>
    <p:sldId id="405" r:id="rId49"/>
    <p:sldId id="323" r:id="rId50"/>
    <p:sldId id="390" r:id="rId51"/>
    <p:sldId id="391" r:id="rId52"/>
    <p:sldId id="394" r:id="rId53"/>
    <p:sldId id="392" r:id="rId54"/>
    <p:sldId id="395" r:id="rId55"/>
    <p:sldId id="393" r:id="rId56"/>
    <p:sldId id="396" r:id="rId57"/>
    <p:sldId id="273" r:id="rId58"/>
    <p:sldId id="267" r:id="rId59"/>
    <p:sldId id="400" r:id="rId60"/>
    <p:sldId id="275" r:id="rId61"/>
    <p:sldId id="279" r:id="rId62"/>
    <p:sldId id="39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268"/>
            <p14:sldId id="277"/>
            <p14:sldId id="319"/>
            <p14:sldId id="285"/>
          </p14:sldIdLst>
        </p14:section>
        <p14:section name="Die is cast" id="{7BC36C05-4075-4693-BA70-46D6B6D36AE8}">
          <p14:sldIdLst>
            <p14:sldId id="333"/>
            <p14:sldId id="344"/>
            <p14:sldId id="339"/>
            <p14:sldId id="340"/>
            <p14:sldId id="325"/>
            <p14:sldId id="356"/>
            <p14:sldId id="357"/>
            <p14:sldId id="358"/>
            <p14:sldId id="347"/>
            <p14:sldId id="348"/>
            <p14:sldId id="350"/>
            <p14:sldId id="353"/>
            <p14:sldId id="354"/>
            <p14:sldId id="397"/>
            <p14:sldId id="401"/>
          </p14:sldIdLst>
        </p14:section>
        <p14:section name="Identification Phase" id="{67637D1A-0E06-48C2-88F0-4CC830FDB808}">
          <p14:sldIdLst>
            <p14:sldId id="402"/>
            <p14:sldId id="320"/>
            <p14:sldId id="374"/>
          </p14:sldIdLst>
        </p14:section>
        <p14:section name="Explore Phase" id="{A977B075-727F-4565-83A7-6299ED0F7125}">
          <p14:sldIdLst>
            <p14:sldId id="403"/>
            <p14:sldId id="362"/>
            <p14:sldId id="321"/>
            <p14:sldId id="363"/>
            <p14:sldId id="364"/>
            <p14:sldId id="368"/>
            <p14:sldId id="369"/>
            <p14:sldId id="366"/>
            <p14:sldId id="367"/>
            <p14:sldId id="371"/>
            <p14:sldId id="372"/>
            <p14:sldId id="387"/>
            <p14:sldId id="373"/>
            <p14:sldId id="365"/>
          </p14:sldIdLst>
        </p14:section>
        <p14:section name="Obstacle Phase" id="{7E7FCB84-AC4B-4E38-9B4F-C216E5E7A560}">
          <p14:sldIdLst>
            <p14:sldId id="404"/>
            <p14:sldId id="379"/>
            <p14:sldId id="380"/>
            <p14:sldId id="384"/>
            <p14:sldId id="385"/>
            <p14:sldId id="381"/>
            <p14:sldId id="382"/>
            <p14:sldId id="383"/>
            <p14:sldId id="386"/>
            <p14:sldId id="388"/>
          </p14:sldIdLst>
        </p14:section>
        <p14:section name="Bring it together Phase" id="{DFD22C98-F259-4272-A784-6938B9B71EF9}">
          <p14:sldIdLst>
            <p14:sldId id="405"/>
            <p14:sldId id="323"/>
            <p14:sldId id="390"/>
            <p14:sldId id="391"/>
            <p14:sldId id="394"/>
            <p14:sldId id="392"/>
            <p14:sldId id="395"/>
            <p14:sldId id="393"/>
            <p14:sldId id="396"/>
          </p14:sldIdLst>
        </p14:section>
        <p14:section name="Q &amp; A" id="{EC3F6F94-2D82-4EB0-B8B3-D1EDFDD37945}">
          <p14:sldIdLst>
            <p14:sldId id="273"/>
            <p14:sldId id="267"/>
            <p14:sldId id="400"/>
            <p14:sldId id="275"/>
            <p14:sldId id="279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60253" autoAdjust="0"/>
  </p:normalViewPr>
  <p:slideViewPr>
    <p:cSldViewPr snapToGrid="0">
      <p:cViewPr varScale="1">
        <p:scale>
          <a:sx n="101" d="100"/>
          <a:sy n="101" d="100"/>
        </p:scale>
        <p:origin x="1364" y="6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2260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 smtClean="0">
              <a:latin typeface="Yanone Kaffeesatz Regular" panose="02000000000000000000" pitchFamily="2" charset="0"/>
            </a:rPr>
            <a:t>Intro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/>
      <dgm:t>
        <a:bodyPr/>
        <a:lstStyle/>
        <a:p>
          <a:r>
            <a:rPr lang="en-US" sz="4000" dirty="0" smtClean="0">
              <a:latin typeface="Yanone Kaffeesatz Regular" panose="02000000000000000000" pitchFamily="2" charset="0"/>
            </a:rPr>
            <a:t>Phases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/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Yanone Kaffeesatz Regular" panose="02000000000000000000" pitchFamily="2" charset="0"/>
            </a:rPr>
            <a:t>Intro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Yanone Kaffeesatz Regular" panose="02000000000000000000" pitchFamily="2" charset="0"/>
            </a:rPr>
            <a:t>Phases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warm welcome to this first webinar in the </a:t>
            </a:r>
            <a:r>
              <a:rPr lang="en-US" dirty="0" err="1"/>
              <a:t>async</a:t>
            </a:r>
            <a:r>
              <a:rPr lang="en-US" dirty="0"/>
              <a:t> webinar series.</a:t>
            </a:r>
          </a:p>
          <a:p>
            <a:r>
              <a:rPr lang="en-US" baseline="0" dirty="0"/>
              <a:t>Today we talk about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in the real world can be compared to me doing the laundry. I</a:t>
            </a:r>
            <a:r>
              <a:rPr lang="en-US" baseline="0" dirty="0"/>
              <a:t> put my dirty clothes into the machine and select the program or timer and let the machine do its work. Until the laundry is done, indicated by a beep of the machine, I can carry on with other things like reading the newspaper, playing with my kid…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 I, the worker, am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free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until signal indicates external task is done</a:t>
            </a:r>
          </a:p>
          <a:p>
            <a:endParaRPr lang="en-US" baseline="0" dirty="0"/>
          </a:p>
          <a:p>
            <a:r>
              <a:rPr lang="en-US" baseline="0" dirty="0"/>
              <a:t>This is very similar to software</a:t>
            </a:r>
            <a:endParaRPr lang="de-CH" dirty="0"/>
          </a:p>
          <a:p>
            <a:endParaRPr lang="de-CH" dirty="0"/>
          </a:p>
          <a:p>
            <a:r>
              <a:rPr lang="de-CH" dirty="0"/>
              <a:t>Asynchronous</a:t>
            </a:r>
            <a:r>
              <a:rPr lang="de-CH" baseline="0" dirty="0"/>
              <a:t> program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dispatches tasks to devices that can take care of themselves, leaving the program free to do something else until it receives a signal that the results are finished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Asynchronous programming should be used for external operations which support event-driven callbacks when they are done.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Usually that is the case for IO-bound work.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For example on windows IOCompletionPorts signal the result of a IO operation back to the initiator of the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Async</a:t>
            </a:r>
            <a:r>
              <a:rPr lang="en-US" baseline="0" dirty="0"/>
              <a:t> operation can be more efficient, since the worker initiating the work are not blocked.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10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System.Threading.Task is an abstraction layer which represents both CPU bound and IO-bound operations as a uniformed</a:t>
            </a:r>
            <a:r>
              <a:rPr lang="de-CH" baseline="0" dirty="0"/>
              <a:t> API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Represents the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state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outcome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of an asynchronous operation executed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now, later 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or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never</a:t>
            </a: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de-CH" baseline="0" dirty="0"/>
          </a:p>
          <a:p>
            <a:r>
              <a:rPr lang="en-US" baseline="0" dirty="0"/>
              <a:t>This is very similar to washing clothes.</a:t>
            </a:r>
          </a:p>
          <a:p>
            <a:endParaRPr lang="en-US" baseline="0" dirty="0"/>
          </a:p>
          <a:p>
            <a:r>
              <a:rPr lang="en-US" baseline="0" dirty="0"/>
              <a:t>If Task represents an IO-bound operation then, we could compare it to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laundry machine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the state of the task representing the laundry machine would be running, not running,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outcome should be clean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can late start the machine with a timer, or the machine can decide to run a health check before the process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also possible that because of failures the machine never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 even more likely my wife cancels the process because yet again I’ve chosen the wrong temperature</a:t>
            </a:r>
          </a:p>
          <a:p>
            <a:endParaRPr lang="en-US" baseline="0" dirty="0"/>
          </a:p>
          <a:p>
            <a:r>
              <a:rPr lang="en-US" baseline="0" dirty="0"/>
              <a:t>The CPU-bound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76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be compared to me doing the laundry manually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No matter whether the task is IO or CPU bound,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hreads are the w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orkers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responsible for getting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 done that are scheduled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But with CPU bound tasks the worker thread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 blocked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 that means a thread can only handle one CPU-bound task at a time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dirty="0"/>
              <a:t>In contrast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A thread can handle multiple IO-bound tasks concurrently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72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29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94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59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server app, every thread is worth freeing up. You can always use a free </a:t>
            </a:r>
            <a:r>
              <a:rPr lang="en-US" dirty="0" err="1"/>
              <a:t>threadpool</a:t>
            </a:r>
            <a:r>
              <a:rPr lang="en-US" dirty="0"/>
              <a:t> thread because more work is coming. On a server app, the comparison is between asynchronous code and parallel code - and with that comparison, </a:t>
            </a:r>
            <a:r>
              <a:rPr lang="en-US" dirty="0" err="1"/>
              <a:t>async</a:t>
            </a:r>
            <a:r>
              <a:rPr lang="en-US" dirty="0"/>
              <a:t> blows parallel out of the water.</a:t>
            </a:r>
          </a:p>
          <a:p>
            <a:endParaRPr lang="en-US" dirty="0"/>
          </a:p>
          <a:p>
            <a:r>
              <a:rPr lang="en-US" dirty="0"/>
              <a:t>In particular, in a server app, </a:t>
            </a:r>
            <a:r>
              <a:rPr lang="en-US" dirty="0" err="1"/>
              <a:t>async</a:t>
            </a:r>
            <a:r>
              <a:rPr lang="en-US" dirty="0"/>
              <a:t> uses much less memory allocation (and that's where most of the scalability benefits come from): the amount of memory saved by freeing up a thread (and its massive stack) dwarfs the amount of memory used for all the </a:t>
            </a:r>
            <a:r>
              <a:rPr lang="en-US" dirty="0" err="1"/>
              <a:t>async</a:t>
            </a:r>
            <a:r>
              <a:rPr lang="en-US" dirty="0"/>
              <a:t> structures combined. Interestingly, if you examine each request in isolation, it would actually be (slightly) slower than the synchronous version (since there is the extra kernel transition, </a:t>
            </a:r>
            <a:r>
              <a:rPr lang="en-US" dirty="0" err="1"/>
              <a:t>etc</a:t>
            </a:r>
            <a:r>
              <a:rPr lang="en-US" dirty="0"/>
              <a:t>); but the scalability more than makes up for it IMO.</a:t>
            </a:r>
          </a:p>
          <a:p>
            <a:r>
              <a:rPr lang="en-US" dirty="0"/>
              <a:t>Also, from the server perspective, </a:t>
            </a:r>
            <a:r>
              <a:rPr lang="en-US" dirty="0" err="1"/>
              <a:t>async</a:t>
            </a:r>
            <a:r>
              <a:rPr lang="en-US" dirty="0"/>
              <a:t> can handle bursting traffic better; the IOCP is "always-on", so to speak. In contrast, the thread pool has a limited thread injection rate.</a:t>
            </a:r>
          </a:p>
          <a:p>
            <a:r>
              <a:rPr lang="en-US" dirty="0"/>
              <a:t>So, if you compare asynchrony to synchrony - just looking at one method or one request - then synchrony makes more sense. But if you compare asynchrony to parallelism - looking at the server as a whole - then asynchrony generally wins.</a:t>
            </a:r>
          </a:p>
          <a:p>
            <a:endParaRPr lang="en-US" dirty="0"/>
          </a:p>
          <a:p>
            <a:r>
              <a:rPr lang="en-US" dirty="0"/>
              <a:t>Image</a:t>
            </a:r>
            <a:endParaRPr lang="de-CH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77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Attention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baseline="0" dirty="0"/>
              <a:t> </a:t>
            </a:r>
            <a:r>
              <a:rPr lang="de-CH" baseline="0" dirty="0" err="1"/>
              <a:t>may</a:t>
            </a:r>
            <a:r>
              <a:rPr lang="de-CH" baseline="0" dirty="0"/>
              <a:t> </a:t>
            </a:r>
            <a:r>
              <a:rPr lang="de-CH" baseline="0" dirty="0" err="1"/>
              <a:t>vary</a:t>
            </a:r>
            <a:r>
              <a:rPr lang="de-CH" baseline="0" dirty="0"/>
              <a:t> </a:t>
            </a:r>
            <a:r>
              <a:rPr lang="de-CH" baseline="0" dirty="0" err="1"/>
              <a:t>drastically</a:t>
            </a:r>
            <a:r>
              <a:rPr lang="de-CH" baseline="0" dirty="0"/>
              <a:t> </a:t>
            </a:r>
            <a:r>
              <a:rPr lang="de-CH" baseline="0" dirty="0" err="1"/>
              <a:t>depending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azure</a:t>
            </a:r>
            <a:r>
              <a:rPr lang="de-CH" baseline="0" dirty="0"/>
              <a:t> </a:t>
            </a:r>
            <a:r>
              <a:rPr lang="de-CH" baseline="0" dirty="0" err="1"/>
              <a:t>latency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hardware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on </a:t>
            </a:r>
            <a:r>
              <a:rPr lang="de-CH" baseline="0" dirty="0" err="1"/>
              <a:t>prem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MSMQ. </a:t>
            </a:r>
          </a:p>
          <a:p>
            <a:endParaRPr lang="de-CH" baseline="0" dirty="0"/>
          </a:p>
          <a:p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raw</a:t>
            </a:r>
            <a:r>
              <a:rPr lang="de-CH" baseline="0" dirty="0"/>
              <a:t> </a:t>
            </a:r>
            <a:r>
              <a:rPr lang="de-CH" baseline="0" dirty="0" err="1"/>
              <a:t>throughput</a:t>
            </a:r>
            <a:r>
              <a:rPr lang="de-CH" baseline="0" dirty="0"/>
              <a:t> </a:t>
            </a:r>
            <a:r>
              <a:rPr lang="de-CH" baseline="0" dirty="0" err="1"/>
              <a:t>measured</a:t>
            </a:r>
            <a:r>
              <a:rPr lang="de-CH" baseline="0" dirty="0"/>
              <a:t>. </a:t>
            </a:r>
            <a:r>
              <a:rPr lang="de-CH" baseline="0" dirty="0" err="1"/>
              <a:t>Everything</a:t>
            </a:r>
            <a:r>
              <a:rPr lang="de-CH" baseline="0" dirty="0"/>
              <a:t> </a:t>
            </a:r>
            <a:r>
              <a:rPr lang="de-CH" baseline="0" dirty="0" err="1"/>
              <a:t>else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also </a:t>
            </a:r>
            <a:r>
              <a:rPr lang="de-CH" baseline="0" dirty="0" err="1"/>
              <a:t>asynchronous</a:t>
            </a:r>
            <a:r>
              <a:rPr lang="de-CH" baseline="0" dirty="0"/>
              <a:t> like </a:t>
            </a:r>
            <a:r>
              <a:rPr lang="de-CH" baseline="0" dirty="0" err="1"/>
              <a:t>persistence</a:t>
            </a:r>
            <a:r>
              <a:rPr lang="de-CH" baseline="0" dirty="0"/>
              <a:t>,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transfers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so on. </a:t>
            </a:r>
            <a:r>
              <a:rPr lang="de-CH" baseline="0" dirty="0" err="1"/>
              <a:t>We</a:t>
            </a:r>
            <a:r>
              <a:rPr lang="de-CH" baseline="0" dirty="0"/>
              <a:t> also </a:t>
            </a:r>
            <a:r>
              <a:rPr lang="de-CH" baseline="0" dirty="0" err="1"/>
              <a:t>see</a:t>
            </a:r>
            <a:r>
              <a:rPr lang="de-CH" baseline="0" dirty="0"/>
              <a:t> </a:t>
            </a:r>
            <a:r>
              <a:rPr lang="de-CH" baseline="0" dirty="0" err="1"/>
              <a:t>much</a:t>
            </a:r>
            <a:r>
              <a:rPr lang="de-CH" baseline="0" dirty="0"/>
              <a:t> </a:t>
            </a:r>
            <a:r>
              <a:rPr lang="de-CH" baseline="0" dirty="0" err="1"/>
              <a:t>better</a:t>
            </a:r>
            <a:r>
              <a:rPr lang="de-CH" baseline="0" dirty="0"/>
              <a:t> </a:t>
            </a:r>
            <a:r>
              <a:rPr lang="de-CH" baseline="0" dirty="0" err="1"/>
              <a:t>ressource</a:t>
            </a:r>
            <a:r>
              <a:rPr lang="de-CH" baseline="0" dirty="0"/>
              <a:t> </a:t>
            </a:r>
            <a:r>
              <a:rPr lang="de-CH" baseline="0" dirty="0" err="1"/>
              <a:t>usage</a:t>
            </a:r>
            <a:r>
              <a:rPr lang="de-CH" baseline="0" dirty="0"/>
              <a:t> like </a:t>
            </a:r>
            <a:r>
              <a:rPr lang="de-CH" baseline="0" dirty="0" err="1"/>
              <a:t>using</a:t>
            </a:r>
            <a:r>
              <a:rPr lang="de-CH" baseline="0" dirty="0"/>
              <a:t> </a:t>
            </a:r>
            <a:r>
              <a:rPr lang="de-CH" baseline="0" dirty="0" err="1"/>
              <a:t>less</a:t>
            </a:r>
            <a:r>
              <a:rPr lang="de-CH" baseline="0" dirty="0"/>
              <a:t> </a:t>
            </a:r>
            <a:r>
              <a:rPr lang="de-CH" baseline="0" dirty="0" err="1"/>
              <a:t>threads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efficiently</a:t>
            </a:r>
            <a:r>
              <a:rPr lang="de-CH" baseline="0" dirty="0"/>
              <a:t>. Less CPU usage while high IO usage…</a:t>
            </a:r>
          </a:p>
          <a:p>
            <a:endParaRPr lang="en-US" baseline="0" dirty="0"/>
          </a:p>
          <a:p>
            <a:r>
              <a:rPr lang="en-US" baseline="0" dirty="0"/>
              <a:t>If you don’t believe me go have a look end2end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401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</a:t>
            </a:r>
            <a:r>
              <a:rPr lang="en-US" baseline="0" dirty="0"/>
              <a:t> ALL THE THINGS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27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</a:t>
            </a:r>
            <a:r>
              <a:rPr lang="en-US" dirty="0" err="1" smtClean="0"/>
              <a:t>danielmarbach</a:t>
            </a:r>
            <a:endParaRPr lang="en-US" dirty="0"/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 smtClean="0"/>
              <a:t>I’m the lead behind the </a:t>
            </a:r>
            <a:r>
              <a:rPr lang="en-US" dirty="0" err="1" smtClean="0"/>
              <a:t>asyncification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NServiceBus</a:t>
            </a:r>
            <a:r>
              <a:rPr lang="en-US" baseline="0" dirty="0" smtClean="0"/>
              <a:t> and the ecosystem around it</a:t>
            </a:r>
          </a:p>
          <a:p>
            <a:r>
              <a:rPr lang="en-US" baseline="0" dirty="0" smtClean="0"/>
              <a:t>I regularly contribute back ideas and code changes to </a:t>
            </a:r>
            <a:r>
              <a:rPr lang="en-US" baseline="0" dirty="0" err="1" smtClean="0"/>
              <a:t>asyncify</a:t>
            </a:r>
            <a:r>
              <a:rPr lang="en-US" baseline="0" dirty="0" smtClean="0"/>
              <a:t> the .NET OSS libraries and frameworks out there. So far I contributed to Entity Framework,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, Marten, </a:t>
            </a:r>
            <a:r>
              <a:rPr lang="en-US" baseline="0" dirty="0" err="1" smtClean="0"/>
              <a:t>MassTransit</a:t>
            </a:r>
            <a:r>
              <a:rPr lang="en-US" baseline="0" dirty="0" smtClean="0"/>
              <a:t>, Quartz.NET and many more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show you a four-phased approach to evolving your code-base towards </a:t>
            </a:r>
            <a:r>
              <a:rPr lang="en-US" dirty="0" err="1" smtClean="0"/>
              <a:t>async</a:t>
            </a:r>
            <a:r>
              <a:rPr lang="en-US" dirty="0" smtClean="0"/>
              <a:t>/wait. In the identification phase, we classify the components which would benefit from </a:t>
            </a:r>
            <a:r>
              <a:rPr lang="en-US" dirty="0" err="1" smtClean="0"/>
              <a:t>async</a:t>
            </a:r>
            <a:r>
              <a:rPr lang="en-US" dirty="0" smtClean="0"/>
              <a:t>/await. In the exploration phase, we discover potential road blockers which might hinder the </a:t>
            </a:r>
            <a:r>
              <a:rPr lang="en-US" dirty="0" err="1" smtClean="0"/>
              <a:t>async</a:t>
            </a:r>
            <a:r>
              <a:rPr lang="en-US" dirty="0" smtClean="0"/>
              <a:t>/await adoption.</a:t>
            </a:r>
          </a:p>
          <a:p>
            <a:endParaRPr lang="en-US" dirty="0" smtClean="0"/>
          </a:p>
          <a:p>
            <a:r>
              <a:rPr lang="en-US" dirty="0" smtClean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 smtClean="0"/>
              <a:t>async</a:t>
            </a:r>
            <a:r>
              <a:rPr lang="en-US" dirty="0" smtClean="0"/>
              <a:t>/await to a full asynchronous API. Small steps. No Big Bang.</a:t>
            </a:r>
          </a:p>
          <a:p>
            <a:endParaRPr lang="en-US" dirty="0" smtClean="0"/>
          </a:p>
          <a:p>
            <a:r>
              <a:rPr lang="en-US" dirty="0" smtClean="0"/>
              <a:t>Make a word</a:t>
            </a:r>
            <a:r>
              <a:rPr lang="en-US" baseline="0" dirty="0" smtClean="0"/>
              <a:t> out of it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029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71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32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249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do it is </a:t>
            </a:r>
            <a:r>
              <a:rPr lang="en-US" sz="1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timeboxing</a:t>
            </a:r>
            <a: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/>
            </a:r>
            <a:b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Efferent and Afferent coupling?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23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group</a:t>
            </a:r>
            <a:r>
              <a:rPr lang="en-US" baseline="0" dirty="0"/>
              <a:t> the topics??</a:t>
            </a:r>
          </a:p>
          <a:p>
            <a:r>
              <a:rPr lang="en-US" baseline="0" dirty="0"/>
              <a:t>Maybe repeat again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3340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69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264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another</a:t>
            </a:r>
            <a:r>
              <a:rPr lang="en-US" baseline="0" dirty="0"/>
              <a:t> icon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041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3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05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refer to my blog</a:t>
            </a:r>
            <a:r>
              <a:rPr lang="en-US" baseline="0" dirty="0"/>
              <a:t> post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0176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288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another</a:t>
            </a:r>
            <a:r>
              <a:rPr lang="en-US" baseline="0" dirty="0"/>
              <a:t> icon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449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thinking in threads. For</a:t>
            </a:r>
            <a:r>
              <a:rPr lang="en-US" baseline="0" dirty="0"/>
              <a:t> most applications threads are no longer relevant. Think in Tasks. Rest assured the TPL runtime is heavily optimized for most production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047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829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499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215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688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21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knowledge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/</a:t>
            </a:r>
            <a:r>
              <a:rPr lang="de-CH" baseline="0" dirty="0" err="1"/>
              <a:t>await</a:t>
            </a:r>
            <a:r>
              <a:rPr lang="de-CH" baseline="0" dirty="0"/>
              <a:t> in </a:t>
            </a:r>
            <a:r>
              <a:rPr lang="de-CH" baseline="0" dirty="0" err="1"/>
              <a:t>Csharp</a:t>
            </a:r>
            <a:endParaRPr lang="de-CH" baseline="0" dirty="0"/>
          </a:p>
          <a:p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also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which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own</a:t>
            </a:r>
            <a:r>
              <a:rPr lang="de-CH" baseline="0" dirty="0"/>
              <a:t> </a:t>
            </a:r>
            <a:r>
              <a:rPr lang="de-CH" baseline="0" dirty="0" err="1"/>
              <a:t>benefits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drawbacks</a:t>
            </a:r>
            <a:r>
              <a:rPr lang="de-CH" baseline="0" dirty="0"/>
              <a:t>, I will </a:t>
            </a:r>
            <a:r>
              <a:rPr lang="de-CH" baseline="0" dirty="0" err="1"/>
              <a:t>focus</a:t>
            </a:r>
            <a:r>
              <a:rPr lang="de-CH" baseline="0" dirty="0"/>
              <a:t> on Task-</a:t>
            </a:r>
            <a:r>
              <a:rPr lang="de-CH" baseline="0" dirty="0" err="1"/>
              <a:t>based</a:t>
            </a:r>
            <a:r>
              <a:rPr lang="de-CH" baseline="0" dirty="0"/>
              <a:t> APIs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without</a:t>
            </a:r>
            <a:r>
              <a:rPr lang="de-CH" baseline="0" dirty="0"/>
              <a:t> </a:t>
            </a:r>
            <a:r>
              <a:rPr lang="de-CH" baseline="0" dirty="0" err="1"/>
              <a:t>involving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in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119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975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186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0569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7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output?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806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054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83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9011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720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61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webinar is divided</a:t>
            </a:r>
            <a:r>
              <a:rPr lang="en-US" baseline="0" dirty="0"/>
              <a:t> into three parts</a:t>
            </a:r>
          </a:p>
          <a:p>
            <a:endParaRPr lang="en-US" baseline="0" dirty="0"/>
          </a:p>
          <a:p>
            <a:r>
              <a:rPr lang="en-US" baseline="0" dirty="0"/>
              <a:t>Terminology</a:t>
            </a:r>
          </a:p>
          <a:p>
            <a:r>
              <a:rPr lang="en-US" baseline="0" dirty="0"/>
              <a:t>Code and </a:t>
            </a:r>
            <a:r>
              <a:rPr lang="en-US" baseline="0" dirty="0" err="1"/>
              <a:t>WrapUp</a:t>
            </a:r>
            <a:r>
              <a:rPr lang="en-US" baseline="0" dirty="0"/>
              <a:t> including Q&amp;A</a:t>
            </a:r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179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51083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69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2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only 1-2 samples</a:t>
            </a:r>
            <a:r>
              <a:rPr lang="en-US" baseline="0" dirty="0"/>
              <a:t> with fewer slides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08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https://msdn.microsoft.com/en-us/library/system.net.http.httpclient.aspx</a:t>
            </a:r>
          </a:p>
          <a:p>
            <a:endParaRPr lang="de-CH" dirty="0"/>
          </a:p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asynchronous</a:t>
            </a:r>
            <a:r>
              <a:rPr lang="de-CH" dirty="0"/>
              <a:t>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57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legacy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:</a:t>
            </a:r>
          </a:p>
          <a:p>
            <a:r>
              <a:rPr lang="de-CH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still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provided</a:t>
            </a:r>
            <a:r>
              <a:rPr lang="de-CH" baseline="0" dirty="0"/>
              <a:t>, but </a:t>
            </a:r>
            <a:r>
              <a:rPr lang="de-CH" baseline="0" dirty="0" err="1"/>
              <a:t>most</a:t>
            </a:r>
            <a:r>
              <a:rPr lang="de-CH" baseline="0" dirty="0"/>
              <a:t> </a:t>
            </a:r>
            <a:r>
              <a:rPr lang="de-CH" baseline="0" dirty="0" err="1"/>
              <a:t>love</a:t>
            </a:r>
            <a:r>
              <a:rPr lang="de-CH" baseline="0" dirty="0"/>
              <a:t> </a:t>
            </a:r>
            <a:r>
              <a:rPr lang="de-CH" baseline="0" dirty="0" err="1"/>
              <a:t>goes</a:t>
            </a:r>
            <a:r>
              <a:rPr lang="de-CH" baseline="0" dirty="0"/>
              <a:t> </a:t>
            </a:r>
            <a:r>
              <a:rPr lang="de-CH" baseline="0" dirty="0" err="1"/>
              <a:t>into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</a:t>
            </a:r>
            <a:r>
              <a:rPr lang="de-CH" baseline="0" dirty="0" err="1"/>
              <a:t>Sometimes</a:t>
            </a:r>
            <a:r>
              <a:rPr lang="de-CH" baseline="0" dirty="0"/>
              <a:t>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behave</a:t>
            </a:r>
            <a:r>
              <a:rPr lang="de-CH" baseline="0" dirty="0"/>
              <a:t> </a:t>
            </a:r>
            <a:r>
              <a:rPr lang="de-CH" baseline="0" dirty="0" err="1"/>
              <a:t>differently</a:t>
            </a:r>
            <a:r>
              <a:rPr lang="de-CH" baseline="0" dirty="0"/>
              <a:t> </a:t>
            </a:r>
            <a:r>
              <a:rPr lang="de-CH" baseline="0" dirty="0" err="1"/>
              <a:t>than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Bugs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fixed</a:t>
            </a:r>
            <a:r>
              <a:rPr lang="de-CH" baseline="0" dirty="0"/>
              <a:t> on </a:t>
            </a:r>
            <a:r>
              <a:rPr lang="de-CH" baseline="0" dirty="0" err="1"/>
              <a:t>sync</a:t>
            </a:r>
            <a:r>
              <a:rPr lang="de-CH" baseline="0" dirty="0"/>
              <a:t> APIs </a:t>
            </a:r>
            <a:r>
              <a:rPr lang="de-CH" baseline="0" dirty="0" err="1"/>
              <a:t>mostly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Newcomer </a:t>
            </a:r>
            <a:r>
              <a:rPr lang="de-CH" baseline="0" dirty="0" err="1"/>
              <a:t>PaaS</a:t>
            </a:r>
            <a:r>
              <a:rPr lang="de-CH" baseline="0" dirty="0"/>
              <a:t> </a:t>
            </a:r>
            <a:r>
              <a:rPr lang="de-CH" baseline="0" dirty="0" err="1"/>
              <a:t>services</a:t>
            </a:r>
            <a:r>
              <a:rPr lang="de-CH" baseline="0" dirty="0"/>
              <a:t>:</a:t>
            </a:r>
          </a:p>
          <a:p>
            <a:r>
              <a:rPr lang="de-CH" baseline="0" dirty="0"/>
              <a:t>Like </a:t>
            </a:r>
            <a:r>
              <a:rPr lang="de-CH" baseline="0" dirty="0" err="1"/>
              <a:t>DocumentDB</a:t>
            </a:r>
            <a:r>
              <a:rPr lang="de-CH" baseline="0" dirty="0"/>
              <a:t> (</a:t>
            </a:r>
            <a:r>
              <a:rPr lang="de-CH" baseline="0" dirty="0" err="1"/>
              <a:t>except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parts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querying</a:t>
            </a:r>
            <a:r>
              <a:rPr lang="de-CH" baseline="0" dirty="0"/>
              <a:t> APIs)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ServiceFabric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almost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 APIs</a:t>
            </a:r>
          </a:p>
          <a:p>
            <a:endParaRPr lang="de-CH" baseline="0" dirty="0"/>
          </a:p>
          <a:p>
            <a:r>
              <a:rPr lang="de-CH" dirty="0"/>
              <a:t>https://msdn.microsoft.com/en-us/library/microsoft.azure.documents.client.documentclient_methods.aspx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5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01.06.2016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156" y="2411332"/>
            <a:ext cx="99116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Rearchitect</a:t>
            </a:r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your code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9728" y="4273380"/>
            <a:ext cx="69429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towards </a:t>
            </a:r>
            <a:r>
              <a:rPr lang="en-US" sz="8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/await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4399885"/>
            <a:ext cx="6494332" cy="2117193"/>
            <a:chOff x="383492" y="3586634"/>
            <a:chExt cx="6494332" cy="2117193"/>
          </a:xfrm>
        </p:grpSpPr>
        <p:sp>
          <p:nvSpPr>
            <p:cNvPr id="3" name="Rectangle 2"/>
            <p:cNvSpPr/>
            <p:nvPr/>
          </p:nvSpPr>
          <p:spPr>
            <a:xfrm>
              <a:off x="623258" y="5005441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492" y="3586634"/>
              <a:ext cx="64943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event-driven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76" y="5057496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333" y="478101"/>
            <a:ext cx="3931139" cy="58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810" y="1765712"/>
            <a:ext cx="4865112" cy="33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16921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" name="Rectangle 8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7019750" y="572697"/>
            <a:ext cx="3699414" cy="54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301" y="1292087"/>
            <a:ext cx="5597263" cy="43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CPU-bound</a:t>
            </a:r>
          </a:p>
        </p:txBody>
      </p:sp>
    </p:spTree>
    <p:extLst>
      <p:ext uri="{BB962C8B-B14F-4D97-AF65-F5344CB8AC3E}">
        <p14:creationId xmlns:p14="http://schemas.microsoft.com/office/powerpoint/2010/main" val="42027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997839"/>
            <a:ext cx="5706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don’t mix blocking and asynchronous code</a:t>
            </a:r>
            <a:endParaRPr lang="de-CH" sz="3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best-practices</a:t>
            </a:r>
          </a:p>
        </p:txBody>
      </p:sp>
    </p:spTree>
    <p:extLst>
      <p:ext uri="{BB962C8B-B14F-4D97-AF65-F5344CB8AC3E}">
        <p14:creationId xmlns:p14="http://schemas.microsoft.com/office/powerpoint/2010/main" val="37633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95357" cy="5386090"/>
            <a:chOff x="1040633" y="1050953"/>
            <a:chExt cx="8495357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60286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viral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73692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Async</a:t>
              </a:r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 / await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2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6871" y="735955"/>
            <a:ext cx="4878259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but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22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30540" y="523616"/>
            <a:ext cx="6434935" cy="6334384"/>
            <a:chOff x="1040633" y="1702859"/>
            <a:chExt cx="6434935" cy="6334384"/>
          </a:xfrm>
        </p:grpSpPr>
        <p:sp>
          <p:nvSpPr>
            <p:cNvPr id="2" name="Rectangle 1"/>
            <p:cNvSpPr/>
            <p:nvPr/>
          </p:nvSpPr>
          <p:spPr>
            <a:xfrm>
              <a:off x="1313304" y="2651153"/>
              <a:ext cx="6162264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butt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35380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It kicks your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69803" y="1993382"/>
              <a:ext cx="422423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servers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60196" y="1359861"/>
            <a:ext cx="8411217" cy="4347605"/>
            <a:chOff x="-113162" y="1359861"/>
            <a:chExt cx="8411217" cy="4347605"/>
          </a:xfrm>
        </p:grpSpPr>
        <p:sp>
          <p:nvSpPr>
            <p:cNvPr id="2" name="Rectangle 1"/>
            <p:cNvSpPr/>
            <p:nvPr/>
          </p:nvSpPr>
          <p:spPr>
            <a:xfrm>
              <a:off x="1909015" y="212930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Service 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225052" y="1975413"/>
              <a:ext cx="20730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26 times</a:t>
              </a:r>
              <a:endParaRPr lang="de-CH" sz="5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13162" y="1359861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NServiceBus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9015" y="2957897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Storage Queues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25052" y="2804008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6 times</a:t>
              </a:r>
              <a:endParaRPr lang="de-CH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9015" y="378649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MSMQ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5051" y="3709547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3 times</a:t>
              </a:r>
              <a:endParaRPr lang="de-CH" sz="5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9015" y="4784136"/>
              <a:ext cx="58080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more message throughput</a:t>
              </a:r>
              <a:endParaRPr lang="de-CH" sz="5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 ALL THE THINGS - async all the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28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1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Identify</a:t>
            </a:r>
            <a:endParaRPr lang="de-CH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8191422" y="138916"/>
            <a:ext cx="842113" cy="12306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722" y="1470445"/>
            <a:ext cx="1644692" cy="26818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7915594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792466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7915594" y="2811360"/>
            <a:ext cx="3521564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6038722" y="4234101"/>
            <a:ext cx="5398436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8136011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9110757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085503" y="2924892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177313" y="4335306"/>
            <a:ext cx="2770305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9033535" y="4335305"/>
            <a:ext cx="2282932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NServiceBus</a:t>
            </a:r>
            <a:endParaRPr lang="de-CH" sz="900" dirty="0"/>
          </a:p>
        </p:txBody>
      </p:sp>
      <p:sp>
        <p:nvSpPr>
          <p:cNvPr id="33" name="Rectangle 3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4633" y="1008274"/>
            <a:ext cx="5334907" cy="4398710"/>
            <a:chOff x="3855197" y="472967"/>
            <a:chExt cx="5334907" cy="4398710"/>
          </a:xfrm>
        </p:grpSpPr>
        <p:sp>
          <p:nvSpPr>
            <p:cNvPr id="2" name="Rectangle 1"/>
            <p:cNvSpPr/>
            <p:nvPr/>
          </p:nvSpPr>
          <p:spPr>
            <a:xfrm>
              <a:off x="3855197" y="472967"/>
              <a:ext cx="5334907" cy="439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5385" y="558297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Configuration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81958" y="558297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Scanning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62057" y="566014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Pipeline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01859" y="2699798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Transport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1958" y="2699798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Serialization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62057" y="2714584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Persistence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42156" y="566014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…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2156" y="2714584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…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0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Explore</a:t>
            </a:r>
            <a:endParaRPr lang="de-CH" sz="1200" dirty="0"/>
          </a:p>
        </p:txBody>
      </p:sp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20" name="Rectangle 19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3" name="Rectangle 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7" name="Rectangle 6"/>
          <p:cNvSpPr/>
          <p:nvPr/>
        </p:nvSpPr>
        <p:spPr>
          <a:xfrm>
            <a:off x="7294708" y="1451239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ConnectionFactory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4708" y="2025867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8792" y="260049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Model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8792" y="3175123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Consumers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-client/pull/151</a:t>
            </a:r>
          </a:p>
        </p:txBody>
      </p:sp>
    </p:spTree>
    <p:extLst>
      <p:ext uri="{BB962C8B-B14F-4D97-AF65-F5344CB8AC3E}">
        <p14:creationId xmlns:p14="http://schemas.microsoft.com/office/powerpoint/2010/main" val="21910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6" name="Rectangle 5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Protocol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MessageBuilder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NetworkReader</a:t>
            </a:r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/Writer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Content / Headers / Frames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-client/pull/149</a:t>
            </a:r>
          </a:p>
        </p:txBody>
      </p:sp>
    </p:spTree>
    <p:extLst>
      <p:ext uri="{BB962C8B-B14F-4D97-AF65-F5344CB8AC3E}">
        <p14:creationId xmlns:p14="http://schemas.microsoft.com/office/powerpoint/2010/main" val="11036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1197622"/>
            <a:ext cx="4855221" cy="5134396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2" y="178987"/>
              <a:ext cx="2146955" cy="1603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72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592073" y="467897"/>
            <a:ext cx="388920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Monitor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Semaphore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Mutex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Auto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 parameters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Thread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 calls in 3</a:t>
            </a:r>
            <a:r>
              <a:rPr lang="en-US" sz="3200" baseline="30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rd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Party libs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Remote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4045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51372" y="1197622"/>
            <a:ext cx="8755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371" y="3086157"/>
            <a:ext cx="746105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void</a:t>
            </a:r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MyEventHandler(object sender, EventArgs e)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{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</a:t>
            </a:r>
            <a:r>
              <a:rPr lang="de-CH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Task.Yield();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throw new InvalidOperationException();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635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29071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Why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future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How to 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gradually move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your</a:t>
            </a:r>
          </a:p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code towards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/ await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The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toolbelt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for an </a:t>
            </a:r>
            <a:r>
              <a:rPr lang="en-US" sz="36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ninja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ManualResetEvent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syncEvent.WaitOne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t2 =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syncEvent.Set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60245" y="2519636"/>
            <a:ext cx="4762354" cy="830997"/>
            <a:chOff x="6184552" y="3871872"/>
            <a:chExt cx="4762354" cy="830997"/>
          </a:xfrm>
        </p:grpSpPr>
        <p:sp>
          <p:nvSpPr>
            <p:cNvPr id="6" name="Rectangle 5"/>
            <p:cNvSpPr/>
            <p:nvPr/>
          </p:nvSpPr>
          <p:spPr>
            <a:xfrm>
              <a:off x="6184552" y="3871872"/>
              <a:ext cx="22429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void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stinks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5437" y="3871872"/>
              <a:ext cx="232146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wait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smells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089428" y="5514569"/>
            <a:ext cx="6433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means</a:t>
            </a: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avoid blocking code</a:t>
            </a:r>
            <a:endParaRPr lang="de-CH" sz="36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64" y="1227277"/>
            <a:ext cx="1866170" cy="15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10083" y="5836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http://stackoverflow.com/questions/7612602/why-cant-i-use-the-await-operator-within-the-body-of-a-lock-statement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1910" y="835225"/>
            <a:ext cx="4913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locker = new object();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lock (locker)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Task.Yield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1910" y="4028526"/>
            <a:ext cx="6820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Error	CS1996 </a:t>
            </a:r>
            <a:b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Cannot await in the body of a lock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0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91416" y="546795"/>
            <a:ext cx="77030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content, 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 string parameter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parameter =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1416" y="5255852"/>
            <a:ext cx="7684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Error	CS1988 </a:t>
            </a:r>
            <a:b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</a:br>
            <a:r>
              <a:rPr lang="en-US" sz="3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methods cannot have ref or out 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6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489736"/>
            <a:ext cx="73067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new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&gt;(() =&gt; 1); 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Do()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instance = new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});</a:t>
            </a:r>
          </a:p>
          <a:p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14" y="582878"/>
            <a:ext cx="3846145" cy="38461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3728" y="2327535"/>
            <a:ext cx="6636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Older constructs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bound to threads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fall apart in the </a:t>
            </a:r>
            <a:r>
              <a:rPr lang="en-US" sz="4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/await world</a:t>
            </a:r>
            <a:endParaRPr lang="de-CH" sz="8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6418" y="735955"/>
            <a:ext cx="9459165" cy="5386090"/>
            <a:chOff x="710011" y="1050953"/>
            <a:chExt cx="9459165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659347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Task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987168"/>
              <a:ext cx="2204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Forget thread!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011" y="2538448"/>
              <a:ext cx="303320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think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4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37860" y="535470"/>
            <a:ext cx="8755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AsyncEventHandler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7860" y="2126335"/>
            <a:ext cx="757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protected</a:t>
            </a:r>
            <a:r>
              <a:rPr lang="de-CH" sz="28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virtual Task OnMyAsyncEvent() </a:t>
            </a:r>
            <a:r>
              <a:rPr lang="de-CH" sz="28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  <a:endParaRPr lang="de-CH" sz="28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var invocations = handler.GetInvocationList();</a:t>
            </a: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var handlerTasks = new Task[</a:t>
            </a:r>
            <a:r>
              <a:rPr lang="de-CH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invocationList.Length</a:t>
            </a:r>
            <a:r>
              <a:rPr lang="de-CH" sz="2800" dirty="0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];</a:t>
            </a:r>
          </a:p>
          <a:p>
            <a:endParaRPr lang="de-CH" sz="2800" dirty="0" smtClean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2800" dirty="0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</a:t>
            </a:r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(int i = 0; i &lt; invocations.Length; i++) {</a:t>
            </a: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handlerTasks[i] = ((AsyncEventHandler)invocations[i])(...);</a:t>
            </a: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return </a:t>
            </a:r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Task.WhenAll(handlerTasks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7860" y="1209294"/>
            <a:ext cx="730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Task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MyAsyncEventHandler(object</a:t>
            </a:r>
            <a:r>
              <a:rPr lang="de-CH" sz="2000" dirty="0"/>
              <a:t> 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sender, EventArgs e) { }</a:t>
            </a:r>
          </a:p>
        </p:txBody>
      </p:sp>
    </p:spTree>
    <p:extLst>
      <p:ext uri="{BB962C8B-B14F-4D97-AF65-F5344CB8AC3E}">
        <p14:creationId xmlns:p14="http://schemas.microsoft.com/office/powerpoint/2010/main" val="11615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Premise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3580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TaskCompletionSource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&lt;object&gt;();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() 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=&gt; {</a:t>
            </a:r>
          </a:p>
          <a:p>
            <a:r>
              <a:rPr lang="en-US" sz="33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await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tcs.Task</a:t>
            </a:r>
            <a:r>
              <a:rPr lang="en-US" sz="33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;</a:t>
            </a:r>
            <a:endParaRPr lang="en-US" sz="33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t2 = 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() 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tcs.TrySetResult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(null);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3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3728" y="2327535"/>
            <a:ext cx="61189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Works for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set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once events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only.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reset events an approach is 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available on my github account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4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3728" y="2327535"/>
            <a:ext cx="608692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don’t have to await inside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the lock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1910" y="422707"/>
            <a:ext cx="68200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</a:t>
            </a: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semaphore = new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SemaphoreSlim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(1)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 (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semaphore.WaitAsync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semaphore.Release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}}))();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(tasks);</a:t>
            </a:r>
            <a:endParaRPr lang="de-CH" sz="33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3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8491" y="546795"/>
            <a:ext cx="803596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Task&lt;string&gt;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content)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return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97298" y="330375"/>
            <a:ext cx="8621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{</a:t>
            </a:r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/>
            </a:r>
            <a:b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new </a:t>
            </a:r>
            <a:r>
              <a:rPr lang="en-US" sz="32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 </a:t>
            </a:r>
          </a:p>
          <a:p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  <a:b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1;</a:t>
            </a:r>
            <a:b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2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02936" y="2038535"/>
            <a:ext cx="608692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Even better: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float state into methods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that need it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13412" y="489736"/>
            <a:ext cx="73067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instance = new </a:t>
            </a:r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ClassWithFloatingState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current = 1;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current =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(200).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}))();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(tasks);</a:t>
            </a:r>
            <a:endParaRPr lang="de-CH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</a:t>
            </a:r>
            <a:endParaRPr lang="de-CH" sz="500" dirty="0"/>
          </a:p>
        </p:txBody>
      </p:sp>
      <p:sp>
        <p:nvSpPr>
          <p:cNvPr id="5" name="Rectangle 4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</a:t>
            </a:r>
            <a:endParaRPr lang="de-CH" sz="500" dirty="0"/>
          </a:p>
        </p:txBody>
      </p:sp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3566324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941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271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374012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Yehaa</a:t>
            </a:r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!</a:t>
            </a:r>
            <a:endParaRPr lang="de-CH" sz="1200" dirty="0"/>
          </a:p>
        </p:txBody>
      </p:sp>
      <p:sp>
        <p:nvSpPr>
          <p:cNvPr id="3" name="Rectangle 2"/>
          <p:cNvSpPr/>
          <p:nvPr/>
        </p:nvSpPr>
        <p:spPr>
          <a:xfrm>
            <a:off x="3544958" y="4002663"/>
            <a:ext cx="8203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9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endParaRPr lang="de-CH" sz="800" dirty="0">
              <a:solidFill>
                <a:schemeClr val="accent4"/>
              </a:solidFill>
            </a:endParaRPr>
          </a:p>
        </p:txBody>
      </p:sp>
      <p:pic>
        <p:nvPicPr>
          <p:cNvPr id="4" name="Picture 2" descr="X ALL THE THINGS - async all the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99" y="981989"/>
            <a:ext cx="4027566" cy="302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iPob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to move your code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tep by step towards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/ await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IO-bound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paths benefit from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endParaRPr lang="en-US" sz="3600" dirty="0" smtClean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Uniform API of Task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allows to await CPU-bound as well as IO-bound tasks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1072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RearchitectTowardsAsyncAwait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5321" y="92990"/>
            <a:ext cx="7132104" cy="676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2078" y="3298577"/>
            <a:ext cx="4479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go.particular.net/</a:t>
            </a:r>
            <a:r>
              <a:rPr lang="de-CH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ndc</a:t>
            </a:r>
            <a:r>
              <a:rPr lang="de-CH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16.async</a:t>
            </a:r>
            <a:endParaRPr lang="de-CH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66503" cy="5386090"/>
            <a:chOff x="1040633" y="1050953"/>
            <a:chExt cx="8466503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3143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cast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204254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The die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722" y="1470445"/>
            <a:ext cx="1644692" cy="26818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7915594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9792466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7915594" y="2811360"/>
            <a:ext cx="3521564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6038722" y="4234101"/>
            <a:ext cx="5398436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8136011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9110757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10085503" y="2924892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6177313" y="4335306"/>
            <a:ext cx="2770305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9033535" y="4335305"/>
            <a:ext cx="2282932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Reality</a:t>
            </a:r>
            <a:endParaRPr lang="de-CH" sz="900" dirty="0"/>
          </a:p>
        </p:txBody>
      </p:sp>
      <p:sp>
        <p:nvSpPr>
          <p:cNvPr id="13" name="Rectangle 12"/>
          <p:cNvSpPr/>
          <p:nvPr/>
        </p:nvSpPr>
        <p:spPr>
          <a:xfrm>
            <a:off x="7964739" y="1519912"/>
            <a:ext cx="1532409" cy="20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7956478" y="1779517"/>
            <a:ext cx="1532409" cy="207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14"/>
          <p:cNvSpPr/>
          <p:nvPr/>
        </p:nvSpPr>
        <p:spPr>
          <a:xfrm>
            <a:off x="7964738" y="2039122"/>
            <a:ext cx="1532409" cy="207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7956478" y="2293803"/>
            <a:ext cx="1532409" cy="20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 16"/>
          <p:cNvSpPr/>
          <p:nvPr/>
        </p:nvSpPr>
        <p:spPr>
          <a:xfrm>
            <a:off x="8179089" y="2941384"/>
            <a:ext cx="725452" cy="133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/>
          <p:cNvSpPr/>
          <p:nvPr/>
        </p:nvSpPr>
        <p:spPr>
          <a:xfrm>
            <a:off x="8179089" y="3122361"/>
            <a:ext cx="725452" cy="133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8179663" y="3303338"/>
            <a:ext cx="725452" cy="133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8179088" y="3484316"/>
            <a:ext cx="725452" cy="133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6210042" y="4369597"/>
            <a:ext cx="2694498" cy="21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6218346" y="4648558"/>
            <a:ext cx="2694498" cy="21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22"/>
          <p:cNvSpPr/>
          <p:nvPr/>
        </p:nvSpPr>
        <p:spPr>
          <a:xfrm>
            <a:off x="6218346" y="4927519"/>
            <a:ext cx="2694498" cy="21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tangle 23"/>
          <p:cNvSpPr/>
          <p:nvPr/>
        </p:nvSpPr>
        <p:spPr>
          <a:xfrm>
            <a:off x="6210042" y="5206481"/>
            <a:ext cx="2694498" cy="215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1305043" y="3954583"/>
            <a:ext cx="378713" cy="55345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86606" y="4127315"/>
            <a:ext cx="1532409" cy="20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756" y="4696675"/>
            <a:ext cx="378000" cy="29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886606" y="4738832"/>
            <a:ext cx="1532409" cy="207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javascript</a:t>
            </a:r>
            <a:endParaRPr lang="de-CH" sz="1400" dirty="0"/>
          </a:p>
        </p:txBody>
      </p:sp>
      <p:sp>
        <p:nvSpPr>
          <p:cNvPr id="7" name="Rectangle 6"/>
          <p:cNvSpPr/>
          <p:nvPr/>
        </p:nvSpPr>
        <p:spPr>
          <a:xfrm>
            <a:off x="5433500" y="1297713"/>
            <a:ext cx="66541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function chainAnimationsPromise(elem,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let ret = null;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try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for(const anim of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    ret = </a:t>
            </a:r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anim(elem);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catch(e) { /* ignore and keep going */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return ret;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ES2015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75" y="5846434"/>
            <a:ext cx="5585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-syntax-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functions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/>
            </a:r>
            <a:b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-transform-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to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-generator</a:t>
            </a:r>
          </a:p>
        </p:txBody>
      </p:sp>
    </p:spTree>
    <p:extLst>
      <p:ext uri="{BB962C8B-B14F-4D97-AF65-F5344CB8AC3E}">
        <p14:creationId xmlns:p14="http://schemas.microsoft.com/office/powerpoint/2010/main" val="40235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httpclient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401875" y="1236158"/>
            <a:ext cx="7199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using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new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HttpClient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())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("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api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products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/1");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response.IsSuccessStatusCode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response.Content.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ReadAsAsync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2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Azure SDK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647618" y="682160"/>
            <a:ext cx="63831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var queryable = client.CreateDocumentQuery&lt;Entity&gt;(...)</a:t>
            </a:r>
            <a:b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.AsDocumentQuery();</a:t>
            </a:r>
          </a:p>
          <a:p>
            <a:endParaRPr lang="de-CH" sz="30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while (queryable.HasMoreResults) 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foreach(var e in </a:t>
            </a:r>
            <a:r>
              <a:rPr lang="de-CH" sz="3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queryable.ExecuteNextAsync&lt;Entity&gt;())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// Iterate through entities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2323</Words>
  <Application>Microsoft Office PowerPoint</Application>
  <PresentationFormat>Widescreen</PresentationFormat>
  <Paragraphs>552</Paragraphs>
  <Slides>62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Danniel Marbach</cp:lastModifiedBy>
  <cp:revision>191</cp:revision>
  <dcterms:created xsi:type="dcterms:W3CDTF">2016-02-22T14:00:45Z</dcterms:created>
  <dcterms:modified xsi:type="dcterms:W3CDTF">2016-06-01T15:17:09Z</dcterms:modified>
</cp:coreProperties>
</file>