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78" r:id="rId2"/>
    <p:sldId id="268" r:id="rId3"/>
    <p:sldId id="277" r:id="rId4"/>
    <p:sldId id="319" r:id="rId5"/>
    <p:sldId id="285" r:id="rId6"/>
    <p:sldId id="409" r:id="rId7"/>
    <p:sldId id="333" r:id="rId8"/>
    <p:sldId id="344" r:id="rId9"/>
    <p:sldId id="339" r:id="rId10"/>
    <p:sldId id="340" r:id="rId11"/>
    <p:sldId id="325" r:id="rId12"/>
    <p:sldId id="356" r:id="rId13"/>
    <p:sldId id="357" r:id="rId14"/>
    <p:sldId id="358" r:id="rId15"/>
    <p:sldId id="347" r:id="rId16"/>
    <p:sldId id="348" r:id="rId17"/>
    <p:sldId id="350" r:id="rId18"/>
    <p:sldId id="353" r:id="rId19"/>
    <p:sldId id="406" r:id="rId20"/>
    <p:sldId id="407" r:id="rId21"/>
    <p:sldId id="354" r:id="rId22"/>
    <p:sldId id="397" r:id="rId23"/>
    <p:sldId id="401" r:id="rId24"/>
    <p:sldId id="408" r:id="rId25"/>
    <p:sldId id="402" r:id="rId26"/>
    <p:sldId id="320" r:id="rId27"/>
    <p:sldId id="374" r:id="rId28"/>
    <p:sldId id="403" r:id="rId29"/>
    <p:sldId id="362" r:id="rId30"/>
    <p:sldId id="321" r:id="rId31"/>
    <p:sldId id="363" r:id="rId32"/>
    <p:sldId id="364" r:id="rId33"/>
    <p:sldId id="411" r:id="rId34"/>
    <p:sldId id="368" r:id="rId35"/>
    <p:sldId id="412" r:id="rId36"/>
    <p:sldId id="369" r:id="rId37"/>
    <p:sldId id="366" r:id="rId38"/>
    <p:sldId id="413" r:id="rId39"/>
    <p:sldId id="367" r:id="rId40"/>
    <p:sldId id="414" r:id="rId41"/>
    <p:sldId id="371" r:id="rId42"/>
    <p:sldId id="415" r:id="rId43"/>
    <p:sldId id="372" r:id="rId44"/>
    <p:sldId id="387" r:id="rId45"/>
    <p:sldId id="373" r:id="rId46"/>
    <p:sldId id="365" r:id="rId47"/>
    <p:sldId id="404" r:id="rId48"/>
    <p:sldId id="416" r:id="rId49"/>
    <p:sldId id="379" r:id="rId50"/>
    <p:sldId id="417" r:id="rId51"/>
    <p:sldId id="380" r:id="rId52"/>
    <p:sldId id="384" r:id="rId53"/>
    <p:sldId id="385" r:id="rId54"/>
    <p:sldId id="418" r:id="rId55"/>
    <p:sldId id="381" r:id="rId56"/>
    <p:sldId id="419" r:id="rId57"/>
    <p:sldId id="382" r:id="rId58"/>
    <p:sldId id="420" r:id="rId59"/>
    <p:sldId id="383" r:id="rId60"/>
    <p:sldId id="386" r:id="rId61"/>
    <p:sldId id="388" r:id="rId62"/>
    <p:sldId id="405" r:id="rId63"/>
    <p:sldId id="323" r:id="rId64"/>
    <p:sldId id="390" r:id="rId65"/>
    <p:sldId id="391" r:id="rId66"/>
    <p:sldId id="394" r:id="rId67"/>
    <p:sldId id="392" r:id="rId68"/>
    <p:sldId id="395" r:id="rId69"/>
    <p:sldId id="393" r:id="rId70"/>
    <p:sldId id="396" r:id="rId71"/>
    <p:sldId id="410" r:id="rId72"/>
    <p:sldId id="273" r:id="rId73"/>
    <p:sldId id="267" r:id="rId74"/>
    <p:sldId id="400" r:id="rId75"/>
    <p:sldId id="275" r:id="rId76"/>
    <p:sldId id="279" r:id="rId77"/>
    <p:sldId id="399"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319"/>
            <p14:sldId id="285"/>
          </p14:sldIdLst>
        </p14:section>
        <p14:section name="Die is cast" id="{7BC36C05-4075-4693-BA70-46D6B6D36AE8}">
          <p14:sldIdLst>
            <p14:sldId id="409"/>
            <p14:sldId id="333"/>
            <p14:sldId id="344"/>
            <p14:sldId id="339"/>
            <p14:sldId id="340"/>
            <p14:sldId id="325"/>
            <p14:sldId id="356"/>
            <p14:sldId id="357"/>
            <p14:sldId id="358"/>
            <p14:sldId id="347"/>
            <p14:sldId id="348"/>
            <p14:sldId id="350"/>
            <p14:sldId id="353"/>
            <p14:sldId id="406"/>
            <p14:sldId id="407"/>
            <p14:sldId id="354"/>
            <p14:sldId id="397"/>
            <p14:sldId id="401"/>
            <p14:sldId id="408"/>
          </p14:sldIdLst>
        </p14:section>
        <p14:section name="Identification Phase" id="{67637D1A-0E06-48C2-88F0-4CC830FDB808}">
          <p14:sldIdLst>
            <p14:sldId id="402"/>
            <p14:sldId id="320"/>
            <p14:sldId id="374"/>
          </p14:sldIdLst>
        </p14:section>
        <p14:section name="Explore Phase" id="{A977B075-727F-4565-83A7-6299ED0F7125}">
          <p14:sldIdLst>
            <p14:sldId id="403"/>
            <p14:sldId id="362"/>
            <p14:sldId id="321"/>
            <p14:sldId id="363"/>
            <p14:sldId id="364"/>
            <p14:sldId id="411"/>
            <p14:sldId id="368"/>
            <p14:sldId id="412"/>
            <p14:sldId id="369"/>
            <p14:sldId id="366"/>
            <p14:sldId id="413"/>
            <p14:sldId id="367"/>
            <p14:sldId id="414"/>
            <p14:sldId id="371"/>
            <p14:sldId id="415"/>
            <p14:sldId id="372"/>
            <p14:sldId id="387"/>
            <p14:sldId id="373"/>
            <p14:sldId id="365"/>
          </p14:sldIdLst>
        </p14:section>
        <p14:section name="Obstacle Phase" id="{7E7FCB84-AC4B-4E38-9B4F-C216E5E7A560}">
          <p14:sldIdLst>
            <p14:sldId id="404"/>
            <p14:sldId id="416"/>
            <p14:sldId id="379"/>
            <p14:sldId id="417"/>
            <p14:sldId id="380"/>
            <p14:sldId id="384"/>
            <p14:sldId id="385"/>
            <p14:sldId id="418"/>
            <p14:sldId id="381"/>
            <p14:sldId id="419"/>
            <p14:sldId id="382"/>
            <p14:sldId id="420"/>
            <p14:sldId id="383"/>
            <p14:sldId id="386"/>
            <p14:sldId id="388"/>
          </p14:sldIdLst>
        </p14:section>
        <p14:section name="Bring it together Phase" id="{DFD22C98-F259-4272-A784-6938B9B71EF9}">
          <p14:sldIdLst>
            <p14:sldId id="405"/>
            <p14:sldId id="323"/>
            <p14:sldId id="390"/>
            <p14:sldId id="391"/>
            <p14:sldId id="394"/>
            <p14:sldId id="392"/>
            <p14:sldId id="395"/>
            <p14:sldId id="393"/>
            <p14:sldId id="396"/>
          </p14:sldIdLst>
        </p14:section>
        <p14:section name="Q &amp; A" id="{EC3F6F94-2D82-4EB0-B8B3-D1EDFDD37945}">
          <p14:sldIdLst>
            <p14:sldId id="410"/>
            <p14:sldId id="273"/>
            <p14:sldId id="267"/>
            <p14:sldId id="400"/>
            <p14:sldId id="275"/>
            <p14:sldId id="279"/>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215" autoAdjust="0"/>
    <p:restoredTop sz="60253" autoAdjust="0"/>
  </p:normalViewPr>
  <p:slideViewPr>
    <p:cSldViewPr snapToGrid="0">
      <p:cViewPr varScale="1">
        <p:scale>
          <a:sx n="81" d="100"/>
          <a:sy n="81" d="100"/>
        </p:scale>
        <p:origin x="488" y="68"/>
      </p:cViewPr>
      <p:guideLst/>
    </p:cSldViewPr>
  </p:slideViewPr>
  <p:notesTextViewPr>
    <p:cViewPr>
      <p:scale>
        <a:sx n="200" d="100"/>
        <a:sy n="200" d="100"/>
      </p:scale>
      <p:origin x="0" y="0"/>
    </p:cViewPr>
  </p:notesTextViewPr>
  <p:sorterViewPr>
    <p:cViewPr>
      <p:scale>
        <a:sx n="100" d="100"/>
        <a:sy n="100" d="100"/>
      </p:scale>
      <p:origin x="0" y="-21332"/>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467D511C-E6EC-465F-B1EB-10FAF2C9FE4B}" type="presOf" srcId="{C423965E-2C67-4A27-B6E4-19934BCCECD5}" destId="{65308EB6-B019-4C9B-AE06-3040D088422C}" srcOrd="0" destOrd="0" presId="urn:microsoft.com/office/officeart/2005/8/layout/chevron1"/>
    <dgm:cxn modelId="{485B5D2F-4F94-4582-8BAA-454329BB758D}" type="presOf" srcId="{F6275F84-BE2F-4A98-BC05-00109AAC37B8}" destId="{10DEF3C3-4ABC-4FBF-AF7E-4B5D02C34137}" srcOrd="0" destOrd="0" presId="urn:microsoft.com/office/officeart/2005/8/layout/chevron1"/>
    <dgm:cxn modelId="{E37E3327-8CCD-4A8B-ABB7-E147D726789F}" type="presOf" srcId="{AE16C2FE-B749-444C-A08F-E0F7DAF307D9}" destId="{35790938-0B14-48B2-A316-59A2B53BA6D0}"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B2646AA0-2239-45F6-A6F7-473886A2FB9A}" srcId="{C423965E-2C67-4A27-B6E4-19934BCCECD5}" destId="{AE16C2FE-B749-444C-A08F-E0F7DAF307D9}" srcOrd="2" destOrd="0" parTransId="{505DE279-9281-4325-AEA5-9A47E9EAE6BA}" sibTransId="{59107A75-FD7A-4BD3-B930-46CAD64D3D4B}"/>
    <dgm:cxn modelId="{D77F0A77-E217-4AD7-8458-CB7243272FB3}" srcId="{C423965E-2C67-4A27-B6E4-19934BCCECD5}" destId="{735E1791-E547-476B-8D52-54FD0294A194}" srcOrd="1" destOrd="0" parTransId="{141B4816-F51F-4E74-8A50-CD11A7075ADA}" sibTransId="{30B80118-14FF-424E-8307-BA35C510FBBB}"/>
    <dgm:cxn modelId="{96FA2FDA-39B7-401B-AD7D-CA5C2D92626F}" type="presOf" srcId="{735E1791-E547-476B-8D52-54FD0294A194}" destId="{D8F87F9C-A652-4968-96EA-9309EF831909}" srcOrd="0" destOrd="0" presId="urn:microsoft.com/office/officeart/2005/8/layout/chevron1"/>
    <dgm:cxn modelId="{04430791-316E-4999-AC59-5864C6272F02}" type="presParOf" srcId="{65308EB6-B019-4C9B-AE06-3040D088422C}" destId="{10DEF3C3-4ABC-4FBF-AF7E-4B5D02C34137}" srcOrd="0" destOrd="0" presId="urn:microsoft.com/office/officeart/2005/8/layout/chevron1"/>
    <dgm:cxn modelId="{136E1CA4-02A2-42E6-8409-CF2E8F0EA64C}" type="presParOf" srcId="{65308EB6-B019-4C9B-AE06-3040D088422C}" destId="{FF7159AF-36D2-478F-AED5-A0FA717C33FE}" srcOrd="1" destOrd="0" presId="urn:microsoft.com/office/officeart/2005/8/layout/chevron1"/>
    <dgm:cxn modelId="{1E74ED14-59D1-4C3A-AD23-7C5A28330E8F}" type="presParOf" srcId="{65308EB6-B019-4C9B-AE06-3040D088422C}" destId="{D8F87F9C-A652-4968-96EA-9309EF831909}" srcOrd="2" destOrd="0" presId="urn:microsoft.com/office/officeart/2005/8/layout/chevron1"/>
    <dgm:cxn modelId="{56B076A6-D736-44D3-9AA6-C2C0B512CB1B}" type="presParOf" srcId="{65308EB6-B019-4C9B-AE06-3040D088422C}" destId="{1893531E-AA6D-431E-863A-42991CED2B0E}" srcOrd="3" destOrd="0" presId="urn:microsoft.com/office/officeart/2005/8/layout/chevron1"/>
    <dgm:cxn modelId="{42B1474C-6F86-47A3-91A7-727CBFBB0B63}"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F0F1394B-05D7-43A5-8008-57D0F7E8805C}" type="presOf" srcId="{AE16C2FE-B749-444C-A08F-E0F7DAF307D9}" destId="{35790938-0B14-48B2-A316-59A2B53BA6D0}" srcOrd="0" destOrd="0" presId="urn:microsoft.com/office/officeart/2005/8/layout/chevron1"/>
    <dgm:cxn modelId="{1B4A141F-BCBD-477D-ADCE-7955B907E485}"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46F7E922-2475-4849-B069-C6414C5BC75D}" type="presOf" srcId="{735E1791-E547-476B-8D52-54FD0294A194}" destId="{D8F87F9C-A652-4968-96EA-9309EF831909}" srcOrd="0" destOrd="0" presId="urn:microsoft.com/office/officeart/2005/8/layout/chevron1"/>
    <dgm:cxn modelId="{BE9E0DB4-6C55-45DA-8C2F-EDFE7E62F56D}" type="presOf" srcId="{F6275F84-BE2F-4A98-BC05-00109AAC37B8}" destId="{10DEF3C3-4ABC-4FBF-AF7E-4B5D02C34137}"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20A5D0FA-C5FD-4846-B77B-9FA2214F4CC0}" type="presParOf" srcId="{65308EB6-B019-4C9B-AE06-3040D088422C}" destId="{10DEF3C3-4ABC-4FBF-AF7E-4B5D02C34137}" srcOrd="0" destOrd="0" presId="urn:microsoft.com/office/officeart/2005/8/layout/chevron1"/>
    <dgm:cxn modelId="{EC4B9899-1B58-4A19-AA46-59E168418019}" type="presParOf" srcId="{65308EB6-B019-4C9B-AE06-3040D088422C}" destId="{FF7159AF-36D2-478F-AED5-A0FA717C33FE}" srcOrd="1" destOrd="0" presId="urn:microsoft.com/office/officeart/2005/8/layout/chevron1"/>
    <dgm:cxn modelId="{1855E922-D067-4F65-AF72-FEE4142AFC61}" type="presParOf" srcId="{65308EB6-B019-4C9B-AE06-3040D088422C}" destId="{D8F87F9C-A652-4968-96EA-9309EF831909}" srcOrd="2" destOrd="0" presId="urn:microsoft.com/office/officeart/2005/8/layout/chevron1"/>
    <dgm:cxn modelId="{E72475C0-2676-4AA2-A05C-E9EDB949D6CF}" type="presParOf" srcId="{65308EB6-B019-4C9B-AE06-3040D088422C}" destId="{1893531E-AA6D-431E-863A-42991CED2B0E}" srcOrd="3" destOrd="0" presId="urn:microsoft.com/office/officeart/2005/8/layout/chevron1"/>
    <dgm:cxn modelId="{E8BFF528-1FD4-4D7C-870E-5D0C95AFD635}"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smtClean="0">
              <a:latin typeface="Yanone Kaffeesatz Regular" panose="02000000000000000000" pitchFamily="2" charset="0"/>
            </a:rPr>
            <a:t>Intro</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smtClean="0">
              <a:latin typeface="Yanone Kaffeesatz Regular" panose="02000000000000000000" pitchFamily="2" charset="0"/>
            </a:rPr>
            <a:t>Phases</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0F0BF030-C1A5-4D6F-A0C1-3EB9C330BB0F}"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5B43D3F-F0A7-4B16-B3F9-678BD9F27D22}" type="presOf" srcId="{735E1791-E547-476B-8D52-54FD0294A194}" destId="{D8F87F9C-A652-4968-96EA-9309EF831909}" srcOrd="0" destOrd="0" presId="urn:microsoft.com/office/officeart/2005/8/layout/chevron1"/>
    <dgm:cxn modelId="{FF15A0D3-3D98-4668-9E3E-9F2F531968E7}" type="presOf" srcId="{AE16C2FE-B749-444C-A08F-E0F7DAF307D9}" destId="{35790938-0B14-48B2-A316-59A2B53BA6D0}" srcOrd="0" destOrd="0" presId="urn:microsoft.com/office/officeart/2005/8/layout/chevron1"/>
    <dgm:cxn modelId="{EF51F4EC-B8D1-4740-BF46-4EFB26841CD3}" type="presOf" srcId="{F6275F84-BE2F-4A98-BC05-00109AAC37B8}" destId="{10DEF3C3-4ABC-4FBF-AF7E-4B5D02C34137}" srcOrd="0" destOrd="0" presId="urn:microsoft.com/office/officeart/2005/8/layout/chevron1"/>
    <dgm:cxn modelId="{FFE00924-A211-4603-9B51-041FA33FD9D1}" type="presParOf" srcId="{65308EB6-B019-4C9B-AE06-3040D088422C}" destId="{10DEF3C3-4ABC-4FBF-AF7E-4B5D02C34137}" srcOrd="0" destOrd="0" presId="urn:microsoft.com/office/officeart/2005/8/layout/chevron1"/>
    <dgm:cxn modelId="{230930F2-CFBA-423F-888A-EC3D90858C24}" type="presParOf" srcId="{65308EB6-B019-4C9B-AE06-3040D088422C}" destId="{FF7159AF-36D2-478F-AED5-A0FA717C33FE}" srcOrd="1" destOrd="0" presId="urn:microsoft.com/office/officeart/2005/8/layout/chevron1"/>
    <dgm:cxn modelId="{0CCF0096-F4C9-4035-9B36-D1F83A623199}" type="presParOf" srcId="{65308EB6-B019-4C9B-AE06-3040D088422C}" destId="{D8F87F9C-A652-4968-96EA-9309EF831909}" srcOrd="2" destOrd="0" presId="urn:microsoft.com/office/officeart/2005/8/layout/chevron1"/>
    <dgm:cxn modelId="{41A73FD1-5EC5-4FD0-9A01-7511186F3684}" type="presParOf" srcId="{65308EB6-B019-4C9B-AE06-3040D088422C}" destId="{1893531E-AA6D-431E-863A-42991CED2B0E}" srcOrd="3" destOrd="0" presId="urn:microsoft.com/office/officeart/2005/8/layout/chevron1"/>
    <dgm:cxn modelId="{3133604E-CC3D-4831-8CB1-BEBED7740C5F}"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Intro</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Phases</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05.06.2016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For</a:t>
            </a:r>
            <a:r>
              <a:rPr lang="de-CH" dirty="0"/>
              <a:t> </a:t>
            </a:r>
            <a:r>
              <a:rPr lang="de-CH" dirty="0" err="1"/>
              <a:t>legacy</a:t>
            </a:r>
            <a:r>
              <a:rPr lang="de-CH" dirty="0"/>
              <a:t> </a:t>
            </a:r>
            <a:r>
              <a:rPr lang="de-CH" dirty="0" err="1"/>
              <a:t>reasons</a:t>
            </a:r>
            <a:r>
              <a:rPr lang="de-CH" dirty="0"/>
              <a:t>:</a:t>
            </a:r>
          </a:p>
          <a:p>
            <a:r>
              <a:rPr lang="de-CH" dirty="0" err="1"/>
              <a:t>There</a:t>
            </a:r>
            <a:r>
              <a:rPr lang="de-CH" baseline="0" dirty="0"/>
              <a:t> </a:t>
            </a:r>
            <a:r>
              <a:rPr lang="de-CH" baseline="0" dirty="0" err="1"/>
              <a:t>are</a:t>
            </a:r>
            <a:r>
              <a:rPr lang="de-CH" baseline="0" dirty="0"/>
              <a:t> still </a:t>
            </a:r>
            <a:r>
              <a:rPr lang="de-CH" baseline="0" dirty="0" err="1"/>
              <a:t>synchronous</a:t>
            </a:r>
            <a:r>
              <a:rPr lang="de-CH" baseline="0" dirty="0"/>
              <a:t> APIs </a:t>
            </a:r>
            <a:r>
              <a:rPr lang="de-CH" baseline="0" dirty="0" err="1"/>
              <a:t>provided</a:t>
            </a:r>
            <a:r>
              <a:rPr lang="de-CH" baseline="0" dirty="0"/>
              <a:t>, but </a:t>
            </a:r>
            <a:r>
              <a:rPr lang="de-CH" baseline="0" dirty="0" err="1"/>
              <a:t>most</a:t>
            </a:r>
            <a:r>
              <a:rPr lang="de-CH" baseline="0" dirty="0"/>
              <a:t> </a:t>
            </a:r>
            <a:r>
              <a:rPr lang="de-CH" baseline="0" dirty="0" err="1"/>
              <a:t>love</a:t>
            </a:r>
            <a:r>
              <a:rPr lang="de-CH" baseline="0" dirty="0"/>
              <a:t> </a:t>
            </a:r>
            <a:r>
              <a:rPr lang="de-CH" baseline="0" dirty="0" err="1"/>
              <a:t>goes</a:t>
            </a:r>
            <a:r>
              <a:rPr lang="de-CH" baseline="0" dirty="0"/>
              <a:t> </a:t>
            </a:r>
            <a:r>
              <a:rPr lang="de-CH" baseline="0" dirty="0" err="1"/>
              <a:t>into</a:t>
            </a:r>
            <a:r>
              <a:rPr lang="de-CH" baseline="0" dirty="0"/>
              <a:t> </a:t>
            </a:r>
            <a:r>
              <a:rPr lang="de-CH" baseline="0" dirty="0" err="1"/>
              <a:t>asynchronous</a:t>
            </a:r>
            <a:r>
              <a:rPr lang="de-CH" baseline="0" dirty="0"/>
              <a:t> APIs. </a:t>
            </a:r>
            <a:r>
              <a:rPr lang="de-CH" baseline="0" dirty="0" err="1"/>
              <a:t>Sometimes</a:t>
            </a:r>
            <a:r>
              <a:rPr lang="de-CH" baseline="0" dirty="0"/>
              <a:t> </a:t>
            </a:r>
            <a:r>
              <a:rPr lang="de-CH" baseline="0" dirty="0" err="1"/>
              <a:t>synchronous</a:t>
            </a:r>
            <a:r>
              <a:rPr lang="de-CH" baseline="0" dirty="0"/>
              <a:t> APIs </a:t>
            </a:r>
            <a:r>
              <a:rPr lang="de-CH" baseline="0" dirty="0" err="1"/>
              <a:t>behave</a:t>
            </a:r>
            <a:r>
              <a:rPr lang="de-CH" baseline="0" dirty="0"/>
              <a:t> </a:t>
            </a:r>
            <a:r>
              <a:rPr lang="de-CH" baseline="0" dirty="0" err="1"/>
              <a:t>differently</a:t>
            </a:r>
            <a:r>
              <a:rPr lang="de-CH" baseline="0" dirty="0"/>
              <a:t> </a:t>
            </a:r>
            <a:r>
              <a:rPr lang="de-CH" baseline="0" dirty="0" err="1"/>
              <a:t>than</a:t>
            </a:r>
            <a:r>
              <a:rPr lang="de-CH" baseline="0" dirty="0"/>
              <a:t> </a:t>
            </a:r>
            <a:r>
              <a:rPr lang="de-CH" baseline="0" dirty="0" err="1"/>
              <a:t>asynchronous</a:t>
            </a:r>
            <a:r>
              <a:rPr lang="de-CH" baseline="0" dirty="0"/>
              <a:t> APIs. Bugs </a:t>
            </a:r>
            <a:r>
              <a:rPr lang="de-CH" baseline="0" dirty="0" err="1"/>
              <a:t>get</a:t>
            </a:r>
            <a:r>
              <a:rPr lang="de-CH" baseline="0" dirty="0"/>
              <a:t> </a:t>
            </a:r>
            <a:r>
              <a:rPr lang="de-CH" baseline="0" dirty="0" err="1"/>
              <a:t>fixed</a:t>
            </a:r>
            <a:r>
              <a:rPr lang="de-CH" baseline="0" dirty="0"/>
              <a:t> on </a:t>
            </a:r>
            <a:r>
              <a:rPr lang="de-CH" baseline="0" dirty="0" err="1"/>
              <a:t>sync</a:t>
            </a:r>
            <a:r>
              <a:rPr lang="de-CH" baseline="0" dirty="0"/>
              <a:t> APIs </a:t>
            </a:r>
            <a:r>
              <a:rPr lang="de-CH" baseline="0" dirty="0" err="1"/>
              <a:t>mostly</a:t>
            </a:r>
            <a:r>
              <a:rPr lang="de-CH" baseline="0" dirty="0"/>
              <a:t>.</a:t>
            </a:r>
          </a:p>
          <a:p>
            <a:endParaRPr lang="de-CH" baseline="0" dirty="0"/>
          </a:p>
          <a:p>
            <a:r>
              <a:rPr lang="de-CH" baseline="0" dirty="0"/>
              <a:t>Newcomer </a:t>
            </a:r>
            <a:r>
              <a:rPr lang="de-CH" baseline="0" dirty="0" err="1"/>
              <a:t>PaaS</a:t>
            </a:r>
            <a:r>
              <a:rPr lang="de-CH" baseline="0" dirty="0"/>
              <a:t> </a:t>
            </a:r>
            <a:r>
              <a:rPr lang="de-CH" baseline="0" dirty="0" err="1"/>
              <a:t>services</a:t>
            </a:r>
            <a:r>
              <a:rPr lang="de-CH" baseline="0" dirty="0"/>
              <a:t>:</a:t>
            </a:r>
          </a:p>
          <a:p>
            <a:r>
              <a:rPr lang="de-CH" baseline="0" dirty="0"/>
              <a:t>Like </a:t>
            </a:r>
            <a:r>
              <a:rPr lang="de-CH" baseline="0" dirty="0" err="1"/>
              <a:t>DocumentDB</a:t>
            </a:r>
            <a:r>
              <a:rPr lang="de-CH" baseline="0" dirty="0"/>
              <a:t> (</a:t>
            </a:r>
            <a:r>
              <a:rPr lang="de-CH" baseline="0" dirty="0" err="1"/>
              <a:t>except</a:t>
            </a:r>
            <a:r>
              <a:rPr lang="de-CH" baseline="0" dirty="0"/>
              <a:t> </a:t>
            </a:r>
            <a:r>
              <a:rPr lang="de-CH" baseline="0" dirty="0" err="1"/>
              <a:t>for</a:t>
            </a:r>
            <a:r>
              <a:rPr lang="de-CH" baseline="0" dirty="0"/>
              <a:t> </a:t>
            </a:r>
            <a:r>
              <a:rPr lang="de-CH" baseline="0" dirty="0" err="1"/>
              <a:t>some</a:t>
            </a:r>
            <a:r>
              <a:rPr lang="de-CH" baseline="0" dirty="0"/>
              <a:t> </a:t>
            </a:r>
            <a:r>
              <a:rPr lang="de-CH" baseline="0" dirty="0" err="1"/>
              <a:t>parts</a:t>
            </a:r>
            <a:r>
              <a:rPr lang="de-CH" baseline="0" dirty="0"/>
              <a:t> </a:t>
            </a:r>
            <a:r>
              <a:rPr lang="de-CH" baseline="0" dirty="0" err="1"/>
              <a:t>of</a:t>
            </a:r>
            <a:r>
              <a:rPr lang="de-CH" baseline="0" dirty="0"/>
              <a:t> </a:t>
            </a:r>
            <a:r>
              <a:rPr lang="de-CH" baseline="0" dirty="0" err="1"/>
              <a:t>the</a:t>
            </a:r>
            <a:r>
              <a:rPr lang="de-CH" baseline="0" dirty="0"/>
              <a:t> </a:t>
            </a:r>
            <a:r>
              <a:rPr lang="de-CH" baseline="0" dirty="0" err="1"/>
              <a:t>querying</a:t>
            </a:r>
            <a:r>
              <a:rPr lang="de-CH" baseline="0" dirty="0"/>
              <a:t> APIs) </a:t>
            </a:r>
            <a:r>
              <a:rPr lang="de-CH" baseline="0" dirty="0" err="1"/>
              <a:t>or</a:t>
            </a:r>
            <a:r>
              <a:rPr lang="de-CH" baseline="0" dirty="0"/>
              <a:t> </a:t>
            </a:r>
            <a:r>
              <a:rPr lang="de-CH" baseline="0" dirty="0" err="1"/>
              <a:t>ServiceFabric</a:t>
            </a:r>
            <a:r>
              <a:rPr lang="de-CH" baseline="0" dirty="0"/>
              <a:t> </a:t>
            </a:r>
            <a:r>
              <a:rPr lang="de-CH" baseline="0" dirty="0" err="1"/>
              <a:t>have</a:t>
            </a:r>
            <a:r>
              <a:rPr lang="de-CH" baseline="0" dirty="0"/>
              <a:t> </a:t>
            </a:r>
            <a:r>
              <a:rPr lang="de-CH" baseline="0" dirty="0" err="1"/>
              <a:t>almost</a:t>
            </a:r>
            <a:r>
              <a:rPr lang="de-CH" baseline="0" dirty="0"/>
              <a:t> </a:t>
            </a:r>
            <a:r>
              <a:rPr lang="de-CH" baseline="0" dirty="0" err="1"/>
              <a:t>only</a:t>
            </a:r>
            <a:r>
              <a:rPr lang="de-CH" baseline="0" dirty="0"/>
              <a:t> </a:t>
            </a:r>
            <a:r>
              <a:rPr lang="de-CH" baseline="0" dirty="0" err="1"/>
              <a:t>async</a:t>
            </a:r>
            <a:r>
              <a:rPr lang="de-CH" baseline="0" dirty="0"/>
              <a:t> APIs</a:t>
            </a:r>
          </a:p>
          <a:p>
            <a:endParaRPr lang="de-CH" baseline="0" dirty="0"/>
          </a:p>
          <a:p>
            <a:r>
              <a:rPr lang="de-CH" dirty="0"/>
              <a:t>https://msdn.microsoft.com/en-us/library/microsoft.azure.documents.client.documentclient_methods.aspx</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9259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in the real world can be compared to me doing the laundry. I</a:t>
            </a:r>
            <a:r>
              <a:rPr lang="en-US" baseline="0" dirty="0"/>
              <a:t> put my dirty clothes into the machine and select the program or timer and let the machine do its work. Until the laundry is done, indicated by a beep of the machine, I can carry on with other things like reading the newspaper, playing with my kid…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So I, the worker, am </a:t>
            </a:r>
            <a:r>
              <a:rPr lang="en-US" sz="1200" dirty="0">
                <a:solidFill>
                  <a:schemeClr val="accent4"/>
                </a:solidFill>
                <a:latin typeface="Yanone Kaffeesatz Regular" panose="02000000000000000000" pitchFamily="2" charset="0"/>
              </a:rPr>
              <a:t>free</a:t>
            </a:r>
            <a:r>
              <a:rPr lang="en-US" sz="1200" dirty="0">
                <a:solidFill>
                  <a:schemeClr val="tx2"/>
                </a:solidFill>
                <a:latin typeface="Yanone Kaffeesatz Regular" panose="02000000000000000000" pitchFamily="2" charset="0"/>
              </a:rPr>
              <a:t> until signal indicates external task is done</a:t>
            </a:r>
          </a:p>
          <a:p>
            <a:endParaRPr lang="en-US" baseline="0" dirty="0"/>
          </a:p>
          <a:p>
            <a:r>
              <a:rPr lang="en-US" baseline="0" dirty="0"/>
              <a:t>This is very similar to software</a:t>
            </a:r>
            <a:endParaRPr lang="de-CH" dirty="0"/>
          </a:p>
          <a:p>
            <a:endParaRPr lang="de-CH" dirty="0"/>
          </a:p>
          <a:p>
            <a:r>
              <a:rPr lang="de-CH" dirty="0"/>
              <a:t>Asynchronous</a:t>
            </a:r>
            <a:r>
              <a:rPr lang="de-CH" baseline="0" dirty="0"/>
              <a:t> program </a:t>
            </a:r>
          </a:p>
          <a:p>
            <a:pPr marL="171450" indent="-171450">
              <a:buFont typeface="Arial" panose="020B0604020202020204" pitchFamily="34" charset="0"/>
              <a:buChar char="•"/>
            </a:pPr>
            <a:r>
              <a:rPr lang="de-CH" baseline="0" dirty="0"/>
              <a:t>dispatches tasks to devices that can take care of themselves, leaving the program free to do something else until it receives a signal that the results are finished</a:t>
            </a:r>
          </a:p>
          <a:p>
            <a:pPr marL="171450" indent="-171450">
              <a:buFont typeface="Arial" panose="020B0604020202020204" pitchFamily="34" charset="0"/>
              <a:buChar char="•"/>
            </a:pPr>
            <a:r>
              <a:rPr lang="de-CH" baseline="0" dirty="0"/>
              <a:t>Asynchronous programming should be used for external operations which support event-driven callbacks when they are done. </a:t>
            </a:r>
          </a:p>
          <a:p>
            <a:pPr marL="171450" indent="-171450">
              <a:buFont typeface="Arial" panose="020B0604020202020204" pitchFamily="34" charset="0"/>
              <a:buChar char="•"/>
            </a:pPr>
            <a:r>
              <a:rPr lang="de-CH" baseline="0" dirty="0"/>
              <a:t>Usually that is the case for IO-bound work. </a:t>
            </a:r>
          </a:p>
          <a:p>
            <a:pPr marL="171450" indent="-171450">
              <a:buFont typeface="Arial" panose="020B0604020202020204" pitchFamily="34" charset="0"/>
              <a:buChar char="•"/>
            </a:pPr>
            <a:r>
              <a:rPr lang="de-CH" baseline="0" dirty="0"/>
              <a:t>For example on windows IOCompletionPorts signal the result of a IO operation back to the initiator of the operation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err="1"/>
              <a:t>Async</a:t>
            </a:r>
            <a:r>
              <a:rPr lang="en-US" baseline="0" dirty="0"/>
              <a:t> operation can be more efficient, since the worker initiating the work are not blocked.</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99910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System.Threading.Task is an abstraction layer which represents both CPU bound and IO-bound operations as a uniformed</a:t>
            </a:r>
            <a:r>
              <a:rPr lang="de-CH" baseline="0" dirty="0"/>
              <a:t> API</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Represents the </a:t>
            </a:r>
            <a:r>
              <a:rPr lang="en-US" sz="1200" dirty="0">
                <a:solidFill>
                  <a:schemeClr val="accent4"/>
                </a:solidFill>
                <a:latin typeface="Yanone Kaffeesatz Regular" panose="02000000000000000000" pitchFamily="2" charset="0"/>
              </a:rPr>
              <a:t>state</a:t>
            </a:r>
            <a:r>
              <a:rPr lang="en-US" sz="1200" dirty="0">
                <a:solidFill>
                  <a:schemeClr val="tx2"/>
                </a:solidFill>
                <a:latin typeface="Yanone Kaffeesatz Regular" panose="02000000000000000000" pitchFamily="2" charset="0"/>
              </a:rPr>
              <a:t> and </a:t>
            </a:r>
            <a:r>
              <a:rPr lang="en-US" sz="1200" dirty="0">
                <a:solidFill>
                  <a:schemeClr val="accent4"/>
                </a:solidFill>
                <a:latin typeface="Yanone Kaffeesatz Regular" panose="02000000000000000000" pitchFamily="2" charset="0"/>
              </a:rPr>
              <a:t>outcome</a:t>
            </a:r>
            <a:r>
              <a:rPr lang="en-US" sz="1200" dirty="0">
                <a:solidFill>
                  <a:schemeClr val="tx2"/>
                </a:solidFill>
                <a:latin typeface="Yanone Kaffeesatz Regular" panose="02000000000000000000" pitchFamily="2" charset="0"/>
              </a:rPr>
              <a:t> of an asynchronous operation executed </a:t>
            </a:r>
            <a:r>
              <a:rPr lang="en-US" sz="1200" dirty="0">
                <a:solidFill>
                  <a:schemeClr val="accent4"/>
                </a:solidFill>
                <a:latin typeface="Yanone Kaffeesatz Regular" panose="02000000000000000000" pitchFamily="2" charset="0"/>
              </a:rPr>
              <a:t>now, later </a:t>
            </a:r>
            <a:r>
              <a:rPr lang="en-US" sz="1200" dirty="0">
                <a:solidFill>
                  <a:schemeClr val="tx2"/>
                </a:solidFill>
                <a:latin typeface="Yanone Kaffeesatz Regular" panose="02000000000000000000" pitchFamily="2" charset="0"/>
              </a:rPr>
              <a:t>or</a:t>
            </a:r>
            <a:r>
              <a:rPr lang="en-US" sz="1200" dirty="0">
                <a:solidFill>
                  <a:schemeClr val="accent4"/>
                </a:solidFill>
                <a:latin typeface="Yanone Kaffeesatz Regular" panose="02000000000000000000" pitchFamily="2" charset="0"/>
              </a:rPr>
              <a:t> never</a:t>
            </a:r>
            <a:endParaRPr lang="en-US" sz="1200" dirty="0">
              <a:solidFill>
                <a:schemeClr val="tx2"/>
              </a:solidFill>
              <a:latin typeface="Yanone Kaffeesatz Regular" panose="02000000000000000000" pitchFamily="2" charset="0"/>
            </a:endParaRPr>
          </a:p>
          <a:p>
            <a:endParaRPr lang="de-CH" baseline="0" dirty="0"/>
          </a:p>
          <a:p>
            <a:r>
              <a:rPr lang="en-US" baseline="0" dirty="0"/>
              <a:t>This is very similar to washing clothes.</a:t>
            </a:r>
          </a:p>
          <a:p>
            <a:endParaRPr lang="en-US" baseline="0" dirty="0"/>
          </a:p>
          <a:p>
            <a:r>
              <a:rPr lang="en-US" baseline="0" dirty="0"/>
              <a:t>If Task represents an IO-bound operation then, we could compare it to</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73117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laundry machine</a:t>
            </a:r>
          </a:p>
          <a:p>
            <a:endParaRPr lang="en-US" baseline="0" dirty="0"/>
          </a:p>
          <a:p>
            <a:pPr marL="171450" indent="-171450">
              <a:buFont typeface="Arial" panose="020B0604020202020204" pitchFamily="34" charset="0"/>
              <a:buChar char="•"/>
            </a:pPr>
            <a:r>
              <a:rPr lang="en-US" baseline="0" dirty="0"/>
              <a:t>So the state of the task representing the laundry machine would be running, not running, completed</a:t>
            </a:r>
          </a:p>
          <a:p>
            <a:pPr marL="171450" indent="-171450">
              <a:buFont typeface="Arial" panose="020B0604020202020204" pitchFamily="34" charset="0"/>
              <a:buChar char="•"/>
            </a:pPr>
            <a:r>
              <a:rPr lang="en-US" baseline="0" dirty="0"/>
              <a:t>The outcome should be clean clothes</a:t>
            </a:r>
          </a:p>
          <a:p>
            <a:pPr marL="171450" indent="-171450">
              <a:buFont typeface="Arial" panose="020B0604020202020204" pitchFamily="34" charset="0"/>
              <a:buChar char="•"/>
            </a:pPr>
            <a:r>
              <a:rPr lang="en-US" baseline="0" dirty="0"/>
              <a:t>I can late start the machine with a timer, or the machine can decide to run a health check before the process starts</a:t>
            </a:r>
          </a:p>
          <a:p>
            <a:pPr marL="171450" indent="-171450">
              <a:buFont typeface="Arial" panose="020B0604020202020204" pitchFamily="34" charset="0"/>
              <a:buChar char="•"/>
            </a:pPr>
            <a:r>
              <a:rPr lang="en-US" baseline="0" dirty="0"/>
              <a:t>It is also possible that because of failures the machine never starts</a:t>
            </a:r>
          </a:p>
          <a:p>
            <a:pPr marL="171450" indent="-171450">
              <a:buFont typeface="Arial" panose="020B0604020202020204" pitchFamily="34" charset="0"/>
              <a:buChar char="•"/>
            </a:pPr>
            <a:r>
              <a:rPr lang="en-US" baseline="0" dirty="0"/>
              <a:t>Or even more likely my wife cancels the process because yet again I’ve chosen the wrong temperature</a:t>
            </a:r>
          </a:p>
          <a:p>
            <a:endParaRPr lang="en-US" baseline="0" dirty="0"/>
          </a:p>
          <a:p>
            <a:r>
              <a:rPr lang="en-US" baseline="0" dirty="0"/>
              <a:t>The CPU-bound task</a:t>
            </a:r>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73076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Can be compared to me doing the laundry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No matter whether the task is IO or CPU bound,</a:t>
            </a:r>
            <a:r>
              <a:rPr lang="en-US" sz="1200" baseline="0" dirty="0">
                <a:solidFill>
                  <a:schemeClr val="tx2"/>
                </a:solidFill>
                <a:latin typeface="Yanone Kaffeesatz Regular" panose="02000000000000000000" pitchFamily="2" charset="0"/>
              </a:rPr>
              <a:t> T</a:t>
            </a:r>
            <a:r>
              <a:rPr lang="en-US" sz="1200" dirty="0">
                <a:solidFill>
                  <a:schemeClr val="tx2"/>
                </a:solidFill>
                <a:latin typeface="Yanone Kaffeesatz Regular" panose="02000000000000000000" pitchFamily="2" charset="0"/>
              </a:rPr>
              <a:t>hreads are the w</a:t>
            </a:r>
            <a:r>
              <a:rPr lang="en-US" sz="1200" dirty="0">
                <a:solidFill>
                  <a:schemeClr val="accent4"/>
                </a:solidFill>
                <a:latin typeface="Yanone Kaffeesatz Regular" panose="02000000000000000000" pitchFamily="2" charset="0"/>
              </a:rPr>
              <a:t>orkers</a:t>
            </a:r>
            <a:r>
              <a:rPr lang="en-US" sz="1200" dirty="0">
                <a:solidFill>
                  <a:schemeClr val="tx2"/>
                </a:solidFill>
                <a:latin typeface="Yanone Kaffeesatz Regular" panose="02000000000000000000" pitchFamily="2" charset="0"/>
              </a:rPr>
              <a:t> responsible for getting </a:t>
            </a:r>
            <a:r>
              <a:rPr lang="en-US" sz="1200" dirty="0">
                <a:solidFill>
                  <a:schemeClr val="accent4"/>
                </a:solidFill>
                <a:latin typeface="Yanone Kaffeesatz Regular" panose="02000000000000000000" pitchFamily="2" charset="0"/>
              </a:rPr>
              <a:t>Task</a:t>
            </a:r>
            <a:r>
              <a:rPr lang="en-US" sz="1200" dirty="0">
                <a:solidFill>
                  <a:schemeClr val="tx2"/>
                </a:solidFill>
                <a:latin typeface="Yanone Kaffeesatz Regular" panose="02000000000000000000" pitchFamily="2" charset="0"/>
              </a:rPr>
              <a:t>s done that are scheduled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But with CPU bound tasks the worker thread</a:t>
            </a:r>
            <a:r>
              <a:rPr lang="en-US" sz="1200" baseline="0" dirty="0">
                <a:solidFill>
                  <a:schemeClr val="tx2"/>
                </a:solidFill>
                <a:latin typeface="Yanone Kaffeesatz Regular" panose="02000000000000000000" pitchFamily="2" charset="0"/>
              </a:rPr>
              <a:t> is blocked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that means a thread can only handle one CPU-bound task at a time</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r>
              <a:rPr lang="en-US" dirty="0"/>
              <a:t>In contrast</a:t>
            </a:r>
            <a:r>
              <a:rPr lang="en-US" baseline="0" dirty="0"/>
              <a:t> </a:t>
            </a:r>
            <a:endParaRPr lang="en-US" dirty="0"/>
          </a:p>
          <a:p>
            <a:r>
              <a:rPr lang="en-US" dirty="0"/>
              <a:t>A thread can handle multiple IO-bound tasks </a:t>
            </a:r>
            <a:r>
              <a:rPr lang="en-US" dirty="0" smtClean="0"/>
              <a:t>concurrently</a:t>
            </a:r>
          </a:p>
          <a:p>
            <a:endParaRPr lang="en-US" dirty="0" smtClean="0"/>
          </a:p>
          <a:p>
            <a:r>
              <a:rPr lang="en-US" dirty="0" smtClean="0"/>
              <a:t>In order to leverage these Task based APIs we need to apply the</a:t>
            </a:r>
            <a:r>
              <a:rPr lang="en-US" baseline="0" dirty="0" smtClean="0"/>
              <a:t> </a:t>
            </a:r>
            <a:r>
              <a:rPr lang="en-US" baseline="0" dirty="0" err="1" smtClean="0"/>
              <a:t>async</a:t>
            </a:r>
            <a:r>
              <a:rPr lang="en-US" baseline="0" dirty="0" smtClean="0"/>
              <a:t>/await best practices. Two of the three rules are</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79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Use</a:t>
            </a:r>
            <a:r>
              <a:rPr lang="de-CH" baseline="0" dirty="0" smtClean="0"/>
              <a:t> </a:t>
            </a:r>
            <a:r>
              <a:rPr lang="de-CH" baseline="0" dirty="0" err="1" smtClean="0"/>
              <a:t>async</a:t>
            </a:r>
            <a:r>
              <a:rPr lang="de-CH" baseline="0" dirty="0" smtClean="0"/>
              <a:t> Task </a:t>
            </a:r>
            <a:r>
              <a:rPr lang="de-CH" baseline="0" dirty="0" err="1" smtClean="0"/>
              <a:t>instead</a:t>
            </a:r>
            <a:r>
              <a:rPr lang="de-CH" baseline="0" dirty="0" smtClean="0"/>
              <a:t> </a:t>
            </a:r>
            <a:r>
              <a:rPr lang="de-CH" baseline="0" dirty="0" err="1" smtClean="0"/>
              <a:t>of</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Task </a:t>
            </a:r>
            <a:r>
              <a:rPr lang="de-CH" baseline="0" dirty="0" err="1" smtClean="0"/>
              <a:t>becomes</a:t>
            </a:r>
            <a:r>
              <a:rPr lang="de-CH" baseline="0" dirty="0" smtClean="0"/>
              <a:t> </a:t>
            </a:r>
            <a:r>
              <a:rPr lang="de-CH" baseline="0" dirty="0" err="1" smtClean="0"/>
              <a:t>the</a:t>
            </a:r>
            <a:r>
              <a:rPr lang="de-CH" baseline="0" dirty="0" smtClean="0"/>
              <a:t> </a:t>
            </a:r>
            <a:r>
              <a:rPr lang="de-CH" baseline="0" dirty="0" err="1" smtClean="0"/>
              <a:t>new</a:t>
            </a:r>
            <a:r>
              <a:rPr lang="de-CH" baseline="0" dirty="0" smtClean="0"/>
              <a:t> </a:t>
            </a:r>
            <a:r>
              <a:rPr lang="de-CH" baseline="0" dirty="0" err="1" smtClean="0"/>
              <a:t>void</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a:t>
            </a:r>
            <a:r>
              <a:rPr lang="de-CH" baseline="0" dirty="0" err="1" smtClean="0"/>
              <a:t>methods</a:t>
            </a:r>
            <a:r>
              <a:rPr lang="de-CH" baseline="0" dirty="0" smtClean="0"/>
              <a:t> </a:t>
            </a:r>
            <a:r>
              <a:rPr lang="de-CH" baseline="0" dirty="0" err="1" smtClean="0"/>
              <a:t>are</a:t>
            </a:r>
            <a:r>
              <a:rPr lang="de-CH" baseline="0" dirty="0" smtClean="0"/>
              <a:t> </a:t>
            </a:r>
            <a:r>
              <a:rPr lang="de-CH" baseline="0" dirty="0" err="1" smtClean="0"/>
              <a:t>evil</a:t>
            </a:r>
            <a:r>
              <a:rPr lang="de-CH" baseline="0" dirty="0" smtClean="0"/>
              <a:t>. </a:t>
            </a:r>
            <a:r>
              <a:rPr lang="de-CH" baseline="0" dirty="0" err="1" smtClean="0"/>
              <a:t>They</a:t>
            </a:r>
            <a:r>
              <a:rPr lang="de-CH" baseline="0" dirty="0" smtClean="0"/>
              <a:t> </a:t>
            </a:r>
            <a:r>
              <a:rPr lang="de-CH" baseline="0" dirty="0" err="1" smtClean="0"/>
              <a:t>interrupt</a:t>
            </a:r>
            <a:r>
              <a:rPr lang="de-CH" baseline="0" dirty="0" smtClean="0"/>
              <a:t> </a:t>
            </a:r>
            <a:r>
              <a:rPr lang="de-CH" baseline="0" dirty="0" err="1" smtClean="0"/>
              <a:t>the</a:t>
            </a:r>
            <a:r>
              <a:rPr lang="de-CH" baseline="0" dirty="0" smtClean="0"/>
              <a:t> </a:t>
            </a:r>
            <a:r>
              <a:rPr lang="de-CH" baseline="0" dirty="0" err="1" smtClean="0"/>
              <a:t>asynchronous</a:t>
            </a:r>
            <a:r>
              <a:rPr lang="de-CH" baseline="0" dirty="0" smtClean="0"/>
              <a:t> </a:t>
            </a:r>
            <a:r>
              <a:rPr lang="de-CH" baseline="0" dirty="0" err="1" smtClean="0"/>
              <a:t>flow</a:t>
            </a:r>
            <a:r>
              <a:rPr lang="de-CH" baseline="0" dirty="0" smtClean="0"/>
              <a:t>, </a:t>
            </a:r>
            <a:r>
              <a:rPr lang="de-CH" baseline="0" dirty="0" err="1" smtClean="0"/>
              <a:t>because</a:t>
            </a:r>
            <a:r>
              <a:rPr lang="de-CH" baseline="0" dirty="0" smtClean="0"/>
              <a:t> </a:t>
            </a:r>
            <a:r>
              <a:rPr lang="de-CH" baseline="0" dirty="0" err="1" smtClean="0"/>
              <a:t>the</a:t>
            </a:r>
            <a:r>
              <a:rPr lang="de-CH" baseline="0" dirty="0" smtClean="0"/>
              <a:t> </a:t>
            </a:r>
            <a:r>
              <a:rPr lang="de-CH" baseline="0" dirty="0" err="1" smtClean="0"/>
              <a:t>calling</a:t>
            </a:r>
            <a:r>
              <a:rPr lang="de-CH" baseline="0" dirty="0" smtClean="0"/>
              <a:t> </a:t>
            </a:r>
            <a:r>
              <a:rPr lang="de-CH" baseline="0" dirty="0" err="1" smtClean="0"/>
              <a:t>thread</a:t>
            </a:r>
            <a:r>
              <a:rPr lang="de-CH" baseline="0" dirty="0" smtClean="0"/>
              <a:t> </a:t>
            </a:r>
            <a:r>
              <a:rPr lang="de-CH" baseline="0" dirty="0" err="1" smtClean="0"/>
              <a:t>is</a:t>
            </a:r>
            <a:r>
              <a:rPr lang="de-CH" baseline="0" dirty="0" smtClean="0"/>
              <a:t> </a:t>
            </a:r>
            <a:r>
              <a:rPr lang="de-CH" baseline="0" dirty="0" err="1" smtClean="0"/>
              <a:t>entering</a:t>
            </a:r>
            <a:r>
              <a:rPr lang="de-CH" baseline="0" dirty="0" smtClean="0"/>
              <a:t> </a:t>
            </a:r>
            <a:r>
              <a:rPr lang="de-CH" baseline="0" dirty="0" err="1" smtClean="0"/>
              <a:t>the</a:t>
            </a:r>
            <a:r>
              <a:rPr lang="de-CH" baseline="0" dirty="0" smtClean="0"/>
              <a:t> block </a:t>
            </a:r>
            <a:r>
              <a:rPr lang="de-CH" baseline="0" dirty="0" err="1" smtClean="0"/>
              <a:t>of</a:t>
            </a:r>
            <a:r>
              <a:rPr lang="de-CH" baseline="0" dirty="0" smtClean="0"/>
              <a:t> </a:t>
            </a:r>
            <a:r>
              <a:rPr lang="de-CH" baseline="0" dirty="0" err="1" smtClean="0"/>
              <a:t>until</a:t>
            </a:r>
            <a:r>
              <a:rPr lang="de-CH" baseline="0" dirty="0" smtClean="0"/>
              <a:t> </a:t>
            </a:r>
            <a:r>
              <a:rPr lang="de-CH" baseline="0" dirty="0" err="1" smtClean="0"/>
              <a:t>it</a:t>
            </a:r>
            <a:r>
              <a:rPr lang="de-CH" baseline="0" dirty="0" smtClean="0"/>
              <a:t> </a:t>
            </a:r>
            <a:r>
              <a:rPr lang="de-CH" baseline="0" dirty="0" err="1" smtClean="0"/>
              <a:t>reaches</a:t>
            </a:r>
            <a:r>
              <a:rPr lang="de-CH" baseline="0" dirty="0" smtClean="0"/>
              <a:t> </a:t>
            </a:r>
            <a:r>
              <a:rPr lang="de-CH" baseline="0" dirty="0" err="1" smtClean="0"/>
              <a:t>the</a:t>
            </a:r>
            <a:r>
              <a:rPr lang="de-CH" baseline="0" dirty="0" smtClean="0"/>
              <a:t> </a:t>
            </a:r>
            <a:r>
              <a:rPr lang="de-CH" baseline="0" dirty="0" err="1" smtClean="0"/>
              <a:t>first</a:t>
            </a:r>
            <a:r>
              <a:rPr lang="de-CH" baseline="0" dirty="0" smtClean="0"/>
              <a:t> </a:t>
            </a:r>
            <a:r>
              <a:rPr lang="de-CH" baseline="0" dirty="0" err="1" smtClean="0"/>
              <a:t>await</a:t>
            </a:r>
            <a:r>
              <a:rPr lang="de-CH" baseline="0" dirty="0" smtClean="0"/>
              <a:t> </a:t>
            </a:r>
            <a:r>
              <a:rPr lang="de-CH" baseline="0" dirty="0" err="1" smtClean="0"/>
              <a:t>statement</a:t>
            </a:r>
            <a:r>
              <a:rPr lang="de-CH" baseline="0" dirty="0" smtClean="0"/>
              <a:t> </a:t>
            </a:r>
            <a:r>
              <a:rPr lang="de-CH" baseline="0" dirty="0" err="1" smtClean="0"/>
              <a:t>and</a:t>
            </a:r>
            <a:r>
              <a:rPr lang="de-CH" baseline="0" dirty="0" smtClean="0"/>
              <a:t> </a:t>
            </a:r>
            <a:r>
              <a:rPr lang="de-CH" baseline="0" dirty="0" err="1" smtClean="0"/>
              <a:t>then</a:t>
            </a:r>
            <a:r>
              <a:rPr lang="de-CH" baseline="0" dirty="0" smtClean="0"/>
              <a:t> </a:t>
            </a:r>
            <a:r>
              <a:rPr lang="de-CH" baseline="0" dirty="0" err="1" smtClean="0"/>
              <a:t>the</a:t>
            </a:r>
            <a:r>
              <a:rPr lang="de-CH" baseline="0" dirty="0" smtClean="0"/>
              <a:t> </a:t>
            </a:r>
            <a:r>
              <a:rPr lang="de-CH" baseline="0" dirty="0" err="1" smtClean="0"/>
              <a:t>operation</a:t>
            </a:r>
            <a:r>
              <a:rPr lang="de-CH" baseline="0" dirty="0" smtClean="0"/>
              <a:t> </a:t>
            </a:r>
            <a:r>
              <a:rPr lang="de-CH" baseline="0" dirty="0" err="1" smtClean="0"/>
              <a:t>is</a:t>
            </a:r>
            <a:r>
              <a:rPr lang="de-CH" baseline="0" dirty="0" smtClean="0"/>
              <a:t> </a:t>
            </a:r>
            <a:r>
              <a:rPr lang="de-CH" baseline="0" dirty="0" err="1" smtClean="0"/>
              <a:t>successfully</a:t>
            </a:r>
            <a:r>
              <a:rPr lang="de-CH" baseline="0" dirty="0" smtClean="0"/>
              <a:t> </a:t>
            </a:r>
            <a:r>
              <a:rPr lang="de-CH" baseline="0" dirty="0" err="1" smtClean="0"/>
              <a:t>executed</a:t>
            </a:r>
            <a:r>
              <a:rPr lang="de-CH" baseline="0" dirty="0" smtClean="0"/>
              <a:t> </a:t>
            </a:r>
            <a:r>
              <a:rPr lang="de-CH" baseline="0" dirty="0" err="1" smtClean="0"/>
              <a:t>for</a:t>
            </a:r>
            <a:r>
              <a:rPr lang="de-CH" baseline="0" dirty="0" smtClean="0"/>
              <a:t> </a:t>
            </a:r>
            <a:r>
              <a:rPr lang="de-CH" baseline="0" dirty="0" err="1" smtClean="0"/>
              <a:t>the</a:t>
            </a:r>
            <a:r>
              <a:rPr lang="de-CH" baseline="0" dirty="0" smtClean="0"/>
              <a:t> </a:t>
            </a:r>
            <a:r>
              <a:rPr lang="de-CH" baseline="0" dirty="0" err="1" smtClean="0"/>
              <a:t>calling</a:t>
            </a:r>
            <a:r>
              <a:rPr lang="de-CH" baseline="0" dirty="0" smtClean="0"/>
              <a:t> </a:t>
            </a:r>
            <a:r>
              <a:rPr lang="de-CH" baseline="0" dirty="0" err="1" smtClean="0"/>
              <a:t>thread</a:t>
            </a:r>
            <a:r>
              <a:rPr lang="de-CH" baseline="0" dirty="0" smtClean="0"/>
              <a:t>.</a:t>
            </a:r>
          </a:p>
          <a:p>
            <a:r>
              <a:rPr lang="de-CH" baseline="0" dirty="0" err="1" smtClean="0"/>
              <a:t>they</a:t>
            </a:r>
            <a:r>
              <a:rPr lang="de-CH" baseline="0" dirty="0" smtClean="0"/>
              <a:t> </a:t>
            </a:r>
            <a:r>
              <a:rPr lang="de-CH" baseline="0" dirty="0" err="1" smtClean="0"/>
              <a:t>are</a:t>
            </a:r>
            <a:r>
              <a:rPr lang="de-CH" baseline="0" dirty="0" smtClean="0"/>
              <a:t> </a:t>
            </a:r>
            <a:r>
              <a:rPr lang="de-CH" baseline="0" dirty="0" err="1" smtClean="0"/>
              <a:t>of</a:t>
            </a:r>
            <a:r>
              <a:rPr lang="de-CH" baseline="0" dirty="0" smtClean="0"/>
              <a:t> </a:t>
            </a:r>
            <a:r>
              <a:rPr lang="de-CH" baseline="0" dirty="0" err="1" smtClean="0"/>
              <a:t>fire</a:t>
            </a:r>
            <a:r>
              <a:rPr lang="de-CH" baseline="0" dirty="0" smtClean="0"/>
              <a:t> &amp; </a:t>
            </a:r>
            <a:r>
              <a:rPr lang="de-CH" baseline="0" dirty="0" err="1" smtClean="0"/>
              <a:t>forget</a:t>
            </a:r>
            <a:r>
              <a:rPr lang="de-CH" baseline="0" dirty="0" smtClean="0"/>
              <a:t> </a:t>
            </a:r>
            <a:r>
              <a:rPr lang="de-CH" baseline="0" dirty="0" err="1" smtClean="0"/>
              <a:t>nature</a:t>
            </a:r>
            <a:r>
              <a:rPr lang="de-CH" baseline="0" dirty="0" smtClean="0"/>
              <a:t>. </a:t>
            </a:r>
            <a:r>
              <a:rPr lang="de-CH" baseline="0" dirty="0" err="1" smtClean="0"/>
              <a:t>Any</a:t>
            </a:r>
            <a:r>
              <a:rPr lang="de-CH" baseline="0" dirty="0" smtClean="0"/>
              <a:t> </a:t>
            </a:r>
            <a:r>
              <a:rPr lang="de-CH" baseline="0" dirty="0" err="1" smtClean="0"/>
              <a:t>exceptions</a:t>
            </a:r>
            <a:r>
              <a:rPr lang="de-CH" baseline="0" dirty="0" smtClean="0"/>
              <a:t> </a:t>
            </a:r>
            <a:r>
              <a:rPr lang="de-CH" baseline="0" dirty="0" err="1" smtClean="0"/>
              <a:t>raised</a:t>
            </a:r>
            <a:r>
              <a:rPr lang="de-CH" baseline="0" dirty="0" smtClean="0"/>
              <a:t> </a:t>
            </a:r>
            <a:r>
              <a:rPr lang="de-CH" baseline="0" dirty="0" err="1" smtClean="0"/>
              <a:t>inside</a:t>
            </a:r>
            <a:r>
              <a:rPr lang="de-CH" baseline="0" dirty="0" smtClean="0"/>
              <a:t> </a:t>
            </a:r>
            <a:r>
              <a:rPr lang="de-CH" baseline="0" dirty="0" err="1" smtClean="0"/>
              <a:t>async</a:t>
            </a:r>
            <a:r>
              <a:rPr lang="de-CH" baseline="0" dirty="0" smtClean="0"/>
              <a:t> </a:t>
            </a:r>
            <a:r>
              <a:rPr lang="de-CH" baseline="0" dirty="0" err="1" smtClean="0"/>
              <a:t>void</a:t>
            </a:r>
            <a:r>
              <a:rPr lang="de-CH" baseline="0" dirty="0" smtClean="0"/>
              <a:t> </a:t>
            </a:r>
            <a:r>
              <a:rPr lang="de-CH" baseline="0" dirty="0" err="1" smtClean="0"/>
              <a:t>methods</a:t>
            </a:r>
            <a:r>
              <a:rPr lang="de-CH" baseline="0" dirty="0" smtClean="0"/>
              <a:t> </a:t>
            </a:r>
            <a:r>
              <a:rPr lang="de-CH" baseline="0" dirty="0" err="1" smtClean="0"/>
              <a:t>cannot</a:t>
            </a:r>
            <a:r>
              <a:rPr lang="de-CH" baseline="0" dirty="0" smtClean="0"/>
              <a:t> </a:t>
            </a:r>
            <a:r>
              <a:rPr lang="de-CH" baseline="0" dirty="0" err="1" smtClean="0"/>
              <a:t>be</a:t>
            </a:r>
            <a:r>
              <a:rPr lang="de-CH" baseline="0" dirty="0" smtClean="0"/>
              <a:t> </a:t>
            </a:r>
            <a:r>
              <a:rPr lang="de-CH" baseline="0" dirty="0" err="1" smtClean="0"/>
              <a:t>observed</a:t>
            </a:r>
            <a:r>
              <a:rPr lang="de-CH" baseline="0" dirty="0" smtClean="0"/>
              <a:t> </a:t>
            </a:r>
            <a:r>
              <a:rPr lang="de-CH" baseline="0" dirty="0" err="1" smtClean="0"/>
              <a:t>by</a:t>
            </a:r>
            <a:r>
              <a:rPr lang="de-CH" baseline="0" dirty="0" smtClean="0"/>
              <a:t> </a:t>
            </a:r>
            <a:r>
              <a:rPr lang="de-CH" baseline="0" dirty="0" err="1" smtClean="0"/>
              <a:t>the</a:t>
            </a:r>
            <a:r>
              <a:rPr lang="de-CH" baseline="0" dirty="0" smtClean="0"/>
              <a:t> </a:t>
            </a:r>
            <a:r>
              <a:rPr lang="de-CH" baseline="0" dirty="0" err="1" smtClean="0"/>
              <a:t>caller</a:t>
            </a:r>
            <a:r>
              <a:rPr lang="de-CH" baseline="0" dirty="0" smtClean="0"/>
              <a:t> (</a:t>
            </a:r>
            <a:r>
              <a:rPr lang="de-CH" baseline="0" dirty="0" err="1" smtClean="0"/>
              <a:t>unless</a:t>
            </a:r>
            <a:r>
              <a:rPr lang="de-CH" baseline="0" dirty="0" smtClean="0"/>
              <a:t> </a:t>
            </a:r>
            <a:r>
              <a:rPr lang="de-CH" baseline="0" dirty="0" err="1" smtClean="0"/>
              <a:t>you</a:t>
            </a:r>
            <a:r>
              <a:rPr lang="de-CH" baseline="0" dirty="0" smtClean="0"/>
              <a:t> do </a:t>
            </a:r>
            <a:r>
              <a:rPr lang="de-CH" baseline="0" dirty="0" err="1" smtClean="0"/>
              <a:t>fancy</a:t>
            </a:r>
            <a:r>
              <a:rPr lang="de-CH" baseline="0" dirty="0" smtClean="0"/>
              <a:t> </a:t>
            </a:r>
            <a:r>
              <a:rPr lang="de-CH" baseline="0" dirty="0" err="1" smtClean="0"/>
              <a:t>things</a:t>
            </a:r>
            <a:r>
              <a:rPr lang="de-CH" baseline="0" dirty="0" smtClean="0"/>
              <a:t> </a:t>
            </a:r>
            <a:r>
              <a:rPr lang="de-CH" baseline="0" dirty="0" err="1" smtClean="0"/>
              <a:t>with</a:t>
            </a:r>
            <a:r>
              <a:rPr lang="de-CH" baseline="0" dirty="0" smtClean="0"/>
              <a:t> </a:t>
            </a:r>
            <a:r>
              <a:rPr lang="de-CH" baseline="0" dirty="0" err="1" smtClean="0"/>
              <a:t>SynchronizationContexts</a:t>
            </a:r>
            <a:r>
              <a:rPr lang="de-CH" baseline="0" dirty="0" smtClean="0"/>
              <a:t>)</a:t>
            </a:r>
          </a:p>
          <a:p>
            <a:endParaRPr lang="de-CH" baseline="0" dirty="0" smtClean="0"/>
          </a:p>
          <a:p>
            <a:r>
              <a:rPr lang="de-CH" baseline="0" dirty="0" err="1" smtClean="0"/>
              <a:t>Async</a:t>
            </a:r>
            <a:r>
              <a:rPr lang="de-CH" baseline="0" dirty="0" smtClean="0"/>
              <a:t> all </a:t>
            </a:r>
            <a:r>
              <a:rPr lang="de-CH" baseline="0" dirty="0" err="1" smtClean="0"/>
              <a:t>the</a:t>
            </a:r>
            <a:r>
              <a:rPr lang="de-CH" baseline="0" dirty="0" smtClean="0"/>
              <a:t> </a:t>
            </a:r>
            <a:r>
              <a:rPr lang="de-CH" baseline="0" dirty="0" err="1" smtClean="0"/>
              <a:t>way</a:t>
            </a:r>
            <a:r>
              <a:rPr lang="de-CH" baseline="0" dirty="0" smtClean="0"/>
              <a:t>, </a:t>
            </a:r>
            <a:r>
              <a:rPr lang="de-CH" baseline="0" dirty="0" err="1" smtClean="0"/>
              <a:t>means</a:t>
            </a:r>
            <a:r>
              <a:rPr lang="de-CH" baseline="0" dirty="0" smtClean="0"/>
              <a:t> </a:t>
            </a:r>
            <a:r>
              <a:rPr lang="de-CH" baseline="0" dirty="0" err="1" smtClean="0"/>
              <a:t>we</a:t>
            </a:r>
            <a:r>
              <a:rPr lang="de-CH" baseline="0" dirty="0" smtClean="0"/>
              <a:t> </a:t>
            </a:r>
            <a:r>
              <a:rPr lang="de-CH" baseline="0" dirty="0" err="1" smtClean="0"/>
              <a:t>cannot</a:t>
            </a:r>
            <a:r>
              <a:rPr lang="de-CH" baseline="0" dirty="0" smtClean="0"/>
              <a:t> mix </a:t>
            </a:r>
            <a:r>
              <a:rPr lang="de-CH" baseline="0" dirty="0" err="1" smtClean="0"/>
              <a:t>blocking</a:t>
            </a:r>
            <a:r>
              <a:rPr lang="de-CH" baseline="0" dirty="0" smtClean="0"/>
              <a:t> </a:t>
            </a:r>
            <a:r>
              <a:rPr lang="de-CH" baseline="0" dirty="0" err="1" smtClean="0"/>
              <a:t>with</a:t>
            </a:r>
            <a:r>
              <a:rPr lang="de-CH" baseline="0" dirty="0" smtClean="0"/>
              <a:t> </a:t>
            </a:r>
            <a:r>
              <a:rPr lang="de-CH" baseline="0" dirty="0" err="1" smtClean="0"/>
              <a:t>asynchronous</a:t>
            </a:r>
            <a:r>
              <a:rPr lang="de-CH" baseline="0" dirty="0" smtClean="0"/>
              <a:t> </a:t>
            </a:r>
            <a:r>
              <a:rPr lang="de-CH" baseline="0" dirty="0" err="1" smtClean="0"/>
              <a:t>code</a:t>
            </a:r>
            <a:r>
              <a:rPr lang="de-CH" baseline="0" dirty="0" smtClean="0"/>
              <a:t>. As </a:t>
            </a:r>
            <a:r>
              <a:rPr lang="de-CH" baseline="0" dirty="0" err="1" smtClean="0"/>
              <a:t>shown</a:t>
            </a:r>
            <a:r>
              <a:rPr lang="de-CH" baseline="0" dirty="0" smtClean="0"/>
              <a:t> </a:t>
            </a:r>
            <a:r>
              <a:rPr lang="de-CH" baseline="0" dirty="0" err="1" smtClean="0"/>
              <a:t>by</a:t>
            </a:r>
            <a:r>
              <a:rPr lang="de-CH" baseline="0" dirty="0" smtClean="0"/>
              <a:t> </a:t>
            </a:r>
            <a:r>
              <a:rPr lang="de-CH" baseline="0" dirty="0" err="1" smtClean="0"/>
              <a:t>many</a:t>
            </a:r>
            <a:r>
              <a:rPr lang="de-CH" baseline="0" dirty="0" smtClean="0"/>
              <a:t> </a:t>
            </a:r>
            <a:r>
              <a:rPr lang="de-CH" baseline="0" dirty="0" err="1" smtClean="0"/>
              <a:t>blog</a:t>
            </a:r>
            <a:r>
              <a:rPr lang="de-CH" baseline="0" dirty="0" smtClean="0"/>
              <a:t> </a:t>
            </a:r>
            <a:r>
              <a:rPr lang="de-CH" baseline="0" dirty="0" err="1" smtClean="0"/>
              <a:t>posts</a:t>
            </a:r>
            <a:r>
              <a:rPr lang="de-CH" baseline="0" dirty="0" smtClean="0"/>
              <a:t>, </a:t>
            </a:r>
            <a:r>
              <a:rPr lang="de-CH" baseline="0" dirty="0" err="1" smtClean="0"/>
              <a:t>talks</a:t>
            </a:r>
            <a:r>
              <a:rPr lang="de-CH" baseline="0" dirty="0" smtClean="0"/>
              <a:t> etc. </a:t>
            </a:r>
            <a:r>
              <a:rPr lang="de-CH" baseline="0" dirty="0" err="1" smtClean="0"/>
              <a:t>around</a:t>
            </a:r>
            <a:r>
              <a:rPr lang="de-CH" baseline="0" dirty="0" smtClean="0"/>
              <a:t> </a:t>
            </a:r>
            <a:r>
              <a:rPr lang="de-CH" baseline="0" dirty="0" err="1" smtClean="0"/>
              <a:t>async</a:t>
            </a:r>
            <a:r>
              <a:rPr lang="de-CH" baseline="0" dirty="0" smtClean="0"/>
              <a:t> / </a:t>
            </a:r>
            <a:r>
              <a:rPr lang="de-CH" baseline="0" dirty="0" err="1" smtClean="0"/>
              <a:t>await</a:t>
            </a:r>
            <a:r>
              <a:rPr lang="de-CH" baseline="0" dirty="0" smtClean="0"/>
              <a:t> </a:t>
            </a:r>
            <a:r>
              <a:rPr lang="de-CH" baseline="0" dirty="0" err="1" smtClean="0"/>
              <a:t>best</a:t>
            </a:r>
            <a:r>
              <a:rPr lang="de-CH" baseline="0" dirty="0" smtClean="0"/>
              <a:t> </a:t>
            </a:r>
            <a:r>
              <a:rPr lang="de-CH" baseline="0" dirty="0" err="1" smtClean="0"/>
              <a:t>practices</a:t>
            </a:r>
            <a:r>
              <a:rPr lang="de-CH" baseline="0" dirty="0" smtClean="0"/>
              <a:t> (</a:t>
            </a:r>
            <a:r>
              <a:rPr lang="de-CH" baseline="0" dirty="0" err="1" smtClean="0"/>
              <a:t>btw</a:t>
            </a:r>
            <a:r>
              <a:rPr lang="de-CH" baseline="0" dirty="0" smtClean="0"/>
              <a:t>. </a:t>
            </a:r>
            <a:r>
              <a:rPr lang="de-CH" baseline="0" dirty="0" err="1" smtClean="0"/>
              <a:t>You</a:t>
            </a:r>
            <a:r>
              <a:rPr lang="de-CH" baseline="0" dirty="0" smtClean="0"/>
              <a:t> </a:t>
            </a:r>
            <a:r>
              <a:rPr lang="de-CH" baseline="0" dirty="0" err="1" smtClean="0"/>
              <a:t>can</a:t>
            </a:r>
            <a:r>
              <a:rPr lang="de-CH" baseline="0" dirty="0" smtClean="0"/>
              <a:t> </a:t>
            </a:r>
            <a:r>
              <a:rPr lang="de-CH" baseline="0" dirty="0" err="1" smtClean="0"/>
              <a:t>watch</a:t>
            </a:r>
            <a:r>
              <a:rPr lang="de-CH" baseline="0" dirty="0" smtClean="0"/>
              <a:t> </a:t>
            </a:r>
            <a:r>
              <a:rPr lang="de-CH" baseline="0" dirty="0" err="1" smtClean="0"/>
              <a:t>my</a:t>
            </a:r>
            <a:r>
              <a:rPr lang="de-CH" baseline="0" dirty="0" smtClean="0"/>
              <a:t> </a:t>
            </a:r>
            <a:r>
              <a:rPr lang="de-CH" baseline="0" dirty="0" err="1" smtClean="0"/>
              <a:t>webinar</a:t>
            </a:r>
            <a:r>
              <a:rPr lang="de-CH" baseline="0" dirty="0" smtClean="0"/>
              <a:t> </a:t>
            </a:r>
            <a:r>
              <a:rPr lang="de-CH" baseline="0" dirty="0" err="1" smtClean="0"/>
              <a:t>recordings</a:t>
            </a:r>
            <a:r>
              <a:rPr lang="de-CH" baseline="0" dirty="0" smtClean="0"/>
              <a:t> </a:t>
            </a:r>
            <a:r>
              <a:rPr lang="de-CH" baseline="0" dirty="0" err="1" smtClean="0"/>
              <a:t>which</a:t>
            </a:r>
            <a:r>
              <a:rPr lang="de-CH" baseline="0" dirty="0" smtClean="0"/>
              <a:t> I </a:t>
            </a:r>
            <a:r>
              <a:rPr lang="de-CH" baseline="0" dirty="0" err="1" smtClean="0"/>
              <a:t>show</a:t>
            </a:r>
            <a:r>
              <a:rPr lang="de-CH" baseline="0" dirty="0" smtClean="0"/>
              <a:t> </a:t>
            </a:r>
            <a:r>
              <a:rPr lang="de-CH" baseline="0" dirty="0" err="1" smtClean="0"/>
              <a:t>how</a:t>
            </a:r>
            <a:r>
              <a:rPr lang="de-CH" baseline="0" dirty="0" smtClean="0"/>
              <a:t> </a:t>
            </a:r>
            <a:r>
              <a:rPr lang="de-CH" baseline="0" dirty="0" err="1" smtClean="0"/>
              <a:t>to</a:t>
            </a:r>
            <a:r>
              <a:rPr lang="de-CH" baseline="0" dirty="0" smtClean="0"/>
              <a:t> </a:t>
            </a:r>
            <a:r>
              <a:rPr lang="de-CH" baseline="0" dirty="0" err="1" smtClean="0"/>
              <a:t>access</a:t>
            </a:r>
            <a:r>
              <a:rPr lang="de-CH" baseline="0" dirty="0" smtClean="0"/>
              <a:t> at </a:t>
            </a:r>
            <a:r>
              <a:rPr lang="de-CH" baseline="0" dirty="0" err="1" smtClean="0"/>
              <a:t>the</a:t>
            </a:r>
            <a:r>
              <a:rPr lang="de-CH" baseline="0" dirty="0" smtClean="0"/>
              <a:t> end </a:t>
            </a:r>
            <a:r>
              <a:rPr lang="de-CH" baseline="0" dirty="0" err="1" smtClean="0"/>
              <a:t>of</a:t>
            </a:r>
            <a:r>
              <a:rPr lang="de-CH" baseline="0" dirty="0" smtClean="0"/>
              <a:t> </a:t>
            </a:r>
            <a:r>
              <a:rPr lang="de-CH" baseline="0" dirty="0" err="1" smtClean="0"/>
              <a:t>this</a:t>
            </a:r>
            <a:r>
              <a:rPr lang="de-CH" baseline="0" dirty="0" smtClean="0"/>
              <a:t> </a:t>
            </a:r>
            <a:r>
              <a:rPr lang="de-CH" baseline="0" dirty="0" err="1" smtClean="0"/>
              <a:t>talk</a:t>
            </a:r>
            <a:r>
              <a:rPr lang="de-CH" baseline="0" dirty="0" smtClean="0"/>
              <a:t> </a:t>
            </a:r>
            <a:r>
              <a:rPr lang="de-CH" baseline="0" dirty="0" err="1" smtClean="0"/>
              <a:t>if</a:t>
            </a:r>
            <a:r>
              <a:rPr lang="de-CH" baseline="0" dirty="0" smtClean="0"/>
              <a:t> </a:t>
            </a:r>
            <a:r>
              <a:rPr lang="de-CH" baseline="0" dirty="0" err="1" smtClean="0"/>
              <a:t>you</a:t>
            </a:r>
            <a:r>
              <a:rPr lang="de-CH" baseline="0" dirty="0" smtClean="0"/>
              <a:t> </a:t>
            </a:r>
            <a:r>
              <a:rPr lang="de-CH" baseline="0" dirty="0" err="1" smtClean="0"/>
              <a:t>don’t</a:t>
            </a:r>
            <a:r>
              <a:rPr lang="de-CH" baseline="0" dirty="0" smtClean="0"/>
              <a:t> </a:t>
            </a:r>
            <a:r>
              <a:rPr lang="de-CH" baseline="0" dirty="0" err="1" smtClean="0"/>
              <a:t>know</a:t>
            </a:r>
            <a:r>
              <a:rPr lang="de-CH" baseline="0" dirty="0" smtClean="0"/>
              <a:t> </a:t>
            </a:r>
            <a:r>
              <a:rPr lang="de-CH" baseline="0" dirty="0" err="1" smtClean="0"/>
              <a:t>what</a:t>
            </a:r>
            <a:r>
              <a:rPr lang="de-CH" baseline="0" dirty="0" smtClean="0"/>
              <a:t> </a:t>
            </a:r>
            <a:r>
              <a:rPr lang="de-CH" baseline="0" dirty="0" err="1" smtClean="0"/>
              <a:t>I’m</a:t>
            </a:r>
            <a:r>
              <a:rPr lang="de-CH" baseline="0" dirty="0" smtClean="0"/>
              <a:t> </a:t>
            </a:r>
            <a:r>
              <a:rPr lang="de-CH" baseline="0" dirty="0" err="1" smtClean="0"/>
              <a:t>talking</a:t>
            </a:r>
            <a:r>
              <a:rPr lang="de-CH" baseline="0" dirty="0" smtClean="0"/>
              <a:t> </a:t>
            </a:r>
            <a:r>
              <a:rPr lang="de-CH" baseline="0" dirty="0" err="1" smtClean="0"/>
              <a:t>about</a:t>
            </a:r>
            <a:r>
              <a:rPr lang="de-CH" baseline="0" dirty="0" smtClean="0"/>
              <a:t>) </a:t>
            </a:r>
            <a:r>
              <a:rPr lang="de-CH" baseline="0" dirty="0" err="1" smtClean="0"/>
              <a:t>if</a:t>
            </a:r>
            <a:r>
              <a:rPr lang="de-CH" baseline="0" dirty="0" smtClean="0"/>
              <a:t> </a:t>
            </a:r>
            <a:r>
              <a:rPr lang="de-CH" baseline="0" dirty="0" err="1" smtClean="0"/>
              <a:t>we</a:t>
            </a:r>
            <a:r>
              <a:rPr lang="de-CH" baseline="0" dirty="0" smtClean="0"/>
              <a:t> mix </a:t>
            </a:r>
            <a:r>
              <a:rPr lang="de-CH" baseline="0" dirty="0" err="1" smtClean="0"/>
              <a:t>blocking</a:t>
            </a:r>
            <a:r>
              <a:rPr lang="de-CH" baseline="0" dirty="0" smtClean="0"/>
              <a:t> </a:t>
            </a:r>
            <a:r>
              <a:rPr lang="de-CH" baseline="0" dirty="0" err="1" smtClean="0"/>
              <a:t>with</a:t>
            </a:r>
            <a:r>
              <a:rPr lang="de-CH" baseline="0" dirty="0" smtClean="0"/>
              <a:t> </a:t>
            </a:r>
            <a:r>
              <a:rPr lang="de-CH" baseline="0" dirty="0" err="1" smtClean="0"/>
              <a:t>asynchronous</a:t>
            </a:r>
            <a:r>
              <a:rPr lang="de-CH" baseline="0" dirty="0" smtClean="0"/>
              <a:t> </a:t>
            </a:r>
            <a:r>
              <a:rPr lang="de-CH" baseline="0" dirty="0" err="1" smtClean="0"/>
              <a:t>code</a:t>
            </a:r>
            <a:r>
              <a:rPr lang="de-CH" baseline="0" dirty="0" smtClean="0"/>
              <a:t> </a:t>
            </a:r>
            <a:r>
              <a:rPr lang="de-CH" baseline="0" dirty="0" err="1" smtClean="0"/>
              <a:t>we</a:t>
            </a:r>
            <a:r>
              <a:rPr lang="de-CH" baseline="0" dirty="0" smtClean="0"/>
              <a:t> will not </a:t>
            </a:r>
            <a:r>
              <a:rPr lang="de-CH" baseline="0" dirty="0" err="1" smtClean="0"/>
              <a:t>only</a:t>
            </a:r>
            <a:r>
              <a:rPr lang="de-CH" baseline="0" dirty="0" smtClean="0"/>
              <a:t> </a:t>
            </a:r>
            <a:r>
              <a:rPr lang="de-CH" baseline="0" dirty="0" err="1" smtClean="0"/>
              <a:t>be</a:t>
            </a:r>
            <a:r>
              <a:rPr lang="de-CH" baseline="0" dirty="0" smtClean="0"/>
              <a:t> </a:t>
            </a:r>
            <a:r>
              <a:rPr lang="de-CH" baseline="0" dirty="0" err="1" smtClean="0"/>
              <a:t>unnecessarily</a:t>
            </a:r>
            <a:r>
              <a:rPr lang="de-CH" baseline="0" dirty="0" smtClean="0"/>
              <a:t> </a:t>
            </a:r>
            <a:r>
              <a:rPr lang="de-CH" baseline="0" dirty="0" err="1" smtClean="0"/>
              <a:t>capturing</a:t>
            </a:r>
            <a:r>
              <a:rPr lang="de-CH" baseline="0" dirty="0" smtClean="0"/>
              <a:t> </a:t>
            </a:r>
            <a:r>
              <a:rPr lang="de-CH" baseline="0" dirty="0" err="1" smtClean="0"/>
              <a:t>the</a:t>
            </a:r>
            <a:r>
              <a:rPr lang="de-CH" baseline="0" dirty="0" smtClean="0"/>
              <a:t> </a:t>
            </a:r>
            <a:r>
              <a:rPr lang="de-CH" baseline="0" dirty="0" err="1" smtClean="0"/>
              <a:t>worker</a:t>
            </a:r>
            <a:r>
              <a:rPr lang="de-CH" baseline="0" dirty="0" smtClean="0"/>
              <a:t> </a:t>
            </a:r>
            <a:r>
              <a:rPr lang="de-CH" baseline="0" dirty="0" err="1" smtClean="0"/>
              <a:t>thread</a:t>
            </a:r>
            <a:r>
              <a:rPr lang="de-CH" baseline="0" dirty="0" smtClean="0"/>
              <a:t> but also </a:t>
            </a:r>
            <a:r>
              <a:rPr lang="de-CH" baseline="0" dirty="0" err="1" smtClean="0"/>
              <a:t>expose</a:t>
            </a:r>
            <a:r>
              <a:rPr lang="de-CH" baseline="0" dirty="0" smtClean="0"/>
              <a:t> </a:t>
            </a:r>
            <a:r>
              <a:rPr lang="de-CH" baseline="0" dirty="0" err="1" smtClean="0"/>
              <a:t>our</a:t>
            </a:r>
            <a:r>
              <a:rPr lang="de-CH" baseline="0" dirty="0" smtClean="0"/>
              <a:t> </a:t>
            </a:r>
            <a:r>
              <a:rPr lang="de-CH" baseline="0" dirty="0" err="1" smtClean="0"/>
              <a:t>code</a:t>
            </a:r>
            <a:r>
              <a:rPr lang="de-CH" baseline="0" dirty="0" smtClean="0"/>
              <a:t> </a:t>
            </a:r>
            <a:r>
              <a:rPr lang="de-CH" baseline="0" dirty="0" err="1" smtClean="0"/>
              <a:t>to</a:t>
            </a:r>
            <a:r>
              <a:rPr lang="de-CH" baseline="0" dirty="0" smtClean="0"/>
              <a:t> potential </a:t>
            </a:r>
            <a:r>
              <a:rPr lang="de-CH" baseline="0" dirty="0" err="1" smtClean="0"/>
              <a:t>deadlocks</a:t>
            </a:r>
            <a:r>
              <a:rPr lang="de-CH" baseline="0" dirty="0" smtClean="0"/>
              <a:t>.</a:t>
            </a:r>
          </a:p>
          <a:p>
            <a:endParaRPr lang="de-CH" baseline="0" dirty="0" smtClean="0"/>
          </a:p>
          <a:p>
            <a:r>
              <a:rPr lang="de-CH" baseline="0" dirty="0" err="1" smtClean="0"/>
              <a:t>If</a:t>
            </a:r>
            <a:r>
              <a:rPr lang="de-CH" baseline="0" dirty="0" smtClean="0"/>
              <a:t> </a:t>
            </a:r>
            <a:r>
              <a:rPr lang="de-CH" baseline="0" dirty="0" err="1" smtClean="0"/>
              <a:t>we</a:t>
            </a:r>
            <a:r>
              <a:rPr lang="de-CH" baseline="0" dirty="0" smtClean="0"/>
              <a:t> follow </a:t>
            </a:r>
            <a:r>
              <a:rPr lang="de-CH" baseline="0" dirty="0" err="1" smtClean="0"/>
              <a:t>the</a:t>
            </a:r>
            <a:r>
              <a:rPr lang="de-CH" baseline="0" dirty="0" smtClean="0"/>
              <a:t> </a:t>
            </a:r>
            <a:r>
              <a:rPr lang="de-CH" baseline="0" dirty="0" err="1" smtClean="0"/>
              <a:t>rules</a:t>
            </a:r>
            <a:r>
              <a:rPr lang="de-CH" baseline="0" dirty="0" smtClean="0"/>
              <a:t> </a:t>
            </a:r>
            <a:r>
              <a:rPr lang="de-CH" baseline="0" dirty="0" err="1" smtClean="0"/>
              <a:t>above</a:t>
            </a:r>
            <a:r>
              <a:rPr lang="de-CH" baseline="0" dirty="0" smtClean="0"/>
              <a:t>, </a:t>
            </a:r>
            <a:r>
              <a:rPr lang="de-CH" baseline="0" dirty="0" err="1" smtClean="0"/>
              <a:t>the</a:t>
            </a:r>
            <a:r>
              <a:rPr lang="de-CH" baseline="0" dirty="0" smtClean="0"/>
              <a:t> </a:t>
            </a:r>
            <a:r>
              <a:rPr lang="de-CH" baseline="0" dirty="0" err="1" smtClean="0"/>
              <a:t>async</a:t>
            </a:r>
            <a:r>
              <a:rPr lang="de-CH" baseline="0" dirty="0" smtClean="0"/>
              <a:t> </a:t>
            </a:r>
            <a:r>
              <a:rPr lang="de-CH" baseline="0" dirty="0" err="1" smtClean="0"/>
              <a:t>task</a:t>
            </a:r>
            <a:r>
              <a:rPr lang="de-CH" baseline="0" dirty="0" smtClean="0"/>
              <a:t> </a:t>
            </a:r>
            <a:r>
              <a:rPr lang="de-CH" baseline="0" dirty="0" err="1" smtClean="0"/>
              <a:t>returning</a:t>
            </a:r>
            <a:r>
              <a:rPr lang="de-CH" baseline="0" dirty="0" smtClean="0"/>
              <a:t> APIs ripple </a:t>
            </a:r>
            <a:r>
              <a:rPr lang="de-CH" baseline="0" dirty="0" err="1" smtClean="0"/>
              <a:t>through</a:t>
            </a:r>
            <a:r>
              <a:rPr lang="de-CH" baseline="0" dirty="0" smtClean="0"/>
              <a:t> </a:t>
            </a:r>
            <a:r>
              <a:rPr lang="de-CH" baseline="0" dirty="0" err="1" smtClean="0"/>
              <a:t>the</a:t>
            </a:r>
            <a:r>
              <a:rPr lang="de-CH" baseline="0" dirty="0" smtClean="0"/>
              <a:t> </a:t>
            </a:r>
            <a:r>
              <a:rPr lang="de-CH" baseline="0" dirty="0" err="1" smtClean="0"/>
              <a:t>whole</a:t>
            </a:r>
            <a:r>
              <a:rPr lang="de-CH" baseline="0" dirty="0" smtClean="0"/>
              <a:t> </a:t>
            </a:r>
            <a:r>
              <a:rPr lang="de-CH" baseline="0" dirty="0" err="1" smtClean="0"/>
              <a:t>call</a:t>
            </a:r>
            <a:r>
              <a:rPr lang="de-CH" baseline="0" dirty="0" smtClean="0"/>
              <a:t> </a:t>
            </a:r>
            <a:r>
              <a:rPr lang="de-CH" baseline="0" dirty="0" err="1" smtClean="0"/>
              <a:t>stack</a:t>
            </a:r>
            <a:r>
              <a:rPr lang="de-CH" baseline="0" dirty="0" smtClean="0"/>
              <a: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552296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Async</a:t>
            </a:r>
            <a:r>
              <a:rPr lang="en-US" baseline="0" dirty="0" smtClean="0"/>
              <a:t> /await is viral. Like a highly infectious deceases it starts spreading all over the place as soon as you have it.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53948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But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53359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kicks your servers butt</a:t>
            </a:r>
          </a:p>
          <a:p>
            <a:r>
              <a:rPr lang="en-US" dirty="0" smtClean="0"/>
              <a:t>On a server every thread that can be freed up is worth freeing up. On</a:t>
            </a:r>
            <a:r>
              <a:rPr lang="en-US" baseline="0" dirty="0" smtClean="0"/>
              <a:t> a server the comparison has to be done between asynchronous code and parallel code. Asynchronous code blow parallel code out of the water.</a:t>
            </a:r>
          </a:p>
          <a:p>
            <a:endParaRPr lang="en-US" baseline="0" dirty="0" smtClean="0"/>
          </a:p>
          <a:p>
            <a:r>
              <a:rPr lang="en-US" baseline="0" dirty="0" smtClean="0"/>
              <a:t>In order to understand why we need to explore how windows handles compute bound work and IO-bound work. We have two thread pools</a:t>
            </a:r>
            <a:endParaRPr lang="en-US" dirty="0" smtClean="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09477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 Compute</a:t>
            </a:r>
            <a:r>
              <a:rPr lang="en-US" baseline="0" dirty="0" smtClean="0"/>
              <a:t> bound blocking work happens on the worker thread pool. Things like </a:t>
            </a:r>
            <a:r>
              <a:rPr lang="en-US" baseline="0" dirty="0" err="1" smtClean="0"/>
              <a:t>Task.Run</a:t>
            </a:r>
            <a:r>
              <a:rPr lang="en-US" baseline="0" dirty="0" smtClean="0"/>
              <a:t>, </a:t>
            </a:r>
            <a:r>
              <a:rPr lang="en-US" baseline="0" dirty="0" err="1" smtClean="0"/>
              <a:t>Factory.StartNew</a:t>
            </a:r>
            <a:r>
              <a:rPr lang="en-US" baseline="0" dirty="0" smtClean="0"/>
              <a:t>, </a:t>
            </a:r>
            <a:r>
              <a:rPr lang="en-US" baseline="0" dirty="0" err="1" smtClean="0"/>
              <a:t>Parallel.For</a:t>
            </a:r>
            <a:r>
              <a:rPr lang="en-US" baseline="0" dirty="0" smtClean="0"/>
              <a:t> schedule tasks on the worker thread pool.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IO-bound work is scheduled on the IO-thread pool. The IO-bound thread pool has a fixed number of worker threads (usually number of cores) which can work concurrently on thousands of IO-bound tasks. On the other hand if we schedule Compute bound work the worker thread pool will start expanding its worker threads. This phase is called ramp up phase. Ramping up more worker threads is expensive. The thread injection rate is limited. </a:t>
            </a:r>
            <a:r>
              <a:rPr lang="en-US" dirty="0" err="1" smtClean="0"/>
              <a:t>async</a:t>
            </a:r>
            <a:r>
              <a:rPr lang="en-US" dirty="0" smtClean="0"/>
              <a:t> can handle bursting traffic better; the IOCP is "always-on", so to speak.</a:t>
            </a:r>
            <a:endParaRPr lang="en-US" baseline="0" dirty="0" smtClean="0"/>
          </a:p>
          <a:p>
            <a:endParaRPr lang="en-US" dirty="0" smtClean="0"/>
          </a:p>
          <a:p>
            <a:r>
              <a:rPr lang="en-US" dirty="0" smtClean="0"/>
              <a:t>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55217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smtClean="0"/>
              <a:t>danielmarbach</a:t>
            </a:r>
            <a:endParaRPr lang="en-US" dirty="0"/>
          </a:p>
          <a:p>
            <a:r>
              <a:rPr lang="en-US" dirty="0"/>
              <a:t>I blog on the particular blog and on my personal blog</a:t>
            </a:r>
          </a:p>
          <a:p>
            <a:r>
              <a:rPr lang="en-US" dirty="0" smtClean="0"/>
              <a:t>I’m the lead behind the </a:t>
            </a:r>
            <a:r>
              <a:rPr lang="en-US" dirty="0" err="1" smtClean="0"/>
              <a:t>asyncification</a:t>
            </a:r>
            <a:r>
              <a:rPr lang="en-US" baseline="0" dirty="0" smtClean="0"/>
              <a:t> of </a:t>
            </a:r>
            <a:r>
              <a:rPr lang="en-US" baseline="0" dirty="0" err="1" smtClean="0"/>
              <a:t>NServiceBus</a:t>
            </a:r>
            <a:r>
              <a:rPr lang="en-US" baseline="0" dirty="0" smtClean="0"/>
              <a:t> and the ecosystem around it</a:t>
            </a:r>
          </a:p>
          <a:p>
            <a:r>
              <a:rPr lang="en-US" baseline="0" dirty="0" smtClean="0"/>
              <a:t>I regularly contribute back ideas and code changes to </a:t>
            </a:r>
            <a:r>
              <a:rPr lang="en-US" baseline="0" dirty="0" err="1" smtClean="0"/>
              <a:t>asyncify</a:t>
            </a:r>
            <a:r>
              <a:rPr lang="en-US" baseline="0" dirty="0" smtClean="0"/>
              <a:t> the .NET OSS libraries and frameworks out there. So far I contributed to Entity Framework, </a:t>
            </a:r>
            <a:r>
              <a:rPr lang="en-US" baseline="0" dirty="0" err="1" smtClean="0"/>
              <a:t>RabbitMQ</a:t>
            </a:r>
            <a:r>
              <a:rPr lang="en-US" baseline="0" dirty="0" smtClean="0"/>
              <a:t>, Marten, </a:t>
            </a:r>
            <a:r>
              <a:rPr lang="en-US" baseline="0" dirty="0" err="1" smtClean="0"/>
              <a:t>MassTransit</a:t>
            </a:r>
            <a:r>
              <a:rPr lang="en-US" baseline="0" dirty="0" smtClean="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uses much less memory allocation (and that's where most of the scalability benefits come from): the amount of memory saved by freeing up a thread (and its massive stack) dwarfs the amount of memory used for all the </a:t>
            </a:r>
            <a:r>
              <a:rPr lang="en-US" dirty="0" err="1" smtClean="0"/>
              <a:t>async</a:t>
            </a:r>
            <a:r>
              <a:rPr lang="en-US" dirty="0" smtClean="0"/>
              <a:t> structures combined. Interestingly, if you examine each request in isolation, it would actually be (slightly) slower than the synchronous version (since there is the extra kernel transition, </a:t>
            </a:r>
            <a:r>
              <a:rPr lang="en-US" dirty="0" err="1" smtClean="0"/>
              <a:t>etc</a:t>
            </a:r>
            <a:r>
              <a:rPr lang="en-US" dirty="0" smtClean="0"/>
              <a:t>); but the scalability more than makes up for it.</a:t>
            </a:r>
          </a:p>
          <a:p>
            <a:r>
              <a:rPr lang="en-US" dirty="0" smtClean="0"/>
              <a:t>Also, from the server perspective, So, if you compare asynchrony to synchrony - just looking at one method or one request - then synchrony makes more sense. But if you compare asynchrony to parallelism - looking at the server as a whole - then asynchrony generally wins.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040446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Attention </a:t>
            </a:r>
            <a:r>
              <a:rPr lang="de-CH" dirty="0" err="1"/>
              <a:t>the</a:t>
            </a:r>
            <a:r>
              <a:rPr lang="de-CH" dirty="0"/>
              <a:t> </a:t>
            </a:r>
            <a:r>
              <a:rPr lang="de-CH" dirty="0" err="1"/>
              <a:t>results</a:t>
            </a:r>
            <a:r>
              <a:rPr lang="de-CH" baseline="0" dirty="0"/>
              <a:t> </a:t>
            </a:r>
            <a:r>
              <a:rPr lang="de-CH" baseline="0" dirty="0" err="1"/>
              <a:t>may</a:t>
            </a:r>
            <a:r>
              <a:rPr lang="de-CH" baseline="0" dirty="0"/>
              <a:t> </a:t>
            </a:r>
            <a:r>
              <a:rPr lang="de-CH" baseline="0" dirty="0" err="1"/>
              <a:t>vary</a:t>
            </a:r>
            <a:r>
              <a:rPr lang="de-CH" baseline="0" dirty="0"/>
              <a:t> </a:t>
            </a:r>
            <a:r>
              <a:rPr lang="de-CH" baseline="0" dirty="0" err="1"/>
              <a:t>drastically</a:t>
            </a:r>
            <a:r>
              <a:rPr lang="de-CH" baseline="0" dirty="0"/>
              <a:t> </a:t>
            </a:r>
            <a:r>
              <a:rPr lang="de-CH" baseline="0" dirty="0" err="1"/>
              <a:t>depending</a:t>
            </a:r>
            <a:r>
              <a:rPr lang="de-CH" baseline="0" dirty="0"/>
              <a:t> on </a:t>
            </a:r>
            <a:r>
              <a:rPr lang="de-CH" baseline="0" dirty="0" err="1"/>
              <a:t>the</a:t>
            </a:r>
            <a:r>
              <a:rPr lang="de-CH" baseline="0" dirty="0"/>
              <a:t> </a:t>
            </a:r>
            <a:r>
              <a:rPr lang="de-CH" baseline="0" dirty="0" err="1"/>
              <a:t>azure</a:t>
            </a:r>
            <a:r>
              <a:rPr lang="de-CH" baseline="0" dirty="0"/>
              <a:t> </a:t>
            </a:r>
            <a:r>
              <a:rPr lang="de-CH" baseline="0" dirty="0" err="1"/>
              <a:t>latency</a:t>
            </a:r>
            <a:r>
              <a:rPr lang="de-CH" baseline="0" dirty="0"/>
              <a:t> </a:t>
            </a:r>
            <a:r>
              <a:rPr lang="de-CH" baseline="0" dirty="0" err="1"/>
              <a:t>and</a:t>
            </a:r>
            <a:r>
              <a:rPr lang="de-CH" baseline="0" dirty="0"/>
              <a:t> </a:t>
            </a:r>
            <a:r>
              <a:rPr lang="de-CH" baseline="0" dirty="0" err="1"/>
              <a:t>the</a:t>
            </a:r>
            <a:r>
              <a:rPr lang="de-CH" baseline="0" dirty="0"/>
              <a:t> </a:t>
            </a:r>
            <a:r>
              <a:rPr lang="de-CH" baseline="0" dirty="0" err="1"/>
              <a:t>hardware</a:t>
            </a:r>
            <a:r>
              <a:rPr lang="de-CH" baseline="0" dirty="0"/>
              <a:t> </a:t>
            </a:r>
            <a:r>
              <a:rPr lang="de-CH" baseline="0" dirty="0" err="1"/>
              <a:t>used</a:t>
            </a:r>
            <a:r>
              <a:rPr lang="de-CH" baseline="0" dirty="0"/>
              <a:t> on </a:t>
            </a:r>
            <a:r>
              <a:rPr lang="de-CH" baseline="0" dirty="0" err="1"/>
              <a:t>prem</a:t>
            </a:r>
            <a:r>
              <a:rPr lang="de-CH" baseline="0" dirty="0"/>
              <a:t> </a:t>
            </a:r>
            <a:r>
              <a:rPr lang="de-CH" baseline="0" dirty="0" err="1"/>
              <a:t>for</a:t>
            </a:r>
            <a:r>
              <a:rPr lang="de-CH" baseline="0" dirty="0"/>
              <a:t> MSMQ. </a:t>
            </a:r>
          </a:p>
          <a:p>
            <a:endParaRPr lang="de-CH" baseline="0" dirty="0"/>
          </a:p>
          <a:p>
            <a:r>
              <a:rPr lang="de-CH" baseline="0" dirty="0" err="1"/>
              <a:t>And</a:t>
            </a:r>
            <a:r>
              <a:rPr lang="de-CH" baseline="0" dirty="0"/>
              <a:t> </a:t>
            </a:r>
            <a:r>
              <a:rPr lang="de-CH" baseline="0" dirty="0" err="1"/>
              <a:t>this</a:t>
            </a:r>
            <a:r>
              <a:rPr lang="de-CH" baseline="0" dirty="0"/>
              <a:t> </a:t>
            </a:r>
            <a:r>
              <a:rPr lang="de-CH" baseline="0" dirty="0" err="1"/>
              <a:t>is</a:t>
            </a:r>
            <a:r>
              <a:rPr lang="de-CH" baseline="0" dirty="0"/>
              <a:t> </a:t>
            </a:r>
            <a:r>
              <a:rPr lang="de-CH" baseline="0" dirty="0" err="1"/>
              <a:t>only</a:t>
            </a:r>
            <a:r>
              <a:rPr lang="de-CH" baseline="0" dirty="0"/>
              <a:t> </a:t>
            </a:r>
            <a:r>
              <a:rPr lang="de-CH" baseline="0" dirty="0" err="1"/>
              <a:t>raw</a:t>
            </a:r>
            <a:r>
              <a:rPr lang="de-CH" baseline="0" dirty="0"/>
              <a:t> </a:t>
            </a:r>
            <a:r>
              <a:rPr lang="de-CH" baseline="0" dirty="0" err="1"/>
              <a:t>throughput</a:t>
            </a:r>
            <a:r>
              <a:rPr lang="de-CH" baseline="0" dirty="0"/>
              <a:t> </a:t>
            </a:r>
            <a:r>
              <a:rPr lang="de-CH" baseline="0" dirty="0" err="1"/>
              <a:t>measured</a:t>
            </a:r>
            <a:r>
              <a:rPr lang="de-CH" baseline="0" dirty="0"/>
              <a:t>. </a:t>
            </a:r>
            <a:r>
              <a:rPr lang="de-CH" baseline="0" dirty="0" err="1"/>
              <a:t>Everything</a:t>
            </a:r>
            <a:r>
              <a:rPr lang="de-CH" baseline="0" dirty="0"/>
              <a:t> </a:t>
            </a:r>
            <a:r>
              <a:rPr lang="de-CH" baseline="0" dirty="0" err="1"/>
              <a:t>else</a:t>
            </a:r>
            <a:r>
              <a:rPr lang="de-CH" baseline="0" dirty="0"/>
              <a:t> </a:t>
            </a:r>
            <a:r>
              <a:rPr lang="de-CH" baseline="0" dirty="0" err="1"/>
              <a:t>is</a:t>
            </a:r>
            <a:r>
              <a:rPr lang="de-CH" baseline="0" dirty="0"/>
              <a:t> also </a:t>
            </a:r>
            <a:r>
              <a:rPr lang="de-CH" baseline="0" dirty="0" err="1"/>
              <a:t>asynchronous</a:t>
            </a:r>
            <a:r>
              <a:rPr lang="de-CH" baseline="0" dirty="0"/>
              <a:t> like </a:t>
            </a:r>
            <a:r>
              <a:rPr lang="de-CH" baseline="0" dirty="0" err="1"/>
              <a:t>persistence</a:t>
            </a:r>
            <a:r>
              <a:rPr lang="de-CH" baseline="0" dirty="0"/>
              <a:t>, </a:t>
            </a:r>
            <a:r>
              <a:rPr lang="de-CH" baseline="0" dirty="0" err="1"/>
              <a:t>file</a:t>
            </a:r>
            <a:r>
              <a:rPr lang="de-CH" baseline="0" dirty="0"/>
              <a:t> </a:t>
            </a:r>
            <a:r>
              <a:rPr lang="de-CH" baseline="0" dirty="0" err="1"/>
              <a:t>transfers</a:t>
            </a:r>
            <a:r>
              <a:rPr lang="de-CH" baseline="0" dirty="0"/>
              <a:t> </a:t>
            </a:r>
            <a:r>
              <a:rPr lang="de-CH" baseline="0" dirty="0" err="1"/>
              <a:t>and</a:t>
            </a:r>
            <a:r>
              <a:rPr lang="de-CH" baseline="0" dirty="0"/>
              <a:t> so on. </a:t>
            </a:r>
            <a:r>
              <a:rPr lang="de-CH" baseline="0" dirty="0" err="1"/>
              <a:t>We</a:t>
            </a:r>
            <a:r>
              <a:rPr lang="de-CH" baseline="0" dirty="0"/>
              <a:t> also </a:t>
            </a:r>
            <a:r>
              <a:rPr lang="de-CH" baseline="0" dirty="0" err="1"/>
              <a:t>see</a:t>
            </a:r>
            <a:r>
              <a:rPr lang="de-CH" baseline="0" dirty="0"/>
              <a:t> </a:t>
            </a:r>
            <a:r>
              <a:rPr lang="de-CH" baseline="0" dirty="0" err="1"/>
              <a:t>much</a:t>
            </a:r>
            <a:r>
              <a:rPr lang="de-CH" baseline="0" dirty="0"/>
              <a:t> </a:t>
            </a:r>
            <a:r>
              <a:rPr lang="de-CH" baseline="0" dirty="0" err="1"/>
              <a:t>better</a:t>
            </a:r>
            <a:r>
              <a:rPr lang="de-CH" baseline="0" dirty="0"/>
              <a:t> </a:t>
            </a:r>
            <a:r>
              <a:rPr lang="de-CH" baseline="0" dirty="0" err="1"/>
              <a:t>ressource</a:t>
            </a:r>
            <a:r>
              <a:rPr lang="de-CH" baseline="0" dirty="0"/>
              <a:t> </a:t>
            </a:r>
            <a:r>
              <a:rPr lang="de-CH" baseline="0" dirty="0" err="1"/>
              <a:t>usage</a:t>
            </a:r>
            <a:r>
              <a:rPr lang="de-CH" baseline="0" dirty="0"/>
              <a:t> like </a:t>
            </a:r>
            <a:r>
              <a:rPr lang="de-CH" baseline="0" dirty="0" err="1"/>
              <a:t>using</a:t>
            </a:r>
            <a:r>
              <a:rPr lang="de-CH" baseline="0" dirty="0"/>
              <a:t> </a:t>
            </a:r>
            <a:r>
              <a:rPr lang="de-CH" baseline="0" dirty="0" err="1"/>
              <a:t>less</a:t>
            </a:r>
            <a:r>
              <a:rPr lang="de-CH" baseline="0" dirty="0"/>
              <a:t> </a:t>
            </a:r>
            <a:r>
              <a:rPr lang="de-CH" baseline="0" dirty="0" err="1"/>
              <a:t>threads</a:t>
            </a:r>
            <a:r>
              <a:rPr lang="de-CH" baseline="0" dirty="0"/>
              <a:t> </a:t>
            </a:r>
            <a:r>
              <a:rPr lang="de-CH" baseline="0" dirty="0" err="1"/>
              <a:t>more</a:t>
            </a:r>
            <a:r>
              <a:rPr lang="de-CH" baseline="0" dirty="0"/>
              <a:t> </a:t>
            </a:r>
            <a:r>
              <a:rPr lang="de-CH" baseline="0" dirty="0" err="1"/>
              <a:t>efficiently</a:t>
            </a:r>
            <a:r>
              <a:rPr lang="de-CH" baseline="0" dirty="0"/>
              <a:t>. Less CPU usage while high IO usage…</a:t>
            </a:r>
          </a:p>
          <a:p>
            <a:endParaRPr lang="en-US" baseline="0" dirty="0"/>
          </a:p>
          <a:p>
            <a:r>
              <a:rPr lang="en-US" baseline="0" dirty="0"/>
              <a:t>If you don’t believe me go have a look </a:t>
            </a:r>
            <a:r>
              <a:rPr lang="en-US" baseline="0" dirty="0" smtClean="0"/>
              <a:t>end2end</a:t>
            </a:r>
          </a:p>
          <a:p>
            <a:endParaRPr lang="en-US" baseline="0" dirty="0" smtClean="0"/>
          </a:p>
          <a:p>
            <a:r>
              <a:rPr lang="en-US" baseline="0" dirty="0" smtClean="0"/>
              <a:t>So if we want to benefit from asynchronous programming we have to (next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5440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a:t>
            </a:r>
            <a:r>
              <a:rPr lang="en-US" baseline="0" dirty="0"/>
              <a:t> ALL THE </a:t>
            </a:r>
            <a:r>
              <a:rPr lang="en-US" baseline="0" dirty="0" smtClean="0"/>
              <a:t>THINGS</a:t>
            </a:r>
          </a:p>
          <a:p>
            <a:endParaRPr lang="en-US" baseline="0" dirty="0" smtClean="0"/>
          </a:p>
          <a:p>
            <a:r>
              <a:rPr lang="en-US" baseline="0" dirty="0" smtClean="0"/>
              <a:t>In order to approach the </a:t>
            </a:r>
            <a:r>
              <a:rPr lang="en-US" baseline="0" dirty="0" err="1" smtClean="0"/>
              <a:t>asyncification</a:t>
            </a:r>
            <a:r>
              <a:rPr lang="en-US" baseline="0" dirty="0" smtClean="0"/>
              <a:t> in a structure way I’ll show you a four phased approach for evolving your code-base towards </a:t>
            </a:r>
            <a:r>
              <a:rPr lang="en-US" baseline="0" dirty="0" err="1" smtClean="0"/>
              <a:t>async</a:t>
            </a:r>
            <a:r>
              <a:rPr lang="en-US" baseline="0" dirty="0" smtClean="0"/>
              <a:t>/await today.</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76274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the identification phase, we classify the components which would benefit from </a:t>
            </a:r>
            <a:r>
              <a:rPr lang="en-US" dirty="0" err="1" smtClean="0"/>
              <a:t>async</a:t>
            </a:r>
            <a:r>
              <a:rPr lang="en-US" dirty="0" smtClean="0"/>
              <a:t>/await. </a:t>
            </a:r>
            <a:endParaRPr lang="en-US" dirty="0" smtClean="0"/>
          </a:p>
          <a:p>
            <a:r>
              <a:rPr lang="en-US" dirty="0" smtClean="0"/>
              <a:t>In </a:t>
            </a:r>
            <a:r>
              <a:rPr lang="en-US" dirty="0" smtClean="0"/>
              <a:t>the exploration phase, we discover potential road blockers which might hinder the </a:t>
            </a:r>
            <a:r>
              <a:rPr lang="en-US" dirty="0" err="1" smtClean="0"/>
              <a:t>async</a:t>
            </a:r>
            <a:r>
              <a:rPr lang="en-US" dirty="0" smtClean="0"/>
              <a:t>/await adoption.</a:t>
            </a:r>
          </a:p>
          <a:p>
            <a:r>
              <a:rPr lang="en-US" dirty="0" smtClean="0"/>
              <a:t>In </a:t>
            </a:r>
            <a:r>
              <a:rPr lang="en-US" dirty="0" smtClean="0"/>
              <a:t>the obstacle phase, we learn to redesign parts of the code to remove the previously identified road blockers. </a:t>
            </a:r>
            <a:endParaRPr lang="en-US" dirty="0" smtClean="0"/>
          </a:p>
          <a:p>
            <a:r>
              <a:rPr lang="en-US" dirty="0" smtClean="0"/>
              <a:t>In </a:t>
            </a:r>
            <a:r>
              <a:rPr lang="en-US" dirty="0" smtClean="0"/>
              <a:t>the bring-it-together phase, we gradually move the components which benefit the most from </a:t>
            </a:r>
            <a:r>
              <a:rPr lang="en-US" dirty="0" err="1" smtClean="0"/>
              <a:t>async</a:t>
            </a:r>
            <a:r>
              <a:rPr lang="en-US" dirty="0" smtClean="0"/>
              <a:t>/await to a full asynchronous API. Small steps. No Big Bang</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99029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de-CH" dirty="0" err="1" smtClean="0"/>
              <a:t>Phases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89921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In </a:t>
            </a:r>
            <a:r>
              <a:rPr lang="de-CH" dirty="0" err="1" smtClean="0"/>
              <a:t>the</a:t>
            </a:r>
            <a:r>
              <a:rPr lang="de-CH" dirty="0" smtClean="0"/>
              <a:t> </a:t>
            </a:r>
            <a:r>
              <a:rPr lang="de-CH" dirty="0" err="1" smtClean="0"/>
              <a:t>identification</a:t>
            </a:r>
            <a:r>
              <a:rPr lang="de-CH" dirty="0" smtClean="0"/>
              <a:t> </a:t>
            </a:r>
            <a:r>
              <a:rPr lang="de-CH" dirty="0" err="1" smtClean="0"/>
              <a:t>phase</a:t>
            </a:r>
            <a:r>
              <a:rPr lang="de-CH" dirty="0" smtClean="0"/>
              <a:t> </a:t>
            </a:r>
            <a:r>
              <a:rPr lang="de-CH" dirty="0" err="1" smtClean="0"/>
              <a:t>we</a:t>
            </a:r>
            <a:r>
              <a:rPr lang="de-CH" dirty="0" smtClean="0"/>
              <a:t> </a:t>
            </a:r>
            <a:r>
              <a:rPr lang="de-CH" dirty="0" err="1" smtClean="0"/>
              <a:t>identifiy</a:t>
            </a:r>
            <a:r>
              <a:rPr lang="de-CH" dirty="0" smtClean="0"/>
              <a:t> all </a:t>
            </a:r>
            <a:r>
              <a:rPr lang="de-CH" dirty="0" err="1" smtClean="0"/>
              <a:t>components</a:t>
            </a:r>
            <a:r>
              <a:rPr lang="de-CH" dirty="0" smtClean="0"/>
              <a:t> </a:t>
            </a:r>
            <a:r>
              <a:rPr lang="de-CH" dirty="0" err="1" smtClean="0"/>
              <a:t>which</a:t>
            </a:r>
            <a:r>
              <a:rPr lang="de-CH" dirty="0" smtClean="0"/>
              <a:t> </a:t>
            </a:r>
            <a:r>
              <a:rPr lang="de-CH" dirty="0" err="1" smtClean="0"/>
              <a:t>truly</a:t>
            </a:r>
            <a:r>
              <a:rPr lang="de-CH" dirty="0" smtClean="0"/>
              <a:t> </a:t>
            </a:r>
            <a:r>
              <a:rPr lang="de-CH" dirty="0" err="1" smtClean="0"/>
              <a:t>benefit</a:t>
            </a:r>
            <a:r>
              <a:rPr lang="de-CH" dirty="0" smtClean="0"/>
              <a:t> </a:t>
            </a:r>
            <a:r>
              <a:rPr lang="de-CH" dirty="0" err="1" smtClean="0"/>
              <a:t>from</a:t>
            </a:r>
            <a:r>
              <a:rPr lang="de-CH" dirty="0" smtClean="0"/>
              <a:t> </a:t>
            </a:r>
            <a:r>
              <a:rPr lang="de-CH" dirty="0" err="1" smtClean="0"/>
              <a:t>async</a:t>
            </a:r>
            <a:r>
              <a:rPr lang="de-CH" dirty="0" smtClean="0"/>
              <a:t>/</a:t>
            </a:r>
            <a:r>
              <a:rPr lang="de-CH" dirty="0" err="1" smtClean="0"/>
              <a:t>await</a:t>
            </a:r>
            <a:r>
              <a:rPr lang="de-CH" dirty="0" smtClean="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09171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As </a:t>
            </a:r>
            <a:r>
              <a:rPr lang="de-CH" dirty="0" err="1" smtClean="0"/>
              <a:t>we</a:t>
            </a:r>
            <a:r>
              <a:rPr lang="de-CH" dirty="0" smtClean="0"/>
              <a:t> </a:t>
            </a:r>
            <a:r>
              <a:rPr lang="de-CH" dirty="0" err="1" smtClean="0"/>
              <a:t>have</a:t>
            </a:r>
            <a:r>
              <a:rPr lang="de-CH" dirty="0" smtClean="0"/>
              <a:t> </a:t>
            </a:r>
            <a:r>
              <a:rPr lang="de-CH" dirty="0" err="1" smtClean="0"/>
              <a:t>learned</a:t>
            </a:r>
            <a:r>
              <a:rPr lang="de-CH" dirty="0" smtClean="0"/>
              <a:t> in </a:t>
            </a:r>
            <a:r>
              <a:rPr lang="de-CH" dirty="0" err="1" smtClean="0"/>
              <a:t>the</a:t>
            </a:r>
            <a:r>
              <a:rPr lang="de-CH" dirty="0" smtClean="0"/>
              <a:t> </a:t>
            </a:r>
            <a:r>
              <a:rPr lang="de-CH" dirty="0" err="1" smtClean="0"/>
              <a:t>introduction</a:t>
            </a:r>
            <a:r>
              <a:rPr lang="de-CH" dirty="0" smtClean="0"/>
              <a:t> </a:t>
            </a:r>
            <a:r>
              <a:rPr lang="de-CH" dirty="0" err="1" smtClean="0"/>
              <a:t>section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9432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6624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it is </a:t>
            </a:r>
            <a:r>
              <a:rPr lang="en-US" sz="1200" dirty="0" err="1">
                <a:solidFill>
                  <a:schemeClr val="accent3"/>
                </a:solidFill>
                <a:latin typeface="Yanone Kaffeesatz Regular" panose="02000000000000000000" pitchFamily="2" charset="0"/>
              </a:rPr>
              <a:t>timeboxing</a:t>
            </a:r>
            <a:r>
              <a:rPr lang="en-US" sz="1200" dirty="0">
                <a:solidFill>
                  <a:schemeClr val="accent3"/>
                </a:solidFill>
                <a:latin typeface="Yanone Kaffeesatz Regular" panose="02000000000000000000" pitchFamily="2" charset="0"/>
              </a:rPr>
              <a:t/>
            </a:r>
            <a:br>
              <a:rPr lang="en-US" sz="1200" dirty="0">
                <a:solidFill>
                  <a:schemeClr val="accent3"/>
                </a:solidFill>
                <a:latin typeface="Yanone Kaffeesatz Regular" panose="02000000000000000000" pitchFamily="2" charset="0"/>
              </a:rPr>
            </a:br>
            <a:r>
              <a:rPr lang="en-US" sz="1200" dirty="0">
                <a:solidFill>
                  <a:schemeClr val="accent3"/>
                </a:solidFill>
                <a:latin typeface="Yanone Kaffeesatz Regular" panose="02000000000000000000" pitchFamily="2" charset="0"/>
              </a:rPr>
              <a:t>Efferent and Afferent coupling?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938123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group</a:t>
            </a:r>
            <a:r>
              <a:rPr lang="en-US" baseline="0" dirty="0"/>
              <a:t> the topics??</a:t>
            </a:r>
          </a:p>
          <a:p>
            <a:r>
              <a:rPr lang="en-US" baseline="0" dirty="0"/>
              <a:t>Maybe repeat again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01334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202733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555691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10773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Awaiting inside a lock is a recipe for producing deadlocks.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sure you can see why: </a:t>
            </a:r>
            <a:r>
              <a:rPr lang="en-US" sz="1200" b="0" i="1" kern="1200" dirty="0">
                <a:solidFill>
                  <a:schemeClr val="tx1"/>
                </a:solidFill>
                <a:effectLst/>
                <a:latin typeface="+mn-lt"/>
                <a:ea typeface="+mn-ea"/>
                <a:cs typeface="+mn-cs"/>
              </a:rPr>
              <a:t>arbitrary code runs between the time the await returns control to the caller and the method resumes</a:t>
            </a:r>
            <a:r>
              <a:rPr lang="en-US" sz="1200" b="0" i="0" kern="1200" dirty="0">
                <a:solidFill>
                  <a:schemeClr val="tx1"/>
                </a:solidFill>
                <a:effectLst/>
                <a:latin typeface="+mn-lt"/>
                <a:ea typeface="+mn-ea"/>
                <a:cs typeface="+mn-cs"/>
              </a:rPr>
              <a:t>. That arbitrary code could be taking out locks that produce lock ordering inversions, and therefore deadlocks.</a:t>
            </a:r>
          </a:p>
          <a:p>
            <a:r>
              <a:rPr lang="en-US" sz="1200" b="0" i="0" kern="1200" dirty="0">
                <a:solidFill>
                  <a:schemeClr val="tx1"/>
                </a:solidFill>
                <a:effectLst/>
                <a:latin typeface="+mn-lt"/>
                <a:ea typeface="+mn-ea"/>
                <a:cs typeface="+mn-cs"/>
              </a:rPr>
              <a:t>Worse, </a:t>
            </a:r>
            <a:r>
              <a:rPr lang="en-US" sz="1200" b="0" i="1" kern="1200" dirty="0">
                <a:solidFill>
                  <a:schemeClr val="tx1"/>
                </a:solidFill>
                <a:effectLst/>
                <a:latin typeface="+mn-lt"/>
                <a:ea typeface="+mn-ea"/>
                <a:cs typeface="+mn-cs"/>
              </a:rPr>
              <a:t>the code could resume on another thread</a:t>
            </a:r>
            <a:r>
              <a:rPr lang="en-US" sz="1200" b="0" i="0" kern="1200" dirty="0">
                <a:solidFill>
                  <a:schemeClr val="tx1"/>
                </a:solidFill>
                <a:effectLst/>
                <a:latin typeface="+mn-lt"/>
                <a:ea typeface="+mn-ea"/>
                <a:cs typeface="+mn-cs"/>
              </a:rPr>
              <a:t> (in advanced scenarios; normally you pick up again on the thread that did the await, but not necessarily) in which case the unlock would be unlocking a lock on a different thread than the thread that took out the lock.</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92264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another</a:t>
            </a:r>
            <a:r>
              <a:rPr lang="en-US" baseline="0" dirty="0"/>
              <a:t> icon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25004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624954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Awaiting inside a lock is a recipe for producing deadlocks.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sure you can see why: </a:t>
            </a:r>
            <a:r>
              <a:rPr lang="en-US" sz="1200" b="0" i="1" kern="1200" dirty="0">
                <a:solidFill>
                  <a:schemeClr val="tx1"/>
                </a:solidFill>
                <a:effectLst/>
                <a:latin typeface="+mn-lt"/>
                <a:ea typeface="+mn-ea"/>
                <a:cs typeface="+mn-cs"/>
              </a:rPr>
              <a:t>arbitrary code runs between the time the await returns control to the caller and the method resumes</a:t>
            </a:r>
            <a:r>
              <a:rPr lang="en-US" sz="1200" b="0" i="0" kern="1200" dirty="0">
                <a:solidFill>
                  <a:schemeClr val="tx1"/>
                </a:solidFill>
                <a:effectLst/>
                <a:latin typeface="+mn-lt"/>
                <a:ea typeface="+mn-ea"/>
                <a:cs typeface="+mn-cs"/>
              </a:rPr>
              <a:t>. That arbitrary code could be taking out locks that produce lock ordering inversions, and therefore deadlocks.</a:t>
            </a:r>
          </a:p>
          <a:p>
            <a:r>
              <a:rPr lang="en-US" sz="1200" b="0" i="0" kern="1200" dirty="0">
                <a:solidFill>
                  <a:schemeClr val="tx1"/>
                </a:solidFill>
                <a:effectLst/>
                <a:latin typeface="+mn-lt"/>
                <a:ea typeface="+mn-ea"/>
                <a:cs typeface="+mn-cs"/>
              </a:rPr>
              <a:t>Worse, </a:t>
            </a:r>
            <a:r>
              <a:rPr lang="en-US" sz="1200" b="0" i="1" kern="1200" dirty="0">
                <a:solidFill>
                  <a:schemeClr val="tx1"/>
                </a:solidFill>
                <a:effectLst/>
                <a:latin typeface="+mn-lt"/>
                <a:ea typeface="+mn-ea"/>
                <a:cs typeface="+mn-cs"/>
              </a:rPr>
              <a:t>the code could resume on another thread</a:t>
            </a:r>
            <a:r>
              <a:rPr lang="en-US" sz="1200" b="0" i="0" kern="1200" dirty="0">
                <a:solidFill>
                  <a:schemeClr val="tx1"/>
                </a:solidFill>
                <a:effectLst/>
                <a:latin typeface="+mn-lt"/>
                <a:ea typeface="+mn-ea"/>
                <a:cs typeface="+mn-cs"/>
              </a:rPr>
              <a:t> (in advanced scenarios; normally you pick up again on the thread that did the await, but not necessarily) in which case the unlock would be unlocking a lock on a different thread than the thread that took out the lock.</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837369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833974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288405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0760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Basic </a:t>
            </a:r>
            <a:r>
              <a:rPr lang="de-CH" dirty="0" err="1"/>
              <a:t>knowledge</a:t>
            </a:r>
            <a:r>
              <a:rPr lang="de-CH" baseline="0" dirty="0"/>
              <a:t> </a:t>
            </a:r>
            <a:r>
              <a:rPr lang="de-CH" baseline="0" dirty="0" err="1"/>
              <a:t>of</a:t>
            </a:r>
            <a:r>
              <a:rPr lang="de-CH" baseline="0" dirty="0"/>
              <a:t> </a:t>
            </a:r>
            <a:r>
              <a:rPr lang="de-CH" baseline="0" dirty="0" err="1"/>
              <a:t>async</a:t>
            </a:r>
            <a:r>
              <a:rPr lang="de-CH" baseline="0" dirty="0"/>
              <a:t>/</a:t>
            </a:r>
            <a:r>
              <a:rPr lang="de-CH" baseline="0" dirty="0" err="1"/>
              <a:t>await</a:t>
            </a:r>
            <a:r>
              <a:rPr lang="de-CH" baseline="0" dirty="0"/>
              <a:t> in </a:t>
            </a:r>
            <a:r>
              <a:rPr lang="de-CH" baseline="0" dirty="0" err="1"/>
              <a:t>Csharp</a:t>
            </a:r>
            <a:endParaRPr lang="de-CH" baseline="0" dirty="0"/>
          </a:p>
          <a:p>
            <a:r>
              <a:rPr lang="de-CH" dirty="0" err="1"/>
              <a:t>Of</a:t>
            </a:r>
            <a:r>
              <a:rPr lang="de-CH" dirty="0"/>
              <a:t> </a:t>
            </a:r>
            <a:r>
              <a:rPr lang="de-CH" dirty="0" err="1"/>
              <a:t>course</a:t>
            </a:r>
            <a:r>
              <a:rPr lang="de-CH" dirty="0"/>
              <a:t> </a:t>
            </a:r>
            <a:r>
              <a:rPr lang="de-CH" dirty="0" err="1"/>
              <a:t>there</a:t>
            </a:r>
            <a:r>
              <a:rPr lang="de-CH" dirty="0"/>
              <a:t> </a:t>
            </a:r>
            <a:r>
              <a:rPr lang="de-CH" dirty="0" err="1"/>
              <a:t>is</a:t>
            </a:r>
            <a:r>
              <a:rPr lang="de-CH" dirty="0"/>
              <a:t> also</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which</a:t>
            </a:r>
            <a:r>
              <a:rPr lang="de-CH" baseline="0" dirty="0"/>
              <a:t> </a:t>
            </a:r>
            <a:r>
              <a:rPr lang="de-CH" baseline="0" dirty="0" err="1"/>
              <a:t>has</a:t>
            </a:r>
            <a:r>
              <a:rPr lang="de-CH" baseline="0" dirty="0"/>
              <a:t> </a:t>
            </a:r>
            <a:r>
              <a:rPr lang="de-CH" baseline="0" dirty="0" err="1"/>
              <a:t>its</a:t>
            </a:r>
            <a:r>
              <a:rPr lang="de-CH" baseline="0" dirty="0"/>
              <a:t> </a:t>
            </a:r>
            <a:r>
              <a:rPr lang="de-CH" baseline="0" dirty="0" err="1"/>
              <a:t>own</a:t>
            </a:r>
            <a:r>
              <a:rPr lang="de-CH" baseline="0" dirty="0"/>
              <a:t> </a:t>
            </a:r>
            <a:r>
              <a:rPr lang="de-CH" baseline="0" dirty="0" err="1"/>
              <a:t>benefits</a:t>
            </a:r>
            <a:r>
              <a:rPr lang="de-CH" baseline="0" dirty="0"/>
              <a:t> </a:t>
            </a:r>
            <a:r>
              <a:rPr lang="de-CH" baseline="0" dirty="0" err="1"/>
              <a:t>and</a:t>
            </a:r>
            <a:r>
              <a:rPr lang="de-CH" baseline="0" dirty="0"/>
              <a:t> </a:t>
            </a:r>
            <a:r>
              <a:rPr lang="de-CH" baseline="0" dirty="0" err="1"/>
              <a:t>drawbacks</a:t>
            </a:r>
            <a:r>
              <a:rPr lang="de-CH" baseline="0" dirty="0"/>
              <a:t>, I will </a:t>
            </a:r>
            <a:r>
              <a:rPr lang="de-CH" baseline="0" dirty="0" err="1"/>
              <a:t>focus</a:t>
            </a:r>
            <a:r>
              <a:rPr lang="de-CH" baseline="0" dirty="0"/>
              <a:t> on Task-</a:t>
            </a:r>
            <a:r>
              <a:rPr lang="de-CH" baseline="0" dirty="0" err="1"/>
              <a:t>based</a:t>
            </a:r>
            <a:r>
              <a:rPr lang="de-CH" baseline="0" dirty="0"/>
              <a:t> APIs </a:t>
            </a:r>
            <a:r>
              <a:rPr lang="de-CH" baseline="0" dirty="0" err="1"/>
              <a:t>only</a:t>
            </a:r>
            <a:r>
              <a:rPr lang="de-CH" baseline="0" dirty="0"/>
              <a:t> </a:t>
            </a:r>
            <a:r>
              <a:rPr lang="de-CH" baseline="0" dirty="0" err="1"/>
              <a:t>without</a:t>
            </a:r>
            <a:r>
              <a:rPr lang="de-CH" baseline="0" dirty="0"/>
              <a:t> </a:t>
            </a:r>
            <a:r>
              <a:rPr lang="de-CH" baseline="0" dirty="0" err="1"/>
              <a:t>involving</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models</a:t>
            </a:r>
            <a:r>
              <a:rPr lang="de-CH" baseline="0" dirty="0"/>
              <a:t> in </a:t>
            </a:r>
            <a:r>
              <a:rPr lang="de-CH" baseline="0" dirty="0" err="1"/>
              <a:t>this</a:t>
            </a:r>
            <a:r>
              <a:rPr lang="de-CH" baseline="0" dirty="0"/>
              <a:t> </a:t>
            </a:r>
            <a:r>
              <a:rPr lang="de-CH" baseline="0" dirty="0" err="1"/>
              <a:t>talk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just refer to my blog</a:t>
            </a:r>
            <a:r>
              <a:rPr lang="en-US" baseline="0" dirty="0"/>
              <a:t> post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4050176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592288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another</a:t>
            </a:r>
            <a:r>
              <a:rPr lang="en-US" baseline="0" dirty="0"/>
              <a:t> icon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2744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thinking in threads. For</a:t>
            </a:r>
            <a:r>
              <a:rPr lang="en-US" baseline="0" dirty="0"/>
              <a:t> most applications threads are no longer relevant. Think in Tasks. Rest assured the TPL runtime is heavily optimized for most production scenarios.</a:t>
            </a:r>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2663047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242829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209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3079499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486739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1579215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158868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1228215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1802732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35699751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26717171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19561864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7342425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4060569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128107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a:t>output?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1371806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62</a:t>
            </a:fld>
            <a:endParaRPr lang="de-CH"/>
          </a:p>
        </p:txBody>
      </p:sp>
    </p:spTree>
    <p:extLst>
      <p:ext uri="{BB962C8B-B14F-4D97-AF65-F5344CB8AC3E}">
        <p14:creationId xmlns:p14="http://schemas.microsoft.com/office/powerpoint/2010/main" val="115905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endParaRPr lang="en-US" baseline="0" dirty="0"/>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311235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65</a:t>
            </a:fld>
            <a:endParaRPr lang="de-CH"/>
          </a:p>
        </p:txBody>
      </p:sp>
    </p:spTree>
    <p:extLst>
      <p:ext uri="{BB962C8B-B14F-4D97-AF65-F5344CB8AC3E}">
        <p14:creationId xmlns:p14="http://schemas.microsoft.com/office/powerpoint/2010/main" val="9822834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66</a:t>
            </a:fld>
            <a:endParaRPr lang="de-CH"/>
          </a:p>
        </p:txBody>
      </p:sp>
    </p:spTree>
    <p:extLst>
      <p:ext uri="{BB962C8B-B14F-4D97-AF65-F5344CB8AC3E}">
        <p14:creationId xmlns:p14="http://schemas.microsoft.com/office/powerpoint/2010/main" val="12859011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68</a:t>
            </a:fld>
            <a:endParaRPr lang="de-CH"/>
          </a:p>
        </p:txBody>
      </p:sp>
    </p:spTree>
    <p:extLst>
      <p:ext uri="{BB962C8B-B14F-4D97-AF65-F5344CB8AC3E}">
        <p14:creationId xmlns:p14="http://schemas.microsoft.com/office/powerpoint/2010/main" val="1928972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70</a:t>
            </a:fld>
            <a:endParaRPr lang="de-CH"/>
          </a:p>
        </p:txBody>
      </p:sp>
    </p:spTree>
    <p:extLst>
      <p:ext uri="{BB962C8B-B14F-4D97-AF65-F5344CB8AC3E}">
        <p14:creationId xmlns:p14="http://schemas.microsoft.com/office/powerpoint/2010/main" val="3949617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WrapUp</a:t>
            </a:r>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71</a:t>
            </a:fld>
            <a:endParaRPr lang="de-CH"/>
          </a:p>
        </p:txBody>
      </p:sp>
    </p:spTree>
    <p:extLst>
      <p:ext uri="{BB962C8B-B14F-4D97-AF65-F5344CB8AC3E}">
        <p14:creationId xmlns:p14="http://schemas.microsoft.com/office/powerpoint/2010/main" val="1740915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74</a:t>
            </a:fld>
            <a:endParaRPr lang="de-CH"/>
          </a:p>
        </p:txBody>
      </p:sp>
    </p:spTree>
    <p:extLst>
      <p:ext uri="{BB962C8B-B14F-4D97-AF65-F5344CB8AC3E}">
        <p14:creationId xmlns:p14="http://schemas.microsoft.com/office/powerpoint/2010/main" val="11951083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Fasten your seatbelts. Asynchronous programming with </a:t>
            </a:r>
            <a:r>
              <a:rPr lang="en-US" baseline="0" dirty="0" err="1" smtClean="0"/>
              <a:t>async</a:t>
            </a:r>
            <a:r>
              <a:rPr lang="en-US" baseline="0" dirty="0" smtClean="0"/>
              <a:t>/await is coming more and more. Especially in the cloud enabled world of today and tomorrow more and more third party libraries and framework will move to </a:t>
            </a:r>
            <a:r>
              <a:rPr lang="en-US" baseline="0" dirty="0" err="1" smtClean="0"/>
              <a:t>async</a:t>
            </a:r>
            <a:r>
              <a:rPr lang="en-US" baseline="0" dirty="0" smtClean="0"/>
              <a:t> only APIs. As soon as your code starts integrating with this APIs it needs to move to </a:t>
            </a:r>
            <a:r>
              <a:rPr lang="en-US" baseline="0" dirty="0" err="1" smtClean="0"/>
              <a:t>async</a:t>
            </a:r>
            <a:r>
              <a:rPr lang="en-US" baseline="0" dirty="0" smtClean="0"/>
              <a:t>/await as well if you want to avoid the </a:t>
            </a:r>
            <a:r>
              <a:rPr lang="en-US" baseline="0" dirty="0" err="1" smtClean="0"/>
              <a:t>async</a:t>
            </a:r>
            <a:r>
              <a:rPr lang="en-US" baseline="0" dirty="0" smtClean="0"/>
              <a:t> over sync blocking mega disaster.</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4059260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77</a:t>
            </a:fld>
            <a:endParaRPr lang="de-CH"/>
          </a:p>
        </p:txBody>
      </p:sp>
    </p:spTree>
    <p:extLst>
      <p:ext uri="{BB962C8B-B14F-4D97-AF65-F5344CB8AC3E}">
        <p14:creationId xmlns:p14="http://schemas.microsoft.com/office/powerpoint/2010/main" val="83369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only 1-2 samples</a:t>
            </a:r>
            <a:r>
              <a:rPr lang="en-US" baseline="0" dirty="0"/>
              <a:t> with fewer </a:t>
            </a:r>
            <a:r>
              <a:rPr lang="en-US" baseline="0" dirty="0" smtClean="0"/>
              <a:t>slides</a:t>
            </a:r>
          </a:p>
          <a:p>
            <a:endParaRPr lang="en-US" baseline="0" dirty="0" smtClean="0"/>
          </a:p>
          <a:p>
            <a:r>
              <a:rPr lang="en-US" baseline="0" dirty="0" smtClean="0"/>
              <a:t>Dart 1.9 has it, Python 3.5 and higher has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39108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https://msdn.microsoft.com/en-us/library/system.net.http.httpclient.aspx</a:t>
            </a:r>
          </a:p>
          <a:p>
            <a:endParaRPr lang="de-CH" dirty="0"/>
          </a:p>
          <a:p>
            <a:r>
              <a:rPr lang="de-CH" dirty="0" err="1"/>
              <a:t>Only</a:t>
            </a:r>
            <a:r>
              <a:rPr lang="de-CH" dirty="0"/>
              <a:t> </a:t>
            </a:r>
            <a:r>
              <a:rPr lang="de-CH" dirty="0" err="1"/>
              <a:t>provides</a:t>
            </a:r>
            <a:r>
              <a:rPr lang="de-CH" dirty="0"/>
              <a:t> </a:t>
            </a:r>
            <a:r>
              <a:rPr lang="de-CH" dirty="0" err="1"/>
              <a:t>asynchronous</a:t>
            </a:r>
            <a:r>
              <a:rPr lang="de-CH" dirty="0"/>
              <a:t> APIs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6465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05.06.2016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05.06.2016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05.06.2016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05.06.2016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05.06.2016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156" y="2411332"/>
            <a:ext cx="9911688"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Rearchitect</a:t>
            </a:r>
            <a:r>
              <a:rPr lang="en-US" sz="11500" dirty="0">
                <a:solidFill>
                  <a:schemeClr val="accent2"/>
                </a:solidFill>
                <a:latin typeface="Yanone Kaffeesatz Regular" panose="02000000000000000000" pitchFamily="2" charset="0"/>
              </a:rPr>
              <a:t> your code</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5069728" y="4273380"/>
            <a:ext cx="6942926"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towards </a:t>
            </a:r>
            <a:r>
              <a:rPr lang="en-US" sz="8000" dirty="0" err="1">
                <a:solidFill>
                  <a:schemeClr val="accent4"/>
                </a:solidFill>
                <a:latin typeface="Yanone Kaffeesatz Regular" panose="02000000000000000000" pitchFamily="2" charset="0"/>
              </a:rPr>
              <a:t>async</a:t>
            </a:r>
            <a:r>
              <a:rPr lang="en-US" sz="8000" dirty="0">
                <a:solidFill>
                  <a:schemeClr val="accent4"/>
                </a:solidFill>
                <a:latin typeface="Yanone Kaffeesatz Regular" panose="02000000000000000000" pitchFamily="2" charset="0"/>
              </a:rPr>
              <a:t>/await</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a:solidFill>
                  <a:schemeClr val="accent2"/>
                </a:solidFill>
                <a:latin typeface="Yanone Kaffeesatz Regular" panose="02000000000000000000" pitchFamily="2" charset="0"/>
              </a:rPr>
              <a:t>Azure SDK</a:t>
            </a:r>
            <a:endParaRPr lang="de-CH" sz="1400" dirty="0"/>
          </a:p>
        </p:txBody>
      </p:sp>
      <p:sp>
        <p:nvSpPr>
          <p:cNvPr id="4" name="Rectangle 3"/>
          <p:cNvSpPr/>
          <p:nvPr/>
        </p:nvSpPr>
        <p:spPr>
          <a:xfrm>
            <a:off x="5647618" y="682160"/>
            <a:ext cx="6383166" cy="5632311"/>
          </a:xfrm>
          <a:prstGeom prst="rect">
            <a:avLst/>
          </a:prstGeom>
        </p:spPr>
        <p:txBody>
          <a:bodyPr wrap="square">
            <a:spAutoFit/>
          </a:bodyPr>
          <a:lstStyle/>
          <a:p>
            <a:r>
              <a:rPr lang="de-CH" sz="3000" dirty="0">
                <a:solidFill>
                  <a:schemeClr val="tx2"/>
                </a:solidFill>
                <a:latin typeface="Yanone Kaffeesatz Regular" panose="02000000000000000000" pitchFamily="2" charset="0"/>
              </a:rPr>
              <a:t>var queryable = client.CreateDocumentQuery&lt;Entity&gt;(...)</a:t>
            </a:r>
            <a:br>
              <a:rPr lang="de-CH" sz="3000" dirty="0">
                <a:solidFill>
                  <a:schemeClr val="tx2"/>
                </a:solidFill>
                <a:latin typeface="Yanone Kaffeesatz Regular" panose="02000000000000000000" pitchFamily="2" charset="0"/>
              </a:rPr>
            </a:br>
            <a:r>
              <a:rPr lang="de-CH" sz="3000" dirty="0">
                <a:solidFill>
                  <a:schemeClr val="tx2"/>
                </a:solidFill>
                <a:latin typeface="Yanone Kaffeesatz Regular" panose="02000000000000000000" pitchFamily="2" charset="0"/>
              </a:rPr>
              <a:t>      .AsDocumentQuery();</a:t>
            </a:r>
          </a:p>
          <a:p>
            <a:endParaRPr lang="de-CH" sz="3000" dirty="0">
              <a:solidFill>
                <a:schemeClr val="tx2"/>
              </a:solidFill>
              <a:latin typeface="Yanone Kaffeesatz Regular" panose="02000000000000000000" pitchFamily="2" charset="0"/>
            </a:endParaRPr>
          </a:p>
          <a:p>
            <a:r>
              <a:rPr lang="de-CH" sz="3000" dirty="0">
                <a:solidFill>
                  <a:schemeClr val="tx2"/>
                </a:solidFill>
                <a:latin typeface="Yanone Kaffeesatz Regular" panose="02000000000000000000" pitchFamily="2" charset="0"/>
              </a:rPr>
              <a:t>while (queryable.HasMoreResults) </a:t>
            </a:r>
          </a:p>
          <a:p>
            <a:r>
              <a:rPr lang="de-CH" sz="3000" dirty="0">
                <a:solidFill>
                  <a:schemeClr val="tx2"/>
                </a:solidFill>
                <a:latin typeface="Yanone Kaffeesatz Regular" panose="02000000000000000000" pitchFamily="2" charset="0"/>
              </a:rPr>
              <a:t>{</a:t>
            </a:r>
          </a:p>
          <a:p>
            <a:r>
              <a:rPr lang="de-CH" sz="3000" dirty="0">
                <a:solidFill>
                  <a:schemeClr val="tx2"/>
                </a:solidFill>
                <a:latin typeface="Yanone Kaffeesatz Regular" panose="02000000000000000000" pitchFamily="2" charset="0"/>
              </a:rPr>
              <a:t>    foreach(var e in </a:t>
            </a:r>
            <a:r>
              <a:rPr lang="de-CH" sz="3000" dirty="0">
                <a:solidFill>
                  <a:schemeClr val="accent4"/>
                </a:solidFill>
                <a:latin typeface="Yanone Kaffeesatz Regular" panose="02000000000000000000" pitchFamily="2" charset="0"/>
              </a:rPr>
              <a:t>await</a:t>
            </a:r>
            <a:r>
              <a:rPr lang="de-CH" sz="3000" dirty="0">
                <a:solidFill>
                  <a:schemeClr val="tx2"/>
                </a:solidFill>
                <a:latin typeface="Yanone Kaffeesatz Regular" panose="02000000000000000000" pitchFamily="2" charset="0"/>
              </a:rPr>
              <a:t> queryable.ExecuteNextAsync&lt;Entity&gt;())</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        // Iterate through entities</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186672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4399885"/>
            <a:ext cx="6494332" cy="2117193"/>
            <a:chOff x="383492" y="3586634"/>
            <a:chExt cx="6494332" cy="2117193"/>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a:off x="383492" y="3586634"/>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94333" y="478101"/>
            <a:ext cx="3931139" cy="5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52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65810" y="1765712"/>
            <a:ext cx="4865112" cy="33220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Tree>
    <p:extLst>
      <p:ext uri="{BB962C8B-B14F-4D97-AF65-F5344CB8AC3E}">
        <p14:creationId xmlns:p14="http://schemas.microsoft.com/office/powerpoint/2010/main" val="1692158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9" name="Rectangle 8"/>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7019750" y="572697"/>
            <a:ext cx="3699414" cy="5406357"/>
          </a:xfrm>
          <a:prstGeom prst="rect">
            <a:avLst/>
          </a:prstGeom>
        </p:spPr>
      </p:pic>
    </p:spTree>
    <p:extLst>
      <p:ext uri="{BB962C8B-B14F-4D97-AF65-F5344CB8AC3E}">
        <p14:creationId xmlns:p14="http://schemas.microsoft.com/office/powerpoint/2010/main" val="2083088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895301" y="1292087"/>
            <a:ext cx="5597263" cy="43283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CPU-bound</a:t>
            </a:r>
          </a:p>
        </p:txBody>
      </p:sp>
    </p:spTree>
    <p:extLst>
      <p:ext uri="{BB962C8B-B14F-4D97-AF65-F5344CB8AC3E}">
        <p14:creationId xmlns:p14="http://schemas.microsoft.com/office/powerpoint/2010/main" val="4202762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a:p>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best-practices</a:t>
            </a:r>
          </a:p>
        </p:txBody>
      </p:sp>
    </p:spTree>
    <p:extLst>
      <p:ext uri="{BB962C8B-B14F-4D97-AF65-F5344CB8AC3E}">
        <p14:creationId xmlns:p14="http://schemas.microsoft.com/office/powerpoint/2010/main" val="3763334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95357" cy="5386090"/>
            <a:chOff x="1040633" y="1050953"/>
            <a:chExt cx="8495357" cy="5386090"/>
          </a:xfrm>
        </p:grpSpPr>
        <p:sp>
          <p:nvSpPr>
            <p:cNvPr id="2" name="Rectangle 1"/>
            <p:cNvSpPr/>
            <p:nvPr/>
          </p:nvSpPr>
          <p:spPr>
            <a:xfrm>
              <a:off x="3575704" y="1050953"/>
              <a:ext cx="5960286"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viral</a:t>
              </a:r>
              <a:endParaRPr lang="de-CH" sz="2400" dirty="0"/>
            </a:p>
          </p:txBody>
        </p:sp>
        <p:sp>
          <p:nvSpPr>
            <p:cNvPr id="4" name="Rectangle 3"/>
            <p:cNvSpPr/>
            <p:nvPr/>
          </p:nvSpPr>
          <p:spPr>
            <a:xfrm>
              <a:off x="1040633" y="1702859"/>
              <a:ext cx="3736920" cy="1107996"/>
            </a:xfrm>
            <a:prstGeom prst="rect">
              <a:avLst/>
            </a:prstGeom>
          </p:spPr>
          <p:txBody>
            <a:bodyPr wrap="none">
              <a:spAutoFit/>
            </a:bodyPr>
            <a:lstStyle/>
            <a:p>
              <a:r>
                <a:rPr lang="en-US" sz="6600" dirty="0" err="1">
                  <a:solidFill>
                    <a:schemeClr val="accent3"/>
                  </a:solidFill>
                  <a:latin typeface="Yanone Kaffeesatz Regular" panose="02000000000000000000" pitchFamily="2" charset="0"/>
                </a:rPr>
                <a:t>Async</a:t>
              </a:r>
              <a:r>
                <a:rPr lang="en-US" sz="6600" dirty="0">
                  <a:solidFill>
                    <a:schemeClr val="accent3"/>
                  </a:solidFill>
                  <a:latin typeface="Yanone Kaffeesatz Regular" panose="02000000000000000000" pitchFamily="2" charset="0"/>
                </a:rPr>
                <a:t> / await</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3062243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6871" y="735955"/>
            <a:ext cx="4878259"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a:t>
            </a:r>
            <a:endParaRPr lang="de-CH" sz="2400" dirty="0"/>
          </a:p>
        </p:txBody>
      </p:sp>
    </p:spTree>
    <p:extLst>
      <p:ext uri="{BB962C8B-B14F-4D97-AF65-F5344CB8AC3E}">
        <p14:creationId xmlns:p14="http://schemas.microsoft.com/office/powerpoint/2010/main" val="3702236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30540" y="523616"/>
            <a:ext cx="6434935" cy="6334384"/>
            <a:chOff x="1040633" y="1702859"/>
            <a:chExt cx="6434935" cy="6334384"/>
          </a:xfrm>
        </p:grpSpPr>
        <p:sp>
          <p:nvSpPr>
            <p:cNvPr id="2" name="Rectangle 1"/>
            <p:cNvSpPr/>
            <p:nvPr/>
          </p:nvSpPr>
          <p:spPr>
            <a:xfrm>
              <a:off x="1313304" y="2651153"/>
              <a:ext cx="6162264"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butt</a:t>
              </a:r>
              <a:endParaRPr lang="de-CH" sz="2400" dirty="0"/>
            </a:p>
          </p:txBody>
        </p:sp>
        <p:sp>
          <p:nvSpPr>
            <p:cNvPr id="4" name="Rectangle 3"/>
            <p:cNvSpPr/>
            <p:nvPr/>
          </p:nvSpPr>
          <p:spPr>
            <a:xfrm>
              <a:off x="1040633" y="1702859"/>
              <a:ext cx="3353803"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It kicks your</a:t>
              </a:r>
            </a:p>
          </p:txBody>
        </p:sp>
        <p:sp>
          <p:nvSpPr>
            <p:cNvPr id="5" name="Rectangle 4"/>
            <p:cNvSpPr/>
            <p:nvPr/>
          </p:nvSpPr>
          <p:spPr>
            <a:xfrm>
              <a:off x="1969803" y="1993382"/>
              <a:ext cx="422423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servers</a:t>
              </a:r>
              <a:endParaRPr lang="de-CH" sz="1600" dirty="0">
                <a:solidFill>
                  <a:schemeClr val="tx2"/>
                </a:solidFill>
              </a:endParaRPr>
            </a:p>
          </p:txBody>
        </p:sp>
      </p:grpSp>
    </p:spTree>
    <p:extLst>
      <p:ext uri="{BB962C8B-B14F-4D97-AF65-F5344CB8AC3E}">
        <p14:creationId xmlns:p14="http://schemas.microsoft.com/office/powerpoint/2010/main" val="520884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169371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2624386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60196" y="1359861"/>
            <a:ext cx="8411217" cy="4347605"/>
            <a:chOff x="-113162" y="1359861"/>
            <a:chExt cx="8411217" cy="4347605"/>
          </a:xfrm>
        </p:grpSpPr>
        <p:sp>
          <p:nvSpPr>
            <p:cNvPr id="2" name="Rectangle 1"/>
            <p:cNvSpPr/>
            <p:nvPr/>
          </p:nvSpPr>
          <p:spPr>
            <a:xfrm>
              <a:off x="1909015" y="212930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Service Bus</a:t>
              </a:r>
              <a:endParaRPr lang="de-CH" sz="500" dirty="0">
                <a:solidFill>
                  <a:schemeClr val="tx2"/>
                </a:solidFill>
              </a:endParaRPr>
            </a:p>
          </p:txBody>
        </p:sp>
        <p:sp>
          <p:nvSpPr>
            <p:cNvPr id="3" name="Rectangle 2"/>
            <p:cNvSpPr/>
            <p:nvPr/>
          </p:nvSpPr>
          <p:spPr>
            <a:xfrm>
              <a:off x="6225052" y="1975413"/>
              <a:ext cx="207300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26 times</a:t>
              </a:r>
              <a:endParaRPr lang="de-CH" sz="5400" dirty="0"/>
            </a:p>
          </p:txBody>
        </p:sp>
        <p:sp>
          <p:nvSpPr>
            <p:cNvPr id="4" name="Rectangle 3"/>
            <p:cNvSpPr/>
            <p:nvPr/>
          </p:nvSpPr>
          <p:spPr>
            <a:xfrm>
              <a:off x="-113162" y="1359861"/>
              <a:ext cx="4999912" cy="769441"/>
            </a:xfrm>
            <a:prstGeom prst="rect">
              <a:avLst/>
            </a:prstGeom>
          </p:spPr>
          <p:txBody>
            <a:bodyPr wrap="square">
              <a:spAutoFit/>
            </a:bodyPr>
            <a:lstStyle/>
            <a:p>
              <a:pPr algn="ctr"/>
              <a:r>
                <a:rPr lang="en-US" sz="4400" dirty="0" err="1">
                  <a:solidFill>
                    <a:schemeClr val="tx2"/>
                  </a:solidFill>
                  <a:latin typeface="Yanone Kaffeesatz Regular" panose="02000000000000000000" pitchFamily="2" charset="0"/>
                </a:rPr>
                <a:t>NServiceBus</a:t>
              </a:r>
              <a:endParaRPr lang="de-CH" sz="500" dirty="0">
                <a:solidFill>
                  <a:schemeClr val="tx2"/>
                </a:solidFill>
              </a:endParaRPr>
            </a:p>
          </p:txBody>
        </p:sp>
        <p:sp>
          <p:nvSpPr>
            <p:cNvPr id="5" name="Rectangle 4"/>
            <p:cNvSpPr/>
            <p:nvPr/>
          </p:nvSpPr>
          <p:spPr>
            <a:xfrm>
              <a:off x="1909015" y="2957897"/>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Storage Queues</a:t>
              </a:r>
              <a:endParaRPr lang="de-CH" sz="500" dirty="0">
                <a:solidFill>
                  <a:schemeClr val="tx2"/>
                </a:solidFill>
              </a:endParaRPr>
            </a:p>
          </p:txBody>
        </p:sp>
        <p:sp>
          <p:nvSpPr>
            <p:cNvPr id="6" name="Rectangle 5"/>
            <p:cNvSpPr/>
            <p:nvPr/>
          </p:nvSpPr>
          <p:spPr>
            <a:xfrm>
              <a:off x="6225052" y="2804008"/>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6 times</a:t>
              </a:r>
              <a:endParaRPr lang="de-CH" sz="5400" dirty="0"/>
            </a:p>
          </p:txBody>
        </p:sp>
        <p:sp>
          <p:nvSpPr>
            <p:cNvPr id="7" name="Rectangle 6"/>
            <p:cNvSpPr/>
            <p:nvPr/>
          </p:nvSpPr>
          <p:spPr>
            <a:xfrm>
              <a:off x="1909015" y="378649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MSMQ</a:t>
              </a:r>
              <a:endParaRPr lang="de-CH" sz="500" dirty="0">
                <a:solidFill>
                  <a:schemeClr val="tx2"/>
                </a:solidFill>
              </a:endParaRPr>
            </a:p>
          </p:txBody>
        </p:sp>
        <p:sp>
          <p:nvSpPr>
            <p:cNvPr id="8" name="Rectangle 7"/>
            <p:cNvSpPr/>
            <p:nvPr/>
          </p:nvSpPr>
          <p:spPr>
            <a:xfrm>
              <a:off x="6225051" y="3709547"/>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3 times</a:t>
              </a:r>
              <a:endParaRPr lang="de-CH" sz="5400" dirty="0"/>
            </a:p>
          </p:txBody>
        </p:sp>
        <p:sp>
          <p:nvSpPr>
            <p:cNvPr id="9" name="Rectangle 8"/>
            <p:cNvSpPr/>
            <p:nvPr/>
          </p:nvSpPr>
          <p:spPr>
            <a:xfrm>
              <a:off x="1909015" y="4784136"/>
              <a:ext cx="5808000" cy="923330"/>
            </a:xfrm>
            <a:prstGeom prst="rect">
              <a:avLst/>
            </a:prstGeom>
          </p:spPr>
          <p:txBody>
            <a:bodyPr wrap="none">
              <a:spAutoFit/>
            </a:bodyPr>
            <a:lstStyle/>
            <a:p>
              <a:r>
                <a:rPr lang="en-US" sz="5400" dirty="0">
                  <a:solidFill>
                    <a:schemeClr val="accent3"/>
                  </a:solidFill>
                  <a:latin typeface="Yanone Kaffeesatz Regular" panose="02000000000000000000" pitchFamily="2" charset="0"/>
                </a:rPr>
                <a:t>more message throughput</a:t>
              </a:r>
              <a:endParaRPr lang="de-CH" sz="5400" dirty="0">
                <a:solidFill>
                  <a:schemeClr val="accent3"/>
                </a:solidFill>
              </a:endParaRPr>
            </a:p>
          </p:txBody>
        </p:sp>
      </p:grpSp>
      <p:sp>
        <p:nvSpPr>
          <p:cNvPr id="12" name="Rectangle 11"/>
          <p:cNvSpPr/>
          <p:nvPr/>
        </p:nvSpPr>
        <p:spPr>
          <a:xfrm>
            <a:off x="194440" y="6204080"/>
            <a:ext cx="7979979" cy="461665"/>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https://github.com/Particular/EndToEnd/tree/master/src/PerformanceTests</a:t>
            </a:r>
          </a:p>
        </p:txBody>
      </p:sp>
    </p:spTree>
    <p:extLst>
      <p:ext uri="{BB962C8B-B14F-4D97-AF65-F5344CB8AC3E}">
        <p14:creationId xmlns:p14="http://schemas.microsoft.com/office/powerpoint/2010/main" val="2532760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 ALL THE THINGS - async all the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28688"/>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791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7" name="Rectangle 6"/>
          <p:cNvSpPr/>
          <p:nvPr/>
        </p:nvSpPr>
        <p:spPr>
          <a:xfrm>
            <a:off x="4794778" y="4074336"/>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894743" y="955664"/>
            <a:ext cx="1928733"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323205" y="1995221"/>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794778" y="2908656"/>
            <a:ext cx="2420856"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4831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43409672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660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363839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Identify</a:t>
            </a:r>
            <a:endParaRPr lang="de-CH" sz="1200"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8191422" y="138916"/>
            <a:ext cx="842113" cy="1230671"/>
          </a:xfrm>
          <a:prstGeom prst="rect">
            <a:avLst/>
          </a:prstGeom>
        </p:spPr>
      </p:pic>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5" name="Rectangle 4"/>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Rectangle 12"/>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24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
                                        </p:tgtEl>
                                        <p:attrNameLst>
                                          <p:attrName>fillcolor</p:attrName>
                                        </p:attrNameLst>
                                      </p:cBhvr>
                                      <p:to>
                                        <a:srgbClr val="FFAF00"/>
                                      </p:to>
                                    </p:animClr>
                                    <p:set>
                                      <p:cBhvr>
                                        <p:cTn id="13" dur="2000" fill="hold"/>
                                        <p:tgtEl>
                                          <p:spTgt spid="6"/>
                                        </p:tgtEl>
                                        <p:attrNameLst>
                                          <p:attrName>fill.type</p:attrName>
                                        </p:attrNameLst>
                                      </p:cBhvr>
                                      <p:to>
                                        <p:strVal val="solid"/>
                                      </p:to>
                                    </p:set>
                                    <p:set>
                                      <p:cBhvr>
                                        <p:cTn id="14" dur="2000" fill="hold"/>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1"/>
                                        </p:tgtEl>
                                        <p:attrNameLst>
                                          <p:attrName>fillcolor</p:attrName>
                                        </p:attrNameLst>
                                      </p:cBhvr>
                                      <p:to>
                                        <a:srgbClr val="FFAF00"/>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13"/>
                                        </p:tgtEl>
                                        <p:attrNameLst>
                                          <p:attrName>fillcolor</p:attrName>
                                        </p:attrNameLst>
                                      </p:cBhvr>
                                      <p:to>
                                        <a:srgbClr val="FFAF00"/>
                                      </p:to>
                                    </p:animClr>
                                    <p:set>
                                      <p:cBhvr>
                                        <p:cTn id="25" dur="2000" fill="hold"/>
                                        <p:tgtEl>
                                          <p:spTgt spid="13"/>
                                        </p:tgtEl>
                                        <p:attrNameLst>
                                          <p:attrName>fill.type</p:attrName>
                                        </p:attrNameLst>
                                      </p:cBhvr>
                                      <p:to>
                                        <p:strVal val="solid"/>
                                      </p:to>
                                    </p:set>
                                    <p:set>
                                      <p:cBhvr>
                                        <p:cTn id="26"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NServiceBus</a:t>
            </a:r>
            <a:endParaRPr lang="de-CH" sz="900" dirty="0"/>
          </a:p>
        </p:txBody>
      </p:sp>
      <p:sp>
        <p:nvSpPr>
          <p:cNvPr id="33" name="Rectangle 3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2" name="Rectangle 1"/>
          <p:cNvSpPr/>
          <p:nvPr/>
        </p:nvSpPr>
        <p:spPr>
          <a:xfrm>
            <a:off x="5174633" y="1008274"/>
            <a:ext cx="5334907" cy="439871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tangle 33"/>
          <p:cNvSpPr/>
          <p:nvPr/>
        </p:nvSpPr>
        <p:spPr>
          <a:xfrm>
            <a:off x="5304821"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2"/>
                </a:solidFill>
                <a:latin typeface="Yanone Kaffeesatz Regular" panose="02000000000000000000" pitchFamily="2" charset="0"/>
              </a:rPr>
              <a:t>Configuration</a:t>
            </a:r>
          </a:p>
        </p:txBody>
      </p:sp>
      <p:sp>
        <p:nvSpPr>
          <p:cNvPr id="35" name="Rectangle 34"/>
          <p:cNvSpPr/>
          <p:nvPr/>
        </p:nvSpPr>
        <p:spPr>
          <a:xfrm>
            <a:off x="6601394"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Scanning</a:t>
            </a:r>
            <a:endParaRPr lang="de-CH" dirty="0">
              <a:solidFill>
                <a:schemeClr val="tx2"/>
              </a:solidFill>
              <a:latin typeface="Yanone Kaffeesatz Regular" panose="02000000000000000000" pitchFamily="2" charset="0"/>
            </a:endParaRPr>
          </a:p>
        </p:txBody>
      </p:sp>
      <p:sp>
        <p:nvSpPr>
          <p:cNvPr id="36" name="Rectangle 35"/>
          <p:cNvSpPr/>
          <p:nvPr/>
        </p:nvSpPr>
        <p:spPr>
          <a:xfrm>
            <a:off x="7881493"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Pipeline</a:t>
            </a:r>
            <a:endParaRPr lang="de-CH" dirty="0">
              <a:solidFill>
                <a:schemeClr val="tx2"/>
              </a:solidFill>
              <a:latin typeface="Yanone Kaffeesatz Regular" panose="02000000000000000000" pitchFamily="2" charset="0"/>
            </a:endParaRPr>
          </a:p>
        </p:txBody>
      </p:sp>
      <p:sp>
        <p:nvSpPr>
          <p:cNvPr id="37" name="Rectangle 36"/>
          <p:cNvSpPr/>
          <p:nvPr/>
        </p:nvSpPr>
        <p:spPr>
          <a:xfrm>
            <a:off x="5321295"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Transport</a:t>
            </a:r>
            <a:endParaRPr lang="de-CH" dirty="0">
              <a:solidFill>
                <a:schemeClr val="tx2"/>
              </a:solidFill>
              <a:latin typeface="Yanone Kaffeesatz Regular" panose="02000000000000000000" pitchFamily="2" charset="0"/>
            </a:endParaRPr>
          </a:p>
        </p:txBody>
      </p:sp>
      <p:sp>
        <p:nvSpPr>
          <p:cNvPr id="38" name="Rectangle 37"/>
          <p:cNvSpPr/>
          <p:nvPr/>
        </p:nvSpPr>
        <p:spPr>
          <a:xfrm>
            <a:off x="6601394"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Serialization</a:t>
            </a:r>
            <a:endParaRPr lang="de-CH" dirty="0">
              <a:solidFill>
                <a:schemeClr val="tx2"/>
              </a:solidFill>
              <a:latin typeface="Yanone Kaffeesatz Regular" panose="02000000000000000000" pitchFamily="2" charset="0"/>
            </a:endParaRPr>
          </a:p>
        </p:txBody>
      </p:sp>
      <p:sp>
        <p:nvSpPr>
          <p:cNvPr id="39" name="Rectangle 38"/>
          <p:cNvSpPr/>
          <p:nvPr/>
        </p:nvSpPr>
        <p:spPr>
          <a:xfrm>
            <a:off x="7881493"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Persistence</a:t>
            </a:r>
            <a:endParaRPr lang="de-CH" dirty="0">
              <a:solidFill>
                <a:schemeClr val="tx2"/>
              </a:solidFill>
              <a:latin typeface="Yanone Kaffeesatz Regular" panose="02000000000000000000" pitchFamily="2" charset="0"/>
            </a:endParaRPr>
          </a:p>
        </p:txBody>
      </p:sp>
      <p:sp>
        <p:nvSpPr>
          <p:cNvPr id="40" name="Rectangle 39"/>
          <p:cNvSpPr/>
          <p:nvPr/>
        </p:nvSpPr>
        <p:spPr>
          <a:xfrm>
            <a:off x="9161592"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
        <p:nvSpPr>
          <p:cNvPr id="41" name="Rectangle 40"/>
          <p:cNvSpPr/>
          <p:nvPr/>
        </p:nvSpPr>
        <p:spPr>
          <a:xfrm>
            <a:off x="9161592"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9032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6"/>
                                        </p:tgtEl>
                                        <p:attrNameLst>
                                          <p:attrName>fillcolor</p:attrName>
                                        </p:attrNameLst>
                                      </p:cBhvr>
                                      <p:to>
                                        <a:srgbClr val="FFAF00"/>
                                      </p:to>
                                    </p:animClr>
                                    <p:set>
                                      <p:cBhvr>
                                        <p:cTn id="7" dur="2000" fill="hold"/>
                                        <p:tgtEl>
                                          <p:spTgt spid="36"/>
                                        </p:tgtEl>
                                        <p:attrNameLst>
                                          <p:attrName>fill.type</p:attrName>
                                        </p:attrNameLst>
                                      </p:cBhvr>
                                      <p:to>
                                        <p:strVal val="solid"/>
                                      </p:to>
                                    </p:set>
                                    <p:set>
                                      <p:cBhvr>
                                        <p:cTn id="8" dur="2000" fill="hold"/>
                                        <p:tgtEl>
                                          <p:spTgt spid="3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37"/>
                                        </p:tgtEl>
                                        <p:attrNameLst>
                                          <p:attrName>fillcolor</p:attrName>
                                        </p:attrNameLst>
                                      </p:cBhvr>
                                      <p:to>
                                        <a:srgbClr val="FFAF00"/>
                                      </p:to>
                                    </p:animClr>
                                    <p:set>
                                      <p:cBhvr>
                                        <p:cTn id="13" dur="2000" fill="hold"/>
                                        <p:tgtEl>
                                          <p:spTgt spid="37"/>
                                        </p:tgtEl>
                                        <p:attrNameLst>
                                          <p:attrName>fill.type</p:attrName>
                                        </p:attrNameLst>
                                      </p:cBhvr>
                                      <p:to>
                                        <p:strVal val="solid"/>
                                      </p:to>
                                    </p:set>
                                    <p:set>
                                      <p:cBhvr>
                                        <p:cTn id="14" dur="2000" fill="hold"/>
                                        <p:tgtEl>
                                          <p:spTgt spid="3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39"/>
                                        </p:tgtEl>
                                        <p:attrNameLst>
                                          <p:attrName>fillcolor</p:attrName>
                                        </p:attrNameLst>
                                      </p:cBhvr>
                                      <p:to>
                                        <a:srgbClr val="FFAF00"/>
                                      </p:to>
                                    </p:animClr>
                                    <p:set>
                                      <p:cBhvr>
                                        <p:cTn id="19" dur="2000" fill="hold"/>
                                        <p:tgtEl>
                                          <p:spTgt spid="39"/>
                                        </p:tgtEl>
                                        <p:attrNameLst>
                                          <p:attrName>fill.type</p:attrName>
                                        </p:attrNameLst>
                                      </p:cBhvr>
                                      <p:to>
                                        <p:strVal val="solid"/>
                                      </p:to>
                                    </p:set>
                                    <p:set>
                                      <p:cBhvr>
                                        <p:cTn id="20" dur="2000"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874008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Explore</a:t>
            </a:r>
            <a:endParaRPr lang="de-CH" sz="1200" dirty="0"/>
          </a:p>
        </p:txBody>
      </p:sp>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15" name="Rectangle 14"/>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7" name="Straight Arrow Connector 16"/>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20" name="Rectangle 19"/>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21" name="Straight Arrow Connector 20"/>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56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290717"/>
            <a:ext cx="5706729" cy="3416320"/>
          </a:xfrm>
          <a:prstGeom prst="rect">
            <a:avLst/>
          </a:prstGeom>
        </p:spPr>
        <p:txBody>
          <a:bodyPr wrap="square">
            <a:spAutoFit/>
          </a:bodyPr>
          <a:lstStyle/>
          <a:p>
            <a:r>
              <a:rPr lang="en-US" sz="3600" dirty="0" smtClean="0">
                <a:solidFill>
                  <a:schemeClr val="tx2"/>
                </a:solidFill>
                <a:latin typeface="Yanone Kaffeesatz Regular" panose="02000000000000000000" pitchFamily="2" charset="0"/>
              </a:rPr>
              <a:t>Why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is</a:t>
            </a:r>
            <a:r>
              <a:rPr lang="en-US" sz="3600" dirty="0">
                <a:solidFill>
                  <a:schemeClr val="accent4"/>
                </a:solidFill>
                <a:latin typeface="Yanone Kaffeesatz Regular" panose="02000000000000000000" pitchFamily="2" charset="0"/>
              </a:rPr>
              <a:t> the </a:t>
            </a:r>
            <a:r>
              <a:rPr lang="en-US" sz="3600" dirty="0" smtClean="0">
                <a:solidFill>
                  <a:schemeClr val="accent4"/>
                </a:solidFill>
                <a:latin typeface="Yanone Kaffeesatz Regular" panose="02000000000000000000" pitchFamily="2" charset="0"/>
              </a:rPr>
              <a:t>future</a:t>
            </a:r>
          </a:p>
          <a:p>
            <a:endParaRPr lang="en-US" sz="3600" dirty="0">
              <a:solidFill>
                <a:schemeClr val="accent4"/>
              </a:solidFill>
              <a:latin typeface="Yanone Kaffeesatz Regular" panose="02000000000000000000" pitchFamily="2" charset="0"/>
            </a:endParaRPr>
          </a:p>
          <a:p>
            <a:r>
              <a:rPr lang="en-US" sz="3600" dirty="0" smtClean="0">
                <a:solidFill>
                  <a:schemeClr val="tx2"/>
                </a:solidFill>
                <a:latin typeface="Yanone Kaffeesatz Regular" panose="02000000000000000000" pitchFamily="2" charset="0"/>
              </a:rPr>
              <a:t>How to </a:t>
            </a:r>
            <a:r>
              <a:rPr lang="en-US" sz="3600" dirty="0" smtClean="0">
                <a:solidFill>
                  <a:schemeClr val="accent4"/>
                </a:solidFill>
                <a:latin typeface="Yanone Kaffeesatz Regular" panose="02000000000000000000" pitchFamily="2" charset="0"/>
              </a:rPr>
              <a:t>gradually move</a:t>
            </a:r>
            <a:r>
              <a:rPr lang="en-US" sz="3600" dirty="0" smtClean="0">
                <a:solidFill>
                  <a:schemeClr val="tx2"/>
                </a:solidFill>
                <a:latin typeface="Yanone Kaffeesatz Regular" panose="02000000000000000000" pitchFamily="2" charset="0"/>
              </a:rPr>
              <a:t> your</a:t>
            </a:r>
          </a:p>
          <a:p>
            <a:r>
              <a:rPr lang="en-US" sz="3600" dirty="0" smtClean="0">
                <a:solidFill>
                  <a:schemeClr val="tx2"/>
                </a:solidFill>
                <a:latin typeface="Yanone Kaffeesatz Regular" panose="02000000000000000000" pitchFamily="2" charset="0"/>
              </a:rPr>
              <a:t>code towards </a:t>
            </a:r>
            <a:r>
              <a:rPr lang="en-US" sz="3600" dirty="0" err="1" smtClean="0">
                <a:solidFill>
                  <a:schemeClr val="tx2"/>
                </a:solidFill>
                <a:latin typeface="Yanone Kaffeesatz Regular" panose="02000000000000000000" pitchFamily="2" charset="0"/>
              </a:rPr>
              <a:t>async</a:t>
            </a:r>
            <a:r>
              <a:rPr lang="en-US" sz="3600" dirty="0" smtClean="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smtClean="0">
                <a:solidFill>
                  <a:schemeClr val="tx2"/>
                </a:solidFill>
                <a:latin typeface="Yanone Kaffeesatz Regular" panose="02000000000000000000" pitchFamily="2" charset="0"/>
              </a:rPr>
              <a:t>The </a:t>
            </a:r>
            <a:r>
              <a:rPr lang="en-US" sz="3600" dirty="0" err="1" smtClean="0">
                <a:solidFill>
                  <a:schemeClr val="tx2"/>
                </a:solidFill>
                <a:latin typeface="Yanone Kaffeesatz Regular" panose="02000000000000000000" pitchFamily="2" charset="0"/>
              </a:rPr>
              <a:t>toolbelt</a:t>
            </a:r>
            <a:r>
              <a:rPr lang="en-US" sz="3600" dirty="0" smtClean="0">
                <a:solidFill>
                  <a:schemeClr val="tx2"/>
                </a:solidFill>
                <a:latin typeface="Yanone Kaffeesatz Regular" panose="02000000000000000000" pitchFamily="2" charset="0"/>
              </a:rPr>
              <a:t> for an </a:t>
            </a:r>
            <a:r>
              <a:rPr lang="en-US" sz="3600" dirty="0" err="1" smtClean="0">
                <a:solidFill>
                  <a:schemeClr val="accent4"/>
                </a:solidFill>
                <a:latin typeface="Yanone Kaffeesatz Regular" panose="02000000000000000000" pitchFamily="2" charset="0"/>
              </a:rPr>
              <a:t>async</a:t>
            </a:r>
            <a:r>
              <a:rPr lang="en-US" sz="3600" dirty="0" smtClean="0">
                <a:solidFill>
                  <a:schemeClr val="accent4"/>
                </a:solidFill>
                <a:latin typeface="Yanone Kaffeesatz Regular" panose="02000000000000000000" pitchFamily="2" charset="0"/>
              </a:rPr>
              <a:t> ninja</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3" name="Rectangle 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4" name="Rectangle 3"/>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7" name="Rectangle 6"/>
          <p:cNvSpPr/>
          <p:nvPr/>
        </p:nvSpPr>
        <p:spPr>
          <a:xfrm>
            <a:off x="7294708" y="1451239"/>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ConnectionFactory</a:t>
            </a:r>
            <a:endParaRPr lang="de-CH" dirty="0">
              <a:solidFill>
                <a:schemeClr val="tx2"/>
              </a:solidFill>
              <a:latin typeface="Yanone Kaffeesatz Regular" panose="02000000000000000000" pitchFamily="2" charset="0"/>
            </a:endParaRPr>
          </a:p>
        </p:txBody>
      </p:sp>
      <p:sp>
        <p:nvSpPr>
          <p:cNvPr id="8" name="Rectangle 7"/>
          <p:cNvSpPr/>
          <p:nvPr/>
        </p:nvSpPr>
        <p:spPr>
          <a:xfrm>
            <a:off x="7294708" y="2025867"/>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Connection</a:t>
            </a:r>
            <a:endParaRPr lang="de-CH" dirty="0">
              <a:solidFill>
                <a:schemeClr val="tx2"/>
              </a:solidFill>
              <a:latin typeface="Yanone Kaffeesatz Regular" panose="02000000000000000000" pitchFamily="2" charset="0"/>
            </a:endParaRPr>
          </a:p>
        </p:txBody>
      </p:sp>
      <p:sp>
        <p:nvSpPr>
          <p:cNvPr id="9" name="Rectangle 8"/>
          <p:cNvSpPr/>
          <p:nvPr/>
        </p:nvSpPr>
        <p:spPr>
          <a:xfrm>
            <a:off x="7288792" y="260049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Model</a:t>
            </a:r>
            <a:endParaRPr lang="de-CH" dirty="0">
              <a:solidFill>
                <a:schemeClr val="tx2"/>
              </a:solidFill>
              <a:latin typeface="Yanone Kaffeesatz Regular" panose="02000000000000000000" pitchFamily="2" charset="0"/>
            </a:endParaRPr>
          </a:p>
        </p:txBody>
      </p:sp>
      <p:sp>
        <p:nvSpPr>
          <p:cNvPr id="10" name="Rectangle 9"/>
          <p:cNvSpPr/>
          <p:nvPr/>
        </p:nvSpPr>
        <p:spPr>
          <a:xfrm>
            <a:off x="7288792" y="3175123"/>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Consumers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-client/pull/151</a:t>
            </a:r>
          </a:p>
        </p:txBody>
      </p:sp>
    </p:spTree>
    <p:extLst>
      <p:ext uri="{BB962C8B-B14F-4D97-AF65-F5344CB8AC3E}">
        <p14:creationId xmlns:p14="http://schemas.microsoft.com/office/powerpoint/2010/main" val="2191083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4" name="Straight Arrow Connector 3"/>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6" name="Rectangle 5"/>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Protocol</a:t>
            </a: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MessageBuilder</a:t>
            </a: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NetworkReader</a:t>
            </a:r>
            <a:r>
              <a:rPr lang="de-CH" sz="2000" dirty="0">
                <a:solidFill>
                  <a:schemeClr val="tx2"/>
                </a:solidFill>
                <a:latin typeface="Yanone Kaffeesatz Regular" panose="02000000000000000000" pitchFamily="2" charset="0"/>
              </a:rPr>
              <a:t>/Writer</a:t>
            </a:r>
            <a:endParaRPr lang="de-CH" dirty="0">
              <a:solidFill>
                <a:schemeClr val="tx2"/>
              </a:solidFill>
              <a:latin typeface="Yanone Kaffeesatz Regular" panose="02000000000000000000" pitchFamily="2" charset="0"/>
            </a:endParaRPr>
          </a:p>
        </p:txBody>
      </p:sp>
      <p:sp>
        <p:nvSpPr>
          <p:cNvPr id="11" name="Rectangle 10"/>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Content / Headers / Frames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-client/pull/149</a:t>
            </a:r>
          </a:p>
        </p:txBody>
      </p:sp>
    </p:spTree>
    <p:extLst>
      <p:ext uri="{BB962C8B-B14F-4D97-AF65-F5344CB8AC3E}">
        <p14:creationId xmlns:p14="http://schemas.microsoft.com/office/powerpoint/2010/main" val="1103645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1197622"/>
            <a:ext cx="4855221" cy="5134396"/>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2" y="178987"/>
              <a:ext cx="2146955" cy="1603276"/>
            </a:xfrm>
            <a:prstGeom prst="rect">
              <a:avLst/>
            </a:prstGeom>
          </p:spPr>
          <p:txBody>
            <a:bodyPr wrap="none">
              <a:spAutoFit/>
            </a:bodyPr>
            <a:lstStyle/>
            <a:p>
              <a:r>
                <a:rPr lang="en-US" sz="4800" dirty="0">
                  <a:solidFill>
                    <a:schemeClr val="accent2"/>
                  </a:solidFill>
                  <a:latin typeface="Yanone Kaffeesatz Regular" panose="02000000000000000000" pitchFamily="2" charset="0"/>
                </a:rPr>
                <a:t>watch</a:t>
              </a:r>
              <a:r>
                <a:rPr lang="en-US" sz="7200" dirty="0">
                  <a:solidFill>
                    <a:schemeClr val="accent2"/>
                  </a:solidFill>
                  <a:latin typeface="Yanone Kaffeesatz Regular" panose="02000000000000000000" pitchFamily="2" charset="0"/>
                </a:rPr>
                <a:t>!</a:t>
              </a:r>
              <a:endParaRPr lang="de-CH" sz="800" dirty="0"/>
            </a:p>
          </p:txBody>
        </p:sp>
      </p:grpSp>
      <p:sp>
        <p:nvSpPr>
          <p:cNvPr id="5" name="Rectangle 4"/>
          <p:cNvSpPr/>
          <p:nvPr/>
        </p:nvSpPr>
        <p:spPr>
          <a:xfrm>
            <a:off x="6592073" y="467897"/>
            <a:ext cx="3889205" cy="5016758"/>
          </a:xfrm>
          <a:prstGeom prst="rect">
            <a:avLst/>
          </a:prstGeom>
        </p:spPr>
        <p:txBody>
          <a:bodyPr wrap="none">
            <a:spAutoFit/>
          </a:bodyPr>
          <a:lstStyle/>
          <a:p>
            <a:pPr algn="ctr"/>
            <a:r>
              <a:rPr lang="en-US" sz="3200" dirty="0">
                <a:solidFill>
                  <a:schemeClr val="accent3"/>
                </a:solidFill>
                <a:latin typeface="Yanone Kaffeesatz Regular" panose="02000000000000000000" pitchFamily="2" charset="0"/>
              </a:rPr>
              <a:t>Event handlers</a:t>
            </a:r>
          </a:p>
          <a:p>
            <a:pPr algn="ctr"/>
            <a:r>
              <a:rPr lang="en-US" sz="3200" dirty="0">
                <a:solidFill>
                  <a:schemeClr val="accent3"/>
                </a:solidFill>
                <a:latin typeface="Yanone Kaffeesatz Regular" panose="02000000000000000000" pitchFamily="2" charset="0"/>
              </a:rPr>
              <a:t>Locks</a:t>
            </a:r>
          </a:p>
          <a:p>
            <a:pPr algn="ctr"/>
            <a:r>
              <a:rPr lang="en-US" sz="3200" dirty="0">
                <a:solidFill>
                  <a:schemeClr val="accent3"/>
                </a:solidFill>
                <a:latin typeface="Yanone Kaffeesatz Regular" panose="02000000000000000000" pitchFamily="2" charset="0"/>
              </a:rPr>
              <a:t>Monitor</a:t>
            </a:r>
          </a:p>
          <a:p>
            <a:pPr algn="ctr"/>
            <a:r>
              <a:rPr lang="en-US" sz="3200" dirty="0">
                <a:solidFill>
                  <a:schemeClr val="accent3"/>
                </a:solidFill>
                <a:latin typeface="Yanone Kaffeesatz Regular" panose="02000000000000000000" pitchFamily="2" charset="0"/>
              </a:rPr>
              <a:t>Semaphore / </a:t>
            </a:r>
            <a:r>
              <a:rPr lang="en-US" sz="3200" dirty="0" err="1">
                <a:solidFill>
                  <a:schemeClr val="accent3"/>
                </a:solidFill>
                <a:latin typeface="Yanone Kaffeesatz Regular" panose="02000000000000000000" pitchFamily="2" charset="0"/>
              </a:rPr>
              <a:t>Mutex</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Auto / </a:t>
            </a:r>
            <a:r>
              <a:rPr lang="en-US" sz="3200" dirty="0" err="1">
                <a:solidFill>
                  <a:schemeClr val="accent3"/>
                </a:solidFill>
                <a:latin typeface="Yanone Kaffeesatz Regular" panose="02000000000000000000" pitchFamily="2" charset="0"/>
              </a:rPr>
              <a:t>ManualResetEvent</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Ref/Out parameters</a:t>
            </a:r>
          </a:p>
          <a:p>
            <a:pPr algn="ctr"/>
            <a:r>
              <a:rPr lang="en-US" sz="3200" dirty="0">
                <a:solidFill>
                  <a:schemeClr val="accent3"/>
                </a:solidFill>
                <a:latin typeface="Yanone Kaffeesatz Regular" panose="02000000000000000000" pitchFamily="2" charset="0"/>
              </a:rPr>
              <a:t>Thread</a:t>
            </a:r>
          </a:p>
          <a:p>
            <a:pPr algn="ctr"/>
            <a:r>
              <a:rPr lang="en-US" sz="3200" dirty="0">
                <a:solidFill>
                  <a:schemeClr val="accent3"/>
                </a:solidFill>
                <a:latin typeface="Yanone Kaffeesatz Regular" panose="02000000000000000000" pitchFamily="2" charset="0"/>
              </a:rPr>
              <a:t>Ambient state</a:t>
            </a:r>
          </a:p>
          <a:p>
            <a:pPr algn="ctr"/>
            <a:r>
              <a:rPr lang="en-US" sz="3200" dirty="0">
                <a:solidFill>
                  <a:schemeClr val="accent3"/>
                </a:solidFill>
                <a:latin typeface="Yanone Kaffeesatz Regular" panose="02000000000000000000" pitchFamily="2" charset="0"/>
              </a:rPr>
              <a:t>IO-bound calls in 3</a:t>
            </a:r>
            <a:r>
              <a:rPr lang="en-US" sz="3200" baseline="30000" dirty="0">
                <a:solidFill>
                  <a:schemeClr val="accent3"/>
                </a:solidFill>
                <a:latin typeface="Yanone Kaffeesatz Regular" panose="02000000000000000000" pitchFamily="2" charset="0"/>
              </a:rPr>
              <a:t>rd</a:t>
            </a:r>
            <a:r>
              <a:rPr lang="en-US" sz="3200" dirty="0">
                <a:solidFill>
                  <a:schemeClr val="accent3"/>
                </a:solidFill>
                <a:latin typeface="Yanone Kaffeesatz Regular" panose="02000000000000000000" pitchFamily="2" charset="0"/>
              </a:rPr>
              <a:t> Party libs</a:t>
            </a:r>
          </a:p>
          <a:p>
            <a:pPr algn="ctr"/>
            <a:r>
              <a:rPr lang="en-US" sz="3200" dirty="0">
                <a:solidFill>
                  <a:schemeClr val="accent3"/>
                </a:solidFill>
                <a:latin typeface="Yanone Kaffeesatz Regular" panose="02000000000000000000" pitchFamily="2" charset="0"/>
              </a:rPr>
              <a:t>Remote Procedure Calls</a:t>
            </a:r>
          </a:p>
        </p:txBody>
      </p:sp>
    </p:spTree>
    <p:extLst>
      <p:ext uri="{BB962C8B-B14F-4D97-AF65-F5344CB8AC3E}">
        <p14:creationId xmlns:p14="http://schemas.microsoft.com/office/powerpoint/2010/main" val="3404517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1279434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451372" y="1197622"/>
            <a:ext cx="8755264" cy="1200329"/>
          </a:xfrm>
          <a:prstGeom prst="rect">
            <a:avLst/>
          </a:prstGeom>
        </p:spPr>
        <p:txBody>
          <a:bodyPr wrap="square">
            <a:spAutoFit/>
          </a:bodyPr>
          <a:lstStyle/>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(object sender, </a:t>
            </a:r>
            <a:r>
              <a:rPr lang="en-US" sz="2400" dirty="0" err="1">
                <a:solidFill>
                  <a:schemeClr val="tx2"/>
                </a:solidFill>
                <a:latin typeface="Yanone Kaffeesatz Regular" panose="02000000000000000000" pitchFamily="2" charset="0"/>
              </a:rPr>
              <a:t>EventArgs</a:t>
            </a:r>
            <a:r>
              <a:rPr lang="en-US" sz="2400" dirty="0">
                <a:solidFill>
                  <a:schemeClr val="tx2"/>
                </a:solidFill>
                <a:latin typeface="Yanone Kaffeesatz Regular" panose="02000000000000000000" pitchFamily="2" charset="0"/>
              </a:rPr>
              <a:t> e);</a:t>
            </a:r>
          </a:p>
          <a:p>
            <a:r>
              <a:rPr lang="en-US" sz="2400" dirty="0">
                <a:solidFill>
                  <a:schemeClr val="tx2"/>
                </a:solidFill>
                <a:latin typeface="Yanone Kaffeesatz Regular" panose="02000000000000000000" pitchFamily="2" charset="0"/>
              </a:rPr>
              <a:t> </a:t>
            </a:r>
          </a:p>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&lt;</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&gt;(object sender, </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 e);</a:t>
            </a:r>
          </a:p>
        </p:txBody>
      </p:sp>
      <p:sp>
        <p:nvSpPr>
          <p:cNvPr id="8" name="Rectangle 7"/>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async void</a:t>
            </a:r>
            <a:r>
              <a:rPr lang="de-CH" sz="3300" dirty="0">
                <a:solidFill>
                  <a:schemeClr val="tx2"/>
                </a:solidFill>
                <a:latin typeface="Yanone Kaffeesatz Regular" panose="02000000000000000000" pitchFamily="2" charset="0"/>
              </a:rPr>
              <a:t> MyEventHandler(object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await</a:t>
            </a:r>
            <a:r>
              <a:rPr lang="de-CH" sz="3300" dirty="0">
                <a:solidFill>
                  <a:schemeClr val="tx2"/>
                </a:solidFill>
                <a:latin typeface="Yanone Kaffeesatz Regular" panose="02000000000000000000" pitchFamily="2" charset="0"/>
              </a:rPr>
              <a: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Tree>
    <p:extLst>
      <p:ext uri="{BB962C8B-B14F-4D97-AF65-F5344CB8AC3E}">
        <p14:creationId xmlns:p14="http://schemas.microsoft.com/office/powerpoint/2010/main" val="2635447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smtClean="0">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2513887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err="1" smtClean="0">
                <a:solidFill>
                  <a:schemeClr val="tx2"/>
                </a:solidFill>
                <a:latin typeface="Yanone Kaffeesatz Regular" panose="02000000000000000000" pitchFamily="2" charset="0"/>
              </a:rPr>
              <a:t>var</a:t>
            </a:r>
            <a:r>
              <a:rPr lang="en-US" sz="3300" dirty="0" smtClean="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ManualResetEvent</a:t>
            </a:r>
            <a:r>
              <a:rPr lang="en-US" sz="3300" dirty="0">
                <a:solidFill>
                  <a:schemeClr val="tx2"/>
                </a:solidFill>
                <a:latin typeface="Yanone Kaffeesatz Regular" panose="02000000000000000000" pitchFamily="2" charset="0"/>
              </a:rPr>
              <a:t>(false);</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smtClean="0">
                <a:solidFill>
                  <a:schemeClr val="tx2"/>
                </a:solidFill>
                <a:latin typeface="Yanone Kaffeesatz Regular" panose="02000000000000000000" pitchFamily="2" charset="0"/>
              </a:rPr>
              <a:t>   </a:t>
            </a:r>
            <a:r>
              <a:rPr lang="en-US" sz="3300" dirty="0" err="1" smtClean="0">
                <a:solidFill>
                  <a:schemeClr val="accent4"/>
                </a:solidFill>
                <a:latin typeface="Yanone Kaffeesatz Regular" panose="02000000000000000000" pitchFamily="2" charset="0"/>
              </a:rPr>
              <a:t>syncEvent.WaitOne</a:t>
            </a:r>
            <a:r>
              <a:rPr lang="en-US" sz="3300" dirty="0">
                <a:solidFill>
                  <a:schemeClr val="accent4"/>
                </a:solidFill>
                <a:latin typeface="Yanone Kaffeesatz Regular" panose="02000000000000000000" pitchFamily="2" charset="0"/>
              </a:rPr>
              <a:t>();</a:t>
            </a:r>
          </a:p>
          <a:p>
            <a:r>
              <a:rPr lang="en-US" sz="3300" dirty="0" smtClean="0">
                <a:solidFill>
                  <a:schemeClr val="tx2"/>
                </a:solidFill>
                <a:latin typeface="Yanone Kaffeesatz Regular" panose="02000000000000000000" pitchFamily="2" charset="0"/>
              </a:rPr>
              <a:t>});</a:t>
            </a:r>
            <a:endParaRPr lang="en-US" sz="3300" dirty="0">
              <a:solidFill>
                <a:schemeClr val="tx2"/>
              </a:solidFill>
              <a:latin typeface="Yanone Kaffeesatz Regular" panose="02000000000000000000" pitchFamily="2" charset="0"/>
            </a:endParaRP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Thread.Sleep</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syncEvent.Set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5546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760245" y="2519636"/>
            <a:ext cx="4762354" cy="830997"/>
            <a:chOff x="6184552" y="3871872"/>
            <a:chExt cx="4762354" cy="830997"/>
          </a:xfrm>
        </p:grpSpPr>
        <p:sp>
          <p:nvSpPr>
            <p:cNvPr id="6" name="Rectangle 5"/>
            <p:cNvSpPr/>
            <p:nvPr/>
          </p:nvSpPr>
          <p:spPr>
            <a:xfrm>
              <a:off x="6184552" y="3871872"/>
              <a:ext cx="2242922"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void</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stinks</a:t>
              </a:r>
              <a:endParaRPr lang="de-CH" sz="800" dirty="0">
                <a:solidFill>
                  <a:schemeClr val="tx2"/>
                </a:solidFill>
              </a:endParaRPr>
            </a:p>
          </p:txBody>
        </p:sp>
        <p:sp>
          <p:nvSpPr>
            <p:cNvPr id="7" name="Rectangle 6"/>
            <p:cNvSpPr/>
            <p:nvPr/>
          </p:nvSpPr>
          <p:spPr>
            <a:xfrm>
              <a:off x="8625437" y="3871872"/>
              <a:ext cx="2321469"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wait</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smells</a:t>
              </a:r>
              <a:endParaRPr lang="de-CH" sz="800" dirty="0">
                <a:solidFill>
                  <a:schemeClr val="tx2"/>
                </a:solidFill>
              </a:endParaRPr>
            </a:p>
          </p:txBody>
        </p:sp>
      </p:grpSp>
      <p:sp>
        <p:nvSpPr>
          <p:cNvPr id="8" name="Rectangle 7"/>
          <p:cNvSpPr/>
          <p:nvPr/>
        </p:nvSpPr>
        <p:spPr>
          <a:xfrm>
            <a:off x="4089428" y="5514569"/>
            <a:ext cx="6433171" cy="646331"/>
          </a:xfrm>
          <a:prstGeom prst="rect">
            <a:avLst/>
          </a:prstGeom>
        </p:spPr>
        <p:txBody>
          <a:bodyPr wrap="none">
            <a:spAutoFit/>
          </a:bodyPr>
          <a:lstStyle/>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means</a:t>
            </a:r>
            <a:r>
              <a:rPr lang="en-US" sz="3600" dirty="0">
                <a:solidFill>
                  <a:schemeClr val="accent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avoid blocking code</a:t>
            </a:r>
            <a:endParaRPr lang="de-CH" sz="3600" dirty="0">
              <a:solidFill>
                <a:schemeClr val="accent4"/>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pic>
        <p:nvPicPr>
          <p:cNvPr id="2" name="Picture 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69064" y="1227277"/>
            <a:ext cx="1866170" cy="1588039"/>
          </a:xfrm>
          <a:prstGeom prst="rect">
            <a:avLst/>
          </a:prstGeom>
        </p:spPr>
      </p:pic>
    </p:spTree>
    <p:extLst>
      <p:ext uri="{BB962C8B-B14F-4D97-AF65-F5344CB8AC3E}">
        <p14:creationId xmlns:p14="http://schemas.microsoft.com/office/powerpoint/2010/main" val="1219000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757437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10083" y="5836761"/>
            <a:ext cx="6096000" cy="830997"/>
          </a:xfrm>
          <a:prstGeom prst="rect">
            <a:avLst/>
          </a:prstGeom>
        </p:spPr>
        <p:txBody>
          <a:bodyPr>
            <a:spAutoFit/>
          </a:bodyPr>
          <a:lstStyle/>
          <a:p>
            <a:pPr algn="r"/>
            <a:r>
              <a:rPr lang="de-CH" sz="2400" dirty="0">
                <a:solidFill>
                  <a:schemeClr val="accent3"/>
                </a:solidFill>
                <a:latin typeface="Yanone Kaffeesatz Regular" panose="02000000000000000000" pitchFamily="2" charset="0"/>
              </a:rPr>
              <a:t>http://stackoverflow.com/questions/7612602/why-cant-i-use-the-await-operator-within-the-body-of-a-lock-statement</a:t>
            </a:r>
          </a:p>
        </p:txBody>
      </p:sp>
      <p:sp>
        <p:nvSpPr>
          <p:cNvPr id="9" name="Rectangle 8"/>
          <p:cNvSpPr/>
          <p:nvPr/>
        </p:nvSpPr>
        <p:spPr>
          <a:xfrm>
            <a:off x="5371910" y="835225"/>
            <a:ext cx="4913513"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var</a:t>
            </a:r>
            <a:r>
              <a:rPr lang="en-US" sz="3600" dirty="0">
                <a:solidFill>
                  <a:schemeClr val="tx2"/>
                </a:solidFill>
                <a:latin typeface="Yanone Kaffeesatz Regular" panose="02000000000000000000" pitchFamily="2" charset="0"/>
              </a:rPr>
              <a:t> locker = new object();</a:t>
            </a:r>
          </a:p>
          <a:p>
            <a:r>
              <a:rPr lang="en-US" sz="3600" dirty="0">
                <a:solidFill>
                  <a:schemeClr val="tx2"/>
                </a:solidFill>
                <a:latin typeface="Yanone Kaffeesatz Regular" panose="02000000000000000000" pitchFamily="2" charset="0"/>
              </a:rPr>
              <a:t>lock (locker)</a:t>
            </a: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await</a:t>
            </a:r>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Task.Yield</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0" name="Rectangle 9"/>
          <p:cNvSpPr/>
          <p:nvPr/>
        </p:nvSpPr>
        <p:spPr>
          <a:xfrm>
            <a:off x="5371910" y="4028526"/>
            <a:ext cx="6820090"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CS1996 </a:t>
            </a:r>
            <a:br>
              <a:rPr lang="en-US" sz="3600" dirty="0">
                <a:solidFill>
                  <a:schemeClr val="accent2"/>
                </a:solidFill>
                <a:latin typeface="Yanone Kaffeesatz Regular" panose="02000000000000000000" pitchFamily="2" charset="0"/>
              </a:rPr>
            </a:br>
            <a:r>
              <a:rPr lang="en-US" sz="3600" dirty="0">
                <a:solidFill>
                  <a:schemeClr val="accent2"/>
                </a:solidFill>
                <a:latin typeface="Yanone Kaffeesatz Regular" panose="02000000000000000000" pitchFamily="2" charset="0"/>
              </a:rPr>
              <a:t>Cannot await in the body of a lock statement</a:t>
            </a: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87508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056780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91416" y="546795"/>
            <a:ext cx="7703038" cy="4524315"/>
          </a:xfrm>
          <a:prstGeom prst="rect">
            <a:avLst/>
          </a:prstGeom>
        </p:spPr>
        <p:txBody>
          <a:bodyPr wrap="square">
            <a:spAutoFit/>
          </a:bodyPr>
          <a:lstStyle/>
          <a:p>
            <a:r>
              <a:rPr lang="en-US" sz="3200" dirty="0">
                <a:solidFill>
                  <a:schemeClr val="tx2"/>
                </a:solidFill>
                <a:latin typeface="Yanone Kaffeesatz Regular" panose="02000000000000000000" pitchFamily="2" charset="0"/>
              </a:rPr>
              <a:t>static </a:t>
            </a:r>
            <a:r>
              <a:rPr lang="en-US" sz="3200" dirty="0" err="1">
                <a:solidFill>
                  <a:schemeClr val="accent4"/>
                </a:solidFill>
                <a:latin typeface="Yanone Kaffeesatz Regular" panose="02000000000000000000" pitchFamily="2" charset="0"/>
              </a:rPr>
              <a:t>async</a:t>
            </a:r>
            <a:r>
              <a:rPr lang="en-US" sz="3200" dirty="0">
                <a:solidFill>
                  <a:schemeClr val="accent4"/>
                </a:solidFill>
                <a:latin typeface="Yanone Kaffeesatz Regular" panose="02000000000000000000" pitchFamily="2" charset="0"/>
              </a:rPr>
              <a:t> Task</a:t>
            </a:r>
            <a:r>
              <a:rPr lang="en-US" sz="3200" dirty="0">
                <a:solidFill>
                  <a:schemeClr val="tx2"/>
                </a:solidFill>
                <a:latin typeface="Yanone Kaffeesatz Regular" panose="02000000000000000000" pitchFamily="2" charset="0"/>
              </a:rPr>
              <a:t> Out(string content, </a:t>
            </a:r>
            <a:r>
              <a:rPr lang="en-US" sz="3200" dirty="0">
                <a:solidFill>
                  <a:schemeClr val="accent4"/>
                </a:solidFill>
                <a:latin typeface="Yanone Kaffeesatz Regular" panose="02000000000000000000" pitchFamily="2" charset="0"/>
              </a:rPr>
              <a:t>out string parameter</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Path.GetTempFileName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using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writer = new </a:t>
            </a:r>
            <a:r>
              <a:rPr lang="en-US" sz="3200" dirty="0" err="1">
                <a:solidFill>
                  <a:schemeClr val="accent3"/>
                </a:solidFill>
                <a:latin typeface="Yanone Kaffeesatz Regular" panose="02000000000000000000" pitchFamily="2" charset="0"/>
              </a:rPr>
              <a:t>StreamWriter</a:t>
            </a:r>
            <a:r>
              <a:rPr lang="en-US" sz="3200" dirty="0">
                <a:solidFill>
                  <a:schemeClr val="accent3"/>
                </a:solidFill>
                <a:latin typeface="Yanone Kaffeesatz Regular" panose="02000000000000000000" pitchFamily="2" charset="0"/>
              </a:rPr>
              <a:t>(</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await </a:t>
            </a:r>
            <a:r>
              <a:rPr lang="en-US" sz="3200" dirty="0" err="1">
                <a:solidFill>
                  <a:schemeClr val="accent3"/>
                </a:solidFill>
                <a:latin typeface="Yanone Kaffeesatz Regular" panose="02000000000000000000" pitchFamily="2" charset="0"/>
              </a:rPr>
              <a:t>writer.WriteLineAsync</a:t>
            </a:r>
            <a:r>
              <a:rPr lang="en-US" sz="3200" dirty="0">
                <a:solidFill>
                  <a:schemeClr val="accent3"/>
                </a:solidFill>
                <a:latin typeface="Yanone Kaffeesatz Regular" panose="02000000000000000000" pitchFamily="2" charset="0"/>
              </a:rPr>
              <a:t>(content);</a:t>
            </a:r>
          </a:p>
          <a:p>
            <a:r>
              <a:rPr lang="en-US" sz="3200" dirty="0">
                <a:solidFill>
                  <a:schemeClr val="accent3"/>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parameter = </a:t>
            </a:r>
            <a:r>
              <a:rPr lang="en-US" sz="3200" dirty="0" err="1">
                <a:solidFill>
                  <a:schemeClr val="accent4"/>
                </a:solidFill>
                <a:latin typeface="Yanone Kaffeesatz Regular" panose="02000000000000000000" pitchFamily="2" charset="0"/>
              </a:rPr>
              <a:t>randomFileName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sp>
        <p:nvSpPr>
          <p:cNvPr id="10" name="Rectangle 9"/>
          <p:cNvSpPr/>
          <p:nvPr/>
        </p:nvSpPr>
        <p:spPr>
          <a:xfrm>
            <a:off x="4591416" y="5255852"/>
            <a:ext cx="7684041"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CS1988 </a:t>
            </a:r>
            <a:br>
              <a:rPr lang="en-US" sz="3600" dirty="0">
                <a:solidFill>
                  <a:schemeClr val="accent2"/>
                </a:solidFill>
                <a:latin typeface="Yanone Kaffeesatz Regular" panose="02000000000000000000" pitchFamily="2" charset="0"/>
              </a:rPr>
            </a:br>
            <a:r>
              <a:rPr lang="en-US" sz="3600" dirty="0" err="1">
                <a:solidFill>
                  <a:schemeClr val="accent2"/>
                </a:solidFill>
                <a:latin typeface="Yanone Kaffeesatz Regular" panose="02000000000000000000" pitchFamily="2" charset="0"/>
              </a:rPr>
              <a:t>Async</a:t>
            </a:r>
            <a:r>
              <a:rPr lang="en-US" sz="3600" dirty="0">
                <a:solidFill>
                  <a:schemeClr val="accent2"/>
                </a:solidFill>
                <a:latin typeface="Yanone Kaffeesatz Regular" panose="02000000000000000000" pitchFamily="2" charset="0"/>
              </a:rPr>
              <a:t> methods cannot have ref or out parameters</a:t>
            </a:r>
          </a:p>
        </p:txBody>
      </p:sp>
      <p:grpSp>
        <p:nvGrpSpPr>
          <p:cNvPr id="8" name="Group 7"/>
          <p:cNvGrpSpPr/>
          <p:nvPr/>
        </p:nvGrpSpPr>
        <p:grpSpPr>
          <a:xfrm>
            <a:off x="-283221" y="2473176"/>
            <a:ext cx="3781261" cy="3858842"/>
            <a:chOff x="145657" y="0"/>
            <a:chExt cx="6858000" cy="6858000"/>
          </a:xfrm>
        </p:grpSpPr>
        <p:pic>
          <p:nvPicPr>
            <p:cNvPr id="12" name="Picture 1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3" name="Rectangle 12"/>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237616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1549296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489736"/>
            <a:ext cx="7306745"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 class </a:t>
            </a:r>
            <a:r>
              <a:rPr lang="en-US" sz="3600" dirty="0" err="1">
                <a:solidFill>
                  <a:schemeClr val="tx2"/>
                </a:solidFill>
                <a:latin typeface="Yanone Kaffeesatz Regular" panose="02000000000000000000" pitchFamily="2" charset="0"/>
              </a:rPr>
              <a:t>ClassWithAmbientState</a:t>
            </a: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static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a:t>
            </a:r>
            <a:r>
              <a:rPr lang="en-US" sz="3600" dirty="0" err="1">
                <a:solidFill>
                  <a:schemeClr val="tx2"/>
                </a:solidFill>
                <a:latin typeface="Yanone Kaffeesatz Regular" panose="02000000000000000000" pitchFamily="2" charset="0"/>
              </a:rPr>
              <a:t>ambientState</a:t>
            </a:r>
            <a:r>
              <a:rPr lang="en-US" sz="3600" dirty="0">
                <a:solidFill>
                  <a:schemeClr val="tx2"/>
                </a:solidFill>
                <a:latin typeface="Yanone Kaffeesatz Regular" panose="02000000000000000000" pitchFamily="2" charset="0"/>
              </a:rPr>
              <a:t> =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new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=&gt; 1); </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   public void Do()</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ambientState.Value</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691228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838788"/>
            <a:ext cx="7306745" cy="4832092"/>
          </a:xfrm>
          <a:prstGeom prst="rect">
            <a:avLst/>
          </a:prstGeom>
        </p:spPr>
        <p:txBody>
          <a:bodyPr wrap="square">
            <a:spAutoFit/>
          </a:bodyPr>
          <a:lstStyle/>
          <a:p>
            <a:r>
              <a:rPr lang="en-US" sz="2800" dirty="0" err="1" smtClean="0">
                <a:solidFill>
                  <a:schemeClr val="accent3"/>
                </a:solidFill>
                <a:latin typeface="Yanone Kaffeesatz Regular" panose="02000000000000000000" pitchFamily="2" charset="0"/>
              </a:rPr>
              <a:t>var</a:t>
            </a:r>
            <a:r>
              <a:rPr lang="en-US" sz="2800" dirty="0" smtClean="0">
                <a:solidFill>
                  <a:schemeClr val="accent3"/>
                </a:solidFill>
                <a:latin typeface="Yanone Kaffeesatz Regular" panose="02000000000000000000" pitchFamily="2" charset="0"/>
              </a:rPr>
              <a:t> </a:t>
            </a:r>
            <a:r>
              <a:rPr lang="en-US" sz="2800" dirty="0">
                <a:solidFill>
                  <a:schemeClr val="accent3"/>
                </a:solidFill>
                <a:latin typeface="Yanone Kaffeesatz Regular" panose="02000000000000000000" pitchFamily="2" charset="0"/>
              </a:rPr>
              <a:t>instance = new </a:t>
            </a:r>
            <a:r>
              <a:rPr lang="en-US" sz="2800" dirty="0" err="1">
                <a:solidFill>
                  <a:schemeClr val="accent3"/>
                </a:solidFill>
                <a:latin typeface="Yanone Kaffeesatz Regular" panose="02000000000000000000" pitchFamily="2" charset="0"/>
              </a:rPr>
              <a:t>ClassWithAmbientState</a:t>
            </a:r>
            <a:r>
              <a:rPr lang="en-US" sz="2800" dirty="0">
                <a:solidFill>
                  <a:schemeClr val="accent3"/>
                </a:solidFill>
                <a:latin typeface="Yanone Kaffeesatz Regular" panose="02000000000000000000" pitchFamily="2" charset="0"/>
              </a:rPr>
              <a:t>();</a:t>
            </a:r>
          </a:p>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tasks = new Task[3];</a:t>
            </a:r>
          </a:p>
          <a:p>
            <a:r>
              <a:rPr lang="en-US" sz="2800" dirty="0">
                <a:solidFill>
                  <a:schemeClr val="accent3"/>
                </a:solidFill>
                <a:latin typeface="Yanone Kaffeesatz Regular" panose="02000000000000000000" pitchFamily="2" charset="0"/>
              </a:rPr>
              <a:t>for (</a:t>
            </a:r>
            <a:r>
              <a:rPr lang="en-US" sz="2800" dirty="0" err="1">
                <a:solidFill>
                  <a:schemeClr val="accent3"/>
                </a:solidFill>
                <a:latin typeface="Yanone Kaffeesatz Regular" panose="02000000000000000000" pitchFamily="2" charset="0"/>
              </a:rPr>
              <a:t>int</a:t>
            </a:r>
            <a:r>
              <a:rPr lang="en-US" sz="2800" dirty="0">
                <a:solidFill>
                  <a:schemeClr val="accent3"/>
                </a:solidFill>
                <a:latin typeface="Yanone Kaffeesatz Regular" panose="02000000000000000000" pitchFamily="2" charset="0"/>
              </a:rPr>
              <a:t>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 0;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&lt; 3;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tasks[</a:t>
            </a:r>
            <a:r>
              <a:rPr lang="en-US" sz="2800" dirty="0" err="1">
                <a:solidFill>
                  <a:schemeClr val="tx2"/>
                </a:solidFill>
                <a:latin typeface="Yanone Kaffeesatz Regular" panose="02000000000000000000" pitchFamily="2" charset="0"/>
              </a:rPr>
              <a:t>i</a:t>
            </a:r>
            <a:r>
              <a:rPr lang="en-US" sz="2800" dirty="0">
                <a:solidFill>
                  <a:schemeClr val="tx2"/>
                </a:solidFill>
                <a:latin typeface="Yanone Kaffeesatz Regular" panose="02000000000000000000" pitchFamily="2" charset="0"/>
              </a:rPr>
              <a:t>] = </a:t>
            </a:r>
            <a:r>
              <a:rPr lang="en-US" sz="2800" dirty="0" err="1">
                <a:solidFill>
                  <a:schemeClr val="tx2"/>
                </a:solidFill>
                <a:latin typeface="Yanone Kaffeesatz Regular" panose="02000000000000000000" pitchFamily="2" charset="0"/>
              </a:rPr>
              <a:t>Task.Run</a:t>
            </a:r>
            <a:r>
              <a:rPr lang="en-US" sz="2800" dirty="0">
                <a:solidFill>
                  <a:schemeClr val="tx2"/>
                </a:solidFill>
                <a:latin typeface="Yanone Kaffeesatz Regular" panose="02000000000000000000" pitchFamily="2" charset="0"/>
              </a:rPr>
              <a:t>(() =&gt; {</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Thread.Sleep</a:t>
            </a:r>
            <a:r>
              <a:rPr lang="en-US" sz="2800" dirty="0">
                <a:solidFill>
                  <a:schemeClr val="tx2"/>
                </a:solidFill>
                <a:latin typeface="Yanone Kaffeesatz Regular" panose="02000000000000000000" pitchFamily="2" charset="0"/>
              </a:rPr>
              <a:t>(200);</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accent3"/>
                </a:solidFill>
                <a:latin typeface="Yanone Kaffeesatz Regular" panose="02000000000000000000" pitchFamily="2" charset="0"/>
              </a:rPr>
              <a:t>}</a:t>
            </a:r>
          </a:p>
          <a:p>
            <a:endParaRPr lang="en-US" sz="2800" dirty="0">
              <a:solidFill>
                <a:schemeClr val="accent3"/>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await </a:t>
            </a:r>
            <a:r>
              <a:rPr lang="en-US" sz="2800" dirty="0" err="1">
                <a:solidFill>
                  <a:schemeClr val="accent3"/>
                </a:solidFill>
                <a:latin typeface="Yanone Kaffeesatz Regular" panose="02000000000000000000" pitchFamily="2" charset="0"/>
              </a:rPr>
              <a:t>Task.WhenAll</a:t>
            </a:r>
            <a:r>
              <a:rPr lang="en-US" sz="2800" dirty="0">
                <a:solidFill>
                  <a:schemeClr val="accent3"/>
                </a:solidFill>
                <a:latin typeface="Yanone Kaffeesatz Regular" panose="02000000000000000000" pitchFamily="2" charset="0"/>
              </a:rPr>
              <a:t>(tasks);</a:t>
            </a:r>
            <a:endParaRPr lang="de-CH" sz="28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3655406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3914" y="582878"/>
            <a:ext cx="3846145" cy="3846145"/>
          </a:xfrm>
          <a:prstGeom prst="rect">
            <a:avLst/>
          </a:prstGeom>
        </p:spPr>
      </p:pic>
      <p:sp>
        <p:nvSpPr>
          <p:cNvPr id="7" name="Rectangle 6"/>
          <p:cNvSpPr/>
          <p:nvPr/>
        </p:nvSpPr>
        <p:spPr>
          <a:xfrm>
            <a:off x="5073728" y="2327535"/>
            <a:ext cx="6636753" cy="1569660"/>
          </a:xfrm>
          <a:prstGeom prst="rect">
            <a:avLst/>
          </a:prstGeom>
        </p:spPr>
        <p:txBody>
          <a:bodyPr wrap="none">
            <a:spAutoFit/>
          </a:bodyPr>
          <a:lstStyle/>
          <a:p>
            <a:r>
              <a:rPr lang="en-US" sz="4800" dirty="0">
                <a:solidFill>
                  <a:schemeClr val="tx2"/>
                </a:solidFill>
                <a:latin typeface="Yanone Kaffeesatz Regular" panose="02000000000000000000" pitchFamily="2" charset="0"/>
              </a:rPr>
              <a:t>Older constructs </a:t>
            </a:r>
            <a:r>
              <a:rPr lang="en-US" sz="4800" dirty="0">
                <a:solidFill>
                  <a:schemeClr val="accent4"/>
                </a:solidFill>
                <a:latin typeface="Yanone Kaffeesatz Regular" panose="02000000000000000000" pitchFamily="2" charset="0"/>
              </a:rPr>
              <a:t>bound to threads</a:t>
            </a:r>
          </a:p>
          <a:p>
            <a:r>
              <a:rPr lang="en-US" sz="4800" dirty="0">
                <a:solidFill>
                  <a:schemeClr val="tx2"/>
                </a:solidFill>
                <a:latin typeface="Yanone Kaffeesatz Regular" panose="02000000000000000000" pitchFamily="2" charset="0"/>
              </a:rPr>
              <a:t>fall apart in the </a:t>
            </a:r>
            <a:r>
              <a:rPr lang="en-US" sz="4800" dirty="0" err="1">
                <a:solidFill>
                  <a:schemeClr val="tx2"/>
                </a:solidFill>
                <a:latin typeface="Yanone Kaffeesatz Regular" panose="02000000000000000000" pitchFamily="2" charset="0"/>
              </a:rPr>
              <a:t>async</a:t>
            </a:r>
            <a:r>
              <a:rPr lang="en-US" sz="4800" dirty="0">
                <a:solidFill>
                  <a:schemeClr val="tx2"/>
                </a:solidFill>
                <a:latin typeface="Yanone Kaffeesatz Regular" panose="02000000000000000000" pitchFamily="2" charset="0"/>
              </a:rPr>
              <a:t>/await world</a:t>
            </a:r>
            <a:endParaRPr lang="de-CH" sz="800" dirty="0">
              <a:solidFill>
                <a:schemeClr val="tx2"/>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spTree>
    <p:extLst>
      <p:ext uri="{BB962C8B-B14F-4D97-AF65-F5344CB8AC3E}">
        <p14:creationId xmlns:p14="http://schemas.microsoft.com/office/powerpoint/2010/main" val="3103985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355963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accent4"/>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1053452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37375035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337860" y="535470"/>
            <a:ext cx="8755264" cy="523220"/>
          </a:xfrm>
          <a:prstGeom prst="rect">
            <a:avLst/>
          </a:prstGeom>
        </p:spPr>
        <p:txBody>
          <a:bodyPr wrap="square">
            <a:spAutoFit/>
          </a:bodyPr>
          <a:lstStyle/>
          <a:p>
            <a:r>
              <a:rPr lang="en-US" sz="2800" dirty="0">
                <a:solidFill>
                  <a:schemeClr val="tx2"/>
                </a:solidFill>
                <a:latin typeface="Yanone Kaffeesatz Regular" panose="02000000000000000000" pitchFamily="2" charset="0"/>
              </a:rPr>
              <a:t>public delegate </a:t>
            </a:r>
            <a:r>
              <a:rPr lang="en-US" sz="2800" dirty="0">
                <a:solidFill>
                  <a:schemeClr val="accent4"/>
                </a:solidFill>
                <a:latin typeface="Yanone Kaffeesatz Regular" panose="02000000000000000000" pitchFamily="2" charset="0"/>
              </a:rPr>
              <a:t>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AsyncEventHandler</a:t>
            </a:r>
            <a:r>
              <a:rPr lang="en-US" sz="2800" dirty="0">
                <a:solidFill>
                  <a:schemeClr val="tx2"/>
                </a:solidFill>
                <a:latin typeface="Yanone Kaffeesatz Regular" panose="02000000000000000000" pitchFamily="2" charset="0"/>
              </a:rPr>
              <a:t>(object sender, </a:t>
            </a:r>
            <a:r>
              <a:rPr lang="en-US" sz="2800" dirty="0" err="1">
                <a:solidFill>
                  <a:schemeClr val="tx2"/>
                </a:solidFill>
                <a:latin typeface="Yanone Kaffeesatz Regular" panose="02000000000000000000" pitchFamily="2" charset="0"/>
              </a:rPr>
              <a:t>EventArgs</a:t>
            </a:r>
            <a:r>
              <a:rPr lang="en-US" sz="2800" dirty="0">
                <a:solidFill>
                  <a:schemeClr val="tx2"/>
                </a:solidFill>
                <a:latin typeface="Yanone Kaffeesatz Regular" panose="02000000000000000000" pitchFamily="2" charset="0"/>
              </a:rPr>
              <a:t> e);</a:t>
            </a:r>
          </a:p>
        </p:txBody>
      </p:sp>
      <p:sp>
        <p:nvSpPr>
          <p:cNvPr id="8" name="Rectangle 7"/>
          <p:cNvSpPr/>
          <p:nvPr/>
        </p:nvSpPr>
        <p:spPr>
          <a:xfrm>
            <a:off x="4337860" y="2126335"/>
            <a:ext cx="7574976" cy="3970318"/>
          </a:xfrm>
          <a:prstGeom prst="rect">
            <a:avLst/>
          </a:prstGeom>
        </p:spPr>
        <p:txBody>
          <a:bodyPr wrap="square">
            <a:spAutoFit/>
          </a:bodyPr>
          <a:lstStyle/>
          <a:p>
            <a:r>
              <a:rPr lang="de-CH" sz="2800" dirty="0" err="1" smtClean="0">
                <a:solidFill>
                  <a:schemeClr val="tx2"/>
                </a:solidFill>
                <a:latin typeface="Yanone Kaffeesatz Regular" panose="02000000000000000000" pitchFamily="2" charset="0"/>
              </a:rPr>
              <a:t>protected</a:t>
            </a:r>
            <a:r>
              <a:rPr lang="de-CH" sz="2800" dirty="0" smtClean="0">
                <a:solidFill>
                  <a:schemeClr val="tx2"/>
                </a:solidFill>
                <a:latin typeface="Yanone Kaffeesatz Regular" panose="02000000000000000000" pitchFamily="2" charset="0"/>
              </a:rPr>
              <a:t> </a:t>
            </a:r>
            <a:r>
              <a:rPr lang="de-CH" sz="2800" dirty="0">
                <a:solidFill>
                  <a:schemeClr val="tx2"/>
                </a:solidFill>
                <a:latin typeface="Yanone Kaffeesatz Regular" panose="02000000000000000000" pitchFamily="2" charset="0"/>
              </a:rPr>
              <a:t>virtual Task OnMyAsyncEvent() </a:t>
            </a:r>
            <a:r>
              <a:rPr lang="de-CH" sz="2800" dirty="0" smtClean="0">
                <a:solidFill>
                  <a:schemeClr val="tx2"/>
                </a:solidFill>
                <a:latin typeface="Yanone Kaffeesatz Regular" panose="02000000000000000000" pitchFamily="2" charset="0"/>
              </a:rPr>
              <a:t>{</a:t>
            </a:r>
            <a:endParaRPr lang="de-CH" sz="2800" dirty="0">
              <a:solidFill>
                <a:schemeClr val="accent3"/>
              </a:solidFill>
              <a:latin typeface="Yanone Kaffeesatz Regular" panose="02000000000000000000" pitchFamily="2" charset="0"/>
            </a:endParaRPr>
          </a:p>
          <a:p>
            <a:r>
              <a:rPr lang="de-CH" sz="2800" dirty="0">
                <a:solidFill>
                  <a:schemeClr val="accent3"/>
                </a:solidFill>
                <a:latin typeface="Yanone Kaffeesatz Regular" panose="02000000000000000000" pitchFamily="2" charset="0"/>
              </a:rPr>
              <a:t>   var invocations = handler.GetInvocationList();</a:t>
            </a:r>
          </a:p>
          <a:p>
            <a:r>
              <a:rPr lang="de-CH" sz="2800" dirty="0">
                <a:solidFill>
                  <a:schemeClr val="accent3"/>
                </a:solidFill>
                <a:latin typeface="Yanone Kaffeesatz Regular" panose="02000000000000000000" pitchFamily="2" charset="0"/>
              </a:rPr>
              <a:t>   var handlerTasks = new Task[</a:t>
            </a:r>
            <a:r>
              <a:rPr lang="de-CH" sz="2800" dirty="0" err="1">
                <a:solidFill>
                  <a:schemeClr val="accent3"/>
                </a:solidFill>
                <a:latin typeface="Yanone Kaffeesatz Regular" panose="02000000000000000000" pitchFamily="2" charset="0"/>
              </a:rPr>
              <a:t>invocationList.Length</a:t>
            </a:r>
            <a:r>
              <a:rPr lang="de-CH" sz="2800" dirty="0" smtClean="0">
                <a:solidFill>
                  <a:schemeClr val="accent3"/>
                </a:solidFill>
                <a:latin typeface="Yanone Kaffeesatz Regular" panose="02000000000000000000" pitchFamily="2" charset="0"/>
              </a:rPr>
              <a:t>];</a:t>
            </a:r>
          </a:p>
          <a:p>
            <a:endParaRPr lang="de-CH" sz="2800" dirty="0" smtClean="0">
              <a:solidFill>
                <a:schemeClr val="tx2"/>
              </a:solidFill>
              <a:latin typeface="Yanone Kaffeesatz Regular" panose="02000000000000000000" pitchFamily="2" charset="0"/>
            </a:endParaRPr>
          </a:p>
          <a:p>
            <a:r>
              <a:rPr lang="de-CH" sz="2800" dirty="0" smtClean="0">
                <a:solidFill>
                  <a:schemeClr val="accent3"/>
                </a:solidFill>
                <a:latin typeface="Yanone Kaffeesatz Regular" panose="02000000000000000000" pitchFamily="2" charset="0"/>
              </a:rPr>
              <a:t>   </a:t>
            </a:r>
            <a:r>
              <a:rPr lang="de-CH" sz="2800" dirty="0">
                <a:solidFill>
                  <a:schemeClr val="accent3"/>
                </a:solidFill>
                <a:latin typeface="Yanone Kaffeesatz Regular" panose="02000000000000000000" pitchFamily="2" charset="0"/>
              </a:rPr>
              <a:t>for (int i = 0; i &lt; invocations.Length; i++) {</a:t>
            </a:r>
          </a:p>
          <a:p>
            <a:r>
              <a:rPr lang="de-CH" sz="2800" dirty="0">
                <a:solidFill>
                  <a:schemeClr val="accent3"/>
                </a:solidFill>
                <a:latin typeface="Yanone Kaffeesatz Regular" panose="02000000000000000000" pitchFamily="2" charset="0"/>
              </a:rPr>
              <a:t>     handlerTasks[i] = ((AsyncEventHandler)invocations[i])(...);</a:t>
            </a:r>
          </a:p>
          <a:p>
            <a:r>
              <a:rPr lang="de-CH" sz="2800" dirty="0">
                <a:solidFill>
                  <a:schemeClr val="accent3"/>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a:t>
            </a:r>
            <a:r>
              <a:rPr lang="de-CH" sz="2800" dirty="0">
                <a:solidFill>
                  <a:schemeClr val="accent4"/>
                </a:solidFill>
                <a:latin typeface="Yanone Kaffeesatz Regular" panose="02000000000000000000" pitchFamily="2" charset="0"/>
              </a:rPr>
              <a:t>Task.WhenAll(handlerTasks</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
        <p:nvSpPr>
          <p:cNvPr id="10" name="Rectangle 9"/>
          <p:cNvSpPr/>
          <p:nvPr/>
        </p:nvSpPr>
        <p:spPr>
          <a:xfrm>
            <a:off x="4337860" y="1209294"/>
            <a:ext cx="7303602" cy="523220"/>
          </a:xfrm>
          <a:prstGeom prst="rect">
            <a:avLst/>
          </a:prstGeom>
        </p:spPr>
        <p:txBody>
          <a:bodyPr wrap="none">
            <a:spAutoFit/>
          </a:bodyPr>
          <a:lstStyle/>
          <a:p>
            <a:r>
              <a:rPr lang="de-CH" sz="2800" dirty="0">
                <a:solidFill>
                  <a:schemeClr val="accent4"/>
                </a:solidFill>
                <a:latin typeface="Yanone Kaffeesatz Regular" panose="02000000000000000000" pitchFamily="2" charset="0"/>
              </a:rPr>
              <a:t>async Task</a:t>
            </a:r>
            <a:r>
              <a:rPr lang="de-CH" sz="2800" dirty="0">
                <a:solidFill>
                  <a:schemeClr val="tx2"/>
                </a:solidFill>
                <a:latin typeface="Yanone Kaffeesatz Regular" panose="02000000000000000000" pitchFamily="2" charset="0"/>
              </a:rPr>
              <a:t> MyAsyncEventHandler(object</a:t>
            </a:r>
            <a:r>
              <a:rPr lang="de-CH" sz="2000" dirty="0"/>
              <a:t> </a:t>
            </a:r>
            <a:r>
              <a:rPr lang="de-CH" sz="2800" dirty="0">
                <a:solidFill>
                  <a:schemeClr val="tx2"/>
                </a:solidFill>
                <a:latin typeface="Yanone Kaffeesatz Regular" panose="02000000000000000000" pitchFamily="2" charset="0"/>
              </a:rPr>
              <a:t>sender, EventArgs e) { }</a:t>
            </a:r>
          </a:p>
        </p:txBody>
      </p:sp>
    </p:spTree>
    <p:extLst>
      <p:ext uri="{BB962C8B-B14F-4D97-AF65-F5344CB8AC3E}">
        <p14:creationId xmlns:p14="http://schemas.microsoft.com/office/powerpoint/2010/main" val="1161500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13566324"/>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smtClean="0">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17803563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TaskCompletionSource</a:t>
            </a:r>
            <a:r>
              <a:rPr lang="en-US" sz="3300" dirty="0">
                <a:solidFill>
                  <a:schemeClr val="tx2"/>
                </a:solidFill>
                <a:latin typeface="Yanone Kaffeesatz Regular" panose="02000000000000000000" pitchFamily="2" charset="0"/>
              </a:rPr>
              <a:t>&lt;object&gt;();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smtClean="0">
                <a:solidFill>
                  <a:schemeClr val="tx2"/>
                </a:solidFill>
                <a:latin typeface="Yanone Kaffeesatz Regular" panose="02000000000000000000" pitchFamily="2" charset="0"/>
              </a:rPr>
              <a:t>((</a:t>
            </a:r>
            <a:r>
              <a:rPr lang="en-US" sz="3300" dirty="0" err="1" smtClean="0">
                <a:solidFill>
                  <a:schemeClr val="tx2"/>
                </a:solidFill>
                <a:latin typeface="Yanone Kaffeesatz Regular" panose="02000000000000000000" pitchFamily="2" charset="0"/>
              </a:rPr>
              <a:t>Func</a:t>
            </a:r>
            <a:r>
              <a:rPr lang="en-US" sz="3300" dirty="0" smtClean="0">
                <a:solidFill>
                  <a:schemeClr val="tx2"/>
                </a:solidFill>
                <a:latin typeface="Yanone Kaffeesatz Regular" panose="02000000000000000000" pitchFamily="2" charset="0"/>
              </a:rPr>
              <a:t>&lt;Task&gt;)(</a:t>
            </a:r>
            <a:r>
              <a:rPr lang="en-US" sz="3300" dirty="0" err="1" smtClean="0">
                <a:solidFill>
                  <a:schemeClr val="tx2"/>
                </a:solidFill>
                <a:latin typeface="Yanone Kaffeesatz Regular" panose="02000000000000000000" pitchFamily="2" charset="0"/>
              </a:rPr>
              <a:t>async</a:t>
            </a:r>
            <a:r>
              <a:rPr lang="en-US" sz="3300" dirty="0" smtClean="0">
                <a:solidFill>
                  <a:schemeClr val="tx2"/>
                </a:solidFill>
                <a:latin typeface="Yanone Kaffeesatz Regular" panose="02000000000000000000" pitchFamily="2" charset="0"/>
              </a:rPr>
              <a:t> () </a:t>
            </a:r>
            <a:r>
              <a:rPr lang="en-US" sz="3300" dirty="0">
                <a:solidFill>
                  <a:schemeClr val="tx2"/>
                </a:solidFill>
                <a:latin typeface="Yanone Kaffeesatz Regular" panose="02000000000000000000" pitchFamily="2" charset="0"/>
              </a:rPr>
              <a:t>=&gt; {</a:t>
            </a:r>
          </a:p>
          <a:p>
            <a:r>
              <a:rPr lang="en-US" sz="3300" dirty="0" smtClean="0">
                <a:solidFill>
                  <a:schemeClr val="accent4"/>
                </a:solidFill>
                <a:latin typeface="Yanone Kaffeesatz Regular" panose="02000000000000000000" pitchFamily="2" charset="0"/>
              </a:rPr>
              <a:t>   await</a:t>
            </a:r>
            <a:r>
              <a:rPr lang="en-US" sz="3300" dirty="0" smtClean="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tcs.Task</a:t>
            </a:r>
            <a:r>
              <a:rPr lang="en-US" sz="3300" dirty="0" smtClean="0">
                <a:solidFill>
                  <a:schemeClr val="accent4"/>
                </a:solidFill>
                <a:latin typeface="Yanone Kaffeesatz Regular" panose="02000000000000000000" pitchFamily="2" charset="0"/>
              </a:rPr>
              <a:t>;</a:t>
            </a:r>
            <a:endParaRPr lang="en-US" sz="3300" dirty="0">
              <a:solidFill>
                <a:schemeClr val="accent3"/>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smtClean="0">
                <a:solidFill>
                  <a:schemeClr val="tx2"/>
                </a:solidFill>
                <a:latin typeface="Yanone Kaffeesatz Regular" panose="02000000000000000000" pitchFamily="2" charset="0"/>
              </a:rPr>
              <a:t>var</a:t>
            </a:r>
            <a:r>
              <a:rPr lang="en-US" sz="3300" dirty="0" smtClean="0">
                <a:solidFill>
                  <a:schemeClr val="tx2"/>
                </a:solidFill>
                <a:latin typeface="Yanone Kaffeesatz Regular" panose="02000000000000000000" pitchFamily="2" charset="0"/>
              </a:rPr>
              <a:t> </a:t>
            </a:r>
            <a:r>
              <a:rPr lang="en-US" sz="3300" dirty="0">
                <a:solidFill>
                  <a:schemeClr val="tx2"/>
                </a:solidFill>
                <a:latin typeface="Yanone Kaffeesatz Regular" panose="02000000000000000000" pitchFamily="2" charset="0"/>
              </a:rPr>
              <a:t>t2 = </a:t>
            </a:r>
            <a:r>
              <a:rPr lang="en-US" sz="3300" dirty="0" smtClean="0">
                <a:solidFill>
                  <a:schemeClr val="tx2"/>
                </a:solidFill>
                <a:latin typeface="Yanone Kaffeesatz Regular" panose="02000000000000000000" pitchFamily="2" charset="0"/>
              </a:rPr>
              <a:t>((</a:t>
            </a:r>
            <a:r>
              <a:rPr lang="en-US" sz="3300" dirty="0" err="1" smtClean="0">
                <a:solidFill>
                  <a:schemeClr val="tx2"/>
                </a:solidFill>
                <a:latin typeface="Yanone Kaffeesatz Regular" panose="02000000000000000000" pitchFamily="2" charset="0"/>
              </a:rPr>
              <a:t>Func</a:t>
            </a:r>
            <a:r>
              <a:rPr lang="en-US" sz="3300" dirty="0" smtClean="0">
                <a:solidFill>
                  <a:schemeClr val="tx2"/>
                </a:solidFill>
                <a:latin typeface="Yanone Kaffeesatz Regular" panose="02000000000000000000" pitchFamily="2" charset="0"/>
              </a:rPr>
              <a:t>&lt;Task&gt;)(</a:t>
            </a:r>
            <a:r>
              <a:rPr lang="en-US" sz="3300" dirty="0" err="1" smtClean="0">
                <a:solidFill>
                  <a:schemeClr val="tx2"/>
                </a:solidFill>
                <a:latin typeface="Yanone Kaffeesatz Regular" panose="02000000000000000000" pitchFamily="2" charset="0"/>
              </a:rPr>
              <a:t>async</a:t>
            </a:r>
            <a:r>
              <a:rPr lang="en-US" sz="3300" dirty="0" smtClean="0">
                <a:solidFill>
                  <a:schemeClr val="tx2"/>
                </a:solidFill>
                <a:latin typeface="Yanone Kaffeesatz Regular" panose="02000000000000000000" pitchFamily="2" charset="0"/>
              </a:rPr>
              <a:t> () </a:t>
            </a:r>
            <a:r>
              <a:rPr lang="en-US" sz="3300" dirty="0">
                <a:solidFill>
                  <a:schemeClr val="tx2"/>
                </a:solidFill>
                <a:latin typeface="Yanone Kaffeesatz Regular" panose="02000000000000000000" pitchFamily="2" charset="0"/>
              </a:rPr>
              <a:t>=&gt;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a:t>
            </a:r>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Task.Delay</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tcs.TrySetResult</a:t>
            </a:r>
            <a:r>
              <a:rPr lang="en-US" sz="3300" dirty="0">
                <a:solidFill>
                  <a:schemeClr val="tx2"/>
                </a:solidFill>
                <a:latin typeface="Yanone Kaffeesatz Regular" panose="02000000000000000000" pitchFamily="2" charset="0"/>
              </a:rPr>
              <a:t>(null);</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538332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sp>
        <p:nvSpPr>
          <p:cNvPr id="10" name="Rectangle 9"/>
          <p:cNvSpPr/>
          <p:nvPr/>
        </p:nvSpPr>
        <p:spPr>
          <a:xfrm>
            <a:off x="5073728" y="2327535"/>
            <a:ext cx="6118983"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Works for </a:t>
            </a:r>
            <a:r>
              <a:rPr lang="en-US" sz="4800" dirty="0">
                <a:solidFill>
                  <a:schemeClr val="accent4"/>
                </a:solidFill>
                <a:latin typeface="Yanone Kaffeesatz Regular" panose="02000000000000000000" pitchFamily="2" charset="0"/>
              </a:rPr>
              <a:t>set</a:t>
            </a:r>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once events</a:t>
            </a:r>
            <a:r>
              <a:rPr lang="en-US" sz="4800" dirty="0">
                <a:solidFill>
                  <a:schemeClr val="tx2"/>
                </a:solidFill>
                <a:latin typeface="Yanone Kaffeesatz Regular" panose="02000000000000000000" pitchFamily="2" charset="0"/>
              </a:rPr>
              <a:t> only.</a:t>
            </a:r>
          </a:p>
          <a:p>
            <a:r>
              <a:rPr lang="en-US" sz="4800" dirty="0">
                <a:solidFill>
                  <a:schemeClr val="tx2"/>
                </a:solidFill>
                <a:latin typeface="Yanone Kaffeesatz Regular" panose="02000000000000000000" pitchFamily="2" charset="0"/>
              </a:rPr>
              <a:t>For reset events an approach is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available on my github account</a:t>
            </a:r>
            <a:endParaRPr lang="de-CH" sz="800" dirty="0">
              <a:solidFill>
                <a:schemeClr val="tx2"/>
              </a:solidFill>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4183445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sp>
        <p:nvSpPr>
          <p:cNvPr id="15" name="Rectangle 14"/>
          <p:cNvSpPr/>
          <p:nvPr/>
        </p:nvSpPr>
        <p:spPr>
          <a:xfrm>
            <a:off x="5073728" y="2327535"/>
            <a:ext cx="6086923"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don’t have to await inside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the lock</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grpSp>
        <p:nvGrpSpPr>
          <p:cNvPr id="16" name="Group 15"/>
          <p:cNvGrpSpPr/>
          <p:nvPr/>
        </p:nvGrpSpPr>
        <p:grpSpPr>
          <a:xfrm>
            <a:off x="-283221" y="2473176"/>
            <a:ext cx="3781261" cy="3858842"/>
            <a:chOff x="145657" y="0"/>
            <a:chExt cx="6858000" cy="6858000"/>
          </a:xfrm>
        </p:grpSpPr>
        <p:pic>
          <p:nvPicPr>
            <p:cNvPr id="17" name="Picture 1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8" name="Rectangle 17"/>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840604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661213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71910" y="422707"/>
            <a:ext cx="6820090"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int</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 = 0;</a:t>
            </a: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semaphore = new </a:t>
            </a:r>
            <a:r>
              <a:rPr lang="en-US" sz="3300" dirty="0" err="1">
                <a:solidFill>
                  <a:schemeClr val="accent4"/>
                </a:solidFill>
                <a:latin typeface="Yanone Kaffeesatz Regular" panose="02000000000000000000" pitchFamily="2" charset="0"/>
              </a:rPr>
              <a:t>SemaphoreSlim</a:t>
            </a:r>
            <a:r>
              <a:rPr lang="en-US" sz="3300" dirty="0">
                <a:solidFill>
                  <a:schemeClr val="accent4"/>
                </a:solidFill>
                <a:latin typeface="Yanone Kaffeesatz Regular" panose="02000000000000000000" pitchFamily="2" charset="0"/>
              </a:rPr>
              <a:t>(1)</a:t>
            </a:r>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tasks = new Task[3];</a:t>
            </a:r>
          </a:p>
          <a:p>
            <a:r>
              <a:rPr lang="en-US" sz="3300" dirty="0">
                <a:solidFill>
                  <a:schemeClr val="accent3"/>
                </a:solidFill>
                <a:latin typeface="Yanone Kaffeesatz Regular" panose="02000000000000000000" pitchFamily="2" charset="0"/>
              </a:rPr>
              <a:t>for (</a:t>
            </a:r>
            <a:r>
              <a:rPr lang="en-US" sz="3300" dirty="0" err="1">
                <a:solidFill>
                  <a:schemeClr val="accent3"/>
                </a:solidFill>
                <a:latin typeface="Yanone Kaffeesatz Regular" panose="02000000000000000000" pitchFamily="2" charset="0"/>
              </a:rPr>
              <a:t>int</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 0;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&lt; 3;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tasks[</a:t>
            </a:r>
            <a:r>
              <a:rPr lang="en-US" sz="3300" dirty="0" err="1">
                <a:solidFill>
                  <a:schemeClr val="tx2"/>
                </a:solidFill>
                <a:latin typeface="Yanone Kaffeesatz Regular" panose="02000000000000000000" pitchFamily="2" charset="0"/>
              </a:rPr>
              <a:t>i</a:t>
            </a:r>
            <a:r>
              <a:rPr lang="en-US" sz="3300" dirty="0">
                <a:solidFill>
                  <a:schemeClr val="tx2"/>
                </a:solidFill>
                <a:latin typeface="Yanone Kaffeesatz Regular" panose="02000000000000000000" pitchFamily="2" charset="0"/>
              </a:rPr>
              <a:t>] = ((</a:t>
            </a:r>
            <a:r>
              <a:rPr lang="en-US" sz="3300" dirty="0" err="1">
                <a:solidFill>
                  <a:schemeClr val="tx2"/>
                </a:solidFill>
                <a:latin typeface="Yanone Kaffeesatz Regular" panose="02000000000000000000" pitchFamily="2" charset="0"/>
              </a:rPr>
              <a:t>Func</a:t>
            </a:r>
            <a:r>
              <a:rPr lang="en-US" sz="3300" dirty="0">
                <a:solidFill>
                  <a:schemeClr val="tx2"/>
                </a:solidFill>
                <a:latin typeface="Yanone Kaffeesatz Regular" panose="02000000000000000000" pitchFamily="2" charset="0"/>
              </a:rPr>
              <a:t>&lt;Task&gt;) (</a:t>
            </a:r>
            <a:r>
              <a:rPr lang="en-US" sz="3300" dirty="0" err="1">
                <a:solidFill>
                  <a:schemeClr val="accent4"/>
                </a:solidFill>
                <a:latin typeface="Yanone Kaffeesatz Regular" panose="02000000000000000000" pitchFamily="2" charset="0"/>
              </a:rPr>
              <a:t>async</a:t>
            </a:r>
            <a:r>
              <a:rPr lang="en-US" sz="3300" dirty="0">
                <a:solidFill>
                  <a:schemeClr val="tx2"/>
                </a:solidFill>
                <a:latin typeface="Yanone Kaffeesatz Regular" panose="02000000000000000000" pitchFamily="2" charset="0"/>
              </a:rPr>
              <a:t> () =&gt;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 </a:t>
            </a:r>
            <a:r>
              <a:rPr lang="en-US" sz="3300" dirty="0" err="1">
                <a:solidFill>
                  <a:schemeClr val="accent4"/>
                </a:solidFill>
                <a:latin typeface="Yanone Kaffeesatz Regular" panose="02000000000000000000" pitchFamily="2" charset="0"/>
              </a:rPr>
              <a:t>semaphore.WaitAsync</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semaphore.Release</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await </a:t>
            </a:r>
            <a:r>
              <a:rPr lang="en-US" sz="3300" dirty="0" err="1">
                <a:solidFill>
                  <a:schemeClr val="accent3"/>
                </a:solidFill>
                <a:latin typeface="Yanone Kaffeesatz Regular" panose="02000000000000000000" pitchFamily="2" charset="0"/>
              </a:rPr>
              <a:t>Task.WhenAll</a:t>
            </a:r>
            <a:r>
              <a:rPr lang="en-US" sz="3300" dirty="0">
                <a:solidFill>
                  <a:schemeClr val="accent3"/>
                </a:solidFill>
                <a:latin typeface="Yanone Kaffeesatz Regular" panose="02000000000000000000" pitchFamily="2" charset="0"/>
              </a:rPr>
              <a:t>(tasks);</a:t>
            </a:r>
            <a:endParaRPr lang="de-CH" sz="3300" dirty="0">
              <a:solidFill>
                <a:schemeClr val="accent3"/>
              </a:solidFill>
              <a:latin typeface="Yanone Kaffeesatz Regular" panose="02000000000000000000" pitchFamily="2" charset="0"/>
            </a:endParaRP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464321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8963309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58491" y="546795"/>
            <a:ext cx="8035963" cy="4662815"/>
          </a:xfrm>
          <a:prstGeom prst="rect">
            <a:avLst/>
          </a:prstGeom>
        </p:spPr>
        <p:txBody>
          <a:bodyPr wrap="square">
            <a:spAutoFit/>
          </a:bodyPr>
          <a:lstStyle/>
          <a:p>
            <a:r>
              <a:rPr lang="en-US" sz="3300" dirty="0">
                <a:solidFill>
                  <a:schemeClr val="tx2"/>
                </a:solidFill>
                <a:latin typeface="Yanone Kaffeesatz Regular" panose="02000000000000000000" pitchFamily="2" charset="0"/>
              </a:rPr>
              <a:t>static </a:t>
            </a:r>
            <a:r>
              <a:rPr lang="en-US" sz="3300" dirty="0" err="1">
                <a:solidFill>
                  <a:schemeClr val="accent4"/>
                </a:solidFill>
                <a:latin typeface="Yanone Kaffeesatz Regular" panose="02000000000000000000" pitchFamily="2" charset="0"/>
              </a:rPr>
              <a:t>async</a:t>
            </a:r>
            <a:r>
              <a:rPr lang="en-US" sz="3300" dirty="0">
                <a:solidFill>
                  <a:schemeClr val="accent4"/>
                </a:solidFill>
                <a:latin typeface="Yanone Kaffeesatz Regular" panose="02000000000000000000" pitchFamily="2" charset="0"/>
              </a:rPr>
              <a:t> Task&lt;string&gt;</a:t>
            </a:r>
            <a:r>
              <a:rPr lang="en-US" sz="3300" dirty="0">
                <a:solidFill>
                  <a:schemeClr val="tx2"/>
                </a:solidFill>
                <a:latin typeface="Yanone Kaffeesatz Regular" panose="02000000000000000000" pitchFamily="2" charset="0"/>
              </a:rPr>
              <a:t> Out(string content)</a:t>
            </a:r>
          </a:p>
          <a:p>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 = </a:t>
            </a:r>
            <a:r>
              <a:rPr lang="en-US" sz="3300" dirty="0" err="1">
                <a:solidFill>
                  <a:schemeClr val="accent3"/>
                </a:solidFill>
                <a:latin typeface="Yanone Kaffeesatz Regular" panose="02000000000000000000" pitchFamily="2" charset="0"/>
              </a:rPr>
              <a:t>Path.GetTempFileName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using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writer = new </a:t>
            </a:r>
            <a:r>
              <a:rPr lang="en-US" sz="3300" dirty="0" err="1">
                <a:solidFill>
                  <a:schemeClr val="accent3"/>
                </a:solidFill>
                <a:latin typeface="Yanone Kaffeesatz Regular" panose="02000000000000000000" pitchFamily="2" charset="0"/>
              </a:rPr>
              <a:t>StreamWriter</a:t>
            </a:r>
            <a:r>
              <a:rPr lang="en-US" sz="3300" dirty="0">
                <a:solidFill>
                  <a:schemeClr val="accent3"/>
                </a:solidFill>
                <a:latin typeface="Yanone Kaffeesatz Regular" panose="02000000000000000000" pitchFamily="2" charset="0"/>
              </a:rPr>
              <a:t>(</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      await </a:t>
            </a:r>
            <a:r>
              <a:rPr lang="en-US" sz="3300" dirty="0" err="1">
                <a:solidFill>
                  <a:schemeClr val="accent3"/>
                </a:solidFill>
                <a:latin typeface="Yanone Kaffeesatz Regular" panose="02000000000000000000" pitchFamily="2" charset="0"/>
              </a:rPr>
              <a:t>writer.WriteLineAsync</a:t>
            </a:r>
            <a:r>
              <a:rPr lang="en-US" sz="3300" dirty="0">
                <a:solidFill>
                  <a:schemeClr val="accent3"/>
                </a:solidFill>
                <a:latin typeface="Yanone Kaffeesatz Regular" panose="02000000000000000000" pitchFamily="2" charset="0"/>
              </a:rPr>
              <a:t>(content);</a:t>
            </a:r>
          </a:p>
          <a:p>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return </a:t>
            </a:r>
            <a:r>
              <a:rPr lang="en-US" sz="3300" dirty="0" err="1">
                <a:solidFill>
                  <a:schemeClr val="accent4"/>
                </a:solidFill>
                <a:latin typeface="Yanone Kaffeesatz Regular" panose="02000000000000000000" pitchFamily="2" charset="0"/>
              </a:rPr>
              <a:t>randomFileName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grpSp>
        <p:nvGrpSpPr>
          <p:cNvPr id="14" name="Group 13"/>
          <p:cNvGrpSpPr/>
          <p:nvPr/>
        </p:nvGrpSpPr>
        <p:grpSpPr>
          <a:xfrm>
            <a:off x="-283221" y="2473176"/>
            <a:ext cx="3781261" cy="3858842"/>
            <a:chOff x="145657" y="0"/>
            <a:chExt cx="6858000" cy="6858000"/>
          </a:xfrm>
        </p:grpSpPr>
        <p:pic>
          <p:nvPicPr>
            <p:cNvPr id="15" name="Picture 1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6" name="Rectangle 15"/>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55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smtClean="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27533914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97298" y="330375"/>
            <a:ext cx="8621484" cy="6001643"/>
          </a:xfrm>
          <a:prstGeom prst="rect">
            <a:avLst/>
          </a:prstGeom>
        </p:spPr>
        <p:txBody>
          <a:bodyPr wrap="square">
            <a:spAutoFit/>
          </a:bodyPr>
          <a:lstStyle/>
          <a:p>
            <a:r>
              <a:rPr lang="en-US" sz="3200" dirty="0">
                <a:solidFill>
                  <a:schemeClr val="tx2"/>
                </a:solidFill>
                <a:latin typeface="Yanone Kaffeesatz Regular" panose="02000000000000000000" pitchFamily="2" charset="0"/>
              </a:rPr>
              <a:t> class </a:t>
            </a:r>
            <a:r>
              <a:rPr lang="en-US" sz="3200" dirty="0" err="1" smtClean="0">
                <a:solidFill>
                  <a:schemeClr val="tx2"/>
                </a:solidFill>
                <a:latin typeface="Yanone Kaffeesatz Regular" panose="02000000000000000000" pitchFamily="2" charset="0"/>
              </a:rPr>
              <a:t>ClassWithAmbientState</a:t>
            </a:r>
            <a:r>
              <a:rPr lang="en-US" sz="3200" dirty="0" smtClean="0">
                <a:solidFill>
                  <a:schemeClr val="tx2"/>
                </a:solidFill>
                <a:latin typeface="Yanone Kaffeesatz Regular" panose="02000000000000000000" pitchFamily="2" charset="0"/>
              </a:rPr>
              <a:t> {</a:t>
            </a:r>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static </a:t>
            </a:r>
            <a:r>
              <a:rPr lang="en-US" sz="3200" dirty="0" err="1">
                <a:solidFill>
                  <a:schemeClr val="accent4"/>
                </a:solidFill>
                <a:latin typeface="Yanone Kaffeesatz Regular" panose="02000000000000000000" pitchFamily="2" charset="0"/>
              </a:rPr>
              <a:t>AsyncLocal</a:t>
            </a:r>
            <a:r>
              <a:rPr lang="en-US" sz="3200" dirty="0">
                <a:solidFill>
                  <a:schemeClr val="tx2"/>
                </a:solidFill>
                <a:latin typeface="Yanone Kaffeesatz Regular" panose="02000000000000000000" pitchFamily="2" charset="0"/>
              </a:rPr>
              <a:t>&lt;</a:t>
            </a:r>
            <a:r>
              <a:rPr lang="en-US" sz="3200" dirty="0" err="1">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r>
              <a:rPr lang="en-US" sz="3200" dirty="0" err="1">
                <a:solidFill>
                  <a:schemeClr val="tx2"/>
                </a:solidFill>
                <a:latin typeface="Yanone Kaffeesatz Regular" panose="02000000000000000000" pitchFamily="2" charset="0"/>
              </a:rPr>
              <a:t>ambientState</a:t>
            </a:r>
            <a:r>
              <a:rPr lang="en-US" sz="3200" dirty="0">
                <a:solidFill>
                  <a:schemeClr val="tx2"/>
                </a:solidFill>
                <a:latin typeface="Yanone Kaffeesatz Regular" panose="02000000000000000000" pitchFamily="2" charset="0"/>
              </a:rPr>
              <a:t> = </a:t>
            </a:r>
            <a:r>
              <a:rPr lang="en-US" sz="3200" dirty="0" smtClean="0">
                <a:solidFill>
                  <a:schemeClr val="tx2"/>
                </a:solidFill>
                <a:latin typeface="Yanone Kaffeesatz Regular" panose="02000000000000000000" pitchFamily="2" charset="0"/>
              </a:rPr>
              <a:t/>
            </a:r>
            <a:br>
              <a:rPr lang="en-US" sz="3200" dirty="0" smtClean="0">
                <a:solidFill>
                  <a:schemeClr val="tx2"/>
                </a:solidFill>
                <a:latin typeface="Yanone Kaffeesatz Regular" panose="02000000000000000000" pitchFamily="2" charset="0"/>
              </a:rPr>
            </a:br>
            <a:r>
              <a:rPr lang="en-US" sz="3200" dirty="0" smtClean="0">
                <a:solidFill>
                  <a:schemeClr val="tx2"/>
                </a:solidFill>
                <a:latin typeface="Yanone Kaffeesatz Regular" panose="02000000000000000000" pitchFamily="2" charset="0"/>
              </a:rPr>
              <a:t>        new </a:t>
            </a:r>
            <a:r>
              <a:rPr lang="en-US" sz="3200" dirty="0" err="1" smtClean="0">
                <a:solidFill>
                  <a:schemeClr val="accent4"/>
                </a:solidFill>
                <a:latin typeface="Yanone Kaffeesatz Regular" panose="02000000000000000000" pitchFamily="2" charset="0"/>
              </a:rPr>
              <a:t>AsyncLocal</a:t>
            </a:r>
            <a:r>
              <a:rPr lang="en-US" sz="3200" dirty="0" smtClean="0">
                <a:solidFill>
                  <a:schemeClr val="tx2"/>
                </a:solidFill>
                <a:latin typeface="Yanone Kaffeesatz Regular" panose="02000000000000000000" pitchFamily="2" charset="0"/>
              </a:rPr>
              <a:t>&lt;</a:t>
            </a:r>
            <a:r>
              <a:rPr lang="en-US" sz="3200" dirty="0" err="1" smtClean="0">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static </a:t>
            </a:r>
            <a:r>
              <a:rPr lang="en-US" sz="3200" dirty="0" err="1">
                <a:solidFill>
                  <a:schemeClr val="tx2"/>
                </a:solidFill>
                <a:latin typeface="Yanone Kaffeesatz Regular" panose="02000000000000000000" pitchFamily="2" charset="0"/>
              </a:rPr>
              <a:t>ClassWithAmbientState</a:t>
            </a:r>
            <a:r>
              <a:rPr lang="en-US" sz="3200" dirty="0">
                <a:solidFill>
                  <a:schemeClr val="tx2"/>
                </a:solidFill>
                <a:latin typeface="Yanone Kaffeesatz Regular" panose="02000000000000000000" pitchFamily="2" charset="0"/>
              </a:rPr>
              <a:t>() {</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 = 1;</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public void Do</a:t>
            </a:r>
            <a:r>
              <a:rPr lang="en-US" sz="3200" dirty="0" smtClean="0">
                <a:solidFill>
                  <a:schemeClr val="tx2"/>
                </a:solidFill>
                <a:latin typeface="Yanone Kaffeesatz Regular" panose="02000000000000000000" pitchFamily="2" charset="0"/>
              </a:rPr>
              <a:t>() {</a:t>
            </a:r>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06274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55398850"/>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6714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12" name="Rectangle 11"/>
          <p:cNvSpPr/>
          <p:nvPr/>
        </p:nvSpPr>
        <p:spPr>
          <a:xfrm>
            <a:off x="5202936" y="2038535"/>
            <a:ext cx="6086923" cy="3046988"/>
          </a:xfrm>
          <a:prstGeom prst="rect">
            <a:avLst/>
          </a:prstGeom>
        </p:spPr>
        <p:txBody>
          <a:bodyPr wrap="none">
            <a:spAutoFit/>
          </a:bodyPr>
          <a:lstStyle/>
          <a:p>
            <a:r>
              <a:rPr lang="en-US" sz="4800" dirty="0">
                <a:solidFill>
                  <a:schemeClr val="tx2"/>
                </a:solidFill>
                <a:latin typeface="Yanone Kaffeesatz Regular" panose="02000000000000000000" pitchFamily="2" charset="0"/>
              </a:rPr>
              <a:t>Even better:</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float state into methods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that need it</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spTree>
    <p:extLst>
      <p:ext uri="{BB962C8B-B14F-4D97-AF65-F5344CB8AC3E}">
        <p14:creationId xmlns:p14="http://schemas.microsoft.com/office/powerpoint/2010/main" val="3899120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13412" y="489736"/>
            <a:ext cx="7306745" cy="6001643"/>
          </a:xfrm>
          <a:prstGeom prst="rect">
            <a:avLst/>
          </a:prstGeom>
        </p:spPr>
        <p:txBody>
          <a:bodyPr wrap="square">
            <a:spAutoFit/>
          </a:bodyPr>
          <a:lstStyle/>
          <a:p>
            <a:r>
              <a:rPr lang="en-US" sz="3200" dirty="0" err="1" smtClean="0">
                <a:solidFill>
                  <a:schemeClr val="tx2"/>
                </a:solidFill>
                <a:latin typeface="Yanone Kaffeesatz Regular" panose="02000000000000000000" pitchFamily="2" charset="0"/>
              </a:rPr>
              <a:t>var</a:t>
            </a:r>
            <a:r>
              <a:rPr lang="en-US" sz="3200" dirty="0" smtClean="0">
                <a:solidFill>
                  <a:schemeClr val="tx2"/>
                </a:solidFill>
                <a:latin typeface="Yanone Kaffeesatz Regular" panose="02000000000000000000" pitchFamily="2" charset="0"/>
              </a:rPr>
              <a:t> </a:t>
            </a:r>
            <a:r>
              <a:rPr lang="en-US" sz="3200" dirty="0">
                <a:solidFill>
                  <a:schemeClr val="tx2"/>
                </a:solidFill>
                <a:latin typeface="Yanone Kaffeesatz Regular" panose="02000000000000000000" pitchFamily="2" charset="0"/>
              </a:rPr>
              <a:t>instance = new </a:t>
            </a:r>
            <a:r>
              <a:rPr lang="en-US" sz="3200" dirty="0" err="1" smtClean="0">
                <a:solidFill>
                  <a:schemeClr val="tx2"/>
                </a:solidFill>
                <a:latin typeface="Yanone Kaffeesatz Regular" panose="02000000000000000000" pitchFamily="2" charset="0"/>
              </a:rPr>
              <a:t>ClassWithFloatingState</a:t>
            </a:r>
            <a:r>
              <a:rPr lang="en-US" sz="3200" dirty="0" smtClean="0">
                <a:solidFill>
                  <a:schemeClr val="tx2"/>
                </a:solidFill>
                <a:latin typeface="Yanone Kaffeesatz Regular" panose="02000000000000000000" pitchFamily="2" charset="0"/>
              </a:rPr>
              <a:t>();</a:t>
            </a:r>
            <a:endParaRPr lang="en-US" sz="3200" dirty="0">
              <a:solidFill>
                <a:schemeClr val="tx2"/>
              </a:solidFill>
              <a:latin typeface="Yanone Kaffeesatz Regular" panose="02000000000000000000" pitchFamily="2" charset="0"/>
            </a:endParaRPr>
          </a:p>
          <a:p>
            <a:endParaRPr lang="en-US" sz="3200" dirty="0">
              <a:solidFill>
                <a:schemeClr val="tx2"/>
              </a:solidFill>
              <a:latin typeface="Yanone Kaffeesatz Regular" panose="02000000000000000000" pitchFamily="2" charset="0"/>
            </a:endParaRPr>
          </a:p>
          <a:p>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tasks = new Task[3];</a:t>
            </a:r>
          </a:p>
          <a:p>
            <a:r>
              <a:rPr lang="en-US" sz="3200" dirty="0">
                <a:solidFill>
                  <a:schemeClr val="accent3"/>
                </a:solidFill>
                <a:latin typeface="Yanone Kaffeesatz Regular" panose="02000000000000000000" pitchFamily="2" charset="0"/>
              </a:rPr>
              <a:t>for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0;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&lt; 3;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tasks[</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Func</a:t>
            </a:r>
            <a:r>
              <a:rPr lang="en-US" sz="3200" dirty="0">
                <a:solidFill>
                  <a:schemeClr val="accent3"/>
                </a:solidFill>
                <a:latin typeface="Yanone Kaffeesatz Regular" panose="02000000000000000000" pitchFamily="2" charset="0"/>
              </a:rPr>
              <a:t>&lt;Task&gt;)(</a:t>
            </a:r>
            <a:r>
              <a:rPr lang="en-US" sz="3200" dirty="0" err="1">
                <a:solidFill>
                  <a:schemeClr val="accent3"/>
                </a:solidFill>
                <a:latin typeface="Yanone Kaffeesatz Regular" panose="02000000000000000000" pitchFamily="2" charset="0"/>
              </a:rPr>
              <a:t>async</a:t>
            </a:r>
            <a:r>
              <a:rPr lang="en-US" sz="3200" dirty="0">
                <a:solidFill>
                  <a:schemeClr val="accent3"/>
                </a:solidFill>
                <a:latin typeface="Yanone Kaffeesatz Regular" panose="02000000000000000000" pitchFamily="2" charset="0"/>
              </a:rPr>
              <a:t> () =&gt; {</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current = 1;</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current =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await </a:t>
            </a:r>
            <a:r>
              <a:rPr lang="en-US" sz="3200" dirty="0" err="1">
                <a:solidFill>
                  <a:schemeClr val="tx2"/>
                </a:solidFill>
                <a:latin typeface="Yanone Kaffeesatz Regular" panose="02000000000000000000" pitchFamily="2" charset="0"/>
              </a:rPr>
              <a:t>Task.Delay</a:t>
            </a:r>
            <a:r>
              <a:rPr lang="en-US" sz="3200" dirty="0">
                <a:solidFill>
                  <a:schemeClr val="tx2"/>
                </a:solidFill>
                <a:latin typeface="Yanone Kaffeesatz Regular" panose="02000000000000000000" pitchFamily="2" charset="0"/>
              </a:rPr>
              <a:t>(200).</a:t>
            </a:r>
            <a:r>
              <a:rPr lang="en-US" sz="3200" dirty="0" err="1">
                <a:solidFill>
                  <a:schemeClr val="tx2"/>
                </a:solidFill>
                <a:latin typeface="Yanone Kaffeesatz Regular" panose="02000000000000000000" pitchFamily="2" charset="0"/>
              </a:rPr>
              <a:t>ConfigureAwait</a:t>
            </a:r>
            <a:r>
              <a:rPr lang="en-US" sz="3200" dirty="0">
                <a:solidFill>
                  <a:schemeClr val="tx2"/>
                </a:solidFill>
                <a:latin typeface="Yanone Kaffeesatz Regular" panose="02000000000000000000" pitchFamily="2" charset="0"/>
              </a:rPr>
              <a:t>(false);</a:t>
            </a:r>
          </a:p>
          <a:p>
            <a:r>
              <a:rPr lang="en-US" sz="3200" dirty="0">
                <a:solidFill>
                  <a:schemeClr val="tx2"/>
                </a:solidFill>
                <a:latin typeface="Yanone Kaffeesatz Regular" panose="02000000000000000000" pitchFamily="2" charset="0"/>
              </a:rPr>
              <a:t>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await </a:t>
            </a:r>
            <a:r>
              <a:rPr lang="en-US" sz="3200" dirty="0" err="1">
                <a:solidFill>
                  <a:schemeClr val="accent3"/>
                </a:solidFill>
                <a:latin typeface="Yanone Kaffeesatz Regular" panose="02000000000000000000" pitchFamily="2" charset="0"/>
              </a:rPr>
              <a:t>Task.WhenAll</a:t>
            </a:r>
            <a:r>
              <a:rPr lang="en-US" sz="3200" dirty="0">
                <a:solidFill>
                  <a:schemeClr val="accent3"/>
                </a:solidFill>
                <a:latin typeface="Yanone Kaffeesatz Regular" panose="02000000000000000000" pitchFamily="2" charset="0"/>
              </a:rPr>
              <a:t>(tasks);</a:t>
            </a:r>
            <a:endParaRPr lang="de-CH" sz="32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0140178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smtClean="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i</a:t>
              </a:r>
              <a:r>
                <a:rPr lang="en-US" sz="5400" dirty="0" smtClean="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smtClean="0">
                  <a:solidFill>
                    <a:schemeClr val="tx2"/>
                  </a:solidFill>
                  <a:latin typeface="Yanone Kaffeesatz Regular" panose="02000000000000000000" pitchFamily="2" charset="0"/>
                </a:rPr>
                <a:t>o</a:t>
              </a:r>
              <a:r>
                <a:rPr lang="en-US" sz="5400" dirty="0" smtClean="0">
                  <a:solidFill>
                    <a:schemeClr val="tx2"/>
                  </a:solidFill>
                  <a:latin typeface="Yanone Kaffeesatz Regular" panose="02000000000000000000" pitchFamily="2" charset="0"/>
                </a:rPr>
                <a:t>vercome</a:t>
              </a:r>
              <a:endParaRPr lang="en-US" sz="54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6516982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 name="Straight Arrow Connector 2"/>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a:t>
            </a:r>
            <a:endParaRPr lang="de-CH" sz="500" dirty="0"/>
          </a:p>
        </p:txBody>
      </p:sp>
      <p:sp>
        <p:nvSpPr>
          <p:cNvPr id="5" name="Rectangle 4"/>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a:t>
            </a:r>
            <a:endParaRPr lang="de-CH" sz="500" dirty="0"/>
          </a:p>
        </p:txBody>
      </p:sp>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10" name="Rectangle 9"/>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194955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7620553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569458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2941551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9736763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16271324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await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err="1">
                <a:solidFill>
                  <a:schemeClr val="tx2"/>
                </a:solidFill>
                <a:latin typeface="Yanone Kaffeesatz Regular" panose="02000000000000000000" pitchFamily="2" charset="0"/>
              </a:rPr>
              <a:t>ConfigureAwait</a:t>
            </a:r>
            <a:r>
              <a:rPr lang="en-US" sz="2800" dirty="0">
                <a:solidFill>
                  <a:schemeClr val="tx2"/>
                </a:solidFill>
                <a:latin typeface="Yanone Kaffeesatz Regular" panose="02000000000000000000" pitchFamily="2" charset="0"/>
              </a:rPr>
              <a:t>(false);</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8188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66503" cy="5386090"/>
            <a:chOff x="1040633" y="1050953"/>
            <a:chExt cx="8466503" cy="5386090"/>
          </a:xfrm>
        </p:grpSpPr>
        <p:sp>
          <p:nvSpPr>
            <p:cNvPr id="2" name="Rectangle 1"/>
            <p:cNvSpPr/>
            <p:nvPr/>
          </p:nvSpPr>
          <p:spPr>
            <a:xfrm>
              <a:off x="3575704" y="1050953"/>
              <a:ext cx="593143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cast</a:t>
              </a:r>
              <a:endParaRPr lang="de-CH" sz="2400" dirty="0"/>
            </a:p>
          </p:txBody>
        </p:sp>
        <p:sp>
          <p:nvSpPr>
            <p:cNvPr id="4" name="Rectangle 3"/>
            <p:cNvSpPr/>
            <p:nvPr/>
          </p:nvSpPr>
          <p:spPr>
            <a:xfrm>
              <a:off x="1040633" y="1702859"/>
              <a:ext cx="2042547"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The die</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4062756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3740126" cy="2215991"/>
          </a:xfrm>
          <a:prstGeom prst="rect">
            <a:avLst/>
          </a:prstGeom>
        </p:spPr>
        <p:txBody>
          <a:bodyPr wrap="none">
            <a:spAutoFit/>
          </a:bodyPr>
          <a:lstStyle/>
          <a:p>
            <a:r>
              <a:rPr lang="en-US" sz="13800" dirty="0" err="1">
                <a:solidFill>
                  <a:schemeClr val="accent2"/>
                </a:solidFill>
                <a:latin typeface="Yanone Kaffeesatz Regular" panose="02000000000000000000" pitchFamily="2" charset="0"/>
              </a:rPr>
              <a:t>Yehaa</a:t>
            </a:r>
            <a:r>
              <a:rPr lang="en-US" sz="13800" dirty="0">
                <a:solidFill>
                  <a:schemeClr val="accent2"/>
                </a:solidFill>
                <a:latin typeface="Yanone Kaffeesatz Regular" panose="02000000000000000000" pitchFamily="2" charset="0"/>
              </a:rPr>
              <a:t>!</a:t>
            </a:r>
            <a:endParaRPr lang="de-CH" sz="1200" dirty="0"/>
          </a:p>
        </p:txBody>
      </p:sp>
      <p:sp>
        <p:nvSpPr>
          <p:cNvPr id="3" name="Rectangle 2"/>
          <p:cNvSpPr/>
          <p:nvPr/>
        </p:nvSpPr>
        <p:spPr>
          <a:xfrm>
            <a:off x="3544958" y="4002663"/>
            <a:ext cx="8203096"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 </a:t>
            </a:r>
            <a:r>
              <a:rPr lang="en-US" sz="9600" dirty="0" err="1">
                <a:solidFill>
                  <a:schemeClr val="accent4"/>
                </a:solidFill>
                <a:latin typeface="Yanone Kaffeesatz Regular" panose="02000000000000000000" pitchFamily="2" charset="0"/>
              </a:rPr>
              <a:t>Async</a:t>
            </a:r>
            <a:r>
              <a:rPr lang="en-US" sz="9600" dirty="0">
                <a:solidFill>
                  <a:schemeClr val="accent4"/>
                </a:solidFill>
                <a:latin typeface="Yanone Kaffeesatz Regular" panose="02000000000000000000" pitchFamily="2" charset="0"/>
              </a:rPr>
              <a:t> all the way</a:t>
            </a:r>
            <a:endParaRPr lang="de-CH" sz="800" dirty="0">
              <a:solidFill>
                <a:schemeClr val="accent4"/>
              </a:solidFill>
            </a:endParaRPr>
          </a:p>
        </p:txBody>
      </p:sp>
      <p:pic>
        <p:nvPicPr>
          <p:cNvPr id="4" name="Picture 2" descr="X ALL THE THINGS - async all the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199" y="981989"/>
            <a:ext cx="4027566" cy="302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837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977516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830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smtClean="0">
                <a:solidFill>
                  <a:schemeClr val="tx2"/>
                </a:solidFill>
                <a:latin typeface="Yanone Kaffeesatz Regular" panose="02000000000000000000" pitchFamily="2" charset="0"/>
              </a:rPr>
              <a:t>Use </a:t>
            </a:r>
            <a:r>
              <a:rPr lang="en-US" sz="3600" dirty="0" err="1" smtClean="0">
                <a:solidFill>
                  <a:schemeClr val="accent4"/>
                </a:solidFill>
                <a:latin typeface="Yanone Kaffeesatz Regular" panose="02000000000000000000" pitchFamily="2" charset="0"/>
              </a:rPr>
              <a:t>iPob</a:t>
            </a:r>
            <a:r>
              <a:rPr lang="en-US" sz="3600" dirty="0" smtClean="0">
                <a:solidFill>
                  <a:schemeClr val="accent4"/>
                </a:solidFill>
                <a:latin typeface="Yanone Kaffeesatz Regular" panose="02000000000000000000" pitchFamily="2" charset="0"/>
              </a:rPr>
              <a:t> </a:t>
            </a:r>
            <a:r>
              <a:rPr lang="en-US" sz="3600" dirty="0" smtClean="0">
                <a:solidFill>
                  <a:schemeClr val="tx2"/>
                </a:solidFill>
                <a:latin typeface="Yanone Kaffeesatz Regular" panose="02000000000000000000" pitchFamily="2" charset="0"/>
              </a:rPr>
              <a:t>to move your code</a:t>
            </a:r>
          </a:p>
          <a:p>
            <a:r>
              <a:rPr lang="en-US" sz="3600" dirty="0">
                <a:solidFill>
                  <a:schemeClr val="tx2"/>
                </a:solidFill>
                <a:latin typeface="Yanone Kaffeesatz Regular" panose="02000000000000000000" pitchFamily="2" charset="0"/>
              </a:rPr>
              <a:t>s</a:t>
            </a:r>
            <a:r>
              <a:rPr lang="en-US" sz="3600" dirty="0" smtClean="0">
                <a:solidFill>
                  <a:schemeClr val="tx2"/>
                </a:solidFill>
                <a:latin typeface="Yanone Kaffeesatz Regular" panose="02000000000000000000" pitchFamily="2" charset="0"/>
              </a:rPr>
              <a:t>tep by step towards </a:t>
            </a:r>
            <a:r>
              <a:rPr lang="en-US" sz="3600" dirty="0" err="1" smtClean="0">
                <a:solidFill>
                  <a:schemeClr val="tx2"/>
                </a:solidFill>
                <a:latin typeface="Yanone Kaffeesatz Regular" panose="02000000000000000000" pitchFamily="2" charset="0"/>
              </a:rPr>
              <a:t>async</a:t>
            </a:r>
            <a:r>
              <a:rPr lang="en-US" sz="3600" dirty="0" smtClean="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smtClean="0">
                <a:solidFill>
                  <a:schemeClr val="accent4"/>
                </a:solidFill>
                <a:latin typeface="Yanone Kaffeesatz Regular" panose="02000000000000000000" pitchFamily="2" charset="0"/>
              </a:rPr>
              <a:t>IO-bound</a:t>
            </a:r>
            <a:r>
              <a:rPr lang="en-US" sz="3600" dirty="0" smtClean="0">
                <a:solidFill>
                  <a:schemeClr val="tx2"/>
                </a:solidFill>
                <a:latin typeface="Yanone Kaffeesatz Regular" panose="02000000000000000000" pitchFamily="2" charset="0"/>
              </a:rPr>
              <a:t> paths benefit from </a:t>
            </a:r>
            <a:r>
              <a:rPr lang="en-US" sz="3600" dirty="0" err="1" smtClean="0">
                <a:solidFill>
                  <a:schemeClr val="tx2"/>
                </a:solidFill>
                <a:latin typeface="Yanone Kaffeesatz Regular" panose="02000000000000000000" pitchFamily="2" charset="0"/>
              </a:rPr>
              <a:t>async</a:t>
            </a:r>
            <a:endParaRPr lang="en-US" sz="3600" dirty="0" smtClean="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smtClean="0">
                <a:solidFill>
                  <a:schemeClr val="accent4"/>
                </a:solidFill>
                <a:latin typeface="Yanone Kaffeesatz Regular" panose="02000000000000000000" pitchFamily="2" charset="0"/>
              </a:rPr>
              <a:t>Uniform API of Task</a:t>
            </a:r>
            <a:r>
              <a:rPr lang="en-US" sz="3600" dirty="0" smtClean="0">
                <a:solidFill>
                  <a:schemeClr val="tx2"/>
                </a:solidFill>
                <a:latin typeface="Yanone Kaffeesatz Regular" panose="02000000000000000000" pitchFamily="2" charset="0"/>
              </a:rPr>
              <a:t> allows to await CPU-bound as well as IO-bound tasks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107226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RearchitectTowardsAsyncAwait</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smtClean="0">
                <a:solidFill>
                  <a:schemeClr val="tx2"/>
                </a:solidFill>
                <a:latin typeface="Yanone Kaffeesatz Regular" panose="02000000000000000000" pitchFamily="2" charset="0"/>
              </a:rPr>
              <a:t>go.particular.net/</a:t>
            </a:r>
            <a:r>
              <a:rPr lang="de-CH" sz="3600" dirty="0" smtClean="0">
                <a:solidFill>
                  <a:schemeClr val="accent4"/>
                </a:solidFill>
                <a:latin typeface="Yanone Kaffeesatz Regular" panose="02000000000000000000" pitchFamily="2" charset="0"/>
              </a:rPr>
              <a:t>ndc16.async</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7841791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433731" y="2699798"/>
            <a:ext cx="4999912" cy="1015663"/>
          </a:xfrm>
          <a:prstGeom prst="rect">
            <a:avLst/>
          </a:prstGeom>
        </p:spPr>
        <p:txBody>
          <a:bodyPr wrap="square">
            <a:spAutoFit/>
          </a:bodyPr>
          <a:lstStyle/>
          <a:p>
            <a:r>
              <a:rPr lang="en-US" sz="6000" dirty="0" smtClean="0">
                <a:solidFill>
                  <a:schemeClr val="accent2"/>
                </a:solidFill>
                <a:latin typeface="Yanone Kaffeesatz Regular" panose="02000000000000000000" pitchFamily="2" charset="0"/>
              </a:rPr>
              <a:t>Reality</a:t>
            </a:r>
            <a:endParaRPr lang="de-CH" sz="900" dirty="0"/>
          </a:p>
        </p:txBody>
      </p:sp>
      <p:sp>
        <p:nvSpPr>
          <p:cNvPr id="13" name="Rectangle 12"/>
          <p:cNvSpPr/>
          <p:nvPr/>
        </p:nvSpPr>
        <p:spPr>
          <a:xfrm>
            <a:off x="7964739" y="1519912"/>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7956478" y="1779517"/>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tangle 14"/>
          <p:cNvSpPr/>
          <p:nvPr/>
        </p:nvSpPr>
        <p:spPr>
          <a:xfrm>
            <a:off x="7964738" y="203912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p:cNvSpPr/>
          <p:nvPr/>
        </p:nvSpPr>
        <p:spPr>
          <a:xfrm>
            <a:off x="7956478" y="2293803"/>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Rectangle 16"/>
          <p:cNvSpPr/>
          <p:nvPr/>
        </p:nvSpPr>
        <p:spPr>
          <a:xfrm>
            <a:off x="8179089" y="2941384"/>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8179089" y="3122361"/>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8179663" y="3303338"/>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p:cNvSpPr/>
          <p:nvPr/>
        </p:nvSpPr>
        <p:spPr>
          <a:xfrm>
            <a:off x="8179088" y="3484316"/>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p:cNvSpPr/>
          <p:nvPr/>
        </p:nvSpPr>
        <p:spPr>
          <a:xfrm>
            <a:off x="6210042" y="4369597"/>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Rectangle 21"/>
          <p:cNvSpPr/>
          <p:nvPr/>
        </p:nvSpPr>
        <p:spPr>
          <a:xfrm>
            <a:off x="6218346" y="4648558"/>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3" name="Rectangle 22"/>
          <p:cNvSpPr/>
          <p:nvPr/>
        </p:nvSpPr>
        <p:spPr>
          <a:xfrm>
            <a:off x="6218346" y="4927519"/>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Rectangle 23"/>
          <p:cNvSpPr/>
          <p:nvPr/>
        </p:nvSpPr>
        <p:spPr>
          <a:xfrm>
            <a:off x="6210042" y="5206481"/>
            <a:ext cx="2694498" cy="215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1305043" y="3954583"/>
            <a:ext cx="378713" cy="553454"/>
          </a:xfrm>
          <a:prstGeom prst="rect">
            <a:avLst/>
          </a:prstGeom>
        </p:spPr>
      </p:pic>
      <p:sp>
        <p:nvSpPr>
          <p:cNvPr id="26" name="Rectangle 25"/>
          <p:cNvSpPr/>
          <p:nvPr/>
        </p:nvSpPr>
        <p:spPr>
          <a:xfrm>
            <a:off x="1886606" y="4127315"/>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05756" y="4696675"/>
            <a:ext cx="378000" cy="2923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886606" y="473883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986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javascript</a:t>
            </a:r>
            <a:endParaRPr lang="de-CH" sz="1400" dirty="0"/>
          </a:p>
        </p:txBody>
      </p:sp>
      <p:sp>
        <p:nvSpPr>
          <p:cNvPr id="7" name="Rectangle 6"/>
          <p:cNvSpPr/>
          <p:nvPr/>
        </p:nvSpPr>
        <p:spPr>
          <a:xfrm>
            <a:off x="5433500" y="1297713"/>
            <a:ext cx="6654135" cy="4401205"/>
          </a:xfrm>
          <a:prstGeom prst="rect">
            <a:avLst/>
          </a:prstGeom>
        </p:spPr>
        <p:txBody>
          <a:bodyPr wrap="square">
            <a:spAutoFit/>
          </a:bodyPr>
          <a:lstStyle/>
          <a:p>
            <a:r>
              <a:rPr lang="de-CH" sz="2800" dirty="0">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function chainAnimationsPromise(elem, animations) {</a:t>
            </a:r>
          </a:p>
          <a:p>
            <a:r>
              <a:rPr lang="de-CH" sz="2800" dirty="0">
                <a:solidFill>
                  <a:schemeClr val="tx2"/>
                </a:solidFill>
                <a:latin typeface="Yanone Kaffeesatz Regular" panose="02000000000000000000" pitchFamily="2" charset="0"/>
              </a:rPr>
              <a:t>        let ret = null;</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for(const anim of animations) {</a:t>
            </a:r>
          </a:p>
          <a:p>
            <a:r>
              <a:rPr lang="de-CH" sz="2800" dirty="0">
                <a:solidFill>
                  <a:schemeClr val="tx2"/>
                </a:solidFill>
                <a:latin typeface="Yanone Kaffeesatz Regular" panose="02000000000000000000" pitchFamily="2" charset="0"/>
              </a:rPr>
              <a:t>             ret = </a:t>
            </a:r>
            <a:r>
              <a:rPr lang="de-CH" sz="2800" dirty="0">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anim(elem);</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catch(e) { /* ignore and keep going */ }</a:t>
            </a:r>
          </a:p>
          <a:p>
            <a:r>
              <a:rPr lang="de-CH" sz="2800" dirty="0">
                <a:solidFill>
                  <a:schemeClr val="tx2"/>
                </a:solidFill>
                <a:latin typeface="Yanone Kaffeesatz Regular" panose="02000000000000000000" pitchFamily="2" charset="0"/>
              </a:rPr>
              <a:t>        return ret;</a:t>
            </a:r>
          </a:p>
          <a:p>
            <a:r>
              <a:rPr lang="de-CH" sz="2800" dirty="0">
                <a:solidFill>
                  <a:schemeClr val="tx2"/>
                </a:solidFill>
                <a:latin typeface="Yanone Kaffeesatz Regular" panose="02000000000000000000" pitchFamily="2" charset="0"/>
              </a:rPr>
              <a:t> }</a:t>
            </a:r>
          </a:p>
        </p:txBody>
      </p:sp>
      <p:sp>
        <p:nvSpPr>
          <p:cNvPr id="8" name="Rectangle 7"/>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ES2015</a:t>
            </a:r>
          </a:p>
        </p:txBody>
      </p:sp>
      <p:sp>
        <p:nvSpPr>
          <p:cNvPr id="5" name="Rectangle 4"/>
          <p:cNvSpPr/>
          <p:nvPr/>
        </p:nvSpPr>
        <p:spPr>
          <a:xfrm>
            <a:off x="454575" y="5846434"/>
            <a:ext cx="5585183" cy="830997"/>
          </a:xfrm>
          <a:prstGeom prst="rect">
            <a:avLst/>
          </a:prstGeom>
        </p:spPr>
        <p:txBody>
          <a:bodyPr wrap="none">
            <a:spAutoFit/>
          </a:bodyPr>
          <a:lstStyle/>
          <a:p>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-syntax-</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functions</a:t>
            </a:r>
            <a:r>
              <a:rPr lang="de-CH" sz="2400" dirty="0">
                <a:solidFill>
                  <a:schemeClr val="accent3"/>
                </a:solidFill>
                <a:latin typeface="Yanone Kaffeesatz Regular" panose="02000000000000000000" pitchFamily="2" charset="0"/>
              </a:rPr>
              <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-transform-</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to</a:t>
            </a:r>
            <a:r>
              <a:rPr lang="de-CH" sz="2400" dirty="0">
                <a:solidFill>
                  <a:schemeClr val="accent3"/>
                </a:solidFill>
                <a:latin typeface="Yanone Kaffeesatz Regular" panose="02000000000000000000" pitchFamily="2" charset="0"/>
              </a:rPr>
              <a:t>-generator</a:t>
            </a:r>
          </a:p>
        </p:txBody>
      </p:sp>
    </p:spTree>
    <p:extLst>
      <p:ext uri="{BB962C8B-B14F-4D97-AF65-F5344CB8AC3E}">
        <p14:creationId xmlns:p14="http://schemas.microsoft.com/office/powerpoint/2010/main" val="4023582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httpclient</a:t>
            </a:r>
            <a:endParaRPr lang="de-CH" sz="1400" dirty="0"/>
          </a:p>
        </p:txBody>
      </p:sp>
      <p:sp>
        <p:nvSpPr>
          <p:cNvPr id="4" name="Rectangle 3"/>
          <p:cNvSpPr/>
          <p:nvPr/>
        </p:nvSpPr>
        <p:spPr>
          <a:xfrm>
            <a:off x="5401875" y="1236158"/>
            <a:ext cx="7199939" cy="4524315"/>
          </a:xfrm>
          <a:prstGeom prst="rect">
            <a:avLst/>
          </a:prstGeom>
        </p:spPr>
        <p:txBody>
          <a:bodyPr wrap="square">
            <a:spAutoFit/>
          </a:bodyPr>
          <a:lstStyle/>
          <a:p>
            <a:r>
              <a:rPr lang="de-CH" sz="3200" dirty="0" err="1">
                <a:solidFill>
                  <a:schemeClr val="tx2"/>
                </a:solidFill>
                <a:latin typeface="Yanone Kaffeesatz Regular" panose="02000000000000000000" pitchFamily="2" charset="0"/>
              </a:rPr>
              <a:t>using</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a:solidFill>
                  <a:schemeClr val="tx2"/>
                </a:solidFill>
                <a:latin typeface="Yanone Kaffeesatz Regular" panose="02000000000000000000" pitchFamily="2" charset="0"/>
              </a:rPr>
              <a:t> = </a:t>
            </a:r>
            <a:r>
              <a:rPr lang="de-CH" sz="3200" dirty="0" err="1">
                <a:solidFill>
                  <a:schemeClr val="tx2"/>
                </a:solidFill>
                <a:latin typeface="Yanone Kaffeesatz Regular" panose="02000000000000000000" pitchFamily="2" charset="0"/>
              </a:rPr>
              <a:t>new</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HttpClient</a:t>
            </a:r>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err="1">
                <a:solidFill>
                  <a:schemeClr val="accent4"/>
                </a:solidFill>
                <a:latin typeface="Yanone Kaffeesatz Regular" panose="02000000000000000000" pitchFamily="2" charset="0"/>
              </a:rPr>
              <a:t>GetAsync</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api</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products</a:t>
            </a:r>
            <a:r>
              <a:rPr lang="de-CH" sz="3200" dirty="0">
                <a:solidFill>
                  <a:schemeClr val="tx2"/>
                </a:solidFill>
                <a:latin typeface="Yanone Kaffeesatz Regular" panose="02000000000000000000" pitchFamily="2" charset="0"/>
              </a:rPr>
              <a:t>/1");</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if</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response.IsSuccessStatusCode</a:t>
            </a:r>
            <a:r>
              <a:rPr lang="de-CH" sz="3200" dirty="0">
                <a:solidFill>
                  <a:schemeClr val="tx2"/>
                </a:solidFill>
                <a:latin typeface="Yanone Kaffeesatz Regular" panose="02000000000000000000" pitchFamily="2" charset="0"/>
              </a:rPr>
              <a: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response.Content.</a:t>
            </a:r>
            <a:r>
              <a:rPr lang="de-CH" sz="3200" dirty="0" err="1">
                <a:solidFill>
                  <a:schemeClr val="accent4"/>
                </a:solidFill>
                <a:latin typeface="Yanone Kaffeesatz Regular" panose="02000000000000000000" pitchFamily="2" charset="0"/>
              </a:rPr>
              <a:t>ReadAsAsync</a:t>
            </a:r>
            <a:r>
              <a:rPr lang="de-CH" sz="3200" dirty="0">
                <a:solidFill>
                  <a:schemeClr val="tx2"/>
                </a:solidFill>
                <a:latin typeface="Yanone Kaffeesatz Regular" panose="02000000000000000000" pitchFamily="2" charset="0"/>
              </a:rPr>
              <a:t>&lt;</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&gt;();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336272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2845</Words>
  <Application>Microsoft Office PowerPoint</Application>
  <PresentationFormat>Widescreen</PresentationFormat>
  <Paragraphs>627</Paragraphs>
  <Slides>77</Slides>
  <Notes>70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Danniel Marbach</cp:lastModifiedBy>
  <cp:revision>204</cp:revision>
  <dcterms:created xsi:type="dcterms:W3CDTF">2016-02-22T14:00:45Z</dcterms:created>
  <dcterms:modified xsi:type="dcterms:W3CDTF">2016-06-05T20:40:58Z</dcterms:modified>
</cp:coreProperties>
</file>