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Rubrikbild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105525" y="0"/>
            <a:ext cx="3038475" cy="68580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rgbClr val="B7E5F4"/>
              </a:buClr>
              <a:buFont typeface="Source Sans Pro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520"/>
              </a:spcBef>
              <a:buClr>
                <a:schemeClr val="accent1"/>
              </a:buClr>
              <a:buFont typeface="Noto Symbo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chemeClr val="accent5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360"/>
              </a:spcBef>
              <a:buClr>
                <a:schemeClr val="accent6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Rubrik och lodrät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2823" lvl="0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lvl="1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lvl="2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lvl="3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lvl="4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lvl="5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lvl="6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lvl="7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lvl="8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Lodrät rubrik och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2823" lvl="0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lvl="1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lvl="2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lvl="3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lvl="4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lvl="5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lvl="6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lvl="7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lvl="8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Rubrik och innehål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2823" lvl="0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lvl="1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lvl="2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lvl="3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lvl="4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lvl="5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lvl="6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lvl="7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lvl="8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Avsnittsrubrik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105525" y="0"/>
            <a:ext cx="3038475" cy="68580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rgbClr val="B7E5F4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2485800"/>
            <a:ext cx="6629400" cy="10666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vå innehållsdela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woTxTwoObj">
  <p:cSld name="Jämförels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buFont typeface="Arial"/>
              <a:buNone/>
              <a:defRPr/>
            </a:lvl2pPr>
            <a:lvl3pPr lvl="2" rtl="0">
              <a:spcBef>
                <a:spcPts val="0"/>
              </a:spcBef>
              <a:buFont typeface="Arial"/>
              <a:buNone/>
              <a:defRPr/>
            </a:lvl3pPr>
            <a:lvl4pPr lvl="3" rtl="0">
              <a:spcBef>
                <a:spcPts val="0"/>
              </a:spcBef>
              <a:buFont typeface="Arial"/>
              <a:buNone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buFont typeface="Arial"/>
              <a:buNone/>
              <a:defRPr/>
            </a:lvl2pPr>
            <a:lvl3pPr lvl="2" rtl="0">
              <a:spcBef>
                <a:spcPts val="0"/>
              </a:spcBef>
              <a:buFont typeface="Arial"/>
              <a:buNone/>
              <a:defRPr/>
            </a:lvl3pPr>
            <a:lvl4pPr lvl="3" rtl="0">
              <a:spcBef>
                <a:spcPts val="0"/>
              </a:spcBef>
              <a:buFont typeface="Arial"/>
              <a:buNone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57200" y="1516912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1516912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Endast rubri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320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nehåll med bild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185528"/>
            <a:ext cx="3200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214424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 algn="l"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buFont typeface="Arial"/>
              <a:buNone/>
              <a:defRPr/>
            </a:lvl2pPr>
            <a:lvl3pPr lvl="2" rtl="0">
              <a:spcBef>
                <a:spcPts val="0"/>
              </a:spcBef>
              <a:buFont typeface="Arial"/>
              <a:buNone/>
              <a:defRPr/>
            </a:lvl3pPr>
            <a:lvl4pPr lvl="3" rtl="0">
              <a:spcBef>
                <a:spcPts val="0"/>
              </a:spcBef>
              <a:buFont typeface="Arial"/>
              <a:buNone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57200" y="1981200"/>
            <a:ext cx="7086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156448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Bild med bild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9B9A98"/>
              </a:buClr>
              <a:buFont typeface="Arial"/>
              <a:buNone/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buFont typeface="Arial"/>
              <a:buNone/>
              <a:defRPr/>
            </a:lvl2pPr>
            <a:lvl3pPr lvl="2" rtl="0">
              <a:spcBef>
                <a:spcPts val="0"/>
              </a:spcBef>
              <a:buFont typeface="Arial"/>
              <a:buNone/>
              <a:defRPr/>
            </a:lvl3pPr>
            <a:lvl4pPr lvl="3" rtl="0">
              <a:spcBef>
                <a:spcPts val="0"/>
              </a:spcBef>
              <a:buFont typeface="Arial"/>
              <a:buNone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7315200" y="0"/>
            <a:ext cx="1828800" cy="68580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2823" lvl="0" marL="420624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331989" y="425935"/>
            <a:ext cx="64800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B7E5F4"/>
              </a:buClr>
              <a:buSzPct val="25000"/>
              <a:buFont typeface="Source Sans Pro"/>
              <a:buNone/>
            </a:pPr>
            <a:r>
              <a:rPr b="1" i="0" lang="sv-SE" sz="4600" u="none" cap="none" strike="noStrike">
                <a:solidFill>
                  <a:srgbClr val="B7E5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LEGO-PRESENTATION 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626900" y="1300525"/>
            <a:ext cx="5890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45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sv-S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Av: David, Evan, Christoffer, Niklas och Felix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2" y="2181725"/>
            <a:ext cx="6480003" cy="3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sv-SE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Innehåll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Projektarbete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Arbetsmetoder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Problem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Problemlösningar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Lärdomar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sv-SE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Projektarbete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b="0" i="0" lang="sv-SE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Hur har vi jobbat med projektet?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Iterativt arbetssätt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Gemensamma arbetstillfällen utifrån förbestämd tid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Tydlig planering med slutgiltigt mål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b="0" i="0" lang="sv-SE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Varför har vi jobbat </a:t>
            </a:r>
            <a:r>
              <a:rPr lang="sv-SE" sz="3000">
                <a:solidFill>
                  <a:schemeClr val="lt1"/>
                </a:solidFill>
              </a:rPr>
              <a:t>på detta sätt</a:t>
            </a:r>
            <a:r>
              <a:rPr b="0" i="0" lang="sv-SE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683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För att få en överblick och snabb återkoppling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Liten risk för att inte bli klar i tid</a:t>
            </a: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sv-SE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Arbetsmetoder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Metoder som vi har använt: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Scrum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b="0" i="0" lang="sv-SE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Introduktionsmöte</a:t>
            </a:r>
            <a:r>
              <a:rPr lang="sv-SE" sz="2200">
                <a:solidFill>
                  <a:schemeClr val="lt1"/>
                </a:solidFill>
              </a:rPr>
              <a:t>n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b="0" i="0" lang="sv-SE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Reflektionsmöten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SMS-grupp</a:t>
            </a: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sv-SE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b="0" i="0" lang="sv-SE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roblem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Ogenomtänkt planering inför design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Tidspress under början på projektet, mycket att göra innan första handledningarna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Påbörjade nya iterationer innan de förgående var genomförda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Brist på experimenteringstillfälle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sv-SE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Problemlösningar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Skissa och diskutera designer innan implementering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Introduktionsmötena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Detaljplanering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Behåll lugnet!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sv-SE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Vad lärde vi oss?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Att arbeta i grupp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Konflikhantering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Feedback</a:t>
            </a:r>
          </a:p>
          <a:p>
            <a:pPr indent="-3683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-SE" sz="2200">
                <a:solidFill>
                  <a:schemeClr val="lt1"/>
                </a:solidFill>
              </a:rPr>
              <a:t>Gruppdynamik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Utföra olika arbetsmetoder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Programmering</a:t>
            </a:r>
          </a:p>
          <a:p>
            <a:pPr lvl="0" rtl="0">
              <a:spcBef>
                <a:spcPts val="0"/>
              </a:spcBef>
              <a:buSzPct val="80000"/>
            </a:pPr>
            <a:r>
              <a:rPr lang="sv-SE" sz="3000">
                <a:solidFill>
                  <a:schemeClr val="lt1"/>
                </a:solidFill>
              </a:rPr>
              <a:t>Att arbeta i projekt kan vara roligt!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knik">
  <a:themeElements>
    <a:clrScheme name="Teknik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