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104100" cy="15087600"/>
  <p:notesSz cx="20104100" cy="15087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02D"/>
    <a:srgbClr val="414042"/>
    <a:srgbClr val="B80012"/>
    <a:srgbClr val="666666"/>
    <a:srgbClr val="777877"/>
    <a:srgbClr val="BB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492" autoAdjust="0"/>
  </p:normalViewPr>
  <p:slideViewPr>
    <p:cSldViewPr>
      <p:cViewPr>
        <p:scale>
          <a:sx n="66" d="100"/>
          <a:sy n="66" d="100"/>
        </p:scale>
        <p:origin x="-379" y="672"/>
      </p:cViewPr>
      <p:guideLst>
        <p:guide orient="horz" pos="9503"/>
        <p:guide pos="126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77156"/>
            <a:ext cx="17088486" cy="31683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449056"/>
            <a:ext cx="1407287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70148"/>
            <a:ext cx="8745284" cy="9957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70148"/>
            <a:ext cx="8745284" cy="9957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1130748"/>
            <a:ext cx="18663576" cy="1339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70148"/>
            <a:ext cx="18093690" cy="9957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4031468"/>
            <a:ext cx="6433312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4031468"/>
            <a:ext cx="4623943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11/29/2016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4031468"/>
            <a:ext cx="4623943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20104100" cy="15087600"/>
          </a:xfrm>
          <a:prstGeom prst="rect">
            <a:avLst/>
          </a:prstGeom>
          <a:solidFill>
            <a:srgbClr val="9B002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4650" y="381000"/>
            <a:ext cx="19354800" cy="14325600"/>
          </a:xfrm>
          <a:prstGeom prst="rect">
            <a:avLst/>
          </a:prstGeom>
          <a:solidFill>
            <a:schemeClr val="bg1"/>
          </a:solidFill>
          <a:ln>
            <a:solidFill>
              <a:srgbClr val="BB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–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261" y="1130748"/>
            <a:ext cx="18663576" cy="1470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95"/>
              </a:lnSpc>
              <a:spcAft>
                <a:spcPts val="600"/>
              </a:spcAft>
            </a:pPr>
            <a:r>
              <a:rPr lang="en-US" sz="6600" b="0" spc="-235" dirty="0" err="1" smtClean="0">
                <a:latin typeface="Capita-Bold"/>
                <a:cs typeface="Capita-Bold"/>
              </a:rPr>
              <a:t>CuisineMachine</a:t>
            </a:r>
            <a:endParaRPr sz="6600" b="0" spc="-40" dirty="0">
              <a:latin typeface="Capita-Bold"/>
              <a:cs typeface="Capita-Bold"/>
            </a:endParaRPr>
          </a:p>
          <a:p>
            <a:pPr marL="12700">
              <a:lnSpc>
                <a:spcPts val="2650"/>
              </a:lnSpc>
            </a:pPr>
            <a:r>
              <a:rPr lang="en-US" sz="2300" b="0" spc="-80" dirty="0" smtClean="0">
                <a:latin typeface="Arial"/>
                <a:cs typeface="Arial"/>
              </a:rPr>
              <a:t>Zach </a:t>
            </a:r>
            <a:r>
              <a:rPr lang="en-US" sz="2300" b="0" spc="-80" dirty="0" err="1" smtClean="0">
                <a:latin typeface="Arial"/>
                <a:cs typeface="Arial"/>
              </a:rPr>
              <a:t>Peugh</a:t>
            </a:r>
            <a:r>
              <a:rPr lang="en-US" sz="2300" b="0" spc="-80" dirty="0" smtClean="0">
                <a:latin typeface="Arial"/>
                <a:cs typeface="Arial"/>
              </a:rPr>
              <a:t>, Jackson </a:t>
            </a:r>
            <a:r>
              <a:rPr lang="en-US" sz="2300" b="0" spc="-80" dirty="0" err="1" smtClean="0">
                <a:latin typeface="Arial"/>
                <a:cs typeface="Arial"/>
              </a:rPr>
              <a:t>Luken</a:t>
            </a:r>
            <a:r>
              <a:rPr lang="en-US" sz="2300" b="0" spc="-80" dirty="0" smtClean="0">
                <a:latin typeface="Arial"/>
                <a:cs typeface="Arial"/>
              </a:rPr>
              <a:t>, Evan Clark, </a:t>
            </a:r>
            <a:r>
              <a:rPr lang="en-US" sz="2300" b="0" spc="-80" dirty="0" err="1" smtClean="0">
                <a:latin typeface="Arial"/>
                <a:cs typeface="Arial"/>
              </a:rPr>
              <a:t>Xander</a:t>
            </a:r>
            <a:r>
              <a:rPr lang="en-US" sz="2300" b="0" spc="-80" dirty="0" smtClean="0">
                <a:latin typeface="Arial"/>
                <a:cs typeface="Arial"/>
              </a:rPr>
              <a:t> </a:t>
            </a:r>
            <a:r>
              <a:rPr lang="en-US" sz="2300" b="0" spc="-80" dirty="0" err="1" smtClean="0"/>
              <a:t>W</a:t>
            </a:r>
            <a:r>
              <a:rPr lang="en-US" sz="2300" b="0" spc="-80" dirty="0" err="1" smtClean="0">
                <a:latin typeface="Arial"/>
                <a:cs typeface="Arial"/>
              </a:rPr>
              <a:t>underlich</a:t>
            </a:r>
            <a:r>
              <a:rPr lang="en-US" sz="2300" b="0" spc="-80" dirty="0" smtClean="0">
                <a:latin typeface="Arial"/>
                <a:cs typeface="Arial"/>
              </a:rPr>
              <a:t>, </a:t>
            </a:r>
            <a:r>
              <a:rPr lang="en-US" sz="2300" b="0" spc="-80" dirty="0" err="1" smtClean="0">
                <a:latin typeface="Arial"/>
                <a:cs typeface="Arial"/>
              </a:rPr>
              <a:t>Zhefang</a:t>
            </a:r>
            <a:r>
              <a:rPr lang="en-US" sz="2300" b="0" spc="-80" dirty="0" smtClean="0">
                <a:latin typeface="Arial"/>
                <a:cs typeface="Arial"/>
              </a:rPr>
              <a:t> </a:t>
            </a:r>
            <a:r>
              <a:rPr lang="en-US" sz="2300" b="0" spc="-80" dirty="0" smtClean="0"/>
              <a:t>Z</a:t>
            </a:r>
            <a:r>
              <a:rPr lang="en-US" sz="2300" b="0" spc="-80" dirty="0" smtClean="0">
                <a:latin typeface="Arial"/>
                <a:cs typeface="Arial"/>
              </a:rPr>
              <a:t>hao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260" y="3308798"/>
            <a:ext cx="4151376" cy="54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n-US" sz="1600" b="1" spc="-5" dirty="0" smtClean="0">
                <a:solidFill>
                  <a:srgbClr val="231F20"/>
                </a:solidFill>
                <a:latin typeface="Arial"/>
                <a:cs typeface="Arial"/>
              </a:rPr>
              <a:t>GUIDELINES</a:t>
            </a:r>
            <a:endParaRPr sz="1600" dirty="0">
              <a:latin typeface="Arial"/>
              <a:cs typeface="Arial"/>
            </a:endParaRPr>
          </a:p>
          <a:p>
            <a:pPr marL="12700" marR="6350">
              <a:lnSpc>
                <a:spcPct val="102600"/>
              </a:lnSpc>
              <a:spcBef>
                <a:spcPts val="210"/>
              </a:spcBef>
            </a:pPr>
            <a:endParaRPr sz="12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63290" y="3657600"/>
            <a:ext cx="243268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50" b="1" spc="15" dirty="0" smtClean="0">
                <a:solidFill>
                  <a:srgbClr val="CD1445"/>
                </a:solidFill>
                <a:latin typeface="Arial"/>
                <a:cs typeface="Arial"/>
              </a:rPr>
              <a:t>Substitution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98282" y="3252517"/>
            <a:ext cx="0" cy="9747504"/>
          </a:xfrm>
          <a:custGeom>
            <a:avLst/>
            <a:gdLst/>
            <a:ahLst/>
            <a:cxnLst/>
            <a:rect l="l" t="t" r="r" b="b"/>
            <a:pathLst>
              <a:path h="9561227">
                <a:moveTo>
                  <a:pt x="0" y="0"/>
                </a:moveTo>
                <a:lnTo>
                  <a:pt x="0" y="9561227"/>
                </a:lnTo>
              </a:path>
            </a:pathLst>
          </a:custGeom>
          <a:ln w="19050" cmpd="sng">
            <a:solidFill>
              <a:srgbClr val="7F7F7F"/>
            </a:solidFill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65075" y="3252517"/>
            <a:ext cx="0" cy="9747504"/>
          </a:xfrm>
          <a:custGeom>
            <a:avLst/>
            <a:gdLst/>
            <a:ahLst/>
            <a:cxnLst/>
            <a:rect l="l" t="t" r="r" b="b"/>
            <a:pathLst>
              <a:path h="9561227">
                <a:moveTo>
                  <a:pt x="0" y="0"/>
                </a:moveTo>
                <a:lnTo>
                  <a:pt x="0" y="9561227"/>
                </a:lnTo>
              </a:path>
            </a:pathLst>
          </a:custGeom>
          <a:ln w="1905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0260" y="813777"/>
            <a:ext cx="1443719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35"/>
              </a:lnSpc>
            </a:pPr>
            <a:r>
              <a:rPr lang="en-US" sz="2300" spc="-35" dirty="0" smtClean="0">
                <a:solidFill>
                  <a:srgbClr val="CD1445"/>
                </a:solidFill>
                <a:latin typeface="Arial"/>
                <a:cs typeface="Arial"/>
              </a:rPr>
              <a:t>THE OHIO STATE UNIVERSITY</a:t>
            </a:r>
            <a:r>
              <a:rPr lang="en-US" sz="2300" spc="-35" dirty="0" smtClean="0">
                <a:solidFill>
                  <a:srgbClr val="CD1445"/>
                </a:solidFill>
                <a:latin typeface="Arial"/>
                <a:cs typeface="Arial"/>
              </a:rPr>
              <a:t>/ COLLEGE OF ENGINEERING/ CSE 5914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2298" y="372297"/>
            <a:ext cx="19359504" cy="14333479"/>
          </a:xfrm>
          <a:custGeom>
            <a:avLst/>
            <a:gdLst/>
            <a:ahLst/>
            <a:cxnLst/>
            <a:rect l="l" t="t" r="r" b="b"/>
            <a:pathLst>
              <a:path w="19359504" h="14333479">
                <a:moveTo>
                  <a:pt x="0" y="14333479"/>
                </a:moveTo>
                <a:lnTo>
                  <a:pt x="19359504" y="14333479"/>
                </a:lnTo>
                <a:lnTo>
                  <a:pt x="19359504" y="0"/>
                </a:lnTo>
                <a:lnTo>
                  <a:pt x="0" y="0"/>
                </a:lnTo>
                <a:lnTo>
                  <a:pt x="0" y="14333479"/>
                </a:lnTo>
                <a:close/>
              </a:path>
            </a:pathLst>
          </a:custGeom>
          <a:ln w="76200">
            <a:solidFill>
              <a:schemeClr val="tx1"/>
            </a:solidFill>
            <a:miter lim="800000"/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732500" y="5943600"/>
            <a:ext cx="4191000" cy="463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144">
              <a:lnSpc>
                <a:spcPct val="110000"/>
              </a:lnSpc>
            </a:pPr>
            <a:r>
              <a:rPr lang="en-US" sz="1600" b="1" spc="-5" dirty="0" smtClean="0">
                <a:solidFill>
                  <a:srgbClr val="231F20"/>
                </a:solidFill>
                <a:latin typeface="Arial"/>
                <a:cs typeface="Arial"/>
              </a:rPr>
              <a:t>PURPOSE</a:t>
            </a:r>
            <a:endParaRPr lang="en-US" sz="1600" b="1" spc="-5" dirty="0">
              <a:solidFill>
                <a:srgbClr val="231F20"/>
              </a:solidFill>
              <a:latin typeface="Arial"/>
              <a:cs typeface="Arial"/>
            </a:endParaRPr>
          </a:p>
          <a:p>
            <a:endParaRPr lang="en-US" sz="1250" dirty="0">
              <a:latin typeface="Arial"/>
              <a:cs typeface="Arial"/>
            </a:endParaRPr>
          </a:p>
        </p:txBody>
      </p:sp>
      <p:pic>
        <p:nvPicPr>
          <p:cNvPr id="43" name="Picture 42" descr="TheOhioStateUniversity-2C-HorizK-PANTON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1850" y="13881900"/>
            <a:ext cx="3774922" cy="547190"/>
          </a:xfrm>
          <a:prstGeom prst="rect">
            <a:avLst/>
          </a:prstGeom>
        </p:spPr>
      </p:pic>
      <p:sp>
        <p:nvSpPr>
          <p:cNvPr id="44" name="object 17"/>
          <p:cNvSpPr/>
          <p:nvPr/>
        </p:nvSpPr>
        <p:spPr>
          <a:xfrm>
            <a:off x="731520" y="2971800"/>
            <a:ext cx="18608040" cy="0"/>
          </a:xfrm>
          <a:custGeom>
            <a:avLst/>
            <a:gdLst/>
            <a:ahLst/>
            <a:cxnLst/>
            <a:rect l="l" t="t" r="r" b="b"/>
            <a:pathLst>
              <a:path w="18149533">
                <a:moveTo>
                  <a:pt x="0" y="0"/>
                </a:moveTo>
                <a:lnTo>
                  <a:pt x="18149533" y="0"/>
                </a:lnTo>
              </a:path>
            </a:pathLst>
          </a:custGeom>
          <a:ln w="9602">
            <a:solidFill>
              <a:srgbClr val="71727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pic>
        <p:nvPicPr>
          <p:cNvPr id="1028" name="Picture 4" descr="https://lh5.googleusercontent.com/l9ndRN4ev9b8TTcngVzn5w6Jsgw0eXMFd8JOn-nrzQZb56Qb-m_HPnNu6QFeiwXy5c_dfHeXZ_ekuBdSbykqYuYITNWbIAjPAWnzAmgrtOwCINO9jBmsUXjJlUVBLk2G2lpiu4LK0D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3290" y="10208974"/>
            <a:ext cx="3124200" cy="2059226"/>
          </a:xfrm>
          <a:prstGeom prst="rect">
            <a:avLst/>
          </a:prstGeom>
          <a:noFill/>
        </p:spPr>
      </p:pic>
      <p:pic>
        <p:nvPicPr>
          <p:cNvPr id="1030" name="Picture 6" descr="https://lh5.googleusercontent.com/e0HnKBGxnUfxu9Eg3XzbpZYlxtS3AmQtCO_mGLOkKmt6FXkHqfpXkLq-8jdMnZQLVn6iNgfOcKzCXH9U0ssbOBQSyJOpupcfE1XSy9k8qh1MM0GH1RY2Svlm2pD-MgDvOQzeGSBRjC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63290" y="3886200"/>
            <a:ext cx="3092312" cy="2057401"/>
          </a:xfrm>
          <a:prstGeom prst="rect">
            <a:avLst/>
          </a:prstGeom>
          <a:noFill/>
        </p:spPr>
      </p:pic>
      <p:sp>
        <p:nvSpPr>
          <p:cNvPr id="41" name="object 21"/>
          <p:cNvSpPr txBox="1"/>
          <p:nvPr/>
        </p:nvSpPr>
        <p:spPr>
          <a:xfrm>
            <a:off x="16163290" y="3276600"/>
            <a:ext cx="4150995" cy="249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">
              <a:lnSpc>
                <a:spcPct val="110000"/>
              </a:lnSpc>
            </a:pPr>
            <a:r>
              <a:rPr lang="en-US" sz="1600" b="1" spc="-5" dirty="0" smtClean="0">
                <a:solidFill>
                  <a:srgbClr val="231F20"/>
                </a:solidFill>
                <a:latin typeface="Arial"/>
                <a:cs typeface="Arial"/>
              </a:rPr>
              <a:t>WIDGETS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5" name="object 16"/>
          <p:cNvSpPr txBox="1"/>
          <p:nvPr/>
        </p:nvSpPr>
        <p:spPr>
          <a:xfrm>
            <a:off x="16163290" y="6858000"/>
            <a:ext cx="243268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50" b="1" spc="15" dirty="0" smtClean="0">
                <a:solidFill>
                  <a:srgbClr val="CD1445"/>
                </a:solidFill>
                <a:latin typeface="Arial"/>
                <a:cs typeface="Arial"/>
              </a:rPr>
              <a:t>Timer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6" name="object 16"/>
          <p:cNvSpPr txBox="1"/>
          <p:nvPr/>
        </p:nvSpPr>
        <p:spPr>
          <a:xfrm>
            <a:off x="16163290" y="9982200"/>
            <a:ext cx="243268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50" b="1" spc="15" dirty="0" smtClean="0">
                <a:solidFill>
                  <a:srgbClr val="CD1445"/>
                </a:solidFill>
                <a:latin typeface="Arial"/>
                <a:cs typeface="Arial"/>
              </a:rPr>
              <a:t>Unit Conversion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47" name="object 13"/>
          <p:cNvSpPr txBox="1"/>
          <p:nvPr/>
        </p:nvSpPr>
        <p:spPr>
          <a:xfrm>
            <a:off x="16163290" y="6019800"/>
            <a:ext cx="3048000" cy="760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3099"/>
              </a:lnSpc>
            </a:pPr>
            <a:r>
              <a:rPr lang="en-US" sz="800" i="1" spc="10" dirty="0" smtClean="0">
                <a:solidFill>
                  <a:srgbClr val="717272"/>
                </a:solidFill>
                <a:latin typeface="Arial"/>
                <a:cs typeface="Arial"/>
              </a:rPr>
              <a:t>Description about substitution </a:t>
            </a:r>
            <a:r>
              <a:rPr lang="en-US" sz="800" i="1" spc="10" dirty="0" smtClean="0">
                <a:solidFill>
                  <a:srgbClr val="717272"/>
                </a:solidFill>
                <a:latin typeface="Arial"/>
                <a:cs typeface="Arial"/>
              </a:rPr>
              <a:t>Description about substitution </a:t>
            </a:r>
            <a:endParaRPr lang="en-US" sz="800" dirty="0" smtClean="0">
              <a:latin typeface="Arial"/>
              <a:cs typeface="Arial"/>
            </a:endParaRPr>
          </a:p>
          <a:p>
            <a:pPr marL="12700" marR="6350">
              <a:lnSpc>
                <a:spcPct val="103099"/>
              </a:lnSpc>
            </a:pPr>
            <a:r>
              <a:rPr lang="en-US" sz="800" i="1" spc="10" dirty="0" smtClean="0">
                <a:solidFill>
                  <a:srgbClr val="717272"/>
                </a:solidFill>
                <a:latin typeface="Arial"/>
                <a:cs typeface="Arial"/>
              </a:rPr>
              <a:t>Description about substitution </a:t>
            </a:r>
            <a:endParaRPr lang="en-US" sz="800" dirty="0" smtClean="0">
              <a:latin typeface="Arial"/>
              <a:cs typeface="Arial"/>
            </a:endParaRPr>
          </a:p>
          <a:p>
            <a:pPr marL="12700" marR="6350">
              <a:lnSpc>
                <a:spcPct val="103099"/>
              </a:lnSpc>
            </a:pPr>
            <a:r>
              <a:rPr lang="en-US" sz="800" i="1" spc="10" dirty="0" smtClean="0">
                <a:solidFill>
                  <a:srgbClr val="717272"/>
                </a:solidFill>
                <a:latin typeface="Arial"/>
                <a:cs typeface="Arial"/>
              </a:rPr>
              <a:t>Description about substitution </a:t>
            </a:r>
            <a:endParaRPr lang="en-US" sz="800" dirty="0" smtClean="0">
              <a:latin typeface="Arial"/>
              <a:cs typeface="Arial"/>
            </a:endParaRPr>
          </a:p>
          <a:p>
            <a:pPr marL="12700" marR="6350">
              <a:lnSpc>
                <a:spcPct val="103099"/>
              </a:lnSpc>
            </a:pPr>
            <a:r>
              <a:rPr lang="en-US" sz="800" i="1" spc="10" dirty="0" smtClean="0">
                <a:solidFill>
                  <a:srgbClr val="717272"/>
                </a:solidFill>
                <a:latin typeface="Arial"/>
                <a:cs typeface="Arial"/>
              </a:rPr>
              <a:t>Description about substitution </a:t>
            </a:r>
            <a:endParaRPr lang="en-US" sz="800" dirty="0" smtClean="0">
              <a:latin typeface="Arial"/>
              <a:cs typeface="Arial"/>
            </a:endParaRPr>
          </a:p>
          <a:p>
            <a:pPr marL="12700" marR="6350">
              <a:lnSpc>
                <a:spcPct val="103099"/>
              </a:lnSpc>
            </a:pPr>
            <a:r>
              <a:rPr lang="en-US" sz="800" i="1" spc="10" dirty="0" smtClean="0">
                <a:solidFill>
                  <a:srgbClr val="717272"/>
                </a:solidFill>
                <a:latin typeface="Arial"/>
                <a:cs typeface="Arial"/>
              </a:rPr>
              <a:t>Description about substitution </a:t>
            </a:r>
            <a:endParaRPr lang="en-US" sz="800" dirty="0" smtClean="0">
              <a:latin typeface="Arial"/>
              <a:cs typeface="Arial"/>
            </a:endParaRPr>
          </a:p>
          <a:p>
            <a:pPr marL="12700" marR="6350">
              <a:lnSpc>
                <a:spcPct val="103099"/>
              </a:lnSpc>
            </a:pPr>
            <a:endParaRPr sz="800" dirty="0">
              <a:latin typeface="Arial"/>
              <a:cs typeface="Arial"/>
            </a:endParaRPr>
          </a:p>
        </p:txBody>
      </p:sp>
      <p:sp>
        <p:nvSpPr>
          <p:cNvPr id="48" name="object 13"/>
          <p:cNvSpPr txBox="1"/>
          <p:nvPr/>
        </p:nvSpPr>
        <p:spPr>
          <a:xfrm>
            <a:off x="16163290" y="9220200"/>
            <a:ext cx="3048000" cy="245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3099"/>
              </a:lnSpc>
            </a:pPr>
            <a:r>
              <a:rPr lang="en-US" sz="800" i="1" spc="10" dirty="0" smtClean="0">
                <a:solidFill>
                  <a:srgbClr val="717272"/>
                </a:solidFill>
                <a:latin typeface="Arial"/>
                <a:cs typeface="Arial"/>
              </a:rPr>
              <a:t>Description about </a:t>
            </a:r>
            <a:r>
              <a:rPr lang="en-US" sz="800" i="1" spc="10" dirty="0" err="1" smtClean="0">
                <a:solidFill>
                  <a:srgbClr val="717272"/>
                </a:solidFill>
                <a:latin typeface="Arial"/>
                <a:cs typeface="Arial"/>
              </a:rPr>
              <a:t>TimerDescription</a:t>
            </a:r>
            <a:r>
              <a:rPr lang="en-US" sz="800" i="1" spc="10" dirty="0" smtClean="0">
                <a:solidFill>
                  <a:srgbClr val="717272"/>
                </a:solidFill>
                <a:latin typeface="Arial"/>
                <a:cs typeface="Arial"/>
              </a:rPr>
              <a:t> about Timer Description about Timer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9" name="object 13"/>
          <p:cNvSpPr txBox="1"/>
          <p:nvPr/>
        </p:nvSpPr>
        <p:spPr>
          <a:xfrm>
            <a:off x="16163290" y="12344400"/>
            <a:ext cx="3048000" cy="12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3099"/>
              </a:lnSpc>
            </a:pPr>
            <a:r>
              <a:rPr lang="en-US" sz="800" i="1" spc="10" dirty="0" smtClean="0">
                <a:solidFill>
                  <a:srgbClr val="717272"/>
                </a:solidFill>
                <a:latin typeface="Arial"/>
                <a:cs typeface="Arial"/>
              </a:rPr>
              <a:t>Description about conversion widget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1032" name="Picture 8" descr="https://lh3.googleusercontent.com/Ofhd9iq1FVdDcKR2MOK5m70K4RiFv7TyOpP_CySoin8MRNblfwQyK4BcuDZtn1QwGHqTLMjomWSKZupZ83I0ciV1KpxJJs2p228MCsrxNGy4fTSpZ8HUbFvoBRhrRGpgat2jkpd10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0050" y="3664350"/>
            <a:ext cx="4800600" cy="2298288"/>
          </a:xfrm>
          <a:prstGeom prst="rect">
            <a:avLst/>
          </a:prstGeom>
          <a:noFill/>
        </p:spPr>
      </p:pic>
      <p:sp>
        <p:nvSpPr>
          <p:cNvPr id="50" name="object 21"/>
          <p:cNvSpPr txBox="1"/>
          <p:nvPr/>
        </p:nvSpPr>
        <p:spPr>
          <a:xfrm>
            <a:off x="755650" y="9144000"/>
            <a:ext cx="4150995" cy="255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">
              <a:lnSpc>
                <a:spcPct val="110000"/>
              </a:lnSpc>
            </a:pPr>
            <a:r>
              <a:rPr lang="en-US" sz="1600" b="1" spc="-5" dirty="0" smtClean="0">
                <a:solidFill>
                  <a:srgbClr val="231F20"/>
                </a:solidFill>
                <a:latin typeface="Arial"/>
                <a:cs typeface="Arial"/>
              </a:rPr>
              <a:t>DESIGN</a:t>
            </a:r>
            <a:endParaRPr sz="1300" dirty="0"/>
          </a:p>
        </p:txBody>
      </p:sp>
      <p:pic>
        <p:nvPicPr>
          <p:cNvPr id="1034" name="Picture 10" descr="https://lh3.googleusercontent.com/PJdZJjVS_zHJo51Oa_CMq1-Yz9Y5b2N1M19K-Jgl4sLcKVj66V7EpkFGppB0B5V3Phv9DU9tsPX30gW4eQ4A8yvV9NI-5xMiq7ui45DyPq72kwb31pJBFC8qD9IJaPVhsV2ku5iiy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0049" y="8305799"/>
            <a:ext cx="4876801" cy="2313433"/>
          </a:xfrm>
          <a:prstGeom prst="rect">
            <a:avLst/>
          </a:prstGeom>
          <a:noFill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0051" y="10896601"/>
            <a:ext cx="2362199" cy="15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8" name="Group 57"/>
          <p:cNvGrpSpPr/>
          <p:nvPr/>
        </p:nvGrpSpPr>
        <p:grpSpPr>
          <a:xfrm>
            <a:off x="11165150" y="3646025"/>
            <a:ext cx="4419600" cy="4343400"/>
            <a:chOff x="5707988" y="6581714"/>
            <a:chExt cx="4367212" cy="4123441"/>
          </a:xfrm>
        </p:grpSpPr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07988" y="6581714"/>
              <a:ext cx="4366550" cy="2013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708650" y="8580700"/>
              <a:ext cx="4366550" cy="2124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" name="object 21"/>
          <p:cNvSpPr txBox="1"/>
          <p:nvPr/>
        </p:nvSpPr>
        <p:spPr>
          <a:xfrm>
            <a:off x="5468475" y="3276600"/>
            <a:ext cx="4150995" cy="255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">
              <a:lnSpc>
                <a:spcPct val="110000"/>
              </a:lnSpc>
            </a:pPr>
            <a:r>
              <a:rPr lang="en-US" sz="1600" b="1" spc="-5" dirty="0" smtClean="0">
                <a:solidFill>
                  <a:srgbClr val="231F20"/>
                </a:solidFill>
                <a:latin typeface="Arial"/>
                <a:cs typeface="Arial"/>
              </a:rPr>
              <a:t>EXPLORE</a:t>
            </a:r>
            <a:endParaRPr sz="1300" dirty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130425" y="9372600"/>
            <a:ext cx="439953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TextBox 60"/>
          <p:cNvSpPr txBox="1"/>
          <p:nvPr/>
        </p:nvSpPr>
        <p:spPr>
          <a:xfrm>
            <a:off x="5468475" y="6400801"/>
            <a:ext cx="5105400" cy="977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3000"/>
              </a:lnSpc>
              <a:spcBef>
                <a:spcPts val="300"/>
              </a:spcBef>
            </a:pPr>
            <a:r>
              <a:rPr lang="en-US" sz="1250" dirty="0" smtClean="0">
                <a:latin typeface="Arial"/>
                <a:cs typeface="Arial"/>
              </a:rPr>
              <a:t>The Create page is used </a:t>
            </a:r>
            <a:r>
              <a:rPr lang="en-US" sz="1250" dirty="0" smtClean="0">
                <a:latin typeface="Arial"/>
                <a:cs typeface="Arial"/>
              </a:rPr>
              <a:t>for… The Create page is used for</a:t>
            </a:r>
            <a:r>
              <a:rPr lang="en-US" sz="1250" dirty="0" smtClean="0">
                <a:latin typeface="Arial"/>
                <a:cs typeface="Arial"/>
              </a:rPr>
              <a:t>… </a:t>
            </a:r>
            <a:r>
              <a:rPr lang="en-US" sz="1250" dirty="0" smtClean="0">
                <a:latin typeface="Arial"/>
                <a:cs typeface="Arial"/>
              </a:rPr>
              <a:t>The Create page is used </a:t>
            </a:r>
            <a:r>
              <a:rPr lang="en-US" sz="1250" dirty="0" smtClean="0">
                <a:latin typeface="Arial"/>
                <a:cs typeface="Arial"/>
              </a:rPr>
              <a:t>for…The </a:t>
            </a:r>
            <a:r>
              <a:rPr lang="en-US" sz="1250" dirty="0" smtClean="0">
                <a:latin typeface="Arial"/>
                <a:cs typeface="Arial"/>
              </a:rPr>
              <a:t>Create page is used </a:t>
            </a:r>
            <a:r>
              <a:rPr lang="en-US" sz="1250" dirty="0" smtClean="0">
                <a:latin typeface="Arial"/>
                <a:cs typeface="Arial"/>
              </a:rPr>
              <a:t>for…</a:t>
            </a:r>
            <a:r>
              <a:rPr lang="en-US" sz="1250" dirty="0" smtClean="0">
                <a:latin typeface="Arial"/>
                <a:cs typeface="Arial"/>
              </a:rPr>
              <a:t>The Create page is used for… The Create page is used for… The Create page is used for…The Create page is used </a:t>
            </a:r>
            <a:r>
              <a:rPr lang="en-US" sz="1250" dirty="0" smtClean="0">
                <a:latin typeface="Arial"/>
                <a:cs typeface="Arial"/>
              </a:rPr>
              <a:t>for…</a:t>
            </a:r>
            <a:r>
              <a:rPr lang="en-US" sz="1250" dirty="0" smtClean="0">
                <a:latin typeface="Arial"/>
                <a:cs typeface="Arial"/>
              </a:rPr>
              <a:t>The Create page is used for… The Create page is used for… The Create page </a:t>
            </a:r>
            <a:r>
              <a:rPr lang="en-US" sz="1250" dirty="0" smtClean="0">
                <a:latin typeface="Arial"/>
                <a:cs typeface="Arial"/>
              </a:rPr>
              <a:t>is used for.</a:t>
            </a:r>
            <a:endParaRPr lang="en-US" sz="1250" dirty="0">
              <a:latin typeface="Arial"/>
              <a:cs typeface="Arial"/>
            </a:endParaRPr>
          </a:p>
        </p:txBody>
      </p:sp>
      <p:sp>
        <p:nvSpPr>
          <p:cNvPr id="62" name="object 21"/>
          <p:cNvSpPr txBox="1"/>
          <p:nvPr/>
        </p:nvSpPr>
        <p:spPr>
          <a:xfrm>
            <a:off x="5468475" y="7924800"/>
            <a:ext cx="4150995" cy="255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">
              <a:lnSpc>
                <a:spcPct val="110000"/>
              </a:lnSpc>
            </a:pPr>
            <a:r>
              <a:rPr lang="en-US" sz="1600" b="1" spc="-5" dirty="0" smtClean="0">
                <a:solidFill>
                  <a:srgbClr val="231F20"/>
                </a:solidFill>
                <a:latin typeface="Arial"/>
                <a:cs typeface="Arial"/>
              </a:rPr>
              <a:t>DISCOVER</a:t>
            </a:r>
            <a:endParaRPr sz="1300" dirty="0"/>
          </a:p>
        </p:txBody>
      </p:sp>
      <p:sp>
        <p:nvSpPr>
          <p:cNvPr id="63" name="object 21"/>
          <p:cNvSpPr txBox="1"/>
          <p:nvPr/>
        </p:nvSpPr>
        <p:spPr>
          <a:xfrm>
            <a:off x="11142000" y="3276600"/>
            <a:ext cx="4150995" cy="255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">
              <a:lnSpc>
                <a:spcPct val="110000"/>
              </a:lnSpc>
            </a:pPr>
            <a:r>
              <a:rPr lang="en-US" sz="1600" b="1" spc="-5" dirty="0" smtClean="0">
                <a:solidFill>
                  <a:srgbClr val="231F20"/>
                </a:solidFill>
                <a:latin typeface="Arial"/>
                <a:cs typeface="Arial"/>
              </a:rPr>
              <a:t>CREATE</a:t>
            </a:r>
            <a:endParaRPr sz="1300" dirty="0"/>
          </a:p>
        </p:txBody>
      </p:sp>
      <p:sp>
        <p:nvSpPr>
          <p:cNvPr id="64" name="TextBox 63"/>
          <p:cNvSpPr txBox="1"/>
          <p:nvPr/>
        </p:nvSpPr>
        <p:spPr>
          <a:xfrm>
            <a:off x="8117150" y="10919750"/>
            <a:ext cx="2239700" cy="990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3000"/>
              </a:lnSpc>
              <a:spcBef>
                <a:spcPts val="300"/>
              </a:spcBef>
            </a:pPr>
            <a:r>
              <a:rPr lang="en-US" sz="1250" dirty="0" smtClean="0">
                <a:latin typeface="Arial"/>
                <a:cs typeface="Arial"/>
              </a:rPr>
              <a:t>The Discover page is used to peruse through the top 50 recipes matching the search query.  Additionally, we have added a filter to …..</a:t>
            </a:r>
            <a:endParaRPr lang="en-US" sz="1250" dirty="0">
              <a:latin typeface="Arial"/>
              <a:cs typeface="Arial"/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159626" y="7086600"/>
            <a:ext cx="306773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TextBox 65"/>
          <p:cNvSpPr txBox="1"/>
          <p:nvPr/>
        </p:nvSpPr>
        <p:spPr>
          <a:xfrm>
            <a:off x="11118850" y="8305800"/>
            <a:ext cx="5105400" cy="198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3000"/>
              </a:lnSpc>
              <a:spcBef>
                <a:spcPts val="300"/>
              </a:spcBef>
            </a:pPr>
            <a:r>
              <a:rPr lang="en-US" sz="1250" dirty="0" smtClean="0">
                <a:latin typeface="Arial"/>
                <a:cs typeface="Arial"/>
              </a:rPr>
              <a:t>Description about the Create page. </a:t>
            </a:r>
            <a:endParaRPr lang="en-US" sz="1250" dirty="0"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118850" y="11811000"/>
            <a:ext cx="4419600" cy="396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3000"/>
              </a:lnSpc>
              <a:spcBef>
                <a:spcPts val="300"/>
              </a:spcBef>
            </a:pPr>
            <a:r>
              <a:rPr lang="en-US" sz="1250" dirty="0" smtClean="0">
                <a:latin typeface="Arial"/>
                <a:cs typeface="Arial"/>
              </a:rPr>
              <a:t>Description about spacebar activated speech enabled navigation </a:t>
            </a:r>
            <a:endParaRPr lang="en-US" sz="1250" dirty="0">
              <a:latin typeface="Arial"/>
              <a:cs typeface="Arial"/>
            </a:endParaRPr>
          </a:p>
        </p:txBody>
      </p:sp>
      <p:sp>
        <p:nvSpPr>
          <p:cNvPr id="74" name="object 17"/>
          <p:cNvSpPr/>
          <p:nvPr/>
        </p:nvSpPr>
        <p:spPr>
          <a:xfrm>
            <a:off x="725750" y="13657450"/>
            <a:ext cx="18622700" cy="276998"/>
          </a:xfrm>
          <a:custGeom>
            <a:avLst/>
            <a:gdLst/>
            <a:ahLst/>
            <a:cxnLst/>
            <a:rect l="l" t="t" r="r" b="b"/>
            <a:pathLst>
              <a:path w="18149533">
                <a:moveTo>
                  <a:pt x="0" y="0"/>
                </a:moveTo>
                <a:lnTo>
                  <a:pt x="18149533" y="0"/>
                </a:lnTo>
              </a:path>
            </a:pathLst>
          </a:custGeom>
          <a:ln w="9602">
            <a:solidFill>
              <a:srgbClr val="717272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176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CuisineMachine Zach Peugh, Jackson Luken, Evan Clark, Xander Wunderlich, Zhefang Zhao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Research Study Presenter name, Associates and Collaborators</dc:title>
  <dc:creator>Zach</dc:creator>
  <cp:lastModifiedBy>Zach</cp:lastModifiedBy>
  <cp:revision>30</cp:revision>
  <dcterms:created xsi:type="dcterms:W3CDTF">2013-07-30T11:46:00Z</dcterms:created>
  <dcterms:modified xsi:type="dcterms:W3CDTF">2016-11-30T02:24:25Z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2013-07-30T00:00:00Z</vt:filetime>
  </property>
  <property fmtid="{D5CDD505-2E9C-101B-9397-08002B2CF9AE}" pid="3" name="LastSaved">
    <vt:filetime>2013-07-30T00:00:00Z</vt:filetime>
  </property>
</Properties>
</file>