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20104100" cy="15087600"/>
  <p:notesSz cx="20104100" cy="15087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414042"/>
    <a:srgbClr val="9B002D"/>
    <a:srgbClr val="B80012"/>
    <a:srgbClr val="777877"/>
    <a:srgbClr val="BB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92" autoAdjust="0"/>
  </p:normalViewPr>
  <p:slideViewPr>
    <p:cSldViewPr>
      <p:cViewPr varScale="1">
        <p:scale>
          <a:sx n="40" d="100"/>
          <a:sy n="40" d="100"/>
        </p:scale>
        <p:origin x="-2016" y="-86"/>
      </p:cViewPr>
      <p:guideLst>
        <p:guide orient="horz" pos="9503"/>
        <p:guide pos="12663"/>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7156"/>
            <a:ext cx="17088486" cy="316839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449056"/>
            <a:ext cx="14072870" cy="3771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11/29/2016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11/29/2016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1">
                <a:solidFill>
                  <a:srgbClr val="414042"/>
                </a:solidFill>
                <a:latin typeface="Arial"/>
                <a:cs typeface="Arial"/>
              </a:defRPr>
            </a:lvl1pPr>
          </a:lstStyle>
          <a:p>
            <a:endParaRPr/>
          </a:p>
        </p:txBody>
      </p:sp>
      <p:sp>
        <p:nvSpPr>
          <p:cNvPr id="3" name="Holder 3"/>
          <p:cNvSpPr>
            <a:spLocks noGrp="1"/>
          </p:cNvSpPr>
          <p:nvPr>
            <p:ph sz="half" idx="2"/>
          </p:nvPr>
        </p:nvSpPr>
        <p:spPr>
          <a:xfrm>
            <a:off x="1005205" y="3470148"/>
            <a:ext cx="8745284" cy="995781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70148"/>
            <a:ext cx="8745284" cy="995781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11/29/2016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11/29/2016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11/29/2016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0261" y="1130748"/>
            <a:ext cx="18663576" cy="1339032"/>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1005205" y="3470148"/>
            <a:ext cx="18093690" cy="995781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31468"/>
            <a:ext cx="6433312" cy="7543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31468"/>
            <a:ext cx="4623943" cy="7543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11/29/2016</a:t>
            </a:fld>
            <a:endParaRPr lang="en-US"/>
          </a:p>
        </p:txBody>
      </p:sp>
      <p:sp>
        <p:nvSpPr>
          <p:cNvPr id="6" name="Holder 6"/>
          <p:cNvSpPr>
            <a:spLocks noGrp="1"/>
          </p:cNvSpPr>
          <p:nvPr>
            <p:ph type="sldNum" sz="quarter" idx="7"/>
          </p:nvPr>
        </p:nvSpPr>
        <p:spPr>
          <a:xfrm>
            <a:off x="14474953" y="14031468"/>
            <a:ext cx="4623943" cy="7543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emf"/><Relationship Id="rId16" Type="http://schemas.openxmlformats.org/officeDocument/2006/relationships/image" Target="../media/image15.jpe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p:cNvSpPr/>
          <p:nvPr/>
        </p:nvSpPr>
        <p:spPr>
          <a:xfrm>
            <a:off x="0" y="0"/>
            <a:ext cx="20104100" cy="15087600"/>
          </a:xfrm>
          <a:prstGeom prst="rect">
            <a:avLst/>
          </a:prstGeom>
          <a:solidFill>
            <a:srgbClr val="9B002D"/>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362458" y="381000"/>
            <a:ext cx="19354800" cy="14325600"/>
          </a:xfrm>
          <a:prstGeom prst="rect">
            <a:avLst/>
          </a:prstGeom>
          <a:solidFill>
            <a:schemeClr val="bg1"/>
          </a:solidFill>
          <a:ln>
            <a:solidFill>
              <a:srgbClr val="BB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t>
            </a:r>
          </a:p>
        </p:txBody>
      </p:sp>
      <p:sp>
        <p:nvSpPr>
          <p:cNvPr id="2" name="object 2"/>
          <p:cNvSpPr txBox="1">
            <a:spLocks noGrp="1"/>
          </p:cNvSpPr>
          <p:nvPr>
            <p:ph type="title"/>
          </p:nvPr>
        </p:nvSpPr>
        <p:spPr>
          <a:xfrm>
            <a:off x="720261" y="1130748"/>
            <a:ext cx="18663576" cy="1470060"/>
          </a:xfrm>
          <a:prstGeom prst="rect">
            <a:avLst/>
          </a:prstGeom>
        </p:spPr>
        <p:txBody>
          <a:bodyPr vert="horz" wrap="square" lIns="0" tIns="0" rIns="0" bIns="0" rtlCol="0">
            <a:spAutoFit/>
          </a:bodyPr>
          <a:lstStyle/>
          <a:p>
            <a:pPr marL="12700">
              <a:lnSpc>
                <a:spcPts val="7895"/>
              </a:lnSpc>
              <a:spcAft>
                <a:spcPts val="600"/>
              </a:spcAft>
            </a:pPr>
            <a:r>
              <a:rPr lang="en-US" sz="6600" b="0" spc="-235" dirty="0" err="1" smtClean="0">
                <a:latin typeface="Capita-Bold"/>
                <a:cs typeface="Capita-Bold"/>
              </a:rPr>
              <a:t>CuisineMachine</a:t>
            </a:r>
            <a:endParaRPr sz="6600" b="0" spc="-40" dirty="0">
              <a:latin typeface="Capita-Bold"/>
              <a:cs typeface="Capita-Bold"/>
            </a:endParaRPr>
          </a:p>
          <a:p>
            <a:pPr marL="12700">
              <a:lnSpc>
                <a:spcPts val="2650"/>
              </a:lnSpc>
            </a:pPr>
            <a:r>
              <a:rPr lang="en-US" sz="2300" b="0" spc="-80" dirty="0" smtClean="0">
                <a:latin typeface="Arial"/>
                <a:cs typeface="Arial"/>
              </a:rPr>
              <a:t>Zach </a:t>
            </a:r>
            <a:r>
              <a:rPr lang="en-US" sz="2300" b="0" spc="-80" dirty="0" err="1" smtClean="0">
                <a:latin typeface="Arial"/>
                <a:cs typeface="Arial"/>
              </a:rPr>
              <a:t>Peugh</a:t>
            </a:r>
            <a:r>
              <a:rPr lang="en-US" sz="2300" b="0" spc="-80" dirty="0" smtClean="0">
                <a:latin typeface="Arial"/>
                <a:cs typeface="Arial"/>
              </a:rPr>
              <a:t>, Jackson </a:t>
            </a:r>
            <a:r>
              <a:rPr lang="en-US" sz="2300" b="0" spc="-80" dirty="0" err="1" smtClean="0">
                <a:latin typeface="Arial"/>
                <a:cs typeface="Arial"/>
              </a:rPr>
              <a:t>Luken</a:t>
            </a:r>
            <a:r>
              <a:rPr lang="en-US" sz="2300" b="0" spc="-80" dirty="0" smtClean="0">
                <a:latin typeface="Arial"/>
                <a:cs typeface="Arial"/>
              </a:rPr>
              <a:t>, Evan Clark, </a:t>
            </a:r>
            <a:r>
              <a:rPr lang="en-US" sz="2300" b="0" spc="-80" dirty="0" err="1" smtClean="0">
                <a:latin typeface="Arial"/>
                <a:cs typeface="Arial"/>
              </a:rPr>
              <a:t>Xander</a:t>
            </a:r>
            <a:r>
              <a:rPr lang="en-US" sz="2300" b="0" spc="-80" dirty="0" smtClean="0">
                <a:latin typeface="Arial"/>
                <a:cs typeface="Arial"/>
              </a:rPr>
              <a:t> </a:t>
            </a:r>
            <a:r>
              <a:rPr lang="en-US" sz="2300" b="0" spc="-80" dirty="0" err="1" smtClean="0"/>
              <a:t>W</a:t>
            </a:r>
            <a:r>
              <a:rPr lang="en-US" sz="2300" b="0" spc="-80" dirty="0" err="1" smtClean="0">
                <a:latin typeface="Arial"/>
                <a:cs typeface="Arial"/>
              </a:rPr>
              <a:t>underlich</a:t>
            </a:r>
            <a:r>
              <a:rPr lang="en-US" sz="2300" b="0" spc="-80" dirty="0" smtClean="0">
                <a:latin typeface="Arial"/>
                <a:cs typeface="Arial"/>
              </a:rPr>
              <a:t>, </a:t>
            </a:r>
            <a:r>
              <a:rPr lang="en-US" sz="2300" b="0" spc="-80" dirty="0" err="1" smtClean="0">
                <a:latin typeface="Arial"/>
                <a:cs typeface="Arial"/>
              </a:rPr>
              <a:t>Zhefang</a:t>
            </a:r>
            <a:r>
              <a:rPr lang="en-US" sz="2300" b="0" spc="-80" dirty="0" smtClean="0">
                <a:latin typeface="Arial"/>
                <a:cs typeface="Arial"/>
              </a:rPr>
              <a:t> </a:t>
            </a:r>
            <a:r>
              <a:rPr lang="en-US" sz="2300" b="0" spc="-80" dirty="0" smtClean="0"/>
              <a:t>Z</a:t>
            </a:r>
            <a:r>
              <a:rPr lang="en-US" sz="2300" b="0" spc="-80" dirty="0" smtClean="0">
                <a:latin typeface="Arial"/>
                <a:cs typeface="Arial"/>
              </a:rPr>
              <a:t>hao</a:t>
            </a:r>
            <a:endParaRPr sz="2300" dirty="0">
              <a:latin typeface="Arial"/>
              <a:cs typeface="Arial"/>
            </a:endParaRPr>
          </a:p>
        </p:txBody>
      </p:sp>
      <p:sp>
        <p:nvSpPr>
          <p:cNvPr id="3" name="object 3"/>
          <p:cNvSpPr txBox="1"/>
          <p:nvPr/>
        </p:nvSpPr>
        <p:spPr>
          <a:xfrm>
            <a:off x="720260" y="3308798"/>
            <a:ext cx="4151376" cy="546945"/>
          </a:xfrm>
          <a:prstGeom prst="rect">
            <a:avLst/>
          </a:prstGeom>
        </p:spPr>
        <p:txBody>
          <a:bodyPr vert="horz" wrap="square" lIns="0" tIns="0" rIns="0" bIns="0" rtlCol="0">
            <a:spAutoFit/>
          </a:bodyPr>
          <a:lstStyle/>
          <a:p>
            <a:pPr marL="12700">
              <a:lnSpc>
                <a:spcPct val="100000"/>
              </a:lnSpc>
              <a:spcAft>
                <a:spcPts val="600"/>
              </a:spcAft>
            </a:pPr>
            <a:r>
              <a:rPr lang="en-US" sz="1600" b="1" spc="-5" dirty="0" smtClean="0">
                <a:solidFill>
                  <a:srgbClr val="231F20"/>
                </a:solidFill>
                <a:latin typeface="Arial"/>
                <a:cs typeface="Arial"/>
              </a:rPr>
              <a:t>GUIDELINES</a:t>
            </a:r>
            <a:endParaRPr sz="1600" dirty="0">
              <a:latin typeface="Arial"/>
              <a:cs typeface="Arial"/>
            </a:endParaRPr>
          </a:p>
          <a:p>
            <a:pPr marL="12700" marR="6350">
              <a:lnSpc>
                <a:spcPct val="102600"/>
              </a:lnSpc>
              <a:spcBef>
                <a:spcPts val="210"/>
              </a:spcBef>
            </a:pPr>
            <a:endParaRPr sz="1250" dirty="0">
              <a:latin typeface="Arial"/>
              <a:cs typeface="Arial"/>
            </a:endParaRPr>
          </a:p>
        </p:txBody>
      </p:sp>
      <p:sp>
        <p:nvSpPr>
          <p:cNvPr id="17" name="object 17"/>
          <p:cNvSpPr/>
          <p:nvPr/>
        </p:nvSpPr>
        <p:spPr>
          <a:xfrm>
            <a:off x="5098282" y="3252517"/>
            <a:ext cx="0" cy="97475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9" name="object 19"/>
          <p:cNvSpPr/>
          <p:nvPr/>
        </p:nvSpPr>
        <p:spPr>
          <a:xfrm>
            <a:off x="15865075" y="3252517"/>
            <a:ext cx="0" cy="97475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30" name="object 30"/>
          <p:cNvSpPr txBox="1"/>
          <p:nvPr/>
        </p:nvSpPr>
        <p:spPr>
          <a:xfrm>
            <a:off x="720260" y="813777"/>
            <a:ext cx="14437190" cy="346249"/>
          </a:xfrm>
          <a:prstGeom prst="rect">
            <a:avLst/>
          </a:prstGeom>
        </p:spPr>
        <p:txBody>
          <a:bodyPr vert="horz" wrap="square" lIns="0" tIns="0" rIns="0" bIns="0" rtlCol="0">
            <a:spAutoFit/>
          </a:bodyPr>
          <a:lstStyle/>
          <a:p>
            <a:pPr marL="12700">
              <a:lnSpc>
                <a:spcPts val="2735"/>
              </a:lnSpc>
            </a:pPr>
            <a:r>
              <a:rPr lang="en-US" sz="2300" spc="-35" dirty="0" smtClean="0">
                <a:solidFill>
                  <a:srgbClr val="CD1445"/>
                </a:solidFill>
                <a:latin typeface="Arial"/>
                <a:cs typeface="Arial"/>
              </a:rPr>
              <a:t>THE OHIO STATE UNIVERSITY</a:t>
            </a:r>
            <a:r>
              <a:rPr lang="en-US" sz="2300" spc="-35" dirty="0" smtClean="0">
                <a:solidFill>
                  <a:srgbClr val="CD1445"/>
                </a:solidFill>
                <a:latin typeface="Arial"/>
                <a:cs typeface="Arial"/>
              </a:rPr>
              <a:t>/ COLLEGE OF ENGINEERING/ CSE 5914</a:t>
            </a:r>
            <a:endParaRPr sz="2300" dirty="0">
              <a:latin typeface="Arial"/>
              <a:cs typeface="Arial"/>
            </a:endParaRPr>
          </a:p>
        </p:txBody>
      </p:sp>
      <p:sp>
        <p:nvSpPr>
          <p:cNvPr id="32" name="object 32"/>
          <p:cNvSpPr/>
          <p:nvPr/>
        </p:nvSpPr>
        <p:spPr>
          <a:xfrm>
            <a:off x="372298" y="372297"/>
            <a:ext cx="19359504" cy="14333479"/>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76200">
            <a:solidFill>
              <a:schemeClr val="tx1"/>
            </a:solidFill>
            <a:miter lim="800000"/>
          </a:ln>
        </p:spPr>
        <p:txBody>
          <a:bodyPr wrap="square" lIns="0" tIns="0" rIns="0" bIns="0" rtlCol="0">
            <a:spAutoFit/>
          </a:bodyPr>
          <a:lstStyle/>
          <a:p>
            <a:endParaRPr/>
          </a:p>
        </p:txBody>
      </p:sp>
      <p:sp>
        <p:nvSpPr>
          <p:cNvPr id="37" name="TextBox 36"/>
          <p:cNvSpPr txBox="1"/>
          <p:nvPr/>
        </p:nvSpPr>
        <p:spPr>
          <a:xfrm>
            <a:off x="679450" y="4910757"/>
            <a:ext cx="4191000" cy="270843"/>
          </a:xfrm>
          <a:prstGeom prst="rect">
            <a:avLst/>
          </a:prstGeom>
          <a:noFill/>
        </p:spPr>
        <p:txBody>
          <a:bodyPr wrap="square" lIns="0" tIns="0" rIns="0" bIns="0" rtlCol="0">
            <a:spAutoFit/>
          </a:bodyPr>
          <a:lstStyle/>
          <a:p>
            <a:pPr marL="9144">
              <a:lnSpc>
                <a:spcPct val="110000"/>
              </a:lnSpc>
            </a:pPr>
            <a:r>
              <a:rPr lang="en-US" sz="1600" b="1" spc="-5" dirty="0" smtClean="0">
                <a:solidFill>
                  <a:srgbClr val="231F20"/>
                </a:solidFill>
                <a:latin typeface="Arial"/>
                <a:cs typeface="Arial"/>
              </a:rPr>
              <a:t>PROJECT DESCRIPTION</a:t>
            </a:r>
            <a:endParaRPr lang="en-US" sz="1250" dirty="0">
              <a:latin typeface="Arial"/>
              <a:cs typeface="Arial"/>
            </a:endParaRPr>
          </a:p>
        </p:txBody>
      </p:sp>
      <p:pic>
        <p:nvPicPr>
          <p:cNvPr id="43" name="Picture 42" descr="TheOhioStateUniversity-2C-HorizK-PANTONE.eps"/>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1850" y="13881900"/>
            <a:ext cx="3774922" cy="547190"/>
          </a:xfrm>
          <a:prstGeom prst="rect">
            <a:avLst/>
          </a:prstGeom>
        </p:spPr>
      </p:pic>
      <p:sp>
        <p:nvSpPr>
          <p:cNvPr id="44" name="object 17"/>
          <p:cNvSpPr/>
          <p:nvPr/>
        </p:nvSpPr>
        <p:spPr>
          <a:xfrm>
            <a:off x="731520" y="2971800"/>
            <a:ext cx="18608040" cy="0"/>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pic>
        <p:nvPicPr>
          <p:cNvPr id="1028" name="Picture 4" descr="https://lh5.googleusercontent.com/l9ndRN4ev9b8TTcngVzn5w6Jsgw0eXMFd8JOn-nrzQZb56Qb-m_HPnNu6QFeiwXy5c_dfHeXZ_ekuBdSbykqYuYITNWbIAjPAWnzAmgrtOwCINO9jBmsUXjJlUVBLk2G2lpiu4LK0D0"/>
          <p:cNvPicPr>
            <a:picLocks noChangeAspect="1" noChangeArrowheads="1"/>
          </p:cNvPicPr>
          <p:nvPr/>
        </p:nvPicPr>
        <p:blipFill>
          <a:blip r:embed="rId3" cstate="print"/>
          <a:srcRect/>
          <a:stretch>
            <a:fillRect/>
          </a:stretch>
        </p:blipFill>
        <p:spPr bwMode="auto">
          <a:xfrm>
            <a:off x="16163290" y="10490179"/>
            <a:ext cx="3124200" cy="2059226"/>
          </a:xfrm>
          <a:prstGeom prst="rect">
            <a:avLst/>
          </a:prstGeom>
          <a:noFill/>
        </p:spPr>
      </p:pic>
      <p:pic>
        <p:nvPicPr>
          <p:cNvPr id="1030" name="Picture 6" descr="https://lh5.googleusercontent.com/e0HnKBGxnUfxu9Eg3XzbpZYlxtS3AmQtCO_mGLOkKmt6FXkHqfpXkLq-8jdMnZQLVn6iNgfOcKzCXH9U0ssbOBQSyJOpupcfE1XSy9k8qh1MM0GH1RY2Svlm2pD-MgDvOQzeGSBRjCs"/>
          <p:cNvPicPr>
            <a:picLocks noChangeAspect="1" noChangeArrowheads="1"/>
          </p:cNvPicPr>
          <p:nvPr/>
        </p:nvPicPr>
        <p:blipFill>
          <a:blip r:embed="rId4" cstate="print"/>
          <a:srcRect/>
          <a:stretch>
            <a:fillRect/>
          </a:stretch>
        </p:blipFill>
        <p:spPr bwMode="auto">
          <a:xfrm>
            <a:off x="16163290" y="4595691"/>
            <a:ext cx="3108960" cy="2068477"/>
          </a:xfrm>
          <a:prstGeom prst="rect">
            <a:avLst/>
          </a:prstGeom>
          <a:noFill/>
        </p:spPr>
      </p:pic>
      <p:sp>
        <p:nvSpPr>
          <p:cNvPr id="41" name="object 21"/>
          <p:cNvSpPr txBox="1"/>
          <p:nvPr/>
        </p:nvSpPr>
        <p:spPr>
          <a:xfrm>
            <a:off x="16137891" y="3276600"/>
            <a:ext cx="1203960" cy="270843"/>
          </a:xfrm>
          <a:prstGeom prst="rect">
            <a:avLst/>
          </a:prstGeom>
        </p:spPr>
        <p:txBody>
          <a:bodyPr vert="horz" wrap="square" lIns="0" tIns="0" rIns="0" bIns="0" rtlCol="0">
            <a:spAutoFit/>
          </a:bodyPr>
          <a:lstStyle/>
          <a:p>
            <a:pPr marL="9144">
              <a:lnSpc>
                <a:spcPct val="110000"/>
              </a:lnSpc>
            </a:pPr>
            <a:r>
              <a:rPr lang="en-US" sz="1600" b="1" spc="-5" dirty="0" smtClean="0">
                <a:solidFill>
                  <a:srgbClr val="231F20"/>
                </a:solidFill>
                <a:latin typeface="Arial"/>
                <a:cs typeface="Arial"/>
              </a:rPr>
              <a:t>WIDGETS</a:t>
            </a:r>
            <a:endParaRPr sz="1250" dirty="0">
              <a:latin typeface="Arial"/>
              <a:cs typeface="Arial"/>
            </a:endParaRPr>
          </a:p>
        </p:txBody>
      </p:sp>
      <p:pic>
        <p:nvPicPr>
          <p:cNvPr id="1032" name="Picture 8" descr="https://lh3.googleusercontent.com/Ofhd9iq1FVdDcKR2MOK5m70K4RiFv7TyOpP_CySoin8MRNblfwQyK4BcuDZtn1QwGHqTLMjomWSKZupZ83I0ciV1KpxJJs2p228MCsrxNGy4fTSpZ8HUbFvoBRhrRGpgat2jkpd10DE"/>
          <p:cNvPicPr>
            <a:picLocks noChangeAspect="1" noChangeArrowheads="1"/>
          </p:cNvPicPr>
          <p:nvPr/>
        </p:nvPicPr>
        <p:blipFill>
          <a:blip r:embed="rId5" cstate="print"/>
          <a:srcRect/>
          <a:stretch>
            <a:fillRect/>
          </a:stretch>
        </p:blipFill>
        <p:spPr bwMode="auto">
          <a:xfrm>
            <a:off x="5480050" y="3664350"/>
            <a:ext cx="4800600" cy="2298288"/>
          </a:xfrm>
          <a:prstGeom prst="rect">
            <a:avLst/>
          </a:prstGeom>
          <a:noFill/>
        </p:spPr>
      </p:pic>
      <p:sp>
        <p:nvSpPr>
          <p:cNvPr id="50" name="object 21"/>
          <p:cNvSpPr txBox="1"/>
          <p:nvPr/>
        </p:nvSpPr>
        <p:spPr>
          <a:xfrm>
            <a:off x="679450" y="7894320"/>
            <a:ext cx="4150995" cy="255647"/>
          </a:xfrm>
          <a:prstGeom prst="rect">
            <a:avLst/>
          </a:prstGeom>
        </p:spPr>
        <p:txBody>
          <a:bodyPr vert="horz" wrap="square" lIns="0" tIns="0" rIns="0" bIns="0" rtlCol="0">
            <a:spAutoFit/>
          </a:bodyPr>
          <a:lstStyle/>
          <a:p>
            <a:pPr marL="9144">
              <a:lnSpc>
                <a:spcPct val="110000"/>
              </a:lnSpc>
            </a:pPr>
            <a:r>
              <a:rPr lang="en-US" sz="1600" b="1" spc="-5" dirty="0" smtClean="0">
                <a:solidFill>
                  <a:srgbClr val="231F20"/>
                </a:solidFill>
                <a:latin typeface="Arial"/>
                <a:cs typeface="Arial"/>
              </a:rPr>
              <a:t>DESIGN</a:t>
            </a:r>
            <a:endParaRPr sz="1300" dirty="0"/>
          </a:p>
        </p:txBody>
      </p:sp>
      <p:pic>
        <p:nvPicPr>
          <p:cNvPr id="1034" name="Picture 10" descr="https://lh3.googleusercontent.com/PJdZJjVS_zHJo51Oa_CMq1-Yz9Y5b2N1M19K-Jgl4sLcKVj66V7EpkFGppB0B5V3Phv9DU9tsPX30gW4eQ4A8yvV9NI-5xMiq7ui45DyPq72kwb31pJBFC8qD9IJaPVhsV2ku5iiy34"/>
          <p:cNvPicPr>
            <a:picLocks noChangeAspect="1" noChangeArrowheads="1"/>
          </p:cNvPicPr>
          <p:nvPr/>
        </p:nvPicPr>
        <p:blipFill>
          <a:blip r:embed="rId6" cstate="print"/>
          <a:srcRect/>
          <a:stretch>
            <a:fillRect/>
          </a:stretch>
        </p:blipFill>
        <p:spPr bwMode="auto">
          <a:xfrm>
            <a:off x="5480049" y="7889495"/>
            <a:ext cx="4876801" cy="2313433"/>
          </a:xfrm>
          <a:prstGeom prst="rect">
            <a:avLst/>
          </a:prstGeom>
          <a:noFill/>
        </p:spPr>
      </p:pic>
      <p:pic>
        <p:nvPicPr>
          <p:cNvPr id="1038" name="Picture 14"/>
          <p:cNvPicPr>
            <a:picLocks noChangeAspect="1" noChangeArrowheads="1"/>
          </p:cNvPicPr>
          <p:nvPr/>
        </p:nvPicPr>
        <p:blipFill>
          <a:blip r:embed="rId7" cstate="print"/>
          <a:srcRect/>
          <a:stretch>
            <a:fillRect/>
          </a:stretch>
        </p:blipFill>
        <p:spPr bwMode="auto">
          <a:xfrm>
            <a:off x="5455667" y="11311129"/>
            <a:ext cx="2362199" cy="1566925"/>
          </a:xfrm>
          <a:prstGeom prst="rect">
            <a:avLst/>
          </a:prstGeom>
          <a:noFill/>
          <a:ln w="9525">
            <a:noFill/>
            <a:miter lim="800000"/>
            <a:headEnd/>
            <a:tailEnd/>
          </a:ln>
        </p:spPr>
      </p:pic>
      <p:grpSp>
        <p:nvGrpSpPr>
          <p:cNvPr id="58" name="Group 57"/>
          <p:cNvGrpSpPr/>
          <p:nvPr/>
        </p:nvGrpSpPr>
        <p:grpSpPr>
          <a:xfrm>
            <a:off x="11165150" y="3646025"/>
            <a:ext cx="4419600" cy="4343400"/>
            <a:chOff x="5707988" y="6581714"/>
            <a:chExt cx="4367212" cy="4123441"/>
          </a:xfrm>
        </p:grpSpPr>
        <p:pic>
          <p:nvPicPr>
            <p:cNvPr id="1043" name="Picture 19"/>
            <p:cNvPicPr>
              <a:picLocks noChangeAspect="1" noChangeArrowheads="1"/>
            </p:cNvPicPr>
            <p:nvPr/>
          </p:nvPicPr>
          <p:blipFill>
            <a:blip r:embed="rId8" cstate="print"/>
            <a:srcRect/>
            <a:stretch>
              <a:fillRect/>
            </a:stretch>
          </p:blipFill>
          <p:spPr bwMode="auto">
            <a:xfrm>
              <a:off x="5707988" y="6581714"/>
              <a:ext cx="4366550" cy="2013734"/>
            </a:xfrm>
            <a:prstGeom prst="rect">
              <a:avLst/>
            </a:prstGeom>
            <a:noFill/>
            <a:ln w="9525">
              <a:noFill/>
              <a:miter lim="800000"/>
              <a:headEnd/>
              <a:tailEnd/>
            </a:ln>
          </p:spPr>
        </p:pic>
        <p:pic>
          <p:nvPicPr>
            <p:cNvPr id="1044" name="Picture 20"/>
            <p:cNvPicPr>
              <a:picLocks noChangeAspect="1" noChangeArrowheads="1"/>
            </p:cNvPicPr>
            <p:nvPr/>
          </p:nvPicPr>
          <p:blipFill>
            <a:blip r:embed="rId9" cstate="print"/>
            <a:srcRect/>
            <a:stretch>
              <a:fillRect/>
            </a:stretch>
          </p:blipFill>
          <p:spPr bwMode="auto">
            <a:xfrm>
              <a:off x="5708650" y="8580700"/>
              <a:ext cx="4366550" cy="2124455"/>
            </a:xfrm>
            <a:prstGeom prst="rect">
              <a:avLst/>
            </a:prstGeom>
            <a:noFill/>
            <a:ln w="9525">
              <a:noFill/>
              <a:miter lim="800000"/>
              <a:headEnd/>
              <a:tailEnd/>
            </a:ln>
          </p:spPr>
        </p:pic>
      </p:grpSp>
      <p:sp>
        <p:nvSpPr>
          <p:cNvPr id="59" name="object 21"/>
          <p:cNvSpPr txBox="1"/>
          <p:nvPr/>
        </p:nvSpPr>
        <p:spPr>
          <a:xfrm>
            <a:off x="5468475" y="3276600"/>
            <a:ext cx="4150995" cy="255647"/>
          </a:xfrm>
          <a:prstGeom prst="rect">
            <a:avLst/>
          </a:prstGeom>
        </p:spPr>
        <p:txBody>
          <a:bodyPr vert="horz" wrap="square" lIns="0" tIns="0" rIns="0" bIns="0" rtlCol="0">
            <a:spAutoFit/>
          </a:bodyPr>
          <a:lstStyle/>
          <a:p>
            <a:pPr marL="9144">
              <a:lnSpc>
                <a:spcPct val="110000"/>
              </a:lnSpc>
            </a:pPr>
            <a:r>
              <a:rPr lang="en-US" sz="1600" b="1" spc="-5" dirty="0" smtClean="0">
                <a:solidFill>
                  <a:srgbClr val="231F20"/>
                </a:solidFill>
                <a:latin typeface="Arial"/>
                <a:cs typeface="Arial"/>
              </a:rPr>
              <a:t>EXPLORE</a:t>
            </a:r>
            <a:endParaRPr sz="1300" dirty="0"/>
          </a:p>
        </p:txBody>
      </p:sp>
      <p:pic>
        <p:nvPicPr>
          <p:cNvPr id="1045" name="Picture 21"/>
          <p:cNvPicPr>
            <a:picLocks noChangeAspect="1" noChangeArrowheads="1"/>
          </p:cNvPicPr>
          <p:nvPr/>
        </p:nvPicPr>
        <p:blipFill>
          <a:blip r:embed="rId10" cstate="print"/>
          <a:srcRect/>
          <a:stretch>
            <a:fillRect/>
          </a:stretch>
        </p:blipFill>
        <p:spPr bwMode="auto">
          <a:xfrm>
            <a:off x="11130425" y="9057640"/>
            <a:ext cx="4399535" cy="2133600"/>
          </a:xfrm>
          <a:prstGeom prst="rect">
            <a:avLst/>
          </a:prstGeom>
          <a:noFill/>
          <a:ln w="9525">
            <a:noFill/>
            <a:miter lim="800000"/>
            <a:headEnd/>
            <a:tailEnd/>
          </a:ln>
        </p:spPr>
      </p:pic>
      <p:sp>
        <p:nvSpPr>
          <p:cNvPr id="61" name="TextBox 60"/>
          <p:cNvSpPr txBox="1"/>
          <p:nvPr/>
        </p:nvSpPr>
        <p:spPr>
          <a:xfrm>
            <a:off x="5480050" y="6096000"/>
            <a:ext cx="4876800" cy="951030"/>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The Explore page allows you to either type or speak a query into the main search bar.  Typically, from this page a user would just type their query based on specific ingredients, style,  location, etc that they want.  Natural language or just keyword aggregation may be used in this input field.  Additionally, questions about unit conversion, ingredient substitution, or starting a timer may also be input, and will be handled by the proper widget without further interaction necessary. </a:t>
            </a:r>
            <a:endParaRPr lang="en-US" sz="1000" dirty="0">
              <a:latin typeface="Arial"/>
              <a:cs typeface="Arial"/>
            </a:endParaRPr>
          </a:p>
        </p:txBody>
      </p:sp>
      <p:sp>
        <p:nvSpPr>
          <p:cNvPr id="62" name="object 21"/>
          <p:cNvSpPr txBox="1"/>
          <p:nvPr/>
        </p:nvSpPr>
        <p:spPr>
          <a:xfrm>
            <a:off x="5468475" y="7584695"/>
            <a:ext cx="4150995" cy="255647"/>
          </a:xfrm>
          <a:prstGeom prst="rect">
            <a:avLst/>
          </a:prstGeom>
        </p:spPr>
        <p:txBody>
          <a:bodyPr vert="horz" wrap="square" lIns="0" tIns="0" rIns="0" bIns="0" rtlCol="0">
            <a:spAutoFit/>
          </a:bodyPr>
          <a:lstStyle/>
          <a:p>
            <a:pPr marL="9144">
              <a:lnSpc>
                <a:spcPct val="110000"/>
              </a:lnSpc>
            </a:pPr>
            <a:r>
              <a:rPr lang="en-US" sz="1600" b="1" spc="-5" dirty="0" smtClean="0">
                <a:solidFill>
                  <a:srgbClr val="231F20"/>
                </a:solidFill>
                <a:latin typeface="Arial"/>
                <a:cs typeface="Arial"/>
              </a:rPr>
              <a:t>DISCOVER</a:t>
            </a:r>
            <a:endParaRPr sz="1300" dirty="0"/>
          </a:p>
        </p:txBody>
      </p:sp>
      <p:sp>
        <p:nvSpPr>
          <p:cNvPr id="63" name="object 21"/>
          <p:cNvSpPr txBox="1"/>
          <p:nvPr/>
        </p:nvSpPr>
        <p:spPr>
          <a:xfrm>
            <a:off x="11142000" y="3276600"/>
            <a:ext cx="4150995" cy="255647"/>
          </a:xfrm>
          <a:prstGeom prst="rect">
            <a:avLst/>
          </a:prstGeom>
        </p:spPr>
        <p:txBody>
          <a:bodyPr vert="horz" wrap="square" lIns="0" tIns="0" rIns="0" bIns="0" rtlCol="0">
            <a:spAutoFit/>
          </a:bodyPr>
          <a:lstStyle/>
          <a:p>
            <a:pPr marL="9144">
              <a:lnSpc>
                <a:spcPct val="110000"/>
              </a:lnSpc>
            </a:pPr>
            <a:r>
              <a:rPr lang="en-US" sz="1600" b="1" spc="-5" dirty="0" smtClean="0">
                <a:solidFill>
                  <a:srgbClr val="231F20"/>
                </a:solidFill>
                <a:latin typeface="Arial"/>
                <a:cs typeface="Arial"/>
              </a:rPr>
              <a:t>CREATE</a:t>
            </a:r>
            <a:endParaRPr sz="1300" dirty="0"/>
          </a:p>
        </p:txBody>
      </p:sp>
      <p:sp>
        <p:nvSpPr>
          <p:cNvPr id="64" name="TextBox 63"/>
          <p:cNvSpPr txBox="1"/>
          <p:nvPr/>
        </p:nvSpPr>
        <p:spPr>
          <a:xfrm>
            <a:off x="7918450" y="11300460"/>
            <a:ext cx="2438400" cy="1585049"/>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If a user wishes to further narrow down the </a:t>
            </a:r>
            <a:r>
              <a:rPr lang="en-US" sz="1000" dirty="0" smtClean="0">
                <a:latin typeface="Arial"/>
                <a:cs typeface="Arial"/>
              </a:rPr>
              <a:t> list </a:t>
            </a:r>
            <a:r>
              <a:rPr lang="en-US" sz="1000" dirty="0" smtClean="0">
                <a:latin typeface="Arial"/>
                <a:cs typeface="Arial"/>
              </a:rPr>
              <a:t>of available recipes, there is a filter available . This filter </a:t>
            </a:r>
            <a:r>
              <a:rPr lang="en-US" sz="1000" dirty="0" err="1" smtClean="0">
                <a:latin typeface="Arial"/>
                <a:cs typeface="Arial"/>
              </a:rPr>
              <a:t>butten</a:t>
            </a:r>
            <a:r>
              <a:rPr lang="en-US" sz="1000" dirty="0" smtClean="0">
                <a:latin typeface="Arial"/>
                <a:cs typeface="Arial"/>
              </a:rPr>
              <a:t> will bring up a small popup window in the center of the screen which allows for several options.  Users can make it necessary to include or exclude specific ingredients by typing them in and adding the filter.  Alternatively, users can click one of four predefined filters </a:t>
            </a:r>
            <a:r>
              <a:rPr lang="en-US" sz="1000" dirty="0" smtClean="0">
                <a:latin typeface="Arial"/>
                <a:cs typeface="Arial"/>
              </a:rPr>
              <a:t>(Vegan, Vegetarian, Dairy-free, Nut-allergy)</a:t>
            </a:r>
            <a:endParaRPr lang="en-US" sz="1000" dirty="0">
              <a:latin typeface="Arial"/>
              <a:cs typeface="Arial"/>
            </a:endParaRPr>
          </a:p>
        </p:txBody>
      </p:sp>
      <p:pic>
        <p:nvPicPr>
          <p:cNvPr id="1046" name="Picture 22"/>
          <p:cNvPicPr>
            <a:picLocks noChangeAspect="1" noChangeArrowheads="1"/>
          </p:cNvPicPr>
          <p:nvPr/>
        </p:nvPicPr>
        <p:blipFill>
          <a:blip r:embed="rId11" cstate="print"/>
          <a:srcRect/>
          <a:stretch>
            <a:fillRect/>
          </a:stretch>
        </p:blipFill>
        <p:spPr bwMode="auto">
          <a:xfrm>
            <a:off x="16159626" y="7529534"/>
            <a:ext cx="3112624" cy="2087509"/>
          </a:xfrm>
          <a:prstGeom prst="rect">
            <a:avLst/>
          </a:prstGeom>
          <a:noFill/>
          <a:ln w="9525">
            <a:noFill/>
            <a:miter lim="800000"/>
            <a:headEnd/>
            <a:tailEnd/>
          </a:ln>
        </p:spPr>
      </p:pic>
      <p:sp>
        <p:nvSpPr>
          <p:cNvPr id="66" name="TextBox 65"/>
          <p:cNvSpPr txBox="1"/>
          <p:nvPr/>
        </p:nvSpPr>
        <p:spPr>
          <a:xfrm>
            <a:off x="11118850" y="8077201"/>
            <a:ext cx="4419600" cy="782074"/>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Once a recipe if chosen, users will be directed to the Create page. From here, users can do a </a:t>
            </a:r>
            <a:r>
              <a:rPr lang="en-US" sz="1000" dirty="0" smtClean="0">
                <a:latin typeface="Arial"/>
                <a:cs typeface="Arial"/>
              </a:rPr>
              <a:t>final look-through of the ingredients and instructions before deciding to cook.  When they are ready, they simply press the play button, or use the speech to text capability and say anything along the lines of “begin cooking”, “start”, etc.  </a:t>
            </a:r>
            <a:endParaRPr lang="en-US" sz="1000" dirty="0">
              <a:latin typeface="Arial"/>
              <a:cs typeface="Arial"/>
            </a:endParaRPr>
          </a:p>
        </p:txBody>
      </p:sp>
      <p:sp>
        <p:nvSpPr>
          <p:cNvPr id="67" name="TextBox 66"/>
          <p:cNvSpPr txBox="1"/>
          <p:nvPr/>
        </p:nvSpPr>
        <p:spPr>
          <a:xfrm>
            <a:off x="11118850" y="11353800"/>
            <a:ext cx="4419600" cy="1585049"/>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Once a user has began cooking, they are free to use either the click navigation, with left and right arrow keys going forward and backward through steps, or they can tap the spacebar, speak an instruction, and allow the backend to decide the proper step to take.  Some examples of  statements that can be said are “Go to the next step”, or “next”, etc, for heading to the next instruction.  Similarly, “back a step”, or “go back”, etc can be used to go to the previous step.  A built in text-to-speech function has also been added, so any step can be read aloud upon a request such as “read that to me”, or “read instruction”, etc.  Beyond these navigation steps are ingredient substitution, timer, and unit conversion widgets ready to assist upon proper request.</a:t>
            </a:r>
            <a:endParaRPr lang="en-US" sz="1000" dirty="0">
              <a:latin typeface="Arial"/>
              <a:cs typeface="Arial"/>
            </a:endParaRPr>
          </a:p>
        </p:txBody>
      </p:sp>
      <p:sp>
        <p:nvSpPr>
          <p:cNvPr id="74" name="object 17"/>
          <p:cNvSpPr/>
          <p:nvPr/>
        </p:nvSpPr>
        <p:spPr>
          <a:xfrm>
            <a:off x="725750" y="13657450"/>
            <a:ext cx="18622700" cy="276998"/>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sp>
        <p:nvSpPr>
          <p:cNvPr id="75" name="TextBox 74"/>
          <p:cNvSpPr txBox="1"/>
          <p:nvPr/>
        </p:nvSpPr>
        <p:spPr>
          <a:xfrm>
            <a:off x="725170" y="3611880"/>
            <a:ext cx="4191000" cy="1099083"/>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For the CSE 5914 Knowledge-Based Systems Capstone class, students were to use IBM Watson’s </a:t>
            </a:r>
            <a:r>
              <a:rPr lang="en-US" sz="1000" dirty="0" err="1" smtClean="0">
                <a:latin typeface="Arial"/>
                <a:cs typeface="Arial"/>
              </a:rPr>
              <a:t>Bluemix</a:t>
            </a:r>
            <a:r>
              <a:rPr lang="en-US" sz="1000" dirty="0" smtClean="0">
                <a:latin typeface="Arial"/>
                <a:cs typeface="Arial"/>
              </a:rPr>
              <a:t> services in order to create an intelligent application.  IBM Watson offers a variety of APIs and services, and all of them were available to students.  Two of these services were required for the class: ‘Retrieve and Rank’, and ‘Natural Language Classifier’.  To see a list of available services </a:t>
            </a:r>
            <a:r>
              <a:rPr lang="en-US" sz="1000" dirty="0" smtClean="0">
                <a:latin typeface="Arial"/>
                <a:cs typeface="Arial"/>
              </a:rPr>
              <a:t>visit </a:t>
            </a:r>
            <a:r>
              <a:rPr lang="en-US" sz="1000" dirty="0" smtClean="0">
                <a:solidFill>
                  <a:srgbClr val="414042"/>
                </a:solidFill>
                <a:latin typeface="Arial"/>
                <a:cs typeface="Arial"/>
              </a:rPr>
              <a:t>https://www.ibm.com/watson/developercloud/services-catalog.html</a:t>
            </a:r>
            <a:endParaRPr lang="en-US" sz="1000" dirty="0">
              <a:solidFill>
                <a:srgbClr val="414042"/>
              </a:solidFill>
              <a:latin typeface="Arial"/>
              <a:cs typeface="Arial"/>
            </a:endParaRPr>
          </a:p>
        </p:txBody>
      </p:sp>
      <p:sp>
        <p:nvSpPr>
          <p:cNvPr id="76" name="TextBox 75"/>
          <p:cNvSpPr txBox="1"/>
          <p:nvPr/>
        </p:nvSpPr>
        <p:spPr>
          <a:xfrm>
            <a:off x="694690" y="5210196"/>
            <a:ext cx="4191000" cy="2525628"/>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Our team saw a great opportunity to integrate multiple IBM Watson services in order to create a virtual cooking assistant web application.  We created a minimalistic, easy-to-use web application where you can search by keyword from a database of almost 40,000 recipes we scraped from the web.  The application allows you to find the perfect recipe by using the Watson Retrieve and Rank backend to parse through all of the documents and return the top results based on the query you provide.  After this, you are passed to the Discover page, whereupon you can look through and further filter recipes, until you find the one that suites your needs.  The final step is onto the Create page, which gives you a description, ingredients, and step by step instructions.  This is where the app truly shines, as all navigation can be interacted with through speech to text recognition, so you don’t have you grab the mouse with your messy hands while cooking.  In addition to hands free navigation, we have included multiple voice activated widgets that will make your cooking experience seamlessly smooth.</a:t>
            </a:r>
            <a:endParaRPr lang="en-US" sz="1250" dirty="0">
              <a:solidFill>
                <a:srgbClr val="414042"/>
              </a:solidFill>
              <a:latin typeface="Arial"/>
              <a:cs typeface="Arial"/>
            </a:endParaRPr>
          </a:p>
        </p:txBody>
      </p:sp>
      <p:grpSp>
        <p:nvGrpSpPr>
          <p:cNvPr id="116" name="Group 115"/>
          <p:cNvGrpSpPr/>
          <p:nvPr/>
        </p:nvGrpSpPr>
        <p:grpSpPr>
          <a:xfrm>
            <a:off x="1307338" y="8238744"/>
            <a:ext cx="2819400" cy="2964574"/>
            <a:chOff x="1185418" y="10143744"/>
            <a:chExt cx="2819400" cy="2964574"/>
          </a:xfrm>
        </p:grpSpPr>
        <p:grpSp>
          <p:nvGrpSpPr>
            <p:cNvPr id="77" name="Group 76"/>
            <p:cNvGrpSpPr/>
            <p:nvPr/>
          </p:nvGrpSpPr>
          <p:grpSpPr>
            <a:xfrm>
              <a:off x="1185418" y="10143744"/>
              <a:ext cx="2819400" cy="2964574"/>
              <a:chOff x="3034030" y="6927744"/>
              <a:chExt cx="6576060" cy="6405892"/>
            </a:xfrm>
          </p:grpSpPr>
          <p:grpSp>
            <p:nvGrpSpPr>
              <p:cNvPr id="78" name="Group 22"/>
              <p:cNvGrpSpPr/>
              <p:nvPr/>
            </p:nvGrpSpPr>
            <p:grpSpPr>
              <a:xfrm>
                <a:off x="5038090" y="8656318"/>
                <a:ext cx="2453640" cy="1412788"/>
                <a:chOff x="5038090" y="8656318"/>
                <a:chExt cx="2453640" cy="1412788"/>
              </a:xfrm>
            </p:grpSpPr>
            <p:pic>
              <p:nvPicPr>
                <p:cNvPr id="105" name="Picture 10" descr="http://benznext.com/wp-content/uploads/2015/04/nodejs_logo_green.jpg"/>
                <p:cNvPicPr>
                  <a:picLocks noChangeAspect="1" noChangeArrowheads="1"/>
                </p:cNvPicPr>
                <p:nvPr/>
              </p:nvPicPr>
              <p:blipFill>
                <a:blip r:embed="rId12" cstate="print"/>
                <a:srcRect/>
                <a:stretch>
                  <a:fillRect/>
                </a:stretch>
              </p:blipFill>
              <p:spPr bwMode="auto">
                <a:xfrm>
                  <a:off x="5038090" y="8991600"/>
                  <a:ext cx="2453640" cy="1077506"/>
                </a:xfrm>
                <a:prstGeom prst="rect">
                  <a:avLst/>
                </a:prstGeom>
                <a:noFill/>
              </p:spPr>
            </p:pic>
            <p:sp>
              <p:nvSpPr>
                <p:cNvPr id="106" name="TextBox 19"/>
                <p:cNvSpPr txBox="1"/>
                <p:nvPr/>
              </p:nvSpPr>
              <p:spPr>
                <a:xfrm>
                  <a:off x="5375413" y="8656318"/>
                  <a:ext cx="1981199" cy="432282"/>
                </a:xfrm>
                <a:prstGeom prst="rect">
                  <a:avLst/>
                </a:prstGeom>
                <a:noFill/>
              </p:spPr>
              <p:txBody>
                <a:bodyPr wrap="square" rtlCol="0">
                  <a:spAutoFit/>
                </a:bodyPr>
                <a:lstStyle/>
                <a:p>
                  <a:r>
                    <a:rPr lang="en-US" sz="700" dirty="0" smtClean="0"/>
                    <a:t>Client-side server</a:t>
                  </a:r>
                  <a:endParaRPr lang="en-US" sz="700" dirty="0"/>
                </a:p>
              </p:txBody>
            </p:sp>
          </p:grpSp>
          <p:grpSp>
            <p:nvGrpSpPr>
              <p:cNvPr id="79" name="Group 21"/>
              <p:cNvGrpSpPr/>
              <p:nvPr/>
            </p:nvGrpSpPr>
            <p:grpSpPr>
              <a:xfrm>
                <a:off x="5053330" y="6927744"/>
                <a:ext cx="2438400" cy="1195176"/>
                <a:chOff x="5053330" y="6988704"/>
                <a:chExt cx="2438400" cy="1195176"/>
              </a:xfrm>
            </p:grpSpPr>
            <p:grpSp>
              <p:nvGrpSpPr>
                <p:cNvPr id="101" name="Group 11"/>
                <p:cNvGrpSpPr/>
                <p:nvPr/>
              </p:nvGrpSpPr>
              <p:grpSpPr>
                <a:xfrm>
                  <a:off x="5053330" y="7345680"/>
                  <a:ext cx="2438400" cy="838200"/>
                  <a:chOff x="4946650" y="7391400"/>
                  <a:chExt cx="2590800" cy="838200"/>
                </a:xfrm>
              </p:grpSpPr>
              <p:sp>
                <p:nvSpPr>
                  <p:cNvPr id="103" name="Flowchart: Process 9"/>
                  <p:cNvSpPr/>
                  <p:nvPr/>
                </p:nvSpPr>
                <p:spPr>
                  <a:xfrm>
                    <a:off x="4946650" y="7391400"/>
                    <a:ext cx="2590800" cy="83820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8" descr="http://vojtajina.github.io/html5la/2012-05-11-brighton/images/AngularShieldLogo.png"/>
                  <p:cNvPicPr>
                    <a:picLocks noChangeAspect="1" noChangeArrowheads="1"/>
                  </p:cNvPicPr>
                  <p:nvPr/>
                </p:nvPicPr>
                <p:blipFill>
                  <a:blip r:embed="rId13" cstate="print"/>
                  <a:srcRect/>
                  <a:stretch>
                    <a:fillRect/>
                  </a:stretch>
                </p:blipFill>
                <p:spPr bwMode="auto">
                  <a:xfrm>
                    <a:off x="5393690" y="7589520"/>
                    <a:ext cx="1720183" cy="457200"/>
                  </a:xfrm>
                  <a:prstGeom prst="rect">
                    <a:avLst/>
                  </a:prstGeom>
                  <a:noFill/>
                </p:spPr>
              </p:pic>
            </p:grpSp>
            <p:sp>
              <p:nvSpPr>
                <p:cNvPr id="102" name="TextBox 101"/>
                <p:cNvSpPr txBox="1"/>
                <p:nvPr/>
              </p:nvSpPr>
              <p:spPr>
                <a:xfrm>
                  <a:off x="5680192" y="6988704"/>
                  <a:ext cx="1441658" cy="432281"/>
                </a:xfrm>
                <a:prstGeom prst="rect">
                  <a:avLst/>
                </a:prstGeom>
                <a:noFill/>
              </p:spPr>
              <p:txBody>
                <a:bodyPr wrap="square" rtlCol="0">
                  <a:spAutoFit/>
                </a:bodyPr>
                <a:lstStyle/>
                <a:p>
                  <a:r>
                    <a:rPr lang="en-US" sz="700" dirty="0" smtClean="0"/>
                    <a:t>Front-end</a:t>
                  </a:r>
                  <a:endParaRPr lang="en-US" sz="800" dirty="0"/>
                </a:p>
              </p:txBody>
            </p:sp>
          </p:grpSp>
          <p:sp>
            <p:nvSpPr>
              <p:cNvPr id="80" name="Curved Right Arrow 79"/>
              <p:cNvSpPr/>
              <p:nvPr/>
            </p:nvSpPr>
            <p:spPr>
              <a:xfrm>
                <a:off x="4491425" y="7650480"/>
                <a:ext cx="472506" cy="1950720"/>
              </a:xfrm>
              <a:prstGeom prst="curved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Curved Right Arrow 80"/>
              <p:cNvSpPr/>
              <p:nvPr/>
            </p:nvSpPr>
            <p:spPr>
              <a:xfrm rot="10800000">
                <a:off x="7565886" y="7580478"/>
                <a:ext cx="537040" cy="1950720"/>
              </a:xfrm>
              <a:prstGeom prst="curved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61"/>
              <p:cNvGrpSpPr/>
              <p:nvPr/>
            </p:nvGrpSpPr>
            <p:grpSpPr>
              <a:xfrm>
                <a:off x="3034030" y="10134596"/>
                <a:ext cx="2252966" cy="3032778"/>
                <a:chOff x="3034030" y="10134596"/>
                <a:chExt cx="2252966" cy="3032778"/>
              </a:xfrm>
            </p:grpSpPr>
            <p:grpSp>
              <p:nvGrpSpPr>
                <p:cNvPr id="95" name="Group 55"/>
                <p:cNvGrpSpPr/>
                <p:nvPr/>
              </p:nvGrpSpPr>
              <p:grpSpPr>
                <a:xfrm>
                  <a:off x="3270250" y="10134596"/>
                  <a:ext cx="2016746" cy="2590804"/>
                  <a:chOff x="3270250" y="10134596"/>
                  <a:chExt cx="2016746" cy="2590804"/>
                </a:xfrm>
              </p:grpSpPr>
              <p:pic>
                <p:nvPicPr>
                  <p:cNvPr id="97" name="Picture 17" descr="C:\Users\Zach\Downloads\SpeechtoText.jpg"/>
                  <p:cNvPicPr>
                    <a:picLocks noChangeAspect="1" noChangeArrowheads="1"/>
                  </p:cNvPicPr>
                  <p:nvPr/>
                </p:nvPicPr>
                <p:blipFill>
                  <a:blip r:embed="rId14" cstate="print"/>
                  <a:srcRect/>
                  <a:stretch>
                    <a:fillRect/>
                  </a:stretch>
                </p:blipFill>
                <p:spPr bwMode="auto">
                  <a:xfrm>
                    <a:off x="3270250" y="11201400"/>
                    <a:ext cx="1524000" cy="1524000"/>
                  </a:xfrm>
                  <a:prstGeom prst="rect">
                    <a:avLst/>
                  </a:prstGeom>
                  <a:noFill/>
                </p:spPr>
              </p:pic>
              <p:grpSp>
                <p:nvGrpSpPr>
                  <p:cNvPr id="98" name="Group 36"/>
                  <p:cNvGrpSpPr/>
                  <p:nvPr/>
                </p:nvGrpSpPr>
                <p:grpSpPr>
                  <a:xfrm>
                    <a:off x="4175763" y="10134596"/>
                    <a:ext cx="1111233" cy="1066800"/>
                    <a:chOff x="4175763" y="10134596"/>
                    <a:chExt cx="1111233" cy="1066800"/>
                  </a:xfrm>
                </p:grpSpPr>
                <p:cxnSp>
                  <p:nvCxnSpPr>
                    <p:cNvPr id="99" name="Straight Arrow Connector 98"/>
                    <p:cNvCxnSpPr/>
                    <p:nvPr/>
                  </p:nvCxnSpPr>
                  <p:spPr>
                    <a:xfrm flipH="1">
                      <a:off x="4175763" y="10134596"/>
                      <a:ext cx="914399"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4372597" y="10134596"/>
                      <a:ext cx="914399"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96" name="TextBox 95"/>
                <p:cNvSpPr txBox="1"/>
                <p:nvPr/>
              </p:nvSpPr>
              <p:spPr>
                <a:xfrm>
                  <a:off x="3034030" y="12801598"/>
                  <a:ext cx="1981201" cy="365776"/>
                </a:xfrm>
                <a:prstGeom prst="rect">
                  <a:avLst/>
                </a:prstGeom>
                <a:noFill/>
              </p:spPr>
              <p:txBody>
                <a:bodyPr wrap="square" rtlCol="0">
                  <a:spAutoFit/>
                </a:bodyPr>
                <a:lstStyle/>
                <a:p>
                  <a:pPr algn="ctr"/>
                  <a:r>
                    <a:rPr lang="en-US" sz="500" dirty="0" smtClean="0"/>
                    <a:t>Watson Speech To Text</a:t>
                  </a:r>
                  <a:endParaRPr lang="en-US" sz="500" dirty="0"/>
                </a:p>
              </p:txBody>
            </p:sp>
          </p:grpSp>
          <p:grpSp>
            <p:nvGrpSpPr>
              <p:cNvPr id="83" name="Group 60"/>
              <p:cNvGrpSpPr/>
              <p:nvPr/>
            </p:nvGrpSpPr>
            <p:grpSpPr>
              <a:xfrm>
                <a:off x="5251450" y="10058398"/>
                <a:ext cx="1981200" cy="3275238"/>
                <a:chOff x="5251450" y="10058398"/>
                <a:chExt cx="1981200" cy="3275238"/>
              </a:xfrm>
            </p:grpSpPr>
            <p:grpSp>
              <p:nvGrpSpPr>
                <p:cNvPr id="90" name="Group 54"/>
                <p:cNvGrpSpPr/>
                <p:nvPr/>
              </p:nvGrpSpPr>
              <p:grpSpPr>
                <a:xfrm>
                  <a:off x="5419090" y="10058398"/>
                  <a:ext cx="1600200" cy="2697482"/>
                  <a:chOff x="5419090" y="10058398"/>
                  <a:chExt cx="1600200" cy="2697482"/>
                </a:xfrm>
              </p:grpSpPr>
              <p:pic>
                <p:nvPicPr>
                  <p:cNvPr id="92" name="Picture 18" descr="C:\Users\Zach\Downloads\NaturalLanguageClassifier.jpg"/>
                  <p:cNvPicPr>
                    <a:picLocks noChangeAspect="1" noChangeArrowheads="1"/>
                  </p:cNvPicPr>
                  <p:nvPr/>
                </p:nvPicPr>
                <p:blipFill>
                  <a:blip r:embed="rId15" cstate="print"/>
                  <a:srcRect/>
                  <a:stretch>
                    <a:fillRect/>
                  </a:stretch>
                </p:blipFill>
                <p:spPr bwMode="auto">
                  <a:xfrm>
                    <a:off x="5419090" y="11155680"/>
                    <a:ext cx="1600200" cy="1600200"/>
                  </a:xfrm>
                  <a:prstGeom prst="rect">
                    <a:avLst/>
                  </a:prstGeom>
                  <a:noFill/>
                </p:spPr>
              </p:pic>
              <p:cxnSp>
                <p:nvCxnSpPr>
                  <p:cNvPr id="93" name="Straight Arrow Connector 92"/>
                  <p:cNvCxnSpPr/>
                  <p:nvPr/>
                </p:nvCxnSpPr>
                <p:spPr>
                  <a:xfrm flipV="1">
                    <a:off x="6330936" y="10058398"/>
                    <a:ext cx="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146811" y="10134597"/>
                    <a:ext cx="0" cy="99059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5251450" y="12801599"/>
                  <a:ext cx="1981200" cy="532037"/>
                </a:xfrm>
                <a:prstGeom prst="rect">
                  <a:avLst/>
                </a:prstGeom>
                <a:noFill/>
              </p:spPr>
              <p:txBody>
                <a:bodyPr wrap="square" rtlCol="0">
                  <a:spAutoFit/>
                </a:bodyPr>
                <a:lstStyle/>
                <a:p>
                  <a:pPr algn="ctr"/>
                  <a:r>
                    <a:rPr lang="en-US" sz="500" dirty="0" smtClean="0"/>
                    <a:t>Watson Natural Language Classifier</a:t>
                  </a:r>
                  <a:endParaRPr lang="en-US" sz="500" dirty="0"/>
                </a:p>
              </p:txBody>
            </p:sp>
          </p:grpSp>
          <p:grpSp>
            <p:nvGrpSpPr>
              <p:cNvPr id="84" name="Group 59"/>
              <p:cNvGrpSpPr/>
              <p:nvPr/>
            </p:nvGrpSpPr>
            <p:grpSpPr>
              <a:xfrm>
                <a:off x="7273304" y="10134597"/>
                <a:ext cx="2336786" cy="3032778"/>
                <a:chOff x="7273304" y="10134597"/>
                <a:chExt cx="2336786" cy="3032778"/>
              </a:xfrm>
            </p:grpSpPr>
            <p:grpSp>
              <p:nvGrpSpPr>
                <p:cNvPr id="85" name="Group 53"/>
                <p:cNvGrpSpPr/>
                <p:nvPr/>
              </p:nvGrpSpPr>
              <p:grpSpPr>
                <a:xfrm>
                  <a:off x="7273304" y="10134597"/>
                  <a:ext cx="1940546" cy="2651763"/>
                  <a:chOff x="7273304" y="10134597"/>
                  <a:chExt cx="1940546" cy="2651763"/>
                </a:xfrm>
              </p:grpSpPr>
              <p:pic>
                <p:nvPicPr>
                  <p:cNvPr id="87" name="Picture 19" descr="C:\Users\Zach\Downloads\service_icon.jpg"/>
                  <p:cNvPicPr>
                    <a:picLocks noChangeAspect="1" noChangeArrowheads="1"/>
                  </p:cNvPicPr>
                  <p:nvPr/>
                </p:nvPicPr>
                <p:blipFill>
                  <a:blip r:embed="rId16" cstate="print"/>
                  <a:srcRect/>
                  <a:stretch>
                    <a:fillRect/>
                  </a:stretch>
                </p:blipFill>
                <p:spPr bwMode="auto">
                  <a:xfrm>
                    <a:off x="7613650" y="11186160"/>
                    <a:ext cx="1600200" cy="1600200"/>
                  </a:xfrm>
                  <a:prstGeom prst="rect">
                    <a:avLst/>
                  </a:prstGeom>
                  <a:noFill/>
                </p:spPr>
              </p:pic>
              <p:cxnSp>
                <p:nvCxnSpPr>
                  <p:cNvPr id="88" name="Straight Arrow Connector 87"/>
                  <p:cNvCxnSpPr/>
                  <p:nvPr/>
                </p:nvCxnSpPr>
                <p:spPr>
                  <a:xfrm flipH="1" flipV="1">
                    <a:off x="7432882" y="10138497"/>
                    <a:ext cx="715459" cy="94764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273304" y="10134597"/>
                    <a:ext cx="769621" cy="109728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7476489" y="12801599"/>
                  <a:ext cx="2133601" cy="365776"/>
                </a:xfrm>
                <a:prstGeom prst="rect">
                  <a:avLst/>
                </a:prstGeom>
                <a:noFill/>
              </p:spPr>
              <p:txBody>
                <a:bodyPr wrap="square" rtlCol="0">
                  <a:spAutoFit/>
                </a:bodyPr>
                <a:lstStyle/>
                <a:p>
                  <a:pPr algn="ctr"/>
                  <a:r>
                    <a:rPr lang="en-US" sz="500" dirty="0" smtClean="0"/>
                    <a:t>Watson Retrieve and Rank</a:t>
                  </a:r>
                  <a:endParaRPr lang="en-US" sz="500" dirty="0"/>
                </a:p>
              </p:txBody>
            </p:sp>
          </p:grpSp>
        </p:grpSp>
        <p:sp>
          <p:nvSpPr>
            <p:cNvPr id="113" name="Dodecagon 112"/>
            <p:cNvSpPr/>
            <p:nvPr/>
          </p:nvSpPr>
          <p:spPr>
            <a:xfrm>
              <a:off x="1662430" y="11780012"/>
              <a:ext cx="152400" cy="152400"/>
            </a:xfrm>
            <a:prstGeom prst="dodec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1</a:t>
              </a:r>
              <a:endParaRPr lang="en-US" dirty="0"/>
            </a:p>
          </p:txBody>
        </p:sp>
        <p:sp>
          <p:nvSpPr>
            <p:cNvPr id="114" name="Dodecagon 113"/>
            <p:cNvSpPr/>
            <p:nvPr/>
          </p:nvSpPr>
          <p:spPr>
            <a:xfrm>
              <a:off x="2314194" y="11799316"/>
              <a:ext cx="152400" cy="152400"/>
            </a:xfrm>
            <a:prstGeom prst="dodec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2</a:t>
              </a:r>
              <a:endParaRPr lang="en-US" dirty="0"/>
            </a:p>
          </p:txBody>
        </p:sp>
        <p:sp>
          <p:nvSpPr>
            <p:cNvPr id="115" name="Dodecagon 114"/>
            <p:cNvSpPr/>
            <p:nvPr/>
          </p:nvSpPr>
          <p:spPr>
            <a:xfrm>
              <a:off x="2946654" y="11806936"/>
              <a:ext cx="152400" cy="152400"/>
            </a:xfrm>
            <a:prstGeom prst="dodec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3</a:t>
              </a:r>
              <a:endParaRPr lang="en-US" dirty="0"/>
            </a:p>
          </p:txBody>
        </p:sp>
      </p:grpSp>
      <p:sp>
        <p:nvSpPr>
          <p:cNvPr id="117" name="TextBox 116"/>
          <p:cNvSpPr txBox="1"/>
          <p:nvPr/>
        </p:nvSpPr>
        <p:spPr>
          <a:xfrm>
            <a:off x="679450" y="11353800"/>
            <a:ext cx="4191000" cy="1743554"/>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We decided to go with an AngularJS front-end for the user interaction, which is built on top of a lightweight Node server.  When a user interacts using speech, we have a web socket that streams the audio through our Node server to the Watson Speech to Text backend.  When the resulting sentence comes back, it is classified  using the Watson NLC that we trained with various classes for interaction within the application.  If the class returned is not the recipe retrieval class, then the results bubble back up to the Angular application where the correct implementation is done.  If the class returned was for recipe retrieval, then Watson is hit a third time and the top recipes for the query are returned from the retrieve and rank service, and dealt with accordingly on the front-end. </a:t>
            </a:r>
            <a:endParaRPr lang="en-US" sz="1000" dirty="0">
              <a:solidFill>
                <a:srgbClr val="414042"/>
              </a:solidFill>
              <a:latin typeface="Arial"/>
              <a:cs typeface="Arial"/>
            </a:endParaRPr>
          </a:p>
        </p:txBody>
      </p:sp>
      <p:sp>
        <p:nvSpPr>
          <p:cNvPr id="118" name="TextBox 117"/>
          <p:cNvSpPr txBox="1"/>
          <p:nvPr/>
        </p:nvSpPr>
        <p:spPr>
          <a:xfrm>
            <a:off x="5480050" y="10327895"/>
            <a:ext cx="4876800" cy="634020"/>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Once a query has been submitted that was classified as a request for recipes, users will be taken to the Discover page.  </a:t>
            </a:r>
            <a:r>
              <a:rPr lang="en-US" sz="1000" dirty="0" smtClean="0">
                <a:latin typeface="Arial"/>
                <a:cs typeface="Arial"/>
              </a:rPr>
              <a:t>The top 50 results matching your query will show up in a neatly formatted grid view with 3 items per row.  You select a recipe which appeals to you most by simply clicking on it. </a:t>
            </a:r>
            <a:endParaRPr lang="en-US" sz="1000" dirty="0">
              <a:latin typeface="Arial"/>
              <a:cs typeface="Arial"/>
            </a:endParaRPr>
          </a:p>
        </p:txBody>
      </p:sp>
      <p:sp>
        <p:nvSpPr>
          <p:cNvPr id="119" name="TextBox 118"/>
          <p:cNvSpPr txBox="1"/>
          <p:nvPr/>
        </p:nvSpPr>
        <p:spPr>
          <a:xfrm>
            <a:off x="16071850" y="4295971"/>
            <a:ext cx="1285240" cy="338554"/>
          </a:xfrm>
          <a:prstGeom prst="rect">
            <a:avLst/>
          </a:prstGeom>
          <a:noFill/>
        </p:spPr>
        <p:txBody>
          <a:bodyPr wrap="square" rtlCol="0">
            <a:spAutoFit/>
          </a:bodyPr>
          <a:lstStyle/>
          <a:p>
            <a:r>
              <a:rPr lang="en-US" sz="1600" dirty="0" smtClean="0">
                <a:solidFill>
                  <a:srgbClr val="666666"/>
                </a:solidFill>
              </a:rPr>
              <a:t>Substitution</a:t>
            </a:r>
            <a:endParaRPr lang="en-US" dirty="0">
              <a:solidFill>
                <a:srgbClr val="666666"/>
              </a:solidFill>
            </a:endParaRPr>
          </a:p>
        </p:txBody>
      </p:sp>
      <p:sp>
        <p:nvSpPr>
          <p:cNvPr id="120" name="TextBox 119"/>
          <p:cNvSpPr txBox="1"/>
          <p:nvPr/>
        </p:nvSpPr>
        <p:spPr>
          <a:xfrm>
            <a:off x="16063360" y="7224735"/>
            <a:ext cx="1285240" cy="338554"/>
          </a:xfrm>
          <a:prstGeom prst="rect">
            <a:avLst/>
          </a:prstGeom>
          <a:noFill/>
        </p:spPr>
        <p:txBody>
          <a:bodyPr wrap="square" rtlCol="0">
            <a:spAutoFit/>
          </a:bodyPr>
          <a:lstStyle/>
          <a:p>
            <a:r>
              <a:rPr lang="en-US" sz="1600" dirty="0" smtClean="0">
                <a:solidFill>
                  <a:srgbClr val="666666"/>
                </a:solidFill>
              </a:rPr>
              <a:t>Timer</a:t>
            </a:r>
            <a:endParaRPr lang="en-US" dirty="0">
              <a:solidFill>
                <a:srgbClr val="666666"/>
              </a:solidFill>
            </a:endParaRPr>
          </a:p>
        </p:txBody>
      </p:sp>
      <p:sp>
        <p:nvSpPr>
          <p:cNvPr id="121" name="TextBox 120"/>
          <p:cNvSpPr txBox="1"/>
          <p:nvPr/>
        </p:nvSpPr>
        <p:spPr>
          <a:xfrm>
            <a:off x="16058280" y="10212605"/>
            <a:ext cx="1676400" cy="338554"/>
          </a:xfrm>
          <a:prstGeom prst="rect">
            <a:avLst/>
          </a:prstGeom>
          <a:noFill/>
        </p:spPr>
        <p:txBody>
          <a:bodyPr wrap="square" rtlCol="0">
            <a:spAutoFit/>
          </a:bodyPr>
          <a:lstStyle/>
          <a:p>
            <a:r>
              <a:rPr lang="en-US" sz="1600" dirty="0" smtClean="0">
                <a:solidFill>
                  <a:srgbClr val="666666"/>
                </a:solidFill>
              </a:rPr>
              <a:t>Unit Conversion</a:t>
            </a:r>
            <a:endParaRPr lang="en-US" dirty="0">
              <a:solidFill>
                <a:srgbClr val="666666"/>
              </a:solidFill>
            </a:endParaRPr>
          </a:p>
        </p:txBody>
      </p:sp>
      <p:sp>
        <p:nvSpPr>
          <p:cNvPr id="122" name="TextBox 121"/>
          <p:cNvSpPr txBox="1"/>
          <p:nvPr/>
        </p:nvSpPr>
        <p:spPr>
          <a:xfrm>
            <a:off x="16148050" y="9656385"/>
            <a:ext cx="3124200" cy="570669"/>
          </a:xfrm>
          <a:prstGeom prst="rect">
            <a:avLst/>
          </a:prstGeom>
          <a:noFill/>
        </p:spPr>
        <p:txBody>
          <a:bodyPr wrap="square" lIns="0" tIns="0" rIns="0" bIns="0" rtlCol="0">
            <a:spAutoFit/>
          </a:bodyPr>
          <a:lstStyle/>
          <a:p>
            <a:pPr>
              <a:lnSpc>
                <a:spcPct val="103000"/>
              </a:lnSpc>
              <a:spcBef>
                <a:spcPts val="300"/>
              </a:spcBef>
            </a:pPr>
            <a:r>
              <a:rPr lang="en-US" sz="900" dirty="0" smtClean="0">
                <a:latin typeface="Arial"/>
                <a:cs typeface="Arial"/>
              </a:rPr>
              <a:t>Sentences such </a:t>
            </a:r>
            <a:r>
              <a:rPr lang="en-US" sz="900" dirty="0" smtClean="0">
                <a:latin typeface="Arial"/>
                <a:cs typeface="Arial"/>
              </a:rPr>
              <a:t>as “start </a:t>
            </a:r>
            <a:r>
              <a:rPr lang="en-US" sz="900" dirty="0" smtClean="0">
                <a:latin typeface="Arial"/>
                <a:cs typeface="Arial"/>
              </a:rPr>
              <a:t>a timer for 5 minutes and 30 seconds”, or “start a 1 hour timer</a:t>
            </a:r>
            <a:r>
              <a:rPr lang="en-US" sz="900" dirty="0" smtClean="0">
                <a:latin typeface="Arial"/>
                <a:cs typeface="Arial"/>
              </a:rPr>
              <a:t>”, etc can be used to activate this widget.  </a:t>
            </a:r>
            <a:r>
              <a:rPr lang="en-US" sz="900" dirty="0" smtClean="0">
                <a:latin typeface="Arial"/>
                <a:cs typeface="Arial"/>
              </a:rPr>
              <a:t>We have built a flexible parser to automatically get and set the time from a natural </a:t>
            </a:r>
            <a:r>
              <a:rPr lang="en-US" sz="900" dirty="0" smtClean="0">
                <a:latin typeface="Arial"/>
                <a:cs typeface="Arial"/>
              </a:rPr>
              <a:t>E</a:t>
            </a:r>
            <a:r>
              <a:rPr lang="en-US" sz="900" dirty="0" smtClean="0">
                <a:latin typeface="Arial"/>
                <a:cs typeface="Arial"/>
              </a:rPr>
              <a:t>nglish sentence.</a:t>
            </a:r>
            <a:endParaRPr lang="en-US" sz="900" dirty="0">
              <a:latin typeface="Arial"/>
              <a:cs typeface="Arial"/>
            </a:endParaRPr>
          </a:p>
        </p:txBody>
      </p:sp>
      <p:sp>
        <p:nvSpPr>
          <p:cNvPr id="125" name="TextBox 124"/>
          <p:cNvSpPr txBox="1"/>
          <p:nvPr/>
        </p:nvSpPr>
        <p:spPr>
          <a:xfrm>
            <a:off x="16148050" y="6688651"/>
            <a:ext cx="3124200" cy="570669"/>
          </a:xfrm>
          <a:prstGeom prst="rect">
            <a:avLst/>
          </a:prstGeom>
          <a:noFill/>
        </p:spPr>
        <p:txBody>
          <a:bodyPr wrap="square" lIns="0" tIns="0" rIns="0" bIns="0" rtlCol="0">
            <a:spAutoFit/>
          </a:bodyPr>
          <a:lstStyle/>
          <a:p>
            <a:pPr>
              <a:lnSpc>
                <a:spcPct val="103000"/>
              </a:lnSpc>
              <a:spcBef>
                <a:spcPts val="300"/>
              </a:spcBef>
            </a:pPr>
            <a:r>
              <a:rPr lang="en-US" sz="900" dirty="0" smtClean="0">
                <a:latin typeface="Arial"/>
                <a:cs typeface="Arial"/>
              </a:rPr>
              <a:t>Sentences such as “what is a substitution for milk”, or  “what is a milk substitute”, etc can be used to activate this widget.  </a:t>
            </a:r>
            <a:r>
              <a:rPr lang="en-US" sz="900" dirty="0" smtClean="0">
                <a:latin typeface="Arial"/>
                <a:cs typeface="Arial"/>
              </a:rPr>
              <a:t>We have over 100 ingredients available to substitute, and if one is found then the proper scale substitution is returned.</a:t>
            </a:r>
            <a:endParaRPr lang="en-US" sz="900" dirty="0">
              <a:latin typeface="Arial"/>
              <a:cs typeface="Arial"/>
            </a:endParaRPr>
          </a:p>
        </p:txBody>
      </p:sp>
      <p:sp>
        <p:nvSpPr>
          <p:cNvPr id="126" name="TextBox 125"/>
          <p:cNvSpPr txBox="1"/>
          <p:nvPr/>
        </p:nvSpPr>
        <p:spPr>
          <a:xfrm>
            <a:off x="16148050" y="12643095"/>
            <a:ext cx="3124200" cy="634020"/>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Sentences such as </a:t>
            </a:r>
            <a:r>
              <a:rPr lang="en-US" sz="1000" dirty="0" smtClean="0">
                <a:latin typeface="Arial"/>
                <a:cs typeface="Arial"/>
              </a:rPr>
              <a:t>“How many ounces are in a pound”, </a:t>
            </a:r>
            <a:r>
              <a:rPr lang="en-US" sz="1000" dirty="0" smtClean="0">
                <a:latin typeface="Arial"/>
                <a:cs typeface="Arial"/>
              </a:rPr>
              <a:t>or </a:t>
            </a:r>
            <a:r>
              <a:rPr lang="en-US" sz="1000" dirty="0" smtClean="0">
                <a:latin typeface="Arial"/>
                <a:cs typeface="Arial"/>
              </a:rPr>
              <a:t>“how many liters per gallon”, </a:t>
            </a:r>
            <a:r>
              <a:rPr lang="en-US" sz="1000" dirty="0" smtClean="0">
                <a:latin typeface="Arial"/>
                <a:cs typeface="Arial"/>
              </a:rPr>
              <a:t>etc can be used to activate this </a:t>
            </a:r>
            <a:r>
              <a:rPr lang="en-US" sz="1000" dirty="0" smtClean="0">
                <a:latin typeface="Arial"/>
                <a:cs typeface="Arial"/>
              </a:rPr>
              <a:t>widget.  The proper conversion ratio will be displayed on screen upon request.</a:t>
            </a:r>
            <a:endParaRPr lang="en-US" sz="1000" dirty="0">
              <a:latin typeface="Arial"/>
              <a:cs typeface="Arial"/>
            </a:endParaRPr>
          </a:p>
        </p:txBody>
      </p:sp>
      <p:sp>
        <p:nvSpPr>
          <p:cNvPr id="127" name="TextBox 126"/>
          <p:cNvSpPr txBox="1"/>
          <p:nvPr/>
        </p:nvSpPr>
        <p:spPr>
          <a:xfrm>
            <a:off x="16163290" y="3550875"/>
            <a:ext cx="3124200" cy="792525"/>
          </a:xfrm>
          <a:prstGeom prst="rect">
            <a:avLst/>
          </a:prstGeom>
          <a:noFill/>
        </p:spPr>
        <p:txBody>
          <a:bodyPr wrap="square" lIns="0" tIns="0" rIns="0" bIns="0" rtlCol="0">
            <a:spAutoFit/>
          </a:bodyPr>
          <a:lstStyle/>
          <a:p>
            <a:pPr>
              <a:lnSpc>
                <a:spcPct val="103000"/>
              </a:lnSpc>
              <a:spcBef>
                <a:spcPts val="300"/>
              </a:spcBef>
            </a:pPr>
            <a:r>
              <a:rPr lang="en-US" sz="1000" dirty="0" smtClean="0">
                <a:latin typeface="Arial"/>
                <a:cs typeface="Arial"/>
              </a:rPr>
              <a:t>All widgets can be activated by either moving the cursor to the left edge of the page and picking them from the sidebar menu, or using the appropriate speech.  They may also be closed by saying “close”, or “close window”, etc. </a:t>
            </a:r>
            <a:endParaRPr lang="en-US" sz="10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AutoShape 4" descr="Image result for angular j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Image result for angular j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4" name="AutoShape 12" descr="Image result for watson speech to text IB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6" name="AutoShape 14" descr="Image result for watson speech to text IB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8" name="AutoShape 16" descr="Image result for watson speech to text IB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63" name="Group 62"/>
          <p:cNvGrpSpPr/>
          <p:nvPr/>
        </p:nvGrpSpPr>
        <p:grpSpPr>
          <a:xfrm>
            <a:off x="3034030" y="6934200"/>
            <a:ext cx="6576060" cy="6390620"/>
            <a:chOff x="3034030" y="6934200"/>
            <a:chExt cx="6576060" cy="6390620"/>
          </a:xfrm>
        </p:grpSpPr>
        <p:grpSp>
          <p:nvGrpSpPr>
            <p:cNvPr id="23" name="Group 22"/>
            <p:cNvGrpSpPr/>
            <p:nvPr/>
          </p:nvGrpSpPr>
          <p:grpSpPr>
            <a:xfrm>
              <a:off x="5038090" y="8656320"/>
              <a:ext cx="2453640" cy="1412786"/>
              <a:chOff x="5038090" y="8656320"/>
              <a:chExt cx="2453640" cy="1412786"/>
            </a:xfrm>
          </p:grpSpPr>
          <p:pic>
            <p:nvPicPr>
              <p:cNvPr id="8202" name="Picture 10" descr="http://benznext.com/wp-content/uploads/2015/04/nodejs_logo_green.jpg"/>
              <p:cNvPicPr>
                <a:picLocks noChangeAspect="1" noChangeArrowheads="1"/>
              </p:cNvPicPr>
              <p:nvPr/>
            </p:nvPicPr>
            <p:blipFill>
              <a:blip r:embed="rId2" cstate="print"/>
              <a:srcRect/>
              <a:stretch>
                <a:fillRect/>
              </a:stretch>
            </p:blipFill>
            <p:spPr bwMode="auto">
              <a:xfrm>
                <a:off x="5038090" y="8991600"/>
                <a:ext cx="2453640" cy="1077506"/>
              </a:xfrm>
              <a:prstGeom prst="rect">
                <a:avLst/>
              </a:prstGeom>
              <a:noFill/>
            </p:spPr>
          </p:pic>
          <p:sp>
            <p:nvSpPr>
              <p:cNvPr id="20" name="TextBox 19"/>
              <p:cNvSpPr txBox="1"/>
              <p:nvPr/>
            </p:nvSpPr>
            <p:spPr>
              <a:xfrm>
                <a:off x="5403850" y="8656320"/>
                <a:ext cx="1981200" cy="369332"/>
              </a:xfrm>
              <a:prstGeom prst="rect">
                <a:avLst/>
              </a:prstGeom>
              <a:noFill/>
            </p:spPr>
            <p:txBody>
              <a:bodyPr wrap="square" rtlCol="0">
                <a:spAutoFit/>
              </a:bodyPr>
              <a:lstStyle/>
              <a:p>
                <a:r>
                  <a:rPr lang="en-US" dirty="0" smtClean="0"/>
                  <a:t>Client-side server</a:t>
                </a:r>
                <a:endParaRPr lang="en-US" dirty="0"/>
              </a:p>
            </p:txBody>
          </p:sp>
        </p:grpSp>
        <p:grpSp>
          <p:nvGrpSpPr>
            <p:cNvPr id="22" name="Group 21"/>
            <p:cNvGrpSpPr/>
            <p:nvPr/>
          </p:nvGrpSpPr>
          <p:grpSpPr>
            <a:xfrm>
              <a:off x="5053330" y="6934200"/>
              <a:ext cx="2438400" cy="1188720"/>
              <a:chOff x="5053330" y="6995160"/>
              <a:chExt cx="2438400" cy="1188720"/>
            </a:xfrm>
          </p:grpSpPr>
          <p:grpSp>
            <p:nvGrpSpPr>
              <p:cNvPr id="12" name="Group 11"/>
              <p:cNvGrpSpPr/>
              <p:nvPr/>
            </p:nvGrpSpPr>
            <p:grpSpPr>
              <a:xfrm>
                <a:off x="5053330" y="7345680"/>
                <a:ext cx="2438400" cy="838200"/>
                <a:chOff x="4946650" y="7391400"/>
                <a:chExt cx="2590800" cy="838200"/>
              </a:xfrm>
            </p:grpSpPr>
            <p:sp>
              <p:nvSpPr>
                <p:cNvPr id="10" name="Flowchart: Process 9"/>
                <p:cNvSpPr/>
                <p:nvPr/>
              </p:nvSpPr>
              <p:spPr>
                <a:xfrm>
                  <a:off x="4946650" y="7391400"/>
                  <a:ext cx="2590800" cy="83820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0" name="Picture 8" descr="http://vojtajina.github.io/html5la/2012-05-11-brighton/images/AngularShieldLogo.png"/>
                <p:cNvPicPr>
                  <a:picLocks noChangeAspect="1" noChangeArrowheads="1"/>
                </p:cNvPicPr>
                <p:nvPr/>
              </p:nvPicPr>
              <p:blipFill>
                <a:blip r:embed="rId3" cstate="print"/>
                <a:srcRect/>
                <a:stretch>
                  <a:fillRect/>
                </a:stretch>
              </p:blipFill>
              <p:spPr bwMode="auto">
                <a:xfrm>
                  <a:off x="5393690" y="7589520"/>
                  <a:ext cx="1720183" cy="457200"/>
                </a:xfrm>
                <a:prstGeom prst="rect">
                  <a:avLst/>
                </a:prstGeom>
                <a:noFill/>
              </p:spPr>
            </p:pic>
          </p:grpSp>
          <p:sp>
            <p:nvSpPr>
              <p:cNvPr id="21" name="TextBox 20"/>
              <p:cNvSpPr txBox="1"/>
              <p:nvPr/>
            </p:nvSpPr>
            <p:spPr>
              <a:xfrm>
                <a:off x="5708650" y="6995160"/>
                <a:ext cx="1143000" cy="369332"/>
              </a:xfrm>
              <a:prstGeom prst="rect">
                <a:avLst/>
              </a:prstGeom>
              <a:noFill/>
            </p:spPr>
            <p:txBody>
              <a:bodyPr wrap="square" rtlCol="0">
                <a:spAutoFit/>
              </a:bodyPr>
              <a:lstStyle/>
              <a:p>
                <a:r>
                  <a:rPr lang="en-US" dirty="0" smtClean="0"/>
                  <a:t>Front-end</a:t>
                </a:r>
                <a:endParaRPr lang="en-US" dirty="0"/>
              </a:p>
            </p:txBody>
          </p:sp>
        </p:grpSp>
        <p:sp>
          <p:nvSpPr>
            <p:cNvPr id="24" name="Curved Right Arrow 23"/>
            <p:cNvSpPr/>
            <p:nvPr/>
          </p:nvSpPr>
          <p:spPr>
            <a:xfrm>
              <a:off x="4413250" y="7650480"/>
              <a:ext cx="579120" cy="1950720"/>
            </a:xfrm>
            <a:prstGeom prst="curved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Right Arrow 24"/>
            <p:cNvSpPr/>
            <p:nvPr/>
          </p:nvSpPr>
          <p:spPr>
            <a:xfrm rot="10800000">
              <a:off x="7537450" y="7620000"/>
              <a:ext cx="609600" cy="1950720"/>
            </a:xfrm>
            <a:prstGeom prst="curved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2" name="Group 61"/>
            <p:cNvGrpSpPr/>
            <p:nvPr/>
          </p:nvGrpSpPr>
          <p:grpSpPr>
            <a:xfrm>
              <a:off x="3034030" y="10134600"/>
              <a:ext cx="2217420" cy="2974777"/>
              <a:chOff x="3034030" y="10134600"/>
              <a:chExt cx="2217420" cy="2974777"/>
            </a:xfrm>
          </p:grpSpPr>
          <p:grpSp>
            <p:nvGrpSpPr>
              <p:cNvPr id="56" name="Group 55"/>
              <p:cNvGrpSpPr/>
              <p:nvPr/>
            </p:nvGrpSpPr>
            <p:grpSpPr>
              <a:xfrm>
                <a:off x="3270250" y="10134600"/>
                <a:ext cx="1981200" cy="2590800"/>
                <a:chOff x="3270250" y="10134600"/>
                <a:chExt cx="1981200" cy="2590800"/>
              </a:xfrm>
            </p:grpSpPr>
            <p:pic>
              <p:nvPicPr>
                <p:cNvPr id="8209" name="Picture 17" descr="C:\Users\Zach\Downloads\SpeechtoText.jpg"/>
                <p:cNvPicPr>
                  <a:picLocks noChangeAspect="1" noChangeArrowheads="1"/>
                </p:cNvPicPr>
                <p:nvPr/>
              </p:nvPicPr>
              <p:blipFill>
                <a:blip r:embed="rId4" cstate="print"/>
                <a:srcRect/>
                <a:stretch>
                  <a:fillRect/>
                </a:stretch>
              </p:blipFill>
              <p:spPr bwMode="auto">
                <a:xfrm>
                  <a:off x="3270250" y="11201400"/>
                  <a:ext cx="1524000" cy="1524000"/>
                </a:xfrm>
                <a:prstGeom prst="rect">
                  <a:avLst/>
                </a:prstGeom>
                <a:noFill/>
              </p:spPr>
            </p:pic>
            <p:grpSp>
              <p:nvGrpSpPr>
                <p:cNvPr id="37" name="Group 36"/>
                <p:cNvGrpSpPr/>
                <p:nvPr/>
              </p:nvGrpSpPr>
              <p:grpSpPr>
                <a:xfrm>
                  <a:off x="4184650" y="10134600"/>
                  <a:ext cx="1066800" cy="1066800"/>
                  <a:chOff x="4184650" y="10134600"/>
                  <a:chExt cx="1066800" cy="1066800"/>
                </a:xfrm>
              </p:grpSpPr>
              <p:cxnSp>
                <p:nvCxnSpPr>
                  <p:cNvPr id="27" name="Straight Arrow Connector 26"/>
                  <p:cNvCxnSpPr/>
                  <p:nvPr/>
                </p:nvCxnSpPr>
                <p:spPr>
                  <a:xfrm flipH="1">
                    <a:off x="4184650" y="10134600"/>
                    <a:ext cx="91440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337050" y="10134600"/>
                    <a:ext cx="91440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57" name="TextBox 56"/>
              <p:cNvSpPr txBox="1"/>
              <p:nvPr/>
            </p:nvSpPr>
            <p:spPr>
              <a:xfrm>
                <a:off x="3034030" y="12801600"/>
                <a:ext cx="1981200" cy="307777"/>
              </a:xfrm>
              <a:prstGeom prst="rect">
                <a:avLst/>
              </a:prstGeom>
              <a:noFill/>
            </p:spPr>
            <p:txBody>
              <a:bodyPr wrap="square" rtlCol="0">
                <a:spAutoFit/>
              </a:bodyPr>
              <a:lstStyle/>
              <a:p>
                <a:r>
                  <a:rPr lang="en-US" sz="1400" dirty="0" smtClean="0"/>
                  <a:t>Watson Speech To Text</a:t>
                </a:r>
                <a:endParaRPr lang="en-US" sz="1400" dirty="0"/>
              </a:p>
            </p:txBody>
          </p:sp>
        </p:grpSp>
        <p:grpSp>
          <p:nvGrpSpPr>
            <p:cNvPr id="61" name="Group 60"/>
            <p:cNvGrpSpPr/>
            <p:nvPr/>
          </p:nvGrpSpPr>
          <p:grpSpPr>
            <a:xfrm>
              <a:off x="5251450" y="10058400"/>
              <a:ext cx="1981200" cy="3266420"/>
              <a:chOff x="5251450" y="10058400"/>
              <a:chExt cx="1981200" cy="3266420"/>
            </a:xfrm>
          </p:grpSpPr>
          <p:grpSp>
            <p:nvGrpSpPr>
              <p:cNvPr id="55" name="Group 54"/>
              <p:cNvGrpSpPr/>
              <p:nvPr/>
            </p:nvGrpSpPr>
            <p:grpSpPr>
              <a:xfrm>
                <a:off x="5419090" y="10058400"/>
                <a:ext cx="1600200" cy="2697480"/>
                <a:chOff x="5419090" y="10058400"/>
                <a:chExt cx="1600200" cy="2697480"/>
              </a:xfrm>
            </p:grpSpPr>
            <p:pic>
              <p:nvPicPr>
                <p:cNvPr id="8210" name="Picture 18" descr="C:\Users\Zach\Downloads\NaturalLanguageClassifier.jpg"/>
                <p:cNvPicPr>
                  <a:picLocks noChangeAspect="1" noChangeArrowheads="1"/>
                </p:cNvPicPr>
                <p:nvPr/>
              </p:nvPicPr>
              <p:blipFill>
                <a:blip r:embed="rId5" cstate="print"/>
                <a:srcRect/>
                <a:stretch>
                  <a:fillRect/>
                </a:stretch>
              </p:blipFill>
              <p:spPr bwMode="auto">
                <a:xfrm>
                  <a:off x="5419090" y="11155680"/>
                  <a:ext cx="1600200" cy="1600200"/>
                </a:xfrm>
                <a:prstGeom prst="rect">
                  <a:avLst/>
                </a:prstGeom>
                <a:noFill/>
              </p:spPr>
            </p:pic>
            <p:cxnSp>
              <p:nvCxnSpPr>
                <p:cNvPr id="38" name="Straight Arrow Connector 37"/>
                <p:cNvCxnSpPr/>
                <p:nvPr/>
              </p:nvCxnSpPr>
              <p:spPr>
                <a:xfrm flipV="1">
                  <a:off x="6295390" y="10058400"/>
                  <a:ext cx="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173470" y="10134600"/>
                  <a:ext cx="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5251450" y="12801600"/>
                <a:ext cx="1981200" cy="523220"/>
              </a:xfrm>
              <a:prstGeom prst="rect">
                <a:avLst/>
              </a:prstGeom>
              <a:noFill/>
            </p:spPr>
            <p:txBody>
              <a:bodyPr wrap="square" rtlCol="0">
                <a:spAutoFit/>
              </a:bodyPr>
              <a:lstStyle/>
              <a:p>
                <a:pPr algn="ctr"/>
                <a:r>
                  <a:rPr lang="en-US" sz="1400" dirty="0" smtClean="0"/>
                  <a:t>Watson Natural Language Classifier</a:t>
                </a:r>
                <a:endParaRPr lang="en-US" sz="1400" dirty="0"/>
              </a:p>
            </p:txBody>
          </p:sp>
        </p:grpSp>
        <p:grpSp>
          <p:nvGrpSpPr>
            <p:cNvPr id="60" name="Group 59"/>
            <p:cNvGrpSpPr/>
            <p:nvPr/>
          </p:nvGrpSpPr>
          <p:grpSpPr>
            <a:xfrm>
              <a:off x="7308850" y="10058400"/>
              <a:ext cx="2301240" cy="3050977"/>
              <a:chOff x="7308850" y="10058400"/>
              <a:chExt cx="2301240" cy="3050977"/>
            </a:xfrm>
          </p:grpSpPr>
          <p:grpSp>
            <p:nvGrpSpPr>
              <p:cNvPr id="54" name="Group 53"/>
              <p:cNvGrpSpPr/>
              <p:nvPr/>
            </p:nvGrpSpPr>
            <p:grpSpPr>
              <a:xfrm>
                <a:off x="7308850" y="10058400"/>
                <a:ext cx="1905000" cy="2727960"/>
                <a:chOff x="7308850" y="10058400"/>
                <a:chExt cx="1905000" cy="2727960"/>
              </a:xfrm>
            </p:grpSpPr>
            <p:pic>
              <p:nvPicPr>
                <p:cNvPr id="8211" name="Picture 19" descr="C:\Users\Zach\Downloads\service_icon.jpg"/>
                <p:cNvPicPr>
                  <a:picLocks noChangeAspect="1" noChangeArrowheads="1"/>
                </p:cNvPicPr>
                <p:nvPr/>
              </p:nvPicPr>
              <p:blipFill>
                <a:blip r:embed="rId6" cstate="print"/>
                <a:srcRect/>
                <a:stretch>
                  <a:fillRect/>
                </a:stretch>
              </p:blipFill>
              <p:spPr bwMode="auto">
                <a:xfrm>
                  <a:off x="7613650" y="11186160"/>
                  <a:ext cx="1600200" cy="1600200"/>
                </a:xfrm>
                <a:prstGeom prst="rect">
                  <a:avLst/>
                </a:prstGeom>
                <a:noFill/>
              </p:spPr>
            </p:pic>
            <p:cxnSp>
              <p:nvCxnSpPr>
                <p:cNvPr id="43" name="Straight Arrow Connector 42"/>
                <p:cNvCxnSpPr/>
                <p:nvPr/>
              </p:nvCxnSpPr>
              <p:spPr>
                <a:xfrm flipH="1" flipV="1">
                  <a:off x="7385050" y="10058400"/>
                  <a:ext cx="80772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08850" y="10134600"/>
                  <a:ext cx="769620" cy="10972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7476490" y="12801600"/>
                <a:ext cx="2133600" cy="307777"/>
              </a:xfrm>
              <a:prstGeom prst="rect">
                <a:avLst/>
              </a:prstGeom>
              <a:noFill/>
            </p:spPr>
            <p:txBody>
              <a:bodyPr wrap="square" rtlCol="0">
                <a:spAutoFit/>
              </a:bodyPr>
              <a:lstStyle/>
              <a:p>
                <a:r>
                  <a:rPr lang="en-US" sz="1400" dirty="0" smtClean="0"/>
                  <a:t>Watson Retrieve and Rank</a:t>
                </a:r>
                <a:endParaRPr lang="en-US" sz="1400" dirty="0"/>
              </a:p>
            </p:txBody>
          </p:sp>
        </p:grpSp>
      </p:grpSp>
      <p:sp>
        <p:nvSpPr>
          <p:cNvPr id="65" name="Dodecagon 64"/>
          <p:cNvSpPr/>
          <p:nvPr/>
        </p:nvSpPr>
        <p:spPr>
          <a:xfrm>
            <a:off x="4260850" y="10287000"/>
            <a:ext cx="342900" cy="335788"/>
          </a:xfrm>
          <a:prstGeom prst="dodec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66" name="Dodecagon 65"/>
          <p:cNvSpPr/>
          <p:nvPr/>
        </p:nvSpPr>
        <p:spPr>
          <a:xfrm>
            <a:off x="5632450" y="10439400"/>
            <a:ext cx="342900" cy="335788"/>
          </a:xfrm>
          <a:prstGeom prst="dodec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dirty="0"/>
          </a:p>
        </p:txBody>
      </p:sp>
      <p:sp>
        <p:nvSpPr>
          <p:cNvPr id="67" name="Dodecagon 66"/>
          <p:cNvSpPr/>
          <p:nvPr/>
        </p:nvSpPr>
        <p:spPr>
          <a:xfrm>
            <a:off x="7232650" y="10591800"/>
            <a:ext cx="342900" cy="335788"/>
          </a:xfrm>
          <a:prstGeom prst="dodec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1913</TotalTime>
  <Words>1147</Words>
  <Application>Microsoft Office PowerPoint</Application>
  <PresentationFormat>Custom</PresentationFormat>
  <Paragraphs>42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CuisineMachine Zach Peugh, Jackson Luken, Evan Clark, Xander Wunderlich, Zhefang Zhao</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Zach</dc:creator>
  <cp:lastModifiedBy>Zach</cp:lastModifiedBy>
  <cp:revision>55</cp:revision>
  <dcterms:created xsi:type="dcterms:W3CDTF">2013-07-30T11:46:00Z</dcterms:created>
  <dcterms:modified xsi:type="dcterms:W3CDTF">2016-12-01T01:01:53Z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