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61" r:id="rId5"/>
    <p:sldId id="262" r:id="rId6"/>
    <p:sldId id="260"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Franklin Gothic" panose="020B0604020202020204" charset="0"/>
      <p:bold r:id="rId13"/>
    </p:embeddedFont>
    <p:embeddedFont>
      <p:font typeface="Libre Franklin"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1sBDdHb2XsYteFNPHBFMUQvu/s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sources" initials="R" lastIdx="1" clrIdx="0">
    <p:extLst>
      <p:ext uri="{19B8F6BF-5375-455C-9EA6-DF929625EA0E}">
        <p15:presenceInfo xmlns:p15="http://schemas.microsoft.com/office/powerpoint/2012/main" userId="Resourc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192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664984"/>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Problem Statement</a:t>
            </a:r>
            <a:endParaRPr dirty="0"/>
          </a:p>
        </p:txBody>
      </p:sp>
      <p:sp>
        <p:nvSpPr>
          <p:cNvPr id="211" name="Google Shape;211;p1"/>
          <p:cNvSpPr txBox="1">
            <a:spLocks noGrp="1"/>
          </p:cNvSpPr>
          <p:nvPr>
            <p:ph type="body" idx="1"/>
          </p:nvPr>
        </p:nvSpPr>
        <p:spPr>
          <a:xfrm>
            <a:off x="5852325" y="1918522"/>
            <a:ext cx="6045695" cy="4187004"/>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Problem Statement Title:  </a:t>
            </a:r>
            <a:r>
              <a:rPr lang="en-US" dirty="0">
                <a:solidFill>
                  <a:schemeClr val="tx1"/>
                </a:solidFill>
                <a:latin typeface="Franklin Gothic"/>
                <a:ea typeface="Franklin Gothic"/>
                <a:cs typeface="Franklin Gothic"/>
                <a:sym typeface="Franklin Gothic"/>
              </a:rPr>
              <a:t>Time Table Generator</a:t>
            </a:r>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Problem Statement : </a:t>
            </a:r>
          </a:p>
          <a:p>
            <a:pPr marL="0" lvl="0" indent="0" algn="l" rtl="0">
              <a:lnSpc>
                <a:spcPct val="90000"/>
              </a:lnSpc>
              <a:spcBef>
                <a:spcPts val="1000"/>
              </a:spcBef>
              <a:spcAft>
                <a:spcPts val="0"/>
              </a:spcAft>
              <a:buClr>
                <a:schemeClr val="lt2"/>
              </a:buClr>
              <a:buSzPts val="1800"/>
              <a:buNone/>
            </a:pPr>
            <a:r>
              <a:rPr lang="en-US" dirty="0">
                <a:solidFill>
                  <a:schemeClr val="tx1"/>
                </a:solidFill>
                <a:latin typeface="Franklin Gothic"/>
                <a:ea typeface="Franklin Gothic"/>
                <a:cs typeface="Franklin Gothic"/>
                <a:sym typeface="Franklin Gothic"/>
              </a:rPr>
              <a:t>		    The Project, Time Table generator, is a web application (Full Stack) In MERN Stack.</a:t>
            </a:r>
          </a:p>
          <a:p>
            <a:pPr marL="0" lvl="0" indent="0" algn="l" rtl="0">
              <a:lnSpc>
                <a:spcPct val="90000"/>
              </a:lnSpc>
              <a:spcBef>
                <a:spcPts val="1000"/>
              </a:spcBef>
              <a:spcAft>
                <a:spcPts val="0"/>
              </a:spcAft>
              <a:buClr>
                <a:schemeClr val="lt2"/>
              </a:buClr>
              <a:buSzPts val="1800"/>
              <a:buNone/>
            </a:pPr>
            <a:endParaRPr lang="en-US" dirty="0">
              <a:latin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sym typeface="Franklin Gothic"/>
              </a:rPr>
              <a:t>UN sustainable Development Goal : </a:t>
            </a:r>
            <a:r>
              <a:rPr lang="en-US" dirty="0">
                <a:solidFill>
                  <a:schemeClr val="tx1"/>
                </a:solidFill>
                <a:latin typeface="Franklin Gothic"/>
                <a:sym typeface="Franklin Gothic"/>
              </a:rPr>
              <a:t>Quality Education </a:t>
            </a:r>
          </a:p>
          <a:p>
            <a:pPr marL="0" lvl="0" indent="0" algn="l" rtl="0">
              <a:lnSpc>
                <a:spcPct val="90000"/>
              </a:lnSpc>
              <a:spcBef>
                <a:spcPts val="1000"/>
              </a:spcBef>
              <a:spcAft>
                <a:spcPts val="0"/>
              </a:spcAft>
              <a:buClr>
                <a:schemeClr val="lt2"/>
              </a:buClr>
              <a:buSzPts val="1800"/>
              <a:buNone/>
            </a:pPr>
            <a:r>
              <a:rPr lang="en-US" dirty="0">
                <a:latin typeface="Franklin Gothic"/>
                <a:sym typeface="Franklin Gothic"/>
              </a:rPr>
              <a:t>		   		</a:t>
            </a:r>
          </a:p>
          <a:p>
            <a:pPr marL="0" lvl="0" indent="0" algn="l" rtl="0">
              <a:lnSpc>
                <a:spcPct val="90000"/>
              </a:lnSpc>
              <a:spcBef>
                <a:spcPts val="1000"/>
              </a:spcBef>
              <a:spcAft>
                <a:spcPts val="0"/>
              </a:spcAft>
              <a:buClr>
                <a:schemeClr val="lt2"/>
              </a:buClr>
              <a:buSzPts val="1800"/>
              <a:buNone/>
            </a:pPr>
            <a:endParaRPr lang="en-US" dirty="0">
              <a:latin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sym typeface="Franklin Gothic"/>
              </a:rPr>
              <a:t>					20IT022</a:t>
            </a:r>
          </a:p>
          <a:p>
            <a:pPr marL="0" lvl="0" indent="0" algn="l" rtl="0">
              <a:lnSpc>
                <a:spcPct val="90000"/>
              </a:lnSpc>
              <a:spcBef>
                <a:spcPts val="1000"/>
              </a:spcBef>
              <a:spcAft>
                <a:spcPts val="0"/>
              </a:spcAft>
              <a:buClr>
                <a:schemeClr val="lt2"/>
              </a:buClr>
              <a:buSzPts val="1800"/>
              <a:buNone/>
            </a:pPr>
            <a:r>
              <a:rPr lang="en-US" dirty="0">
                <a:latin typeface="Franklin Gothic"/>
                <a:sym typeface="Franklin Gothic"/>
              </a:rPr>
              <a:t>					20IT011</a:t>
            </a:r>
          </a:p>
        </p:txBody>
      </p:sp>
      <p:pic>
        <p:nvPicPr>
          <p:cNvPr id="3" name="Picture 2">
            <a:extLst>
              <a:ext uri="{FF2B5EF4-FFF2-40B4-BE49-F238E27FC236}">
                <a16:creationId xmlns:a16="http://schemas.microsoft.com/office/drawing/2014/main" id="{1EFA3E3F-8228-427B-986E-C6F6E44278DA}"/>
              </a:ext>
            </a:extLst>
          </p:cNvPr>
          <p:cNvPicPr>
            <a:picLocks noChangeAspect="1"/>
          </p:cNvPicPr>
          <p:nvPr/>
        </p:nvPicPr>
        <p:blipFill>
          <a:blip r:embed="rId3"/>
          <a:stretch>
            <a:fillRect/>
          </a:stretch>
        </p:blipFill>
        <p:spPr>
          <a:xfrm>
            <a:off x="989657" y="296122"/>
            <a:ext cx="3779292" cy="1520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71550" y="66951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Motivation &amp; Scope</a:t>
            </a:r>
            <a:endParaRPr dirty="0"/>
          </a:p>
        </p:txBody>
      </p:sp>
      <p:sp>
        <p:nvSpPr>
          <p:cNvPr id="218" name="Google Shape;218;p2"/>
          <p:cNvSpPr txBox="1">
            <a:spLocks noGrp="1"/>
          </p:cNvSpPr>
          <p:nvPr>
            <p:ph type="body" idx="1"/>
          </p:nvPr>
        </p:nvSpPr>
        <p:spPr>
          <a:xfrm>
            <a:off x="971550" y="2114500"/>
            <a:ext cx="6024054" cy="3774086"/>
          </a:xfrm>
          <a:prstGeom prst="rect">
            <a:avLst/>
          </a:prstGeom>
          <a:noFill/>
          <a:ln w="9525" cap="flat" cmpd="sng">
            <a:solidFill>
              <a:schemeClr val="bg1"/>
            </a:solidFill>
            <a:prstDash val="solid"/>
            <a:round/>
            <a:headEnd type="none" w="sm" len="sm"/>
            <a:tailEnd type="none" w="sm" len="sm"/>
          </a:ln>
        </p:spPr>
        <p:txBody>
          <a:bodyPr spcFirstLastPara="1" wrap="square" lIns="0" tIns="0" rIns="0" bIns="0" anchor="t" anchorCtr="0">
            <a:noAutofit/>
          </a:bodyPr>
          <a:lstStyle/>
          <a:p>
            <a:pPr marL="285750" lvl="0" indent="-285750" algn="l" rtl="0">
              <a:lnSpc>
                <a:spcPct val="100000"/>
              </a:lnSpc>
              <a:spcBef>
                <a:spcPts val="1000"/>
              </a:spcBef>
              <a:spcAft>
                <a:spcPts val="0"/>
              </a:spcAft>
              <a:buClr>
                <a:schemeClr val="dk1"/>
              </a:buClr>
              <a:buSzPts val="1600"/>
              <a:buFont typeface="Noto Sans Symbols"/>
              <a:buChar char="⮚"/>
            </a:pPr>
            <a:r>
              <a:rPr lang="en-US" dirty="0"/>
              <a:t>The project makes use of a genetic algorithm to satisfy the soft and hard constraints and generate the most optimal timetable. The web application includes a simple authentication-authorization module, and on </a:t>
            </a:r>
            <a:r>
              <a:rPr lang="en-US" dirty="0" err="1"/>
              <a:t>successfull</a:t>
            </a:r>
            <a:r>
              <a:rPr lang="en-US" dirty="0"/>
              <a:t> authentication the user is redirected to the admin dashboard. </a:t>
            </a:r>
          </a:p>
          <a:p>
            <a:pPr marL="285750" lvl="0" indent="-285750" algn="l" rtl="0">
              <a:lnSpc>
                <a:spcPct val="100000"/>
              </a:lnSpc>
              <a:spcBef>
                <a:spcPts val="1000"/>
              </a:spcBef>
              <a:spcAft>
                <a:spcPts val="0"/>
              </a:spcAft>
              <a:buClr>
                <a:schemeClr val="dk1"/>
              </a:buClr>
              <a:buSzPts val="1600"/>
              <a:buFont typeface="Noto Sans Symbols"/>
              <a:buChar char="⮚"/>
            </a:pPr>
            <a:r>
              <a:rPr lang="en-US" dirty="0"/>
              <a:t>On the admin dashboard the user can input the data of the college/university which is required to generate the timetable. The user must add the following details:</a:t>
            </a:r>
          </a:p>
          <a:p>
            <a:pPr marL="0" indent="0"/>
            <a:r>
              <a:rPr lang="en-US" dirty="0"/>
              <a:t>	1.</a:t>
            </a:r>
            <a:r>
              <a:rPr lang="en-US" b="0" i="0" dirty="0">
                <a:solidFill>
                  <a:srgbClr val="24292F"/>
                </a:solidFill>
                <a:effectLst/>
                <a:latin typeface="-apple-system"/>
              </a:rPr>
              <a:t> Teachers	3. Timings		5. Departments</a:t>
            </a:r>
          </a:p>
          <a:p>
            <a:pPr marL="0" indent="0"/>
            <a:r>
              <a:rPr lang="en-US" dirty="0"/>
              <a:t>	2.</a:t>
            </a:r>
            <a:r>
              <a:rPr lang="en-US" b="0" i="0" dirty="0">
                <a:solidFill>
                  <a:srgbClr val="24292F"/>
                </a:solidFill>
                <a:effectLst/>
                <a:latin typeface="-apple-system"/>
              </a:rPr>
              <a:t> Classrooms	4. Courses		6. Sections</a:t>
            </a:r>
          </a:p>
          <a:p>
            <a:pPr marL="0" indent="0"/>
            <a:endParaRPr lang="en-US" b="0" i="0" dirty="0">
              <a:solidFill>
                <a:srgbClr val="24292F"/>
              </a:solidFill>
              <a:effectLst/>
              <a:latin typeface="-apple-system"/>
            </a:endParaRPr>
          </a:p>
          <a:p>
            <a:pPr marL="285750" lvl="0" indent="-285750" algn="l" rtl="0">
              <a:lnSpc>
                <a:spcPct val="100000"/>
              </a:lnSpc>
              <a:spcBef>
                <a:spcPts val="1000"/>
              </a:spcBef>
              <a:spcAft>
                <a:spcPts val="0"/>
              </a:spcAft>
              <a:buClr>
                <a:schemeClr val="dk1"/>
              </a:buClr>
              <a:buSzPts val="1600"/>
              <a:buFont typeface="Noto Sans Symbols"/>
              <a:buChar char="⮚"/>
            </a:pPr>
            <a:endParaRPr lang="en-US"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pic>
        <p:nvPicPr>
          <p:cNvPr id="7" name="Picture Placeholder 6">
            <a:extLst>
              <a:ext uri="{FF2B5EF4-FFF2-40B4-BE49-F238E27FC236}">
                <a16:creationId xmlns:a16="http://schemas.microsoft.com/office/drawing/2014/main" id="{A6D4B8B5-713B-4B37-405D-88BC1E89398D}"/>
              </a:ext>
            </a:extLst>
          </p:cNvPr>
          <p:cNvPicPr>
            <a:picLocks noGrp="1" noChangeAspect="1"/>
          </p:cNvPicPr>
          <p:nvPr>
            <p:ph type="pic" idx="2"/>
          </p:nvPr>
        </p:nvPicPr>
        <p:blipFill rotWithShape="1">
          <a:blip r:embed="rId3"/>
          <a:srcRect l="-2540" r="-1938"/>
          <a:stretch/>
        </p:blipFill>
        <p:spPr>
          <a:xfrm>
            <a:off x="7158180" y="1948649"/>
            <a:ext cx="5033820" cy="4114800"/>
          </a:xfrm>
          <a:prstGeom prst="rect">
            <a:avLst/>
          </a:prstGeom>
          <a:noFill/>
          <a:ln>
            <a:noFill/>
          </a:ln>
        </p:spPr>
      </p:pic>
      <p:sp>
        <p:nvSpPr>
          <p:cNvPr id="221" name="Google Shape;221;p2"/>
          <p:cNvSpPr txBox="1"/>
          <p:nvPr/>
        </p:nvSpPr>
        <p:spPr>
          <a:xfrm>
            <a:off x="7378575" y="2118476"/>
            <a:ext cx="4689138"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Flowchart</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5" name="Text Placeholder 4">
            <a:extLst>
              <a:ext uri="{FF2B5EF4-FFF2-40B4-BE49-F238E27FC236}">
                <a16:creationId xmlns:a16="http://schemas.microsoft.com/office/drawing/2014/main" id="{46EEDD3B-AA04-BA5B-B9FF-42A4B9902C20}"/>
              </a:ext>
            </a:extLst>
          </p:cNvPr>
          <p:cNvSpPr>
            <a:spLocks noGrp="1"/>
          </p:cNvSpPr>
          <p:nvPr>
            <p:ph type="body" idx="1"/>
          </p:nvPr>
        </p:nvSpPr>
        <p:spPr>
          <a:xfrm>
            <a:off x="628649" y="2409252"/>
            <a:ext cx="5029201" cy="3686748"/>
          </a:xfrm>
        </p:spPr>
        <p:txBody>
          <a:bodyPr/>
          <a:lstStyle/>
          <a:p>
            <a:pPr marL="514350" indent="-285750" algn="just">
              <a:lnSpc>
                <a:spcPct val="150000"/>
              </a:lnSpc>
              <a:buFont typeface="Arial" panose="020B0604020202020204" pitchFamily="34" charset="0"/>
              <a:buChar char="•"/>
            </a:pPr>
            <a:r>
              <a:rPr lang="en-US" dirty="0"/>
              <a:t>This project consists of several components, each responsible for performing a certain task to get the best timetables. The image below illustrates the system architecture of the project.</a:t>
            </a:r>
          </a:p>
        </p:txBody>
      </p:sp>
      <p:pic>
        <p:nvPicPr>
          <p:cNvPr id="7" name="Picture 6">
            <a:extLst>
              <a:ext uri="{FF2B5EF4-FFF2-40B4-BE49-F238E27FC236}">
                <a16:creationId xmlns:a16="http://schemas.microsoft.com/office/drawing/2014/main" id="{D123B920-1BA2-0323-5804-8CA045D9BB53}"/>
              </a:ext>
            </a:extLst>
          </p:cNvPr>
          <p:cNvPicPr>
            <a:picLocks noChangeAspect="1"/>
          </p:cNvPicPr>
          <p:nvPr/>
        </p:nvPicPr>
        <p:blipFill>
          <a:blip r:embed="rId3"/>
          <a:stretch>
            <a:fillRect/>
          </a:stretch>
        </p:blipFill>
        <p:spPr>
          <a:xfrm>
            <a:off x="5895287" y="1096346"/>
            <a:ext cx="3886888" cy="5608547"/>
          </a:xfrm>
          <a:prstGeom prst="rect">
            <a:avLst/>
          </a:prstGeom>
          <a:ln w="1270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B3CF0-388A-47A4-BC8A-831C37457AA6}"/>
              </a:ext>
            </a:extLst>
          </p:cNvPr>
          <p:cNvSpPr>
            <a:spLocks noGrp="1"/>
          </p:cNvSpPr>
          <p:nvPr>
            <p:ph type="title"/>
          </p:nvPr>
        </p:nvSpPr>
        <p:spPr>
          <a:xfrm>
            <a:off x="964023" y="879063"/>
            <a:ext cx="6910470" cy="610863"/>
          </a:xfrm>
        </p:spPr>
        <p:txBody>
          <a:bodyPr>
            <a:normAutofit/>
          </a:bodyPr>
          <a:lstStyle/>
          <a:p>
            <a:r>
              <a:rPr lang="en-US" dirty="0"/>
              <a:t>Technology used</a:t>
            </a:r>
          </a:p>
        </p:txBody>
      </p:sp>
      <p:sp>
        <p:nvSpPr>
          <p:cNvPr id="4" name="Text Placeholder 3">
            <a:extLst>
              <a:ext uri="{FF2B5EF4-FFF2-40B4-BE49-F238E27FC236}">
                <a16:creationId xmlns:a16="http://schemas.microsoft.com/office/drawing/2014/main" id="{1C6518AE-A0F2-4BC7-90BD-80A1E3092D45}"/>
              </a:ext>
            </a:extLst>
          </p:cNvPr>
          <p:cNvSpPr>
            <a:spLocks noGrp="1"/>
          </p:cNvSpPr>
          <p:nvPr>
            <p:ph type="body" idx="1"/>
          </p:nvPr>
        </p:nvSpPr>
        <p:spPr>
          <a:xfrm>
            <a:off x="952499" y="2289363"/>
            <a:ext cx="10197854" cy="2795232"/>
          </a:xfrm>
        </p:spPr>
        <p:txBody>
          <a:bodyPr/>
          <a:lstStyle/>
          <a:p>
            <a:r>
              <a:rPr lang="en-US" dirty="0">
                <a:solidFill>
                  <a:schemeClr val="lt2"/>
                </a:solidFill>
                <a:latin typeface="Franklin Gothic"/>
                <a:ea typeface="Franklin Gothic"/>
                <a:cs typeface="Franklin Gothic"/>
                <a:sym typeface="Franklin Gothic"/>
              </a:rPr>
              <a:t>The Technology stack that we are going to use in our project is :</a:t>
            </a:r>
          </a:p>
          <a:p>
            <a:pPr marL="571500" indent="-342900">
              <a:buAutoNum type="arabicPeriod"/>
            </a:pPr>
            <a:r>
              <a:rPr lang="en-US" dirty="0">
                <a:solidFill>
                  <a:schemeClr val="tx1"/>
                </a:solidFill>
                <a:latin typeface="Franklin Gothic"/>
                <a:ea typeface="Franklin Gothic"/>
                <a:cs typeface="Franklin Gothic"/>
                <a:sym typeface="Franklin Gothic"/>
              </a:rPr>
              <a:t>React JS</a:t>
            </a:r>
          </a:p>
          <a:p>
            <a:pPr marL="571500" indent="-342900">
              <a:buAutoNum type="arabicPeriod"/>
            </a:pPr>
            <a:r>
              <a:rPr lang="en-US" dirty="0">
                <a:solidFill>
                  <a:schemeClr val="tx1"/>
                </a:solidFill>
                <a:latin typeface="Franklin Gothic"/>
                <a:ea typeface="Franklin Gothic"/>
                <a:cs typeface="Franklin Gothic"/>
                <a:sym typeface="Franklin Gothic"/>
              </a:rPr>
              <a:t>Node.js</a:t>
            </a:r>
          </a:p>
          <a:p>
            <a:pPr marL="571500" indent="-342900">
              <a:buAutoNum type="arabicPeriod"/>
            </a:pPr>
            <a:r>
              <a:rPr lang="en-US" dirty="0">
                <a:solidFill>
                  <a:schemeClr val="tx1"/>
                </a:solidFill>
                <a:latin typeface="Franklin Gothic"/>
                <a:ea typeface="Franklin Gothic"/>
                <a:cs typeface="Franklin Gothic"/>
                <a:sym typeface="Franklin Gothic"/>
              </a:rPr>
              <a:t>MongoDB</a:t>
            </a:r>
          </a:p>
          <a:p>
            <a:pPr marL="228600" indent="0"/>
            <a:endParaRPr lang="en-US" dirty="0">
              <a:solidFill>
                <a:schemeClr val="tx1"/>
              </a:solidFill>
              <a:latin typeface="Franklin Gothic"/>
              <a:ea typeface="Franklin Gothic"/>
              <a:cs typeface="Franklin Gothic"/>
              <a:sym typeface="Franklin Gothic"/>
            </a:endParaRPr>
          </a:p>
          <a:p>
            <a:pPr marL="571500" indent="-342900">
              <a:buAutoNum type="arabicPeriod"/>
            </a:pPr>
            <a:endParaRPr lang="en-US" dirty="0">
              <a:solidFill>
                <a:schemeClr val="lt2"/>
              </a:solidFill>
              <a:latin typeface="Franklin Gothic"/>
              <a:ea typeface="Franklin Gothic"/>
              <a:cs typeface="Franklin Gothic"/>
              <a:sym typeface="Franklin Gothic"/>
            </a:endParaRPr>
          </a:p>
        </p:txBody>
      </p:sp>
      <p:sp>
        <p:nvSpPr>
          <p:cNvPr id="5" name="Slide Number Placeholder 4">
            <a:extLst>
              <a:ext uri="{FF2B5EF4-FFF2-40B4-BE49-F238E27FC236}">
                <a16:creationId xmlns:a16="http://schemas.microsoft.com/office/drawing/2014/main" id="{50B5186F-9F8A-4296-B097-D365931ECAC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311389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algn="l"/>
            <a:r>
              <a:rPr lang="en-US" b="1" i="0" dirty="0">
                <a:solidFill>
                  <a:srgbClr val="24292F"/>
                </a:solidFill>
                <a:effectLst/>
                <a:latin typeface="-apple-system"/>
              </a:rPr>
              <a:t>Usage</a:t>
            </a:r>
          </a:p>
        </p:txBody>
      </p:sp>
      <p:sp>
        <p:nvSpPr>
          <p:cNvPr id="229" name="Google Shape;229;p3"/>
          <p:cNvSpPr txBox="1">
            <a:spLocks noGrp="1"/>
          </p:cNvSpPr>
          <p:nvPr>
            <p:ph type="body" idx="1"/>
          </p:nvPr>
        </p:nvSpPr>
        <p:spPr>
          <a:xfrm>
            <a:off x="952499" y="2285428"/>
            <a:ext cx="8928348" cy="3922968"/>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600"/>
              <a:buFont typeface="Noto Sans Symbols"/>
              <a:buChar char="⮚"/>
            </a:pPr>
            <a:r>
              <a:rPr lang="en-US" b="0" i="0" dirty="0">
                <a:solidFill>
                  <a:srgbClr val="24292F"/>
                </a:solidFill>
                <a:effectLst/>
                <a:latin typeface="-apple-system"/>
              </a:rPr>
              <a:t>Most colleges have a number of different courses and each course has a number of subjects. Now there are limited faculties, each faculty teaching more than one subjects. So now the time table needed to schedule the faculty at provided time slots in such a way that their timings do not overlap and the time table schedule makes best use of all faculty subject demands. We use a genetic algorithm for this purpose. In our Timetable Generation algorithm we propose to utilize a timetable object. </a:t>
            </a:r>
          </a:p>
          <a:p>
            <a:pPr marL="285750" lvl="0" indent="-285750" algn="l" rtl="0">
              <a:lnSpc>
                <a:spcPct val="150000"/>
              </a:lnSpc>
              <a:spcBef>
                <a:spcPts val="0"/>
              </a:spcBef>
              <a:spcAft>
                <a:spcPts val="0"/>
              </a:spcAft>
              <a:buClr>
                <a:schemeClr val="dk1"/>
              </a:buClr>
              <a:buSzPts val="1600"/>
              <a:buFont typeface="Noto Sans Symbols"/>
              <a:buChar char="⮚"/>
            </a:pPr>
            <a:r>
              <a:rPr lang="en-US" b="0" i="0" dirty="0">
                <a:solidFill>
                  <a:srgbClr val="24292F"/>
                </a:solidFill>
                <a:effectLst/>
                <a:latin typeface="-apple-system"/>
              </a:rPr>
              <a:t>This project is used for educational purposes and is not intended to be used commercially. We are not liable for any damages/changes done by this project.</a:t>
            </a:r>
          </a:p>
          <a:p>
            <a:pPr marL="285750" lvl="0" indent="-285750" algn="l" rtl="0">
              <a:lnSpc>
                <a:spcPct val="150000"/>
              </a:lnSpc>
              <a:spcBef>
                <a:spcPts val="0"/>
              </a:spcBef>
              <a:spcAft>
                <a:spcPts val="0"/>
              </a:spcAft>
              <a:buClr>
                <a:schemeClr val="dk1"/>
              </a:buClr>
              <a:buSzPts val="1600"/>
              <a:buFont typeface="Noto Sans Symbols"/>
              <a:buChar char="⮚"/>
            </a:pP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18799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6" name="Rectangle 5">
            <a:extLst>
              <a:ext uri="{FF2B5EF4-FFF2-40B4-BE49-F238E27FC236}">
                <a16:creationId xmlns:a16="http://schemas.microsoft.com/office/drawing/2014/main" id="{8862BCC3-56E8-CB06-D103-6321BF2A90DF}"/>
              </a:ext>
            </a:extLst>
          </p:cNvPr>
          <p:cNvSpPr/>
          <p:nvPr/>
        </p:nvSpPr>
        <p:spPr>
          <a:xfrm>
            <a:off x="4072027" y="2967335"/>
            <a:ext cx="372409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344</Words>
  <Application>Microsoft Office PowerPoint</Application>
  <PresentationFormat>Widescreen</PresentationFormat>
  <Paragraphs>31</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Franklin Gothic</vt:lpstr>
      <vt:lpstr>-apple-system</vt:lpstr>
      <vt:lpstr>Libre Franklin</vt:lpstr>
      <vt:lpstr>Arial</vt:lpstr>
      <vt:lpstr>Noto Sans Symbols</vt:lpstr>
      <vt:lpstr>Calibri</vt:lpstr>
      <vt:lpstr>Theme1</vt:lpstr>
      <vt:lpstr>Problem Statement</vt:lpstr>
      <vt:lpstr>Motivation &amp; Scope</vt:lpstr>
      <vt:lpstr>Flowchart</vt:lpstr>
      <vt:lpstr>Technology used</vt:lpstr>
      <vt:lpstr>Usage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Bhoomil Dayani</cp:lastModifiedBy>
  <cp:revision>18</cp:revision>
  <dcterms:created xsi:type="dcterms:W3CDTF">2022-02-11T07:14:46Z</dcterms:created>
  <dcterms:modified xsi:type="dcterms:W3CDTF">2022-08-06T04:18:15Z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