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30" r:id="rId3"/>
    <p:sldId id="296" r:id="rId4"/>
    <p:sldId id="353" r:id="rId5"/>
    <p:sldId id="311" r:id="rId6"/>
    <p:sldId id="354" r:id="rId7"/>
    <p:sldId id="355" r:id="rId8"/>
    <p:sldId id="362" r:id="rId9"/>
    <p:sldId id="350" r:id="rId10"/>
    <p:sldId id="356" r:id="rId11"/>
    <p:sldId id="358" r:id="rId12"/>
    <p:sldId id="351" r:id="rId13"/>
    <p:sldId id="360" r:id="rId14"/>
    <p:sldId id="363" r:id="rId15"/>
    <p:sldId id="361" r:id="rId16"/>
    <p:sldId id="352" r:id="rId17"/>
    <p:sldId id="329" r:id="rId18"/>
  </p:sldIdLst>
  <p:sldSz cx="9144000" cy="5143500" type="screen16x9"/>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userDrawn="1">
          <p15:clr>
            <a:srgbClr val="A4A3A4"/>
          </p15:clr>
        </p15:guide>
        <p15:guide id="2" pos="2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013B6D"/>
    <a:srgbClr val="1D4E89"/>
    <a:srgbClr val="F6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95" autoAdjust="0"/>
    <p:restoredTop sz="94660"/>
  </p:normalViewPr>
  <p:slideViewPr>
    <p:cSldViewPr snapToGrid="0" showGuides="1">
      <p:cViewPr varScale="1">
        <p:scale>
          <a:sx n="109" d="100"/>
          <a:sy n="109" d="100"/>
        </p:scale>
        <p:origin x="533" y="91"/>
      </p:cViewPr>
      <p:guideLst>
        <p:guide orient="horz" pos="1643"/>
        <p:guide pos="2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panose="020B0606030504020204" charset="0"/>
              <a:ea typeface="Open Sans" panose="020B0606030504020204" charset="0"/>
              <a:cs typeface="Open Sans" panose="020B06060305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panose="020B0606030504020204" charset="0"/>
                <a:ea typeface="Open Sans" panose="020B0606030504020204" charset="0"/>
                <a:cs typeface="Open Sans" panose="020B0606030504020204" charset="0"/>
              </a:rPr>
            </a:fld>
            <a:endParaRPr lang="zh-CN" altLang="en-US">
              <a:latin typeface="Open Sans" panose="020B0606030504020204" charset="0"/>
              <a:ea typeface="Open Sans" panose="020B06060305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charset="0"/>
                <a:ea typeface="Open Sans" panose="020B0606030504020204" charset="0"/>
                <a:cs typeface="Open Sans" panose="020B06060305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charset="0"/>
                <a:ea typeface="Open Sans" panose="020B0606030504020204" charset="0"/>
                <a:cs typeface="Open Sans" panose="020B06060305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charset="0"/>
                <a:ea typeface="Open Sans" panose="020B0606030504020204" charset="0"/>
                <a:cs typeface="Open Sans" panose="020B06060305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1pPr>
    <a:lvl2pPr marL="4572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2pPr>
    <a:lvl3pPr marL="9144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3pPr>
    <a:lvl4pPr marL="13716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4pPr>
    <a:lvl5pPr marL="1828800" algn="l" defTabSz="914400" rtl="0" eaLnBrk="1" latinLnBrk="0" hangingPunct="1">
      <a:defRPr sz="1200" kern="1200">
        <a:solidFill>
          <a:schemeClr val="tx1"/>
        </a:solidFill>
        <a:latin typeface="Open Sans" panose="020B0606030504020204" charset="0"/>
        <a:ea typeface="Open Sans" panose="020B0606030504020204" charset="0"/>
        <a:cs typeface="Open Sans" panose="020B06060305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矩形 2"/>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4" name="Picture Placeholder 7"/>
          <p:cNvSpPr>
            <a:spLocks noGrp="1"/>
          </p:cNvSpPr>
          <p:nvPr>
            <p:ph type="pic" sz="quarter" idx="16"/>
          </p:nvPr>
        </p:nvSpPr>
        <p:spPr>
          <a:xfrm>
            <a:off x="0" y="1079391"/>
            <a:ext cx="3155795"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2" name="矩形 1"/>
          <p:cNvSpPr/>
          <p:nvPr userDrawn="1"/>
        </p:nvSpPr>
        <p:spPr>
          <a:xfrm>
            <a:off x="3256156" y="1059366"/>
            <a:ext cx="3311912"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7"/>
          </p:nvPr>
        </p:nvSpPr>
        <p:spPr>
          <a:xfrm>
            <a:off x="4817327" y="3047070"/>
            <a:ext cx="4326673" cy="19263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矩形 5"/>
          <p:cNvSpPr/>
          <p:nvPr userDrawn="1"/>
        </p:nvSpPr>
        <p:spPr>
          <a:xfrm>
            <a:off x="0" y="3047071"/>
            <a:ext cx="4672361" cy="1918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7" name="Picture Placeholder 7"/>
          <p:cNvSpPr>
            <a:spLocks noGrp="1"/>
          </p:cNvSpPr>
          <p:nvPr>
            <p:ph type="pic" sz="quarter" idx="18"/>
          </p:nvPr>
        </p:nvSpPr>
        <p:spPr>
          <a:xfrm>
            <a:off x="6679581" y="1068240"/>
            <a:ext cx="2464419"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0" y="1257810"/>
            <a:ext cx="4572000" cy="188710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 name="矩形 2"/>
          <p:cNvSpPr/>
          <p:nvPr userDrawn="1"/>
        </p:nvSpPr>
        <p:spPr>
          <a:xfrm>
            <a:off x="4572000" y="1257810"/>
            <a:ext cx="4572000" cy="18871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2" name="矩形 1"/>
          <p:cNvSpPr/>
          <p:nvPr userDrawn="1"/>
        </p:nvSpPr>
        <p:spPr>
          <a:xfrm>
            <a:off x="0" y="1"/>
            <a:ext cx="9144000" cy="1172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panose="020B0606030504020204" charset="0"/>
            </a:endParaRPr>
          </a:p>
        </p:txBody>
      </p:sp>
      <p:sp>
        <p:nvSpPr>
          <p:cNvPr id="5" name="Picture Placeholder 7"/>
          <p:cNvSpPr>
            <a:spLocks noGrp="1"/>
          </p:cNvSpPr>
          <p:nvPr>
            <p:ph type="pic" sz="quarter" idx="16"/>
          </p:nvPr>
        </p:nvSpPr>
        <p:spPr>
          <a:xfrm>
            <a:off x="112294" y="1350977"/>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6" name="Picture Placeholder 7"/>
          <p:cNvSpPr>
            <a:spLocks noGrp="1"/>
          </p:cNvSpPr>
          <p:nvPr>
            <p:ph type="pic" sz="quarter" idx="17"/>
          </p:nvPr>
        </p:nvSpPr>
        <p:spPr>
          <a:xfrm>
            <a:off x="2358189"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7" name="Picture Placeholder 7"/>
          <p:cNvSpPr>
            <a:spLocks noGrp="1"/>
          </p:cNvSpPr>
          <p:nvPr>
            <p:ph type="pic" sz="quarter" idx="18"/>
          </p:nvPr>
        </p:nvSpPr>
        <p:spPr>
          <a:xfrm>
            <a:off x="4604084" y="1350976"/>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8" name="Picture Placeholder 7"/>
          <p:cNvSpPr>
            <a:spLocks noGrp="1"/>
          </p:cNvSpPr>
          <p:nvPr>
            <p:ph type="pic" sz="quarter" idx="19"/>
          </p:nvPr>
        </p:nvSpPr>
        <p:spPr>
          <a:xfrm>
            <a:off x="6849979" y="1350975"/>
            <a:ext cx="2181726" cy="152549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B13F87CF-3569-4A6D-ABE9-80B564D3AFB4}"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latin typeface="Open Sans" panose="020B0606030504020204" charset="0"/>
                <a:ea typeface="Open Sans" panose="020B0606030504020204" charset="0"/>
                <a:cs typeface="Open Sans" panose="020B0606030504020204" charset="0"/>
              </a:defRPr>
            </a:lvl1pPr>
          </a:lstStyle>
          <a:p>
            <a:fld id="{E431EDE2-ED55-47B1-BF0C-0EF98048EBB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685800" rtl="0" eaLnBrk="1" latinLnBrk="0" hangingPunct="1">
        <a:lnSpc>
          <a:spcPct val="90000"/>
        </a:lnSpc>
        <a:spcBef>
          <a:spcPct val="0"/>
        </a:spcBef>
        <a:buNone/>
        <a:defRPr sz="3300" kern="1200">
          <a:solidFill>
            <a:schemeClr val="tx1"/>
          </a:solidFill>
          <a:latin typeface="Open Sans" panose="020B0606030504020204" charset="0"/>
          <a:ea typeface="Open Sans" panose="020B0606030504020204" charset="0"/>
          <a:cs typeface="Open Sans" panose="020B060603050402020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Open Sans" panose="020B0606030504020204" charset="0"/>
          <a:ea typeface="Open Sans" panose="020B0606030504020204" charset="0"/>
          <a:cs typeface="Open Sans" panose="020B060603050402020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Open Sans" panose="020B0606030504020204" charset="0"/>
          <a:ea typeface="Open Sans" panose="020B0606030504020204" charset="0"/>
          <a:cs typeface="Open Sans" panose="020B060603050402020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Open Sans" panose="020B0606030504020204" charset="0"/>
          <a:ea typeface="Open Sans" panose="020B0606030504020204" charset="0"/>
          <a:cs typeface="Open Sans" panose="020B060603050402020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Open Sans" panose="020B0606030504020204" charset="0"/>
          <a:ea typeface="Open Sans" panose="020B0606030504020204" charset="0"/>
          <a:cs typeface="Open Sans" panose="020B060603050402020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sv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5143500"/>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Open Sans" panose="020B0606030504020204" charset="0"/>
              <a:ea typeface="Open Sans" panose="020B0606030504020204" charset="0"/>
              <a:cs typeface="Open Sans" panose="020B0606030504020204" charset="0"/>
            </a:endParaRPr>
          </a:p>
        </p:txBody>
      </p:sp>
      <p:cxnSp>
        <p:nvCxnSpPr>
          <p:cNvPr id="28" name="直接连接符 27"/>
          <p:cNvCxnSpPr/>
          <p:nvPr/>
        </p:nvCxnSpPr>
        <p:spPr>
          <a:xfrm flipV="1">
            <a:off x="2357701" y="3216324"/>
            <a:ext cx="4659630" cy="63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12190" y="3318510"/>
            <a:ext cx="7352665" cy="1014730"/>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rPr>
              <a:t>Nhóm thực hiện: Nhóm 6</a:t>
            </a:r>
            <a:endPar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endParaRPr>
          </a:p>
          <a:p>
            <a:pPr marL="0" marR="0" lvl="0" indent="0" algn="ctr" defTabSz="4572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rPr>
              <a:t>Giảng viên: ThS. Bùi Thanh Bình</a:t>
            </a:r>
            <a:endParaRPr kumimoji="0" lang="en-US" altLang="zh-CN" sz="2000" b="0" i="0" u="none" strike="noStrike" kern="1200" cap="none" spc="0" normalizeH="0" baseline="0" noProof="0">
              <a:ln>
                <a:noFill/>
              </a:ln>
              <a:solidFill>
                <a:schemeClr val="accent4"/>
              </a:solidFill>
              <a:effectLst/>
              <a:uLnTx/>
              <a:uFillTx/>
              <a:latin typeface="Times New Roman" panose="02020603050405020304" charset="0"/>
              <a:ea typeface="Open Sans" panose="020B0606030504020204" charset="0"/>
              <a:cs typeface="Times New Roman" panose="02020603050405020304" charset="0"/>
            </a:endParaRPr>
          </a:p>
        </p:txBody>
      </p:sp>
      <p:sp>
        <p:nvSpPr>
          <p:cNvPr id="2" name="Text Box 1"/>
          <p:cNvSpPr txBox="1"/>
          <p:nvPr/>
        </p:nvSpPr>
        <p:spPr>
          <a:xfrm>
            <a:off x="1546225" y="1669415"/>
            <a:ext cx="6283325" cy="953135"/>
          </a:xfrm>
          <a:prstGeom prst="rect">
            <a:avLst/>
          </a:prstGeom>
          <a:noFill/>
        </p:spPr>
        <p:txBody>
          <a:bodyPr wrap="square" rtlCol="0">
            <a:spAutoFit/>
          </a:bodyPr>
          <a:p>
            <a:pPr algn="ctr"/>
            <a:r>
              <a:rPr lang="en-US" altLang="en-US" sz="2800">
                <a:solidFill>
                  <a:schemeClr val="bg1"/>
                </a:solidFill>
                <a:latin typeface="Times New Roman" panose="02020603050405020304" charset="0"/>
                <a:cs typeface="Times New Roman" panose="02020603050405020304" charset="0"/>
              </a:rPr>
              <a:t>Deploy a microservice application on</a:t>
            </a:r>
            <a:endParaRPr lang="en-US" altLang="en-US" sz="2800">
              <a:solidFill>
                <a:schemeClr val="bg1"/>
              </a:solidFill>
              <a:latin typeface="Times New Roman" panose="02020603050405020304" charset="0"/>
              <a:cs typeface="Times New Roman" panose="02020603050405020304" charset="0"/>
            </a:endParaRPr>
          </a:p>
          <a:p>
            <a:pPr algn="ctr"/>
            <a:r>
              <a:rPr lang="en-US" altLang="en-US" sz="2800">
                <a:solidFill>
                  <a:schemeClr val="bg1"/>
                </a:solidFill>
                <a:latin typeface="Times New Roman" panose="02020603050405020304" charset="0"/>
                <a:cs typeface="Times New Roman" panose="02020603050405020304" charset="0"/>
              </a:rPr>
              <a:t>Kubernetes in an on-premise environment</a:t>
            </a:r>
            <a:endParaRPr lang="en-US" altLang="en-US" sz="2800">
              <a:solidFill>
                <a:schemeClr val="bg1"/>
              </a:solidFill>
              <a:latin typeface="Times New Roman" panose="02020603050405020304" charset="0"/>
              <a:cs typeface="Times New Roman" panose="02020603050405020304" charset="0"/>
            </a:endParaRPr>
          </a:p>
        </p:txBody>
      </p:sp>
      <p:pic>
        <p:nvPicPr>
          <p:cNvPr id="5" name="Picture 4" descr="k8s-logo"/>
          <p:cNvPicPr>
            <a:picLocks noChangeAspect="1"/>
          </p:cNvPicPr>
          <p:nvPr/>
        </p:nvPicPr>
        <p:blipFill>
          <a:blip r:embed="rId1"/>
          <a:stretch>
            <a:fillRect/>
          </a:stretch>
        </p:blipFill>
        <p:spPr>
          <a:xfrm>
            <a:off x="3815715" y="46990"/>
            <a:ext cx="1512570" cy="1512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729488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Microservices và Monolithic</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aphicFrame>
        <p:nvGraphicFramePr>
          <p:cNvPr id="4" name="Table 3"/>
          <p:cNvGraphicFramePr/>
          <p:nvPr/>
        </p:nvGraphicFramePr>
        <p:xfrm>
          <a:off x="1371600" y="1428750"/>
          <a:ext cx="6400165" cy="2286000"/>
        </p:xfrm>
        <a:graphic>
          <a:graphicData uri="http://schemas.openxmlformats.org/drawingml/2006/table">
            <a:tbl>
              <a:tblPr firstRow="1" bandRow="1">
                <a:tableStyleId>{5C22544A-7EE6-4342-B048-85BDC9FD1C3A}</a:tableStyleId>
              </a:tblPr>
              <a:tblGrid>
                <a:gridCol w="1524635"/>
                <a:gridCol w="2556510"/>
                <a:gridCol w="2317750"/>
              </a:tblGrid>
              <a:tr h="381000">
                <a:tc>
                  <a:txBody>
                    <a:bodyPr/>
                    <a:p>
                      <a:pPr algn="ctr">
                        <a:lnSpc>
                          <a:spcPct val="150000"/>
                        </a:lnSpc>
                        <a:buNone/>
                      </a:pPr>
                      <a:endParaRPr lang="en-US" sz="1300">
                        <a:latin typeface="Times New Roman" panose="02020603050405020304" charset="0"/>
                        <a:cs typeface="Times New Roman" panose="02020603050405020304" charset="0"/>
                      </a:endParaRPr>
                    </a:p>
                  </a:txBody>
                  <a:tcPr anchor="ctr" anchorCtr="0"/>
                </a:tc>
                <a:tc>
                  <a:txBody>
                    <a:bodyPr/>
                    <a:p>
                      <a:pPr algn="ctr">
                        <a:lnSpc>
                          <a:spcPct val="150000"/>
                        </a:lnSpc>
                        <a:buNone/>
                      </a:pPr>
                      <a:r>
                        <a:rPr lang="en-US" sz="1300">
                          <a:latin typeface="Times New Roman" panose="02020603050405020304" charset="0"/>
                          <a:cs typeface="Times New Roman" panose="02020603050405020304" charset="0"/>
                        </a:rPr>
                        <a:t>Microservices</a:t>
                      </a:r>
                      <a:endParaRPr lang="en-US" sz="1300">
                        <a:latin typeface="Times New Roman" panose="02020603050405020304" charset="0"/>
                        <a:cs typeface="Times New Roman" panose="02020603050405020304" charset="0"/>
                      </a:endParaRPr>
                    </a:p>
                  </a:txBody>
                  <a:tcPr anchor="ctr" anchorCtr="0"/>
                </a:tc>
                <a:tc>
                  <a:txBody>
                    <a:bodyPr/>
                    <a:p>
                      <a:pPr algn="ctr">
                        <a:lnSpc>
                          <a:spcPct val="150000"/>
                        </a:lnSpc>
                        <a:buNone/>
                      </a:pPr>
                      <a:r>
                        <a:rPr lang="en-US" sz="1300">
                          <a:latin typeface="Times New Roman" panose="02020603050405020304" charset="0"/>
                          <a:cs typeface="Times New Roman" panose="02020603050405020304" charset="0"/>
                        </a:rPr>
                        <a:t>Monolithic</a:t>
                      </a:r>
                      <a:endParaRPr lang="en-US" sz="1300">
                        <a:latin typeface="Times New Roman" panose="02020603050405020304" charset="0"/>
                        <a:cs typeface="Times New Roman" panose="02020603050405020304" charset="0"/>
                      </a:endParaRPr>
                    </a:p>
                  </a:txBody>
                  <a:tcPr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Đặc điểm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Chia nhỏ thành nhiều</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dịch vụ độc lập</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Là một khối duy nhất</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Triển khai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Triển khai từng service</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riêng biệt</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Triển khai toàn bộ ứng</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dụng một lần</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Độ phức tạp</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Phức tạp, cần thiết kế</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giao tiếp giữa các service</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Ít phức tạp ban đầu, </a:t>
                      </a:r>
                      <a:r>
                        <a:rPr lang="en-US" sz="1300" b="0" i="0">
                          <a:solidFill>
                            <a:srgbClr val="000000"/>
                          </a:solidFill>
                          <a:latin typeface="Times New Roman" panose="02020603050405020304" charset="0"/>
                          <a:cs typeface="Times New Roman" panose="02020603050405020304" charset="0"/>
                        </a:rPr>
                        <a:t>dễ</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p</a:t>
                      </a:r>
                      <a:r>
                        <a:rPr lang="en-US" sz="1300" b="0" i="0">
                          <a:solidFill>
                            <a:srgbClr val="000000"/>
                          </a:solidFill>
                          <a:latin typeface="Times New Roman" panose="02020603050405020304" charset="0"/>
                          <a:cs typeface="Times New Roman" panose="02020603050405020304" charset="0"/>
                        </a:rPr>
                        <a:t>hát triển lúc nhỏ</a:t>
                      </a:r>
                      <a:endParaRPr lang="en-US"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Tính ổn định</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Lỗi service này không</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ảnh hưởng đến service</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kia</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Một lỗi có thể làm sập cả</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một hệ thống</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Tình bảo trì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Dễ bảo trì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Khó bảo trì</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2075815" y="2706312"/>
            <a:ext cx="499237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Mô hình triển khai</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498914" y="3511662"/>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3</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54736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Kiến trúc ứng dụng</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1692910" y="1324610"/>
            <a:ext cx="5854065" cy="3300730"/>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54736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Mô hình triển khai</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1377315" y="1308100"/>
            <a:ext cx="6389370" cy="3522345"/>
          </a:xfrm>
          <a:prstGeom prst="rect">
            <a:avLst/>
          </a:prstGeom>
          <a:ln>
            <a:solidFill>
              <a:schemeClr val="accent1"/>
            </a:solidFill>
          </a:ln>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598932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Thông tin mô hình</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aphicFrame>
        <p:nvGraphicFramePr>
          <p:cNvPr id="3" name="Table 2"/>
          <p:cNvGraphicFramePr/>
          <p:nvPr/>
        </p:nvGraphicFramePr>
        <p:xfrm>
          <a:off x="1371600" y="1566545"/>
          <a:ext cx="6139180" cy="2712720"/>
        </p:xfrm>
        <a:graphic>
          <a:graphicData uri="http://schemas.openxmlformats.org/drawingml/2006/table">
            <a:tbl>
              <a:tblPr firstRow="1" bandRow="1">
                <a:tableStyleId>{5C22544A-7EE6-4342-B048-85BDC9FD1C3A}</a:tableStyleId>
              </a:tblPr>
              <a:tblGrid>
                <a:gridCol w="1356605"/>
                <a:gridCol w="1631324"/>
                <a:gridCol w="1575626"/>
                <a:gridCol w="1575625"/>
              </a:tblGrid>
              <a:tr h="381000">
                <a:tc>
                  <a:txBody>
                    <a:bodyPr/>
                    <a:p>
                      <a:pPr algn="ctr"/>
                      <a:r>
                        <a:rPr sz="1400">
                          <a:latin typeface="Times New Roman" panose="02020603050405020304" charset="0"/>
                          <a:cs typeface="Times New Roman" panose="02020603050405020304" charset="0"/>
                        </a:rPr>
                        <a:t>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lang="en-US" sz="1400">
                          <a:latin typeface="Times New Roman" panose="02020603050405020304" charset="0"/>
                          <a:cs typeface="Times New Roman" panose="02020603050405020304" charset="0"/>
                        </a:rPr>
                        <a:t>IP</a:t>
                      </a:r>
                      <a:endParaRPr sz="1400">
                        <a:latin typeface="Times New Roman" panose="02020603050405020304" charset="0"/>
                        <a:cs typeface="Times New Roman" panose="02020603050405020304" charset="0"/>
                      </a:endParaRPr>
                    </a:p>
                  </a:txBody>
                  <a:tcPr marL="0" marR="0" marT="0" marB="0" anchor="ctr" anchorCtr="0"/>
                </a:tc>
                <a:tc>
                  <a:txBody>
                    <a:bodyPr/>
                    <a:p>
                      <a:pPr algn="ctr"/>
                      <a:r>
                        <a:rPr lang="en-US" sz="1400">
                          <a:latin typeface="Times New Roman" panose="02020603050405020304" charset="0"/>
                          <a:cs typeface="Times New Roman" panose="02020603050405020304" charset="0"/>
                        </a:rPr>
                        <a:t>H</a:t>
                      </a:r>
                      <a:r>
                        <a:rPr sz="1400">
                          <a:latin typeface="Times New Roman" panose="02020603050405020304" charset="0"/>
                          <a:cs typeface="Times New Roman" panose="02020603050405020304" charset="0"/>
                        </a:rPr>
                        <a:t>ost</a:t>
                      </a: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r>
                        <a:rPr lang="en-US" sz="1400">
                          <a:latin typeface="Times New Roman" panose="02020603050405020304" charset="0"/>
                          <a:cs typeface="Times New Roman" panose="02020603050405020304" charset="0"/>
                        </a:rPr>
                        <a:t>Role</a:t>
                      </a: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master-1</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192.168.169.134</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r>
                        <a:rPr lang="en-US" sz="1400">
                          <a:latin typeface="Times New Roman" panose="02020603050405020304" charset="0"/>
                          <a:cs typeface="Times New Roman" panose="02020603050405020304" charset="0"/>
                        </a:rPr>
                        <a:t>Control-plane</a:t>
                      </a: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master-2</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192.168.169.135</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r>
                        <a:rPr lang="en-US" sz="1400">
                          <a:latin typeface="Times New Roman" panose="02020603050405020304" charset="0"/>
                          <a:cs typeface="Times New Roman" panose="02020603050405020304" charset="0"/>
                        </a:rPr>
                        <a:t>worker</a:t>
                      </a: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master-3</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192.168.169.132</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r>
                        <a:rPr lang="en-US" sz="1400">
                          <a:latin typeface="Times New Roman" panose="02020603050405020304" charset="0"/>
                          <a:cs typeface="Times New Roman" panose="02020603050405020304" charset="0"/>
                        </a:rPr>
                        <a:t>worker</a:t>
                      </a: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rancher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192.168.169.136</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rancher.quantc.uit</a:t>
                      </a: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loadbalancer-server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192.168.169.138</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&lt;app_name&gt;.quantc.uit</a:t>
                      </a: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endParaRPr lang="en-US" sz="1400">
                        <a:latin typeface="Times New Roman" panose="02020603050405020304" charset="0"/>
                        <a:cs typeface="Times New Roman" panose="02020603050405020304" charset="0"/>
                      </a:endParaRPr>
                    </a:p>
                  </a:txBody>
                  <a:tcPr marL="0" marR="0" marT="0" marB="0" anchor="ctr" anchorCtr="0"/>
                </a:tc>
              </a:tr>
              <a:tr h="381000">
                <a:tc>
                  <a:txBody>
                    <a:bodyPr/>
                    <a:p>
                      <a:pPr algn="ctr"/>
                      <a:r>
                        <a:rPr sz="1400">
                          <a:latin typeface="Times New Roman" panose="02020603050405020304" charset="0"/>
                          <a:cs typeface="Times New Roman" panose="02020603050405020304" charset="0"/>
                        </a:rPr>
                        <a:t>database-server</a:t>
                      </a:r>
                      <a:endParaRPr sz="1400">
                        <a:latin typeface="Times New Roman" panose="02020603050405020304" charset="0"/>
                        <a:cs typeface="Times New Roman" panose="02020603050405020304" charset="0"/>
                      </a:endParaRPr>
                    </a:p>
                  </a:txBody>
                  <a:tcPr marL="0" marR="0" marT="0" marB="0" anchor="ctr" anchorCtr="0"/>
                </a:tc>
                <a:tc>
                  <a:txBody>
                    <a:bodyPr/>
                    <a:p>
                      <a:pPr algn="ctr"/>
                      <a:r>
                        <a:rPr sz="1400">
                          <a:latin typeface="Times New Roman" panose="02020603050405020304" charset="0"/>
                          <a:cs typeface="Times New Roman" panose="02020603050405020304" charset="0"/>
                        </a:rPr>
                        <a:t>192.168.169.129</a:t>
                      </a:r>
                      <a:endParaRPr sz="1400">
                        <a:latin typeface="Times New Roman" panose="02020603050405020304" charset="0"/>
                        <a:cs typeface="Times New Roman" panose="02020603050405020304" charset="0"/>
                      </a:endParaRPr>
                    </a:p>
                  </a:txBody>
                  <a:tcPr marL="0" marR="0" marT="0" marB="0" anchor="ctr" anchorCtr="0"/>
                </a:tc>
                <a:tc>
                  <a:txBody>
                    <a:bodyPr/>
                    <a:p>
                      <a:pPr algn="ctr"/>
                      <a:endParaRPr sz="1400">
                        <a:latin typeface="Times New Roman" panose="02020603050405020304" charset="0"/>
                        <a:cs typeface="Times New Roman" panose="02020603050405020304" charset="0"/>
                      </a:endParaRPr>
                    </a:p>
                  </a:txBody>
                  <a:tcPr marL="0" marR="0" marT="0" marB="0" anchor="ctr" anchorCtr="0"/>
                </a:tc>
                <a:tc>
                  <a:txBody>
                    <a:bodyPr/>
                    <a:p>
                      <a:pPr algn="ctr">
                        <a:buNone/>
                      </a:pPr>
                      <a:endParaRPr lang="en-US" sz="1400">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3651885" y="2706370"/>
            <a:ext cx="1840865" cy="706755"/>
          </a:xfrm>
          <a:prstGeom prst="rect">
            <a:avLst/>
          </a:prstGeom>
        </p:spPr>
        <p:txBody>
          <a:bodyPr wrap="squar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Demo</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438589" y="3486897"/>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4</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任意多边形: 形状 13"/>
          <p:cNvSpPr/>
          <p:nvPr/>
        </p:nvSpPr>
        <p:spPr>
          <a:xfrm rot="10800000">
            <a:off x="0" y="0"/>
            <a:ext cx="9144000" cy="5059045"/>
          </a:xfrm>
          <a:custGeom>
            <a:avLst/>
            <a:gdLst>
              <a:gd name="connsiteX0" fmla="*/ 9144000 w 9144000"/>
              <a:gd name="connsiteY0" fmla="*/ 3992136 h 3992136"/>
              <a:gd name="connsiteX1" fmla="*/ 0 w 9144000"/>
              <a:gd name="connsiteY1" fmla="*/ 3992136 h 3992136"/>
              <a:gd name="connsiteX2" fmla="*/ 0 w 9144000"/>
              <a:gd name="connsiteY2" fmla="*/ 379141 h 3992136"/>
              <a:gd name="connsiteX3" fmla="*/ 4301185 w 9144000"/>
              <a:gd name="connsiteY3" fmla="*/ 379141 h 3992136"/>
              <a:gd name="connsiteX4" fmla="*/ 4572001 w 9144000"/>
              <a:gd name="connsiteY4" fmla="*/ 0 h 3992136"/>
              <a:gd name="connsiteX5" fmla="*/ 4842816 w 9144000"/>
              <a:gd name="connsiteY5" fmla="*/ 379141 h 3992136"/>
              <a:gd name="connsiteX6" fmla="*/ 9144000 w 9144000"/>
              <a:gd name="connsiteY6" fmla="*/ 379141 h 39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3992136">
                <a:moveTo>
                  <a:pt x="9144000" y="3992136"/>
                </a:moveTo>
                <a:lnTo>
                  <a:pt x="0" y="3992136"/>
                </a:lnTo>
                <a:lnTo>
                  <a:pt x="0" y="379141"/>
                </a:lnTo>
                <a:lnTo>
                  <a:pt x="4301185" y="379141"/>
                </a:lnTo>
                <a:lnTo>
                  <a:pt x="4572001" y="0"/>
                </a:lnTo>
                <a:lnTo>
                  <a:pt x="4842816" y="379141"/>
                </a:lnTo>
                <a:lnTo>
                  <a:pt x="9144000" y="379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1416050" y="2162175"/>
            <a:ext cx="6919595" cy="706755"/>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zh-CN" altLang="en-US"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T</a:t>
            </a:r>
            <a:r>
              <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hank</a:t>
            </a:r>
            <a:r>
              <a:rPr kumimoji="0" lang="zh-CN" altLang="en-US"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 </a:t>
            </a:r>
            <a:r>
              <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rPr>
              <a:t>you for watching</a:t>
            </a:r>
            <a:endParaRPr kumimoji="0" lang="en-US" altLang="zh-CN" sz="4000" b="1" i="0" u="none" strike="noStrike" kern="100" cap="none" spc="0" normalizeH="0" baseline="0" noProof="0">
              <a:ln>
                <a:noFill/>
              </a:ln>
              <a:solidFill>
                <a:prstClr val="white"/>
              </a:solidFill>
              <a:effectLst/>
              <a:uLnTx/>
              <a:uFillTx/>
              <a:latin typeface="Times New Roman" panose="02020603050405020304" charset="0"/>
              <a:ea typeface="Open Sans" panose="020B0606030504020204" charset="0"/>
              <a:cs typeface="Times New Roman" panose="02020603050405020304" charset="0"/>
            </a:endParaRPr>
          </a:p>
        </p:txBody>
      </p:sp>
      <p:cxnSp>
        <p:nvCxnSpPr>
          <p:cNvPr id="28" name="直接连接符 27"/>
          <p:cNvCxnSpPr/>
          <p:nvPr/>
        </p:nvCxnSpPr>
        <p:spPr>
          <a:xfrm>
            <a:off x="3465776" y="3213149"/>
            <a:ext cx="24446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descr="k8s-logo"/>
          <p:cNvPicPr>
            <a:picLocks noChangeAspect="1"/>
          </p:cNvPicPr>
          <p:nvPr/>
        </p:nvPicPr>
        <p:blipFill>
          <a:blip r:embed="rId1"/>
          <a:stretch>
            <a:fillRect/>
          </a:stretch>
        </p:blipFill>
        <p:spPr>
          <a:xfrm>
            <a:off x="3465830" y="102235"/>
            <a:ext cx="2175510" cy="2175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731135"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Thành viên</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4" name="Oval 3"/>
          <p:cNvSpPr/>
          <p:nvPr/>
        </p:nvSpPr>
        <p:spPr>
          <a:xfrm>
            <a:off x="624840" y="1571625"/>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1</a:t>
            </a:r>
            <a:endParaRPr lang="en-US">
              <a:latin typeface="Times New Roman" panose="02020603050405020304" charset="0"/>
              <a:cs typeface="Times New Roman" panose="02020603050405020304" charset="0"/>
            </a:endParaRPr>
          </a:p>
        </p:txBody>
      </p:sp>
      <p:sp>
        <p:nvSpPr>
          <p:cNvPr id="5" name="Text Box 4"/>
          <p:cNvSpPr txBox="1"/>
          <p:nvPr/>
        </p:nvSpPr>
        <p:spPr>
          <a:xfrm>
            <a:off x="1240790" y="1630045"/>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Tô Công Quân - 22521190 - Nhóm trưởng</a:t>
            </a:r>
            <a:endParaRPr lang="en-US">
              <a:latin typeface="Times New Roman" panose="02020603050405020304" charset="0"/>
              <a:cs typeface="Times New Roman" panose="02020603050405020304" charset="0"/>
            </a:endParaRPr>
          </a:p>
        </p:txBody>
      </p:sp>
      <p:sp>
        <p:nvSpPr>
          <p:cNvPr id="6" name="Oval 5"/>
          <p:cNvSpPr/>
          <p:nvPr/>
        </p:nvSpPr>
        <p:spPr>
          <a:xfrm>
            <a:off x="624840" y="2329180"/>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2</a:t>
            </a:r>
            <a:endParaRPr lang="en-US">
              <a:latin typeface="Times New Roman" panose="02020603050405020304" charset="0"/>
              <a:cs typeface="Times New Roman" panose="02020603050405020304" charset="0"/>
            </a:endParaRPr>
          </a:p>
        </p:txBody>
      </p:sp>
      <p:sp>
        <p:nvSpPr>
          <p:cNvPr id="7" name="Text Box 6"/>
          <p:cNvSpPr txBox="1"/>
          <p:nvPr/>
        </p:nvSpPr>
        <p:spPr>
          <a:xfrm>
            <a:off x="1240790" y="2387600"/>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Nguyễn Đặng Khánh Quốc - 22521212</a:t>
            </a:r>
            <a:endParaRPr lang="en-US">
              <a:latin typeface="Times New Roman" panose="02020603050405020304" charset="0"/>
              <a:cs typeface="Times New Roman" panose="02020603050405020304" charset="0"/>
            </a:endParaRPr>
          </a:p>
        </p:txBody>
      </p:sp>
      <p:sp>
        <p:nvSpPr>
          <p:cNvPr id="8" name="Oval 7"/>
          <p:cNvSpPr/>
          <p:nvPr/>
        </p:nvSpPr>
        <p:spPr>
          <a:xfrm>
            <a:off x="624840" y="3086735"/>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3</a:t>
            </a:r>
            <a:endParaRPr lang="en-US">
              <a:latin typeface="Times New Roman" panose="02020603050405020304" charset="0"/>
              <a:cs typeface="Times New Roman" panose="02020603050405020304" charset="0"/>
            </a:endParaRPr>
          </a:p>
        </p:txBody>
      </p:sp>
      <p:sp>
        <p:nvSpPr>
          <p:cNvPr id="9" name="Text Box 8"/>
          <p:cNvSpPr txBox="1"/>
          <p:nvPr/>
        </p:nvSpPr>
        <p:spPr>
          <a:xfrm>
            <a:off x="1240790" y="3145155"/>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Trần Văn Thuận - 22521448</a:t>
            </a:r>
            <a:endParaRPr lang="en-US">
              <a:latin typeface="Times New Roman" panose="02020603050405020304" charset="0"/>
              <a:cs typeface="Times New Roman" panose="02020603050405020304" charset="0"/>
            </a:endParaRPr>
          </a:p>
        </p:txBody>
      </p:sp>
      <p:sp>
        <p:nvSpPr>
          <p:cNvPr id="10" name="Oval 9"/>
          <p:cNvSpPr/>
          <p:nvPr/>
        </p:nvSpPr>
        <p:spPr>
          <a:xfrm>
            <a:off x="624840" y="3844290"/>
            <a:ext cx="478790" cy="48577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atin typeface="Times New Roman" panose="02020603050405020304" charset="0"/>
                <a:cs typeface="Times New Roman" panose="02020603050405020304" charset="0"/>
              </a:rPr>
              <a:t>4</a:t>
            </a:r>
            <a:endParaRPr lang="en-US">
              <a:latin typeface="Times New Roman" panose="02020603050405020304" charset="0"/>
              <a:cs typeface="Times New Roman" panose="02020603050405020304" charset="0"/>
            </a:endParaRPr>
          </a:p>
        </p:txBody>
      </p:sp>
      <p:sp>
        <p:nvSpPr>
          <p:cNvPr id="11" name="Text Box 10"/>
          <p:cNvSpPr txBox="1"/>
          <p:nvPr/>
        </p:nvSpPr>
        <p:spPr>
          <a:xfrm>
            <a:off x="1240790" y="3902710"/>
            <a:ext cx="5831840" cy="368300"/>
          </a:xfrm>
          <a:prstGeom prst="rect">
            <a:avLst/>
          </a:prstGeom>
          <a:noFill/>
        </p:spPr>
        <p:txBody>
          <a:bodyPr wrap="square" rtlCol="0">
            <a:spAutoFit/>
          </a:bodyPr>
          <a:p>
            <a:r>
              <a:rPr lang="en-US">
                <a:latin typeface="Times New Roman" panose="02020603050405020304" charset="0"/>
                <a:cs typeface="Times New Roman" panose="02020603050405020304" charset="0"/>
              </a:rPr>
              <a:t>Nguyễn Đức Toàn - 22521490</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28854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Nội dung</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pSp>
        <p:nvGrpSpPr>
          <p:cNvPr id="3" name="组合 2"/>
          <p:cNvGrpSpPr/>
          <p:nvPr/>
        </p:nvGrpSpPr>
        <p:grpSpPr>
          <a:xfrm>
            <a:off x="640716" y="1868835"/>
            <a:ext cx="7261279" cy="2063290"/>
            <a:chOff x="478301" y="1868835"/>
            <a:chExt cx="7261279" cy="2063290"/>
          </a:xfrm>
        </p:grpSpPr>
        <p:sp>
          <p:nvSpPr>
            <p:cNvPr id="17" name="文本框 6"/>
            <p:cNvSpPr txBox="1">
              <a:spLocks noChangeArrowheads="1"/>
            </p:cNvSpPr>
            <p:nvPr/>
          </p:nvSpPr>
          <p:spPr bwMode="auto">
            <a:xfrm>
              <a:off x="1122532" y="1930430"/>
              <a:ext cx="16916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Kubernetes</a:t>
              </a:r>
              <a:r>
                <a:rPr lang="zh-CN" altLang="en-US" sz="2000" b="1">
                  <a:solidFill>
                    <a:schemeClr val="accent1"/>
                  </a:solidFill>
                  <a:latin typeface="Times New Roman" panose="02020603050405020304" charset="0"/>
                  <a:ea typeface="+mj-ea"/>
                  <a:cs typeface="Times New Roman" panose="02020603050405020304" charset="0"/>
                </a:rPr>
                <a:t> </a:t>
              </a:r>
              <a:endParaRPr lang="zh-CN" altLang="en-US" sz="2000" b="1">
                <a:solidFill>
                  <a:schemeClr val="accent1"/>
                </a:solidFill>
                <a:latin typeface="Times New Roman" panose="02020603050405020304" charset="0"/>
                <a:ea typeface="+mj-ea"/>
                <a:cs typeface="Times New Roman" panose="02020603050405020304" charset="0"/>
              </a:endParaRPr>
            </a:p>
          </p:txBody>
        </p:sp>
        <p:sp>
          <p:nvSpPr>
            <p:cNvPr id="19" name="文本框 6"/>
            <p:cNvSpPr txBox="1">
              <a:spLocks noChangeArrowheads="1"/>
            </p:cNvSpPr>
            <p:nvPr/>
          </p:nvSpPr>
          <p:spPr bwMode="auto">
            <a:xfrm>
              <a:off x="6050480" y="1932335"/>
              <a:ext cx="16891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Microservices</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36" name="文本框 6"/>
            <p:cNvSpPr txBox="1">
              <a:spLocks noChangeArrowheads="1"/>
            </p:cNvSpPr>
            <p:nvPr/>
          </p:nvSpPr>
          <p:spPr bwMode="auto">
            <a:xfrm>
              <a:off x="1070462" y="3459032"/>
              <a:ext cx="25882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Mô hình triển khai</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38" name="文本框 6"/>
            <p:cNvSpPr txBox="1">
              <a:spLocks noChangeArrowheads="1"/>
            </p:cNvSpPr>
            <p:nvPr/>
          </p:nvSpPr>
          <p:spPr bwMode="auto">
            <a:xfrm>
              <a:off x="6152715" y="3459033"/>
              <a:ext cx="9124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l" fontAlgn="base">
                <a:spcBef>
                  <a:spcPct val="0"/>
                </a:spcBef>
                <a:spcAft>
                  <a:spcPct val="0"/>
                </a:spcAft>
                <a:defRPr/>
              </a:pPr>
              <a:r>
                <a:rPr lang="en-US" altLang="zh-CN" sz="2000" b="1">
                  <a:solidFill>
                    <a:schemeClr val="accent1"/>
                  </a:solidFill>
                  <a:latin typeface="Times New Roman" panose="02020603050405020304" charset="0"/>
                  <a:ea typeface="+mj-ea"/>
                  <a:cs typeface="Times New Roman" panose="02020603050405020304" charset="0"/>
                </a:rPr>
                <a:t>Demo</a:t>
              </a:r>
              <a:endParaRPr lang="en-US" altLang="zh-CN" sz="2000" b="1">
                <a:solidFill>
                  <a:schemeClr val="accent1"/>
                </a:solidFill>
                <a:latin typeface="Times New Roman" panose="02020603050405020304" charset="0"/>
                <a:ea typeface="+mj-ea"/>
                <a:cs typeface="Times New Roman" panose="02020603050405020304" charset="0"/>
              </a:endParaRPr>
            </a:p>
          </p:txBody>
        </p:sp>
        <p:sp>
          <p:nvSpPr>
            <p:cNvPr id="2" name="椭圆 1"/>
            <p:cNvSpPr/>
            <p:nvPr/>
          </p:nvSpPr>
          <p:spPr>
            <a:xfrm>
              <a:off x="47830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椭圆 13"/>
            <p:cNvSpPr/>
            <p:nvPr/>
          </p:nvSpPr>
          <p:spPr>
            <a:xfrm>
              <a:off x="47830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5502231" y="1868835"/>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5502231" y="3405056"/>
              <a:ext cx="527069" cy="5270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矩形 21"/>
            <p:cNvSpPr/>
            <p:nvPr/>
          </p:nvSpPr>
          <p:spPr>
            <a:xfrm>
              <a:off x="578005" y="1932314"/>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1</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3" name="矩形 22"/>
            <p:cNvSpPr/>
            <p:nvPr/>
          </p:nvSpPr>
          <p:spPr>
            <a:xfrm>
              <a:off x="5601935" y="1932314"/>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2</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5" name="矩形 24"/>
            <p:cNvSpPr/>
            <p:nvPr/>
          </p:nvSpPr>
          <p:spPr>
            <a:xfrm>
              <a:off x="578005" y="3458918"/>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3</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26" name="矩形 25"/>
            <p:cNvSpPr/>
            <p:nvPr/>
          </p:nvSpPr>
          <p:spPr>
            <a:xfrm>
              <a:off x="5601935" y="3458918"/>
              <a:ext cx="327660" cy="398780"/>
            </a:xfrm>
            <a:prstGeom prst="rect">
              <a:avLst/>
            </a:prstGeom>
          </p:spPr>
          <p:txBody>
            <a:bodyPr wrap="none">
              <a:spAutoFit/>
            </a:bodyPr>
            <a:lstStyle/>
            <a:p>
              <a:pPr algn="ctr"/>
              <a:r>
                <a:rPr lang="en-US" altLang="zh-CN" sz="2000" b="1" kern="100">
                  <a:solidFill>
                    <a:schemeClr val="bg1"/>
                  </a:solidFill>
                  <a:latin typeface="Times New Roman" panose="02020603050405020304" charset="0"/>
                  <a:ea typeface="Open Sans" panose="020B0606030504020204" charset="0"/>
                  <a:cs typeface="Times New Roman" panose="02020603050405020304" charset="0"/>
                </a:rPr>
                <a:t>4</a:t>
              </a:r>
              <a:endParaRPr lang="en-US" altLang="zh-CN" sz="2000" b="1" kern="100">
                <a:solidFill>
                  <a:schemeClr val="bg1"/>
                </a:solidFill>
                <a:latin typeface="Times New Roman" panose="02020603050405020304" charset="0"/>
                <a:ea typeface="Open Sans" panose="020B0606030504020204" charset="0"/>
                <a:cs typeface="Times New Roman" panose="0202060305040502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3073400" y="2706312"/>
            <a:ext cx="299720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Kubernetes</a:t>
            </a:r>
            <a:endParaRPr lang="en-US" altLang="zh-CN" sz="4000" b="1" kern="100">
              <a:solidFill>
                <a:schemeClr val="accent1"/>
              </a:solidFill>
              <a:latin typeface="Times New Roman" panose="02020603050405020304" charset="0"/>
              <a:ea typeface="+mj-ea"/>
              <a:cs typeface="Times New Roman" panose="02020603050405020304" charset="0"/>
            </a:endParaRPr>
          </a:p>
        </p:txBody>
      </p:sp>
      <p:cxnSp>
        <p:nvCxnSpPr>
          <p:cNvPr id="28" name="直接连接符 27"/>
          <p:cNvCxnSpPr/>
          <p:nvPr/>
        </p:nvCxnSpPr>
        <p:spPr>
          <a:xfrm>
            <a:off x="3349689" y="3642472"/>
            <a:ext cx="244462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1</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22758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Khái niệm</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1" descr="k8s-logo"/>
          <p:cNvPicPr>
            <a:picLocks noChangeAspect="1"/>
          </p:cNvPicPr>
          <p:nvPr/>
        </p:nvPicPr>
        <p:blipFill>
          <a:blip r:embed="rId1"/>
          <a:stretch>
            <a:fillRect/>
          </a:stretch>
        </p:blipFill>
        <p:spPr>
          <a:xfrm>
            <a:off x="521335" y="1423035"/>
            <a:ext cx="2571750" cy="2571750"/>
          </a:xfrm>
          <a:prstGeom prst="rect">
            <a:avLst/>
          </a:prstGeom>
        </p:spPr>
      </p:pic>
      <p:sp>
        <p:nvSpPr>
          <p:cNvPr id="3" name="Text Box 2"/>
          <p:cNvSpPr txBox="1"/>
          <p:nvPr/>
        </p:nvSpPr>
        <p:spPr>
          <a:xfrm>
            <a:off x="3640455" y="1655445"/>
            <a:ext cx="5264150" cy="2229485"/>
          </a:xfrm>
          <a:prstGeom prst="rect">
            <a:avLst/>
          </a:prstGeom>
          <a:noFill/>
        </p:spPr>
        <p:txBody>
          <a:bodyPr wrap="square" rtlCol="0">
            <a:noAutofit/>
          </a:bodyPr>
          <a:p>
            <a:pPr algn="just">
              <a:lnSpc>
                <a:spcPct val="150000"/>
              </a:lnSpc>
            </a:pPr>
            <a:r>
              <a:rPr lang="en-US" altLang="en-US">
                <a:solidFill>
                  <a:schemeClr val="tx1"/>
                </a:solidFill>
                <a:latin typeface="Times New Roman" panose="02020603050405020304" charset="0"/>
                <a:cs typeface="Times New Roman" panose="02020603050405020304" charset="0"/>
              </a:rPr>
              <a:t>Được biết đến với một cái tên khác là K8s, là một hệ thống mã nguồn mở cho việc triển khai, mở rộng và quản lý một cách tự động những ứng dụng dưới dạng container.</a:t>
            </a:r>
            <a:endParaRPr lang="en-US" altLang="en-US">
              <a:solidFill>
                <a:schemeClr val="tx1"/>
              </a:solidFill>
              <a:latin typeface="Times New Roman" panose="02020603050405020304" charset="0"/>
              <a:cs typeface="Times New Roman" panose="02020603050405020304" charset="0"/>
            </a:endParaRPr>
          </a:p>
        </p:txBody>
      </p:sp>
      <p:sp>
        <p:nvSpPr>
          <p:cNvPr id="13" name="Text Box 12"/>
          <p:cNvSpPr txBox="1"/>
          <p:nvPr/>
        </p:nvSpPr>
        <p:spPr>
          <a:xfrm>
            <a:off x="353695" y="3884930"/>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Logo kubernetes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061" y="178404"/>
            <a:ext cx="2049780" cy="645160"/>
          </a:xfrm>
          <a:prstGeom prst="rect">
            <a:avLst/>
          </a:prstGeom>
        </p:spPr>
        <p:txBody>
          <a:bodyPr wrap="non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Kiến trúc</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pic>
        <p:nvPicPr>
          <p:cNvPr id="2" name="Picture 1" descr="IMG_25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96098" y="1162685"/>
            <a:ext cx="5456555" cy="3432810"/>
          </a:xfrm>
          <a:prstGeom prst="rect">
            <a:avLst/>
          </a:prstGeom>
          <a:noFill/>
        </p:spPr>
      </p:pic>
      <p:sp>
        <p:nvSpPr>
          <p:cNvPr id="3" name="Text Box 2"/>
          <p:cNvSpPr txBox="1"/>
          <p:nvPr/>
        </p:nvSpPr>
        <p:spPr>
          <a:xfrm>
            <a:off x="3048000" y="4677410"/>
            <a:ext cx="3048000" cy="306705"/>
          </a:xfrm>
          <a:prstGeom prst="rect">
            <a:avLst/>
          </a:prstGeom>
          <a:noFill/>
        </p:spPr>
        <p:txBody>
          <a:bodyPr wrap="square" rtlCol="0">
            <a:spAutoFit/>
          </a:bodyPr>
          <a:p>
            <a:pPr algn="ctr"/>
            <a:r>
              <a:rPr lang="en-US" sz="1400">
                <a:latin typeface="Times New Roman" panose="02020603050405020304" charset="0"/>
                <a:cs typeface="Times New Roman" panose="02020603050405020304" charset="0"/>
              </a:rPr>
              <a:t>Kiến trúc k8s</a:t>
            </a:r>
            <a:endParaRPr lang="en-US" sz="14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727075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Kubernetes và Docker swarm</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graphicFrame>
        <p:nvGraphicFramePr>
          <p:cNvPr id="4" name="Table 3"/>
          <p:cNvGraphicFramePr/>
          <p:nvPr/>
        </p:nvGraphicFramePr>
        <p:xfrm>
          <a:off x="1372870" y="1565275"/>
          <a:ext cx="6398895" cy="3147060"/>
        </p:xfrm>
        <a:graphic>
          <a:graphicData uri="http://schemas.openxmlformats.org/drawingml/2006/table">
            <a:tbl>
              <a:tblPr firstRow="1" bandRow="1">
                <a:tableStyleId>{5C22544A-7EE6-4342-B048-85BDC9FD1C3A}</a:tableStyleId>
              </a:tblPr>
              <a:tblGrid>
                <a:gridCol w="1565275"/>
                <a:gridCol w="2700655"/>
                <a:gridCol w="2132965"/>
              </a:tblGrid>
              <a:tr h="381000">
                <a:tc>
                  <a:txBody>
                    <a:bodyPr/>
                    <a:p>
                      <a:pPr algn="ctr">
                        <a:lnSpc>
                          <a:spcPct val="150000"/>
                        </a:lnSpc>
                        <a:buNone/>
                      </a:pPr>
                      <a:endParaRPr lang="en-US" sz="1300">
                        <a:latin typeface="Times New Roman" panose="02020603050405020304" charset="0"/>
                        <a:cs typeface="Times New Roman" panose="02020603050405020304" charset="0"/>
                      </a:endParaRPr>
                    </a:p>
                  </a:txBody>
                  <a:tcPr anchor="ctr" anchorCtr="0"/>
                </a:tc>
                <a:tc>
                  <a:txBody>
                    <a:bodyPr/>
                    <a:p>
                      <a:pPr algn="ctr">
                        <a:lnSpc>
                          <a:spcPct val="150000"/>
                        </a:lnSpc>
                        <a:buNone/>
                      </a:pPr>
                      <a:r>
                        <a:rPr lang="en-US" sz="1300">
                          <a:latin typeface="Times New Roman" panose="02020603050405020304" charset="0"/>
                          <a:cs typeface="Times New Roman" panose="02020603050405020304" charset="0"/>
                        </a:rPr>
                        <a:t>Kubernetes</a:t>
                      </a:r>
                      <a:endParaRPr lang="en-US" sz="1300">
                        <a:latin typeface="Times New Roman" panose="02020603050405020304" charset="0"/>
                        <a:cs typeface="Times New Roman" panose="02020603050405020304" charset="0"/>
                      </a:endParaRPr>
                    </a:p>
                  </a:txBody>
                  <a:tcPr anchor="ctr" anchorCtr="0"/>
                </a:tc>
                <a:tc>
                  <a:txBody>
                    <a:bodyPr/>
                    <a:p>
                      <a:pPr algn="ctr">
                        <a:lnSpc>
                          <a:spcPct val="150000"/>
                        </a:lnSpc>
                        <a:buNone/>
                      </a:pPr>
                      <a:r>
                        <a:rPr lang="en-US" sz="1300">
                          <a:latin typeface="Times New Roman" panose="02020603050405020304" charset="0"/>
                          <a:cs typeface="Times New Roman" panose="02020603050405020304" charset="0"/>
                        </a:rPr>
                        <a:t>Docker Swarm</a:t>
                      </a:r>
                      <a:endParaRPr lang="en-US" sz="1300">
                        <a:latin typeface="Times New Roman" panose="02020603050405020304" charset="0"/>
                        <a:cs typeface="Times New Roman" panose="02020603050405020304" charset="0"/>
                      </a:endParaRPr>
                    </a:p>
                  </a:txBody>
                  <a:tcPr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Cài đặt, cấu hình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Khó cài đặt, cấu hình hơn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Cài đặt, cấu hình dễ hơn</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Mục đích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Quản lí cụm </a:t>
                      </a:r>
                      <a:r>
                        <a:rPr lang="en-US" sz="1300" b="0" i="0">
                          <a:solidFill>
                            <a:srgbClr val="000000"/>
                          </a:solidFill>
                          <a:latin typeface="Times New Roman" panose="02020603050405020304" charset="0"/>
                          <a:cs typeface="Times New Roman" panose="02020603050405020304" charset="0"/>
                        </a:rPr>
                        <a:t>lớn, phức tạp</a:t>
                      </a:r>
                      <a:endParaRPr lang="en-US"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Quản lý cụm </a:t>
                      </a:r>
                      <a:r>
                        <a:rPr lang="en-US" sz="1300" b="0" i="0">
                          <a:solidFill>
                            <a:srgbClr val="000000"/>
                          </a:solidFill>
                          <a:latin typeface="Times New Roman" panose="02020603050405020304" charset="0"/>
                          <a:cs typeface="Times New Roman" panose="02020603050405020304" charset="0"/>
                        </a:rPr>
                        <a:t>nhỏ</a:t>
                      </a:r>
                      <a:endParaRPr lang="en-US"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Tính sẵn sàng, tính</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mở rộng</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Rất mạnh, tự động mở rộng và</a:t>
                      </a:r>
                      <a:r>
                        <a:rPr lang="en-US" sz="1300" b="0" i="0">
                          <a:solidFill>
                            <a:srgbClr val="000000"/>
                          </a:solidFill>
                          <a:latin typeface="Times New Roman" panose="02020603050405020304" charset="0"/>
                          <a:cs typeface="Times New Roman" panose="02020603050405020304" charset="0"/>
                        </a:rPr>
                        <a:t> </a:t>
                      </a:r>
                      <a:r>
                        <a:rPr sz="1300" b="0" i="0">
                          <a:solidFill>
                            <a:srgbClr val="000000"/>
                          </a:solidFill>
                          <a:latin typeface="Times New Roman" panose="02020603050405020304" charset="0"/>
                          <a:cs typeface="Times New Roman" panose="02020603050405020304" charset="0"/>
                        </a:rPr>
                        <a:t>thay thế pod khi bị chết (khả</a:t>
                      </a:r>
                      <a:r>
                        <a:rPr lang="en-US" sz="1300" b="0" i="0">
                          <a:solidFill>
                            <a:srgbClr val="000000"/>
                          </a:solidFill>
                          <a:latin typeface="Times New Roman" panose="02020603050405020304" charset="0"/>
                          <a:cs typeface="Times New Roman" panose="02020603050405020304" charset="0"/>
                        </a:rPr>
                        <a:t> </a:t>
                      </a:r>
                      <a:r>
                        <a:rPr sz="1300" b="0" i="0">
                          <a:solidFill>
                            <a:srgbClr val="000000"/>
                          </a:solidFill>
                          <a:latin typeface="Times New Roman" panose="02020603050405020304" charset="0"/>
                          <a:cs typeface="Times New Roman" panose="02020603050405020304" charset="0"/>
                        </a:rPr>
                        <a:t>năng chịu lỗi)</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lang="en-US" sz="1300" b="0" i="0">
                          <a:solidFill>
                            <a:srgbClr val="000000"/>
                          </a:solidFill>
                          <a:latin typeface="Times New Roman" panose="02020603050405020304" charset="0"/>
                          <a:cs typeface="Times New Roman" panose="02020603050405020304" charset="0"/>
                        </a:rPr>
                        <a:t>K</a:t>
                      </a:r>
                      <a:r>
                        <a:rPr sz="1300" b="0" i="0">
                          <a:solidFill>
                            <a:srgbClr val="000000"/>
                          </a:solidFill>
                          <a:latin typeface="Times New Roman" panose="02020603050405020304" charset="0"/>
                          <a:cs typeface="Times New Roman" panose="02020603050405020304" charset="0"/>
                        </a:rPr>
                        <a:t>hông có</a:t>
                      </a:r>
                      <a:r>
                        <a:rPr lang="en-US" sz="1300" b="0" i="0">
                          <a:solidFill>
                            <a:srgbClr val="000000"/>
                          </a:solidFill>
                          <a:latin typeface="Times New Roman" panose="02020603050405020304" charset="0"/>
                          <a:cs typeface="Times New Roman" panose="02020603050405020304" charset="0"/>
                        </a:rPr>
                        <a:t> </a:t>
                      </a:r>
                      <a:r>
                        <a:rPr sz="1300" b="0" i="0">
                          <a:solidFill>
                            <a:srgbClr val="000000"/>
                          </a:solidFill>
                          <a:latin typeface="Times New Roman" panose="02020603050405020304" charset="0"/>
                          <a:cs typeface="Times New Roman" panose="02020603050405020304" charset="0"/>
                        </a:rPr>
                        <a:t>autoscaling</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Giám sát</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Có tích hợp giám sát và hỗ trợ</a:t>
                      </a:r>
                      <a:r>
                        <a:rPr lang="en-US" sz="1300" b="0" i="0">
                          <a:solidFill>
                            <a:srgbClr val="000000"/>
                          </a:solidFill>
                          <a:latin typeface="Times New Roman" panose="02020603050405020304" charset="0"/>
                          <a:cs typeface="Times New Roman" panose="02020603050405020304" charset="0"/>
                        </a:rPr>
                        <a:t> </a:t>
                      </a:r>
                      <a:r>
                        <a:rPr sz="1300" b="0" i="0">
                          <a:solidFill>
                            <a:srgbClr val="000000"/>
                          </a:solidFill>
                          <a:latin typeface="Times New Roman" panose="02020603050405020304" charset="0"/>
                          <a:cs typeface="Times New Roman" panose="02020603050405020304" charset="0"/>
                        </a:rPr>
                        <a:t>tích hợp các công cụ giám sát</a:t>
                      </a:r>
                      <a:r>
                        <a:rPr lang="en-US" sz="1300" b="0" i="0">
                          <a:solidFill>
                            <a:srgbClr val="000000"/>
                          </a:solidFill>
                          <a:latin typeface="Times New Roman" panose="02020603050405020304" charset="0"/>
                          <a:cs typeface="Times New Roman" panose="02020603050405020304" charset="0"/>
                        </a:rPr>
                        <a:t> </a:t>
                      </a:r>
                      <a:r>
                        <a:rPr sz="1300" b="0" i="0">
                          <a:solidFill>
                            <a:srgbClr val="000000"/>
                          </a:solidFill>
                          <a:latin typeface="Times New Roman" panose="02020603050405020304" charset="0"/>
                          <a:cs typeface="Times New Roman" panose="02020603050405020304" charset="0"/>
                        </a:rPr>
                        <a:t>bên thứ ba</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Cần ứng dụng bên thứ ba</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r h="381000">
                <a:tc>
                  <a:txBody>
                    <a:bodyPr/>
                    <a:p>
                      <a:pPr algn="ctr">
                        <a:lnSpc>
                          <a:spcPct val="150000"/>
                        </a:lnSpc>
                      </a:pPr>
                      <a:r>
                        <a:rPr sz="1300" b="0" i="0">
                          <a:solidFill>
                            <a:srgbClr val="000000"/>
                          </a:solidFill>
                          <a:latin typeface="Times New Roman" panose="02020603050405020304" charset="0"/>
                          <a:cs typeface="Times New Roman" panose="02020603050405020304" charset="0"/>
                        </a:rPr>
                        <a:t>Load balancing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Cần kết hợp service và Ingress </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c>
                  <a:txBody>
                    <a:bodyPr/>
                    <a:p>
                      <a:pPr algn="ctr">
                        <a:lnSpc>
                          <a:spcPct val="150000"/>
                        </a:lnSpc>
                      </a:pPr>
                      <a:r>
                        <a:rPr sz="1300" b="0" i="0">
                          <a:solidFill>
                            <a:srgbClr val="000000"/>
                          </a:solidFill>
                          <a:latin typeface="Times New Roman" panose="02020603050405020304" charset="0"/>
                          <a:cs typeface="Times New Roman" panose="02020603050405020304" charset="0"/>
                        </a:rPr>
                        <a:t>Được hỗ trợ xây dựng</a:t>
                      </a:r>
                      <a:br>
                        <a:rPr sz="1300">
                          <a:latin typeface="Times New Roman" panose="02020603050405020304" charset="0"/>
                          <a:cs typeface="Times New Roman" panose="02020603050405020304" charset="0"/>
                        </a:rPr>
                      </a:br>
                      <a:r>
                        <a:rPr sz="1300" b="0" i="0">
                          <a:solidFill>
                            <a:srgbClr val="000000"/>
                          </a:solidFill>
                          <a:latin typeface="Times New Roman" panose="02020603050405020304" charset="0"/>
                          <a:cs typeface="Times New Roman" panose="02020603050405020304" charset="0"/>
                        </a:rPr>
                        <a:t>trong swarm</a:t>
                      </a:r>
                      <a:endParaRPr sz="1300" b="0" i="0">
                        <a:solidFill>
                          <a:srgbClr val="000000"/>
                        </a:solidFill>
                        <a:latin typeface="Times New Roman" panose="02020603050405020304" charset="0"/>
                        <a:cs typeface="Times New Roman" panose="02020603050405020304" charset="0"/>
                      </a:endParaRPr>
                    </a:p>
                  </a:txBody>
                  <a:tcPr marL="0" marR="0" marT="0" marB="0"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p:cNvSpPr/>
          <p:nvPr/>
        </p:nvSpPr>
        <p:spPr>
          <a:xfrm>
            <a:off x="0" y="-10641"/>
            <a:ext cx="9144000" cy="22730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矩形 20"/>
          <p:cNvSpPr/>
          <p:nvPr/>
        </p:nvSpPr>
        <p:spPr bwMode="auto">
          <a:xfrm>
            <a:off x="2976880" y="2706312"/>
            <a:ext cx="3190240" cy="706755"/>
          </a:xfrm>
          <a:prstGeom prst="rect">
            <a:avLst/>
          </a:prstGeom>
        </p:spPr>
        <p:txBody>
          <a:bodyPr wrap="none">
            <a:spAutoFit/>
          </a:bodyPr>
          <a:lstStyle/>
          <a:p>
            <a:pPr algn="ctr">
              <a:defRPr/>
            </a:pPr>
            <a:r>
              <a:rPr lang="en-US" altLang="zh-CN" sz="4000" b="1" kern="100">
                <a:solidFill>
                  <a:schemeClr val="accent1"/>
                </a:solidFill>
                <a:latin typeface="Times New Roman" panose="02020603050405020304" charset="0"/>
                <a:ea typeface="+mj-ea"/>
                <a:cs typeface="Times New Roman" panose="02020603050405020304" charset="0"/>
              </a:rPr>
              <a:t>Microservices</a:t>
            </a:r>
            <a:endParaRPr lang="en-US" altLang="zh-CN" sz="4000" b="1" kern="100">
              <a:solidFill>
                <a:schemeClr val="accent1"/>
              </a:solidFill>
              <a:latin typeface="Times New Roman" panose="02020603050405020304" charset="0"/>
              <a:ea typeface="+mj-ea"/>
              <a:cs typeface="Times New Roman" panose="02020603050405020304" charset="0"/>
            </a:endParaRPr>
          </a:p>
        </p:txBody>
      </p:sp>
      <p:sp>
        <p:nvSpPr>
          <p:cNvPr id="3" name="椭圆 2"/>
          <p:cNvSpPr/>
          <p:nvPr/>
        </p:nvSpPr>
        <p:spPr>
          <a:xfrm>
            <a:off x="3893847" y="1276412"/>
            <a:ext cx="1356304" cy="1356304"/>
          </a:xfrm>
          <a:prstGeom prst="ellipse">
            <a:avLst/>
          </a:prstGeom>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a:latin typeface="Times New Roman" panose="02020603050405020304" charset="0"/>
                <a:cs typeface="Times New Roman" panose="02020603050405020304" charset="0"/>
              </a:rPr>
              <a:t>2</a:t>
            </a:r>
            <a:endParaRPr lang="en-US" altLang="zh-CN" sz="48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矩形 14"/>
          <p:cNvSpPr/>
          <p:nvPr/>
        </p:nvSpPr>
        <p:spPr>
          <a:xfrm>
            <a:off x="0" y="-10641"/>
            <a:ext cx="9144000" cy="11731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41" name="矩形 40"/>
          <p:cNvSpPr/>
          <p:nvPr/>
        </p:nvSpPr>
        <p:spPr>
          <a:xfrm>
            <a:off x="408305" y="178435"/>
            <a:ext cx="3139440" cy="645160"/>
          </a:xfrm>
          <a:prstGeom prst="rect">
            <a:avLst/>
          </a:prstGeom>
        </p:spPr>
        <p:txBody>
          <a:bodyPr wrap="square">
            <a:spAutoFit/>
          </a:bodyPr>
          <a:lstStyle/>
          <a:p>
            <a:pPr algn="l"/>
            <a:r>
              <a:rPr lang="en-US" sz="3600" b="1" kern="100">
                <a:solidFill>
                  <a:schemeClr val="bg1"/>
                </a:solidFill>
                <a:latin typeface="Times New Roman" panose="02020603050405020304" charset="0"/>
                <a:ea typeface="Open Sans" panose="020B0606030504020204" charset="0"/>
                <a:cs typeface="Times New Roman" panose="02020603050405020304" charset="0"/>
              </a:rPr>
              <a:t>Khái niệm</a:t>
            </a:r>
            <a:endParaRPr lang="en-US" sz="3600" b="1" kern="100">
              <a:solidFill>
                <a:schemeClr val="bg1"/>
              </a:solidFill>
              <a:latin typeface="Times New Roman" panose="02020603050405020304" charset="0"/>
              <a:ea typeface="Open Sans" panose="020B0606030504020204" charset="0"/>
              <a:cs typeface="Times New Roman" panose="02020603050405020304" charset="0"/>
            </a:endParaRPr>
          </a:p>
        </p:txBody>
      </p:sp>
      <p:sp>
        <p:nvSpPr>
          <p:cNvPr id="6" name="Text Box 5"/>
          <p:cNvSpPr txBox="1"/>
          <p:nvPr/>
        </p:nvSpPr>
        <p:spPr>
          <a:xfrm>
            <a:off x="408305" y="1580515"/>
            <a:ext cx="4829175" cy="2861310"/>
          </a:xfrm>
          <a:prstGeom prst="rect">
            <a:avLst/>
          </a:prstGeom>
          <a:noFill/>
        </p:spPr>
        <p:txBody>
          <a:bodyPr wrap="square" rtlCol="0">
            <a:spAutoFit/>
          </a:bodyPr>
          <a:p>
            <a:pPr algn="just">
              <a:lnSpc>
                <a:spcPct val="150000"/>
              </a:lnSpc>
            </a:pPr>
            <a:r>
              <a:rPr lang="en-US" altLang="en-US" sz="2000">
                <a:latin typeface="Times New Roman" panose="02020603050405020304" charset="0"/>
                <a:cs typeface="Times New Roman" panose="02020603050405020304" charset="0"/>
              </a:rPr>
              <a:t>Microservices là một kiếu kiến trúc phần mềm. Các module trong phần mềm này </a:t>
            </a:r>
            <a:r>
              <a:rPr lang="en-US" altLang="en-US" sz="2000">
                <a:latin typeface="Times New Roman" panose="02020603050405020304" charset="0"/>
                <a:cs typeface="Times New Roman" panose="02020603050405020304" charset="0"/>
              </a:rPr>
              <a:t>đư</a:t>
            </a:r>
            <a:r>
              <a:rPr lang="en-US" altLang="en-US" sz="2000">
                <a:latin typeface="Times New Roman" panose="02020603050405020304" charset="0"/>
                <a:cs typeface="Times New Roman" panose="02020603050405020304" charset="0"/>
              </a:rPr>
              <a:t>ợc chia thành các service rất nhỏ (microservice). Mỗi service sẽ </a:t>
            </a:r>
            <a:r>
              <a:rPr lang="en-US" altLang="en-US" sz="2000">
                <a:latin typeface="Times New Roman" panose="02020603050405020304" charset="0"/>
                <a:cs typeface="Times New Roman" panose="02020603050405020304" charset="0"/>
              </a:rPr>
              <a:t>đư</a:t>
            </a:r>
            <a:r>
              <a:rPr lang="en-US" altLang="en-US" sz="2000">
                <a:latin typeface="Times New Roman" panose="02020603050405020304" charset="0"/>
                <a:cs typeface="Times New Roman" panose="02020603050405020304" charset="0"/>
              </a:rPr>
              <a:t>ợc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ặt trên một server riêng</a:t>
            </a:r>
            <a:endParaRPr lang="en-US" altLang="en-US" sz="2000">
              <a:latin typeface="Times New Roman" panose="02020603050405020304" charset="0"/>
              <a:cs typeface="Times New Roman" panose="02020603050405020304" charset="0"/>
            </a:endParaRPr>
          </a:p>
          <a:p>
            <a:pPr algn="just">
              <a:lnSpc>
                <a:spcPct val="150000"/>
              </a:lnSpc>
            </a:pPr>
            <a:r>
              <a:rPr lang="en-US" altLang="en-US" sz="2000">
                <a:latin typeface="Times New Roman" panose="02020603050405020304" charset="0"/>
                <a:cs typeface="Times New Roman" panose="02020603050405020304" charset="0"/>
              </a:rPr>
              <a:t>-&gt; vì thế dễ dàng </a:t>
            </a:r>
            <a:r>
              <a:rPr lang="en-US" altLang="en-US" sz="2000">
                <a:latin typeface="Times New Roman" panose="02020603050405020304" charset="0"/>
                <a:cs typeface="Times New Roman" panose="02020603050405020304" charset="0"/>
              </a:rPr>
              <a:t>đ</a:t>
            </a:r>
            <a:r>
              <a:rPr lang="en-US" altLang="en-US" sz="2000">
                <a:latin typeface="Times New Roman" panose="02020603050405020304" charset="0"/>
                <a:cs typeface="Times New Roman" panose="02020603050405020304" charset="0"/>
              </a:rPr>
              <a:t>ể nâng cấp và mở rộng ứng dụng</a:t>
            </a:r>
            <a:endParaRPr lang="en-US" altLang="en-US" sz="2000">
              <a:latin typeface="Times New Roman" panose="02020603050405020304" charset="0"/>
              <a:cs typeface="Times New Roman" panose="02020603050405020304" charset="0"/>
            </a:endParaRPr>
          </a:p>
        </p:txBody>
      </p:sp>
      <p:pic>
        <p:nvPicPr>
          <p:cNvPr id="11" name="Picture 3" descr="IMG_256"/>
          <p:cNvPicPr>
            <a:picLocks noChangeAspect="1"/>
          </p:cNvPicPr>
          <p:nvPr/>
        </p:nvPicPr>
        <p:blipFill>
          <a:blip r:embed="rId1"/>
          <a:stretch>
            <a:fillRect/>
          </a:stretch>
        </p:blipFill>
        <p:spPr>
          <a:xfrm>
            <a:off x="5465763" y="1698625"/>
            <a:ext cx="3381375" cy="27432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tags/tag1.xml><?xml version="1.0" encoding="utf-8"?>
<p:tagLst xmlns:p="http://schemas.openxmlformats.org/presentationml/2006/main">
  <p:tag name="KSO_WPP_MARK_KEY" val="9c733616-6340-4497-9593-42f2bdf4ffc4"/>
  <p:tag name="COMMONDATA" val="eyJoZGlkIjoiMmNmYmEwOWQ4Y2Q0M2IxMGZkNjI4ZjhkZDQyNzg1OTYifQ=="/>
</p:tagLst>
</file>

<file path=ppt/theme/theme1.xml><?xml version="1.0" encoding="utf-8"?>
<a:theme xmlns:a="http://schemas.openxmlformats.org/drawingml/2006/main" name="Office 主题​​">
  <a:themeElements>
    <a:clrScheme name="2经典蓝配色方案">
      <a:dk1>
        <a:sysClr val="windowText" lastClr="000000"/>
      </a:dk1>
      <a:lt1>
        <a:sysClr val="window" lastClr="FFFFFF"/>
      </a:lt1>
      <a:dk2>
        <a:srgbClr val="EEF2F5"/>
      </a:dk2>
      <a:lt2>
        <a:srgbClr val="E7E6E6"/>
      </a:lt2>
      <a:accent1>
        <a:srgbClr val="0F4C82"/>
      </a:accent1>
      <a:accent2>
        <a:srgbClr val="B3C6D5"/>
      </a:accent2>
      <a:accent3>
        <a:srgbClr val="F7B793"/>
      </a:accent3>
      <a:accent4>
        <a:srgbClr val="F4DBB2"/>
      </a:accent4>
      <a:accent5>
        <a:srgbClr val="4472C4"/>
      </a:accent5>
      <a:accent6>
        <a:srgbClr val="70AD47"/>
      </a:accent6>
      <a:hlink>
        <a:srgbClr val="000000"/>
      </a:hlink>
      <a:folHlink>
        <a:srgbClr val="954F72"/>
      </a:folHlink>
    </a:clrScheme>
    <a:fontScheme name="标准5-3">
      <a:majorFont>
        <a:latin typeface="Open Sans"/>
        <a:ea typeface="Open Sans"/>
        <a:cs typeface=""/>
      </a:majorFont>
      <a:minorFont>
        <a:latin typeface="Open Sans"/>
        <a:ea typeface="Open Sans"/>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ajorFont>
      <a:minorFont>
        <a:latin typeface="Open Sans"/>
        <a:ea typeface=""/>
        <a:cs typeface=""/>
        <a:font script="Jpan" typeface="ＭＳ Ｐゴシック"/>
        <a:font script="Hang" typeface="맑은 고딕"/>
        <a:font script="Hans" typeface="Open Sans"/>
        <a:font script="Hant" typeface="新細明體"/>
        <a:font script="Arab" typeface="Open Sans"/>
        <a:font script="Hebr" typeface="Open San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2014</Words>
  <Application>WPS Slides</Application>
  <PresentationFormat>全屏显示(16:9)</PresentationFormat>
  <Paragraphs>195</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Open Sans</vt:lpstr>
      <vt:lpstr>Segoe Print</vt:lpstr>
      <vt:lpstr>Times New Roman</vt:lpstr>
      <vt:lpstr>Calibri Light</vt:lpstr>
      <vt:lpstr>方正宋刻本秀楷简体</vt:lpstr>
      <vt:lpstr>Microsoft YaHei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哒哒 熊猫</dc:creator>
  <cp:lastModifiedBy>Quân Tô Công</cp:lastModifiedBy>
  <cp:revision>238</cp:revision>
  <dcterms:created xsi:type="dcterms:W3CDTF">2020-01-28T04:26:00Z</dcterms:created>
  <dcterms:modified xsi:type="dcterms:W3CDTF">2025-05-05T00:28:27Z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1033-12.2.0.20795</vt:lpwstr>
  </property>
  <property fmtid="{D5CDD505-2E9C-101B-9397-08002B2CF9AE}" pid="3" name="ICV">
    <vt:lpwstr>7D3436A63D0F46ACB656168B045DAA9B_11</vt:lpwstr>
  </property>
</Properties>
</file>