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12" r:id="rId3"/>
    <p:sldId id="334" r:id="rId5"/>
    <p:sldId id="361" r:id="rId6"/>
    <p:sldId id="362" r:id="rId7"/>
    <p:sldId id="364" r:id="rId8"/>
    <p:sldId id="365" r:id="rId9"/>
    <p:sldId id="366" r:id="rId10"/>
    <p:sldId id="290" r:id="rId11"/>
  </p:sldIdLst>
  <p:sldSz cx="12192000" cy="6858000"/>
  <p:notesSz cx="6858000" cy="9144000"/>
  <p:embeddedFontLst>
    <p:embeddedFont>
      <p:font typeface="SimSun" panose="02010600030101010101" pitchFamily="2" charset="-122"/>
      <p:regular r:id="rId15"/>
    </p:embeddedFont>
    <p:embeddedFont>
      <p:font typeface="SimHei" panose="02010609060101010101" pitchFamily="49" charset="-122"/>
      <p:regular r:id="rId16"/>
    </p:embeddedFont>
    <p:embeddedFont>
      <p:font typeface="Calibri" panose="020F0502020204030204" charset="0"/>
      <p:regular r:id="rId17"/>
      <p:bold r:id="rId18"/>
      <p:italic r:id="rId19"/>
      <p:boldItalic r:id="rId20"/>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6" userDrawn="1">
          <p15:clr>
            <a:srgbClr val="A4A3A4"/>
          </p15:clr>
        </p15:guide>
        <p15:guide id="2" pos="3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473"/>
    <a:srgbClr val="FFFFFF"/>
    <a:srgbClr val="43414C"/>
    <a:srgbClr val="5DA8AD"/>
    <a:srgbClr val="FDFDFD"/>
    <a:srgbClr val="627289"/>
    <a:srgbClr val="ED7B5C"/>
    <a:srgbClr val="8EB9C9"/>
    <a:srgbClr val="FFD47F"/>
    <a:srgbClr val="425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60"/>
  </p:normalViewPr>
  <p:slideViewPr>
    <p:cSldViewPr showGuides="1">
      <p:cViewPr varScale="1">
        <p:scale>
          <a:sx n="56" d="100"/>
          <a:sy n="56" d="100"/>
        </p:scale>
        <p:origin x="42" y="1050"/>
      </p:cViewPr>
      <p:guideLst>
        <p:guide orient="horz" pos="4216"/>
        <p:guide pos="3811"/>
      </p:guideLst>
    </p:cSldViewPr>
  </p:slideViewPr>
  <p:notesTextViewPr>
    <p:cViewPr>
      <p:scale>
        <a:sx n="100" d="100"/>
        <a:sy n="100" d="100"/>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3DD90-A68B-49CF-84EF-C227C21E5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4BC44-1EBD-43C8-8BE0-85DCF486BB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sp>
          <p:nvSpPr>
            <p:cNvPr id="13" name="TextBox 14"/>
            <p:cNvSpPr txBox="1"/>
            <p:nvPr/>
          </p:nvSpPr>
          <p:spPr>
            <a:xfrm>
              <a:off x="6660233" y="2532729"/>
              <a:ext cx="2376263" cy="461665"/>
            </a:xfrm>
            <a:prstGeom prst="rect">
              <a:avLst/>
            </a:prstGeom>
            <a:solidFill>
              <a:schemeClr val="accent1"/>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smtClean="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latin typeface="Arial" panose="020B0604020202020204" pitchFamily="34" charset="0"/>
              <a:ea typeface="SimHei" panose="02010609060101010101" pitchFamily="49" charset="-122"/>
              <a:sym typeface="Arial" panose="020B0604020202020204"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userDrawn="1"/>
        </p:nvSpPr>
        <p:spPr>
          <a:xfrm>
            <a:off x="0" y="1988840"/>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anose="020B0604020202020204" pitchFamily="34" charset="0"/>
              <a:ea typeface="SimHei" panose="02010609060101010101" pitchFamily="49" charset="-122"/>
              <a:cs typeface="+mn-ea"/>
              <a:sym typeface="Arial" panose="020B0604020202020204" pitchFamily="34" charset="0"/>
            </a:endParaRPr>
          </a:p>
        </p:txBody>
      </p:sp>
      <p:grpSp>
        <p:nvGrpSpPr>
          <p:cNvPr id="9" name="组合 8"/>
          <p:cNvGrpSpPr/>
          <p:nvPr userDrawn="1"/>
        </p:nvGrpSpPr>
        <p:grpSpPr>
          <a:xfrm>
            <a:off x="11314984" y="404664"/>
            <a:ext cx="877016" cy="16941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85000" lnSpcReduction="2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550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903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412776"/>
            <a:ext cx="10515600" cy="47641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635000" y="2396490"/>
            <a:ext cx="6595110" cy="2033270"/>
          </a:xfrm>
        </p:spPr>
        <p:txBody>
          <a:bodyPr>
            <a:normAutofit fontScale="90000"/>
          </a:bodyPr>
          <a:lstStyle/>
          <a:p>
            <a:pPr>
              <a:lnSpc>
                <a:spcPct val="115000"/>
              </a:lnSpc>
              <a:spcBef>
                <a:spcPts val="0"/>
              </a:spcBef>
              <a:spcAft>
                <a:spcPts val="0"/>
              </a:spcAft>
            </a:pPr>
            <a:r>
              <a:rPr lang="en-US" altLang="zh-CN" b="1" dirty="0"/>
              <a:t>PHÁT TRIỂN ỨNG DỤNG TRÊN THIẾT BỊ DI ĐỘNG</a:t>
            </a:r>
            <a:endParaRPr lang="en-US" altLang="zh-CN" b="1" dirty="0"/>
          </a:p>
        </p:txBody>
      </p:sp>
      <p:sp>
        <p:nvSpPr>
          <p:cNvPr id="5" name="副标题 4"/>
          <p:cNvSpPr>
            <a:spLocks noGrp="1"/>
          </p:cNvSpPr>
          <p:nvPr>
            <p:ph type="subTitle" idx="1"/>
            <p:custDataLst>
              <p:tags r:id="rId2"/>
            </p:custDataLst>
          </p:nvPr>
        </p:nvSpPr>
        <p:spPr>
          <a:xfrm>
            <a:off x="623428" y="4869172"/>
            <a:ext cx="6595277" cy="566415"/>
          </a:xfrm>
        </p:spPr>
        <p:txBody>
          <a:bodyPr>
            <a:normAutofit/>
          </a:bodyPr>
          <a:lstStyle/>
          <a:p>
            <a:r>
              <a:rPr lang="en-US" altLang="zh-CN" dirty="0">
                <a:solidFill>
                  <a:srgbClr val="43414C"/>
                </a:solidFill>
              </a:rPr>
              <a:t>NHÓM 1</a:t>
            </a:r>
            <a:endParaRPr lang="en-US" altLang="zh-CN" dirty="0">
              <a:solidFill>
                <a:srgbClr val="43414C"/>
              </a:solidFill>
            </a:endParaRPr>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t>THÀNH VIÊN</a:t>
            </a:r>
            <a:endParaRPr lang="en-US" altLang="zh-CN" dirty="0"/>
          </a:p>
        </p:txBody>
      </p:sp>
      <p:sp>
        <p:nvSpPr>
          <p:cNvPr id="2" name="Text Box 1"/>
          <p:cNvSpPr txBox="1"/>
          <p:nvPr/>
        </p:nvSpPr>
        <p:spPr>
          <a:xfrm>
            <a:off x="838835" y="1700530"/>
            <a:ext cx="10421620" cy="2861310"/>
          </a:xfrm>
          <a:prstGeom prst="rect">
            <a:avLst/>
          </a:prstGeom>
          <a:noFill/>
        </p:spPr>
        <p:txBody>
          <a:bodyPr wrap="square" rtlCol="0">
            <a:spAutoFit/>
          </a:bodyPr>
          <a:p>
            <a:pPr>
              <a:lnSpc>
                <a:spcPct val="150000"/>
              </a:lnSpc>
            </a:pPr>
            <a:r>
              <a:rPr lang="en-US" b="1">
                <a:solidFill>
                  <a:schemeClr val="tx2"/>
                </a:solidFill>
              </a:rPr>
              <a:t>1. TÔ CÔNG QUÂN - 22521190</a:t>
            </a:r>
            <a:endParaRPr lang="en-US" b="1">
              <a:solidFill>
                <a:schemeClr val="tx2"/>
              </a:solidFill>
            </a:endParaRPr>
          </a:p>
          <a:p>
            <a:pPr>
              <a:lnSpc>
                <a:spcPct val="150000"/>
              </a:lnSpc>
            </a:pPr>
            <a:r>
              <a:rPr lang="en-US" b="1">
                <a:solidFill>
                  <a:schemeClr val="tx2"/>
                </a:solidFill>
              </a:rPr>
              <a:t>2. NGUYỄN THÀNH THẠO - 22521371</a:t>
            </a:r>
            <a:endParaRPr lang="en-US" b="1">
              <a:solidFill>
                <a:schemeClr val="tx2"/>
              </a:solidFill>
            </a:endParaRPr>
          </a:p>
          <a:p>
            <a:pPr>
              <a:lnSpc>
                <a:spcPct val="150000"/>
              </a:lnSpc>
            </a:pPr>
            <a:r>
              <a:rPr lang="en-US" b="1">
                <a:solidFill>
                  <a:schemeClr val="tx2"/>
                </a:solidFill>
              </a:rPr>
              <a:t>3. LÂM HOÀNG PHƯỚC - 22521153</a:t>
            </a:r>
            <a:endParaRPr lang="en-US" b="1">
              <a:solidFill>
                <a:schemeClr val="tx2"/>
              </a:solidFill>
            </a:endParaRPr>
          </a:p>
          <a:p>
            <a:pPr>
              <a:lnSpc>
                <a:spcPct val="150000"/>
              </a:lnSpc>
            </a:pPr>
            <a:r>
              <a:rPr lang="en-US" b="1">
                <a:solidFill>
                  <a:schemeClr val="tx2"/>
                </a:solidFill>
              </a:rPr>
              <a:t>4. HUỲNH NGỌC ANH KIỆT - 22520718</a:t>
            </a:r>
            <a:endParaRPr lang="en-US" b="1">
              <a:solidFill>
                <a:schemeClr val="tx2"/>
              </a:solidFill>
            </a:endParaRPr>
          </a:p>
          <a:p>
            <a:pPr>
              <a:lnSpc>
                <a:spcPct val="150000"/>
              </a:lnSpc>
            </a:pPr>
            <a:r>
              <a:rPr lang="en-US" b="1">
                <a:solidFill>
                  <a:schemeClr val="tx2"/>
                </a:solidFill>
              </a:rPr>
              <a:t>5. LÊ HOÀNG NAM - 22520911</a:t>
            </a:r>
            <a:endParaRPr lang="en-US" b="1">
              <a:solidFill>
                <a:schemeClr val="tx2"/>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ctr"/>
            <a:r>
              <a:rPr lang="en-US" altLang="zh-CN" dirty="0"/>
              <a:t>NỘI DUNG</a:t>
            </a:r>
            <a:endParaRPr lang="en-US" altLang="zh-CN" dirty="0"/>
          </a:p>
        </p:txBody>
      </p:sp>
      <p:sp>
        <p:nvSpPr>
          <p:cNvPr id="3" name="Oval 2"/>
          <p:cNvSpPr/>
          <p:nvPr/>
        </p:nvSpPr>
        <p:spPr>
          <a:xfrm>
            <a:off x="2351405"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Oval 4"/>
          <p:cNvSpPr/>
          <p:nvPr/>
        </p:nvSpPr>
        <p:spPr>
          <a:xfrm>
            <a:off x="897636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6" name="Oval 5"/>
          <p:cNvSpPr/>
          <p:nvPr/>
        </p:nvSpPr>
        <p:spPr>
          <a:xfrm>
            <a:off x="2352040" y="452437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7" name="Oval 6"/>
          <p:cNvSpPr/>
          <p:nvPr/>
        </p:nvSpPr>
        <p:spPr>
          <a:xfrm>
            <a:off x="8976360" y="191643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8" name="Text Box 7"/>
          <p:cNvSpPr txBox="1"/>
          <p:nvPr/>
        </p:nvSpPr>
        <p:spPr>
          <a:xfrm>
            <a:off x="1518920" y="2999105"/>
            <a:ext cx="2488565" cy="460375"/>
          </a:xfrm>
          <a:prstGeom prst="rect">
            <a:avLst/>
          </a:prstGeom>
          <a:noFill/>
        </p:spPr>
        <p:txBody>
          <a:bodyPr wrap="square" rtlCol="0">
            <a:spAutoFit/>
          </a:bodyPr>
          <a:p>
            <a:pPr algn="ctr"/>
            <a:r>
              <a:rPr lang="en-US"/>
              <a:t>GIỚI THIỆU</a:t>
            </a:r>
            <a:endParaRPr lang="en-US"/>
          </a:p>
        </p:txBody>
      </p:sp>
      <p:sp>
        <p:nvSpPr>
          <p:cNvPr id="9" name="Text Box 8"/>
          <p:cNvSpPr txBox="1"/>
          <p:nvPr/>
        </p:nvSpPr>
        <p:spPr>
          <a:xfrm>
            <a:off x="7247890" y="2999105"/>
            <a:ext cx="4081145" cy="460375"/>
          </a:xfrm>
          <a:prstGeom prst="rect">
            <a:avLst/>
          </a:prstGeom>
          <a:noFill/>
        </p:spPr>
        <p:txBody>
          <a:bodyPr wrap="square" rtlCol="0">
            <a:spAutoFit/>
          </a:bodyPr>
          <a:p>
            <a:pPr algn="ctr"/>
            <a:r>
              <a:rPr lang="en-US"/>
              <a:t>CÔNG NGHỆ SỬ DỤNG</a:t>
            </a:r>
            <a:endParaRPr lang="en-US"/>
          </a:p>
        </p:txBody>
      </p:sp>
      <p:sp>
        <p:nvSpPr>
          <p:cNvPr id="10" name="Text Box 9"/>
          <p:cNvSpPr txBox="1"/>
          <p:nvPr/>
        </p:nvSpPr>
        <p:spPr>
          <a:xfrm>
            <a:off x="772160" y="5661025"/>
            <a:ext cx="3878580" cy="460375"/>
          </a:xfrm>
          <a:prstGeom prst="rect">
            <a:avLst/>
          </a:prstGeom>
          <a:noFill/>
        </p:spPr>
        <p:txBody>
          <a:bodyPr wrap="square" rtlCol="0">
            <a:spAutoFit/>
          </a:bodyPr>
          <a:p>
            <a:pPr algn="ctr"/>
            <a:r>
              <a:rPr lang="en-US"/>
              <a:t>CHỨC NĂNG</a:t>
            </a:r>
            <a:endParaRPr lang="en-US"/>
          </a:p>
        </p:txBody>
      </p:sp>
      <p:sp>
        <p:nvSpPr>
          <p:cNvPr id="11" name="Text Box 10"/>
          <p:cNvSpPr txBox="1"/>
          <p:nvPr/>
        </p:nvSpPr>
        <p:spPr>
          <a:xfrm>
            <a:off x="8400415" y="5661025"/>
            <a:ext cx="1952625" cy="460375"/>
          </a:xfrm>
          <a:prstGeom prst="rect">
            <a:avLst/>
          </a:prstGeom>
          <a:noFill/>
        </p:spPr>
        <p:txBody>
          <a:bodyPr wrap="square" rtlCol="0">
            <a:spAutoFit/>
          </a:bodyPr>
          <a:p>
            <a:pPr algn="ctr"/>
            <a:r>
              <a:rPr lang="en-US"/>
              <a:t>DEMO</a:t>
            </a:r>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trips(down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trips(down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trips(downLeft)">
                                      <p:cBhvr>
                                        <p:cTn id="31" dur="500"/>
                                        <p:tgtEl>
                                          <p:spTgt spid="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down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3" grpId="1" animBg="1"/>
      <p:bldP spid="8" grpId="1"/>
      <p:bldP spid="7" grpId="0" animBg="1"/>
      <p:bldP spid="9" grpId="0"/>
      <p:bldP spid="7" grpId="1" animBg="1"/>
      <p:bldP spid="9" grpId="1"/>
      <p:bldP spid="6" grpId="0" animBg="1"/>
      <p:bldP spid="10" grpId="0"/>
      <p:bldP spid="6" grpId="1" animBg="1"/>
      <p:bldP spid="10" grpId="1"/>
      <p:bldP spid="5" grpId="0" animBg="1"/>
      <p:bldP spid="11" grpId="0"/>
      <p:bldP spid="5" grpId="1" animBg="1"/>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4523105"/>
          </a:xfrm>
          <a:prstGeom prst="rect">
            <a:avLst/>
          </a:prstGeom>
          <a:noFill/>
        </p:spPr>
        <p:txBody>
          <a:bodyPr wrap="square" rtlCol="0">
            <a:spAutoFit/>
          </a:bodyPr>
          <a:p>
            <a:pPr>
              <a:lnSpc>
                <a:spcPct val="150000"/>
              </a:lnSpc>
            </a:pPr>
            <a:r>
              <a:rPr lang="en-US" b="1">
                <a:solidFill>
                  <a:schemeClr val="tx2"/>
                </a:solidFill>
              </a:rPr>
              <a:t>Tên đề tài: Ứng dụng quản lý doanh nghiệp IT (IEM)</a:t>
            </a:r>
            <a:endParaRPr lang="en-US" b="1">
              <a:solidFill>
                <a:schemeClr val="tx2"/>
              </a:solidFill>
            </a:endParaRPr>
          </a:p>
          <a:p>
            <a:pPr>
              <a:lnSpc>
                <a:spcPct val="150000"/>
              </a:lnSpc>
            </a:pPr>
            <a:endParaRPr lang="en-US" b="1">
              <a:solidFill>
                <a:schemeClr val="tx2"/>
              </a:solidFill>
            </a:endParaRPr>
          </a:p>
          <a:p>
            <a:pPr algn="just">
              <a:lnSpc>
                <a:spcPct val="150000"/>
              </a:lnSpc>
            </a:pPr>
            <a:r>
              <a:rPr lang="en-US" b="1">
                <a:solidFill>
                  <a:schemeClr val="tx2"/>
                </a:solidFill>
              </a:rPr>
              <a:t>Mô tả: App quản lý doanh nghiệp IT giúp doanh nghiệp theo dõi và quản lý các dự án công nghệ thông tin,phòng ban, tài nguyên, nhân sự và tài chính. Ứng dụng cung cấp các chức năng như quản lý dự án, phân công nhiệm vụ, theo dõi nhân viên, và báo cáo tình hình tài chính,... Người dùng có thể nhận thông báo về các sự kiện trong doanh nghiệp.</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1</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GIỚI THIỆU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835" y="1700530"/>
            <a:ext cx="10421620" cy="1198880"/>
          </a:xfrm>
          <a:prstGeom prst="rect">
            <a:avLst/>
          </a:prstGeom>
          <a:noFill/>
        </p:spPr>
        <p:txBody>
          <a:bodyPr wrap="square" rtlCol="0">
            <a:spAutoFit/>
          </a:bodyPr>
          <a:p>
            <a:pPr>
              <a:lnSpc>
                <a:spcPct val="150000"/>
              </a:lnSpc>
            </a:pPr>
            <a:r>
              <a:rPr lang="en-US" b="1">
                <a:solidFill>
                  <a:schemeClr val="tx2"/>
                </a:solidFill>
              </a:rPr>
              <a:t>Ngôn ngữ lập trình: Java + XML</a:t>
            </a:r>
            <a:endParaRPr lang="en-US" b="1">
              <a:solidFill>
                <a:schemeClr val="tx2"/>
              </a:solidFill>
            </a:endParaRPr>
          </a:p>
          <a:p>
            <a:pPr>
              <a:lnSpc>
                <a:spcPct val="150000"/>
              </a:lnSpc>
            </a:pPr>
            <a:r>
              <a:rPr lang="en-US" b="1">
                <a:solidFill>
                  <a:schemeClr val="tx2"/>
                </a:solidFill>
              </a:rPr>
              <a:t>Database: Dự kiến sử dụng Firebase hoặc MongoDB</a:t>
            </a:r>
            <a:endParaRPr lang="en-US" b="1">
              <a:solidFill>
                <a:schemeClr val="tx2"/>
              </a:solidFill>
            </a:endParaRPr>
          </a:p>
        </p:txBody>
      </p:sp>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2</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CÔNG NGHỆ SỬ DỤNG</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94690" y="188595"/>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3</a:t>
            </a:r>
            <a:endParaRPr lang="en-US"/>
          </a:p>
        </p:txBody>
      </p:sp>
      <p:sp>
        <p:nvSpPr>
          <p:cNvPr id="5" name="Text Box 4"/>
          <p:cNvSpPr txBox="1"/>
          <p:nvPr/>
        </p:nvSpPr>
        <p:spPr>
          <a:xfrm>
            <a:off x="1703705" y="300990"/>
            <a:ext cx="4146550" cy="607695"/>
          </a:xfrm>
          <a:prstGeom prst="rect">
            <a:avLst/>
          </a:prstGeom>
          <a:noFill/>
        </p:spPr>
        <p:txBody>
          <a:bodyPr wrap="square" rtlCol="0">
            <a:noAutofit/>
          </a:bodyPr>
          <a:p>
            <a:r>
              <a:rPr lang="en-US"/>
              <a:t>CHỨC NĂNG</a:t>
            </a:r>
            <a:endParaRPr lang="en-US"/>
          </a:p>
        </p:txBody>
      </p:sp>
      <p:sp>
        <p:nvSpPr>
          <p:cNvPr id="4" name="Text Box 3"/>
          <p:cNvSpPr txBox="1"/>
          <p:nvPr/>
        </p:nvSpPr>
        <p:spPr>
          <a:xfrm>
            <a:off x="1127125" y="1052195"/>
            <a:ext cx="2961640"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Admin</a:t>
            </a:r>
            <a:endParaRPr lang="en-US" b="1">
              <a:solidFill>
                <a:schemeClr val="accent1"/>
              </a:solidFill>
              <a:effectLst>
                <a:outerShdw blurRad="38100" dist="38100" dir="2700000" algn="tl">
                  <a:srgbClr val="000000">
                    <a:alpha val="43137"/>
                  </a:srgbClr>
                </a:outerShdw>
              </a:effectLst>
            </a:endParaRPr>
          </a:p>
        </p:txBody>
      </p:sp>
      <p:sp>
        <p:nvSpPr>
          <p:cNvPr id="6" name="Text Box 5"/>
          <p:cNvSpPr txBox="1"/>
          <p:nvPr/>
        </p:nvSpPr>
        <p:spPr>
          <a:xfrm>
            <a:off x="7320280" y="980440"/>
            <a:ext cx="3070225" cy="460375"/>
          </a:xfrm>
          <a:prstGeom prst="rect">
            <a:avLst/>
          </a:prstGeom>
          <a:noFill/>
        </p:spPr>
        <p:txBody>
          <a:bodyPr wrap="square" rtlCol="0">
            <a:spAutoFit/>
          </a:bodyPr>
          <a:p>
            <a:pPr algn="ctr"/>
            <a:r>
              <a:rPr lang="en-US" b="1">
                <a:solidFill>
                  <a:schemeClr val="accent1"/>
                </a:solidFill>
                <a:effectLst>
                  <a:outerShdw blurRad="38100" dist="38100" dir="2700000" algn="tl">
                    <a:srgbClr val="000000">
                      <a:alpha val="43137"/>
                    </a:srgbClr>
                  </a:outerShdw>
                </a:effectLst>
              </a:rPr>
              <a:t>Nhân viên</a:t>
            </a:r>
            <a:endParaRPr lang="en-US" b="1">
              <a:solidFill>
                <a:schemeClr val="accent1"/>
              </a:solidFill>
              <a:effectLst>
                <a:outerShdw blurRad="38100" dist="38100" dir="2700000" algn="tl">
                  <a:srgbClr val="000000">
                    <a:alpha val="43137"/>
                  </a:srgbClr>
                </a:outerShdw>
              </a:effectLst>
            </a:endParaRPr>
          </a:p>
        </p:txBody>
      </p:sp>
      <p:sp>
        <p:nvSpPr>
          <p:cNvPr id="7" name="Text Box 6"/>
          <p:cNvSpPr txBox="1"/>
          <p:nvPr/>
        </p:nvSpPr>
        <p:spPr>
          <a:xfrm>
            <a:off x="694690"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đổi mật khẩu</a:t>
            </a:r>
            <a:endParaRPr lang="en-US"/>
          </a:p>
          <a:p>
            <a:pPr marL="342900" indent="-342900">
              <a:lnSpc>
                <a:spcPct val="125000"/>
              </a:lnSpc>
              <a:spcBef>
                <a:spcPts val="0"/>
              </a:spcBef>
              <a:spcAft>
                <a:spcPts val="0"/>
              </a:spcAft>
              <a:buFont typeface="Arial" panose="020B0604020202020204" pitchFamily="34" charset="0"/>
              <a:buChar char="•"/>
            </a:pPr>
            <a:r>
              <a:rPr lang="en-US"/>
              <a:t>Quản  lý các phòng ban</a:t>
            </a:r>
            <a:endParaRPr lang="en-US"/>
          </a:p>
          <a:p>
            <a:pPr marL="342900" indent="-342900">
              <a:lnSpc>
                <a:spcPct val="125000"/>
              </a:lnSpc>
              <a:spcBef>
                <a:spcPts val="0"/>
              </a:spcBef>
              <a:spcAft>
                <a:spcPts val="0"/>
              </a:spcAft>
              <a:buFont typeface="Arial" panose="020B0604020202020204" pitchFamily="34" charset="0"/>
              <a:buChar char="•"/>
            </a:pPr>
            <a:r>
              <a:rPr lang="en-US"/>
              <a:t>Quản lý nhân sự</a:t>
            </a:r>
            <a:endParaRPr lang="en-US"/>
          </a:p>
          <a:p>
            <a:pPr marL="342900" indent="-342900">
              <a:lnSpc>
                <a:spcPct val="125000"/>
              </a:lnSpc>
              <a:spcBef>
                <a:spcPts val="0"/>
              </a:spcBef>
              <a:spcAft>
                <a:spcPts val="0"/>
              </a:spcAft>
              <a:buFont typeface="Arial" panose="020B0604020202020204" pitchFamily="34" charset="0"/>
              <a:buChar char="•"/>
            </a:pPr>
            <a:r>
              <a:rPr lang="en-US"/>
              <a:t>Quản lý tất cả dự án</a:t>
            </a:r>
            <a:endParaRPr lang="en-US"/>
          </a:p>
          <a:p>
            <a:pPr marL="342900" indent="-342900">
              <a:lnSpc>
                <a:spcPct val="125000"/>
              </a:lnSpc>
              <a:spcBef>
                <a:spcPts val="0"/>
              </a:spcBef>
              <a:spcAft>
                <a:spcPts val="0"/>
              </a:spcAft>
              <a:buFont typeface="Arial" panose="020B0604020202020204" pitchFamily="34" charset="0"/>
              <a:buChar char="•"/>
            </a:pPr>
            <a:r>
              <a:rPr lang="en-US"/>
              <a:t>Quản lý các tài nguyên</a:t>
            </a:r>
            <a:endParaRPr lang="en-US"/>
          </a:p>
          <a:p>
            <a:pPr marL="342900" indent="-342900">
              <a:lnSpc>
                <a:spcPct val="125000"/>
              </a:lnSpc>
              <a:spcBef>
                <a:spcPts val="0"/>
              </a:spcBef>
              <a:spcAft>
                <a:spcPts val="0"/>
              </a:spcAft>
              <a:buFont typeface="Arial" panose="020B0604020202020204" pitchFamily="34" charset="0"/>
              <a:buChar char="•"/>
            </a:pPr>
            <a:r>
              <a:rPr lang="en-US"/>
              <a:t>Quản lý tài chính</a:t>
            </a:r>
            <a:endParaRPr lang="en-US"/>
          </a:p>
          <a:p>
            <a:pPr marL="342900" indent="-342900">
              <a:lnSpc>
                <a:spcPct val="125000"/>
              </a:lnSpc>
              <a:spcBef>
                <a:spcPts val="0"/>
              </a:spcBef>
              <a:spcAft>
                <a:spcPts val="0"/>
              </a:spcAft>
              <a:buFont typeface="Arial" panose="020B0604020202020204" pitchFamily="34" charset="0"/>
              <a:buChar char="•"/>
            </a:pPr>
            <a:r>
              <a:rPr lang="en-US"/>
              <a:t>Thông báo các sự kiện quan trọng cho doanh nghiệp</a:t>
            </a:r>
            <a:endParaRPr lang="en-US"/>
          </a:p>
          <a:p>
            <a:pPr marL="342900" indent="-342900">
              <a:lnSpc>
                <a:spcPct val="125000"/>
              </a:lnSpc>
              <a:spcBef>
                <a:spcPts val="0"/>
              </a:spcBef>
              <a:spcAft>
                <a:spcPts val="0"/>
              </a:spcAft>
              <a:buFont typeface="Arial" panose="020B0604020202020204" pitchFamily="34" charset="0"/>
              <a:buChar char="•"/>
            </a:pPr>
            <a:r>
              <a:rPr lang="en-US"/>
              <a:t>Quản lý lương nhân viên</a:t>
            </a:r>
            <a:endParaRPr lang="en-US"/>
          </a:p>
          <a:p>
            <a:pPr marL="342900" indent="-342900">
              <a:lnSpc>
                <a:spcPct val="125000"/>
              </a:lnSpc>
              <a:spcBef>
                <a:spcPts val="0"/>
              </a:spcBef>
              <a:spcAft>
                <a:spcPts val="0"/>
              </a:spcAft>
              <a:buFont typeface="Arial" panose="020B0604020202020204" pitchFamily="34" charset="0"/>
              <a:buChar char="•"/>
            </a:pPr>
            <a:r>
              <a:rPr lang="en-US"/>
              <a:t>Tạo/Xóa tài khoản nhân viên</a:t>
            </a:r>
            <a:endParaRPr lang="en-US"/>
          </a:p>
        </p:txBody>
      </p:sp>
      <p:sp>
        <p:nvSpPr>
          <p:cNvPr id="8" name="Text Box 7"/>
          <p:cNvSpPr txBox="1"/>
          <p:nvPr/>
        </p:nvSpPr>
        <p:spPr>
          <a:xfrm>
            <a:off x="6456045" y="1512570"/>
            <a:ext cx="5227320" cy="5169535"/>
          </a:xfrm>
          <a:prstGeom prst="rect">
            <a:avLst/>
          </a:prstGeom>
          <a:noFill/>
        </p:spPr>
        <p:txBody>
          <a:bodyPr wrap="square" rtlCol="0">
            <a:spAutoFit/>
          </a:bodyPr>
          <a:p>
            <a:pPr marL="342900" indent="-342900">
              <a:lnSpc>
                <a:spcPct val="125000"/>
              </a:lnSpc>
              <a:spcBef>
                <a:spcPts val="0"/>
              </a:spcBef>
              <a:spcAft>
                <a:spcPts val="0"/>
              </a:spcAft>
              <a:buFont typeface="Arial" panose="020B0604020202020204" pitchFamily="34" charset="0"/>
              <a:buChar char="•"/>
            </a:pPr>
            <a:r>
              <a:rPr lang="en-US"/>
              <a:t>Đăng nhập, đăng xuất, quên mật khẩu</a:t>
            </a:r>
            <a:endParaRPr lang="en-US"/>
          </a:p>
          <a:p>
            <a:pPr marL="342900" indent="-342900">
              <a:lnSpc>
                <a:spcPct val="125000"/>
              </a:lnSpc>
              <a:spcBef>
                <a:spcPts val="0"/>
              </a:spcBef>
              <a:spcAft>
                <a:spcPts val="0"/>
              </a:spcAft>
              <a:buFont typeface="Arial" panose="020B0604020202020204" pitchFamily="34" charset="0"/>
              <a:buChar char="•"/>
            </a:pPr>
            <a:r>
              <a:rPr lang="en-US"/>
              <a:t>Xem thông báo của admin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thành viên trong phòng ban</a:t>
            </a:r>
            <a:endParaRPr lang="en-US"/>
          </a:p>
          <a:p>
            <a:pPr marL="342900" indent="-342900">
              <a:lnSpc>
                <a:spcPct val="125000"/>
              </a:lnSpc>
              <a:spcBef>
                <a:spcPts val="0"/>
              </a:spcBef>
              <a:spcAft>
                <a:spcPts val="0"/>
              </a:spcAft>
              <a:buFont typeface="Arial" panose="020B0604020202020204" pitchFamily="34" charset="0"/>
              <a:buChar char="•"/>
            </a:pPr>
            <a:r>
              <a:rPr lang="en-US"/>
              <a:t>Xem thông tin của dự án mà phòng ban đang đảm nhiệm</a:t>
            </a:r>
            <a:endParaRPr lang="en-US"/>
          </a:p>
          <a:p>
            <a:pPr marL="342900" indent="-342900">
              <a:lnSpc>
                <a:spcPct val="125000"/>
              </a:lnSpc>
              <a:spcBef>
                <a:spcPts val="0"/>
              </a:spcBef>
              <a:spcAft>
                <a:spcPts val="0"/>
              </a:spcAft>
              <a:buFont typeface="Arial" panose="020B0604020202020204" pitchFamily="34" charset="0"/>
              <a:buChar char="•"/>
            </a:pPr>
            <a:r>
              <a:rPr lang="en-US"/>
              <a:t>Tạo dự án (đối với trưởng phòng)</a:t>
            </a:r>
            <a:endParaRPr lang="en-US"/>
          </a:p>
          <a:p>
            <a:pPr marL="342900" indent="-342900">
              <a:lnSpc>
                <a:spcPct val="125000"/>
              </a:lnSpc>
              <a:spcBef>
                <a:spcPts val="0"/>
              </a:spcBef>
              <a:spcAft>
                <a:spcPts val="0"/>
              </a:spcAft>
              <a:buFont typeface="Arial" panose="020B0604020202020204" pitchFamily="34" charset="0"/>
              <a:buChar char="•"/>
            </a:pPr>
            <a:r>
              <a:rPr lang="en-US"/>
              <a:t>Sửa thông tin cá nhân (email, số điện thoại)</a:t>
            </a:r>
            <a:endParaRPr lang="en-US"/>
          </a:p>
          <a:p>
            <a:pPr marL="342900" indent="-342900">
              <a:lnSpc>
                <a:spcPct val="125000"/>
              </a:lnSpc>
              <a:spcBef>
                <a:spcPts val="0"/>
              </a:spcBef>
              <a:spcAft>
                <a:spcPts val="0"/>
              </a:spcAft>
              <a:buFont typeface="Arial" panose="020B0604020202020204" pitchFamily="34" charset="0"/>
              <a:buChar char="•"/>
            </a:pPr>
            <a:r>
              <a:rPr lang="en-US"/>
              <a:t>Đổi mật khẩu</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4" grpId="1"/>
      <p:bldP spid="7" grpId="1"/>
      <p:bldP spid="6" grpId="0"/>
      <p:bldP spid="8" grpId="0"/>
      <p:bldP spid="6" grpId="1"/>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8835" y="476250"/>
            <a:ext cx="720090" cy="7200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4</a:t>
            </a:r>
            <a:endParaRPr lang="en-US"/>
          </a:p>
        </p:txBody>
      </p:sp>
      <p:sp>
        <p:nvSpPr>
          <p:cNvPr id="5" name="Text Box 4"/>
          <p:cNvSpPr txBox="1"/>
          <p:nvPr/>
        </p:nvSpPr>
        <p:spPr>
          <a:xfrm>
            <a:off x="1775460" y="588645"/>
            <a:ext cx="4146550" cy="607695"/>
          </a:xfrm>
          <a:prstGeom prst="rect">
            <a:avLst/>
          </a:prstGeom>
          <a:noFill/>
        </p:spPr>
        <p:txBody>
          <a:bodyPr wrap="square" rtlCol="0">
            <a:noAutofit/>
          </a:bodyPr>
          <a:p>
            <a:r>
              <a:rPr lang="en-US"/>
              <a:t>DEMO</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p>
            <a:pPr algn="ctr"/>
            <a:r>
              <a:rPr lang="en-US" altLang="zh-CN" sz="4800" b="1" dirty="0">
                <a:effectLst/>
              </a:rPr>
              <a:t>THANKS FOR WATCHING</a:t>
            </a:r>
            <a:endParaRPr lang="en-US" altLang="zh-CN" sz="4800" b="1" dirty="0">
              <a:effectLs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326"/>
</p:tagLst>
</file>

<file path=ppt/tags/tag10.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8*a*1"/>
  <p:tag name="KSO_WM_UNIT_CLEAR" val="1"/>
  <p:tag name="KSO_WM_UNIT_LAYERLEVEL" val="1"/>
  <p:tag name="KSO_WM_UNIT_VALUE" val="5"/>
  <p:tag name="KSO_WM_UNIT_ISCONTENTSTITLE" val="0"/>
  <p:tag name="KSO_WM_UNIT_HIGHLIGHT" val="0"/>
  <p:tag name="KSO_WM_UNIT_COMPATIBLE" val="0"/>
  <p:tag name="KSO_WM_UNIT_PRESET_TEXT" val="Thank You!"/>
</p:tagLst>
</file>

<file path=ppt/tags/tag15.xml><?xml version="1.0" encoding="utf-8"?>
<p:tagLst xmlns:p="http://schemas.openxmlformats.org/presentationml/2006/main">
  <p:tag name="KSO_WM_TEMPLATE_CATEGORY" val="custom"/>
  <p:tag name="KSO_WM_TEMPLATE_INDEX" val="160326"/>
  <p:tag name="KSO_WM_TAG_VERSION" val="1.0"/>
  <p:tag name="KSO_WM_SLIDE_ID" val="custom160326_28"/>
  <p:tag name="KSO_WM_SLIDE_INDEX" val="28"/>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326"/>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5、8、12、16、20、25、26、27、28"/>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Theme">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1269</Words>
  <Application>WPS Presentation</Application>
  <PresentationFormat>宽屏</PresentationFormat>
  <Paragraphs>77</Paragraphs>
  <Slides>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SimHei</vt:lpstr>
      <vt:lpstr>Microsoft YaHei</vt:lpstr>
      <vt:lpstr>Arial Unicode MS</vt:lpstr>
      <vt:lpstr>Calibri</vt:lpstr>
      <vt:lpstr>Office Theme</vt:lpstr>
      <vt:lpstr>PHÁT TRIỂN ỨNG DỤNG TRÊN THIẾT BỊ DI ĐỘNG</vt:lpstr>
      <vt:lpstr>PowerPoint 演示文稿</vt:lpstr>
      <vt:lpstr>PowerPoint 演示文稿</vt:lpstr>
      <vt:lpstr>PowerPoint 演示文稿</vt:lpstr>
      <vt:lpstr>PowerPoint 演示文稿</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Quân Tô Công</cp:lastModifiedBy>
  <cp:revision>260</cp:revision>
  <dcterms:created xsi:type="dcterms:W3CDTF">2013-10-01T16:10:00Z</dcterms:created>
  <dcterms:modified xsi:type="dcterms:W3CDTF">2024-10-25T02:57:47Z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9944A92947464D579D3C37B00CEF02DA_11</vt:lpwstr>
  </property>
</Properties>
</file>