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10287000" cx="18288000"/>
  <p:notesSz cx="6858000" cy="9144000"/>
  <p:embeddedFontLst>
    <p:embeddedFont>
      <p:font typeface="Play"/>
      <p:regular r:id="rId25"/>
      <p:bold r:id="rId26"/>
    </p:embeddedFont>
    <p:embeddedFont>
      <p:font typeface="Nuni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jrouyXUnNdMqZRqHzgIsJchFFg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92D623-565B-4DFB-A186-CBC42BAB67B1}">
  <a:tblStyle styleId="{7492D623-565B-4DFB-A186-CBC42BAB67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bold.fntdata"/><Relationship Id="rId25" Type="http://schemas.openxmlformats.org/officeDocument/2006/relationships/font" Target="fonts/Play-regular.fntdata"/><Relationship Id="rId28" Type="http://schemas.openxmlformats.org/officeDocument/2006/relationships/font" Target="fonts/NunitoSans-bold.fntdata"/><Relationship Id="rId27" Type="http://schemas.openxmlformats.org/officeDocument/2006/relationships/font" Target="fonts/Nuni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Nuni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98" name="Google Shape;198;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99" name="Google Shape;199;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a:t>Nói sơ qua từng chức năng của table</a:t>
            </a:r>
            <a:endParaRPr/>
          </a:p>
        </p:txBody>
      </p:sp>
      <p:sp>
        <p:nvSpPr>
          <p:cNvPr id="201" name="Google Shape;201;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2" name="Google Shape;202;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15" name="Google Shape;215;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216" name="Google Shape;216;p1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Nói thêm các chain này sẽ được áp dụng khi nào</a:t>
            </a:r>
            <a:endParaRPr/>
          </a:p>
        </p:txBody>
      </p:sp>
      <p:sp>
        <p:nvSpPr>
          <p:cNvPr id="218" name="Google Shape;218;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9" name="Google Shape;219;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43" name="Google Shape;143;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44" name="Google Shape;144;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Nói thêm về chức năng từng hook</a:t>
            </a:r>
            <a:endParaRPr/>
          </a:p>
        </p:txBody>
      </p:sp>
      <p:sp>
        <p:nvSpPr>
          <p:cNvPr id="146" name="Google Shape;146;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47" name="Google Shape;147;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4123bde16_1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68" name="Google Shape;168;g324123bde16_1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b="0" i="0" sz="1200" u="none" cap="none" strike="noStrike">
              <a:solidFill>
                <a:schemeClr val="dk1"/>
              </a:solidFill>
              <a:latin typeface="Calibri"/>
              <a:ea typeface="Calibri"/>
              <a:cs typeface="Calibri"/>
              <a:sym typeface="Calibri"/>
            </a:endParaRPr>
          </a:p>
        </p:txBody>
      </p:sp>
      <p:sp>
        <p:nvSpPr>
          <p:cNvPr id="169" name="Google Shape;169;g324123bde16_1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24123bde16_1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24123bde16_1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72" name="Google Shape;172;g324123bde16_1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87" name="Shape 87"/>
        <p:cNvGrpSpPr/>
        <p:nvPr/>
      </p:nvGrpSpPr>
      <p:grpSpPr>
        <a:xfrm>
          <a:off x="0" y="0"/>
          <a:ext cx="0" cy="0"/>
          <a:chOff x="0" y="0"/>
          <a:chExt cx="0" cy="0"/>
        </a:xfrm>
      </p:grpSpPr>
      <p:sp>
        <p:nvSpPr>
          <p:cNvPr id="88" name="Google Shape;88;p1"/>
          <p:cNvSpPr/>
          <p:nvPr/>
        </p:nvSpPr>
        <p:spPr>
          <a:xfrm>
            <a:off x="14580905" y="6684681"/>
            <a:ext cx="8424068" cy="8413538"/>
          </a:xfrm>
          <a:custGeom>
            <a:rect b="b" l="l" r="r" t="t"/>
            <a:pathLst>
              <a:path extrusionOk="0" h="8413538" w="8424068">
                <a:moveTo>
                  <a:pt x="0" y="0"/>
                </a:moveTo>
                <a:lnTo>
                  <a:pt x="8424069" y="0"/>
                </a:lnTo>
                <a:lnTo>
                  <a:pt x="8424069" y="8413538"/>
                </a:lnTo>
                <a:lnTo>
                  <a:pt x="0" y="8413538"/>
                </a:lnTo>
                <a:lnTo>
                  <a:pt x="0" y="0"/>
                </a:lnTo>
                <a:close/>
              </a:path>
            </a:pathLst>
          </a:custGeom>
          <a:blipFill rotWithShape="1">
            <a:blip r:embed="rId3">
              <a:alphaModFix/>
            </a:blip>
            <a:stretch>
              <a:fillRect b="0" l="0" r="0" t="0"/>
            </a:stretch>
          </a:blipFill>
          <a:ln>
            <a:noFill/>
          </a:ln>
        </p:spPr>
      </p:sp>
      <p:sp>
        <p:nvSpPr>
          <p:cNvPr id="89" name="Google Shape;89;p1"/>
          <p:cNvSpPr/>
          <p:nvPr/>
        </p:nvSpPr>
        <p:spPr>
          <a:xfrm>
            <a:off x="-5953960" y="-6436573"/>
            <a:ext cx="8424068" cy="8413538"/>
          </a:xfrm>
          <a:custGeom>
            <a:rect b="b" l="l" r="r" t="t"/>
            <a:pathLst>
              <a:path extrusionOk="0" h="8413538" w="8424068">
                <a:moveTo>
                  <a:pt x="0" y="0"/>
                </a:moveTo>
                <a:lnTo>
                  <a:pt x="8424068" y="0"/>
                </a:lnTo>
                <a:lnTo>
                  <a:pt x="8424068" y="8413539"/>
                </a:lnTo>
                <a:lnTo>
                  <a:pt x="0" y="8413539"/>
                </a:lnTo>
                <a:lnTo>
                  <a:pt x="0" y="0"/>
                </a:lnTo>
                <a:close/>
              </a:path>
            </a:pathLst>
          </a:custGeom>
          <a:blipFill rotWithShape="1">
            <a:blip r:embed="rId3">
              <a:alphaModFix/>
            </a:blip>
            <a:stretch>
              <a:fillRect b="0" l="0" r="0" t="0"/>
            </a:stretch>
          </a:blipFill>
          <a:ln>
            <a:noFill/>
          </a:ln>
        </p:spPr>
      </p:sp>
      <p:sp>
        <p:nvSpPr>
          <p:cNvPr id="90" name="Google Shape;90;p1"/>
          <p:cNvSpPr txBox="1"/>
          <p:nvPr/>
        </p:nvSpPr>
        <p:spPr>
          <a:xfrm>
            <a:off x="513720" y="3526973"/>
            <a:ext cx="17260560" cy="4282443"/>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5600" u="none" cap="none" strike="noStrike">
                <a:solidFill>
                  <a:srgbClr val="051D40"/>
                </a:solidFill>
                <a:latin typeface="Times New Roman"/>
                <a:ea typeface="Times New Roman"/>
                <a:cs typeface="Times New Roman"/>
                <a:sym typeface="Times New Roman"/>
              </a:rPr>
              <a:t>Linux kernel networking: Netfilter, IPTables, flows of application data packets via TCP/IP protocol stack</a:t>
            </a:r>
            <a:endParaRPr b="0" i="0" sz="5600" u="none" cap="none" strike="noStrike">
              <a:solidFill>
                <a:srgbClr val="051D4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t/>
            </a:r>
            <a:endParaRPr b="0" i="0" sz="5600" u="none" cap="none" strike="noStrike">
              <a:solidFill>
                <a:srgbClr val="051D40"/>
              </a:solidFill>
              <a:latin typeface="Times New Roman"/>
              <a:ea typeface="Times New Roman"/>
              <a:cs typeface="Times New Roman"/>
              <a:sym typeface="Times New Roman"/>
            </a:endParaRPr>
          </a:p>
        </p:txBody>
      </p:sp>
      <p:sp>
        <p:nvSpPr>
          <p:cNvPr id="91" name="Google Shape;91;p1"/>
          <p:cNvSpPr txBox="1"/>
          <p:nvPr/>
        </p:nvSpPr>
        <p:spPr>
          <a:xfrm>
            <a:off x="3257129" y="8193802"/>
            <a:ext cx="11773742" cy="6699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5000" u="none" cap="none" strike="noStrike">
                <a:solidFill>
                  <a:srgbClr val="051D40"/>
                </a:solidFill>
                <a:latin typeface="Nunito Sans"/>
                <a:ea typeface="Nunito Sans"/>
                <a:cs typeface="Nunito Sans"/>
                <a:sym typeface="Nunito Sans"/>
              </a:rPr>
              <a:t>GVHD: PGS.TS. LÊ TRUNG QUÂN</a:t>
            </a:r>
            <a:endParaRPr b="0" i="0" sz="5000" u="none" cap="none" strike="noStrike">
              <a:solidFill>
                <a:srgbClr val="051D40"/>
              </a:solidFill>
              <a:latin typeface="Nunito Sans"/>
              <a:ea typeface="Nunito Sans"/>
              <a:cs typeface="Nunito Sans"/>
              <a:sym typeface="Nunito Sans"/>
            </a:endParaRPr>
          </a:p>
        </p:txBody>
      </p:sp>
      <p:sp>
        <p:nvSpPr>
          <p:cNvPr id="92" name="Google Shape;92;p1"/>
          <p:cNvSpPr txBox="1"/>
          <p:nvPr/>
        </p:nvSpPr>
        <p:spPr>
          <a:xfrm>
            <a:off x="1239017" y="763125"/>
            <a:ext cx="16695610" cy="8331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6500" u="none" cap="none" strike="noStrike">
                <a:solidFill>
                  <a:srgbClr val="2BA1CA"/>
                </a:solidFill>
                <a:latin typeface="Times New Roman"/>
                <a:ea typeface="Times New Roman"/>
                <a:cs typeface="Times New Roman"/>
                <a:sym typeface="Times New Roman"/>
              </a:rPr>
              <a:t>HỆ THỐNG NHÚNG MẠNG KHÔNG DÂY</a:t>
            </a:r>
            <a:endParaRPr b="1" i="0" sz="6500" u="none" cap="none" strike="noStrike">
              <a:solidFill>
                <a:srgbClr val="2BA1CA"/>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7FF"/>
        </a:solidFill>
      </p:bgPr>
    </p:bg>
    <p:spTree>
      <p:nvGrpSpPr>
        <p:cNvPr id="191" name="Shape 191"/>
        <p:cNvGrpSpPr/>
        <p:nvPr/>
      </p:nvGrpSpPr>
      <p:grpSpPr>
        <a:xfrm>
          <a:off x="0" y="0"/>
          <a:ext cx="0" cy="0"/>
          <a:chOff x="0" y="0"/>
          <a:chExt cx="0" cy="0"/>
        </a:xfrm>
      </p:grpSpPr>
      <p:sp>
        <p:nvSpPr>
          <p:cNvPr id="192" name="Google Shape;192;p9"/>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3">
              <a:alphaModFix/>
            </a:blip>
            <a:stretch>
              <a:fillRect b="0" l="0" r="0" t="0"/>
            </a:stretch>
          </a:blipFill>
          <a:ln>
            <a:noFill/>
          </a:ln>
        </p:spPr>
      </p:sp>
      <p:sp>
        <p:nvSpPr>
          <p:cNvPr id="193" name="Google Shape;193;p9"/>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4">
              <a:alphaModFix/>
            </a:blip>
            <a:stretch>
              <a:fillRect b="0" l="0" r="0" t="0"/>
            </a:stretch>
          </a:blipFill>
          <a:ln>
            <a:noFill/>
          </a:ln>
        </p:spPr>
      </p:sp>
      <p:sp>
        <p:nvSpPr>
          <p:cNvPr id="194" name="Google Shape;194;p9"/>
          <p:cNvSpPr txBox="1"/>
          <p:nvPr/>
        </p:nvSpPr>
        <p:spPr>
          <a:xfrm>
            <a:off x="2695575" y="342900"/>
            <a:ext cx="4966335" cy="93345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Times New Roman"/>
                <a:ea typeface="Times New Roman"/>
                <a:cs typeface="Times New Roman"/>
                <a:sym typeface="Times New Roman"/>
              </a:rPr>
              <a:t>Khái niệm</a:t>
            </a:r>
            <a:endParaRPr b="1" i="0" sz="6000" u="none" cap="none" strike="noStrike">
              <a:solidFill>
                <a:srgbClr val="000000"/>
              </a:solidFill>
              <a:latin typeface="Times New Roman"/>
              <a:ea typeface="Times New Roman"/>
              <a:cs typeface="Times New Roman"/>
              <a:sym typeface="Times New Roman"/>
            </a:endParaRPr>
          </a:p>
        </p:txBody>
      </p:sp>
      <p:sp>
        <p:nvSpPr>
          <p:cNvPr id="195" name="Google Shape;195;p9"/>
          <p:cNvSpPr txBox="1"/>
          <p:nvPr/>
        </p:nvSpPr>
        <p:spPr>
          <a:xfrm>
            <a:off x="1028700" y="2562882"/>
            <a:ext cx="16230600" cy="3564890"/>
          </a:xfrm>
          <a:prstGeom prst="rect">
            <a:avLst/>
          </a:prstGeom>
          <a:noFill/>
          <a:ln>
            <a:noFill/>
          </a:ln>
        </p:spPr>
        <p:txBody>
          <a:bodyPr anchorCtr="0" anchor="t" bIns="0" lIns="0" spcFirstLastPara="1" rIns="0" wrap="square" tIns="0">
            <a:spAutoFit/>
          </a:bodyPr>
          <a:lstStyle/>
          <a:p>
            <a:pPr indent="0" lvl="0" marL="0" marR="0" rtl="0" algn="just">
              <a:lnSpc>
                <a:spcPct val="139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Iptables là một chương trình tiện ích không gian người dùng cho phép quản trị viên hệ thống cấu hình các quy tắc lọc gói tin IP của tường lửa trong nhân Linux, được triển khai dưới dạng các mô-đun Netfilter khác nhau. Các bộ lọc này được tổ chức thành một tập hợp các bảng, mỗi bảng chứa các chuỗi quy tắc để xử lý các gói tin mạng</a:t>
            </a:r>
            <a:endParaRPr b="0" i="0" sz="40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comb/>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7FF"/>
        </a:solidFill>
      </p:bgPr>
    </p:bg>
    <p:spTree>
      <p:nvGrpSpPr>
        <p:cNvPr id="203" name="Shape 203"/>
        <p:cNvGrpSpPr/>
        <p:nvPr/>
      </p:nvGrpSpPr>
      <p:grpSpPr>
        <a:xfrm>
          <a:off x="0" y="0"/>
          <a:ext cx="0" cy="0"/>
          <a:chOff x="0" y="0"/>
          <a:chExt cx="0" cy="0"/>
        </a:xfrm>
      </p:grpSpPr>
      <p:sp>
        <p:nvSpPr>
          <p:cNvPr id="204" name="Google Shape;204;p10"/>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3">
              <a:alphaModFix/>
            </a:blip>
            <a:stretch>
              <a:fillRect b="0" l="0" r="0" t="0"/>
            </a:stretch>
          </a:blipFill>
          <a:ln>
            <a:noFill/>
          </a:ln>
        </p:spPr>
      </p:sp>
      <p:sp>
        <p:nvSpPr>
          <p:cNvPr id="205" name="Google Shape;205;p10"/>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4">
              <a:alphaModFix/>
            </a:blip>
            <a:stretch>
              <a:fillRect b="0" l="0" r="0" t="0"/>
            </a:stretch>
          </a:blipFill>
          <a:ln>
            <a:noFill/>
          </a:ln>
        </p:spPr>
      </p:sp>
      <p:sp>
        <p:nvSpPr>
          <p:cNvPr id="206" name="Google Shape;206;p10"/>
          <p:cNvSpPr/>
          <p:nvPr/>
        </p:nvSpPr>
        <p:spPr>
          <a:xfrm>
            <a:off x="7936819" y="2711947"/>
            <a:ext cx="9322481" cy="4863105"/>
          </a:xfrm>
          <a:custGeom>
            <a:rect b="b" l="l" r="r" t="t"/>
            <a:pathLst>
              <a:path extrusionOk="0" h="4863105" w="9322481">
                <a:moveTo>
                  <a:pt x="0" y="0"/>
                </a:moveTo>
                <a:lnTo>
                  <a:pt x="9322481" y="0"/>
                </a:lnTo>
                <a:lnTo>
                  <a:pt x="9322481" y="4863106"/>
                </a:lnTo>
                <a:lnTo>
                  <a:pt x="0" y="4863106"/>
                </a:lnTo>
                <a:lnTo>
                  <a:pt x="0" y="0"/>
                </a:lnTo>
                <a:close/>
              </a:path>
            </a:pathLst>
          </a:custGeom>
          <a:blipFill rotWithShape="1">
            <a:blip r:embed="rId5">
              <a:alphaModFix/>
            </a:blip>
            <a:stretch>
              <a:fillRect b="-198" l="0" r="0" t="-199"/>
            </a:stretch>
          </a:blipFill>
          <a:ln>
            <a:noFill/>
          </a:ln>
        </p:spPr>
      </p:sp>
      <p:sp>
        <p:nvSpPr>
          <p:cNvPr id="207" name="Google Shape;207;p10"/>
          <p:cNvSpPr txBox="1"/>
          <p:nvPr/>
        </p:nvSpPr>
        <p:spPr>
          <a:xfrm>
            <a:off x="2695575" y="124460"/>
            <a:ext cx="3665220" cy="93345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Arial"/>
                <a:ea typeface="Arial"/>
                <a:cs typeface="Arial"/>
                <a:sym typeface="Arial"/>
              </a:rPr>
              <a:t>Tables</a:t>
            </a:r>
            <a:endParaRPr b="1" i="0" sz="6000" u="none" cap="none" strike="noStrike">
              <a:solidFill>
                <a:srgbClr val="000000"/>
              </a:solidFill>
              <a:latin typeface="Arial"/>
              <a:ea typeface="Arial"/>
              <a:cs typeface="Arial"/>
              <a:sym typeface="Arial"/>
            </a:endParaRPr>
          </a:p>
        </p:txBody>
      </p:sp>
      <p:sp>
        <p:nvSpPr>
          <p:cNvPr id="208" name="Google Shape;208;p10"/>
          <p:cNvSpPr txBox="1"/>
          <p:nvPr/>
        </p:nvSpPr>
        <p:spPr>
          <a:xfrm>
            <a:off x="2695367" y="1479218"/>
            <a:ext cx="4208621" cy="84772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4500" u="none" cap="none" strike="noStrike">
                <a:solidFill>
                  <a:srgbClr val="000000"/>
                </a:solidFill>
                <a:latin typeface="Times New Roman"/>
                <a:ea typeface="Times New Roman"/>
                <a:cs typeface="Times New Roman"/>
                <a:sym typeface="Times New Roman"/>
              </a:rPr>
              <a:t>Có 4 tables chính</a:t>
            </a:r>
            <a:endParaRPr b="0" i="0" sz="4500" u="none" cap="none" strike="noStrike">
              <a:solidFill>
                <a:srgbClr val="000000"/>
              </a:solidFill>
              <a:latin typeface="Times New Roman"/>
              <a:ea typeface="Times New Roman"/>
              <a:cs typeface="Times New Roman"/>
              <a:sym typeface="Times New Roman"/>
            </a:endParaRPr>
          </a:p>
        </p:txBody>
      </p:sp>
      <p:sp>
        <p:nvSpPr>
          <p:cNvPr id="209" name="Google Shape;209;p10"/>
          <p:cNvSpPr txBox="1"/>
          <p:nvPr/>
        </p:nvSpPr>
        <p:spPr>
          <a:xfrm>
            <a:off x="2714655" y="2920682"/>
            <a:ext cx="3397091" cy="610235"/>
          </a:xfrm>
          <a:prstGeom prst="rect">
            <a:avLst/>
          </a:prstGeom>
          <a:noFill/>
          <a:ln>
            <a:noFill/>
          </a:ln>
        </p:spPr>
        <p:txBody>
          <a:bodyPr anchorCtr="0" anchor="t" bIns="0" lIns="0" spcFirstLastPara="1" rIns="0" wrap="square" tIns="0">
            <a:spAutoFit/>
          </a:bodyPr>
          <a:lstStyle/>
          <a:p>
            <a:pPr indent="-367029" lvl="1" marL="734060" marR="0" rtl="0" algn="ctr">
              <a:lnSpc>
                <a:spcPct val="13222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FILTER table</a:t>
            </a:r>
            <a:endParaRPr b="0" i="0" sz="3600" u="none" cap="none" strike="noStrike">
              <a:solidFill>
                <a:srgbClr val="000000"/>
              </a:solidFill>
              <a:latin typeface="Times New Roman"/>
              <a:ea typeface="Times New Roman"/>
              <a:cs typeface="Times New Roman"/>
              <a:sym typeface="Times New Roman"/>
            </a:endParaRPr>
          </a:p>
        </p:txBody>
      </p:sp>
      <p:sp>
        <p:nvSpPr>
          <p:cNvPr id="210" name="Google Shape;210;p10"/>
          <p:cNvSpPr txBox="1"/>
          <p:nvPr/>
        </p:nvSpPr>
        <p:spPr>
          <a:xfrm>
            <a:off x="2695367" y="5357812"/>
            <a:ext cx="3685104" cy="610235"/>
          </a:xfrm>
          <a:prstGeom prst="rect">
            <a:avLst/>
          </a:prstGeom>
          <a:noFill/>
          <a:ln>
            <a:noFill/>
          </a:ln>
        </p:spPr>
        <p:txBody>
          <a:bodyPr anchorCtr="0" anchor="t" bIns="0" lIns="0" spcFirstLastPara="1" rIns="0" wrap="square" tIns="0">
            <a:spAutoFit/>
          </a:bodyPr>
          <a:lstStyle/>
          <a:p>
            <a:pPr indent="-367029" lvl="1" marL="734060" marR="0" rtl="0" algn="ctr">
              <a:lnSpc>
                <a:spcPct val="13222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MANGLEtable</a:t>
            </a:r>
            <a:endParaRPr b="0" i="0" sz="3600" u="none" cap="none" strike="noStrike">
              <a:solidFill>
                <a:srgbClr val="000000"/>
              </a:solidFill>
              <a:latin typeface="Times New Roman"/>
              <a:ea typeface="Times New Roman"/>
              <a:cs typeface="Times New Roman"/>
              <a:sym typeface="Times New Roman"/>
            </a:endParaRPr>
          </a:p>
        </p:txBody>
      </p:sp>
      <p:sp>
        <p:nvSpPr>
          <p:cNvPr id="211" name="Google Shape;211;p10"/>
          <p:cNvSpPr txBox="1"/>
          <p:nvPr/>
        </p:nvSpPr>
        <p:spPr>
          <a:xfrm>
            <a:off x="2695367" y="4148772"/>
            <a:ext cx="2722245" cy="610235"/>
          </a:xfrm>
          <a:prstGeom prst="rect">
            <a:avLst/>
          </a:prstGeom>
          <a:noFill/>
          <a:ln>
            <a:noFill/>
          </a:ln>
        </p:spPr>
        <p:txBody>
          <a:bodyPr anchorCtr="0" anchor="t" bIns="0" lIns="0" spcFirstLastPara="1" rIns="0" wrap="square" tIns="0">
            <a:spAutoFit/>
          </a:bodyPr>
          <a:lstStyle/>
          <a:p>
            <a:pPr indent="-367029" lvl="1" marL="734060" marR="0" rtl="0" algn="ctr">
              <a:lnSpc>
                <a:spcPct val="13222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NAT table</a:t>
            </a:r>
            <a:endParaRPr b="0" i="0" sz="3600" u="none" cap="none" strike="noStrike">
              <a:solidFill>
                <a:srgbClr val="000000"/>
              </a:solidFill>
              <a:latin typeface="Times New Roman"/>
              <a:ea typeface="Times New Roman"/>
              <a:cs typeface="Times New Roman"/>
              <a:sym typeface="Times New Roman"/>
            </a:endParaRPr>
          </a:p>
        </p:txBody>
      </p:sp>
      <p:sp>
        <p:nvSpPr>
          <p:cNvPr id="212" name="Google Shape;212;p10"/>
          <p:cNvSpPr txBox="1"/>
          <p:nvPr/>
        </p:nvSpPr>
        <p:spPr>
          <a:xfrm>
            <a:off x="2714655" y="6585903"/>
            <a:ext cx="2839283" cy="610235"/>
          </a:xfrm>
          <a:prstGeom prst="rect">
            <a:avLst/>
          </a:prstGeom>
          <a:noFill/>
          <a:ln>
            <a:noFill/>
          </a:ln>
        </p:spPr>
        <p:txBody>
          <a:bodyPr anchorCtr="0" anchor="t" bIns="0" lIns="0" spcFirstLastPara="1" rIns="0" wrap="square" tIns="0">
            <a:spAutoFit/>
          </a:bodyPr>
          <a:lstStyle/>
          <a:p>
            <a:pPr indent="-367029" lvl="1" marL="734060" marR="0" rtl="0" algn="ctr">
              <a:lnSpc>
                <a:spcPct val="13222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RAW table</a:t>
            </a:r>
            <a:endParaRPr b="0" i="0" sz="36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7FF"/>
        </a:solidFill>
      </p:bgPr>
    </p:bg>
    <p:spTree>
      <p:nvGrpSpPr>
        <p:cNvPr id="220" name="Shape 220"/>
        <p:cNvGrpSpPr/>
        <p:nvPr/>
      </p:nvGrpSpPr>
      <p:grpSpPr>
        <a:xfrm>
          <a:off x="0" y="0"/>
          <a:ext cx="0" cy="0"/>
          <a:chOff x="0" y="0"/>
          <a:chExt cx="0" cy="0"/>
        </a:xfrm>
      </p:grpSpPr>
      <p:sp>
        <p:nvSpPr>
          <p:cNvPr id="221" name="Google Shape;221;p11"/>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3">
              <a:alphaModFix/>
            </a:blip>
            <a:stretch>
              <a:fillRect b="0" l="0" r="0" t="0"/>
            </a:stretch>
          </a:blipFill>
          <a:ln>
            <a:noFill/>
          </a:ln>
        </p:spPr>
      </p:sp>
      <p:sp>
        <p:nvSpPr>
          <p:cNvPr id="222" name="Google Shape;222;p11"/>
          <p:cNvSpPr/>
          <p:nvPr/>
        </p:nvSpPr>
        <p:spPr>
          <a:xfrm>
            <a:off x="15099280" y="8265891"/>
            <a:ext cx="8424068" cy="8413538"/>
          </a:xfrm>
          <a:custGeom>
            <a:rect b="b" l="l" r="r" t="t"/>
            <a:pathLst>
              <a:path extrusionOk="0" h="8413538" w="8424068">
                <a:moveTo>
                  <a:pt x="0" y="0"/>
                </a:moveTo>
                <a:lnTo>
                  <a:pt x="8424069" y="0"/>
                </a:lnTo>
                <a:lnTo>
                  <a:pt x="8424069" y="8413538"/>
                </a:lnTo>
                <a:lnTo>
                  <a:pt x="0" y="8413538"/>
                </a:lnTo>
                <a:lnTo>
                  <a:pt x="0" y="0"/>
                </a:lnTo>
                <a:close/>
              </a:path>
            </a:pathLst>
          </a:custGeom>
          <a:blipFill rotWithShape="1">
            <a:blip r:embed="rId4">
              <a:alphaModFix/>
            </a:blip>
            <a:stretch>
              <a:fillRect b="0" l="0" r="0" t="0"/>
            </a:stretch>
          </a:blipFill>
          <a:ln>
            <a:noFill/>
          </a:ln>
        </p:spPr>
      </p:sp>
      <p:sp>
        <p:nvSpPr>
          <p:cNvPr id="223" name="Google Shape;223;p11"/>
          <p:cNvSpPr txBox="1"/>
          <p:nvPr/>
        </p:nvSpPr>
        <p:spPr>
          <a:xfrm>
            <a:off x="2695575" y="124460"/>
            <a:ext cx="7851775" cy="93345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Times New Roman"/>
                <a:ea typeface="Times New Roman"/>
                <a:cs typeface="Times New Roman"/>
                <a:sym typeface="Times New Roman"/>
              </a:rPr>
              <a:t>Chains và targets</a:t>
            </a:r>
            <a:endParaRPr b="1" i="0" sz="6000" u="none" cap="none" strike="noStrike">
              <a:solidFill>
                <a:srgbClr val="000000"/>
              </a:solidFill>
              <a:latin typeface="Times New Roman"/>
              <a:ea typeface="Times New Roman"/>
              <a:cs typeface="Times New Roman"/>
              <a:sym typeface="Times New Roman"/>
            </a:endParaRPr>
          </a:p>
        </p:txBody>
      </p:sp>
      <p:sp>
        <p:nvSpPr>
          <p:cNvPr id="224" name="Google Shape;224;p11"/>
          <p:cNvSpPr txBox="1"/>
          <p:nvPr/>
        </p:nvSpPr>
        <p:spPr>
          <a:xfrm>
            <a:off x="1875155" y="1506855"/>
            <a:ext cx="15126970" cy="1363980"/>
          </a:xfrm>
          <a:prstGeom prst="rect">
            <a:avLst/>
          </a:prstGeom>
          <a:noFill/>
          <a:ln>
            <a:noFill/>
          </a:ln>
        </p:spPr>
        <p:txBody>
          <a:bodyPr anchorCtr="0" anchor="t" bIns="0" lIns="0" spcFirstLastPara="1" rIns="0" wrap="square" tIns="0">
            <a:spAutoFit/>
          </a:bodyPr>
          <a:lstStyle/>
          <a:p>
            <a:pPr indent="0" lvl="0" marL="0" marR="0" rtl="0" algn="just">
              <a:lnSpc>
                <a:spcPct val="133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Chain là một quy tắc xử lý các gói tin bao gồm nhiều rules có liên quan tới nhau. Có 5 chains tương ứng với 5 hooks trong netfilter</a:t>
            </a:r>
            <a:endParaRPr b="0" i="0" sz="4000" u="none" cap="none" strike="noStrike">
              <a:solidFill>
                <a:srgbClr val="000000"/>
              </a:solidFill>
              <a:latin typeface="Times New Roman"/>
              <a:ea typeface="Times New Roman"/>
              <a:cs typeface="Times New Roman"/>
              <a:sym typeface="Times New Roman"/>
            </a:endParaRPr>
          </a:p>
        </p:txBody>
      </p:sp>
      <p:sp>
        <p:nvSpPr>
          <p:cNvPr id="225" name="Google Shape;225;p11"/>
          <p:cNvSpPr txBox="1"/>
          <p:nvPr/>
        </p:nvSpPr>
        <p:spPr>
          <a:xfrm>
            <a:off x="1875140" y="3183350"/>
            <a:ext cx="3801666"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PREROUTING</a:t>
            </a:r>
            <a:endParaRPr b="0" i="0" sz="3400" u="none" cap="none" strike="noStrike">
              <a:solidFill>
                <a:srgbClr val="000000"/>
              </a:solidFill>
              <a:latin typeface="Times New Roman"/>
              <a:ea typeface="Times New Roman"/>
              <a:cs typeface="Times New Roman"/>
              <a:sym typeface="Times New Roman"/>
            </a:endParaRPr>
          </a:p>
        </p:txBody>
      </p:sp>
      <p:sp>
        <p:nvSpPr>
          <p:cNvPr id="226" name="Google Shape;226;p11"/>
          <p:cNvSpPr txBox="1"/>
          <p:nvPr/>
        </p:nvSpPr>
        <p:spPr>
          <a:xfrm>
            <a:off x="1875140" y="5048981"/>
            <a:ext cx="3136344"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FORWARD</a:t>
            </a:r>
            <a:endParaRPr b="0" i="0" sz="3400" u="none" cap="none" strike="noStrike">
              <a:solidFill>
                <a:srgbClr val="000000"/>
              </a:solidFill>
              <a:latin typeface="Times New Roman"/>
              <a:ea typeface="Times New Roman"/>
              <a:cs typeface="Times New Roman"/>
              <a:sym typeface="Times New Roman"/>
            </a:endParaRPr>
          </a:p>
        </p:txBody>
      </p:sp>
      <p:sp>
        <p:nvSpPr>
          <p:cNvPr id="227" name="Google Shape;227;p11"/>
          <p:cNvSpPr txBox="1"/>
          <p:nvPr/>
        </p:nvSpPr>
        <p:spPr>
          <a:xfrm>
            <a:off x="1875140" y="4116166"/>
            <a:ext cx="2159675"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INPUT</a:t>
            </a:r>
            <a:endParaRPr b="0" i="0" sz="3400" u="none" cap="none" strike="noStrike">
              <a:solidFill>
                <a:srgbClr val="000000"/>
              </a:solidFill>
              <a:latin typeface="Times New Roman"/>
              <a:ea typeface="Times New Roman"/>
              <a:cs typeface="Times New Roman"/>
              <a:sym typeface="Times New Roman"/>
            </a:endParaRPr>
          </a:p>
        </p:txBody>
      </p:sp>
      <p:sp>
        <p:nvSpPr>
          <p:cNvPr id="228" name="Google Shape;228;p11"/>
          <p:cNvSpPr txBox="1"/>
          <p:nvPr/>
        </p:nvSpPr>
        <p:spPr>
          <a:xfrm>
            <a:off x="1875140" y="6914611"/>
            <a:ext cx="4040029"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POSTROUTING</a:t>
            </a:r>
            <a:endParaRPr b="0" i="0" sz="3400" u="none" cap="none" strike="noStrike">
              <a:solidFill>
                <a:srgbClr val="000000"/>
              </a:solidFill>
              <a:latin typeface="Times New Roman"/>
              <a:ea typeface="Times New Roman"/>
              <a:cs typeface="Times New Roman"/>
              <a:sym typeface="Times New Roman"/>
            </a:endParaRPr>
          </a:p>
        </p:txBody>
      </p:sp>
      <p:sp>
        <p:nvSpPr>
          <p:cNvPr id="229" name="Google Shape;229;p11"/>
          <p:cNvSpPr txBox="1"/>
          <p:nvPr/>
        </p:nvSpPr>
        <p:spPr>
          <a:xfrm>
            <a:off x="1875140" y="5981796"/>
            <a:ext cx="2614374"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OUTPUT</a:t>
            </a:r>
            <a:endParaRPr b="0" i="0" sz="3400" u="none" cap="none" strike="noStrike">
              <a:solidFill>
                <a:srgbClr val="000000"/>
              </a:solidFill>
              <a:latin typeface="Times New Roman"/>
              <a:ea typeface="Times New Roman"/>
              <a:cs typeface="Times New Roman"/>
              <a:sym typeface="Times New Roman"/>
            </a:endParaRPr>
          </a:p>
        </p:txBody>
      </p:sp>
      <p:sp>
        <p:nvSpPr>
          <p:cNvPr id="230" name="Google Shape;230;p11"/>
          <p:cNvSpPr txBox="1"/>
          <p:nvPr/>
        </p:nvSpPr>
        <p:spPr>
          <a:xfrm>
            <a:off x="10081570" y="3183350"/>
            <a:ext cx="5519618"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NF_IP_PRE_ROUTING</a:t>
            </a:r>
            <a:endParaRPr b="0" i="0" sz="3400" u="none" cap="none" strike="noStrike">
              <a:solidFill>
                <a:srgbClr val="000000"/>
              </a:solidFill>
              <a:latin typeface="Times New Roman"/>
              <a:ea typeface="Times New Roman"/>
              <a:cs typeface="Times New Roman"/>
              <a:sym typeface="Times New Roman"/>
            </a:endParaRPr>
          </a:p>
        </p:txBody>
      </p:sp>
      <p:sp>
        <p:nvSpPr>
          <p:cNvPr id="231" name="Google Shape;231;p11"/>
          <p:cNvSpPr txBox="1"/>
          <p:nvPr/>
        </p:nvSpPr>
        <p:spPr>
          <a:xfrm>
            <a:off x="10140089" y="5048981"/>
            <a:ext cx="4638437"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NF_IP_FORWARD</a:t>
            </a:r>
            <a:endParaRPr b="0" i="0" sz="3400" u="none" cap="none" strike="noStrike">
              <a:solidFill>
                <a:srgbClr val="000000"/>
              </a:solidFill>
              <a:latin typeface="Times New Roman"/>
              <a:ea typeface="Times New Roman"/>
              <a:cs typeface="Times New Roman"/>
              <a:sym typeface="Times New Roman"/>
            </a:endParaRPr>
          </a:p>
        </p:txBody>
      </p:sp>
      <p:sp>
        <p:nvSpPr>
          <p:cNvPr id="232" name="Google Shape;232;p11"/>
          <p:cNvSpPr txBox="1"/>
          <p:nvPr/>
        </p:nvSpPr>
        <p:spPr>
          <a:xfrm>
            <a:off x="10142887" y="4116166"/>
            <a:ext cx="4525685"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NF_IP_LOCAL_IN</a:t>
            </a:r>
            <a:endParaRPr b="0" i="0" sz="3400" u="none" cap="none" strike="noStrike">
              <a:solidFill>
                <a:srgbClr val="000000"/>
              </a:solidFill>
              <a:latin typeface="Times New Roman"/>
              <a:ea typeface="Times New Roman"/>
              <a:cs typeface="Times New Roman"/>
              <a:sym typeface="Times New Roman"/>
            </a:endParaRPr>
          </a:p>
        </p:txBody>
      </p:sp>
      <p:sp>
        <p:nvSpPr>
          <p:cNvPr id="233" name="Google Shape;233;p11"/>
          <p:cNvSpPr txBox="1"/>
          <p:nvPr/>
        </p:nvSpPr>
        <p:spPr>
          <a:xfrm>
            <a:off x="10100858" y="6914611"/>
            <a:ext cx="5757862"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NF_IP_POST_ROUTING</a:t>
            </a:r>
            <a:endParaRPr b="0" i="0" sz="3400" u="none" cap="none" strike="noStrike">
              <a:solidFill>
                <a:srgbClr val="000000"/>
              </a:solidFill>
              <a:latin typeface="Times New Roman"/>
              <a:ea typeface="Times New Roman"/>
              <a:cs typeface="Times New Roman"/>
              <a:sym typeface="Times New Roman"/>
            </a:endParaRPr>
          </a:p>
        </p:txBody>
      </p:sp>
      <p:sp>
        <p:nvSpPr>
          <p:cNvPr id="234" name="Google Shape;234;p11"/>
          <p:cNvSpPr txBox="1"/>
          <p:nvPr/>
        </p:nvSpPr>
        <p:spPr>
          <a:xfrm>
            <a:off x="10118896" y="5981796"/>
            <a:ext cx="4980384"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NF_IP_LOCAL_OUT</a:t>
            </a:r>
            <a:endParaRPr b="0" i="0" sz="3400" u="none" cap="none" strike="noStrike">
              <a:solidFill>
                <a:srgbClr val="000000"/>
              </a:solidFill>
              <a:latin typeface="Times New Roman"/>
              <a:ea typeface="Times New Roman"/>
              <a:cs typeface="Times New Roman"/>
              <a:sym typeface="Times New Roman"/>
            </a:endParaRPr>
          </a:p>
        </p:txBody>
      </p:sp>
      <p:cxnSp>
        <p:nvCxnSpPr>
          <p:cNvPr id="235" name="Google Shape;235;p11"/>
          <p:cNvCxnSpPr/>
          <p:nvPr/>
        </p:nvCxnSpPr>
        <p:spPr>
          <a:xfrm>
            <a:off x="6129300" y="3554508"/>
            <a:ext cx="3971558" cy="0"/>
          </a:xfrm>
          <a:prstGeom prst="straightConnector1">
            <a:avLst/>
          </a:prstGeom>
          <a:noFill/>
          <a:ln cap="flat" cmpd="sng" w="38100">
            <a:solidFill>
              <a:srgbClr val="000000"/>
            </a:solidFill>
            <a:prstDash val="solid"/>
            <a:round/>
            <a:headEnd len="sm" w="sm" type="none"/>
            <a:tailEnd len="med" w="med" type="stealth"/>
          </a:ln>
        </p:spPr>
      </p:cxnSp>
      <p:cxnSp>
        <p:nvCxnSpPr>
          <p:cNvPr id="236" name="Google Shape;236;p11"/>
          <p:cNvCxnSpPr/>
          <p:nvPr/>
        </p:nvCxnSpPr>
        <p:spPr>
          <a:xfrm>
            <a:off x="6129300" y="4487323"/>
            <a:ext cx="3971558" cy="0"/>
          </a:xfrm>
          <a:prstGeom prst="straightConnector1">
            <a:avLst/>
          </a:prstGeom>
          <a:noFill/>
          <a:ln cap="flat" cmpd="sng" w="38100">
            <a:solidFill>
              <a:srgbClr val="000000"/>
            </a:solidFill>
            <a:prstDash val="solid"/>
            <a:round/>
            <a:headEnd len="sm" w="sm" type="none"/>
            <a:tailEnd len="med" w="med" type="stealth"/>
          </a:ln>
        </p:spPr>
      </p:cxnSp>
      <p:cxnSp>
        <p:nvCxnSpPr>
          <p:cNvPr id="237" name="Google Shape;237;p11"/>
          <p:cNvCxnSpPr/>
          <p:nvPr/>
        </p:nvCxnSpPr>
        <p:spPr>
          <a:xfrm>
            <a:off x="6129300" y="5420138"/>
            <a:ext cx="3971558" cy="0"/>
          </a:xfrm>
          <a:prstGeom prst="straightConnector1">
            <a:avLst/>
          </a:prstGeom>
          <a:noFill/>
          <a:ln cap="flat" cmpd="sng" w="38100">
            <a:solidFill>
              <a:srgbClr val="000000"/>
            </a:solidFill>
            <a:prstDash val="solid"/>
            <a:round/>
            <a:headEnd len="sm" w="sm" type="none"/>
            <a:tailEnd len="med" w="med" type="stealth"/>
          </a:ln>
        </p:spPr>
      </p:cxnSp>
      <p:cxnSp>
        <p:nvCxnSpPr>
          <p:cNvPr id="238" name="Google Shape;238;p11"/>
          <p:cNvCxnSpPr/>
          <p:nvPr/>
        </p:nvCxnSpPr>
        <p:spPr>
          <a:xfrm>
            <a:off x="6171329" y="6352953"/>
            <a:ext cx="3971558" cy="0"/>
          </a:xfrm>
          <a:prstGeom prst="straightConnector1">
            <a:avLst/>
          </a:prstGeom>
          <a:noFill/>
          <a:ln cap="flat" cmpd="sng" w="38100">
            <a:solidFill>
              <a:srgbClr val="000000"/>
            </a:solidFill>
            <a:prstDash val="solid"/>
            <a:round/>
            <a:headEnd len="sm" w="sm" type="none"/>
            <a:tailEnd len="med" w="med" type="stealth"/>
          </a:ln>
        </p:spPr>
      </p:cxnSp>
      <p:cxnSp>
        <p:nvCxnSpPr>
          <p:cNvPr id="239" name="Google Shape;239;p11"/>
          <p:cNvCxnSpPr/>
          <p:nvPr/>
        </p:nvCxnSpPr>
        <p:spPr>
          <a:xfrm>
            <a:off x="6213358" y="7285768"/>
            <a:ext cx="3971558" cy="0"/>
          </a:xfrm>
          <a:prstGeom prst="straightConnector1">
            <a:avLst/>
          </a:prstGeom>
          <a:noFill/>
          <a:ln cap="flat" cmpd="sng" w="38100">
            <a:solidFill>
              <a:srgbClr val="000000"/>
            </a:solidFill>
            <a:prstDash val="solid"/>
            <a:round/>
            <a:headEnd len="sm" w="sm" type="none"/>
            <a:tailEnd len="med" w="med" type="stealth"/>
          </a:ln>
        </p:spPr>
      </p:cxnSp>
      <p:sp>
        <p:nvSpPr>
          <p:cNvPr id="240" name="Google Shape;240;p11"/>
          <p:cNvSpPr txBox="1"/>
          <p:nvPr/>
        </p:nvSpPr>
        <p:spPr>
          <a:xfrm>
            <a:off x="1875140" y="7799801"/>
            <a:ext cx="15384160" cy="730885"/>
          </a:xfrm>
          <a:prstGeom prst="rect">
            <a:avLst/>
          </a:prstGeom>
          <a:noFill/>
          <a:ln>
            <a:noFill/>
          </a:ln>
        </p:spPr>
        <p:txBody>
          <a:bodyPr anchorCtr="0" anchor="t" bIns="0" lIns="0" spcFirstLastPara="1" rIns="0" wrap="square" tIns="0">
            <a:spAutoFit/>
          </a:bodyPr>
          <a:lstStyle/>
          <a:p>
            <a:pPr indent="0" lvl="0" marL="0" marR="0" rtl="0" algn="just">
              <a:lnSpc>
                <a:spcPct val="1425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Đi cùng với chúng là một số target như: ACCEPT, DROP, REJECT, LOG,...</a:t>
            </a:r>
            <a:endParaRPr b="0" i="0" sz="40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wedg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244" name="Shape 244"/>
        <p:cNvGrpSpPr/>
        <p:nvPr/>
      </p:nvGrpSpPr>
      <p:grpSpPr>
        <a:xfrm>
          <a:off x="0" y="0"/>
          <a:ext cx="0" cy="0"/>
          <a:chOff x="0" y="0"/>
          <a:chExt cx="0" cy="0"/>
        </a:xfrm>
      </p:grpSpPr>
      <p:sp>
        <p:nvSpPr>
          <p:cNvPr id="245" name="Google Shape;245;p12"/>
          <p:cNvSpPr/>
          <p:nvPr/>
        </p:nvSpPr>
        <p:spPr>
          <a:xfrm>
            <a:off x="14075966" y="8026486"/>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46" name="Google Shape;246;p12"/>
          <p:cNvSpPr/>
          <p:nvPr/>
        </p:nvSpPr>
        <p:spPr>
          <a:xfrm>
            <a:off x="-5009772" y="-5695168"/>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47" name="Google Shape;247;p12"/>
          <p:cNvSpPr/>
          <p:nvPr/>
        </p:nvSpPr>
        <p:spPr>
          <a:xfrm>
            <a:off x="2895860" y="4531676"/>
            <a:ext cx="1223648" cy="1223648"/>
          </a:xfrm>
          <a:custGeom>
            <a:rect b="b" l="l" r="r" t="t"/>
            <a:pathLst>
              <a:path extrusionOk="0" h="1223648" w="1223648">
                <a:moveTo>
                  <a:pt x="0" y="0"/>
                </a:moveTo>
                <a:lnTo>
                  <a:pt x="1223648" y="0"/>
                </a:lnTo>
                <a:lnTo>
                  <a:pt x="1223648" y="1223648"/>
                </a:lnTo>
                <a:lnTo>
                  <a:pt x="0" y="1223648"/>
                </a:lnTo>
                <a:lnTo>
                  <a:pt x="0" y="0"/>
                </a:lnTo>
                <a:close/>
              </a:path>
            </a:pathLst>
          </a:custGeom>
          <a:blipFill rotWithShape="1">
            <a:blip r:embed="rId4">
              <a:alphaModFix/>
            </a:blip>
            <a:stretch>
              <a:fillRect b="0" l="0" r="0" t="0"/>
            </a:stretch>
          </a:blipFill>
          <a:ln>
            <a:noFill/>
          </a:ln>
        </p:spPr>
      </p:sp>
      <p:sp>
        <p:nvSpPr>
          <p:cNvPr id="248" name="Google Shape;248;p12"/>
          <p:cNvSpPr txBox="1"/>
          <p:nvPr/>
        </p:nvSpPr>
        <p:spPr>
          <a:xfrm>
            <a:off x="3353022" y="4636451"/>
            <a:ext cx="355044" cy="8972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000000"/>
                </a:solidFill>
                <a:latin typeface="Times New Roman"/>
                <a:ea typeface="Times New Roman"/>
                <a:cs typeface="Times New Roman"/>
                <a:sym typeface="Times New Roman"/>
              </a:rPr>
              <a:t>3</a:t>
            </a:r>
            <a:endParaRPr b="0" i="0" sz="5000" u="none" cap="none" strike="noStrike">
              <a:solidFill>
                <a:srgbClr val="000000"/>
              </a:solidFill>
              <a:latin typeface="Times New Roman"/>
              <a:ea typeface="Times New Roman"/>
              <a:cs typeface="Times New Roman"/>
              <a:sym typeface="Times New Roman"/>
            </a:endParaRPr>
          </a:p>
        </p:txBody>
      </p:sp>
      <p:sp>
        <p:nvSpPr>
          <p:cNvPr id="249" name="Google Shape;249;p12"/>
          <p:cNvSpPr txBox="1"/>
          <p:nvPr/>
        </p:nvSpPr>
        <p:spPr>
          <a:xfrm>
            <a:off x="4800618" y="4381816"/>
            <a:ext cx="12420957" cy="14357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8000" u="none" cap="none" strike="noStrike">
                <a:solidFill>
                  <a:srgbClr val="000000"/>
                </a:solidFill>
                <a:latin typeface="Times New Roman"/>
                <a:ea typeface="Times New Roman"/>
                <a:cs typeface="Times New Roman"/>
                <a:sym typeface="Times New Roman"/>
              </a:rPr>
              <a:t>TCP/IP protocol stack</a:t>
            </a:r>
            <a:endParaRPr b="1" i="0" sz="80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253" name="Shape 253"/>
        <p:cNvGrpSpPr/>
        <p:nvPr/>
      </p:nvGrpSpPr>
      <p:grpSpPr>
        <a:xfrm>
          <a:off x="0" y="0"/>
          <a:ext cx="0" cy="0"/>
          <a:chOff x="0" y="0"/>
          <a:chExt cx="0" cy="0"/>
        </a:xfrm>
      </p:grpSpPr>
      <p:sp>
        <p:nvSpPr>
          <p:cNvPr id="254" name="Google Shape;254;p13"/>
          <p:cNvSpPr/>
          <p:nvPr/>
        </p:nvSpPr>
        <p:spPr>
          <a:xfrm>
            <a:off x="14075966" y="8026486"/>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55" name="Google Shape;255;p13"/>
          <p:cNvSpPr/>
          <p:nvPr/>
        </p:nvSpPr>
        <p:spPr>
          <a:xfrm>
            <a:off x="-5418531" y="-5695168"/>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56" name="Google Shape;256;p13"/>
          <p:cNvSpPr/>
          <p:nvPr/>
        </p:nvSpPr>
        <p:spPr>
          <a:xfrm>
            <a:off x="3493371" y="3181121"/>
            <a:ext cx="11301259" cy="5650629"/>
          </a:xfrm>
          <a:custGeom>
            <a:rect b="b" l="l" r="r" t="t"/>
            <a:pathLst>
              <a:path extrusionOk="0" h="5650629" w="11301259">
                <a:moveTo>
                  <a:pt x="0" y="0"/>
                </a:moveTo>
                <a:lnTo>
                  <a:pt x="11301258" y="0"/>
                </a:lnTo>
                <a:lnTo>
                  <a:pt x="11301258" y="5650630"/>
                </a:lnTo>
                <a:lnTo>
                  <a:pt x="0" y="5650630"/>
                </a:lnTo>
                <a:lnTo>
                  <a:pt x="0" y="0"/>
                </a:lnTo>
                <a:close/>
              </a:path>
            </a:pathLst>
          </a:custGeom>
          <a:blipFill rotWithShape="1">
            <a:blip r:embed="rId4">
              <a:alphaModFix/>
            </a:blip>
            <a:stretch>
              <a:fillRect b="0" l="0" r="0" t="0"/>
            </a:stretch>
          </a:blipFill>
          <a:ln>
            <a:noFill/>
          </a:ln>
        </p:spPr>
      </p:sp>
      <p:sp>
        <p:nvSpPr>
          <p:cNvPr id="257" name="Google Shape;257;p13"/>
          <p:cNvSpPr txBox="1"/>
          <p:nvPr/>
        </p:nvSpPr>
        <p:spPr>
          <a:xfrm>
            <a:off x="2851150" y="124460"/>
            <a:ext cx="6741795" cy="93345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Arial"/>
                <a:ea typeface="Arial"/>
                <a:cs typeface="Arial"/>
                <a:sym typeface="Arial"/>
              </a:rPr>
              <a:t>TCP/IP stack</a:t>
            </a:r>
            <a:endParaRPr b="1" i="0" sz="6000" u="none" cap="none" strike="noStrike">
              <a:solidFill>
                <a:srgbClr val="000000"/>
              </a:solidFill>
              <a:latin typeface="Arial"/>
              <a:ea typeface="Arial"/>
              <a:cs typeface="Arial"/>
              <a:sym typeface="Arial"/>
            </a:endParaRPr>
          </a:p>
        </p:txBody>
      </p:sp>
      <p:sp>
        <p:nvSpPr>
          <p:cNvPr id="258" name="Google Shape;258;p13"/>
          <p:cNvSpPr txBox="1"/>
          <p:nvPr/>
        </p:nvSpPr>
        <p:spPr>
          <a:xfrm>
            <a:off x="2971882" y="1638234"/>
            <a:ext cx="2552581" cy="84772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500" u="none" cap="none" strike="noStrike">
                <a:solidFill>
                  <a:srgbClr val="000000"/>
                </a:solidFill>
                <a:latin typeface="Times New Roman"/>
                <a:ea typeface="Times New Roman"/>
                <a:cs typeface="Times New Roman"/>
                <a:sym typeface="Times New Roman"/>
              </a:rPr>
              <a:t>Có 4 tầng </a:t>
            </a:r>
            <a:endParaRPr b="0" i="0" sz="45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wedg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262" name="Shape 262"/>
        <p:cNvGrpSpPr/>
        <p:nvPr/>
      </p:nvGrpSpPr>
      <p:grpSpPr>
        <a:xfrm>
          <a:off x="0" y="0"/>
          <a:ext cx="0" cy="0"/>
          <a:chOff x="0" y="0"/>
          <a:chExt cx="0" cy="0"/>
        </a:xfrm>
      </p:grpSpPr>
      <p:sp>
        <p:nvSpPr>
          <p:cNvPr id="263" name="Google Shape;263;p14"/>
          <p:cNvSpPr/>
          <p:nvPr/>
        </p:nvSpPr>
        <p:spPr>
          <a:xfrm>
            <a:off x="14075966" y="8026486"/>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64" name="Google Shape;264;p14"/>
          <p:cNvSpPr/>
          <p:nvPr/>
        </p:nvSpPr>
        <p:spPr>
          <a:xfrm>
            <a:off x="-5418531" y="-5695168"/>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4">
              <a:alphaModFix/>
            </a:blip>
            <a:stretch>
              <a:fillRect b="0" l="0" r="0" t="0"/>
            </a:stretch>
          </a:blipFill>
          <a:ln>
            <a:noFill/>
          </a:ln>
        </p:spPr>
      </p:sp>
      <p:sp>
        <p:nvSpPr>
          <p:cNvPr id="265" name="Google Shape;265;p14"/>
          <p:cNvSpPr txBox="1"/>
          <p:nvPr/>
        </p:nvSpPr>
        <p:spPr>
          <a:xfrm>
            <a:off x="2819400" y="342900"/>
            <a:ext cx="6098540" cy="93345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Arial"/>
                <a:ea typeface="Arial"/>
                <a:cs typeface="Arial"/>
                <a:sym typeface="Arial"/>
              </a:rPr>
              <a:t>Hoạt động</a:t>
            </a:r>
            <a:endParaRPr b="1" i="0" sz="6000" u="none" cap="none" strike="noStrike">
              <a:solidFill>
                <a:srgbClr val="000000"/>
              </a:solidFill>
              <a:latin typeface="Arial"/>
              <a:ea typeface="Arial"/>
              <a:cs typeface="Arial"/>
              <a:sym typeface="Arial"/>
            </a:endParaRPr>
          </a:p>
        </p:txBody>
      </p:sp>
      <p:sp>
        <p:nvSpPr>
          <p:cNvPr id="266" name="Google Shape;266;p14"/>
          <p:cNvSpPr txBox="1"/>
          <p:nvPr/>
        </p:nvSpPr>
        <p:spPr>
          <a:xfrm>
            <a:off x="1600462" y="2122528"/>
            <a:ext cx="15087000" cy="4155900"/>
          </a:xfrm>
          <a:prstGeom prst="rect">
            <a:avLst/>
          </a:prstGeom>
          <a:noFill/>
          <a:ln>
            <a:noFill/>
          </a:ln>
        </p:spPr>
        <p:txBody>
          <a:bodyPr anchorCtr="0" anchor="t" bIns="0" lIns="0" spcFirstLastPara="1" rIns="0" wrap="square" tIns="0">
            <a:spAutoFit/>
          </a:bodyPr>
          <a:lstStyle/>
          <a:p>
            <a:pPr indent="0" lvl="0" marL="0" marR="0" rtl="0" algn="just">
              <a:lnSpc>
                <a:spcPct val="250000"/>
              </a:lnSpc>
              <a:spcBef>
                <a:spcPts val="0"/>
              </a:spcBef>
              <a:spcAft>
                <a:spcPts val="0"/>
              </a:spcAft>
              <a:buNone/>
            </a:pPr>
            <a:r>
              <a:rPr b="0" i="0" lang="en-US" sz="4500" u="none" cap="none" strike="noStrike">
                <a:solidFill>
                  <a:srgbClr val="000000"/>
                </a:solidFill>
                <a:latin typeface="Times New Roman"/>
                <a:ea typeface="Times New Roman"/>
                <a:cs typeface="Times New Roman"/>
                <a:sym typeface="Times New Roman"/>
              </a:rPr>
              <a:t>Iptables và Netfilter hoạt động ở tầng mạng</a:t>
            </a:r>
            <a:endParaRPr b="0" i="0" sz="4500" u="none" cap="none" strike="noStrike">
              <a:solidFill>
                <a:srgbClr val="000000"/>
              </a:solidFill>
              <a:latin typeface="Times New Roman"/>
              <a:ea typeface="Times New Roman"/>
              <a:cs typeface="Times New Roman"/>
              <a:sym typeface="Times New Roman"/>
            </a:endParaRPr>
          </a:p>
          <a:p>
            <a:pPr indent="0" lvl="0" marL="0" marR="0" rtl="0" algn="just">
              <a:lnSpc>
                <a:spcPct val="250000"/>
              </a:lnSpc>
              <a:spcBef>
                <a:spcPts val="0"/>
              </a:spcBef>
              <a:spcAft>
                <a:spcPts val="0"/>
              </a:spcAft>
              <a:buNone/>
            </a:pPr>
            <a:r>
              <a:rPr b="0" i="0" lang="en-US" sz="4500" u="none" cap="none" strike="noStrike">
                <a:solidFill>
                  <a:srgbClr val="000000"/>
                </a:solidFill>
                <a:latin typeface="Times New Roman"/>
                <a:ea typeface="Times New Roman"/>
                <a:cs typeface="Times New Roman"/>
                <a:sym typeface="Times New Roman"/>
              </a:rPr>
              <a:t>Vậy vai trò của chúng khi các gói tin di chuyển từ tầng 2 sang tầng 4 v</a:t>
            </a:r>
            <a:r>
              <a:rPr lang="en-US" sz="4500">
                <a:latin typeface="Times New Roman"/>
                <a:ea typeface="Times New Roman"/>
                <a:cs typeface="Times New Roman"/>
                <a:sym typeface="Times New Roman"/>
              </a:rPr>
              <a:t>à ngược lại</a:t>
            </a:r>
            <a:r>
              <a:rPr b="0" i="0" lang="en-US" sz="4500" u="none" cap="none" strike="noStrike">
                <a:solidFill>
                  <a:srgbClr val="000000"/>
                </a:solidFill>
                <a:latin typeface="Times New Roman"/>
                <a:ea typeface="Times New Roman"/>
                <a:cs typeface="Times New Roman"/>
                <a:sym typeface="Times New Roman"/>
              </a:rPr>
              <a:t> sẽ như thế nào?</a:t>
            </a:r>
            <a:endParaRPr b="0" i="0" sz="45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270" name="Shape 270"/>
        <p:cNvGrpSpPr/>
        <p:nvPr/>
      </p:nvGrpSpPr>
      <p:grpSpPr>
        <a:xfrm>
          <a:off x="0" y="0"/>
          <a:ext cx="0" cy="0"/>
          <a:chOff x="0" y="0"/>
          <a:chExt cx="0" cy="0"/>
        </a:xfrm>
      </p:grpSpPr>
      <p:sp>
        <p:nvSpPr>
          <p:cNvPr id="271" name="Google Shape;271;p15"/>
          <p:cNvSpPr/>
          <p:nvPr/>
        </p:nvSpPr>
        <p:spPr>
          <a:xfrm>
            <a:off x="11966107" y="8611375"/>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72" name="Google Shape;272;p15"/>
          <p:cNvSpPr/>
          <p:nvPr/>
        </p:nvSpPr>
        <p:spPr>
          <a:xfrm>
            <a:off x="-1265133" y="-5798355"/>
            <a:ext cx="7766021" cy="7756313"/>
          </a:xfrm>
          <a:custGeom>
            <a:rect b="b" l="l" r="r" t="t"/>
            <a:pathLst>
              <a:path extrusionOk="0" h="7756313" w="7766021">
                <a:moveTo>
                  <a:pt x="0" y="0"/>
                </a:moveTo>
                <a:lnTo>
                  <a:pt x="7766021" y="0"/>
                </a:lnTo>
                <a:lnTo>
                  <a:pt x="7766021" y="7756313"/>
                </a:lnTo>
                <a:lnTo>
                  <a:pt x="0" y="7756313"/>
                </a:lnTo>
                <a:lnTo>
                  <a:pt x="0" y="0"/>
                </a:lnTo>
                <a:close/>
              </a:path>
            </a:pathLst>
          </a:custGeom>
          <a:blipFill rotWithShape="1">
            <a:blip r:embed="rId3">
              <a:alphaModFix/>
            </a:blip>
            <a:stretch>
              <a:fillRect b="0" l="0" r="0" t="0"/>
            </a:stretch>
          </a:blipFill>
          <a:ln>
            <a:noFill/>
          </a:ln>
        </p:spPr>
      </p:sp>
      <p:sp>
        <p:nvSpPr>
          <p:cNvPr id="273" name="Google Shape;273;p15"/>
          <p:cNvSpPr/>
          <p:nvPr/>
        </p:nvSpPr>
        <p:spPr>
          <a:xfrm>
            <a:off x="2317400" y="411367"/>
            <a:ext cx="13653200" cy="9464267"/>
          </a:xfrm>
          <a:custGeom>
            <a:rect b="b" l="l" r="r" t="t"/>
            <a:pathLst>
              <a:path extrusionOk="0" h="9464267" w="13653200">
                <a:moveTo>
                  <a:pt x="0" y="0"/>
                </a:moveTo>
                <a:lnTo>
                  <a:pt x="13653200" y="0"/>
                </a:lnTo>
                <a:lnTo>
                  <a:pt x="13653200" y="9464266"/>
                </a:lnTo>
                <a:lnTo>
                  <a:pt x="0" y="9464266"/>
                </a:lnTo>
                <a:lnTo>
                  <a:pt x="0" y="0"/>
                </a:lnTo>
                <a:close/>
              </a:path>
            </a:pathLst>
          </a:custGeom>
          <a:blipFill rotWithShape="1">
            <a:blip r:embed="rId4">
              <a:alphaModFix/>
            </a:blip>
            <a:stretch>
              <a:fillRect b="-219" l="0" r="0" t="-218"/>
            </a:stretch>
          </a:blipFill>
          <a:ln>
            <a:noFill/>
          </a:ln>
        </p:spPr>
      </p:sp>
    </p:spTree>
  </p:cSld>
  <p:clrMapOvr>
    <a:masterClrMapping/>
  </p:clrMapOvr>
  <p:transition spd="slow" p14:dur="1000">
    <p:wedg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7FF"/>
        </a:solidFill>
      </p:bgPr>
    </p:bg>
    <p:spTree>
      <p:nvGrpSpPr>
        <p:cNvPr id="277" name="Shape 277"/>
        <p:cNvGrpSpPr/>
        <p:nvPr/>
      </p:nvGrpSpPr>
      <p:grpSpPr>
        <a:xfrm>
          <a:off x="0" y="0"/>
          <a:ext cx="0" cy="0"/>
          <a:chOff x="0" y="0"/>
          <a:chExt cx="0" cy="0"/>
        </a:xfrm>
      </p:grpSpPr>
      <p:sp>
        <p:nvSpPr>
          <p:cNvPr id="278" name="Google Shape;278;p16"/>
          <p:cNvSpPr/>
          <p:nvPr/>
        </p:nvSpPr>
        <p:spPr>
          <a:xfrm>
            <a:off x="-5418531" y="-5695168"/>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79" name="Google Shape;279;p16"/>
          <p:cNvSpPr/>
          <p:nvPr/>
        </p:nvSpPr>
        <p:spPr>
          <a:xfrm>
            <a:off x="13832006" y="7968994"/>
            <a:ext cx="8424068" cy="8413538"/>
          </a:xfrm>
          <a:custGeom>
            <a:rect b="b" l="l" r="r" t="t"/>
            <a:pathLst>
              <a:path extrusionOk="0" h="8413538" w="8424068">
                <a:moveTo>
                  <a:pt x="0" y="0"/>
                </a:moveTo>
                <a:lnTo>
                  <a:pt x="8424069" y="0"/>
                </a:lnTo>
                <a:lnTo>
                  <a:pt x="8424069" y="8413538"/>
                </a:lnTo>
                <a:lnTo>
                  <a:pt x="0" y="8413538"/>
                </a:lnTo>
                <a:lnTo>
                  <a:pt x="0" y="0"/>
                </a:lnTo>
                <a:close/>
              </a:path>
            </a:pathLst>
          </a:custGeom>
          <a:blipFill rotWithShape="1">
            <a:blip r:embed="rId4">
              <a:alphaModFix/>
            </a:blip>
            <a:stretch>
              <a:fillRect b="0" l="0" r="0" t="0"/>
            </a:stretch>
          </a:blipFill>
          <a:ln>
            <a:noFill/>
          </a:ln>
        </p:spPr>
      </p:sp>
      <p:grpSp>
        <p:nvGrpSpPr>
          <p:cNvPr id="280" name="Google Shape;280;p16"/>
          <p:cNvGrpSpPr/>
          <p:nvPr/>
        </p:nvGrpSpPr>
        <p:grpSpPr>
          <a:xfrm>
            <a:off x="6536110" y="4531676"/>
            <a:ext cx="1223648" cy="1223648"/>
            <a:chOff x="0" y="0"/>
            <a:chExt cx="1631531" cy="1631531"/>
          </a:xfrm>
        </p:grpSpPr>
        <p:sp>
          <p:nvSpPr>
            <p:cNvPr id="281" name="Google Shape;281;p16"/>
            <p:cNvSpPr/>
            <p:nvPr/>
          </p:nvSpPr>
          <p:spPr>
            <a:xfrm>
              <a:off x="0" y="0"/>
              <a:ext cx="1631531" cy="1631531"/>
            </a:xfrm>
            <a:custGeom>
              <a:rect b="b" l="l" r="r" t="t"/>
              <a:pathLst>
                <a:path extrusionOk="0" h="1631531" w="1631531">
                  <a:moveTo>
                    <a:pt x="0" y="0"/>
                  </a:moveTo>
                  <a:lnTo>
                    <a:pt x="1631531" y="0"/>
                  </a:lnTo>
                  <a:lnTo>
                    <a:pt x="1631531" y="1631531"/>
                  </a:lnTo>
                  <a:lnTo>
                    <a:pt x="0" y="1631531"/>
                  </a:lnTo>
                  <a:lnTo>
                    <a:pt x="0" y="0"/>
                  </a:lnTo>
                  <a:close/>
                </a:path>
              </a:pathLst>
            </a:custGeom>
            <a:blipFill rotWithShape="1">
              <a:blip r:embed="rId5">
                <a:alphaModFix/>
              </a:blip>
              <a:stretch>
                <a:fillRect b="0" l="0" r="0" t="0"/>
              </a:stretch>
            </a:blipFill>
            <a:ln>
              <a:noFill/>
            </a:ln>
          </p:spPr>
        </p:sp>
        <p:sp>
          <p:nvSpPr>
            <p:cNvPr id="282" name="Google Shape;282;p16"/>
            <p:cNvSpPr txBox="1"/>
            <p:nvPr/>
          </p:nvSpPr>
          <p:spPr>
            <a:xfrm>
              <a:off x="579069" y="168275"/>
              <a:ext cx="473393" cy="109749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000000"/>
                  </a:solidFill>
                  <a:latin typeface="Play"/>
                  <a:ea typeface="Play"/>
                  <a:cs typeface="Play"/>
                  <a:sym typeface="Play"/>
                </a:rPr>
                <a:t>4</a:t>
              </a:r>
              <a:endParaRPr b="0" i="0" sz="5000" u="none" cap="none" strike="noStrike">
                <a:solidFill>
                  <a:srgbClr val="000000"/>
                </a:solidFill>
                <a:latin typeface="Play"/>
                <a:ea typeface="Play"/>
                <a:cs typeface="Play"/>
                <a:sym typeface="Play"/>
              </a:endParaRPr>
            </a:p>
          </p:txBody>
        </p:sp>
      </p:grpSp>
      <p:sp>
        <p:nvSpPr>
          <p:cNvPr id="283" name="Google Shape;283;p16"/>
          <p:cNvSpPr txBox="1"/>
          <p:nvPr/>
        </p:nvSpPr>
        <p:spPr>
          <a:xfrm>
            <a:off x="8510905" y="4378960"/>
            <a:ext cx="4850130" cy="14357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8000" u="none" cap="none" strike="noStrike">
                <a:solidFill>
                  <a:srgbClr val="000000"/>
                </a:solidFill>
                <a:latin typeface="Arial"/>
                <a:ea typeface="Arial"/>
                <a:cs typeface="Arial"/>
                <a:sym typeface="Arial"/>
              </a:rPr>
              <a:t>Demo</a:t>
            </a:r>
            <a:endParaRPr b="1" i="0" sz="80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287" name="Shape 287"/>
        <p:cNvGrpSpPr/>
        <p:nvPr/>
      </p:nvGrpSpPr>
      <p:grpSpPr>
        <a:xfrm>
          <a:off x="0" y="0"/>
          <a:ext cx="0" cy="0"/>
          <a:chOff x="0" y="0"/>
          <a:chExt cx="0" cy="0"/>
        </a:xfrm>
      </p:grpSpPr>
      <p:sp>
        <p:nvSpPr>
          <p:cNvPr id="288" name="Google Shape;288;p17"/>
          <p:cNvSpPr/>
          <p:nvPr/>
        </p:nvSpPr>
        <p:spPr>
          <a:xfrm>
            <a:off x="15217732" y="7102154"/>
            <a:ext cx="8424068" cy="8413538"/>
          </a:xfrm>
          <a:custGeom>
            <a:rect b="b" l="l" r="r" t="t"/>
            <a:pathLst>
              <a:path extrusionOk="0" h="8413538" w="8424068">
                <a:moveTo>
                  <a:pt x="0" y="0"/>
                </a:moveTo>
                <a:lnTo>
                  <a:pt x="8424068" y="0"/>
                </a:lnTo>
                <a:lnTo>
                  <a:pt x="8424068" y="8413538"/>
                </a:lnTo>
                <a:lnTo>
                  <a:pt x="0" y="8413538"/>
                </a:lnTo>
                <a:lnTo>
                  <a:pt x="0" y="0"/>
                </a:lnTo>
                <a:close/>
              </a:path>
            </a:pathLst>
          </a:custGeom>
          <a:blipFill rotWithShape="1">
            <a:blip r:embed="rId3">
              <a:alphaModFix/>
            </a:blip>
            <a:stretch>
              <a:fillRect b="0" l="0" r="0" t="0"/>
            </a:stretch>
          </a:blipFill>
          <a:ln>
            <a:noFill/>
          </a:ln>
        </p:spPr>
      </p:sp>
      <p:sp>
        <p:nvSpPr>
          <p:cNvPr id="289" name="Google Shape;289;p17"/>
          <p:cNvSpPr/>
          <p:nvPr/>
        </p:nvSpPr>
        <p:spPr>
          <a:xfrm>
            <a:off x="-3883010" y="-4628577"/>
            <a:ext cx="7766021" cy="7756313"/>
          </a:xfrm>
          <a:custGeom>
            <a:rect b="b" l="l" r="r" t="t"/>
            <a:pathLst>
              <a:path extrusionOk="0" h="7756313" w="7766021">
                <a:moveTo>
                  <a:pt x="0" y="0"/>
                </a:moveTo>
                <a:lnTo>
                  <a:pt x="7766020" y="0"/>
                </a:lnTo>
                <a:lnTo>
                  <a:pt x="7766020" y="7756313"/>
                </a:lnTo>
                <a:lnTo>
                  <a:pt x="0" y="7756313"/>
                </a:lnTo>
                <a:lnTo>
                  <a:pt x="0" y="0"/>
                </a:lnTo>
                <a:close/>
              </a:path>
            </a:pathLst>
          </a:custGeom>
          <a:blipFill rotWithShape="1">
            <a:blip r:embed="rId3">
              <a:alphaModFix/>
            </a:blip>
            <a:stretch>
              <a:fillRect b="0" l="0" r="0" t="0"/>
            </a:stretch>
          </a:blipFill>
          <a:ln>
            <a:noFill/>
          </a:ln>
        </p:spPr>
      </p:sp>
      <p:sp>
        <p:nvSpPr>
          <p:cNvPr id="290" name="Google Shape;290;p17"/>
          <p:cNvSpPr txBox="1"/>
          <p:nvPr/>
        </p:nvSpPr>
        <p:spPr>
          <a:xfrm>
            <a:off x="1227799" y="3228371"/>
            <a:ext cx="15832401" cy="410337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6000" u="none" cap="none" strike="noStrike">
                <a:solidFill>
                  <a:srgbClr val="051D40"/>
                </a:solidFill>
                <a:latin typeface="Times New Roman"/>
                <a:ea typeface="Times New Roman"/>
                <a:cs typeface="Times New Roman"/>
                <a:sym typeface="Times New Roman"/>
              </a:rPr>
              <a:t>Thank You for watching</a:t>
            </a:r>
            <a:endParaRPr b="0" i="0" sz="16000" u="none" cap="none" strike="noStrike">
              <a:solidFill>
                <a:srgbClr val="051D40"/>
              </a:solidFill>
              <a:latin typeface="Times New Roman"/>
              <a:ea typeface="Times New Roman"/>
              <a:cs typeface="Times New Roman"/>
              <a:sym typeface="Times New Roman"/>
            </a:endParaRPr>
          </a:p>
        </p:txBody>
      </p:sp>
    </p:spTree>
  </p:cSld>
  <p:clrMapOvr>
    <a:masterClrMapping/>
  </p:clrMapOvr>
  <p:transition spd="slow" p14:dur="1500">
    <p:split orient="vert" dir="in"/>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96" name="Shape 96"/>
        <p:cNvGrpSpPr/>
        <p:nvPr/>
      </p:nvGrpSpPr>
      <p:grpSpPr>
        <a:xfrm>
          <a:off x="0" y="0"/>
          <a:ext cx="0" cy="0"/>
          <a:chOff x="0" y="0"/>
          <a:chExt cx="0" cy="0"/>
        </a:xfrm>
      </p:grpSpPr>
      <p:sp>
        <p:nvSpPr>
          <p:cNvPr id="97" name="Google Shape;97;p2"/>
          <p:cNvSpPr/>
          <p:nvPr/>
        </p:nvSpPr>
        <p:spPr>
          <a:xfrm>
            <a:off x="3010708" y="3996997"/>
            <a:ext cx="1298903" cy="1298903"/>
          </a:xfrm>
          <a:custGeom>
            <a:rect b="b" l="l" r="r" t="t"/>
            <a:pathLst>
              <a:path extrusionOk="0" h="1298903" w="1298903">
                <a:moveTo>
                  <a:pt x="0" y="0"/>
                </a:moveTo>
                <a:lnTo>
                  <a:pt x="1298904" y="0"/>
                </a:lnTo>
                <a:lnTo>
                  <a:pt x="1298904" y="1298903"/>
                </a:lnTo>
                <a:lnTo>
                  <a:pt x="0" y="1298903"/>
                </a:lnTo>
                <a:lnTo>
                  <a:pt x="0" y="0"/>
                </a:lnTo>
                <a:close/>
              </a:path>
            </a:pathLst>
          </a:custGeom>
          <a:blipFill rotWithShape="1">
            <a:blip r:embed="rId3">
              <a:alphaModFix/>
            </a:blip>
            <a:stretch>
              <a:fillRect b="0" l="0" r="0" t="0"/>
            </a:stretch>
          </a:blipFill>
          <a:ln>
            <a:noFill/>
          </a:ln>
        </p:spPr>
      </p:sp>
      <p:sp>
        <p:nvSpPr>
          <p:cNvPr id="98" name="Google Shape;98;p2"/>
          <p:cNvSpPr txBox="1"/>
          <p:nvPr/>
        </p:nvSpPr>
        <p:spPr>
          <a:xfrm>
            <a:off x="533400" y="268292"/>
            <a:ext cx="5625108" cy="1435735"/>
          </a:xfrm>
          <a:prstGeom prst="rect">
            <a:avLst/>
          </a:prstGeom>
          <a:noFill/>
          <a:ln>
            <a:noFill/>
          </a:ln>
        </p:spPr>
        <p:txBody>
          <a:bodyPr anchorCtr="0" anchor="t" bIns="0" lIns="0" spcFirstLastPara="1" rIns="0" wrap="square" tIns="0">
            <a:spAutoFit/>
          </a:bodyPr>
          <a:lstStyle/>
          <a:p>
            <a:pPr indent="0" lvl="0" marL="0" marR="0" rtl="0" algn="ctr">
              <a:lnSpc>
                <a:spcPct val="186666"/>
              </a:lnSpc>
              <a:spcBef>
                <a:spcPts val="0"/>
              </a:spcBef>
              <a:spcAft>
                <a:spcPts val="0"/>
              </a:spcAft>
              <a:buNone/>
            </a:pPr>
            <a:r>
              <a:rPr b="1" i="0" lang="en-US" sz="6000" u="none" cap="none" strike="noStrike">
                <a:solidFill>
                  <a:srgbClr val="000000"/>
                </a:solidFill>
                <a:latin typeface="Times New Roman"/>
                <a:ea typeface="Times New Roman"/>
                <a:cs typeface="Times New Roman"/>
                <a:sym typeface="Times New Roman"/>
              </a:rPr>
              <a:t>Thành viên</a:t>
            </a:r>
            <a:endParaRPr b="1" i="0" sz="6000" u="none" cap="none" strike="noStrike">
              <a:solidFill>
                <a:srgbClr val="000000"/>
              </a:solidFill>
              <a:latin typeface="Times New Roman"/>
              <a:ea typeface="Times New Roman"/>
              <a:cs typeface="Times New Roman"/>
              <a:sym typeface="Times New Roman"/>
            </a:endParaRPr>
          </a:p>
        </p:txBody>
      </p:sp>
      <p:sp>
        <p:nvSpPr>
          <p:cNvPr id="99" name="Google Shape;99;p2"/>
          <p:cNvSpPr/>
          <p:nvPr/>
        </p:nvSpPr>
        <p:spPr>
          <a:xfrm>
            <a:off x="14049780" y="3996997"/>
            <a:ext cx="1298903" cy="1298903"/>
          </a:xfrm>
          <a:custGeom>
            <a:rect b="b" l="l" r="r" t="t"/>
            <a:pathLst>
              <a:path extrusionOk="0" h="1298903" w="1298903">
                <a:moveTo>
                  <a:pt x="0" y="0"/>
                </a:moveTo>
                <a:lnTo>
                  <a:pt x="1298903" y="0"/>
                </a:lnTo>
                <a:lnTo>
                  <a:pt x="1298903" y="1298903"/>
                </a:lnTo>
                <a:lnTo>
                  <a:pt x="0" y="1298903"/>
                </a:lnTo>
                <a:lnTo>
                  <a:pt x="0" y="0"/>
                </a:lnTo>
                <a:close/>
              </a:path>
            </a:pathLst>
          </a:custGeom>
          <a:blipFill rotWithShape="1">
            <a:blip r:embed="rId3">
              <a:alphaModFix/>
            </a:blip>
            <a:stretch>
              <a:fillRect b="0" l="0" r="0" t="0"/>
            </a:stretch>
          </a:blipFill>
          <a:ln>
            <a:noFill/>
          </a:ln>
        </p:spPr>
      </p:sp>
      <p:sp>
        <p:nvSpPr>
          <p:cNvPr id="100" name="Google Shape;100;p2"/>
          <p:cNvSpPr/>
          <p:nvPr/>
        </p:nvSpPr>
        <p:spPr>
          <a:xfrm>
            <a:off x="8494548" y="3996997"/>
            <a:ext cx="1298903" cy="1298903"/>
          </a:xfrm>
          <a:custGeom>
            <a:rect b="b" l="l" r="r" t="t"/>
            <a:pathLst>
              <a:path extrusionOk="0" h="1298903" w="1298903">
                <a:moveTo>
                  <a:pt x="0" y="0"/>
                </a:moveTo>
                <a:lnTo>
                  <a:pt x="1298904" y="0"/>
                </a:lnTo>
                <a:lnTo>
                  <a:pt x="1298904" y="1298903"/>
                </a:lnTo>
                <a:lnTo>
                  <a:pt x="0" y="1298903"/>
                </a:lnTo>
                <a:lnTo>
                  <a:pt x="0" y="0"/>
                </a:lnTo>
                <a:close/>
              </a:path>
            </a:pathLst>
          </a:custGeom>
          <a:blipFill rotWithShape="1">
            <a:blip r:embed="rId3">
              <a:alphaModFix/>
            </a:blip>
            <a:stretch>
              <a:fillRect b="0" l="0" r="0" t="0"/>
            </a:stretch>
          </a:blipFill>
          <a:ln>
            <a:noFill/>
          </a:ln>
        </p:spPr>
      </p:sp>
      <p:sp>
        <p:nvSpPr>
          <p:cNvPr id="101" name="Google Shape;101;p2"/>
          <p:cNvSpPr txBox="1"/>
          <p:nvPr/>
        </p:nvSpPr>
        <p:spPr>
          <a:xfrm>
            <a:off x="1635866" y="5752636"/>
            <a:ext cx="4048244" cy="1435735"/>
          </a:xfrm>
          <a:prstGeom prst="rect">
            <a:avLst/>
          </a:prstGeom>
          <a:noFill/>
          <a:ln>
            <a:noFill/>
          </a:ln>
        </p:spPr>
        <p:txBody>
          <a:bodyPr anchorCtr="0" anchor="t" bIns="0" lIns="0" spcFirstLastPara="1" rIns="0" wrap="square" tIns="0">
            <a:spAutoFit/>
          </a:bodyPr>
          <a:lstStyle/>
          <a:p>
            <a:pPr indent="0" lvl="0" marL="0" marR="0" rtl="0" algn="ctr">
              <a:lnSpc>
                <a:spcPct val="175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Tô Công Quân</a:t>
            </a:r>
            <a:endParaRPr b="1" i="0" sz="3200" u="none" cap="none" strike="noStrike">
              <a:solidFill>
                <a:srgbClr val="000000"/>
              </a:solidFill>
              <a:latin typeface="Times New Roman"/>
              <a:ea typeface="Times New Roman"/>
              <a:cs typeface="Times New Roman"/>
              <a:sym typeface="Times New Roman"/>
            </a:endParaRPr>
          </a:p>
          <a:p>
            <a:pPr indent="0" lvl="0" marL="0" marR="0" rtl="0" algn="ctr">
              <a:lnSpc>
                <a:spcPct val="175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22521190</a:t>
            </a:r>
            <a:endParaRPr b="1" i="0" sz="3200" u="none" cap="none" strike="noStrike">
              <a:solidFill>
                <a:srgbClr val="000000"/>
              </a:solidFill>
              <a:latin typeface="Times New Roman"/>
              <a:ea typeface="Times New Roman"/>
              <a:cs typeface="Times New Roman"/>
              <a:sym typeface="Times New Roman"/>
            </a:endParaRPr>
          </a:p>
        </p:txBody>
      </p:sp>
      <p:sp>
        <p:nvSpPr>
          <p:cNvPr id="102" name="Google Shape;102;p2"/>
          <p:cNvSpPr txBox="1"/>
          <p:nvPr/>
        </p:nvSpPr>
        <p:spPr>
          <a:xfrm>
            <a:off x="3539431" y="4322916"/>
            <a:ext cx="241459" cy="5803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400" u="none" cap="none" strike="noStrike">
                <a:solidFill>
                  <a:srgbClr val="000000"/>
                </a:solidFill>
                <a:latin typeface="Times New Roman"/>
                <a:ea typeface="Times New Roman"/>
                <a:cs typeface="Times New Roman"/>
                <a:sym typeface="Times New Roman"/>
              </a:rPr>
              <a:t>1</a:t>
            </a:r>
            <a:endParaRPr b="0" i="0" sz="3400" u="none" cap="none" strike="noStrike">
              <a:solidFill>
                <a:srgbClr val="000000"/>
              </a:solidFill>
              <a:latin typeface="Times New Roman"/>
              <a:ea typeface="Times New Roman"/>
              <a:cs typeface="Times New Roman"/>
              <a:sym typeface="Times New Roman"/>
            </a:endParaRPr>
          </a:p>
        </p:txBody>
      </p:sp>
      <p:sp>
        <p:nvSpPr>
          <p:cNvPr id="103" name="Google Shape;103;p2"/>
          <p:cNvSpPr txBox="1"/>
          <p:nvPr/>
        </p:nvSpPr>
        <p:spPr>
          <a:xfrm>
            <a:off x="14578502" y="4322916"/>
            <a:ext cx="241459" cy="5803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400" u="none" cap="none" strike="noStrike">
                <a:solidFill>
                  <a:srgbClr val="000000"/>
                </a:solidFill>
                <a:latin typeface="Times New Roman"/>
                <a:ea typeface="Times New Roman"/>
                <a:cs typeface="Times New Roman"/>
                <a:sym typeface="Times New Roman"/>
              </a:rPr>
              <a:t>3</a:t>
            </a:r>
            <a:endParaRPr b="0" i="0" sz="3400" u="none" cap="none" strike="noStrike">
              <a:solidFill>
                <a:srgbClr val="000000"/>
              </a:solidFill>
              <a:latin typeface="Times New Roman"/>
              <a:ea typeface="Times New Roman"/>
              <a:cs typeface="Times New Roman"/>
              <a:sym typeface="Times New Roman"/>
            </a:endParaRPr>
          </a:p>
        </p:txBody>
      </p:sp>
      <p:sp>
        <p:nvSpPr>
          <p:cNvPr id="104" name="Google Shape;104;p2"/>
          <p:cNvSpPr txBox="1"/>
          <p:nvPr/>
        </p:nvSpPr>
        <p:spPr>
          <a:xfrm>
            <a:off x="9023271" y="4322916"/>
            <a:ext cx="241459" cy="5803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400" u="none" cap="none" strike="noStrike">
                <a:solidFill>
                  <a:srgbClr val="000000"/>
                </a:solidFill>
                <a:latin typeface="Times New Roman"/>
                <a:ea typeface="Times New Roman"/>
                <a:cs typeface="Times New Roman"/>
                <a:sym typeface="Times New Roman"/>
              </a:rPr>
              <a:t>2</a:t>
            </a:r>
            <a:endParaRPr b="0" i="0" sz="3400" u="none" cap="none" strike="noStrike">
              <a:solidFill>
                <a:srgbClr val="000000"/>
              </a:solidFill>
              <a:latin typeface="Times New Roman"/>
              <a:ea typeface="Times New Roman"/>
              <a:cs typeface="Times New Roman"/>
              <a:sym typeface="Times New Roman"/>
            </a:endParaRPr>
          </a:p>
        </p:txBody>
      </p:sp>
      <p:sp>
        <p:nvSpPr>
          <p:cNvPr id="105" name="Google Shape;105;p2"/>
          <p:cNvSpPr txBox="1"/>
          <p:nvPr/>
        </p:nvSpPr>
        <p:spPr>
          <a:xfrm>
            <a:off x="6369910" y="5762161"/>
            <a:ext cx="5760363" cy="1435735"/>
          </a:xfrm>
          <a:prstGeom prst="rect">
            <a:avLst/>
          </a:prstGeom>
          <a:noFill/>
          <a:ln>
            <a:noFill/>
          </a:ln>
        </p:spPr>
        <p:txBody>
          <a:bodyPr anchorCtr="0" anchor="t" bIns="0" lIns="0" spcFirstLastPara="1" rIns="0" wrap="square" tIns="0">
            <a:spAutoFit/>
          </a:bodyPr>
          <a:lstStyle/>
          <a:p>
            <a:pPr indent="0" lvl="0" marL="0" marR="0" rtl="0" algn="ctr">
              <a:lnSpc>
                <a:spcPct val="175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Nguyễn Thành Thạo</a:t>
            </a:r>
            <a:endParaRPr b="1" i="0" sz="3200" u="none" cap="none" strike="noStrike">
              <a:solidFill>
                <a:srgbClr val="000000"/>
              </a:solidFill>
              <a:latin typeface="Times New Roman"/>
              <a:ea typeface="Times New Roman"/>
              <a:cs typeface="Times New Roman"/>
              <a:sym typeface="Times New Roman"/>
            </a:endParaRPr>
          </a:p>
          <a:p>
            <a:pPr indent="0" lvl="0" marL="0" marR="0" rtl="0" algn="ctr">
              <a:lnSpc>
                <a:spcPct val="175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22521371</a:t>
            </a:r>
            <a:endParaRPr b="1" i="0" sz="3200" u="none" cap="none" strike="noStrike">
              <a:solidFill>
                <a:srgbClr val="000000"/>
              </a:solidFill>
              <a:latin typeface="Times New Roman"/>
              <a:ea typeface="Times New Roman"/>
              <a:cs typeface="Times New Roman"/>
              <a:sym typeface="Times New Roman"/>
            </a:endParaRPr>
          </a:p>
        </p:txBody>
      </p:sp>
      <p:sp>
        <p:nvSpPr>
          <p:cNvPr id="106" name="Google Shape;106;p2"/>
          <p:cNvSpPr txBox="1"/>
          <p:nvPr/>
        </p:nvSpPr>
        <p:spPr>
          <a:xfrm>
            <a:off x="12816073" y="5762161"/>
            <a:ext cx="4008120" cy="1435735"/>
          </a:xfrm>
          <a:prstGeom prst="rect">
            <a:avLst/>
          </a:prstGeom>
          <a:noFill/>
          <a:ln>
            <a:noFill/>
          </a:ln>
        </p:spPr>
        <p:txBody>
          <a:bodyPr anchorCtr="0" anchor="t" bIns="0" lIns="0" spcFirstLastPara="1" rIns="0" wrap="square" tIns="0">
            <a:spAutoFit/>
          </a:bodyPr>
          <a:lstStyle/>
          <a:p>
            <a:pPr indent="0" lvl="0" marL="0" marR="0" rtl="0" algn="ctr">
              <a:lnSpc>
                <a:spcPct val="175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Đào Công Sơn</a:t>
            </a:r>
            <a:endParaRPr b="1" i="0" sz="3200" u="none" cap="none" strike="noStrike">
              <a:solidFill>
                <a:srgbClr val="000000"/>
              </a:solidFill>
              <a:latin typeface="Times New Roman"/>
              <a:ea typeface="Times New Roman"/>
              <a:cs typeface="Times New Roman"/>
              <a:sym typeface="Times New Roman"/>
            </a:endParaRPr>
          </a:p>
          <a:p>
            <a:pPr indent="0" lvl="0" marL="0" marR="0" rtl="0" algn="ctr">
              <a:lnSpc>
                <a:spcPct val="175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22521249</a:t>
            </a: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110" name="Shape 110"/>
        <p:cNvGrpSpPr/>
        <p:nvPr/>
      </p:nvGrpSpPr>
      <p:grpSpPr>
        <a:xfrm>
          <a:off x="0" y="0"/>
          <a:ext cx="0" cy="0"/>
          <a:chOff x="0" y="0"/>
          <a:chExt cx="0" cy="0"/>
        </a:xfrm>
      </p:grpSpPr>
      <p:sp>
        <p:nvSpPr>
          <p:cNvPr id="111" name="Google Shape;111;p3"/>
          <p:cNvSpPr txBox="1"/>
          <p:nvPr/>
        </p:nvSpPr>
        <p:spPr>
          <a:xfrm>
            <a:off x="677119" y="268288"/>
            <a:ext cx="4650343" cy="1435735"/>
          </a:xfrm>
          <a:prstGeom prst="rect">
            <a:avLst/>
          </a:prstGeom>
          <a:noFill/>
          <a:ln>
            <a:noFill/>
          </a:ln>
        </p:spPr>
        <p:txBody>
          <a:bodyPr anchorCtr="0" anchor="t" bIns="0" lIns="0" spcFirstLastPara="1" rIns="0" wrap="square" tIns="0">
            <a:spAutoFit/>
          </a:bodyPr>
          <a:lstStyle/>
          <a:p>
            <a:pPr indent="0" lvl="0" marL="0" marR="0" rtl="0" algn="l">
              <a:lnSpc>
                <a:spcPct val="186666"/>
              </a:lnSpc>
              <a:spcBef>
                <a:spcPts val="0"/>
              </a:spcBef>
              <a:spcAft>
                <a:spcPts val="0"/>
              </a:spcAft>
              <a:buNone/>
            </a:pPr>
            <a:r>
              <a:rPr b="1" i="0" lang="en-US" sz="6000" u="none" cap="none" strike="noStrike">
                <a:solidFill>
                  <a:srgbClr val="000000"/>
                </a:solidFill>
                <a:latin typeface="Times New Roman"/>
                <a:ea typeface="Times New Roman"/>
                <a:cs typeface="Times New Roman"/>
                <a:sym typeface="Times New Roman"/>
              </a:rPr>
              <a:t>Nội dung</a:t>
            </a:r>
            <a:endParaRPr b="1" i="0" sz="6000" u="none" cap="none" strike="noStrike">
              <a:solidFill>
                <a:srgbClr val="000000"/>
              </a:solidFill>
              <a:latin typeface="Times New Roman"/>
              <a:ea typeface="Times New Roman"/>
              <a:cs typeface="Times New Roman"/>
              <a:sym typeface="Times New Roman"/>
            </a:endParaRPr>
          </a:p>
        </p:txBody>
      </p:sp>
      <p:sp>
        <p:nvSpPr>
          <p:cNvPr id="112" name="Google Shape;112;p3"/>
          <p:cNvSpPr/>
          <p:nvPr/>
        </p:nvSpPr>
        <p:spPr>
          <a:xfrm>
            <a:off x="677119" y="3054580"/>
            <a:ext cx="901499" cy="901499"/>
          </a:xfrm>
          <a:custGeom>
            <a:rect b="b" l="l" r="r" t="t"/>
            <a:pathLst>
              <a:path extrusionOk="0" h="901499" w="901499">
                <a:moveTo>
                  <a:pt x="0" y="0"/>
                </a:moveTo>
                <a:lnTo>
                  <a:pt x="901499" y="0"/>
                </a:lnTo>
                <a:lnTo>
                  <a:pt x="901499" y="901498"/>
                </a:lnTo>
                <a:lnTo>
                  <a:pt x="0" y="901498"/>
                </a:lnTo>
                <a:lnTo>
                  <a:pt x="0" y="0"/>
                </a:lnTo>
                <a:close/>
              </a:path>
            </a:pathLst>
          </a:custGeom>
          <a:blipFill rotWithShape="1">
            <a:blip r:embed="rId3">
              <a:alphaModFix/>
            </a:blip>
            <a:stretch>
              <a:fillRect b="0" l="0" r="0" t="0"/>
            </a:stretch>
          </a:blipFill>
          <a:ln>
            <a:noFill/>
          </a:ln>
        </p:spPr>
      </p:sp>
      <p:sp>
        <p:nvSpPr>
          <p:cNvPr id="113" name="Google Shape;113;p3"/>
          <p:cNvSpPr/>
          <p:nvPr/>
        </p:nvSpPr>
        <p:spPr>
          <a:xfrm>
            <a:off x="677119" y="4651403"/>
            <a:ext cx="901499" cy="901499"/>
          </a:xfrm>
          <a:custGeom>
            <a:rect b="b" l="l" r="r" t="t"/>
            <a:pathLst>
              <a:path extrusionOk="0" h="901499" w="901499">
                <a:moveTo>
                  <a:pt x="0" y="0"/>
                </a:moveTo>
                <a:lnTo>
                  <a:pt x="901499" y="0"/>
                </a:lnTo>
                <a:lnTo>
                  <a:pt x="901499" y="901499"/>
                </a:lnTo>
                <a:lnTo>
                  <a:pt x="0" y="901499"/>
                </a:lnTo>
                <a:lnTo>
                  <a:pt x="0" y="0"/>
                </a:lnTo>
                <a:close/>
              </a:path>
            </a:pathLst>
          </a:custGeom>
          <a:blipFill rotWithShape="1">
            <a:blip r:embed="rId3">
              <a:alphaModFix/>
            </a:blip>
            <a:stretch>
              <a:fillRect b="0" l="0" r="0" t="0"/>
            </a:stretch>
          </a:blipFill>
          <a:ln>
            <a:noFill/>
          </a:ln>
        </p:spPr>
      </p:sp>
      <p:sp>
        <p:nvSpPr>
          <p:cNvPr id="114" name="Google Shape;114;p3"/>
          <p:cNvSpPr/>
          <p:nvPr/>
        </p:nvSpPr>
        <p:spPr>
          <a:xfrm>
            <a:off x="677119" y="6248227"/>
            <a:ext cx="901499" cy="901499"/>
          </a:xfrm>
          <a:custGeom>
            <a:rect b="b" l="l" r="r" t="t"/>
            <a:pathLst>
              <a:path extrusionOk="0" h="901499" w="901499">
                <a:moveTo>
                  <a:pt x="0" y="0"/>
                </a:moveTo>
                <a:lnTo>
                  <a:pt x="901499" y="0"/>
                </a:lnTo>
                <a:lnTo>
                  <a:pt x="901499" y="901498"/>
                </a:lnTo>
                <a:lnTo>
                  <a:pt x="0" y="901498"/>
                </a:lnTo>
                <a:lnTo>
                  <a:pt x="0" y="0"/>
                </a:lnTo>
                <a:close/>
              </a:path>
            </a:pathLst>
          </a:custGeom>
          <a:blipFill rotWithShape="1">
            <a:blip r:embed="rId3">
              <a:alphaModFix/>
            </a:blip>
            <a:stretch>
              <a:fillRect b="0" l="0" r="0" t="0"/>
            </a:stretch>
          </a:blipFill>
          <a:ln>
            <a:noFill/>
          </a:ln>
        </p:spPr>
      </p:sp>
      <p:sp>
        <p:nvSpPr>
          <p:cNvPr id="115" name="Google Shape;115;p3"/>
          <p:cNvSpPr/>
          <p:nvPr/>
        </p:nvSpPr>
        <p:spPr>
          <a:xfrm>
            <a:off x="677119" y="7845050"/>
            <a:ext cx="901499" cy="901499"/>
          </a:xfrm>
          <a:custGeom>
            <a:rect b="b" l="l" r="r" t="t"/>
            <a:pathLst>
              <a:path extrusionOk="0" h="901499" w="901499">
                <a:moveTo>
                  <a:pt x="0" y="0"/>
                </a:moveTo>
                <a:lnTo>
                  <a:pt x="901499" y="0"/>
                </a:lnTo>
                <a:lnTo>
                  <a:pt x="901499" y="901499"/>
                </a:lnTo>
                <a:lnTo>
                  <a:pt x="0" y="901499"/>
                </a:lnTo>
                <a:lnTo>
                  <a:pt x="0" y="0"/>
                </a:lnTo>
                <a:close/>
              </a:path>
            </a:pathLst>
          </a:custGeom>
          <a:blipFill rotWithShape="1">
            <a:blip r:embed="rId3">
              <a:alphaModFix/>
            </a:blip>
            <a:stretch>
              <a:fillRect b="0" l="0" r="0" t="0"/>
            </a:stretch>
          </a:blipFill>
          <a:ln>
            <a:noFill/>
          </a:ln>
        </p:spPr>
      </p:sp>
      <p:sp>
        <p:nvSpPr>
          <p:cNvPr id="116" name="Google Shape;116;p3"/>
          <p:cNvSpPr txBox="1"/>
          <p:nvPr/>
        </p:nvSpPr>
        <p:spPr>
          <a:xfrm>
            <a:off x="1007139" y="3183867"/>
            <a:ext cx="241459" cy="61023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1</a:t>
            </a:r>
            <a:endParaRPr b="0" i="0" sz="4000" u="none" cap="none" strike="noStrike">
              <a:solidFill>
                <a:srgbClr val="000000"/>
              </a:solidFill>
              <a:latin typeface="Times New Roman"/>
              <a:ea typeface="Times New Roman"/>
              <a:cs typeface="Times New Roman"/>
              <a:sym typeface="Times New Roman"/>
            </a:endParaRPr>
          </a:p>
        </p:txBody>
      </p:sp>
      <p:sp>
        <p:nvSpPr>
          <p:cNvPr id="117" name="Google Shape;117;p3"/>
          <p:cNvSpPr txBox="1"/>
          <p:nvPr/>
        </p:nvSpPr>
        <p:spPr>
          <a:xfrm>
            <a:off x="1007139" y="4775228"/>
            <a:ext cx="241459" cy="61023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2</a:t>
            </a:r>
            <a:endParaRPr b="0" i="0" sz="4000" u="none" cap="none" strike="noStrike">
              <a:solidFill>
                <a:srgbClr val="000000"/>
              </a:solidFill>
              <a:latin typeface="Times New Roman"/>
              <a:ea typeface="Times New Roman"/>
              <a:cs typeface="Times New Roman"/>
              <a:sym typeface="Times New Roman"/>
            </a:endParaRPr>
          </a:p>
        </p:txBody>
      </p:sp>
      <p:sp>
        <p:nvSpPr>
          <p:cNvPr id="118" name="Google Shape;118;p3"/>
          <p:cNvSpPr txBox="1"/>
          <p:nvPr/>
        </p:nvSpPr>
        <p:spPr>
          <a:xfrm>
            <a:off x="1007139" y="6375444"/>
            <a:ext cx="241459" cy="61023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3</a:t>
            </a:r>
            <a:endParaRPr b="0" i="0" sz="4000" u="none" cap="none" strike="noStrike">
              <a:solidFill>
                <a:srgbClr val="000000"/>
              </a:solidFill>
              <a:latin typeface="Times New Roman"/>
              <a:ea typeface="Times New Roman"/>
              <a:cs typeface="Times New Roman"/>
              <a:sym typeface="Times New Roman"/>
            </a:endParaRPr>
          </a:p>
        </p:txBody>
      </p:sp>
      <p:sp>
        <p:nvSpPr>
          <p:cNvPr id="119" name="Google Shape;119;p3"/>
          <p:cNvSpPr txBox="1"/>
          <p:nvPr/>
        </p:nvSpPr>
        <p:spPr>
          <a:xfrm>
            <a:off x="1007139" y="7968875"/>
            <a:ext cx="241459" cy="61023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4</a:t>
            </a:r>
            <a:endParaRPr b="0" i="0" sz="4000" u="none" cap="none" strike="noStrike">
              <a:solidFill>
                <a:srgbClr val="000000"/>
              </a:solidFill>
              <a:latin typeface="Times New Roman"/>
              <a:ea typeface="Times New Roman"/>
              <a:cs typeface="Times New Roman"/>
              <a:sym typeface="Times New Roman"/>
            </a:endParaRPr>
          </a:p>
        </p:txBody>
      </p:sp>
      <p:sp>
        <p:nvSpPr>
          <p:cNvPr id="120" name="Google Shape;120;p3"/>
          <p:cNvSpPr txBox="1"/>
          <p:nvPr/>
        </p:nvSpPr>
        <p:spPr>
          <a:xfrm>
            <a:off x="2605537" y="6184293"/>
            <a:ext cx="8073271" cy="933450"/>
          </a:xfrm>
          <a:prstGeom prst="rect">
            <a:avLst/>
          </a:prstGeom>
          <a:noFill/>
          <a:ln>
            <a:noFill/>
          </a:ln>
        </p:spPr>
        <p:txBody>
          <a:bodyPr anchorCtr="0" anchor="t" bIns="0" lIns="0" spcFirstLastPara="1" rIns="0" wrap="square" tIns="0">
            <a:spAutoFit/>
          </a:bodyPr>
          <a:lstStyle/>
          <a:p>
            <a:pPr indent="0" lvl="0" marL="0" marR="0" rtl="0" algn="l">
              <a:lnSpc>
                <a:spcPct val="145599"/>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TCP/IP protocol stack</a:t>
            </a:r>
            <a:endParaRPr b="1" i="0" sz="5000" u="none" cap="none" strike="noStrike">
              <a:solidFill>
                <a:srgbClr val="000000"/>
              </a:solidFill>
              <a:latin typeface="Times New Roman"/>
              <a:ea typeface="Times New Roman"/>
              <a:cs typeface="Times New Roman"/>
              <a:sym typeface="Times New Roman"/>
            </a:endParaRPr>
          </a:p>
        </p:txBody>
      </p:sp>
      <p:sp>
        <p:nvSpPr>
          <p:cNvPr id="121" name="Google Shape;121;p3"/>
          <p:cNvSpPr txBox="1"/>
          <p:nvPr/>
        </p:nvSpPr>
        <p:spPr>
          <a:xfrm>
            <a:off x="2605537" y="4594253"/>
            <a:ext cx="3008114" cy="933450"/>
          </a:xfrm>
          <a:prstGeom prst="rect">
            <a:avLst/>
          </a:prstGeom>
          <a:noFill/>
          <a:ln>
            <a:noFill/>
          </a:ln>
        </p:spPr>
        <p:txBody>
          <a:bodyPr anchorCtr="0" anchor="t" bIns="0" lIns="0" spcFirstLastPara="1" rIns="0" wrap="square" tIns="0">
            <a:spAutoFit/>
          </a:bodyPr>
          <a:lstStyle/>
          <a:p>
            <a:pPr indent="0" lvl="0" marL="0" marR="0" rtl="0" algn="l">
              <a:lnSpc>
                <a:spcPct val="145599"/>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Iptables</a:t>
            </a:r>
            <a:endParaRPr b="1" i="0" sz="5000" u="none" cap="none" strike="noStrike">
              <a:solidFill>
                <a:srgbClr val="000000"/>
              </a:solidFill>
              <a:latin typeface="Times New Roman"/>
              <a:ea typeface="Times New Roman"/>
              <a:cs typeface="Times New Roman"/>
              <a:sym typeface="Times New Roman"/>
            </a:endParaRPr>
          </a:p>
        </p:txBody>
      </p:sp>
      <p:sp>
        <p:nvSpPr>
          <p:cNvPr id="122" name="Google Shape;122;p3"/>
          <p:cNvSpPr txBox="1"/>
          <p:nvPr/>
        </p:nvSpPr>
        <p:spPr>
          <a:xfrm>
            <a:off x="2605537" y="3002892"/>
            <a:ext cx="3187660" cy="933450"/>
          </a:xfrm>
          <a:prstGeom prst="rect">
            <a:avLst/>
          </a:prstGeom>
          <a:noFill/>
          <a:ln>
            <a:noFill/>
          </a:ln>
        </p:spPr>
        <p:txBody>
          <a:bodyPr anchorCtr="0" anchor="t" bIns="0" lIns="0" spcFirstLastPara="1" rIns="0" wrap="square" tIns="0">
            <a:spAutoFit/>
          </a:bodyPr>
          <a:lstStyle/>
          <a:p>
            <a:pPr indent="0" lvl="0" marL="0" marR="0" rtl="0" algn="l">
              <a:lnSpc>
                <a:spcPct val="145599"/>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Netfilter</a:t>
            </a:r>
            <a:endParaRPr b="1" i="0" sz="5000" u="none" cap="none" strike="noStrike">
              <a:solidFill>
                <a:srgbClr val="000000"/>
              </a:solidFill>
              <a:latin typeface="Times New Roman"/>
              <a:ea typeface="Times New Roman"/>
              <a:cs typeface="Times New Roman"/>
              <a:sym typeface="Times New Roman"/>
            </a:endParaRPr>
          </a:p>
        </p:txBody>
      </p:sp>
      <p:sp>
        <p:nvSpPr>
          <p:cNvPr id="123" name="Google Shape;123;p3"/>
          <p:cNvSpPr txBox="1"/>
          <p:nvPr/>
        </p:nvSpPr>
        <p:spPr>
          <a:xfrm>
            <a:off x="2605537" y="7797425"/>
            <a:ext cx="2132052" cy="933450"/>
          </a:xfrm>
          <a:prstGeom prst="rect">
            <a:avLst/>
          </a:prstGeom>
          <a:noFill/>
          <a:ln>
            <a:noFill/>
          </a:ln>
        </p:spPr>
        <p:txBody>
          <a:bodyPr anchorCtr="0" anchor="t" bIns="0" lIns="0" spcFirstLastPara="1" rIns="0" wrap="square" tIns="0">
            <a:spAutoFit/>
          </a:bodyPr>
          <a:lstStyle/>
          <a:p>
            <a:pPr indent="0" lvl="0" marL="0" marR="0" rtl="0" algn="l">
              <a:lnSpc>
                <a:spcPct val="145599"/>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Demo</a:t>
            </a:r>
            <a:endParaRPr b="1" i="0" sz="50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127" name="Shape 127"/>
        <p:cNvGrpSpPr/>
        <p:nvPr/>
      </p:nvGrpSpPr>
      <p:grpSpPr>
        <a:xfrm>
          <a:off x="0" y="0"/>
          <a:ext cx="0" cy="0"/>
          <a:chOff x="0" y="0"/>
          <a:chExt cx="0" cy="0"/>
        </a:xfrm>
      </p:grpSpPr>
      <p:sp>
        <p:nvSpPr>
          <p:cNvPr id="128" name="Google Shape;128;p4"/>
          <p:cNvSpPr/>
          <p:nvPr/>
        </p:nvSpPr>
        <p:spPr>
          <a:xfrm>
            <a:off x="5835015" y="3924300"/>
            <a:ext cx="1183640" cy="1207135"/>
          </a:xfrm>
          <a:custGeom>
            <a:rect b="b" l="l" r="r" t="t"/>
            <a:pathLst>
              <a:path extrusionOk="0" h="1223648" w="1223648">
                <a:moveTo>
                  <a:pt x="0" y="0"/>
                </a:moveTo>
                <a:lnTo>
                  <a:pt x="1223648" y="0"/>
                </a:lnTo>
                <a:lnTo>
                  <a:pt x="1223648" y="1223648"/>
                </a:lnTo>
                <a:lnTo>
                  <a:pt x="0" y="1223648"/>
                </a:lnTo>
                <a:lnTo>
                  <a:pt x="0" y="0"/>
                </a:lnTo>
                <a:close/>
              </a:path>
            </a:pathLst>
          </a:custGeom>
          <a:blipFill rotWithShape="1">
            <a:blip r:embed="rId3">
              <a:alphaModFix/>
            </a:blip>
            <a:stretch>
              <a:fillRect b="0" l="0" r="0" t="0"/>
            </a:stretch>
          </a:blipFill>
          <a:ln>
            <a:noFill/>
          </a:ln>
        </p:spPr>
      </p:sp>
      <p:sp>
        <p:nvSpPr>
          <p:cNvPr id="129" name="Google Shape;129;p4"/>
          <p:cNvSpPr txBox="1"/>
          <p:nvPr/>
        </p:nvSpPr>
        <p:spPr>
          <a:xfrm>
            <a:off x="6248400" y="4000500"/>
            <a:ext cx="354965" cy="121094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5000" u="none" cap="none" strike="noStrike">
                <a:solidFill>
                  <a:srgbClr val="000000"/>
                </a:solidFill>
                <a:latin typeface="Times New Roman"/>
                <a:ea typeface="Times New Roman"/>
                <a:cs typeface="Times New Roman"/>
                <a:sym typeface="Times New Roman"/>
              </a:rPr>
              <a:t>1</a:t>
            </a:r>
            <a:endParaRPr b="0" i="0" sz="5000" u="none" cap="none" strike="noStrike">
              <a:solidFill>
                <a:srgbClr val="000000"/>
              </a:solidFill>
              <a:latin typeface="Play"/>
              <a:ea typeface="Play"/>
              <a:cs typeface="Play"/>
              <a:sym typeface="Play"/>
            </a:endParaRPr>
          </a:p>
          <a:p>
            <a:pPr indent="0" lvl="0" marL="0" marR="0" rtl="0" algn="ctr">
              <a:lnSpc>
                <a:spcPct val="140000"/>
              </a:lnSpc>
              <a:spcBef>
                <a:spcPts val="0"/>
              </a:spcBef>
              <a:spcAft>
                <a:spcPts val="0"/>
              </a:spcAft>
              <a:buNone/>
            </a:pPr>
            <a:r>
              <a:t/>
            </a:r>
            <a:endParaRPr b="0" i="0" sz="5000" u="none" cap="none" strike="noStrike">
              <a:solidFill>
                <a:srgbClr val="000000"/>
              </a:solidFill>
              <a:latin typeface="Play"/>
              <a:ea typeface="Play"/>
              <a:cs typeface="Play"/>
              <a:sym typeface="Play"/>
            </a:endParaRPr>
          </a:p>
        </p:txBody>
      </p:sp>
      <p:sp>
        <p:nvSpPr>
          <p:cNvPr id="130" name="Google Shape;130;p4"/>
          <p:cNvSpPr txBox="1"/>
          <p:nvPr/>
        </p:nvSpPr>
        <p:spPr>
          <a:xfrm>
            <a:off x="7770047" y="3695916"/>
            <a:ext cx="4904304" cy="14357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8000" u="none" cap="none" strike="noStrike">
                <a:solidFill>
                  <a:srgbClr val="000000"/>
                </a:solidFill>
                <a:latin typeface="Times New Roman"/>
                <a:ea typeface="Times New Roman"/>
                <a:cs typeface="Times New Roman"/>
                <a:sym typeface="Times New Roman"/>
              </a:rPr>
              <a:t>Netfilter</a:t>
            </a:r>
            <a:endParaRPr b="1" i="0" sz="8000" u="none" cap="none" strike="noStrike">
              <a:solidFill>
                <a:srgbClr val="000000"/>
              </a:solidFill>
              <a:latin typeface="Times New Roman"/>
              <a:ea typeface="Times New Roman"/>
              <a:cs typeface="Times New Roman"/>
              <a:sym typeface="Times New Roman"/>
            </a:endParaRPr>
          </a:p>
        </p:txBody>
      </p:sp>
      <p:sp>
        <p:nvSpPr>
          <p:cNvPr id="131" name="Google Shape;131;p4"/>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4">
              <a:alphaModFix/>
            </a:blip>
            <a:stretch>
              <a:fillRect b="0" l="0" r="0" t="0"/>
            </a:stretch>
          </a:blipFill>
          <a:ln>
            <a:noFill/>
          </a:ln>
        </p:spPr>
      </p:sp>
      <p:sp>
        <p:nvSpPr>
          <p:cNvPr id="132" name="Google Shape;132;p4"/>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4">
              <a:alphaModFix/>
            </a:blip>
            <a:stretch>
              <a:fillRect b="0" l="0" r="0" t="0"/>
            </a:stretch>
          </a:blipFill>
          <a:ln>
            <a:noFill/>
          </a:ln>
        </p:spPr>
      </p:sp>
    </p:spTree>
  </p:cSld>
  <p:clrMapOvr>
    <a:masterClrMapping/>
  </p:clrMapOvr>
  <p:transition spd="slow" p14:dur="1000">
    <p:wedg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136" name="Shape 136"/>
        <p:cNvGrpSpPr/>
        <p:nvPr/>
      </p:nvGrpSpPr>
      <p:grpSpPr>
        <a:xfrm>
          <a:off x="0" y="0"/>
          <a:ext cx="0" cy="0"/>
          <a:chOff x="0" y="0"/>
          <a:chExt cx="0" cy="0"/>
        </a:xfrm>
      </p:grpSpPr>
      <p:sp>
        <p:nvSpPr>
          <p:cNvPr id="137" name="Google Shape;137;p5"/>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3">
              <a:alphaModFix/>
            </a:blip>
            <a:stretch>
              <a:fillRect b="0" l="0" r="0" t="0"/>
            </a:stretch>
          </a:blipFill>
          <a:ln>
            <a:noFill/>
          </a:ln>
        </p:spPr>
      </p:sp>
      <p:sp>
        <p:nvSpPr>
          <p:cNvPr id="138" name="Google Shape;138;p5"/>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3">
              <a:alphaModFix/>
            </a:blip>
            <a:stretch>
              <a:fillRect b="0" l="0" r="0" t="0"/>
            </a:stretch>
          </a:blipFill>
          <a:ln>
            <a:noFill/>
          </a:ln>
        </p:spPr>
      </p:sp>
      <p:sp>
        <p:nvSpPr>
          <p:cNvPr id="139" name="Google Shape;139;p5"/>
          <p:cNvSpPr txBox="1"/>
          <p:nvPr/>
        </p:nvSpPr>
        <p:spPr>
          <a:xfrm>
            <a:off x="2590800" y="523875"/>
            <a:ext cx="5269865" cy="933450"/>
          </a:xfrm>
          <a:prstGeom prst="rect">
            <a:avLst/>
          </a:prstGeom>
          <a:noFill/>
          <a:ln>
            <a:noFill/>
          </a:ln>
        </p:spPr>
        <p:txBody>
          <a:bodyPr anchorCtr="0" anchor="t" bIns="0" lIns="0" spcFirstLastPara="1" rIns="0" wrap="square" tIns="0">
            <a:spAutoFit/>
          </a:bodyPr>
          <a:lstStyle/>
          <a:p>
            <a:pPr indent="0" lvl="0" marL="0" marR="0" rtl="0" algn="ctr">
              <a:lnSpc>
                <a:spcPct val="121333"/>
              </a:lnSpc>
              <a:spcBef>
                <a:spcPts val="0"/>
              </a:spcBef>
              <a:spcAft>
                <a:spcPts val="0"/>
              </a:spcAft>
              <a:buNone/>
            </a:pPr>
            <a:r>
              <a:rPr b="1" i="0" lang="en-US" sz="6000" u="none" cap="none" strike="noStrike">
                <a:solidFill>
                  <a:srgbClr val="000000"/>
                </a:solidFill>
                <a:latin typeface="Arial"/>
                <a:ea typeface="Arial"/>
                <a:cs typeface="Arial"/>
                <a:sym typeface="Arial"/>
              </a:rPr>
              <a:t>Khái niệm</a:t>
            </a:r>
            <a:endParaRPr b="1" i="0" sz="6000" u="none" cap="none" strike="noStrike">
              <a:solidFill>
                <a:srgbClr val="000000"/>
              </a:solidFill>
              <a:latin typeface="Arial"/>
              <a:ea typeface="Arial"/>
              <a:cs typeface="Arial"/>
              <a:sym typeface="Arial"/>
            </a:endParaRPr>
          </a:p>
        </p:txBody>
      </p:sp>
      <p:sp>
        <p:nvSpPr>
          <p:cNvPr id="140" name="Google Shape;140;p5"/>
          <p:cNvSpPr txBox="1"/>
          <p:nvPr/>
        </p:nvSpPr>
        <p:spPr>
          <a:xfrm>
            <a:off x="990600" y="2628619"/>
            <a:ext cx="16230600" cy="3564890"/>
          </a:xfrm>
          <a:prstGeom prst="rect">
            <a:avLst/>
          </a:prstGeom>
          <a:noFill/>
          <a:ln>
            <a:noFill/>
          </a:ln>
        </p:spPr>
        <p:txBody>
          <a:bodyPr anchorCtr="0" anchor="t" bIns="0" lIns="0" spcFirstLastPara="1" rIns="0" wrap="square" tIns="0">
            <a:spAutoFit/>
          </a:bodyPr>
          <a:lstStyle/>
          <a:p>
            <a:pPr indent="0" lvl="0" marL="0" marR="0" rtl="0" algn="just">
              <a:lnSpc>
                <a:spcPct val="139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Netfilter là một framework - tập hợp các hook (móc) được tích hợp trong nhân Linux, cho phép can thiệp và xử lý các gói tin ở nhiều giai đoạn khác nhau trong quá trình xử lý của chúng. Có thể thực hiện các tác vụ như lọc gói tin, chuyển tiếp gói tin, ghi nhật ký hoặc thay đổi nội dung.</a:t>
            </a:r>
            <a:endParaRPr b="0" i="0" sz="4000" u="none" cap="none" strike="noStrike">
              <a:solidFill>
                <a:srgbClr val="000000"/>
              </a:solidFill>
              <a:latin typeface="Times New Roman"/>
              <a:ea typeface="Times New Roman"/>
              <a:cs typeface="Times New Roman"/>
              <a:sym typeface="Times New Roman"/>
            </a:endParaRPr>
          </a:p>
          <a:p>
            <a:pPr indent="0" lvl="0" marL="0" marR="0" rtl="0" algn="just">
              <a:lnSpc>
                <a:spcPct val="139000"/>
              </a:lnSpc>
              <a:spcBef>
                <a:spcPts val="0"/>
              </a:spcBef>
              <a:spcAft>
                <a:spcPts val="0"/>
              </a:spcAft>
              <a:buNone/>
            </a:pPr>
            <a:r>
              <a:t/>
            </a:r>
            <a:endParaRPr b="0" i="0" sz="40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wedg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148" name="Shape 148"/>
        <p:cNvGrpSpPr/>
        <p:nvPr/>
      </p:nvGrpSpPr>
      <p:grpSpPr>
        <a:xfrm>
          <a:off x="0" y="0"/>
          <a:ext cx="0" cy="0"/>
          <a:chOff x="0" y="0"/>
          <a:chExt cx="0" cy="0"/>
        </a:xfrm>
      </p:grpSpPr>
      <p:sp>
        <p:nvSpPr>
          <p:cNvPr id="149" name="Google Shape;149;p6"/>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3">
              <a:alphaModFix/>
            </a:blip>
            <a:stretch>
              <a:fillRect b="0" l="0" r="0" t="0"/>
            </a:stretch>
          </a:blipFill>
          <a:ln>
            <a:noFill/>
          </a:ln>
        </p:spPr>
      </p:sp>
      <p:sp>
        <p:nvSpPr>
          <p:cNvPr id="150" name="Google Shape;150;p6"/>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3">
              <a:alphaModFix/>
            </a:blip>
            <a:stretch>
              <a:fillRect b="0" l="0" r="0" t="0"/>
            </a:stretch>
          </a:blipFill>
          <a:ln>
            <a:noFill/>
          </a:ln>
        </p:spPr>
      </p:sp>
      <p:sp>
        <p:nvSpPr>
          <p:cNvPr id="151" name="Google Shape;151;p6"/>
          <p:cNvSpPr txBox="1"/>
          <p:nvPr/>
        </p:nvSpPr>
        <p:spPr>
          <a:xfrm>
            <a:off x="2695575" y="523875"/>
            <a:ext cx="8601710" cy="93345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Times New Roman"/>
                <a:ea typeface="Times New Roman"/>
                <a:cs typeface="Times New Roman"/>
                <a:sym typeface="Times New Roman"/>
              </a:rPr>
              <a:t>Netfilter </a:t>
            </a:r>
            <a:r>
              <a:rPr b="1" i="0" lang="en-US" sz="6000" u="none" cap="none" strike="noStrike">
                <a:solidFill>
                  <a:srgbClr val="000000"/>
                </a:solidFill>
                <a:latin typeface="Arial"/>
                <a:ea typeface="Arial"/>
                <a:cs typeface="Arial"/>
                <a:sym typeface="Arial"/>
              </a:rPr>
              <a:t>hook</a:t>
            </a:r>
            <a:endParaRPr b="1" i="0" sz="6000" u="none" cap="none" strike="noStrike">
              <a:solidFill>
                <a:srgbClr val="000000"/>
              </a:solidFill>
              <a:latin typeface="Arial"/>
              <a:ea typeface="Arial"/>
              <a:cs typeface="Arial"/>
              <a:sym typeface="Arial"/>
            </a:endParaRPr>
          </a:p>
        </p:txBody>
      </p:sp>
      <p:sp>
        <p:nvSpPr>
          <p:cNvPr id="152" name="Google Shape;152;p6"/>
          <p:cNvSpPr txBox="1"/>
          <p:nvPr/>
        </p:nvSpPr>
        <p:spPr>
          <a:xfrm>
            <a:off x="2695367" y="1956104"/>
            <a:ext cx="6308527" cy="84772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4500" u="none" cap="none" strike="noStrike">
                <a:solidFill>
                  <a:srgbClr val="000000"/>
                </a:solidFill>
                <a:latin typeface="Times New Roman"/>
                <a:ea typeface="Times New Roman"/>
                <a:cs typeface="Times New Roman"/>
                <a:sym typeface="Times New Roman"/>
              </a:rPr>
              <a:t>Có 5 hooks trong netfilter</a:t>
            </a:r>
            <a:endParaRPr b="0" i="0" sz="4500" u="none" cap="none" strike="noStrike">
              <a:solidFill>
                <a:srgbClr val="000000"/>
              </a:solidFill>
              <a:latin typeface="Times New Roman"/>
              <a:ea typeface="Times New Roman"/>
              <a:cs typeface="Times New Roman"/>
              <a:sym typeface="Times New Roman"/>
            </a:endParaRPr>
          </a:p>
        </p:txBody>
      </p:sp>
      <p:sp>
        <p:nvSpPr>
          <p:cNvPr id="153" name="Google Shape;153;p6"/>
          <p:cNvSpPr txBox="1"/>
          <p:nvPr/>
        </p:nvSpPr>
        <p:spPr>
          <a:xfrm>
            <a:off x="2695367" y="3183350"/>
            <a:ext cx="5519618"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NF_IP_PRE_ROUTING</a:t>
            </a:r>
            <a:endParaRPr b="0" i="0" sz="3400" u="none" cap="none" strike="noStrike">
              <a:solidFill>
                <a:srgbClr val="000000"/>
              </a:solidFill>
              <a:latin typeface="Times New Roman"/>
              <a:ea typeface="Times New Roman"/>
              <a:cs typeface="Times New Roman"/>
              <a:sym typeface="Times New Roman"/>
            </a:endParaRPr>
          </a:p>
        </p:txBody>
      </p:sp>
      <p:sp>
        <p:nvSpPr>
          <p:cNvPr id="154" name="Google Shape;154;p6"/>
          <p:cNvSpPr txBox="1"/>
          <p:nvPr/>
        </p:nvSpPr>
        <p:spPr>
          <a:xfrm>
            <a:off x="2753887" y="5601431"/>
            <a:ext cx="4638437"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NF_IP_FORWARD</a:t>
            </a:r>
            <a:endParaRPr b="0" i="0" sz="3400" u="none" cap="none" strike="noStrike">
              <a:solidFill>
                <a:srgbClr val="000000"/>
              </a:solidFill>
              <a:latin typeface="Times New Roman"/>
              <a:ea typeface="Times New Roman"/>
              <a:cs typeface="Times New Roman"/>
              <a:sym typeface="Times New Roman"/>
            </a:endParaRPr>
          </a:p>
        </p:txBody>
      </p:sp>
      <p:sp>
        <p:nvSpPr>
          <p:cNvPr id="155" name="Google Shape;155;p6"/>
          <p:cNvSpPr txBox="1"/>
          <p:nvPr/>
        </p:nvSpPr>
        <p:spPr>
          <a:xfrm>
            <a:off x="2756684" y="4392391"/>
            <a:ext cx="4525685"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NF_IP_LOCAL_IN</a:t>
            </a:r>
            <a:endParaRPr b="0" i="0" sz="3400" u="none" cap="none" strike="noStrike">
              <a:solidFill>
                <a:srgbClr val="000000"/>
              </a:solidFill>
              <a:latin typeface="Times New Roman"/>
              <a:ea typeface="Times New Roman"/>
              <a:cs typeface="Times New Roman"/>
              <a:sym typeface="Times New Roman"/>
            </a:endParaRPr>
          </a:p>
        </p:txBody>
      </p:sp>
      <p:sp>
        <p:nvSpPr>
          <p:cNvPr id="156" name="Google Shape;156;p6"/>
          <p:cNvSpPr txBox="1"/>
          <p:nvPr/>
        </p:nvSpPr>
        <p:spPr>
          <a:xfrm>
            <a:off x="2714655" y="8019511"/>
            <a:ext cx="5757862"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NF_IP_POST_ROUTING</a:t>
            </a:r>
            <a:endParaRPr b="0" i="0" sz="3400" u="none" cap="none" strike="noStrike">
              <a:solidFill>
                <a:srgbClr val="000000"/>
              </a:solidFill>
              <a:latin typeface="Times New Roman"/>
              <a:ea typeface="Times New Roman"/>
              <a:cs typeface="Times New Roman"/>
              <a:sym typeface="Times New Roman"/>
            </a:endParaRPr>
          </a:p>
        </p:txBody>
      </p:sp>
      <p:sp>
        <p:nvSpPr>
          <p:cNvPr id="157" name="Google Shape;157;p6"/>
          <p:cNvSpPr txBox="1"/>
          <p:nvPr/>
        </p:nvSpPr>
        <p:spPr>
          <a:xfrm>
            <a:off x="2732693" y="6810471"/>
            <a:ext cx="4980384" cy="647065"/>
          </a:xfrm>
          <a:prstGeom prst="rect">
            <a:avLst/>
          </a:prstGeom>
          <a:noFill/>
          <a:ln>
            <a:noFill/>
          </a:ln>
        </p:spPr>
        <p:txBody>
          <a:bodyPr anchorCtr="0" anchor="t" bIns="0" lIns="0" spcFirstLastPara="1" rIns="0" wrap="square" tIns="0">
            <a:spAutoFit/>
          </a:bodyPr>
          <a:lstStyle/>
          <a:p>
            <a:pPr indent="-367029" lvl="1" marL="734060" marR="0" rtl="0" algn="ctr">
              <a:lnSpc>
                <a:spcPct val="140000"/>
              </a:lnSpc>
              <a:spcBef>
                <a:spcPts val="0"/>
              </a:spcBef>
              <a:spcAft>
                <a:spcPts val="0"/>
              </a:spcAft>
              <a:buClr>
                <a:srgbClr val="000000"/>
              </a:buClr>
              <a:buSzPts val="3400"/>
              <a:buFont typeface="Arial"/>
              <a:buChar char="•"/>
            </a:pPr>
            <a:r>
              <a:rPr b="0" i="0" lang="en-US" sz="3400" u="none" cap="none" strike="noStrike">
                <a:solidFill>
                  <a:srgbClr val="000000"/>
                </a:solidFill>
                <a:latin typeface="Times New Roman"/>
                <a:ea typeface="Times New Roman"/>
                <a:cs typeface="Times New Roman"/>
                <a:sym typeface="Times New Roman"/>
              </a:rPr>
              <a:t>NF_IP_LOCAL_OUT</a:t>
            </a:r>
            <a:endParaRPr b="0" i="0" sz="3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wedg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161" name="Shape 161"/>
        <p:cNvGrpSpPr/>
        <p:nvPr/>
      </p:nvGrpSpPr>
      <p:grpSpPr>
        <a:xfrm>
          <a:off x="0" y="0"/>
          <a:ext cx="0" cy="0"/>
          <a:chOff x="0" y="0"/>
          <a:chExt cx="0" cy="0"/>
        </a:xfrm>
      </p:grpSpPr>
      <p:sp>
        <p:nvSpPr>
          <p:cNvPr id="162" name="Google Shape;162;p7"/>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3">
              <a:alphaModFix/>
            </a:blip>
            <a:stretch>
              <a:fillRect b="0" l="0" r="0" t="0"/>
            </a:stretch>
          </a:blipFill>
          <a:ln>
            <a:noFill/>
          </a:ln>
        </p:spPr>
      </p:sp>
      <p:sp>
        <p:nvSpPr>
          <p:cNvPr id="163" name="Google Shape;163;p7"/>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3">
              <a:alphaModFix/>
            </a:blip>
            <a:stretch>
              <a:fillRect b="0" l="0" r="0" t="0"/>
            </a:stretch>
          </a:blipFill>
          <a:ln>
            <a:noFill/>
          </a:ln>
        </p:spPr>
      </p:sp>
      <p:sp>
        <p:nvSpPr>
          <p:cNvPr id="164" name="Google Shape;164;p7"/>
          <p:cNvSpPr/>
          <p:nvPr/>
        </p:nvSpPr>
        <p:spPr>
          <a:xfrm>
            <a:off x="1028700" y="2433097"/>
            <a:ext cx="16230600" cy="6350222"/>
          </a:xfrm>
          <a:custGeom>
            <a:rect b="b" l="l" r="r" t="t"/>
            <a:pathLst>
              <a:path extrusionOk="0" h="6350222" w="16230600">
                <a:moveTo>
                  <a:pt x="0" y="0"/>
                </a:moveTo>
                <a:lnTo>
                  <a:pt x="16230600" y="0"/>
                </a:lnTo>
                <a:lnTo>
                  <a:pt x="16230600" y="6350222"/>
                </a:lnTo>
                <a:lnTo>
                  <a:pt x="0" y="6350222"/>
                </a:lnTo>
                <a:lnTo>
                  <a:pt x="0" y="0"/>
                </a:lnTo>
                <a:close/>
              </a:path>
            </a:pathLst>
          </a:custGeom>
          <a:blipFill rotWithShape="1">
            <a:blip r:embed="rId4">
              <a:alphaModFix/>
            </a:blip>
            <a:stretch>
              <a:fillRect b="0" l="0" r="0" t="0"/>
            </a:stretch>
          </a:blipFill>
          <a:ln>
            <a:noFill/>
          </a:ln>
        </p:spPr>
      </p:sp>
      <p:sp>
        <p:nvSpPr>
          <p:cNvPr id="165" name="Google Shape;165;p7"/>
          <p:cNvSpPr txBox="1"/>
          <p:nvPr/>
        </p:nvSpPr>
        <p:spPr>
          <a:xfrm>
            <a:off x="2695575" y="387985"/>
            <a:ext cx="6804660" cy="93345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Times New Roman"/>
                <a:ea typeface="Times New Roman"/>
                <a:cs typeface="Times New Roman"/>
                <a:sym typeface="Times New Roman"/>
              </a:rPr>
              <a:t>Mô hình</a:t>
            </a:r>
            <a:endParaRPr b="1" i="0" sz="52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14:dur="1000">
    <p:wheel spokes="8"/>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8F0"/>
        </a:solidFill>
      </p:bgPr>
    </p:bg>
    <p:spTree>
      <p:nvGrpSpPr>
        <p:cNvPr id="173" name="Shape 173"/>
        <p:cNvGrpSpPr/>
        <p:nvPr/>
      </p:nvGrpSpPr>
      <p:grpSpPr>
        <a:xfrm>
          <a:off x="0" y="0"/>
          <a:ext cx="0" cy="0"/>
          <a:chOff x="0" y="0"/>
          <a:chExt cx="0" cy="0"/>
        </a:xfrm>
      </p:grpSpPr>
      <p:sp>
        <p:nvSpPr>
          <p:cNvPr id="174" name="Google Shape;174;g324123bde16_1_0"/>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3">
              <a:alphaModFix/>
            </a:blip>
            <a:stretch>
              <a:fillRect b="0" l="0" r="0" t="0"/>
            </a:stretch>
          </a:blipFill>
          <a:ln>
            <a:noFill/>
          </a:ln>
        </p:spPr>
      </p:sp>
      <p:sp>
        <p:nvSpPr>
          <p:cNvPr id="175" name="Google Shape;175;g324123bde16_1_0"/>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3">
              <a:alphaModFix/>
            </a:blip>
            <a:stretch>
              <a:fillRect b="0" l="0" r="0" t="0"/>
            </a:stretch>
          </a:blipFill>
          <a:ln>
            <a:noFill/>
          </a:ln>
        </p:spPr>
      </p:sp>
      <p:sp>
        <p:nvSpPr>
          <p:cNvPr id="176" name="Google Shape;176;g324123bde16_1_0"/>
          <p:cNvSpPr txBox="1"/>
          <p:nvPr/>
        </p:nvSpPr>
        <p:spPr>
          <a:xfrm>
            <a:off x="2695375" y="0"/>
            <a:ext cx="8601600" cy="923400"/>
          </a:xfrm>
          <a:prstGeom prst="rect">
            <a:avLst/>
          </a:prstGeom>
          <a:noFill/>
          <a:ln>
            <a:noFill/>
          </a:ln>
        </p:spPr>
        <p:txBody>
          <a:bodyPr anchorCtr="0" anchor="t" bIns="0" lIns="0" spcFirstLastPara="1" rIns="0" wrap="square" tIns="0">
            <a:spAutoFit/>
          </a:bodyPr>
          <a:lstStyle/>
          <a:p>
            <a:pPr indent="0" lvl="0" marL="0" marR="0" rtl="0" algn="l">
              <a:lnSpc>
                <a:spcPct val="121333"/>
              </a:lnSpc>
              <a:spcBef>
                <a:spcPts val="0"/>
              </a:spcBef>
              <a:spcAft>
                <a:spcPts val="0"/>
              </a:spcAft>
              <a:buNone/>
            </a:pPr>
            <a:r>
              <a:rPr b="1" i="0" lang="en-US" sz="6000" u="none" cap="none" strike="noStrike">
                <a:solidFill>
                  <a:srgbClr val="000000"/>
                </a:solidFill>
                <a:latin typeface="Times New Roman"/>
                <a:ea typeface="Times New Roman"/>
                <a:cs typeface="Times New Roman"/>
                <a:sym typeface="Times New Roman"/>
              </a:rPr>
              <a:t>Netfilter </a:t>
            </a:r>
            <a:r>
              <a:rPr b="1" i="0" lang="en-US" sz="6000" u="none" cap="none" strike="noStrike">
                <a:solidFill>
                  <a:srgbClr val="000000"/>
                </a:solidFill>
                <a:latin typeface="Arial"/>
                <a:ea typeface="Arial"/>
                <a:cs typeface="Arial"/>
                <a:sym typeface="Arial"/>
              </a:rPr>
              <a:t>hook</a:t>
            </a:r>
            <a:endParaRPr b="1" i="0" sz="6000" u="none" cap="none" strike="noStrike">
              <a:solidFill>
                <a:srgbClr val="000000"/>
              </a:solidFill>
              <a:latin typeface="Arial"/>
              <a:ea typeface="Arial"/>
              <a:cs typeface="Arial"/>
              <a:sym typeface="Arial"/>
            </a:endParaRPr>
          </a:p>
        </p:txBody>
      </p:sp>
      <p:sp>
        <p:nvSpPr>
          <p:cNvPr id="177" name="Google Shape;177;g324123bde16_1_0"/>
          <p:cNvSpPr txBox="1"/>
          <p:nvPr/>
        </p:nvSpPr>
        <p:spPr>
          <a:xfrm>
            <a:off x="2695383" y="1015100"/>
            <a:ext cx="13006800" cy="692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US" sz="4500">
                <a:latin typeface="Times New Roman"/>
                <a:ea typeface="Times New Roman"/>
                <a:cs typeface="Times New Roman"/>
                <a:sym typeface="Times New Roman"/>
              </a:rPr>
              <a:t>Các mã trả về của các hàm Netfilter callback</a:t>
            </a:r>
            <a:endParaRPr b="0" i="0" sz="4500" u="none" cap="none" strike="noStrike">
              <a:solidFill>
                <a:srgbClr val="000000"/>
              </a:solidFill>
              <a:latin typeface="Times New Roman"/>
              <a:ea typeface="Times New Roman"/>
              <a:cs typeface="Times New Roman"/>
              <a:sym typeface="Times New Roman"/>
            </a:endParaRPr>
          </a:p>
        </p:txBody>
      </p:sp>
      <p:graphicFrame>
        <p:nvGraphicFramePr>
          <p:cNvPr id="178" name="Google Shape;178;g324123bde16_1_0"/>
          <p:cNvGraphicFramePr/>
          <p:nvPr/>
        </p:nvGraphicFramePr>
        <p:xfrm>
          <a:off x="856250" y="2127550"/>
          <a:ext cx="3000000" cy="3000000"/>
        </p:xfrm>
        <a:graphic>
          <a:graphicData uri="http://schemas.openxmlformats.org/drawingml/2006/table">
            <a:tbl>
              <a:tblPr>
                <a:noFill/>
                <a:tableStyleId>{7492D623-565B-4DFB-A186-CBC42BAB67B1}</a:tableStyleId>
              </a:tblPr>
              <a:tblGrid>
                <a:gridCol w="4271800"/>
                <a:gridCol w="12303700"/>
              </a:tblGrid>
              <a:tr h="1025650">
                <a:tc>
                  <a:txBody>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Return code</a:t>
                      </a:r>
                      <a:r>
                        <a:rPr lang="en-US" sz="4500">
                          <a:latin typeface="Times New Roman"/>
                          <a:ea typeface="Times New Roman"/>
                          <a:cs typeface="Times New Roman"/>
                          <a:sym typeface="Times New Roman"/>
                        </a:rPr>
                        <a:t> </a:t>
                      </a:r>
                      <a:endParaRPr sz="4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Ý nghĩa</a:t>
                      </a:r>
                      <a:endParaRPr b="1" sz="4000">
                        <a:latin typeface="Times New Roman"/>
                        <a:ea typeface="Times New Roman"/>
                        <a:cs typeface="Times New Roman"/>
                        <a:sym typeface="Times New Roman"/>
                      </a:endParaRPr>
                    </a:p>
                  </a:txBody>
                  <a:tcPr marT="91425" marB="91425" marR="91425" marL="91425"/>
                </a:tc>
              </a:tr>
              <a:tr h="1025650">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NF_DROP</a:t>
                      </a:r>
                      <a:endParaRPr sz="40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Hủy gói tin</a:t>
                      </a:r>
                      <a:endParaRPr sz="4000">
                        <a:latin typeface="Times New Roman"/>
                        <a:ea typeface="Times New Roman"/>
                        <a:cs typeface="Times New Roman"/>
                        <a:sym typeface="Times New Roman"/>
                      </a:endParaRPr>
                    </a:p>
                  </a:txBody>
                  <a:tcPr marT="91425" marB="91425" marR="91425" marL="91425"/>
                </a:tc>
              </a:tr>
              <a:tr h="1025650">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NF_ACCEPT</a:t>
                      </a:r>
                      <a:endParaRPr sz="40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Giữ gói tin và thực thi tiếp các hooks còn lại</a:t>
                      </a:r>
                      <a:endParaRPr sz="4000">
                        <a:latin typeface="Times New Roman"/>
                        <a:ea typeface="Times New Roman"/>
                        <a:cs typeface="Times New Roman"/>
                        <a:sym typeface="Times New Roman"/>
                      </a:endParaRPr>
                    </a:p>
                  </a:txBody>
                  <a:tcPr marT="91425" marB="91425" marR="91425" marL="91425"/>
                </a:tc>
              </a:tr>
              <a:tr h="1025650">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NF_STOLEN</a:t>
                      </a:r>
                      <a:endParaRPr sz="40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Tạm quên gói tin, nhưng vẫn giữ gói tin trong resource của kernel</a:t>
                      </a:r>
                      <a:endParaRPr sz="4000">
                        <a:latin typeface="Times New Roman"/>
                        <a:ea typeface="Times New Roman"/>
                        <a:cs typeface="Times New Roman"/>
                        <a:sym typeface="Times New Roman"/>
                      </a:endParaRPr>
                    </a:p>
                  </a:txBody>
                  <a:tcPr marT="91425" marB="91425" marR="91425" marL="91425"/>
                </a:tc>
              </a:tr>
              <a:tr h="1025650">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NF_QUEUE</a:t>
                      </a:r>
                      <a:endParaRPr sz="40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Đưa gói tin vào hàng đợi</a:t>
                      </a:r>
                      <a:endParaRPr sz="4000">
                        <a:latin typeface="Times New Roman"/>
                        <a:ea typeface="Times New Roman"/>
                        <a:cs typeface="Times New Roman"/>
                        <a:sym typeface="Times New Roman"/>
                      </a:endParaRPr>
                    </a:p>
                  </a:txBody>
                  <a:tcPr marT="91425" marB="91425" marR="91425" marL="91425"/>
                </a:tc>
              </a:tr>
              <a:tr h="1025650">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NF_REPEAT</a:t>
                      </a:r>
                      <a:endParaRPr sz="40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Gọi hàm trả về này thêm lần nữa</a:t>
                      </a:r>
                      <a:endParaRPr sz="4000">
                        <a:latin typeface="Times New Roman"/>
                        <a:ea typeface="Times New Roman"/>
                        <a:cs typeface="Times New Roman"/>
                        <a:sym typeface="Times New Roman"/>
                      </a:endParaRPr>
                    </a:p>
                  </a:txBody>
                  <a:tcPr marT="91425" marB="91425" marR="91425" marL="91425"/>
                </a:tc>
              </a:tr>
              <a:tr h="1025650">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NF_STOP</a:t>
                      </a:r>
                      <a:endParaRPr sz="40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US" sz="4000">
                          <a:latin typeface="Times New Roman"/>
                          <a:ea typeface="Times New Roman"/>
                          <a:cs typeface="Times New Roman"/>
                          <a:sym typeface="Times New Roman"/>
                        </a:rPr>
                        <a:t>Giữ gói tin, bỏ qua các hooks còn lại</a:t>
                      </a:r>
                      <a:endParaRPr sz="4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7FF"/>
        </a:solidFill>
      </p:bgPr>
    </p:bg>
    <p:spTree>
      <p:nvGrpSpPr>
        <p:cNvPr id="182" name="Shape 182"/>
        <p:cNvGrpSpPr/>
        <p:nvPr/>
      </p:nvGrpSpPr>
      <p:grpSpPr>
        <a:xfrm>
          <a:off x="0" y="0"/>
          <a:ext cx="0" cy="0"/>
          <a:chOff x="0" y="0"/>
          <a:chExt cx="0" cy="0"/>
        </a:xfrm>
      </p:grpSpPr>
      <p:sp>
        <p:nvSpPr>
          <p:cNvPr id="183" name="Google Shape;183;p8"/>
          <p:cNvSpPr/>
          <p:nvPr/>
        </p:nvSpPr>
        <p:spPr>
          <a:xfrm>
            <a:off x="5553959" y="4048976"/>
            <a:ext cx="1223648" cy="1223648"/>
          </a:xfrm>
          <a:custGeom>
            <a:rect b="b" l="l" r="r" t="t"/>
            <a:pathLst>
              <a:path extrusionOk="0" h="1223648" w="1223648">
                <a:moveTo>
                  <a:pt x="0" y="0"/>
                </a:moveTo>
                <a:lnTo>
                  <a:pt x="1223648" y="0"/>
                </a:lnTo>
                <a:lnTo>
                  <a:pt x="1223648" y="1223648"/>
                </a:lnTo>
                <a:lnTo>
                  <a:pt x="0" y="1223648"/>
                </a:lnTo>
                <a:lnTo>
                  <a:pt x="0" y="0"/>
                </a:lnTo>
                <a:close/>
              </a:path>
            </a:pathLst>
          </a:custGeom>
          <a:blipFill rotWithShape="1">
            <a:blip r:embed="rId3">
              <a:alphaModFix/>
            </a:blip>
            <a:stretch>
              <a:fillRect b="0" l="0" r="0" t="0"/>
            </a:stretch>
          </a:blipFill>
          <a:ln>
            <a:noFill/>
          </a:ln>
        </p:spPr>
      </p:sp>
      <p:sp>
        <p:nvSpPr>
          <p:cNvPr id="184" name="Google Shape;184;p8"/>
          <p:cNvSpPr txBox="1"/>
          <p:nvPr/>
        </p:nvSpPr>
        <p:spPr>
          <a:xfrm>
            <a:off x="5988261" y="4153751"/>
            <a:ext cx="355044" cy="89725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000000"/>
                </a:solidFill>
                <a:latin typeface="Times New Roman"/>
                <a:ea typeface="Times New Roman"/>
                <a:cs typeface="Times New Roman"/>
                <a:sym typeface="Times New Roman"/>
              </a:rPr>
              <a:t>2</a:t>
            </a:r>
            <a:endParaRPr b="0" i="0" sz="5000" u="none" cap="none" strike="noStrike">
              <a:solidFill>
                <a:srgbClr val="000000"/>
              </a:solidFill>
              <a:latin typeface="Times New Roman"/>
              <a:ea typeface="Times New Roman"/>
              <a:cs typeface="Times New Roman"/>
              <a:sym typeface="Times New Roman"/>
            </a:endParaRPr>
          </a:p>
        </p:txBody>
      </p:sp>
      <p:sp>
        <p:nvSpPr>
          <p:cNvPr id="185" name="Google Shape;185;p8"/>
          <p:cNvSpPr txBox="1"/>
          <p:nvPr/>
        </p:nvSpPr>
        <p:spPr>
          <a:xfrm>
            <a:off x="7967980" y="3896360"/>
            <a:ext cx="5579110" cy="14357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8000" u="none" cap="none" strike="noStrike">
                <a:solidFill>
                  <a:srgbClr val="000000"/>
                </a:solidFill>
                <a:latin typeface="Times New Roman"/>
                <a:ea typeface="Times New Roman"/>
                <a:cs typeface="Times New Roman"/>
                <a:sym typeface="Times New Roman"/>
              </a:rPr>
              <a:t>Iptables</a:t>
            </a:r>
            <a:endParaRPr b="1" i="0" sz="8000" u="none" cap="none" strike="noStrike">
              <a:solidFill>
                <a:srgbClr val="000000"/>
              </a:solidFill>
              <a:latin typeface="Times New Roman"/>
              <a:ea typeface="Times New Roman"/>
              <a:cs typeface="Times New Roman"/>
              <a:sym typeface="Times New Roman"/>
            </a:endParaRPr>
          </a:p>
        </p:txBody>
      </p:sp>
      <p:sp>
        <p:nvSpPr>
          <p:cNvPr id="186" name="Google Shape;186;p8"/>
          <p:cNvSpPr/>
          <p:nvPr/>
        </p:nvSpPr>
        <p:spPr>
          <a:xfrm>
            <a:off x="-2695367" y="-3256443"/>
            <a:ext cx="5390735" cy="5383996"/>
          </a:xfrm>
          <a:custGeom>
            <a:rect b="b" l="l" r="r" t="t"/>
            <a:pathLst>
              <a:path extrusionOk="0" h="5383996" w="5390735">
                <a:moveTo>
                  <a:pt x="0" y="0"/>
                </a:moveTo>
                <a:lnTo>
                  <a:pt x="5390734" y="0"/>
                </a:lnTo>
                <a:lnTo>
                  <a:pt x="5390734" y="5383997"/>
                </a:lnTo>
                <a:lnTo>
                  <a:pt x="0" y="5383997"/>
                </a:lnTo>
                <a:lnTo>
                  <a:pt x="0" y="0"/>
                </a:lnTo>
                <a:close/>
              </a:path>
            </a:pathLst>
          </a:custGeom>
          <a:blipFill rotWithShape="1">
            <a:blip r:embed="rId4">
              <a:alphaModFix/>
            </a:blip>
            <a:stretch>
              <a:fillRect b="0" l="0" r="0" t="0"/>
            </a:stretch>
          </a:blipFill>
          <a:ln>
            <a:noFill/>
          </a:ln>
        </p:spPr>
      </p:sp>
      <p:sp>
        <p:nvSpPr>
          <p:cNvPr id="187" name="Google Shape;187;p8"/>
          <p:cNvSpPr/>
          <p:nvPr/>
        </p:nvSpPr>
        <p:spPr>
          <a:xfrm>
            <a:off x="15171335" y="7683870"/>
            <a:ext cx="8424068" cy="8413538"/>
          </a:xfrm>
          <a:custGeom>
            <a:rect b="b" l="l" r="r" t="t"/>
            <a:pathLst>
              <a:path extrusionOk="0" h="8413538" w="8424068">
                <a:moveTo>
                  <a:pt x="0" y="0"/>
                </a:moveTo>
                <a:lnTo>
                  <a:pt x="8424069" y="0"/>
                </a:lnTo>
                <a:lnTo>
                  <a:pt x="8424069" y="8413539"/>
                </a:lnTo>
                <a:lnTo>
                  <a:pt x="0" y="8413539"/>
                </a:lnTo>
                <a:lnTo>
                  <a:pt x="0" y="0"/>
                </a:lnTo>
                <a:close/>
              </a:path>
            </a:pathLst>
          </a:custGeom>
          <a:blipFill rotWithShape="1">
            <a:blip r:embed="rId5">
              <a:alphaModFix/>
            </a:blip>
            <a:stretch>
              <a:fillRect b="0" l="0" r="0" t="0"/>
            </a:stretch>
          </a:blipFill>
          <a:ln>
            <a:noFill/>
          </a:ln>
        </p:spPr>
      </p:sp>
    </p:spTree>
  </p:cSld>
  <p:clrMapOvr>
    <a:masterClrMapping/>
  </p:clrMapOvr>
  <p:transition spd="slow" p14:dur="1000">
    <p:wedg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DDEC31362E034E6B93B8EB2421739147_12</vt:lpwstr>
  </property>
  <property fmtid="{D5CDD505-2E9C-101B-9397-08002B2CF9AE}" pid="3" name="KSOProductBuildVer">
    <vt:lpwstr>1033-12.2.0.19307</vt:lpwstr>
  </property>
</Properties>
</file>