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330" r:id="rId3"/>
    <p:sldId id="296" r:id="rId4"/>
    <p:sldId id="353" r:id="rId5"/>
    <p:sldId id="311" r:id="rId6"/>
    <p:sldId id="354" r:id="rId7"/>
    <p:sldId id="355" r:id="rId8"/>
    <p:sldId id="350" r:id="rId9"/>
    <p:sldId id="356" r:id="rId10"/>
    <p:sldId id="358" r:id="rId11"/>
    <p:sldId id="357" r:id="rId12"/>
    <p:sldId id="359" r:id="rId13"/>
    <p:sldId id="351" r:id="rId14"/>
    <p:sldId id="360" r:id="rId15"/>
    <p:sldId id="361" r:id="rId16"/>
    <p:sldId id="352" r:id="rId17"/>
    <p:sldId id="329" r:id="rId18"/>
  </p:sldIdLst>
  <p:sldSz cx="9144000" cy="5143500" type="screen16x9"/>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013B6D"/>
    <a:srgbClr val="1D4E89"/>
    <a:srgbClr val="F6F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5" autoAdjust="0"/>
    <p:restoredTop sz="94660"/>
  </p:normalViewPr>
  <p:slideViewPr>
    <p:cSldViewPr snapToGrid="0" showGuides="1">
      <p:cViewPr varScale="1">
        <p:scale>
          <a:sx n="109" d="100"/>
          <a:sy n="109" d="100"/>
        </p:scale>
        <p:origin x="533" y="91"/>
      </p:cViewPr>
      <p:guideLst>
        <p:guide orient="horz" pos="1643"/>
        <p:guide pos="28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 name="Picture Placeholder 7"/>
          <p:cNvSpPr>
            <a:spLocks noGrp="1"/>
          </p:cNvSpPr>
          <p:nvPr>
            <p:ph type="pic" sz="quarter" idx="16"/>
          </p:nvPr>
        </p:nvSpPr>
        <p:spPr>
          <a:xfrm>
            <a:off x="0" y="1079391"/>
            <a:ext cx="3155795"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3256156" y="1059366"/>
            <a:ext cx="3311912"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7"/>
          </p:nvPr>
        </p:nvSpPr>
        <p:spPr>
          <a:xfrm>
            <a:off x="4817327" y="3047070"/>
            <a:ext cx="4326673" cy="19263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矩形 5"/>
          <p:cNvSpPr/>
          <p:nvPr userDrawn="1"/>
        </p:nvSpPr>
        <p:spPr>
          <a:xfrm>
            <a:off x="0" y="3047071"/>
            <a:ext cx="4672361"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7" name="Picture Placeholder 7"/>
          <p:cNvSpPr>
            <a:spLocks noGrp="1"/>
          </p:cNvSpPr>
          <p:nvPr>
            <p:ph type="pic" sz="quarter" idx="18"/>
          </p:nvPr>
        </p:nvSpPr>
        <p:spPr>
          <a:xfrm>
            <a:off x="6679581" y="1068240"/>
            <a:ext cx="2464419"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0" y="1257810"/>
            <a:ext cx="4572000"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矩形 2"/>
          <p:cNvSpPr/>
          <p:nvPr userDrawn="1"/>
        </p:nvSpPr>
        <p:spPr>
          <a:xfrm>
            <a:off x="4572000" y="1257810"/>
            <a:ext cx="4572000" cy="18871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112294" y="1350977"/>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7"/>
          </p:nvPr>
        </p:nvSpPr>
        <p:spPr>
          <a:xfrm>
            <a:off x="2358189"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Picture Placeholder 7"/>
          <p:cNvSpPr>
            <a:spLocks noGrp="1"/>
          </p:cNvSpPr>
          <p:nvPr>
            <p:ph type="pic" sz="quarter" idx="18"/>
          </p:nvPr>
        </p:nvSpPr>
        <p:spPr>
          <a:xfrm>
            <a:off x="4604084"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9"/>
          </p:nvPr>
        </p:nvSpPr>
        <p:spPr>
          <a:xfrm>
            <a:off x="6849979" y="1350975"/>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B13F87CF-3569-4A6D-ABE9-80B564D3AFB4}"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E431EDE2-ED55-47B1-BF0C-0EF98048EB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sz="3300" kern="1200">
          <a:solidFill>
            <a:schemeClr val="tx1"/>
          </a:solidFill>
          <a:latin typeface="Open Sans" panose="020B0606030504020204" charset="0"/>
          <a:ea typeface="Open Sans" panose="020B0606030504020204" charset="0"/>
          <a:cs typeface="Open Sans" panose="020B060603050402020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Open Sans" panose="020B0606030504020204" charset="0"/>
          <a:ea typeface="Open Sans" panose="020B0606030504020204" charset="0"/>
          <a:cs typeface="Open Sans" panose="020B060603050402020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Open Sans" panose="020B0606030504020204" charset="0"/>
          <a:ea typeface="Open Sans" panose="020B0606030504020204" charset="0"/>
          <a:cs typeface="Open Sans" panose="020B060603050402020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5143500"/>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cxnSp>
        <p:nvCxnSpPr>
          <p:cNvPr id="28" name="直接连接符 27"/>
          <p:cNvCxnSpPr/>
          <p:nvPr/>
        </p:nvCxnSpPr>
        <p:spPr>
          <a:xfrm flipV="1">
            <a:off x="2357701" y="3216324"/>
            <a:ext cx="4659630" cy="63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12190" y="3318510"/>
            <a:ext cx="7352665" cy="1014730"/>
          </a:xfrm>
          <a:prstGeom prst="rect">
            <a:avLst/>
          </a:prstGeom>
          <a:noFill/>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accent4"/>
                </a:solidFill>
                <a:effectLst/>
                <a:uLnTx/>
                <a:uFillTx/>
                <a:latin typeface="Times New Roman" panose="02020603050405020304" charset="0"/>
                <a:ea typeface="Open Sans" panose="020B0606030504020204" charset="0"/>
                <a:cs typeface="Times New Roman" panose="02020603050405020304" charset="0"/>
              </a:rPr>
              <a:t>Nhóm thực hiện: Nhóm 1</a:t>
            </a:r>
            <a:endParaRPr kumimoji="0" lang="en-US" altLang="zh-CN" sz="2000" b="0" i="0" u="none" strike="noStrike" kern="1200" cap="none" spc="0" normalizeH="0" baseline="0" noProof="0">
              <a:ln>
                <a:noFill/>
              </a:ln>
              <a:solidFill>
                <a:schemeClr val="accent4"/>
              </a:solidFill>
              <a:effectLst/>
              <a:uLnTx/>
              <a:uFillTx/>
              <a:latin typeface="Times New Roman" panose="02020603050405020304" charset="0"/>
              <a:ea typeface="Open Sans" panose="020B0606030504020204" charset="0"/>
              <a:cs typeface="Times New Roman" panose="02020603050405020304" charset="0"/>
            </a:endParaRPr>
          </a:p>
          <a:p>
            <a:pPr marL="0" marR="0" lvl="0" indent="0" algn="ctr" defTabSz="4572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accent4"/>
                </a:solidFill>
                <a:effectLst/>
                <a:uLnTx/>
                <a:uFillTx/>
                <a:latin typeface="Times New Roman" panose="02020603050405020304" charset="0"/>
                <a:ea typeface="Open Sans" panose="020B0606030504020204" charset="0"/>
                <a:cs typeface="Times New Roman" panose="02020603050405020304" charset="0"/>
              </a:rPr>
              <a:t>Giảng viên: ThS. Đặng Lê Bảo Chương</a:t>
            </a:r>
            <a:endParaRPr kumimoji="0" lang="en-US" altLang="zh-CN" sz="2000" b="0" i="0" u="none" strike="noStrike" kern="1200" cap="none" spc="0" normalizeH="0" baseline="0" noProof="0">
              <a:ln>
                <a:noFill/>
              </a:ln>
              <a:solidFill>
                <a:schemeClr val="accent4"/>
              </a:solidFill>
              <a:effectLst/>
              <a:uLnTx/>
              <a:uFillTx/>
              <a:latin typeface="Times New Roman" panose="02020603050405020304" charset="0"/>
              <a:ea typeface="Open Sans" panose="020B0606030504020204" charset="0"/>
              <a:cs typeface="Times New Roman" panose="02020603050405020304" charset="0"/>
            </a:endParaRPr>
          </a:p>
        </p:txBody>
      </p:sp>
      <p:sp>
        <p:nvSpPr>
          <p:cNvPr id="2" name="Text Box 1"/>
          <p:cNvSpPr txBox="1"/>
          <p:nvPr/>
        </p:nvSpPr>
        <p:spPr>
          <a:xfrm>
            <a:off x="1546225" y="1669415"/>
            <a:ext cx="6283325" cy="1383665"/>
          </a:xfrm>
          <a:prstGeom prst="rect">
            <a:avLst/>
          </a:prstGeom>
          <a:noFill/>
        </p:spPr>
        <p:txBody>
          <a:bodyPr wrap="square" rtlCol="0">
            <a:spAutoFit/>
          </a:bodyPr>
          <a:p>
            <a:pPr algn="ctr"/>
            <a:r>
              <a:rPr lang="en-US" altLang="en-US" sz="2800">
                <a:solidFill>
                  <a:schemeClr val="bg1"/>
                </a:solidFill>
                <a:latin typeface="Times New Roman" panose="02020603050405020304" charset="0"/>
                <a:cs typeface="Times New Roman" panose="02020603050405020304" charset="0"/>
              </a:rPr>
              <a:t>Build an intelligent monitoring system for a Kubernetes cluster using Prometheus and Grafana</a:t>
            </a:r>
            <a:endParaRPr lang="en-US" altLang="en-US" sz="2800">
              <a:solidFill>
                <a:schemeClr val="bg1"/>
              </a:solidFill>
              <a:latin typeface="Times New Roman" panose="02020603050405020304" charset="0"/>
              <a:cs typeface="Times New Roman" panose="02020603050405020304" charset="0"/>
            </a:endParaRPr>
          </a:p>
        </p:txBody>
      </p:sp>
      <p:pic>
        <p:nvPicPr>
          <p:cNvPr id="5" name="Picture 4" descr="k8s-logo"/>
          <p:cNvPicPr>
            <a:picLocks noChangeAspect="1"/>
          </p:cNvPicPr>
          <p:nvPr/>
        </p:nvPicPr>
        <p:blipFill>
          <a:blip r:embed="rId1"/>
          <a:stretch>
            <a:fillRect/>
          </a:stretch>
        </p:blipFill>
        <p:spPr>
          <a:xfrm>
            <a:off x="3815715" y="46990"/>
            <a:ext cx="1512570" cy="1512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061" y="178404"/>
            <a:ext cx="1833880" cy="645160"/>
          </a:xfrm>
          <a:prstGeom prst="rect">
            <a:avLst/>
          </a:prstGeom>
        </p:spPr>
        <p:txBody>
          <a:bodyPr wrap="non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Grafana</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6" name="Text Box 5"/>
          <p:cNvSpPr txBox="1"/>
          <p:nvPr/>
        </p:nvSpPr>
        <p:spPr>
          <a:xfrm>
            <a:off x="408940" y="1609090"/>
            <a:ext cx="5806440" cy="2399665"/>
          </a:xfrm>
          <a:prstGeom prst="rect">
            <a:avLst/>
          </a:prstGeom>
          <a:noFill/>
        </p:spPr>
        <p:txBody>
          <a:bodyPr wrap="square" rtlCol="0">
            <a:spAutoFit/>
          </a:bodyPr>
          <a:p>
            <a:pPr algn="just">
              <a:lnSpc>
                <a:spcPct val="150000"/>
              </a:lnSpc>
            </a:pPr>
            <a:r>
              <a:rPr lang="en-US" altLang="en-US" sz="2000">
                <a:latin typeface="Times New Roman" panose="02020603050405020304" charset="0"/>
                <a:cs typeface="Times New Roman" panose="02020603050405020304" charset="0"/>
              </a:rPr>
              <a:t>Một nền tảng mã nguồn mở giúp truy vấn, hiển thị, và cảnh báo dữ liệu từ nhiều nguồn khác nhau</a:t>
            </a:r>
            <a:endParaRPr lang="en-US" altLang="en-US" sz="2000">
              <a:latin typeface="Times New Roman" panose="02020603050405020304" charset="0"/>
              <a:cs typeface="Times New Roman" panose="02020603050405020304" charset="0"/>
            </a:endParaRPr>
          </a:p>
          <a:p>
            <a:pPr algn="just">
              <a:lnSpc>
                <a:spcPct val="150000"/>
              </a:lnSpc>
            </a:pPr>
            <a:r>
              <a:rPr lang="en-US" altLang="en-US" sz="2000">
                <a:latin typeface="Times New Roman" panose="02020603050405020304" charset="0"/>
                <a:cs typeface="Times New Roman" panose="02020603050405020304" charset="0"/>
              </a:rPr>
              <a:t>-&gt; Hiểu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ơn giản thì Prometheus “cặm cụi” lấy thông tin hệ thống, Grafana thì kết nối với Prometheus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ể lấy dữ liệu và hiện thị lên một cách gọn gàng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ẹp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ẽ nhất.</a:t>
            </a:r>
            <a:endParaRPr lang="en-US" altLang="en-US" sz="2000">
              <a:latin typeface="Times New Roman" panose="02020603050405020304" charset="0"/>
              <a:cs typeface="Times New Roman" panose="02020603050405020304" charset="0"/>
            </a:endParaRPr>
          </a:p>
        </p:txBody>
      </p:sp>
      <p:sp>
        <p:nvSpPr>
          <p:cNvPr id="8" name="Text Box 7"/>
          <p:cNvSpPr txBox="1"/>
          <p:nvPr/>
        </p:nvSpPr>
        <p:spPr>
          <a:xfrm>
            <a:off x="6262370" y="3702050"/>
            <a:ext cx="2679700" cy="306705"/>
          </a:xfrm>
          <a:prstGeom prst="rect">
            <a:avLst/>
          </a:prstGeom>
          <a:noFill/>
        </p:spPr>
        <p:txBody>
          <a:bodyPr wrap="square" rtlCol="0">
            <a:spAutoFit/>
          </a:bodyPr>
          <a:p>
            <a:pPr algn="ctr"/>
            <a:r>
              <a:rPr lang="en-US" sz="1400">
                <a:latin typeface="Times New Roman" panose="02020603050405020304" charset="0"/>
                <a:cs typeface="Times New Roman" panose="02020603050405020304" charset="0"/>
              </a:rPr>
              <a:t>Logo grafana</a:t>
            </a:r>
            <a:endParaRPr lang="en-US" sz="1400">
              <a:latin typeface="Times New Roman" panose="02020603050405020304" charset="0"/>
              <a:cs typeface="Times New Roman" panose="02020603050405020304" charset="0"/>
            </a:endParaRPr>
          </a:p>
        </p:txBody>
      </p:sp>
      <p:pic>
        <p:nvPicPr>
          <p:cNvPr id="2" name="Picture 1"/>
          <p:cNvPicPr/>
          <p:nvPr/>
        </p:nvPicPr>
        <p:blipFill>
          <a:blip r:embed="rId1"/>
          <a:stretch>
            <a:fillRect/>
          </a:stretch>
        </p:blipFill>
        <p:spPr>
          <a:xfrm>
            <a:off x="6744970" y="1811655"/>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506857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So sánh các công cụ</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graphicFrame>
        <p:nvGraphicFramePr>
          <p:cNvPr id="3" name="Table 2"/>
          <p:cNvGraphicFramePr/>
          <p:nvPr/>
        </p:nvGraphicFramePr>
        <p:xfrm>
          <a:off x="1426210" y="1529715"/>
          <a:ext cx="6398895" cy="2529840"/>
        </p:xfrm>
        <a:graphic>
          <a:graphicData uri="http://schemas.openxmlformats.org/drawingml/2006/table">
            <a:tbl>
              <a:tblPr firstRow="1" bandRow="1">
                <a:tableStyleId>{5C22544A-7EE6-4342-B048-85BDC9FD1C3A}</a:tableStyleId>
              </a:tblPr>
              <a:tblGrid>
                <a:gridCol w="1599724"/>
                <a:gridCol w="1599724"/>
                <a:gridCol w="1599723"/>
                <a:gridCol w="1599724"/>
              </a:tblGrid>
              <a:tr h="381000">
                <a:tc>
                  <a:txBody>
                    <a:bodyPr/>
                    <a:p>
                      <a:pPr algn="ctr">
                        <a:buNone/>
                      </a:pPr>
                      <a:r>
                        <a:rPr lang="en-US" sz="1400">
                          <a:latin typeface="Times New Roman" panose="02020603050405020304" charset="0"/>
                          <a:cs typeface="Times New Roman" panose="02020603050405020304" charset="0"/>
                        </a:rPr>
                        <a:t>Tiêu chí</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sz="1400">
                          <a:latin typeface="Times New Roman" panose="02020603050405020304" charset="0"/>
                          <a:cs typeface="Times New Roman" panose="02020603050405020304" charset="0"/>
                        </a:rPr>
                        <a:t>Prometheus</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sz="1400">
                          <a:latin typeface="Times New Roman" panose="02020603050405020304" charset="0"/>
                          <a:cs typeface="Times New Roman" panose="02020603050405020304" charset="0"/>
                        </a:rPr>
                        <a:t>Splunk</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sz="1400">
                          <a:latin typeface="Times New Roman" panose="02020603050405020304" charset="0"/>
                          <a:cs typeface="Times New Roman" panose="02020603050405020304" charset="0"/>
                        </a:rPr>
                        <a:t>zabbix</a:t>
                      </a:r>
                      <a:endParaRPr lang="en-US" sz="1400">
                        <a:latin typeface="Times New Roman" panose="02020603050405020304" charset="0"/>
                        <a:cs typeface="Times New Roman" panose="02020603050405020304" charset="0"/>
                      </a:endParaRPr>
                    </a:p>
                  </a:txBody>
                  <a:tcPr anchor="ctr" anchorCtr="0"/>
                </a:tc>
              </a:tr>
              <a:tr h="381000">
                <a:tc>
                  <a:txBody>
                    <a:bodyPr/>
                    <a:p>
                      <a:pPr algn="ctr">
                        <a:buNone/>
                      </a:pPr>
                      <a:r>
                        <a:rPr lang="en-US" sz="1400">
                          <a:latin typeface="Times New Roman" panose="02020603050405020304" charset="0"/>
                          <a:cs typeface="Times New Roman" panose="02020603050405020304" charset="0"/>
                        </a:rPr>
                        <a:t>Mục đích chính</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sz="1400">
                          <a:latin typeface="Times New Roman" panose="02020603050405020304" charset="0"/>
                          <a:cs typeface="Times New Roman" panose="02020603050405020304" charset="0"/>
                        </a:rPr>
                        <a:t>Giám sát số liệu thời gian thực</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altLang="en-US" sz="1400">
                          <a:latin typeface="Times New Roman" panose="02020603050405020304" charset="0"/>
                          <a:cs typeface="Times New Roman" panose="02020603050405020304" charset="0"/>
                        </a:rPr>
                        <a:t>Log management, security, data analysis</a:t>
                      </a:r>
                      <a:endParaRPr lang="en-US" altLang="en-US" sz="1400">
                        <a:latin typeface="Times New Roman" panose="02020603050405020304" charset="0"/>
                        <a:cs typeface="Times New Roman" panose="02020603050405020304" charset="0"/>
                      </a:endParaRPr>
                    </a:p>
                  </a:txBody>
                  <a:tcPr anchor="ctr" anchorCtr="0"/>
                </a:tc>
                <a:tc>
                  <a:txBody>
                    <a:bodyPr/>
                    <a:p>
                      <a:pPr algn="ctr">
                        <a:buNone/>
                      </a:pPr>
                      <a:r>
                        <a:rPr lang="en-US" altLang="en-US" sz="1400">
                          <a:latin typeface="Times New Roman" panose="02020603050405020304" charset="0"/>
                          <a:cs typeface="Times New Roman" panose="02020603050405020304" charset="0"/>
                        </a:rPr>
                        <a:t>Giám sát tổng thể (metric, log, network, server)</a:t>
                      </a:r>
                      <a:endParaRPr lang="en-US" altLang="en-US" sz="1400">
                        <a:latin typeface="Times New Roman" panose="02020603050405020304" charset="0"/>
                        <a:cs typeface="Times New Roman" panose="02020603050405020304" charset="0"/>
                      </a:endParaRPr>
                    </a:p>
                  </a:txBody>
                  <a:tcPr anchor="ctr" anchorCtr="0"/>
                </a:tc>
              </a:tr>
              <a:tr h="381000">
                <a:tc>
                  <a:txBody>
                    <a:bodyPr/>
                    <a:p>
                      <a:pPr algn="ctr">
                        <a:buNone/>
                      </a:pPr>
                      <a:r>
                        <a:rPr lang="en-US" sz="1400">
                          <a:latin typeface="Times New Roman" panose="02020603050405020304" charset="0"/>
                          <a:cs typeface="Times New Roman" panose="02020603050405020304" charset="0"/>
                        </a:rPr>
                        <a:t>Kiến trúc</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altLang="en-US" sz="1400">
                          <a:latin typeface="Times New Roman" panose="02020603050405020304" charset="0"/>
                          <a:cs typeface="Times New Roman" panose="02020603050405020304" charset="0"/>
                        </a:rPr>
                        <a:t>Pull-based</a:t>
                      </a:r>
                      <a:endParaRPr lang="en-US" altLang="en-US" sz="1400">
                        <a:latin typeface="Times New Roman" panose="02020603050405020304" charset="0"/>
                        <a:cs typeface="Times New Roman" panose="02020603050405020304" charset="0"/>
                      </a:endParaRPr>
                    </a:p>
                  </a:txBody>
                  <a:tcPr anchor="ctr" anchorCtr="0"/>
                </a:tc>
                <a:tc>
                  <a:txBody>
                    <a:bodyPr/>
                    <a:p>
                      <a:pPr algn="ctr">
                        <a:buNone/>
                      </a:pPr>
                      <a:r>
                        <a:rPr lang="en-US" altLang="en-US" sz="1400">
                          <a:latin typeface="Times New Roman" panose="02020603050405020304" charset="0"/>
                          <a:cs typeface="Times New Roman" panose="02020603050405020304" charset="0"/>
                        </a:rPr>
                        <a:t>Push-based hoặc agent-based</a:t>
                      </a:r>
                      <a:endParaRPr lang="en-US" altLang="en-US" sz="1400">
                        <a:latin typeface="Times New Roman" panose="02020603050405020304" charset="0"/>
                        <a:cs typeface="Times New Roman" panose="02020603050405020304" charset="0"/>
                      </a:endParaRPr>
                    </a:p>
                  </a:txBody>
                  <a:tcPr anchor="ctr" anchorCtr="0"/>
                </a:tc>
                <a:tc>
                  <a:txBody>
                    <a:bodyPr/>
                    <a:p>
                      <a:pPr algn="ctr">
                        <a:buNone/>
                      </a:pPr>
                      <a:r>
                        <a:rPr lang="en-US" sz="1400">
                          <a:latin typeface="Times New Roman" panose="02020603050405020304" charset="0"/>
                          <a:cs typeface="Times New Roman" panose="02020603050405020304" charset="0"/>
                        </a:rPr>
                        <a:t>Client-server</a:t>
                      </a:r>
                      <a:endParaRPr lang="en-US" sz="1400">
                        <a:latin typeface="Times New Roman" panose="02020603050405020304" charset="0"/>
                        <a:cs typeface="Times New Roman" panose="02020603050405020304" charset="0"/>
                      </a:endParaRPr>
                    </a:p>
                  </a:txBody>
                  <a:tcPr anchor="ctr" anchorCtr="0"/>
                </a:tc>
              </a:tr>
              <a:tr h="381000">
                <a:tc>
                  <a:txBody>
                    <a:bodyPr/>
                    <a:p>
                      <a:pPr algn="ctr">
                        <a:buNone/>
                      </a:pPr>
                      <a:r>
                        <a:rPr lang="en-US" sz="1400">
                          <a:latin typeface="Times New Roman" panose="02020603050405020304" charset="0"/>
                          <a:cs typeface="Times New Roman" panose="02020603050405020304" charset="0"/>
                        </a:rPr>
                        <a:t>Giấy phép sử dụng</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sz="1400">
                          <a:latin typeface="Times New Roman" panose="02020603050405020304" charset="0"/>
                          <a:cs typeface="Times New Roman" panose="02020603050405020304" charset="0"/>
                        </a:rPr>
                        <a:t>Mã nguồn mở</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sz="1400">
                          <a:latin typeface="Times New Roman" panose="02020603050405020304" charset="0"/>
                          <a:cs typeface="Times New Roman" panose="02020603050405020304" charset="0"/>
                        </a:rPr>
                        <a:t>có bản free và thương mại</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sz="1400">
                          <a:latin typeface="Times New Roman" panose="02020603050405020304" charset="0"/>
                          <a:cs typeface="Times New Roman" panose="02020603050405020304" charset="0"/>
                        </a:rPr>
                        <a:t>Mã nguồn mở</a:t>
                      </a:r>
                      <a:endParaRPr lang="en-US" sz="1400">
                        <a:latin typeface="Times New Roman" panose="02020603050405020304" charset="0"/>
                        <a:cs typeface="Times New Roman" panose="02020603050405020304" charset="0"/>
                      </a:endParaRPr>
                    </a:p>
                  </a:txBody>
                  <a:tcPr anchor="ctr" anchorCtr="0"/>
                </a:tc>
              </a:tr>
              <a:tr h="381000">
                <a:tc>
                  <a:txBody>
                    <a:bodyPr/>
                    <a:p>
                      <a:pPr algn="ctr">
                        <a:buNone/>
                      </a:pPr>
                      <a:r>
                        <a:rPr lang="en-US" sz="1400">
                          <a:latin typeface="Times New Roman" panose="02020603050405020304" charset="0"/>
                          <a:cs typeface="Times New Roman" panose="02020603050405020304" charset="0"/>
                        </a:rPr>
                        <a:t>Sử dụng phù hợp</a:t>
                      </a:r>
                      <a:endParaRPr lang="en-US" sz="1400">
                        <a:latin typeface="Times New Roman" panose="02020603050405020304" charset="0"/>
                        <a:cs typeface="Times New Roman" panose="02020603050405020304" charset="0"/>
                      </a:endParaRPr>
                    </a:p>
                  </a:txBody>
                  <a:tcPr anchor="ctr" anchorCtr="0"/>
                </a:tc>
                <a:tc>
                  <a:txBody>
                    <a:bodyPr/>
                    <a:p>
                      <a:pPr algn="ctr">
                        <a:buNone/>
                      </a:pPr>
                      <a:r>
                        <a:rPr lang="en-US" altLang="en-US" sz="1400">
                          <a:latin typeface="Times New Roman" panose="02020603050405020304" charset="0"/>
                          <a:cs typeface="Times New Roman" panose="02020603050405020304" charset="0"/>
                        </a:rPr>
                        <a:t>Cloud-native apps, Kubernetes, microservices</a:t>
                      </a:r>
                      <a:endParaRPr lang="en-US" altLang="en-US" sz="1400">
                        <a:latin typeface="Times New Roman" panose="02020603050405020304" charset="0"/>
                        <a:cs typeface="Times New Roman" panose="02020603050405020304" charset="0"/>
                      </a:endParaRPr>
                    </a:p>
                  </a:txBody>
                  <a:tcPr anchor="ctr" anchorCtr="0"/>
                </a:tc>
                <a:tc>
                  <a:txBody>
                    <a:bodyPr/>
                    <a:p>
                      <a:pPr algn="ctr">
                        <a:buNone/>
                      </a:pPr>
                      <a:r>
                        <a:rPr lang="en-US" altLang="en-US" sz="1400">
                          <a:latin typeface="Times New Roman" panose="02020603050405020304" charset="0"/>
                          <a:cs typeface="Times New Roman" panose="02020603050405020304" charset="0"/>
                        </a:rPr>
                        <a:t>Doanh nghiệp cần phân tích log, bảo mật, SIEM</a:t>
                      </a:r>
                      <a:endParaRPr lang="en-US" altLang="en-US" sz="1400">
                        <a:latin typeface="Times New Roman" panose="02020603050405020304" charset="0"/>
                        <a:cs typeface="Times New Roman" panose="02020603050405020304" charset="0"/>
                      </a:endParaRPr>
                    </a:p>
                  </a:txBody>
                  <a:tcPr anchor="ctr" anchorCtr="0"/>
                </a:tc>
                <a:tc>
                  <a:txBody>
                    <a:bodyPr/>
                    <a:p>
                      <a:pPr algn="ctr">
                        <a:buNone/>
                      </a:pPr>
                      <a:r>
                        <a:rPr lang="en-US" altLang="en-US" sz="1400">
                          <a:latin typeface="Times New Roman" panose="02020603050405020304" charset="0"/>
                          <a:cs typeface="Times New Roman" panose="02020603050405020304" charset="0"/>
                        </a:rPr>
                        <a:t>Môi tr</a:t>
                      </a:r>
                      <a:r>
                        <a:rPr lang="en-US" altLang="en-US" sz="1400">
                          <a:latin typeface="Times New Roman" panose="02020603050405020304" charset="0"/>
                          <a:cs typeface="Times New Roman" panose="02020603050405020304" charset="0"/>
                        </a:rPr>
                        <a:t>ư</a:t>
                      </a:r>
                      <a:r>
                        <a:rPr lang="en-US" altLang="en-US" sz="1400">
                          <a:latin typeface="Times New Roman" panose="02020603050405020304" charset="0"/>
                          <a:cs typeface="Times New Roman" panose="02020603050405020304" charset="0"/>
                        </a:rPr>
                        <a:t>ờng doanh nghiệp, mạng nội bộ, server vật l</a:t>
                      </a:r>
                      <a:r>
                        <a:rPr lang="en-US" altLang="en-US" sz="1400">
                          <a:latin typeface="Times New Roman" panose="02020603050405020304" charset="0"/>
                          <a:cs typeface="Times New Roman" panose="02020603050405020304" charset="0"/>
                        </a:rPr>
                        <a:t>ý</a:t>
                      </a:r>
                      <a:r>
                        <a:rPr lang="en-US" altLang="en-US" sz="1400">
                          <a:latin typeface="Times New Roman" panose="02020603050405020304" charset="0"/>
                          <a:cs typeface="Times New Roman" panose="02020603050405020304" charset="0"/>
                        </a:rPr>
                        <a:t> hoặc ảo hóa</a:t>
                      </a:r>
                      <a:endParaRPr lang="en-US" altLang="en-US" sz="1400">
                        <a:latin typeface="Times New Roman" panose="02020603050405020304" charset="0"/>
                        <a:cs typeface="Times New Roman" panose="02020603050405020304" charset="0"/>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10641"/>
            <a:ext cx="9144000" cy="2273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2075815" y="2706312"/>
            <a:ext cx="4992370" cy="706755"/>
          </a:xfrm>
          <a:prstGeom prst="rect">
            <a:avLst/>
          </a:prstGeom>
        </p:spPr>
        <p:txBody>
          <a:bodyPr wrap="none">
            <a:spAutoFit/>
          </a:bodyPr>
          <a:lstStyle/>
          <a:p>
            <a:pPr algn="ctr">
              <a:defRPr/>
            </a:pPr>
            <a:r>
              <a:rPr lang="en-US" altLang="zh-CN" sz="4000" b="1" kern="100">
                <a:solidFill>
                  <a:schemeClr val="accent1"/>
                </a:solidFill>
                <a:latin typeface="Times New Roman" panose="02020603050405020304" charset="0"/>
                <a:ea typeface="+mj-ea"/>
                <a:cs typeface="Times New Roman" panose="02020603050405020304" charset="0"/>
              </a:rPr>
              <a:t>Mô hình triển khai</a:t>
            </a:r>
            <a:endParaRPr lang="en-US" altLang="zh-CN" sz="4000" b="1" kern="100">
              <a:solidFill>
                <a:schemeClr val="accent1"/>
              </a:solidFill>
              <a:latin typeface="Times New Roman" panose="02020603050405020304" charset="0"/>
              <a:ea typeface="+mj-ea"/>
              <a:cs typeface="Times New Roman" panose="02020603050405020304" charset="0"/>
            </a:endParaRPr>
          </a:p>
        </p:txBody>
      </p:sp>
      <p:cxnSp>
        <p:nvCxnSpPr>
          <p:cNvPr id="28" name="直接连接符 27"/>
          <p:cNvCxnSpPr/>
          <p:nvPr/>
        </p:nvCxnSpPr>
        <p:spPr>
          <a:xfrm>
            <a:off x="3498914" y="3511662"/>
            <a:ext cx="24446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3893847" y="1276412"/>
            <a:ext cx="1356304" cy="1356304"/>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latin typeface="Times New Roman" panose="02020603050405020304" charset="0"/>
                <a:cs typeface="Times New Roman" panose="02020603050405020304" charset="0"/>
              </a:rPr>
              <a:t>3</a:t>
            </a:r>
            <a:endParaRPr lang="en-US" altLang="zh-CN" sz="4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554736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Mô hình triển khai</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pic>
        <p:nvPicPr>
          <p:cNvPr id="2" name="Picture 2" descr="IMG_256"/>
          <p:cNvPicPr>
            <a:picLocks noChangeAspect="1"/>
          </p:cNvPicPr>
          <p:nvPr/>
        </p:nvPicPr>
        <p:blipFill>
          <a:blip r:embed="rId1"/>
          <a:stretch>
            <a:fillRect/>
          </a:stretch>
        </p:blipFill>
        <p:spPr>
          <a:xfrm>
            <a:off x="1843405" y="1266190"/>
            <a:ext cx="5743575" cy="3166110"/>
          </a:xfrm>
          <a:prstGeom prst="rect">
            <a:avLst/>
          </a:prstGeom>
          <a:noFill/>
          <a:ln w="9525">
            <a:solidFill>
              <a:schemeClr val="accent1"/>
            </a:solidFill>
          </a:ln>
        </p:spPr>
      </p:pic>
      <p:sp>
        <p:nvSpPr>
          <p:cNvPr id="4" name="Text Box 3"/>
          <p:cNvSpPr txBox="1"/>
          <p:nvPr/>
        </p:nvSpPr>
        <p:spPr>
          <a:xfrm>
            <a:off x="3415665" y="4535805"/>
            <a:ext cx="3048000" cy="306705"/>
          </a:xfrm>
          <a:prstGeom prst="rect">
            <a:avLst/>
          </a:prstGeom>
          <a:noFill/>
        </p:spPr>
        <p:txBody>
          <a:bodyPr wrap="square" rtlCol="0">
            <a:spAutoFit/>
          </a:bodyPr>
          <a:p>
            <a:pPr algn="ctr"/>
            <a:r>
              <a:rPr lang="en-US" sz="1400">
                <a:latin typeface="Times New Roman" panose="02020603050405020304" charset="0"/>
                <a:cs typeface="Times New Roman" panose="02020603050405020304" charset="0"/>
              </a:rPr>
              <a:t>Mô hình triển khai</a:t>
            </a:r>
            <a:endParaRPr lang="en-US"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598932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Thông tin mô hình</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graphicFrame>
        <p:nvGraphicFramePr>
          <p:cNvPr id="3" name="Table 2"/>
          <p:cNvGraphicFramePr/>
          <p:nvPr/>
        </p:nvGraphicFramePr>
        <p:xfrm>
          <a:off x="1371600" y="1566545"/>
          <a:ext cx="6400165" cy="2667000"/>
        </p:xfrm>
        <a:graphic>
          <a:graphicData uri="http://schemas.openxmlformats.org/drawingml/2006/table">
            <a:tbl>
              <a:tblPr firstRow="1" bandRow="1">
                <a:tableStyleId>{5C22544A-7EE6-4342-B048-85BDC9FD1C3A}</a:tableStyleId>
              </a:tblPr>
              <a:tblGrid>
                <a:gridCol w="2132965"/>
                <a:gridCol w="2132965"/>
                <a:gridCol w="2132965"/>
              </a:tblGrid>
              <a:tr h="381000">
                <a:tc>
                  <a:txBody>
                    <a:bodyPr/>
                    <a:p>
                      <a:pPr algn="ctr"/>
                      <a:r>
                        <a:rPr sz="1400">
                          <a:latin typeface="Times New Roman" panose="02020603050405020304" charset="0"/>
                          <a:cs typeface="Times New Roman" panose="02020603050405020304" charset="0"/>
                        </a:rPr>
                        <a:t>Server</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ip</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host</a:t>
                      </a:r>
                      <a:endParaRPr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master-1</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192.168.169.134</a:t>
                      </a:r>
                      <a:endParaRPr sz="1400">
                        <a:latin typeface="Times New Roman" panose="02020603050405020304" charset="0"/>
                        <a:cs typeface="Times New Roman" panose="02020603050405020304" charset="0"/>
                      </a:endParaRPr>
                    </a:p>
                  </a:txBody>
                  <a:tcPr marL="0" marR="0" marT="0" marB="0" anchor="ctr" anchorCtr="0"/>
                </a:tc>
                <a:tc>
                  <a:txBody>
                    <a:bodyPr/>
                    <a:p>
                      <a:pPr algn="ctr"/>
                      <a:endParaRPr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master-2</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192.168.169.135</a:t>
                      </a:r>
                      <a:endParaRPr sz="1400">
                        <a:latin typeface="Times New Roman" panose="02020603050405020304" charset="0"/>
                        <a:cs typeface="Times New Roman" panose="02020603050405020304" charset="0"/>
                      </a:endParaRPr>
                    </a:p>
                  </a:txBody>
                  <a:tcPr marL="0" marR="0" marT="0" marB="0" anchor="ctr" anchorCtr="0"/>
                </a:tc>
                <a:tc>
                  <a:txBody>
                    <a:bodyPr/>
                    <a:p>
                      <a:pPr algn="ctr"/>
                      <a:endParaRPr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master-3</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192.168.169.132</a:t>
                      </a:r>
                      <a:endParaRPr sz="1400">
                        <a:latin typeface="Times New Roman" panose="02020603050405020304" charset="0"/>
                        <a:cs typeface="Times New Roman" panose="02020603050405020304" charset="0"/>
                      </a:endParaRPr>
                    </a:p>
                  </a:txBody>
                  <a:tcPr marL="0" marR="0" marT="0" marB="0" anchor="ctr" anchorCtr="0"/>
                </a:tc>
                <a:tc>
                  <a:txBody>
                    <a:bodyPr/>
                    <a:p>
                      <a:pPr algn="ctr"/>
                      <a:endParaRPr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rancher</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192.168.169.136</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rancher.quantc.uit</a:t>
                      </a:r>
                      <a:endParaRPr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loadbalancer-server</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192.168.169.138</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&lt;app_name&gt;.quantc.uit</a:t>
                      </a:r>
                      <a:endParaRPr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database-server</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192.168.169.129</a:t>
                      </a:r>
                      <a:endParaRPr sz="1400">
                        <a:latin typeface="Times New Roman" panose="02020603050405020304" charset="0"/>
                        <a:cs typeface="Times New Roman" panose="02020603050405020304" charset="0"/>
                      </a:endParaRPr>
                    </a:p>
                  </a:txBody>
                  <a:tcPr marL="0" marR="0" marT="0" marB="0" anchor="ctr" anchorCtr="0"/>
                </a:tc>
                <a:tc>
                  <a:txBody>
                    <a:bodyPr/>
                    <a:p>
                      <a:pPr algn="ctr"/>
                      <a:endParaRPr sz="1400">
                        <a:latin typeface="Times New Roman" panose="02020603050405020304" charset="0"/>
                        <a:cs typeface="Times New Roman" panose="02020603050405020304" charset="0"/>
                      </a:endParaRPr>
                    </a:p>
                  </a:txBody>
                  <a:tcPr marL="0" marR="0" marT="0" marB="0"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10641"/>
            <a:ext cx="9144000" cy="2273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3651885" y="2706370"/>
            <a:ext cx="1840865" cy="706755"/>
          </a:xfrm>
          <a:prstGeom prst="rect">
            <a:avLst/>
          </a:prstGeom>
        </p:spPr>
        <p:txBody>
          <a:bodyPr wrap="square">
            <a:spAutoFit/>
          </a:bodyPr>
          <a:lstStyle/>
          <a:p>
            <a:pPr algn="ctr">
              <a:defRPr/>
            </a:pPr>
            <a:r>
              <a:rPr lang="en-US" altLang="zh-CN" sz="4000" b="1" kern="100">
                <a:solidFill>
                  <a:schemeClr val="accent1"/>
                </a:solidFill>
                <a:latin typeface="Times New Roman" panose="02020603050405020304" charset="0"/>
                <a:ea typeface="+mj-ea"/>
                <a:cs typeface="Times New Roman" panose="02020603050405020304" charset="0"/>
              </a:rPr>
              <a:t>Demo</a:t>
            </a:r>
            <a:endParaRPr lang="en-US" altLang="zh-CN" sz="4000" b="1" kern="100">
              <a:solidFill>
                <a:schemeClr val="accent1"/>
              </a:solidFill>
              <a:latin typeface="Times New Roman" panose="02020603050405020304" charset="0"/>
              <a:ea typeface="+mj-ea"/>
              <a:cs typeface="Times New Roman" panose="02020603050405020304" charset="0"/>
            </a:endParaRPr>
          </a:p>
        </p:txBody>
      </p:sp>
      <p:cxnSp>
        <p:nvCxnSpPr>
          <p:cNvPr id="28" name="直接连接符 27"/>
          <p:cNvCxnSpPr/>
          <p:nvPr/>
        </p:nvCxnSpPr>
        <p:spPr>
          <a:xfrm>
            <a:off x="3438589" y="3486897"/>
            <a:ext cx="24446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3893847" y="1276412"/>
            <a:ext cx="1356304" cy="1356304"/>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latin typeface="Times New Roman" panose="02020603050405020304" charset="0"/>
                <a:cs typeface="Times New Roman" panose="02020603050405020304" charset="0"/>
              </a:rPr>
              <a:t>4</a:t>
            </a:r>
            <a:endParaRPr lang="en-US" altLang="zh-CN" sz="4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5059045"/>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1416050" y="2162175"/>
            <a:ext cx="6919595" cy="706755"/>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rPr>
              <a:t>T</a:t>
            </a:r>
            <a:r>
              <a:rPr kumimoji="0" lang="en-US" altLang="zh-CN"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rPr>
              <a:t>hank</a:t>
            </a:r>
            <a:r>
              <a:rPr kumimoji="0" lang="zh-CN" altLang="en-US"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rPr>
              <a:t> </a:t>
            </a:r>
            <a:r>
              <a:rPr kumimoji="0" lang="en-US" altLang="zh-CN"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rPr>
              <a:t>you for watching</a:t>
            </a:r>
            <a:endParaRPr kumimoji="0" lang="en-US" altLang="zh-CN"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endParaRPr>
          </a:p>
        </p:txBody>
      </p:sp>
      <p:cxnSp>
        <p:nvCxnSpPr>
          <p:cNvPr id="28" name="直接连接符 27"/>
          <p:cNvCxnSpPr/>
          <p:nvPr/>
        </p:nvCxnSpPr>
        <p:spPr>
          <a:xfrm>
            <a:off x="3465776" y="3213149"/>
            <a:ext cx="2444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descr="k8s-logo"/>
          <p:cNvPicPr>
            <a:picLocks noChangeAspect="1"/>
          </p:cNvPicPr>
          <p:nvPr/>
        </p:nvPicPr>
        <p:blipFill>
          <a:blip r:embed="rId1"/>
          <a:stretch>
            <a:fillRect/>
          </a:stretch>
        </p:blipFill>
        <p:spPr>
          <a:xfrm>
            <a:off x="3465830" y="102235"/>
            <a:ext cx="2175510" cy="2175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061" y="178404"/>
            <a:ext cx="2731135" cy="645160"/>
          </a:xfrm>
          <a:prstGeom prst="rect">
            <a:avLst/>
          </a:prstGeom>
        </p:spPr>
        <p:txBody>
          <a:bodyPr wrap="non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Thành viên</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4" name="Oval 3"/>
          <p:cNvSpPr/>
          <p:nvPr/>
        </p:nvSpPr>
        <p:spPr>
          <a:xfrm>
            <a:off x="624840" y="1571625"/>
            <a:ext cx="478790" cy="4857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atin typeface="Times New Roman" panose="02020603050405020304" charset="0"/>
                <a:cs typeface="Times New Roman" panose="02020603050405020304" charset="0"/>
              </a:rPr>
              <a:t>1</a:t>
            </a:r>
            <a:endParaRPr lang="en-US">
              <a:latin typeface="Times New Roman" panose="02020603050405020304" charset="0"/>
              <a:cs typeface="Times New Roman" panose="02020603050405020304" charset="0"/>
            </a:endParaRPr>
          </a:p>
        </p:txBody>
      </p:sp>
      <p:sp>
        <p:nvSpPr>
          <p:cNvPr id="5" name="Text Box 4"/>
          <p:cNvSpPr txBox="1"/>
          <p:nvPr/>
        </p:nvSpPr>
        <p:spPr>
          <a:xfrm>
            <a:off x="1240790" y="1630045"/>
            <a:ext cx="58318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Tô Công Quân - 22521190</a:t>
            </a:r>
            <a:endParaRPr lang="en-US">
              <a:latin typeface="Times New Roman" panose="02020603050405020304" charset="0"/>
              <a:cs typeface="Times New Roman" panose="02020603050405020304" charset="0"/>
            </a:endParaRPr>
          </a:p>
        </p:txBody>
      </p:sp>
      <p:sp>
        <p:nvSpPr>
          <p:cNvPr id="6" name="Oval 5"/>
          <p:cNvSpPr/>
          <p:nvPr/>
        </p:nvSpPr>
        <p:spPr>
          <a:xfrm>
            <a:off x="624840" y="2329180"/>
            <a:ext cx="478790" cy="4857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atin typeface="Times New Roman" panose="02020603050405020304" charset="0"/>
                <a:cs typeface="Times New Roman" panose="02020603050405020304" charset="0"/>
              </a:rPr>
              <a:t>2</a:t>
            </a:r>
            <a:endParaRPr lang="en-US">
              <a:latin typeface="Times New Roman" panose="02020603050405020304" charset="0"/>
              <a:cs typeface="Times New Roman" panose="02020603050405020304" charset="0"/>
            </a:endParaRPr>
          </a:p>
        </p:txBody>
      </p:sp>
      <p:sp>
        <p:nvSpPr>
          <p:cNvPr id="7" name="Text Box 6"/>
          <p:cNvSpPr txBox="1"/>
          <p:nvPr/>
        </p:nvSpPr>
        <p:spPr>
          <a:xfrm>
            <a:off x="1240790" y="2387600"/>
            <a:ext cx="58318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Nguyễn Thành Thạo - 22521371</a:t>
            </a:r>
            <a:endParaRPr lang="en-US">
              <a:latin typeface="Times New Roman" panose="02020603050405020304" charset="0"/>
              <a:cs typeface="Times New Roman" panose="02020603050405020304" charset="0"/>
            </a:endParaRPr>
          </a:p>
        </p:txBody>
      </p:sp>
      <p:sp>
        <p:nvSpPr>
          <p:cNvPr id="8" name="Oval 7"/>
          <p:cNvSpPr/>
          <p:nvPr/>
        </p:nvSpPr>
        <p:spPr>
          <a:xfrm>
            <a:off x="624840" y="3086735"/>
            <a:ext cx="478790" cy="4857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atin typeface="Times New Roman" panose="02020603050405020304" charset="0"/>
                <a:cs typeface="Times New Roman" panose="02020603050405020304" charset="0"/>
              </a:rPr>
              <a:t>3</a:t>
            </a:r>
            <a:endParaRPr lang="en-US">
              <a:latin typeface="Times New Roman" panose="02020603050405020304" charset="0"/>
              <a:cs typeface="Times New Roman" panose="02020603050405020304" charset="0"/>
            </a:endParaRPr>
          </a:p>
        </p:txBody>
      </p:sp>
      <p:sp>
        <p:nvSpPr>
          <p:cNvPr id="9" name="Text Box 8"/>
          <p:cNvSpPr txBox="1"/>
          <p:nvPr/>
        </p:nvSpPr>
        <p:spPr>
          <a:xfrm>
            <a:off x="1240790" y="3145155"/>
            <a:ext cx="58318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Trần Văn Thuận - 22521448</a:t>
            </a:r>
            <a:endParaRPr lang="en-US">
              <a:latin typeface="Times New Roman" panose="02020603050405020304" charset="0"/>
              <a:cs typeface="Times New Roman" panose="02020603050405020304" charset="0"/>
            </a:endParaRPr>
          </a:p>
        </p:txBody>
      </p:sp>
      <p:sp>
        <p:nvSpPr>
          <p:cNvPr id="10" name="Oval 9"/>
          <p:cNvSpPr/>
          <p:nvPr/>
        </p:nvSpPr>
        <p:spPr>
          <a:xfrm>
            <a:off x="624840" y="3844290"/>
            <a:ext cx="478790" cy="4857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atin typeface="Times New Roman" panose="02020603050405020304" charset="0"/>
                <a:cs typeface="Times New Roman" panose="02020603050405020304" charset="0"/>
              </a:rPr>
              <a:t>4</a:t>
            </a:r>
            <a:endParaRPr lang="en-US">
              <a:latin typeface="Times New Roman" panose="02020603050405020304" charset="0"/>
              <a:cs typeface="Times New Roman" panose="02020603050405020304" charset="0"/>
            </a:endParaRPr>
          </a:p>
        </p:txBody>
      </p:sp>
      <p:sp>
        <p:nvSpPr>
          <p:cNvPr id="11" name="Text Box 10"/>
          <p:cNvSpPr txBox="1"/>
          <p:nvPr/>
        </p:nvSpPr>
        <p:spPr>
          <a:xfrm>
            <a:off x="1240790" y="3902710"/>
            <a:ext cx="58318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Nguyễn Đức Toàn - 22521490</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061" y="178404"/>
            <a:ext cx="2288540" cy="645160"/>
          </a:xfrm>
          <a:prstGeom prst="rect">
            <a:avLst/>
          </a:prstGeom>
        </p:spPr>
        <p:txBody>
          <a:bodyPr wrap="non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Nội dung</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grpSp>
        <p:nvGrpSpPr>
          <p:cNvPr id="3" name="组合 2"/>
          <p:cNvGrpSpPr/>
          <p:nvPr/>
        </p:nvGrpSpPr>
        <p:grpSpPr>
          <a:xfrm>
            <a:off x="640716" y="1868835"/>
            <a:ext cx="7971844" cy="2063290"/>
            <a:chOff x="478301" y="1868835"/>
            <a:chExt cx="7971844" cy="2063290"/>
          </a:xfrm>
        </p:grpSpPr>
        <p:sp>
          <p:nvSpPr>
            <p:cNvPr id="17" name="文本框 6"/>
            <p:cNvSpPr txBox="1">
              <a:spLocks noChangeArrowheads="1"/>
            </p:cNvSpPr>
            <p:nvPr/>
          </p:nvSpPr>
          <p:spPr bwMode="auto">
            <a:xfrm>
              <a:off x="1122532" y="1930430"/>
              <a:ext cx="16916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2000" b="1">
                  <a:solidFill>
                    <a:schemeClr val="accent1"/>
                  </a:solidFill>
                  <a:latin typeface="Times New Roman" panose="02020603050405020304" charset="0"/>
                  <a:ea typeface="+mj-ea"/>
                  <a:cs typeface="Times New Roman" panose="02020603050405020304" charset="0"/>
                </a:rPr>
                <a:t>Kubernetes</a:t>
              </a:r>
              <a:r>
                <a:rPr lang="zh-CN" altLang="en-US" sz="2000" b="1">
                  <a:solidFill>
                    <a:schemeClr val="accent1"/>
                  </a:solidFill>
                  <a:latin typeface="Times New Roman" panose="02020603050405020304" charset="0"/>
                  <a:ea typeface="+mj-ea"/>
                  <a:cs typeface="Times New Roman" panose="02020603050405020304" charset="0"/>
                </a:rPr>
                <a:t> </a:t>
              </a:r>
              <a:endParaRPr lang="zh-CN" altLang="en-US" sz="2000" b="1">
                <a:solidFill>
                  <a:schemeClr val="accent1"/>
                </a:solidFill>
                <a:latin typeface="Times New Roman" panose="02020603050405020304" charset="0"/>
                <a:ea typeface="+mj-ea"/>
                <a:cs typeface="Times New Roman" panose="02020603050405020304" charset="0"/>
              </a:endParaRPr>
            </a:p>
          </p:txBody>
        </p:sp>
        <p:sp>
          <p:nvSpPr>
            <p:cNvPr id="19" name="文本框 6"/>
            <p:cNvSpPr txBox="1">
              <a:spLocks noChangeArrowheads="1"/>
            </p:cNvSpPr>
            <p:nvPr/>
          </p:nvSpPr>
          <p:spPr bwMode="auto">
            <a:xfrm>
              <a:off x="6050480" y="1932335"/>
              <a:ext cx="23996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2000" b="1">
                  <a:solidFill>
                    <a:schemeClr val="accent1"/>
                  </a:solidFill>
                  <a:latin typeface="Times New Roman" panose="02020603050405020304" charset="0"/>
                  <a:ea typeface="+mj-ea"/>
                  <a:cs typeface="Times New Roman" panose="02020603050405020304" charset="0"/>
                </a:rPr>
                <a:t>Công cụ giám sát</a:t>
              </a:r>
              <a:endParaRPr lang="en-US" altLang="zh-CN" sz="2000" b="1">
                <a:solidFill>
                  <a:schemeClr val="accent1"/>
                </a:solidFill>
                <a:latin typeface="Times New Roman" panose="02020603050405020304" charset="0"/>
                <a:ea typeface="+mj-ea"/>
                <a:cs typeface="Times New Roman" panose="02020603050405020304" charset="0"/>
              </a:endParaRPr>
            </a:p>
          </p:txBody>
        </p:sp>
        <p:sp>
          <p:nvSpPr>
            <p:cNvPr id="36" name="文本框 6"/>
            <p:cNvSpPr txBox="1">
              <a:spLocks noChangeArrowheads="1"/>
            </p:cNvSpPr>
            <p:nvPr/>
          </p:nvSpPr>
          <p:spPr bwMode="auto">
            <a:xfrm>
              <a:off x="1070462" y="3459032"/>
              <a:ext cx="25882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2000" b="1">
                  <a:solidFill>
                    <a:schemeClr val="accent1"/>
                  </a:solidFill>
                  <a:latin typeface="Times New Roman" panose="02020603050405020304" charset="0"/>
                  <a:ea typeface="+mj-ea"/>
                  <a:cs typeface="Times New Roman" panose="02020603050405020304" charset="0"/>
                </a:rPr>
                <a:t>Mô hình triển khai</a:t>
              </a:r>
              <a:endParaRPr lang="en-US" altLang="zh-CN" sz="2000" b="1">
                <a:solidFill>
                  <a:schemeClr val="accent1"/>
                </a:solidFill>
                <a:latin typeface="Times New Roman" panose="02020603050405020304" charset="0"/>
                <a:ea typeface="+mj-ea"/>
                <a:cs typeface="Times New Roman" panose="02020603050405020304" charset="0"/>
              </a:endParaRPr>
            </a:p>
          </p:txBody>
        </p:sp>
        <p:sp>
          <p:nvSpPr>
            <p:cNvPr id="38" name="文本框 6"/>
            <p:cNvSpPr txBox="1">
              <a:spLocks noChangeArrowheads="1"/>
            </p:cNvSpPr>
            <p:nvPr/>
          </p:nvSpPr>
          <p:spPr bwMode="auto">
            <a:xfrm>
              <a:off x="6152715" y="3459033"/>
              <a:ext cx="9124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2000" b="1">
                  <a:solidFill>
                    <a:schemeClr val="accent1"/>
                  </a:solidFill>
                  <a:latin typeface="Times New Roman" panose="02020603050405020304" charset="0"/>
                  <a:ea typeface="+mj-ea"/>
                  <a:cs typeface="Times New Roman" panose="02020603050405020304" charset="0"/>
                </a:rPr>
                <a:t>Demo</a:t>
              </a:r>
              <a:endParaRPr lang="en-US" altLang="zh-CN" sz="2000" b="1">
                <a:solidFill>
                  <a:schemeClr val="accent1"/>
                </a:solidFill>
                <a:latin typeface="Times New Roman" panose="02020603050405020304" charset="0"/>
                <a:ea typeface="+mj-ea"/>
                <a:cs typeface="Times New Roman" panose="02020603050405020304" charset="0"/>
              </a:endParaRPr>
            </a:p>
          </p:txBody>
        </p:sp>
        <p:sp>
          <p:nvSpPr>
            <p:cNvPr id="2" name="椭圆 1"/>
            <p:cNvSpPr/>
            <p:nvPr/>
          </p:nvSpPr>
          <p:spPr>
            <a:xfrm>
              <a:off x="478301" y="1868835"/>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4" name="椭圆 13"/>
            <p:cNvSpPr/>
            <p:nvPr/>
          </p:nvSpPr>
          <p:spPr>
            <a:xfrm>
              <a:off x="478301" y="3405056"/>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6" name="椭圆 15"/>
            <p:cNvSpPr/>
            <p:nvPr/>
          </p:nvSpPr>
          <p:spPr>
            <a:xfrm>
              <a:off x="5502231" y="1868835"/>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椭圆 20"/>
            <p:cNvSpPr/>
            <p:nvPr/>
          </p:nvSpPr>
          <p:spPr>
            <a:xfrm>
              <a:off x="5502231" y="3405056"/>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2" name="矩形 21"/>
            <p:cNvSpPr/>
            <p:nvPr/>
          </p:nvSpPr>
          <p:spPr>
            <a:xfrm>
              <a:off x="578005" y="1932314"/>
              <a:ext cx="327660" cy="398780"/>
            </a:xfrm>
            <a:prstGeom prst="rect">
              <a:avLst/>
            </a:prstGeom>
          </p:spPr>
          <p:txBody>
            <a:bodyPr wrap="none">
              <a:spAutoFit/>
            </a:bodyPr>
            <a:lstStyle/>
            <a:p>
              <a:pPr algn="ctr"/>
              <a:r>
                <a:rPr lang="en-US" altLang="zh-CN" sz="2000" b="1" kern="100">
                  <a:solidFill>
                    <a:schemeClr val="bg1"/>
                  </a:solidFill>
                  <a:latin typeface="Times New Roman" panose="02020603050405020304" charset="0"/>
                  <a:ea typeface="Open Sans" panose="020B0606030504020204" charset="0"/>
                  <a:cs typeface="Times New Roman" panose="02020603050405020304" charset="0"/>
                </a:rPr>
                <a:t>1</a:t>
              </a:r>
              <a:endParaRPr lang="en-US" altLang="zh-CN" sz="20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23" name="矩形 22"/>
            <p:cNvSpPr/>
            <p:nvPr/>
          </p:nvSpPr>
          <p:spPr>
            <a:xfrm>
              <a:off x="5601935" y="1932314"/>
              <a:ext cx="327660" cy="398780"/>
            </a:xfrm>
            <a:prstGeom prst="rect">
              <a:avLst/>
            </a:prstGeom>
          </p:spPr>
          <p:txBody>
            <a:bodyPr wrap="none">
              <a:spAutoFit/>
            </a:bodyPr>
            <a:lstStyle/>
            <a:p>
              <a:pPr algn="ctr"/>
              <a:r>
                <a:rPr lang="en-US" altLang="zh-CN" sz="2000" b="1" kern="100">
                  <a:solidFill>
                    <a:schemeClr val="bg1"/>
                  </a:solidFill>
                  <a:latin typeface="Times New Roman" panose="02020603050405020304" charset="0"/>
                  <a:ea typeface="Open Sans" panose="020B0606030504020204" charset="0"/>
                  <a:cs typeface="Times New Roman" panose="02020603050405020304" charset="0"/>
                </a:rPr>
                <a:t>2</a:t>
              </a:r>
              <a:endParaRPr lang="en-US" altLang="zh-CN" sz="20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25" name="矩形 24"/>
            <p:cNvSpPr/>
            <p:nvPr/>
          </p:nvSpPr>
          <p:spPr>
            <a:xfrm>
              <a:off x="578005" y="3458918"/>
              <a:ext cx="327660" cy="398780"/>
            </a:xfrm>
            <a:prstGeom prst="rect">
              <a:avLst/>
            </a:prstGeom>
          </p:spPr>
          <p:txBody>
            <a:bodyPr wrap="none">
              <a:spAutoFit/>
            </a:bodyPr>
            <a:lstStyle/>
            <a:p>
              <a:pPr algn="ctr"/>
              <a:r>
                <a:rPr lang="en-US" altLang="zh-CN" sz="2000" b="1" kern="100">
                  <a:solidFill>
                    <a:schemeClr val="bg1"/>
                  </a:solidFill>
                  <a:latin typeface="Times New Roman" panose="02020603050405020304" charset="0"/>
                  <a:ea typeface="Open Sans" panose="020B0606030504020204" charset="0"/>
                  <a:cs typeface="Times New Roman" panose="02020603050405020304" charset="0"/>
                </a:rPr>
                <a:t>3</a:t>
              </a:r>
              <a:endParaRPr lang="en-US" altLang="zh-CN" sz="20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26" name="矩形 25"/>
            <p:cNvSpPr/>
            <p:nvPr/>
          </p:nvSpPr>
          <p:spPr>
            <a:xfrm>
              <a:off x="5601935" y="3458918"/>
              <a:ext cx="327660" cy="398780"/>
            </a:xfrm>
            <a:prstGeom prst="rect">
              <a:avLst/>
            </a:prstGeom>
          </p:spPr>
          <p:txBody>
            <a:bodyPr wrap="none">
              <a:spAutoFit/>
            </a:bodyPr>
            <a:lstStyle/>
            <a:p>
              <a:pPr algn="ctr"/>
              <a:r>
                <a:rPr lang="en-US" altLang="zh-CN" sz="2000" b="1" kern="100">
                  <a:solidFill>
                    <a:schemeClr val="bg1"/>
                  </a:solidFill>
                  <a:latin typeface="Times New Roman" panose="02020603050405020304" charset="0"/>
                  <a:ea typeface="Open Sans" panose="020B0606030504020204" charset="0"/>
                  <a:cs typeface="Times New Roman" panose="02020603050405020304" charset="0"/>
                </a:rPr>
                <a:t>4</a:t>
              </a:r>
              <a:endParaRPr lang="en-US" altLang="zh-CN" sz="2000" b="1" kern="100">
                <a:solidFill>
                  <a:schemeClr val="bg1"/>
                </a:solidFill>
                <a:latin typeface="Times New Roman" panose="02020603050405020304" charset="0"/>
                <a:ea typeface="Open Sans" panose="020B0606030504020204" charset="0"/>
                <a:cs typeface="Times New Roman" panose="020206030504050203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10641"/>
            <a:ext cx="9144000" cy="2273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3073400" y="2706312"/>
            <a:ext cx="2997200" cy="706755"/>
          </a:xfrm>
          <a:prstGeom prst="rect">
            <a:avLst/>
          </a:prstGeom>
        </p:spPr>
        <p:txBody>
          <a:bodyPr wrap="none">
            <a:spAutoFit/>
          </a:bodyPr>
          <a:lstStyle/>
          <a:p>
            <a:pPr algn="ctr">
              <a:defRPr/>
            </a:pPr>
            <a:r>
              <a:rPr lang="en-US" altLang="zh-CN" sz="4000" b="1" kern="100">
                <a:solidFill>
                  <a:schemeClr val="accent1"/>
                </a:solidFill>
                <a:latin typeface="Times New Roman" panose="02020603050405020304" charset="0"/>
                <a:ea typeface="+mj-ea"/>
                <a:cs typeface="Times New Roman" panose="02020603050405020304" charset="0"/>
              </a:rPr>
              <a:t>Kubernetes</a:t>
            </a:r>
            <a:endParaRPr lang="en-US" altLang="zh-CN" sz="4000" b="1" kern="100">
              <a:solidFill>
                <a:schemeClr val="accent1"/>
              </a:solidFill>
              <a:latin typeface="Times New Roman" panose="02020603050405020304" charset="0"/>
              <a:ea typeface="+mj-ea"/>
              <a:cs typeface="Times New Roman" panose="02020603050405020304" charset="0"/>
            </a:endParaRPr>
          </a:p>
        </p:txBody>
      </p:sp>
      <p:cxnSp>
        <p:nvCxnSpPr>
          <p:cNvPr id="28" name="直接连接符 27"/>
          <p:cNvCxnSpPr/>
          <p:nvPr/>
        </p:nvCxnSpPr>
        <p:spPr>
          <a:xfrm>
            <a:off x="3349689" y="3642472"/>
            <a:ext cx="24446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3893847" y="1276412"/>
            <a:ext cx="1356304" cy="1356304"/>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latin typeface="Times New Roman" panose="02020603050405020304" charset="0"/>
                <a:cs typeface="Times New Roman" panose="02020603050405020304" charset="0"/>
              </a:rPr>
              <a:t>1</a:t>
            </a:r>
            <a:endParaRPr lang="en-US" altLang="zh-CN" sz="4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061" y="178404"/>
            <a:ext cx="2227580" cy="645160"/>
          </a:xfrm>
          <a:prstGeom prst="rect">
            <a:avLst/>
          </a:prstGeom>
        </p:spPr>
        <p:txBody>
          <a:bodyPr wrap="non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Khái niệm</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pic>
        <p:nvPicPr>
          <p:cNvPr id="2" name="Picture 1" descr="k8s-logo"/>
          <p:cNvPicPr>
            <a:picLocks noChangeAspect="1"/>
          </p:cNvPicPr>
          <p:nvPr/>
        </p:nvPicPr>
        <p:blipFill>
          <a:blip r:embed="rId1"/>
          <a:stretch>
            <a:fillRect/>
          </a:stretch>
        </p:blipFill>
        <p:spPr>
          <a:xfrm>
            <a:off x="521335" y="1423035"/>
            <a:ext cx="2571750" cy="2571750"/>
          </a:xfrm>
          <a:prstGeom prst="rect">
            <a:avLst/>
          </a:prstGeom>
        </p:spPr>
      </p:pic>
      <p:sp>
        <p:nvSpPr>
          <p:cNvPr id="3" name="Text Box 2"/>
          <p:cNvSpPr txBox="1"/>
          <p:nvPr/>
        </p:nvSpPr>
        <p:spPr>
          <a:xfrm>
            <a:off x="3640455" y="1655445"/>
            <a:ext cx="5264150" cy="2229485"/>
          </a:xfrm>
          <a:prstGeom prst="rect">
            <a:avLst/>
          </a:prstGeom>
          <a:noFill/>
        </p:spPr>
        <p:txBody>
          <a:bodyPr wrap="square" rtlCol="0">
            <a:noAutofit/>
          </a:bodyPr>
          <a:p>
            <a:pPr algn="just">
              <a:lnSpc>
                <a:spcPct val="150000"/>
              </a:lnSpc>
            </a:pPr>
            <a:r>
              <a:rPr lang="en-US" altLang="en-US">
                <a:solidFill>
                  <a:schemeClr val="tx1"/>
                </a:solidFill>
                <a:latin typeface="Times New Roman" panose="02020603050405020304" charset="0"/>
                <a:cs typeface="Times New Roman" panose="02020603050405020304" charset="0"/>
              </a:rPr>
              <a:t>Được biết đến với một cái tên khác là K8s, là một hệ thống mã nguồn mở cho việc triển khai, mở rộng và quản lý một cách tự động những ứng dụng dưới dạng container.</a:t>
            </a:r>
            <a:endParaRPr lang="en-US" altLang="en-US">
              <a:solidFill>
                <a:schemeClr val="tx1"/>
              </a:solidFill>
              <a:latin typeface="Times New Roman" panose="02020603050405020304" charset="0"/>
              <a:cs typeface="Times New Roman" panose="02020603050405020304" charset="0"/>
            </a:endParaRPr>
          </a:p>
        </p:txBody>
      </p:sp>
      <p:sp>
        <p:nvSpPr>
          <p:cNvPr id="13" name="Text Box 12"/>
          <p:cNvSpPr txBox="1"/>
          <p:nvPr/>
        </p:nvSpPr>
        <p:spPr>
          <a:xfrm>
            <a:off x="353695" y="3884930"/>
            <a:ext cx="3048000" cy="306705"/>
          </a:xfrm>
          <a:prstGeom prst="rect">
            <a:avLst/>
          </a:prstGeom>
          <a:noFill/>
        </p:spPr>
        <p:txBody>
          <a:bodyPr wrap="square" rtlCol="0">
            <a:spAutoFit/>
          </a:bodyPr>
          <a:p>
            <a:pPr algn="ctr"/>
            <a:r>
              <a:rPr lang="en-US" sz="1400">
                <a:latin typeface="Times New Roman" panose="02020603050405020304" charset="0"/>
                <a:cs typeface="Times New Roman" panose="02020603050405020304" charset="0"/>
              </a:rPr>
              <a:t>Logo kubernetes</a:t>
            </a:r>
            <a:endParaRPr lang="en-US"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061" y="178404"/>
            <a:ext cx="2049780" cy="645160"/>
          </a:xfrm>
          <a:prstGeom prst="rect">
            <a:avLst/>
          </a:prstGeom>
        </p:spPr>
        <p:txBody>
          <a:bodyPr wrap="non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Kiến trúc</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pic>
        <p:nvPicPr>
          <p:cNvPr id="2" name="Picture 1" descr="IMG_25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96098" y="1162685"/>
            <a:ext cx="5456555" cy="3432810"/>
          </a:xfrm>
          <a:prstGeom prst="rect">
            <a:avLst/>
          </a:prstGeom>
          <a:noFill/>
        </p:spPr>
      </p:pic>
      <p:sp>
        <p:nvSpPr>
          <p:cNvPr id="3" name="Text Box 2"/>
          <p:cNvSpPr txBox="1"/>
          <p:nvPr/>
        </p:nvSpPr>
        <p:spPr>
          <a:xfrm>
            <a:off x="3048000" y="4677410"/>
            <a:ext cx="3048000" cy="306705"/>
          </a:xfrm>
          <a:prstGeom prst="rect">
            <a:avLst/>
          </a:prstGeom>
          <a:noFill/>
        </p:spPr>
        <p:txBody>
          <a:bodyPr wrap="square" rtlCol="0">
            <a:spAutoFit/>
          </a:bodyPr>
          <a:p>
            <a:pPr algn="ctr"/>
            <a:r>
              <a:rPr lang="en-US" sz="1400">
                <a:latin typeface="Times New Roman" panose="02020603050405020304" charset="0"/>
                <a:cs typeface="Times New Roman" panose="02020603050405020304" charset="0"/>
              </a:rPr>
              <a:t>Kiến trúc k8s</a:t>
            </a:r>
            <a:endParaRPr lang="en-US"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10641"/>
            <a:ext cx="9144000" cy="2273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2263140" y="2706312"/>
            <a:ext cx="4617720" cy="706755"/>
          </a:xfrm>
          <a:prstGeom prst="rect">
            <a:avLst/>
          </a:prstGeom>
        </p:spPr>
        <p:txBody>
          <a:bodyPr wrap="none">
            <a:spAutoFit/>
          </a:bodyPr>
          <a:lstStyle/>
          <a:p>
            <a:pPr algn="ctr">
              <a:defRPr/>
            </a:pPr>
            <a:r>
              <a:rPr lang="en-US" altLang="zh-CN" sz="4000" b="1" kern="100">
                <a:solidFill>
                  <a:schemeClr val="accent1"/>
                </a:solidFill>
                <a:latin typeface="Times New Roman" panose="02020603050405020304" charset="0"/>
                <a:ea typeface="+mj-ea"/>
                <a:cs typeface="Times New Roman" panose="02020603050405020304" charset="0"/>
              </a:rPr>
              <a:t>Công cụ giám sát</a:t>
            </a:r>
            <a:endParaRPr lang="en-US" altLang="zh-CN" sz="4000" b="1" kern="100">
              <a:solidFill>
                <a:schemeClr val="accent1"/>
              </a:solidFill>
              <a:latin typeface="Times New Roman" panose="02020603050405020304" charset="0"/>
              <a:ea typeface="+mj-ea"/>
              <a:cs typeface="Times New Roman" panose="02020603050405020304" charset="0"/>
            </a:endParaRPr>
          </a:p>
        </p:txBody>
      </p:sp>
      <p:sp>
        <p:nvSpPr>
          <p:cNvPr id="3" name="椭圆 2"/>
          <p:cNvSpPr/>
          <p:nvPr/>
        </p:nvSpPr>
        <p:spPr>
          <a:xfrm>
            <a:off x="3893847" y="1276412"/>
            <a:ext cx="1356304" cy="1356304"/>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latin typeface="Times New Roman" panose="02020603050405020304" charset="0"/>
                <a:cs typeface="Times New Roman" panose="02020603050405020304" charset="0"/>
              </a:rPr>
              <a:t>2</a:t>
            </a:r>
            <a:endParaRPr lang="en-US" altLang="zh-CN" sz="4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313944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Prometheus</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6" name="Text Box 5"/>
          <p:cNvSpPr txBox="1"/>
          <p:nvPr/>
        </p:nvSpPr>
        <p:spPr>
          <a:xfrm>
            <a:off x="408940" y="2049780"/>
            <a:ext cx="5068570" cy="1476375"/>
          </a:xfrm>
          <a:prstGeom prst="rect">
            <a:avLst/>
          </a:prstGeom>
          <a:noFill/>
        </p:spPr>
        <p:txBody>
          <a:bodyPr wrap="square" rtlCol="0">
            <a:spAutoFit/>
          </a:bodyPr>
          <a:p>
            <a:pPr algn="just">
              <a:lnSpc>
                <a:spcPct val="150000"/>
              </a:lnSpc>
            </a:pPr>
            <a:r>
              <a:rPr lang="en-US" altLang="en-US" sz="2000">
                <a:latin typeface="Times New Roman" panose="02020603050405020304" charset="0"/>
                <a:cs typeface="Times New Roman" panose="02020603050405020304" charset="0"/>
              </a:rPr>
              <a:t>Bộ công cụ giám sát và cảnh báo hệ thống nguồn mở, thu thập và l</a:t>
            </a:r>
            <a:r>
              <a:rPr lang="en-US" altLang="en-US" sz="2000">
                <a:latin typeface="Times New Roman" panose="02020603050405020304" charset="0"/>
                <a:cs typeface="Times New Roman" panose="02020603050405020304" charset="0"/>
              </a:rPr>
              <a:t>ư</a:t>
            </a:r>
            <a:r>
              <a:rPr lang="en-US" altLang="en-US" sz="2000">
                <a:latin typeface="Times New Roman" panose="02020603050405020304" charset="0"/>
                <a:cs typeface="Times New Roman" panose="02020603050405020304" charset="0"/>
              </a:rPr>
              <a:t>u trữ số liệu của mình d</a:t>
            </a:r>
            <a:r>
              <a:rPr lang="en-US" altLang="en-US" sz="2000">
                <a:latin typeface="Times New Roman" panose="02020603050405020304" charset="0"/>
                <a:cs typeface="Times New Roman" panose="02020603050405020304" charset="0"/>
              </a:rPr>
              <a:t>ư</a:t>
            </a:r>
            <a:r>
              <a:rPr lang="en-US" altLang="en-US" sz="2000">
                <a:latin typeface="Times New Roman" panose="02020603050405020304" charset="0"/>
                <a:cs typeface="Times New Roman" panose="02020603050405020304" charset="0"/>
              </a:rPr>
              <a:t>ới dạng dữ liệu chuỗi thời gian</a:t>
            </a:r>
            <a:endParaRPr lang="en-US" altLang="en-US" sz="2000">
              <a:latin typeface="Times New Roman" panose="02020603050405020304" charset="0"/>
              <a:cs typeface="Times New Roman" panose="02020603050405020304" charset="0"/>
            </a:endParaRPr>
          </a:p>
        </p:txBody>
      </p:sp>
      <p:pic>
        <p:nvPicPr>
          <p:cNvPr id="7" name="Picture 6"/>
          <p:cNvPicPr/>
          <p:nvPr/>
        </p:nvPicPr>
        <p:blipFill>
          <a:blip r:embed="rId1"/>
          <a:stretch>
            <a:fillRect/>
          </a:stretch>
        </p:blipFill>
        <p:spPr>
          <a:xfrm>
            <a:off x="6458585" y="1696720"/>
            <a:ext cx="2287270" cy="2181860"/>
          </a:xfrm>
          <a:prstGeom prst="rect">
            <a:avLst/>
          </a:prstGeom>
        </p:spPr>
      </p:pic>
      <p:sp>
        <p:nvSpPr>
          <p:cNvPr id="8" name="Text Box 7"/>
          <p:cNvSpPr txBox="1"/>
          <p:nvPr/>
        </p:nvSpPr>
        <p:spPr>
          <a:xfrm>
            <a:off x="6078220" y="4008755"/>
            <a:ext cx="3048000" cy="306705"/>
          </a:xfrm>
          <a:prstGeom prst="rect">
            <a:avLst/>
          </a:prstGeom>
          <a:noFill/>
        </p:spPr>
        <p:txBody>
          <a:bodyPr wrap="square" rtlCol="0">
            <a:spAutoFit/>
          </a:bodyPr>
          <a:p>
            <a:pPr algn="ctr"/>
            <a:r>
              <a:rPr lang="en-US" sz="1400">
                <a:latin typeface="Times New Roman" panose="02020603050405020304" charset="0"/>
                <a:cs typeface="Times New Roman" panose="02020603050405020304" charset="0"/>
              </a:rPr>
              <a:t>Logo prometheus</a:t>
            </a:r>
            <a:endParaRPr lang="en-US"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491490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Kiến trúc Prometheus</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pic>
        <p:nvPicPr>
          <p:cNvPr id="3" name="Picture 1" descr="IMG_256"/>
          <p:cNvPicPr>
            <a:picLocks noChangeAspect="1"/>
          </p:cNvPicPr>
          <p:nvPr/>
        </p:nvPicPr>
        <p:blipFill>
          <a:blip r:embed="rId1"/>
          <a:stretch>
            <a:fillRect/>
          </a:stretch>
        </p:blipFill>
        <p:spPr>
          <a:xfrm>
            <a:off x="2035175" y="1228725"/>
            <a:ext cx="5457190" cy="3275330"/>
          </a:xfrm>
          <a:prstGeom prst="rect">
            <a:avLst/>
          </a:prstGeom>
          <a:noFill/>
          <a:ln w="9525">
            <a:solidFill>
              <a:schemeClr val="tx1"/>
            </a:solidFill>
          </a:ln>
        </p:spPr>
      </p:pic>
      <p:sp>
        <p:nvSpPr>
          <p:cNvPr id="2" name="Text Box 1"/>
          <p:cNvSpPr txBox="1"/>
          <p:nvPr/>
        </p:nvSpPr>
        <p:spPr>
          <a:xfrm>
            <a:off x="3048000" y="4616450"/>
            <a:ext cx="3048000" cy="306705"/>
          </a:xfrm>
          <a:prstGeom prst="rect">
            <a:avLst/>
          </a:prstGeom>
          <a:noFill/>
        </p:spPr>
        <p:txBody>
          <a:bodyPr wrap="square" rtlCol="0">
            <a:spAutoFit/>
          </a:bodyPr>
          <a:p>
            <a:pPr algn="ctr"/>
            <a:r>
              <a:rPr lang="en-US" sz="1400">
                <a:latin typeface="Times New Roman" panose="02020603050405020304" charset="0"/>
                <a:cs typeface="Times New Roman" panose="02020603050405020304" charset="0"/>
              </a:rPr>
              <a:t>Kiến trúc prometheus</a:t>
            </a:r>
            <a:endParaRPr lang="en-US"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tags/tag1.xml><?xml version="1.0" encoding="utf-8"?>
<p:tagLst xmlns:p="http://schemas.openxmlformats.org/presentationml/2006/main">
  <p:tag name="KSO_WPP_MARK_KEY" val="9c733616-6340-4497-9593-42f2bdf4ffc4"/>
  <p:tag name="COMMONDATA" val="eyJoZGlkIjoiMmNmYmEwOWQ4Y2Q0M2IxMGZkNjI4ZjhkZDQyNzg1OTYifQ=="/>
</p:tagLst>
</file>

<file path=ppt/theme/theme1.xml><?xml version="1.0" encoding="utf-8"?>
<a:theme xmlns:a="http://schemas.openxmlformats.org/drawingml/2006/main" name="Office 主题​​">
  <a:themeElements>
    <a:clrScheme name="2经典蓝配色方案">
      <a:dk1>
        <a:sysClr val="windowText" lastClr="000000"/>
      </a:dk1>
      <a:lt1>
        <a:sysClr val="window" lastClr="FFFFFF"/>
      </a:lt1>
      <a:dk2>
        <a:srgbClr val="EEF2F5"/>
      </a:dk2>
      <a:lt2>
        <a:srgbClr val="E7E6E6"/>
      </a:lt2>
      <a:accent1>
        <a:srgbClr val="0F4C82"/>
      </a:accent1>
      <a:accent2>
        <a:srgbClr val="B3C6D5"/>
      </a:accent2>
      <a:accent3>
        <a:srgbClr val="F7B793"/>
      </a:accent3>
      <a:accent4>
        <a:srgbClr val="F4DBB2"/>
      </a:accent4>
      <a:accent5>
        <a:srgbClr val="4472C4"/>
      </a:accent5>
      <a:accent6>
        <a:srgbClr val="70AD47"/>
      </a:accent6>
      <a:hlink>
        <a:srgbClr val="000000"/>
      </a:hlink>
      <a:folHlink>
        <a:srgbClr val="954F72"/>
      </a:folHlink>
    </a:clrScheme>
    <a:fontScheme name="标准5-3">
      <a:majorFont>
        <a:latin typeface="Open Sans"/>
        <a:ea typeface="Open Sans"/>
        <a:cs typeface=""/>
      </a:majorFont>
      <a:minorFont>
        <a:latin typeface="Open Sans"/>
        <a:ea typeface="Open Sans"/>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1800</Words>
  <Application>WPS Slides</Application>
  <PresentationFormat>全屏显示(16:9)</PresentationFormat>
  <Paragraphs>168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Open Sans</vt:lpstr>
      <vt:lpstr>Segoe Print</vt:lpstr>
      <vt:lpstr>Times New Roman</vt:lpstr>
      <vt:lpstr>Calibri Light</vt:lpstr>
      <vt:lpstr>方正宋刻本秀楷简体</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Quân Tô Công</cp:lastModifiedBy>
  <cp:revision>223</cp:revision>
  <dcterms:created xsi:type="dcterms:W3CDTF">2020-01-28T04:26:00Z</dcterms:created>
  <dcterms:modified xsi:type="dcterms:W3CDTF">2025-04-09T01:42:24Z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1033-12.2.0.20782</vt:lpwstr>
  </property>
  <property fmtid="{D5CDD505-2E9C-101B-9397-08002B2CF9AE}" pid="3" name="ICV">
    <vt:lpwstr>7D3436A63D0F46ACB656168B045DAA9B_11</vt:lpwstr>
  </property>
</Properties>
</file>