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2"/>
    <p:sldId id="256" r:id="rId3"/>
    <p:sldId id="258" r:id="rId4"/>
    <p:sldId id="262" r:id="rId5"/>
    <p:sldId id="277" r:id="rId6"/>
    <p:sldId id="259" r:id="rId7"/>
    <p:sldId id="278" r:id="rId8"/>
    <p:sldId id="279" r:id="rId9"/>
    <p:sldId id="264" r:id="rId10"/>
    <p:sldId id="267" r:id="rId11"/>
    <p:sldId id="269" r:id="rId12"/>
    <p:sldId id="263" r:id="rId13"/>
    <p:sldId id="273" r:id="rId14"/>
    <p:sldId id="260" r:id="rId15"/>
    <p:sldId id="271" r:id="rId16"/>
    <p:sldId id="280" r:id="rId17"/>
    <p:sldId id="261" r:id="rId18"/>
    <p:sldId id="275" r:id="rId19"/>
    <p:sldId id="276"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67FBD"/>
    <a:srgbClr val="7A99B8"/>
    <a:srgbClr val="91AAC5"/>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2" d="100"/>
          <a:sy n="92" d="100"/>
        </p:scale>
        <p:origin x="60" y="220"/>
      </p:cViewPr>
      <p:guideLst>
        <p:guide orient="horz" pos="2160"/>
        <p:guide pos="3840"/>
      </p:guideLst>
    </p:cSldViewPr>
  </p:slideViewPr>
  <p:notesTextViewPr>
    <p:cViewPr>
      <p:scale>
        <a:sx n="1" d="1"/>
        <a:sy n="1" d="1"/>
      </p:scale>
      <p:origin x="0" y="0"/>
    </p:cViewPr>
  </p:notesTextViewPr>
  <p:sorterViewPr>
    <p:cViewPr>
      <p:scale>
        <a:sx n="150" d="100"/>
        <a:sy n="150" d="100"/>
      </p:scale>
      <p:origin x="0" y="-106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2021/7/5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646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t>2021/7/5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t>‹#›</a:t>
            </a:fld>
            <a:endParaRPr lang="zh-CN" altLang="en-US"/>
          </a:p>
        </p:txBody>
      </p:sp>
    </p:spTree>
    <p:extLst>
      <p:ext uri="{BB962C8B-B14F-4D97-AF65-F5344CB8AC3E}">
        <p14:creationId xmlns:p14="http://schemas.microsoft.com/office/powerpoint/2010/main" val="288181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a:t>
            </a:fld>
            <a:endParaRPr lang="zh-CN" altLang="en-US"/>
          </a:p>
        </p:txBody>
      </p:sp>
    </p:spTree>
    <p:extLst>
      <p:ext uri="{BB962C8B-B14F-4D97-AF65-F5344CB8AC3E}">
        <p14:creationId xmlns:p14="http://schemas.microsoft.com/office/powerpoint/2010/main" val="297734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10</a:t>
            </a:fld>
            <a:endParaRPr lang="zh-CN" altLang="en-US"/>
          </a:p>
        </p:txBody>
      </p:sp>
    </p:spTree>
    <p:extLst>
      <p:ext uri="{BB962C8B-B14F-4D97-AF65-F5344CB8AC3E}">
        <p14:creationId xmlns:p14="http://schemas.microsoft.com/office/powerpoint/2010/main" val="926493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11</a:t>
            </a:fld>
            <a:endParaRPr lang="zh-CN" altLang="en-US"/>
          </a:p>
        </p:txBody>
      </p:sp>
    </p:spTree>
    <p:extLst>
      <p:ext uri="{BB962C8B-B14F-4D97-AF65-F5344CB8AC3E}">
        <p14:creationId xmlns:p14="http://schemas.microsoft.com/office/powerpoint/2010/main" val="4246252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12</a:t>
            </a:fld>
            <a:endParaRPr lang="zh-CN" altLang="en-US"/>
          </a:p>
        </p:txBody>
      </p:sp>
    </p:spTree>
    <p:extLst>
      <p:ext uri="{BB962C8B-B14F-4D97-AF65-F5344CB8AC3E}">
        <p14:creationId xmlns:p14="http://schemas.microsoft.com/office/powerpoint/2010/main" val="133531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13</a:t>
            </a:fld>
            <a:endParaRPr lang="zh-CN" altLang="en-US"/>
          </a:p>
        </p:txBody>
      </p:sp>
    </p:spTree>
    <p:extLst>
      <p:ext uri="{BB962C8B-B14F-4D97-AF65-F5344CB8AC3E}">
        <p14:creationId xmlns:p14="http://schemas.microsoft.com/office/powerpoint/2010/main" val="1593765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14</a:t>
            </a:fld>
            <a:endParaRPr lang="zh-CN" altLang="en-US"/>
          </a:p>
        </p:txBody>
      </p:sp>
    </p:spTree>
    <p:extLst>
      <p:ext uri="{BB962C8B-B14F-4D97-AF65-F5344CB8AC3E}">
        <p14:creationId xmlns:p14="http://schemas.microsoft.com/office/powerpoint/2010/main" val="1280752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15</a:t>
            </a:fld>
            <a:endParaRPr lang="zh-CN" altLang="en-US"/>
          </a:p>
        </p:txBody>
      </p:sp>
    </p:spTree>
    <p:extLst>
      <p:ext uri="{BB962C8B-B14F-4D97-AF65-F5344CB8AC3E}">
        <p14:creationId xmlns:p14="http://schemas.microsoft.com/office/powerpoint/2010/main" val="24490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7CF359-6995-43D0-814D-C37784FFDC9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62923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17</a:t>
            </a:fld>
            <a:endParaRPr lang="zh-CN" altLang="en-US"/>
          </a:p>
        </p:txBody>
      </p:sp>
    </p:spTree>
    <p:extLst>
      <p:ext uri="{BB962C8B-B14F-4D97-AF65-F5344CB8AC3E}">
        <p14:creationId xmlns:p14="http://schemas.microsoft.com/office/powerpoint/2010/main" val="1748787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18</a:t>
            </a:fld>
            <a:endParaRPr lang="zh-CN" altLang="en-US"/>
          </a:p>
        </p:txBody>
      </p:sp>
    </p:spTree>
    <p:extLst>
      <p:ext uri="{BB962C8B-B14F-4D97-AF65-F5344CB8AC3E}">
        <p14:creationId xmlns:p14="http://schemas.microsoft.com/office/powerpoint/2010/main" val="3513650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19</a:t>
            </a:fld>
            <a:endParaRPr lang="zh-CN" altLang="en-US"/>
          </a:p>
        </p:txBody>
      </p:sp>
    </p:spTree>
    <p:extLst>
      <p:ext uri="{BB962C8B-B14F-4D97-AF65-F5344CB8AC3E}">
        <p14:creationId xmlns:p14="http://schemas.microsoft.com/office/powerpoint/2010/main" val="378418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a:t>
            </a:fld>
            <a:endParaRPr lang="zh-CN" altLang="en-US"/>
          </a:p>
        </p:txBody>
      </p:sp>
    </p:spTree>
    <p:extLst>
      <p:ext uri="{BB962C8B-B14F-4D97-AF65-F5344CB8AC3E}">
        <p14:creationId xmlns:p14="http://schemas.microsoft.com/office/powerpoint/2010/main" val="78587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3</a:t>
            </a:fld>
            <a:endParaRPr lang="zh-CN" altLang="en-US"/>
          </a:p>
        </p:txBody>
      </p:sp>
    </p:spTree>
    <p:extLst>
      <p:ext uri="{BB962C8B-B14F-4D97-AF65-F5344CB8AC3E}">
        <p14:creationId xmlns:p14="http://schemas.microsoft.com/office/powerpoint/2010/main" val="82261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4</a:t>
            </a:fld>
            <a:endParaRPr lang="zh-CN" altLang="en-US"/>
          </a:p>
        </p:txBody>
      </p:sp>
    </p:spTree>
    <p:extLst>
      <p:ext uri="{BB962C8B-B14F-4D97-AF65-F5344CB8AC3E}">
        <p14:creationId xmlns:p14="http://schemas.microsoft.com/office/powerpoint/2010/main" val="377077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5</a:t>
            </a:fld>
            <a:endParaRPr lang="zh-CN" altLang="en-US"/>
          </a:p>
        </p:txBody>
      </p:sp>
    </p:spTree>
    <p:extLst>
      <p:ext uri="{BB962C8B-B14F-4D97-AF65-F5344CB8AC3E}">
        <p14:creationId xmlns:p14="http://schemas.microsoft.com/office/powerpoint/2010/main" val="418809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6</a:t>
            </a:fld>
            <a:endParaRPr lang="zh-CN" altLang="en-US"/>
          </a:p>
        </p:txBody>
      </p:sp>
    </p:spTree>
    <p:extLst>
      <p:ext uri="{BB962C8B-B14F-4D97-AF65-F5344CB8AC3E}">
        <p14:creationId xmlns:p14="http://schemas.microsoft.com/office/powerpoint/2010/main" val="355194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7</a:t>
            </a:fld>
            <a:endParaRPr lang="zh-CN" altLang="en-US"/>
          </a:p>
        </p:txBody>
      </p:sp>
    </p:spTree>
    <p:extLst>
      <p:ext uri="{BB962C8B-B14F-4D97-AF65-F5344CB8AC3E}">
        <p14:creationId xmlns:p14="http://schemas.microsoft.com/office/powerpoint/2010/main" val="1919612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8</a:t>
            </a:fld>
            <a:endParaRPr lang="zh-CN" altLang="en-US"/>
          </a:p>
        </p:txBody>
      </p:sp>
    </p:spTree>
    <p:extLst>
      <p:ext uri="{BB962C8B-B14F-4D97-AF65-F5344CB8AC3E}">
        <p14:creationId xmlns:p14="http://schemas.microsoft.com/office/powerpoint/2010/main" val="63014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9</a:t>
            </a:fld>
            <a:endParaRPr lang="zh-CN" altLang="en-US"/>
          </a:p>
        </p:txBody>
      </p:sp>
    </p:spTree>
    <p:extLst>
      <p:ext uri="{BB962C8B-B14F-4D97-AF65-F5344CB8AC3E}">
        <p14:creationId xmlns:p14="http://schemas.microsoft.com/office/powerpoint/2010/main" val="3931231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 name="任意多边形 18"/>
          <p:cNvSpPr/>
          <p:nvPr userDrawn="1"/>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userDrawn="1"/>
        </p:nvPicPr>
        <p:blipFill>
          <a:blip r:embed="rId2"/>
          <a:stretch>
            <a:fillRect/>
          </a:stretch>
        </p:blipFill>
        <p:spPr>
          <a:xfrm>
            <a:off x="17780" y="579120"/>
            <a:ext cx="12186920" cy="5699125"/>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t>2021/7/5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3"/>
          <a:stretch>
            <a:fillRect/>
          </a:stretch>
        </p:blipFill>
        <p:spPr>
          <a:xfrm>
            <a:off x="2540" y="1524635"/>
            <a:ext cx="12186920" cy="3808730"/>
          </a:xfrm>
          <a:prstGeom prst="rect">
            <a:avLst/>
          </a:prstGeom>
        </p:spPr>
      </p:pic>
      <p:sp>
        <p:nvSpPr>
          <p:cNvPr id="14" name="文本框 13"/>
          <p:cNvSpPr txBox="1"/>
          <p:nvPr/>
        </p:nvSpPr>
        <p:spPr>
          <a:xfrm>
            <a:off x="8456148" y="4590411"/>
            <a:ext cx="2456008" cy="2120902"/>
          </a:xfrm>
          <a:prstGeom prst="rect">
            <a:avLst/>
          </a:prstGeom>
          <a:noFill/>
        </p:spPr>
        <p:txBody>
          <a:bodyPr wrap="square" rtlCol="0">
            <a:spAutoFit/>
          </a:bodyPr>
          <a:lstStyle/>
          <a:p>
            <a:pPr algn="ctr">
              <a:lnSpc>
                <a:spcPct val="150000"/>
              </a:lnSpc>
            </a:pPr>
            <a:r>
              <a:rPr lang="zh-CN" altLang="en-US" b="1" dirty="0">
                <a:solidFill>
                  <a:schemeClr val="tx1"/>
                </a:solidFill>
                <a:latin typeface="微软雅黑" panose="020B0503020204020204" pitchFamily="34" charset="-122"/>
                <a:ea typeface="微软雅黑" panose="020B0503020204020204" pitchFamily="34" charset="-122"/>
              </a:rPr>
              <a:t>汇报人：唐灵</a:t>
            </a:r>
            <a:endParaRPr lang="en-US" altLang="zh-CN" b="1" dirty="0">
              <a:solidFill>
                <a:schemeClr val="tx1"/>
              </a:solidFill>
              <a:latin typeface="微软雅黑" panose="020B0503020204020204" pitchFamily="34" charset="-122"/>
              <a:ea typeface="微软雅黑" panose="020B0503020204020204" pitchFamily="34" charset="-122"/>
            </a:endParaRPr>
          </a:p>
          <a:p>
            <a:pPr algn="ctr">
              <a:lnSpc>
                <a:spcPct val="150000"/>
              </a:lnSpc>
            </a:pP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zh-CN" altLang="en-US" b="1" dirty="0">
                <a:latin typeface="微软雅黑" panose="020B0503020204020204" pitchFamily="34" charset="-122"/>
                <a:ea typeface="微软雅黑" panose="020B0503020204020204" pitchFamily="34" charset="-122"/>
              </a:rPr>
              <a:t>时间：</a:t>
            </a:r>
            <a:r>
              <a:rPr lang="en-US" altLang="zh-CN" b="1" dirty="0">
                <a:latin typeface="微软雅黑" panose="020B0503020204020204" pitchFamily="34" charset="-122"/>
                <a:ea typeface="微软雅黑" panose="020B0503020204020204" pitchFamily="34" charset="-122"/>
              </a:rPr>
              <a:t>2021-6-25</a:t>
            </a:r>
            <a:endParaRPr lang="zh-CN" altLang="en-US" b="1" dirty="0">
              <a:latin typeface="微软雅黑" panose="020B0503020204020204" pitchFamily="34" charset="-122"/>
              <a:ea typeface="微软雅黑" panose="020B0503020204020204" pitchFamily="34" charset="-122"/>
            </a:endParaRPr>
          </a:p>
          <a:p>
            <a:pPr algn="ctr">
              <a:lnSpc>
                <a:spcPct val="15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gn="ctr">
              <a:lnSpc>
                <a:spcPct val="15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33054" y="2344814"/>
            <a:ext cx="9449663" cy="1015663"/>
          </a:xfrm>
          <a:prstGeom prst="rect">
            <a:avLst/>
          </a:prstGeom>
          <a:noFill/>
        </p:spPr>
        <p:txBody>
          <a:bodyPr wrap="square" rtlCol="0">
            <a:spAutoFit/>
          </a:bodyPr>
          <a:lstStyle/>
          <a:p>
            <a:pPr algn="ctr"/>
            <a:r>
              <a:rPr lang="zh-CN" altLang="en-US" sz="6000" b="1" dirty="0">
                <a:latin typeface="微软雅黑" panose="020B0503020204020204" pitchFamily="34" charset="-122"/>
                <a:ea typeface="微软雅黑" panose="020B0503020204020204" pitchFamily="34" charset="-122"/>
              </a:rPr>
              <a:t>信号与系统模拟软件包展示</a:t>
            </a:r>
            <a:endParaRPr lang="zh-CN" altLang="en-US" sz="6000" b="1" dirty="0">
              <a:solidFill>
                <a:schemeClr val="tx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834005" y="3429000"/>
            <a:ext cx="6385560" cy="0"/>
          </a:xfrm>
          <a:prstGeom prst="line">
            <a:avLst/>
          </a:prstGeom>
          <a:ln cap="rnd">
            <a:solidFill>
              <a:schemeClr val="bg1">
                <a:lumMod val="6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D150B74-533B-471B-80C9-7599AB98FD3F}"/>
              </a:ext>
            </a:extLst>
          </p:cNvPr>
          <p:cNvSpPr txBox="1"/>
          <p:nvPr/>
        </p:nvSpPr>
        <p:spPr>
          <a:xfrm>
            <a:off x="8750763" y="5550770"/>
            <a:ext cx="2237509" cy="369332"/>
          </a:xfrm>
          <a:prstGeom prst="rect">
            <a:avLst/>
          </a:prstGeom>
          <a:noFill/>
        </p:spPr>
        <p:txBody>
          <a:bodyPr wrap="square" rtlCol="0">
            <a:spAutoFit/>
          </a:bodyPr>
          <a:lstStyle/>
          <a:p>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 calcmode="lin" valueType="num">
                                      <p:cBhvr>
                                        <p:cTn id="1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8" dur="2000" fill="hold"/>
                                        <p:tgtEl>
                                          <p:spTgt spid="7"/>
                                        </p:tgtEl>
                                        <p:attrNameLst>
                                          <p:attrName>ppt_y</p:attrName>
                                        </p:attrNameLst>
                                      </p:cBhvr>
                                      <p:tavLst>
                                        <p:tav tm="0">
                                          <p:val>
                                            <p:strVal val="#ppt_y"/>
                                          </p:val>
                                        </p:tav>
                                        <p:tav tm="100000">
                                          <p:val>
                                            <p:strVal val="#ppt_y"/>
                                          </p:val>
                                        </p:tav>
                                      </p:tavLst>
                                    </p:anim>
                                    <p:anim calcmode="lin" valueType="num">
                                      <p:cBhvr>
                                        <p:cTn id="1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2000" tmFilter="0,0; .5, 1; 1, 1"/>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ircle(in)">
                                      <p:cBhvr>
                                        <p:cTn id="26" dur="2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2000" fill="hold"/>
                                        <p:tgtEl>
                                          <p:spTgt spid="14"/>
                                        </p:tgtEl>
                                        <p:attrNameLst>
                                          <p:attrName>ppt_x</p:attrName>
                                        </p:attrNameLst>
                                      </p:cBhvr>
                                      <p:tavLst>
                                        <p:tav tm="0">
                                          <p:val>
                                            <p:strVal val="1+#ppt_w/2"/>
                                          </p:val>
                                        </p:tav>
                                        <p:tav tm="100000">
                                          <p:val>
                                            <p:strVal val="#ppt_x"/>
                                          </p:val>
                                        </p:tav>
                                      </p:tavLst>
                                    </p:anim>
                                    <p:anim calcmode="lin" valueType="num">
                                      <p:cBhvr additive="base">
                                        <p:cTn id="32" dur="2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7243430"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面向信号的操作</a:t>
            </a:r>
            <a:r>
              <a:rPr lang="en-US" altLang="zh-CN" sz="28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傅里叶级数和傅里叶变换</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任意多边形 5"/>
          <p:cNvSpPr/>
          <p:nvPr/>
        </p:nvSpPr>
        <p:spPr>
          <a:xfrm>
            <a:off x="2236572"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五边形 7"/>
          <p:cNvSpPr/>
          <p:nvPr/>
        </p:nvSpPr>
        <p:spPr>
          <a:xfrm rot="16200000">
            <a:off x="4916877" y="2037753"/>
            <a:ext cx="978408" cy="803189"/>
          </a:xfrm>
          <a:prstGeom prst="homePlate">
            <a:avLst>
              <a:gd name="adj" fmla="val 3153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rot="10800000">
            <a:off x="6491415" y="3943700"/>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五边形 10"/>
          <p:cNvSpPr/>
          <p:nvPr/>
        </p:nvSpPr>
        <p:spPr>
          <a:xfrm rot="5400000">
            <a:off x="6403805" y="4834500"/>
            <a:ext cx="978408" cy="803189"/>
          </a:xfrm>
          <a:prstGeom prst="homePlate">
            <a:avLst>
              <a:gd name="adj" fmla="val 3153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rot="10800000" flipV="1">
            <a:off x="6491414"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五边形 12"/>
          <p:cNvSpPr/>
          <p:nvPr/>
        </p:nvSpPr>
        <p:spPr>
          <a:xfrm rot="16200000" flipV="1">
            <a:off x="6403804" y="2037753"/>
            <a:ext cx="978408" cy="803189"/>
          </a:xfrm>
          <a:prstGeom prst="homePlate">
            <a:avLst>
              <a:gd name="adj" fmla="val 3153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flipV="1">
            <a:off x="2236571" y="3943701"/>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五边形 14"/>
          <p:cNvSpPr/>
          <p:nvPr/>
        </p:nvSpPr>
        <p:spPr>
          <a:xfrm rot="5400000" flipV="1">
            <a:off x="4916876" y="4834501"/>
            <a:ext cx="978408" cy="803189"/>
          </a:xfrm>
          <a:prstGeom prst="homePlate">
            <a:avLst>
              <a:gd name="adj" fmla="val 3153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3543194" y="4159798"/>
            <a:ext cx="456521" cy="454724"/>
            <a:chOff x="4557733" y="2434359"/>
            <a:chExt cx="512624" cy="510606"/>
          </a:xfrm>
          <a:solidFill>
            <a:schemeClr val="bg1"/>
          </a:solidFill>
        </p:grpSpPr>
        <p:sp>
          <p:nvSpPr>
            <p:cNvPr id="17"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19" name="组合 18"/>
          <p:cNvGrpSpPr/>
          <p:nvPr/>
        </p:nvGrpSpPr>
        <p:grpSpPr>
          <a:xfrm>
            <a:off x="3579961" y="3085048"/>
            <a:ext cx="418013" cy="401997"/>
            <a:chOff x="6159731" y="1864447"/>
            <a:chExt cx="469385" cy="451400"/>
          </a:xfrm>
          <a:solidFill>
            <a:schemeClr val="bg1"/>
          </a:solidFill>
        </p:grpSpPr>
        <p:sp>
          <p:nvSpPr>
            <p:cNvPr id="20"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sp>
          <p:nvSpPr>
            <p:cNvPr id="21"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grpSp>
      <p:grpSp>
        <p:nvGrpSpPr>
          <p:cNvPr id="22" name="组合 21"/>
          <p:cNvGrpSpPr/>
          <p:nvPr/>
        </p:nvGrpSpPr>
        <p:grpSpPr>
          <a:xfrm>
            <a:off x="8412376" y="4223417"/>
            <a:ext cx="377867" cy="327486"/>
            <a:chOff x="7090992" y="4839631"/>
            <a:chExt cx="424306" cy="367732"/>
          </a:xfrm>
          <a:solidFill>
            <a:schemeClr val="bg1"/>
          </a:solidFill>
        </p:grpSpPr>
        <p:sp>
          <p:nvSpPr>
            <p:cNvPr id="23"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4"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5"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6"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27" name="组合 26"/>
          <p:cNvGrpSpPr/>
          <p:nvPr/>
        </p:nvGrpSpPr>
        <p:grpSpPr>
          <a:xfrm>
            <a:off x="8412376" y="3158028"/>
            <a:ext cx="347824" cy="344238"/>
            <a:chOff x="4270293" y="4090633"/>
            <a:chExt cx="390570" cy="386543"/>
          </a:xfrm>
          <a:solidFill>
            <a:schemeClr val="bg1"/>
          </a:solidFill>
        </p:grpSpPr>
        <p:sp>
          <p:nvSpPr>
            <p:cNvPr id="28"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9"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0" name="矩形 29"/>
          <p:cNvSpPr/>
          <p:nvPr/>
        </p:nvSpPr>
        <p:spPr>
          <a:xfrm>
            <a:off x="4983992" y="2247551"/>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01</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1" name="矩形 30"/>
          <p:cNvSpPr/>
          <p:nvPr/>
        </p:nvSpPr>
        <p:spPr>
          <a:xfrm>
            <a:off x="4960822" y="4914474"/>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02</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2" name="矩形 31"/>
          <p:cNvSpPr/>
          <p:nvPr/>
        </p:nvSpPr>
        <p:spPr>
          <a:xfrm>
            <a:off x="6447750" y="2251383"/>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03</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3" name="矩形 32"/>
          <p:cNvSpPr/>
          <p:nvPr/>
        </p:nvSpPr>
        <p:spPr>
          <a:xfrm>
            <a:off x="6550424" y="4989872"/>
            <a:ext cx="68054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04</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4" name="矩形 33"/>
          <p:cNvSpPr/>
          <p:nvPr/>
        </p:nvSpPr>
        <p:spPr>
          <a:xfrm rot="2700000">
            <a:off x="5581933" y="3280260"/>
            <a:ext cx="1141928" cy="1141928"/>
          </a:xfrm>
          <a:prstGeom prst="rect">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文本框 34"/>
          <p:cNvSpPr txBox="1"/>
          <p:nvPr/>
        </p:nvSpPr>
        <p:spPr>
          <a:xfrm>
            <a:off x="7541555" y="1569376"/>
            <a:ext cx="380531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任意连续和离散信号傅里叶变换</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541555" y="1948666"/>
            <a:ext cx="4567318" cy="830997"/>
          </a:xfrm>
          <a:prstGeom prst="rect">
            <a:avLst/>
          </a:prstGeom>
          <a:noFill/>
        </p:spPr>
        <p:txBody>
          <a:bodyPr wrap="square" rtlCol="0">
            <a:spAutoFit/>
          </a:bodyPr>
          <a:lstStyle/>
          <a:p>
            <a:pPr algn="l"/>
            <a:r>
              <a:rPr lang="zh-CN" altLang="en-US" sz="1600" b="0" i="0" dirty="0">
                <a:effectLst/>
                <a:latin typeface="微软雅黑" panose="020B0503020204020204" pitchFamily="34" charset="-122"/>
                <a:ea typeface="微软雅黑" panose="020B0503020204020204" pitchFamily="34" charset="-122"/>
              </a:rPr>
              <a:t>应用变换公式，对于特定的</a:t>
            </a:r>
            <a:r>
              <a:rPr lang="en-US" altLang="zh-CN" sz="1600" b="0" i="0" dirty="0">
                <a:effectLst/>
                <a:latin typeface="微软雅黑" panose="020B0503020204020204" pitchFamily="34" charset="-122"/>
                <a:ea typeface="微软雅黑" panose="020B0503020204020204" pitchFamily="34" charset="-122"/>
              </a:rPr>
              <a:t>ω</a:t>
            </a:r>
            <a:r>
              <a:rPr lang="zh-CN" altLang="en-US" sz="1600" b="0" i="0" dirty="0">
                <a:effectLst/>
                <a:latin typeface="微软雅黑" panose="020B0503020204020204" pitchFamily="34" charset="-122"/>
                <a:ea typeface="微软雅黑" panose="020B0503020204020204" pitchFamily="34" charset="-122"/>
              </a:rPr>
              <a:t>值求得对应的</a:t>
            </a:r>
            <a:r>
              <a:rPr lang="en-US" altLang="zh-CN" sz="1600" b="0" i="0" dirty="0">
                <a:effectLst/>
                <a:latin typeface="微软雅黑" panose="020B0503020204020204" pitchFamily="34" charset="-122"/>
                <a:ea typeface="微软雅黑" panose="020B0503020204020204" pitchFamily="34" charset="-122"/>
              </a:rPr>
              <a:t>X(</a:t>
            </a:r>
            <a:r>
              <a:rPr lang="en-US" altLang="zh-CN" sz="1600" b="0" i="0" dirty="0" err="1">
                <a:effectLst/>
                <a:latin typeface="微软雅黑" panose="020B0503020204020204" pitchFamily="34" charset="-122"/>
                <a:ea typeface="微软雅黑" panose="020B0503020204020204" pitchFamily="34" charset="-122"/>
              </a:rPr>
              <a:t>jω</a:t>
            </a:r>
            <a:r>
              <a:rPr lang="en-US" altLang="zh-CN" sz="1600" b="0" i="0" dirty="0">
                <a:effectLst/>
                <a:latin typeface="微软雅黑" panose="020B0503020204020204" pitchFamily="34" charset="-122"/>
                <a:ea typeface="微软雅黑" panose="020B0503020204020204" pitchFamily="34" charset="-122"/>
              </a:rPr>
              <a:t>)</a:t>
            </a:r>
            <a:r>
              <a:rPr lang="zh-CN" altLang="en-US" sz="1600" b="0" i="0" dirty="0">
                <a:effectLst/>
                <a:latin typeface="微软雅黑" panose="020B0503020204020204" pitchFamily="34" charset="-122"/>
                <a:ea typeface="微软雅黑" panose="020B0503020204020204" pitchFamily="34" charset="-122"/>
              </a:rPr>
              <a:t>值，再生成</a:t>
            </a:r>
            <a:r>
              <a:rPr lang="en-US" altLang="zh-CN" sz="1600" b="0" i="0" dirty="0">
                <a:effectLst/>
                <a:latin typeface="微软雅黑" panose="020B0503020204020204" pitchFamily="34" charset="-122"/>
                <a:ea typeface="微软雅黑" panose="020B0503020204020204" pitchFamily="34" charset="-122"/>
              </a:rPr>
              <a:t>ω</a:t>
            </a:r>
            <a:r>
              <a:rPr lang="zh-CN" altLang="en-US" sz="1600" b="0" i="0" dirty="0">
                <a:effectLst/>
                <a:latin typeface="微软雅黑" panose="020B0503020204020204" pitchFamily="34" charset="-122"/>
                <a:ea typeface="微软雅黑" panose="020B0503020204020204" pitchFamily="34" charset="-122"/>
              </a:rPr>
              <a:t>序列并对序列每一项分别调用该函数得到一个数组信号。</a:t>
            </a:r>
          </a:p>
        </p:txBody>
      </p:sp>
      <p:sp>
        <p:nvSpPr>
          <p:cNvPr id="37" name="文本框 36"/>
          <p:cNvSpPr txBox="1"/>
          <p:nvPr/>
        </p:nvSpPr>
        <p:spPr>
          <a:xfrm>
            <a:off x="1773382" y="1569376"/>
            <a:ext cx="3110345" cy="400110"/>
          </a:xfrm>
          <a:prstGeom prst="rect">
            <a:avLst/>
          </a:prstGeom>
          <a:noFill/>
        </p:spPr>
        <p:txBody>
          <a:bodyPr wrap="square" rtlCol="0">
            <a:spAutoFit/>
          </a:bodyPr>
          <a:lstStyle/>
          <a:p>
            <a:r>
              <a:rPr lang="zh-CN" altLang="en-US" sz="2000" dirty="0">
                <a:solidFill>
                  <a:schemeClr val="tx1"/>
                </a:solidFill>
                <a:latin typeface="微软雅黑" panose="020B0503020204020204" pitchFamily="34" charset="-122"/>
                <a:ea typeface="微软雅黑" panose="020B0503020204020204" pitchFamily="34" charset="-122"/>
              </a:rPr>
              <a:t>典型连续信号傅里叶级数</a:t>
            </a:r>
          </a:p>
        </p:txBody>
      </p:sp>
      <mc:AlternateContent xmlns:mc="http://schemas.openxmlformats.org/markup-compatibility/2006" xmlns:a14="http://schemas.microsoft.com/office/drawing/2010/main">
        <mc:Choice Requires="a14">
          <p:sp>
            <p:nvSpPr>
              <p:cNvPr id="38" name="文本框 37"/>
              <p:cNvSpPr txBox="1"/>
              <p:nvPr/>
            </p:nvSpPr>
            <p:spPr>
              <a:xfrm>
                <a:off x="255192" y="1870592"/>
                <a:ext cx="4605324" cy="1156855"/>
              </a:xfrm>
              <a:prstGeom prst="rect">
                <a:avLst/>
              </a:prstGeom>
              <a:noFill/>
            </p:spPr>
            <p:txBody>
              <a:bodyPr wrap="square" rtlCol="0">
                <a:spAutoFit/>
              </a:bodyPr>
              <a:lstStyle/>
              <a:p>
                <a:pPr algn="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连续</a:t>
                </a:r>
                <a:r>
                  <a:rPr lang="zh-CN" altLang="en-US" sz="1600" dirty="0">
                    <a:solidFill>
                      <a:schemeClr val="tx1"/>
                    </a:solidFill>
                    <a:latin typeface="微软雅黑" panose="020B0503020204020204" pitchFamily="34" charset="-122"/>
                    <a:ea typeface="微软雅黑" panose="020B0503020204020204" pitchFamily="34" charset="-122"/>
                  </a:rPr>
                  <a:t>信号傅里叶系数的分析</a:t>
                </a:r>
                <a:r>
                  <a:rPr lang="zh-CN" altLang="en-US" sz="1600" dirty="0">
                    <a:latin typeface="微软雅黑" panose="020B0503020204020204" pitchFamily="34" charset="-122"/>
                    <a:ea typeface="微软雅黑" panose="020B0503020204020204" pitchFamily="34" charset="-122"/>
                  </a:rPr>
                  <a:t>公式，用离散的累加代替连续域中的积分，求得</a:t>
                </a:r>
                <a14:m>
                  <m:oMath xmlns:m="http://schemas.openxmlformats.org/officeDocument/2006/math">
                    <m:sSub>
                      <m:sSubPr>
                        <m:ctrlPr>
                          <a:rPr lang="en-US" altLang="zh-CN" sz="1600" i="1" smtClean="0">
                            <a:solidFill>
                              <a:schemeClr val="tx1"/>
                            </a:solidFill>
                            <a:latin typeface="Cambria Math" panose="02040503050406030204" pitchFamily="18" charset="0"/>
                            <a:ea typeface="微软雅黑" panose="020B0503020204020204" pitchFamily="34" charset="-122"/>
                          </a:rPr>
                        </m:ctrlPr>
                      </m:sSubPr>
                      <m:e>
                        <m:r>
                          <a:rPr lang="en-US" altLang="zh-CN" sz="1600" b="0" i="1" smtClean="0">
                            <a:solidFill>
                              <a:schemeClr val="tx1"/>
                            </a:solidFill>
                            <a:latin typeface="Cambria Math" panose="02040503050406030204" pitchFamily="18" charset="0"/>
                            <a:ea typeface="微软雅黑" panose="020B0503020204020204" pitchFamily="34" charset="-122"/>
                          </a:rPr>
                          <m:t>𝑎</m:t>
                        </m:r>
                      </m:e>
                      <m:sub>
                        <m:r>
                          <m:rPr>
                            <m:sty m:val="p"/>
                          </m:rPr>
                          <a:rPr lang="en-US" altLang="zh-CN" sz="1600" i="1">
                            <a:latin typeface="Cambria Math" panose="02040503050406030204" pitchFamily="18" charset="0"/>
                            <a:ea typeface="微软雅黑" panose="020B0503020204020204" pitchFamily="34" charset="-122"/>
                          </a:rPr>
                          <m:t>k</m:t>
                        </m:r>
                      </m:sub>
                    </m:sSub>
                    <m:r>
                      <a:rPr lang="zh-CN" altLang="en-US" sz="1600" i="1">
                        <a:latin typeface="Cambria Math" panose="02040503050406030204" pitchFamily="18" charset="0"/>
                        <a:ea typeface="微软雅黑" panose="020B0503020204020204" pitchFamily="34" charset="-122"/>
                      </a:rPr>
                      <m:t>，</m:t>
                    </m:r>
                  </m:oMath>
                </a14:m>
                <a:r>
                  <a:rPr lang="zh-CN" altLang="en-US" sz="1600" dirty="0">
                    <a:solidFill>
                      <a:schemeClr val="tx1"/>
                    </a:solidFill>
                    <a:latin typeface="微软雅黑" panose="020B0503020204020204" pitchFamily="34" charset="-122"/>
                    <a:ea typeface="微软雅黑" panose="020B0503020204020204" pitchFamily="34" charset="-122"/>
                  </a:rPr>
                  <a:t>并利用累加函数，对给出的</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求傅里叶级数从</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到</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阶的和。</a:t>
                </a:r>
              </a:p>
            </p:txBody>
          </p:sp>
        </mc:Choice>
        <mc:Fallback xmlns="">
          <p:sp>
            <p:nvSpPr>
              <p:cNvPr id="38" name="文本框 37"/>
              <p:cNvSpPr txBox="1">
                <a:spLocks noRot="1" noChangeAspect="1" noMove="1" noResize="1" noEditPoints="1" noAdjustHandles="1" noChangeArrowheads="1" noChangeShapeType="1" noTextEdit="1"/>
              </p:cNvSpPr>
              <p:nvPr/>
            </p:nvSpPr>
            <p:spPr>
              <a:xfrm>
                <a:off x="255192" y="1870592"/>
                <a:ext cx="4605324" cy="1156855"/>
              </a:xfrm>
              <a:prstGeom prst="rect">
                <a:avLst/>
              </a:prstGeom>
              <a:blipFill>
                <a:blip r:embed="rId4"/>
                <a:stretch>
                  <a:fillRect l="-795" r="-1192" b="-5789"/>
                </a:stretch>
              </a:blipFill>
            </p:spPr>
            <p:txBody>
              <a:bodyPr/>
              <a:lstStyle/>
              <a:p>
                <a:r>
                  <a:rPr lang="zh-CN" altLang="en-US">
                    <a:noFill/>
                  </a:rPr>
                  <a:t> </a:t>
                </a:r>
              </a:p>
            </p:txBody>
          </p:sp>
        </mc:Fallback>
      </mc:AlternateContent>
      <p:sp>
        <p:nvSpPr>
          <p:cNvPr id="39" name="文本框 38"/>
          <p:cNvSpPr txBox="1"/>
          <p:nvPr/>
        </p:nvSpPr>
        <p:spPr>
          <a:xfrm>
            <a:off x="7541555" y="4914474"/>
            <a:ext cx="257226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典型信号傅里叶变换</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541555" y="5293764"/>
            <a:ext cx="3049280" cy="787523"/>
          </a:xfrm>
          <a:prstGeom prst="rect">
            <a:avLst/>
          </a:prstGeom>
          <a:noFill/>
        </p:spPr>
        <p:txBody>
          <a:bodyPr wrap="square" rtlCol="0">
            <a:spAutoFit/>
          </a:bodyP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同任意信号傅里叶变换类似，在获取参数后，执行得到数组信号。</a:t>
            </a:r>
          </a:p>
        </p:txBody>
      </p:sp>
      <p:sp>
        <p:nvSpPr>
          <p:cNvPr id="41" name="文本框 40"/>
          <p:cNvSpPr txBox="1"/>
          <p:nvPr/>
        </p:nvSpPr>
        <p:spPr>
          <a:xfrm>
            <a:off x="1528815" y="4914474"/>
            <a:ext cx="333400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典型离散信号的傅里叶级数</a:t>
            </a:r>
            <a:endParaRPr lang="zh-CN" altLang="en-US" sz="2000"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2" name="文本框 41"/>
              <p:cNvSpPr txBox="1"/>
              <p:nvPr/>
            </p:nvSpPr>
            <p:spPr>
              <a:xfrm>
                <a:off x="327259" y="5293764"/>
                <a:ext cx="4443761" cy="1156855"/>
              </a:xfrm>
              <a:prstGeom prst="rect">
                <a:avLst/>
              </a:prstGeom>
              <a:noFill/>
            </p:spPr>
            <p:txBody>
              <a:bodyPr wrap="square" rtlCol="0">
                <a:spAutoFit/>
              </a:bodyPr>
              <a:lstStyle/>
              <a:p>
                <a:pPr algn="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用离散的累加代替连续域中的积分，设计累加函数，求得</a:t>
                </a:r>
                <a14:m>
                  <m:oMath xmlns:m="http://schemas.openxmlformats.org/officeDocument/2006/math">
                    <m:sSub>
                      <m:sSubPr>
                        <m:ctrlPr>
                          <a:rPr lang="en-US" altLang="zh-CN" sz="1600" i="1" smtClean="0">
                            <a:solidFill>
                              <a:schemeClr val="tx1"/>
                            </a:solidFill>
                            <a:latin typeface="Cambria Math" panose="02040503050406030204" pitchFamily="18" charset="0"/>
                            <a:ea typeface="微软雅黑" panose="020B0503020204020204" pitchFamily="34" charset="-122"/>
                          </a:rPr>
                        </m:ctrlPr>
                      </m:sSubPr>
                      <m:e>
                        <m:r>
                          <a:rPr lang="en-US" altLang="zh-CN" sz="1600" b="0" i="1" smtClean="0">
                            <a:solidFill>
                              <a:schemeClr val="tx1"/>
                            </a:solidFill>
                            <a:latin typeface="Cambria Math" panose="02040503050406030204" pitchFamily="18" charset="0"/>
                            <a:ea typeface="微软雅黑" panose="020B0503020204020204" pitchFamily="34" charset="-122"/>
                          </a:rPr>
                          <m:t>𝑎</m:t>
                        </m:r>
                      </m:e>
                      <m:sub>
                        <m:r>
                          <m:rPr>
                            <m:sty m:val="p"/>
                          </m:rPr>
                          <a:rPr lang="en-US" altLang="zh-CN" sz="1600" i="1">
                            <a:latin typeface="Cambria Math" panose="02040503050406030204" pitchFamily="18" charset="0"/>
                            <a:ea typeface="微软雅黑" panose="020B0503020204020204" pitchFamily="34" charset="-122"/>
                          </a:rPr>
                          <m:t>k</m:t>
                        </m:r>
                      </m:sub>
                    </m:sSub>
                    <m:r>
                      <a:rPr lang="en-US" altLang="zh-CN" sz="1600" i="1">
                        <a:latin typeface="Cambria Math" panose="02040503050406030204" pitchFamily="18" charset="0"/>
                        <a:ea typeface="微软雅黑" panose="020B0503020204020204" pitchFamily="34" charset="-122"/>
                      </a:rPr>
                      <m:t> </m:t>
                    </m:r>
                  </m:oMath>
                </a14:m>
                <a:r>
                  <a:rPr lang="zh-CN" altLang="en-US" sz="1600" dirty="0">
                    <a:solidFill>
                      <a:schemeClr val="tx1"/>
                    </a:solidFill>
                    <a:latin typeface="微软雅黑" panose="020B0503020204020204" pitchFamily="34" charset="-122"/>
                    <a:ea typeface="微软雅黑" panose="020B0503020204020204" pitchFamily="34" charset="-122"/>
                  </a:rPr>
                  <a:t>，并利用累加函数，对给出的</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求傅里叶级数从</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到</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阶的</a:t>
                </a:r>
                <a:r>
                  <a:rPr lang="zh-CN" altLang="en-US" sz="1600">
                    <a:solidFill>
                      <a:schemeClr val="tx1"/>
                    </a:solidFill>
                    <a:latin typeface="微软雅黑" panose="020B0503020204020204" pitchFamily="34" charset="-122"/>
                    <a:ea typeface="微软雅黑" panose="020B0503020204020204" pitchFamily="34" charset="-122"/>
                  </a:rPr>
                  <a:t>和。</a:t>
                </a:r>
                <a:endParaRPr lang="zh-CN" altLang="en-US" sz="16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327259" y="5293764"/>
                <a:ext cx="4443761" cy="1156855"/>
              </a:xfrm>
              <a:prstGeom prst="rect">
                <a:avLst/>
              </a:prstGeom>
              <a:blipFill>
                <a:blip r:embed="rId5"/>
                <a:stretch>
                  <a:fillRect r="-686" b="-5789"/>
                </a:stretch>
              </a:blipFill>
            </p:spPr>
            <p:txBody>
              <a:bodyPr/>
              <a:lstStyle/>
              <a:p>
                <a:r>
                  <a:rPr lang="zh-CN" altLang="en-US">
                    <a:noFill/>
                  </a:rPr>
                  <a:t> </a:t>
                </a:r>
              </a:p>
            </p:txBody>
          </p:sp>
        </mc:Fallback>
      </mc:AlternateContent>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250"/>
                                        <p:tgtEl>
                                          <p:spTgt spid="19"/>
                                        </p:tgtEl>
                                      </p:cBhvr>
                                    </p:animEffect>
                                    <p:anim calcmode="lin" valueType="num">
                                      <p:cBhvr>
                                        <p:cTn id="62" dur="250" fill="hold"/>
                                        <p:tgtEl>
                                          <p:spTgt spid="19"/>
                                        </p:tgtEl>
                                        <p:attrNameLst>
                                          <p:attrName>ppt_x</p:attrName>
                                        </p:attrNameLst>
                                      </p:cBhvr>
                                      <p:tavLst>
                                        <p:tav tm="0">
                                          <p:val>
                                            <p:strVal val="#ppt_x"/>
                                          </p:val>
                                        </p:tav>
                                        <p:tav tm="100000">
                                          <p:val>
                                            <p:strVal val="#ppt_x"/>
                                          </p:val>
                                        </p:tav>
                                      </p:tavLst>
                                    </p:anim>
                                    <p:anim calcmode="lin" valueType="num">
                                      <p:cBhvr>
                                        <p:cTn id="63" dur="250" fill="hold"/>
                                        <p:tgtEl>
                                          <p:spTgt spid="19"/>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250"/>
                                        <p:tgtEl>
                                          <p:spTgt spid="22"/>
                                        </p:tgtEl>
                                      </p:cBhvr>
                                    </p:animEffect>
                                    <p:anim calcmode="lin" valueType="num">
                                      <p:cBhvr>
                                        <p:cTn id="68" dur="250" fill="hold"/>
                                        <p:tgtEl>
                                          <p:spTgt spid="22"/>
                                        </p:tgtEl>
                                        <p:attrNameLst>
                                          <p:attrName>ppt_x</p:attrName>
                                        </p:attrNameLst>
                                      </p:cBhvr>
                                      <p:tavLst>
                                        <p:tav tm="0">
                                          <p:val>
                                            <p:strVal val="#ppt_x"/>
                                          </p:val>
                                        </p:tav>
                                        <p:tav tm="100000">
                                          <p:val>
                                            <p:strVal val="#ppt_x"/>
                                          </p:val>
                                        </p:tav>
                                      </p:tavLst>
                                    </p:anim>
                                    <p:anim calcmode="lin" valueType="num">
                                      <p:cBhvr>
                                        <p:cTn id="69" dur="250" fill="hold"/>
                                        <p:tgtEl>
                                          <p:spTgt spid="22"/>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250"/>
                                        <p:tgtEl>
                                          <p:spTgt spid="27"/>
                                        </p:tgtEl>
                                      </p:cBhvr>
                                    </p:animEffect>
                                    <p:anim calcmode="lin" valueType="num">
                                      <p:cBhvr>
                                        <p:cTn id="74" dur="250" fill="hold"/>
                                        <p:tgtEl>
                                          <p:spTgt spid="27"/>
                                        </p:tgtEl>
                                        <p:attrNameLst>
                                          <p:attrName>ppt_x</p:attrName>
                                        </p:attrNameLst>
                                      </p:cBhvr>
                                      <p:tavLst>
                                        <p:tav tm="0">
                                          <p:val>
                                            <p:strVal val="#ppt_x"/>
                                          </p:val>
                                        </p:tav>
                                        <p:tav tm="100000">
                                          <p:val>
                                            <p:strVal val="#ppt_x"/>
                                          </p:val>
                                        </p:tav>
                                      </p:tavLst>
                                    </p:anim>
                                    <p:anim calcmode="lin" valueType="num">
                                      <p:cBhvr>
                                        <p:cTn id="75" dur="25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250"/>
                                        <p:tgtEl>
                                          <p:spTgt spid="30"/>
                                        </p:tgtEl>
                                      </p:cBhvr>
                                    </p:animEffect>
                                    <p:anim calcmode="lin" valueType="num">
                                      <p:cBhvr>
                                        <p:cTn id="80" dur="250" fill="hold"/>
                                        <p:tgtEl>
                                          <p:spTgt spid="30"/>
                                        </p:tgtEl>
                                        <p:attrNameLst>
                                          <p:attrName>ppt_x</p:attrName>
                                        </p:attrNameLst>
                                      </p:cBhvr>
                                      <p:tavLst>
                                        <p:tav tm="0">
                                          <p:val>
                                            <p:strVal val="#ppt_x"/>
                                          </p:val>
                                        </p:tav>
                                        <p:tav tm="100000">
                                          <p:val>
                                            <p:strVal val="#ppt_x"/>
                                          </p:val>
                                        </p:tav>
                                      </p:tavLst>
                                    </p:anim>
                                    <p:anim calcmode="lin" valueType="num">
                                      <p:cBhvr>
                                        <p:cTn id="81" dur="250" fill="hold"/>
                                        <p:tgtEl>
                                          <p:spTgt spid="3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250"/>
                                        <p:tgtEl>
                                          <p:spTgt spid="31"/>
                                        </p:tgtEl>
                                      </p:cBhvr>
                                    </p:animEffect>
                                    <p:anim calcmode="lin" valueType="num">
                                      <p:cBhvr>
                                        <p:cTn id="86" dur="250" fill="hold"/>
                                        <p:tgtEl>
                                          <p:spTgt spid="31"/>
                                        </p:tgtEl>
                                        <p:attrNameLst>
                                          <p:attrName>ppt_x</p:attrName>
                                        </p:attrNameLst>
                                      </p:cBhvr>
                                      <p:tavLst>
                                        <p:tav tm="0">
                                          <p:val>
                                            <p:strVal val="#ppt_x"/>
                                          </p:val>
                                        </p:tav>
                                        <p:tav tm="100000">
                                          <p:val>
                                            <p:strVal val="#ppt_x"/>
                                          </p:val>
                                        </p:tav>
                                      </p:tavLst>
                                    </p:anim>
                                    <p:anim calcmode="lin" valueType="num">
                                      <p:cBhvr>
                                        <p:cTn id="87" dur="250" fill="hold"/>
                                        <p:tgtEl>
                                          <p:spTgt spid="31"/>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250"/>
                                        <p:tgtEl>
                                          <p:spTgt spid="32"/>
                                        </p:tgtEl>
                                      </p:cBhvr>
                                    </p:animEffect>
                                    <p:anim calcmode="lin" valueType="num">
                                      <p:cBhvr>
                                        <p:cTn id="92" dur="250" fill="hold"/>
                                        <p:tgtEl>
                                          <p:spTgt spid="32"/>
                                        </p:tgtEl>
                                        <p:attrNameLst>
                                          <p:attrName>ppt_x</p:attrName>
                                        </p:attrNameLst>
                                      </p:cBhvr>
                                      <p:tavLst>
                                        <p:tav tm="0">
                                          <p:val>
                                            <p:strVal val="#ppt_x"/>
                                          </p:val>
                                        </p:tav>
                                        <p:tav tm="100000">
                                          <p:val>
                                            <p:strVal val="#ppt_x"/>
                                          </p:val>
                                        </p:tav>
                                      </p:tavLst>
                                    </p:anim>
                                    <p:anim calcmode="lin" valueType="num">
                                      <p:cBhvr>
                                        <p:cTn id="93" dur="250" fill="hold"/>
                                        <p:tgtEl>
                                          <p:spTgt spid="32"/>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250"/>
                                        <p:tgtEl>
                                          <p:spTgt spid="33"/>
                                        </p:tgtEl>
                                      </p:cBhvr>
                                    </p:animEffect>
                                    <p:anim calcmode="lin" valueType="num">
                                      <p:cBhvr>
                                        <p:cTn id="98" dur="250" fill="hold"/>
                                        <p:tgtEl>
                                          <p:spTgt spid="33"/>
                                        </p:tgtEl>
                                        <p:attrNameLst>
                                          <p:attrName>ppt_x</p:attrName>
                                        </p:attrNameLst>
                                      </p:cBhvr>
                                      <p:tavLst>
                                        <p:tav tm="0">
                                          <p:val>
                                            <p:strVal val="#ppt_x"/>
                                          </p:val>
                                        </p:tav>
                                        <p:tav tm="100000">
                                          <p:val>
                                            <p:strVal val="#ppt_x"/>
                                          </p:val>
                                        </p:tav>
                                      </p:tavLst>
                                    </p:anim>
                                    <p:anim calcmode="lin" valueType="num">
                                      <p:cBhvr>
                                        <p:cTn id="99" dur="250" fill="hold"/>
                                        <p:tgtEl>
                                          <p:spTgt spid="33"/>
                                        </p:tgtEl>
                                        <p:attrNameLst>
                                          <p:attrName>ppt_y</p:attrName>
                                        </p:attrNameLst>
                                      </p:cBhvr>
                                      <p:tavLst>
                                        <p:tav tm="0">
                                          <p:val>
                                            <p:strVal val="#ppt_y+.1"/>
                                          </p:val>
                                        </p:tav>
                                        <p:tav tm="100000">
                                          <p:val>
                                            <p:strVal val="#ppt_y"/>
                                          </p:val>
                                        </p:tav>
                                      </p:tavLst>
                                    </p:anim>
                                  </p:childTnLst>
                                </p:cTn>
                              </p:par>
                            </p:childTnLst>
                          </p:cTn>
                        </p:par>
                        <p:par>
                          <p:cTn id="100" fill="hold">
                            <p:stCondLst>
                              <p:cond delay="8000"/>
                            </p:stCondLst>
                            <p:childTnLst>
                              <p:par>
                                <p:cTn id="101" presetID="42"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250"/>
                                        <p:tgtEl>
                                          <p:spTgt spid="34"/>
                                        </p:tgtEl>
                                      </p:cBhvr>
                                    </p:animEffect>
                                    <p:anim calcmode="lin" valueType="num">
                                      <p:cBhvr>
                                        <p:cTn id="104" dur="250" fill="hold"/>
                                        <p:tgtEl>
                                          <p:spTgt spid="34"/>
                                        </p:tgtEl>
                                        <p:attrNameLst>
                                          <p:attrName>ppt_x</p:attrName>
                                        </p:attrNameLst>
                                      </p:cBhvr>
                                      <p:tavLst>
                                        <p:tav tm="0">
                                          <p:val>
                                            <p:strVal val="#ppt_x"/>
                                          </p:val>
                                        </p:tav>
                                        <p:tav tm="100000">
                                          <p:val>
                                            <p:strVal val="#ppt_x"/>
                                          </p:val>
                                        </p:tav>
                                      </p:tavLst>
                                    </p:anim>
                                    <p:anim calcmode="lin" valueType="num">
                                      <p:cBhvr>
                                        <p:cTn id="105" dur="2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P spid="11" grpId="0" bldLvl="0" animBg="1"/>
      <p:bldP spid="12" grpId="0" bldLvl="0" animBg="1"/>
      <p:bldP spid="13" grpId="0" bldLvl="0" animBg="1"/>
      <p:bldP spid="14" grpId="0" bldLvl="0" animBg="1"/>
      <p:bldP spid="15" grpId="0" bldLvl="0" animBg="1"/>
      <p:bldP spid="30" grpId="0"/>
      <p:bldP spid="31" grpId="0"/>
      <p:bldP spid="32" grpId="0"/>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rot="5400000">
            <a:off x="1987783" y="1396873"/>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等腰三角形 15"/>
          <p:cNvSpPr/>
          <p:nvPr/>
        </p:nvSpPr>
        <p:spPr>
          <a:xfrm rot="5400000">
            <a:off x="9052514" y="1396873"/>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5400000">
            <a:off x="6686797" y="1396871"/>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4353252" y="1396871"/>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文本框 31"/>
          <p:cNvSpPr txBox="1"/>
          <p:nvPr/>
        </p:nvSpPr>
        <p:spPr>
          <a:xfrm>
            <a:off x="1697438" y="2093934"/>
            <a:ext cx="211516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CT AM</a:t>
            </a:r>
            <a:r>
              <a:rPr lang="zh-CN" altLang="en-US" sz="2000" dirty="0">
                <a:latin typeface="微软雅黑" panose="020B0503020204020204" pitchFamily="34" charset="-122"/>
                <a:ea typeface="微软雅黑" panose="020B0503020204020204" pitchFamily="34" charset="-122"/>
              </a:rPr>
              <a:t>信号调制</a:t>
            </a:r>
          </a:p>
        </p:txBody>
      </p:sp>
      <p:sp>
        <p:nvSpPr>
          <p:cNvPr id="33" name="文本框 32"/>
          <p:cNvSpPr txBox="1"/>
          <p:nvPr/>
        </p:nvSpPr>
        <p:spPr>
          <a:xfrm>
            <a:off x="1331938" y="3067520"/>
            <a:ext cx="2437660" cy="3693319"/>
          </a:xfrm>
          <a:prstGeom prst="rect">
            <a:avLst/>
          </a:prstGeom>
          <a:noFill/>
        </p:spPr>
        <p:txBody>
          <a:bodyPr wrap="square" rtlCol="0">
            <a:spAutoFit/>
          </a:bodyPr>
          <a:lstStyle/>
          <a:p>
            <a:r>
              <a:rPr lang="en-US" altLang="zh-CN" dirty="0"/>
              <a:t>1.</a:t>
            </a:r>
            <a:r>
              <a:rPr lang="zh-CN" altLang="en-US" dirty="0"/>
              <a:t>调制后的时域波形表示首先实现一个对特定时间返回调制信号的函数，之后，在波形显示函数里调用该函数，输入一组有限长的时间数组得到一组值并利用其</a:t>
            </a:r>
          </a:p>
          <a:p>
            <a:r>
              <a:rPr lang="zh-CN" altLang="en-US" dirty="0"/>
              <a:t>绘出波形。</a:t>
            </a:r>
          </a:p>
          <a:p>
            <a:r>
              <a:rPr lang="en-US" altLang="zh-CN" dirty="0"/>
              <a:t>2.</a:t>
            </a:r>
            <a:r>
              <a:rPr lang="zh-CN" altLang="en-US" dirty="0"/>
              <a:t>调制后的频谱波形表示利用上述调制后信号频域的最终表达式，波形绘制和时域同理。</a:t>
            </a:r>
          </a:p>
        </p:txBody>
      </p:sp>
      <p:sp>
        <p:nvSpPr>
          <p:cNvPr id="34" name="文本框 33"/>
          <p:cNvSpPr txBox="1"/>
          <p:nvPr/>
        </p:nvSpPr>
        <p:spPr>
          <a:xfrm>
            <a:off x="3945888" y="2093927"/>
            <a:ext cx="1523315"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采样</a:t>
            </a:r>
          </a:p>
        </p:txBody>
      </p:sp>
      <p:sp>
        <p:nvSpPr>
          <p:cNvPr id="35" name="文本框 34"/>
          <p:cNvSpPr txBox="1"/>
          <p:nvPr/>
        </p:nvSpPr>
        <p:spPr>
          <a:xfrm>
            <a:off x="6374677" y="2093929"/>
            <a:ext cx="1523315"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滤波</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943924" y="2090750"/>
            <a:ext cx="1523315" cy="400110"/>
          </a:xfrm>
          <a:prstGeom prst="rect">
            <a:avLst/>
          </a:prstGeom>
          <a:noFill/>
        </p:spPr>
        <p:txBody>
          <a:bodyPr wrap="square" rtlCol="0">
            <a:spAutoFit/>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线性插值</a:t>
            </a:r>
          </a:p>
        </p:txBody>
      </p:sp>
      <p:sp>
        <p:nvSpPr>
          <p:cNvPr id="38" name="文本框 37"/>
          <p:cNvSpPr txBox="1"/>
          <p:nvPr/>
        </p:nvSpPr>
        <p:spPr>
          <a:xfrm>
            <a:off x="6167435" y="3067512"/>
            <a:ext cx="2115166" cy="3416320"/>
          </a:xfrm>
          <a:prstGeom prst="rect">
            <a:avLst/>
          </a:prstGeom>
          <a:noFill/>
        </p:spPr>
        <p:txBody>
          <a:bodyPr wrap="square" rtlCol="0">
            <a:spAutoFit/>
          </a:bodyPr>
          <a:lstStyle/>
          <a:p>
            <a:r>
              <a:rPr lang="zh-CN" altLang="en-US" dirty="0"/>
              <a:t>将时域采样后结果进行</a:t>
            </a:r>
            <a:r>
              <a:rPr lang="en-US" altLang="zh-CN" dirty="0"/>
              <a:t>scaling</a:t>
            </a:r>
            <a:r>
              <a:rPr lang="zh-CN" altLang="en-US" dirty="0"/>
              <a:t>，使冲激串间间隔为</a:t>
            </a:r>
            <a:r>
              <a:rPr lang="en-US" altLang="zh-CN" dirty="0"/>
              <a:t>1</a:t>
            </a:r>
            <a:r>
              <a:rPr lang="zh-CN" altLang="en-US" dirty="0"/>
              <a:t>则频谱周期拉伸或压缩为</a:t>
            </a:r>
            <a:r>
              <a:rPr lang="en-US" altLang="zh-CN" dirty="0"/>
              <a:t>2π</a:t>
            </a:r>
            <a:r>
              <a:rPr lang="zh-CN" altLang="en-US" dirty="0"/>
              <a:t>。然后，在低通滤波器下，仅有和原始信号频谱幅值成</a:t>
            </a:r>
            <a:r>
              <a:rPr lang="en-US" altLang="zh-CN" dirty="0"/>
              <a:t>A/T</a:t>
            </a:r>
            <a:r>
              <a:rPr lang="zh-CN" altLang="en-US" dirty="0"/>
              <a:t>倍（</a:t>
            </a:r>
            <a:r>
              <a:rPr lang="en-US" altLang="zh-CN" dirty="0"/>
              <a:t>A</a:t>
            </a:r>
            <a:r>
              <a:rPr lang="zh-CN" altLang="en-US" dirty="0"/>
              <a:t>为滤波器幅值）的频谱被保留下来，在傅里叶逆变换下，获得时域波形。</a:t>
            </a:r>
          </a:p>
        </p:txBody>
      </p:sp>
      <p:sp>
        <p:nvSpPr>
          <p:cNvPr id="39" name="文本框 38"/>
          <p:cNvSpPr txBox="1"/>
          <p:nvPr/>
        </p:nvSpPr>
        <p:spPr>
          <a:xfrm>
            <a:off x="8647998" y="3115957"/>
            <a:ext cx="2115166" cy="2308324"/>
          </a:xfrm>
          <a:prstGeom prst="rect">
            <a:avLst/>
          </a:prstGeom>
          <a:noFill/>
        </p:spPr>
        <p:txBody>
          <a:bodyPr wrap="square" rtlCol="0">
            <a:spAutoFit/>
          </a:bodyPr>
          <a:lstStyle/>
          <a:p>
            <a:r>
              <a:rPr lang="zh-CN" altLang="en-US" dirty="0"/>
              <a:t>通过</a:t>
            </a:r>
            <a:r>
              <a:rPr lang="en-US" altLang="zh-CN" dirty="0"/>
              <a:t>scaling</a:t>
            </a:r>
            <a:r>
              <a:rPr lang="zh-CN" altLang="en-US" dirty="0"/>
              <a:t>，恢复原始信号采样后的时域波形再利用线性插值方法，在</a:t>
            </a:r>
          </a:p>
          <a:p>
            <a:r>
              <a:rPr lang="zh-CN" altLang="en-US" dirty="0"/>
              <a:t>频域乘积一阶保持器</a:t>
            </a:r>
            <a:r>
              <a:rPr lang="el-GR" altLang="zh-CN" dirty="0"/>
              <a:t>,</a:t>
            </a:r>
            <a:r>
              <a:rPr lang="zh-CN" altLang="en-US" dirty="0"/>
              <a:t>即时域卷积三角波，获得一阶保持的近似原始信号。</a:t>
            </a:r>
          </a:p>
        </p:txBody>
      </p:sp>
      <p:sp>
        <p:nvSpPr>
          <p:cNvPr id="44" name="文本框 43"/>
          <p:cNvSpPr txBox="1"/>
          <p:nvPr/>
        </p:nvSpPr>
        <p:spPr>
          <a:xfrm>
            <a:off x="3902627" y="3071228"/>
            <a:ext cx="1945777" cy="2585323"/>
          </a:xfrm>
          <a:prstGeom prst="rect">
            <a:avLst/>
          </a:prstGeom>
          <a:noFill/>
        </p:spPr>
        <p:txBody>
          <a:bodyPr wrap="square" rtlCol="0">
            <a:spAutoFit/>
          </a:bodyPr>
          <a:lstStyle/>
          <a:p>
            <a:r>
              <a:rPr lang="zh-CN" altLang="en-US" dirty="0"/>
              <a:t>对于采样信号，使其在时域上与一个</a:t>
            </a:r>
            <a:r>
              <a:rPr lang="en-US" altLang="zh-CN" dirty="0"/>
              <a:t>impulse train</a:t>
            </a:r>
            <a:r>
              <a:rPr lang="zh-CN" altLang="en-US" dirty="0"/>
              <a:t>乘积。在采样率大于奈奎斯特率的情况下，可以得到频域的周期波形（原信号的平移）。</a:t>
            </a:r>
          </a:p>
        </p:txBody>
      </p:sp>
      <p:sp>
        <p:nvSpPr>
          <p:cNvPr id="7" name="Rectangle 47"/>
          <p:cNvSpPr/>
          <p:nvPr/>
        </p:nvSpPr>
        <p:spPr>
          <a:xfrm>
            <a:off x="1107756" y="847173"/>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40" name="Rectangle 47"/>
          <p:cNvSpPr/>
          <p:nvPr/>
        </p:nvSpPr>
        <p:spPr>
          <a:xfrm>
            <a:off x="1699679" y="878249"/>
            <a:ext cx="7399081"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面向信号的操作</a:t>
            </a:r>
            <a:r>
              <a:rPr lang="en-US" altLang="zh-CN" sz="28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常用信号处理</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ircle(in)">
                                      <p:cBhvr>
                                        <p:cTn id="10" dur="2000"/>
                                        <p:tgtEl>
                                          <p:spTgt spid="1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ircle(in)">
                                      <p:cBhvr>
                                        <p:cTn id="13" dur="2000"/>
                                        <p:tgtEl>
                                          <p:spTgt spid="21"/>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circle(in)">
                                      <p:cBhvr>
                                        <p:cTn id="16" dur="2000"/>
                                        <p:tgtEl>
                                          <p:spTgt spid="27"/>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circle(in)">
                                      <p:cBhvr>
                                        <p:cTn id="19" dur="2000"/>
                                        <p:tgtEl>
                                          <p:spTgt spid="3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circle(in)">
                                      <p:cBhvr>
                                        <p:cTn id="22" dur="2000"/>
                                        <p:tgtEl>
                                          <p:spTgt spid="3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circle(in)">
                                      <p:cBhvr>
                                        <p:cTn id="25" dur="2000"/>
                                        <p:tgtEl>
                                          <p:spTgt spid="3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circle(in)">
                                      <p:cBhvr>
                                        <p:cTn id="28" dur="2000"/>
                                        <p:tgtEl>
                                          <p:spTgt spid="3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ircle(in)">
                                      <p:cBhvr>
                                        <p:cTn id="31" dur="2000"/>
                                        <p:tgtEl>
                                          <p:spTgt spid="3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circle(in)">
                                      <p:cBhvr>
                                        <p:cTn id="34" dur="2000"/>
                                        <p:tgtEl>
                                          <p:spTgt spid="38"/>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circle(in)">
                                      <p:cBhvr>
                                        <p:cTn id="37" dur="2000"/>
                                        <p:tgtEl>
                                          <p:spTgt spid="39"/>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circle(in)">
                                      <p:cBhvr>
                                        <p:cTn id="40"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6" grpId="0" bldLvl="0" animBg="1"/>
      <p:bldP spid="21" grpId="0" bldLvl="0" animBg="1"/>
      <p:bldP spid="27" grpId="0" bldLvl="0" animBg="1"/>
      <p:bldP spid="32" grpId="0"/>
      <p:bldP spid="33" grpId="0"/>
      <p:bldP spid="34" grpId="0"/>
      <p:bldP spid="35" grpId="0"/>
      <p:bldP spid="36" grpId="0"/>
      <p:bldP spid="38" grpId="0"/>
      <p:bldP spid="39"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962891" y="816058"/>
            <a:ext cx="525485"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9" name="Rectangle 47"/>
          <p:cNvSpPr/>
          <p:nvPr/>
        </p:nvSpPr>
        <p:spPr>
          <a:xfrm>
            <a:off x="1557439" y="846499"/>
            <a:ext cx="2833079"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软件界面设计</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1937600" y="1735236"/>
            <a:ext cx="2634562" cy="20487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7905" y="3924661"/>
            <a:ext cx="2634562" cy="20487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4457" y="1735237"/>
            <a:ext cx="2634562" cy="423815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04339" y="1665171"/>
            <a:ext cx="2634562" cy="43082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2551692" y="1963975"/>
            <a:ext cx="1653163" cy="523220"/>
          </a:xfrm>
          <a:prstGeom prst="rect">
            <a:avLst/>
          </a:prstGeom>
          <a:noFill/>
        </p:spPr>
        <p:txBody>
          <a:bodyPr wrap="square" rtlCol="0">
            <a:spAutoFit/>
          </a:bodyPr>
          <a:lstStyle/>
          <a:p>
            <a:r>
              <a:rPr lang="zh-CN" altLang="en-US" sz="2800" dirty="0">
                <a:solidFill>
                  <a:schemeClr val="bg1"/>
                </a:solidFill>
              </a:rPr>
              <a:t>应用软件 </a:t>
            </a:r>
          </a:p>
        </p:txBody>
      </p:sp>
      <p:cxnSp>
        <p:nvCxnSpPr>
          <p:cNvPr id="16" name="直接连接符 15"/>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8"/>
          <p:cNvSpPr txBox="1"/>
          <p:nvPr/>
        </p:nvSpPr>
        <p:spPr>
          <a:xfrm>
            <a:off x="2195512" y="2689966"/>
            <a:ext cx="2195513" cy="777457"/>
          </a:xfrm>
          <a:prstGeom prst="rect">
            <a:avLst/>
          </a:prstGeom>
          <a:noFill/>
        </p:spPr>
        <p:txBody>
          <a:bodyPr wrap="square" rtlCol="0">
            <a:spAutoFit/>
          </a:bodyPr>
          <a:lstStyle/>
          <a:p>
            <a:pPr algn="ctr">
              <a:lnSpc>
                <a:spcPct val="130000"/>
              </a:lnSpc>
            </a:pPr>
            <a:r>
              <a:rPr lang="en-US" altLang="zh-CN" dirty="0">
                <a:solidFill>
                  <a:schemeClr val="bg1"/>
                </a:solidFill>
              </a:rPr>
              <a:t>Qt Designer</a:t>
            </a:r>
          </a:p>
          <a:p>
            <a:pPr algn="ctr">
              <a:lnSpc>
                <a:spcPct val="130000"/>
              </a:lnSpc>
            </a:pPr>
            <a:r>
              <a:rPr lang="en-US" altLang="zh-CN"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python</a:t>
            </a:r>
            <a:endParaRPr lang="zh-CN" altLang="en-US"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8" name="文本框 17"/>
          <p:cNvSpPr txBox="1"/>
          <p:nvPr/>
        </p:nvSpPr>
        <p:spPr>
          <a:xfrm>
            <a:off x="2614037" y="4029248"/>
            <a:ext cx="1653163" cy="523220"/>
          </a:xfrm>
          <a:prstGeom prst="rect">
            <a:avLst/>
          </a:prstGeom>
          <a:noFill/>
        </p:spPr>
        <p:txBody>
          <a:bodyPr wrap="square" rtlCol="0">
            <a:spAutoFit/>
          </a:bodyPr>
          <a:lstStyle/>
          <a:p>
            <a:r>
              <a:rPr lang="zh-CN" altLang="en-US" sz="2800" dirty="0">
                <a:solidFill>
                  <a:schemeClr val="bg1"/>
                </a:solidFill>
              </a:rPr>
              <a:t>环境配置</a:t>
            </a:r>
          </a:p>
        </p:txBody>
      </p:sp>
      <p:cxnSp>
        <p:nvCxnSpPr>
          <p:cNvPr id="19" name="直接连接符 18"/>
          <p:cNvCxnSpPr/>
          <p:nvPr/>
        </p:nvCxnSpPr>
        <p:spPr>
          <a:xfrm>
            <a:off x="277596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8"/>
          <p:cNvSpPr txBox="1"/>
          <p:nvPr/>
        </p:nvSpPr>
        <p:spPr>
          <a:xfrm>
            <a:off x="2195512" y="4775663"/>
            <a:ext cx="2195513" cy="902939"/>
          </a:xfrm>
          <a:prstGeom prst="rect">
            <a:avLst/>
          </a:prstGeom>
          <a:noFill/>
        </p:spPr>
        <p:txBody>
          <a:bodyPr wrap="square" rtlCol="0">
            <a:spAutoFit/>
          </a:bodyPr>
          <a:lstStyle/>
          <a:p>
            <a:pPr algn="ctr">
              <a:lnSpc>
                <a:spcPct val="130000"/>
              </a:lnSpc>
            </a:pPr>
            <a:r>
              <a:rPr lang="en-US" altLang="zh-CN" sz="1400" dirty="0">
                <a:solidFill>
                  <a:schemeClr val="bg1"/>
                </a:solidFill>
              </a:rPr>
              <a:t>python3</a:t>
            </a:r>
            <a:r>
              <a:rPr lang="zh-CN" altLang="zh-CN" sz="1400" dirty="0">
                <a:solidFill>
                  <a:schemeClr val="bg1"/>
                </a:solidFill>
              </a:rPr>
              <a:t>下安装</a:t>
            </a:r>
            <a:r>
              <a:rPr lang="en-US" altLang="zh-CN" sz="1400" dirty="0">
                <a:solidFill>
                  <a:schemeClr val="bg1"/>
                </a:solidFill>
              </a:rPr>
              <a:t>PyQt5</a:t>
            </a:r>
            <a:r>
              <a:rPr lang="zh-CN" altLang="zh-CN" sz="1400" dirty="0">
                <a:solidFill>
                  <a:schemeClr val="bg1"/>
                </a:solidFill>
              </a:rPr>
              <a:t>库，安装</a:t>
            </a:r>
            <a:r>
              <a:rPr lang="en-US" altLang="zh-CN" sz="1400" dirty="0">
                <a:solidFill>
                  <a:schemeClr val="bg1"/>
                </a:solidFill>
              </a:rPr>
              <a:t>Qt</a:t>
            </a:r>
            <a:r>
              <a:rPr lang="zh-CN" altLang="zh-CN" sz="1400" dirty="0">
                <a:solidFill>
                  <a:schemeClr val="bg1"/>
                </a:solidFill>
              </a:rPr>
              <a:t>工具，配置</a:t>
            </a:r>
            <a:r>
              <a:rPr lang="en-US" altLang="zh-CN" sz="1400" dirty="0">
                <a:solidFill>
                  <a:schemeClr val="bg1"/>
                </a:solidFill>
              </a:rPr>
              <a:t>Qt</a:t>
            </a:r>
            <a:r>
              <a:rPr lang="zh-CN" altLang="zh-CN" sz="1400" dirty="0">
                <a:solidFill>
                  <a:schemeClr val="bg1"/>
                </a:solidFill>
              </a:rPr>
              <a:t>工具系统环境变量</a:t>
            </a:r>
            <a:endParaRPr lang="zh-CN" altLang="en-US" sz="14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21" name="文本框 20"/>
          <p:cNvSpPr txBox="1"/>
          <p:nvPr/>
        </p:nvSpPr>
        <p:spPr>
          <a:xfrm>
            <a:off x="5269418" y="2029029"/>
            <a:ext cx="1653163" cy="523220"/>
          </a:xfrm>
          <a:prstGeom prst="rect">
            <a:avLst/>
          </a:prstGeom>
          <a:noFill/>
        </p:spPr>
        <p:txBody>
          <a:bodyPr wrap="square" rtlCol="0">
            <a:spAutoFit/>
          </a:bodyPr>
          <a:lstStyle/>
          <a:p>
            <a:r>
              <a:rPr lang="zh-CN" altLang="en-US" sz="2800" dirty="0">
                <a:solidFill>
                  <a:schemeClr val="bg1"/>
                </a:solidFill>
              </a:rPr>
              <a:t>通用操作</a:t>
            </a:r>
          </a:p>
        </p:txBody>
      </p:sp>
      <p:cxnSp>
        <p:nvCxnSpPr>
          <p:cNvPr id="22" name="直接连接符 21"/>
          <p:cNvCxnSpPr/>
          <p:nvPr/>
        </p:nvCxnSpPr>
        <p:spPr>
          <a:xfrm>
            <a:off x="5572819" y="259679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18"/>
          <p:cNvSpPr txBox="1"/>
          <p:nvPr/>
        </p:nvSpPr>
        <p:spPr>
          <a:xfrm>
            <a:off x="4982856" y="2782258"/>
            <a:ext cx="2195513" cy="3293209"/>
          </a:xfrm>
          <a:prstGeom prst="rect">
            <a:avLst/>
          </a:prstGeom>
          <a:noFill/>
        </p:spPr>
        <p:txBody>
          <a:bodyPr wrap="square" rtlCol="0">
            <a:spAutoFit/>
          </a:bodyPr>
          <a:lstStyle/>
          <a:p>
            <a:r>
              <a:rPr lang="zh-CN" altLang="zh-CN" sz="1600" dirty="0">
                <a:solidFill>
                  <a:schemeClr val="bg1"/>
                </a:solidFill>
              </a:rPr>
              <a:t>（</a:t>
            </a:r>
            <a:r>
              <a:rPr lang="en-US" altLang="zh-CN" sz="1600" dirty="0">
                <a:solidFill>
                  <a:schemeClr val="bg1"/>
                </a:solidFill>
              </a:rPr>
              <a:t>1</a:t>
            </a:r>
            <a:r>
              <a:rPr lang="zh-CN" altLang="zh-CN" sz="1600" dirty="0">
                <a:solidFill>
                  <a:schemeClr val="bg1"/>
                </a:solidFill>
              </a:rPr>
              <a:t>）打开应用界面，创建窗口，设置窗口参数；</a:t>
            </a:r>
          </a:p>
          <a:p>
            <a:r>
              <a:rPr lang="zh-CN" altLang="zh-CN" sz="1600" dirty="0">
                <a:solidFill>
                  <a:schemeClr val="bg1"/>
                </a:solidFill>
              </a:rPr>
              <a:t>（</a:t>
            </a:r>
            <a:r>
              <a:rPr lang="en-US" altLang="zh-CN" sz="1600" dirty="0">
                <a:solidFill>
                  <a:schemeClr val="bg1"/>
                </a:solidFill>
              </a:rPr>
              <a:t>2</a:t>
            </a:r>
            <a:r>
              <a:rPr lang="zh-CN" altLang="zh-CN" sz="1600" dirty="0">
                <a:solidFill>
                  <a:schemeClr val="bg1"/>
                </a:solidFill>
              </a:rPr>
              <a:t>）</a:t>
            </a:r>
            <a:r>
              <a:rPr lang="zh-CN" altLang="en-US" sz="1600" dirty="0">
                <a:solidFill>
                  <a:schemeClr val="bg1"/>
                </a:solidFill>
              </a:rPr>
              <a:t>根据不同的应用功能，</a:t>
            </a:r>
            <a:r>
              <a:rPr lang="zh-CN" altLang="zh-CN" sz="1600" dirty="0">
                <a:solidFill>
                  <a:schemeClr val="bg1"/>
                </a:solidFill>
              </a:rPr>
              <a:t>选择合适的控件，拖拽到合适位置，调整大小，添加使用提示信息；</a:t>
            </a:r>
          </a:p>
          <a:p>
            <a:r>
              <a:rPr lang="zh-CN" altLang="zh-CN" sz="1600" dirty="0">
                <a:solidFill>
                  <a:schemeClr val="bg1"/>
                </a:solidFill>
              </a:rPr>
              <a:t>（</a:t>
            </a:r>
            <a:r>
              <a:rPr lang="en-US" altLang="zh-CN" sz="1600" dirty="0">
                <a:solidFill>
                  <a:schemeClr val="bg1"/>
                </a:solidFill>
              </a:rPr>
              <a:t>3</a:t>
            </a:r>
            <a:r>
              <a:rPr lang="zh-CN" altLang="zh-CN" sz="1600" dirty="0">
                <a:solidFill>
                  <a:schemeClr val="bg1"/>
                </a:solidFill>
              </a:rPr>
              <a:t>）为使界面随拖拽同比例缩放，使用布局，添加布局设置，调整界面；</a:t>
            </a:r>
          </a:p>
          <a:p>
            <a:r>
              <a:rPr lang="zh-CN" altLang="zh-CN" sz="1600" dirty="0">
                <a:solidFill>
                  <a:schemeClr val="bg1"/>
                </a:solidFill>
              </a:rPr>
              <a:t>（</a:t>
            </a:r>
            <a:r>
              <a:rPr lang="en-US" altLang="zh-CN" sz="1600" dirty="0">
                <a:solidFill>
                  <a:schemeClr val="bg1"/>
                </a:solidFill>
              </a:rPr>
              <a:t>4</a:t>
            </a:r>
            <a:r>
              <a:rPr lang="zh-CN" altLang="zh-CN" sz="1600" dirty="0">
                <a:solidFill>
                  <a:schemeClr val="bg1"/>
                </a:solidFill>
              </a:rPr>
              <a:t>）设</a:t>
            </a:r>
            <a:r>
              <a:rPr lang="zh-CN" altLang="en-US" sz="1600" dirty="0">
                <a:solidFill>
                  <a:schemeClr val="bg1"/>
                </a:solidFill>
              </a:rPr>
              <a:t>置接口。</a:t>
            </a:r>
            <a:endParaRPr lang="zh-CN" altLang="zh-CN" sz="1600" dirty="0">
              <a:solidFill>
                <a:schemeClr val="bg1"/>
              </a:solidFill>
            </a:endParaRPr>
          </a:p>
        </p:txBody>
      </p:sp>
      <p:sp>
        <p:nvSpPr>
          <p:cNvPr id="28" name="文本框 27"/>
          <p:cNvSpPr txBox="1"/>
          <p:nvPr/>
        </p:nvSpPr>
        <p:spPr>
          <a:xfrm>
            <a:off x="7589324" y="2487195"/>
            <a:ext cx="2407164" cy="301621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要点：</a:t>
            </a:r>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1.</a:t>
            </a:r>
            <a:r>
              <a:rPr lang="zh-CN" altLang="en-US" b="1" dirty="0">
                <a:solidFill>
                  <a:schemeClr val="bg1"/>
                </a:solidFill>
                <a:latin typeface="微软雅黑" panose="020B0503020204020204" pitchFamily="34" charset="-122"/>
                <a:ea typeface="微软雅黑" panose="020B0503020204020204" pitchFamily="34" charset="-122"/>
              </a:rPr>
              <a:t>理清软件功能、界面衔接；</a:t>
            </a:r>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功能界面不重不漏；</a:t>
            </a:r>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与功能实现代码衔接简单可行； </a:t>
            </a:r>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4.</a:t>
            </a:r>
            <a:r>
              <a:rPr lang="zh-CN" altLang="en-US" b="1" dirty="0">
                <a:solidFill>
                  <a:schemeClr val="bg1"/>
                </a:solidFill>
                <a:latin typeface="微软雅黑" panose="020B0503020204020204" pitchFamily="34" charset="-122"/>
                <a:ea typeface="微软雅黑" panose="020B0503020204020204" pitchFamily="34" charset="-122"/>
              </a:rPr>
              <a:t>布局合理整洁，提示信息清楚易懂；</a:t>
            </a:r>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使用简单方便。</a:t>
            </a:r>
            <a:endParaRPr lang="en-US" altLang="zh-CN" b="1" dirty="0">
              <a:solidFill>
                <a:schemeClr val="bg1"/>
              </a:solidFill>
              <a:latin typeface="微软雅黑" panose="020B0503020204020204" pitchFamily="34" charset="-122"/>
              <a:ea typeface="微软雅黑" panose="020B0503020204020204" pitchFamily="34" charset="-122"/>
            </a:endParaRPr>
          </a:p>
          <a:p>
            <a:endParaRPr lang="en-US" altLang="zh-CN" sz="1400" b="1" dirty="0">
              <a:solidFill>
                <a:schemeClr val="bg1"/>
              </a:solidFill>
              <a:latin typeface="微软雅黑" panose="020B0503020204020204" pitchFamily="34" charset="-122"/>
              <a:ea typeface="微软雅黑" panose="020B0503020204020204" pitchFamily="34" charset="-122"/>
            </a:endParaRPr>
          </a:p>
          <a:p>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2000"/>
                                        <p:tgtEl>
                                          <p:spTgt spid="11"/>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2000"/>
                                        <p:tgtEl>
                                          <p:spTgt spid="1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trips(downLeft)">
                                      <p:cBhvr>
                                        <p:cTn id="13" dur="2000"/>
                                        <p:tgtEl>
                                          <p:spTgt spid="13"/>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Left)">
                                      <p:cBhvr>
                                        <p:cTn id="16" dur="2000"/>
                                        <p:tgtEl>
                                          <p:spTgt spid="14"/>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trips(downLeft)">
                                      <p:cBhvr>
                                        <p:cTn id="19" dur="2000"/>
                                        <p:tgtEl>
                                          <p:spTgt spid="15"/>
                                        </p:tgtEl>
                                      </p:cBhvr>
                                    </p:animEffect>
                                  </p:childTnLst>
                                </p:cTn>
                              </p:par>
                              <p:par>
                                <p:cTn id="20" presetID="18" presetClass="entr" presetSubtype="12"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downLeft)">
                                      <p:cBhvr>
                                        <p:cTn id="22" dur="2000"/>
                                        <p:tgtEl>
                                          <p:spTgt spid="16"/>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trips(downLeft)">
                                      <p:cBhvr>
                                        <p:cTn id="25" dur="2000"/>
                                        <p:tgtEl>
                                          <p:spTgt spid="17"/>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strips(downLeft)">
                                      <p:cBhvr>
                                        <p:cTn id="28" dur="2000"/>
                                        <p:tgtEl>
                                          <p:spTgt spid="18"/>
                                        </p:tgtEl>
                                      </p:cBhvr>
                                    </p:animEffect>
                                  </p:childTnLst>
                                </p:cTn>
                              </p:par>
                              <p:par>
                                <p:cTn id="29" presetID="18" presetClass="entr" presetSubtype="12"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trips(downLeft)">
                                      <p:cBhvr>
                                        <p:cTn id="31" dur="2000"/>
                                        <p:tgtEl>
                                          <p:spTgt spid="19"/>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strips(downLeft)">
                                      <p:cBhvr>
                                        <p:cTn id="34" dur="2000"/>
                                        <p:tgtEl>
                                          <p:spTgt spid="20"/>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Left)">
                                      <p:cBhvr>
                                        <p:cTn id="37" dur="2000"/>
                                        <p:tgtEl>
                                          <p:spTgt spid="21"/>
                                        </p:tgtEl>
                                      </p:cBhvr>
                                    </p:animEffect>
                                  </p:childTnLst>
                                </p:cTn>
                              </p:par>
                              <p:par>
                                <p:cTn id="38" presetID="18" presetClass="entr" presetSubtype="12"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strips(downLeft)">
                                      <p:cBhvr>
                                        <p:cTn id="40" dur="2000"/>
                                        <p:tgtEl>
                                          <p:spTgt spid="22"/>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strips(downLeft)">
                                      <p:cBhvr>
                                        <p:cTn id="43" dur="2000"/>
                                        <p:tgtEl>
                                          <p:spTgt spid="23"/>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strips(downLeft)">
                                      <p:cBhvr>
                                        <p:cTn id="46"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4" grpId="0" bldLvl="0" animBg="1"/>
      <p:bldP spid="15" grpId="0"/>
      <p:bldP spid="17" grpId="0"/>
      <p:bldP spid="18" grpId="0"/>
      <p:bldP spid="20" grpId="0"/>
      <p:bldP spid="21" grpId="0"/>
      <p:bldP spid="23"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19186"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9" name="Rectangle 47"/>
          <p:cNvSpPr/>
          <p:nvPr/>
        </p:nvSpPr>
        <p:spPr>
          <a:xfrm>
            <a:off x="1699679" y="863644"/>
            <a:ext cx="2833079"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软件前后端接口</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Freeform 182"/>
          <p:cNvSpPr/>
          <p:nvPr/>
        </p:nvSpPr>
        <p:spPr bwMode="auto">
          <a:xfrm>
            <a:off x="7326628" y="2740139"/>
            <a:ext cx="184710" cy="14952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184"/>
          <p:cNvSpPr>
            <a:spLocks noEditPoints="1"/>
          </p:cNvSpPr>
          <p:nvPr/>
        </p:nvSpPr>
        <p:spPr bwMode="auto">
          <a:xfrm>
            <a:off x="7502542" y="3313326"/>
            <a:ext cx="184710" cy="184710"/>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87"/>
          <p:cNvSpPr>
            <a:spLocks noEditPoints="1"/>
          </p:cNvSpPr>
          <p:nvPr/>
        </p:nvSpPr>
        <p:spPr bwMode="auto">
          <a:xfrm>
            <a:off x="7030506" y="3464319"/>
            <a:ext cx="158322" cy="129004"/>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97"/>
          <p:cNvSpPr>
            <a:spLocks noEditPoints="1"/>
          </p:cNvSpPr>
          <p:nvPr/>
        </p:nvSpPr>
        <p:spPr bwMode="auto">
          <a:xfrm>
            <a:off x="6750509" y="2976157"/>
            <a:ext cx="158322" cy="137800"/>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201"/>
          <p:cNvSpPr/>
          <p:nvPr/>
        </p:nvSpPr>
        <p:spPr bwMode="auto">
          <a:xfrm>
            <a:off x="7160427" y="2200776"/>
            <a:ext cx="148062" cy="143663"/>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224"/>
          <p:cNvSpPr>
            <a:spLocks noEditPoints="1"/>
          </p:cNvSpPr>
          <p:nvPr/>
        </p:nvSpPr>
        <p:spPr bwMode="auto">
          <a:xfrm>
            <a:off x="7146570" y="3062648"/>
            <a:ext cx="112878" cy="11287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65"/>
          <p:cNvSpPr>
            <a:spLocks noEditPoints="1"/>
          </p:cNvSpPr>
          <p:nvPr/>
        </p:nvSpPr>
        <p:spPr bwMode="auto">
          <a:xfrm>
            <a:off x="8210597" y="3717929"/>
            <a:ext cx="177380" cy="199370"/>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70"/>
          <p:cNvSpPr>
            <a:spLocks noEditPoints="1"/>
          </p:cNvSpPr>
          <p:nvPr/>
        </p:nvSpPr>
        <p:spPr bwMode="auto">
          <a:xfrm>
            <a:off x="8129970" y="3282542"/>
            <a:ext cx="227224" cy="197904"/>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73"/>
          <p:cNvSpPr/>
          <p:nvPr/>
        </p:nvSpPr>
        <p:spPr bwMode="auto">
          <a:xfrm>
            <a:off x="7880758" y="3585993"/>
            <a:ext cx="177380" cy="177380"/>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76"/>
          <p:cNvSpPr>
            <a:spLocks noEditPoints="1"/>
          </p:cNvSpPr>
          <p:nvPr/>
        </p:nvSpPr>
        <p:spPr bwMode="auto">
          <a:xfrm>
            <a:off x="7484951" y="4733835"/>
            <a:ext cx="153926" cy="114344"/>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80"/>
          <p:cNvSpPr>
            <a:spLocks noEditPoints="1"/>
          </p:cNvSpPr>
          <p:nvPr/>
        </p:nvSpPr>
        <p:spPr bwMode="auto">
          <a:xfrm>
            <a:off x="8107980" y="2773856"/>
            <a:ext cx="184710" cy="184710"/>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1"/>
          <p:cNvSpPr>
            <a:spLocks noEditPoints="1"/>
          </p:cNvSpPr>
          <p:nvPr/>
        </p:nvSpPr>
        <p:spPr bwMode="auto">
          <a:xfrm>
            <a:off x="7760550" y="3047989"/>
            <a:ext cx="189108" cy="143663"/>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83"/>
          <p:cNvSpPr>
            <a:spLocks noEditPoints="1"/>
          </p:cNvSpPr>
          <p:nvPr/>
        </p:nvSpPr>
        <p:spPr bwMode="auto">
          <a:xfrm>
            <a:off x="7568510" y="3780966"/>
            <a:ext cx="164187" cy="16272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88"/>
          <p:cNvSpPr>
            <a:spLocks noEditPoints="1"/>
          </p:cNvSpPr>
          <p:nvPr/>
        </p:nvSpPr>
        <p:spPr bwMode="auto">
          <a:xfrm>
            <a:off x="6999720" y="4447974"/>
            <a:ext cx="171516" cy="172982"/>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89"/>
          <p:cNvSpPr>
            <a:spLocks noEditPoints="1"/>
          </p:cNvSpPr>
          <p:nvPr/>
        </p:nvSpPr>
        <p:spPr bwMode="auto">
          <a:xfrm>
            <a:off x="7188565" y="3228849"/>
            <a:ext cx="112878" cy="11287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90"/>
          <p:cNvSpPr>
            <a:spLocks noEditPoints="1"/>
          </p:cNvSpPr>
          <p:nvPr/>
        </p:nvSpPr>
        <p:spPr bwMode="auto">
          <a:xfrm>
            <a:off x="7231078" y="2639536"/>
            <a:ext cx="161254" cy="14952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191"/>
          <p:cNvSpPr>
            <a:spLocks noEditPoints="1"/>
          </p:cNvSpPr>
          <p:nvPr/>
        </p:nvSpPr>
        <p:spPr bwMode="auto">
          <a:xfrm>
            <a:off x="6803283" y="3917299"/>
            <a:ext cx="155392" cy="152459"/>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95"/>
          <p:cNvSpPr>
            <a:spLocks noEditPoints="1"/>
          </p:cNvSpPr>
          <p:nvPr/>
        </p:nvSpPr>
        <p:spPr bwMode="auto">
          <a:xfrm>
            <a:off x="6674016" y="2668855"/>
            <a:ext cx="196438" cy="211097"/>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05"/>
          <p:cNvSpPr>
            <a:spLocks noEditPoints="1"/>
          </p:cNvSpPr>
          <p:nvPr/>
        </p:nvSpPr>
        <p:spPr bwMode="auto">
          <a:xfrm>
            <a:off x="6417474" y="3280157"/>
            <a:ext cx="102617" cy="114344"/>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23"/>
          <p:cNvSpPr>
            <a:spLocks noEditPoints="1"/>
          </p:cNvSpPr>
          <p:nvPr/>
        </p:nvSpPr>
        <p:spPr bwMode="auto">
          <a:xfrm>
            <a:off x="7040595" y="3543083"/>
            <a:ext cx="170051" cy="14952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55"/>
          <p:cNvSpPr>
            <a:spLocks noEditPoints="1"/>
          </p:cNvSpPr>
          <p:nvPr/>
        </p:nvSpPr>
        <p:spPr bwMode="auto">
          <a:xfrm>
            <a:off x="10866903" y="4808599"/>
            <a:ext cx="256542" cy="238950"/>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56"/>
          <p:cNvSpPr>
            <a:spLocks noEditPoints="1"/>
          </p:cNvSpPr>
          <p:nvPr/>
        </p:nvSpPr>
        <p:spPr bwMode="auto">
          <a:xfrm>
            <a:off x="10689523" y="4939068"/>
            <a:ext cx="161254" cy="161255"/>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57"/>
          <p:cNvSpPr>
            <a:spLocks noEditPoints="1"/>
          </p:cNvSpPr>
          <p:nvPr/>
        </p:nvSpPr>
        <p:spPr bwMode="auto">
          <a:xfrm>
            <a:off x="10965121" y="4499283"/>
            <a:ext cx="139266" cy="136333"/>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58"/>
          <p:cNvSpPr>
            <a:spLocks noEditPoints="1"/>
          </p:cNvSpPr>
          <p:nvPr/>
        </p:nvSpPr>
        <p:spPr bwMode="auto">
          <a:xfrm>
            <a:off x="10941667" y="4669333"/>
            <a:ext cx="109947" cy="10994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59"/>
          <p:cNvSpPr/>
          <p:nvPr/>
        </p:nvSpPr>
        <p:spPr bwMode="auto">
          <a:xfrm>
            <a:off x="10742297" y="4691322"/>
            <a:ext cx="177380" cy="178846"/>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60"/>
          <p:cNvSpPr>
            <a:spLocks noEditPoints="1"/>
          </p:cNvSpPr>
          <p:nvPr/>
        </p:nvSpPr>
        <p:spPr bwMode="auto">
          <a:xfrm>
            <a:off x="10948995" y="4295515"/>
            <a:ext cx="148062" cy="148061"/>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61"/>
          <p:cNvSpPr>
            <a:spLocks noEditPoints="1"/>
          </p:cNvSpPr>
          <p:nvPr/>
        </p:nvSpPr>
        <p:spPr bwMode="auto">
          <a:xfrm>
            <a:off x="10800935" y="4518339"/>
            <a:ext cx="140732" cy="124606"/>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62"/>
          <p:cNvSpPr>
            <a:spLocks noEditPoints="1"/>
          </p:cNvSpPr>
          <p:nvPr/>
        </p:nvSpPr>
        <p:spPr bwMode="auto">
          <a:xfrm>
            <a:off x="10496017" y="4760222"/>
            <a:ext cx="227224" cy="199370"/>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8"/>
          <p:cNvSpPr>
            <a:spLocks noEditPoints="1"/>
          </p:cNvSpPr>
          <p:nvPr/>
        </p:nvSpPr>
        <p:spPr bwMode="auto">
          <a:xfrm>
            <a:off x="10888892" y="4450905"/>
            <a:ext cx="120208" cy="48376"/>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19"/>
          <p:cNvSpPr>
            <a:spLocks noEditPoints="1"/>
          </p:cNvSpPr>
          <p:nvPr/>
        </p:nvSpPr>
        <p:spPr bwMode="auto">
          <a:xfrm>
            <a:off x="11001770" y="3936357"/>
            <a:ext cx="129004" cy="126072"/>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20"/>
          <p:cNvSpPr>
            <a:spLocks noEditPoints="1"/>
          </p:cNvSpPr>
          <p:nvPr/>
        </p:nvSpPr>
        <p:spPr bwMode="auto">
          <a:xfrm>
            <a:off x="10984179" y="4077088"/>
            <a:ext cx="112878" cy="90889"/>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21"/>
          <p:cNvSpPr>
            <a:spLocks noEditPoints="1"/>
          </p:cNvSpPr>
          <p:nvPr/>
        </p:nvSpPr>
        <p:spPr bwMode="auto">
          <a:xfrm>
            <a:off x="10793605" y="4254468"/>
            <a:ext cx="133402" cy="177380"/>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22"/>
          <p:cNvSpPr/>
          <p:nvPr/>
        </p:nvSpPr>
        <p:spPr bwMode="auto">
          <a:xfrm>
            <a:off x="10303978" y="4465566"/>
            <a:ext cx="455911" cy="25654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23"/>
          <p:cNvSpPr/>
          <p:nvPr/>
        </p:nvSpPr>
        <p:spPr bwMode="auto">
          <a:xfrm>
            <a:off x="10787741" y="3794159"/>
            <a:ext cx="218427" cy="237484"/>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4"/>
          <p:cNvSpPr>
            <a:spLocks noEditPoints="1"/>
          </p:cNvSpPr>
          <p:nvPr/>
        </p:nvSpPr>
        <p:spPr bwMode="auto">
          <a:xfrm>
            <a:off x="10658737" y="4364415"/>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25"/>
          <p:cNvSpPr/>
          <p:nvPr/>
        </p:nvSpPr>
        <p:spPr bwMode="auto">
          <a:xfrm>
            <a:off x="10752558" y="4060962"/>
            <a:ext cx="167118" cy="170051"/>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26"/>
          <p:cNvSpPr>
            <a:spLocks noEditPoints="1"/>
          </p:cNvSpPr>
          <p:nvPr/>
        </p:nvSpPr>
        <p:spPr bwMode="auto">
          <a:xfrm>
            <a:off x="10957792" y="4170909"/>
            <a:ext cx="58638" cy="10701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27"/>
          <p:cNvSpPr/>
          <p:nvPr/>
        </p:nvSpPr>
        <p:spPr bwMode="auto">
          <a:xfrm>
            <a:off x="10503346" y="4141591"/>
            <a:ext cx="219892" cy="221358"/>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28"/>
          <p:cNvSpPr>
            <a:spLocks noEditPoints="1"/>
          </p:cNvSpPr>
          <p:nvPr/>
        </p:nvSpPr>
        <p:spPr bwMode="auto">
          <a:xfrm>
            <a:off x="10680727" y="3657825"/>
            <a:ext cx="155392" cy="218426"/>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29"/>
          <p:cNvSpPr>
            <a:spLocks noEditPoints="1"/>
          </p:cNvSpPr>
          <p:nvPr/>
        </p:nvSpPr>
        <p:spPr bwMode="auto">
          <a:xfrm>
            <a:off x="10623554" y="3892379"/>
            <a:ext cx="150993" cy="150993"/>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30"/>
          <p:cNvSpPr>
            <a:spLocks noEditPoints="1"/>
          </p:cNvSpPr>
          <p:nvPr/>
        </p:nvSpPr>
        <p:spPr bwMode="auto">
          <a:xfrm>
            <a:off x="10428583" y="4975717"/>
            <a:ext cx="244815" cy="208166"/>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31"/>
          <p:cNvSpPr/>
          <p:nvPr/>
        </p:nvSpPr>
        <p:spPr bwMode="auto">
          <a:xfrm>
            <a:off x="10519473" y="3459922"/>
            <a:ext cx="221359" cy="228689"/>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32"/>
          <p:cNvSpPr>
            <a:spLocks noEditPoints="1"/>
          </p:cNvSpPr>
          <p:nvPr/>
        </p:nvSpPr>
        <p:spPr bwMode="auto">
          <a:xfrm>
            <a:off x="10454970" y="3634371"/>
            <a:ext cx="206700" cy="146595"/>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33"/>
          <p:cNvSpPr>
            <a:spLocks noEditPoints="1"/>
          </p:cNvSpPr>
          <p:nvPr/>
        </p:nvSpPr>
        <p:spPr bwMode="auto">
          <a:xfrm>
            <a:off x="10311307" y="4848179"/>
            <a:ext cx="165653" cy="143663"/>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34"/>
          <p:cNvSpPr>
            <a:spLocks noEditPoints="1"/>
          </p:cNvSpPr>
          <p:nvPr/>
        </p:nvSpPr>
        <p:spPr bwMode="auto">
          <a:xfrm>
            <a:off x="10541462" y="3256154"/>
            <a:ext cx="136334" cy="186175"/>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35"/>
          <p:cNvSpPr>
            <a:spLocks noEditPoints="1"/>
          </p:cNvSpPr>
          <p:nvPr/>
        </p:nvSpPr>
        <p:spPr bwMode="auto">
          <a:xfrm>
            <a:off x="10394866" y="3121288"/>
            <a:ext cx="214029" cy="203767"/>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36"/>
          <p:cNvSpPr>
            <a:spLocks noEditPoints="1"/>
          </p:cNvSpPr>
          <p:nvPr/>
        </p:nvSpPr>
        <p:spPr bwMode="auto">
          <a:xfrm>
            <a:off x="10311307" y="3004011"/>
            <a:ext cx="162721" cy="165653"/>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37"/>
          <p:cNvSpPr>
            <a:spLocks noEditPoints="1"/>
          </p:cNvSpPr>
          <p:nvPr/>
        </p:nvSpPr>
        <p:spPr bwMode="auto">
          <a:xfrm>
            <a:off x="10386070" y="3354374"/>
            <a:ext cx="129004" cy="148061"/>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38"/>
          <p:cNvSpPr>
            <a:spLocks noEditPoints="1"/>
          </p:cNvSpPr>
          <p:nvPr/>
        </p:nvSpPr>
        <p:spPr bwMode="auto">
          <a:xfrm>
            <a:off x="10375809" y="3800023"/>
            <a:ext cx="209632" cy="222825"/>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39"/>
          <p:cNvSpPr>
            <a:spLocks noEditPoints="1"/>
          </p:cNvSpPr>
          <p:nvPr/>
        </p:nvSpPr>
        <p:spPr bwMode="auto">
          <a:xfrm>
            <a:off x="10337694" y="4065361"/>
            <a:ext cx="196438" cy="148061"/>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0"/>
          <p:cNvSpPr>
            <a:spLocks noEditPoints="1"/>
          </p:cNvSpPr>
          <p:nvPr/>
        </p:nvSpPr>
        <p:spPr bwMode="auto">
          <a:xfrm>
            <a:off x="10563450" y="4022847"/>
            <a:ext cx="117276" cy="109946"/>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41"/>
          <p:cNvSpPr>
            <a:spLocks noEditPoints="1"/>
          </p:cNvSpPr>
          <p:nvPr/>
        </p:nvSpPr>
        <p:spPr bwMode="auto">
          <a:xfrm>
            <a:off x="10177905" y="2898463"/>
            <a:ext cx="143663" cy="155392"/>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42"/>
          <p:cNvSpPr>
            <a:spLocks noEditPoints="1"/>
          </p:cNvSpPr>
          <p:nvPr/>
        </p:nvSpPr>
        <p:spPr bwMode="auto">
          <a:xfrm>
            <a:off x="9996127" y="2822233"/>
            <a:ext cx="152459" cy="155392"/>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43"/>
          <p:cNvSpPr>
            <a:spLocks noEditPoints="1"/>
          </p:cNvSpPr>
          <p:nvPr/>
        </p:nvSpPr>
        <p:spPr bwMode="auto">
          <a:xfrm>
            <a:off x="10296648" y="4247139"/>
            <a:ext cx="177380" cy="199370"/>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44"/>
          <p:cNvSpPr>
            <a:spLocks noEditPoints="1"/>
          </p:cNvSpPr>
          <p:nvPr/>
        </p:nvSpPr>
        <p:spPr bwMode="auto">
          <a:xfrm>
            <a:off x="10243874" y="5145767"/>
            <a:ext cx="184710" cy="150993"/>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45"/>
          <p:cNvSpPr>
            <a:spLocks noEditPoints="1"/>
          </p:cNvSpPr>
          <p:nvPr/>
        </p:nvSpPr>
        <p:spPr bwMode="auto">
          <a:xfrm>
            <a:off x="10054765" y="3178459"/>
            <a:ext cx="300521" cy="300520"/>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6"/>
          <p:cNvSpPr>
            <a:spLocks noEditPoints="1"/>
          </p:cNvSpPr>
          <p:nvPr/>
        </p:nvSpPr>
        <p:spPr bwMode="auto">
          <a:xfrm>
            <a:off x="9997593" y="3021602"/>
            <a:ext cx="142197" cy="140732"/>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47"/>
          <p:cNvSpPr>
            <a:spLocks noEditPoints="1"/>
          </p:cNvSpPr>
          <p:nvPr/>
        </p:nvSpPr>
        <p:spPr bwMode="auto">
          <a:xfrm>
            <a:off x="10158848" y="3052387"/>
            <a:ext cx="131936" cy="102617"/>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93"/>
          <p:cNvSpPr>
            <a:spLocks noEditPoints="1"/>
          </p:cNvSpPr>
          <p:nvPr/>
        </p:nvSpPr>
        <p:spPr bwMode="auto">
          <a:xfrm>
            <a:off x="10155917" y="5304091"/>
            <a:ext cx="189108" cy="193505"/>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94"/>
          <p:cNvSpPr>
            <a:spLocks noEditPoints="1"/>
          </p:cNvSpPr>
          <p:nvPr/>
        </p:nvSpPr>
        <p:spPr bwMode="auto">
          <a:xfrm>
            <a:off x="10295181" y="5016763"/>
            <a:ext cx="112878" cy="114344"/>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95"/>
          <p:cNvSpPr>
            <a:spLocks noEditPoints="1"/>
          </p:cNvSpPr>
          <p:nvPr/>
        </p:nvSpPr>
        <p:spPr bwMode="auto">
          <a:xfrm>
            <a:off x="10045969" y="4631218"/>
            <a:ext cx="284395" cy="27706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96"/>
          <p:cNvSpPr>
            <a:spLocks noEditPoints="1"/>
          </p:cNvSpPr>
          <p:nvPr/>
        </p:nvSpPr>
        <p:spPr bwMode="auto">
          <a:xfrm>
            <a:off x="9936023" y="4922942"/>
            <a:ext cx="344500" cy="301987"/>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97"/>
          <p:cNvSpPr>
            <a:spLocks noEditPoints="1"/>
          </p:cNvSpPr>
          <p:nvPr/>
        </p:nvSpPr>
        <p:spPr bwMode="auto">
          <a:xfrm>
            <a:off x="9982933" y="5248384"/>
            <a:ext cx="146595" cy="14659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98"/>
          <p:cNvSpPr>
            <a:spLocks noEditPoints="1"/>
          </p:cNvSpPr>
          <p:nvPr/>
        </p:nvSpPr>
        <p:spPr bwMode="auto">
          <a:xfrm>
            <a:off x="10019582" y="5493199"/>
            <a:ext cx="224291" cy="225757"/>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99"/>
          <p:cNvSpPr>
            <a:spLocks noEditPoints="1"/>
          </p:cNvSpPr>
          <p:nvPr/>
        </p:nvSpPr>
        <p:spPr bwMode="auto">
          <a:xfrm>
            <a:off x="10158848" y="4472896"/>
            <a:ext cx="126072" cy="126072"/>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100"/>
          <p:cNvSpPr>
            <a:spLocks noEditPoints="1"/>
          </p:cNvSpPr>
          <p:nvPr/>
        </p:nvSpPr>
        <p:spPr bwMode="auto">
          <a:xfrm>
            <a:off x="10048902" y="4298446"/>
            <a:ext cx="231620" cy="145129"/>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101"/>
          <p:cNvSpPr>
            <a:spLocks noEditPoints="1"/>
          </p:cNvSpPr>
          <p:nvPr/>
        </p:nvSpPr>
        <p:spPr bwMode="auto">
          <a:xfrm>
            <a:off x="10246804" y="3528822"/>
            <a:ext cx="240416" cy="241882"/>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02"/>
          <p:cNvSpPr/>
          <p:nvPr/>
        </p:nvSpPr>
        <p:spPr bwMode="auto">
          <a:xfrm>
            <a:off x="10000525" y="3499503"/>
            <a:ext cx="296122" cy="28732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103"/>
          <p:cNvSpPr>
            <a:spLocks noEditPoints="1"/>
          </p:cNvSpPr>
          <p:nvPr/>
        </p:nvSpPr>
        <p:spPr bwMode="auto">
          <a:xfrm>
            <a:off x="10057696" y="5727751"/>
            <a:ext cx="98219" cy="155392"/>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104"/>
          <p:cNvSpPr>
            <a:spLocks noEditPoints="1"/>
          </p:cNvSpPr>
          <p:nvPr/>
        </p:nvSpPr>
        <p:spPr bwMode="auto">
          <a:xfrm>
            <a:off x="9950682" y="5894870"/>
            <a:ext cx="152459" cy="206699"/>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105"/>
          <p:cNvSpPr>
            <a:spLocks noEditPoints="1"/>
          </p:cNvSpPr>
          <p:nvPr/>
        </p:nvSpPr>
        <p:spPr bwMode="auto">
          <a:xfrm>
            <a:off x="9916966" y="4480225"/>
            <a:ext cx="205233" cy="155392"/>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106"/>
          <p:cNvSpPr>
            <a:spLocks noEditPoints="1"/>
          </p:cNvSpPr>
          <p:nvPr/>
        </p:nvSpPr>
        <p:spPr bwMode="auto">
          <a:xfrm>
            <a:off x="10136858" y="3827876"/>
            <a:ext cx="192040" cy="19203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107"/>
          <p:cNvSpPr>
            <a:spLocks noEditPoints="1"/>
          </p:cNvSpPr>
          <p:nvPr/>
        </p:nvSpPr>
        <p:spPr bwMode="auto">
          <a:xfrm>
            <a:off x="10098743" y="4062429"/>
            <a:ext cx="203767" cy="203767"/>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08"/>
          <p:cNvSpPr>
            <a:spLocks noEditPoints="1"/>
          </p:cNvSpPr>
          <p:nvPr/>
        </p:nvSpPr>
        <p:spPr bwMode="auto">
          <a:xfrm>
            <a:off x="9914034" y="3820546"/>
            <a:ext cx="184710" cy="184710"/>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109"/>
          <p:cNvSpPr>
            <a:spLocks noEditPoints="1"/>
          </p:cNvSpPr>
          <p:nvPr/>
        </p:nvSpPr>
        <p:spPr bwMode="auto">
          <a:xfrm>
            <a:off x="9911102" y="4038974"/>
            <a:ext cx="172982" cy="13926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110"/>
          <p:cNvSpPr>
            <a:spLocks noEditPoints="1"/>
          </p:cNvSpPr>
          <p:nvPr/>
        </p:nvSpPr>
        <p:spPr bwMode="auto">
          <a:xfrm>
            <a:off x="9842203" y="4231013"/>
            <a:ext cx="181779" cy="211097"/>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111"/>
          <p:cNvSpPr>
            <a:spLocks noEditPoints="1"/>
          </p:cNvSpPr>
          <p:nvPr/>
        </p:nvSpPr>
        <p:spPr bwMode="auto">
          <a:xfrm>
            <a:off x="9792360" y="3512696"/>
            <a:ext cx="246279" cy="183244"/>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Freeform 112"/>
          <p:cNvSpPr>
            <a:spLocks noEditPoints="1"/>
          </p:cNvSpPr>
          <p:nvPr/>
        </p:nvSpPr>
        <p:spPr bwMode="auto">
          <a:xfrm>
            <a:off x="9773302" y="4697186"/>
            <a:ext cx="275599" cy="275599"/>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113"/>
          <p:cNvSpPr>
            <a:spLocks noEditPoints="1"/>
          </p:cNvSpPr>
          <p:nvPr/>
        </p:nvSpPr>
        <p:spPr bwMode="auto">
          <a:xfrm>
            <a:off x="9727858" y="5032890"/>
            <a:ext cx="202301" cy="23455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114"/>
          <p:cNvSpPr/>
          <p:nvPr/>
        </p:nvSpPr>
        <p:spPr bwMode="auto">
          <a:xfrm>
            <a:off x="9751313" y="4481691"/>
            <a:ext cx="109947" cy="19203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115"/>
          <p:cNvSpPr>
            <a:spLocks noEditPoints="1"/>
          </p:cNvSpPr>
          <p:nvPr/>
        </p:nvSpPr>
        <p:spPr bwMode="auto">
          <a:xfrm>
            <a:off x="9682412" y="3741385"/>
            <a:ext cx="209632" cy="187642"/>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Freeform 116"/>
          <p:cNvSpPr>
            <a:spLocks noEditPoints="1"/>
          </p:cNvSpPr>
          <p:nvPr/>
        </p:nvSpPr>
        <p:spPr bwMode="auto">
          <a:xfrm>
            <a:off x="9688277" y="3967142"/>
            <a:ext cx="183245" cy="193505"/>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117"/>
          <p:cNvSpPr>
            <a:spLocks noEditPoints="1"/>
          </p:cNvSpPr>
          <p:nvPr/>
        </p:nvSpPr>
        <p:spPr bwMode="auto">
          <a:xfrm>
            <a:off x="9852464" y="3294270"/>
            <a:ext cx="186176" cy="186175"/>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118"/>
          <p:cNvSpPr>
            <a:spLocks noEditPoints="1"/>
          </p:cNvSpPr>
          <p:nvPr/>
        </p:nvSpPr>
        <p:spPr bwMode="auto">
          <a:xfrm>
            <a:off x="9770371" y="2779720"/>
            <a:ext cx="184710" cy="124606"/>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119"/>
          <p:cNvSpPr/>
          <p:nvPr/>
        </p:nvSpPr>
        <p:spPr bwMode="auto">
          <a:xfrm>
            <a:off x="9724927" y="3090503"/>
            <a:ext cx="287327" cy="272667"/>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120"/>
          <p:cNvSpPr/>
          <p:nvPr/>
        </p:nvSpPr>
        <p:spPr bwMode="auto">
          <a:xfrm>
            <a:off x="9786496" y="2920451"/>
            <a:ext cx="180313" cy="189107"/>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121"/>
          <p:cNvSpPr/>
          <p:nvPr/>
        </p:nvSpPr>
        <p:spPr bwMode="auto">
          <a:xfrm>
            <a:off x="9603252" y="4211956"/>
            <a:ext cx="227224" cy="227222"/>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122"/>
          <p:cNvSpPr>
            <a:spLocks noEditPoints="1"/>
          </p:cNvSpPr>
          <p:nvPr/>
        </p:nvSpPr>
        <p:spPr bwMode="auto">
          <a:xfrm>
            <a:off x="9499170" y="3461388"/>
            <a:ext cx="249212" cy="252144"/>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123"/>
          <p:cNvSpPr>
            <a:spLocks noEditPoints="1"/>
          </p:cNvSpPr>
          <p:nvPr/>
        </p:nvSpPr>
        <p:spPr bwMode="auto">
          <a:xfrm>
            <a:off x="9478646" y="4436246"/>
            <a:ext cx="230155" cy="241882"/>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124"/>
          <p:cNvSpPr/>
          <p:nvPr/>
        </p:nvSpPr>
        <p:spPr bwMode="auto">
          <a:xfrm>
            <a:off x="9387757" y="3761908"/>
            <a:ext cx="255076" cy="255076"/>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125"/>
          <p:cNvSpPr>
            <a:spLocks noEditPoints="1"/>
          </p:cNvSpPr>
          <p:nvPr/>
        </p:nvSpPr>
        <p:spPr bwMode="auto">
          <a:xfrm>
            <a:off x="9471316" y="3159402"/>
            <a:ext cx="243349" cy="263871"/>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126"/>
          <p:cNvSpPr>
            <a:spLocks noEditPoints="1"/>
          </p:cNvSpPr>
          <p:nvPr/>
        </p:nvSpPr>
        <p:spPr bwMode="auto">
          <a:xfrm>
            <a:off x="9538750" y="2954169"/>
            <a:ext cx="205233" cy="200834"/>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127"/>
          <p:cNvSpPr>
            <a:spLocks noEditPoints="1"/>
          </p:cNvSpPr>
          <p:nvPr/>
        </p:nvSpPr>
        <p:spPr bwMode="auto">
          <a:xfrm>
            <a:off x="9626707" y="2779720"/>
            <a:ext cx="114344" cy="14952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128"/>
          <p:cNvSpPr>
            <a:spLocks noEditPoints="1"/>
          </p:cNvSpPr>
          <p:nvPr/>
        </p:nvSpPr>
        <p:spPr bwMode="auto">
          <a:xfrm>
            <a:off x="9291004" y="4003791"/>
            <a:ext cx="312249" cy="313714"/>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129"/>
          <p:cNvSpPr>
            <a:spLocks noEditPoints="1"/>
          </p:cNvSpPr>
          <p:nvPr/>
        </p:nvSpPr>
        <p:spPr bwMode="auto">
          <a:xfrm>
            <a:off x="9063781" y="2693229"/>
            <a:ext cx="517482" cy="22429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Freeform 130"/>
          <p:cNvSpPr>
            <a:spLocks noEditPoints="1"/>
          </p:cNvSpPr>
          <p:nvPr/>
        </p:nvSpPr>
        <p:spPr bwMode="auto">
          <a:xfrm>
            <a:off x="9162000" y="2961498"/>
            <a:ext cx="287327" cy="25654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Freeform 131"/>
          <p:cNvSpPr>
            <a:spLocks noEditPoints="1"/>
          </p:cNvSpPr>
          <p:nvPr/>
        </p:nvSpPr>
        <p:spPr bwMode="auto">
          <a:xfrm>
            <a:off x="9191319" y="3245892"/>
            <a:ext cx="253610" cy="252144"/>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Freeform 132"/>
          <p:cNvSpPr>
            <a:spLocks noEditPoints="1"/>
          </p:cNvSpPr>
          <p:nvPr/>
        </p:nvSpPr>
        <p:spPr bwMode="auto">
          <a:xfrm>
            <a:off x="9207444" y="3550812"/>
            <a:ext cx="237484" cy="250678"/>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133"/>
          <p:cNvSpPr>
            <a:spLocks noEditPoints="1"/>
          </p:cNvSpPr>
          <p:nvPr/>
        </p:nvSpPr>
        <p:spPr bwMode="auto">
          <a:xfrm>
            <a:off x="9584195" y="4710380"/>
            <a:ext cx="200836" cy="200834"/>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Freeform 134"/>
          <p:cNvSpPr>
            <a:spLocks noEditPoints="1"/>
          </p:cNvSpPr>
          <p:nvPr/>
        </p:nvSpPr>
        <p:spPr bwMode="auto">
          <a:xfrm>
            <a:off x="9291004" y="4681062"/>
            <a:ext cx="350363" cy="350362"/>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Freeform 135"/>
          <p:cNvSpPr>
            <a:spLocks noEditPoints="1"/>
          </p:cNvSpPr>
          <p:nvPr/>
        </p:nvSpPr>
        <p:spPr bwMode="auto">
          <a:xfrm>
            <a:off x="9751313" y="5308488"/>
            <a:ext cx="203767" cy="206699"/>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Freeform 136"/>
          <p:cNvSpPr>
            <a:spLocks noEditPoints="1"/>
          </p:cNvSpPr>
          <p:nvPr/>
        </p:nvSpPr>
        <p:spPr bwMode="auto">
          <a:xfrm>
            <a:off x="9441998" y="5057810"/>
            <a:ext cx="249212" cy="24774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Freeform 137"/>
          <p:cNvSpPr/>
          <p:nvPr/>
        </p:nvSpPr>
        <p:spPr bwMode="auto">
          <a:xfrm>
            <a:off x="9516762" y="5358331"/>
            <a:ext cx="287327" cy="29025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Freeform 138"/>
          <p:cNvSpPr>
            <a:spLocks noEditPoints="1"/>
          </p:cNvSpPr>
          <p:nvPr/>
        </p:nvSpPr>
        <p:spPr bwMode="auto">
          <a:xfrm>
            <a:off x="9135613" y="4409859"/>
            <a:ext cx="299054" cy="247745"/>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Freeform 139"/>
          <p:cNvSpPr>
            <a:spLocks noEditPoints="1"/>
          </p:cNvSpPr>
          <p:nvPr/>
        </p:nvSpPr>
        <p:spPr bwMode="auto">
          <a:xfrm>
            <a:off x="9003678" y="4122532"/>
            <a:ext cx="252144" cy="252144"/>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Freeform 140"/>
          <p:cNvSpPr/>
          <p:nvPr/>
        </p:nvSpPr>
        <p:spPr bwMode="auto">
          <a:xfrm>
            <a:off x="9021269" y="3833741"/>
            <a:ext cx="321044" cy="260939"/>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Freeform 141"/>
          <p:cNvSpPr>
            <a:spLocks noEditPoints="1"/>
          </p:cNvSpPr>
          <p:nvPr/>
        </p:nvSpPr>
        <p:spPr bwMode="auto">
          <a:xfrm>
            <a:off x="9164932" y="5169223"/>
            <a:ext cx="310782" cy="293190"/>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Freeform 142"/>
          <p:cNvSpPr>
            <a:spLocks noEditPoints="1"/>
          </p:cNvSpPr>
          <p:nvPr/>
        </p:nvSpPr>
        <p:spPr bwMode="auto">
          <a:xfrm>
            <a:off x="9150273" y="5485868"/>
            <a:ext cx="237484" cy="180312"/>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Freeform 143"/>
          <p:cNvSpPr>
            <a:spLocks noEditPoints="1"/>
          </p:cNvSpPr>
          <p:nvPr/>
        </p:nvSpPr>
        <p:spPr bwMode="auto">
          <a:xfrm>
            <a:off x="9094567" y="4900954"/>
            <a:ext cx="252144" cy="255076"/>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Freeform 144"/>
          <p:cNvSpPr>
            <a:spLocks noEditPoints="1"/>
          </p:cNvSpPr>
          <p:nvPr/>
        </p:nvSpPr>
        <p:spPr bwMode="auto">
          <a:xfrm>
            <a:off x="9015405" y="4676663"/>
            <a:ext cx="244815" cy="208166"/>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Freeform 145"/>
          <p:cNvSpPr>
            <a:spLocks noEditPoints="1"/>
          </p:cNvSpPr>
          <p:nvPr/>
        </p:nvSpPr>
        <p:spPr bwMode="auto">
          <a:xfrm>
            <a:off x="8805773" y="4409859"/>
            <a:ext cx="277065" cy="244814"/>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Freeform 146"/>
          <p:cNvSpPr>
            <a:spLocks noEditPoints="1"/>
          </p:cNvSpPr>
          <p:nvPr/>
        </p:nvSpPr>
        <p:spPr bwMode="auto">
          <a:xfrm>
            <a:off x="8874674" y="3495104"/>
            <a:ext cx="303453" cy="306383"/>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Freeform 147"/>
          <p:cNvSpPr>
            <a:spLocks noEditPoints="1"/>
          </p:cNvSpPr>
          <p:nvPr/>
        </p:nvSpPr>
        <p:spPr bwMode="auto">
          <a:xfrm>
            <a:off x="9758642" y="5641259"/>
            <a:ext cx="230155" cy="230155"/>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148"/>
          <p:cNvSpPr>
            <a:spLocks noEditPoints="1"/>
          </p:cNvSpPr>
          <p:nvPr/>
        </p:nvSpPr>
        <p:spPr bwMode="auto">
          <a:xfrm>
            <a:off x="9506499" y="5591417"/>
            <a:ext cx="203767" cy="203767"/>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149"/>
          <p:cNvSpPr/>
          <p:nvPr/>
        </p:nvSpPr>
        <p:spPr bwMode="auto">
          <a:xfrm>
            <a:off x="9758642" y="5965236"/>
            <a:ext cx="272667" cy="269735"/>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Freeform 150"/>
          <p:cNvSpPr>
            <a:spLocks noEditPoints="1"/>
          </p:cNvSpPr>
          <p:nvPr/>
        </p:nvSpPr>
        <p:spPr bwMode="auto">
          <a:xfrm>
            <a:off x="8936245" y="5705762"/>
            <a:ext cx="268270" cy="411932"/>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Freeform 151"/>
          <p:cNvSpPr>
            <a:spLocks noEditPoints="1"/>
          </p:cNvSpPr>
          <p:nvPr/>
        </p:nvSpPr>
        <p:spPr bwMode="auto">
          <a:xfrm>
            <a:off x="9257287" y="5720421"/>
            <a:ext cx="228689" cy="260939"/>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152"/>
          <p:cNvSpPr>
            <a:spLocks noEditPoints="1"/>
          </p:cNvSpPr>
          <p:nvPr/>
        </p:nvSpPr>
        <p:spPr bwMode="auto">
          <a:xfrm>
            <a:off x="8838024" y="3212176"/>
            <a:ext cx="300521" cy="222825"/>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153"/>
          <p:cNvSpPr>
            <a:spLocks noEditPoints="1"/>
          </p:cNvSpPr>
          <p:nvPr/>
        </p:nvSpPr>
        <p:spPr bwMode="auto">
          <a:xfrm>
            <a:off x="8467139" y="5021162"/>
            <a:ext cx="155392" cy="158322"/>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Freeform 154"/>
          <p:cNvSpPr/>
          <p:nvPr/>
        </p:nvSpPr>
        <p:spPr bwMode="auto">
          <a:xfrm>
            <a:off x="8733942" y="4836451"/>
            <a:ext cx="209632" cy="200834"/>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55"/>
          <p:cNvSpPr>
            <a:spLocks noEditPoints="1"/>
          </p:cNvSpPr>
          <p:nvPr/>
        </p:nvSpPr>
        <p:spPr bwMode="auto">
          <a:xfrm>
            <a:off x="8096253" y="5186813"/>
            <a:ext cx="196438" cy="196438"/>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156"/>
          <p:cNvSpPr>
            <a:spLocks noEditPoints="1"/>
          </p:cNvSpPr>
          <p:nvPr/>
        </p:nvSpPr>
        <p:spPr bwMode="auto">
          <a:xfrm>
            <a:off x="8681169" y="3951017"/>
            <a:ext cx="164187" cy="174447"/>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157"/>
          <p:cNvSpPr>
            <a:spLocks noEditPoints="1"/>
          </p:cNvSpPr>
          <p:nvPr/>
        </p:nvSpPr>
        <p:spPr bwMode="auto">
          <a:xfrm>
            <a:off x="8814570" y="2905792"/>
            <a:ext cx="181779" cy="211097"/>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Freeform 158"/>
          <p:cNvSpPr>
            <a:spLocks noEditPoints="1"/>
          </p:cNvSpPr>
          <p:nvPr/>
        </p:nvSpPr>
        <p:spPr bwMode="auto">
          <a:xfrm>
            <a:off x="8580017" y="4276458"/>
            <a:ext cx="184710" cy="184710"/>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Freeform 159"/>
          <p:cNvSpPr>
            <a:spLocks noEditPoints="1"/>
          </p:cNvSpPr>
          <p:nvPr/>
        </p:nvSpPr>
        <p:spPr bwMode="auto">
          <a:xfrm>
            <a:off x="8261906" y="4774882"/>
            <a:ext cx="171516" cy="148061"/>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Freeform 160"/>
          <p:cNvSpPr>
            <a:spLocks noEditPoints="1"/>
          </p:cNvSpPr>
          <p:nvPr/>
        </p:nvSpPr>
        <p:spPr bwMode="auto">
          <a:xfrm>
            <a:off x="8524311" y="4632684"/>
            <a:ext cx="172982" cy="172982"/>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Freeform 161"/>
          <p:cNvSpPr>
            <a:spLocks noEditPoints="1"/>
          </p:cNvSpPr>
          <p:nvPr/>
        </p:nvSpPr>
        <p:spPr bwMode="auto">
          <a:xfrm>
            <a:off x="8874674" y="2565691"/>
            <a:ext cx="165653" cy="165653"/>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Freeform 162"/>
          <p:cNvSpPr/>
          <p:nvPr/>
        </p:nvSpPr>
        <p:spPr bwMode="auto">
          <a:xfrm>
            <a:off x="8323476" y="4068293"/>
            <a:ext cx="181779" cy="189107"/>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Freeform 163"/>
          <p:cNvSpPr>
            <a:spLocks noEditPoints="1"/>
          </p:cNvSpPr>
          <p:nvPr/>
        </p:nvSpPr>
        <p:spPr bwMode="auto">
          <a:xfrm>
            <a:off x="8497924" y="3407147"/>
            <a:ext cx="192040" cy="190574"/>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64"/>
          <p:cNvSpPr>
            <a:spLocks noEditPoints="1"/>
          </p:cNvSpPr>
          <p:nvPr/>
        </p:nvSpPr>
        <p:spPr bwMode="auto">
          <a:xfrm>
            <a:off x="8582949" y="3729658"/>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Freeform 166"/>
          <p:cNvSpPr>
            <a:spLocks noEditPoints="1"/>
          </p:cNvSpPr>
          <p:nvPr/>
        </p:nvSpPr>
        <p:spPr bwMode="auto">
          <a:xfrm>
            <a:off x="8345465" y="4427451"/>
            <a:ext cx="80628" cy="155392"/>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Freeform 167"/>
          <p:cNvSpPr/>
          <p:nvPr/>
        </p:nvSpPr>
        <p:spPr bwMode="auto">
          <a:xfrm>
            <a:off x="8402638" y="2935111"/>
            <a:ext cx="219892" cy="219892"/>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68"/>
          <p:cNvSpPr>
            <a:spLocks noEditPoints="1"/>
          </p:cNvSpPr>
          <p:nvPr/>
        </p:nvSpPr>
        <p:spPr bwMode="auto">
          <a:xfrm>
            <a:off x="7889554" y="4832053"/>
            <a:ext cx="170051" cy="150993"/>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169"/>
          <p:cNvSpPr/>
          <p:nvPr/>
        </p:nvSpPr>
        <p:spPr bwMode="auto">
          <a:xfrm>
            <a:off x="8027354" y="4511011"/>
            <a:ext cx="155392" cy="155392"/>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Freeform 171"/>
          <p:cNvSpPr>
            <a:spLocks noEditPoints="1"/>
          </p:cNvSpPr>
          <p:nvPr/>
        </p:nvSpPr>
        <p:spPr bwMode="auto">
          <a:xfrm>
            <a:off x="8594677" y="2637523"/>
            <a:ext cx="129004" cy="12753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Freeform 174"/>
          <p:cNvSpPr>
            <a:spLocks noEditPoints="1"/>
          </p:cNvSpPr>
          <p:nvPr/>
        </p:nvSpPr>
        <p:spPr bwMode="auto">
          <a:xfrm>
            <a:off x="7684321" y="4371744"/>
            <a:ext cx="150993" cy="14952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Freeform 175"/>
          <p:cNvSpPr>
            <a:spLocks noEditPoints="1"/>
          </p:cNvSpPr>
          <p:nvPr/>
        </p:nvSpPr>
        <p:spPr bwMode="auto">
          <a:xfrm>
            <a:off x="7635944" y="5167758"/>
            <a:ext cx="155392" cy="136333"/>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Freeform 177"/>
          <p:cNvSpPr>
            <a:spLocks noEditPoints="1"/>
          </p:cNvSpPr>
          <p:nvPr/>
        </p:nvSpPr>
        <p:spPr bwMode="auto">
          <a:xfrm>
            <a:off x="7861700" y="5478539"/>
            <a:ext cx="112878" cy="11580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Freeform 178"/>
          <p:cNvSpPr>
            <a:spLocks noEditPoints="1"/>
          </p:cNvSpPr>
          <p:nvPr/>
        </p:nvSpPr>
        <p:spPr bwMode="auto">
          <a:xfrm>
            <a:off x="7234273" y="5444821"/>
            <a:ext cx="186176" cy="187642"/>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Freeform 179"/>
          <p:cNvSpPr>
            <a:spLocks noEditPoints="1"/>
          </p:cNvSpPr>
          <p:nvPr/>
        </p:nvSpPr>
        <p:spPr bwMode="auto">
          <a:xfrm>
            <a:off x="7219613" y="5016763"/>
            <a:ext cx="136334" cy="13926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Freeform 185"/>
          <p:cNvSpPr>
            <a:spLocks noEditPoints="1"/>
          </p:cNvSpPr>
          <p:nvPr/>
        </p:nvSpPr>
        <p:spPr bwMode="auto">
          <a:xfrm>
            <a:off x="7287048" y="4197296"/>
            <a:ext cx="215495" cy="120208"/>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Freeform 186"/>
          <p:cNvSpPr>
            <a:spLocks noEditPoints="1"/>
          </p:cNvSpPr>
          <p:nvPr/>
        </p:nvSpPr>
        <p:spPr bwMode="auto">
          <a:xfrm>
            <a:off x="7839711" y="2380980"/>
            <a:ext cx="155392" cy="153925"/>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Freeform 194"/>
          <p:cNvSpPr>
            <a:spLocks noEditPoints="1"/>
          </p:cNvSpPr>
          <p:nvPr/>
        </p:nvSpPr>
        <p:spPr bwMode="auto">
          <a:xfrm>
            <a:off x="8229655" y="5535711"/>
            <a:ext cx="143663" cy="146595"/>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Freeform 196"/>
          <p:cNvSpPr>
            <a:spLocks noEditPoints="1"/>
          </p:cNvSpPr>
          <p:nvPr/>
        </p:nvSpPr>
        <p:spPr bwMode="auto">
          <a:xfrm>
            <a:off x="7382335" y="5855288"/>
            <a:ext cx="165653" cy="164187"/>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Freeform 206"/>
          <p:cNvSpPr>
            <a:spLocks noEditPoints="1"/>
          </p:cNvSpPr>
          <p:nvPr/>
        </p:nvSpPr>
        <p:spPr bwMode="auto">
          <a:xfrm>
            <a:off x="9714664" y="6237903"/>
            <a:ext cx="285862" cy="253609"/>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207"/>
          <p:cNvSpPr>
            <a:spLocks noEditPoints="1"/>
          </p:cNvSpPr>
          <p:nvPr/>
        </p:nvSpPr>
        <p:spPr bwMode="auto">
          <a:xfrm>
            <a:off x="9547546" y="5868483"/>
            <a:ext cx="167118" cy="168584"/>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Freeform 208"/>
          <p:cNvSpPr>
            <a:spLocks noEditPoints="1"/>
          </p:cNvSpPr>
          <p:nvPr/>
        </p:nvSpPr>
        <p:spPr bwMode="auto">
          <a:xfrm>
            <a:off x="8735408" y="6147013"/>
            <a:ext cx="206700" cy="23455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Freeform 209"/>
          <p:cNvSpPr/>
          <p:nvPr/>
        </p:nvSpPr>
        <p:spPr bwMode="auto">
          <a:xfrm>
            <a:off x="8478866" y="6388896"/>
            <a:ext cx="278530" cy="233086"/>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Freeform 210"/>
          <p:cNvSpPr>
            <a:spLocks noEditPoints="1"/>
          </p:cNvSpPr>
          <p:nvPr/>
        </p:nvSpPr>
        <p:spPr bwMode="auto">
          <a:xfrm>
            <a:off x="9100431" y="6045863"/>
            <a:ext cx="238951" cy="25654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Freeform 211"/>
          <p:cNvSpPr/>
          <p:nvPr/>
        </p:nvSpPr>
        <p:spPr bwMode="auto">
          <a:xfrm>
            <a:off x="9400950" y="6078113"/>
            <a:ext cx="274134" cy="272667"/>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8" name="Freeform 212"/>
          <p:cNvSpPr/>
          <p:nvPr/>
        </p:nvSpPr>
        <p:spPr bwMode="auto">
          <a:xfrm>
            <a:off x="9418541" y="6415283"/>
            <a:ext cx="258008" cy="211097"/>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9" name="Freeform 213"/>
          <p:cNvSpPr/>
          <p:nvPr/>
        </p:nvSpPr>
        <p:spPr bwMode="auto">
          <a:xfrm>
            <a:off x="9801156" y="6547218"/>
            <a:ext cx="181779" cy="189107"/>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0" name="Freeform 214"/>
          <p:cNvSpPr>
            <a:spLocks noEditPoints="1"/>
          </p:cNvSpPr>
          <p:nvPr/>
        </p:nvSpPr>
        <p:spPr bwMode="auto">
          <a:xfrm>
            <a:off x="9472783" y="6585333"/>
            <a:ext cx="274134" cy="272667"/>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Freeform 215"/>
          <p:cNvSpPr>
            <a:spLocks noEditPoints="1"/>
          </p:cNvSpPr>
          <p:nvPr/>
        </p:nvSpPr>
        <p:spPr bwMode="auto">
          <a:xfrm>
            <a:off x="8805773" y="6359576"/>
            <a:ext cx="274134" cy="268269"/>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2" name="Freeform 216"/>
          <p:cNvSpPr>
            <a:spLocks noEditPoints="1"/>
          </p:cNvSpPr>
          <p:nvPr/>
        </p:nvSpPr>
        <p:spPr bwMode="auto">
          <a:xfrm>
            <a:off x="9131216" y="6366907"/>
            <a:ext cx="250678" cy="252144"/>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Freeform 217"/>
          <p:cNvSpPr/>
          <p:nvPr/>
        </p:nvSpPr>
        <p:spPr bwMode="auto">
          <a:xfrm>
            <a:off x="9094567" y="6668893"/>
            <a:ext cx="306384" cy="172982"/>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Freeform 218"/>
          <p:cNvSpPr>
            <a:spLocks noEditPoints="1"/>
          </p:cNvSpPr>
          <p:nvPr/>
        </p:nvSpPr>
        <p:spPr bwMode="auto">
          <a:xfrm>
            <a:off x="8810172" y="6668893"/>
            <a:ext cx="211097" cy="172982"/>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5" name="Freeform 219"/>
          <p:cNvSpPr>
            <a:spLocks noEditPoints="1"/>
          </p:cNvSpPr>
          <p:nvPr/>
        </p:nvSpPr>
        <p:spPr bwMode="auto">
          <a:xfrm>
            <a:off x="8503788" y="6627845"/>
            <a:ext cx="203767" cy="206699"/>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6" name="Freeform 227"/>
          <p:cNvSpPr>
            <a:spLocks noEditPoints="1"/>
          </p:cNvSpPr>
          <p:nvPr/>
        </p:nvSpPr>
        <p:spPr bwMode="auto">
          <a:xfrm>
            <a:off x="7903823" y="4053629"/>
            <a:ext cx="172982" cy="170051"/>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7" name="Freeform 229"/>
          <p:cNvSpPr>
            <a:spLocks noEditPoints="1"/>
          </p:cNvSpPr>
          <p:nvPr/>
        </p:nvSpPr>
        <p:spPr bwMode="auto">
          <a:xfrm>
            <a:off x="8373319" y="2326741"/>
            <a:ext cx="142197" cy="140732"/>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8" name="文本框 167"/>
          <p:cNvSpPr txBox="1"/>
          <p:nvPr/>
        </p:nvSpPr>
        <p:spPr>
          <a:xfrm>
            <a:off x="2600127" y="1991235"/>
            <a:ext cx="8530647" cy="418191"/>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编写函数用于将设计好的界面文件</a:t>
            </a:r>
            <a:r>
              <a:rPr lang="en-US" altLang="zh-CN" sz="1600" b="1" dirty="0">
                <a:latin typeface="微软雅黑" panose="020B0503020204020204" pitchFamily="34" charset="-122"/>
                <a:ea typeface="微软雅黑" panose="020B0503020204020204" pitchFamily="34" charset="-122"/>
              </a:rPr>
              <a:t>(UI</a:t>
            </a:r>
            <a:r>
              <a:rPr lang="zh-CN" altLang="en-US" sz="1600" b="1" dirty="0">
                <a:latin typeface="微软雅黑" panose="020B0503020204020204" pitchFamily="34" charset="-122"/>
                <a:ea typeface="微软雅黑" panose="020B0503020204020204" pitchFamily="34" charset="-122"/>
              </a:rPr>
              <a:t>文件</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转为</a:t>
            </a:r>
            <a:r>
              <a:rPr lang="en-US" altLang="zh-CN" sz="1600" b="1" dirty="0">
                <a:latin typeface="微软雅黑" panose="020B0503020204020204" pitchFamily="34" charset="-122"/>
                <a:ea typeface="微软雅黑" panose="020B0503020204020204" pitchFamily="34" charset="-122"/>
              </a:rPr>
              <a:t>python</a:t>
            </a:r>
            <a:r>
              <a:rPr lang="zh-CN" altLang="en-US" sz="1600" b="1" dirty="0">
                <a:latin typeface="微软雅黑" panose="020B0503020204020204" pitchFamily="34" charset="-122"/>
                <a:ea typeface="微软雅黑" panose="020B0503020204020204" pitchFamily="34" charset="-122"/>
              </a:rPr>
              <a:t>文件</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得到基于</a:t>
            </a:r>
            <a:r>
              <a:rPr lang="en-US" altLang="zh-CN" sz="1600" b="1" dirty="0">
                <a:latin typeface="微软雅黑" panose="020B0503020204020204" pitchFamily="34" charset="-122"/>
                <a:ea typeface="微软雅黑" panose="020B0503020204020204" pitchFamily="34" charset="-122"/>
              </a:rPr>
              <a:t>pyqt5</a:t>
            </a:r>
            <a:r>
              <a:rPr lang="zh-CN" altLang="en-US" sz="1600" b="1" dirty="0">
                <a:latin typeface="微软雅黑" panose="020B0503020204020204" pitchFamily="34" charset="-122"/>
                <a:ea typeface="微软雅黑" panose="020B0503020204020204" pitchFamily="34" charset="-122"/>
              </a:rPr>
              <a:t>语法的界面类。</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69" name="Isosceles Triangle 336"/>
          <p:cNvSpPr/>
          <p:nvPr/>
        </p:nvSpPr>
        <p:spPr>
          <a:xfrm rot="5400000">
            <a:off x="2342474" y="1788760"/>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0" name="TextBox 13"/>
          <p:cNvSpPr txBox="1"/>
          <p:nvPr/>
        </p:nvSpPr>
        <p:spPr>
          <a:xfrm>
            <a:off x="2720975" y="1778000"/>
            <a:ext cx="2318385"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latin typeface="Arial" panose="020B0604020202020204" pitchFamily="34" charset="0"/>
                <a:ea typeface="微软雅黑" panose="020B0503020204020204" pitchFamily="34" charset="-122"/>
                <a:sym typeface="Arial" panose="020B0604020202020204" pitchFamily="34" charset="0"/>
              </a:rPr>
              <a:t>预备步骤</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1" name="文本框 170"/>
          <p:cNvSpPr txBox="1"/>
          <p:nvPr/>
        </p:nvSpPr>
        <p:spPr>
          <a:xfrm>
            <a:off x="2608799" y="2943605"/>
            <a:ext cx="8288764" cy="1526187"/>
          </a:xfrm>
          <a:prstGeom prst="rect">
            <a:avLst/>
          </a:prstGeom>
          <a:noFill/>
        </p:spPr>
        <p:txBody>
          <a:bodyPr wrap="square" rtlCol="0">
            <a:spAutoFit/>
          </a:bodyPr>
          <a:lstStyle/>
          <a:p>
            <a:pPr marL="342900" indent="-342900">
              <a:lnSpc>
                <a:spcPct val="150000"/>
              </a:lnSpc>
              <a:buAutoNum type="arabicPeriod"/>
            </a:pPr>
            <a:r>
              <a:rPr lang="zh-CN" altLang="en-US" sz="1600" b="1" dirty="0">
                <a:latin typeface="微软雅黑" panose="020B0503020204020204" pitchFamily="34" charset="-122"/>
                <a:ea typeface="微软雅黑" panose="020B0503020204020204" pitchFamily="34" charset="-122"/>
              </a:rPr>
              <a:t>使用</a:t>
            </a:r>
            <a:r>
              <a:rPr lang="en-US" altLang="zh-CN" sz="1600" b="1" dirty="0">
                <a:latin typeface="微软雅黑" panose="020B0503020204020204" pitchFamily="34" charset="-122"/>
                <a:ea typeface="微软雅黑" panose="020B0503020204020204" pitchFamily="34" charset="-122"/>
              </a:rPr>
              <a:t>python</a:t>
            </a:r>
            <a:r>
              <a:rPr lang="zh-CN" altLang="en-US" sz="1600" b="1" dirty="0">
                <a:latin typeface="微软雅黑" panose="020B0503020204020204" pitchFamily="34" charset="-122"/>
                <a:ea typeface="微软雅黑" panose="020B0503020204020204" pitchFamily="34" charset="-122"/>
              </a:rPr>
              <a:t>语言编写，主要基于</a:t>
            </a:r>
            <a:r>
              <a:rPr lang="en-US" altLang="zh-CN" sz="1600" b="1" dirty="0">
                <a:latin typeface="微软雅黑" panose="020B0503020204020204" pitchFamily="34" charset="-122"/>
                <a:ea typeface="微软雅黑" panose="020B0503020204020204" pitchFamily="34" charset="-122"/>
              </a:rPr>
              <a:t>pyqt5</a:t>
            </a:r>
            <a:r>
              <a:rPr lang="zh-CN" altLang="en-US" sz="1600" b="1" dirty="0">
                <a:latin typeface="微软雅黑" panose="020B0503020204020204" pitchFamily="34" charset="-122"/>
                <a:ea typeface="微软雅黑" panose="020B0503020204020204" pitchFamily="34" charset="-122"/>
              </a:rPr>
              <a:t>库实现界面的连接跳转，输入读取，以及按键与实现函数的对接；</a:t>
            </a:r>
            <a:endParaRPr lang="en-US" altLang="zh-CN" sz="1600"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600" b="1" dirty="0">
                <a:latin typeface="微软雅黑" panose="020B0503020204020204" pitchFamily="34" charset="-122"/>
                <a:ea typeface="微软雅黑" panose="020B0503020204020204" pitchFamily="34" charset="-122"/>
              </a:rPr>
              <a:t>整体上创建顶层文件，用于展示主界面菜单并对接其他六个界面。使用</a:t>
            </a:r>
            <a:r>
              <a:rPr lang="en-US" altLang="zh-CN" sz="1600" b="1" dirty="0">
                <a:latin typeface="微软雅黑" panose="020B0503020204020204" pitchFamily="34" charset="-122"/>
                <a:ea typeface="微软雅黑" panose="020B0503020204020204" pitchFamily="34" charset="-122"/>
              </a:rPr>
              <a:t>6</a:t>
            </a:r>
            <a:r>
              <a:rPr lang="zh-CN" altLang="en-US" sz="1600" b="1" dirty="0">
                <a:latin typeface="微软雅黑" panose="020B0503020204020204" pitchFamily="34" charset="-122"/>
                <a:ea typeface="微软雅黑" panose="020B0503020204020204" pitchFamily="34" charset="-122"/>
              </a:rPr>
              <a:t>个下一层文件 </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分别实现六个功能界面。</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72" name="Isosceles Triangle 336"/>
          <p:cNvSpPr/>
          <p:nvPr/>
        </p:nvSpPr>
        <p:spPr>
          <a:xfrm rot="5400000">
            <a:off x="2372915" y="2545721"/>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3" name="TextBox 13"/>
          <p:cNvSpPr txBox="1"/>
          <p:nvPr/>
        </p:nvSpPr>
        <p:spPr>
          <a:xfrm>
            <a:off x="2712177" y="2522527"/>
            <a:ext cx="2180590"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latin typeface="Arial" panose="020B0604020202020204" pitchFamily="34" charset="0"/>
                <a:ea typeface="微软雅黑" panose="020B0503020204020204" pitchFamily="34" charset="-122"/>
                <a:sym typeface="Arial" panose="020B0604020202020204" pitchFamily="34" charset="0"/>
              </a:rPr>
              <a:t>设计思路</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 name="文本框 173"/>
          <p:cNvSpPr txBox="1"/>
          <p:nvPr/>
        </p:nvSpPr>
        <p:spPr>
          <a:xfrm>
            <a:off x="2621471" y="4826147"/>
            <a:ext cx="8179464" cy="1156855"/>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界面内功能实现时使用了基本的</a:t>
            </a:r>
            <a:r>
              <a:rPr lang="en-US" altLang="zh-CN" sz="1600" b="1" dirty="0">
                <a:latin typeface="微软雅黑" panose="020B0503020204020204" pitchFamily="34" charset="-122"/>
                <a:ea typeface="微软雅黑" panose="020B0503020204020204" pitchFamily="34" charset="-122"/>
              </a:rPr>
              <a:t>pyqt5</a:t>
            </a:r>
            <a:r>
              <a:rPr lang="zh-CN" altLang="en-US" sz="1600" b="1" dirty="0">
                <a:latin typeface="微软雅黑" panose="020B0503020204020204" pitchFamily="34" charset="-122"/>
                <a:ea typeface="微软雅黑" panose="020B0503020204020204" pitchFamily="34" charset="-122"/>
              </a:rPr>
              <a:t>指令。</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功能的实现主要基于以实现的包内的各种信号类及函数，包括构造信号并对信号进行傅里叶变换等操作。</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75" name="Isosceles Triangle 336"/>
          <p:cNvSpPr/>
          <p:nvPr/>
        </p:nvSpPr>
        <p:spPr>
          <a:xfrm rot="5400000">
            <a:off x="2353376" y="4451996"/>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6" name="TextBox 13"/>
          <p:cNvSpPr txBox="1"/>
          <p:nvPr/>
        </p:nvSpPr>
        <p:spPr>
          <a:xfrm>
            <a:off x="2753304" y="4460519"/>
            <a:ext cx="2180590"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latin typeface="Arial" panose="020B0604020202020204" pitchFamily="34" charset="0"/>
                <a:ea typeface="微软雅黑" panose="020B0503020204020204" pitchFamily="34" charset="-122"/>
                <a:sym typeface="Arial" panose="020B0604020202020204" pitchFamily="34" charset="0"/>
              </a:rPr>
              <a:t>代码实现</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strips(downLeft)">
                                      <p:cBhvr>
                                        <p:cTn id="7" dur="2000"/>
                                        <p:tgtEl>
                                          <p:spTgt spid="16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strips(downLeft)">
                                      <p:cBhvr>
                                        <p:cTn id="10" dur="2000"/>
                                        <p:tgtEl>
                                          <p:spTgt spid="169"/>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strips(downLeft)">
                                      <p:cBhvr>
                                        <p:cTn id="13" dur="2000"/>
                                        <p:tgtEl>
                                          <p:spTgt spid="170"/>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strips(downLeft)">
                                      <p:cBhvr>
                                        <p:cTn id="16" dur="2000"/>
                                        <p:tgtEl>
                                          <p:spTgt spid="171"/>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strips(downLeft)">
                                      <p:cBhvr>
                                        <p:cTn id="19" dur="2000"/>
                                        <p:tgtEl>
                                          <p:spTgt spid="172"/>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strips(downLeft)">
                                      <p:cBhvr>
                                        <p:cTn id="22" dur="2000"/>
                                        <p:tgtEl>
                                          <p:spTgt spid="173"/>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strips(downLeft)">
                                      <p:cBhvr>
                                        <p:cTn id="25" dur="2000"/>
                                        <p:tgtEl>
                                          <p:spTgt spid="174"/>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75"/>
                                        </p:tgtEl>
                                        <p:attrNameLst>
                                          <p:attrName>style.visibility</p:attrName>
                                        </p:attrNameLst>
                                      </p:cBhvr>
                                      <p:to>
                                        <p:strVal val="visible"/>
                                      </p:to>
                                    </p:set>
                                    <p:animEffect transition="in" filter="strips(downLeft)">
                                      <p:cBhvr>
                                        <p:cTn id="28" dur="2000"/>
                                        <p:tgtEl>
                                          <p:spTgt spid="175"/>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76"/>
                                        </p:tgtEl>
                                        <p:attrNameLst>
                                          <p:attrName>style.visibility</p:attrName>
                                        </p:attrNameLst>
                                      </p:cBhvr>
                                      <p:to>
                                        <p:strVal val="visible"/>
                                      </p:to>
                                    </p:set>
                                    <p:animEffect transition="in" filter="strips(downLeft)">
                                      <p:cBhvr>
                                        <p:cTn id="31" dur="2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69" grpId="0" bldLvl="0" animBg="1"/>
      <p:bldP spid="170" grpId="0"/>
      <p:bldP spid="171" grpId="0"/>
      <p:bldP spid="172" grpId="0" bldLvl="0" animBg="1"/>
      <p:bldP spid="173" grpId="0"/>
      <p:bldP spid="174" grpId="0"/>
      <p:bldP spid="175" grpId="0" bldLvl="0" animBg="1"/>
      <p:bldP spid="17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7"/>
          <p:cNvSpPr/>
          <p:nvPr/>
        </p:nvSpPr>
        <p:spPr>
          <a:xfrm>
            <a:off x="4119245" y="3090545"/>
            <a:ext cx="3984625" cy="676910"/>
          </a:xfrm>
          <a:prstGeom prst="rect">
            <a:avLst/>
          </a:prstGeom>
          <a:ln>
            <a:solidFill>
              <a:schemeClr val="bg1">
                <a:lumMod val="65000"/>
              </a:schemeClr>
            </a:solidFill>
          </a:ln>
        </p:spPr>
        <p:txBody>
          <a:bodyPr wrap="square" lIns="0" tIns="0" rIns="0" bIns="0">
            <a:spAutoFit/>
          </a:bodyPr>
          <a:lstStyle/>
          <a:p>
            <a:pPr algn="dist"/>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软件</a:t>
            </a:r>
            <a:r>
              <a:rPr lang="en-US" altLang="zh-CN"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demo</a:t>
            </a:r>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展示</a:t>
            </a:r>
          </a:p>
        </p:txBody>
      </p:sp>
      <p:sp>
        <p:nvSpPr>
          <p:cNvPr id="3" name="Rectangle 47"/>
          <p:cNvSpPr/>
          <p:nvPr/>
        </p:nvSpPr>
        <p:spPr>
          <a:xfrm>
            <a:off x="5592708" y="1628409"/>
            <a:ext cx="1038334" cy="1107996"/>
          </a:xfrm>
          <a:prstGeom prst="rect">
            <a:avLst/>
          </a:prstGeom>
          <a:ln>
            <a:solidFill>
              <a:schemeClr val="bg1">
                <a:lumMod val="65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软件截图展示</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5"/>
          <p:cNvGrpSpPr/>
          <p:nvPr/>
        </p:nvGrpSpPr>
        <p:grpSpPr>
          <a:xfrm>
            <a:off x="226" y="1943145"/>
            <a:ext cx="12195770" cy="3848043"/>
            <a:chOff x="-14288" y="1406128"/>
            <a:chExt cx="9158287" cy="2889648"/>
          </a:xfrm>
        </p:grpSpPr>
        <p:pic>
          <p:nvPicPr>
            <p:cNvPr id="8" name="图片 2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69570" y="1478121"/>
              <a:ext cx="1902618" cy="131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288" y="1470224"/>
              <a:ext cx="1991916" cy="13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998763" y="2856310"/>
              <a:ext cx="2159197" cy="143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6084092" y="1406128"/>
              <a:ext cx="3059907" cy="2889647"/>
            </a:xfrm>
            <a:prstGeom prst="rect">
              <a:avLst/>
            </a:prstGeom>
            <a:solidFill>
              <a:schemeClr val="bg1">
                <a:lumMod val="50000"/>
              </a:schemeClr>
            </a:solidFill>
            <a:ln>
              <a:noFill/>
            </a:ln>
          </p:spPr>
          <p:txBody>
            <a:bodyPr lIns="91237" tIns="45619" rIns="91237" bIns="45619"/>
            <a:lstStyle/>
            <a:p>
              <a:pPr algn="ctr" defTabSz="912495"/>
              <a:endParaRPr lang="en-US" sz="3600">
                <a:solidFill>
                  <a:schemeClr val="accent2"/>
                </a:solidFill>
                <a:latin typeface="+mn-ea"/>
              </a:endParaRPr>
            </a:p>
          </p:txBody>
        </p:sp>
        <p:sp>
          <p:nvSpPr>
            <p:cNvPr id="13" name="Rectangle 9"/>
            <p:cNvSpPr>
              <a:spLocks noChangeArrowheads="1"/>
            </p:cNvSpPr>
            <p:nvPr/>
          </p:nvSpPr>
          <p:spPr bwMode="auto">
            <a:xfrm>
              <a:off x="1977629" y="1414462"/>
              <a:ext cx="2191940" cy="1435895"/>
            </a:xfrm>
            <a:prstGeom prst="rect">
              <a:avLst/>
            </a:prstGeom>
            <a:solidFill>
              <a:schemeClr val="tx2">
                <a:lumMod val="60000"/>
                <a:lumOff val="40000"/>
              </a:schemeClr>
            </a:solidFill>
            <a:ln>
              <a:noFill/>
            </a:ln>
          </p:spPr>
          <p:txBody>
            <a:bodyPr lIns="91237" tIns="45619" rIns="91237" bIns="45619"/>
            <a:lstStyle/>
            <a:p>
              <a:pPr algn="ctr" defTabSz="912495"/>
              <a:endParaRPr lang="en-US" sz="3600">
                <a:solidFill>
                  <a:schemeClr val="accent2"/>
                </a:solidFill>
                <a:latin typeface="+mn-ea"/>
              </a:endParaRPr>
            </a:p>
          </p:txBody>
        </p:sp>
        <p:sp>
          <p:nvSpPr>
            <p:cNvPr id="14" name="Freeform 101"/>
            <p:cNvSpPr>
              <a:spLocks noEditPoints="1"/>
            </p:cNvSpPr>
            <p:nvPr/>
          </p:nvSpPr>
          <p:spPr bwMode="auto">
            <a:xfrm>
              <a:off x="2136106" y="1559399"/>
              <a:ext cx="645319" cy="427434"/>
            </a:xfrm>
            <a:custGeom>
              <a:avLst/>
              <a:gdLst>
                <a:gd name="T0" fmla="*/ 77 w 77"/>
                <a:gd name="T1" fmla="*/ 43 h 51"/>
                <a:gd name="T2" fmla="*/ 77 w 77"/>
                <a:gd name="T3" fmla="*/ 47 h 51"/>
                <a:gd name="T4" fmla="*/ 70 w 77"/>
                <a:gd name="T5" fmla="*/ 51 h 51"/>
                <a:gd name="T6" fmla="*/ 6 w 77"/>
                <a:gd name="T7" fmla="*/ 51 h 51"/>
                <a:gd name="T8" fmla="*/ 0 w 77"/>
                <a:gd name="T9" fmla="*/ 47 h 51"/>
                <a:gd name="T10" fmla="*/ 0 w 77"/>
                <a:gd name="T11" fmla="*/ 43 h 51"/>
                <a:gd name="T12" fmla="*/ 6 w 77"/>
                <a:gd name="T13" fmla="*/ 43 h 51"/>
                <a:gd name="T14" fmla="*/ 70 w 77"/>
                <a:gd name="T15" fmla="*/ 43 h 51"/>
                <a:gd name="T16" fmla="*/ 77 w 77"/>
                <a:gd name="T17" fmla="*/ 43 h 51"/>
                <a:gd name="T18" fmla="*/ 10 w 77"/>
                <a:gd name="T19" fmla="*/ 34 h 51"/>
                <a:gd name="T20" fmla="*/ 10 w 77"/>
                <a:gd name="T21" fmla="*/ 6 h 51"/>
                <a:gd name="T22" fmla="*/ 16 w 77"/>
                <a:gd name="T23" fmla="*/ 0 h 51"/>
                <a:gd name="T24" fmla="*/ 60 w 77"/>
                <a:gd name="T25" fmla="*/ 0 h 51"/>
                <a:gd name="T26" fmla="*/ 67 w 77"/>
                <a:gd name="T27" fmla="*/ 6 h 51"/>
                <a:gd name="T28" fmla="*/ 67 w 77"/>
                <a:gd name="T29" fmla="*/ 34 h 51"/>
                <a:gd name="T30" fmla="*/ 60 w 77"/>
                <a:gd name="T31" fmla="*/ 41 h 51"/>
                <a:gd name="T32" fmla="*/ 16 w 77"/>
                <a:gd name="T33" fmla="*/ 41 h 51"/>
                <a:gd name="T34" fmla="*/ 10 w 77"/>
                <a:gd name="T35" fmla="*/ 34 h 51"/>
                <a:gd name="T36" fmla="*/ 15 w 77"/>
                <a:gd name="T37" fmla="*/ 34 h 51"/>
                <a:gd name="T38" fmla="*/ 16 w 77"/>
                <a:gd name="T39" fmla="*/ 36 h 51"/>
                <a:gd name="T40" fmla="*/ 60 w 77"/>
                <a:gd name="T41" fmla="*/ 36 h 51"/>
                <a:gd name="T42" fmla="*/ 61 w 77"/>
                <a:gd name="T43" fmla="*/ 34 h 51"/>
                <a:gd name="T44" fmla="*/ 61 w 77"/>
                <a:gd name="T45" fmla="*/ 6 h 51"/>
                <a:gd name="T46" fmla="*/ 60 w 77"/>
                <a:gd name="T47" fmla="*/ 5 h 51"/>
                <a:gd name="T48" fmla="*/ 16 w 77"/>
                <a:gd name="T49" fmla="*/ 5 h 51"/>
                <a:gd name="T50" fmla="*/ 15 w 77"/>
                <a:gd name="T51" fmla="*/ 6 h 51"/>
                <a:gd name="T52" fmla="*/ 15 w 77"/>
                <a:gd name="T53" fmla="*/ 34 h 51"/>
                <a:gd name="T54" fmla="*/ 42 w 77"/>
                <a:gd name="T55" fmla="*/ 47 h 51"/>
                <a:gd name="T56" fmla="*/ 42 w 77"/>
                <a:gd name="T57" fmla="*/ 46 h 51"/>
                <a:gd name="T58" fmla="*/ 35 w 77"/>
                <a:gd name="T59" fmla="*/ 46 h 51"/>
                <a:gd name="T60" fmla="*/ 34 w 77"/>
                <a:gd name="T61" fmla="*/ 47 h 51"/>
                <a:gd name="T62" fmla="*/ 35 w 77"/>
                <a:gd name="T63" fmla="*/ 47 h 51"/>
                <a:gd name="T64" fmla="*/ 42 w 77"/>
                <a:gd name="T65" fmla="*/ 47 h 51"/>
                <a:gd name="T66" fmla="*/ 42 w 77"/>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237" tIns="45619" rIns="91237" bIns="45619"/>
            <a:lstStyle/>
            <a:p>
              <a:endParaRPr lang="zh-CN" altLang="en-US" sz="3200">
                <a:solidFill>
                  <a:schemeClr val="accent2"/>
                </a:solidFill>
                <a:latin typeface="+mn-ea"/>
                <a:ea typeface="+mn-ea"/>
              </a:endParaRPr>
            </a:p>
          </p:txBody>
        </p:sp>
        <p:sp>
          <p:nvSpPr>
            <p:cNvPr id="15" name="Rectangle 12"/>
            <p:cNvSpPr>
              <a:spLocks noChangeArrowheads="1"/>
            </p:cNvSpPr>
            <p:nvPr/>
          </p:nvSpPr>
          <p:spPr bwMode="auto">
            <a:xfrm>
              <a:off x="0" y="2850357"/>
              <a:ext cx="1977628" cy="1445419"/>
            </a:xfrm>
            <a:prstGeom prst="rect">
              <a:avLst/>
            </a:prstGeom>
            <a:noFill/>
            <a:ln>
              <a:noFill/>
            </a:ln>
          </p:spPr>
          <p:txBody>
            <a:bodyPr lIns="91237" tIns="45619" rIns="91237" bIns="45619"/>
            <a:lstStyle/>
            <a:p>
              <a:pPr algn="ctr" defTabSz="912495"/>
              <a:endParaRPr lang="en-US" sz="3600" dirty="0">
                <a:solidFill>
                  <a:schemeClr val="accent2"/>
                </a:solidFill>
                <a:latin typeface="+mn-ea"/>
              </a:endParaRPr>
            </a:p>
          </p:txBody>
        </p:sp>
        <p:sp>
          <p:nvSpPr>
            <p:cNvPr id="17" name="Rectangle 6"/>
            <p:cNvSpPr>
              <a:spLocks noChangeArrowheads="1"/>
            </p:cNvSpPr>
            <p:nvPr/>
          </p:nvSpPr>
          <p:spPr bwMode="auto">
            <a:xfrm>
              <a:off x="4169570" y="2850357"/>
              <a:ext cx="1914525" cy="1445419"/>
            </a:xfrm>
            <a:prstGeom prst="rect">
              <a:avLst/>
            </a:prstGeom>
            <a:noFill/>
            <a:ln>
              <a:noFill/>
            </a:ln>
          </p:spPr>
          <p:txBody>
            <a:bodyPr lIns="91237" tIns="45619" rIns="91237" bIns="45619"/>
            <a:lstStyle/>
            <a:p>
              <a:pPr algn="ctr" defTabSz="912495"/>
              <a:endParaRPr lang="en-US" sz="3600">
                <a:solidFill>
                  <a:schemeClr val="accent2"/>
                </a:solidFill>
                <a:latin typeface="+mn-ea"/>
              </a:endParaRPr>
            </a:p>
          </p:txBody>
        </p:sp>
        <p:sp>
          <p:nvSpPr>
            <p:cNvPr id="19" name="矩形 16"/>
            <p:cNvSpPr>
              <a:spLocks noChangeArrowheads="1"/>
            </p:cNvSpPr>
            <p:nvPr/>
          </p:nvSpPr>
          <p:spPr bwMode="auto">
            <a:xfrm>
              <a:off x="6477444" y="2035343"/>
              <a:ext cx="2273202" cy="17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2800" b="1" dirty="0">
                  <a:solidFill>
                    <a:schemeClr val="bg1"/>
                  </a:solidFill>
                  <a:latin typeface="微软雅黑" panose="020B0503020204020204" pitchFamily="34" charset="-122"/>
                  <a:ea typeface="微软雅黑" panose="020B0503020204020204" pitchFamily="34" charset="-122"/>
                </a:rPr>
                <a:t>添加标题</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just"/>
              <a:endParaRPr lang="en-US" altLang="zh-CN" sz="1400" dirty="0">
                <a:solidFill>
                  <a:schemeClr val="bg1"/>
                </a:solidFill>
                <a:latin typeface="微软雅黑" panose="020B0503020204020204" pitchFamily="34" charset="-122"/>
                <a:ea typeface="微软雅黑" panose="020B0503020204020204" pitchFamily="34" charset="-122"/>
              </a:endParaRPr>
            </a:p>
            <a:p>
              <a:pPr algn="just"/>
              <a:r>
                <a:rPr lang="zh-CN" altLang="en-US" sz="1400" dirty="0">
                  <a:solidFill>
                    <a:schemeClr val="bg1"/>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请输入您的文字对目标进行说明请输入您的文字对目标进行说明请输入您的文字对目标进行说明请输入您的文字对目标进行说明请输入您的文字对目标进行说明请输入您的文字对目标进行说明。</a:t>
              </a: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 name="TextBox 13"/>
            <p:cNvSpPr txBox="1">
              <a:spLocks noChangeArrowheads="1"/>
            </p:cNvSpPr>
            <p:nvPr/>
          </p:nvSpPr>
          <p:spPr bwMode="auto">
            <a:xfrm>
              <a:off x="2749061" y="1657555"/>
              <a:ext cx="103346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spcBef>
                  <a:spcPct val="20000"/>
                </a:spcBef>
              </a:pPr>
              <a:r>
                <a:rPr lang="zh-CN" altLang="en-US" sz="20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结果二</a:t>
              </a:r>
              <a:endParaRPr lang="en-US" sz="20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5" name="图片 4">
            <a:extLst>
              <a:ext uri="{FF2B5EF4-FFF2-40B4-BE49-F238E27FC236}">
                <a16:creationId xmlns:a16="http://schemas.microsoft.com/office/drawing/2014/main" id="{8436E28E-872B-4E3F-BC20-3AD6321C5DBC}"/>
              </a:ext>
            </a:extLst>
          </p:cNvPr>
          <p:cNvPicPr>
            <a:picLocks noChangeAspect="1"/>
          </p:cNvPicPr>
          <p:nvPr/>
        </p:nvPicPr>
        <p:blipFill>
          <a:blip r:embed="rId6"/>
          <a:stretch>
            <a:fillRect/>
          </a:stretch>
        </p:blipFill>
        <p:spPr>
          <a:xfrm>
            <a:off x="7887282" y="1020913"/>
            <a:ext cx="3933701" cy="5160593"/>
          </a:xfrm>
          <a:prstGeom prst="rect">
            <a:avLst/>
          </a:prstGeom>
          <a:ln>
            <a:noFill/>
          </a:ln>
          <a:effectLst>
            <a:outerShdw blurRad="190500" algn="tl" rotWithShape="0">
              <a:srgbClr val="000000">
                <a:alpha val="70000"/>
              </a:srgbClr>
            </a:outerShdw>
          </a:effectLst>
        </p:spPr>
      </p:pic>
      <p:pic>
        <p:nvPicPr>
          <p:cNvPr id="28" name="图片 27">
            <a:extLst>
              <a:ext uri="{FF2B5EF4-FFF2-40B4-BE49-F238E27FC236}">
                <a16:creationId xmlns:a16="http://schemas.microsoft.com/office/drawing/2014/main" id="{138885BA-8FDC-462A-92B8-178F2A92DD83}"/>
              </a:ext>
            </a:extLst>
          </p:cNvPr>
          <p:cNvPicPr>
            <a:picLocks noChangeAspect="1"/>
          </p:cNvPicPr>
          <p:nvPr/>
        </p:nvPicPr>
        <p:blipFill>
          <a:blip r:embed="rId7"/>
          <a:stretch>
            <a:fillRect/>
          </a:stretch>
        </p:blipFill>
        <p:spPr>
          <a:xfrm>
            <a:off x="944147" y="1914368"/>
            <a:ext cx="6099237" cy="4103242"/>
          </a:xfrm>
          <a:prstGeom prst="rect">
            <a:avLst/>
          </a:prstGeom>
          <a:ln>
            <a:noFill/>
          </a:ln>
          <a:effectLst>
            <a:outerShdw blurRad="190500" algn="tl" rotWithShape="0">
              <a:srgbClr val="000000">
                <a:alpha val="70000"/>
              </a:srgbClr>
            </a:outerShdw>
          </a:effectLst>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492443"/>
          </a:xfrm>
          <a:prstGeom prst="rect">
            <a:avLst/>
          </a:prstGeom>
        </p:spPr>
        <p:txBody>
          <a:bodyPr wrap="square" lIns="0" tIns="0" rIns="0" bIns="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Impact" panose="020B0806030902050204" pitchFamily="34" charset="0"/>
                <a:ea typeface="微软雅黑" panose="020B0503020204020204" pitchFamily="34" charset="-122"/>
                <a:cs typeface="Arial" panose="020B0604020202020204" pitchFamily="34" charset="0"/>
              </a:rPr>
              <a:t>03</a:t>
            </a:r>
            <a:endParaRPr kumimoji="0" lang="en-US" altLang="zh-CN" sz="3200" b="0" i="0" u="none" strike="noStrike" kern="1200" cap="none" spc="0" normalizeH="0" baseline="0" noProof="0" dirty="0">
              <a:ln>
                <a:noFill/>
              </a:ln>
              <a:solidFill>
                <a:prstClr val="black"/>
              </a:solidFill>
              <a:effectLst/>
              <a:uLnTx/>
              <a:uFillTx/>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软件截图展示</a:t>
            </a:r>
          </a:p>
        </p:txBody>
      </p:sp>
      <p:grpSp>
        <p:nvGrpSpPr>
          <p:cNvPr id="6" name="组合 5"/>
          <p:cNvGrpSpPr/>
          <p:nvPr/>
        </p:nvGrpSpPr>
        <p:grpSpPr>
          <a:xfrm>
            <a:off x="226" y="1943145"/>
            <a:ext cx="12195770" cy="3848043"/>
            <a:chOff x="-14288" y="1406128"/>
            <a:chExt cx="9158287" cy="2889648"/>
          </a:xfrm>
        </p:grpSpPr>
        <p:pic>
          <p:nvPicPr>
            <p:cNvPr id="8" name="图片 2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69570" y="1478121"/>
              <a:ext cx="1902618" cy="131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288" y="1470224"/>
              <a:ext cx="1991916" cy="13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998763" y="2856310"/>
              <a:ext cx="2159197" cy="143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6084092" y="1406128"/>
              <a:ext cx="3059907" cy="2889647"/>
            </a:xfrm>
            <a:prstGeom prst="rect">
              <a:avLst/>
            </a:prstGeom>
            <a:solidFill>
              <a:schemeClr val="bg1">
                <a:lumMod val="50000"/>
              </a:schemeClr>
            </a:solidFill>
            <a:ln>
              <a:noFill/>
            </a:ln>
          </p:spPr>
          <p:txBody>
            <a:bodyPr lIns="91237" tIns="45619" rIns="91237" bIns="45619"/>
            <a:lstStyle/>
            <a:p>
              <a:pPr marL="0" marR="0" lvl="0" indent="0" algn="ctr" defTabSz="912495"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ED7D31"/>
                </a:solidFill>
                <a:effectLst/>
                <a:uLnTx/>
                <a:uFillTx/>
                <a:latin typeface="+mn-lt"/>
                <a:ea typeface="+mn-ea"/>
                <a:cs typeface="+mn-cs"/>
              </a:endParaRPr>
            </a:p>
          </p:txBody>
        </p:sp>
        <p:sp>
          <p:nvSpPr>
            <p:cNvPr id="13" name="Rectangle 9"/>
            <p:cNvSpPr>
              <a:spLocks noChangeArrowheads="1"/>
            </p:cNvSpPr>
            <p:nvPr/>
          </p:nvSpPr>
          <p:spPr bwMode="auto">
            <a:xfrm>
              <a:off x="1977629" y="1414462"/>
              <a:ext cx="2191940" cy="1435895"/>
            </a:xfrm>
            <a:prstGeom prst="rect">
              <a:avLst/>
            </a:prstGeom>
            <a:solidFill>
              <a:schemeClr val="tx2">
                <a:lumMod val="60000"/>
                <a:lumOff val="40000"/>
              </a:schemeClr>
            </a:solidFill>
            <a:ln>
              <a:noFill/>
            </a:ln>
          </p:spPr>
          <p:txBody>
            <a:bodyPr lIns="91237" tIns="45619" rIns="91237" bIns="45619"/>
            <a:lstStyle/>
            <a:p>
              <a:pPr marL="0" marR="0" lvl="0" indent="0" algn="ctr" defTabSz="912495"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ED7D31"/>
                </a:solidFill>
                <a:effectLst/>
                <a:uLnTx/>
                <a:uFillTx/>
                <a:latin typeface="+mn-lt"/>
                <a:ea typeface="+mn-ea"/>
                <a:cs typeface="+mn-cs"/>
              </a:endParaRPr>
            </a:p>
          </p:txBody>
        </p:sp>
        <p:sp>
          <p:nvSpPr>
            <p:cNvPr id="14" name="Freeform 101"/>
            <p:cNvSpPr>
              <a:spLocks noEditPoints="1"/>
            </p:cNvSpPr>
            <p:nvPr/>
          </p:nvSpPr>
          <p:spPr bwMode="auto">
            <a:xfrm>
              <a:off x="2136106" y="1559399"/>
              <a:ext cx="645319" cy="427434"/>
            </a:xfrm>
            <a:custGeom>
              <a:avLst/>
              <a:gdLst>
                <a:gd name="T0" fmla="*/ 77 w 77"/>
                <a:gd name="T1" fmla="*/ 43 h 51"/>
                <a:gd name="T2" fmla="*/ 77 w 77"/>
                <a:gd name="T3" fmla="*/ 47 h 51"/>
                <a:gd name="T4" fmla="*/ 70 w 77"/>
                <a:gd name="T5" fmla="*/ 51 h 51"/>
                <a:gd name="T6" fmla="*/ 6 w 77"/>
                <a:gd name="T7" fmla="*/ 51 h 51"/>
                <a:gd name="T8" fmla="*/ 0 w 77"/>
                <a:gd name="T9" fmla="*/ 47 h 51"/>
                <a:gd name="T10" fmla="*/ 0 w 77"/>
                <a:gd name="T11" fmla="*/ 43 h 51"/>
                <a:gd name="T12" fmla="*/ 6 w 77"/>
                <a:gd name="T13" fmla="*/ 43 h 51"/>
                <a:gd name="T14" fmla="*/ 70 w 77"/>
                <a:gd name="T15" fmla="*/ 43 h 51"/>
                <a:gd name="T16" fmla="*/ 77 w 77"/>
                <a:gd name="T17" fmla="*/ 43 h 51"/>
                <a:gd name="T18" fmla="*/ 10 w 77"/>
                <a:gd name="T19" fmla="*/ 34 h 51"/>
                <a:gd name="T20" fmla="*/ 10 w 77"/>
                <a:gd name="T21" fmla="*/ 6 h 51"/>
                <a:gd name="T22" fmla="*/ 16 w 77"/>
                <a:gd name="T23" fmla="*/ 0 h 51"/>
                <a:gd name="T24" fmla="*/ 60 w 77"/>
                <a:gd name="T25" fmla="*/ 0 h 51"/>
                <a:gd name="T26" fmla="*/ 67 w 77"/>
                <a:gd name="T27" fmla="*/ 6 h 51"/>
                <a:gd name="T28" fmla="*/ 67 w 77"/>
                <a:gd name="T29" fmla="*/ 34 h 51"/>
                <a:gd name="T30" fmla="*/ 60 w 77"/>
                <a:gd name="T31" fmla="*/ 41 h 51"/>
                <a:gd name="T32" fmla="*/ 16 w 77"/>
                <a:gd name="T33" fmla="*/ 41 h 51"/>
                <a:gd name="T34" fmla="*/ 10 w 77"/>
                <a:gd name="T35" fmla="*/ 34 h 51"/>
                <a:gd name="T36" fmla="*/ 15 w 77"/>
                <a:gd name="T37" fmla="*/ 34 h 51"/>
                <a:gd name="T38" fmla="*/ 16 w 77"/>
                <a:gd name="T39" fmla="*/ 36 h 51"/>
                <a:gd name="T40" fmla="*/ 60 w 77"/>
                <a:gd name="T41" fmla="*/ 36 h 51"/>
                <a:gd name="T42" fmla="*/ 61 w 77"/>
                <a:gd name="T43" fmla="*/ 34 h 51"/>
                <a:gd name="T44" fmla="*/ 61 w 77"/>
                <a:gd name="T45" fmla="*/ 6 h 51"/>
                <a:gd name="T46" fmla="*/ 60 w 77"/>
                <a:gd name="T47" fmla="*/ 5 h 51"/>
                <a:gd name="T48" fmla="*/ 16 w 77"/>
                <a:gd name="T49" fmla="*/ 5 h 51"/>
                <a:gd name="T50" fmla="*/ 15 w 77"/>
                <a:gd name="T51" fmla="*/ 6 h 51"/>
                <a:gd name="T52" fmla="*/ 15 w 77"/>
                <a:gd name="T53" fmla="*/ 34 h 51"/>
                <a:gd name="T54" fmla="*/ 42 w 77"/>
                <a:gd name="T55" fmla="*/ 47 h 51"/>
                <a:gd name="T56" fmla="*/ 42 w 77"/>
                <a:gd name="T57" fmla="*/ 46 h 51"/>
                <a:gd name="T58" fmla="*/ 35 w 77"/>
                <a:gd name="T59" fmla="*/ 46 h 51"/>
                <a:gd name="T60" fmla="*/ 34 w 77"/>
                <a:gd name="T61" fmla="*/ 47 h 51"/>
                <a:gd name="T62" fmla="*/ 35 w 77"/>
                <a:gd name="T63" fmla="*/ 47 h 51"/>
                <a:gd name="T64" fmla="*/ 42 w 77"/>
                <a:gd name="T65" fmla="*/ 47 h 51"/>
                <a:gd name="T66" fmla="*/ 42 w 77"/>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237" tIns="45619" rIns="91237" bIns="45619"/>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ED7D31"/>
                </a:solidFill>
                <a:effectLst/>
                <a:uLnTx/>
                <a:uFillTx/>
                <a:latin typeface="宋体" panose="02010600030101010101" pitchFamily="2" charset="-122"/>
                <a:ea typeface="宋体" panose="02010600030101010101" pitchFamily="2" charset="-122"/>
                <a:cs typeface="+mn-cs"/>
              </a:endParaRPr>
            </a:p>
          </p:txBody>
        </p:sp>
        <p:sp>
          <p:nvSpPr>
            <p:cNvPr id="15" name="Rectangle 12"/>
            <p:cNvSpPr>
              <a:spLocks noChangeArrowheads="1"/>
            </p:cNvSpPr>
            <p:nvPr/>
          </p:nvSpPr>
          <p:spPr bwMode="auto">
            <a:xfrm>
              <a:off x="0" y="2850357"/>
              <a:ext cx="1977628" cy="1445419"/>
            </a:xfrm>
            <a:prstGeom prst="rect">
              <a:avLst/>
            </a:prstGeom>
            <a:noFill/>
            <a:ln>
              <a:noFill/>
            </a:ln>
          </p:spPr>
          <p:txBody>
            <a:bodyPr lIns="91237" tIns="45619" rIns="91237" bIns="45619"/>
            <a:lstStyle/>
            <a:p>
              <a:pPr marL="0" marR="0" lvl="0" indent="0" algn="ctr" defTabSz="912495"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ED7D31"/>
                </a:solidFill>
                <a:effectLst/>
                <a:uLnTx/>
                <a:uFillTx/>
                <a:latin typeface="+mn-lt"/>
                <a:ea typeface="+mn-ea"/>
                <a:cs typeface="+mn-cs"/>
              </a:endParaRPr>
            </a:p>
          </p:txBody>
        </p:sp>
        <p:sp>
          <p:nvSpPr>
            <p:cNvPr id="17" name="Rectangle 6"/>
            <p:cNvSpPr>
              <a:spLocks noChangeArrowheads="1"/>
            </p:cNvSpPr>
            <p:nvPr/>
          </p:nvSpPr>
          <p:spPr bwMode="auto">
            <a:xfrm>
              <a:off x="4169570" y="2850357"/>
              <a:ext cx="1914525" cy="1445419"/>
            </a:xfrm>
            <a:prstGeom prst="rect">
              <a:avLst/>
            </a:prstGeom>
            <a:noFill/>
            <a:ln>
              <a:noFill/>
            </a:ln>
          </p:spPr>
          <p:txBody>
            <a:bodyPr lIns="91237" tIns="45619" rIns="91237" bIns="45619"/>
            <a:lstStyle/>
            <a:p>
              <a:pPr marL="0" marR="0" lvl="0" indent="0" algn="ctr" defTabSz="912495"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ED7D31"/>
                </a:solidFill>
                <a:effectLst/>
                <a:uLnTx/>
                <a:uFillTx/>
                <a:latin typeface="+mn-lt"/>
                <a:ea typeface="+mn-ea"/>
                <a:cs typeface="+mn-cs"/>
              </a:endParaRPr>
            </a:p>
          </p:txBody>
        </p:sp>
        <p:sp>
          <p:nvSpPr>
            <p:cNvPr id="19" name="矩形 16"/>
            <p:cNvSpPr>
              <a:spLocks noChangeArrowheads="1"/>
            </p:cNvSpPr>
            <p:nvPr/>
          </p:nvSpPr>
          <p:spPr bwMode="auto">
            <a:xfrm>
              <a:off x="6477444" y="2035343"/>
              <a:ext cx="2273202" cy="17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添加标题</a:t>
              </a:r>
              <a:endPar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请输入您的文字对目标进行说明请输入您的文字对目标进行说明请输入您的文字对目标进行说明请输入您的文字对目标进行说明请输入您的文字对目标进行说明请输入您的文字对目标进行说明。</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2" name="TextBox 13"/>
            <p:cNvSpPr txBox="1">
              <a:spLocks noChangeArrowheads="1"/>
            </p:cNvSpPr>
            <p:nvPr/>
          </p:nvSpPr>
          <p:spPr bwMode="auto">
            <a:xfrm>
              <a:off x="2749061" y="1657555"/>
              <a:ext cx="103346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1216025" rtl="0" eaLnBrk="1" fontAlgn="auto" latinLnBrk="0" hangingPunct="1">
                <a:lnSpc>
                  <a:spcPct val="100000"/>
                </a:lnSpc>
                <a:spcBef>
                  <a:spcPct val="2000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grpSp>
      <p:pic>
        <p:nvPicPr>
          <p:cNvPr id="23" name="图片 22">
            <a:extLst>
              <a:ext uri="{FF2B5EF4-FFF2-40B4-BE49-F238E27FC236}">
                <a16:creationId xmlns:a16="http://schemas.microsoft.com/office/drawing/2014/main" id="{50C0A87E-7F67-4473-AAAB-CBCE8E02F907}"/>
              </a:ext>
            </a:extLst>
          </p:cNvPr>
          <p:cNvPicPr>
            <a:picLocks noChangeAspect="1"/>
          </p:cNvPicPr>
          <p:nvPr/>
        </p:nvPicPr>
        <p:blipFill>
          <a:blip r:embed="rId6"/>
          <a:stretch>
            <a:fillRect/>
          </a:stretch>
        </p:blipFill>
        <p:spPr>
          <a:xfrm>
            <a:off x="138062" y="1720531"/>
            <a:ext cx="4150056" cy="4718890"/>
          </a:xfrm>
          <a:prstGeom prst="rect">
            <a:avLst/>
          </a:prstGeom>
          <a:ln>
            <a:noFill/>
          </a:ln>
          <a:effectLst>
            <a:outerShdw blurRad="190500" algn="tl" rotWithShape="0">
              <a:srgbClr val="000000">
                <a:alpha val="70000"/>
              </a:srgbClr>
            </a:outerShdw>
          </a:effectLst>
        </p:spPr>
      </p:pic>
      <p:pic>
        <p:nvPicPr>
          <p:cNvPr id="21" name="图片 20">
            <a:extLst>
              <a:ext uri="{FF2B5EF4-FFF2-40B4-BE49-F238E27FC236}">
                <a16:creationId xmlns:a16="http://schemas.microsoft.com/office/drawing/2014/main" id="{1BBB0BBB-C9B7-48F2-BF48-2ED3BA640616}"/>
              </a:ext>
            </a:extLst>
          </p:cNvPr>
          <p:cNvPicPr>
            <a:picLocks noChangeAspect="1"/>
          </p:cNvPicPr>
          <p:nvPr/>
        </p:nvPicPr>
        <p:blipFill>
          <a:blip r:embed="rId7"/>
          <a:stretch>
            <a:fillRect/>
          </a:stretch>
        </p:blipFill>
        <p:spPr>
          <a:xfrm>
            <a:off x="4457840" y="1943144"/>
            <a:ext cx="7686729" cy="39275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5364889"/>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590803" y="1606819"/>
            <a:ext cx="1038334" cy="1107996"/>
          </a:xfrm>
          <a:prstGeom prst="rect">
            <a:avLst/>
          </a:prstGeom>
          <a:ln>
            <a:solidFill>
              <a:schemeClr val="bg1">
                <a:lumMod val="50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3996690" y="3090545"/>
            <a:ext cx="4229100" cy="676910"/>
          </a:xfrm>
          <a:prstGeom prst="rect">
            <a:avLst/>
          </a:prstGeom>
          <a:ln>
            <a:solidFill>
              <a:schemeClr val="bg1">
                <a:lumMod val="50000"/>
              </a:schemeClr>
            </a:solidFill>
          </a:ln>
        </p:spPr>
        <p:txBody>
          <a:bodyPr wrap="square" lIns="0" tIns="0" rIns="0" bIns="0">
            <a:spAutoFit/>
          </a:bodyPr>
          <a:lstStyle/>
          <a:p>
            <a:pPr algn="dist"/>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结课致谢</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07756" y="86304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70469" y="924604"/>
            <a:ext cx="2833079"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结课致谢</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矩形 29"/>
          <p:cNvSpPr/>
          <p:nvPr/>
        </p:nvSpPr>
        <p:spPr>
          <a:xfrm>
            <a:off x="1670932" y="2285604"/>
            <a:ext cx="6996681" cy="2953955"/>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676" y="1209594"/>
            <a:ext cx="3247872" cy="5132918"/>
          </a:xfrm>
          <a:prstGeom prst="rect">
            <a:avLst/>
          </a:prstGeom>
        </p:spPr>
      </p:pic>
      <p:sp>
        <p:nvSpPr>
          <p:cNvPr id="32" name="矩形 31"/>
          <p:cNvSpPr/>
          <p:nvPr/>
        </p:nvSpPr>
        <p:spPr>
          <a:xfrm>
            <a:off x="1900452" y="2521788"/>
            <a:ext cx="4732189" cy="1966047"/>
          </a:xfrm>
          <a:prstGeom prst="rect">
            <a:avLst/>
          </a:prstGeom>
        </p:spPr>
        <p:txBody>
          <a:bodyPr wrap="square" lIns="91436" tIns="45718" rIns="91436" bIns="45718">
            <a:spAutoFit/>
          </a:bodyPr>
          <a:lstStyle/>
          <a:p>
            <a:pPr>
              <a:lnSpc>
                <a:spcPct val="130000"/>
              </a:lnSpc>
            </a:pPr>
            <a:endParaRPr lang="en-US" altLang="zh-CN" sz="2400" b="1" dirty="0">
              <a:latin typeface="微软雅黑" panose="020B0503020204020204" pitchFamily="34" charset="-122"/>
              <a:ea typeface="微软雅黑" panose="020B0503020204020204" pitchFamily="34" charset="-122"/>
            </a:endParaRPr>
          </a:p>
          <a:p>
            <a:pPr>
              <a:lnSpc>
                <a:spcPct val="130000"/>
              </a:lnSpc>
            </a:pPr>
            <a:r>
              <a:rPr lang="zh-CN" altLang="en-US" sz="2400" dirty="0">
                <a:latin typeface="微软雅黑" panose="020B0503020204020204" pitchFamily="34" charset="-122"/>
                <a:ea typeface="微软雅黑" panose="020B0503020204020204" pitchFamily="34" charset="-122"/>
              </a:rPr>
              <a:t>感谢老师的悉心教导</a:t>
            </a:r>
            <a:endParaRPr lang="en-US" altLang="zh-CN" sz="2400" dirty="0">
              <a:latin typeface="微软雅黑" panose="020B0503020204020204" pitchFamily="34" charset="-122"/>
              <a:ea typeface="微软雅黑" panose="020B0503020204020204" pitchFamily="34" charset="-122"/>
            </a:endParaRPr>
          </a:p>
          <a:p>
            <a:pPr>
              <a:lnSpc>
                <a:spcPct val="130000"/>
              </a:lnSpc>
            </a:pPr>
            <a:r>
              <a:rPr lang="zh-CN" altLang="en-US" sz="2400" dirty="0">
                <a:solidFill>
                  <a:schemeClr val="tx1"/>
                </a:solidFill>
                <a:latin typeface="微软雅黑" panose="020B0503020204020204" pitchFamily="34" charset="-122"/>
                <a:ea typeface="微软雅黑" panose="020B0503020204020204" pitchFamily="34" charset="-122"/>
              </a:rPr>
              <a:t>感谢助教的认真负责</a:t>
            </a: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2400" dirty="0">
                <a:latin typeface="微软雅黑" panose="020B0503020204020204" pitchFamily="34" charset="-122"/>
                <a:ea typeface="微软雅黑" panose="020B0503020204020204" pitchFamily="34" charset="-122"/>
              </a:rPr>
              <a:t>感谢同学们的无私帮助</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ircle(in)">
                                      <p:cBhvr>
                                        <p:cTn id="10"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432175" y="3013710"/>
            <a:ext cx="5358130" cy="829945"/>
          </a:xfrm>
          <a:prstGeom prst="rect">
            <a:avLst/>
          </a:prstGeom>
          <a:noFill/>
          <a:ln>
            <a:solidFill>
              <a:schemeClr val="bg1">
                <a:lumMod val="65000"/>
              </a:schemeClr>
            </a:solidFill>
          </a:ln>
        </p:spPr>
        <p:txBody>
          <a:bodyPr wrap="square" rtlCol="0">
            <a:spAutoFit/>
          </a:bodyPr>
          <a:lstStyle/>
          <a:p>
            <a:pPr algn="dist"/>
            <a:r>
              <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rPr>
              <a:t>感谢倾听</a:t>
            </a:r>
          </a:p>
        </p:txBody>
      </p:sp>
      <p:cxnSp>
        <p:nvCxnSpPr>
          <p:cNvPr id="9" name="直接连接符 8"/>
          <p:cNvCxnSpPr/>
          <p:nvPr/>
        </p:nvCxnSpPr>
        <p:spPr>
          <a:xfrm>
            <a:off x="5549832" y="4064176"/>
            <a:ext cx="112274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gtEl>
                                        <p:attrNameLst>
                                          <p:attrName>ppt_y</p:attrName>
                                        </p:attrNameLst>
                                      </p:cBhvr>
                                      <p:tavLst>
                                        <p:tav tm="0">
                                          <p:val>
                                            <p:strVal val="#ppt_y"/>
                                          </p:val>
                                        </p:tav>
                                        <p:tav tm="100000">
                                          <p:val>
                                            <p:strVal val="#ppt_y"/>
                                          </p:val>
                                        </p:tav>
                                      </p:tavLst>
                                    </p:anim>
                                    <p:anim calcmode="lin" valueType="num">
                                      <p:cBhvr>
                                        <p:cTn id="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dd490d4226540cc8deaaccd1d6d84e37"/>
          <p:cNvPicPr>
            <a:picLocks noChangeAspect="1"/>
          </p:cNvPicPr>
          <p:nvPr/>
        </p:nvPicPr>
        <p:blipFill>
          <a:blip r:embed="rId3"/>
          <a:stretch>
            <a:fillRect/>
          </a:stretch>
        </p:blipFill>
        <p:spPr>
          <a:xfrm>
            <a:off x="2540" y="1539875"/>
            <a:ext cx="12186920" cy="5301615"/>
          </a:xfrm>
          <a:prstGeom prst="rect">
            <a:avLst/>
          </a:prstGeom>
        </p:spPr>
      </p:pic>
      <p:sp>
        <p:nvSpPr>
          <p:cNvPr id="15" name="Rectangle 47"/>
          <p:cNvSpPr/>
          <p:nvPr/>
        </p:nvSpPr>
        <p:spPr>
          <a:xfrm>
            <a:off x="4866208" y="2277065"/>
            <a:ext cx="3085793"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小组选题及分工</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Rectangle 47"/>
          <p:cNvSpPr/>
          <p:nvPr/>
        </p:nvSpPr>
        <p:spPr>
          <a:xfrm>
            <a:off x="4844433" y="3183530"/>
            <a:ext cx="3085793"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软件设计思路</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Rectangle 47"/>
          <p:cNvSpPr/>
          <p:nvPr/>
        </p:nvSpPr>
        <p:spPr>
          <a:xfrm>
            <a:off x="4844433" y="4089995"/>
            <a:ext cx="3085793"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软件</a:t>
            </a:r>
            <a:r>
              <a:rPr lang="en-US" altLang="zh-CN" sz="2800" dirty="0">
                <a:latin typeface="微软雅黑" panose="020B0503020204020204" pitchFamily="34" charset="-122"/>
                <a:ea typeface="微软雅黑" panose="020B0503020204020204" pitchFamily="34" charset="-122"/>
                <a:cs typeface="Arial" panose="020B0604020202020204" pitchFamily="34" charset="0"/>
              </a:rPr>
              <a:t>demo</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展示</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ectangle 47"/>
          <p:cNvSpPr/>
          <p:nvPr/>
        </p:nvSpPr>
        <p:spPr>
          <a:xfrm>
            <a:off x="4844433" y="5013476"/>
            <a:ext cx="3085793"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结课致谢</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Rectangle 47"/>
          <p:cNvSpPr/>
          <p:nvPr/>
        </p:nvSpPr>
        <p:spPr>
          <a:xfrm>
            <a:off x="4287673" y="227706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01.</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Rectangle 47"/>
          <p:cNvSpPr/>
          <p:nvPr/>
        </p:nvSpPr>
        <p:spPr>
          <a:xfrm>
            <a:off x="4287673" y="318353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02.</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47"/>
          <p:cNvSpPr/>
          <p:nvPr/>
        </p:nvSpPr>
        <p:spPr>
          <a:xfrm>
            <a:off x="4287673" y="408999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03.</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47"/>
          <p:cNvSpPr/>
          <p:nvPr/>
        </p:nvSpPr>
        <p:spPr>
          <a:xfrm>
            <a:off x="4287673" y="499646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04.</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30"/>
          <p:cNvSpPr txBox="1"/>
          <p:nvPr/>
        </p:nvSpPr>
        <p:spPr>
          <a:xfrm>
            <a:off x="5445760" y="605155"/>
            <a:ext cx="1300480" cy="645160"/>
          </a:xfrm>
          <a:prstGeom prst="rect">
            <a:avLst/>
          </a:prstGeom>
          <a:noFill/>
        </p:spPr>
        <p:txBody>
          <a:bodyPr wrap="square" rtlCol="0">
            <a:spAutoFit/>
          </a:bodyPr>
          <a:lstStyle/>
          <a:p>
            <a:pPr algn="l"/>
            <a:r>
              <a:rPr lang="en-US" altLang="zh-CN" sz="3600" b="1" dirty="0">
                <a:solidFill>
                  <a:schemeClr val="tx1"/>
                </a:solidFill>
                <a:latin typeface="微软雅黑" panose="020B0503020204020204" pitchFamily="34" charset="-122"/>
                <a:ea typeface="微软雅黑" panose="020B0503020204020204" pitchFamily="34" charset="-122"/>
              </a:rPr>
              <a:t> </a:t>
            </a:r>
            <a:r>
              <a:rPr lang="zh-CN" altLang="en-US" sz="3600" b="1" dirty="0">
                <a:solidFill>
                  <a:schemeClr val="tx1"/>
                </a:solidFill>
                <a:latin typeface="微软雅黑" panose="020B0503020204020204" pitchFamily="34" charset="-122"/>
                <a:ea typeface="微软雅黑" panose="020B0503020204020204" pitchFamily="34" charset="-122"/>
              </a:rPr>
              <a:t>目录</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2000"/>
                                        <p:tgtEl>
                                          <p:spTgt spid="1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2000"/>
                                        <p:tgtEl>
                                          <p:spTgt spid="16"/>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strips(downLeft)">
                                      <p:cBhvr>
                                        <p:cTn id="13" dur="2000"/>
                                        <p:tgtEl>
                                          <p:spTgt spid="1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trips(downLeft)">
                                      <p:cBhvr>
                                        <p:cTn id="16" dur="2000"/>
                                        <p:tgtEl>
                                          <p:spTgt spid="18"/>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trips(downLeft)">
                                      <p:cBhvr>
                                        <p:cTn id="19" dur="2000"/>
                                        <p:tgtEl>
                                          <p:spTgt spid="27"/>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strips(downLeft)">
                                      <p:cBhvr>
                                        <p:cTn id="22" dur="2000"/>
                                        <p:tgtEl>
                                          <p:spTgt spid="28"/>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downLeft)">
                                      <p:cBhvr>
                                        <p:cTn id="25" dur="2000"/>
                                        <p:tgtEl>
                                          <p:spTgt spid="29"/>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strips(downLeft)">
                                      <p:cBhvr>
                                        <p:cTn id="28" dur="2000"/>
                                        <p:tgtEl>
                                          <p:spTgt spid="30"/>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trips(downLeft)">
                                      <p:cBhvr>
                                        <p:cTn id="31"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7" grpId="0"/>
      <p:bldP spid="28" grpId="0"/>
      <p:bldP spid="29"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317365" y="3548380"/>
            <a:ext cx="3588385" cy="615315"/>
          </a:xfrm>
          <a:prstGeom prst="rect">
            <a:avLst/>
          </a:prstGeom>
          <a:ln>
            <a:solidFill>
              <a:schemeClr val="bg1">
                <a:lumMod val="65000"/>
              </a:schemeClr>
            </a:solidFill>
          </a:ln>
        </p:spPr>
        <p:txBody>
          <a:bodyPr wrap="square" lIns="0" tIns="0" rIns="0" bIns="0">
            <a:spAutoFit/>
          </a:bodyPr>
          <a:lstStyle/>
          <a:p>
            <a:pPr algn="dist"/>
            <a:r>
              <a:rPr lang="zh-CN" altLang="en-US" sz="4000" dirty="0">
                <a:latin typeface="微软雅黑" panose="020B0503020204020204" pitchFamily="34" charset="-122"/>
                <a:ea typeface="微软雅黑" panose="020B0503020204020204" pitchFamily="34" charset="-122"/>
                <a:cs typeface="Arial" panose="020B0604020202020204" pitchFamily="34" charset="0"/>
              </a:rPr>
              <a:t>小组选题及分工</a:t>
            </a:r>
            <a:endParaRPr lang="zh-CN" altLang="en-US" sz="4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1608874" y="893489"/>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选题背景概述</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p:cNvSpPr/>
          <p:nvPr/>
        </p:nvSpPr>
        <p:spPr>
          <a:xfrm>
            <a:off x="1084896" y="863048"/>
            <a:ext cx="413640"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矩形 7"/>
          <p:cNvSpPr>
            <a:spLocks noChangeArrowheads="1"/>
          </p:cNvSpPr>
          <p:nvPr/>
        </p:nvSpPr>
        <p:spPr bwMode="auto">
          <a:xfrm>
            <a:off x="2045108" y="2636900"/>
            <a:ext cx="8101498" cy="3079006"/>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9" name="Rectangle 47"/>
          <p:cNvSpPr/>
          <p:nvPr/>
        </p:nvSpPr>
        <p:spPr>
          <a:xfrm>
            <a:off x="2045108" y="2025017"/>
            <a:ext cx="3317818" cy="430887"/>
          </a:xfrm>
          <a:prstGeom prst="rect">
            <a:avLst/>
          </a:prstGeom>
        </p:spPr>
        <p:txBody>
          <a:bodyPr wrap="square" lIns="0" tIns="0" rIns="0" bIns="0">
            <a:spAutoFit/>
          </a:bodyPr>
          <a:lstStyle/>
          <a:p>
            <a:r>
              <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rPr>
              <a:t>背景概述</a:t>
            </a:r>
            <a:r>
              <a:rPr lang="en-US" altLang="zh-CN" b="1">
                <a:solidFill>
                  <a:schemeClr val="tx1"/>
                </a:solidFill>
                <a:latin typeface="微软雅黑" panose="020B0503020204020204" pitchFamily="34" charset="-122"/>
                <a:ea typeface="微软雅黑" panose="020B0503020204020204" pitchFamily="34" charset="-122"/>
              </a:rPr>
              <a:t>PREFACE</a:t>
            </a:r>
          </a:p>
        </p:txBody>
      </p:sp>
      <p:sp>
        <p:nvSpPr>
          <p:cNvPr id="10" name="文本框 9"/>
          <p:cNvSpPr txBox="1"/>
          <p:nvPr/>
        </p:nvSpPr>
        <p:spPr>
          <a:xfrm>
            <a:off x="2472820" y="3127437"/>
            <a:ext cx="7135373" cy="1884618"/>
          </a:xfrm>
          <a:prstGeom prst="rect">
            <a:avLst/>
          </a:prstGeom>
          <a:noFill/>
        </p:spPr>
        <p:txBody>
          <a:bodyPr wrap="square" rtlCol="0">
            <a:spAutoFit/>
          </a:bodyPr>
          <a:lstStyle/>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信号与系统这门课程主要涉及对信号的处理、频域时域变换等问题。由于信号表达式比较抽象，信号的各种运算处理比较复杂。故本软件对信号以及其典型处理结果进行函数和图像展示，结果兼具直观性和严谨性。</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8061" y="81732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9" name="Rectangle 47"/>
          <p:cNvSpPr/>
          <p:nvPr/>
        </p:nvSpPr>
        <p:spPr>
          <a:xfrm>
            <a:off x="1561249" y="862374"/>
            <a:ext cx="2833079" cy="430887"/>
          </a:xfrm>
          <a:prstGeom prst="rect">
            <a:avLst/>
          </a:prstGeom>
        </p:spPr>
        <p:txBody>
          <a:bodyPr wrap="square" lIns="0" tIns="0" rIns="0" bIns="0">
            <a:spAutoFit/>
          </a:bodyPr>
          <a:lstStyle/>
          <a:p>
            <a:pPr algn="dist"/>
            <a:r>
              <a:rPr lang="zh-CN" altLang="en-US" sz="2800" dirty="0">
                <a:latin typeface="微软雅黑" panose="020B0503020204020204" pitchFamily="34" charset="-122"/>
                <a:ea typeface="微软雅黑" panose="020B0503020204020204" pitchFamily="34" charset="-122"/>
                <a:cs typeface="Arial" panose="020B0604020202020204" pitchFamily="34" charset="0"/>
              </a:rPr>
              <a:t>小组成员及分工</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5467106" y="2469476"/>
            <a:ext cx="1309476" cy="2522751"/>
            <a:chOff x="5084746" y="1980098"/>
            <a:chExt cx="2022667" cy="3896738"/>
          </a:xfrm>
          <a:solidFill>
            <a:schemeClr val="bg1">
              <a:lumMod val="65000"/>
            </a:schemeClr>
          </a:solidFill>
        </p:grpSpPr>
        <p:sp>
          <p:nvSpPr>
            <p:cNvPr id="8"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0"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1"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2"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3" name="Group 22"/>
            <p:cNvGrpSpPr/>
            <p:nvPr/>
          </p:nvGrpSpPr>
          <p:grpSpPr>
            <a:xfrm>
              <a:off x="5708371" y="5136354"/>
              <a:ext cx="831509" cy="740482"/>
              <a:chOff x="5708371" y="5136354"/>
              <a:chExt cx="831509" cy="740482"/>
            </a:xfrm>
            <a:grpFill/>
          </p:grpSpPr>
          <p:sp>
            <p:nvSpPr>
              <p:cNvPr id="18"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9" name="Group 28"/>
              <p:cNvGrpSpPr/>
              <p:nvPr/>
            </p:nvGrpSpPr>
            <p:grpSpPr>
              <a:xfrm>
                <a:off x="5708371" y="5136354"/>
                <a:ext cx="831509" cy="740482"/>
                <a:chOff x="5708371" y="5136354"/>
                <a:chExt cx="831509" cy="740482"/>
              </a:xfrm>
              <a:grpFill/>
            </p:grpSpPr>
            <p:sp>
              <p:nvSpPr>
                <p:cNvPr id="20"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21"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grpSp>
        <p:sp>
          <p:nvSpPr>
            <p:cNvPr id="14"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5"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6"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7"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grpSp>
      <p:sp>
        <p:nvSpPr>
          <p:cNvPr id="22" name="Oval 38"/>
          <p:cNvSpPr>
            <a:spLocks noChangeAspect="1"/>
          </p:cNvSpPr>
          <p:nvPr/>
        </p:nvSpPr>
        <p:spPr>
          <a:xfrm>
            <a:off x="7192650" y="1861820"/>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3" name="Oval 39"/>
          <p:cNvSpPr>
            <a:spLocks noChangeAspect="1"/>
          </p:cNvSpPr>
          <p:nvPr/>
        </p:nvSpPr>
        <p:spPr>
          <a:xfrm>
            <a:off x="7285496" y="1940139"/>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4</a:t>
            </a:r>
          </a:p>
        </p:txBody>
      </p:sp>
      <p:sp>
        <p:nvSpPr>
          <p:cNvPr id="24" name="Rectangle 3"/>
          <p:cNvSpPr txBox="1">
            <a:spLocks noChangeArrowheads="1"/>
          </p:cNvSpPr>
          <p:nvPr/>
        </p:nvSpPr>
        <p:spPr bwMode="auto">
          <a:xfrm flipH="1">
            <a:off x="8016941" y="2096048"/>
            <a:ext cx="2413252" cy="538994"/>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傅里叶变换、采样、滤波、调制、线性插值</a:t>
            </a:r>
          </a:p>
        </p:txBody>
      </p:sp>
      <p:sp>
        <p:nvSpPr>
          <p:cNvPr id="25" name="TextBox 198"/>
          <p:cNvSpPr txBox="1"/>
          <p:nvPr/>
        </p:nvSpPr>
        <p:spPr>
          <a:xfrm>
            <a:off x="8016941" y="1794095"/>
            <a:ext cx="2147935" cy="338554"/>
          </a:xfrm>
          <a:prstGeom prst="rect">
            <a:avLst/>
          </a:prstGeom>
        </p:spPr>
        <p:txBody>
          <a:bodyPr wrap="square" rtlCol="0">
            <a:spAutoFit/>
          </a:bodyPr>
          <a:lstStyle/>
          <a:p>
            <a:pPr>
              <a:buClr>
                <a:schemeClr val="tx1">
                  <a:lumMod val="85000"/>
                  <a:lumOff val="15000"/>
                </a:schemeClr>
              </a:buClr>
              <a:buSzPct val="105000"/>
            </a:pPr>
            <a:r>
              <a:rPr lang="en-US" altLang="zh-CN" sz="1600" dirty="0">
                <a:solidFill>
                  <a:schemeClr val="tx1"/>
                </a:solidFill>
                <a:latin typeface="微软雅黑" panose="020B0503020204020204" pitchFamily="34" charset="-122"/>
                <a:ea typeface="微软雅黑" panose="020B0503020204020204" pitchFamily="34" charset="-122"/>
              </a:rPr>
              <a:t>NNLXD</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6" name="Oval 41"/>
          <p:cNvSpPr>
            <a:spLocks noChangeAspect="1"/>
          </p:cNvSpPr>
          <p:nvPr/>
        </p:nvSpPr>
        <p:spPr>
          <a:xfrm>
            <a:off x="7771695" y="3249224"/>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7" name="Oval 42"/>
          <p:cNvSpPr>
            <a:spLocks noChangeAspect="1"/>
          </p:cNvSpPr>
          <p:nvPr/>
        </p:nvSpPr>
        <p:spPr>
          <a:xfrm>
            <a:off x="7864541"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5</a:t>
            </a:r>
          </a:p>
        </p:txBody>
      </p:sp>
      <p:sp>
        <p:nvSpPr>
          <p:cNvPr id="28" name="Rectangle 3"/>
          <p:cNvSpPr txBox="1">
            <a:spLocks noChangeArrowheads="1"/>
          </p:cNvSpPr>
          <p:nvPr/>
        </p:nvSpPr>
        <p:spPr bwMode="auto">
          <a:xfrm flipH="1">
            <a:off x="8589056" y="3539462"/>
            <a:ext cx="2413252" cy="538994"/>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软件界面调整和美化，软件功能调试，软件说明书撰写</a:t>
            </a:r>
            <a:endParaRPr lang="en-US" altLang="zh-CN" sz="1400" dirty="0">
              <a:solidFill>
                <a:schemeClr val="tx1"/>
              </a:solidFill>
            </a:endParaRPr>
          </a:p>
        </p:txBody>
      </p:sp>
      <p:sp>
        <p:nvSpPr>
          <p:cNvPr id="29" name="TextBox 198"/>
          <p:cNvSpPr txBox="1"/>
          <p:nvPr/>
        </p:nvSpPr>
        <p:spPr>
          <a:xfrm>
            <a:off x="8589056" y="3237509"/>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latin typeface="微软雅黑" panose="020B0503020204020204" pitchFamily="34" charset="-122"/>
                <a:ea typeface="微软雅黑" panose="020B0503020204020204" pitchFamily="34" charset="-122"/>
              </a:rPr>
              <a:t>张乐</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0" name="Oval 44"/>
          <p:cNvSpPr>
            <a:spLocks noChangeAspect="1"/>
          </p:cNvSpPr>
          <p:nvPr/>
        </p:nvSpPr>
        <p:spPr>
          <a:xfrm>
            <a:off x="7186880" y="4616916"/>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1" name="Oval 45"/>
          <p:cNvSpPr>
            <a:spLocks noChangeAspect="1"/>
          </p:cNvSpPr>
          <p:nvPr/>
        </p:nvSpPr>
        <p:spPr>
          <a:xfrm>
            <a:off x="7279726"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6</a:t>
            </a:r>
          </a:p>
        </p:txBody>
      </p:sp>
      <p:sp>
        <p:nvSpPr>
          <p:cNvPr id="32" name="Rectangle 3"/>
          <p:cNvSpPr txBox="1">
            <a:spLocks noChangeArrowheads="1"/>
          </p:cNvSpPr>
          <p:nvPr/>
        </p:nvSpPr>
        <p:spPr bwMode="auto">
          <a:xfrm flipH="1">
            <a:off x="8016941" y="4910893"/>
            <a:ext cx="2413252" cy="538994"/>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软件界面设计，</a:t>
            </a:r>
            <a:r>
              <a:rPr lang="en-US" altLang="zh-CN" sz="1400" dirty="0">
                <a:solidFill>
                  <a:schemeClr val="tx1"/>
                </a:solidFill>
              </a:rPr>
              <a:t>PPT</a:t>
            </a:r>
            <a:r>
              <a:rPr lang="zh-CN" altLang="en-US" sz="1400" dirty="0">
                <a:solidFill>
                  <a:schemeClr val="tx1"/>
                </a:solidFill>
              </a:rPr>
              <a:t>制作，软件说明书撰写及整理</a:t>
            </a:r>
          </a:p>
        </p:txBody>
      </p:sp>
      <p:sp>
        <p:nvSpPr>
          <p:cNvPr id="33" name="TextBox 198"/>
          <p:cNvSpPr txBox="1"/>
          <p:nvPr/>
        </p:nvSpPr>
        <p:spPr>
          <a:xfrm>
            <a:off x="8016941" y="4608940"/>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latin typeface="微软雅黑" panose="020B0503020204020204" pitchFamily="34" charset="-122"/>
                <a:ea typeface="微软雅黑" panose="020B0503020204020204" pitchFamily="34" charset="-122"/>
              </a:rPr>
              <a:t>张羽桐</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4" name="Oval 47"/>
          <p:cNvSpPr>
            <a:spLocks noChangeAspect="1"/>
          </p:cNvSpPr>
          <p:nvPr/>
        </p:nvSpPr>
        <p:spPr>
          <a:xfrm>
            <a:off x="4220414" y="1886798"/>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5" name="Oval 48"/>
          <p:cNvSpPr>
            <a:spLocks noChangeAspect="1"/>
          </p:cNvSpPr>
          <p:nvPr/>
        </p:nvSpPr>
        <p:spPr>
          <a:xfrm>
            <a:off x="4313258" y="1954322"/>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1</a:t>
            </a:r>
          </a:p>
        </p:txBody>
      </p:sp>
      <p:sp>
        <p:nvSpPr>
          <p:cNvPr id="36" name="Rectangle 3"/>
          <p:cNvSpPr txBox="1">
            <a:spLocks noChangeArrowheads="1"/>
          </p:cNvSpPr>
          <p:nvPr/>
        </p:nvSpPr>
        <p:spPr bwMode="auto">
          <a:xfrm flipH="1">
            <a:off x="2407940" y="2096048"/>
            <a:ext cx="1798831" cy="769826"/>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rPr>
              <a:t>组长，软件前后端对接，按键功能实现，软件说明书撰写</a:t>
            </a:r>
            <a:endParaRPr lang="en-US" altLang="zh-CN" sz="1400" dirty="0">
              <a:solidFill>
                <a:schemeClr val="tx1"/>
              </a:solidFill>
            </a:endParaRPr>
          </a:p>
        </p:txBody>
      </p:sp>
      <p:sp>
        <p:nvSpPr>
          <p:cNvPr id="37" name="TextBox 198"/>
          <p:cNvSpPr txBox="1"/>
          <p:nvPr/>
        </p:nvSpPr>
        <p:spPr>
          <a:xfrm>
            <a:off x="2058836" y="1794095"/>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latin typeface="微软雅黑" panose="020B0503020204020204" pitchFamily="34" charset="-122"/>
                <a:ea typeface="微软雅黑" panose="020B0503020204020204" pitchFamily="34" charset="-122"/>
              </a:rPr>
              <a:t>高金焘</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8" name="Oval 32"/>
          <p:cNvSpPr>
            <a:spLocks noChangeAspect="1"/>
          </p:cNvSpPr>
          <p:nvPr/>
        </p:nvSpPr>
        <p:spPr>
          <a:xfrm>
            <a:off x="3590168" y="3249224"/>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9" name="Oval 33"/>
          <p:cNvSpPr>
            <a:spLocks noChangeAspect="1"/>
          </p:cNvSpPr>
          <p:nvPr/>
        </p:nvSpPr>
        <p:spPr>
          <a:xfrm>
            <a:off x="3683014"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2</a:t>
            </a:r>
          </a:p>
        </p:txBody>
      </p:sp>
      <p:sp>
        <p:nvSpPr>
          <p:cNvPr id="40" name="Rectangle 3"/>
          <p:cNvSpPr txBox="1">
            <a:spLocks noChangeArrowheads="1"/>
          </p:cNvSpPr>
          <p:nvPr/>
        </p:nvSpPr>
        <p:spPr bwMode="auto">
          <a:xfrm flipH="1">
            <a:off x="1155700" y="3539462"/>
            <a:ext cx="2413252" cy="769826"/>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rPr>
              <a:t>卷积运算，傅里叶级数，傅里叶变换代码实现，</a:t>
            </a:r>
            <a:r>
              <a:rPr lang="en-US" altLang="zh-CN" sz="1400" dirty="0">
                <a:solidFill>
                  <a:schemeClr val="tx1"/>
                </a:solidFill>
              </a:rPr>
              <a:t>sigtem</a:t>
            </a:r>
            <a:r>
              <a:rPr lang="zh-CN" altLang="en-US" sz="1400" dirty="0">
                <a:solidFill>
                  <a:schemeClr val="tx1"/>
                </a:solidFill>
              </a:rPr>
              <a:t>库的构建与完善</a:t>
            </a:r>
          </a:p>
        </p:txBody>
      </p:sp>
      <p:sp>
        <p:nvSpPr>
          <p:cNvPr id="41" name="TextBox 198"/>
          <p:cNvSpPr txBox="1"/>
          <p:nvPr/>
        </p:nvSpPr>
        <p:spPr>
          <a:xfrm>
            <a:off x="1421017" y="3237509"/>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latin typeface="微软雅黑" panose="020B0503020204020204" pitchFamily="34" charset="-122"/>
                <a:ea typeface="微软雅黑" panose="020B0503020204020204" pitchFamily="34" charset="-122"/>
              </a:rPr>
              <a:t>唐灵</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42" name="Oval 35"/>
          <p:cNvSpPr>
            <a:spLocks noChangeAspect="1"/>
          </p:cNvSpPr>
          <p:nvPr/>
        </p:nvSpPr>
        <p:spPr>
          <a:xfrm>
            <a:off x="4220414" y="4616916"/>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43" name="Oval 36"/>
          <p:cNvSpPr>
            <a:spLocks noChangeAspect="1"/>
          </p:cNvSpPr>
          <p:nvPr/>
        </p:nvSpPr>
        <p:spPr>
          <a:xfrm>
            <a:off x="4313260"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3</a:t>
            </a:r>
          </a:p>
        </p:txBody>
      </p:sp>
      <p:sp>
        <p:nvSpPr>
          <p:cNvPr id="44" name="Rectangle 3"/>
          <p:cNvSpPr txBox="1">
            <a:spLocks noChangeArrowheads="1"/>
          </p:cNvSpPr>
          <p:nvPr/>
        </p:nvSpPr>
        <p:spPr bwMode="auto">
          <a:xfrm flipH="1">
            <a:off x="1793519" y="4910893"/>
            <a:ext cx="2413252" cy="538994"/>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ctr"/>
            <a:r>
              <a:rPr lang="zh-CN" altLang="en-US" sz="1400" dirty="0">
                <a:solidFill>
                  <a:schemeClr val="tx1"/>
                </a:solidFill>
              </a:rPr>
              <a:t>基本信号类的实现，</a:t>
            </a:r>
            <a:endParaRPr lang="en-US" altLang="zh-CN" sz="1400" dirty="0">
              <a:solidFill>
                <a:schemeClr val="tx1"/>
              </a:solidFill>
            </a:endParaRPr>
          </a:p>
          <a:p>
            <a:pPr algn="ctr"/>
            <a:r>
              <a:rPr lang="zh-CN" altLang="en-US" sz="1400" dirty="0">
                <a:solidFill>
                  <a:schemeClr val="tx1"/>
                </a:solidFill>
              </a:rPr>
              <a:t>软件说明书撰写</a:t>
            </a:r>
          </a:p>
        </p:txBody>
      </p:sp>
      <p:sp>
        <p:nvSpPr>
          <p:cNvPr id="45" name="TextBox 198"/>
          <p:cNvSpPr txBox="1"/>
          <p:nvPr/>
        </p:nvSpPr>
        <p:spPr>
          <a:xfrm>
            <a:off x="2058836" y="4608940"/>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latin typeface="微软雅黑" panose="020B0503020204020204" pitchFamily="34" charset="-122"/>
                <a:ea typeface="微软雅黑" panose="020B0503020204020204" pitchFamily="34" charset="-122"/>
              </a:rPr>
              <a:t>周子航</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0661554"/>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strips(downLeft)">
                                      <p:cBhvr>
                                        <p:cTn id="14" dur="2000"/>
                                        <p:tgtEl>
                                          <p:spTgt spid="7"/>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2000"/>
                                        <p:tgtEl>
                                          <p:spTgt spid="9"/>
                                        </p:tgtEl>
                                      </p:cBhvr>
                                    </p:animEffect>
                                  </p:childTnLst>
                                </p:cTn>
                              </p:par>
                              <p:par>
                                <p:cTn id="18" presetID="18" presetClass="entr" presetSubtype="1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Left)">
                                      <p:cBhvr>
                                        <p:cTn id="20" dur="2000"/>
                                        <p:tgtEl>
                                          <p:spTgt spid="6"/>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strips(downLeft)">
                                      <p:cBhvr>
                                        <p:cTn id="23" dur="2000"/>
                                        <p:tgtEl>
                                          <p:spTgt spid="2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strips(downLeft)">
                                      <p:cBhvr>
                                        <p:cTn id="26" dur="2000"/>
                                        <p:tgtEl>
                                          <p:spTgt spid="23"/>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strips(downLeft)">
                                      <p:cBhvr>
                                        <p:cTn id="29" dur="2000"/>
                                        <p:tgtEl>
                                          <p:spTgt spid="24"/>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strips(downLeft)">
                                      <p:cBhvr>
                                        <p:cTn id="32" dur="2000"/>
                                        <p:tgtEl>
                                          <p:spTgt spid="25"/>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2000"/>
                                        <p:tgtEl>
                                          <p:spTgt spid="26"/>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strips(downLeft)">
                                      <p:cBhvr>
                                        <p:cTn id="38" dur="2000"/>
                                        <p:tgtEl>
                                          <p:spTgt spid="27"/>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strips(downLeft)">
                                      <p:cBhvr>
                                        <p:cTn id="41" dur="2000"/>
                                        <p:tgtEl>
                                          <p:spTgt spid="28"/>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trips(downLeft)">
                                      <p:cBhvr>
                                        <p:cTn id="44" dur="2000"/>
                                        <p:tgtEl>
                                          <p:spTgt spid="29"/>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trips(downLeft)">
                                      <p:cBhvr>
                                        <p:cTn id="47" dur="2000"/>
                                        <p:tgtEl>
                                          <p:spTgt spid="30"/>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strips(downLeft)">
                                      <p:cBhvr>
                                        <p:cTn id="50" dur="2000"/>
                                        <p:tgtEl>
                                          <p:spTgt spid="31"/>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strips(downLeft)">
                                      <p:cBhvr>
                                        <p:cTn id="53" dur="2000"/>
                                        <p:tgtEl>
                                          <p:spTgt spid="32"/>
                                        </p:tgtEl>
                                      </p:cBhvr>
                                    </p:animEffect>
                                  </p:childTnLst>
                                </p:cTn>
                              </p:par>
                              <p:par>
                                <p:cTn id="54" presetID="18" presetClass="entr" presetSubtype="12"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strips(downLeft)">
                                      <p:cBhvr>
                                        <p:cTn id="56" dur="2000"/>
                                        <p:tgtEl>
                                          <p:spTgt spid="33"/>
                                        </p:tgtEl>
                                      </p:cBhvr>
                                    </p:animEffect>
                                  </p:childTnLst>
                                </p:cTn>
                              </p:par>
                              <p:par>
                                <p:cTn id="57" presetID="18" presetClass="entr" presetSubtype="12"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strips(downLeft)">
                                      <p:cBhvr>
                                        <p:cTn id="59" dur="2000"/>
                                        <p:tgtEl>
                                          <p:spTgt spid="34"/>
                                        </p:tgtEl>
                                      </p:cBhvr>
                                    </p:animEffect>
                                  </p:childTnLst>
                                </p:cTn>
                              </p:par>
                              <p:par>
                                <p:cTn id="60" presetID="18" presetClass="entr" presetSubtype="12"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strips(downLeft)">
                                      <p:cBhvr>
                                        <p:cTn id="62" dur="2000"/>
                                        <p:tgtEl>
                                          <p:spTgt spid="35"/>
                                        </p:tgtEl>
                                      </p:cBhvr>
                                    </p:animEffect>
                                  </p:childTnLst>
                                </p:cTn>
                              </p:par>
                              <p:par>
                                <p:cTn id="63" presetID="18" presetClass="entr" presetSubtype="12"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strips(downLeft)">
                                      <p:cBhvr>
                                        <p:cTn id="65" dur="2000"/>
                                        <p:tgtEl>
                                          <p:spTgt spid="36"/>
                                        </p:tgtEl>
                                      </p:cBhvr>
                                    </p:animEffect>
                                  </p:childTnLst>
                                </p:cTn>
                              </p:par>
                              <p:par>
                                <p:cTn id="66" presetID="18" presetClass="entr" presetSubtype="12"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strips(downLeft)">
                                      <p:cBhvr>
                                        <p:cTn id="68" dur="2000"/>
                                        <p:tgtEl>
                                          <p:spTgt spid="37"/>
                                        </p:tgtEl>
                                      </p:cBhvr>
                                    </p:animEffect>
                                  </p:childTnLst>
                                </p:cTn>
                              </p:par>
                              <p:par>
                                <p:cTn id="69" presetID="18" presetClass="entr" presetSubtype="12"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strips(downLeft)">
                                      <p:cBhvr>
                                        <p:cTn id="71" dur="2000"/>
                                        <p:tgtEl>
                                          <p:spTgt spid="38"/>
                                        </p:tgtEl>
                                      </p:cBhvr>
                                    </p:animEffect>
                                  </p:childTnLst>
                                </p:cTn>
                              </p:par>
                              <p:par>
                                <p:cTn id="72" presetID="18" presetClass="entr" presetSubtype="12"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strips(downLeft)">
                                      <p:cBhvr>
                                        <p:cTn id="74" dur="2000"/>
                                        <p:tgtEl>
                                          <p:spTgt spid="39"/>
                                        </p:tgtEl>
                                      </p:cBhvr>
                                    </p:animEffect>
                                  </p:childTnLst>
                                </p:cTn>
                              </p:par>
                              <p:par>
                                <p:cTn id="75" presetID="18" presetClass="entr" presetSubtype="12"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strips(downLeft)">
                                      <p:cBhvr>
                                        <p:cTn id="77" dur="2000"/>
                                        <p:tgtEl>
                                          <p:spTgt spid="40"/>
                                        </p:tgtEl>
                                      </p:cBhvr>
                                    </p:animEffect>
                                  </p:childTnLst>
                                </p:cTn>
                              </p:par>
                              <p:par>
                                <p:cTn id="78" presetID="18" presetClass="entr" presetSubtype="12"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strips(downLeft)">
                                      <p:cBhvr>
                                        <p:cTn id="80" dur="2000"/>
                                        <p:tgtEl>
                                          <p:spTgt spid="41"/>
                                        </p:tgtEl>
                                      </p:cBhvr>
                                    </p:animEffect>
                                  </p:childTnLst>
                                </p:cTn>
                              </p:par>
                              <p:par>
                                <p:cTn id="81" presetID="18" presetClass="entr" presetSubtype="12"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trips(downLeft)">
                                      <p:cBhvr>
                                        <p:cTn id="83" dur="2000"/>
                                        <p:tgtEl>
                                          <p:spTgt spid="42"/>
                                        </p:tgtEl>
                                      </p:cBhvr>
                                    </p:animEffect>
                                  </p:childTnLst>
                                </p:cTn>
                              </p:par>
                              <p:par>
                                <p:cTn id="84" presetID="18" presetClass="entr" presetSubtype="12"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strips(downLeft)">
                                      <p:cBhvr>
                                        <p:cTn id="86" dur="2000"/>
                                        <p:tgtEl>
                                          <p:spTgt spid="43"/>
                                        </p:tgtEl>
                                      </p:cBhvr>
                                    </p:animEffect>
                                  </p:childTnLst>
                                </p:cTn>
                              </p:par>
                              <p:par>
                                <p:cTn id="87" presetID="18" presetClass="entr" presetSubtype="12"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strips(downLeft)">
                                      <p:cBhvr>
                                        <p:cTn id="89" dur="2000"/>
                                        <p:tgtEl>
                                          <p:spTgt spid="44"/>
                                        </p:tgtEl>
                                      </p:cBhvr>
                                    </p:animEffect>
                                  </p:childTnLst>
                                </p:cTn>
                              </p:par>
                              <p:par>
                                <p:cTn id="90" presetID="18" presetClass="entr" presetSubtype="12"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strips(downLeft)">
                                      <p:cBhvr>
                                        <p:cTn id="92"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2" grpId="0" bldLvl="0" animBg="1"/>
      <p:bldP spid="23" grpId="0" animBg="1"/>
      <p:bldP spid="24" grpId="0"/>
      <p:bldP spid="25" grpId="0"/>
      <p:bldP spid="26" grpId="0" bldLvl="0" animBg="1"/>
      <p:bldP spid="27" grpId="0" animBg="1"/>
      <p:bldP spid="28" grpId="0"/>
      <p:bldP spid="29" grpId="0"/>
      <p:bldP spid="30" grpId="0" bldLvl="0" animBg="1"/>
      <p:bldP spid="31" grpId="0" animBg="1"/>
      <p:bldP spid="32" grpId="0"/>
      <p:bldP spid="33" grpId="0"/>
      <p:bldP spid="34" grpId="0" bldLvl="0" animBg="1"/>
      <p:bldP spid="35" grpId="0" animBg="1"/>
      <p:bldP spid="36" grpId="0"/>
      <p:bldP spid="37" grpId="0"/>
      <p:bldP spid="38" grpId="0" bldLvl="0" animBg="1"/>
      <p:bldP spid="39" grpId="0" animBg="1"/>
      <p:bldP spid="40" grpId="0"/>
      <p:bldP spid="41" grpId="0"/>
      <p:bldP spid="42" grpId="0" bldLvl="0" animBg="1"/>
      <p:bldP spid="43" grpId="0" animBg="1"/>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333365" y="1586865"/>
            <a:ext cx="1555750" cy="1107440"/>
          </a:xfrm>
          <a:prstGeom prst="rect">
            <a:avLst/>
          </a:prstGeom>
          <a:ln>
            <a:solidFill>
              <a:schemeClr val="bg1">
                <a:lumMod val="50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043045" y="3090545"/>
            <a:ext cx="4136390" cy="676910"/>
          </a:xfrm>
          <a:prstGeom prst="rect">
            <a:avLst/>
          </a:prstGeom>
          <a:ln>
            <a:solidFill>
              <a:schemeClr val="bg1">
                <a:lumMod val="50000"/>
              </a:schemeClr>
            </a:solidFill>
          </a:ln>
        </p:spPr>
        <p:txBody>
          <a:bodyPr wrap="square" lIns="0" tIns="0" rIns="0" bIns="0">
            <a:spAutoFit/>
          </a:bodyPr>
          <a:lstStyle/>
          <a:p>
            <a:pPr algn="dist"/>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软件设计思路</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25206" y="85288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软件设计流程 </a:t>
            </a:r>
          </a:p>
        </p:txBody>
      </p:sp>
      <p:sp>
        <p:nvSpPr>
          <p:cNvPr id="6" name="任意多边形 5"/>
          <p:cNvSpPr/>
          <p:nvPr/>
        </p:nvSpPr>
        <p:spPr>
          <a:xfrm>
            <a:off x="3128790" y="2440847"/>
            <a:ext cx="6290632" cy="4125206"/>
          </a:xfrm>
          <a:custGeom>
            <a:avLst/>
            <a:gdLst>
              <a:gd name="connsiteX0" fmla="*/ 0 w 6290632"/>
              <a:gd name="connsiteY0" fmla="*/ 330506 h 4109292"/>
              <a:gd name="connsiteX1" fmla="*/ 0 w 6290632"/>
              <a:gd name="connsiteY1" fmla="*/ 0 h 4109292"/>
              <a:gd name="connsiteX2" fmla="*/ 2886420 w 6290632"/>
              <a:gd name="connsiteY2" fmla="*/ 253388 h 4109292"/>
              <a:gd name="connsiteX3" fmla="*/ 1740665 w 6290632"/>
              <a:gd name="connsiteY3" fmla="*/ 859316 h 4109292"/>
              <a:gd name="connsiteX4" fmla="*/ 4109292 w 6290632"/>
              <a:gd name="connsiteY4" fmla="*/ 1443210 h 4109292"/>
              <a:gd name="connsiteX5" fmla="*/ 2203374 w 6290632"/>
              <a:gd name="connsiteY5" fmla="*/ 2533880 h 4109292"/>
              <a:gd name="connsiteX6" fmla="*/ 6290632 w 6290632"/>
              <a:gd name="connsiteY6" fmla="*/ 2974555 h 4109292"/>
              <a:gd name="connsiteX7" fmla="*/ 6290632 w 6290632"/>
              <a:gd name="connsiteY7" fmla="*/ 4109292 h 4109292"/>
              <a:gd name="connsiteX8" fmla="*/ 947451 w 6290632"/>
              <a:gd name="connsiteY8" fmla="*/ 2655066 h 4109292"/>
              <a:gd name="connsiteX9" fmla="*/ 2765234 w 6290632"/>
              <a:gd name="connsiteY9" fmla="*/ 1564396 h 4109292"/>
              <a:gd name="connsiteX10" fmla="*/ 771181 w 6290632"/>
              <a:gd name="connsiteY10" fmla="*/ 991519 h 4109292"/>
              <a:gd name="connsiteX11" fmla="*/ 2214391 w 6290632"/>
              <a:gd name="connsiteY11" fmla="*/ 308473 h 4109292"/>
              <a:gd name="connsiteX12" fmla="*/ 0 w 6290632"/>
              <a:gd name="connsiteY12" fmla="*/ 330506 h 4109292"/>
              <a:gd name="connsiteX0-1" fmla="*/ 0 w 6290632"/>
              <a:gd name="connsiteY0-2" fmla="*/ 330506 h 4109292"/>
              <a:gd name="connsiteX1-3" fmla="*/ 0 w 6290632"/>
              <a:gd name="connsiteY1-4" fmla="*/ 0 h 4109292"/>
              <a:gd name="connsiteX2-5" fmla="*/ 2886420 w 6290632"/>
              <a:gd name="connsiteY2-6" fmla="*/ 253388 h 4109292"/>
              <a:gd name="connsiteX3-7" fmla="*/ 1740665 w 6290632"/>
              <a:gd name="connsiteY3-8" fmla="*/ 859316 h 4109292"/>
              <a:gd name="connsiteX4-9" fmla="*/ 4109292 w 6290632"/>
              <a:gd name="connsiteY4-10" fmla="*/ 1443210 h 4109292"/>
              <a:gd name="connsiteX5-11" fmla="*/ 2203374 w 6290632"/>
              <a:gd name="connsiteY5-12" fmla="*/ 2533880 h 4109292"/>
              <a:gd name="connsiteX6-13" fmla="*/ 6290632 w 6290632"/>
              <a:gd name="connsiteY6-14" fmla="*/ 2974555 h 4109292"/>
              <a:gd name="connsiteX7-15" fmla="*/ 6290632 w 6290632"/>
              <a:gd name="connsiteY7-16" fmla="*/ 4109292 h 4109292"/>
              <a:gd name="connsiteX8-17" fmla="*/ 947451 w 6290632"/>
              <a:gd name="connsiteY8-18" fmla="*/ 2655066 h 4109292"/>
              <a:gd name="connsiteX9-19" fmla="*/ 2765234 w 6290632"/>
              <a:gd name="connsiteY9-20" fmla="*/ 1564396 h 4109292"/>
              <a:gd name="connsiteX10-21" fmla="*/ 771181 w 6290632"/>
              <a:gd name="connsiteY10-22" fmla="*/ 991519 h 4109292"/>
              <a:gd name="connsiteX11-23" fmla="*/ 2214391 w 6290632"/>
              <a:gd name="connsiteY11-24" fmla="*/ 308473 h 4109292"/>
              <a:gd name="connsiteX12-25" fmla="*/ 0 w 6290632"/>
              <a:gd name="connsiteY12-26" fmla="*/ 330506 h 4109292"/>
              <a:gd name="connsiteX0-27" fmla="*/ 0 w 6290632"/>
              <a:gd name="connsiteY0-28" fmla="*/ 330506 h 4109292"/>
              <a:gd name="connsiteX1-29" fmla="*/ 0 w 6290632"/>
              <a:gd name="connsiteY1-30" fmla="*/ 0 h 4109292"/>
              <a:gd name="connsiteX2-31" fmla="*/ 2886420 w 6290632"/>
              <a:gd name="connsiteY2-32" fmla="*/ 253388 h 4109292"/>
              <a:gd name="connsiteX3-33" fmla="*/ 1740665 w 6290632"/>
              <a:gd name="connsiteY3-34" fmla="*/ 859316 h 4109292"/>
              <a:gd name="connsiteX4-35" fmla="*/ 4109292 w 6290632"/>
              <a:gd name="connsiteY4-36" fmla="*/ 1443210 h 4109292"/>
              <a:gd name="connsiteX5-37" fmla="*/ 2203374 w 6290632"/>
              <a:gd name="connsiteY5-38" fmla="*/ 2533880 h 4109292"/>
              <a:gd name="connsiteX6-39" fmla="*/ 6290632 w 6290632"/>
              <a:gd name="connsiteY6-40" fmla="*/ 2974555 h 4109292"/>
              <a:gd name="connsiteX7-41" fmla="*/ 6290632 w 6290632"/>
              <a:gd name="connsiteY7-42" fmla="*/ 4109292 h 4109292"/>
              <a:gd name="connsiteX8-43" fmla="*/ 947451 w 6290632"/>
              <a:gd name="connsiteY8-44" fmla="*/ 2655066 h 4109292"/>
              <a:gd name="connsiteX9-45" fmla="*/ 2765234 w 6290632"/>
              <a:gd name="connsiteY9-46" fmla="*/ 1564396 h 4109292"/>
              <a:gd name="connsiteX10-47" fmla="*/ 771181 w 6290632"/>
              <a:gd name="connsiteY10-48" fmla="*/ 991519 h 4109292"/>
              <a:gd name="connsiteX11-49" fmla="*/ 2214391 w 6290632"/>
              <a:gd name="connsiteY11-50" fmla="*/ 308473 h 4109292"/>
              <a:gd name="connsiteX12-51" fmla="*/ 0 w 6290632"/>
              <a:gd name="connsiteY12-52" fmla="*/ 330506 h 4109292"/>
              <a:gd name="connsiteX0-53" fmla="*/ 0 w 6290632"/>
              <a:gd name="connsiteY0-54" fmla="*/ 354602 h 4133388"/>
              <a:gd name="connsiteX1-55" fmla="*/ 0 w 6290632"/>
              <a:gd name="connsiteY1-56" fmla="*/ 24096 h 4133388"/>
              <a:gd name="connsiteX2-57" fmla="*/ 2886420 w 6290632"/>
              <a:gd name="connsiteY2-58" fmla="*/ 277484 h 4133388"/>
              <a:gd name="connsiteX3-59" fmla="*/ 1740665 w 6290632"/>
              <a:gd name="connsiteY3-60" fmla="*/ 883412 h 4133388"/>
              <a:gd name="connsiteX4-61" fmla="*/ 4109292 w 6290632"/>
              <a:gd name="connsiteY4-62" fmla="*/ 1467306 h 4133388"/>
              <a:gd name="connsiteX5-63" fmla="*/ 2203374 w 6290632"/>
              <a:gd name="connsiteY5-64" fmla="*/ 2557976 h 4133388"/>
              <a:gd name="connsiteX6-65" fmla="*/ 6290632 w 6290632"/>
              <a:gd name="connsiteY6-66" fmla="*/ 2998651 h 4133388"/>
              <a:gd name="connsiteX7-67" fmla="*/ 6290632 w 6290632"/>
              <a:gd name="connsiteY7-68" fmla="*/ 4133388 h 4133388"/>
              <a:gd name="connsiteX8-69" fmla="*/ 947451 w 6290632"/>
              <a:gd name="connsiteY8-70" fmla="*/ 2679162 h 4133388"/>
              <a:gd name="connsiteX9-71" fmla="*/ 2765234 w 6290632"/>
              <a:gd name="connsiteY9-72" fmla="*/ 1588492 h 4133388"/>
              <a:gd name="connsiteX10-73" fmla="*/ 771181 w 6290632"/>
              <a:gd name="connsiteY10-74" fmla="*/ 1015615 h 4133388"/>
              <a:gd name="connsiteX11-75" fmla="*/ 2214391 w 6290632"/>
              <a:gd name="connsiteY11-76" fmla="*/ 332569 h 4133388"/>
              <a:gd name="connsiteX12-77" fmla="*/ 0 w 6290632"/>
              <a:gd name="connsiteY12-78" fmla="*/ 354602 h 4133388"/>
              <a:gd name="connsiteX0-79" fmla="*/ 0 w 6290632"/>
              <a:gd name="connsiteY0-80" fmla="*/ 354602 h 4133388"/>
              <a:gd name="connsiteX1-81" fmla="*/ 0 w 6290632"/>
              <a:gd name="connsiteY1-82" fmla="*/ 24096 h 4133388"/>
              <a:gd name="connsiteX2-83" fmla="*/ 2886420 w 6290632"/>
              <a:gd name="connsiteY2-84" fmla="*/ 277484 h 4133388"/>
              <a:gd name="connsiteX3-85" fmla="*/ 1740665 w 6290632"/>
              <a:gd name="connsiteY3-86" fmla="*/ 883412 h 4133388"/>
              <a:gd name="connsiteX4-87" fmla="*/ 4109292 w 6290632"/>
              <a:gd name="connsiteY4-88" fmla="*/ 1467306 h 4133388"/>
              <a:gd name="connsiteX5-89" fmla="*/ 2203374 w 6290632"/>
              <a:gd name="connsiteY5-90" fmla="*/ 2557976 h 4133388"/>
              <a:gd name="connsiteX6-91" fmla="*/ 6290632 w 6290632"/>
              <a:gd name="connsiteY6-92" fmla="*/ 2998651 h 4133388"/>
              <a:gd name="connsiteX7-93" fmla="*/ 6290632 w 6290632"/>
              <a:gd name="connsiteY7-94" fmla="*/ 4133388 h 4133388"/>
              <a:gd name="connsiteX8-95" fmla="*/ 947451 w 6290632"/>
              <a:gd name="connsiteY8-96" fmla="*/ 2679162 h 4133388"/>
              <a:gd name="connsiteX9-97" fmla="*/ 2765234 w 6290632"/>
              <a:gd name="connsiteY9-98" fmla="*/ 1588492 h 4133388"/>
              <a:gd name="connsiteX10-99" fmla="*/ 771181 w 6290632"/>
              <a:gd name="connsiteY10-100" fmla="*/ 1015615 h 4133388"/>
              <a:gd name="connsiteX11-101" fmla="*/ 2214391 w 6290632"/>
              <a:gd name="connsiteY11-102" fmla="*/ 332569 h 4133388"/>
              <a:gd name="connsiteX12-103" fmla="*/ 0 w 6290632"/>
              <a:gd name="connsiteY12-104" fmla="*/ 354602 h 4133388"/>
              <a:gd name="connsiteX0-105" fmla="*/ 0 w 6290632"/>
              <a:gd name="connsiteY0-106" fmla="*/ 354602 h 4133388"/>
              <a:gd name="connsiteX1-107" fmla="*/ 0 w 6290632"/>
              <a:gd name="connsiteY1-108" fmla="*/ 24096 h 4133388"/>
              <a:gd name="connsiteX2-109" fmla="*/ 2886420 w 6290632"/>
              <a:gd name="connsiteY2-110" fmla="*/ 277484 h 4133388"/>
              <a:gd name="connsiteX3-111" fmla="*/ 1740665 w 6290632"/>
              <a:gd name="connsiteY3-112" fmla="*/ 883412 h 4133388"/>
              <a:gd name="connsiteX4-113" fmla="*/ 4109292 w 6290632"/>
              <a:gd name="connsiteY4-114" fmla="*/ 1467306 h 4133388"/>
              <a:gd name="connsiteX5-115" fmla="*/ 2203374 w 6290632"/>
              <a:gd name="connsiteY5-116" fmla="*/ 2557976 h 4133388"/>
              <a:gd name="connsiteX6-117" fmla="*/ 6290632 w 6290632"/>
              <a:gd name="connsiteY6-118" fmla="*/ 2998651 h 4133388"/>
              <a:gd name="connsiteX7-119" fmla="*/ 6290632 w 6290632"/>
              <a:gd name="connsiteY7-120" fmla="*/ 4133388 h 4133388"/>
              <a:gd name="connsiteX8-121" fmla="*/ 947451 w 6290632"/>
              <a:gd name="connsiteY8-122" fmla="*/ 2679162 h 4133388"/>
              <a:gd name="connsiteX9-123" fmla="*/ 2765234 w 6290632"/>
              <a:gd name="connsiteY9-124" fmla="*/ 1588492 h 4133388"/>
              <a:gd name="connsiteX10-125" fmla="*/ 771181 w 6290632"/>
              <a:gd name="connsiteY10-126" fmla="*/ 1015615 h 4133388"/>
              <a:gd name="connsiteX11-127" fmla="*/ 2214391 w 6290632"/>
              <a:gd name="connsiteY11-128" fmla="*/ 332569 h 4133388"/>
              <a:gd name="connsiteX12-129" fmla="*/ 0 w 6290632"/>
              <a:gd name="connsiteY12-130" fmla="*/ 354602 h 4133388"/>
              <a:gd name="connsiteX0-131" fmla="*/ 0 w 6290632"/>
              <a:gd name="connsiteY0-132" fmla="*/ 354602 h 4133388"/>
              <a:gd name="connsiteX1-133" fmla="*/ 0 w 6290632"/>
              <a:gd name="connsiteY1-134" fmla="*/ 24096 h 4133388"/>
              <a:gd name="connsiteX2-135" fmla="*/ 2886420 w 6290632"/>
              <a:gd name="connsiteY2-136" fmla="*/ 277484 h 4133388"/>
              <a:gd name="connsiteX3-137" fmla="*/ 1740665 w 6290632"/>
              <a:gd name="connsiteY3-138" fmla="*/ 883412 h 4133388"/>
              <a:gd name="connsiteX4-139" fmla="*/ 4109292 w 6290632"/>
              <a:gd name="connsiteY4-140" fmla="*/ 1467306 h 4133388"/>
              <a:gd name="connsiteX5-141" fmla="*/ 2203374 w 6290632"/>
              <a:gd name="connsiteY5-142" fmla="*/ 2557976 h 4133388"/>
              <a:gd name="connsiteX6-143" fmla="*/ 6290632 w 6290632"/>
              <a:gd name="connsiteY6-144" fmla="*/ 2998651 h 4133388"/>
              <a:gd name="connsiteX7-145" fmla="*/ 6290632 w 6290632"/>
              <a:gd name="connsiteY7-146" fmla="*/ 4133388 h 4133388"/>
              <a:gd name="connsiteX8-147" fmla="*/ 947451 w 6290632"/>
              <a:gd name="connsiteY8-148" fmla="*/ 2679162 h 4133388"/>
              <a:gd name="connsiteX9-149" fmla="*/ 2765234 w 6290632"/>
              <a:gd name="connsiteY9-150" fmla="*/ 1588492 h 4133388"/>
              <a:gd name="connsiteX10-151" fmla="*/ 771181 w 6290632"/>
              <a:gd name="connsiteY10-152" fmla="*/ 1015615 h 4133388"/>
              <a:gd name="connsiteX11-153" fmla="*/ 2214391 w 6290632"/>
              <a:gd name="connsiteY11-154" fmla="*/ 332569 h 4133388"/>
              <a:gd name="connsiteX12-155" fmla="*/ 0 w 6290632"/>
              <a:gd name="connsiteY12-156" fmla="*/ 354602 h 4133388"/>
              <a:gd name="connsiteX0-157" fmla="*/ 0 w 6290632"/>
              <a:gd name="connsiteY0-158" fmla="*/ 354602 h 4133388"/>
              <a:gd name="connsiteX1-159" fmla="*/ 0 w 6290632"/>
              <a:gd name="connsiteY1-160" fmla="*/ 24096 h 4133388"/>
              <a:gd name="connsiteX2-161" fmla="*/ 2886420 w 6290632"/>
              <a:gd name="connsiteY2-162" fmla="*/ 277484 h 4133388"/>
              <a:gd name="connsiteX3-163" fmla="*/ 1740665 w 6290632"/>
              <a:gd name="connsiteY3-164" fmla="*/ 883412 h 4133388"/>
              <a:gd name="connsiteX4-165" fmla="*/ 4109292 w 6290632"/>
              <a:gd name="connsiteY4-166" fmla="*/ 1467306 h 4133388"/>
              <a:gd name="connsiteX5-167" fmla="*/ 2203374 w 6290632"/>
              <a:gd name="connsiteY5-168" fmla="*/ 2557976 h 4133388"/>
              <a:gd name="connsiteX6-169" fmla="*/ 6290632 w 6290632"/>
              <a:gd name="connsiteY6-170" fmla="*/ 2998651 h 4133388"/>
              <a:gd name="connsiteX7-171" fmla="*/ 6290632 w 6290632"/>
              <a:gd name="connsiteY7-172" fmla="*/ 4133388 h 4133388"/>
              <a:gd name="connsiteX8-173" fmla="*/ 947451 w 6290632"/>
              <a:gd name="connsiteY8-174" fmla="*/ 2679162 h 4133388"/>
              <a:gd name="connsiteX9-175" fmla="*/ 2765234 w 6290632"/>
              <a:gd name="connsiteY9-176" fmla="*/ 1588492 h 4133388"/>
              <a:gd name="connsiteX10-177" fmla="*/ 771181 w 6290632"/>
              <a:gd name="connsiteY10-178" fmla="*/ 1015615 h 4133388"/>
              <a:gd name="connsiteX11-179" fmla="*/ 2214391 w 6290632"/>
              <a:gd name="connsiteY11-180" fmla="*/ 332569 h 4133388"/>
              <a:gd name="connsiteX12-181" fmla="*/ 0 w 6290632"/>
              <a:gd name="connsiteY12-182" fmla="*/ 354602 h 4133388"/>
              <a:gd name="connsiteX0-183" fmla="*/ 0 w 6290632"/>
              <a:gd name="connsiteY0-184" fmla="*/ 354602 h 4133388"/>
              <a:gd name="connsiteX1-185" fmla="*/ 0 w 6290632"/>
              <a:gd name="connsiteY1-186" fmla="*/ 24096 h 4133388"/>
              <a:gd name="connsiteX2-187" fmla="*/ 2886420 w 6290632"/>
              <a:gd name="connsiteY2-188" fmla="*/ 277484 h 4133388"/>
              <a:gd name="connsiteX3-189" fmla="*/ 1740665 w 6290632"/>
              <a:gd name="connsiteY3-190" fmla="*/ 883412 h 4133388"/>
              <a:gd name="connsiteX4-191" fmla="*/ 4109292 w 6290632"/>
              <a:gd name="connsiteY4-192" fmla="*/ 1467306 h 4133388"/>
              <a:gd name="connsiteX5-193" fmla="*/ 2203374 w 6290632"/>
              <a:gd name="connsiteY5-194" fmla="*/ 2557976 h 4133388"/>
              <a:gd name="connsiteX6-195" fmla="*/ 6290632 w 6290632"/>
              <a:gd name="connsiteY6-196" fmla="*/ 2998651 h 4133388"/>
              <a:gd name="connsiteX7-197" fmla="*/ 6290632 w 6290632"/>
              <a:gd name="connsiteY7-198" fmla="*/ 4133388 h 4133388"/>
              <a:gd name="connsiteX8-199" fmla="*/ 947451 w 6290632"/>
              <a:gd name="connsiteY8-200" fmla="*/ 2679162 h 4133388"/>
              <a:gd name="connsiteX9-201" fmla="*/ 2765234 w 6290632"/>
              <a:gd name="connsiteY9-202" fmla="*/ 1588492 h 4133388"/>
              <a:gd name="connsiteX10-203" fmla="*/ 771181 w 6290632"/>
              <a:gd name="connsiteY10-204" fmla="*/ 1015615 h 4133388"/>
              <a:gd name="connsiteX11-205" fmla="*/ 2214391 w 6290632"/>
              <a:gd name="connsiteY11-206" fmla="*/ 332569 h 4133388"/>
              <a:gd name="connsiteX12-207" fmla="*/ 0 w 6290632"/>
              <a:gd name="connsiteY12-208" fmla="*/ 354602 h 4133388"/>
              <a:gd name="connsiteX0-209" fmla="*/ 0 w 6290632"/>
              <a:gd name="connsiteY0-210" fmla="*/ 354602 h 4133388"/>
              <a:gd name="connsiteX1-211" fmla="*/ 0 w 6290632"/>
              <a:gd name="connsiteY1-212" fmla="*/ 24096 h 4133388"/>
              <a:gd name="connsiteX2-213" fmla="*/ 2886420 w 6290632"/>
              <a:gd name="connsiteY2-214" fmla="*/ 277484 h 4133388"/>
              <a:gd name="connsiteX3-215" fmla="*/ 1740665 w 6290632"/>
              <a:gd name="connsiteY3-216" fmla="*/ 883412 h 4133388"/>
              <a:gd name="connsiteX4-217" fmla="*/ 4109292 w 6290632"/>
              <a:gd name="connsiteY4-218" fmla="*/ 1467306 h 4133388"/>
              <a:gd name="connsiteX5-219" fmla="*/ 2203374 w 6290632"/>
              <a:gd name="connsiteY5-220" fmla="*/ 2557976 h 4133388"/>
              <a:gd name="connsiteX6-221" fmla="*/ 6290632 w 6290632"/>
              <a:gd name="connsiteY6-222" fmla="*/ 2998651 h 4133388"/>
              <a:gd name="connsiteX7-223" fmla="*/ 6290632 w 6290632"/>
              <a:gd name="connsiteY7-224" fmla="*/ 4133388 h 4133388"/>
              <a:gd name="connsiteX8-225" fmla="*/ 947451 w 6290632"/>
              <a:gd name="connsiteY8-226" fmla="*/ 2679162 h 4133388"/>
              <a:gd name="connsiteX9-227" fmla="*/ 2765234 w 6290632"/>
              <a:gd name="connsiteY9-228" fmla="*/ 1588492 h 4133388"/>
              <a:gd name="connsiteX10-229" fmla="*/ 771181 w 6290632"/>
              <a:gd name="connsiteY10-230" fmla="*/ 1015615 h 4133388"/>
              <a:gd name="connsiteX11-231" fmla="*/ 2214391 w 6290632"/>
              <a:gd name="connsiteY11-232" fmla="*/ 332569 h 4133388"/>
              <a:gd name="connsiteX12-233" fmla="*/ 0 w 6290632"/>
              <a:gd name="connsiteY12-234" fmla="*/ 354602 h 4133388"/>
              <a:gd name="connsiteX0-235" fmla="*/ 0 w 6290632"/>
              <a:gd name="connsiteY0-236" fmla="*/ 354602 h 4133388"/>
              <a:gd name="connsiteX1-237" fmla="*/ 0 w 6290632"/>
              <a:gd name="connsiteY1-238" fmla="*/ 24096 h 4133388"/>
              <a:gd name="connsiteX2-239" fmla="*/ 2886420 w 6290632"/>
              <a:gd name="connsiteY2-240" fmla="*/ 277484 h 4133388"/>
              <a:gd name="connsiteX3-241" fmla="*/ 1740665 w 6290632"/>
              <a:gd name="connsiteY3-242" fmla="*/ 883412 h 4133388"/>
              <a:gd name="connsiteX4-243" fmla="*/ 4109292 w 6290632"/>
              <a:gd name="connsiteY4-244" fmla="*/ 1467306 h 4133388"/>
              <a:gd name="connsiteX5-245" fmla="*/ 2203374 w 6290632"/>
              <a:gd name="connsiteY5-246" fmla="*/ 2557976 h 4133388"/>
              <a:gd name="connsiteX6-247" fmla="*/ 6290632 w 6290632"/>
              <a:gd name="connsiteY6-248" fmla="*/ 2998651 h 4133388"/>
              <a:gd name="connsiteX7-249" fmla="*/ 6290632 w 6290632"/>
              <a:gd name="connsiteY7-250" fmla="*/ 4133388 h 4133388"/>
              <a:gd name="connsiteX8-251" fmla="*/ 947451 w 6290632"/>
              <a:gd name="connsiteY8-252" fmla="*/ 2679162 h 4133388"/>
              <a:gd name="connsiteX9-253" fmla="*/ 2765234 w 6290632"/>
              <a:gd name="connsiteY9-254" fmla="*/ 1588492 h 4133388"/>
              <a:gd name="connsiteX10-255" fmla="*/ 771181 w 6290632"/>
              <a:gd name="connsiteY10-256" fmla="*/ 1015615 h 4133388"/>
              <a:gd name="connsiteX11-257" fmla="*/ 2214391 w 6290632"/>
              <a:gd name="connsiteY11-258" fmla="*/ 332569 h 4133388"/>
              <a:gd name="connsiteX12-259" fmla="*/ 0 w 6290632"/>
              <a:gd name="connsiteY12-260" fmla="*/ 354602 h 4133388"/>
              <a:gd name="connsiteX0-261" fmla="*/ 0 w 6290632"/>
              <a:gd name="connsiteY0-262" fmla="*/ 354602 h 4133388"/>
              <a:gd name="connsiteX1-263" fmla="*/ 0 w 6290632"/>
              <a:gd name="connsiteY1-264" fmla="*/ 24096 h 4133388"/>
              <a:gd name="connsiteX2-265" fmla="*/ 2886420 w 6290632"/>
              <a:gd name="connsiteY2-266" fmla="*/ 277484 h 4133388"/>
              <a:gd name="connsiteX3-267" fmla="*/ 1740665 w 6290632"/>
              <a:gd name="connsiteY3-268" fmla="*/ 883412 h 4133388"/>
              <a:gd name="connsiteX4-269" fmla="*/ 4109292 w 6290632"/>
              <a:gd name="connsiteY4-270" fmla="*/ 1467306 h 4133388"/>
              <a:gd name="connsiteX5-271" fmla="*/ 2203374 w 6290632"/>
              <a:gd name="connsiteY5-272" fmla="*/ 2557976 h 4133388"/>
              <a:gd name="connsiteX6-273" fmla="*/ 6290632 w 6290632"/>
              <a:gd name="connsiteY6-274" fmla="*/ 2998651 h 4133388"/>
              <a:gd name="connsiteX7-275" fmla="*/ 6290632 w 6290632"/>
              <a:gd name="connsiteY7-276" fmla="*/ 4133388 h 4133388"/>
              <a:gd name="connsiteX8-277" fmla="*/ 947451 w 6290632"/>
              <a:gd name="connsiteY8-278" fmla="*/ 2679162 h 4133388"/>
              <a:gd name="connsiteX9-279" fmla="*/ 2765234 w 6290632"/>
              <a:gd name="connsiteY9-280" fmla="*/ 1588492 h 4133388"/>
              <a:gd name="connsiteX10-281" fmla="*/ 771181 w 6290632"/>
              <a:gd name="connsiteY10-282" fmla="*/ 1015615 h 4133388"/>
              <a:gd name="connsiteX11-283" fmla="*/ 2214391 w 6290632"/>
              <a:gd name="connsiteY11-284" fmla="*/ 332569 h 4133388"/>
              <a:gd name="connsiteX12-285" fmla="*/ 0 w 6290632"/>
              <a:gd name="connsiteY12-286" fmla="*/ 354602 h 4133388"/>
              <a:gd name="connsiteX0-287" fmla="*/ 0 w 6290632"/>
              <a:gd name="connsiteY0-288" fmla="*/ 354602 h 4133388"/>
              <a:gd name="connsiteX1-289" fmla="*/ 0 w 6290632"/>
              <a:gd name="connsiteY1-290" fmla="*/ 24096 h 4133388"/>
              <a:gd name="connsiteX2-291" fmla="*/ 2886420 w 6290632"/>
              <a:gd name="connsiteY2-292" fmla="*/ 277484 h 4133388"/>
              <a:gd name="connsiteX3-293" fmla="*/ 1740665 w 6290632"/>
              <a:gd name="connsiteY3-294" fmla="*/ 883412 h 4133388"/>
              <a:gd name="connsiteX4-295" fmla="*/ 4109292 w 6290632"/>
              <a:gd name="connsiteY4-296" fmla="*/ 1467306 h 4133388"/>
              <a:gd name="connsiteX5-297" fmla="*/ 2203374 w 6290632"/>
              <a:gd name="connsiteY5-298" fmla="*/ 2557976 h 4133388"/>
              <a:gd name="connsiteX6-299" fmla="*/ 6290632 w 6290632"/>
              <a:gd name="connsiteY6-300" fmla="*/ 2998651 h 4133388"/>
              <a:gd name="connsiteX7-301" fmla="*/ 6290632 w 6290632"/>
              <a:gd name="connsiteY7-302" fmla="*/ 4133388 h 4133388"/>
              <a:gd name="connsiteX8-303" fmla="*/ 947451 w 6290632"/>
              <a:gd name="connsiteY8-304" fmla="*/ 2679162 h 4133388"/>
              <a:gd name="connsiteX9-305" fmla="*/ 2765234 w 6290632"/>
              <a:gd name="connsiteY9-306" fmla="*/ 1588492 h 4133388"/>
              <a:gd name="connsiteX10-307" fmla="*/ 771181 w 6290632"/>
              <a:gd name="connsiteY10-308" fmla="*/ 1015615 h 4133388"/>
              <a:gd name="connsiteX11-309" fmla="*/ 2214391 w 6290632"/>
              <a:gd name="connsiteY11-310" fmla="*/ 332569 h 4133388"/>
              <a:gd name="connsiteX12-311" fmla="*/ 0 w 6290632"/>
              <a:gd name="connsiteY12-312" fmla="*/ 354602 h 4133388"/>
              <a:gd name="connsiteX0-313" fmla="*/ 0 w 6290632"/>
              <a:gd name="connsiteY0-314" fmla="*/ 354602 h 4133388"/>
              <a:gd name="connsiteX1-315" fmla="*/ 0 w 6290632"/>
              <a:gd name="connsiteY1-316" fmla="*/ 24096 h 4133388"/>
              <a:gd name="connsiteX2-317" fmla="*/ 2886420 w 6290632"/>
              <a:gd name="connsiteY2-318" fmla="*/ 277484 h 4133388"/>
              <a:gd name="connsiteX3-319" fmla="*/ 1740665 w 6290632"/>
              <a:gd name="connsiteY3-320" fmla="*/ 883412 h 4133388"/>
              <a:gd name="connsiteX4-321" fmla="*/ 4109292 w 6290632"/>
              <a:gd name="connsiteY4-322" fmla="*/ 1467306 h 4133388"/>
              <a:gd name="connsiteX5-323" fmla="*/ 2203374 w 6290632"/>
              <a:gd name="connsiteY5-324" fmla="*/ 2557976 h 4133388"/>
              <a:gd name="connsiteX6-325" fmla="*/ 6290632 w 6290632"/>
              <a:gd name="connsiteY6-326" fmla="*/ 2998651 h 4133388"/>
              <a:gd name="connsiteX7-327" fmla="*/ 6290632 w 6290632"/>
              <a:gd name="connsiteY7-328" fmla="*/ 4133388 h 4133388"/>
              <a:gd name="connsiteX8-329" fmla="*/ 947451 w 6290632"/>
              <a:gd name="connsiteY8-330" fmla="*/ 2679162 h 4133388"/>
              <a:gd name="connsiteX9-331" fmla="*/ 2765234 w 6290632"/>
              <a:gd name="connsiteY9-332" fmla="*/ 1588492 h 4133388"/>
              <a:gd name="connsiteX10-333" fmla="*/ 771181 w 6290632"/>
              <a:gd name="connsiteY10-334" fmla="*/ 1015615 h 4133388"/>
              <a:gd name="connsiteX11-335" fmla="*/ 2214391 w 6290632"/>
              <a:gd name="connsiteY11-336" fmla="*/ 332569 h 4133388"/>
              <a:gd name="connsiteX12-337" fmla="*/ 0 w 6290632"/>
              <a:gd name="connsiteY12-338" fmla="*/ 354602 h 4133388"/>
              <a:gd name="connsiteX0-339" fmla="*/ 0 w 6290632"/>
              <a:gd name="connsiteY0-340" fmla="*/ 354602 h 4133388"/>
              <a:gd name="connsiteX1-341" fmla="*/ 0 w 6290632"/>
              <a:gd name="connsiteY1-342" fmla="*/ 24096 h 4133388"/>
              <a:gd name="connsiteX2-343" fmla="*/ 2886420 w 6290632"/>
              <a:gd name="connsiteY2-344" fmla="*/ 277484 h 4133388"/>
              <a:gd name="connsiteX3-345" fmla="*/ 1740665 w 6290632"/>
              <a:gd name="connsiteY3-346" fmla="*/ 883412 h 4133388"/>
              <a:gd name="connsiteX4-347" fmla="*/ 4109292 w 6290632"/>
              <a:gd name="connsiteY4-348" fmla="*/ 1467306 h 4133388"/>
              <a:gd name="connsiteX5-349" fmla="*/ 2203374 w 6290632"/>
              <a:gd name="connsiteY5-350" fmla="*/ 2557976 h 4133388"/>
              <a:gd name="connsiteX6-351" fmla="*/ 6290632 w 6290632"/>
              <a:gd name="connsiteY6-352" fmla="*/ 2998651 h 4133388"/>
              <a:gd name="connsiteX7-353" fmla="*/ 6290632 w 6290632"/>
              <a:gd name="connsiteY7-354" fmla="*/ 4133388 h 4133388"/>
              <a:gd name="connsiteX8-355" fmla="*/ 947451 w 6290632"/>
              <a:gd name="connsiteY8-356" fmla="*/ 2679162 h 4133388"/>
              <a:gd name="connsiteX9-357" fmla="*/ 2765234 w 6290632"/>
              <a:gd name="connsiteY9-358" fmla="*/ 1588492 h 4133388"/>
              <a:gd name="connsiteX10-359" fmla="*/ 771181 w 6290632"/>
              <a:gd name="connsiteY10-360" fmla="*/ 1015615 h 4133388"/>
              <a:gd name="connsiteX11-361" fmla="*/ 2214391 w 6290632"/>
              <a:gd name="connsiteY11-362" fmla="*/ 332569 h 4133388"/>
              <a:gd name="connsiteX12-363" fmla="*/ 0 w 6290632"/>
              <a:gd name="connsiteY12-364" fmla="*/ 354602 h 4133388"/>
              <a:gd name="connsiteX0-365" fmla="*/ 0 w 6290632"/>
              <a:gd name="connsiteY0-366" fmla="*/ 354602 h 4133388"/>
              <a:gd name="connsiteX1-367" fmla="*/ 0 w 6290632"/>
              <a:gd name="connsiteY1-368" fmla="*/ 24096 h 4133388"/>
              <a:gd name="connsiteX2-369" fmla="*/ 2886420 w 6290632"/>
              <a:gd name="connsiteY2-370" fmla="*/ 277484 h 4133388"/>
              <a:gd name="connsiteX3-371" fmla="*/ 1740665 w 6290632"/>
              <a:gd name="connsiteY3-372" fmla="*/ 883412 h 4133388"/>
              <a:gd name="connsiteX4-373" fmla="*/ 4109292 w 6290632"/>
              <a:gd name="connsiteY4-374" fmla="*/ 1467306 h 4133388"/>
              <a:gd name="connsiteX5-375" fmla="*/ 2203374 w 6290632"/>
              <a:gd name="connsiteY5-376" fmla="*/ 2557976 h 4133388"/>
              <a:gd name="connsiteX6-377" fmla="*/ 6290632 w 6290632"/>
              <a:gd name="connsiteY6-378" fmla="*/ 2998651 h 4133388"/>
              <a:gd name="connsiteX7-379" fmla="*/ 6290632 w 6290632"/>
              <a:gd name="connsiteY7-380" fmla="*/ 4133388 h 4133388"/>
              <a:gd name="connsiteX8-381" fmla="*/ 947451 w 6290632"/>
              <a:gd name="connsiteY8-382" fmla="*/ 2679162 h 4133388"/>
              <a:gd name="connsiteX9-383" fmla="*/ 2765234 w 6290632"/>
              <a:gd name="connsiteY9-384" fmla="*/ 1588492 h 4133388"/>
              <a:gd name="connsiteX10-385" fmla="*/ 771181 w 6290632"/>
              <a:gd name="connsiteY10-386" fmla="*/ 1015615 h 4133388"/>
              <a:gd name="connsiteX11-387" fmla="*/ 2214391 w 6290632"/>
              <a:gd name="connsiteY11-388" fmla="*/ 332569 h 4133388"/>
              <a:gd name="connsiteX12-389" fmla="*/ 0 w 6290632"/>
              <a:gd name="connsiteY12-390" fmla="*/ 354602 h 4133388"/>
              <a:gd name="connsiteX0-391" fmla="*/ 0 w 6290632"/>
              <a:gd name="connsiteY0-392" fmla="*/ 354602 h 4133388"/>
              <a:gd name="connsiteX1-393" fmla="*/ 0 w 6290632"/>
              <a:gd name="connsiteY1-394" fmla="*/ 24096 h 4133388"/>
              <a:gd name="connsiteX2-395" fmla="*/ 2886420 w 6290632"/>
              <a:gd name="connsiteY2-396" fmla="*/ 277484 h 4133388"/>
              <a:gd name="connsiteX3-397" fmla="*/ 1740665 w 6290632"/>
              <a:gd name="connsiteY3-398" fmla="*/ 883412 h 4133388"/>
              <a:gd name="connsiteX4-399" fmla="*/ 4109292 w 6290632"/>
              <a:gd name="connsiteY4-400" fmla="*/ 1467306 h 4133388"/>
              <a:gd name="connsiteX5-401" fmla="*/ 2203374 w 6290632"/>
              <a:gd name="connsiteY5-402" fmla="*/ 2557976 h 4133388"/>
              <a:gd name="connsiteX6-403" fmla="*/ 6290632 w 6290632"/>
              <a:gd name="connsiteY6-404" fmla="*/ 2998651 h 4133388"/>
              <a:gd name="connsiteX7-405" fmla="*/ 6290632 w 6290632"/>
              <a:gd name="connsiteY7-406" fmla="*/ 4133388 h 4133388"/>
              <a:gd name="connsiteX8-407" fmla="*/ 947451 w 6290632"/>
              <a:gd name="connsiteY8-408" fmla="*/ 2679162 h 4133388"/>
              <a:gd name="connsiteX9-409" fmla="*/ 2765234 w 6290632"/>
              <a:gd name="connsiteY9-410" fmla="*/ 1588492 h 4133388"/>
              <a:gd name="connsiteX10-411" fmla="*/ 771181 w 6290632"/>
              <a:gd name="connsiteY10-412" fmla="*/ 1015615 h 4133388"/>
              <a:gd name="connsiteX11-413" fmla="*/ 2214391 w 6290632"/>
              <a:gd name="connsiteY11-414" fmla="*/ 332569 h 4133388"/>
              <a:gd name="connsiteX12-415" fmla="*/ 0 w 6290632"/>
              <a:gd name="connsiteY12-416" fmla="*/ 354602 h 4133388"/>
              <a:gd name="connsiteX0-417" fmla="*/ 0 w 6290632"/>
              <a:gd name="connsiteY0-418" fmla="*/ 354602 h 4133388"/>
              <a:gd name="connsiteX1-419" fmla="*/ 0 w 6290632"/>
              <a:gd name="connsiteY1-420" fmla="*/ 24096 h 4133388"/>
              <a:gd name="connsiteX2-421" fmla="*/ 2886420 w 6290632"/>
              <a:gd name="connsiteY2-422" fmla="*/ 277484 h 4133388"/>
              <a:gd name="connsiteX3-423" fmla="*/ 1740665 w 6290632"/>
              <a:gd name="connsiteY3-424" fmla="*/ 883412 h 4133388"/>
              <a:gd name="connsiteX4-425" fmla="*/ 4109292 w 6290632"/>
              <a:gd name="connsiteY4-426" fmla="*/ 1467306 h 4133388"/>
              <a:gd name="connsiteX5-427" fmla="*/ 2203374 w 6290632"/>
              <a:gd name="connsiteY5-428" fmla="*/ 2557976 h 4133388"/>
              <a:gd name="connsiteX6-429" fmla="*/ 6290632 w 6290632"/>
              <a:gd name="connsiteY6-430" fmla="*/ 2998651 h 4133388"/>
              <a:gd name="connsiteX7-431" fmla="*/ 6290632 w 6290632"/>
              <a:gd name="connsiteY7-432" fmla="*/ 4133388 h 4133388"/>
              <a:gd name="connsiteX8-433" fmla="*/ 947451 w 6290632"/>
              <a:gd name="connsiteY8-434" fmla="*/ 2679162 h 4133388"/>
              <a:gd name="connsiteX9-435" fmla="*/ 2765234 w 6290632"/>
              <a:gd name="connsiteY9-436" fmla="*/ 1588492 h 4133388"/>
              <a:gd name="connsiteX10-437" fmla="*/ 771181 w 6290632"/>
              <a:gd name="connsiteY10-438" fmla="*/ 1015615 h 4133388"/>
              <a:gd name="connsiteX11-439" fmla="*/ 2214391 w 6290632"/>
              <a:gd name="connsiteY11-440" fmla="*/ 332569 h 4133388"/>
              <a:gd name="connsiteX12-441" fmla="*/ 0 w 6290632"/>
              <a:gd name="connsiteY12-442" fmla="*/ 354602 h 4133388"/>
              <a:gd name="connsiteX0-443" fmla="*/ 0 w 6290632"/>
              <a:gd name="connsiteY0-444" fmla="*/ 354602 h 4133388"/>
              <a:gd name="connsiteX1-445" fmla="*/ 0 w 6290632"/>
              <a:gd name="connsiteY1-446" fmla="*/ 24096 h 4133388"/>
              <a:gd name="connsiteX2-447" fmla="*/ 2886420 w 6290632"/>
              <a:gd name="connsiteY2-448" fmla="*/ 277484 h 4133388"/>
              <a:gd name="connsiteX3-449" fmla="*/ 1740665 w 6290632"/>
              <a:gd name="connsiteY3-450" fmla="*/ 883412 h 4133388"/>
              <a:gd name="connsiteX4-451" fmla="*/ 4109292 w 6290632"/>
              <a:gd name="connsiteY4-452" fmla="*/ 1467306 h 4133388"/>
              <a:gd name="connsiteX5-453" fmla="*/ 2203374 w 6290632"/>
              <a:gd name="connsiteY5-454" fmla="*/ 2557976 h 4133388"/>
              <a:gd name="connsiteX6-455" fmla="*/ 6290632 w 6290632"/>
              <a:gd name="connsiteY6-456" fmla="*/ 2998651 h 4133388"/>
              <a:gd name="connsiteX7-457" fmla="*/ 6290632 w 6290632"/>
              <a:gd name="connsiteY7-458" fmla="*/ 4133388 h 4133388"/>
              <a:gd name="connsiteX8-459" fmla="*/ 947451 w 6290632"/>
              <a:gd name="connsiteY8-460" fmla="*/ 2679162 h 4133388"/>
              <a:gd name="connsiteX9-461" fmla="*/ 2765234 w 6290632"/>
              <a:gd name="connsiteY9-462" fmla="*/ 1588492 h 4133388"/>
              <a:gd name="connsiteX10-463" fmla="*/ 771181 w 6290632"/>
              <a:gd name="connsiteY10-464" fmla="*/ 1015615 h 4133388"/>
              <a:gd name="connsiteX11-465" fmla="*/ 2214391 w 6290632"/>
              <a:gd name="connsiteY11-466" fmla="*/ 332569 h 4133388"/>
              <a:gd name="connsiteX12-467" fmla="*/ 0 w 6290632"/>
              <a:gd name="connsiteY12-468" fmla="*/ 354602 h 4133388"/>
              <a:gd name="connsiteX0-469" fmla="*/ 0 w 6290632"/>
              <a:gd name="connsiteY0-470" fmla="*/ 346420 h 4125206"/>
              <a:gd name="connsiteX1-471" fmla="*/ 0 w 6290632"/>
              <a:gd name="connsiteY1-472" fmla="*/ 15914 h 4125206"/>
              <a:gd name="connsiteX2-473" fmla="*/ 2886420 w 6290632"/>
              <a:gd name="connsiteY2-474" fmla="*/ 269302 h 4125206"/>
              <a:gd name="connsiteX3-475" fmla="*/ 1740665 w 6290632"/>
              <a:gd name="connsiteY3-476" fmla="*/ 875230 h 4125206"/>
              <a:gd name="connsiteX4-477" fmla="*/ 4109292 w 6290632"/>
              <a:gd name="connsiteY4-478" fmla="*/ 1459124 h 4125206"/>
              <a:gd name="connsiteX5-479" fmla="*/ 2203374 w 6290632"/>
              <a:gd name="connsiteY5-480" fmla="*/ 2549794 h 4125206"/>
              <a:gd name="connsiteX6-481" fmla="*/ 6290632 w 6290632"/>
              <a:gd name="connsiteY6-482" fmla="*/ 2990469 h 4125206"/>
              <a:gd name="connsiteX7-483" fmla="*/ 6290632 w 6290632"/>
              <a:gd name="connsiteY7-484" fmla="*/ 4125206 h 4125206"/>
              <a:gd name="connsiteX8-485" fmla="*/ 947451 w 6290632"/>
              <a:gd name="connsiteY8-486" fmla="*/ 2670980 h 4125206"/>
              <a:gd name="connsiteX9-487" fmla="*/ 2765234 w 6290632"/>
              <a:gd name="connsiteY9-488" fmla="*/ 1580310 h 4125206"/>
              <a:gd name="connsiteX10-489" fmla="*/ 771181 w 6290632"/>
              <a:gd name="connsiteY10-490" fmla="*/ 1007433 h 4125206"/>
              <a:gd name="connsiteX11-491" fmla="*/ 2214391 w 6290632"/>
              <a:gd name="connsiteY11-492" fmla="*/ 324387 h 4125206"/>
              <a:gd name="connsiteX12-493" fmla="*/ 0 w 6290632"/>
              <a:gd name="connsiteY12-494" fmla="*/ 346420 h 4125206"/>
              <a:gd name="connsiteX0-495" fmla="*/ 0 w 6290632"/>
              <a:gd name="connsiteY0-496" fmla="*/ 346420 h 4125206"/>
              <a:gd name="connsiteX1-497" fmla="*/ 0 w 6290632"/>
              <a:gd name="connsiteY1-498" fmla="*/ 15914 h 4125206"/>
              <a:gd name="connsiteX2-499" fmla="*/ 2886420 w 6290632"/>
              <a:gd name="connsiteY2-500" fmla="*/ 269302 h 4125206"/>
              <a:gd name="connsiteX3-501" fmla="*/ 1740665 w 6290632"/>
              <a:gd name="connsiteY3-502" fmla="*/ 875230 h 4125206"/>
              <a:gd name="connsiteX4-503" fmla="*/ 4109292 w 6290632"/>
              <a:gd name="connsiteY4-504" fmla="*/ 1459124 h 4125206"/>
              <a:gd name="connsiteX5-505" fmla="*/ 2203374 w 6290632"/>
              <a:gd name="connsiteY5-506" fmla="*/ 2549794 h 4125206"/>
              <a:gd name="connsiteX6-507" fmla="*/ 6290632 w 6290632"/>
              <a:gd name="connsiteY6-508" fmla="*/ 2990469 h 4125206"/>
              <a:gd name="connsiteX7-509" fmla="*/ 6290632 w 6290632"/>
              <a:gd name="connsiteY7-510" fmla="*/ 4125206 h 4125206"/>
              <a:gd name="connsiteX8-511" fmla="*/ 947451 w 6290632"/>
              <a:gd name="connsiteY8-512" fmla="*/ 2670980 h 4125206"/>
              <a:gd name="connsiteX9-513" fmla="*/ 2765234 w 6290632"/>
              <a:gd name="connsiteY9-514" fmla="*/ 1580310 h 4125206"/>
              <a:gd name="connsiteX10-515" fmla="*/ 771181 w 6290632"/>
              <a:gd name="connsiteY10-516" fmla="*/ 1007433 h 4125206"/>
              <a:gd name="connsiteX11-517" fmla="*/ 2214391 w 6290632"/>
              <a:gd name="connsiteY11-518" fmla="*/ 324387 h 4125206"/>
              <a:gd name="connsiteX12-519" fmla="*/ 0 w 6290632"/>
              <a:gd name="connsiteY12-520" fmla="*/ 346420 h 4125206"/>
              <a:gd name="connsiteX0-521" fmla="*/ 0 w 6290632"/>
              <a:gd name="connsiteY0-522" fmla="*/ 346420 h 4125206"/>
              <a:gd name="connsiteX1-523" fmla="*/ 0 w 6290632"/>
              <a:gd name="connsiteY1-524" fmla="*/ 15914 h 4125206"/>
              <a:gd name="connsiteX2-525" fmla="*/ 2886420 w 6290632"/>
              <a:gd name="connsiteY2-526" fmla="*/ 269302 h 4125206"/>
              <a:gd name="connsiteX3-527" fmla="*/ 1740665 w 6290632"/>
              <a:gd name="connsiteY3-528" fmla="*/ 875230 h 4125206"/>
              <a:gd name="connsiteX4-529" fmla="*/ 4109292 w 6290632"/>
              <a:gd name="connsiteY4-530" fmla="*/ 1459124 h 4125206"/>
              <a:gd name="connsiteX5-531" fmla="*/ 2203374 w 6290632"/>
              <a:gd name="connsiteY5-532" fmla="*/ 2549794 h 4125206"/>
              <a:gd name="connsiteX6-533" fmla="*/ 6290632 w 6290632"/>
              <a:gd name="connsiteY6-534" fmla="*/ 2990469 h 4125206"/>
              <a:gd name="connsiteX7-535" fmla="*/ 6290632 w 6290632"/>
              <a:gd name="connsiteY7-536" fmla="*/ 4125206 h 4125206"/>
              <a:gd name="connsiteX8-537" fmla="*/ 947451 w 6290632"/>
              <a:gd name="connsiteY8-538" fmla="*/ 2670980 h 4125206"/>
              <a:gd name="connsiteX9-539" fmla="*/ 2765234 w 6290632"/>
              <a:gd name="connsiteY9-540" fmla="*/ 1580310 h 4125206"/>
              <a:gd name="connsiteX10-541" fmla="*/ 771181 w 6290632"/>
              <a:gd name="connsiteY10-542" fmla="*/ 1007433 h 4125206"/>
              <a:gd name="connsiteX11-543" fmla="*/ 2214391 w 6290632"/>
              <a:gd name="connsiteY11-544" fmla="*/ 324387 h 4125206"/>
              <a:gd name="connsiteX12-545" fmla="*/ 0 w 6290632"/>
              <a:gd name="connsiteY12-546" fmla="*/ 346420 h 4125206"/>
              <a:gd name="connsiteX0-547" fmla="*/ 0 w 6290632"/>
              <a:gd name="connsiteY0-548" fmla="*/ 346420 h 4125206"/>
              <a:gd name="connsiteX1-549" fmla="*/ 0 w 6290632"/>
              <a:gd name="connsiteY1-550" fmla="*/ 15914 h 4125206"/>
              <a:gd name="connsiteX2-551" fmla="*/ 2886420 w 6290632"/>
              <a:gd name="connsiteY2-552" fmla="*/ 269302 h 4125206"/>
              <a:gd name="connsiteX3-553" fmla="*/ 1740665 w 6290632"/>
              <a:gd name="connsiteY3-554" fmla="*/ 875230 h 4125206"/>
              <a:gd name="connsiteX4-555" fmla="*/ 4109292 w 6290632"/>
              <a:gd name="connsiteY4-556" fmla="*/ 1459124 h 4125206"/>
              <a:gd name="connsiteX5-557" fmla="*/ 2203374 w 6290632"/>
              <a:gd name="connsiteY5-558" fmla="*/ 2549794 h 4125206"/>
              <a:gd name="connsiteX6-559" fmla="*/ 6290632 w 6290632"/>
              <a:gd name="connsiteY6-560" fmla="*/ 2990469 h 4125206"/>
              <a:gd name="connsiteX7-561" fmla="*/ 6290632 w 6290632"/>
              <a:gd name="connsiteY7-562" fmla="*/ 4125206 h 4125206"/>
              <a:gd name="connsiteX8-563" fmla="*/ 947451 w 6290632"/>
              <a:gd name="connsiteY8-564" fmla="*/ 2670980 h 4125206"/>
              <a:gd name="connsiteX9-565" fmla="*/ 2765234 w 6290632"/>
              <a:gd name="connsiteY9-566" fmla="*/ 1580310 h 4125206"/>
              <a:gd name="connsiteX10-567" fmla="*/ 771181 w 6290632"/>
              <a:gd name="connsiteY10-568" fmla="*/ 1007433 h 4125206"/>
              <a:gd name="connsiteX11-569" fmla="*/ 2214391 w 6290632"/>
              <a:gd name="connsiteY11-570" fmla="*/ 324387 h 4125206"/>
              <a:gd name="connsiteX12-571" fmla="*/ 0 w 6290632"/>
              <a:gd name="connsiteY12-572" fmla="*/ 346420 h 41252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290632" h="4125206">
                <a:moveTo>
                  <a:pt x="0" y="346420"/>
                </a:moveTo>
                <a:lnTo>
                  <a:pt x="0" y="15914"/>
                </a:lnTo>
                <a:cubicBezTo>
                  <a:pt x="984174" y="1225"/>
                  <a:pt x="2893765" y="-68549"/>
                  <a:pt x="2886420" y="269302"/>
                </a:cubicBezTo>
                <a:cubicBezTo>
                  <a:pt x="2868059" y="515344"/>
                  <a:pt x="1736993" y="684271"/>
                  <a:pt x="1740665" y="875230"/>
                </a:cubicBezTo>
                <a:cubicBezTo>
                  <a:pt x="1748010" y="1036811"/>
                  <a:pt x="4090931" y="1143308"/>
                  <a:pt x="4109292" y="1459124"/>
                </a:cubicBezTo>
                <a:cubicBezTo>
                  <a:pt x="4101947" y="1701495"/>
                  <a:pt x="2188685" y="2208270"/>
                  <a:pt x="2203374" y="2549794"/>
                </a:cubicBezTo>
                <a:cubicBezTo>
                  <a:pt x="2221736" y="2740753"/>
                  <a:pt x="4035847" y="3074931"/>
                  <a:pt x="6290632" y="2990469"/>
                </a:cubicBezTo>
                <a:lnTo>
                  <a:pt x="6290632" y="4125206"/>
                </a:lnTo>
                <a:cubicBezTo>
                  <a:pt x="2702806" y="4103172"/>
                  <a:pt x="965812" y="3475211"/>
                  <a:pt x="947451" y="2670980"/>
                </a:cubicBezTo>
                <a:cubicBezTo>
                  <a:pt x="980502" y="2020984"/>
                  <a:pt x="2754217" y="1723530"/>
                  <a:pt x="2765234" y="1580310"/>
                </a:cubicBezTo>
                <a:cubicBezTo>
                  <a:pt x="2761562" y="1411385"/>
                  <a:pt x="785870" y="1264493"/>
                  <a:pt x="771181" y="1007433"/>
                </a:cubicBezTo>
                <a:cubicBezTo>
                  <a:pt x="778526" y="779751"/>
                  <a:pt x="1733321" y="552069"/>
                  <a:pt x="2214391" y="324387"/>
                </a:cubicBezTo>
                <a:lnTo>
                  <a:pt x="0" y="34642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任意多边形 7"/>
          <p:cNvSpPr/>
          <p:nvPr/>
        </p:nvSpPr>
        <p:spPr>
          <a:xfrm>
            <a:off x="3117773" y="2606257"/>
            <a:ext cx="6290632" cy="3442003"/>
          </a:xfrm>
          <a:custGeom>
            <a:avLst/>
            <a:gdLst>
              <a:gd name="connsiteX0" fmla="*/ 0 w 6290632"/>
              <a:gd name="connsiteY0" fmla="*/ 4741 h 3442003"/>
              <a:gd name="connsiteX1" fmla="*/ 2577947 w 6290632"/>
              <a:gd name="connsiteY1" fmla="*/ 114909 h 3442003"/>
              <a:gd name="connsiteX2" fmla="*/ 1112704 w 6290632"/>
              <a:gd name="connsiteY2" fmla="*/ 775921 h 3442003"/>
              <a:gd name="connsiteX3" fmla="*/ 3470314 w 6290632"/>
              <a:gd name="connsiteY3" fmla="*/ 1293714 h 3442003"/>
              <a:gd name="connsiteX4" fmla="*/ 1564396 w 6290632"/>
              <a:gd name="connsiteY4" fmla="*/ 2571671 h 3442003"/>
              <a:gd name="connsiteX5" fmla="*/ 6290632 w 6290632"/>
              <a:gd name="connsiteY5" fmla="*/ 3442003 h 3442003"/>
              <a:gd name="connsiteX0-1" fmla="*/ 0 w 6290632"/>
              <a:gd name="connsiteY0-2" fmla="*/ 4741 h 3442003"/>
              <a:gd name="connsiteX1-3" fmla="*/ 2577947 w 6290632"/>
              <a:gd name="connsiteY1-4" fmla="*/ 114909 h 3442003"/>
              <a:gd name="connsiteX2-5" fmla="*/ 1112704 w 6290632"/>
              <a:gd name="connsiteY2-6" fmla="*/ 775921 h 3442003"/>
              <a:gd name="connsiteX3-7" fmla="*/ 3470314 w 6290632"/>
              <a:gd name="connsiteY3-8" fmla="*/ 1293714 h 3442003"/>
              <a:gd name="connsiteX4-9" fmla="*/ 1564396 w 6290632"/>
              <a:gd name="connsiteY4-10" fmla="*/ 2571671 h 3442003"/>
              <a:gd name="connsiteX5-11" fmla="*/ 6290632 w 6290632"/>
              <a:gd name="connsiteY5-12" fmla="*/ 3442003 h 34420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290632" h="3442003">
                <a:moveTo>
                  <a:pt x="0" y="4741"/>
                </a:moveTo>
                <a:cubicBezTo>
                  <a:pt x="1196248" y="-4440"/>
                  <a:pt x="2392496" y="-13621"/>
                  <a:pt x="2577947" y="114909"/>
                </a:cubicBezTo>
                <a:cubicBezTo>
                  <a:pt x="2763398" y="243439"/>
                  <a:pt x="963976" y="579454"/>
                  <a:pt x="1112704" y="775921"/>
                </a:cubicBezTo>
                <a:cubicBezTo>
                  <a:pt x="1261432" y="972388"/>
                  <a:pt x="3395032" y="994422"/>
                  <a:pt x="3470314" y="1293714"/>
                </a:cubicBezTo>
                <a:cubicBezTo>
                  <a:pt x="3545596" y="1593006"/>
                  <a:pt x="1094343" y="1960235"/>
                  <a:pt x="1564396" y="2571671"/>
                </a:cubicBezTo>
                <a:cubicBezTo>
                  <a:pt x="2034449" y="3183107"/>
                  <a:pt x="4162540" y="3185861"/>
                  <a:pt x="6290632" y="3442003"/>
                </a:cubicBezTo>
              </a:path>
            </a:pathLst>
          </a:cu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a:off x="7524517" y="4087255"/>
            <a:ext cx="1465246" cy="1877262"/>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7734372" y="4295572"/>
            <a:ext cx="1031852" cy="10318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6400800" y="2401281"/>
            <a:ext cx="1193608" cy="152924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a:off x="6571751" y="2570979"/>
            <a:ext cx="840560" cy="840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flipH="1">
            <a:off x="4177992" y="3749846"/>
            <a:ext cx="1385526" cy="1775125"/>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a:xfrm flipH="1">
            <a:off x="4389369" y="3946829"/>
            <a:ext cx="975712" cy="9757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6" name="任意多边形 15"/>
          <p:cNvSpPr/>
          <p:nvPr/>
        </p:nvSpPr>
        <p:spPr>
          <a:xfrm flipH="1">
            <a:off x="4197426" y="1345335"/>
            <a:ext cx="1033749" cy="132443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p:nvPr/>
        </p:nvSpPr>
        <p:spPr>
          <a:xfrm flipH="1">
            <a:off x="4355136" y="1492305"/>
            <a:ext cx="727984" cy="7279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4330105" y="1634353"/>
            <a:ext cx="744491" cy="338554"/>
          </a:xfrm>
          <a:prstGeom prst="rect">
            <a:avLst/>
          </a:prstGeom>
        </p:spPr>
        <p:txBody>
          <a:bodyPr wrap="square">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步骤</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1</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482494" y="2766760"/>
            <a:ext cx="1039393" cy="400110"/>
          </a:xfrm>
          <a:prstGeom prst="rect">
            <a:avLst/>
          </a:prstGeom>
        </p:spPr>
        <p:txBody>
          <a:bodyPr wrap="square">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步骤</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2</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4334721" y="4189620"/>
            <a:ext cx="1039393" cy="400110"/>
          </a:xfrm>
          <a:prstGeom prst="rect">
            <a:avLst/>
          </a:prstGeom>
        </p:spPr>
        <p:txBody>
          <a:bodyPr wrap="square">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步骤</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3</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726831" y="4552920"/>
            <a:ext cx="1039393" cy="400110"/>
          </a:xfrm>
          <a:prstGeom prst="rect">
            <a:avLst/>
          </a:prstGeom>
        </p:spPr>
        <p:txBody>
          <a:bodyPr wrap="square">
            <a:sp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步骤</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4</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01760" y="1923054"/>
            <a:ext cx="2544422"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选择应用工具和开发环境</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72773" y="2220289"/>
            <a:ext cx="2928015" cy="613694"/>
          </a:xfrm>
          <a:prstGeom prst="rect">
            <a:avLst/>
          </a:prstGeom>
          <a:noFill/>
        </p:spPr>
        <p:txBody>
          <a:bodyPr wrap="square" rtlCol="0">
            <a:spAutoFit/>
          </a:bodyPr>
          <a:lstStyle/>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基础代码部分：</a:t>
            </a:r>
            <a:r>
              <a:rPr lang="en-US" altLang="zh-CN" sz="1200" dirty="0">
                <a:solidFill>
                  <a:schemeClr val="tx1"/>
                </a:solidFill>
                <a:latin typeface="微软雅黑" panose="020B0503020204020204" pitchFamily="34" charset="-122"/>
                <a:ea typeface="微软雅黑" panose="020B0503020204020204" pitchFamily="34" charset="-122"/>
              </a:rPr>
              <a:t>Python</a:t>
            </a:r>
            <a:endParaRPr lang="en-US" altLang="zh-CN" sz="1200" dirty="0">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界面设计部分：</a:t>
            </a:r>
            <a:r>
              <a:rPr lang="en-US" altLang="zh-CN" sz="1200" dirty="0">
                <a:solidFill>
                  <a:schemeClr val="tx1"/>
                </a:solidFill>
                <a:latin typeface="微软雅黑" panose="020B0503020204020204" pitchFamily="34" charset="-122"/>
                <a:ea typeface="微软雅黑" panose="020B0503020204020204" pitchFamily="34" charset="-122"/>
              </a:rPr>
              <a:t>Qt Designer</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327689" y="2516224"/>
            <a:ext cx="1523315"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基础代码实现</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940035" y="2823518"/>
            <a:ext cx="2298621" cy="1444691"/>
          </a:xfrm>
          <a:prstGeom prst="rect">
            <a:avLst/>
          </a:prstGeom>
          <a:noFill/>
        </p:spPr>
        <p:txBody>
          <a:bodyPr wrap="square" rtlCol="0">
            <a:spAutoFit/>
          </a:bodyPr>
          <a:lstStyle/>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信号图像展示</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典型信号卷积</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latin typeface="微软雅黑" panose="020B0503020204020204" pitchFamily="34" charset="-122"/>
                <a:ea typeface="微软雅黑" panose="020B0503020204020204" pitchFamily="34" charset="-122"/>
              </a:rPr>
              <a:t>傅里叶变换、傅里叶级数</a:t>
            </a:r>
            <a:endParaRPr lang="en-US" altLang="zh-CN" sz="1200" dirty="0">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连续信号离散处理</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lnSpc>
                <a:spcPct val="150000"/>
              </a:lnSpc>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812562" y="4164896"/>
            <a:ext cx="2298620" cy="338554"/>
          </a:xfrm>
          <a:prstGeom prst="rect">
            <a:avLst/>
          </a:prstGeom>
          <a:noFill/>
        </p:spPr>
        <p:txBody>
          <a:bodyPr wrap="square" rtlCol="0">
            <a:spAutoFit/>
          </a:bodyPr>
          <a:lstStyle/>
          <a:p>
            <a:r>
              <a:rPr lang="zh-CN" altLang="en-US" sz="1600" b="1" dirty="0">
                <a:solidFill>
                  <a:schemeClr val="tx1"/>
                </a:solidFill>
                <a:latin typeface="微软雅黑" panose="020B0503020204020204" pitchFamily="34" charset="-122"/>
                <a:ea typeface="微软雅黑" panose="020B0503020204020204" pitchFamily="34" charset="-122"/>
              </a:rPr>
              <a:t>软件界面及功能实现</a:t>
            </a:r>
          </a:p>
        </p:txBody>
      </p:sp>
      <p:sp>
        <p:nvSpPr>
          <p:cNvPr id="27" name="文本框 26"/>
          <p:cNvSpPr txBox="1"/>
          <p:nvPr/>
        </p:nvSpPr>
        <p:spPr>
          <a:xfrm>
            <a:off x="1561476" y="4466550"/>
            <a:ext cx="2298621" cy="613694"/>
          </a:xfrm>
          <a:prstGeom prst="rect">
            <a:avLst/>
          </a:prstGeom>
          <a:noFill/>
        </p:spPr>
        <p:txBody>
          <a:bodyPr wrap="square" rtlCol="0">
            <a:spAutoFit/>
          </a:bodyPr>
          <a:lstStyle/>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软件界面设计</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latin typeface="微软雅黑" panose="020B0503020204020204" pitchFamily="34" charset="-122"/>
                <a:ea typeface="微软雅黑" panose="020B0503020204020204" pitchFamily="34" charset="-122"/>
              </a:rPr>
              <a:t>软件功能实现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9790549" y="4630965"/>
            <a:ext cx="2034306" cy="338554"/>
          </a:xfrm>
          <a:prstGeom prst="rect">
            <a:avLst/>
          </a:prstGeom>
          <a:noFill/>
        </p:spPr>
        <p:txBody>
          <a:bodyPr wrap="square" rtlCol="0">
            <a:spAutoFit/>
          </a:bodyPr>
          <a:lstStyle/>
          <a:p>
            <a:r>
              <a:rPr lang="zh-CN" altLang="en-US" sz="1600" b="1" dirty="0">
                <a:solidFill>
                  <a:schemeClr val="tx1"/>
                </a:solidFill>
                <a:latin typeface="微软雅黑" panose="020B0503020204020204" pitchFamily="34" charset="-122"/>
                <a:ea typeface="微软雅黑" panose="020B0503020204020204" pitchFamily="34" charset="-122"/>
              </a:rPr>
              <a:t>软件测试及文案工作</a:t>
            </a:r>
          </a:p>
        </p:txBody>
      </p:sp>
      <p:sp>
        <p:nvSpPr>
          <p:cNvPr id="29" name="文本框 28"/>
          <p:cNvSpPr txBox="1"/>
          <p:nvPr/>
        </p:nvSpPr>
        <p:spPr>
          <a:xfrm>
            <a:off x="9378054" y="5028586"/>
            <a:ext cx="2298621" cy="613694"/>
          </a:xfrm>
          <a:prstGeom prst="rect">
            <a:avLst/>
          </a:prstGeom>
          <a:noFill/>
        </p:spPr>
        <p:txBody>
          <a:bodyPr wrap="square" rtlCol="0">
            <a:spAutoFit/>
          </a:bodyPr>
          <a:lstStyle/>
          <a:p>
            <a:pPr algn="ct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软件测试</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en-US" altLang="zh-CN" sz="1200" dirty="0">
                <a:latin typeface="微软雅黑" panose="020B0503020204020204" pitchFamily="34" charset="-122"/>
                <a:ea typeface="微软雅黑" panose="020B0503020204020204" pitchFamily="34" charset="-122"/>
              </a:rPr>
              <a:t>PPT</a:t>
            </a:r>
            <a:r>
              <a:rPr lang="zh-CN" altLang="en-US" sz="1200" dirty="0">
                <a:latin typeface="微软雅黑" panose="020B0503020204020204" pitchFamily="34" charset="-122"/>
                <a:ea typeface="微软雅黑" panose="020B0503020204020204" pitchFamily="34" charset="-122"/>
              </a:rPr>
              <a:t>制作及软件说明书撰写</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783088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50"/>
                                        <p:tgtEl>
                                          <p:spTgt spid="17"/>
                                        </p:tgtEl>
                                      </p:cBhvr>
                                    </p:animEffect>
                                    <p:anim calcmode="lin" valueType="num">
                                      <p:cBhvr>
                                        <p:cTn id="62" dur="250" fill="hold"/>
                                        <p:tgtEl>
                                          <p:spTgt spid="17"/>
                                        </p:tgtEl>
                                        <p:attrNameLst>
                                          <p:attrName>ppt_x</p:attrName>
                                        </p:attrNameLst>
                                      </p:cBhvr>
                                      <p:tavLst>
                                        <p:tav tm="0">
                                          <p:val>
                                            <p:strVal val="#ppt_x"/>
                                          </p:val>
                                        </p:tav>
                                        <p:tav tm="100000">
                                          <p:val>
                                            <p:strVal val="#ppt_x"/>
                                          </p:val>
                                        </p:tav>
                                      </p:tavLst>
                                    </p:anim>
                                    <p:anim calcmode="lin" valueType="num">
                                      <p:cBhvr>
                                        <p:cTn id="63" dur="250" fill="hold"/>
                                        <p:tgtEl>
                                          <p:spTgt spid="17"/>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250"/>
                                        <p:tgtEl>
                                          <p:spTgt spid="18"/>
                                        </p:tgtEl>
                                      </p:cBhvr>
                                    </p:animEffect>
                                    <p:anim calcmode="lin" valueType="num">
                                      <p:cBhvr>
                                        <p:cTn id="68" dur="250" fill="hold"/>
                                        <p:tgtEl>
                                          <p:spTgt spid="18"/>
                                        </p:tgtEl>
                                        <p:attrNameLst>
                                          <p:attrName>ppt_x</p:attrName>
                                        </p:attrNameLst>
                                      </p:cBhvr>
                                      <p:tavLst>
                                        <p:tav tm="0">
                                          <p:val>
                                            <p:strVal val="#ppt_x"/>
                                          </p:val>
                                        </p:tav>
                                        <p:tav tm="100000">
                                          <p:val>
                                            <p:strVal val="#ppt_x"/>
                                          </p:val>
                                        </p:tav>
                                      </p:tavLst>
                                    </p:anim>
                                    <p:anim calcmode="lin" valueType="num">
                                      <p:cBhvr>
                                        <p:cTn id="69" dur="250" fill="hold"/>
                                        <p:tgtEl>
                                          <p:spTgt spid="18"/>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anim calcmode="lin" valueType="num">
                                      <p:cBhvr>
                                        <p:cTn id="74" dur="250" fill="hold"/>
                                        <p:tgtEl>
                                          <p:spTgt spid="19"/>
                                        </p:tgtEl>
                                        <p:attrNameLst>
                                          <p:attrName>ppt_x</p:attrName>
                                        </p:attrNameLst>
                                      </p:cBhvr>
                                      <p:tavLst>
                                        <p:tav tm="0">
                                          <p:val>
                                            <p:strVal val="#ppt_x"/>
                                          </p:val>
                                        </p:tav>
                                        <p:tav tm="100000">
                                          <p:val>
                                            <p:strVal val="#ppt_x"/>
                                          </p:val>
                                        </p:tav>
                                      </p:tavLst>
                                    </p:anim>
                                    <p:anim calcmode="lin" valueType="num">
                                      <p:cBhvr>
                                        <p:cTn id="75" dur="250" fill="hold"/>
                                        <p:tgtEl>
                                          <p:spTgt spid="19"/>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250"/>
                                        <p:tgtEl>
                                          <p:spTgt spid="20"/>
                                        </p:tgtEl>
                                      </p:cBhvr>
                                    </p:animEffect>
                                    <p:anim calcmode="lin" valueType="num">
                                      <p:cBhvr>
                                        <p:cTn id="80" dur="250" fill="hold"/>
                                        <p:tgtEl>
                                          <p:spTgt spid="20"/>
                                        </p:tgtEl>
                                        <p:attrNameLst>
                                          <p:attrName>ppt_x</p:attrName>
                                        </p:attrNameLst>
                                      </p:cBhvr>
                                      <p:tavLst>
                                        <p:tav tm="0">
                                          <p:val>
                                            <p:strVal val="#ppt_x"/>
                                          </p:val>
                                        </p:tav>
                                        <p:tav tm="100000">
                                          <p:val>
                                            <p:strVal val="#ppt_x"/>
                                          </p:val>
                                        </p:tav>
                                      </p:tavLst>
                                    </p:anim>
                                    <p:anim calcmode="lin" valueType="num">
                                      <p:cBhvr>
                                        <p:cTn id="81" dur="250" fill="hold"/>
                                        <p:tgtEl>
                                          <p:spTgt spid="2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250"/>
                                        <p:tgtEl>
                                          <p:spTgt spid="21"/>
                                        </p:tgtEl>
                                      </p:cBhvr>
                                    </p:animEffect>
                                    <p:anim calcmode="lin" valueType="num">
                                      <p:cBhvr>
                                        <p:cTn id="86" dur="250" fill="hold"/>
                                        <p:tgtEl>
                                          <p:spTgt spid="21"/>
                                        </p:tgtEl>
                                        <p:attrNameLst>
                                          <p:attrName>ppt_x</p:attrName>
                                        </p:attrNameLst>
                                      </p:cBhvr>
                                      <p:tavLst>
                                        <p:tav tm="0">
                                          <p:val>
                                            <p:strVal val="#ppt_x"/>
                                          </p:val>
                                        </p:tav>
                                        <p:tav tm="100000">
                                          <p:val>
                                            <p:strVal val="#ppt_x"/>
                                          </p:val>
                                        </p:tav>
                                      </p:tavLst>
                                    </p:anim>
                                    <p:anim calcmode="lin" valueType="num">
                                      <p:cBhvr>
                                        <p:cTn id="87"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bldLvl="0" animBg="1"/>
      <p:bldP spid="11" grpId="0" animBg="1"/>
      <p:bldP spid="12" grpId="0" bldLvl="0" animBg="1"/>
      <p:bldP spid="13" grpId="0" animBg="1"/>
      <p:bldP spid="14" grpId="0" bldLvl="0" animBg="1"/>
      <p:bldP spid="15" grpId="0" animBg="1"/>
      <p:bldP spid="16" grpId="0" bldLvl="0" animBg="1"/>
      <p:bldP spid="17" grpId="0" animBg="1"/>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rot="8990440">
            <a:off x="5322687" y="4092876"/>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7" name="Rectangle 47"/>
          <p:cNvSpPr/>
          <p:nvPr/>
        </p:nvSpPr>
        <p:spPr>
          <a:xfrm>
            <a:off x="1100136" y="847173"/>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9" name="Rectangle 47"/>
          <p:cNvSpPr/>
          <p:nvPr/>
        </p:nvSpPr>
        <p:spPr>
          <a:xfrm>
            <a:off x="1638719" y="878249"/>
            <a:ext cx="4944961"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基本信号类实现及波形绘制</a:t>
            </a:r>
          </a:p>
        </p:txBody>
      </p:sp>
      <p:sp>
        <p:nvSpPr>
          <p:cNvPr id="6" name="直角三角形 5"/>
          <p:cNvSpPr/>
          <p:nvPr/>
        </p:nvSpPr>
        <p:spPr>
          <a:xfrm rot="16200000">
            <a:off x="3368957" y="2948713"/>
            <a:ext cx="2244994"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直角三角形 9"/>
          <p:cNvSpPr/>
          <p:nvPr/>
        </p:nvSpPr>
        <p:spPr>
          <a:xfrm rot="1800000">
            <a:off x="5343050" y="1811621"/>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1" name="矩形 7"/>
          <p:cNvSpPr>
            <a:spLocks noChangeArrowheads="1"/>
          </p:cNvSpPr>
          <p:nvPr/>
        </p:nvSpPr>
        <p:spPr bwMode="auto">
          <a:xfrm rot="1800000">
            <a:off x="5438318" y="2277296"/>
            <a:ext cx="737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TWO</a:t>
            </a:r>
            <a:endParaRPr lang="zh-CN" altLang="en-US" sz="2000" b="1" dirty="0">
              <a:solidFill>
                <a:srgbClr val="EAE7D4"/>
              </a:solidFill>
              <a:latin typeface="Century Gothic" panose="020B0502020202020204" pitchFamily="34" charset="0"/>
            </a:endParaRPr>
          </a:p>
        </p:txBody>
      </p:sp>
      <p:sp>
        <p:nvSpPr>
          <p:cNvPr id="12" name="矩形 7"/>
          <p:cNvSpPr>
            <a:spLocks noChangeArrowheads="1"/>
          </p:cNvSpPr>
          <p:nvPr/>
        </p:nvSpPr>
        <p:spPr bwMode="auto">
          <a:xfrm rot="19800000" flipH="1">
            <a:off x="6364474" y="3937860"/>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THREE</a:t>
            </a:r>
            <a:endParaRPr lang="zh-CN" altLang="en-US" sz="2000" b="1" dirty="0">
              <a:solidFill>
                <a:srgbClr val="EAE7D4"/>
              </a:solidFill>
              <a:latin typeface="Century Gothic" panose="020B0502020202020204" pitchFamily="34" charset="0"/>
            </a:endParaRPr>
          </a:p>
        </p:txBody>
      </p:sp>
      <p:sp>
        <p:nvSpPr>
          <p:cNvPr id="13" name="矩形 7"/>
          <p:cNvSpPr>
            <a:spLocks noChangeArrowheads="1"/>
          </p:cNvSpPr>
          <p:nvPr/>
        </p:nvSpPr>
        <p:spPr bwMode="auto">
          <a:xfrm flipH="1">
            <a:off x="4270311" y="4076429"/>
            <a:ext cx="721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ONE</a:t>
            </a:r>
            <a:endParaRPr lang="zh-CN" altLang="en-US" sz="2000" b="1" dirty="0">
              <a:solidFill>
                <a:srgbClr val="EAE7D4"/>
              </a:solidFill>
              <a:latin typeface="Century Gothic" panose="020B0502020202020204" pitchFamily="34" charset="0"/>
            </a:endParaRPr>
          </a:p>
        </p:txBody>
      </p:sp>
      <p:sp>
        <p:nvSpPr>
          <p:cNvPr id="14" name="TextBox 18"/>
          <p:cNvSpPr txBox="1"/>
          <p:nvPr/>
        </p:nvSpPr>
        <p:spPr>
          <a:xfrm>
            <a:off x="8082754" y="1227169"/>
            <a:ext cx="2794610" cy="2621872"/>
          </a:xfrm>
          <a:prstGeom prst="rect">
            <a:avLst/>
          </a:prstGeom>
          <a:noFill/>
        </p:spPr>
        <p:txBody>
          <a:bodyPr wrap="square" rtlCol="0">
            <a:spAutoFit/>
          </a:bodyPr>
          <a:lstStyle/>
          <a:p>
            <a:pPr>
              <a:lnSpc>
                <a:spcPct val="130000"/>
              </a:lnSpc>
            </a:pP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1.</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单位冲激函数</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2.</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冲激串</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3.</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单位阶跃函数</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4</a:t>
            </a: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（复）指数信号</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5.</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矩形信号</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6.</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采样信号</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7.</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周期方波信号</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endPar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5" name="TextBox 18"/>
          <p:cNvSpPr txBox="1"/>
          <p:nvPr/>
        </p:nvSpPr>
        <p:spPr>
          <a:xfrm>
            <a:off x="8737924" y="4412595"/>
            <a:ext cx="2794610" cy="1981696"/>
          </a:xfrm>
          <a:prstGeom prst="rect">
            <a:avLst/>
          </a:prstGeom>
          <a:noFill/>
        </p:spPr>
        <p:txBody>
          <a:bodyPr wrap="square" rtlCol="0">
            <a:spAutoFit/>
          </a:bodyPr>
          <a:lstStyle/>
          <a:p>
            <a:pPr>
              <a:lnSpc>
                <a:spcPct val="130000"/>
              </a:lnSpc>
            </a:pP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1.</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单位冲激函数</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2.</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单位阶跃函数</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3.</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（复）指数函数</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4.</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采样信号</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5.</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举行信号</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6.</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周期方波</a:t>
            </a:r>
            <a:endPar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6" name="TextBox 18"/>
          <p:cNvSpPr txBox="1"/>
          <p:nvPr/>
        </p:nvSpPr>
        <p:spPr>
          <a:xfrm>
            <a:off x="1324318" y="3047742"/>
            <a:ext cx="2794610" cy="1661609"/>
          </a:xfrm>
          <a:prstGeom prst="rect">
            <a:avLst/>
          </a:prstGeom>
          <a:noFill/>
        </p:spPr>
        <p:txBody>
          <a:bodyPr wrap="square" rtlCol="0">
            <a:spAutoFit/>
          </a:bodyPr>
          <a:lstStyle/>
          <a:p>
            <a:pPr>
              <a:lnSpc>
                <a:spcPct val="130000"/>
              </a:lnSpc>
            </a:pP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1.</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信号名称</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2</a:t>
            </a: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信号类型</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3.</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信号范围</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4.</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参数设置</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5</a:t>
            </a:r>
            <a:r>
              <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a:t>
            </a: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实部虚部、模与相角</a:t>
            </a:r>
            <a:endParaRPr lang="en-US" altLang="zh-CN"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7" name="矩形 16"/>
          <p:cNvSpPr/>
          <p:nvPr/>
        </p:nvSpPr>
        <p:spPr>
          <a:xfrm>
            <a:off x="6201017" y="1691606"/>
            <a:ext cx="2031325" cy="458908"/>
          </a:xfrm>
          <a:prstGeom prst="rect">
            <a:avLst/>
          </a:prstGeom>
        </p:spPr>
        <p:txBody>
          <a:bodyPr wrap="non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连续典型信号实现</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6670152" y="4847661"/>
            <a:ext cx="2100255" cy="458908"/>
          </a:xfrm>
          <a:prstGeom prst="rect">
            <a:avLst/>
          </a:prstGeom>
        </p:spPr>
        <p:txBody>
          <a:bodyPr wrap="none">
            <a:spAutoFit/>
          </a:bodyPr>
          <a:lstStyle/>
          <a:p>
            <a:pPr>
              <a:lnSpc>
                <a:spcPct val="150000"/>
              </a:lnSpc>
            </a:pPr>
            <a:r>
              <a:rPr lang="en-US" altLang="zh-CN" b="1" dirty="0">
                <a:solidFill>
                  <a:schemeClr val="tx1"/>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离散典型信号实现</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2721623" y="3157765"/>
            <a:ext cx="1638590" cy="458908"/>
          </a:xfrm>
          <a:prstGeom prst="rect">
            <a:avLst/>
          </a:prstGeom>
        </p:spPr>
        <p:txBody>
          <a:bodyPr wrap="none">
            <a:spAutoFit/>
          </a:bodyPr>
          <a:lstStyle/>
          <a:p>
            <a:pPr>
              <a:lnSpc>
                <a:spcPct val="150000"/>
              </a:lnSpc>
            </a:pPr>
            <a:r>
              <a:rPr lang="en-US" altLang="zh-CN" b="1" dirty="0">
                <a:solidFill>
                  <a:schemeClr val="tx1"/>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信号基本定义</a:t>
            </a:r>
            <a:endParaRPr lang="en-US" altLang="zh-CN"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897452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ircle(in)">
                                      <p:cBhvr>
                                        <p:cTn id="34" dur="2000"/>
                                        <p:tgtEl>
                                          <p:spTgt spid="1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ircle(in)">
                                      <p:cBhvr>
                                        <p:cTn id="37" dur="2000"/>
                                        <p:tgtEl>
                                          <p:spTgt spid="18"/>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10" grpId="0" bldLvl="0" animBg="1"/>
      <p:bldP spid="11" grpId="0"/>
      <p:bldP spid="12" grpId="0"/>
      <p:bldP spid="13" grpId="0"/>
      <p:bldP spid="14" grpId="0"/>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39528" y="832568"/>
            <a:ext cx="423448"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9" name="Rectangle 47"/>
          <p:cNvSpPr/>
          <p:nvPr/>
        </p:nvSpPr>
        <p:spPr>
          <a:xfrm>
            <a:off x="1556168" y="894124"/>
            <a:ext cx="5627413"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面向信号的操作</a:t>
            </a:r>
            <a:r>
              <a:rPr lang="en-US" altLang="zh-CN" sz="28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卷积积分（和）</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2" name="文本框 361"/>
          <p:cNvSpPr txBox="1"/>
          <p:nvPr/>
        </p:nvSpPr>
        <p:spPr>
          <a:xfrm>
            <a:off x="3737516" y="1513387"/>
            <a:ext cx="2954647"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ea typeface="微软雅黑" panose="020B0503020204020204" pitchFamily="34" charset="-122"/>
              </a:rPr>
              <a:t>连续时间的卷积运算</a:t>
            </a: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363" name="直接连接符 362"/>
          <p:cNvCxnSpPr/>
          <p:nvPr/>
        </p:nvCxnSpPr>
        <p:spPr>
          <a:xfrm>
            <a:off x="3818099" y="201865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4" name="文本框 363"/>
          <p:cNvSpPr txBox="1"/>
          <p:nvPr/>
        </p:nvSpPr>
        <p:spPr>
          <a:xfrm>
            <a:off x="3737516" y="3869973"/>
            <a:ext cx="2954647"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ea typeface="微软雅黑" panose="020B0503020204020204" pitchFamily="34" charset="-122"/>
              </a:rPr>
              <a:t>离散时间的卷积运算</a:t>
            </a: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365" name="直接连接符 364"/>
          <p:cNvCxnSpPr/>
          <p:nvPr/>
        </p:nvCxnSpPr>
        <p:spPr>
          <a:xfrm>
            <a:off x="3818099" y="436198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6" name="矩形 365"/>
          <p:cNvSpPr/>
          <p:nvPr/>
        </p:nvSpPr>
        <p:spPr>
          <a:xfrm>
            <a:off x="3729725" y="2033279"/>
            <a:ext cx="6238620" cy="1658912"/>
          </a:xfrm>
          <a:prstGeom prst="rect">
            <a:avLst/>
          </a:prstGeom>
        </p:spPr>
        <p:txBody>
          <a:bodyPr wrap="square" lIns="91436" tIns="45718" rIns="91436" bIns="45718">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将无穷在软件中用相对较大值替代。</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普通信号的卷积计算，通过面积积分估算方法进行计算，针对某一时间得到值。</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冲激函数的卷积运算：利用冲激函数的性质可知冲激函数与其他信号的卷积即为原信号的时移和比例变换。</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67" name="矩形 366"/>
          <p:cNvSpPr/>
          <p:nvPr/>
        </p:nvSpPr>
        <p:spPr>
          <a:xfrm>
            <a:off x="3660953" y="4362215"/>
            <a:ext cx="6134211" cy="1981692"/>
          </a:xfrm>
          <a:prstGeom prst="rect">
            <a:avLst/>
          </a:prstGeom>
        </p:spPr>
        <p:txBody>
          <a:bodyPr wrap="square" lIns="91436" tIns="45718" rIns="91436" bIns="45718">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将无穷用较大值替代。</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将卷积和公式用累加函数进行实现。</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离散信号卷积函数，任意输入两个离散信号可通过累加得到卷积结果。</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除连续时间冲激函数与其他信号的卷积输出另一个信号的比例变换和时移之外，连续时间与离散时间输出的都是数组形式的信号。</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strips(downLeft)">
                                      <p:cBhvr>
                                        <p:cTn id="7" dur="500"/>
                                        <p:tgtEl>
                                          <p:spTgt spid="362"/>
                                        </p:tgtEl>
                                      </p:cBhvr>
                                    </p:animEffect>
                                  </p:childTnLst>
                                </p:cTn>
                              </p:par>
                              <p:par>
                                <p:cTn id="8" presetID="18" presetClass="entr" presetSubtype="12" fill="hold" nodeType="withEffect">
                                  <p:stCondLst>
                                    <p:cond delay="0"/>
                                  </p:stCondLst>
                                  <p:childTnLst>
                                    <p:set>
                                      <p:cBhvr>
                                        <p:cTn id="9" dur="1" fill="hold">
                                          <p:stCondLst>
                                            <p:cond delay="0"/>
                                          </p:stCondLst>
                                        </p:cTn>
                                        <p:tgtEl>
                                          <p:spTgt spid="363"/>
                                        </p:tgtEl>
                                        <p:attrNameLst>
                                          <p:attrName>style.visibility</p:attrName>
                                        </p:attrNameLst>
                                      </p:cBhvr>
                                      <p:to>
                                        <p:strVal val="visible"/>
                                      </p:to>
                                    </p:set>
                                    <p:animEffect transition="in" filter="strips(downLeft)">
                                      <p:cBhvr>
                                        <p:cTn id="10" dur="500"/>
                                        <p:tgtEl>
                                          <p:spTgt spid="36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64"/>
                                        </p:tgtEl>
                                        <p:attrNameLst>
                                          <p:attrName>style.visibility</p:attrName>
                                        </p:attrNameLst>
                                      </p:cBhvr>
                                      <p:to>
                                        <p:strVal val="visible"/>
                                      </p:to>
                                    </p:set>
                                    <p:animEffect transition="in" filter="strips(downLeft)">
                                      <p:cBhvr>
                                        <p:cTn id="13" dur="500"/>
                                        <p:tgtEl>
                                          <p:spTgt spid="364"/>
                                        </p:tgtEl>
                                      </p:cBhvr>
                                    </p:animEffect>
                                  </p:childTnLst>
                                </p:cTn>
                              </p:par>
                              <p:par>
                                <p:cTn id="14" presetID="18" presetClass="entr" presetSubtype="12" fill="hold" nodeType="withEffect">
                                  <p:stCondLst>
                                    <p:cond delay="0"/>
                                  </p:stCondLst>
                                  <p:childTnLst>
                                    <p:set>
                                      <p:cBhvr>
                                        <p:cTn id="15" dur="1" fill="hold">
                                          <p:stCondLst>
                                            <p:cond delay="0"/>
                                          </p:stCondLst>
                                        </p:cTn>
                                        <p:tgtEl>
                                          <p:spTgt spid="365"/>
                                        </p:tgtEl>
                                        <p:attrNameLst>
                                          <p:attrName>style.visibility</p:attrName>
                                        </p:attrNameLst>
                                      </p:cBhvr>
                                      <p:to>
                                        <p:strVal val="visible"/>
                                      </p:to>
                                    </p:set>
                                    <p:animEffect transition="in" filter="strips(downLeft)">
                                      <p:cBhvr>
                                        <p:cTn id="16" dur="500"/>
                                        <p:tgtEl>
                                          <p:spTgt spid="365"/>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366"/>
                                        </p:tgtEl>
                                        <p:attrNameLst>
                                          <p:attrName>style.visibility</p:attrName>
                                        </p:attrNameLst>
                                      </p:cBhvr>
                                      <p:to>
                                        <p:strVal val="visible"/>
                                      </p:to>
                                    </p:set>
                                    <p:animEffect transition="in" filter="strips(downLeft)">
                                      <p:cBhvr>
                                        <p:cTn id="19" dur="500"/>
                                        <p:tgtEl>
                                          <p:spTgt spid="366"/>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367"/>
                                        </p:tgtEl>
                                        <p:attrNameLst>
                                          <p:attrName>style.visibility</p:attrName>
                                        </p:attrNameLst>
                                      </p:cBhvr>
                                      <p:to>
                                        <p:strVal val="visible"/>
                                      </p:to>
                                    </p:set>
                                    <p:animEffect transition="in" filter="strips(downLeft)">
                                      <p:cBhvr>
                                        <p:cTn id="22"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P spid="364" grpId="0"/>
      <p:bldP spid="366" grpId="0"/>
      <p:bldP spid="36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1376</Words>
  <Application>Microsoft Office PowerPoint</Application>
  <PresentationFormat>宽屏</PresentationFormat>
  <Paragraphs>197</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Haettenschweiler</vt:lpstr>
      <vt:lpstr>宋体</vt:lpstr>
      <vt:lpstr>微软雅黑</vt:lpstr>
      <vt:lpstr>Arial</vt:lpstr>
      <vt:lpstr>Calibri</vt:lpstr>
      <vt:lpstr>Calibri Light</vt:lpstr>
      <vt:lpstr>Cambria Math</vt:lpstr>
      <vt:lpstr>Century Gothic</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dc:title>
  <dc:creator>China</dc:creator>
  <cp:lastModifiedBy>金焘</cp:lastModifiedBy>
  <cp:revision>73</cp:revision>
  <dcterms:created xsi:type="dcterms:W3CDTF">2017-03-10T15:18:00Z</dcterms:created>
  <dcterms:modified xsi:type="dcterms:W3CDTF">2021-07-05T10:50:32Z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