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06" r:id="rId15"/>
  </p:sldIdLst>
  <p:sldSz cx="9144000" cy="6858000" type="screen4x3"/>
  <p:notesSz cx="6797675" cy="9856788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ju8VsybhfW0aQ2NAvUnR4D8uA+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8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62238"/>
            <a:ext cx="2945659" cy="4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562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45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46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815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9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12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37" name="Google Shape;5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95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41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468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12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89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033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1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70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20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6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6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2" descr="fullsizeoutput_2.jpe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52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807" y="524086"/>
            <a:ext cx="899998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solidFill>
                  <a:srgbClr val="0F243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Despliegue de Aplicaciones Web </a:t>
            </a:r>
            <a:r>
              <a:rPr lang="es-ES" sz="3200" dirty="0">
                <a:solidFill>
                  <a:srgbClr val="0F243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es-ES" sz="3200" dirty="0" smtClean="0">
                <a:solidFill>
                  <a:srgbClr val="0F243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2024/2025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>
                <a:solidFill>
                  <a:srgbClr val="0F243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2ºDAW</a:t>
            </a:r>
            <a:endParaRPr dirty="0"/>
          </a:p>
        </p:txBody>
      </p:sp>
      <p:pic>
        <p:nvPicPr>
          <p:cNvPr id="86" name="Google Shape;86;p1" descr="FONDO-PC-MEDAC-2018-LOGO-BLANCO.png"/>
          <p:cNvPicPr preferRelativeResize="0"/>
          <p:nvPr/>
        </p:nvPicPr>
        <p:blipFill rotWithShape="1">
          <a:blip r:embed="rId3">
            <a:alphaModFix/>
          </a:blip>
          <a:srcRect l="20081" t="29802" r="6056" b="31522"/>
          <a:stretch/>
        </p:blipFill>
        <p:spPr>
          <a:xfrm>
            <a:off x="1600142" y="2011096"/>
            <a:ext cx="6120680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960693" y="4623455"/>
            <a:ext cx="4969496" cy="98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dirty="0"/>
          </a:p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endParaRPr sz="3200" b="1" i="0" u="none" strike="noStrike" cap="none" dirty="0">
              <a:solidFill>
                <a:srgbClr val="FF6C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>
                <a:solidFill>
                  <a:schemeClr val="dk1"/>
                </a:solidFill>
                <a:latin typeface="+mj-lt"/>
                <a:sym typeface="Quattrocento Sans"/>
              </a:rPr>
              <a:t>2</a:t>
            </a: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. Tipos y modelos de arquitectura Web</a:t>
            </a:r>
            <a:endParaRPr b="1" dirty="0">
              <a:latin typeface="+mj-lt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071979" y="1519680"/>
            <a:ext cx="3346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 2.2           CLIENTE-SERVIDOR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FF0000"/>
                </a:solidFill>
              </a:rPr>
              <a:t>      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296" y="1487726"/>
            <a:ext cx="368202" cy="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465435" y="2195858"/>
            <a:ext cx="66127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Información centralizada en un servidor que atiende las peticiones de clientes</a:t>
            </a:r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u="sng" dirty="0" smtClean="0"/>
              <a:t>cliente</a:t>
            </a:r>
            <a:r>
              <a:rPr lang="es-ES" dirty="0" smtClean="0"/>
              <a:t> es el navegador web y un equipo con ciertas funcionalidades </a:t>
            </a:r>
            <a:r>
              <a:rPr lang="es-ES" u="sng" dirty="0" smtClean="0"/>
              <a:t>el servidor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2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979" y="216182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8579" y="2576767"/>
            <a:ext cx="368202" cy="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uadroTexto 17"/>
          <p:cNvSpPr txBox="1"/>
          <p:nvPr/>
        </p:nvSpPr>
        <p:spPr>
          <a:xfrm>
            <a:off x="681176" y="3617544"/>
            <a:ext cx="14101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Ventajas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FF0000"/>
                </a:solidFill>
              </a:rPr>
              <a:t>      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Abrir llave 3"/>
          <p:cNvSpPr/>
          <p:nvPr/>
        </p:nvSpPr>
        <p:spPr>
          <a:xfrm>
            <a:off x="2104075" y="3118930"/>
            <a:ext cx="669955" cy="13519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602509" y="3235606"/>
            <a:ext cx="59266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MANTENIMIENTO. Solo mantenemos una red entera. No un servidor</a:t>
            </a:r>
          </a:p>
          <a:p>
            <a:endParaRPr lang="es-ES" dirty="0"/>
          </a:p>
          <a:p>
            <a:r>
              <a:rPr lang="es-ES" dirty="0" smtClean="0"/>
              <a:t>CENTRALIZACIÓN: Todo se encarga el servidor, integridad y seguridad</a:t>
            </a:r>
          </a:p>
          <a:p>
            <a:endParaRPr lang="es-ES" dirty="0"/>
          </a:p>
          <a:p>
            <a:r>
              <a:rPr lang="es-ES" dirty="0" smtClean="0"/>
              <a:t>EQUILIBRADO: Balanceo de carga entre diferentes servidores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46795" y="5084725"/>
            <a:ext cx="1592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Inconvenientes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FF0000"/>
                </a:solidFill>
              </a:rPr>
              <a:t>      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0" name="Abrir llave 19"/>
          <p:cNvSpPr/>
          <p:nvPr/>
        </p:nvSpPr>
        <p:spPr>
          <a:xfrm>
            <a:off x="2328430" y="4670560"/>
            <a:ext cx="669955" cy="1650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2774030" y="4670561"/>
            <a:ext cx="6118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CONGESTIÓN. Un nº elevado de peticiones puede afectar al servicio</a:t>
            </a:r>
          </a:p>
          <a:p>
            <a:endParaRPr lang="es-ES" dirty="0"/>
          </a:p>
          <a:p>
            <a:r>
              <a:rPr lang="es-ES" dirty="0" smtClean="0"/>
              <a:t>SERVIDOR CAIDO: Si el servidor no está operativo no se puede acceder a los recursos.</a:t>
            </a:r>
          </a:p>
          <a:p>
            <a:endParaRPr lang="es-ES" dirty="0"/>
          </a:p>
          <a:p>
            <a:r>
              <a:rPr lang="es-ES" dirty="0" smtClean="0"/>
              <a:t>COSTO: A mayor nº de peticiones se necesita un mayor hardware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450" y="650031"/>
            <a:ext cx="14763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>
                <a:solidFill>
                  <a:schemeClr val="dk1"/>
                </a:solidFill>
                <a:latin typeface="+mj-lt"/>
                <a:sym typeface="Quattrocento Sans"/>
              </a:rPr>
              <a:t>2</a:t>
            </a: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. Tipos y modelos de arquitectura Web</a:t>
            </a:r>
            <a:endParaRPr b="1" dirty="0">
              <a:latin typeface="+mj-lt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071979" y="1519680"/>
            <a:ext cx="3346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 2.3           MODELO DE 3 CAPAS.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FF0000"/>
                </a:solidFill>
              </a:rPr>
              <a:t>      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296" y="1487726"/>
            <a:ext cx="368202" cy="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465435" y="2195858"/>
            <a:ext cx="5447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servidor divide la carga de trabajo en 3 capas o funcionalidades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2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979" y="2161820"/>
            <a:ext cx="368202" cy="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468327" y="2996077"/>
            <a:ext cx="207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DE USUARIO </a:t>
            </a:r>
          </a:p>
          <a:p>
            <a:r>
              <a:rPr lang="es-ES" dirty="0" smtClean="0"/>
              <a:t>O PRESENTACIÓN</a:t>
            </a:r>
            <a:endParaRPr lang="es-ES" dirty="0"/>
          </a:p>
        </p:txBody>
      </p:sp>
      <p:sp>
        <p:nvSpPr>
          <p:cNvPr id="9" name="Triángulo isósceles 8"/>
          <p:cNvSpPr/>
          <p:nvPr/>
        </p:nvSpPr>
        <p:spPr>
          <a:xfrm rot="16200000">
            <a:off x="1739922" y="3369546"/>
            <a:ext cx="1609381" cy="216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2773261" y="2772296"/>
            <a:ext cx="6216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la parte de la aplicación que interactúa directamente con el usuario</a:t>
            </a:r>
          </a:p>
          <a:p>
            <a:endParaRPr lang="es-ES" dirty="0"/>
          </a:p>
          <a:p>
            <a:r>
              <a:rPr lang="es-ES" dirty="0" smtClean="0"/>
              <a:t>Ejemplo: El navegador, la página web que se ve, botones, </a:t>
            </a:r>
            <a:r>
              <a:rPr lang="es-ES" dirty="0" err="1" smtClean="0"/>
              <a:t>clicks</a:t>
            </a:r>
            <a:r>
              <a:rPr lang="es-ES" dirty="0" smtClean="0"/>
              <a:t>, formularios</a:t>
            </a:r>
          </a:p>
          <a:p>
            <a:endParaRPr lang="es-ES" dirty="0"/>
          </a:p>
          <a:p>
            <a:r>
              <a:rPr lang="es-ES" dirty="0" smtClean="0"/>
              <a:t>La función principal es la de mostrar información al usuario y recibir sus entradas en forma de </a:t>
            </a:r>
            <a:r>
              <a:rPr lang="es-ES" dirty="0" err="1" smtClean="0"/>
              <a:t>clicks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75874" y="4859583"/>
            <a:ext cx="207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LÓGICA O DE </a:t>
            </a:r>
          </a:p>
          <a:p>
            <a:r>
              <a:rPr lang="es-ES" dirty="0" smtClean="0"/>
              <a:t>APLICACIÓN</a:t>
            </a:r>
          </a:p>
        </p:txBody>
      </p:sp>
      <p:sp>
        <p:nvSpPr>
          <p:cNvPr id="23" name="Triángulo isósceles 22"/>
          <p:cNvSpPr/>
          <p:nvPr/>
        </p:nvSpPr>
        <p:spPr>
          <a:xfrm rot="16200000">
            <a:off x="1739334" y="5244769"/>
            <a:ext cx="1609381" cy="216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2745035" y="4579840"/>
            <a:ext cx="6043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Contiene las reglas, los cálculos internos, el procesamiento de los datos</a:t>
            </a:r>
          </a:p>
          <a:p>
            <a:endParaRPr lang="es-ES" dirty="0"/>
          </a:p>
          <a:p>
            <a:r>
              <a:rPr lang="es-ES" dirty="0" smtClean="0"/>
              <a:t>Ejemplo: Validación de los datos $-</a:t>
            </a:r>
            <a:r>
              <a:rPr lang="es-ES" dirty="0" err="1" smtClean="0"/>
              <a:t>get</a:t>
            </a:r>
            <a:r>
              <a:rPr lang="es-ES" dirty="0" smtClean="0"/>
              <a:t>, $-post</a:t>
            </a:r>
          </a:p>
          <a:p>
            <a:endParaRPr lang="es-ES" dirty="0"/>
          </a:p>
          <a:p>
            <a:r>
              <a:rPr lang="es-ES" dirty="0" smtClean="0"/>
              <a:t>Su función principal es la de tomar la decisión correcta de acuerdo a esas</a:t>
            </a:r>
          </a:p>
          <a:p>
            <a:r>
              <a:rPr lang="es-ES" dirty="0" smtClean="0"/>
              <a:t>Entradas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383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>
                <a:solidFill>
                  <a:schemeClr val="dk1"/>
                </a:solidFill>
                <a:latin typeface="+mj-lt"/>
                <a:sym typeface="Quattrocento Sans"/>
              </a:rPr>
              <a:t>2</a:t>
            </a: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. Tipos y modelos de arquitectura Web</a:t>
            </a:r>
            <a:endParaRPr b="1" dirty="0">
              <a:latin typeface="+mj-lt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071979" y="1519680"/>
            <a:ext cx="3346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 2.3           MODELO DE 3 CAPAS.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FF0000"/>
                </a:solidFill>
              </a:rPr>
              <a:t>      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296" y="1487726"/>
            <a:ext cx="368202" cy="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465435" y="2195858"/>
            <a:ext cx="5447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servidor divide la carga de trabajo en 3 capas o funcionalidades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2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979" y="2161820"/>
            <a:ext cx="368202" cy="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613179" y="3303893"/>
            <a:ext cx="166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DE DATOS</a:t>
            </a:r>
          </a:p>
        </p:txBody>
      </p:sp>
      <p:sp>
        <p:nvSpPr>
          <p:cNvPr id="9" name="Triángulo isósceles 8"/>
          <p:cNvSpPr/>
          <p:nvPr/>
        </p:nvSpPr>
        <p:spPr>
          <a:xfrm rot="16200000">
            <a:off x="1776134" y="3369546"/>
            <a:ext cx="1609381" cy="216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2773261" y="2772296"/>
            <a:ext cx="6216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donde se almacenan los datos usados por la aplicación</a:t>
            </a:r>
          </a:p>
          <a:p>
            <a:endParaRPr lang="es-ES" dirty="0"/>
          </a:p>
          <a:p>
            <a:r>
              <a:rPr lang="es-ES" dirty="0" smtClean="0"/>
              <a:t>Ejemplo: Y donde almacenas tu datos? Pues en una BBDD</a:t>
            </a:r>
          </a:p>
          <a:p>
            <a:endParaRPr lang="es-ES" dirty="0"/>
          </a:p>
          <a:p>
            <a:r>
              <a:rPr lang="es-ES" dirty="0" smtClean="0"/>
              <a:t>La función principal es la de guardar y “ofertar” los datos asegurando su integridad para que sean convenientemente tratados por la capa lógica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949" y="509471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COMO SE COME ESTO</a:t>
            </a:r>
          </a:p>
          <a:p>
            <a:r>
              <a:rPr lang="es-ES" dirty="0" smtClean="0"/>
              <a:t>INTERACTUAR!!!</a:t>
            </a:r>
            <a:endParaRPr lang="es-ES" dirty="0"/>
          </a:p>
        </p:txBody>
      </p:sp>
      <p:sp>
        <p:nvSpPr>
          <p:cNvPr id="18" name="Triángulo isósceles 17"/>
          <p:cNvSpPr/>
          <p:nvPr/>
        </p:nvSpPr>
        <p:spPr>
          <a:xfrm rot="16200000">
            <a:off x="1804409" y="5337954"/>
            <a:ext cx="1609381" cy="216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797526" y="4771173"/>
            <a:ext cx="5905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-EJEMPLO INSTAGRAN</a:t>
            </a:r>
          </a:p>
          <a:p>
            <a:r>
              <a:rPr lang="es-ES" dirty="0" smtClean="0"/>
              <a:t>-Introduces la URL en tu navegador, Introduces tu usuario y tu </a:t>
            </a:r>
            <a:r>
              <a:rPr lang="es-ES" dirty="0" err="1" smtClean="0"/>
              <a:t>login</a:t>
            </a:r>
            <a:r>
              <a:rPr lang="es-ES" dirty="0" smtClean="0"/>
              <a:t> en </a:t>
            </a:r>
          </a:p>
          <a:p>
            <a:r>
              <a:rPr lang="es-ES" dirty="0" smtClean="0"/>
              <a:t>El apartado adecuado para ello.</a:t>
            </a:r>
          </a:p>
          <a:p>
            <a:r>
              <a:rPr lang="es-ES" dirty="0" smtClean="0"/>
              <a:t>-Haces </a:t>
            </a:r>
            <a:r>
              <a:rPr lang="es-ES" dirty="0" err="1" smtClean="0"/>
              <a:t>click</a:t>
            </a:r>
            <a:r>
              <a:rPr lang="es-ES" dirty="0" smtClean="0"/>
              <a:t> en el botón </a:t>
            </a:r>
            <a:r>
              <a:rPr lang="es-ES" dirty="0" err="1" smtClean="0"/>
              <a:t>pertitente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-Tus datos se validad en una </a:t>
            </a:r>
            <a:r>
              <a:rPr lang="es-ES" dirty="0" err="1" smtClean="0"/>
              <a:t>bbdd</a:t>
            </a:r>
            <a:r>
              <a:rPr lang="es-ES" dirty="0" smtClean="0"/>
              <a:t>. Si estos son correctos inicias sesión</a:t>
            </a:r>
          </a:p>
          <a:p>
            <a:r>
              <a:rPr lang="es-ES" dirty="0" smtClean="0"/>
              <a:t>en la </a:t>
            </a:r>
            <a:r>
              <a:rPr lang="es-ES" dirty="0" err="1" smtClean="0"/>
              <a:t>url</a:t>
            </a:r>
            <a:r>
              <a:rPr lang="es-ES" dirty="0" smtClean="0"/>
              <a:t> correspondiente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05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>
                <a:solidFill>
                  <a:schemeClr val="dk1"/>
                </a:solidFill>
                <a:latin typeface="+mj-lt"/>
                <a:sym typeface="Quattrocento Sans"/>
              </a:rPr>
              <a:t>2</a:t>
            </a: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. Tipos y modelos de arquitectura Web</a:t>
            </a:r>
            <a:endParaRPr b="1" dirty="0">
              <a:latin typeface="+mj-lt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071979" y="1519680"/>
            <a:ext cx="3346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 2.3           MODELO DE 3 CAPAS.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FF0000"/>
                </a:solidFill>
              </a:rPr>
              <a:t>      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296" y="1487726"/>
            <a:ext cx="368202" cy="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613179" y="3249573"/>
            <a:ext cx="166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VENTAJAS</a:t>
            </a:r>
          </a:p>
        </p:txBody>
      </p:sp>
      <p:sp>
        <p:nvSpPr>
          <p:cNvPr id="9" name="Triángulo isósceles 8"/>
          <p:cNvSpPr/>
          <p:nvPr/>
        </p:nvSpPr>
        <p:spPr>
          <a:xfrm rot="16200000">
            <a:off x="1776134" y="3306175"/>
            <a:ext cx="1609381" cy="216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2773261" y="2772296"/>
            <a:ext cx="6216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Mayor seguridad. </a:t>
            </a:r>
            <a:r>
              <a:rPr lang="es-ES" dirty="0" smtClean="0"/>
              <a:t>Defines los permisos por niveles</a:t>
            </a:r>
          </a:p>
          <a:p>
            <a:endParaRPr lang="es-ES" dirty="0"/>
          </a:p>
          <a:p>
            <a:r>
              <a:rPr lang="es-ES" u="sng" dirty="0" smtClean="0"/>
              <a:t>Mayor flexibilidad. </a:t>
            </a:r>
            <a:r>
              <a:rPr lang="es-ES" dirty="0" smtClean="0"/>
              <a:t>Ya que existen servidores especializados</a:t>
            </a:r>
          </a:p>
          <a:p>
            <a:endParaRPr lang="es-ES" dirty="0"/>
          </a:p>
          <a:p>
            <a:r>
              <a:rPr lang="es-ES" u="sng" dirty="0" smtClean="0"/>
              <a:t>Mejor rendimiento</a:t>
            </a:r>
            <a:r>
              <a:rPr lang="es-ES" dirty="0" smtClean="0"/>
              <a:t>. Las tareas se comparten entre diferentes servidores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42962" y="5094710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INCONVENIENTES</a:t>
            </a:r>
          </a:p>
        </p:txBody>
      </p:sp>
      <p:sp>
        <p:nvSpPr>
          <p:cNvPr id="18" name="Triángulo isósceles 17"/>
          <p:cNvSpPr/>
          <p:nvPr/>
        </p:nvSpPr>
        <p:spPr>
          <a:xfrm rot="16200000">
            <a:off x="1804409" y="5337954"/>
            <a:ext cx="1609381" cy="216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797526" y="4771173"/>
            <a:ext cx="63385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-Se necesitan mas servidores</a:t>
            </a:r>
          </a:p>
          <a:p>
            <a:r>
              <a:rPr lang="es-ES" dirty="0" smtClean="0"/>
              <a:t>-Mayor tráfico de red</a:t>
            </a:r>
          </a:p>
          <a:p>
            <a:r>
              <a:rPr lang="es-ES" dirty="0" smtClean="0"/>
              <a:t>-Problemas de seguridad si la BBDD está mal configurada</a:t>
            </a:r>
          </a:p>
          <a:p>
            <a:r>
              <a:rPr lang="es-ES" dirty="0" smtClean="0"/>
              <a:t>-Mayor tiempo de descarga. Los procesos se reparten entre varios servidores</a:t>
            </a:r>
          </a:p>
        </p:txBody>
      </p:sp>
    </p:spTree>
    <p:extLst>
      <p:ext uri="{BB962C8B-B14F-4D97-AF65-F5344CB8AC3E}">
        <p14:creationId xmlns:p14="http://schemas.microsoft.com/office/powerpoint/2010/main" val="77750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1" descr="FONDO-PC-MEDAC-2018-LOGO-BLANCO.png"/>
          <p:cNvPicPr preferRelativeResize="0"/>
          <p:nvPr/>
        </p:nvPicPr>
        <p:blipFill rotWithShape="1">
          <a:blip r:embed="rId3">
            <a:alphaModFix/>
          </a:blip>
          <a:srcRect l="20081" t="29802" r="6056" b="31522"/>
          <a:stretch/>
        </p:blipFill>
        <p:spPr>
          <a:xfrm>
            <a:off x="1838571" y="2379559"/>
            <a:ext cx="5633300" cy="1769788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1"/>
          <p:cNvSpPr txBox="1"/>
          <p:nvPr/>
        </p:nvSpPr>
        <p:spPr>
          <a:xfrm>
            <a:off x="583074" y="4539209"/>
            <a:ext cx="7730202" cy="25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63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Muchas gracias - </a:t>
            </a:r>
            <a:endParaRPr sz="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78433" y="467694"/>
            <a:ext cx="8640960" cy="464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6C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6C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>
                <a:solidFill>
                  <a:srgbClr val="7F7F7F"/>
                </a:solidFill>
                <a:latin typeface="Quattrocento Sans"/>
                <a:sym typeface="Quattrocento Sans"/>
              </a:rPr>
              <a:t>Conocer el concepto de arquitectura Web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Análisis de los diferentes modelos de </a:t>
            </a:r>
            <a:r>
              <a:rPr lang="es-ES" sz="2400" dirty="0" err="1" smtClean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aquitectura</a:t>
            </a:r>
            <a:r>
              <a:rPr lang="es-ES" sz="2400" dirty="0" smtClean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web y sus características.</a:t>
            </a:r>
            <a:endParaRPr sz="2400" dirty="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 smtClean="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>
                <a:solidFill>
                  <a:srgbClr val="7F7F7F"/>
                </a:solidFill>
                <a:latin typeface="Quattrocento Sans"/>
                <a:sym typeface="Quattrocento Sans"/>
              </a:rPr>
              <a:t>Puntos a favor y en contra de cada modelo según su finalidad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Seleccionar nuestro modelo según nuestras necesidades  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3783" y="-20450"/>
            <a:ext cx="1945610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 descr="fullsizeoutput_2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922724"/>
            <a:ext cx="8428835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1. ESTRUCTURA DE LA ARQUITECTURA WEB</a:t>
            </a:r>
            <a:endParaRPr b="1" dirty="0">
              <a:latin typeface="+mj-lt"/>
            </a:endParaRPr>
          </a:p>
          <a:p>
            <a:pPr marL="342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9" name="Google Shape;104;p3"/>
          <p:cNvSpPr/>
          <p:nvPr/>
        </p:nvSpPr>
        <p:spPr>
          <a:xfrm>
            <a:off x="323528" y="1775408"/>
            <a:ext cx="349620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dirty="0" smtClean="0">
                <a:solidFill>
                  <a:srgbClr val="FF0000"/>
                </a:solidFill>
                <a:latin typeface="+mj-lt"/>
                <a:sym typeface="Quattrocento Sans"/>
              </a:rPr>
              <a:t>1.1 Un poco de </a:t>
            </a:r>
            <a:r>
              <a:rPr lang="es-ES" sz="1800" b="1" i="1" dirty="0" smtClean="0">
                <a:solidFill>
                  <a:srgbClr val="FF0000"/>
                </a:solidFill>
                <a:latin typeface="+mj-lt"/>
                <a:sym typeface="Quattrocento Sans"/>
              </a:rPr>
              <a:t>historia</a:t>
            </a:r>
            <a:endParaRPr sz="1800" b="1" dirty="0">
              <a:solidFill>
                <a:srgbClr val="FF0000"/>
              </a:solidFill>
              <a:latin typeface="+mj-lt"/>
            </a:endParaRPr>
          </a:p>
          <a:p>
            <a:pPr marL="342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b="1" i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71979" y="2531876"/>
            <a:ext cx="76915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FINALES DE LOS 80, PRINCIPIOS DE LOS 90 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TIM BERNERS-LEE inventa la </a:t>
            </a:r>
            <a:r>
              <a:rPr lang="es-ES" dirty="0" err="1" smtClean="0"/>
              <a:t>World</a:t>
            </a:r>
            <a:r>
              <a:rPr lang="es-ES" dirty="0" smtClean="0"/>
              <a:t> Wide Web (CERN)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Desarrolla el protocolo HTTP y el lenguaje HTML. Sin estos dos elementos, no hay web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Inventa el primer navegador NEXUS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En resumen WWW opera como un servicio de distribución que permite acceder a millones de recursos electrónicos y aplicaciones distribuidos por Internet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252330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832" y="314706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832" y="378714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072" y="442722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60" y="1775408"/>
            <a:ext cx="2003292" cy="1859630"/>
          </a:xfrm>
          <a:prstGeom prst="rect">
            <a:avLst/>
          </a:prstGeom>
        </p:spPr>
      </p:pic>
      <p:pic>
        <p:nvPicPr>
          <p:cNvPr id="14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072" y="5120640"/>
            <a:ext cx="368202" cy="34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1. ESTRUCTURA DE LA ARQUITECTURA WEB</a:t>
            </a:r>
            <a:endParaRPr b="1" dirty="0">
              <a:latin typeface="+mj-lt"/>
            </a:endParaRPr>
          </a:p>
          <a:p>
            <a:pPr marL="342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9" name="Google Shape;104;p3"/>
          <p:cNvSpPr/>
          <p:nvPr/>
        </p:nvSpPr>
        <p:spPr>
          <a:xfrm>
            <a:off x="224468" y="975308"/>
            <a:ext cx="349620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dirty="0" smtClean="0">
                <a:solidFill>
                  <a:srgbClr val="FF0000"/>
                </a:solidFill>
                <a:latin typeface="+mj-lt"/>
                <a:sym typeface="Quattrocento Sans"/>
              </a:rPr>
              <a:t>1.2 HTTP,HTML, URL</a:t>
            </a:r>
            <a:endParaRPr lang="es-ES" sz="1800" b="1" dirty="0" smtClean="0">
              <a:solidFill>
                <a:srgbClr val="FF0000"/>
              </a:solidFill>
              <a:latin typeface="+mj-lt"/>
            </a:endParaRPr>
          </a:p>
          <a:p>
            <a:pPr marL="342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lang="es-ES" sz="1800" b="1" i="1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ES" sz="1800" b="1" i="1" dirty="0" smtClean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        1.2.1 HTTP</a:t>
            </a:r>
            <a:endParaRPr b="1" i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71979" y="1846076"/>
            <a:ext cx="76915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 Son las siglas de </a:t>
            </a:r>
            <a:r>
              <a:rPr lang="es-ES" dirty="0" err="1" smtClean="0"/>
              <a:t>Hyper</a:t>
            </a:r>
            <a:r>
              <a:rPr lang="es-ES" dirty="0" smtClean="0"/>
              <a:t> Text Transfer </a:t>
            </a:r>
            <a:r>
              <a:rPr lang="es-ES" dirty="0" err="1" smtClean="0"/>
              <a:t>Protocol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Es uno de los </a:t>
            </a:r>
            <a:r>
              <a:rPr lang="es-ES" u="sng" dirty="0" smtClean="0"/>
              <a:t>protocolos </a:t>
            </a:r>
            <a:r>
              <a:rPr lang="es-ES" dirty="0" smtClean="0"/>
              <a:t>que se usan en las redes de comunicaciones TCP/IP (</a:t>
            </a:r>
            <a:r>
              <a:rPr lang="es-ES" dirty="0" err="1" smtClean="0"/>
              <a:t>Dns</a:t>
            </a:r>
            <a:r>
              <a:rPr lang="es-ES" dirty="0" smtClean="0"/>
              <a:t>-SSH-FTP)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Gracias a este protocolo se facilita el acceso a la información Web en sistemas remotos.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La estructura interna de este protocolo sigue el modelo de trabajo (cliente-servidor)</a:t>
            </a:r>
          </a:p>
          <a:p>
            <a:endParaRPr lang="es-ES" dirty="0"/>
          </a:p>
          <a:p>
            <a:r>
              <a:rPr lang="es-ES" dirty="0" smtClean="0"/>
              <a:t>HTTP es la base de WWW o simplemente Web y su funcionamiento se rige según el siguiente esquema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4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179178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252330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311870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3726703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4148732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977" y="4672188"/>
            <a:ext cx="5314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5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1. ESTRUCTURA DE LA ARQUITECTURA WEB</a:t>
            </a:r>
            <a:endParaRPr b="1" dirty="0">
              <a:latin typeface="+mj-lt"/>
            </a:endParaRPr>
          </a:p>
          <a:p>
            <a:pPr marL="342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9" name="Google Shape;104;p3"/>
          <p:cNvSpPr/>
          <p:nvPr/>
        </p:nvSpPr>
        <p:spPr>
          <a:xfrm>
            <a:off x="224468" y="975308"/>
            <a:ext cx="349620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dirty="0" smtClean="0">
                <a:solidFill>
                  <a:srgbClr val="FF0000"/>
                </a:solidFill>
                <a:latin typeface="+mj-lt"/>
                <a:sym typeface="Quattrocento Sans"/>
              </a:rPr>
              <a:t>1.2 HTTP,HTML, URL</a:t>
            </a:r>
            <a:endParaRPr lang="es-ES" sz="1800" b="1" dirty="0" smtClean="0">
              <a:solidFill>
                <a:srgbClr val="FF0000"/>
              </a:solidFill>
              <a:latin typeface="+mj-lt"/>
            </a:endParaRPr>
          </a:p>
          <a:p>
            <a:pPr marL="342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lang="es-ES" sz="1800" b="1" i="1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ES" sz="1800" b="1" i="1" dirty="0" smtClean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        1.2.2 HTML</a:t>
            </a:r>
            <a:endParaRPr b="1" i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71979" y="1846076"/>
            <a:ext cx="76915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 Son las siglas de </a:t>
            </a:r>
            <a:r>
              <a:rPr lang="es-ES" dirty="0" err="1" smtClean="0"/>
              <a:t>HyperText</a:t>
            </a:r>
            <a:r>
              <a:rPr lang="es-ES" dirty="0" smtClean="0"/>
              <a:t> </a:t>
            </a:r>
            <a:r>
              <a:rPr lang="es-ES" dirty="0" err="1" smtClean="0"/>
              <a:t>Markup</a:t>
            </a:r>
            <a:r>
              <a:rPr lang="es-ES" dirty="0" smtClean="0"/>
              <a:t> </a:t>
            </a:r>
            <a:r>
              <a:rPr lang="es-ES" dirty="0" err="1" smtClean="0"/>
              <a:t>Languaje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Metalenguaje basado en etiquetas (&lt;</a:t>
            </a:r>
            <a:r>
              <a:rPr lang="es-ES" dirty="0" err="1" smtClean="0"/>
              <a:t>html</a:t>
            </a:r>
            <a:r>
              <a:rPr lang="es-ES" dirty="0" smtClean="0"/>
              <a:t>&gt;&lt;/</a:t>
            </a:r>
            <a:r>
              <a:rPr lang="es-ES" dirty="0" err="1" smtClean="0"/>
              <a:t>html</a:t>
            </a:r>
            <a:r>
              <a:rPr lang="es-ES" dirty="0" smtClean="0"/>
              <a:t>&gt;)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En 2014 W3C libera la quinta versión de este lenguaje: HTML-5 (que originales !!!). Mejora las etiquetas de audio y video.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u="sng" dirty="0" smtClean="0"/>
              <a:t>W3C</a:t>
            </a:r>
            <a:r>
              <a:rPr lang="es-ES" dirty="0" smtClean="0"/>
              <a:t> es una comunidad internacional que desarrolla estándares web: XHTML-CSS-XML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4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179178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252330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311870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226" y="397633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782" y="4528795"/>
            <a:ext cx="2912468" cy="16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1. ESTRUCTURA DE LA ARQUITECTURA WEB</a:t>
            </a:r>
            <a:endParaRPr b="1" dirty="0">
              <a:latin typeface="+mj-lt"/>
            </a:endParaRPr>
          </a:p>
          <a:p>
            <a:pPr marL="342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9" name="Google Shape;104;p3"/>
          <p:cNvSpPr/>
          <p:nvPr/>
        </p:nvSpPr>
        <p:spPr>
          <a:xfrm>
            <a:off x="224468" y="975308"/>
            <a:ext cx="349620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1" dirty="0" smtClean="0">
                <a:solidFill>
                  <a:srgbClr val="FF0000"/>
                </a:solidFill>
                <a:latin typeface="+mj-lt"/>
                <a:sym typeface="Quattrocento Sans"/>
              </a:rPr>
              <a:t>1.2 HTTP,HTML, URL</a:t>
            </a:r>
            <a:endParaRPr lang="es-ES" sz="1800" b="1" dirty="0" smtClean="0">
              <a:solidFill>
                <a:srgbClr val="FF0000"/>
              </a:solidFill>
              <a:latin typeface="+mj-lt"/>
            </a:endParaRPr>
          </a:p>
          <a:p>
            <a:pPr marL="342900" marR="0" lvl="0" indent="-196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lang="es-ES" sz="1800" b="1" i="1" dirty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ES" sz="1800" b="1" i="1" dirty="0" smtClean="0">
                <a:solidFill>
                  <a:srgbClr val="FF00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        1.2.3 URL</a:t>
            </a:r>
            <a:endParaRPr b="1" i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71979" y="1836551"/>
            <a:ext cx="769153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URL Son las siglas de UNIVERSAL RESOURCE LOCATOR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URL. Es un sistema de nombres basados en cadena de caracteres que identifican inequívocamente los recursos de la web y lo que se necesita para acceder a ellos, (documentos, videos, aplicaciones)</a:t>
            </a:r>
          </a:p>
          <a:p>
            <a:r>
              <a:rPr lang="es-ES" dirty="0" smtClean="0"/>
              <a:t> </a:t>
            </a:r>
          </a:p>
          <a:p>
            <a:r>
              <a:rPr lang="es-ES" dirty="0" smtClean="0"/>
              <a:t>EJEMPLO: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4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179178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252330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315680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31" y="3664293"/>
            <a:ext cx="7006577" cy="18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1. ESTRUCTURA DE LA ARQUITECTURA WEB</a:t>
            </a:r>
            <a:endParaRPr b="1" dirty="0">
              <a:latin typeface="+mj-lt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9" name="Google Shape;104;p3"/>
          <p:cNvSpPr/>
          <p:nvPr/>
        </p:nvSpPr>
        <p:spPr>
          <a:xfrm>
            <a:off x="-74024" y="919004"/>
            <a:ext cx="620812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dirty="0" smtClean="0">
                <a:solidFill>
                  <a:srgbClr val="FF0000"/>
                </a:solidFill>
                <a:latin typeface="+mj-lt"/>
                <a:sym typeface="Quattrocento Sans"/>
              </a:rPr>
              <a:t>1.3 Evolución de la arquitectura Web</a:t>
            </a:r>
            <a:endParaRPr lang="es-ES" sz="1800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71979" y="1836551"/>
            <a:ext cx="769153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VENTAJAS DE CONTAR CON APLICACIONES WEB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Facilidad de desplegar el nuevo software en los clientes.</a:t>
            </a:r>
          </a:p>
          <a:p>
            <a:r>
              <a:rPr lang="es-ES" dirty="0" smtClean="0"/>
              <a:t> </a:t>
            </a:r>
          </a:p>
          <a:p>
            <a:endParaRPr lang="es-ES" dirty="0"/>
          </a:p>
          <a:p>
            <a:r>
              <a:rPr lang="es-ES" dirty="0" smtClean="0"/>
              <a:t>Centralización de toda la información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Mejora en la seguridad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Compatibilidad con cualquier Sistema Operativo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Reducción de costes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CONCEPTO THIN CLIENT: un </a:t>
            </a:r>
            <a:r>
              <a:rPr lang="es-ES" dirty="0" err="1"/>
              <a:t>thin</a:t>
            </a:r>
            <a:r>
              <a:rPr lang="es-ES" dirty="0"/>
              <a:t> </a:t>
            </a:r>
            <a:r>
              <a:rPr lang="es-ES" dirty="0" err="1"/>
              <a:t>client</a:t>
            </a:r>
            <a:r>
              <a:rPr lang="es-ES" dirty="0"/>
              <a:t> en un servicio web actúa principalmente como una interfaz para el usuario, con la mayoría de las operaciones complejas realizadas en un servidor </a:t>
            </a:r>
            <a:r>
              <a:rPr lang="es-ES"/>
              <a:t>central</a:t>
            </a:r>
            <a:r>
              <a:rPr lang="es-ES" smtClean="0"/>
              <a:t>. En hardware es un dispositivo con opciones limitadas.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252330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315680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674" y="375687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724" y="435695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774" y="500465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774" y="5652350"/>
            <a:ext cx="368202" cy="341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0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>
                <a:solidFill>
                  <a:schemeClr val="dk1"/>
                </a:solidFill>
                <a:latin typeface="+mj-lt"/>
                <a:sym typeface="Quattrocento Sans"/>
              </a:rPr>
              <a:t>2</a:t>
            </a: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. Tipos y modelos de arquitectura Web</a:t>
            </a:r>
            <a:endParaRPr b="1" dirty="0">
              <a:latin typeface="+mj-lt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071979" y="1836551"/>
            <a:ext cx="76915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3 son los modelos en los que se basa una arquitectura Web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   2.1           MODELO P2P</a:t>
            </a:r>
          </a:p>
          <a:p>
            <a:r>
              <a:rPr lang="es-ES" dirty="0" smtClean="0"/>
              <a:t> </a:t>
            </a:r>
          </a:p>
          <a:p>
            <a:endParaRPr lang="es-ES" dirty="0"/>
          </a:p>
          <a:p>
            <a:r>
              <a:rPr lang="es-ES" dirty="0" smtClean="0"/>
              <a:t>      2.2               MODELO CLIENTE-SERVIDOR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     2.3               MODELO DE 3 CAPAS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724" y="2523305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3942" y="315680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3942" y="3784034"/>
            <a:ext cx="368202" cy="341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9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076057" y="98362"/>
            <a:ext cx="4069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3" descr="fullsizeoutput_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956" y="6539035"/>
            <a:ext cx="1080120" cy="314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323528" y="6453336"/>
            <a:ext cx="8568952" cy="0"/>
          </a:xfrm>
          <a:prstGeom prst="straightConnector1">
            <a:avLst/>
          </a:prstGeom>
          <a:noFill/>
          <a:ln w="25400" cap="flat" cmpd="sng">
            <a:solidFill>
              <a:srgbClr val="5E5E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99528" y="404564"/>
            <a:ext cx="842883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 b="1" i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>
                <a:solidFill>
                  <a:schemeClr val="dk1"/>
                </a:solidFill>
                <a:latin typeface="+mj-lt"/>
                <a:sym typeface="Quattrocento Sans"/>
              </a:rPr>
              <a:t>2</a:t>
            </a:r>
            <a:r>
              <a:rPr lang="es-ES" sz="2300" b="1" i="1" dirty="0" smtClean="0">
                <a:solidFill>
                  <a:schemeClr val="dk1"/>
                </a:solidFill>
                <a:latin typeface="+mj-lt"/>
                <a:sym typeface="Quattrocento Sans"/>
              </a:rPr>
              <a:t>. Tipos y modelos de arquitectura Web</a:t>
            </a:r>
            <a:endParaRPr b="1" dirty="0">
              <a:latin typeface="+mj-lt"/>
            </a:endParaRPr>
          </a:p>
        </p:txBody>
      </p:sp>
      <p:sp>
        <p:nvSpPr>
          <p:cNvPr id="8" name="Google Shape;87;p1"/>
          <p:cNvSpPr txBox="1"/>
          <p:nvPr/>
        </p:nvSpPr>
        <p:spPr>
          <a:xfrm>
            <a:off x="1097831" y="311514"/>
            <a:ext cx="7020345" cy="39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3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TEMA </a:t>
            </a:r>
            <a:r>
              <a:rPr lang="es-ES" sz="3200" b="1" dirty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s-ES" sz="3200" b="1" i="0" u="none" strike="noStrike" cap="none" dirty="0" smtClean="0">
                <a:solidFill>
                  <a:srgbClr val="FF6C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s-ES" sz="3200" b="1" dirty="0" smtClean="0">
                <a:solidFill>
                  <a:srgbClr val="FF6C00"/>
                </a:solidFill>
                <a:latin typeface="Quattrocento Sans"/>
                <a:sym typeface="Quattrocento Sans"/>
              </a:rPr>
              <a:t>Arquitecturas Web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071979" y="1519680"/>
            <a:ext cx="2748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 2.1           MODELO P2P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FF0000"/>
                </a:solidFill>
              </a:rPr>
              <a:t>      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15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296" y="1487726"/>
            <a:ext cx="368202" cy="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465435" y="2195858"/>
            <a:ext cx="68098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Usan topología de malla. Cada nodo recoge funciones de cliente y servidor a la vez</a:t>
            </a:r>
          </a:p>
          <a:p>
            <a:endParaRPr lang="es-ES" dirty="0"/>
          </a:p>
          <a:p>
            <a:r>
              <a:rPr lang="es-ES" dirty="0" smtClean="0"/>
              <a:t>Los archivos no se encuentran en un solo nodo sino en varios a la vez</a:t>
            </a:r>
          </a:p>
          <a:p>
            <a:endParaRPr lang="es-ES" dirty="0"/>
          </a:p>
          <a:p>
            <a:r>
              <a:rPr lang="es-ES" dirty="0" smtClean="0"/>
              <a:t>La forma de trabajar de este modelo es de un </a:t>
            </a:r>
            <a:r>
              <a:rPr lang="es-ES" dirty="0" err="1" smtClean="0"/>
              <a:t>Torrent</a:t>
            </a:r>
            <a:endParaRPr lang="es-ES" dirty="0"/>
          </a:p>
        </p:txBody>
      </p:sp>
      <p:pic>
        <p:nvPicPr>
          <p:cNvPr id="12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979" y="2161820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8579" y="2576767"/>
            <a:ext cx="368202" cy="34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4;p10" descr="http://the-10-second-trick-to-proven-buyers.com/images/green-circle-check-mar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6129" y="3018879"/>
            <a:ext cx="368202" cy="34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uadroTexto 17"/>
          <p:cNvSpPr txBox="1"/>
          <p:nvPr/>
        </p:nvSpPr>
        <p:spPr>
          <a:xfrm>
            <a:off x="998042" y="3997713"/>
            <a:ext cx="14101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Ventajas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FF0000"/>
                </a:solidFill>
              </a:rPr>
              <a:t>      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Abrir llave 3"/>
          <p:cNvSpPr/>
          <p:nvPr/>
        </p:nvSpPr>
        <p:spPr>
          <a:xfrm>
            <a:off x="2335795" y="3512746"/>
            <a:ext cx="669955" cy="13519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833735" y="3695162"/>
            <a:ext cx="55691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DESCENTRALIZACIÓN. Si un nodo cae, otro ocupa su lugar</a:t>
            </a:r>
          </a:p>
          <a:p>
            <a:endParaRPr lang="es-ES" dirty="0"/>
          </a:p>
          <a:p>
            <a:r>
              <a:rPr lang="es-ES" dirty="0" smtClean="0"/>
              <a:t>ESCALABLE: A mas nodos, mas eficiencia</a:t>
            </a:r>
          </a:p>
          <a:p>
            <a:endParaRPr lang="es-ES" dirty="0"/>
          </a:p>
          <a:p>
            <a:r>
              <a:rPr lang="es-ES" dirty="0" smtClean="0"/>
              <a:t>EQUILIBRADO: El trabajo se reparte entre todos los nodos que hay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173019" y="5251347"/>
            <a:ext cx="1592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     Inconvenientes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 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FF0000"/>
                </a:solidFill>
              </a:rPr>
              <a:t>      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0" name="Abrir llave 19"/>
          <p:cNvSpPr/>
          <p:nvPr/>
        </p:nvSpPr>
        <p:spPr>
          <a:xfrm>
            <a:off x="2759794" y="4959790"/>
            <a:ext cx="669955" cy="13519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3257734" y="5142206"/>
            <a:ext cx="5270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DUPLICIDAD. Información inconsistente</a:t>
            </a:r>
          </a:p>
          <a:p>
            <a:endParaRPr lang="es-ES" dirty="0"/>
          </a:p>
          <a:p>
            <a:r>
              <a:rPr lang="es-ES" dirty="0" smtClean="0"/>
              <a:t>AMPLITUD: Se necesitan mas equipos para tener buen    	funcionamiento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971" y="718478"/>
            <a:ext cx="1918580" cy="12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1100</Words>
  <Application>Microsoft Office PowerPoint</Application>
  <PresentationFormat>Presentación en pantalla (4:3)</PresentationFormat>
  <Paragraphs>282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Calibri</vt:lpstr>
      <vt:lpstr>Noto Sans Symbols</vt:lpstr>
      <vt:lpstr>Quattrocento Sans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Elías</dc:creator>
  <cp:lastModifiedBy>PROFESOR_X</cp:lastModifiedBy>
  <cp:revision>89</cp:revision>
  <dcterms:created xsi:type="dcterms:W3CDTF">2015-04-07T16:14:11Z</dcterms:created>
  <dcterms:modified xsi:type="dcterms:W3CDTF">2024-09-18T10:31:20Z</dcterms:modified>
</cp:coreProperties>
</file>