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7" r:id="rId4"/>
    <p:sldId id="258" r:id="rId5"/>
    <p:sldId id="260" r:id="rId6"/>
    <p:sldId id="265" r:id="rId7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2CD64-8F41-4853-BEC4-A1739DBDEF66}" v="348" dt="2023-12-11T21:46:22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2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0E60-276B-4FAC-8AB3-20C1D636D3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C0F57602-7C53-4F88-A388-63D6E5D722F9}">
      <dgm:prSet/>
      <dgm:spPr/>
      <dgm:t>
        <a:bodyPr/>
        <a:lstStyle/>
        <a:p>
          <a:r>
            <a:rPr lang="hu-HU" dirty="0" err="1"/>
            <a:t>Forward</a:t>
          </a:r>
          <a:r>
            <a:rPr lang="hu-HU" dirty="0"/>
            <a:t> </a:t>
          </a:r>
          <a:r>
            <a:rPr lang="hu-HU" dirty="0" err="1"/>
            <a:t>diffusion</a:t>
          </a:r>
          <a:endParaRPr lang="hu-HU" dirty="0"/>
        </a:p>
      </dgm:t>
    </dgm:pt>
    <dgm:pt modelId="{289BE31D-044C-4738-8116-8E86B03D1053}" type="parTrans" cxnId="{21756647-84D3-4A9A-B416-A400D0D66827}">
      <dgm:prSet/>
      <dgm:spPr/>
      <dgm:t>
        <a:bodyPr/>
        <a:lstStyle/>
        <a:p>
          <a:endParaRPr lang="hu-HU"/>
        </a:p>
      </dgm:t>
    </dgm:pt>
    <dgm:pt modelId="{65852886-885F-413D-8CE3-A1EF2C34FC71}" type="sibTrans" cxnId="{21756647-84D3-4A9A-B416-A400D0D66827}">
      <dgm:prSet/>
      <dgm:spPr/>
      <dgm:t>
        <a:bodyPr/>
        <a:lstStyle/>
        <a:p>
          <a:endParaRPr lang="hu-HU"/>
        </a:p>
      </dgm:t>
    </dgm:pt>
    <dgm:pt modelId="{A95343D9-D385-424D-90CA-857898D234A6}" type="pres">
      <dgm:prSet presAssocID="{DECC0E60-276B-4FAC-8AB3-20C1D636D314}" presName="linear" presStyleCnt="0">
        <dgm:presLayoutVars>
          <dgm:animLvl val="lvl"/>
          <dgm:resizeHandles val="exact"/>
        </dgm:presLayoutVars>
      </dgm:prSet>
      <dgm:spPr/>
    </dgm:pt>
    <dgm:pt modelId="{DB3B5CB7-72BD-40E9-8D5F-08B5A04B4333}" type="pres">
      <dgm:prSet presAssocID="{C0F57602-7C53-4F88-A388-63D6E5D722F9}" presName="parentText" presStyleLbl="node1" presStyleIdx="0" presStyleCnt="1" custLinFactNeighborX="3830">
        <dgm:presLayoutVars>
          <dgm:chMax val="0"/>
          <dgm:bulletEnabled val="1"/>
        </dgm:presLayoutVars>
      </dgm:prSet>
      <dgm:spPr/>
    </dgm:pt>
  </dgm:ptLst>
  <dgm:cxnLst>
    <dgm:cxn modelId="{E472CF10-5D96-4741-BA62-0AC1004EFFA0}" type="presOf" srcId="{C0F57602-7C53-4F88-A388-63D6E5D722F9}" destId="{DB3B5CB7-72BD-40E9-8D5F-08B5A04B4333}" srcOrd="0" destOrd="0" presId="urn:microsoft.com/office/officeart/2005/8/layout/vList2"/>
    <dgm:cxn modelId="{AD80AE66-FB84-4589-A0BD-F43E9F9A4B75}" type="presOf" srcId="{DECC0E60-276B-4FAC-8AB3-20C1D636D314}" destId="{A95343D9-D385-424D-90CA-857898D234A6}" srcOrd="0" destOrd="0" presId="urn:microsoft.com/office/officeart/2005/8/layout/vList2"/>
    <dgm:cxn modelId="{21756647-84D3-4A9A-B416-A400D0D66827}" srcId="{DECC0E60-276B-4FAC-8AB3-20C1D636D314}" destId="{C0F57602-7C53-4F88-A388-63D6E5D722F9}" srcOrd="0" destOrd="0" parTransId="{289BE31D-044C-4738-8116-8E86B03D1053}" sibTransId="{65852886-885F-413D-8CE3-A1EF2C34FC71}"/>
    <dgm:cxn modelId="{831E200C-63CA-47DE-8B0E-158192DEE9A8}" type="presParOf" srcId="{A95343D9-D385-424D-90CA-857898D234A6}" destId="{DB3B5CB7-72BD-40E9-8D5F-08B5A04B43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5CB7-72BD-40E9-8D5F-08B5A04B4333}">
      <dsp:nvSpPr>
        <dsp:cNvPr id="0" name=""/>
        <dsp:cNvSpPr/>
      </dsp:nvSpPr>
      <dsp:spPr>
        <a:xfrm>
          <a:off x="0" y="15066"/>
          <a:ext cx="219055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Forward</a:t>
          </a:r>
          <a:r>
            <a:rPr lang="hu-HU" sz="2100" kern="1200" dirty="0"/>
            <a:t> </a:t>
          </a:r>
          <a:r>
            <a:rPr lang="hu-HU" sz="2100" kern="1200" dirty="0" err="1"/>
            <a:t>diffusion</a:t>
          </a:r>
          <a:endParaRPr lang="hu-HU" sz="2100" kern="1200" dirty="0"/>
        </a:p>
      </dsp:txBody>
      <dsp:txXfrm>
        <a:off x="23988" y="39054"/>
        <a:ext cx="2142583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5E2BD4-D9CB-48FD-8C59-508D6F90418C}" type="datetime1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109E94-D5C7-44E2-84F8-C830BDB9E442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CAD535B-4CB5-4874-81B6-D6A6E78C0D76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EB5C9B-AF09-4148-9E7B-564D848971C9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506E46-8335-4DD0-87E8-8DD3A9C9747F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62769-DD6F-402E-80FD-DE6D2DAAD7EA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3E6A39-B7CB-4575-9402-D8A9B7A62C97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8C29E-B407-4C40-80D8-E0A5BDC59311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C1DA7-F88C-4FD5-A20D-D995857F5843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F2ED9-DB45-4408-A60F-7251CE4974B0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B6C48-B647-4E5E-8558-3BA6B2EBF053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99BAC8-BF23-4F15-A2D5-7CE50D65D686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BC3CA-2A87-4192-91B8-793CE7007EAE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FD6CA5F-EA8B-41AD-BAA5-9D185411B527}" type="datetime1">
              <a:rPr lang="hu-HU" noProof="0" smtClean="0"/>
              <a:t>2023. 12. 17.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Kép 6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Képgenerálás </a:t>
            </a:r>
            <a:r>
              <a:rPr lang="hu-HU" sz="4800">
                <a:solidFill>
                  <a:schemeClr val="bg1"/>
                </a:solidFill>
              </a:rPr>
              <a:t>Diffúziós Modellel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14479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rgbClr val="7CEBFF"/>
                </a:solidFill>
              </a:rPr>
              <a:t>Csik Laura</a:t>
            </a:r>
          </a:p>
          <a:p>
            <a:pPr rtl="0"/>
            <a:r>
              <a:rPr lang="hu-HU" dirty="0">
                <a:solidFill>
                  <a:srgbClr val="7CEBFF"/>
                </a:solidFill>
              </a:rPr>
              <a:t>Zsáli Zsombor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38A-0603-D431-506E-7D9A8C2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Adathalmaz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4C09-8479-4577-289D-85A220FD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hu-HU" dirty="0" err="1"/>
              <a:t>CelebA</a:t>
            </a:r>
            <a:endParaRPr lang="hu-HU" dirty="0"/>
          </a:p>
          <a:p>
            <a:pPr lvl="1"/>
            <a:r>
              <a:rPr lang="hu-HU" dirty="0"/>
              <a:t>~202,000 db kép</a:t>
            </a:r>
          </a:p>
          <a:p>
            <a:pPr lvl="1"/>
            <a:r>
              <a:rPr lang="hu-HU" dirty="0"/>
              <a:t>Átméretezés 80x64-re</a:t>
            </a:r>
          </a:p>
          <a:p>
            <a:r>
              <a:rPr lang="hu-HU" dirty="0" err="1"/>
              <a:t>Danbooru</a:t>
            </a:r>
            <a:endParaRPr lang="hu-HU" dirty="0"/>
          </a:p>
          <a:p>
            <a:pPr lvl="1"/>
            <a:r>
              <a:rPr lang="hu-HU" dirty="0"/>
              <a:t>~303,000 db kép</a:t>
            </a:r>
          </a:p>
          <a:p>
            <a:pPr lvl="1"/>
            <a:r>
              <a:rPr lang="hu-HU" dirty="0"/>
              <a:t>Átméretezés 64x64-re</a:t>
            </a:r>
          </a:p>
          <a:p>
            <a:pPr lvl="1"/>
            <a:endParaRPr lang="hu-HU" dirty="0"/>
          </a:p>
        </p:txBody>
      </p:sp>
      <p:pic>
        <p:nvPicPr>
          <p:cNvPr id="4" name="Kép 3" descr="Sample face attributes images from CelebA dataset | Download Scientific  Diagram">
            <a:extLst>
              <a:ext uri="{FF2B5EF4-FFF2-40B4-BE49-F238E27FC236}">
                <a16:creationId xmlns:a16="http://schemas.microsoft.com/office/drawing/2014/main" id="{350E8664-9960-1491-B2A3-4E9C2C4CB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7"/>
          <a:stretch/>
        </p:blipFill>
        <p:spPr bwMode="auto">
          <a:xfrm>
            <a:off x="4476115" y="2374996"/>
            <a:ext cx="3239770" cy="328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 descr="A képen anime, Emberi arc, rajzfilm, Frufru látható&#10;&#10;Automatikusan generált leírás">
            <a:extLst>
              <a:ext uri="{FF2B5EF4-FFF2-40B4-BE49-F238E27FC236}">
                <a16:creationId xmlns:a16="http://schemas.microsoft.com/office/drawing/2014/main" id="{0A11F81B-4905-7728-2BDD-87932767A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37" y="2984914"/>
            <a:ext cx="3239770" cy="20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31A3B0-FEB5-BBA8-F22E-D8EFFBE4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Diffúziós modellek</a:t>
            </a:r>
          </a:p>
        </p:txBody>
      </p:sp>
      <p:pic>
        <p:nvPicPr>
          <p:cNvPr id="24" name="Kép 23" descr="A képen képernyőkép, tervezés, sor látható&#10;&#10;Automatikusan generált leírás">
            <a:extLst>
              <a:ext uri="{FF2B5EF4-FFF2-40B4-BE49-F238E27FC236}">
                <a16:creationId xmlns:a16="http://schemas.microsoft.com/office/drawing/2014/main" id="{45C006D7-47EC-8023-71A2-96C5D6F3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20" y="3989008"/>
            <a:ext cx="4858678" cy="2527193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619C9093-D9D6-2414-D507-BE696878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04" y="1890250"/>
            <a:ext cx="6741824" cy="1153282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F63DB9CD-42AB-7389-9CE2-DCA304B2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51" y="4466608"/>
            <a:ext cx="1579970" cy="1571991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14106EBB-C6F9-6E3C-0759-65F6E429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819" y="4465399"/>
            <a:ext cx="1658238" cy="1573200"/>
          </a:xfrm>
          <a:prstGeom prst="rect">
            <a:avLst/>
          </a:prstGeom>
        </p:spPr>
      </p:pic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775693B8-80CE-23AC-B2B9-E5E9B0552F4B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4351721" y="5252604"/>
            <a:ext cx="51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22A4EE5-FF7A-7844-4E26-3F8DD5422BEB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9720998" y="5251999"/>
            <a:ext cx="493821" cy="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Kép 35">
            <a:extLst>
              <a:ext uri="{FF2B5EF4-FFF2-40B4-BE49-F238E27FC236}">
                <a16:creationId xmlns:a16="http://schemas.microsoft.com/office/drawing/2014/main" id="{E6A3F164-C1DE-EFD5-6616-D92A5AED0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677" y="3529243"/>
            <a:ext cx="985573" cy="91953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E5D893-E7BC-8135-0D6B-1267CCDC8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987896"/>
              </p:ext>
            </p:extLst>
          </p:nvPr>
        </p:nvGraphicFramePr>
        <p:xfrm>
          <a:off x="449367" y="2206125"/>
          <a:ext cx="2190559" cy="52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95A0ABD2-4E93-D3CC-3A80-FF93C0517626}"/>
              </a:ext>
            </a:extLst>
          </p:cNvPr>
          <p:cNvGrpSpPr/>
          <p:nvPr/>
        </p:nvGrpSpPr>
        <p:grpSpPr>
          <a:xfrm>
            <a:off x="449366" y="5006299"/>
            <a:ext cx="2190559" cy="491399"/>
            <a:chOff x="0" y="15066"/>
            <a:chExt cx="2190559" cy="491399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5406A223-F5BC-6A3B-5D89-09C1EE2D4456}"/>
                </a:ext>
              </a:extLst>
            </p:cNvPr>
            <p:cNvSpPr/>
            <p:nvPr/>
          </p:nvSpPr>
          <p:spPr>
            <a:xfrm>
              <a:off x="0" y="15066"/>
              <a:ext cx="2190559" cy="4913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8" name="Téglalap: lekerekített 4">
              <a:extLst>
                <a:ext uri="{FF2B5EF4-FFF2-40B4-BE49-F238E27FC236}">
                  <a16:creationId xmlns:a16="http://schemas.microsoft.com/office/drawing/2014/main" id="{E98C45CF-5E14-FECD-ACAB-4904C5645391}"/>
                </a:ext>
              </a:extLst>
            </p:cNvPr>
            <p:cNvSpPr txBox="1"/>
            <p:nvPr/>
          </p:nvSpPr>
          <p:spPr>
            <a:xfrm>
              <a:off x="23988" y="39054"/>
              <a:ext cx="2142583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100" kern="1200" dirty="0" err="1"/>
                <a:t>Reverse</a:t>
              </a:r>
              <a:r>
                <a:rPr lang="hu-HU" sz="2100" kern="1200" dirty="0"/>
                <a:t> </a:t>
              </a:r>
              <a:r>
                <a:rPr lang="hu-HU" sz="2100" kern="1200" dirty="0" err="1"/>
                <a:t>diffusion</a:t>
              </a:r>
              <a:endParaRPr lang="hu-H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52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ADDE8A-25B0-4119-931C-73CA966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u-HU"/>
              <a:t>Modell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363BC-3962-19BB-05D1-09B496A2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3" y="2378070"/>
            <a:ext cx="7143582" cy="375016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6A24CC-C371-EBC4-9128-5A4555A1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8948" y="2581276"/>
            <a:ext cx="3717751" cy="3343274"/>
          </a:xfrm>
        </p:spPr>
        <p:txBody>
          <a:bodyPr anchor="ctr">
            <a:normAutofit/>
          </a:bodyPr>
          <a:lstStyle/>
          <a:p>
            <a:r>
              <a:rPr lang="hu-HU" dirty="0"/>
              <a:t>U-Net</a:t>
            </a:r>
          </a:p>
          <a:p>
            <a:pPr lvl="1"/>
            <a:r>
              <a:rPr lang="hu-HU" sz="1800" dirty="0" err="1"/>
              <a:t>Konvolúciós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 err="1"/>
              <a:t>Attention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 err="1"/>
              <a:t>Normalizációs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/>
              <a:t>Reziduális kapcsolatok</a:t>
            </a:r>
          </a:p>
          <a:p>
            <a:pPr lvl="1"/>
            <a:r>
              <a:rPr lang="hu-HU" sz="1800" dirty="0"/>
              <a:t>Időbeágyazás</a:t>
            </a:r>
          </a:p>
          <a:p>
            <a:pPr lvl="1"/>
            <a:r>
              <a:rPr lang="hu-HU" sz="1800" dirty="0" err="1"/>
              <a:t>Swish</a:t>
            </a:r>
            <a:r>
              <a:rPr lang="hu-HU" sz="1800" dirty="0"/>
              <a:t> aktivációs függvény</a:t>
            </a:r>
          </a:p>
        </p:txBody>
      </p:sp>
    </p:spTree>
    <p:extLst>
      <p:ext uri="{BB962C8B-B14F-4D97-AF65-F5344CB8AC3E}">
        <p14:creationId xmlns:p14="http://schemas.microsoft.com/office/powerpoint/2010/main" val="8132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37FDD-EB0A-CD5E-26A5-067F7F2E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hu-HU" dirty="0"/>
              <a:t>Kiértékelés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1F25A4-41BC-25D0-846B-212D5C85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09910"/>
              </p:ext>
            </p:extLst>
          </p:nvPr>
        </p:nvGraphicFramePr>
        <p:xfrm>
          <a:off x="1312531" y="2180496"/>
          <a:ext cx="9566939" cy="3678305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453043">
                  <a:extLst>
                    <a:ext uri="{9D8B030D-6E8A-4147-A177-3AD203B41FA5}">
                      <a16:colId xmlns:a16="http://schemas.microsoft.com/office/drawing/2014/main" val="1216683150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2639895439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928488025"/>
                    </a:ext>
                  </a:extLst>
                </a:gridCol>
                <a:gridCol w="1446048">
                  <a:extLst>
                    <a:ext uri="{9D8B030D-6E8A-4147-A177-3AD203B41FA5}">
                      <a16:colId xmlns:a16="http://schemas.microsoft.com/office/drawing/2014/main" val="810933402"/>
                    </a:ext>
                  </a:extLst>
                </a:gridCol>
                <a:gridCol w="1282860">
                  <a:extLst>
                    <a:ext uri="{9D8B030D-6E8A-4147-A177-3AD203B41FA5}">
                      <a16:colId xmlns:a16="http://schemas.microsoft.com/office/drawing/2014/main" val="3915955893"/>
                    </a:ext>
                  </a:extLst>
                </a:gridCol>
                <a:gridCol w="1357740">
                  <a:extLst>
                    <a:ext uri="{9D8B030D-6E8A-4147-A177-3AD203B41FA5}">
                      <a16:colId xmlns:a16="http://schemas.microsoft.com/office/drawing/2014/main" val="4176814860"/>
                    </a:ext>
                  </a:extLst>
                </a:gridCol>
                <a:gridCol w="1446050">
                  <a:extLst>
                    <a:ext uri="{9D8B030D-6E8A-4147-A177-3AD203B41FA5}">
                      <a16:colId xmlns:a16="http://schemas.microsoft.com/office/drawing/2014/main" val="3357112411"/>
                    </a:ext>
                  </a:extLst>
                </a:gridCol>
              </a:tblGrid>
              <a:tr h="735661">
                <a:tc rowSpan="2">
                  <a:txBody>
                    <a:bodyPr/>
                    <a:lstStyle/>
                    <a:p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b="0" kern="100" cap="none" spc="0">
                          <a:solidFill>
                            <a:schemeClr val="bg1"/>
                          </a:solidFill>
                          <a:effectLst/>
                        </a:rPr>
                        <a:t>CelebA</a:t>
                      </a:r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b="0" kern="100" cap="none" spc="0">
                          <a:solidFill>
                            <a:schemeClr val="bg1"/>
                          </a:solidFill>
                          <a:effectLst/>
                        </a:rPr>
                        <a:t>Danbooru</a:t>
                      </a:r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74247"/>
                  </a:ext>
                </a:extLst>
              </a:tr>
              <a:tr h="73566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Val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Train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Val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Train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12594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43.4380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0.0211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0.0159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33.8833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0.0279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0.0307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77143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Middle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32.5785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0.0158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0.0120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25.3052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0.0208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0.0229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94729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Final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27.1487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0.0133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0.0099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21.4451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0.0178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0.0193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91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8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C9DD-52A1-64B5-DAB1-41BE8F4A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u-HU" dirty="0"/>
              <a:t>GUI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A8672F6-398D-310E-6D44-73D26F05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79452"/>
            <a:ext cx="5513518" cy="43832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B06A-120D-DFD9-E106-FE20E59C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0925" y="2228003"/>
            <a:ext cx="4209884" cy="3633047"/>
          </a:xfrm>
        </p:spPr>
        <p:txBody>
          <a:bodyPr anchor="ctr">
            <a:normAutofit/>
          </a:bodyPr>
          <a:lstStyle/>
          <a:p>
            <a:r>
              <a:rPr lang="hu-HU" dirty="0" err="1"/>
              <a:t>Streamlit</a:t>
            </a:r>
            <a:r>
              <a:rPr lang="hu-HU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327345700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1_TF56390039_Win32" id="{EAA3BE05-E780-42B9-A9B7-97C8290D1664}" vid="{A13A5028-BBA1-4F02-BCEF-FCD1EF8F8F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Technológiai arculat</Template>
  <TotalTime>752</TotalTime>
  <Words>80</Words>
  <Application>Microsoft Office PowerPoint</Application>
  <PresentationFormat>Szélesvásznú</PresentationFormat>
  <Paragraphs>54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Times New Roman</vt:lpstr>
      <vt:lpstr>Wingdings 2</vt:lpstr>
      <vt:lpstr>Osztalék</vt:lpstr>
      <vt:lpstr>Képgenerálás Diffúziós Modellel</vt:lpstr>
      <vt:lpstr>Adathalmaz</vt:lpstr>
      <vt:lpstr>Diffúziós modellek</vt:lpstr>
      <vt:lpstr>Modell</vt:lpstr>
      <vt:lpstr>Kiértékelés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Műszaki arculat</dc:title>
  <dc:creator>Zsáli Zsombor</dc:creator>
  <cp:lastModifiedBy>Laura Csik</cp:lastModifiedBy>
  <cp:revision>10</cp:revision>
  <dcterms:created xsi:type="dcterms:W3CDTF">2023-06-06T17:13:11Z</dcterms:created>
  <dcterms:modified xsi:type="dcterms:W3CDTF">2023-12-17T19:54:05Z</dcterms:modified>
</cp:coreProperties>
</file>