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1dbcd25f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61dbcd25f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1dbcd25fa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61dbcd25fa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1dbcd25f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171717"/>
                </a:solidFill>
                <a:highlight>
                  <a:srgbClr val="FFFFFF"/>
                </a:highlight>
              </a:rPr>
              <a:t>SSO enables you to remember only one username and one password to access multiple applications. </a:t>
            </a:r>
            <a:endParaRPr/>
          </a:p>
        </p:txBody>
      </p:sp>
      <p:sp>
        <p:nvSpPr>
          <p:cNvPr id="175" name="Google Shape;175;g161dbcd25f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1dbcd25fa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161dbcd25fa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1dbcd25f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61dbcd25fa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1dbcd25fa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161dbcd25fa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1dbcd25fa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61dbcd25fa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1dbcd25fa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61dbcd25fa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1dbcd25fa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161dbcd25fa_0_4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1dbcd25fa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61dbcd25fa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cd7da54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a7cd7da5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1dbcd25fa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161dbcd25fa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1dbcd25fa_0_6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61dbcd25fa_0_6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20cb485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b20cb485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1dbcd25f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61dbcd25f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dbcd25f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161dbcd25f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1dbcd25f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825500" rtl="0" algn="l">
              <a:lnSpc>
                <a:spcPct val="115000"/>
              </a:lnSpc>
              <a:spcBef>
                <a:spcPts val="2400"/>
              </a:spcBef>
              <a:spcAft>
                <a:spcPts val="0"/>
              </a:spcAft>
              <a:buClr>
                <a:srgbClr val="171717"/>
              </a:buClr>
              <a:buSzPts val="1200"/>
              <a:buChar char="●"/>
            </a:pPr>
            <a:r>
              <a:rPr lang="en-US" sz="1200">
                <a:solidFill>
                  <a:srgbClr val="171717"/>
                </a:solidFill>
                <a:highlight>
                  <a:srgbClr val="FFFFFF"/>
                </a:highlight>
              </a:rPr>
              <a:t>Storage account names must be between 3 and 24 characters in length and may contain numbers and lowercase letters only.</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Your storage account name must be unique within Azure. No two storage accounts can have the same name. This supports the ability to have a unique, accessible namespace in Azure.</a:t>
            </a:r>
            <a:endParaRPr sz="1200">
              <a:solidFill>
                <a:srgbClr val="171717"/>
              </a:solidFill>
              <a:highlight>
                <a:srgbClr val="FFFFFF"/>
              </a:highlight>
            </a:endParaRPr>
          </a:p>
          <a:p>
            <a:pPr indent="0" lvl="0" marL="0" rtl="0" algn="l">
              <a:lnSpc>
                <a:spcPct val="100000"/>
              </a:lnSpc>
              <a:spcBef>
                <a:spcPts val="2400"/>
              </a:spcBef>
              <a:spcAft>
                <a:spcPts val="0"/>
              </a:spcAft>
              <a:buSzPts val="1100"/>
              <a:buNone/>
            </a:pPr>
            <a:r>
              <a:t/>
            </a:r>
            <a:endParaRPr/>
          </a:p>
        </p:txBody>
      </p:sp>
      <p:sp>
        <p:nvSpPr>
          <p:cNvPr id="113" name="Google Shape;113;g161dbcd25f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1dbcd25f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825500" rtl="0" algn="l">
              <a:lnSpc>
                <a:spcPct val="115000"/>
              </a:lnSpc>
              <a:spcBef>
                <a:spcPts val="2400"/>
              </a:spcBef>
              <a:spcAft>
                <a:spcPts val="0"/>
              </a:spcAft>
              <a:buClr>
                <a:srgbClr val="171717"/>
              </a:buClr>
              <a:buSzPts val="1200"/>
              <a:buChar char="●"/>
            </a:pPr>
            <a:r>
              <a:rPr lang="en-US" sz="1200">
                <a:solidFill>
                  <a:srgbClr val="171717"/>
                </a:solidFill>
                <a:highlight>
                  <a:srgbClr val="FFFFFF"/>
                </a:highlight>
              </a:rPr>
              <a:t>How your data is replicated in the primary region.</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Whether your data is replicated to a second region that is geographically distant to the primary region, to protect against regional disasters.</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Whether your application requires read access to the replicated data in the secondary region if the primary region becomes unavailable.</a:t>
            </a:r>
            <a:endParaRPr sz="1200">
              <a:solidFill>
                <a:srgbClr val="171717"/>
              </a:solidFill>
              <a:highlight>
                <a:srgbClr val="FFFFFF"/>
              </a:highlight>
            </a:endParaRPr>
          </a:p>
          <a:p>
            <a:pPr indent="0" lvl="0" marL="0" rtl="0" algn="l">
              <a:lnSpc>
                <a:spcPct val="100000"/>
              </a:lnSpc>
              <a:spcBef>
                <a:spcPts val="2400"/>
              </a:spcBef>
              <a:spcAft>
                <a:spcPts val="0"/>
              </a:spcAft>
              <a:buSzPts val="1100"/>
              <a:buNone/>
            </a:pPr>
            <a:r>
              <a:t/>
            </a:r>
            <a:endParaRPr sz="1200">
              <a:solidFill>
                <a:srgbClr val="171717"/>
              </a:solidFill>
              <a:highlight>
                <a:srgbClr val="FFFFFF"/>
              </a:highlight>
            </a:endParaRPr>
          </a:p>
        </p:txBody>
      </p:sp>
      <p:sp>
        <p:nvSpPr>
          <p:cNvPr id="125" name="Google Shape;125;g161dbcd25f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1dbcd25fa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34" name="Google Shape;134;g161dbcd25fa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5252c181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43" name="Google Shape;143;g245252c181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1dbcd25f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52" name="Google Shape;152;g161dbcd25f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hyperlink" Target="https://docs.microsoft.com/en-us/learn/modules/azure-database-fundamentals/" TargetMode="External"/><Relationship Id="rId5" Type="http://schemas.openxmlformats.org/officeDocument/2006/relationships/hyperlink" Target="https://www.youtube.com/watch?v=gIhf-S7BCdo&amp;list=PLGjZwEtPN7j-Q59JYso3L4_yoCjj2syrM&amp;index=10"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1745075" y="2340225"/>
            <a:ext cx="86901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architecture and services</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03_NPower_Presentation_Template_0819-18.jpg" id="161" name="Google Shape;161;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2" name="Google Shape;162;p22"/>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163" name="Google Shape;163;p22"/>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Module 2.4 - </a:t>
            </a:r>
            <a:r>
              <a:rPr b="1" lang="en-US" sz="2700">
                <a:latin typeface="Calibri"/>
                <a:ea typeface="Calibri"/>
                <a:cs typeface="Calibri"/>
                <a:sym typeface="Calibri"/>
              </a:rPr>
              <a:t>Azure identity, access, and security</a:t>
            </a:r>
            <a:r>
              <a:rPr b="1" lang="en-US" sz="2700">
                <a:latin typeface="Calibri"/>
                <a:ea typeface="Calibri"/>
                <a:cs typeface="Calibri"/>
                <a:sym typeface="Calibri"/>
              </a:rPr>
              <a:t> </a:t>
            </a:r>
            <a:endParaRPr b="1"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directory services in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authentication methods in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external identities and guest access in Azure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AD Conditional Access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role-based access control (RBAC)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concept of Zero Trust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purpose of the defense in depth model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purpose of Microsoft Defender for Cloud </a:t>
            </a:r>
            <a:endParaRPr sz="2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03_NPower_Presentation_Template_0819-18.jpg" id="168" name="Google Shape;168;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9" name="Google Shape;169;p23"/>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Azure Active Directory</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0" name="Google Shape;170;p23"/>
          <p:cNvSpPr txBox="1"/>
          <p:nvPr/>
        </p:nvSpPr>
        <p:spPr>
          <a:xfrm>
            <a:off x="775575" y="14454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AD is Microsoft's cloud-based identity and access management service. With Azure AD, you control the identity accounts, but Microsoft ensures that the service is available globally.</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secure identities on-premises with Active Directory, Microsoft doesn't monitor sign-in attempts. When you connect Active Directory with Azure AD, Microsoft can help protect you by detecting suspicious sign-in attempts at no extra cost</a:t>
            </a:r>
            <a:endParaRPr sz="2000">
              <a:solidFill>
                <a:srgbClr val="171717"/>
              </a:solidFill>
            </a:endParaRPr>
          </a:p>
        </p:txBody>
      </p:sp>
      <p:sp>
        <p:nvSpPr>
          <p:cNvPr id="171" name="Google Shape;171;p23"/>
          <p:cNvSpPr txBox="1"/>
          <p:nvPr/>
        </p:nvSpPr>
        <p:spPr>
          <a:xfrm>
            <a:off x="511175" y="36234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Who uses Azure AD?</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2" name="Google Shape;172;p23"/>
          <p:cNvSpPr txBox="1"/>
          <p:nvPr/>
        </p:nvSpPr>
        <p:spPr>
          <a:xfrm>
            <a:off x="775575" y="46458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IT administrators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App developers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Users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Online service subscribers</a:t>
            </a:r>
            <a:endParaRPr sz="2000">
              <a:solidFill>
                <a:srgbClr val="17171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03_NPower_Presentation_Template_0819-18.jpg" id="177" name="Google Shape;177;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8" name="Google Shape;178;p24"/>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What services does Azure AD provide?</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9" name="Google Shape;179;p24"/>
          <p:cNvSpPr txBox="1"/>
          <p:nvPr/>
        </p:nvSpPr>
        <p:spPr>
          <a:xfrm>
            <a:off x="775575" y="14454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Authentication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Single sign-on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Application management</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Device management</a:t>
            </a:r>
            <a:endParaRPr sz="2000">
              <a:solidFill>
                <a:srgbClr val="171717"/>
              </a:solidFill>
            </a:endParaRPr>
          </a:p>
        </p:txBody>
      </p:sp>
      <p:sp>
        <p:nvSpPr>
          <p:cNvPr id="180" name="Google Shape;180;p24"/>
          <p:cNvSpPr txBox="1"/>
          <p:nvPr/>
        </p:nvSpPr>
        <p:spPr>
          <a:xfrm>
            <a:off x="511175" y="30138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Connecting Active Directory with Azure AD</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81" name="Google Shape;181;p24"/>
          <p:cNvSpPr txBox="1"/>
          <p:nvPr/>
        </p:nvSpPr>
        <p:spPr>
          <a:xfrm>
            <a:off x="687425" y="4318250"/>
            <a:ext cx="64338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AD Connect synchronizes user identities between on-premises Active Directory and Azure AD</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Azure AD Connect synchronizes changes between both identity systems, so you can use features like SSO, multifactor authentication</a:t>
            </a:r>
            <a:endParaRPr sz="2000">
              <a:solidFill>
                <a:srgbClr val="171717"/>
              </a:solidFill>
            </a:endParaRPr>
          </a:p>
        </p:txBody>
      </p:sp>
      <p:pic>
        <p:nvPicPr>
          <p:cNvPr id="182" name="Google Shape;182;p24"/>
          <p:cNvPicPr preferRelativeResize="0"/>
          <p:nvPr/>
        </p:nvPicPr>
        <p:blipFill>
          <a:blip r:embed="rId4">
            <a:alphaModFix/>
          </a:blip>
          <a:stretch>
            <a:fillRect/>
          </a:stretch>
        </p:blipFill>
        <p:spPr>
          <a:xfrm>
            <a:off x="7872563" y="4117738"/>
            <a:ext cx="3895725"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03_NPower_Presentation_Template_0819-18.jpg" id="187" name="Google Shape;187;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8" name="Google Shape;188;p25"/>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3200">
                <a:solidFill>
                  <a:srgbClr val="171717"/>
                </a:solidFill>
              </a:rPr>
              <a:t>Authentication and Authorization</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89" name="Google Shape;189;p25"/>
          <p:cNvSpPr txBox="1"/>
          <p:nvPr/>
        </p:nvSpPr>
        <p:spPr>
          <a:xfrm>
            <a:off x="775575" y="1445425"/>
            <a:ext cx="11475300" cy="5058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b="1" lang="en-US" sz="2000">
                <a:solidFill>
                  <a:srgbClr val="171717"/>
                </a:solidFill>
              </a:rPr>
              <a:t>Authentication</a:t>
            </a:r>
            <a:r>
              <a:rPr lang="en-US" sz="2000">
                <a:solidFill>
                  <a:srgbClr val="171717"/>
                </a:solidFill>
              </a:rPr>
              <a:t> is the process of establishing the identity of a person or service that wants to access a resource. Proving you are who you claim to be.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Authorization</a:t>
            </a:r>
            <a:r>
              <a:rPr lang="en-US" sz="2000">
                <a:solidFill>
                  <a:srgbClr val="171717"/>
                </a:solidFill>
              </a:rPr>
              <a:t> is the process of establishing what level of access an authenticated person or service has. It specifies what data they're allowed to access and what they can do with it.</a:t>
            </a:r>
            <a:endParaRPr sz="2000">
              <a:solidFill>
                <a:srgbClr val="171717"/>
              </a:solidFill>
            </a:endParaRPr>
          </a:p>
        </p:txBody>
      </p:sp>
      <p:pic>
        <p:nvPicPr>
          <p:cNvPr id="190" name="Google Shape;190;p25"/>
          <p:cNvPicPr preferRelativeResize="0"/>
          <p:nvPr/>
        </p:nvPicPr>
        <p:blipFill>
          <a:blip r:embed="rId4">
            <a:alphaModFix/>
          </a:blip>
          <a:stretch>
            <a:fillRect/>
          </a:stretch>
        </p:blipFill>
        <p:spPr>
          <a:xfrm>
            <a:off x="2473803" y="3315925"/>
            <a:ext cx="7195550" cy="261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03_NPower_Presentation_Template_0819-18.jpg" id="195" name="Google Shape;195;p2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6" name="Google Shape;196;p26"/>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Multifactor Authentication</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7" name="Google Shape;197;p26"/>
          <p:cNvSpPr txBox="1"/>
          <p:nvPr/>
        </p:nvSpPr>
        <p:spPr>
          <a:xfrm>
            <a:off x="775575" y="14454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b="1" lang="en-US" sz="2000">
                <a:solidFill>
                  <a:srgbClr val="171717"/>
                </a:solidFill>
              </a:rPr>
              <a:t>Multifactor authentication </a:t>
            </a:r>
            <a:r>
              <a:rPr lang="en-US" sz="2000">
                <a:solidFill>
                  <a:srgbClr val="171717"/>
                </a:solidFill>
              </a:rPr>
              <a:t>is a process where a user is prompted during the sign-in process for an additional form of identification.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sign in to websites, email. In addition to your username and password, you would be asked  to enter a code that was sent to your phone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lang="en-US" sz="2000">
                <a:solidFill>
                  <a:srgbClr val="171717"/>
                </a:solidFill>
              </a:rPr>
              <a:t>These additional elements fall into three categories:</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knows</a:t>
            </a:r>
            <a:r>
              <a:rPr lang="en-US" sz="2000">
                <a:solidFill>
                  <a:srgbClr val="171717"/>
                </a:solidFill>
              </a:rPr>
              <a:t> : an email address and password</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has</a:t>
            </a:r>
            <a:r>
              <a:rPr lang="en-US" sz="2000">
                <a:solidFill>
                  <a:srgbClr val="171717"/>
                </a:solidFill>
              </a:rPr>
              <a:t>: a code that's sent to the user's mobile phone</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is </a:t>
            </a:r>
            <a:r>
              <a:rPr lang="en-US" sz="2000">
                <a:solidFill>
                  <a:srgbClr val="171717"/>
                </a:solidFill>
              </a:rPr>
              <a:t>: biometric property, such as a fingerprint or face scan</a:t>
            </a:r>
            <a:endParaRPr sz="2000">
              <a:solidFill>
                <a:srgbClr val="171717"/>
              </a:solidFill>
            </a:endParaRPr>
          </a:p>
        </p:txBody>
      </p:sp>
      <p:pic>
        <p:nvPicPr>
          <p:cNvPr id="198" name="Google Shape;198;p26"/>
          <p:cNvPicPr preferRelativeResize="0"/>
          <p:nvPr/>
        </p:nvPicPr>
        <p:blipFill>
          <a:blip r:embed="rId4">
            <a:alphaModFix/>
          </a:blip>
          <a:stretch>
            <a:fillRect/>
          </a:stretch>
        </p:blipFill>
        <p:spPr>
          <a:xfrm>
            <a:off x="2935450" y="4740238"/>
            <a:ext cx="5943600" cy="1419225"/>
          </a:xfrm>
          <a:prstGeom prst="rect">
            <a:avLst/>
          </a:prstGeom>
          <a:noFill/>
          <a:ln>
            <a:noFill/>
          </a:ln>
        </p:spPr>
      </p:pic>
      <p:sp>
        <p:nvSpPr>
          <p:cNvPr id="199" name="Google Shape;199;p26"/>
          <p:cNvSpPr txBox="1"/>
          <p:nvPr/>
        </p:nvSpPr>
        <p:spPr>
          <a:xfrm>
            <a:off x="211525" y="6058550"/>
            <a:ext cx="115632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171717"/>
                </a:solidFill>
              </a:rPr>
              <a:t>With multifactor authentication enabled, an attacker who has a user's password would also need to have possession of their phone or their fingerprint to fully authenticate</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18.jpg" id="204" name="Google Shape;204;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27"/>
          <p:cNvSpPr txBox="1"/>
          <p:nvPr/>
        </p:nvSpPr>
        <p:spPr>
          <a:xfrm>
            <a:off x="511175" y="144075"/>
            <a:ext cx="11351700" cy="785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900"/>
              </a:spcAft>
              <a:buNone/>
            </a:pPr>
            <a:r>
              <a:rPr b="1" lang="en-US" sz="3200">
                <a:solidFill>
                  <a:schemeClr val="dk1"/>
                </a:solidFill>
              </a:rPr>
              <a:t>Passwordless authentication </a:t>
            </a:r>
            <a:endParaRPr b="1" sz="3200">
              <a:solidFill>
                <a:schemeClr val="dk1"/>
              </a:solidFill>
            </a:endParaRPr>
          </a:p>
        </p:txBody>
      </p:sp>
      <p:sp>
        <p:nvSpPr>
          <p:cNvPr id="206" name="Google Shape;206;p27"/>
          <p:cNvSpPr txBox="1"/>
          <p:nvPr/>
        </p:nvSpPr>
        <p:spPr>
          <a:xfrm>
            <a:off x="775575" y="1445425"/>
            <a:ext cx="11475300" cy="5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Passwordless authentication methods are more convenient because the password is removed and replaced with something </a:t>
            </a:r>
            <a:r>
              <a:rPr b="1" lang="en-US" sz="1800">
                <a:solidFill>
                  <a:schemeClr val="dk1"/>
                </a:solidFill>
              </a:rPr>
              <a:t>you have</a:t>
            </a:r>
            <a:r>
              <a:rPr lang="en-US" sz="1800">
                <a:solidFill>
                  <a:schemeClr val="dk1"/>
                </a:solidFill>
              </a:rPr>
              <a:t>, plus something </a:t>
            </a:r>
            <a:r>
              <a:rPr b="1" lang="en-US" sz="1800">
                <a:solidFill>
                  <a:schemeClr val="dk1"/>
                </a:solidFill>
              </a:rPr>
              <a:t>you are</a:t>
            </a:r>
            <a:r>
              <a:rPr lang="en-US" sz="1800">
                <a:solidFill>
                  <a:schemeClr val="dk1"/>
                </a:solidFill>
              </a:rPr>
              <a:t>, or something </a:t>
            </a:r>
            <a:r>
              <a:rPr b="1" lang="en-US" sz="1800">
                <a:solidFill>
                  <a:schemeClr val="dk1"/>
                </a:solidFill>
              </a:rPr>
              <a:t>you know</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US" sz="1800">
                <a:solidFill>
                  <a:schemeClr val="dk1"/>
                </a:solidFill>
              </a:rPr>
              <a:t>Microsoft global Azure and Azure Government offer the following three passwordless authentication options that integrate with Azure Active Directory (Azure AD)</a:t>
            </a:r>
            <a:endParaRPr sz="1800">
              <a:solidFill>
                <a:schemeClr val="dk1"/>
              </a:solidFill>
            </a:endParaRPr>
          </a:p>
          <a:p>
            <a:pPr indent="-361950" lvl="0" marL="457200" rtl="0" algn="l">
              <a:lnSpc>
                <a:spcPct val="115000"/>
              </a:lnSpc>
              <a:spcBef>
                <a:spcPts val="2400"/>
              </a:spcBef>
              <a:spcAft>
                <a:spcPts val="0"/>
              </a:spcAft>
              <a:buClr>
                <a:srgbClr val="171717"/>
              </a:buClr>
              <a:buSzPts val="2100"/>
              <a:buChar char="●"/>
            </a:pPr>
            <a:r>
              <a:rPr lang="en-US" sz="2100">
                <a:solidFill>
                  <a:srgbClr val="171717"/>
                </a:solidFill>
              </a:rPr>
              <a:t>Windows Hello for Business</a:t>
            </a:r>
            <a:endParaRPr sz="2100">
              <a:solidFill>
                <a:srgbClr val="171717"/>
              </a:solidFill>
            </a:endParaRPr>
          </a:p>
          <a:p>
            <a:pPr indent="-361950" lvl="0" marL="457200" rtl="0" algn="l">
              <a:lnSpc>
                <a:spcPct val="115000"/>
              </a:lnSpc>
              <a:spcBef>
                <a:spcPts val="0"/>
              </a:spcBef>
              <a:spcAft>
                <a:spcPts val="0"/>
              </a:spcAft>
              <a:buClr>
                <a:srgbClr val="171717"/>
              </a:buClr>
              <a:buSzPts val="2100"/>
              <a:buChar char="●"/>
            </a:pPr>
            <a:r>
              <a:rPr lang="en-US" sz="2100">
                <a:solidFill>
                  <a:srgbClr val="171717"/>
                </a:solidFill>
              </a:rPr>
              <a:t>Microsoft Authenticator app</a:t>
            </a:r>
            <a:endParaRPr sz="2100">
              <a:solidFill>
                <a:srgbClr val="171717"/>
              </a:solidFill>
            </a:endParaRPr>
          </a:p>
          <a:p>
            <a:pPr indent="-361950" lvl="0" marL="457200" rtl="0" algn="l">
              <a:lnSpc>
                <a:spcPct val="115000"/>
              </a:lnSpc>
              <a:spcBef>
                <a:spcPts val="0"/>
              </a:spcBef>
              <a:spcAft>
                <a:spcPts val="0"/>
              </a:spcAft>
              <a:buClr>
                <a:srgbClr val="171717"/>
              </a:buClr>
              <a:buSzPts val="2100"/>
              <a:buChar char="●"/>
            </a:pPr>
            <a:r>
              <a:rPr lang="en-US" sz="2100">
                <a:solidFill>
                  <a:srgbClr val="171717"/>
                </a:solidFill>
              </a:rPr>
              <a:t>FIDO2 security keys</a:t>
            </a:r>
            <a:endParaRPr sz="2100">
              <a:solidFill>
                <a:srgbClr val="171717"/>
              </a:solidFill>
            </a:endParaRPr>
          </a:p>
          <a:p>
            <a:pPr indent="0" lvl="0" marL="0" rtl="0" algn="l">
              <a:spcBef>
                <a:spcPts val="2400"/>
              </a:spcBef>
              <a:spcAft>
                <a:spcPts val="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03_NPower_Presentation_Template_0819-18.jpg" id="211" name="Google Shape;211;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2" name="Google Shape;212;p28"/>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What's Conditional Access?</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3" name="Google Shape;213;p28"/>
          <p:cNvSpPr txBox="1"/>
          <p:nvPr/>
        </p:nvSpPr>
        <p:spPr>
          <a:xfrm>
            <a:off x="775575" y="1445425"/>
            <a:ext cx="11475300" cy="50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171717"/>
                </a:solidFill>
              </a:rPr>
              <a:t>Conditional Access is a tool that Azure Active Directory uses to allow (or deny) access to resources based on identity signals. These signals include:</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who the user is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where the user is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and what device the user is requesting access from</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lang="en-US" sz="2000">
                <a:solidFill>
                  <a:srgbClr val="171717"/>
                </a:solidFill>
              </a:rPr>
              <a:t>During sign-in, Conditional Access collects signals from the user, makes decisions based on those signals, and then enforces that decision by allowing or denying the access request or challenging for a multifactor authentication response</a:t>
            </a:r>
            <a:endParaRPr sz="2000">
              <a:solidFill>
                <a:srgbClr val="171717"/>
              </a:solidFill>
            </a:endParaRPr>
          </a:p>
        </p:txBody>
      </p:sp>
      <p:pic>
        <p:nvPicPr>
          <p:cNvPr id="214" name="Google Shape;214;p28"/>
          <p:cNvPicPr preferRelativeResize="0"/>
          <p:nvPr/>
        </p:nvPicPr>
        <p:blipFill>
          <a:blip r:embed="rId4">
            <a:alphaModFix/>
          </a:blip>
          <a:stretch>
            <a:fillRect/>
          </a:stretch>
        </p:blipFill>
        <p:spPr>
          <a:xfrm>
            <a:off x="1503325" y="4679375"/>
            <a:ext cx="7873125" cy="213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03_NPower_Presentation_Template_0819-18.jpg" id="219" name="Google Shape;219;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0" name="Google Shape;220;p29"/>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Azure role-based access control (RBAC)</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21" name="Google Shape;221;p29"/>
          <p:cNvSpPr txBox="1"/>
          <p:nvPr/>
        </p:nvSpPr>
        <p:spPr>
          <a:xfrm>
            <a:off x="775575" y="12168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provides built-in roles that describe common access rules for cloud resources.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You can also define </a:t>
            </a:r>
            <a:r>
              <a:rPr b="1" lang="en-US" sz="2000">
                <a:solidFill>
                  <a:srgbClr val="171717"/>
                </a:solidFill>
              </a:rPr>
              <a:t>your own roles</a:t>
            </a:r>
            <a:r>
              <a:rPr lang="en-US" sz="2000">
                <a:solidFill>
                  <a:srgbClr val="171717"/>
                </a:solidFill>
              </a:rPr>
              <a:t>. Each role has an associated set of </a:t>
            </a:r>
            <a:r>
              <a:rPr b="1" lang="en-US" sz="2000">
                <a:solidFill>
                  <a:srgbClr val="171717"/>
                </a:solidFill>
              </a:rPr>
              <a:t>access permissions</a:t>
            </a:r>
            <a:r>
              <a:rPr lang="en-US" sz="2000">
                <a:solidFill>
                  <a:srgbClr val="171717"/>
                </a:solidFill>
              </a:rPr>
              <a:t> that relate to that role.</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individuals or groups to one or more roles, they receive all of the associated access permissions.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Owner role</a:t>
            </a:r>
            <a:r>
              <a:rPr lang="en-US" sz="2000">
                <a:solidFill>
                  <a:srgbClr val="171717"/>
                </a:solidFill>
              </a:rPr>
              <a:t>  to a user at the management group scope, that user can manage everything in all subscriptions within the management group</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Reader role</a:t>
            </a:r>
            <a:r>
              <a:rPr lang="en-US" sz="2000">
                <a:solidFill>
                  <a:srgbClr val="171717"/>
                </a:solidFill>
              </a:rPr>
              <a:t> to a group at the subscription scope, the members of that group can view every resource group and resource within the subscription.</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Contributor role</a:t>
            </a:r>
            <a:r>
              <a:rPr lang="en-US" sz="2000">
                <a:solidFill>
                  <a:srgbClr val="171717"/>
                </a:solidFill>
              </a:rPr>
              <a:t> to an application at the resource group scope, the application can manage resources of all types within that resource group, but not other resource groups within the subscription</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Azure RBAC is enforced on any action that's initiated against an Azure resource that passes through Azure Resource Manager.</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03_NPower_Presentation_Template_0819-18.jpg" id="226" name="Google Shape;226;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7" name="Google Shape;227;p30"/>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Managing Azure RBAC permissions?</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28" name="Google Shape;228;p30"/>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You manage access permissions on the Access control (IAM) pane in the Azure portal</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In this example, Alain Charon has been assigned the Backup Operator role for this resource group.</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pic>
        <p:nvPicPr>
          <p:cNvPr id="229" name="Google Shape;229;p30"/>
          <p:cNvPicPr preferRelativeResize="0"/>
          <p:nvPr/>
        </p:nvPicPr>
        <p:blipFill>
          <a:blip r:embed="rId4">
            <a:alphaModFix/>
          </a:blip>
          <a:stretch>
            <a:fillRect/>
          </a:stretch>
        </p:blipFill>
        <p:spPr>
          <a:xfrm>
            <a:off x="1195150" y="2882925"/>
            <a:ext cx="7386649" cy="37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pic>
        <p:nvPicPr>
          <p:cNvPr descr="03_NPower_Presentation_Template_0819-18.jpg" id="234" name="Google Shape;234;p3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5" name="Google Shape;235;p31"/>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Managing Azure RBAC permissions?</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36" name="Google Shape;236;p31"/>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You manage access permissions on the Access control (IAM) pane in the Azure portal</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In this example, Alain Charon has been assigned the Backup Operator role for this resource group.</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pic>
        <p:nvPicPr>
          <p:cNvPr id="237" name="Google Shape;237;p31"/>
          <p:cNvPicPr preferRelativeResize="0"/>
          <p:nvPr/>
        </p:nvPicPr>
        <p:blipFill>
          <a:blip r:embed="rId4">
            <a:alphaModFix/>
          </a:blip>
          <a:stretch>
            <a:fillRect/>
          </a:stretch>
        </p:blipFill>
        <p:spPr>
          <a:xfrm>
            <a:off x="1195150" y="2882925"/>
            <a:ext cx="7386649" cy="375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Module 2.3 - Describe Azure storage services </a:t>
            </a:r>
            <a:endParaRPr b="1"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Compare Azure storage services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storage tiers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redundancy options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storage account options and storage types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Identify options for moving files, including AzCopy, Azure Storage Explorer, and Azure File Sync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migration options, including Azure Migrate and Azure Data Box</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03_NPower_Presentation_Template_0819-18.jpg" id="242" name="Google Shape;242;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3" name="Google Shape;243;p32"/>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Z</a:t>
            </a:r>
            <a:r>
              <a:rPr b="1" lang="en-US" sz="3200">
                <a:solidFill>
                  <a:srgbClr val="171717"/>
                </a:solidFill>
              </a:rPr>
              <a:t>ero trust model</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44" name="Google Shape;244;p32"/>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lang="en-US" sz="2000">
                <a:solidFill>
                  <a:srgbClr val="171717"/>
                </a:solidFill>
              </a:rPr>
              <a:t>Zero Trust is a security model that assumes the worst case scenario and protects resources with that expectation. Zero Trust assumes breach at the outset, and then verifies each request as though it originated from an uncontrolled network</a:t>
            </a:r>
            <a:r>
              <a:rPr lang="en-US" sz="1200">
                <a:solidFill>
                  <a:srgbClr val="171717"/>
                </a:solidFill>
              </a:rPr>
              <a:t>.</a:t>
            </a:r>
            <a:endParaRPr sz="1200">
              <a:solidFill>
                <a:srgbClr val="171717"/>
              </a:solidFill>
            </a:endParaRPr>
          </a:p>
          <a:p>
            <a:pPr indent="-304800" lvl="0" marL="825500" rtl="0" algn="l">
              <a:lnSpc>
                <a:spcPct val="115000"/>
              </a:lnSpc>
              <a:spcBef>
                <a:spcPts val="2400"/>
              </a:spcBef>
              <a:spcAft>
                <a:spcPts val="0"/>
              </a:spcAft>
              <a:buClr>
                <a:srgbClr val="171717"/>
              </a:buClr>
              <a:buSzPts val="1200"/>
              <a:buChar char="●"/>
            </a:pPr>
            <a:r>
              <a:rPr b="1" lang="en-US" sz="2000">
                <a:solidFill>
                  <a:srgbClr val="171717"/>
                </a:solidFill>
              </a:rPr>
              <a:t>Verify explicitly</a:t>
            </a:r>
            <a:r>
              <a:rPr lang="en-US" sz="2000">
                <a:solidFill>
                  <a:srgbClr val="171717"/>
                </a:solidFill>
              </a:rPr>
              <a:t> - Always authenticate and authorize based on all available data points.</a:t>
            </a:r>
            <a:endParaRPr sz="2000">
              <a:solidFill>
                <a:srgbClr val="171717"/>
              </a:solidFill>
            </a:endParaRPr>
          </a:p>
          <a:p>
            <a:pPr indent="-304800" lvl="0" marL="825500" rtl="0" algn="l">
              <a:lnSpc>
                <a:spcPct val="115000"/>
              </a:lnSpc>
              <a:spcBef>
                <a:spcPts val="0"/>
              </a:spcBef>
              <a:spcAft>
                <a:spcPts val="0"/>
              </a:spcAft>
              <a:buClr>
                <a:srgbClr val="171717"/>
              </a:buClr>
              <a:buSzPts val="1200"/>
              <a:buChar char="●"/>
            </a:pPr>
            <a:r>
              <a:rPr b="1" lang="en-US" sz="2000">
                <a:solidFill>
                  <a:srgbClr val="171717"/>
                </a:solidFill>
              </a:rPr>
              <a:t>Use least privilege access</a:t>
            </a:r>
            <a:r>
              <a:rPr lang="en-US" sz="2000">
                <a:solidFill>
                  <a:srgbClr val="171717"/>
                </a:solidFill>
              </a:rPr>
              <a:t> - Limit user access with Just-In-Time and Just-Enough-Access (JIT/JEA), risk-based adaptive policies, and data protection.</a:t>
            </a:r>
            <a:endParaRPr sz="2000">
              <a:solidFill>
                <a:srgbClr val="171717"/>
              </a:solidFill>
            </a:endParaRPr>
          </a:p>
          <a:p>
            <a:pPr indent="-304800" lvl="0" marL="825500" rtl="0" algn="l">
              <a:lnSpc>
                <a:spcPct val="115000"/>
              </a:lnSpc>
              <a:spcBef>
                <a:spcPts val="0"/>
              </a:spcBef>
              <a:spcAft>
                <a:spcPts val="0"/>
              </a:spcAft>
              <a:buClr>
                <a:srgbClr val="171717"/>
              </a:buClr>
              <a:buSzPts val="1200"/>
              <a:buChar char="●"/>
            </a:pPr>
            <a:r>
              <a:rPr lang="en-US" sz="2000">
                <a:solidFill>
                  <a:srgbClr val="171717"/>
                </a:solidFill>
              </a:rPr>
              <a:t>Assume breach - Minimize blast radius and segment access. Verify end-to-end encryption. Use analytics to get visibility, drive threat detection, and improve defenses</a:t>
            </a:r>
            <a:r>
              <a:rPr lang="en-US" sz="1200">
                <a:solidFill>
                  <a:srgbClr val="171717"/>
                </a:solidFill>
              </a:rPr>
              <a:t>.</a:t>
            </a:r>
            <a:endParaRPr sz="12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03_NPower_Presentation_Template_0819-18.jpg" id="249" name="Google Shape;249;p3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50" name="Google Shape;250;p33"/>
          <p:cNvSpPr txBox="1"/>
          <p:nvPr/>
        </p:nvSpPr>
        <p:spPr>
          <a:xfrm>
            <a:off x="722700" y="147250"/>
            <a:ext cx="11475300" cy="1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Defense in depth</a:t>
            </a:r>
            <a:endParaRPr b="1" sz="3600">
              <a:latin typeface="Calibri"/>
              <a:ea typeface="Calibri"/>
              <a:cs typeface="Calibri"/>
              <a:sym typeface="Calibri"/>
            </a:endParaRPr>
          </a:p>
        </p:txBody>
      </p:sp>
      <p:sp>
        <p:nvSpPr>
          <p:cNvPr id="251" name="Google Shape;251;p33"/>
          <p:cNvSpPr txBox="1"/>
          <p:nvPr/>
        </p:nvSpPr>
        <p:spPr>
          <a:xfrm>
            <a:off x="352550" y="2172150"/>
            <a:ext cx="8460900" cy="453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000">
                <a:solidFill>
                  <a:srgbClr val="171717"/>
                </a:solidFill>
              </a:rPr>
              <a:t>- The </a:t>
            </a:r>
            <a:r>
              <a:rPr b="1" i="1" lang="en-US" sz="2000">
                <a:solidFill>
                  <a:srgbClr val="171717"/>
                </a:solidFill>
              </a:rPr>
              <a:t>physical security</a:t>
            </a:r>
            <a:r>
              <a:rPr b="1" lang="en-US" sz="2000">
                <a:solidFill>
                  <a:srgbClr val="171717"/>
                </a:solidFill>
              </a:rPr>
              <a:t> layer </a:t>
            </a:r>
            <a:r>
              <a:rPr lang="en-US" sz="2000">
                <a:solidFill>
                  <a:srgbClr val="171717"/>
                </a:solidFill>
              </a:rPr>
              <a:t>is the first line of defense to protect computing hardware in the datacenter.</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identity and access</a:t>
            </a:r>
            <a:r>
              <a:rPr b="1" lang="en-US" sz="2000">
                <a:solidFill>
                  <a:srgbClr val="171717"/>
                </a:solidFill>
              </a:rPr>
              <a:t> layer </a:t>
            </a:r>
            <a:r>
              <a:rPr lang="en-US" sz="2000">
                <a:solidFill>
                  <a:srgbClr val="171717"/>
                </a:solidFill>
              </a:rPr>
              <a:t>controls access to infrastructure and change control.</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perimeter</a:t>
            </a:r>
            <a:r>
              <a:rPr b="1" lang="en-US" sz="2000">
                <a:solidFill>
                  <a:srgbClr val="171717"/>
                </a:solidFill>
              </a:rPr>
              <a:t> layer </a:t>
            </a:r>
            <a:r>
              <a:rPr lang="en-US" sz="2000">
                <a:solidFill>
                  <a:srgbClr val="171717"/>
                </a:solidFill>
              </a:rPr>
              <a:t>uses distributed denial of service (DDoS) protection to filter large-scale attacks before they can cause a denial of service for users.</a:t>
            </a:r>
            <a:endParaRPr sz="2000">
              <a:solidFill>
                <a:srgbClr val="171717"/>
              </a:solidFill>
            </a:endParaRPr>
          </a:p>
          <a:p>
            <a:pPr indent="0" lvl="0" marL="457200" rtl="0" algn="l">
              <a:spcBef>
                <a:spcPts val="0"/>
              </a:spcBef>
              <a:spcAft>
                <a:spcPts val="0"/>
              </a:spcAft>
              <a:buNone/>
            </a:pPr>
            <a:r>
              <a:rPr b="1" lang="en-US" sz="2000">
                <a:solidFill>
                  <a:srgbClr val="171717"/>
                </a:solidFill>
              </a:rPr>
              <a:t>- The </a:t>
            </a:r>
            <a:r>
              <a:rPr b="1" i="1" lang="en-US" sz="2000">
                <a:solidFill>
                  <a:srgbClr val="171717"/>
                </a:solidFill>
              </a:rPr>
              <a:t>network</a:t>
            </a:r>
            <a:r>
              <a:rPr b="1" lang="en-US" sz="2000">
                <a:solidFill>
                  <a:srgbClr val="171717"/>
                </a:solidFill>
              </a:rPr>
              <a:t> layer</a:t>
            </a:r>
            <a:r>
              <a:rPr lang="en-US" sz="2000">
                <a:solidFill>
                  <a:srgbClr val="171717"/>
                </a:solidFill>
              </a:rPr>
              <a:t> limits communication between resources through segmentation and access controls.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compute</a:t>
            </a:r>
            <a:r>
              <a:rPr b="1" lang="en-US" sz="2000">
                <a:solidFill>
                  <a:srgbClr val="171717"/>
                </a:solidFill>
              </a:rPr>
              <a:t> layer</a:t>
            </a:r>
            <a:r>
              <a:rPr lang="en-US" sz="2000">
                <a:solidFill>
                  <a:srgbClr val="171717"/>
                </a:solidFill>
              </a:rPr>
              <a:t> secures access to virtual machines.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application</a:t>
            </a:r>
            <a:r>
              <a:rPr b="1" lang="en-US" sz="2000">
                <a:solidFill>
                  <a:srgbClr val="171717"/>
                </a:solidFill>
              </a:rPr>
              <a:t> layer</a:t>
            </a:r>
            <a:r>
              <a:rPr lang="en-US" sz="2000">
                <a:solidFill>
                  <a:srgbClr val="171717"/>
                </a:solidFill>
              </a:rPr>
              <a:t> helps ensure that applications are secure and free of security vulnerabilities.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data</a:t>
            </a:r>
            <a:r>
              <a:rPr b="1" lang="en-US" sz="2000">
                <a:solidFill>
                  <a:srgbClr val="171717"/>
                </a:solidFill>
              </a:rPr>
              <a:t> layer</a:t>
            </a:r>
            <a:r>
              <a:rPr lang="en-US" sz="2000">
                <a:solidFill>
                  <a:srgbClr val="171717"/>
                </a:solidFill>
              </a:rPr>
              <a:t> controls access to business and customer data that you need to protect.</a:t>
            </a:r>
            <a:endParaRPr sz="2000">
              <a:solidFill>
                <a:srgbClr val="171717"/>
              </a:solidFill>
            </a:endParaRPr>
          </a:p>
          <a:p>
            <a:pPr indent="0" lvl="0" marL="0" rtl="0" algn="l">
              <a:spcBef>
                <a:spcPts val="0"/>
              </a:spcBef>
              <a:spcAft>
                <a:spcPts val="0"/>
              </a:spcAft>
              <a:buNone/>
            </a:pPr>
            <a:r>
              <a:t/>
            </a:r>
            <a:endParaRPr sz="2000">
              <a:solidFill>
                <a:srgbClr val="171717"/>
              </a:solidFill>
            </a:endParaRPr>
          </a:p>
        </p:txBody>
      </p:sp>
      <p:pic>
        <p:nvPicPr>
          <p:cNvPr id="252" name="Google Shape;252;p33"/>
          <p:cNvPicPr preferRelativeResize="0"/>
          <p:nvPr/>
        </p:nvPicPr>
        <p:blipFill>
          <a:blip r:embed="rId4">
            <a:alphaModFix/>
          </a:blip>
          <a:stretch>
            <a:fillRect/>
          </a:stretch>
        </p:blipFill>
        <p:spPr>
          <a:xfrm>
            <a:off x="8984004" y="2485400"/>
            <a:ext cx="3817600" cy="4063500"/>
          </a:xfrm>
          <a:prstGeom prst="rect">
            <a:avLst/>
          </a:prstGeom>
          <a:noFill/>
          <a:ln>
            <a:noFill/>
          </a:ln>
        </p:spPr>
      </p:pic>
      <p:sp>
        <p:nvSpPr>
          <p:cNvPr id="253" name="Google Shape;253;p33"/>
          <p:cNvSpPr txBox="1"/>
          <p:nvPr/>
        </p:nvSpPr>
        <p:spPr>
          <a:xfrm>
            <a:off x="352550" y="1121875"/>
            <a:ext cx="11986200" cy="1662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The objective of </a:t>
            </a:r>
            <a:r>
              <a:rPr i="1" lang="en-US" sz="2000">
                <a:solidFill>
                  <a:srgbClr val="171717"/>
                </a:solidFill>
              </a:rPr>
              <a:t>defense in depth</a:t>
            </a:r>
            <a:r>
              <a:rPr lang="en-US" sz="2000">
                <a:solidFill>
                  <a:srgbClr val="171717"/>
                </a:solidFill>
              </a:rPr>
              <a:t> is to protect information and prevent it from being stolen by those who aren't authorized to access it.</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54" name="Google Shape;254;p33"/>
          <p:cNvSpPr txBox="1"/>
          <p:nvPr/>
        </p:nvSpPr>
        <p:spPr>
          <a:xfrm>
            <a:off x="9194450" y="1604050"/>
            <a:ext cx="3578100" cy="9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FF0000"/>
                </a:solidFill>
              </a:rPr>
              <a:t>The strategy uses a series of mechanisms to slow the advance of an attack</a:t>
            </a:r>
            <a:endParaRPr b="1" sz="1800">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03_NPower_Presentation_Template_0819-27.jpg" id="259" name="Google Shape;259;p3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60" name="Google Shape;260;p3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https://docs.microsoft.com/en-us/learn/modules/azure-database-fundamentals/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https://www.youtube.com/watch?v=gIhf-S7BCdo&amp;list=PLGjZwEtPN7j-Q59JYso3L4_yoCjj2syrM&amp;index=10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18.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3200">
                <a:solidFill>
                  <a:srgbClr val="171717"/>
                </a:solidFill>
              </a:rPr>
              <a:t>Azure Storage Accounts</a:t>
            </a:r>
            <a:endParaRPr b="1" sz="3200">
              <a:solidFill>
                <a:srgbClr val="171717"/>
              </a:solidFill>
            </a:endParaRPr>
          </a:p>
          <a:p>
            <a:pPr indent="0" lvl="0" marL="0" rtl="0" algn="l">
              <a:spcBef>
                <a:spcPts val="0"/>
              </a:spcBef>
              <a:spcAft>
                <a:spcPts val="0"/>
              </a:spcAft>
              <a:buNone/>
            </a:pPr>
            <a:r>
              <a:t/>
            </a:r>
            <a:endParaRPr b="1" sz="4400">
              <a:latin typeface="Calibri"/>
              <a:ea typeface="Calibri"/>
              <a:cs typeface="Calibri"/>
              <a:sym typeface="Calibri"/>
            </a:endParaRPr>
          </a:p>
        </p:txBody>
      </p:sp>
      <p:sp>
        <p:nvSpPr>
          <p:cNvPr id="100" name="Google Shape;100;p15"/>
          <p:cNvSpPr txBox="1"/>
          <p:nvPr/>
        </p:nvSpPr>
        <p:spPr>
          <a:xfrm>
            <a:off x="547500" y="943375"/>
            <a:ext cx="2892300" cy="523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600">
                <a:solidFill>
                  <a:schemeClr val="dk1"/>
                </a:solidFill>
              </a:rPr>
              <a:t>A storage account provides a unique namespace for your Azure Storage data that's accessible from anywhere in the world over HTTP or HTTPS. Data in this account is </a:t>
            </a:r>
            <a:r>
              <a:rPr b="1" lang="en-US" sz="1600">
                <a:solidFill>
                  <a:schemeClr val="dk1"/>
                </a:solidFill>
              </a:rPr>
              <a:t>secure</a:t>
            </a:r>
            <a:r>
              <a:rPr lang="en-US" sz="1600">
                <a:solidFill>
                  <a:schemeClr val="dk1"/>
                </a:solidFill>
              </a:rPr>
              <a:t>, </a:t>
            </a:r>
            <a:r>
              <a:rPr b="1" lang="en-US" sz="1600">
                <a:solidFill>
                  <a:schemeClr val="dk1"/>
                </a:solidFill>
              </a:rPr>
              <a:t>highly available</a:t>
            </a:r>
            <a:r>
              <a:rPr lang="en-US" sz="1600">
                <a:solidFill>
                  <a:schemeClr val="dk1"/>
                </a:solidFill>
              </a:rPr>
              <a:t>, </a:t>
            </a:r>
            <a:r>
              <a:rPr b="1" lang="en-US" sz="1600">
                <a:solidFill>
                  <a:schemeClr val="dk1"/>
                </a:solidFill>
              </a:rPr>
              <a:t>durable</a:t>
            </a:r>
            <a:r>
              <a:rPr lang="en-US" sz="1600">
                <a:solidFill>
                  <a:schemeClr val="dk1"/>
                </a:solidFill>
              </a:rPr>
              <a:t>, and </a:t>
            </a:r>
            <a:r>
              <a:rPr b="1" lang="en-US" sz="1600">
                <a:solidFill>
                  <a:schemeClr val="dk1"/>
                </a:solidFill>
              </a:rPr>
              <a:t>massively scalable.</a:t>
            </a:r>
            <a:endParaRPr b="1" sz="1600">
              <a:solidFill>
                <a:schemeClr val="dk1"/>
              </a:solidFill>
            </a:endParaRPr>
          </a:p>
          <a:p>
            <a:pPr indent="0" lvl="0" marL="0" rtl="0" algn="l">
              <a:lnSpc>
                <a:spcPct val="150000"/>
              </a:lnSpc>
              <a:spcBef>
                <a:spcPts val="0"/>
              </a:spcBef>
              <a:spcAft>
                <a:spcPts val="0"/>
              </a:spcAft>
              <a:buNone/>
            </a:pPr>
            <a:r>
              <a:rPr lang="en-US" sz="1600">
                <a:solidFill>
                  <a:schemeClr val="dk1"/>
                </a:solidFill>
              </a:rPr>
              <a:t>The storage account represents a shared pool of storage that can be used to deploy storage resources.</a:t>
            </a:r>
            <a:endParaRPr sz="1600">
              <a:solidFill>
                <a:schemeClr val="dk1"/>
              </a:solidFill>
            </a:endParaRPr>
          </a:p>
        </p:txBody>
      </p:sp>
      <p:pic>
        <p:nvPicPr>
          <p:cNvPr id="101" name="Google Shape;101;p15"/>
          <p:cNvPicPr preferRelativeResize="0"/>
          <p:nvPr/>
        </p:nvPicPr>
        <p:blipFill>
          <a:blip r:embed="rId4">
            <a:alphaModFix/>
          </a:blip>
          <a:stretch>
            <a:fillRect/>
          </a:stretch>
        </p:blipFill>
        <p:spPr>
          <a:xfrm>
            <a:off x="3729987" y="943374"/>
            <a:ext cx="8881626" cy="560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03_NPower_Presentation_Template_0819-18.jpg" id="106" name="Google Shape;106;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7" name="Google Shape;107;p16"/>
          <p:cNvSpPr txBox="1"/>
          <p:nvPr/>
        </p:nvSpPr>
        <p:spPr>
          <a:xfrm>
            <a:off x="357725" y="125850"/>
            <a:ext cx="10276500" cy="959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900"/>
              </a:spcAft>
              <a:buNone/>
            </a:pPr>
            <a:r>
              <a:rPr b="1" lang="en-US" sz="3000">
                <a:solidFill>
                  <a:srgbClr val="171717"/>
                </a:solidFill>
              </a:rPr>
              <a:t>Benefits of Azure Storage</a:t>
            </a:r>
            <a:endParaRPr b="1" sz="4800">
              <a:latin typeface="Calibri"/>
              <a:ea typeface="Calibri"/>
              <a:cs typeface="Calibri"/>
              <a:sym typeface="Calibri"/>
            </a:endParaRPr>
          </a:p>
        </p:txBody>
      </p:sp>
      <p:sp>
        <p:nvSpPr>
          <p:cNvPr id="108" name="Google Shape;108;p16"/>
          <p:cNvSpPr txBox="1"/>
          <p:nvPr/>
        </p:nvSpPr>
        <p:spPr>
          <a:xfrm>
            <a:off x="579975" y="1245800"/>
            <a:ext cx="71619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Why should you move to Azure Storage? </a:t>
            </a:r>
            <a:endParaRPr b="1" sz="2700">
              <a:latin typeface="Calibri"/>
              <a:ea typeface="Calibri"/>
              <a:cs typeface="Calibri"/>
              <a:sym typeface="Calibri"/>
            </a:endParaRPr>
          </a:p>
          <a:p>
            <a:pPr indent="-336550" lvl="0" marL="457200" rtl="0" algn="l">
              <a:lnSpc>
                <a:spcPct val="150000"/>
              </a:lnSpc>
              <a:spcBef>
                <a:spcPts val="2400"/>
              </a:spcBef>
              <a:spcAft>
                <a:spcPts val="0"/>
              </a:spcAft>
              <a:buClr>
                <a:srgbClr val="171717"/>
              </a:buClr>
              <a:buSzPts val="1700"/>
              <a:buChar char="●"/>
            </a:pPr>
            <a:r>
              <a:rPr b="1" lang="en-US" sz="1700">
                <a:solidFill>
                  <a:srgbClr val="171717"/>
                </a:solidFill>
              </a:rPr>
              <a:t>Durable and highly available</a:t>
            </a:r>
            <a:r>
              <a:rPr lang="en-US" sz="1700">
                <a:solidFill>
                  <a:srgbClr val="171717"/>
                </a:solidFill>
              </a:rPr>
              <a:t>: Redundancy ensures that your data is safe if transient hardware failures occur. </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Secure</a:t>
            </a:r>
            <a:r>
              <a:rPr lang="en-US" sz="1700">
                <a:solidFill>
                  <a:srgbClr val="171717"/>
                </a:solidFill>
              </a:rPr>
              <a:t>: All data written to an Azure storage account is encrypted by the service. </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Scalable:</a:t>
            </a:r>
            <a:r>
              <a:rPr lang="en-US" sz="1700">
                <a:solidFill>
                  <a:srgbClr val="171717"/>
                </a:solidFill>
              </a:rPr>
              <a:t> Azure Storage is scalable to meet the data storage and performance needs of today's applications.</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Managed</a:t>
            </a:r>
            <a:r>
              <a:rPr lang="en-US" sz="1700">
                <a:solidFill>
                  <a:srgbClr val="171717"/>
                </a:solidFill>
              </a:rPr>
              <a:t>: Azure handles hardware maintenance, updates, and critical issues for you.</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Accessible</a:t>
            </a:r>
            <a:r>
              <a:rPr lang="en-US" sz="1700">
                <a:solidFill>
                  <a:srgbClr val="171717"/>
                </a:solidFill>
              </a:rPr>
              <a:t>: Data in Azure Storage is accessible from anywhere in the world over HTTP or HTTPS. </a:t>
            </a:r>
            <a:endParaRPr sz="3000">
              <a:latin typeface="Calibri"/>
              <a:ea typeface="Calibri"/>
              <a:cs typeface="Calibri"/>
              <a:sym typeface="Calibri"/>
            </a:endParaRPr>
          </a:p>
        </p:txBody>
      </p:sp>
      <p:pic>
        <p:nvPicPr>
          <p:cNvPr id="109" name="Google Shape;109;p16"/>
          <p:cNvPicPr preferRelativeResize="0"/>
          <p:nvPr/>
        </p:nvPicPr>
        <p:blipFill>
          <a:blip r:embed="rId4">
            <a:alphaModFix/>
          </a:blip>
          <a:stretch>
            <a:fillRect/>
          </a:stretch>
        </p:blipFill>
        <p:spPr>
          <a:xfrm>
            <a:off x="7796475" y="2078300"/>
            <a:ext cx="4740225" cy="3158599"/>
          </a:xfrm>
          <a:prstGeom prst="rect">
            <a:avLst/>
          </a:prstGeom>
          <a:noFill/>
          <a:ln>
            <a:noFill/>
          </a:ln>
        </p:spPr>
      </p:pic>
      <p:sp>
        <p:nvSpPr>
          <p:cNvPr id="110" name="Google Shape;110;p16"/>
          <p:cNvSpPr txBox="1"/>
          <p:nvPr/>
        </p:nvSpPr>
        <p:spPr>
          <a:xfrm>
            <a:off x="7796438" y="5236900"/>
            <a:ext cx="474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Image source: https://www.c-sharpcorner.com/article/azure-blob-storage-get-started-with-examples/</a:t>
            </a:r>
            <a:endParaRPr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03_NPower_Presentation_Template_0819-18.jpg" id="115" name="Google Shape;115;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6" name="Google Shape;116;p17"/>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Azure Storage - </a:t>
            </a:r>
            <a:r>
              <a:rPr b="1" lang="en-US" sz="3200">
                <a:solidFill>
                  <a:srgbClr val="171717"/>
                </a:solidFill>
              </a:rPr>
              <a:t>discussion</a:t>
            </a:r>
            <a:r>
              <a:rPr b="1" lang="en-US" sz="3200">
                <a:solidFill>
                  <a:srgbClr val="171717"/>
                </a:solidFill>
              </a:rPr>
              <a:t> </a:t>
            </a:r>
            <a:endParaRPr b="1" sz="3200">
              <a:solidFill>
                <a:srgbClr val="171717"/>
              </a:solidFill>
            </a:endParaRPr>
          </a:p>
          <a:p>
            <a:pPr indent="0" lvl="0" marL="0" rtl="0" algn="l">
              <a:spcBef>
                <a:spcPts val="0"/>
              </a:spcBef>
              <a:spcAft>
                <a:spcPts val="0"/>
              </a:spcAft>
              <a:buNone/>
            </a:pPr>
            <a:r>
              <a:t/>
            </a:r>
            <a:endParaRPr b="1" sz="4400">
              <a:latin typeface="Calibri"/>
              <a:ea typeface="Calibri"/>
              <a:cs typeface="Calibri"/>
              <a:sym typeface="Calibri"/>
            </a:endParaRPr>
          </a:p>
        </p:txBody>
      </p:sp>
      <p:sp>
        <p:nvSpPr>
          <p:cNvPr id="117" name="Google Shape;117;p17"/>
          <p:cNvSpPr txBox="1"/>
          <p:nvPr/>
        </p:nvSpPr>
        <p:spPr>
          <a:xfrm>
            <a:off x="547500" y="790975"/>
            <a:ext cx="11064000" cy="646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What should you consider when creating Azure storage account name?</a:t>
            </a:r>
            <a:endParaRPr sz="2500">
              <a:solidFill>
                <a:schemeClr val="dk1"/>
              </a:solidFill>
            </a:endParaRPr>
          </a:p>
        </p:txBody>
      </p:sp>
      <p:sp>
        <p:nvSpPr>
          <p:cNvPr id="118" name="Google Shape;118;p17"/>
          <p:cNvSpPr txBox="1"/>
          <p:nvPr/>
        </p:nvSpPr>
        <p:spPr>
          <a:xfrm>
            <a:off x="708975" y="1234200"/>
            <a:ext cx="11900700" cy="1736100"/>
          </a:xfrm>
          <a:prstGeom prst="rect">
            <a:avLst/>
          </a:prstGeom>
          <a:noFill/>
          <a:ln>
            <a:noFill/>
          </a:ln>
        </p:spPr>
        <p:txBody>
          <a:bodyPr anchorCtr="0" anchor="t" bIns="91425" lIns="91425" spcFirstLastPara="1" rIns="91425" wrap="square" tIns="91425">
            <a:noAutofit/>
          </a:bodyPr>
          <a:lstStyle/>
          <a:p>
            <a:pPr indent="-355600" lvl="1" marL="914400" rtl="0" algn="l">
              <a:spcBef>
                <a:spcPts val="0"/>
              </a:spcBef>
              <a:spcAft>
                <a:spcPts val="0"/>
              </a:spcAft>
              <a:buClr>
                <a:schemeClr val="dk1"/>
              </a:buClr>
              <a:buSzPts val="2000"/>
              <a:buChar char="○"/>
            </a:pPr>
            <a:r>
              <a:rPr lang="en-US" sz="2000">
                <a:solidFill>
                  <a:schemeClr val="dk1"/>
                </a:solidFill>
              </a:rPr>
              <a:t>Choose a unique name for your storage account.Storage account name must be globally unique across Azure.</a:t>
            </a:r>
            <a:endParaRPr sz="2000">
              <a:solidFill>
                <a:schemeClr val="dk1"/>
              </a:solidFill>
            </a:endParaRPr>
          </a:p>
          <a:p>
            <a:pPr indent="-355600" lvl="1" marL="914400" rtl="0" algn="l">
              <a:spcBef>
                <a:spcPts val="0"/>
              </a:spcBef>
              <a:spcAft>
                <a:spcPts val="0"/>
              </a:spcAft>
              <a:buClr>
                <a:schemeClr val="dk1"/>
              </a:buClr>
              <a:buSzPts val="2000"/>
              <a:buChar char="○"/>
            </a:pPr>
            <a:r>
              <a:rPr lang="en-US" sz="2000">
                <a:solidFill>
                  <a:schemeClr val="dk1"/>
                </a:solidFill>
              </a:rPr>
              <a:t>Storage account names must be between 3 and 24 characters in length and may contain numbers and lowercase letters only.</a:t>
            </a:r>
            <a:endParaRPr sz="2000">
              <a:solidFill>
                <a:schemeClr val="dk1"/>
              </a:solidFill>
            </a:endParaRPr>
          </a:p>
          <a:p>
            <a:pPr indent="-355600" lvl="1" marL="914400" rtl="0" algn="l">
              <a:spcBef>
                <a:spcPts val="0"/>
              </a:spcBef>
              <a:spcAft>
                <a:spcPts val="0"/>
              </a:spcAft>
              <a:buClr>
                <a:schemeClr val="dk1"/>
              </a:buClr>
              <a:buSzPts val="2000"/>
              <a:buChar char="○"/>
            </a:pPr>
            <a:r>
              <a:rPr lang="en-US" sz="2000">
                <a:solidFill>
                  <a:schemeClr val="dk1"/>
                </a:solidFill>
              </a:rPr>
              <a:t>Select the appropriate region for your storage account.</a:t>
            </a:r>
            <a:endParaRPr sz="20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19" name="Google Shape;119;p17"/>
          <p:cNvSpPr txBox="1"/>
          <p:nvPr/>
        </p:nvSpPr>
        <p:spPr>
          <a:xfrm>
            <a:off x="547500" y="2921775"/>
            <a:ext cx="11064000" cy="7074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Can you change Azure storage account name?</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20" name="Google Shape;120;p17"/>
          <p:cNvSpPr txBox="1"/>
          <p:nvPr/>
        </p:nvSpPr>
        <p:spPr>
          <a:xfrm>
            <a:off x="868800" y="3382900"/>
            <a:ext cx="11686200" cy="850200"/>
          </a:xfrm>
          <a:prstGeom prst="rect">
            <a:avLst/>
          </a:prstGeom>
          <a:noFill/>
          <a:ln>
            <a:noFill/>
          </a:ln>
        </p:spPr>
        <p:txBody>
          <a:bodyPr anchorCtr="0" anchor="t" bIns="91425" lIns="91425" spcFirstLastPara="1" rIns="91425" wrap="square" tIns="91425">
            <a:noAutofit/>
          </a:bodyPr>
          <a:lstStyle/>
          <a:p>
            <a:pPr indent="-387350" lvl="1" marL="914400" rtl="0" algn="l">
              <a:spcBef>
                <a:spcPts val="0"/>
              </a:spcBef>
              <a:spcAft>
                <a:spcPts val="0"/>
              </a:spcAft>
              <a:buClr>
                <a:schemeClr val="dk1"/>
              </a:buClr>
              <a:buSzPts val="2500"/>
              <a:buChar char="○"/>
            </a:pPr>
            <a:r>
              <a:rPr lang="en-US" sz="2000">
                <a:solidFill>
                  <a:schemeClr val="dk1"/>
                </a:solidFill>
              </a:rPr>
              <a:t>No, you cannot change the storage account name, Azure region, or the performance type of the storage.</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21" name="Google Shape;121;p17"/>
          <p:cNvSpPr txBox="1"/>
          <p:nvPr/>
        </p:nvSpPr>
        <p:spPr>
          <a:xfrm>
            <a:off x="708975" y="4166525"/>
            <a:ext cx="11064000" cy="646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Mention some Azure storage services.</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22" name="Google Shape;122;p17"/>
          <p:cNvSpPr txBox="1"/>
          <p:nvPr/>
        </p:nvSpPr>
        <p:spPr>
          <a:xfrm>
            <a:off x="868800" y="4666050"/>
            <a:ext cx="11064000" cy="1971300"/>
          </a:xfrm>
          <a:prstGeom prst="rect">
            <a:avLst/>
          </a:prstGeom>
          <a:noFill/>
          <a:ln>
            <a:noFill/>
          </a:ln>
        </p:spPr>
        <p:txBody>
          <a:bodyPr anchorCtr="0" anchor="t" bIns="91425" lIns="91425" spcFirstLastPara="1" rIns="91425" wrap="square" tIns="91425">
            <a:noAutofit/>
          </a:bodyPr>
          <a:lstStyle/>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Blob storage</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Data Lake Storage Gen 2</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Azure Files</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Queue storage</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Table storage </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03_NPower_Presentation_Template_0819-18.jpg" id="127" name="Google Shape;127;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8" name="Google Shape;128;p18"/>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29" name="Google Shape;129;p18"/>
          <p:cNvSpPr txBox="1"/>
          <p:nvPr/>
        </p:nvSpPr>
        <p:spPr>
          <a:xfrm>
            <a:off x="547500" y="943375"/>
            <a:ext cx="7476300" cy="4093500"/>
          </a:xfrm>
          <a:prstGeom prst="rect">
            <a:avLst/>
          </a:prstGeom>
          <a:noFill/>
          <a:ln>
            <a:noFill/>
          </a:ln>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171717"/>
              </a:buClr>
              <a:buSzPts val="2300"/>
              <a:buChar char="●"/>
            </a:pPr>
            <a:r>
              <a:rPr lang="en-US" sz="2300">
                <a:solidFill>
                  <a:srgbClr val="171717"/>
                </a:solidFill>
              </a:rPr>
              <a:t>Azure Storage always stores multiple copies of your data so that it is protected from planned and unplanned events such as:</a:t>
            </a:r>
            <a:endParaRPr sz="2300">
              <a:solidFill>
                <a:srgbClr val="171717"/>
              </a:solidFill>
            </a:endParaRPr>
          </a:p>
          <a:p>
            <a:pPr indent="-374650" lvl="0" marL="1543050" rtl="0" algn="l">
              <a:lnSpc>
                <a:spcPct val="150000"/>
              </a:lnSpc>
              <a:spcBef>
                <a:spcPts val="0"/>
              </a:spcBef>
              <a:spcAft>
                <a:spcPts val="0"/>
              </a:spcAft>
              <a:buClr>
                <a:srgbClr val="171717"/>
              </a:buClr>
              <a:buSzPts val="2300"/>
              <a:buChar char="●"/>
            </a:pPr>
            <a:r>
              <a:rPr lang="en-US" sz="2300">
                <a:solidFill>
                  <a:srgbClr val="171717"/>
                </a:solidFill>
              </a:rPr>
              <a:t>transient hardware failures</a:t>
            </a:r>
            <a:endParaRPr sz="2300">
              <a:solidFill>
                <a:srgbClr val="171717"/>
              </a:solidFill>
            </a:endParaRPr>
          </a:p>
          <a:p>
            <a:pPr indent="-374650" lvl="0" marL="1543050" rtl="0" algn="l">
              <a:lnSpc>
                <a:spcPct val="150000"/>
              </a:lnSpc>
              <a:spcBef>
                <a:spcPts val="0"/>
              </a:spcBef>
              <a:spcAft>
                <a:spcPts val="0"/>
              </a:spcAft>
              <a:buClr>
                <a:srgbClr val="171717"/>
              </a:buClr>
              <a:buSzPts val="2300"/>
              <a:buChar char="●"/>
            </a:pPr>
            <a:r>
              <a:rPr lang="en-US" sz="2300">
                <a:solidFill>
                  <a:srgbClr val="171717"/>
                </a:solidFill>
              </a:rPr>
              <a:t>network or power outages</a:t>
            </a:r>
            <a:endParaRPr sz="2300">
              <a:solidFill>
                <a:srgbClr val="171717"/>
              </a:solidFill>
            </a:endParaRPr>
          </a:p>
          <a:p>
            <a:pPr indent="-374650" lvl="0" marL="1543050" rtl="0" algn="l">
              <a:lnSpc>
                <a:spcPct val="150000"/>
              </a:lnSpc>
              <a:spcBef>
                <a:spcPts val="0"/>
              </a:spcBef>
              <a:spcAft>
                <a:spcPts val="0"/>
              </a:spcAft>
              <a:buClr>
                <a:srgbClr val="171717"/>
              </a:buClr>
              <a:buSzPts val="2300"/>
              <a:buChar char="●"/>
            </a:pPr>
            <a:r>
              <a:rPr lang="en-US" sz="2300">
                <a:solidFill>
                  <a:srgbClr val="171717"/>
                </a:solidFill>
              </a:rPr>
              <a:t>natural disasters</a:t>
            </a:r>
            <a:endParaRPr sz="2300">
              <a:solidFill>
                <a:srgbClr val="171717"/>
              </a:solidFill>
            </a:endParaRPr>
          </a:p>
          <a:p>
            <a:pPr indent="-374650" lvl="0" marL="457200" rtl="0" algn="l">
              <a:lnSpc>
                <a:spcPct val="150000"/>
              </a:lnSpc>
              <a:spcBef>
                <a:spcPts val="0"/>
              </a:spcBef>
              <a:spcAft>
                <a:spcPts val="0"/>
              </a:spcAft>
              <a:buClr>
                <a:srgbClr val="171717"/>
              </a:buClr>
              <a:buSzPts val="2300"/>
              <a:buChar char="●"/>
            </a:pPr>
            <a:r>
              <a:rPr lang="en-US" sz="2300">
                <a:solidFill>
                  <a:srgbClr val="171717"/>
                </a:solidFill>
              </a:rPr>
              <a:t>Redundancy ensures that your storage account meets its availability and durability targets even in the face of failures.</a:t>
            </a:r>
            <a:endParaRPr sz="3600">
              <a:solidFill>
                <a:srgbClr val="171717"/>
              </a:solidFill>
            </a:endParaRPr>
          </a:p>
        </p:txBody>
      </p:sp>
      <p:pic>
        <p:nvPicPr>
          <p:cNvPr id="130" name="Google Shape;130;p18"/>
          <p:cNvPicPr preferRelativeResize="0"/>
          <p:nvPr/>
        </p:nvPicPr>
        <p:blipFill>
          <a:blip r:embed="rId4">
            <a:alphaModFix/>
          </a:blip>
          <a:stretch>
            <a:fillRect/>
          </a:stretch>
        </p:blipFill>
        <p:spPr>
          <a:xfrm>
            <a:off x="8283325" y="1236525"/>
            <a:ext cx="4000500" cy="4000500"/>
          </a:xfrm>
          <a:prstGeom prst="rect">
            <a:avLst/>
          </a:prstGeom>
          <a:noFill/>
          <a:ln>
            <a:noFill/>
          </a:ln>
        </p:spPr>
      </p:pic>
      <p:sp>
        <p:nvSpPr>
          <p:cNvPr id="131" name="Google Shape;131;p18"/>
          <p:cNvSpPr txBox="1"/>
          <p:nvPr/>
        </p:nvSpPr>
        <p:spPr>
          <a:xfrm>
            <a:off x="8283325" y="5237025"/>
            <a:ext cx="400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Image source: https://medium.com/@cloud.devops.enthusiast/azure-storage-bc76a7057417</a:t>
            </a:r>
            <a:endParaRPr sz="1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03_NPower_Presentation_Template_0819-18.jpg" id="136" name="Google Shape;136;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7" name="Google Shape;137;p19"/>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 - Breakout Room Activity (20 mins) </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38" name="Google Shape;138;p19"/>
          <p:cNvSpPr txBox="1"/>
          <p:nvPr/>
        </p:nvSpPr>
        <p:spPr>
          <a:xfrm>
            <a:off x="547500" y="943375"/>
            <a:ext cx="11064000" cy="326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100">
                <a:solidFill>
                  <a:srgbClr val="171717"/>
                </a:solidFill>
              </a:rPr>
              <a:t>Work with your team on preparing a five minutes presentations on the </a:t>
            </a:r>
            <a:r>
              <a:rPr lang="en-US" sz="2100">
                <a:solidFill>
                  <a:srgbClr val="171717"/>
                </a:solidFill>
              </a:rPr>
              <a:t>following</a:t>
            </a:r>
            <a:r>
              <a:rPr lang="en-US" sz="2100">
                <a:solidFill>
                  <a:srgbClr val="171717"/>
                </a:solidFill>
              </a:rPr>
              <a:t> topics:</a:t>
            </a:r>
            <a:endParaRPr sz="2100">
              <a:solidFill>
                <a:srgbClr val="171717"/>
              </a:solidFill>
            </a:endParaRPr>
          </a:p>
          <a:p>
            <a:pPr indent="-361950" lvl="0" marL="457200" rtl="0" algn="l">
              <a:lnSpc>
                <a:spcPct val="130000"/>
              </a:lnSpc>
              <a:spcBef>
                <a:spcPts val="2400"/>
              </a:spcBef>
              <a:spcAft>
                <a:spcPts val="0"/>
              </a:spcAft>
              <a:buClr>
                <a:schemeClr val="dk1"/>
              </a:buClr>
              <a:buSzPts val="2100"/>
              <a:buChar char="●"/>
            </a:pPr>
            <a:r>
              <a:rPr b="1" lang="en-US" sz="2100">
                <a:solidFill>
                  <a:schemeClr val="dk1"/>
                </a:solidFill>
              </a:rPr>
              <a:t>Group 1: Redundancy in the primary region</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2: Redundancy in a secondary region</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3: Geo-redundant storage</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4: Geo-zone-redundant storage</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5: Read access to data in the secondary region</a:t>
            </a:r>
            <a:endParaRPr b="1" sz="2400">
              <a:solidFill>
                <a:srgbClr val="171717"/>
              </a:solidFill>
            </a:endParaRPr>
          </a:p>
          <a:p>
            <a:pPr indent="0" lvl="0" marL="0" rtl="0" algn="l">
              <a:lnSpc>
                <a:spcPct val="150000"/>
              </a:lnSpc>
              <a:spcBef>
                <a:spcPts val="900"/>
              </a:spcBef>
              <a:spcAft>
                <a:spcPts val="0"/>
              </a:spcAft>
              <a:buNone/>
            </a:pPr>
            <a:r>
              <a:t/>
            </a:r>
            <a:endParaRPr sz="3600">
              <a:solidFill>
                <a:srgbClr val="171717"/>
              </a:solidFill>
            </a:endParaRPr>
          </a:p>
        </p:txBody>
      </p:sp>
      <p:sp>
        <p:nvSpPr>
          <p:cNvPr id="139" name="Google Shape;139;p19"/>
          <p:cNvSpPr txBox="1"/>
          <p:nvPr/>
        </p:nvSpPr>
        <p:spPr>
          <a:xfrm>
            <a:off x="581325" y="4591125"/>
            <a:ext cx="1103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171717"/>
                </a:solidFill>
              </a:rPr>
              <a:t>Q: Which type of storage is recommended by Microsoft in the primary region for Azure Data Lake Storage Gen2, Azure Files workloads?</a:t>
            </a:r>
            <a:endParaRPr sz="2100">
              <a:latin typeface="Calibri"/>
              <a:ea typeface="Calibri"/>
              <a:cs typeface="Calibri"/>
              <a:sym typeface="Calibri"/>
            </a:endParaRPr>
          </a:p>
        </p:txBody>
      </p:sp>
      <p:sp>
        <p:nvSpPr>
          <p:cNvPr id="140" name="Google Shape;140;p19"/>
          <p:cNvSpPr txBox="1"/>
          <p:nvPr/>
        </p:nvSpPr>
        <p:spPr>
          <a:xfrm>
            <a:off x="688250" y="5422425"/>
            <a:ext cx="1103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171717"/>
                </a:solidFill>
              </a:rPr>
              <a:t>A: Zone-redundant storage</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03_NPower_Presentation_Template_0819-18.jpg" id="145" name="Google Shape;145;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6" name="Google Shape;146;p20"/>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 </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47" name="Google Shape;147;p20"/>
          <p:cNvSpPr txBox="1"/>
          <p:nvPr/>
        </p:nvSpPr>
        <p:spPr>
          <a:xfrm>
            <a:off x="547500" y="943375"/>
            <a:ext cx="6148200" cy="326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100">
                <a:solidFill>
                  <a:srgbClr val="171717"/>
                </a:solidFill>
              </a:rPr>
              <a:t>Recovery Point Objective (RPO)</a:t>
            </a:r>
            <a:endParaRPr b="1" sz="2100">
              <a:solidFill>
                <a:srgbClr val="171717"/>
              </a:solidFill>
            </a:endParaRPr>
          </a:p>
          <a:p>
            <a:pPr indent="-361950" lvl="0" marL="457200" rtl="0" algn="l">
              <a:lnSpc>
                <a:spcPct val="130000"/>
              </a:lnSpc>
              <a:spcBef>
                <a:spcPts val="2400"/>
              </a:spcBef>
              <a:spcAft>
                <a:spcPts val="0"/>
              </a:spcAft>
              <a:buClr>
                <a:schemeClr val="dk1"/>
              </a:buClr>
              <a:buSzPts val="2100"/>
              <a:buChar char="●"/>
            </a:pPr>
            <a:r>
              <a:rPr lang="en-US" sz="2100">
                <a:solidFill>
                  <a:schemeClr val="dk1"/>
                </a:solidFill>
              </a:rPr>
              <a:t>The interval between the most recent writes to the primary region and the last write to the secondary region is known as the recovery point objective.</a:t>
            </a:r>
            <a:endParaRPr sz="2100">
              <a:solidFill>
                <a:schemeClr val="dk1"/>
              </a:solidFill>
            </a:endParaRPr>
          </a:p>
          <a:p>
            <a:pPr indent="-361950" lvl="0" marL="457200" rtl="0" algn="l">
              <a:lnSpc>
                <a:spcPct val="130000"/>
              </a:lnSpc>
              <a:spcBef>
                <a:spcPts val="0"/>
              </a:spcBef>
              <a:spcAft>
                <a:spcPts val="0"/>
              </a:spcAft>
              <a:buClr>
                <a:schemeClr val="dk1"/>
              </a:buClr>
              <a:buSzPts val="2100"/>
              <a:buChar char="●"/>
            </a:pPr>
            <a:r>
              <a:rPr lang="en-US" sz="2100">
                <a:solidFill>
                  <a:schemeClr val="dk1"/>
                </a:solidFill>
              </a:rPr>
              <a:t>RPO indicates the point in time to which data can be recovered.</a:t>
            </a:r>
            <a:endParaRPr sz="2100">
              <a:solidFill>
                <a:schemeClr val="dk1"/>
              </a:solidFill>
            </a:endParaRPr>
          </a:p>
          <a:p>
            <a:pPr indent="-361950" lvl="0" marL="457200" rtl="0" algn="l">
              <a:lnSpc>
                <a:spcPct val="130000"/>
              </a:lnSpc>
              <a:spcBef>
                <a:spcPts val="0"/>
              </a:spcBef>
              <a:spcAft>
                <a:spcPts val="0"/>
              </a:spcAft>
              <a:buClr>
                <a:schemeClr val="dk1"/>
              </a:buClr>
              <a:buSzPts val="2100"/>
              <a:buChar char="●"/>
            </a:pPr>
            <a:r>
              <a:rPr lang="en-US" sz="2100">
                <a:solidFill>
                  <a:schemeClr val="dk1"/>
                </a:solidFill>
              </a:rPr>
              <a:t>The Azure storage platform typically has an RPO of less than 15 minutes, although there’s currently no SLA on how long it takes to replicate data to the secondary storage.</a:t>
            </a:r>
            <a:endParaRPr sz="2100">
              <a:solidFill>
                <a:schemeClr val="dk1"/>
              </a:solidFill>
            </a:endParaRPr>
          </a:p>
          <a:p>
            <a:pPr indent="0" lvl="0" marL="0" rtl="0" algn="l">
              <a:lnSpc>
                <a:spcPct val="150000"/>
              </a:lnSpc>
              <a:spcBef>
                <a:spcPts val="900"/>
              </a:spcBef>
              <a:spcAft>
                <a:spcPts val="0"/>
              </a:spcAft>
              <a:buNone/>
            </a:pPr>
            <a:r>
              <a:t/>
            </a:r>
            <a:endParaRPr sz="3600">
              <a:solidFill>
                <a:srgbClr val="171717"/>
              </a:solidFill>
            </a:endParaRPr>
          </a:p>
        </p:txBody>
      </p:sp>
      <p:pic>
        <p:nvPicPr>
          <p:cNvPr id="148" name="Google Shape;148;p20"/>
          <p:cNvPicPr preferRelativeResize="0"/>
          <p:nvPr/>
        </p:nvPicPr>
        <p:blipFill>
          <a:blip r:embed="rId4">
            <a:alphaModFix/>
          </a:blip>
          <a:stretch>
            <a:fillRect/>
          </a:stretch>
        </p:blipFill>
        <p:spPr>
          <a:xfrm>
            <a:off x="6777350" y="1806975"/>
            <a:ext cx="5925700" cy="2311025"/>
          </a:xfrm>
          <a:prstGeom prst="rect">
            <a:avLst/>
          </a:prstGeom>
          <a:noFill/>
          <a:ln>
            <a:noFill/>
          </a:ln>
        </p:spPr>
      </p:pic>
      <p:sp>
        <p:nvSpPr>
          <p:cNvPr id="149" name="Google Shape;149;p20"/>
          <p:cNvSpPr txBox="1"/>
          <p:nvPr/>
        </p:nvSpPr>
        <p:spPr>
          <a:xfrm>
            <a:off x="6777400" y="4118000"/>
            <a:ext cx="592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https://www.imperva.com/learn/availability/recovery-point-objective-rpo/</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03_NPower_Presentation_Template_0819-18.jpg" id="154" name="Google Shape;154;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5" name="Google Shape;155;p21"/>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100">
                <a:solidFill>
                  <a:srgbClr val="171717"/>
                </a:solidFill>
              </a:rPr>
              <a:t>Azure data migration options</a:t>
            </a:r>
            <a:endParaRPr b="1" sz="3100">
              <a:solidFill>
                <a:srgbClr val="171717"/>
              </a:solidFill>
            </a:endParaRPr>
          </a:p>
          <a:p>
            <a:pPr indent="0" lvl="0" marL="0" rtl="0" algn="l">
              <a:lnSpc>
                <a:spcPct val="130000"/>
              </a:lnSpc>
              <a:spcBef>
                <a:spcPts val="0"/>
              </a:spcBef>
              <a:spcAft>
                <a:spcPts val="0"/>
              </a:spcAft>
              <a:buNone/>
            </a:pPr>
            <a:r>
              <a:t/>
            </a:r>
            <a:endParaRPr b="1" sz="2700">
              <a:solidFill>
                <a:srgbClr val="171717"/>
              </a:solidFill>
            </a:endParaRPr>
          </a:p>
        </p:txBody>
      </p:sp>
      <p:sp>
        <p:nvSpPr>
          <p:cNvPr id="156" name="Google Shape;156;p21"/>
          <p:cNvSpPr txBox="1"/>
          <p:nvPr/>
        </p:nvSpPr>
        <p:spPr>
          <a:xfrm>
            <a:off x="547500" y="943375"/>
            <a:ext cx="11064000" cy="5239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2000">
                <a:solidFill>
                  <a:schemeClr val="dk1"/>
                </a:solidFill>
              </a:rPr>
              <a:t>Azure Migrate</a:t>
            </a:r>
            <a:r>
              <a:rPr lang="en-US" sz="2000">
                <a:solidFill>
                  <a:schemeClr val="dk1"/>
                </a:solidFill>
              </a:rPr>
              <a:t> is a service that helps you migrate from an on-premises environment to the cloud.</a:t>
            </a:r>
            <a:endParaRPr b="1" sz="3200">
              <a:solidFill>
                <a:schemeClr val="dk1"/>
              </a:solidFill>
            </a:endParaRPr>
          </a:p>
          <a:p>
            <a:pPr indent="0" lvl="0" marL="0" rtl="0" algn="l">
              <a:lnSpc>
                <a:spcPct val="150000"/>
              </a:lnSpc>
              <a:spcBef>
                <a:spcPts val="900"/>
              </a:spcBef>
              <a:spcAft>
                <a:spcPts val="0"/>
              </a:spcAft>
              <a:buNone/>
            </a:pPr>
            <a:r>
              <a:rPr lang="en-US" sz="1800">
                <a:solidFill>
                  <a:schemeClr val="dk1"/>
                </a:solidFill>
              </a:rPr>
              <a:t>Azure Migrate hub includes the following tools to help with migration:</a:t>
            </a:r>
            <a:endParaRPr sz="1800">
              <a:solidFill>
                <a:schemeClr val="dk1"/>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Discovery and assessment:</a:t>
            </a:r>
            <a:r>
              <a:rPr lang="en-US" sz="1600">
                <a:solidFill>
                  <a:srgbClr val="171717"/>
                </a:solidFill>
              </a:rPr>
              <a:t> </a:t>
            </a:r>
            <a:r>
              <a:rPr lang="en-US" sz="1600" u="sng">
                <a:solidFill>
                  <a:srgbClr val="171717"/>
                </a:solidFill>
              </a:rPr>
              <a:t>Discover and assess</a:t>
            </a:r>
            <a:r>
              <a:rPr lang="en-US" sz="1600">
                <a:solidFill>
                  <a:srgbClr val="171717"/>
                </a:solidFill>
              </a:rPr>
              <a:t> </a:t>
            </a:r>
            <a:r>
              <a:rPr b="1" lang="en-US" sz="1600">
                <a:solidFill>
                  <a:srgbClr val="171717"/>
                </a:solidFill>
              </a:rPr>
              <a:t>on-premises </a:t>
            </a:r>
            <a:r>
              <a:rPr lang="en-US" sz="1600">
                <a:solidFill>
                  <a:srgbClr val="171717"/>
                </a:solidFill>
              </a:rPr>
              <a:t>servers running on </a:t>
            </a:r>
            <a:r>
              <a:rPr b="1" lang="en-US" sz="1600">
                <a:solidFill>
                  <a:srgbClr val="171717"/>
                </a:solidFill>
              </a:rPr>
              <a:t>VMware</a:t>
            </a:r>
            <a:r>
              <a:rPr lang="en-US" sz="1600">
                <a:solidFill>
                  <a:srgbClr val="171717"/>
                </a:solidFill>
              </a:rPr>
              <a:t>, </a:t>
            </a:r>
            <a:r>
              <a:rPr b="1" lang="en-US" sz="1600">
                <a:solidFill>
                  <a:srgbClr val="171717"/>
                </a:solidFill>
              </a:rPr>
              <a:t>Hyper-V,</a:t>
            </a:r>
            <a:r>
              <a:rPr lang="en-US" sz="1600">
                <a:solidFill>
                  <a:srgbClr val="171717"/>
                </a:solidFill>
              </a:rPr>
              <a:t> and </a:t>
            </a:r>
            <a:r>
              <a:rPr b="1" lang="en-US" sz="1600">
                <a:solidFill>
                  <a:srgbClr val="171717"/>
                </a:solidFill>
              </a:rPr>
              <a:t>physical servers</a:t>
            </a:r>
            <a:r>
              <a:rPr lang="en-US" sz="1600">
                <a:solidFill>
                  <a:srgbClr val="171717"/>
                </a:solidFill>
              </a:rPr>
              <a:t> in preparation for migration to Azure.</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Server Migration</a:t>
            </a:r>
            <a:r>
              <a:rPr lang="en-US" sz="1600">
                <a:solidFill>
                  <a:srgbClr val="171717"/>
                </a:solidFill>
              </a:rPr>
              <a:t>: </a:t>
            </a:r>
            <a:r>
              <a:rPr lang="en-US" sz="1600" u="sng">
                <a:solidFill>
                  <a:srgbClr val="171717"/>
                </a:solidFill>
              </a:rPr>
              <a:t>Migrate</a:t>
            </a:r>
            <a:r>
              <a:rPr lang="en-US" sz="1600">
                <a:solidFill>
                  <a:srgbClr val="171717"/>
                </a:solidFill>
              </a:rPr>
              <a:t> VMware VMs, Hyper-V VMs, physical servers, other virtualized servers, and </a:t>
            </a:r>
            <a:r>
              <a:rPr b="1" lang="en-US" sz="1600">
                <a:solidFill>
                  <a:srgbClr val="171717"/>
                </a:solidFill>
              </a:rPr>
              <a:t>public cloud</a:t>
            </a:r>
            <a:r>
              <a:rPr lang="en-US" sz="1600">
                <a:solidFill>
                  <a:srgbClr val="171717"/>
                </a:solidFill>
              </a:rPr>
              <a:t> VMs to Azure.</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Data Migration Assistant</a:t>
            </a:r>
            <a:r>
              <a:rPr lang="en-US" sz="1600">
                <a:solidFill>
                  <a:srgbClr val="171717"/>
                </a:solidFill>
              </a:rPr>
              <a:t>: is a stand-alone tool to assess </a:t>
            </a:r>
            <a:r>
              <a:rPr b="1" lang="en-US" sz="1600">
                <a:solidFill>
                  <a:srgbClr val="171717"/>
                </a:solidFill>
              </a:rPr>
              <a:t>SQL Servers</a:t>
            </a:r>
            <a:r>
              <a:rPr lang="en-US" sz="1600">
                <a:solidFill>
                  <a:srgbClr val="171717"/>
                </a:solidFill>
              </a:rPr>
              <a:t>. It helps pinpoint potential problems blocking migration. </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Azure Database Migration Service</a:t>
            </a:r>
            <a:r>
              <a:rPr lang="en-US" sz="1600">
                <a:solidFill>
                  <a:srgbClr val="171717"/>
                </a:solidFill>
              </a:rPr>
              <a:t>: Migrate </a:t>
            </a:r>
            <a:r>
              <a:rPr b="1" lang="en-US" sz="1600">
                <a:solidFill>
                  <a:srgbClr val="171717"/>
                </a:solidFill>
              </a:rPr>
              <a:t>on-premises databases</a:t>
            </a:r>
            <a:r>
              <a:rPr lang="en-US" sz="1600">
                <a:solidFill>
                  <a:srgbClr val="171717"/>
                </a:solidFill>
              </a:rPr>
              <a:t> to Azure VMs running SQL Server, Azure SQL Database, or SQL Managed Instances.</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Web app migration assistant</a:t>
            </a:r>
            <a:r>
              <a:rPr lang="en-US" sz="1600">
                <a:solidFill>
                  <a:srgbClr val="171717"/>
                </a:solidFill>
              </a:rPr>
              <a:t>: is a standalone tool to </a:t>
            </a:r>
            <a:r>
              <a:rPr lang="en-US" sz="1600" u="sng">
                <a:solidFill>
                  <a:srgbClr val="171717"/>
                </a:solidFill>
              </a:rPr>
              <a:t>assess </a:t>
            </a:r>
            <a:r>
              <a:rPr b="1" lang="en-US" sz="1600">
                <a:solidFill>
                  <a:srgbClr val="171717"/>
                </a:solidFill>
              </a:rPr>
              <a:t>on-premises websites</a:t>
            </a:r>
            <a:r>
              <a:rPr lang="en-US" sz="1600">
                <a:solidFill>
                  <a:srgbClr val="171717"/>
                </a:solidFill>
              </a:rPr>
              <a:t> for migration to Azure App Service. </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lang="en-US" sz="1600">
                <a:solidFill>
                  <a:srgbClr val="171717"/>
                </a:solidFill>
              </a:rPr>
              <a:t>Azure Data Box “Open discussion”  </a:t>
            </a:r>
            <a:endParaRPr sz="1600">
              <a:solidFill>
                <a:srgbClr val="171717"/>
              </a:solidFill>
            </a:endParaRPr>
          </a:p>
          <a:p>
            <a:pPr indent="0" lvl="0" marL="0" rtl="0" algn="l">
              <a:lnSpc>
                <a:spcPct val="150000"/>
              </a:lnSpc>
              <a:spcBef>
                <a:spcPts val="240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